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79" r:id="rId3"/>
    <p:sldId id="328" r:id="rId4"/>
    <p:sldId id="320" r:id="rId5"/>
    <p:sldId id="327" r:id="rId6"/>
    <p:sldId id="330" r:id="rId7"/>
    <p:sldId id="342" r:id="rId8"/>
    <p:sldId id="298" r:id="rId9"/>
    <p:sldId id="296" r:id="rId10"/>
    <p:sldId id="295" r:id="rId11"/>
    <p:sldId id="294" r:id="rId12"/>
    <p:sldId id="297" r:id="rId13"/>
    <p:sldId id="339" r:id="rId14"/>
    <p:sldId id="299" r:id="rId15"/>
    <p:sldId id="343" r:id="rId16"/>
    <p:sldId id="287" r:id="rId17"/>
    <p:sldId id="300" r:id="rId18"/>
    <p:sldId id="333" r:id="rId19"/>
    <p:sldId id="301" r:id="rId20"/>
    <p:sldId id="334" r:id="rId21"/>
    <p:sldId id="335" r:id="rId22"/>
    <p:sldId id="315" r:id="rId23"/>
    <p:sldId id="338" r:id="rId24"/>
    <p:sldId id="317" r:id="rId25"/>
    <p:sldId id="336" r:id="rId26"/>
    <p:sldId id="337" r:id="rId27"/>
    <p:sldId id="340" r:id="rId28"/>
    <p:sldId id="341"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8076" autoAdjust="0"/>
  </p:normalViewPr>
  <p:slideViewPr>
    <p:cSldViewPr snapToGrid="0" snapToObjects="1">
      <p:cViewPr varScale="1">
        <p:scale>
          <a:sx n="102" d="100"/>
          <a:sy n="102" d="100"/>
        </p:scale>
        <p:origin x="-241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Maakana\AppData\Local\Microsoft\Windows\Temporary%20Internet%20Files\Content.Outlook\RSY2QWVU\14032018_February%20Monthly%20Report%20(4).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2.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AngAx val="1"/>
    </c:view3D>
    <c:sideWall>
      <c:spPr>
        <a:noFill/>
        <a:ln w="25400">
          <a:noFill/>
        </a:ln>
      </c:spPr>
    </c:sideWall>
    <c:backWall>
      <c:spPr>
        <a:noFill/>
        <a:ln w="25400">
          <a:noFill/>
        </a:ln>
      </c:spPr>
    </c:backWall>
    <c:plotArea>
      <c:layout>
        <c:manualLayout>
          <c:layoutTarget val="inner"/>
          <c:xMode val="edge"/>
          <c:yMode val="edge"/>
          <c:x val="0.15573777186770066"/>
          <c:y val="0.1494646798188298"/>
          <c:w val="0.71826246719160092"/>
          <c:h val="0.51303160365304845"/>
        </c:manualLayout>
      </c:layout>
      <c:bar3DChart>
        <c:barDir val="col"/>
        <c:grouping val="stacked"/>
        <c:ser>
          <c:idx val="3"/>
          <c:order val="0"/>
          <c:tx>
            <c:v>ACHIEVED</c:v>
          </c:tx>
          <c:spPr>
            <a:solidFill>
              <a:srgbClr val="92D050"/>
            </a:solidFill>
          </c:spPr>
          <c:dLbls>
            <c:dLbl>
              <c:idx val="1"/>
              <c:layout>
                <c:manualLayout>
                  <c:x val="2.1579958845149355E-3"/>
                  <c:y val="6.3795869292812748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6DE-0442-B442-7746984D603E}"/>
                </c:ext>
              </c:extLst>
            </c:dLbl>
            <c:dLbl>
              <c:idx val="2"/>
              <c:layout>
                <c:manualLayout>
                  <c:x val="5.5555972847496282E-3"/>
                  <c:y val="2.857251216830858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6DE-0442-B442-7746984D603E}"/>
                </c:ext>
              </c:extLst>
            </c:dLbl>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'[14032018_February Monthly Report (4).xlsx]Analysis'!$B$4:$B$8</c:f>
              <c:strCache>
                <c:ptCount val="5"/>
                <c:pt idx="0">
                  <c:v>Administration</c:v>
                </c:pt>
                <c:pt idx="1">
                  <c:v>Regulatory Services</c:v>
                </c:pt>
                <c:pt idx="2">
                  <c:v>Profiling Services</c:v>
                </c:pt>
                <c:pt idx="3">
                  <c:v>Stakeholder Management</c:v>
                </c:pt>
                <c:pt idx="4">
                  <c:v>Research and Development</c:v>
                </c:pt>
              </c:strCache>
            </c:strRef>
          </c:cat>
          <c:val>
            <c:numRef>
              <c:f>'[14032018_February Monthly Report (4).xlsx]Analysis'!$F$4:$F$8</c:f>
              <c:numCache>
                <c:formatCode>0%</c:formatCode>
                <c:ptCount val="5"/>
                <c:pt idx="0">
                  <c:v>0.66666666666666674</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2-C6DE-0442-B442-7746984D603E}"/>
            </c:ext>
          </c:extLst>
        </c:ser>
        <c:ser>
          <c:idx val="4"/>
          <c:order val="1"/>
          <c:tx>
            <c:v>NOT ACHIEVED</c:v>
          </c:tx>
          <c:spPr>
            <a:solidFill>
              <a:srgbClr val="FF0000"/>
            </a:solidFill>
          </c:spPr>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6DE-0442-B442-7746984D603E}"/>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6DE-0442-B442-7746984D603E}"/>
                </c:ext>
              </c:extLst>
            </c:dLbl>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'[14032018_February Monthly Report (4).xlsx]Analysis'!$B$4:$B$8</c:f>
              <c:strCache>
                <c:ptCount val="5"/>
                <c:pt idx="0">
                  <c:v>Administration</c:v>
                </c:pt>
                <c:pt idx="1">
                  <c:v>Regulatory Services</c:v>
                </c:pt>
                <c:pt idx="2">
                  <c:v>Profiling Services</c:v>
                </c:pt>
                <c:pt idx="3">
                  <c:v>Stakeholder Management</c:v>
                </c:pt>
                <c:pt idx="4">
                  <c:v>Research and Development</c:v>
                </c:pt>
              </c:strCache>
            </c:strRef>
          </c:cat>
          <c:val>
            <c:numRef>
              <c:f>'[14032018_February Monthly Report (4).xlsx]Analysis'!$G$4:$G$8</c:f>
              <c:numCache>
                <c:formatCode>0%</c:formatCode>
                <c:ptCount val="5"/>
                <c:pt idx="0">
                  <c:v>0.33333333333333331</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5-C6DE-0442-B442-7746984D603E}"/>
            </c:ext>
          </c:extLst>
        </c:ser>
        <c:dLbls/>
        <c:shape val="cylinder"/>
        <c:axId val="83727872"/>
        <c:axId val="83729408"/>
        <c:axId val="0"/>
      </c:bar3DChart>
      <c:catAx>
        <c:axId val="83727872"/>
        <c:scaling>
          <c:orientation val="minMax"/>
        </c:scaling>
        <c:axPos val="b"/>
        <c:numFmt formatCode="General" sourceLinked="0"/>
        <c:tickLblPos val="nextTo"/>
        <c:crossAx val="83729408"/>
        <c:crosses val="autoZero"/>
        <c:auto val="1"/>
        <c:lblAlgn val="ctr"/>
        <c:lblOffset val="100"/>
      </c:catAx>
      <c:valAx>
        <c:axId val="83729408"/>
        <c:scaling>
          <c:orientation val="minMax"/>
        </c:scaling>
        <c:axPos val="l"/>
        <c:numFmt formatCode="0%" sourceLinked="1"/>
        <c:tickLblPos val="nextTo"/>
        <c:crossAx val="83727872"/>
        <c:crosses val="autoZero"/>
        <c:crossBetween val="between"/>
      </c:valAx>
    </c:plotArea>
    <c:legend>
      <c:legendPos val="r"/>
      <c:layout>
        <c:manualLayout>
          <c:xMode val="edge"/>
          <c:yMode val="edge"/>
          <c:x val="0.75699115010596341"/>
          <c:y val="5.0849394415765359E-2"/>
          <c:w val="0.21881834443495141"/>
          <c:h val="0.11536151787954586"/>
        </c:manualLayout>
      </c:layout>
    </c:legend>
    <c:plotVisOnly val="1"/>
    <c:dispBlanksAs val="gap"/>
  </c:chart>
  <c:spPr>
    <a:solidFill>
      <a:schemeClr val="bg1">
        <a:lumMod val="95000"/>
      </a:schemeClr>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2017/18</a:t>
            </a:r>
            <a:r>
              <a:rPr lang="en-US" baseline="0" dirty="0"/>
              <a:t> </a:t>
            </a:r>
            <a:r>
              <a:rPr lang="en-US" dirty="0"/>
              <a:t>% of Permits Issued </a:t>
            </a:r>
          </a:p>
        </c:rich>
      </c:tx>
      <c:layout/>
      <c:spPr>
        <a:noFill/>
        <a:ln>
          <a:noFill/>
        </a:ln>
        <a:effectLst/>
      </c:spPr>
    </c:title>
    <c:plotArea>
      <c:layout/>
      <c:pieChart>
        <c:varyColors val="1"/>
        <c:ser>
          <c:idx val="2"/>
          <c:order val="0"/>
          <c:tx>
            <c:strRef>
              <c:f>'Permit stats'!$B$1</c:f>
              <c:strCache>
                <c:ptCount val="1"/>
                <c:pt idx="0">
                  <c:v>2017/18</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2B7A-C048-8B13-CA47F34EB1DA}"/>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2B7A-C048-8B13-CA47F34EB1DA}"/>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2B7A-C048-8B13-CA47F34EB1DA}"/>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2B7A-C048-8B13-CA47F34EB1DA}"/>
              </c:ext>
            </c:extLst>
          </c:dPt>
          <c:dLbls>
            <c:dLbl>
              <c:idx val="0"/>
              <c:layout>
                <c:manualLayout>
                  <c:x val="9.8574378487778901E-3"/>
                  <c:y val="6.8591501009570094E-2"/>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B7A-C048-8B13-CA47F34EB1DA}"/>
                </c:ext>
              </c:extLst>
            </c:dLbl>
            <c:dLbl>
              <c:idx val="1"/>
              <c:layout>
                <c:manualLayout>
                  <c:x val="-0.13220595091516166"/>
                  <c:y val="-0.22346442063005392"/>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B7A-C048-8B13-CA47F34EB1DA}"/>
                </c:ext>
              </c:extLst>
            </c:dLbl>
            <c:dLbl>
              <c:idx val="2"/>
              <c:layout>
                <c:manualLayout>
                  <c:x val="0.10164573824377024"/>
                  <c:y val="0.12760144097610884"/>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B7A-C048-8B13-CA47F34EB1D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'Permit stats'!$A$2:$A$5</c:f>
              <c:strCache>
                <c:ptCount val="4"/>
                <c:pt idx="0">
                  <c:v>Buses</c:v>
                </c:pt>
                <c:pt idx="1">
                  <c:v>Freight</c:v>
                </c:pt>
                <c:pt idx="2">
                  <c:v>Taxi</c:v>
                </c:pt>
                <c:pt idx="3">
                  <c:v>Tourist</c:v>
                </c:pt>
              </c:strCache>
            </c:strRef>
          </c:cat>
          <c:val>
            <c:numRef>
              <c:f>'Permit stats'!$B$2:$B$5</c:f>
              <c:numCache>
                <c:formatCode>#,##0</c:formatCode>
                <c:ptCount val="4"/>
                <c:pt idx="0">
                  <c:v>2581</c:v>
                </c:pt>
                <c:pt idx="1">
                  <c:v>63695</c:v>
                </c:pt>
                <c:pt idx="2">
                  <c:v>22500</c:v>
                </c:pt>
                <c:pt idx="3">
                  <c:v>2853</c:v>
                </c:pt>
              </c:numCache>
            </c:numRef>
          </c:val>
          <c:extLst xmlns:c16r2="http://schemas.microsoft.com/office/drawing/2015/06/chart">
            <c:ext xmlns:c16="http://schemas.microsoft.com/office/drawing/2014/chart" uri="{C3380CC4-5D6E-409C-BE32-E72D297353CC}">
              <c16:uniqueId val="{00000008-2B7A-C048-8B13-CA47F34EB1DA}"/>
            </c:ext>
          </c:extLst>
        </c:ser>
        <c:ser>
          <c:idx val="3"/>
          <c:order val="1"/>
          <c:tx>
            <c:strRef>
              <c:f>'Permit stats'!$C$1</c:f>
              <c:strCache>
                <c:ptCount val="1"/>
                <c:pt idx="0">
                  <c:v>2016/17</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A-2B7A-C048-8B13-CA47F34EB1DA}"/>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C-2B7A-C048-8B13-CA47F34EB1DA}"/>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E-2B7A-C048-8B13-CA47F34EB1DA}"/>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0-2B7A-C048-8B13-CA47F34EB1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'Permit stats'!$A$2:$A$5</c:f>
              <c:strCache>
                <c:ptCount val="4"/>
                <c:pt idx="0">
                  <c:v>Buses</c:v>
                </c:pt>
                <c:pt idx="1">
                  <c:v>Freight</c:v>
                </c:pt>
                <c:pt idx="2">
                  <c:v>Taxi</c:v>
                </c:pt>
                <c:pt idx="3">
                  <c:v>Tourist</c:v>
                </c:pt>
              </c:strCache>
            </c:strRef>
          </c:cat>
          <c:val>
            <c:numRef>
              <c:f>'Permit stats'!$C$2:$C$5</c:f>
              <c:numCache>
                <c:formatCode>#,##0</c:formatCode>
                <c:ptCount val="4"/>
                <c:pt idx="0">
                  <c:v>2011</c:v>
                </c:pt>
                <c:pt idx="1">
                  <c:v>65000</c:v>
                </c:pt>
                <c:pt idx="2">
                  <c:v>15465</c:v>
                </c:pt>
                <c:pt idx="3">
                  <c:v>2482</c:v>
                </c:pt>
              </c:numCache>
            </c:numRef>
          </c:val>
          <c:extLst xmlns:c16r2="http://schemas.microsoft.com/office/drawing/2015/06/chart">
            <c:ext xmlns:c16="http://schemas.microsoft.com/office/drawing/2014/chart" uri="{C3380CC4-5D6E-409C-BE32-E72D297353CC}">
              <c16:uniqueId val="{00000011-2B7A-C048-8B13-CA47F34EB1DA}"/>
            </c:ext>
          </c:extLst>
        </c:ser>
        <c:ser>
          <c:idx val="4"/>
          <c:order val="2"/>
          <c:tx>
            <c:strRef>
              <c:f>'Permit stats'!$D$1</c:f>
              <c:strCache>
                <c:ptCount val="1"/>
                <c:pt idx="0">
                  <c:v>% of Permits issued</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3-2B7A-C048-8B13-CA47F34EB1DA}"/>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5-2B7A-C048-8B13-CA47F34EB1DA}"/>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7-2B7A-C048-8B13-CA47F34EB1DA}"/>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9-2B7A-C048-8B13-CA47F34EB1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'Permit stats'!$A$2:$A$5</c:f>
              <c:strCache>
                <c:ptCount val="4"/>
                <c:pt idx="0">
                  <c:v>Buses</c:v>
                </c:pt>
                <c:pt idx="1">
                  <c:v>Freight</c:v>
                </c:pt>
                <c:pt idx="2">
                  <c:v>Taxi</c:v>
                </c:pt>
                <c:pt idx="3">
                  <c:v>Tourist</c:v>
                </c:pt>
              </c:strCache>
            </c:strRef>
          </c:cat>
          <c:val>
            <c:numRef>
              <c:f>'Permit stats'!$D$2:$D$5</c:f>
              <c:numCache>
                <c:formatCode>0.0%</c:formatCode>
                <c:ptCount val="4"/>
                <c:pt idx="0">
                  <c:v>2.8167938098200351E-2</c:v>
                </c:pt>
                <c:pt idx="1">
                  <c:v>0.69514018487596707</c:v>
                </c:pt>
                <c:pt idx="2">
                  <c:v>0.24555544641980162</c:v>
                </c:pt>
                <c:pt idx="3">
                  <c:v>3.1136430606030843E-2</c:v>
                </c:pt>
              </c:numCache>
            </c:numRef>
          </c:val>
          <c:extLst xmlns:c16r2="http://schemas.microsoft.com/office/drawing/2015/06/chart">
            <c:ext xmlns:c16="http://schemas.microsoft.com/office/drawing/2014/chart" uri="{C3380CC4-5D6E-409C-BE32-E72D297353CC}">
              <c16:uniqueId val="{0000001A-2B7A-C048-8B13-CA47F34EB1DA}"/>
            </c:ext>
          </c:extLst>
        </c:ser>
        <c:ser>
          <c:idx val="0"/>
          <c:order val="3"/>
          <c:tx>
            <c:strRef>
              <c:f>'Permit stats'!$A$2:$A$4</c:f>
              <c:strCache>
                <c:ptCount val="3"/>
                <c:pt idx="0">
                  <c:v>Buses</c:v>
                </c:pt>
                <c:pt idx="1">
                  <c:v>Freight</c:v>
                </c:pt>
                <c:pt idx="2">
                  <c:v>Taxi</c:v>
                </c:pt>
              </c:strCache>
            </c:strRef>
          </c:tx>
          <c:explosion val="25"/>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C-2B7A-C048-8B13-CA47F34EB1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numRef>
              <c:f>'Permit stats'!$D$2:$D$5</c:f>
              <c:numCache>
                <c:formatCode>0.0%</c:formatCode>
                <c:ptCount val="4"/>
                <c:pt idx="0">
                  <c:v>2.8167938098200351E-2</c:v>
                </c:pt>
                <c:pt idx="1">
                  <c:v>0.69514018487596707</c:v>
                </c:pt>
                <c:pt idx="2">
                  <c:v>0.24555544641980162</c:v>
                </c:pt>
                <c:pt idx="3">
                  <c:v>3.1136430606030843E-2</c:v>
                </c:pt>
              </c:numCache>
            </c:numRef>
          </c:cat>
          <c:val>
            <c:numRef>
              <c:f>'Permit stats'!$A$5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1D-2B7A-C048-8B13-CA47F34EB1DA}"/>
            </c:ext>
          </c:extLst>
        </c:ser>
        <c:ser>
          <c:idx val="1"/>
          <c:order val="4"/>
          <c:tx>
            <c:v>Mode</c:v>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F-2B7A-C048-8B13-CA47F34EB1DA}"/>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1-2B7A-C048-8B13-CA47F34EB1DA}"/>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3-2B7A-C048-8B13-CA47F34EB1DA}"/>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5-2B7A-C048-8B13-CA47F34EB1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'Permit stats'!$A$2:$A$5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26-2B7A-C048-8B13-CA47F34EB1DA}"/>
            </c:ext>
          </c:extLst>
        </c:ser>
        <c:dLbls>
          <c:showPercent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 of Freight Permits Issued Per Country</a:t>
            </a:r>
          </a:p>
        </c:rich>
      </c:tx>
      <c:layout>
        <c:manualLayout>
          <c:xMode val="edge"/>
          <c:yMode val="edge"/>
          <c:x val="0.20141524771971808"/>
          <c:y val="1.3564726924957582E-2"/>
        </c:manualLayout>
      </c:layout>
      <c:spPr>
        <a:noFill/>
        <a:ln>
          <a:noFill/>
        </a:ln>
        <a:effectLst/>
      </c:spPr>
    </c:title>
    <c:plotArea>
      <c:layout/>
      <c:pieChart>
        <c:varyColors val="1"/>
        <c:ser>
          <c:idx val="0"/>
          <c:order val="0"/>
          <c:tx>
            <c:strRef>
              <c:f>Sheet1!$B$1</c:f>
              <c:strCache>
                <c:ptCount val="1"/>
                <c:pt idx="0">
                  <c:v>Sales</c:v>
                </c:pt>
              </c:strCache>
            </c:strRef>
          </c:tx>
          <c:explosion val="6"/>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E98-F54D-9D52-6B7B57CA8ED8}"/>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E98-F54D-9D52-6B7B57CA8ED8}"/>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E98-F54D-9D52-6B7B57CA8ED8}"/>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4E98-F54D-9D52-6B7B57CA8ED8}"/>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4E98-F54D-9D52-6B7B57CA8ED8}"/>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4E98-F54D-9D52-6B7B57CA8ED8}"/>
              </c:ext>
            </c:extLst>
          </c:dPt>
          <c:dPt>
            <c:idx val="6"/>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4E98-F54D-9D52-6B7B57CA8ED8}"/>
              </c:ext>
            </c:extLst>
          </c:dPt>
          <c:dPt>
            <c:idx val="7"/>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4E98-F54D-9D52-6B7B57CA8ED8}"/>
              </c:ext>
            </c:extLst>
          </c:dPt>
          <c:dPt>
            <c:idx val="8"/>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4E98-F54D-9D52-6B7B57CA8ED8}"/>
              </c:ext>
            </c:extLst>
          </c:dPt>
          <c:dPt>
            <c:idx val="9"/>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3-4E98-F54D-9D52-6B7B57CA8ED8}"/>
              </c:ext>
            </c:extLst>
          </c:dPt>
          <c:dPt>
            <c:idx val="10"/>
            <c:spPr>
              <a:solidFill>
                <a:schemeClr val="accent5">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5-4E98-F54D-9D52-6B7B57CA8ED8}"/>
              </c:ext>
            </c:extLst>
          </c:dPt>
          <c:dLbls>
            <c:dLbl>
              <c:idx val="8"/>
              <c:layout>
                <c:manualLayout>
                  <c:x val="1.1524470708110385E-2"/>
                  <c:y val="0.14374802019685445"/>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4E98-F54D-9D52-6B7B57CA8ED8}"/>
                </c:ext>
              </c:extLst>
            </c:dLbl>
            <c:dLbl>
              <c:idx val="10"/>
              <c:layout>
                <c:manualLayout>
                  <c:x val="-1.1492584587383028E-2"/>
                  <c:y val="9.6074862621497434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4E98-F54D-9D52-6B7B57CA8ED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Sheet1!$A$2:$A$12</c:f>
              <c:strCache>
                <c:ptCount val="11"/>
                <c:pt idx="0">
                  <c:v>Zambia</c:v>
                </c:pt>
                <c:pt idx="1">
                  <c:v>Zimbabwe</c:v>
                </c:pt>
                <c:pt idx="2">
                  <c:v>Mozambique</c:v>
                </c:pt>
                <c:pt idx="3">
                  <c:v>Botswana</c:v>
                </c:pt>
                <c:pt idx="4">
                  <c:v>Namibia</c:v>
                </c:pt>
                <c:pt idx="5">
                  <c:v>Swaziland</c:v>
                </c:pt>
                <c:pt idx="6">
                  <c:v>Democratic Republic of Congo</c:v>
                </c:pt>
                <c:pt idx="7">
                  <c:v>Lesotho</c:v>
                </c:pt>
                <c:pt idx="8">
                  <c:v>Malawi</c:v>
                </c:pt>
                <c:pt idx="9">
                  <c:v>Angola</c:v>
                </c:pt>
                <c:pt idx="10">
                  <c:v>Cabotage</c:v>
                </c:pt>
              </c:strCache>
            </c:strRef>
          </c:cat>
          <c:val>
            <c:numRef>
              <c:f>Sheet1!$B$2:$B$12</c:f>
              <c:numCache>
                <c:formatCode>0.00%</c:formatCode>
                <c:ptCount val="11"/>
                <c:pt idx="0">
                  <c:v>0.19800000000000001</c:v>
                </c:pt>
                <c:pt idx="1">
                  <c:v>0.18100000000000002</c:v>
                </c:pt>
                <c:pt idx="2">
                  <c:v>0.14500000000000002</c:v>
                </c:pt>
                <c:pt idx="3">
                  <c:v>0.127</c:v>
                </c:pt>
                <c:pt idx="4">
                  <c:v>8.8000000000000023E-2</c:v>
                </c:pt>
                <c:pt idx="5">
                  <c:v>7.9000000000000015E-2</c:v>
                </c:pt>
                <c:pt idx="6">
                  <c:v>8.7000000000000022E-2</c:v>
                </c:pt>
                <c:pt idx="7">
                  <c:v>0.05</c:v>
                </c:pt>
                <c:pt idx="8">
                  <c:v>4.1000000000000002E-2</c:v>
                </c:pt>
                <c:pt idx="9">
                  <c:v>3.0000000000000005E-3</c:v>
                </c:pt>
                <c:pt idx="10">
                  <c:v>1.0000000000000002E-3</c:v>
                </c:pt>
              </c:numCache>
            </c:numRef>
          </c:val>
          <c:extLst xmlns:c16r2="http://schemas.microsoft.com/office/drawing/2015/06/chart">
            <c:ext xmlns:c16="http://schemas.microsoft.com/office/drawing/2014/chart" uri="{C3380CC4-5D6E-409C-BE32-E72D297353CC}">
              <c16:uniqueId val="{00000016-4E98-F54D-9D52-6B7B57CA8ED8}"/>
            </c:ext>
          </c:extLst>
        </c:ser>
        <c:dLbls>
          <c:showPercent val="1"/>
        </c:dLbls>
        <c:firstSliceAng val="3"/>
      </c:pieChart>
      <c:spPr>
        <a:noFill/>
        <a:ln>
          <a:noFill/>
        </a:ln>
        <a:effectLst/>
      </c:spPr>
    </c:plotArea>
    <c:legend>
      <c:legendPos val="r"/>
      <c:legendEntry>
        <c:idx val="1"/>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egendEntry>
        <c:idx val="9"/>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420226240293335"/>
          <c:y val="0.15420399208661262"/>
          <c:w val="0.24897840412091504"/>
          <c:h val="0.59683444416568454"/>
        </c:manualLayout>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7.2144600806166484E-2"/>
          <c:y val="3.6173108069217356E-2"/>
          <c:w val="0.58301755179973103"/>
          <c:h val="0.96356565417244577"/>
        </c:manualLayout>
      </c:layout>
      <c:pieChart>
        <c:varyColors val="1"/>
        <c:ser>
          <c:idx val="0"/>
          <c:order val="0"/>
          <c:tx>
            <c:strRef>
              <c:f>Sheet1!$B$1</c:f>
              <c:strCache>
                <c:ptCount val="1"/>
                <c:pt idx="0">
                  <c:v>% of Freight Permits Issued Per Country</c:v>
                </c:pt>
              </c:strCache>
            </c:strRef>
          </c:tx>
          <c:explosion val="3"/>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A3B-7243-A32F-1FDCD6086E02}"/>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A3B-7243-A32F-1FDCD6086E02}"/>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A3B-7243-A32F-1FDCD6086E02}"/>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8A3B-7243-A32F-1FDCD6086E02}"/>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8A3B-7243-A32F-1FDCD6086E02}"/>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8A3B-7243-A32F-1FDCD6086E02}"/>
              </c:ext>
            </c:extLst>
          </c:dPt>
          <c:dPt>
            <c:idx val="6"/>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8A3B-7243-A32F-1FDCD6086E02}"/>
              </c:ext>
            </c:extLst>
          </c:dPt>
          <c:dPt>
            <c:idx val="7"/>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8A3B-7243-A32F-1FDCD6086E02}"/>
              </c:ext>
            </c:extLst>
          </c:dPt>
          <c:dPt>
            <c:idx val="8"/>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8A3B-7243-A32F-1FDCD6086E02}"/>
              </c:ext>
            </c:extLst>
          </c:dPt>
          <c:dLbls>
            <c:dLbl>
              <c:idx val="0"/>
              <c:layout>
                <c:manualLayout>
                  <c:x val="-0.13643391556467013"/>
                  <c:y val="0.15170789093239437"/>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A3B-7243-A32F-1FDCD6086E02}"/>
                </c:ext>
              </c:extLst>
            </c:dLbl>
            <c:dLbl>
              <c:idx val="4"/>
              <c:layout>
                <c:manualLayout>
                  <c:x val="1.8385460717063862E-2"/>
                  <c:y val="0.12487220948238836"/>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A3B-7243-A32F-1FDCD6086E02}"/>
                </c:ext>
              </c:extLst>
            </c:dLbl>
            <c:dLbl>
              <c:idx val="6"/>
              <c:layout>
                <c:manualLayout>
                  <c:x val="4.0850180326709569E-2"/>
                  <c:y val="4.2133891737612561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A3B-7243-A32F-1FDCD6086E02}"/>
                </c:ext>
              </c:extLst>
            </c:dLbl>
            <c:dLbl>
              <c:idx val="7"/>
              <c:layout>
                <c:manualLayout>
                  <c:x val="2.4629658439997175E-3"/>
                  <c:y val="0.36267449120814338"/>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A3B-7243-A32F-1FDCD6086E02}"/>
                </c:ext>
              </c:extLst>
            </c:dLbl>
            <c:dLbl>
              <c:idx val="8"/>
              <c:layout>
                <c:manualLayout>
                  <c:x val="6.9203592390919494E-3"/>
                  <c:y val="0.29140987792885037"/>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A3B-7243-A32F-1FDCD6086E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Sheet1!$A$2:$A$10</c:f>
              <c:strCache>
                <c:ptCount val="9"/>
                <c:pt idx="0">
                  <c:v>Zimbabwe</c:v>
                </c:pt>
                <c:pt idx="1">
                  <c:v>Mozambique</c:v>
                </c:pt>
                <c:pt idx="2">
                  <c:v>Lesotho</c:v>
                </c:pt>
                <c:pt idx="3">
                  <c:v>Swaziland</c:v>
                </c:pt>
                <c:pt idx="4">
                  <c:v>Botswana</c:v>
                </c:pt>
                <c:pt idx="5">
                  <c:v>Namibia</c:v>
                </c:pt>
                <c:pt idx="6">
                  <c:v>Zambia</c:v>
                </c:pt>
                <c:pt idx="7">
                  <c:v>Malawi</c:v>
                </c:pt>
                <c:pt idx="8">
                  <c:v>Democratic Republic of Congo (DRC)</c:v>
                </c:pt>
              </c:strCache>
            </c:strRef>
          </c:cat>
          <c:val>
            <c:numRef>
              <c:f>Sheet1!$B$2:$B$10</c:f>
              <c:numCache>
                <c:formatCode>0.00%</c:formatCode>
                <c:ptCount val="9"/>
                <c:pt idx="0">
                  <c:v>0.4250000000000001</c:v>
                </c:pt>
                <c:pt idx="1">
                  <c:v>0.42000000000000004</c:v>
                </c:pt>
                <c:pt idx="2">
                  <c:v>5.6000000000000001E-2</c:v>
                </c:pt>
                <c:pt idx="3">
                  <c:v>5.3999999999999999E-2</c:v>
                </c:pt>
                <c:pt idx="4">
                  <c:v>2.8000000000000001E-2</c:v>
                </c:pt>
                <c:pt idx="5">
                  <c:v>9.0000000000000028E-3</c:v>
                </c:pt>
                <c:pt idx="6">
                  <c:v>4.000000000000001E-3</c:v>
                </c:pt>
                <c:pt idx="7">
                  <c:v>2.0000000000000005E-3</c:v>
                </c:pt>
                <c:pt idx="8">
                  <c:v>2.0000000000000004E-4</c:v>
                </c:pt>
              </c:numCache>
            </c:numRef>
          </c:val>
          <c:extLst xmlns:c16r2="http://schemas.microsoft.com/office/drawing/2015/06/chart">
            <c:ext xmlns:c16="http://schemas.microsoft.com/office/drawing/2014/chart" uri="{C3380CC4-5D6E-409C-BE32-E72D297353CC}">
              <c16:uniqueId val="{00000012-8A3B-7243-A32F-1FDCD6086E02}"/>
            </c:ext>
          </c:extLst>
        </c:ser>
        <c:dLbls>
          <c:showPercent val="1"/>
        </c:dLbls>
        <c:firstSliceAng val="0"/>
      </c:pieChart>
      <c:spPr>
        <a:noFill/>
        <a:ln>
          <a:noFill/>
        </a:ln>
        <a:effectLst/>
      </c:spPr>
    </c:plotArea>
    <c:legend>
      <c:legendPos val="r"/>
      <c:legendEntry>
        <c:idx val="2"/>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2675312919878365"/>
          <c:y val="5.1184121808339804E-2"/>
          <c:w val="0.26459424368856516"/>
          <c:h val="0.86668917532256873"/>
        </c:manualLayout>
      </c:layout>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layout>
        <c:manualLayout>
          <c:xMode val="edge"/>
          <c:yMode val="edge"/>
          <c:x val="0.38569546584332759"/>
          <c:y val="0"/>
        </c:manualLayout>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plotArea>
      <c:layout>
        <c:manualLayout>
          <c:layoutTarget val="inner"/>
          <c:xMode val="edge"/>
          <c:yMode val="edge"/>
          <c:x val="6.4997979002493725E-2"/>
          <c:y val="0.10579393813357334"/>
          <c:w val="0.56431365246191978"/>
          <c:h val="0.89204166020525333"/>
        </c:manualLayout>
      </c:layout>
      <c:pieChart>
        <c:varyColors val="1"/>
        <c:ser>
          <c:idx val="0"/>
          <c:order val="0"/>
          <c:tx>
            <c:strRef>
              <c:f>Sheet1!$B$1</c:f>
              <c:strCache>
                <c:ptCount val="1"/>
                <c:pt idx="0">
                  <c:v>% of Bus Permits Issued Per Country</c:v>
                </c:pt>
              </c:strCache>
            </c:strRef>
          </c:tx>
          <c:explosion val="2"/>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97C-F343-9D66-AAF12C1926B7}"/>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97C-F343-9D66-AAF12C1926B7}"/>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597C-F343-9D66-AAF12C1926B7}"/>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597C-F343-9D66-AAF12C1926B7}"/>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597C-F343-9D66-AAF12C1926B7}"/>
              </c:ext>
            </c:extLst>
          </c:dPt>
          <c:dPt>
            <c:idx val="5"/>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597C-F343-9D66-AAF12C1926B7}"/>
              </c:ext>
            </c:extLst>
          </c:dPt>
          <c:dPt>
            <c:idx val="6"/>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597C-F343-9D66-AAF12C1926B7}"/>
              </c:ext>
            </c:extLst>
          </c:dPt>
          <c:dPt>
            <c:idx val="7"/>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597C-F343-9D66-AAF12C1926B7}"/>
              </c:ext>
            </c:extLst>
          </c:dPt>
          <c:dPt>
            <c:idx val="8"/>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597C-F343-9D66-AAF12C1926B7}"/>
              </c:ext>
            </c:extLst>
          </c:dPt>
          <c:dLbls>
            <c:dLbl>
              <c:idx val="1"/>
              <c:layout>
                <c:manualLayout>
                  <c:x val="5.1039713621704653E-2"/>
                  <c:y val="-6.6305488449273059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97C-F343-9D66-AAF12C1926B7}"/>
                </c:ext>
              </c:extLst>
            </c:dLbl>
            <c:dLbl>
              <c:idx val="6"/>
              <c:layout>
                <c:manualLayout>
                  <c:x val="3.2901998179060789E-2"/>
                  <c:y val="0.16461840610901604"/>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97C-F343-9D66-AAF12C1926B7}"/>
                </c:ext>
              </c:extLst>
            </c:dLbl>
            <c:dLbl>
              <c:idx val="7"/>
              <c:layout>
                <c:manualLayout>
                  <c:x val="-3.6326125940580399E-2"/>
                  <c:y val="8.8779371045278801E-3"/>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Percent val="1"/>
              <c:extLst xmlns:c16r2="http://schemas.microsoft.com/office/drawing/2015/06/chart">
                <c:ext xmlns:c15="http://schemas.microsoft.com/office/drawing/2012/chart" uri="{CE6537A1-D6FC-4f65-9D91-7224C49458BB}">
                  <c15:layout>
                    <c:manualLayout>
                      <c:w val="3.231384480825928E-2"/>
                      <c:h val="4.0682267374971978E-2"/>
                    </c:manualLayout>
                  </c15:layout>
                </c:ext>
                <c:ext xmlns:c16="http://schemas.microsoft.com/office/drawing/2014/chart" uri="{C3380CC4-5D6E-409C-BE32-E72D297353CC}">
                  <c16:uniqueId val="{0000000F-597C-F343-9D66-AAF12C1926B7}"/>
                </c:ext>
              </c:extLst>
            </c:dLbl>
            <c:dLbl>
              <c:idx val="8"/>
              <c:layout>
                <c:manualLayout>
                  <c:x val="3.7626278320616803E-2"/>
                  <c:y val="1.739625310899616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97C-F343-9D66-AAF12C1926B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Sheet1!$A$2:$A$10</c:f>
              <c:strCache>
                <c:ptCount val="9"/>
                <c:pt idx="0">
                  <c:v>Zimbabwe</c:v>
                </c:pt>
                <c:pt idx="1">
                  <c:v>Mozambique</c:v>
                </c:pt>
                <c:pt idx="2">
                  <c:v>Lesotho</c:v>
                </c:pt>
                <c:pt idx="3">
                  <c:v>Malawi</c:v>
                </c:pt>
                <c:pt idx="4">
                  <c:v>Swaziland</c:v>
                </c:pt>
                <c:pt idx="5">
                  <c:v>Botswana</c:v>
                </c:pt>
                <c:pt idx="6">
                  <c:v>Namibia</c:v>
                </c:pt>
                <c:pt idx="7">
                  <c:v>Zambia</c:v>
                </c:pt>
                <c:pt idx="8">
                  <c:v>Democratic Republic of Congo</c:v>
                </c:pt>
              </c:strCache>
            </c:strRef>
          </c:cat>
          <c:val>
            <c:numRef>
              <c:f>Sheet1!$B$2:$B$10</c:f>
              <c:numCache>
                <c:formatCode>0.00%</c:formatCode>
                <c:ptCount val="9"/>
                <c:pt idx="0">
                  <c:v>0.54100000000000004</c:v>
                </c:pt>
                <c:pt idx="1">
                  <c:v>0.12000000000000001</c:v>
                </c:pt>
                <c:pt idx="2">
                  <c:v>9.7000000000000003E-2</c:v>
                </c:pt>
                <c:pt idx="3">
                  <c:v>6.5000000000000002E-2</c:v>
                </c:pt>
                <c:pt idx="4">
                  <c:v>6.5000000000000002E-2</c:v>
                </c:pt>
                <c:pt idx="5">
                  <c:v>6.0000000000000005E-2</c:v>
                </c:pt>
                <c:pt idx="6">
                  <c:v>2.5000000000000001E-2</c:v>
                </c:pt>
                <c:pt idx="7">
                  <c:v>2.1000000000000005E-2</c:v>
                </c:pt>
                <c:pt idx="8">
                  <c:v>5.000000000000001E-3</c:v>
                </c:pt>
              </c:numCache>
            </c:numRef>
          </c:val>
          <c:extLst xmlns:c16r2="http://schemas.microsoft.com/office/drawing/2015/06/chart">
            <c:ext xmlns:c16="http://schemas.microsoft.com/office/drawing/2014/chart" uri="{C3380CC4-5D6E-409C-BE32-E72D297353CC}">
              <c16:uniqueId val="{00000012-597C-F343-9D66-AAF12C1926B7}"/>
            </c:ext>
          </c:extLst>
        </c:ser>
        <c:dLbls>
          <c:showPercent val="1"/>
        </c:dLbls>
        <c:firstSliceAng val="0"/>
      </c:pieChart>
      <c:spPr>
        <a:noFill/>
        <a:ln>
          <a:noFill/>
        </a:ln>
        <a:effectLst/>
      </c:spPr>
    </c:plotArea>
    <c:legend>
      <c:legendPos val="r"/>
      <c:legendEntry>
        <c:idx val="2"/>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272714900535624"/>
          <c:y val="0.19029175403700205"/>
          <c:w val="0.26408653407773786"/>
          <c:h val="0.74181717411159209"/>
        </c:manualLayout>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plotArea>
      <c:layout/>
      <c:pieChart>
        <c:varyColors val="1"/>
        <c:ser>
          <c:idx val="0"/>
          <c:order val="0"/>
          <c:tx>
            <c:strRef>
              <c:f>Sheet1!$B$1</c:f>
              <c:strCache>
                <c:ptCount val="1"/>
                <c:pt idx="0">
                  <c:v>% of Tourism Permits Issued Per Destination</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AA9-7442-9FBC-F2603F439A12}"/>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AA9-7442-9FBC-F2603F439A12}"/>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AA9-7442-9FBC-F2603F439A12}"/>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0AA9-7442-9FBC-F2603F439A1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3"/>
                <c:pt idx="0">
                  <c:v>Regional</c:v>
                </c:pt>
                <c:pt idx="1">
                  <c:v>Cabotage</c:v>
                </c:pt>
                <c:pt idx="2">
                  <c:v>Total</c:v>
                </c:pt>
              </c:strCache>
            </c:strRef>
          </c:cat>
          <c:val>
            <c:numRef>
              <c:f>Sheet1!$B$2:$B$5</c:f>
              <c:numCache>
                <c:formatCode>0%</c:formatCode>
                <c:ptCount val="4"/>
                <c:pt idx="0">
                  <c:v>0.98</c:v>
                </c:pt>
                <c:pt idx="1">
                  <c:v>2.0000000000000004E-2</c:v>
                </c:pt>
              </c:numCache>
            </c:numRef>
          </c:val>
          <c:extLst xmlns:c16r2="http://schemas.microsoft.com/office/drawing/2015/06/chart">
            <c:ext xmlns:c16="http://schemas.microsoft.com/office/drawing/2014/chart" uri="{C3380CC4-5D6E-409C-BE32-E72D297353CC}">
              <c16:uniqueId val="{00000008-0AA9-7442-9FBC-F2603F439A12}"/>
            </c:ext>
          </c:extLst>
        </c:ser>
        <c:dLbls>
          <c:showPercent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84879881592035944"/>
          <c:y val="0.32935722188049504"/>
          <c:w val="0.14249471613372494"/>
          <c:h val="0.3183368304118781"/>
        </c:manualLayout>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C1CC2-F387-A343-9EC6-33C85B9397F6}"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8388F4CA-5B1C-C047-8951-3B80013D10C3}">
      <dgm:prSet phldrT="[Text]" custT="1"/>
      <dgm:spPr>
        <a:solidFill>
          <a:schemeClr val="accent2">
            <a:lumMod val="20000"/>
            <a:lumOff val="80000"/>
          </a:schemeClr>
        </a:solidFill>
      </dgm:spPr>
      <dgm:t>
        <a:bodyPr/>
        <a:lstStyle/>
        <a:p>
          <a:pPr algn="ctr"/>
          <a:endParaRPr lang="en-US" sz="1000" b="1" dirty="0">
            <a:solidFill>
              <a:schemeClr val="tx1"/>
            </a:solidFill>
            <a:latin typeface="Arial"/>
            <a:cs typeface="Arial"/>
          </a:endParaRPr>
        </a:p>
      </dgm:t>
    </dgm:pt>
    <dgm:pt modelId="{572E6B0C-F0DA-8E43-B301-3FFD1E6B3739}" type="sibTrans" cxnId="{86F8C8CD-FA4E-0E4D-998A-B3D87B85F7CA}">
      <dgm:prSet/>
      <dgm:spPr/>
      <dgm:t>
        <a:bodyPr/>
        <a:lstStyle/>
        <a:p>
          <a:endParaRPr lang="en-US">
            <a:solidFill>
              <a:schemeClr val="bg1"/>
            </a:solidFill>
          </a:endParaRPr>
        </a:p>
      </dgm:t>
    </dgm:pt>
    <dgm:pt modelId="{81249E3A-70D6-D149-A190-C8299EEECF63}" type="parTrans" cxnId="{86F8C8CD-FA4E-0E4D-998A-B3D87B85F7CA}">
      <dgm:prSet/>
      <dgm:spPr/>
      <dgm:t>
        <a:bodyPr/>
        <a:lstStyle/>
        <a:p>
          <a:endParaRPr lang="en-US">
            <a:solidFill>
              <a:schemeClr val="bg1"/>
            </a:solidFill>
          </a:endParaRPr>
        </a:p>
      </dgm:t>
    </dgm:pt>
    <dgm:pt modelId="{97D5A09F-4EF6-4383-A1F4-73762D0D4430}">
      <dgm:prSet custT="1"/>
      <dgm:spPr>
        <a:solidFill>
          <a:schemeClr val="accent5">
            <a:lumMod val="20000"/>
            <a:lumOff val="80000"/>
          </a:schemeClr>
        </a:solidFill>
      </dgm:spPr>
      <dgm:t>
        <a:bodyPr/>
        <a:lstStyle/>
        <a:p>
          <a:pPr algn="ctr">
            <a:lnSpc>
              <a:spcPct val="100000"/>
            </a:lnSpc>
          </a:pPr>
          <a:r>
            <a:rPr lang="en-US" sz="1400" b="1" dirty="0">
              <a:solidFill>
                <a:schemeClr val="tx1"/>
              </a:solidFill>
            </a:rPr>
            <a:t>INTERNAL ENVIRONMENT</a:t>
          </a:r>
        </a:p>
        <a:p>
          <a:pPr algn="l">
            <a:lnSpc>
              <a:spcPct val="100000"/>
            </a:lnSpc>
          </a:pPr>
          <a:r>
            <a:rPr lang="en-US" sz="1400" b="1" dirty="0">
              <a:solidFill>
                <a:schemeClr val="tx1"/>
              </a:solidFill>
            </a:rPr>
            <a:t>Employment Statistics:-</a:t>
          </a:r>
        </a:p>
        <a:p>
          <a:pPr algn="l">
            <a:lnSpc>
              <a:spcPct val="100000"/>
            </a:lnSpc>
          </a:pPr>
          <a:r>
            <a:rPr lang="en-US" sz="1400" dirty="0">
              <a:solidFill>
                <a:schemeClr val="tx1"/>
              </a:solidFill>
            </a:rPr>
            <a:t>-  Total staff component as at 31 March 2018 was 164,</a:t>
          </a:r>
        </a:p>
        <a:p>
          <a:pPr algn="l">
            <a:lnSpc>
              <a:spcPct val="100000"/>
            </a:lnSpc>
          </a:pPr>
          <a:r>
            <a:rPr lang="en-US" sz="1400" dirty="0">
              <a:solidFill>
                <a:schemeClr val="tx1"/>
              </a:solidFill>
            </a:rPr>
            <a:t>-  Female represented 62% of workforce, males – 38%</a:t>
          </a:r>
        </a:p>
        <a:p>
          <a:pPr algn="l">
            <a:lnSpc>
              <a:spcPct val="100000"/>
            </a:lnSpc>
          </a:pPr>
          <a:r>
            <a:rPr lang="en-US" sz="1400" dirty="0">
              <a:solidFill>
                <a:schemeClr val="tx1"/>
              </a:solidFill>
            </a:rPr>
            <a:t>-  Females constituted 42% of Senior Management,</a:t>
          </a:r>
        </a:p>
        <a:p>
          <a:pPr algn="l">
            <a:lnSpc>
              <a:spcPct val="100000"/>
            </a:lnSpc>
          </a:pPr>
          <a:r>
            <a:rPr lang="en-US" sz="1400" dirty="0">
              <a:solidFill>
                <a:schemeClr val="tx1"/>
              </a:solidFill>
            </a:rPr>
            <a:t>-  Management maintains sound relationship with organised labour (POPCRU)</a:t>
          </a:r>
        </a:p>
        <a:p>
          <a:pPr algn="l">
            <a:lnSpc>
              <a:spcPct val="100000"/>
            </a:lnSpc>
          </a:pPr>
          <a:r>
            <a:rPr lang="en-US" sz="1400" b="1" dirty="0">
              <a:solidFill>
                <a:schemeClr val="tx1"/>
              </a:solidFill>
            </a:rPr>
            <a:t>Internal Control</a:t>
          </a:r>
        </a:p>
        <a:p>
          <a:pPr algn="l">
            <a:lnSpc>
              <a:spcPct val="100000"/>
            </a:lnSpc>
          </a:pPr>
          <a:r>
            <a:rPr lang="en-US" sz="1400" b="1" dirty="0">
              <a:solidFill>
                <a:schemeClr val="tx1"/>
              </a:solidFill>
            </a:rPr>
            <a:t>-</a:t>
          </a:r>
          <a:r>
            <a:rPr lang="en-US" sz="1400" b="0" dirty="0">
              <a:solidFill>
                <a:schemeClr val="tx1"/>
              </a:solidFill>
            </a:rPr>
            <a:t>  Agency maintains sound and effective internal control and risk management  </a:t>
          </a:r>
        </a:p>
        <a:p>
          <a:pPr algn="l">
            <a:lnSpc>
              <a:spcPct val="100000"/>
            </a:lnSpc>
          </a:pPr>
          <a:r>
            <a:rPr lang="en-US" sz="1400" b="0" dirty="0">
              <a:solidFill>
                <a:schemeClr val="tx1"/>
              </a:solidFill>
            </a:rPr>
            <a:t>   systems</a:t>
          </a:r>
        </a:p>
      </dgm:t>
    </dgm:pt>
    <dgm:pt modelId="{D768B3FE-7F8D-40B2-836E-A6E7DBFF2955}" type="parTrans" cxnId="{805DC0CA-86F5-4519-8C52-50E28E90B6D6}">
      <dgm:prSet/>
      <dgm:spPr/>
      <dgm:t>
        <a:bodyPr/>
        <a:lstStyle/>
        <a:p>
          <a:endParaRPr lang="en-US"/>
        </a:p>
      </dgm:t>
    </dgm:pt>
    <dgm:pt modelId="{DBACDE03-4957-462B-9BC3-D7F598282873}" type="sibTrans" cxnId="{805DC0CA-86F5-4519-8C52-50E28E90B6D6}">
      <dgm:prSet/>
      <dgm:spPr/>
      <dgm:t>
        <a:bodyPr/>
        <a:lstStyle/>
        <a:p>
          <a:endParaRPr lang="en-US"/>
        </a:p>
      </dgm:t>
    </dgm:pt>
    <dgm:pt modelId="{A518B160-4015-48E6-BBAC-DCE638E8DE01}">
      <dgm:prSet custT="1"/>
      <dgm:spPr>
        <a:solidFill>
          <a:schemeClr val="accent6">
            <a:lumMod val="20000"/>
            <a:lumOff val="80000"/>
          </a:schemeClr>
        </a:solidFill>
      </dgm:spPr>
      <dgm:t>
        <a:bodyPr/>
        <a:lstStyle/>
        <a:p>
          <a:pPr algn="ctr"/>
          <a:r>
            <a:rPr lang="en-US" sz="1400" b="1" dirty="0">
              <a:solidFill>
                <a:schemeClr val="tx1"/>
              </a:solidFill>
            </a:rPr>
            <a:t>SOCIO-ECONOMIC ENVIRONMENT</a:t>
          </a:r>
        </a:p>
        <a:p>
          <a:pPr algn="l"/>
          <a:r>
            <a:rPr lang="en-ZA" sz="1400" b="0" dirty="0">
              <a:solidFill>
                <a:schemeClr val="tx1"/>
              </a:solidFill>
            </a:rPr>
            <a:t>In 2017, SA ’s economic rating was put below investment grade by the rating agencies.</a:t>
          </a:r>
        </a:p>
        <a:p>
          <a:pPr algn="l"/>
          <a:r>
            <a:rPr lang="en-US" sz="1400" b="0" dirty="0">
              <a:solidFill>
                <a:schemeClr val="tx1"/>
              </a:solidFill>
            </a:rPr>
            <a:t>This implied an increased cost of doing business for the South African Operators</a:t>
          </a:r>
          <a:endParaRPr lang="en-ZA" sz="1200" dirty="0">
            <a:solidFill>
              <a:schemeClr val="tx1"/>
            </a:solidFill>
          </a:endParaRPr>
        </a:p>
        <a:p>
          <a:pPr algn="l"/>
          <a:endParaRPr lang="en-US" sz="1200" dirty="0">
            <a:solidFill>
              <a:schemeClr val="tx1"/>
            </a:solidFill>
          </a:endParaRPr>
        </a:p>
      </dgm:t>
    </dgm:pt>
    <dgm:pt modelId="{323DC7F1-CB8A-4BF6-A178-F046C7C3DD72}" type="parTrans" cxnId="{FAF4E203-CAE3-4955-B750-7E142632EB0E}">
      <dgm:prSet/>
      <dgm:spPr/>
      <dgm:t>
        <a:bodyPr/>
        <a:lstStyle/>
        <a:p>
          <a:endParaRPr lang="en-US"/>
        </a:p>
      </dgm:t>
    </dgm:pt>
    <dgm:pt modelId="{7A4D2D51-7A26-47B5-A0D6-05366D93ACCF}" type="sibTrans" cxnId="{FAF4E203-CAE3-4955-B750-7E142632EB0E}">
      <dgm:prSet/>
      <dgm:spPr/>
      <dgm:t>
        <a:bodyPr/>
        <a:lstStyle/>
        <a:p>
          <a:endParaRPr lang="en-US"/>
        </a:p>
      </dgm:t>
    </dgm:pt>
    <dgm:pt modelId="{C4506CCF-B174-409A-BC01-059D04F2E81B}">
      <dgm:prSet custT="1"/>
      <dgm:spPr>
        <a:solidFill>
          <a:schemeClr val="accent3">
            <a:lumMod val="20000"/>
            <a:lumOff val="80000"/>
          </a:schemeClr>
        </a:solidFill>
      </dgm:spPr>
      <dgm:t>
        <a:bodyPr/>
        <a:lstStyle/>
        <a:p>
          <a:r>
            <a:rPr lang="en-US" sz="1400" b="0" dirty="0">
              <a:solidFill>
                <a:schemeClr val="tx1"/>
              </a:solidFill>
            </a:rPr>
            <a:t>C-BRTA’s strategic approach – Linking Africa Plan</a:t>
          </a:r>
        </a:p>
      </dgm:t>
    </dgm:pt>
    <dgm:pt modelId="{A85FBF85-8B25-46FD-ADB5-2B86BB275DE1}">
      <dgm:prSet custT="1"/>
      <dgm:spPr>
        <a:solidFill>
          <a:schemeClr val="accent3">
            <a:lumMod val="20000"/>
            <a:lumOff val="80000"/>
          </a:schemeClr>
        </a:solidFill>
      </dgm:spPr>
      <dgm:t>
        <a:bodyPr/>
        <a:lstStyle/>
        <a:p>
          <a:r>
            <a:rPr lang="en-US" sz="1400" b="0" dirty="0">
              <a:solidFill>
                <a:schemeClr val="tx1"/>
              </a:solidFill>
            </a:rPr>
            <a:t>Domestic demand is driven by Africa’s growing population</a:t>
          </a:r>
          <a:endParaRPr lang="en-US" sz="1400" b="1" dirty="0">
            <a:solidFill>
              <a:schemeClr val="tx1"/>
            </a:solidFill>
          </a:endParaRPr>
        </a:p>
      </dgm:t>
    </dgm:pt>
    <dgm:pt modelId="{D05C9F66-3305-4F7F-876F-EBC2460DC119}">
      <dgm:prSet custT="1"/>
      <dgm:spPr>
        <a:solidFill>
          <a:schemeClr val="accent3">
            <a:lumMod val="20000"/>
            <a:lumOff val="80000"/>
          </a:schemeClr>
        </a:solidFill>
      </dgm:spPr>
      <dgm:t>
        <a:bodyPr/>
        <a:lstStyle/>
        <a:p>
          <a:r>
            <a:rPr lang="en-US" sz="1400" dirty="0">
              <a:solidFill>
                <a:schemeClr val="tx1"/>
              </a:solidFill>
            </a:rPr>
            <a:t>Natural resources and primary commodities are major drivers of economic growth in Africa</a:t>
          </a:r>
          <a:endParaRPr lang="en-US" sz="1400" b="1" dirty="0">
            <a:solidFill>
              <a:schemeClr val="tx1"/>
            </a:solidFill>
          </a:endParaRPr>
        </a:p>
      </dgm:t>
    </dgm:pt>
    <dgm:pt modelId="{F7D0691E-DDFE-4586-956C-0E7B7471BAD4}">
      <dgm:prSet custT="1"/>
      <dgm:spPr>
        <a:solidFill>
          <a:schemeClr val="accent3">
            <a:lumMod val="20000"/>
            <a:lumOff val="80000"/>
          </a:schemeClr>
        </a:solidFill>
      </dgm:spPr>
      <dgm:t>
        <a:bodyPr/>
        <a:lstStyle/>
        <a:p>
          <a:r>
            <a:rPr lang="en-US" sz="1400" dirty="0">
              <a:solidFill>
                <a:schemeClr val="tx1"/>
              </a:solidFill>
            </a:rPr>
            <a:t>C-BRTA’s strategic focus stretches beyond the SADC region, </a:t>
          </a:r>
          <a:endParaRPr lang="en-US" sz="1400" b="1" dirty="0">
            <a:solidFill>
              <a:schemeClr val="tx1"/>
            </a:solidFill>
          </a:endParaRPr>
        </a:p>
      </dgm:t>
    </dgm:pt>
    <dgm:pt modelId="{9E50C4B3-EAD5-4710-84CD-E8519D730D4D}">
      <dgm:prSet custT="1"/>
      <dgm:spPr>
        <a:solidFill>
          <a:schemeClr val="accent3">
            <a:lumMod val="20000"/>
            <a:lumOff val="80000"/>
          </a:schemeClr>
        </a:solidFill>
      </dgm:spPr>
      <dgm:t>
        <a:bodyPr/>
        <a:lstStyle/>
        <a:p>
          <a:pPr algn="l"/>
          <a:r>
            <a:rPr lang="en-US" sz="1400" b="1" dirty="0">
              <a:solidFill>
                <a:schemeClr val="tx1"/>
              </a:solidFill>
            </a:rPr>
            <a:t>REGIONAL ENVIRONMENT</a:t>
          </a:r>
        </a:p>
      </dgm:t>
    </dgm:pt>
    <dgm:pt modelId="{0A73066B-46D4-454B-83BF-6175449D28AF}" type="sibTrans" cxnId="{36C53C3C-2C5F-4298-85FE-6ADE57559895}">
      <dgm:prSet/>
      <dgm:spPr/>
      <dgm:t>
        <a:bodyPr/>
        <a:lstStyle/>
        <a:p>
          <a:endParaRPr lang="en-US"/>
        </a:p>
      </dgm:t>
    </dgm:pt>
    <dgm:pt modelId="{D33C5CA2-8FD2-4B8D-97AC-F15A040F7E63}" type="parTrans" cxnId="{36C53C3C-2C5F-4298-85FE-6ADE57559895}">
      <dgm:prSet/>
      <dgm:spPr/>
      <dgm:t>
        <a:bodyPr/>
        <a:lstStyle/>
        <a:p>
          <a:endParaRPr lang="en-US"/>
        </a:p>
      </dgm:t>
    </dgm:pt>
    <dgm:pt modelId="{E80338CF-D8FA-4D44-BC08-C1699CBB55AF}" type="sibTrans" cxnId="{0A8B59F5-8BE5-490F-BF9C-DA06325A4981}">
      <dgm:prSet/>
      <dgm:spPr/>
      <dgm:t>
        <a:bodyPr/>
        <a:lstStyle/>
        <a:p>
          <a:endParaRPr lang="en-US"/>
        </a:p>
      </dgm:t>
    </dgm:pt>
    <dgm:pt modelId="{36E09CA4-7DF5-40B5-997D-EB998F765BA3}" type="parTrans" cxnId="{0A8B59F5-8BE5-490F-BF9C-DA06325A4981}">
      <dgm:prSet/>
      <dgm:spPr/>
      <dgm:t>
        <a:bodyPr/>
        <a:lstStyle/>
        <a:p>
          <a:endParaRPr lang="en-US"/>
        </a:p>
      </dgm:t>
    </dgm:pt>
    <dgm:pt modelId="{0AE2B337-F955-4F35-A2D7-3DB3301FA9AA}" type="sibTrans" cxnId="{09BC7949-AAC2-43DE-B732-5D1F6A22A7FC}">
      <dgm:prSet/>
      <dgm:spPr/>
      <dgm:t>
        <a:bodyPr/>
        <a:lstStyle/>
        <a:p>
          <a:endParaRPr lang="en-US"/>
        </a:p>
      </dgm:t>
    </dgm:pt>
    <dgm:pt modelId="{58AE7F7A-9D34-4E01-85BA-A192C7FE7B1D}" type="parTrans" cxnId="{09BC7949-AAC2-43DE-B732-5D1F6A22A7FC}">
      <dgm:prSet/>
      <dgm:spPr/>
      <dgm:t>
        <a:bodyPr/>
        <a:lstStyle/>
        <a:p>
          <a:endParaRPr lang="en-US"/>
        </a:p>
      </dgm:t>
    </dgm:pt>
    <dgm:pt modelId="{96A9F20F-B514-4AB1-A07A-BAFA178AD56D}" type="sibTrans" cxnId="{3372EFD8-3552-487C-8DEB-F4BACFB98715}">
      <dgm:prSet/>
      <dgm:spPr/>
      <dgm:t>
        <a:bodyPr/>
        <a:lstStyle/>
        <a:p>
          <a:endParaRPr lang="en-US"/>
        </a:p>
      </dgm:t>
    </dgm:pt>
    <dgm:pt modelId="{CB0EAD49-43AF-44E1-9BC5-CADF792E76DB}" type="parTrans" cxnId="{3372EFD8-3552-487C-8DEB-F4BACFB98715}">
      <dgm:prSet/>
      <dgm:spPr/>
      <dgm:t>
        <a:bodyPr/>
        <a:lstStyle/>
        <a:p>
          <a:endParaRPr lang="en-US"/>
        </a:p>
      </dgm:t>
    </dgm:pt>
    <dgm:pt modelId="{82900F09-0348-420C-B3AB-C34D9CEA3EC6}" type="sibTrans" cxnId="{3645BEDC-A7B7-4A54-B5E1-1CB3BB35413C}">
      <dgm:prSet/>
      <dgm:spPr/>
      <dgm:t>
        <a:bodyPr/>
        <a:lstStyle/>
        <a:p>
          <a:endParaRPr lang="en-US"/>
        </a:p>
      </dgm:t>
    </dgm:pt>
    <dgm:pt modelId="{EF138406-0F79-4BE1-BE1C-305F592C2C62}" type="parTrans" cxnId="{3645BEDC-A7B7-4A54-B5E1-1CB3BB35413C}">
      <dgm:prSet/>
      <dgm:spPr/>
      <dgm:t>
        <a:bodyPr/>
        <a:lstStyle/>
        <a:p>
          <a:endParaRPr lang="en-US"/>
        </a:p>
      </dgm:t>
    </dgm:pt>
    <dgm:pt modelId="{3AD50417-E44A-DE42-B7C0-F58CECC82F0B}" type="pres">
      <dgm:prSet presAssocID="{B24C1CC2-F387-A343-9EC6-33C85B9397F6}" presName="matrix" presStyleCnt="0">
        <dgm:presLayoutVars>
          <dgm:chMax val="1"/>
          <dgm:dir/>
          <dgm:resizeHandles val="exact"/>
        </dgm:presLayoutVars>
      </dgm:prSet>
      <dgm:spPr/>
      <dgm:t>
        <a:bodyPr/>
        <a:lstStyle/>
        <a:p>
          <a:endParaRPr lang="en-ZA"/>
        </a:p>
      </dgm:t>
    </dgm:pt>
    <dgm:pt modelId="{AADF9A1D-79F5-B442-934E-A89B0BB7EF08}" type="pres">
      <dgm:prSet presAssocID="{B24C1CC2-F387-A343-9EC6-33C85B9397F6}" presName="diamond" presStyleLbl="bgShp" presStyleIdx="0" presStyleCnt="1" custScaleX="174627"/>
      <dgm:spPr/>
    </dgm:pt>
    <dgm:pt modelId="{84ABE677-0809-1449-88AB-86FB13C089CE}" type="pres">
      <dgm:prSet presAssocID="{B24C1CC2-F387-A343-9EC6-33C85B9397F6}" presName="quad1" presStyleLbl="node1" presStyleIdx="0" presStyleCnt="4" custScaleX="147885" custScaleY="124413" custLinFactY="35878" custLinFactNeighborX="64642" custLinFactNeighborY="100000">
        <dgm:presLayoutVars>
          <dgm:chMax val="0"/>
          <dgm:chPref val="0"/>
          <dgm:bulletEnabled val="1"/>
        </dgm:presLayoutVars>
      </dgm:prSet>
      <dgm:spPr/>
      <dgm:t>
        <a:bodyPr/>
        <a:lstStyle/>
        <a:p>
          <a:endParaRPr lang="en-ZA"/>
        </a:p>
      </dgm:t>
    </dgm:pt>
    <dgm:pt modelId="{6DF5ADC0-FC0B-9B4C-867D-5B93784BAC14}" type="pres">
      <dgm:prSet presAssocID="{B24C1CC2-F387-A343-9EC6-33C85B9397F6}" presName="quad2" presStyleLbl="node1" presStyleIdx="1" presStyleCnt="4" custScaleX="316030" custScaleY="130081" custLinFactY="17011" custLinFactNeighborX="-49932" custLinFactNeighborY="100000">
        <dgm:presLayoutVars>
          <dgm:chMax val="0"/>
          <dgm:chPref val="0"/>
          <dgm:bulletEnabled val="1"/>
        </dgm:presLayoutVars>
      </dgm:prSet>
      <dgm:spPr/>
      <dgm:t>
        <a:bodyPr/>
        <a:lstStyle/>
        <a:p>
          <a:endParaRPr lang="en-ZA"/>
        </a:p>
      </dgm:t>
    </dgm:pt>
    <dgm:pt modelId="{50B96061-4B9D-3348-B9EF-DF98B62B0D3C}" type="pres">
      <dgm:prSet presAssocID="{B24C1CC2-F387-A343-9EC6-33C85B9397F6}" presName="quad3" presStyleLbl="node1" presStyleIdx="2" presStyleCnt="4" custScaleX="157793" custScaleY="96090" custLinFactY="-6458" custLinFactNeighborX="-59767" custLinFactNeighborY="-100000">
        <dgm:presLayoutVars>
          <dgm:chMax val="0"/>
          <dgm:chPref val="0"/>
          <dgm:bulletEnabled val="1"/>
        </dgm:presLayoutVars>
      </dgm:prSet>
      <dgm:spPr/>
      <dgm:t>
        <a:bodyPr/>
        <a:lstStyle/>
        <a:p>
          <a:endParaRPr lang="en-ZA"/>
        </a:p>
      </dgm:t>
    </dgm:pt>
    <dgm:pt modelId="{D527F917-A21A-DC41-81D1-13E9D524ED1F}" type="pres">
      <dgm:prSet presAssocID="{B24C1CC2-F387-A343-9EC6-33C85B9397F6}" presName="quad4" presStyleLbl="node1" presStyleIdx="3" presStyleCnt="4" custScaleX="203984" custScaleY="98706" custLinFactY="-8221" custLinFactNeighborX="53154" custLinFactNeighborY="-100000">
        <dgm:presLayoutVars>
          <dgm:chMax val="0"/>
          <dgm:chPref val="0"/>
          <dgm:bulletEnabled val="1"/>
        </dgm:presLayoutVars>
      </dgm:prSet>
      <dgm:spPr/>
      <dgm:t>
        <a:bodyPr/>
        <a:lstStyle/>
        <a:p>
          <a:endParaRPr lang="en-ZA"/>
        </a:p>
      </dgm:t>
    </dgm:pt>
  </dgm:ptLst>
  <dgm:cxnLst>
    <dgm:cxn modelId="{3532D003-7BDC-4185-9037-C76876DD8B77}" type="presOf" srcId="{A518B160-4015-48E6-BBAC-DCE638E8DE01}" destId="{50B96061-4B9D-3348-B9EF-DF98B62B0D3C}" srcOrd="0" destOrd="0" presId="urn:microsoft.com/office/officeart/2005/8/layout/matrix3"/>
    <dgm:cxn modelId="{40F775B8-9398-4BCC-9D1E-DBD2F2B49B00}" type="presOf" srcId="{9E50C4B3-EAD5-4710-84CD-E8519D730D4D}" destId="{D527F917-A21A-DC41-81D1-13E9D524ED1F}" srcOrd="0" destOrd="0" presId="urn:microsoft.com/office/officeart/2005/8/layout/matrix3"/>
    <dgm:cxn modelId="{3372EFD8-3552-487C-8DEB-F4BACFB98715}" srcId="{9E50C4B3-EAD5-4710-84CD-E8519D730D4D}" destId="{D05C9F66-3305-4F7F-876F-EBC2460DC119}" srcOrd="1" destOrd="0" parTransId="{CB0EAD49-43AF-44E1-9BC5-CADF792E76DB}" sibTransId="{96A9F20F-B514-4AB1-A07A-BAFA178AD56D}"/>
    <dgm:cxn modelId="{09BC7949-AAC2-43DE-B732-5D1F6A22A7FC}" srcId="{9E50C4B3-EAD5-4710-84CD-E8519D730D4D}" destId="{A85FBF85-8B25-46FD-ADB5-2B86BB275DE1}" srcOrd="2" destOrd="0" parTransId="{58AE7F7A-9D34-4E01-85BA-A192C7FE7B1D}" sibTransId="{0AE2B337-F955-4F35-A2D7-3DB3301FA9AA}"/>
    <dgm:cxn modelId="{F885591F-ED4B-4927-8AF1-B438CD039378}" type="presOf" srcId="{C4506CCF-B174-409A-BC01-059D04F2E81B}" destId="{D527F917-A21A-DC41-81D1-13E9D524ED1F}" srcOrd="0" destOrd="4" presId="urn:microsoft.com/office/officeart/2005/8/layout/matrix3"/>
    <dgm:cxn modelId="{FAA5F51C-2987-4B5E-8016-678D169D739A}" type="presOf" srcId="{A85FBF85-8B25-46FD-ADB5-2B86BB275DE1}" destId="{D527F917-A21A-DC41-81D1-13E9D524ED1F}" srcOrd="0" destOrd="3" presId="urn:microsoft.com/office/officeart/2005/8/layout/matrix3"/>
    <dgm:cxn modelId="{C166AB3A-9365-46EB-9F33-6B4DF0B564AD}" type="presOf" srcId="{F7D0691E-DDFE-4586-956C-0E7B7471BAD4}" destId="{D527F917-A21A-DC41-81D1-13E9D524ED1F}" srcOrd="0" destOrd="1" presId="urn:microsoft.com/office/officeart/2005/8/layout/matrix3"/>
    <dgm:cxn modelId="{D3A5DB96-1E1A-49B2-9723-FD4442816FC6}" type="presOf" srcId="{97D5A09F-4EF6-4383-A1F4-73762D0D4430}" destId="{6DF5ADC0-FC0B-9B4C-867D-5B93784BAC14}" srcOrd="0" destOrd="0" presId="urn:microsoft.com/office/officeart/2005/8/layout/matrix3"/>
    <dgm:cxn modelId="{86F8C8CD-FA4E-0E4D-998A-B3D87B85F7CA}" srcId="{B24C1CC2-F387-A343-9EC6-33C85B9397F6}" destId="{8388F4CA-5B1C-C047-8951-3B80013D10C3}" srcOrd="0" destOrd="0" parTransId="{81249E3A-70D6-D149-A190-C8299EEECF63}" sibTransId="{572E6B0C-F0DA-8E43-B301-3FFD1E6B3739}"/>
    <dgm:cxn modelId="{0A8B59F5-8BE5-490F-BF9C-DA06325A4981}" srcId="{9E50C4B3-EAD5-4710-84CD-E8519D730D4D}" destId="{C4506CCF-B174-409A-BC01-059D04F2E81B}" srcOrd="3" destOrd="0" parTransId="{36E09CA4-7DF5-40B5-997D-EB998F765BA3}" sibTransId="{E80338CF-D8FA-4D44-BC08-C1699CBB55AF}"/>
    <dgm:cxn modelId="{805DC0CA-86F5-4519-8C52-50E28E90B6D6}" srcId="{B24C1CC2-F387-A343-9EC6-33C85B9397F6}" destId="{97D5A09F-4EF6-4383-A1F4-73762D0D4430}" srcOrd="1" destOrd="0" parTransId="{D768B3FE-7F8D-40B2-836E-A6E7DBFF2955}" sibTransId="{DBACDE03-4957-462B-9BC3-D7F598282873}"/>
    <dgm:cxn modelId="{42862962-43AD-4599-98E4-34EAFCCE451B}" type="presOf" srcId="{8388F4CA-5B1C-C047-8951-3B80013D10C3}" destId="{84ABE677-0809-1449-88AB-86FB13C089CE}" srcOrd="0" destOrd="0" presId="urn:microsoft.com/office/officeart/2005/8/layout/matrix3"/>
    <dgm:cxn modelId="{FAF4E203-CAE3-4955-B750-7E142632EB0E}" srcId="{B24C1CC2-F387-A343-9EC6-33C85B9397F6}" destId="{A518B160-4015-48E6-BBAC-DCE638E8DE01}" srcOrd="2" destOrd="0" parTransId="{323DC7F1-CB8A-4BF6-A178-F046C7C3DD72}" sibTransId="{7A4D2D51-7A26-47B5-A0D6-05366D93ACCF}"/>
    <dgm:cxn modelId="{3645BEDC-A7B7-4A54-B5E1-1CB3BB35413C}" srcId="{9E50C4B3-EAD5-4710-84CD-E8519D730D4D}" destId="{F7D0691E-DDFE-4586-956C-0E7B7471BAD4}" srcOrd="0" destOrd="0" parTransId="{EF138406-0F79-4BE1-BE1C-305F592C2C62}" sibTransId="{82900F09-0348-420C-B3AB-C34D9CEA3EC6}"/>
    <dgm:cxn modelId="{BE2B78C1-E9A0-4C4A-9A0A-6F48A1C5B7A1}" type="presOf" srcId="{B24C1CC2-F387-A343-9EC6-33C85B9397F6}" destId="{3AD50417-E44A-DE42-B7C0-F58CECC82F0B}" srcOrd="0" destOrd="0" presId="urn:microsoft.com/office/officeart/2005/8/layout/matrix3"/>
    <dgm:cxn modelId="{36C53C3C-2C5F-4298-85FE-6ADE57559895}" srcId="{B24C1CC2-F387-A343-9EC6-33C85B9397F6}" destId="{9E50C4B3-EAD5-4710-84CD-E8519D730D4D}" srcOrd="3" destOrd="0" parTransId="{D33C5CA2-8FD2-4B8D-97AC-F15A040F7E63}" sibTransId="{0A73066B-46D4-454B-83BF-6175449D28AF}"/>
    <dgm:cxn modelId="{5659320F-69AF-4217-AC2E-EE8D154BB36A}" type="presOf" srcId="{D05C9F66-3305-4F7F-876F-EBC2460DC119}" destId="{D527F917-A21A-DC41-81D1-13E9D524ED1F}" srcOrd="0" destOrd="2" presId="urn:microsoft.com/office/officeart/2005/8/layout/matrix3"/>
    <dgm:cxn modelId="{49440403-4921-4029-A222-2E062DDAB938}" type="presParOf" srcId="{3AD50417-E44A-DE42-B7C0-F58CECC82F0B}" destId="{AADF9A1D-79F5-B442-934E-A89B0BB7EF08}" srcOrd="0" destOrd="0" presId="urn:microsoft.com/office/officeart/2005/8/layout/matrix3"/>
    <dgm:cxn modelId="{23D28ABE-C7BD-40B9-8B8F-9BFD76EB70F1}" type="presParOf" srcId="{3AD50417-E44A-DE42-B7C0-F58CECC82F0B}" destId="{84ABE677-0809-1449-88AB-86FB13C089CE}" srcOrd="1" destOrd="0" presId="urn:microsoft.com/office/officeart/2005/8/layout/matrix3"/>
    <dgm:cxn modelId="{7232629F-8DAE-4AE5-8BA1-05BE762984B6}" type="presParOf" srcId="{3AD50417-E44A-DE42-B7C0-F58CECC82F0B}" destId="{6DF5ADC0-FC0B-9B4C-867D-5B93784BAC14}" srcOrd="2" destOrd="0" presId="urn:microsoft.com/office/officeart/2005/8/layout/matrix3"/>
    <dgm:cxn modelId="{A4BF0AFC-4BC1-493F-B0EA-3E245C12B0EB}" type="presParOf" srcId="{3AD50417-E44A-DE42-B7C0-F58CECC82F0B}" destId="{50B96061-4B9D-3348-B9EF-DF98B62B0D3C}" srcOrd="3" destOrd="0" presId="urn:microsoft.com/office/officeart/2005/8/layout/matrix3"/>
    <dgm:cxn modelId="{0744D906-96AE-4BE2-8669-646C166FDC6A}" type="presParOf" srcId="{3AD50417-E44A-DE42-B7C0-F58CECC82F0B}" destId="{D527F917-A21A-DC41-81D1-13E9D524ED1F}"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0E7CA-351F-2B40-9294-17F34F2EE5B3}" type="doc">
      <dgm:prSet loTypeId="urn:microsoft.com/office/officeart/2005/8/layout/arrow2" loCatId="" qsTypeId="urn:microsoft.com/office/officeart/2005/8/quickstyle/simple4" qsCatId="simple" csTypeId="urn:microsoft.com/office/officeart/2005/8/colors/accent1_2" csCatId="accent1" phldr="1"/>
      <dgm:spPr/>
    </dgm:pt>
    <dgm:pt modelId="{CB2E3D17-E69D-7146-B16E-9A458EFE4C6A}">
      <dgm:prSet phldrT="[Text]" custT="1"/>
      <dgm:spPr/>
      <dgm:t>
        <a:bodyPr/>
        <a:lstStyle/>
        <a:p>
          <a:r>
            <a:rPr lang="en-US" sz="1600" b="1" dirty="0">
              <a:solidFill>
                <a:srgbClr val="FF0000"/>
              </a:solidFill>
              <a:latin typeface="Arial"/>
              <a:cs typeface="Arial"/>
            </a:rPr>
            <a:t>2009/10 to 2011/12 Qualified Audit</a:t>
          </a:r>
          <a:endParaRPr lang="en-US" sz="1600" dirty="0">
            <a:solidFill>
              <a:srgbClr val="FF0000"/>
            </a:solidFill>
            <a:latin typeface="Arial"/>
            <a:cs typeface="Arial"/>
          </a:endParaRPr>
        </a:p>
      </dgm:t>
    </dgm:pt>
    <dgm:pt modelId="{40AD84AB-0158-2141-908A-7869FE619B8A}" type="parTrans" cxnId="{A6D557A9-A03C-F445-86B5-32966CD6436C}">
      <dgm:prSet/>
      <dgm:spPr/>
      <dgm:t>
        <a:bodyPr/>
        <a:lstStyle/>
        <a:p>
          <a:endParaRPr lang="en-US"/>
        </a:p>
      </dgm:t>
    </dgm:pt>
    <dgm:pt modelId="{5AB1743F-906D-1244-B11E-E7EB5E1976E9}" type="sibTrans" cxnId="{A6D557A9-A03C-F445-86B5-32966CD6436C}">
      <dgm:prSet/>
      <dgm:spPr/>
      <dgm:t>
        <a:bodyPr/>
        <a:lstStyle/>
        <a:p>
          <a:endParaRPr lang="en-US"/>
        </a:p>
      </dgm:t>
    </dgm:pt>
    <dgm:pt modelId="{F8720B62-4305-224F-8EB3-8BD6CAEFF8B5}">
      <dgm:prSet phldrT="[Text]" custT="1"/>
      <dgm:spPr/>
      <dgm:t>
        <a:bodyPr/>
        <a:lstStyle/>
        <a:p>
          <a:pPr>
            <a:spcAft>
              <a:spcPts val="0"/>
            </a:spcAft>
          </a:pPr>
          <a:r>
            <a:rPr lang="en-US" sz="1800" b="1" dirty="0">
              <a:solidFill>
                <a:srgbClr val="008000"/>
              </a:solidFill>
              <a:latin typeface="Arial"/>
              <a:cs typeface="Arial"/>
            </a:rPr>
            <a:t>2015-16 </a:t>
          </a:r>
        </a:p>
        <a:p>
          <a:pPr>
            <a:spcAft>
              <a:spcPts val="0"/>
            </a:spcAft>
          </a:pPr>
          <a:r>
            <a:rPr lang="en-US" sz="1800" b="1" dirty="0">
              <a:solidFill>
                <a:srgbClr val="008000"/>
              </a:solidFill>
              <a:latin typeface="Arial"/>
              <a:cs typeface="Arial"/>
            </a:rPr>
            <a:t>Clean Audit</a:t>
          </a:r>
        </a:p>
      </dgm:t>
    </dgm:pt>
    <dgm:pt modelId="{1DCF7198-DF43-C94D-8FC3-9C9B973247EE}" type="parTrans" cxnId="{08002B38-A26E-9C47-B1D8-9A91299E3B9E}">
      <dgm:prSet/>
      <dgm:spPr/>
      <dgm:t>
        <a:bodyPr/>
        <a:lstStyle/>
        <a:p>
          <a:endParaRPr lang="en-US"/>
        </a:p>
      </dgm:t>
    </dgm:pt>
    <dgm:pt modelId="{4DAF7956-2007-2E42-9737-C505D68FC46F}" type="sibTrans" cxnId="{08002B38-A26E-9C47-B1D8-9A91299E3B9E}">
      <dgm:prSet/>
      <dgm:spPr/>
      <dgm:t>
        <a:bodyPr/>
        <a:lstStyle/>
        <a:p>
          <a:endParaRPr lang="en-US"/>
        </a:p>
      </dgm:t>
    </dgm:pt>
    <dgm:pt modelId="{D4B187FA-4A36-4D4B-886D-1DFEE7BC538B}">
      <dgm:prSet phldrT="[Text]" custT="1"/>
      <dgm:spPr/>
      <dgm:t>
        <a:bodyPr/>
        <a:lstStyle/>
        <a:p>
          <a:pPr>
            <a:spcAft>
              <a:spcPts val="0"/>
            </a:spcAft>
          </a:pPr>
          <a:r>
            <a:rPr lang="en-US" sz="1800" b="1" dirty="0">
              <a:solidFill>
                <a:srgbClr val="008000"/>
              </a:solidFill>
              <a:latin typeface="Arial"/>
              <a:cs typeface="Arial"/>
            </a:rPr>
            <a:t>2016-17 </a:t>
          </a:r>
        </a:p>
        <a:p>
          <a:pPr>
            <a:spcAft>
              <a:spcPts val="0"/>
            </a:spcAft>
          </a:pPr>
          <a:r>
            <a:rPr lang="en-US" sz="1800" b="1" dirty="0">
              <a:solidFill>
                <a:srgbClr val="008000"/>
              </a:solidFill>
              <a:latin typeface="Arial"/>
              <a:cs typeface="Arial"/>
            </a:rPr>
            <a:t>Clean Audit</a:t>
          </a:r>
        </a:p>
      </dgm:t>
    </dgm:pt>
    <dgm:pt modelId="{1A4703DD-B7C8-3448-92EF-8239DB3E395C}" type="parTrans" cxnId="{4F3D3DA1-A5D0-9F46-9651-9CA77415ABC0}">
      <dgm:prSet/>
      <dgm:spPr/>
      <dgm:t>
        <a:bodyPr/>
        <a:lstStyle/>
        <a:p>
          <a:endParaRPr lang="en-US"/>
        </a:p>
      </dgm:t>
    </dgm:pt>
    <dgm:pt modelId="{D12623A9-1871-E84F-89CA-D82FC28DF78F}" type="sibTrans" cxnId="{4F3D3DA1-A5D0-9F46-9651-9CA77415ABC0}">
      <dgm:prSet/>
      <dgm:spPr/>
      <dgm:t>
        <a:bodyPr/>
        <a:lstStyle/>
        <a:p>
          <a:endParaRPr lang="en-US"/>
        </a:p>
      </dgm:t>
    </dgm:pt>
    <dgm:pt modelId="{B8C1184C-0957-45E1-81A1-93741F62EEBE}">
      <dgm:prSet phldrT="[Text]" custT="1"/>
      <dgm:spPr/>
      <dgm:t>
        <a:bodyPr/>
        <a:lstStyle/>
        <a:p>
          <a:pPr>
            <a:spcAft>
              <a:spcPts val="0"/>
            </a:spcAft>
          </a:pPr>
          <a:r>
            <a:rPr lang="en-US" sz="1800" b="1" dirty="0">
              <a:solidFill>
                <a:srgbClr val="008000"/>
              </a:solidFill>
              <a:latin typeface="Arial"/>
              <a:cs typeface="Arial"/>
            </a:rPr>
            <a:t>2017-18  Clean Audit</a:t>
          </a:r>
        </a:p>
      </dgm:t>
    </dgm:pt>
    <dgm:pt modelId="{52E2E0E9-A528-479F-A034-B4968EB475C6}" type="parTrans" cxnId="{E3BAE413-3D2E-4279-8D25-E9CD0DA9A43B}">
      <dgm:prSet/>
      <dgm:spPr/>
      <dgm:t>
        <a:bodyPr/>
        <a:lstStyle/>
        <a:p>
          <a:endParaRPr lang="en-US"/>
        </a:p>
      </dgm:t>
    </dgm:pt>
    <dgm:pt modelId="{284E639A-980D-485B-8AEC-F84FEB504497}" type="sibTrans" cxnId="{E3BAE413-3D2E-4279-8D25-E9CD0DA9A43B}">
      <dgm:prSet/>
      <dgm:spPr/>
      <dgm:t>
        <a:bodyPr/>
        <a:lstStyle/>
        <a:p>
          <a:endParaRPr lang="en-US"/>
        </a:p>
      </dgm:t>
    </dgm:pt>
    <dgm:pt modelId="{0B5FA477-E6B4-404A-94E7-836C0BA79C30}">
      <dgm:prSet phldrT="[Text]" custT="1"/>
      <dgm:spPr/>
      <dgm:t>
        <a:bodyPr/>
        <a:lstStyle/>
        <a:p>
          <a:pPr>
            <a:spcAft>
              <a:spcPts val="0"/>
            </a:spcAft>
          </a:pPr>
          <a:r>
            <a:rPr lang="en-US" sz="1800" b="1" dirty="0">
              <a:solidFill>
                <a:srgbClr val="FFC000"/>
              </a:solidFill>
              <a:latin typeface="Arial"/>
              <a:cs typeface="Arial"/>
            </a:rPr>
            <a:t>2012/13 to 2014/15 Unqualified Audit</a:t>
          </a:r>
        </a:p>
      </dgm:t>
    </dgm:pt>
    <dgm:pt modelId="{A33B7832-DCE3-4FD9-BE67-A6A01E3D049E}" type="parTrans" cxnId="{D305DFA5-08DE-4721-B4D6-4F2702804BE5}">
      <dgm:prSet/>
      <dgm:spPr/>
      <dgm:t>
        <a:bodyPr/>
        <a:lstStyle/>
        <a:p>
          <a:endParaRPr lang="en-ZA"/>
        </a:p>
      </dgm:t>
    </dgm:pt>
    <dgm:pt modelId="{DB5264BB-EA1A-43C3-B29A-B7C054762C74}" type="sibTrans" cxnId="{D305DFA5-08DE-4721-B4D6-4F2702804BE5}">
      <dgm:prSet/>
      <dgm:spPr/>
      <dgm:t>
        <a:bodyPr/>
        <a:lstStyle/>
        <a:p>
          <a:endParaRPr lang="en-ZA"/>
        </a:p>
      </dgm:t>
    </dgm:pt>
    <dgm:pt modelId="{88393BCF-93E3-774A-9370-E8003DBE2047}" type="pres">
      <dgm:prSet presAssocID="{5DD0E7CA-351F-2B40-9294-17F34F2EE5B3}" presName="arrowDiagram" presStyleCnt="0">
        <dgm:presLayoutVars>
          <dgm:chMax val="5"/>
          <dgm:dir/>
          <dgm:resizeHandles val="exact"/>
        </dgm:presLayoutVars>
      </dgm:prSet>
      <dgm:spPr/>
    </dgm:pt>
    <dgm:pt modelId="{7A205485-8A68-714B-B0F4-7D532E75486C}" type="pres">
      <dgm:prSet presAssocID="{5DD0E7CA-351F-2B40-9294-17F34F2EE5B3}" presName="arrow" presStyleLbl="bgShp" presStyleIdx="0" presStyleCnt="1" custScaleX="113644" custLinFactNeighborX="-1063" custLinFactNeighborY="-8160"/>
      <dgm:spPr/>
    </dgm:pt>
    <dgm:pt modelId="{A8F65516-5C4A-40DE-B481-59FDA22C1D87}" type="pres">
      <dgm:prSet presAssocID="{5DD0E7CA-351F-2B40-9294-17F34F2EE5B3}" presName="arrowDiagram5" presStyleCnt="0"/>
      <dgm:spPr/>
    </dgm:pt>
    <dgm:pt modelId="{39F4FE62-B46D-445C-8341-844A8860B894}" type="pres">
      <dgm:prSet presAssocID="{CB2E3D17-E69D-7146-B16E-9A458EFE4C6A}" presName="bullet5a" presStyleLbl="node1" presStyleIdx="0" presStyleCnt="5" custLinFactX="-23373" custLinFactNeighborX="-100000" custLinFactNeighborY="-20562"/>
      <dgm:spPr/>
    </dgm:pt>
    <dgm:pt modelId="{57F774D0-4D8A-4A96-BD73-DB13568BEE1C}" type="pres">
      <dgm:prSet presAssocID="{CB2E3D17-E69D-7146-B16E-9A458EFE4C6A}" presName="textBox5a" presStyleLbl="revTx" presStyleIdx="0" presStyleCnt="5" custScaleX="130661" custScaleY="95530">
        <dgm:presLayoutVars>
          <dgm:bulletEnabled val="1"/>
        </dgm:presLayoutVars>
      </dgm:prSet>
      <dgm:spPr/>
      <dgm:t>
        <a:bodyPr/>
        <a:lstStyle/>
        <a:p>
          <a:endParaRPr lang="en-ZA"/>
        </a:p>
      </dgm:t>
    </dgm:pt>
    <dgm:pt modelId="{4378BDC0-808B-4574-BD6D-2599BF3A9DA3}" type="pres">
      <dgm:prSet presAssocID="{0B5FA477-E6B4-404A-94E7-836C0BA79C30}" presName="bullet5b" presStyleLbl="node1" presStyleIdx="1" presStyleCnt="5"/>
      <dgm:spPr/>
    </dgm:pt>
    <dgm:pt modelId="{250B326F-185D-4541-881F-EF2A9EE1072D}" type="pres">
      <dgm:prSet presAssocID="{0B5FA477-E6B4-404A-94E7-836C0BA79C30}" presName="textBox5b" presStyleLbl="revTx" presStyleIdx="1" presStyleCnt="5" custScaleX="136907" custLinFactNeighborX="29524" custLinFactNeighborY="10978">
        <dgm:presLayoutVars>
          <dgm:bulletEnabled val="1"/>
        </dgm:presLayoutVars>
      </dgm:prSet>
      <dgm:spPr/>
      <dgm:t>
        <a:bodyPr/>
        <a:lstStyle/>
        <a:p>
          <a:endParaRPr lang="en-ZA"/>
        </a:p>
      </dgm:t>
    </dgm:pt>
    <dgm:pt modelId="{4B185E20-0531-46E7-BBA8-FF357D2793A5}" type="pres">
      <dgm:prSet presAssocID="{F8720B62-4305-224F-8EB3-8BD6CAEFF8B5}" presName="bullet5c" presStyleLbl="node1" presStyleIdx="2" presStyleCnt="5"/>
      <dgm:spPr/>
    </dgm:pt>
    <dgm:pt modelId="{0DC00FA2-D295-4F15-8329-E4282599ED76}" type="pres">
      <dgm:prSet presAssocID="{F8720B62-4305-224F-8EB3-8BD6CAEFF8B5}" presName="textBox5c" presStyleLbl="revTx" presStyleIdx="2" presStyleCnt="5">
        <dgm:presLayoutVars>
          <dgm:bulletEnabled val="1"/>
        </dgm:presLayoutVars>
      </dgm:prSet>
      <dgm:spPr/>
      <dgm:t>
        <a:bodyPr/>
        <a:lstStyle/>
        <a:p>
          <a:endParaRPr lang="en-ZA"/>
        </a:p>
      </dgm:t>
    </dgm:pt>
    <dgm:pt modelId="{3059F4FA-EC57-48DC-A88D-DC6702F9AB0A}" type="pres">
      <dgm:prSet presAssocID="{D4B187FA-4A36-4D4B-886D-1DFEE7BC538B}" presName="bullet5d" presStyleLbl="node1" presStyleIdx="3" presStyleCnt="5"/>
      <dgm:spPr/>
    </dgm:pt>
    <dgm:pt modelId="{3CFB1423-5316-482F-B738-B2E3162090AF}" type="pres">
      <dgm:prSet presAssocID="{D4B187FA-4A36-4D4B-886D-1DFEE7BC538B}" presName="textBox5d" presStyleLbl="revTx" presStyleIdx="3" presStyleCnt="5">
        <dgm:presLayoutVars>
          <dgm:bulletEnabled val="1"/>
        </dgm:presLayoutVars>
      </dgm:prSet>
      <dgm:spPr/>
      <dgm:t>
        <a:bodyPr/>
        <a:lstStyle/>
        <a:p>
          <a:endParaRPr lang="en-ZA"/>
        </a:p>
      </dgm:t>
    </dgm:pt>
    <dgm:pt modelId="{238E01E9-C5E4-40F6-AAC3-853DA47243FF}" type="pres">
      <dgm:prSet presAssocID="{B8C1184C-0957-45E1-81A1-93741F62EEBE}" presName="bullet5e" presStyleLbl="node1" presStyleIdx="4" presStyleCnt="5"/>
      <dgm:spPr/>
    </dgm:pt>
    <dgm:pt modelId="{63DD977C-8A0D-4A79-9195-58D9224C5FA5}" type="pres">
      <dgm:prSet presAssocID="{B8C1184C-0957-45E1-81A1-93741F62EEBE}" presName="textBox5e" presStyleLbl="revTx" presStyleIdx="4" presStyleCnt="5">
        <dgm:presLayoutVars>
          <dgm:bulletEnabled val="1"/>
        </dgm:presLayoutVars>
      </dgm:prSet>
      <dgm:spPr/>
      <dgm:t>
        <a:bodyPr/>
        <a:lstStyle/>
        <a:p>
          <a:endParaRPr lang="en-ZA"/>
        </a:p>
      </dgm:t>
    </dgm:pt>
  </dgm:ptLst>
  <dgm:cxnLst>
    <dgm:cxn modelId="{C7368150-4CDA-4CFD-A6F4-2B991D8D2219}" type="presOf" srcId="{F8720B62-4305-224F-8EB3-8BD6CAEFF8B5}" destId="{0DC00FA2-D295-4F15-8329-E4282599ED76}" srcOrd="0" destOrd="0" presId="urn:microsoft.com/office/officeart/2005/8/layout/arrow2"/>
    <dgm:cxn modelId="{5E67E1FE-C67B-41CF-83FB-8469331AD56D}" type="presOf" srcId="{0B5FA477-E6B4-404A-94E7-836C0BA79C30}" destId="{250B326F-185D-4541-881F-EF2A9EE1072D}" srcOrd="0" destOrd="0" presId="urn:microsoft.com/office/officeart/2005/8/layout/arrow2"/>
    <dgm:cxn modelId="{78EAC06A-C4CC-4B3F-BF08-A4222C981B9E}" type="presOf" srcId="{D4B187FA-4A36-4D4B-886D-1DFEE7BC538B}" destId="{3CFB1423-5316-482F-B738-B2E3162090AF}" srcOrd="0" destOrd="0" presId="urn:microsoft.com/office/officeart/2005/8/layout/arrow2"/>
    <dgm:cxn modelId="{40C105B4-816E-4194-AE5D-1794C3A7F3F9}" type="presOf" srcId="{CB2E3D17-E69D-7146-B16E-9A458EFE4C6A}" destId="{57F774D0-4D8A-4A96-BD73-DB13568BEE1C}" srcOrd="0" destOrd="0" presId="urn:microsoft.com/office/officeart/2005/8/layout/arrow2"/>
    <dgm:cxn modelId="{8413390D-DE3B-461B-B861-D5AAD8705AA4}" type="presOf" srcId="{B8C1184C-0957-45E1-81A1-93741F62EEBE}" destId="{63DD977C-8A0D-4A79-9195-58D9224C5FA5}" srcOrd="0" destOrd="0" presId="urn:microsoft.com/office/officeart/2005/8/layout/arrow2"/>
    <dgm:cxn modelId="{08002B38-A26E-9C47-B1D8-9A91299E3B9E}" srcId="{5DD0E7CA-351F-2B40-9294-17F34F2EE5B3}" destId="{F8720B62-4305-224F-8EB3-8BD6CAEFF8B5}" srcOrd="2" destOrd="0" parTransId="{1DCF7198-DF43-C94D-8FC3-9C9B973247EE}" sibTransId="{4DAF7956-2007-2E42-9737-C505D68FC46F}"/>
    <dgm:cxn modelId="{4F3D3DA1-A5D0-9F46-9651-9CA77415ABC0}" srcId="{5DD0E7CA-351F-2B40-9294-17F34F2EE5B3}" destId="{D4B187FA-4A36-4D4B-886D-1DFEE7BC538B}" srcOrd="3" destOrd="0" parTransId="{1A4703DD-B7C8-3448-92EF-8239DB3E395C}" sibTransId="{D12623A9-1871-E84F-89CA-D82FC28DF78F}"/>
    <dgm:cxn modelId="{1E9180FF-2954-427A-ACFF-82E9C97AC3AF}" type="presOf" srcId="{5DD0E7CA-351F-2B40-9294-17F34F2EE5B3}" destId="{88393BCF-93E3-774A-9370-E8003DBE2047}" srcOrd="0" destOrd="0" presId="urn:microsoft.com/office/officeart/2005/8/layout/arrow2"/>
    <dgm:cxn modelId="{E3BAE413-3D2E-4279-8D25-E9CD0DA9A43B}" srcId="{5DD0E7CA-351F-2B40-9294-17F34F2EE5B3}" destId="{B8C1184C-0957-45E1-81A1-93741F62EEBE}" srcOrd="4" destOrd="0" parTransId="{52E2E0E9-A528-479F-A034-B4968EB475C6}" sibTransId="{284E639A-980D-485B-8AEC-F84FEB504497}"/>
    <dgm:cxn modelId="{A6D557A9-A03C-F445-86B5-32966CD6436C}" srcId="{5DD0E7CA-351F-2B40-9294-17F34F2EE5B3}" destId="{CB2E3D17-E69D-7146-B16E-9A458EFE4C6A}" srcOrd="0" destOrd="0" parTransId="{40AD84AB-0158-2141-908A-7869FE619B8A}" sibTransId="{5AB1743F-906D-1244-B11E-E7EB5E1976E9}"/>
    <dgm:cxn modelId="{D305DFA5-08DE-4721-B4D6-4F2702804BE5}" srcId="{5DD0E7CA-351F-2B40-9294-17F34F2EE5B3}" destId="{0B5FA477-E6B4-404A-94E7-836C0BA79C30}" srcOrd="1" destOrd="0" parTransId="{A33B7832-DCE3-4FD9-BE67-A6A01E3D049E}" sibTransId="{DB5264BB-EA1A-43C3-B29A-B7C054762C74}"/>
    <dgm:cxn modelId="{65356C18-E444-4E64-B776-50B57CCA4D4F}" type="presParOf" srcId="{88393BCF-93E3-774A-9370-E8003DBE2047}" destId="{7A205485-8A68-714B-B0F4-7D532E75486C}" srcOrd="0" destOrd="0" presId="urn:microsoft.com/office/officeart/2005/8/layout/arrow2"/>
    <dgm:cxn modelId="{842A0C0B-33AB-4DF4-A621-5D2D6B4F1AA3}" type="presParOf" srcId="{88393BCF-93E3-774A-9370-E8003DBE2047}" destId="{A8F65516-5C4A-40DE-B481-59FDA22C1D87}" srcOrd="1" destOrd="0" presId="urn:microsoft.com/office/officeart/2005/8/layout/arrow2"/>
    <dgm:cxn modelId="{136369D6-6449-4872-8DA2-EB253C0F2179}" type="presParOf" srcId="{A8F65516-5C4A-40DE-B481-59FDA22C1D87}" destId="{39F4FE62-B46D-445C-8341-844A8860B894}" srcOrd="0" destOrd="0" presId="urn:microsoft.com/office/officeart/2005/8/layout/arrow2"/>
    <dgm:cxn modelId="{AA8B1119-BCD1-42D9-90AA-F083873B9FF6}" type="presParOf" srcId="{A8F65516-5C4A-40DE-B481-59FDA22C1D87}" destId="{57F774D0-4D8A-4A96-BD73-DB13568BEE1C}" srcOrd="1" destOrd="0" presId="urn:microsoft.com/office/officeart/2005/8/layout/arrow2"/>
    <dgm:cxn modelId="{0B31D7AF-921B-47FF-9CC2-3F63211DD79D}" type="presParOf" srcId="{A8F65516-5C4A-40DE-B481-59FDA22C1D87}" destId="{4378BDC0-808B-4574-BD6D-2599BF3A9DA3}" srcOrd="2" destOrd="0" presId="urn:microsoft.com/office/officeart/2005/8/layout/arrow2"/>
    <dgm:cxn modelId="{40AB54C5-EDD0-4171-BED7-7925D83507F7}" type="presParOf" srcId="{A8F65516-5C4A-40DE-B481-59FDA22C1D87}" destId="{250B326F-185D-4541-881F-EF2A9EE1072D}" srcOrd="3" destOrd="0" presId="urn:microsoft.com/office/officeart/2005/8/layout/arrow2"/>
    <dgm:cxn modelId="{B88CEE0C-3D53-48E6-93D3-4671970761D4}" type="presParOf" srcId="{A8F65516-5C4A-40DE-B481-59FDA22C1D87}" destId="{4B185E20-0531-46E7-BBA8-FF357D2793A5}" srcOrd="4" destOrd="0" presId="urn:microsoft.com/office/officeart/2005/8/layout/arrow2"/>
    <dgm:cxn modelId="{3D3CCDCB-0972-4C2E-B574-2A7A3FCA832F}" type="presParOf" srcId="{A8F65516-5C4A-40DE-B481-59FDA22C1D87}" destId="{0DC00FA2-D295-4F15-8329-E4282599ED76}" srcOrd="5" destOrd="0" presId="urn:microsoft.com/office/officeart/2005/8/layout/arrow2"/>
    <dgm:cxn modelId="{2EAA012C-364C-418E-B862-F0D6F52BF438}" type="presParOf" srcId="{A8F65516-5C4A-40DE-B481-59FDA22C1D87}" destId="{3059F4FA-EC57-48DC-A88D-DC6702F9AB0A}" srcOrd="6" destOrd="0" presId="urn:microsoft.com/office/officeart/2005/8/layout/arrow2"/>
    <dgm:cxn modelId="{B763B208-5FEC-4621-A59A-4793BF24401C}" type="presParOf" srcId="{A8F65516-5C4A-40DE-B481-59FDA22C1D87}" destId="{3CFB1423-5316-482F-B738-B2E3162090AF}" srcOrd="7" destOrd="0" presId="urn:microsoft.com/office/officeart/2005/8/layout/arrow2"/>
    <dgm:cxn modelId="{96519D05-235E-437A-B878-64841B2F7BAA}" type="presParOf" srcId="{A8F65516-5C4A-40DE-B481-59FDA22C1D87}" destId="{238E01E9-C5E4-40F6-AAC3-853DA47243FF}" srcOrd="8" destOrd="0" presId="urn:microsoft.com/office/officeart/2005/8/layout/arrow2"/>
    <dgm:cxn modelId="{08B8881F-961D-4EF4-BDEB-5B316C2A3B70}" type="presParOf" srcId="{A8F65516-5C4A-40DE-B481-59FDA22C1D87}" destId="{63DD977C-8A0D-4A79-9195-58D9224C5FA5}"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DF9A1D-79F5-B442-934E-A89B0BB7EF08}">
      <dsp:nvSpPr>
        <dsp:cNvPr id="0" name=""/>
        <dsp:cNvSpPr/>
      </dsp:nvSpPr>
      <dsp:spPr>
        <a:xfrm>
          <a:off x="-305231" y="0"/>
          <a:ext cx="9179414" cy="5256583"/>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ABE677-0809-1449-88AB-86FB13C089CE}">
      <dsp:nvSpPr>
        <dsp:cNvPr id="0" name=""/>
        <dsp:cNvSpPr/>
      </dsp:nvSpPr>
      <dsp:spPr>
        <a:xfrm>
          <a:off x="2989926" y="2706033"/>
          <a:ext cx="3031742" cy="2550550"/>
        </a:xfrm>
        <a:prstGeom prst="roundRect">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b="1" kern="1200" dirty="0">
            <a:solidFill>
              <a:schemeClr val="tx1"/>
            </a:solidFill>
            <a:latin typeface="Arial"/>
            <a:cs typeface="Arial"/>
          </a:endParaRPr>
        </a:p>
      </dsp:txBody>
      <dsp:txXfrm>
        <a:off x="2989926" y="2706033"/>
        <a:ext cx="3031742" cy="2550550"/>
      </dsp:txXfrm>
    </dsp:sp>
    <dsp:sp modelId="{6DF5ADC0-FC0B-9B4C-867D-5B93784BAC14}">
      <dsp:nvSpPr>
        <dsp:cNvPr id="0" name=""/>
        <dsp:cNvSpPr/>
      </dsp:nvSpPr>
      <dsp:spPr>
        <a:xfrm>
          <a:off x="1125304" y="2589835"/>
          <a:ext cx="6478829" cy="2666748"/>
        </a:xfrm>
        <a:prstGeom prst="roundRect">
          <a:avLst/>
        </a:prstGeom>
        <a:solidFill>
          <a:schemeClr val="accent5">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en-US" sz="1400" b="1" kern="1200" dirty="0">
              <a:solidFill>
                <a:schemeClr val="tx1"/>
              </a:solidFill>
            </a:rPr>
            <a:t>INTERNAL ENVIRONMENT</a:t>
          </a:r>
        </a:p>
        <a:p>
          <a:pPr lvl="0" algn="l" defTabSz="622300">
            <a:lnSpc>
              <a:spcPct val="100000"/>
            </a:lnSpc>
            <a:spcBef>
              <a:spcPct val="0"/>
            </a:spcBef>
            <a:spcAft>
              <a:spcPct val="35000"/>
            </a:spcAft>
          </a:pPr>
          <a:r>
            <a:rPr lang="en-US" sz="1400" b="1" kern="1200" dirty="0">
              <a:solidFill>
                <a:schemeClr val="tx1"/>
              </a:solidFill>
            </a:rPr>
            <a:t>Employment Statistics:-</a:t>
          </a:r>
        </a:p>
        <a:p>
          <a:pPr lvl="0" algn="l" defTabSz="622300">
            <a:lnSpc>
              <a:spcPct val="100000"/>
            </a:lnSpc>
            <a:spcBef>
              <a:spcPct val="0"/>
            </a:spcBef>
            <a:spcAft>
              <a:spcPct val="35000"/>
            </a:spcAft>
          </a:pPr>
          <a:r>
            <a:rPr lang="en-US" sz="1400" kern="1200" dirty="0">
              <a:solidFill>
                <a:schemeClr val="tx1"/>
              </a:solidFill>
            </a:rPr>
            <a:t>-  Total staff component as at 31 March 2018 was 164,</a:t>
          </a:r>
        </a:p>
        <a:p>
          <a:pPr lvl="0" algn="l" defTabSz="622300">
            <a:lnSpc>
              <a:spcPct val="100000"/>
            </a:lnSpc>
            <a:spcBef>
              <a:spcPct val="0"/>
            </a:spcBef>
            <a:spcAft>
              <a:spcPct val="35000"/>
            </a:spcAft>
          </a:pPr>
          <a:r>
            <a:rPr lang="en-US" sz="1400" kern="1200" dirty="0">
              <a:solidFill>
                <a:schemeClr val="tx1"/>
              </a:solidFill>
            </a:rPr>
            <a:t>-  Female represented 62% of workforce, males – 38%</a:t>
          </a:r>
        </a:p>
        <a:p>
          <a:pPr lvl="0" algn="l" defTabSz="622300">
            <a:lnSpc>
              <a:spcPct val="100000"/>
            </a:lnSpc>
            <a:spcBef>
              <a:spcPct val="0"/>
            </a:spcBef>
            <a:spcAft>
              <a:spcPct val="35000"/>
            </a:spcAft>
          </a:pPr>
          <a:r>
            <a:rPr lang="en-US" sz="1400" kern="1200" dirty="0">
              <a:solidFill>
                <a:schemeClr val="tx1"/>
              </a:solidFill>
            </a:rPr>
            <a:t>-  Females constituted 42% of Senior Management,</a:t>
          </a:r>
        </a:p>
        <a:p>
          <a:pPr lvl="0" algn="l" defTabSz="622300">
            <a:lnSpc>
              <a:spcPct val="100000"/>
            </a:lnSpc>
            <a:spcBef>
              <a:spcPct val="0"/>
            </a:spcBef>
            <a:spcAft>
              <a:spcPct val="35000"/>
            </a:spcAft>
          </a:pPr>
          <a:r>
            <a:rPr lang="en-US" sz="1400" kern="1200" dirty="0">
              <a:solidFill>
                <a:schemeClr val="tx1"/>
              </a:solidFill>
            </a:rPr>
            <a:t>-  Management maintains sound relationship with organised labour (POPCRU)</a:t>
          </a:r>
        </a:p>
        <a:p>
          <a:pPr lvl="0" algn="l" defTabSz="622300">
            <a:lnSpc>
              <a:spcPct val="100000"/>
            </a:lnSpc>
            <a:spcBef>
              <a:spcPct val="0"/>
            </a:spcBef>
            <a:spcAft>
              <a:spcPct val="35000"/>
            </a:spcAft>
          </a:pPr>
          <a:r>
            <a:rPr lang="en-US" sz="1400" b="1" kern="1200" dirty="0">
              <a:solidFill>
                <a:schemeClr val="tx1"/>
              </a:solidFill>
            </a:rPr>
            <a:t>Internal Control</a:t>
          </a:r>
        </a:p>
        <a:p>
          <a:pPr lvl="0" algn="l" defTabSz="622300">
            <a:lnSpc>
              <a:spcPct val="100000"/>
            </a:lnSpc>
            <a:spcBef>
              <a:spcPct val="0"/>
            </a:spcBef>
            <a:spcAft>
              <a:spcPct val="35000"/>
            </a:spcAft>
          </a:pPr>
          <a:r>
            <a:rPr lang="en-US" sz="1400" b="1" kern="1200" dirty="0">
              <a:solidFill>
                <a:schemeClr val="tx1"/>
              </a:solidFill>
            </a:rPr>
            <a:t>-</a:t>
          </a:r>
          <a:r>
            <a:rPr lang="en-US" sz="1400" b="0" kern="1200" dirty="0">
              <a:solidFill>
                <a:schemeClr val="tx1"/>
              </a:solidFill>
            </a:rPr>
            <a:t>  Agency maintains sound and effective internal control and risk management  </a:t>
          </a:r>
        </a:p>
        <a:p>
          <a:pPr lvl="0" algn="l" defTabSz="622300">
            <a:lnSpc>
              <a:spcPct val="100000"/>
            </a:lnSpc>
            <a:spcBef>
              <a:spcPct val="0"/>
            </a:spcBef>
            <a:spcAft>
              <a:spcPct val="35000"/>
            </a:spcAft>
          </a:pPr>
          <a:r>
            <a:rPr lang="en-US" sz="1400" b="0" kern="1200" dirty="0">
              <a:solidFill>
                <a:schemeClr val="tx1"/>
              </a:solidFill>
            </a:rPr>
            <a:t>   systems</a:t>
          </a:r>
        </a:p>
      </dsp:txBody>
      <dsp:txXfrm>
        <a:off x="1125304" y="2589835"/>
        <a:ext cx="6478829" cy="2666748"/>
      </dsp:txXfrm>
    </dsp:sp>
    <dsp:sp modelId="{50B96061-4B9D-3348-B9EF-DF98B62B0D3C}">
      <dsp:nvSpPr>
        <dsp:cNvPr id="0" name=""/>
        <dsp:cNvSpPr/>
      </dsp:nvSpPr>
      <dsp:spPr>
        <a:xfrm>
          <a:off x="297818" y="524679"/>
          <a:ext cx="3234863" cy="1969910"/>
        </a:xfrm>
        <a:prstGeom prst="roundRect">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SOCIO-ECONOMIC ENVIRONMENT</a:t>
          </a:r>
        </a:p>
        <a:p>
          <a:pPr lvl="0" algn="l" defTabSz="622300">
            <a:lnSpc>
              <a:spcPct val="90000"/>
            </a:lnSpc>
            <a:spcBef>
              <a:spcPct val="0"/>
            </a:spcBef>
            <a:spcAft>
              <a:spcPct val="35000"/>
            </a:spcAft>
          </a:pPr>
          <a:r>
            <a:rPr lang="en-ZA" sz="1400" b="0" kern="1200" dirty="0">
              <a:solidFill>
                <a:schemeClr val="tx1"/>
              </a:solidFill>
            </a:rPr>
            <a:t>In 2017, SA ’s economic rating was put below investment grade by the rating agencies.</a:t>
          </a:r>
        </a:p>
        <a:p>
          <a:pPr lvl="0" algn="l" defTabSz="622300">
            <a:lnSpc>
              <a:spcPct val="90000"/>
            </a:lnSpc>
            <a:spcBef>
              <a:spcPct val="0"/>
            </a:spcBef>
            <a:spcAft>
              <a:spcPct val="35000"/>
            </a:spcAft>
          </a:pPr>
          <a:r>
            <a:rPr lang="en-US" sz="1400" b="0" kern="1200" dirty="0">
              <a:solidFill>
                <a:schemeClr val="tx1"/>
              </a:solidFill>
            </a:rPr>
            <a:t>This implied an increased cost of doing business for the South African Operators</a:t>
          </a:r>
          <a:endParaRPr lang="en-ZA" sz="1200" kern="1200" dirty="0">
            <a:solidFill>
              <a:schemeClr val="tx1"/>
            </a:solidFill>
          </a:endParaRPr>
        </a:p>
        <a:p>
          <a:pPr lvl="0" algn="l" defTabSz="622300">
            <a:lnSpc>
              <a:spcPct val="90000"/>
            </a:lnSpc>
            <a:spcBef>
              <a:spcPct val="0"/>
            </a:spcBef>
            <a:spcAft>
              <a:spcPct val="35000"/>
            </a:spcAft>
          </a:pPr>
          <a:endParaRPr lang="en-US" sz="1200" kern="1200" dirty="0">
            <a:solidFill>
              <a:schemeClr val="tx1"/>
            </a:solidFill>
          </a:endParaRPr>
        </a:p>
      </dsp:txBody>
      <dsp:txXfrm>
        <a:off x="297818" y="524679"/>
        <a:ext cx="3234863" cy="1969910"/>
      </dsp:txXfrm>
    </dsp:sp>
    <dsp:sp modelId="{D527F917-A21A-DC41-81D1-13E9D524ED1F}">
      <dsp:nvSpPr>
        <dsp:cNvPr id="0" name=""/>
        <dsp:cNvSpPr/>
      </dsp:nvSpPr>
      <dsp:spPr>
        <a:xfrm>
          <a:off x="4373882" y="488536"/>
          <a:ext cx="4181810" cy="2023539"/>
        </a:xfrm>
        <a:prstGeom prst="round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a:solidFill>
                <a:schemeClr val="tx1"/>
              </a:solidFill>
            </a:rPr>
            <a:t>REGIONAL ENVIRONMENT</a:t>
          </a:r>
        </a:p>
        <a:p>
          <a:pPr marL="114300" lvl="1" indent="-114300" algn="l" defTabSz="622300">
            <a:lnSpc>
              <a:spcPct val="90000"/>
            </a:lnSpc>
            <a:spcBef>
              <a:spcPct val="0"/>
            </a:spcBef>
            <a:spcAft>
              <a:spcPct val="15000"/>
            </a:spcAft>
            <a:buChar char="••"/>
          </a:pPr>
          <a:r>
            <a:rPr lang="en-US" sz="1400" kern="1200" dirty="0">
              <a:solidFill>
                <a:schemeClr val="tx1"/>
              </a:solidFill>
            </a:rPr>
            <a:t>C-BRTA’s strategic focus stretches beyond the SADC region, </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Natural resources and primary commodities are major drivers of economic growth in Africa</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0" kern="1200" dirty="0">
              <a:solidFill>
                <a:schemeClr val="tx1"/>
              </a:solidFill>
            </a:rPr>
            <a:t>Domestic demand is driven by Africa’s growing population</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0" kern="1200" dirty="0">
              <a:solidFill>
                <a:schemeClr val="tx1"/>
              </a:solidFill>
            </a:rPr>
            <a:t>C-BRTA’s strategic approach – Linking Africa Plan</a:t>
          </a:r>
        </a:p>
      </dsp:txBody>
      <dsp:txXfrm>
        <a:off x="4373882" y="488536"/>
        <a:ext cx="4181810" cy="20235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205485-8A68-714B-B0F4-7D532E75486C}">
      <dsp:nvSpPr>
        <dsp:cNvPr id="0" name=""/>
        <dsp:cNvSpPr/>
      </dsp:nvSpPr>
      <dsp:spPr>
        <a:xfrm>
          <a:off x="-282977" y="0"/>
          <a:ext cx="8257454" cy="4541294"/>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F4FE62-B46D-445C-8341-844A8860B894}">
      <dsp:nvSpPr>
        <dsp:cNvPr id="0" name=""/>
        <dsp:cNvSpPr/>
      </dsp:nvSpPr>
      <dsp:spPr>
        <a:xfrm>
          <a:off x="722241" y="3342543"/>
          <a:ext cx="167119" cy="16711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F774D0-4D8A-4A96-BD73-DB13568BEE1C}">
      <dsp:nvSpPr>
        <dsp:cNvPr id="0" name=""/>
        <dsp:cNvSpPr/>
      </dsp:nvSpPr>
      <dsp:spPr>
        <a:xfrm>
          <a:off x="866057" y="3484623"/>
          <a:ext cx="1243703" cy="103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53" tIns="0" rIns="0" bIns="0" numCol="1" spcCol="1270" anchor="t" anchorCtr="0">
          <a:noAutofit/>
        </a:bodyPr>
        <a:lstStyle/>
        <a:p>
          <a:pPr lvl="0" algn="l" defTabSz="711200">
            <a:lnSpc>
              <a:spcPct val="90000"/>
            </a:lnSpc>
            <a:spcBef>
              <a:spcPct val="0"/>
            </a:spcBef>
            <a:spcAft>
              <a:spcPct val="35000"/>
            </a:spcAft>
          </a:pPr>
          <a:r>
            <a:rPr lang="en-US" sz="1600" b="1" kern="1200" dirty="0">
              <a:solidFill>
                <a:srgbClr val="FF0000"/>
              </a:solidFill>
              <a:latin typeface="Arial"/>
              <a:cs typeface="Arial"/>
            </a:rPr>
            <a:t>2009/10 to 2011/12 Qualified Audit</a:t>
          </a:r>
          <a:endParaRPr lang="en-US" sz="1600" kern="1200" dirty="0">
            <a:solidFill>
              <a:srgbClr val="FF0000"/>
            </a:solidFill>
            <a:latin typeface="Arial"/>
            <a:cs typeface="Arial"/>
          </a:endParaRPr>
        </a:p>
      </dsp:txBody>
      <dsp:txXfrm>
        <a:off x="866057" y="3484623"/>
        <a:ext cx="1243703" cy="1032515"/>
      </dsp:txXfrm>
    </dsp:sp>
    <dsp:sp modelId="{4378BDC0-808B-4574-BD6D-2599BF3A9DA3}">
      <dsp:nvSpPr>
        <dsp:cNvPr id="0" name=""/>
        <dsp:cNvSpPr/>
      </dsp:nvSpPr>
      <dsp:spPr>
        <a:xfrm>
          <a:off x="1833047" y="2507703"/>
          <a:ext cx="261578" cy="2615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0B326F-185D-4541-881F-EF2A9EE1072D}">
      <dsp:nvSpPr>
        <dsp:cNvPr id="0" name=""/>
        <dsp:cNvSpPr/>
      </dsp:nvSpPr>
      <dsp:spPr>
        <a:xfrm>
          <a:off x="2097365" y="2638492"/>
          <a:ext cx="1651328" cy="190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5" tIns="0" rIns="0" bIns="0" numCol="1" spcCol="1270" anchor="t" anchorCtr="0">
          <a:noAutofit/>
        </a:bodyPr>
        <a:lstStyle/>
        <a:p>
          <a:pPr lvl="0" algn="l" defTabSz="800100">
            <a:lnSpc>
              <a:spcPct val="90000"/>
            </a:lnSpc>
            <a:spcBef>
              <a:spcPct val="0"/>
            </a:spcBef>
            <a:spcAft>
              <a:spcPts val="0"/>
            </a:spcAft>
          </a:pPr>
          <a:r>
            <a:rPr lang="en-US" sz="1800" b="1" kern="1200" dirty="0">
              <a:solidFill>
                <a:srgbClr val="FFC000"/>
              </a:solidFill>
              <a:latin typeface="Arial"/>
              <a:cs typeface="Arial"/>
            </a:rPr>
            <a:t>2012/13 to 2014/15 Unqualified Audit</a:t>
          </a:r>
        </a:p>
      </dsp:txBody>
      <dsp:txXfrm>
        <a:off x="2097365" y="2638492"/>
        <a:ext cx="1651328" cy="1902802"/>
      </dsp:txXfrm>
    </dsp:sp>
    <dsp:sp modelId="{4B185E20-0531-46E7-BBA8-FF357D2793A5}">
      <dsp:nvSpPr>
        <dsp:cNvPr id="0" name=""/>
        <dsp:cNvSpPr/>
      </dsp:nvSpPr>
      <dsp:spPr>
        <a:xfrm>
          <a:off x="2995619" y="1814701"/>
          <a:ext cx="348771" cy="34877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C00FA2-D295-4F15-8329-E4282599ED76}">
      <dsp:nvSpPr>
        <dsp:cNvPr id="0" name=""/>
        <dsp:cNvSpPr/>
      </dsp:nvSpPr>
      <dsp:spPr>
        <a:xfrm>
          <a:off x="3170004" y="1989087"/>
          <a:ext cx="1402351" cy="2552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07" tIns="0" rIns="0" bIns="0" numCol="1" spcCol="1270" anchor="t" anchorCtr="0">
          <a:noAutofit/>
        </a:bodyPr>
        <a:lstStyle/>
        <a:p>
          <a:pPr lvl="0" algn="l" defTabSz="800100">
            <a:lnSpc>
              <a:spcPct val="90000"/>
            </a:lnSpc>
            <a:spcBef>
              <a:spcPct val="0"/>
            </a:spcBef>
            <a:spcAft>
              <a:spcPts val="0"/>
            </a:spcAft>
          </a:pPr>
          <a:r>
            <a:rPr lang="en-US" sz="1800" b="1" kern="1200" dirty="0">
              <a:solidFill>
                <a:srgbClr val="008000"/>
              </a:solidFill>
              <a:latin typeface="Arial"/>
              <a:cs typeface="Arial"/>
            </a:rPr>
            <a:t>2015-16 </a:t>
          </a:r>
        </a:p>
        <a:p>
          <a:pPr lvl="0" algn="l" defTabSz="800100">
            <a:lnSpc>
              <a:spcPct val="90000"/>
            </a:lnSpc>
            <a:spcBef>
              <a:spcPct val="0"/>
            </a:spcBef>
            <a:spcAft>
              <a:spcPts val="0"/>
            </a:spcAft>
          </a:pPr>
          <a:r>
            <a:rPr lang="en-US" sz="1800" b="1" kern="1200" dirty="0">
              <a:solidFill>
                <a:srgbClr val="008000"/>
              </a:solidFill>
              <a:latin typeface="Arial"/>
              <a:cs typeface="Arial"/>
            </a:rPr>
            <a:t>Clean Audit</a:t>
          </a:r>
        </a:p>
      </dsp:txBody>
      <dsp:txXfrm>
        <a:off x="3170004" y="1989087"/>
        <a:ext cx="1402351" cy="2552207"/>
      </dsp:txXfrm>
    </dsp:sp>
    <dsp:sp modelId="{3059F4FA-EC57-48DC-A88D-DC6702F9AB0A}">
      <dsp:nvSpPr>
        <dsp:cNvPr id="0" name=""/>
        <dsp:cNvSpPr/>
      </dsp:nvSpPr>
      <dsp:spPr>
        <a:xfrm>
          <a:off x="4347108" y="1273379"/>
          <a:ext cx="450496" cy="45049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CFB1423-5316-482F-B738-B2E3162090AF}">
      <dsp:nvSpPr>
        <dsp:cNvPr id="0" name=""/>
        <dsp:cNvSpPr/>
      </dsp:nvSpPr>
      <dsp:spPr>
        <a:xfrm>
          <a:off x="4572356" y="1498627"/>
          <a:ext cx="1453214" cy="304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709" tIns="0" rIns="0" bIns="0" numCol="1" spcCol="1270" anchor="t" anchorCtr="0">
          <a:noAutofit/>
        </a:bodyPr>
        <a:lstStyle/>
        <a:p>
          <a:pPr lvl="0" algn="l" defTabSz="800100">
            <a:lnSpc>
              <a:spcPct val="90000"/>
            </a:lnSpc>
            <a:spcBef>
              <a:spcPct val="0"/>
            </a:spcBef>
            <a:spcAft>
              <a:spcPts val="0"/>
            </a:spcAft>
          </a:pPr>
          <a:r>
            <a:rPr lang="en-US" sz="1800" b="1" kern="1200" dirty="0">
              <a:solidFill>
                <a:srgbClr val="008000"/>
              </a:solidFill>
              <a:latin typeface="Arial"/>
              <a:cs typeface="Arial"/>
            </a:rPr>
            <a:t>2016-17 </a:t>
          </a:r>
        </a:p>
        <a:p>
          <a:pPr lvl="0" algn="l" defTabSz="800100">
            <a:lnSpc>
              <a:spcPct val="90000"/>
            </a:lnSpc>
            <a:spcBef>
              <a:spcPct val="0"/>
            </a:spcBef>
            <a:spcAft>
              <a:spcPts val="0"/>
            </a:spcAft>
          </a:pPr>
          <a:r>
            <a:rPr lang="en-US" sz="1800" b="1" kern="1200" dirty="0">
              <a:solidFill>
                <a:srgbClr val="008000"/>
              </a:solidFill>
              <a:latin typeface="Arial"/>
              <a:cs typeface="Arial"/>
            </a:rPr>
            <a:t>Clean Audit</a:t>
          </a:r>
        </a:p>
      </dsp:txBody>
      <dsp:txXfrm>
        <a:off x="4572356" y="1498627"/>
        <a:ext cx="1453214" cy="3042667"/>
      </dsp:txXfrm>
    </dsp:sp>
    <dsp:sp modelId="{238E01E9-C5E4-40F6-AAC3-853DA47243FF}">
      <dsp:nvSpPr>
        <dsp:cNvPr id="0" name=""/>
        <dsp:cNvSpPr/>
      </dsp:nvSpPr>
      <dsp:spPr>
        <a:xfrm>
          <a:off x="5738561" y="911892"/>
          <a:ext cx="574019" cy="57401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DD977C-8A0D-4A79-9195-58D9224C5FA5}">
      <dsp:nvSpPr>
        <dsp:cNvPr id="0" name=""/>
        <dsp:cNvSpPr/>
      </dsp:nvSpPr>
      <dsp:spPr>
        <a:xfrm>
          <a:off x="6025571" y="1198901"/>
          <a:ext cx="1453214" cy="3342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161" tIns="0" rIns="0" bIns="0" numCol="1" spcCol="1270" anchor="t" anchorCtr="0">
          <a:noAutofit/>
        </a:bodyPr>
        <a:lstStyle/>
        <a:p>
          <a:pPr lvl="0" algn="l" defTabSz="800100">
            <a:lnSpc>
              <a:spcPct val="90000"/>
            </a:lnSpc>
            <a:spcBef>
              <a:spcPct val="0"/>
            </a:spcBef>
            <a:spcAft>
              <a:spcPts val="0"/>
            </a:spcAft>
          </a:pPr>
          <a:r>
            <a:rPr lang="en-US" sz="1800" b="1" kern="1200" dirty="0">
              <a:solidFill>
                <a:srgbClr val="008000"/>
              </a:solidFill>
              <a:latin typeface="Arial"/>
              <a:cs typeface="Arial"/>
            </a:rPr>
            <a:t>2017-18  Clean Audit</a:t>
          </a:r>
        </a:p>
      </dsp:txBody>
      <dsp:txXfrm>
        <a:off x="6025571" y="1198901"/>
        <a:ext cx="1453214" cy="334239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0.06179</cdr:x>
      <cdr:y>0.01675</cdr:y>
    </cdr:from>
    <cdr:to>
      <cdr:x>0.87967</cdr:x>
      <cdr:y>0.14115</cdr:y>
    </cdr:to>
    <cdr:sp macro="" textlink="">
      <cdr:nvSpPr>
        <cdr:cNvPr id="2" name="TextBox 1"/>
        <cdr:cNvSpPr txBox="1"/>
      </cdr:nvSpPr>
      <cdr:spPr>
        <a:xfrm xmlns:a="http://schemas.openxmlformats.org/drawingml/2006/main">
          <a:off x="361951" y="66675"/>
          <a:ext cx="47910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1200" b="1" dirty="0"/>
            <a:t>ORGANISATIONAL PERFORMANCE </a:t>
          </a:r>
        </a:p>
        <a:p xmlns:a="http://schemas.openxmlformats.org/drawingml/2006/main">
          <a:pPr algn="ctr"/>
          <a:r>
            <a:rPr lang="en-ZA" sz="1200" b="1" dirty="0"/>
            <a:t>APP 2017/18</a:t>
          </a:r>
        </a:p>
      </cdr:txBody>
    </cdr:sp>
  </cdr:relSizeAnchor>
</c:userShapes>
</file>

<file path=ppt/drawings/drawing2.xml><?xml version="1.0" encoding="utf-8"?>
<c:userShapes xmlns:c="http://schemas.openxmlformats.org/drawingml/2006/chart">
  <cdr:relSizeAnchor xmlns:cdr="http://schemas.openxmlformats.org/drawingml/2006/chartDrawing">
    <cdr:from>
      <cdr:x>0.41857</cdr:x>
      <cdr:y>0.78313</cdr:y>
    </cdr:from>
    <cdr:to>
      <cdr:x>0.57865</cdr:x>
      <cdr:y>1</cdr:y>
    </cdr:to>
    <cdr:sp macro="" textlink="">
      <cdr:nvSpPr>
        <cdr:cNvPr id="2" name="TextBox 1"/>
        <cdr:cNvSpPr txBox="1"/>
      </cdr:nvSpPr>
      <cdr:spPr>
        <a:xfrm xmlns:a="http://schemas.openxmlformats.org/drawingml/2006/main">
          <a:off x="2390776" y="4025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0.43969</cdr:x>
      <cdr:y>0.64608</cdr:y>
    </cdr:from>
    <cdr:to>
      <cdr:x>0.61645</cdr:x>
      <cdr:y>0.69729</cdr:y>
    </cdr:to>
    <cdr:sp macro="" textlink="">
      <cdr:nvSpPr>
        <cdr:cNvPr id="3" name="TextBox 2"/>
        <cdr:cNvSpPr txBox="1"/>
      </cdr:nvSpPr>
      <cdr:spPr>
        <a:xfrm xmlns:a="http://schemas.openxmlformats.org/drawingml/2006/main">
          <a:off x="2511426" y="2724150"/>
          <a:ext cx="1009650" cy="215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b="1" dirty="0"/>
            <a:t>Freight</a:t>
          </a:r>
        </a:p>
      </cdr:txBody>
    </cdr:sp>
  </cdr:relSizeAnchor>
  <cdr:relSizeAnchor xmlns:cdr="http://schemas.openxmlformats.org/drawingml/2006/chartDrawing">
    <cdr:from>
      <cdr:x>0.2985</cdr:x>
      <cdr:y>0.3991</cdr:y>
    </cdr:from>
    <cdr:to>
      <cdr:x>0.45192</cdr:x>
      <cdr:y>0.46687</cdr:y>
    </cdr:to>
    <cdr:sp macro="" textlink="">
      <cdr:nvSpPr>
        <cdr:cNvPr id="4" name="TextBox 3"/>
        <cdr:cNvSpPr txBox="1"/>
      </cdr:nvSpPr>
      <cdr:spPr>
        <a:xfrm xmlns:a="http://schemas.openxmlformats.org/drawingml/2006/main">
          <a:off x="1704976" y="1682750"/>
          <a:ext cx="8763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b="1" dirty="0"/>
            <a:t>Taxis</a:t>
          </a:r>
        </a:p>
      </cdr:txBody>
    </cdr:sp>
  </cdr:relSizeAnchor>
  <cdr:relSizeAnchor xmlns:cdr="http://schemas.openxmlformats.org/drawingml/2006/chartDrawing">
    <cdr:from>
      <cdr:x>0.53196</cdr:x>
      <cdr:y>0.17771</cdr:y>
    </cdr:from>
    <cdr:to>
      <cdr:x>0.57198</cdr:x>
      <cdr:y>0.39458</cdr:y>
    </cdr:to>
    <cdr:sp macro="" textlink="">
      <cdr:nvSpPr>
        <cdr:cNvPr id="5" name="TextBox 4"/>
        <cdr:cNvSpPr txBox="1"/>
      </cdr:nvSpPr>
      <cdr:spPr>
        <a:xfrm xmlns:a="http://schemas.openxmlformats.org/drawingml/2006/main" rot="16782171">
          <a:off x="2695576" y="10922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0.46026</cdr:x>
      <cdr:y>0.14533</cdr:y>
    </cdr:from>
    <cdr:to>
      <cdr:x>0.51362</cdr:x>
      <cdr:y>0.33961</cdr:y>
    </cdr:to>
    <cdr:sp macro="" textlink="">
      <cdr:nvSpPr>
        <cdr:cNvPr id="6" name="TextBox 5"/>
        <cdr:cNvSpPr txBox="1"/>
      </cdr:nvSpPr>
      <cdr:spPr>
        <a:xfrm xmlns:a="http://schemas.openxmlformats.org/drawingml/2006/main" rot="16695782">
          <a:off x="2371726" y="869950"/>
          <a:ext cx="81915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b="1" dirty="0"/>
            <a:t>Tourist</a:t>
          </a:r>
        </a:p>
        <a:p xmlns:a="http://schemas.openxmlformats.org/drawingml/2006/main">
          <a:endParaRPr lang="en-ZA" sz="1000" dirty="0"/>
        </a:p>
      </cdr:txBody>
    </cdr:sp>
  </cdr:relSizeAnchor>
  <cdr:relSizeAnchor xmlns:cdr="http://schemas.openxmlformats.org/drawingml/2006/chartDrawing">
    <cdr:from>
      <cdr:x>0.50028</cdr:x>
      <cdr:y>0.13479</cdr:y>
    </cdr:from>
    <cdr:to>
      <cdr:x>0.54364</cdr:x>
      <cdr:y>0.32756</cdr:y>
    </cdr:to>
    <cdr:sp macro="" textlink="">
      <cdr:nvSpPr>
        <cdr:cNvPr id="7" name="TextBox 6"/>
        <cdr:cNvSpPr txBox="1"/>
      </cdr:nvSpPr>
      <cdr:spPr>
        <a:xfrm xmlns:a="http://schemas.openxmlformats.org/drawingml/2006/main" rot="17085207">
          <a:off x="2574926" y="850899"/>
          <a:ext cx="8128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000" b="1" dirty="0"/>
            <a:t>B</a:t>
          </a:r>
          <a:r>
            <a:rPr lang="en-ZA" b="1" dirty="0"/>
            <a:t>u</a:t>
          </a:r>
          <a:r>
            <a:rPr lang="en-ZA" sz="1000" b="1" dirty="0"/>
            <a:t>ses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8E2DB5-6A41-4A5F-8EE7-89E7913B2EED}" type="datetimeFigureOut">
              <a:rPr lang="en-US" smtClean="0"/>
              <a:pPr/>
              <a:t>10/19/2018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7A689A-06D2-435B-AB5E-FD2AFC8A3EFB}" type="slidenum">
              <a:rPr lang="en-US" smtClean="0"/>
              <a:pPr/>
              <a:t>‹#›</a:t>
            </a:fld>
            <a:endParaRPr lang="en-US" dirty="0"/>
          </a:p>
        </p:txBody>
      </p:sp>
    </p:spTree>
    <p:extLst>
      <p:ext uri="{BB962C8B-B14F-4D97-AF65-F5344CB8AC3E}">
        <p14:creationId xmlns:p14="http://schemas.microsoft.com/office/powerpoint/2010/main" xmlns="" val="19219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2B4720-8CCB-354A-98C7-80D785E3DD6C}" type="datetimeFigureOut">
              <a:rPr lang="en-US" smtClean="0"/>
              <a:pPr/>
              <a:t>10/19/2018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ACA49-564F-1248-86FB-665B38190D4A}" type="slidenum">
              <a:rPr lang="en-US" smtClean="0"/>
              <a:pPr/>
              <a:t>‹#›</a:t>
            </a:fld>
            <a:endParaRPr lang="en-US" dirty="0"/>
          </a:p>
        </p:txBody>
      </p:sp>
    </p:spTree>
    <p:extLst>
      <p:ext uri="{BB962C8B-B14F-4D97-AF65-F5344CB8AC3E}">
        <p14:creationId xmlns:p14="http://schemas.microsoft.com/office/powerpoint/2010/main" xmlns="" val="35289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1</a:t>
            </a:fld>
            <a:endParaRPr lang="en-US" dirty="0"/>
          </a:p>
        </p:txBody>
      </p:sp>
    </p:spTree>
    <p:extLst>
      <p:ext uri="{BB962C8B-B14F-4D97-AF65-F5344CB8AC3E}">
        <p14:creationId xmlns:p14="http://schemas.microsoft.com/office/powerpoint/2010/main" xmlns="" val="215692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effectLst/>
              </a:rPr>
              <a:t>Developed and implemented stakeholder management plan</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effectLst/>
                <a:latin typeface="+mn-lt"/>
                <a:ea typeface="+mn-ea"/>
                <a:cs typeface="+mn-cs"/>
              </a:rPr>
              <a:t>One of the Agency’s goals is to be </a:t>
            </a:r>
            <a:r>
              <a:rPr lang="en-ZA" sz="1200" kern="1200" dirty="0">
                <a:solidFill>
                  <a:schemeClr val="tx1"/>
                </a:solidFill>
                <a:effectLst/>
                <a:latin typeface="+mn-lt"/>
                <a:ea typeface="+mn-ea"/>
                <a:cs typeface="+mn-cs"/>
              </a:rPr>
              <a:t>strategically positioned to promote integration of the African continent, hence a decision to adopt a robust approach to stakeholder management was taken during the strategic review in 2016/17. </a:t>
            </a:r>
            <a:r>
              <a:rPr lang="en-US" sz="1200" kern="1200" dirty="0">
                <a:solidFill>
                  <a:schemeClr val="tx1"/>
                </a:solidFill>
                <a:effectLst/>
                <a:latin typeface="+mn-lt"/>
                <a:ea typeface="+mn-ea"/>
                <a:cs typeface="+mn-cs"/>
              </a:rPr>
              <a:t>C-BRTA’s business success depends on the number and levels of stakeholders that it interacts, keeps and maintains excellent working relations with its partners in both private and public sectors.</a:t>
            </a:r>
            <a:r>
              <a:rPr lang="en-Z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achieved 2017/18 targets of </a:t>
            </a:r>
            <a:r>
              <a:rPr lang="en-ZA" sz="1200" kern="1200" dirty="0">
                <a:solidFill>
                  <a:schemeClr val="tx1"/>
                </a:solidFill>
                <a:effectLst/>
                <a:latin typeface="+mn-lt"/>
                <a:ea typeface="+mn-ea"/>
                <a:cs typeface="+mn-cs"/>
              </a:rPr>
              <a:t>developing a Stakeholder Management Plan and hosting of the O.R. Tambo International Road Transport Indaba, were basically the onset of this initiative. </a:t>
            </a:r>
          </a:p>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addition to that</a:t>
            </a:r>
            <a:r>
              <a:rPr lang="en-ZA" sz="1200" b="0" kern="1200" dirty="0">
                <a:solidFill>
                  <a:schemeClr val="tx1"/>
                </a:solidFill>
                <a:effectLst/>
                <a:latin typeface="+mn-lt"/>
                <a:ea typeface="+mn-ea"/>
                <a:cs typeface="+mn-cs"/>
              </a:rPr>
              <a:t>, </a:t>
            </a:r>
            <a:r>
              <a:rPr lang="en-ZA" sz="1200" b="0" kern="1200" dirty="0">
                <a:solidFill>
                  <a:schemeClr val="lt1"/>
                </a:solidFill>
                <a:effectLst/>
                <a:latin typeface="Arial" pitchFamily="34" charset="0"/>
                <a:ea typeface="+mn-ea"/>
                <a:cs typeface="Arial" pitchFamily="34" charset="0"/>
              </a:rPr>
              <a:t>the</a:t>
            </a:r>
            <a:r>
              <a:rPr lang="en-ZA" sz="1200" b="0" kern="1200" baseline="0" dirty="0">
                <a:solidFill>
                  <a:schemeClr val="lt1"/>
                </a:solidFill>
                <a:effectLst/>
                <a:latin typeface="Arial" pitchFamily="34" charset="0"/>
                <a:ea typeface="+mn-ea"/>
                <a:cs typeface="Arial" pitchFamily="34" charset="0"/>
              </a:rPr>
              <a:t> Agency d</a:t>
            </a:r>
            <a:r>
              <a:rPr lang="en-ZA" sz="1200" b="0" kern="1200" dirty="0">
                <a:solidFill>
                  <a:schemeClr val="lt1"/>
                </a:solidFill>
                <a:effectLst/>
                <a:latin typeface="Arial" pitchFamily="34" charset="0"/>
                <a:ea typeface="+mn-ea"/>
                <a:cs typeface="Arial" pitchFamily="34" charset="0"/>
              </a:rPr>
              <a:t>eveloped a Linking Africa Plan aimed at identifying interventions that can enhance the unimpeded flow of cross-border road transport movements, intra-Africa trade, regional integration and industrialisation on the African continent. </a:t>
            </a:r>
          </a:p>
          <a:p>
            <a:pPr marL="0" marR="0" lvl="0" indent="0" algn="just" defTabSz="457200" rtl="0" eaLnBrk="1" fontAlgn="auto" latinLnBrk="0" hangingPunct="1">
              <a:lnSpc>
                <a:spcPct val="115000"/>
              </a:lnSpc>
              <a:spcBef>
                <a:spcPts val="0"/>
              </a:spcBef>
              <a:spcAft>
                <a:spcPts val="0"/>
              </a:spcAft>
              <a:buClrTx/>
              <a:buSzTx/>
              <a:buFontTx/>
              <a:buNone/>
              <a:tabLst/>
              <a:defRPr/>
            </a:pPr>
            <a:r>
              <a:rPr lang="en-ZA" sz="1200" b="0" dirty="0"/>
              <a:t>Refinement of the Model for es</a:t>
            </a:r>
            <a:r>
              <a:rPr lang="en-ZA" sz="1200" dirty="0"/>
              <a:t>timating the cost of doing business on the NSC, MDC and TKC corridors</a:t>
            </a:r>
            <a:endParaRPr lang="en-US" sz="1200" b="1" dirty="0">
              <a:effectLst/>
              <a:latin typeface="+mn-lt"/>
              <a:ea typeface="Calibri"/>
              <a:cs typeface="Times New Roman"/>
            </a:endParaRPr>
          </a:p>
          <a:p>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effectLst/>
              </a:rPr>
              <a:t>Facilitated the implementation of the SADC protocol and regional agreements</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kern="1200" dirty="0">
                <a:solidFill>
                  <a:schemeClr val="tx1"/>
                </a:solidFill>
                <a:effectLst/>
                <a:latin typeface="+mn-lt"/>
                <a:ea typeface="+mn-ea"/>
                <a:cs typeface="+mn-cs"/>
              </a:rPr>
              <a:t>The purpose for this indicator is to ensure that all the applicable agreements entered into with other counterparts are properly implemented and monitored. This in turn boost</a:t>
            </a:r>
            <a:r>
              <a:rPr lang="en-ZA" sz="1200" kern="1200" baseline="0" dirty="0">
                <a:solidFill>
                  <a:schemeClr val="tx1"/>
                </a:solidFill>
                <a:effectLst/>
                <a:latin typeface="+mn-lt"/>
                <a:ea typeface="+mn-ea"/>
                <a:cs typeface="+mn-cs"/>
              </a:rPr>
              <a:t> the Agency’s chances to succeed in its commitment to accelerate  regional integration. The following was also achieved during 2017/18</a:t>
            </a:r>
          </a:p>
          <a:p>
            <a:pPr marL="342900" marR="0" lvl="0" indent="-342900" algn="just" defTabSz="457200" rtl="0" eaLnBrk="1" fontAlgn="auto" latinLnBrk="0" hangingPunct="1">
              <a:lnSpc>
                <a:spcPct val="115000"/>
              </a:lnSpc>
              <a:spcBef>
                <a:spcPts val="0"/>
              </a:spcBef>
              <a:spcAft>
                <a:spcPts val="0"/>
              </a:spcAft>
              <a:buClrTx/>
              <a:buSzTx/>
              <a:buFont typeface="Symbol"/>
              <a:buChar char=""/>
              <a:tabLst/>
              <a:defRPr/>
            </a:pPr>
            <a:r>
              <a:rPr lang="en-ZA" sz="1200" b="0" dirty="0">
                <a:effectLst/>
                <a:latin typeface="Arial"/>
                <a:ea typeface="Arial Unicode MS"/>
                <a:cs typeface="Times New Roman"/>
              </a:rPr>
              <a:t>Engaging member states on the implementation of SADC protocol and Regional Agreements,</a:t>
            </a:r>
            <a:endParaRPr lang="en-US" sz="1200" b="0" dirty="0">
              <a:effectLst/>
              <a:latin typeface="+mn-lt"/>
              <a:ea typeface="Calibri"/>
              <a:cs typeface="Times New Roman"/>
            </a:endParaRPr>
          </a:p>
          <a:p>
            <a:pPr marL="342900" lvl="0" indent="-342900" algn="just">
              <a:lnSpc>
                <a:spcPct val="115000"/>
              </a:lnSpc>
              <a:spcAft>
                <a:spcPts val="0"/>
              </a:spcAft>
              <a:buFont typeface="Symbol"/>
              <a:buChar char=""/>
            </a:pPr>
            <a:r>
              <a:rPr lang="en-ZA" sz="1200" b="0" dirty="0">
                <a:effectLst/>
                <a:latin typeface="Arial"/>
                <a:ea typeface="Arial Unicode MS"/>
                <a:cs typeface="Times New Roman"/>
              </a:rPr>
              <a:t>Engagements with primary</a:t>
            </a:r>
            <a:r>
              <a:rPr lang="en-ZA" sz="1200" b="0" baseline="0" dirty="0">
                <a:effectLst/>
                <a:latin typeface="Arial"/>
                <a:ea typeface="Arial Unicode MS"/>
                <a:cs typeface="Times New Roman"/>
              </a:rPr>
              <a:t> and secondary stakeholders,</a:t>
            </a:r>
          </a:p>
          <a:p>
            <a:pPr marL="342900" lvl="0" indent="-342900" algn="just">
              <a:lnSpc>
                <a:spcPct val="115000"/>
              </a:lnSpc>
              <a:spcAft>
                <a:spcPts val="0"/>
              </a:spcAft>
              <a:buFont typeface="Symbol"/>
              <a:buChar char=""/>
            </a:pPr>
            <a:r>
              <a:rPr lang="en-ZA" sz="1200" b="0" baseline="0" dirty="0">
                <a:effectLst/>
                <a:latin typeface="Arial"/>
                <a:ea typeface="Arial Unicode MS"/>
                <a:cs typeface="Times New Roman"/>
              </a:rPr>
              <a:t>Facilitated institutionalisation of the taxi industry through formation of various structures like JC, JRMG, Route committees and Associations</a:t>
            </a:r>
          </a:p>
          <a:p>
            <a:endParaRPr lang="en-ZA"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effectLst/>
              </a:rPr>
              <a:t>Developed and implemented industry development strategy</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Strategy is intended to drive economic transformation. This initiative had added benefits like identifying industry challenges, areas of development, stakeholders and development of interventions to address the identified challenges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the cross-border road transport industry.  This will ensure that the demographics are representative of the South African public and that previously disadvantaged individuals acquire a share of the market in order to participate in the business.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5ACA49-564F-1248-86FB-665B38190D4A}" type="slidenum">
              <a:rPr lang="en-US" smtClean="0"/>
              <a:pPr/>
              <a:t>11</a:t>
            </a:fld>
            <a:endParaRPr lang="en-US" dirty="0"/>
          </a:p>
        </p:txBody>
      </p:sp>
    </p:spTree>
    <p:extLst>
      <p:ext uri="{BB962C8B-B14F-4D97-AF65-F5344CB8AC3E}">
        <p14:creationId xmlns:p14="http://schemas.microsoft.com/office/powerpoint/2010/main" xmlns="" val="267368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dirty="0">
                <a:effectLst/>
              </a:rPr>
              <a:t>Number of Annual State of Cross-border operations reports (ASCBOR) submitted to the Minister and other relevant stakeholders</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value of this Report lies in its provision of advice and consolidated information to the Minister of Transport, the Department of Transport and other key stakeholders. It further articulates challenges facing the cross-border road transport sector, corridor performance indicators, developments in the trade and transport sectors, initiatives that may be implemented to address the identified challenges and action plans, and funding frameworks for the identified initiatives, amongst others.</a:t>
            </a:r>
            <a:endParaRPr lang="en-US" sz="1200" kern="1200" dirty="0">
              <a:solidFill>
                <a:schemeClr val="tx1"/>
              </a:solidFill>
              <a:effectLst/>
              <a:latin typeface="+mn-lt"/>
              <a:ea typeface="+mn-ea"/>
              <a:cs typeface="+mn-cs"/>
            </a:endParaRP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effectLst/>
              </a:rPr>
              <a:t>Number of country profiles developed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aim of Country Profile reports is to provide a consolidated platform for the dissemination of information that is useful to key stakeholders in the cross-border environment, particularly cross-border road transport operators, regulatory authorities and trading parties on a specific country of interest. It is envisaged that the reports will be resourceful to cross-border operators conducting operations between South Africa and the said countries, in terms of providing information that influence decision-making with respect to improving operations and exploring business opportunities.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1"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effectLst/>
              </a:rPr>
              <a:t>Developed model to calculate transit and cost of delays at commercial border posts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major aim of the project was to develop a </a:t>
            </a:r>
            <a:r>
              <a:rPr lang="en-ZA" sz="1200" kern="1200" dirty="0">
                <a:solidFill>
                  <a:schemeClr val="tx1"/>
                </a:solidFill>
                <a:effectLst/>
                <a:latin typeface="+mn-lt"/>
                <a:ea typeface="+mn-ea"/>
                <a:cs typeface="+mn-cs"/>
              </a:rPr>
              <a:t>Cross-Border Flow Calculator </a:t>
            </a:r>
            <a:r>
              <a:rPr lang="en-US" sz="1200" kern="1200" dirty="0">
                <a:solidFill>
                  <a:schemeClr val="tx1"/>
                </a:solidFill>
                <a:effectLst/>
                <a:latin typeface="+mn-lt"/>
                <a:ea typeface="+mn-ea"/>
                <a:cs typeface="+mn-cs"/>
              </a:rPr>
              <a:t>that can be used to calculate transit times and the economic impact of the delays. It is envisaged that t</a:t>
            </a:r>
            <a:r>
              <a:rPr lang="en-ZA" sz="1200" kern="1200" dirty="0">
                <a:solidFill>
                  <a:schemeClr val="tx1"/>
                </a:solidFill>
                <a:effectLst/>
                <a:latin typeface="+mn-lt"/>
                <a:ea typeface="+mn-ea"/>
                <a:cs typeface="+mn-cs"/>
              </a:rPr>
              <a:t>he Calculator will provide invaluable information with respect to key drivers of transit times and related transit time durations at specific points at commercial border posts and corridors, as well as the economic impact thereof. This information will add value with respect to prioritisation of interventions at border posts and corridors as well as determination of key points within the border posts that must also be prioritised.</a:t>
            </a:r>
            <a:endParaRPr lang="en-US" sz="1200" kern="1200" dirty="0">
              <a:solidFill>
                <a:schemeClr val="tx1"/>
              </a:solidFill>
              <a:effectLst/>
              <a:latin typeface="+mn-lt"/>
              <a:ea typeface="+mn-ea"/>
              <a:cs typeface="+mn-cs"/>
            </a:endParaRPr>
          </a:p>
          <a:p>
            <a:endParaRPr lang="en-US" b="1" dirty="0"/>
          </a:p>
          <a:p>
            <a:endParaRPr lang="en-US" b="1"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12</a:t>
            </a:fld>
            <a:endParaRPr lang="en-US" dirty="0"/>
          </a:p>
        </p:txBody>
      </p:sp>
    </p:spTree>
    <p:extLst>
      <p:ext uri="{BB962C8B-B14F-4D97-AF65-F5344CB8AC3E}">
        <p14:creationId xmlns:p14="http://schemas.microsoft.com/office/powerpoint/2010/main" xmlns="" val="1139181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13</a:t>
            </a:fld>
            <a:endParaRPr lang="en-US" dirty="0"/>
          </a:p>
        </p:txBody>
      </p:sp>
    </p:spTree>
    <p:extLst>
      <p:ext uri="{BB962C8B-B14F-4D97-AF65-F5344CB8AC3E}">
        <p14:creationId xmlns:p14="http://schemas.microsoft.com/office/powerpoint/2010/main" xmlns="" val="2959499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a:t>Statistics </a:t>
            </a:r>
          </a:p>
          <a:p>
            <a:endParaRPr lang="en-US" baseline="0" dirty="0"/>
          </a:p>
          <a:p>
            <a:pPr marL="171450" indent="-171450">
              <a:buFontTx/>
              <a:buChar char="-"/>
            </a:pPr>
            <a:r>
              <a:rPr lang="en-US" baseline="0" dirty="0"/>
              <a:t>Zambia highest in terms of trade at 20% represented by 11 539 permits</a:t>
            </a:r>
          </a:p>
          <a:p>
            <a:pPr marL="171450" indent="-171450">
              <a:buFontTx/>
              <a:buChar char="-"/>
            </a:pPr>
            <a:r>
              <a:rPr lang="en-US" baseline="0" dirty="0"/>
              <a:t>Zimbabwe second highest at 18% (11 539 permits)</a:t>
            </a:r>
          </a:p>
          <a:p>
            <a:pPr marL="171450" indent="-171450">
              <a:buFontTx/>
              <a:buChar char="-"/>
            </a:pPr>
            <a:r>
              <a:rPr lang="en-US" baseline="0" dirty="0"/>
              <a:t>Mozambique third highest at 14% (9 230 permits)</a:t>
            </a:r>
          </a:p>
          <a:p>
            <a:pPr marL="171450" indent="-171450">
              <a:buFontTx/>
              <a:buChar char="-"/>
            </a:pPr>
            <a:r>
              <a:rPr lang="en-US" baseline="0" dirty="0"/>
              <a:t>Botswana fourth highest at 13% (8 080)</a:t>
            </a:r>
          </a:p>
          <a:p>
            <a:pPr marL="171450" indent="-171450">
              <a:buFontTx/>
              <a:buChar char="-"/>
            </a:pPr>
            <a:endParaRPr lang="en-US" baseline="0" dirty="0"/>
          </a:p>
          <a:p>
            <a:pPr marL="171450" indent="-171450">
              <a:buFontTx/>
              <a:buChar char="-"/>
            </a:pPr>
            <a:r>
              <a:rPr lang="en-US" baseline="0" dirty="0"/>
              <a:t>The least is Angola which hardly at 1%     </a:t>
            </a:r>
          </a:p>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14</a:t>
            </a:fld>
            <a:endParaRPr lang="en-US" dirty="0"/>
          </a:p>
        </p:txBody>
      </p:sp>
    </p:spTree>
    <p:extLst>
      <p:ext uri="{BB962C8B-B14F-4D97-AF65-F5344CB8AC3E}">
        <p14:creationId xmlns:p14="http://schemas.microsoft.com/office/powerpoint/2010/main" xmlns="" val="396113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u="none" strike="noStrike" kern="1200" dirty="0">
                <a:solidFill>
                  <a:schemeClr val="tx1"/>
                </a:solidFill>
                <a:effectLst/>
                <a:latin typeface="+mn-lt"/>
                <a:ea typeface="+mn-ea"/>
                <a:cs typeface="+mn-cs"/>
              </a:rPr>
              <a:t>Total</a:t>
            </a:r>
            <a:r>
              <a:rPr lang="en-ZA" b="1" dirty="0"/>
              <a:t>  Taxi Permits </a:t>
            </a:r>
            <a:r>
              <a:rPr lang="en-ZA" sz="1200" b="1" i="0" u="none" strike="noStrike" kern="1200" dirty="0">
                <a:solidFill>
                  <a:schemeClr val="tx1"/>
                </a:solidFill>
                <a:effectLst/>
                <a:latin typeface="+mn-lt"/>
                <a:ea typeface="+mn-ea"/>
                <a:cs typeface="+mn-cs"/>
              </a:rPr>
              <a:t>22 500</a:t>
            </a:r>
            <a:r>
              <a:rPr lang="en-ZA" b="1" dirty="0"/>
              <a:t> </a:t>
            </a:r>
          </a:p>
          <a:p>
            <a:pPr marL="171450" indent="-171450">
              <a:buFontTx/>
              <a:buChar char="-"/>
            </a:pPr>
            <a:r>
              <a:rPr lang="en-ZA" sz="1200" b="1" i="0" u="none" strike="noStrike" kern="1200" dirty="0">
                <a:solidFill>
                  <a:schemeClr val="tx1"/>
                </a:solidFill>
                <a:effectLst/>
                <a:latin typeface="+mn-lt"/>
                <a:ea typeface="+mn-ea"/>
                <a:cs typeface="+mn-cs"/>
              </a:rPr>
              <a:t>Taxi</a:t>
            </a:r>
            <a:r>
              <a:rPr lang="en-ZA" sz="1200" b="1" i="0" u="none" strike="noStrike" kern="1200" baseline="0" dirty="0">
                <a:solidFill>
                  <a:schemeClr val="tx1"/>
                </a:solidFill>
                <a:effectLst/>
                <a:latin typeface="+mn-lt"/>
                <a:ea typeface="+mn-ea"/>
                <a:cs typeface="+mn-cs"/>
              </a:rPr>
              <a:t> permits issued to Zimbabwe highest at 43% of the total taxi permits issued ( 9 573 permits issued)</a:t>
            </a:r>
          </a:p>
          <a:p>
            <a:pPr marL="171450" indent="-171450">
              <a:buFontTx/>
              <a:buChar char="-"/>
            </a:pPr>
            <a:r>
              <a:rPr lang="en-ZA" sz="1200" b="1" i="0" u="none" strike="noStrike" kern="1200" baseline="0" dirty="0">
                <a:solidFill>
                  <a:schemeClr val="tx1"/>
                </a:solidFill>
                <a:effectLst/>
                <a:latin typeface="+mn-lt"/>
                <a:ea typeface="+mn-ea"/>
                <a:cs typeface="+mn-cs"/>
              </a:rPr>
              <a:t>Mozambique is the second highest at 42% ( 9 461 permits issued)</a:t>
            </a:r>
          </a:p>
          <a:p>
            <a:pPr marL="171450" indent="-171450">
              <a:buFontTx/>
              <a:buChar char="-"/>
            </a:pPr>
            <a:r>
              <a:rPr lang="en-ZA" sz="1200" b="1" i="0" u="none" strike="noStrike" kern="1200" baseline="0" dirty="0">
                <a:solidFill>
                  <a:schemeClr val="tx1"/>
                </a:solidFill>
                <a:effectLst/>
                <a:latin typeface="+mn-lt"/>
                <a:ea typeface="+mn-ea"/>
                <a:cs typeface="+mn-cs"/>
              </a:rPr>
              <a:t>Followed by Lesotho at 6% ( 1 258 permits issued)</a:t>
            </a:r>
          </a:p>
          <a:p>
            <a:pPr marL="171450" indent="-171450">
              <a:buFontTx/>
              <a:buChar char="-"/>
            </a:pPr>
            <a:endParaRPr lang="en-ZA" sz="1200" b="1" i="0" u="none" strike="noStrike" kern="1200" baseline="0" dirty="0">
              <a:solidFill>
                <a:schemeClr val="tx1"/>
              </a:solidFill>
              <a:effectLst/>
              <a:latin typeface="+mn-lt"/>
              <a:ea typeface="+mn-ea"/>
              <a:cs typeface="+mn-cs"/>
            </a:endParaRPr>
          </a:p>
          <a:p>
            <a:pPr marL="171450" indent="-171450">
              <a:buFontTx/>
              <a:buChar char="-"/>
            </a:pPr>
            <a:r>
              <a:rPr lang="en-ZA" sz="1200" b="1" i="0" u="none" strike="noStrike" kern="1200" baseline="0" dirty="0">
                <a:solidFill>
                  <a:schemeClr val="tx1"/>
                </a:solidFill>
                <a:effectLst/>
                <a:latin typeface="+mn-lt"/>
                <a:ea typeface="+mn-ea"/>
                <a:cs typeface="+mn-cs"/>
              </a:rPr>
              <a:t>The least permits were issued for DRC – with only 4 permits issued  </a:t>
            </a:r>
            <a:endParaRPr lang="en-ZA" sz="1200" b="1" i="0" u="none" strike="noStrike" kern="1200" dirty="0">
              <a:solidFill>
                <a:schemeClr val="tx1"/>
              </a:solidFill>
              <a:effectLst/>
              <a:latin typeface="+mn-lt"/>
              <a:ea typeface="+mn-ea"/>
              <a:cs typeface="+mn-cs"/>
            </a:endParaRPr>
          </a:p>
          <a:p>
            <a:endParaRPr lang="en-ZA" sz="1200" b="1" i="0" u="none" strike="noStrike" kern="1200" dirty="0">
              <a:solidFill>
                <a:schemeClr val="tx1"/>
              </a:solidFill>
              <a:effectLst/>
              <a:latin typeface="+mn-lt"/>
              <a:ea typeface="+mn-ea"/>
              <a:cs typeface="+mn-cs"/>
            </a:endParaRPr>
          </a:p>
          <a:p>
            <a:pPr marL="171450" indent="-171450">
              <a:buFontTx/>
              <a:buChar char="-"/>
            </a:pPr>
            <a:r>
              <a:rPr lang="en-ZA" sz="1200" b="1" i="0" u="none" strike="noStrike" kern="1200" dirty="0">
                <a:solidFill>
                  <a:schemeClr val="tx1"/>
                </a:solidFill>
                <a:effectLst/>
                <a:latin typeface="+mn-lt"/>
                <a:ea typeface="+mn-ea"/>
                <a:cs typeface="+mn-cs"/>
              </a:rPr>
              <a:t>Botswana</a:t>
            </a:r>
            <a:r>
              <a:rPr lang="en-ZA" b="1" dirty="0"/>
              <a:t> </a:t>
            </a:r>
            <a:r>
              <a:rPr lang="en-ZA" sz="1200" b="1" i="0" u="none" strike="noStrike" kern="1200" dirty="0">
                <a:solidFill>
                  <a:schemeClr val="tx1"/>
                </a:solidFill>
                <a:effectLst/>
                <a:latin typeface="+mn-lt"/>
                <a:ea typeface="+mn-ea"/>
                <a:cs typeface="+mn-cs"/>
              </a:rPr>
              <a:t>637</a:t>
            </a:r>
            <a:r>
              <a:rPr lang="en-ZA" b="1" dirty="0"/>
              <a:t> - </a:t>
            </a:r>
            <a:r>
              <a:rPr lang="en-ZA" sz="1200" b="1" i="0" u="none" strike="noStrike" kern="1200" dirty="0">
                <a:solidFill>
                  <a:schemeClr val="tx1"/>
                </a:solidFill>
                <a:effectLst/>
                <a:latin typeface="+mn-lt"/>
                <a:ea typeface="+mn-ea"/>
                <a:cs typeface="+mn-cs"/>
              </a:rPr>
              <a:t>2,8%</a:t>
            </a:r>
            <a:r>
              <a:rPr lang="en-ZA" b="1" dirty="0"/>
              <a:t> </a:t>
            </a:r>
          </a:p>
          <a:p>
            <a:pPr marL="171450" indent="-171450">
              <a:buFontTx/>
              <a:buChar char="-"/>
            </a:pPr>
            <a:r>
              <a:rPr lang="en-ZA" sz="1200" b="1" i="0" u="none" strike="noStrike" kern="1200" dirty="0">
                <a:solidFill>
                  <a:schemeClr val="tx1"/>
                </a:solidFill>
                <a:effectLst/>
                <a:latin typeface="+mn-lt"/>
                <a:ea typeface="+mn-ea"/>
                <a:cs typeface="+mn-cs"/>
              </a:rPr>
              <a:t>Malawi</a:t>
            </a:r>
            <a:r>
              <a:rPr lang="en-ZA" b="1" dirty="0"/>
              <a:t> </a:t>
            </a:r>
            <a:r>
              <a:rPr lang="en-ZA" sz="1200" b="1" i="0" u="none" strike="noStrike" kern="1200" dirty="0">
                <a:solidFill>
                  <a:schemeClr val="tx1"/>
                </a:solidFill>
                <a:effectLst/>
                <a:latin typeface="+mn-lt"/>
                <a:ea typeface="+mn-ea"/>
                <a:cs typeface="+mn-cs"/>
              </a:rPr>
              <a:t>56 -</a:t>
            </a:r>
            <a:r>
              <a:rPr lang="en-ZA" b="1" dirty="0"/>
              <a:t> </a:t>
            </a:r>
            <a:r>
              <a:rPr lang="en-ZA" sz="1200" b="1" i="0" u="none" strike="noStrike" kern="1200" dirty="0">
                <a:solidFill>
                  <a:schemeClr val="tx1"/>
                </a:solidFill>
                <a:effectLst/>
                <a:latin typeface="+mn-lt"/>
                <a:ea typeface="+mn-ea"/>
                <a:cs typeface="+mn-cs"/>
              </a:rPr>
              <a:t>0,2%</a:t>
            </a:r>
            <a:r>
              <a:rPr lang="en-ZA" b="1" dirty="0"/>
              <a:t> </a:t>
            </a:r>
          </a:p>
          <a:p>
            <a:pPr marL="171450" indent="-171450">
              <a:buFontTx/>
              <a:buChar char="-"/>
            </a:pPr>
            <a:r>
              <a:rPr lang="en-ZA" sz="1200" b="1" i="0" u="none" strike="noStrike" kern="1200" dirty="0">
                <a:solidFill>
                  <a:schemeClr val="tx1"/>
                </a:solidFill>
                <a:effectLst/>
                <a:latin typeface="+mn-lt"/>
                <a:ea typeface="+mn-ea"/>
                <a:cs typeface="+mn-cs"/>
              </a:rPr>
              <a:t>Namibia</a:t>
            </a:r>
            <a:r>
              <a:rPr lang="en-ZA" b="1" dirty="0"/>
              <a:t> </a:t>
            </a:r>
            <a:r>
              <a:rPr lang="en-ZA" sz="1200" b="1" i="0" u="none" strike="noStrike" kern="1200" dirty="0">
                <a:solidFill>
                  <a:schemeClr val="tx1"/>
                </a:solidFill>
                <a:effectLst/>
                <a:latin typeface="+mn-lt"/>
                <a:ea typeface="+mn-ea"/>
                <a:cs typeface="+mn-cs"/>
              </a:rPr>
              <a:t>206 -</a:t>
            </a:r>
            <a:r>
              <a:rPr lang="en-ZA" b="1" dirty="0"/>
              <a:t> </a:t>
            </a:r>
            <a:r>
              <a:rPr lang="en-ZA" sz="1200" b="1" i="0" u="none" strike="noStrike" kern="1200" dirty="0">
                <a:solidFill>
                  <a:schemeClr val="tx1"/>
                </a:solidFill>
                <a:effectLst/>
                <a:latin typeface="+mn-lt"/>
                <a:ea typeface="+mn-ea"/>
                <a:cs typeface="+mn-cs"/>
              </a:rPr>
              <a:t>0,9%</a:t>
            </a:r>
            <a:r>
              <a:rPr lang="en-ZA" b="1" dirty="0"/>
              <a:t> </a:t>
            </a:r>
          </a:p>
          <a:p>
            <a:pPr marL="171450" indent="-171450">
              <a:buFontTx/>
              <a:buChar char="-"/>
            </a:pPr>
            <a:r>
              <a:rPr lang="en-ZA" sz="1200" b="1" i="0" u="none" strike="noStrike" kern="1200" dirty="0">
                <a:solidFill>
                  <a:schemeClr val="tx1"/>
                </a:solidFill>
                <a:effectLst/>
                <a:latin typeface="+mn-lt"/>
                <a:ea typeface="+mn-ea"/>
                <a:cs typeface="+mn-cs"/>
              </a:rPr>
              <a:t>Swaziland</a:t>
            </a:r>
            <a:r>
              <a:rPr lang="en-ZA" b="1" dirty="0"/>
              <a:t> </a:t>
            </a:r>
            <a:r>
              <a:rPr lang="en-ZA" sz="1200" b="1" i="0" u="none" strike="noStrike" kern="1200" dirty="0">
                <a:solidFill>
                  <a:schemeClr val="tx1"/>
                </a:solidFill>
                <a:effectLst/>
                <a:latin typeface="+mn-lt"/>
                <a:ea typeface="+mn-ea"/>
                <a:cs typeface="+mn-cs"/>
              </a:rPr>
              <a:t>1222 - 5,4%</a:t>
            </a:r>
          </a:p>
          <a:p>
            <a:pPr marL="171450" indent="-171450">
              <a:buFontTx/>
              <a:buChar char="-"/>
            </a:pPr>
            <a:r>
              <a:rPr lang="en-ZA" sz="1200" b="1" i="0" u="none" strike="noStrike" kern="1200" dirty="0">
                <a:solidFill>
                  <a:schemeClr val="tx1"/>
                </a:solidFill>
                <a:effectLst/>
                <a:latin typeface="+mn-lt"/>
                <a:ea typeface="+mn-ea"/>
                <a:cs typeface="+mn-cs"/>
              </a:rPr>
              <a:t>Zambia</a:t>
            </a:r>
            <a:r>
              <a:rPr lang="en-ZA" b="1" dirty="0"/>
              <a:t> </a:t>
            </a:r>
            <a:r>
              <a:rPr lang="en-ZA" sz="1200" b="1" i="0" u="none" strike="noStrike" kern="1200" dirty="0">
                <a:solidFill>
                  <a:schemeClr val="tx1"/>
                </a:solidFill>
                <a:effectLst/>
                <a:latin typeface="+mn-lt"/>
                <a:ea typeface="+mn-ea"/>
                <a:cs typeface="+mn-cs"/>
              </a:rPr>
              <a:t>83 -</a:t>
            </a:r>
            <a:r>
              <a:rPr lang="en-ZA" b="1" dirty="0"/>
              <a:t> </a:t>
            </a:r>
            <a:r>
              <a:rPr lang="en-ZA" sz="1200" b="1" i="0" u="none" strike="noStrike" kern="1200" dirty="0">
                <a:solidFill>
                  <a:schemeClr val="tx1"/>
                </a:solidFill>
                <a:effectLst/>
                <a:latin typeface="+mn-lt"/>
                <a:ea typeface="+mn-ea"/>
                <a:cs typeface="+mn-cs"/>
              </a:rPr>
              <a:t>0,4%</a:t>
            </a:r>
          </a:p>
        </p:txBody>
      </p:sp>
      <p:sp>
        <p:nvSpPr>
          <p:cNvPr id="4" name="Slide Number Placeholder 3"/>
          <p:cNvSpPr>
            <a:spLocks noGrp="1"/>
          </p:cNvSpPr>
          <p:nvPr>
            <p:ph type="sldNum" sz="quarter" idx="10"/>
          </p:nvPr>
        </p:nvSpPr>
        <p:spPr/>
        <p:txBody>
          <a:bodyPr/>
          <a:lstStyle/>
          <a:p>
            <a:fld id="{315ACA49-564F-1248-86FB-665B38190D4A}" type="slidenum">
              <a:rPr lang="en-US" smtClean="0"/>
              <a:pPr/>
              <a:t>15</a:t>
            </a:fld>
            <a:endParaRPr lang="en-US" dirty="0"/>
          </a:p>
        </p:txBody>
      </p:sp>
    </p:spTree>
    <p:extLst>
      <p:ext uri="{BB962C8B-B14F-4D97-AF65-F5344CB8AC3E}">
        <p14:creationId xmlns:p14="http://schemas.microsoft.com/office/powerpoint/2010/main" xmlns="" val="828510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permits issued for BUS</a:t>
            </a:r>
            <a:r>
              <a:rPr lang="en-US" baseline="0" dirty="0"/>
              <a:t> Operators is 2 581</a:t>
            </a:r>
          </a:p>
          <a:p>
            <a:endParaRPr lang="en-US" dirty="0"/>
          </a:p>
          <a:p>
            <a:pPr marL="171450" indent="-171450">
              <a:buFontTx/>
              <a:buChar char="-"/>
            </a:pPr>
            <a:r>
              <a:rPr lang="en-US" dirty="0"/>
              <a:t>Zimbabwe is highest with 54% of the total Bus permits issued</a:t>
            </a:r>
            <a:r>
              <a:rPr lang="en-US" baseline="0" dirty="0"/>
              <a:t> – (1 397 permits issued)</a:t>
            </a:r>
          </a:p>
          <a:p>
            <a:pPr marL="171450" indent="-171450">
              <a:buFontTx/>
              <a:buChar char="-"/>
            </a:pPr>
            <a:r>
              <a:rPr lang="en-US" baseline="0" dirty="0"/>
              <a:t>Second highest is Mozambique with 310 permits – constituting 12% of total bus permit issued </a:t>
            </a:r>
          </a:p>
          <a:p>
            <a:pPr marL="171450" indent="-171450">
              <a:buFontTx/>
              <a:buChar char="-"/>
            </a:pPr>
            <a:r>
              <a:rPr lang="en-US" baseline="0" dirty="0"/>
              <a:t>Lesotho is third highest with 251 permits, constituting 10% of the total bus permits issued </a:t>
            </a:r>
          </a:p>
          <a:p>
            <a:pPr marL="171450" indent="-171450">
              <a:buFontTx/>
              <a:buChar char="-"/>
            </a:pPr>
            <a:endParaRPr lang="en-US" baseline="0" dirty="0"/>
          </a:p>
          <a:p>
            <a:pPr marL="0" indent="0">
              <a:buFontTx/>
              <a:buNone/>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16</a:t>
            </a:fld>
            <a:endParaRPr lang="en-US" dirty="0"/>
          </a:p>
        </p:txBody>
      </p:sp>
    </p:spTree>
    <p:extLst>
      <p:ext uri="{BB962C8B-B14F-4D97-AF65-F5344CB8AC3E}">
        <p14:creationId xmlns:p14="http://schemas.microsoft.com/office/powerpoint/2010/main" xmlns="" val="27440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tourism</a:t>
            </a:r>
            <a:r>
              <a:rPr lang="en-US" baseline="0" dirty="0"/>
              <a:t> permits issued to Operators transport tourists into the region with very few doing cabotage  </a:t>
            </a:r>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17</a:t>
            </a:fld>
            <a:endParaRPr lang="en-US" dirty="0"/>
          </a:p>
        </p:txBody>
      </p:sp>
    </p:spTree>
    <p:extLst>
      <p:ext uri="{BB962C8B-B14F-4D97-AF65-F5344CB8AC3E}">
        <p14:creationId xmlns:p14="http://schemas.microsoft.com/office/powerpoint/2010/main" xmlns="" val="274400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18</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1026282" y="706755"/>
            <a:ext cx="4956174" cy="348763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700876" y="4416089"/>
            <a:ext cx="5606984" cy="4182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marL="171450" indent="-171450">
              <a:buFontTx/>
              <a:buChar char="-"/>
            </a:pPr>
            <a:r>
              <a:rPr lang="en-US" dirty="0">
                <a:solidFill>
                  <a:srgbClr val="FF0000"/>
                </a:solidFill>
              </a:rPr>
              <a:t>1%</a:t>
            </a:r>
            <a:r>
              <a:rPr lang="en-US" baseline="0" dirty="0">
                <a:solidFill>
                  <a:srgbClr val="FF0000"/>
                </a:solidFill>
              </a:rPr>
              <a:t> improvement on vehicle inspection since the RTI migrated to RTMC  with an improvement of 28% on prosecution. </a:t>
            </a:r>
          </a:p>
          <a:p>
            <a:pPr marL="171450" indent="-171450">
              <a:buFontTx/>
              <a:buChar char="-"/>
            </a:pPr>
            <a:endParaRPr lang="en-US" baseline="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xmlns="" val="3708732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19</a:t>
            </a:fld>
            <a:endParaRPr lang="en-US" dirty="0"/>
          </a:p>
        </p:txBody>
      </p:sp>
    </p:spTree>
    <p:extLst>
      <p:ext uri="{BB962C8B-B14F-4D97-AF65-F5344CB8AC3E}">
        <p14:creationId xmlns:p14="http://schemas.microsoft.com/office/powerpoint/2010/main" xmlns="" val="40897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20</a:t>
            </a:fld>
            <a:endParaRPr lang="en-US" dirty="0"/>
          </a:p>
        </p:txBody>
      </p:sp>
    </p:spTree>
    <p:extLst>
      <p:ext uri="{BB962C8B-B14F-4D97-AF65-F5344CB8AC3E}">
        <p14:creationId xmlns:p14="http://schemas.microsoft.com/office/powerpoint/2010/main" xmlns="" val="28428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2</a:t>
            </a:fld>
            <a:endParaRPr lang="en-US" dirty="0"/>
          </a:p>
        </p:txBody>
      </p:sp>
    </p:spTree>
    <p:extLst>
      <p:ext uri="{BB962C8B-B14F-4D97-AF65-F5344CB8AC3E}">
        <p14:creationId xmlns:p14="http://schemas.microsoft.com/office/powerpoint/2010/main" xmlns="" val="2699387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22</a:t>
            </a:fld>
            <a:endParaRPr lang="en-US" dirty="0"/>
          </a:p>
        </p:txBody>
      </p:sp>
    </p:spTree>
    <p:extLst>
      <p:ext uri="{BB962C8B-B14F-4D97-AF65-F5344CB8AC3E}">
        <p14:creationId xmlns:p14="http://schemas.microsoft.com/office/powerpoint/2010/main" xmlns="" val="3961131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23</a:t>
            </a:fld>
            <a:endParaRPr lang="en-US" dirty="0"/>
          </a:p>
        </p:txBody>
      </p:sp>
    </p:spTree>
    <p:extLst>
      <p:ext uri="{BB962C8B-B14F-4D97-AF65-F5344CB8AC3E}">
        <p14:creationId xmlns:p14="http://schemas.microsoft.com/office/powerpoint/2010/main" xmlns="" val="1108076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24</a:t>
            </a:fld>
            <a:endParaRPr lang="en-US" dirty="0"/>
          </a:p>
        </p:txBody>
      </p:sp>
    </p:spTree>
    <p:extLst>
      <p:ext uri="{BB962C8B-B14F-4D97-AF65-F5344CB8AC3E}">
        <p14:creationId xmlns:p14="http://schemas.microsoft.com/office/powerpoint/2010/main" xmlns="" val="2058234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25</a:t>
            </a:fld>
            <a:endParaRPr lang="en-US" dirty="0"/>
          </a:p>
        </p:txBody>
      </p:sp>
    </p:spTree>
    <p:extLst>
      <p:ext uri="{BB962C8B-B14F-4D97-AF65-F5344CB8AC3E}">
        <p14:creationId xmlns:p14="http://schemas.microsoft.com/office/powerpoint/2010/main" xmlns="" val="1383533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26</a:t>
            </a:fld>
            <a:endParaRPr lang="en-US" dirty="0"/>
          </a:p>
        </p:txBody>
      </p:sp>
    </p:spTree>
    <p:extLst>
      <p:ext uri="{BB962C8B-B14F-4D97-AF65-F5344CB8AC3E}">
        <p14:creationId xmlns:p14="http://schemas.microsoft.com/office/powerpoint/2010/main" xmlns="" val="1614861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27</a:t>
            </a:fld>
            <a:endParaRPr lang="en-US" dirty="0"/>
          </a:p>
        </p:txBody>
      </p:sp>
    </p:spTree>
    <p:extLst>
      <p:ext uri="{BB962C8B-B14F-4D97-AF65-F5344CB8AC3E}">
        <p14:creationId xmlns:p14="http://schemas.microsoft.com/office/powerpoint/2010/main" xmlns="" val="324561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i="1" dirty="0">
                <a:solidFill>
                  <a:prstClr val="black"/>
                </a:solidFill>
                <a:ea typeface="ＭＳ Ｐゴシック" panose="020B0600070205080204" pitchFamily="34" charset="-128"/>
              </a:rPr>
              <a:t>THUS SHALL NOT UNDER ESTIMATE YOUR CONTRIBUTION TO PERFORMANCE”</a:t>
            </a:r>
          </a:p>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28</a:t>
            </a:fld>
            <a:endParaRPr lang="en-US" dirty="0"/>
          </a:p>
        </p:txBody>
      </p:sp>
    </p:spTree>
    <p:extLst>
      <p:ext uri="{BB962C8B-B14F-4D97-AF65-F5344CB8AC3E}">
        <p14:creationId xmlns:p14="http://schemas.microsoft.com/office/powerpoint/2010/main" xmlns="" val="278498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3</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1026282" y="706755"/>
            <a:ext cx="4956174" cy="348763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700876" y="4416089"/>
            <a:ext cx="5606984" cy="4182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57188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2800" dirty="0">
                <a:latin typeface="Arial"/>
                <a:cs typeface="Arial"/>
              </a:rPr>
              <a:t>The values, abbreviated “</a:t>
            </a:r>
            <a:r>
              <a:rPr lang="en-ZA" sz="2800" b="1" dirty="0">
                <a:latin typeface="Arial"/>
                <a:cs typeface="Arial"/>
              </a:rPr>
              <a:t>ITREES</a:t>
            </a:r>
            <a:r>
              <a:rPr lang="en-ZA" sz="2800" dirty="0">
                <a:latin typeface="Arial"/>
                <a:cs typeface="Arial"/>
              </a:rPr>
              <a:t>” are the core priorities of the Agency’s culture. </a:t>
            </a:r>
            <a:endParaRPr lang="en-US" sz="2800" dirty="0">
              <a:latin typeface="Arial"/>
              <a:cs typeface="Arial"/>
            </a:endParaRPr>
          </a:p>
          <a:p>
            <a:pPr marL="285750" lvl="0" indent="-285750">
              <a:buFont typeface="Arial" pitchFamily="34" charset="0"/>
              <a:buChar char="•"/>
            </a:pPr>
            <a:r>
              <a:rPr lang="en-ZA" sz="2800" b="1" dirty="0">
                <a:latin typeface="Arial"/>
                <a:cs typeface="Arial"/>
              </a:rPr>
              <a:t>I</a:t>
            </a:r>
            <a:r>
              <a:rPr lang="en-ZA" sz="2800" dirty="0">
                <a:latin typeface="Arial"/>
                <a:cs typeface="Arial"/>
              </a:rPr>
              <a:t>ntegrity – we are professional, honest, fair and so not tolerate crime, fraud and corruption</a:t>
            </a:r>
            <a:endParaRPr lang="en-US" sz="2800" dirty="0">
              <a:latin typeface="Arial"/>
              <a:cs typeface="Arial"/>
            </a:endParaRPr>
          </a:p>
          <a:p>
            <a:pPr marL="285750" lvl="0" indent="-285750">
              <a:buFont typeface="Arial" pitchFamily="34" charset="0"/>
              <a:buChar char="•"/>
            </a:pPr>
            <a:r>
              <a:rPr lang="en-ZA" sz="2800" b="1" dirty="0">
                <a:latin typeface="Arial"/>
                <a:cs typeface="Arial"/>
              </a:rPr>
              <a:t>T</a:t>
            </a:r>
            <a:r>
              <a:rPr lang="en-ZA" sz="2800" dirty="0">
                <a:latin typeface="Arial"/>
                <a:cs typeface="Arial"/>
              </a:rPr>
              <a:t>ransparency – we are open and accountable in our interactions with our stakeholders and amongst ourselves as staff </a:t>
            </a:r>
            <a:endParaRPr lang="en-US" sz="2800" dirty="0">
              <a:latin typeface="Arial"/>
              <a:cs typeface="Arial"/>
            </a:endParaRPr>
          </a:p>
          <a:p>
            <a:pPr marL="285750" lvl="0" indent="-285750">
              <a:buFont typeface="Arial" pitchFamily="34" charset="0"/>
              <a:buChar char="•"/>
            </a:pPr>
            <a:r>
              <a:rPr lang="en-ZA" sz="2800" b="1" dirty="0">
                <a:latin typeface="Arial"/>
                <a:cs typeface="Arial"/>
              </a:rPr>
              <a:t>R</a:t>
            </a:r>
            <a:r>
              <a:rPr lang="en-ZA" sz="2800" dirty="0">
                <a:latin typeface="Arial"/>
                <a:cs typeface="Arial"/>
              </a:rPr>
              <a:t>eliability – we are dependable, trustworthy and value our customers</a:t>
            </a:r>
            <a:endParaRPr lang="en-US" sz="2800" dirty="0">
              <a:latin typeface="Arial"/>
              <a:cs typeface="Arial"/>
            </a:endParaRPr>
          </a:p>
          <a:p>
            <a:pPr marL="285750" lvl="0" indent="-285750">
              <a:buFont typeface="Arial" pitchFamily="34" charset="0"/>
              <a:buChar char="•"/>
            </a:pPr>
            <a:r>
              <a:rPr lang="en-ZA" sz="2800" b="1" dirty="0">
                <a:latin typeface="Arial"/>
                <a:cs typeface="Arial"/>
              </a:rPr>
              <a:t>E</a:t>
            </a:r>
            <a:r>
              <a:rPr lang="en-ZA" sz="2800" dirty="0">
                <a:latin typeface="Arial"/>
                <a:cs typeface="Arial"/>
              </a:rPr>
              <a:t>fficiency – we are innovative and passionate about performance</a:t>
            </a:r>
            <a:endParaRPr lang="en-US" sz="2800" dirty="0">
              <a:latin typeface="Arial"/>
              <a:cs typeface="Arial"/>
            </a:endParaRPr>
          </a:p>
          <a:p>
            <a:pPr marL="285750" lvl="0" indent="-285750">
              <a:buFont typeface="Arial" pitchFamily="34" charset="0"/>
              <a:buChar char="•"/>
            </a:pPr>
            <a:r>
              <a:rPr lang="en-ZA" sz="2800" b="1" dirty="0">
                <a:latin typeface="Arial"/>
                <a:cs typeface="Arial"/>
              </a:rPr>
              <a:t>E</a:t>
            </a:r>
            <a:r>
              <a:rPr lang="en-ZA" sz="2800" dirty="0">
                <a:latin typeface="Arial"/>
                <a:cs typeface="Arial"/>
              </a:rPr>
              <a:t>ffectiveness - we achieve our set goals and objectives with desired outcomes</a:t>
            </a:r>
            <a:endParaRPr lang="en-US" sz="2800" dirty="0">
              <a:latin typeface="Arial"/>
              <a:cs typeface="Arial"/>
            </a:endParaRPr>
          </a:p>
          <a:p>
            <a:pPr marL="285750" lvl="0" indent="-285750">
              <a:buFont typeface="Arial" pitchFamily="34" charset="0"/>
              <a:buChar char="•"/>
            </a:pPr>
            <a:r>
              <a:rPr lang="en-ZA" sz="2800" b="1" dirty="0">
                <a:latin typeface="Arial"/>
                <a:cs typeface="Arial"/>
              </a:rPr>
              <a:t>S</a:t>
            </a:r>
            <a:r>
              <a:rPr lang="en-ZA" sz="2800" dirty="0">
                <a:latin typeface="Arial"/>
                <a:cs typeface="Arial"/>
              </a:rPr>
              <a:t>ocial responsibility – we seek to contribute towards the greater good of our country and continent by supporting social development and economic growth</a:t>
            </a:r>
            <a:endParaRPr lang="en-US" sz="28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4</a:t>
            </a:fld>
            <a:endParaRPr lang="en-US" dirty="0"/>
          </a:p>
        </p:txBody>
      </p:sp>
    </p:spTree>
    <p:extLst>
      <p:ext uri="{BB962C8B-B14F-4D97-AF65-F5344CB8AC3E}">
        <p14:creationId xmlns:p14="http://schemas.microsoft.com/office/powerpoint/2010/main" xmlns="" val="159888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60000"/>
              </a:lnSpc>
              <a:buFont typeface="Wingdings" charset="2"/>
              <a:buChar char="Ø"/>
            </a:pPr>
            <a:r>
              <a:rPr lang="en-US" sz="1200" dirty="0">
                <a:latin typeface="Arial"/>
                <a:cs typeface="Arial"/>
              </a:rPr>
              <a:t>There are 53 land border posts between South Africa and her immediate neighbouring countries;</a:t>
            </a:r>
          </a:p>
          <a:p>
            <a:pPr algn="just">
              <a:lnSpc>
                <a:spcPct val="160000"/>
              </a:lnSpc>
              <a:buFont typeface="Wingdings" charset="2"/>
              <a:buChar char="Ø"/>
            </a:pPr>
            <a:r>
              <a:rPr lang="en-US" sz="1200" dirty="0">
                <a:latin typeface="Arial"/>
                <a:cs typeface="Arial"/>
              </a:rPr>
              <a:t>Of the 53 borders 19 are designated commercial border posts;</a:t>
            </a:r>
          </a:p>
          <a:p>
            <a:pPr algn="just">
              <a:lnSpc>
                <a:spcPct val="160000"/>
              </a:lnSpc>
              <a:buFont typeface="Wingdings" charset="2"/>
              <a:buChar char="Ø"/>
            </a:pPr>
            <a:r>
              <a:rPr lang="en-US" sz="1200" dirty="0">
                <a:latin typeface="Arial"/>
                <a:cs typeface="Arial"/>
              </a:rPr>
              <a:t>There are 4 border posts that carry over 70% of the traffic (commercial passenger and freight vehicles) – Beitbridge, Lebombo, Maseru and Skilpadshek</a:t>
            </a:r>
          </a:p>
          <a:p>
            <a:pPr algn="just">
              <a:lnSpc>
                <a:spcPct val="160000"/>
              </a:lnSpc>
              <a:buFont typeface="Wingdings" charset="2"/>
              <a:buChar char="Ø"/>
            </a:pPr>
            <a:r>
              <a:rPr lang="en-US" sz="1200" dirty="0">
                <a:latin typeface="Arial"/>
                <a:cs typeface="Arial"/>
              </a:rPr>
              <a:t>These border posts are located in the busiest corridors linking South Africa to the SADC region through the North-South Corridor (N1), Trans-Kalahari Corridor, the Maputo Corridor (N4).</a:t>
            </a:r>
          </a:p>
          <a:p>
            <a:pPr marL="0" indent="0" algn="just">
              <a:lnSpc>
                <a:spcPct val="160000"/>
              </a:lnSpc>
              <a:buFont typeface="Arial"/>
              <a:buNone/>
            </a:pPr>
            <a:r>
              <a:rPr lang="en-US" sz="1200" b="1" dirty="0">
                <a:latin typeface="Arial"/>
                <a:cs typeface="Arial"/>
              </a:rPr>
              <a:t>Key role players at border posts are:</a:t>
            </a:r>
          </a:p>
          <a:p>
            <a:pPr algn="just">
              <a:lnSpc>
                <a:spcPct val="160000"/>
              </a:lnSpc>
              <a:buFont typeface="Wingdings" charset="2"/>
              <a:buChar char="Ø"/>
            </a:pPr>
            <a:r>
              <a:rPr lang="en-US" sz="1200" dirty="0">
                <a:latin typeface="Arial"/>
                <a:cs typeface="Arial"/>
              </a:rPr>
              <a:t>DHA (Immigration)</a:t>
            </a:r>
          </a:p>
          <a:p>
            <a:pPr algn="just">
              <a:lnSpc>
                <a:spcPct val="160000"/>
              </a:lnSpc>
              <a:buFont typeface="Wingdings" charset="2"/>
              <a:buChar char="Ø"/>
            </a:pPr>
            <a:r>
              <a:rPr lang="en-US" sz="1200" dirty="0">
                <a:latin typeface="Arial"/>
                <a:cs typeface="Arial"/>
              </a:rPr>
              <a:t>Border Management Agency (management of the border-posts);</a:t>
            </a:r>
          </a:p>
          <a:p>
            <a:pPr algn="just">
              <a:lnSpc>
                <a:spcPct val="160000"/>
              </a:lnSpc>
              <a:buFont typeface="Wingdings" charset="2"/>
              <a:buChar char="Ø"/>
            </a:pPr>
            <a:r>
              <a:rPr lang="en-US" sz="1200" dirty="0">
                <a:latin typeface="Arial"/>
                <a:cs typeface="Arial"/>
              </a:rPr>
              <a:t>SARS (Customs);</a:t>
            </a:r>
          </a:p>
          <a:p>
            <a:pPr algn="just">
              <a:lnSpc>
                <a:spcPct val="160000"/>
              </a:lnSpc>
              <a:buFont typeface="Wingdings" charset="2"/>
              <a:buChar char="Ø"/>
            </a:pPr>
            <a:r>
              <a:rPr lang="en-US" sz="1200" dirty="0">
                <a:latin typeface="Arial"/>
                <a:cs typeface="Arial"/>
              </a:rPr>
              <a:t>South African Police Service (Border Police);</a:t>
            </a:r>
          </a:p>
          <a:p>
            <a:pPr algn="just">
              <a:lnSpc>
                <a:spcPct val="160000"/>
              </a:lnSpc>
              <a:buFont typeface="Wingdings" charset="2"/>
              <a:buChar char="Ø"/>
            </a:pPr>
            <a:r>
              <a:rPr lang="en-US" sz="1200" dirty="0">
                <a:latin typeface="Arial"/>
                <a:cs typeface="Arial"/>
              </a:rPr>
              <a:t>Agriculture, Forestry and Fisheries;</a:t>
            </a:r>
          </a:p>
          <a:p>
            <a:pPr algn="just">
              <a:lnSpc>
                <a:spcPct val="160000"/>
              </a:lnSpc>
              <a:buFont typeface="Wingdings" charset="2"/>
              <a:buChar char="Ø"/>
            </a:pPr>
            <a:r>
              <a:rPr lang="en-US" sz="1200" dirty="0">
                <a:latin typeface="Arial"/>
                <a:cs typeface="Arial"/>
              </a:rPr>
              <a:t>Port  Health;</a:t>
            </a:r>
          </a:p>
          <a:p>
            <a:pPr algn="just">
              <a:lnSpc>
                <a:spcPct val="160000"/>
              </a:lnSpc>
              <a:buFont typeface="Wingdings" charset="2"/>
              <a:buChar char="Ø"/>
            </a:pPr>
            <a:r>
              <a:rPr lang="en-US" sz="1200" dirty="0">
                <a:latin typeface="Arial"/>
                <a:cs typeface="Arial"/>
              </a:rPr>
              <a:t>State Security Agency.</a:t>
            </a:r>
          </a:p>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5</a:t>
            </a:fld>
            <a:endParaRPr lang="en-US" dirty="0"/>
          </a:p>
        </p:txBody>
      </p:sp>
    </p:spTree>
    <p:extLst>
      <p:ext uri="{BB962C8B-B14F-4D97-AF65-F5344CB8AC3E}">
        <p14:creationId xmlns:p14="http://schemas.microsoft.com/office/powerpoint/2010/main" xmlns="" val="281691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6</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1026282" y="706755"/>
            <a:ext cx="4956174" cy="348763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700876" y="4416089"/>
            <a:ext cx="5606984" cy="4182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294602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dirty="0">
              <a:latin typeface="Calibri" charset="0"/>
              <a:ea typeface="MS PGothic"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09" indent="-285734" eaLnBrk="0" hangingPunct="0">
              <a:defRPr sz="2400">
                <a:solidFill>
                  <a:schemeClr val="tx1"/>
                </a:solidFill>
                <a:latin typeface="Calibri" charset="0"/>
                <a:ea typeface="MS PGothic" charset="0"/>
                <a:cs typeface="MS PGothic" charset="0"/>
              </a:defRPr>
            </a:lvl2pPr>
            <a:lvl3pPr marL="1142937" indent="-228587" eaLnBrk="0" hangingPunct="0">
              <a:defRPr sz="2400">
                <a:solidFill>
                  <a:schemeClr val="tx1"/>
                </a:solidFill>
                <a:latin typeface="Calibri" charset="0"/>
                <a:ea typeface="MS PGothic" charset="0"/>
                <a:cs typeface="MS PGothic" charset="0"/>
              </a:defRPr>
            </a:lvl3pPr>
            <a:lvl4pPr marL="1600111" indent="-228587" eaLnBrk="0" hangingPunct="0">
              <a:defRPr sz="2400">
                <a:solidFill>
                  <a:schemeClr val="tx1"/>
                </a:solidFill>
                <a:latin typeface="Calibri" charset="0"/>
                <a:ea typeface="MS PGothic" charset="0"/>
                <a:cs typeface="MS PGothic" charset="0"/>
              </a:defRPr>
            </a:lvl4pPr>
            <a:lvl5pPr marL="2057287" indent="-228587" eaLnBrk="0" hangingPunct="0">
              <a:defRPr sz="2400">
                <a:solidFill>
                  <a:schemeClr val="tx1"/>
                </a:solidFill>
                <a:latin typeface="Calibri"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Calibri"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Calibri"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69CF4D9-D7DC-A947-9513-53687971EC22}" type="slidenum">
              <a:rPr lang="en-US" sz="1200">
                <a:cs typeface="Arial" charset="0"/>
              </a:rPr>
              <a:pPr eaLnBrk="1" hangingPunct="1"/>
              <a:t>8</a:t>
            </a:fld>
            <a:endParaRPr lang="en-US" sz="1200" dirty="0">
              <a:cs typeface="Arial" charset="0"/>
            </a:endParaRPr>
          </a:p>
        </p:txBody>
      </p:sp>
    </p:spTree>
    <p:extLst>
      <p:ext uri="{BB962C8B-B14F-4D97-AF65-F5344CB8AC3E}">
        <p14:creationId xmlns:p14="http://schemas.microsoft.com/office/powerpoint/2010/main" xmlns="" val="252708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a:effectLst/>
              </a:rPr>
              <a:t>Developed and implemented new cross-border management system</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ZA" sz="1400" kern="1200" dirty="0">
                <a:solidFill>
                  <a:schemeClr val="tx1"/>
                </a:solidFill>
                <a:effectLst/>
                <a:latin typeface="Arial" pitchFamily="34" charset="0"/>
                <a:ea typeface="+mn-ea"/>
                <a:cs typeface="Arial" pitchFamily="34" charset="0"/>
              </a:rPr>
              <a:t>This achievement makes a significant milestone towards improvement in the efficiency of C-BRTA business system as the key outputs of this exercise include:-</a:t>
            </a:r>
            <a:endParaRPr lang="en-US" sz="1400" kern="1200" dirty="0">
              <a:solidFill>
                <a:schemeClr val="tx1"/>
              </a:solidFill>
              <a:effectLst/>
              <a:latin typeface="Arial" pitchFamily="34" charset="0"/>
              <a:ea typeface="+mn-ea"/>
              <a:cs typeface="Arial" pitchFamily="34" charset="0"/>
            </a:endParaRPr>
          </a:p>
          <a:p>
            <a:pPr marL="285750" lvl="0" indent="-285750">
              <a:buFont typeface="Arial" pitchFamily="34" charset="0"/>
              <a:buChar char="•"/>
            </a:pPr>
            <a:r>
              <a:rPr lang="en-ZA" sz="1400" kern="1200" dirty="0">
                <a:solidFill>
                  <a:schemeClr val="tx1"/>
                </a:solidFill>
                <a:effectLst/>
                <a:latin typeface="Arial" pitchFamily="34" charset="0"/>
                <a:ea typeface="+mn-ea"/>
                <a:cs typeface="Arial" pitchFamily="34" charset="0"/>
              </a:rPr>
              <a:t>Architecture models for the business, application, data/information, technology, integration and security layers.</a:t>
            </a:r>
            <a:endParaRPr lang="en-US" sz="1400" kern="1200" dirty="0">
              <a:solidFill>
                <a:schemeClr val="tx1"/>
              </a:solidFill>
              <a:effectLst/>
              <a:latin typeface="Arial" pitchFamily="34" charset="0"/>
              <a:ea typeface="+mn-ea"/>
              <a:cs typeface="Arial" pitchFamily="34" charset="0"/>
            </a:endParaRPr>
          </a:p>
          <a:p>
            <a:pPr marL="285750" lvl="0" indent="-285750">
              <a:buFont typeface="Arial" pitchFamily="34" charset="0"/>
              <a:buChar char="•"/>
            </a:pPr>
            <a:r>
              <a:rPr lang="en-ZA" sz="1400" kern="1200" dirty="0">
                <a:solidFill>
                  <a:schemeClr val="tx1"/>
                </a:solidFill>
                <a:effectLst/>
                <a:latin typeface="Arial" pitchFamily="34" charset="0"/>
                <a:ea typeface="+mn-ea"/>
                <a:cs typeface="Arial" pitchFamily="34" charset="0"/>
              </a:rPr>
              <a:t>The Digital Operator Services Architecture (DOSA) vision based on the Agency’s strategic goals.</a:t>
            </a:r>
            <a:endParaRPr lang="en-US" sz="1400" kern="1200" dirty="0">
              <a:solidFill>
                <a:schemeClr val="tx1"/>
              </a:solidFill>
              <a:effectLst/>
              <a:latin typeface="Arial" pitchFamily="34" charset="0"/>
              <a:ea typeface="+mn-ea"/>
              <a:cs typeface="Arial" pitchFamily="34" charset="0"/>
            </a:endParaRPr>
          </a:p>
          <a:p>
            <a:pPr marL="285750" lvl="0" indent="-285750">
              <a:buFont typeface="Arial" pitchFamily="34" charset="0"/>
              <a:buChar char="•"/>
            </a:pPr>
            <a:r>
              <a:rPr lang="en-ZA" sz="1400" kern="1200" dirty="0">
                <a:solidFill>
                  <a:schemeClr val="tx1"/>
                </a:solidFill>
                <a:effectLst/>
                <a:latin typeface="Arial" pitchFamily="34" charset="0"/>
                <a:ea typeface="+mn-ea"/>
                <a:cs typeface="Arial" pitchFamily="34" charset="0"/>
              </a:rPr>
              <a:t>An IT Roadmap for the implementation of the DOSA vision and related migration objectives.</a:t>
            </a:r>
            <a:endParaRPr lang="en-US" sz="1400" b="0" kern="1200" dirty="0">
              <a:solidFill>
                <a:schemeClr val="tx1"/>
              </a:solidFill>
              <a:effectLst/>
              <a:latin typeface="Arial" pitchFamily="34" charset="0"/>
              <a:ea typeface="+mn-ea"/>
              <a:cs typeface="Arial" pitchFamily="34" charset="0"/>
            </a:endParaRPr>
          </a:p>
          <a:p>
            <a:pPr marL="0" indent="0">
              <a:buFont typeface="Arial" pitchFamily="34" charset="0"/>
              <a:buNone/>
            </a:pPr>
            <a:endParaRPr lang="en-US" b="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200" b="0" kern="1200" dirty="0">
                <a:solidFill>
                  <a:schemeClr val="tx1"/>
                </a:solidFill>
                <a:effectLst/>
                <a:latin typeface="Arial" pitchFamily="34" charset="0"/>
                <a:ea typeface="+mn-ea"/>
                <a:cs typeface="Arial" pitchFamily="34" charset="0"/>
              </a:rPr>
              <a:t>To increase employee performance levels, the Agency introduced culture change programmes, revised C-BRTA reward program, induction and training programme.</a:t>
            </a:r>
            <a:endParaRPr lang="en-US" sz="1200" b="0" kern="1200" dirty="0">
              <a:solidFill>
                <a:schemeClr val="tx1"/>
              </a:solidFill>
              <a:effectLst/>
              <a:latin typeface="Arial" pitchFamily="34" charset="0"/>
              <a:ea typeface="+mn-ea"/>
              <a:cs typeface="Arial" pitchFamily="34" charset="0"/>
            </a:endParaRPr>
          </a:p>
          <a:p>
            <a:pPr marL="0" indent="0">
              <a:buFont typeface="Arial" pitchFamily="34" charset="0"/>
              <a:buNone/>
            </a:pPr>
            <a:endParaRPr lang="en-US" dirty="0"/>
          </a:p>
          <a:p>
            <a:pPr lvl="0"/>
            <a:r>
              <a:rPr lang="en-ZA" sz="1200" b="1" kern="1200" dirty="0">
                <a:solidFill>
                  <a:schemeClr val="tx1"/>
                </a:solidFill>
                <a:effectLst/>
                <a:latin typeface="+mn-lt"/>
                <a:ea typeface="+mn-ea"/>
                <a:cs typeface="+mn-cs"/>
              </a:rPr>
              <a:t>Developed Permit Fee Regulations</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new permit tariff determination model was developed and the permit fee regulations were amended as part of the mechanisms that will assist in implementing regulated competition of cross border movements, it simultaneously serves as an approach to ensuring the financial viability and sustainability of the C-BRTA.</a:t>
            </a:r>
          </a:p>
          <a:p>
            <a:pPr lvl="0"/>
            <a:r>
              <a:rPr lang="en-ZA" sz="1200" b="1" kern="1200" dirty="0">
                <a:solidFill>
                  <a:schemeClr val="tx1"/>
                </a:solidFill>
                <a:effectLst/>
                <a:latin typeface="+mn-lt"/>
                <a:ea typeface="+mn-ea"/>
                <a:cs typeface="+mn-cs"/>
              </a:rPr>
              <a:t>Implemented scientific tool used by the Regulatory Committee to manage supply and demand of cross border passenger transport  </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In an effort to meet its objective of introducing and implementing regulated competition of cross border movements, the Agency targeted to fully implement the Market Access Regulation (MAR) tool during 2017/18 and that was achieved.  This project dates back from the 2012/13 financial whereby research was conducted to look into passenger and cross border transport patterns along the corridors leading to the border.  The tool was eventually developed, piloted in 2015/16 and its impact assessed in the previous financial year</a:t>
            </a:r>
            <a:endParaRPr lang="en-US" sz="1200" kern="1200" dirty="0">
              <a:solidFill>
                <a:schemeClr val="tx1"/>
              </a:solidFill>
              <a:effectLst/>
              <a:latin typeface="+mn-lt"/>
              <a:ea typeface="+mn-ea"/>
              <a:cs typeface="+mn-cs"/>
            </a:endParaRP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9</a:t>
            </a:fld>
            <a:endParaRPr lang="en-US" dirty="0"/>
          </a:p>
        </p:txBody>
      </p:sp>
    </p:spTree>
    <p:extLst>
      <p:ext uri="{BB962C8B-B14F-4D97-AF65-F5344CB8AC3E}">
        <p14:creationId xmlns:p14="http://schemas.microsoft.com/office/powerpoint/2010/main" xmlns="" val="134571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Developed and Implemented Operator Compliance Accreditation Scheme (OCAS)</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kern="1200" dirty="0">
                <a:solidFill>
                  <a:schemeClr val="tx1"/>
                </a:solidFill>
                <a:effectLst/>
                <a:latin typeface="+mn-lt"/>
                <a:ea typeface="+mn-ea"/>
                <a:cs typeface="+mn-cs"/>
              </a:rPr>
              <a:t>OCAS is one of the projects that was initiated for purposes of enhancing regulatory efficiency, compliance to road transport regulations, road safety, and unimpeded flow of cross-border road transport and also to reduce operational constraints faced by cross-border road transport operators.  There is a lot of research that was conducted in the past few years that enabled the finalisation of the design framework.  For 2017/18, focus was on developing model legislative framework for implementation of the scheme and show-casing the benefits of implementing the project to key decision makers, which is the Committee of Transport Officials (COTO), and the MINMEC.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rial" pitchFamily="34" charset="0"/>
                <a:ea typeface="Calibri"/>
                <a:cs typeface="Arial" pitchFamily="34" charset="0"/>
              </a:rPr>
              <a:t>The Agency also conducted an a</a:t>
            </a:r>
            <a:r>
              <a:rPr lang="en-ZA" sz="1200" b="0" kern="1200" dirty="0">
                <a:solidFill>
                  <a:schemeClr val="bg1"/>
                </a:solidFill>
                <a:effectLst/>
                <a:latin typeface="Arial" pitchFamily="34" charset="0"/>
                <a:ea typeface="Calibri"/>
                <a:cs typeface="Arial" pitchFamily="34" charset="0"/>
              </a:rPr>
              <a:t>assessment of road crashes involving cross-border road transport vehicles (crashes statistics, strategies to reduce accidents and the role of C-BRTA). </a:t>
            </a:r>
          </a:p>
          <a:p>
            <a:endParaRPr lang="en-ZA" sz="1200" b="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effectLst/>
              </a:rPr>
              <a:t>Percentage of temporary permits issued within pre-determined turnaround times</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This initiative also proved to be very resourceful in assisting the identification of bottlenecks that often compromises the turn-around times thereby pointing at areas that require improvement.  The need for reconfiguration of the CBRTS was identified as one of the exercises that would enhance the turn-around time.  T</a:t>
            </a:r>
            <a:r>
              <a:rPr lang="en-US" sz="1200" kern="1200" dirty="0">
                <a:solidFill>
                  <a:schemeClr val="tx1"/>
                </a:solidFill>
                <a:effectLst/>
                <a:latin typeface="+mn-lt"/>
                <a:ea typeface="+mn-ea"/>
                <a:cs typeface="+mn-cs"/>
              </a:rPr>
              <a:t>he reconfiguration of the CBRTS Turnaround Report functionality was since tested, assessed and implemented in order to ensure that the turnaround time of permits issued is monitored to improve services rendered to our operators.  This successfully boosts achievement of the Agency’s objective of </a:t>
            </a:r>
            <a:r>
              <a:rPr lang="en-ZA" sz="1200" kern="1200" dirty="0">
                <a:solidFill>
                  <a:schemeClr val="tx1"/>
                </a:solidFill>
                <a:effectLst/>
                <a:latin typeface="+mn-lt"/>
                <a:ea typeface="+mn-ea"/>
                <a:cs typeface="+mn-cs"/>
              </a:rPr>
              <a:t>improving efficiencies in business operations.</a:t>
            </a:r>
            <a:endParaRPr lang="en-US"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effectLst/>
              </a:rPr>
              <a:t>Number of operator and corridor profiling reports for decision making</a:t>
            </a:r>
          </a:p>
          <a:p>
            <a:r>
              <a:rPr lang="en-ZA" sz="1200" kern="1200" dirty="0">
                <a:solidFill>
                  <a:schemeClr val="tx1"/>
                </a:solidFill>
                <a:effectLst/>
                <a:latin typeface="+mn-lt"/>
                <a:ea typeface="+mn-ea"/>
                <a:cs typeface="+mn-cs"/>
              </a:rPr>
              <a:t>This report is developed in line with Section 39 of the C-BRT Act.  It contains information related to expired permits and returned permits per vehicle type, per conveyance type, per duration and per destination.  In addition to that, the report also has nature of offences detected during inspections, processing statistics and analysis of operator behaviour. This report does not only boost compliance levels to improve on road safety but contributes meaningfully towards implementation of regulated competition as pertaining to cross border movements.  It is used as a reference by the Regulatory Committee as they make decisions related to permit issuance.</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RTI</a:t>
            </a:r>
            <a:r>
              <a:rPr lang="en-ZA" sz="1200" kern="1200" baseline="0" dirty="0">
                <a:solidFill>
                  <a:schemeClr val="tx1"/>
                </a:solidFill>
                <a:effectLst/>
                <a:latin typeface="+mn-lt"/>
                <a:ea typeface="+mn-ea"/>
                <a:cs typeface="+mn-cs"/>
              </a:rPr>
              <a:t> for the 2017/18, conducted </a:t>
            </a:r>
            <a:r>
              <a:rPr lang="en-ZA" sz="1200" kern="1200" baseline="0" dirty="0">
                <a:solidFill>
                  <a:srgbClr val="FF0000"/>
                </a:solidFill>
                <a:effectLst/>
                <a:latin typeface="+mn-lt"/>
                <a:ea typeface="+mn-ea"/>
                <a:cs typeface="+mn-cs"/>
              </a:rPr>
              <a:t>XX </a:t>
            </a:r>
            <a:r>
              <a:rPr lang="en-ZA" sz="1200" kern="1200" baseline="0" dirty="0">
                <a:solidFill>
                  <a:schemeClr val="tx1"/>
                </a:solidFill>
                <a:effectLst/>
                <a:latin typeface="+mn-lt"/>
                <a:ea typeface="+mn-ea"/>
                <a:cs typeface="+mn-cs"/>
              </a:rPr>
              <a:t>number of inspections representing 1% increase from the previous financial year.</a:t>
            </a:r>
            <a:endParaRPr lang="en-US"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r>
            <a:br>
              <a:rPr lang="en-ZA" sz="1200" kern="1200" dirty="0">
                <a:solidFill>
                  <a:schemeClr val="tx1"/>
                </a:solidFill>
                <a:effectLst/>
                <a:latin typeface="+mn-lt"/>
                <a:ea typeface="+mn-ea"/>
                <a:cs typeface="+mn-cs"/>
              </a:rPr>
            </a:b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10</a:t>
            </a:fld>
            <a:endParaRPr lang="en-US" dirty="0"/>
          </a:p>
        </p:txBody>
      </p:sp>
    </p:spTree>
    <p:extLst>
      <p:ext uri="{BB962C8B-B14F-4D97-AF65-F5344CB8AC3E}">
        <p14:creationId xmlns:p14="http://schemas.microsoft.com/office/powerpoint/2010/main" xmlns="" val="103094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CE5F30-9C07-43D3-B509-D06862840282}"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425817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70CA9-3D84-42D5-91D5-97286800ECF2}"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92018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2F871-4E65-45B2-9475-9BFC7FFB5C39}"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1073177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48516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474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1CBFFF-ECAA-4FC2-BBFB-162B49A1CAFF}"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321123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A2CFB-636F-43C8-8947-F394DA2CDC81}"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300095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B7AB0-7C36-4C45-85D8-9046817F2155}" type="datetime1">
              <a:rPr lang="en-US" smtClean="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106738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FC3D7D-DB8D-4515-BB7A-8FE1DC8D98CE}" type="datetime1">
              <a:rPr lang="en-US" smtClean="0"/>
              <a:pPr/>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405282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CBCE65-548D-453F-B32C-305A7D02F475}" type="datetime1">
              <a:rPr lang="en-US" smtClean="0"/>
              <a:pPr/>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10125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264D5-8667-4E52-9E24-839F04110CBB}" type="datetime1">
              <a:rPr lang="en-US" smtClean="0"/>
              <a:pPr/>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423582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3C594-E07F-4248-83B5-79B94396FDC3}" type="datetime1">
              <a:rPr lang="en-US" smtClean="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195038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F9B82-4011-46B9-BE10-4D4F341620D7}" type="datetime1">
              <a:rPr lang="en-US" smtClean="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FFA1E-AED8-D047-8148-B0D1B2152A74}" type="slidenum">
              <a:rPr lang="en-US" smtClean="0"/>
              <a:pPr/>
              <a:t>‹#›</a:t>
            </a:fld>
            <a:endParaRPr lang="en-US" dirty="0"/>
          </a:p>
        </p:txBody>
      </p:sp>
    </p:spTree>
    <p:extLst>
      <p:ext uri="{BB962C8B-B14F-4D97-AF65-F5344CB8AC3E}">
        <p14:creationId xmlns:p14="http://schemas.microsoft.com/office/powerpoint/2010/main" xmlns="" val="12316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C5943-E0C5-4763-9D09-04FAD1479CF0}" type="datetime1">
              <a:rPr lang="en-US" smtClean="0"/>
              <a:pPr/>
              <a:t>10/19/2018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FFA1E-AED8-D047-8148-B0D1B2152A74}" type="slidenum">
              <a:rPr lang="en-US" smtClean="0"/>
              <a:pPr/>
              <a:t>‹#›</a:t>
            </a:fld>
            <a:endParaRPr lang="en-US" dirty="0"/>
          </a:p>
        </p:txBody>
      </p:sp>
      <p:pic>
        <p:nvPicPr>
          <p:cNvPr id="10" name="Picture 9">
            <a:extLst>
              <a:ext uri="{FF2B5EF4-FFF2-40B4-BE49-F238E27FC236}">
                <a16:creationId xmlns:a16="http://schemas.microsoft.com/office/drawing/2014/main" xmlns="" id="{5F9BE70B-5A54-FB47-9955-E2328A8E0828}"/>
              </a:ext>
            </a:extLst>
          </p:cNvPr>
          <p:cNvPicPr>
            <a:picLocks noChangeAspect="1"/>
          </p:cNvPicPr>
          <p:nvPr userDrawn="1"/>
        </p:nvPicPr>
        <p:blipFill>
          <a:blip r:embed="rId15"/>
          <a:stretch>
            <a:fillRect/>
          </a:stretch>
        </p:blipFill>
        <p:spPr>
          <a:xfrm>
            <a:off x="5715" y="0"/>
            <a:ext cx="9132570" cy="6858000"/>
          </a:xfrm>
          <a:prstGeom prst="rect">
            <a:avLst/>
          </a:prstGeom>
        </p:spPr>
      </p:pic>
      <p:pic>
        <p:nvPicPr>
          <p:cNvPr id="9" name="Picture 8"/>
          <p:cNvPicPr>
            <a:picLocks noChangeAspect="1"/>
          </p:cNvPicPr>
          <p:nvPr userDrawn="1"/>
        </p:nvPicPr>
        <p:blipFill>
          <a:blip r:embed="rId16">
            <a:extLst>
              <a:ext uri="{28A0092B-C50C-407E-A947-70E740481C1C}">
                <a14:useLocalDpi xmlns:a14="http://schemas.microsoft.com/office/drawing/2010/main" xmlns="" val="0"/>
              </a:ext>
            </a:extLst>
          </a:blip>
          <a:stretch>
            <a:fillRect/>
          </a:stretch>
        </p:blipFill>
        <p:spPr>
          <a:xfrm>
            <a:off x="7902341" y="231559"/>
            <a:ext cx="916806" cy="1368641"/>
          </a:xfrm>
          <a:prstGeom prst="rect">
            <a:avLst/>
          </a:prstGeom>
        </p:spPr>
      </p:pic>
    </p:spTree>
    <p:extLst>
      <p:ext uri="{BB962C8B-B14F-4D97-AF65-F5344CB8AC3E}">
        <p14:creationId xmlns:p14="http://schemas.microsoft.com/office/powerpoint/2010/main" xmlns="" val="3872010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package" Target="../embeddings/Microsoft_Office_Excel_Worksheet6.xls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7.xls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7400F808-F5E0-6944-A846-5A025BC8AC18}"/>
              </a:ext>
            </a:extLst>
          </p:cNvPr>
          <p:cNvPicPr>
            <a:picLocks noChangeAspect="1"/>
          </p:cNvPicPr>
          <p:nvPr/>
        </p:nvPicPr>
        <p:blipFill>
          <a:blip r:embed="rId3"/>
          <a:stretch>
            <a:fillRect/>
          </a:stretch>
        </p:blipFill>
        <p:spPr>
          <a:xfrm>
            <a:off x="0" y="-136525"/>
            <a:ext cx="9144000" cy="6858000"/>
          </a:xfrm>
          <a:prstGeom prst="rect">
            <a:avLst/>
          </a:prstGeom>
        </p:spPr>
      </p:pic>
      <p:sp>
        <p:nvSpPr>
          <p:cNvPr id="7" name="Title 1"/>
          <p:cNvSpPr txBox="1">
            <a:spLocks/>
          </p:cNvSpPr>
          <p:nvPr/>
        </p:nvSpPr>
        <p:spPr>
          <a:xfrm>
            <a:off x="3165987" y="2471595"/>
            <a:ext cx="5796593" cy="196203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800" b="1" dirty="0">
                <a:latin typeface="Arial"/>
                <a:cs typeface="Arial"/>
              </a:rPr>
              <a:t/>
            </a:r>
            <a:br>
              <a:rPr lang="en-US" sz="1800" b="1" dirty="0">
                <a:latin typeface="Arial"/>
                <a:cs typeface="Arial"/>
              </a:rPr>
            </a:br>
            <a:endParaRPr lang="en-US" sz="1800" b="1" dirty="0">
              <a:latin typeface="Arial"/>
              <a:cs typeface="Arial"/>
            </a:endParaRPr>
          </a:p>
          <a:p>
            <a:pPr algn="r">
              <a:lnSpc>
                <a:spcPct val="80000"/>
              </a:lnSpc>
            </a:pPr>
            <a:r>
              <a:rPr lang="en-US" sz="1700" b="1" dirty="0" smtClean="0">
                <a:latin typeface="Arial"/>
                <a:cs typeface="Arial"/>
              </a:rPr>
              <a:t>PORTFOLIO </a:t>
            </a:r>
            <a:r>
              <a:rPr lang="en-US" sz="1700" b="1" dirty="0">
                <a:latin typeface="Arial"/>
                <a:cs typeface="Arial"/>
              </a:rPr>
              <a:t>COMMITTEE ON TRANSPORT (PCoT)    </a:t>
            </a:r>
          </a:p>
          <a:p>
            <a:pPr algn="r">
              <a:lnSpc>
                <a:spcPct val="80000"/>
              </a:lnSpc>
            </a:pPr>
            <a:endParaRPr lang="en-US" sz="1700" b="1" dirty="0">
              <a:latin typeface="Arial"/>
              <a:cs typeface="Arial"/>
            </a:endParaRPr>
          </a:p>
          <a:p>
            <a:pPr algn="r">
              <a:lnSpc>
                <a:spcPct val="80000"/>
              </a:lnSpc>
            </a:pPr>
            <a:endParaRPr lang="en-US" sz="1700" b="1" dirty="0">
              <a:latin typeface="Arial"/>
              <a:cs typeface="Arial"/>
            </a:endParaRPr>
          </a:p>
          <a:p>
            <a:pPr algn="r">
              <a:lnSpc>
                <a:spcPct val="80000"/>
              </a:lnSpc>
            </a:pPr>
            <a:r>
              <a:rPr lang="en-US" sz="1700" b="1" dirty="0">
                <a:latin typeface="Arial"/>
                <a:cs typeface="Arial"/>
              </a:rPr>
              <a:t>16</a:t>
            </a:r>
            <a:r>
              <a:rPr lang="en-US" sz="1700" b="1" baseline="30000" dirty="0">
                <a:latin typeface="Arial"/>
                <a:cs typeface="Arial"/>
              </a:rPr>
              <a:t>th</a:t>
            </a:r>
            <a:r>
              <a:rPr lang="en-US" sz="1700" b="1" dirty="0">
                <a:latin typeface="Arial"/>
                <a:cs typeface="Arial"/>
              </a:rPr>
              <a:t>  OCTOBER 2018</a:t>
            </a:r>
          </a:p>
          <a:p>
            <a:pPr algn="r">
              <a:lnSpc>
                <a:spcPct val="80000"/>
              </a:lnSpc>
            </a:pPr>
            <a:endParaRPr lang="en-US" sz="1800" b="1" dirty="0">
              <a:latin typeface="Arial"/>
              <a:cs typeface="Arial"/>
            </a:endParaRPr>
          </a:p>
          <a:p>
            <a:pPr algn="r">
              <a:lnSpc>
                <a:spcPct val="80000"/>
              </a:lnSpc>
            </a:pPr>
            <a:endParaRPr lang="en-US" sz="1800" b="1" dirty="0">
              <a:latin typeface="Arial"/>
              <a:cs typeface="Arial"/>
            </a:endParaRPr>
          </a:p>
          <a:p>
            <a:pPr algn="r">
              <a:lnSpc>
                <a:spcPct val="80000"/>
              </a:lnSpc>
            </a:pPr>
            <a:r>
              <a:rPr lang="en-US" sz="1800" b="1" dirty="0">
                <a:latin typeface="Arial"/>
                <a:cs typeface="Arial"/>
              </a:rPr>
              <a:t>Presented by Sipho G. Khumalo</a:t>
            </a:r>
            <a:br>
              <a:rPr lang="en-US" sz="1800" b="1" dirty="0">
                <a:latin typeface="Arial"/>
                <a:cs typeface="Arial"/>
              </a:rPr>
            </a:br>
            <a:r>
              <a:rPr lang="en-US" sz="1800" b="1" dirty="0">
                <a:latin typeface="Arial"/>
                <a:cs typeface="Arial"/>
              </a:rPr>
              <a:t/>
            </a:r>
            <a:br>
              <a:rPr lang="en-US" sz="1800" b="1" dirty="0">
                <a:latin typeface="Arial"/>
                <a:cs typeface="Arial"/>
              </a:rPr>
            </a:br>
            <a:r>
              <a:rPr lang="en-US" sz="1800" b="1" dirty="0">
                <a:latin typeface="Arial"/>
                <a:cs typeface="Arial"/>
              </a:rPr>
              <a:t>   </a:t>
            </a:r>
            <a:br>
              <a:rPr lang="en-US" sz="1800" b="1" dirty="0">
                <a:latin typeface="Arial"/>
                <a:cs typeface="Arial"/>
              </a:rPr>
            </a:br>
            <a:endParaRPr lang="en-US" sz="1800" b="1" dirty="0">
              <a:latin typeface="Arial"/>
              <a:cs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93899" y="152907"/>
            <a:ext cx="1398539" cy="20877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29261" y="196991"/>
            <a:ext cx="541490" cy="4223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360016" y="152906"/>
            <a:ext cx="594044" cy="59404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445952" y="152906"/>
            <a:ext cx="494470" cy="490667"/>
          </a:xfrm>
          <a:prstGeom prst="rect">
            <a:avLst/>
          </a:prstGeom>
        </p:spPr>
      </p:pic>
      <p:sp>
        <p:nvSpPr>
          <p:cNvPr id="2" name="Slide Number Placeholder 1"/>
          <p:cNvSpPr>
            <a:spLocks noGrp="1"/>
          </p:cNvSpPr>
          <p:nvPr>
            <p:ph type="sldNum" sz="quarter" idx="12"/>
          </p:nvPr>
        </p:nvSpPr>
        <p:spPr/>
        <p:txBody>
          <a:bodyPr/>
          <a:lstStyle/>
          <a:p>
            <a:fld id="{CC8FFA1E-AED8-D047-8148-B0D1B2152A74}" type="slidenum">
              <a:rPr lang="en-US" smtClean="0"/>
              <a:pPr/>
              <a:t>1</a:t>
            </a:fld>
            <a:endParaRPr lang="en-US" dirty="0"/>
          </a:p>
        </p:txBody>
      </p:sp>
      <p:sp>
        <p:nvSpPr>
          <p:cNvPr id="3" name="TextBox 2"/>
          <p:cNvSpPr txBox="1"/>
          <p:nvPr/>
        </p:nvSpPr>
        <p:spPr>
          <a:xfrm>
            <a:off x="2721241" y="1262602"/>
            <a:ext cx="5110759" cy="707886"/>
          </a:xfrm>
          <a:prstGeom prst="rect">
            <a:avLst/>
          </a:prstGeom>
          <a:noFill/>
        </p:spPr>
        <p:txBody>
          <a:bodyPr wrap="square" rtlCol="0">
            <a:spAutoFit/>
          </a:bodyPr>
          <a:lstStyle/>
          <a:p>
            <a:pPr algn="ctr"/>
            <a:r>
              <a:rPr lang="en-US" sz="2000" b="1" dirty="0">
                <a:latin typeface="Arial"/>
                <a:cs typeface="Arial"/>
              </a:rPr>
              <a:t>2017/18 </a:t>
            </a:r>
          </a:p>
          <a:p>
            <a:pPr algn="ctr"/>
            <a:r>
              <a:rPr lang="en-US" sz="2000" b="1" dirty="0">
                <a:latin typeface="Arial"/>
                <a:cs typeface="Arial"/>
              </a:rPr>
              <a:t>ANNUAL REPORT PRESENTATION</a:t>
            </a:r>
            <a:endParaRPr lang="en-US" sz="2000" b="1" dirty="0"/>
          </a:p>
        </p:txBody>
      </p:sp>
    </p:spTree>
    <p:extLst>
      <p:ext uri="{BB962C8B-B14F-4D97-AF65-F5344CB8AC3E}">
        <p14:creationId xmlns:p14="http://schemas.microsoft.com/office/powerpoint/2010/main" xmlns="" val="444583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42361" y="212521"/>
            <a:ext cx="6834852" cy="798131"/>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b="1" dirty="0">
                <a:solidFill>
                  <a:schemeClr val="tx1"/>
                </a:solidFill>
                <a:latin typeface="Arial"/>
                <a:ea typeface="+mn-ea"/>
                <a:cs typeface="Arial"/>
              </a:rPr>
              <a:t>ORGANISATIONAL PERFORMANCE: ACHIEVED TARGETS  Cont./…</a:t>
            </a:r>
          </a:p>
        </p:txBody>
      </p:sp>
      <p:sp>
        <p:nvSpPr>
          <p:cNvPr id="2" name="Slide Number Placeholder 1"/>
          <p:cNvSpPr>
            <a:spLocks noGrp="1"/>
          </p:cNvSpPr>
          <p:nvPr>
            <p:ph type="sldNum" sz="quarter" idx="12"/>
          </p:nvPr>
        </p:nvSpPr>
        <p:spPr/>
        <p:txBody>
          <a:bodyPr/>
          <a:lstStyle/>
          <a:p>
            <a:fld id="{CC8FFA1E-AED8-D047-8148-B0D1B2152A74}" type="slidenum">
              <a:rPr lang="en-US" smtClean="0"/>
              <a:pPr/>
              <a:t>10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17768707"/>
              </p:ext>
            </p:extLst>
          </p:nvPr>
        </p:nvGraphicFramePr>
        <p:xfrm>
          <a:off x="264695" y="1355788"/>
          <a:ext cx="8422105" cy="4670552"/>
        </p:xfrm>
        <a:graphic>
          <a:graphicData uri="http://schemas.openxmlformats.org/drawingml/2006/table">
            <a:tbl>
              <a:tblPr firstRow="1" firstCol="1" bandRow="1">
                <a:tableStyleId>{5C22544A-7EE6-4342-B048-85BDC9FD1C3A}</a:tableStyleId>
              </a:tblPr>
              <a:tblGrid>
                <a:gridCol w="517116">
                  <a:extLst>
                    <a:ext uri="{9D8B030D-6E8A-4147-A177-3AD203B41FA5}">
                      <a16:colId xmlns:a16="http://schemas.microsoft.com/office/drawing/2014/main" xmlns="" val="20000"/>
                    </a:ext>
                  </a:extLst>
                </a:gridCol>
                <a:gridCol w="2192395">
                  <a:extLst>
                    <a:ext uri="{9D8B030D-6E8A-4147-A177-3AD203B41FA5}">
                      <a16:colId xmlns:a16="http://schemas.microsoft.com/office/drawing/2014/main" xmlns="" val="20001"/>
                    </a:ext>
                  </a:extLst>
                </a:gridCol>
                <a:gridCol w="2444816">
                  <a:extLst>
                    <a:ext uri="{9D8B030D-6E8A-4147-A177-3AD203B41FA5}">
                      <a16:colId xmlns:a16="http://schemas.microsoft.com/office/drawing/2014/main" xmlns="" val="20002"/>
                    </a:ext>
                  </a:extLst>
                </a:gridCol>
                <a:gridCol w="3267778">
                  <a:extLst>
                    <a:ext uri="{9D8B030D-6E8A-4147-A177-3AD203B41FA5}">
                      <a16:colId xmlns:a16="http://schemas.microsoft.com/office/drawing/2014/main" xmlns="" val="20003"/>
                    </a:ext>
                  </a:extLst>
                </a:gridCol>
              </a:tblGrid>
              <a:tr h="78904">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2017/18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451696">
                <a:tc>
                  <a:txBody>
                    <a:bodyPr/>
                    <a:lstStyle/>
                    <a:p>
                      <a:pPr algn="ctr">
                        <a:lnSpc>
                          <a:spcPct val="115000"/>
                        </a:lnSpc>
                        <a:spcAft>
                          <a:spcPts val="1000"/>
                        </a:spcAft>
                      </a:pPr>
                      <a:r>
                        <a:rPr lang="en-ZA" sz="1400" dirty="0">
                          <a:effectLst/>
                        </a:rPr>
                        <a:t>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US" sz="1400" dirty="0">
                          <a:effectLst/>
                        </a:rPr>
                        <a:t>Developed and Implemented Operator Compliance Accreditation Scheme (OCAS)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Board approved draft legislation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The legislative proposal for the implementation of OCAS was drafted and approved by the Board.  </a:t>
                      </a:r>
                    </a:p>
                    <a:p>
                      <a:pPr>
                        <a:lnSpc>
                          <a:spcPct val="115000"/>
                        </a:lnSpc>
                        <a:spcAft>
                          <a:spcPts val="1000"/>
                        </a:spcAft>
                      </a:pPr>
                      <a:r>
                        <a:rPr lang="en-ZA" sz="1400" dirty="0">
                          <a:effectLst/>
                        </a:rPr>
                        <a:t>OCAS was presented to DoT’s EXCO and submission made to COTO and MinMEC.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1"/>
                  </a:ext>
                </a:extLst>
              </a:tr>
              <a:tr h="688409">
                <a:tc>
                  <a:txBody>
                    <a:bodyPr/>
                    <a:lstStyle/>
                    <a:p>
                      <a:pPr algn="ctr">
                        <a:lnSpc>
                          <a:spcPct val="115000"/>
                        </a:lnSpc>
                        <a:spcAft>
                          <a:spcPts val="1000"/>
                        </a:spcAft>
                      </a:pPr>
                      <a:r>
                        <a:rPr lang="en-ZA" sz="1400" dirty="0">
                          <a:effectLst/>
                        </a:rPr>
                        <a:t>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Percentage of temporary permits issued within pre-determined turnaround times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90% of compliant applications for temporary permits processed and permits issued in </a:t>
                      </a:r>
                      <a:r>
                        <a:rPr lang="en-ZA" sz="1400" b="1" dirty="0">
                          <a:solidFill>
                            <a:schemeClr val="tx1"/>
                          </a:solidFill>
                          <a:effectLst/>
                        </a:rPr>
                        <a:t>front office </a:t>
                      </a:r>
                      <a:r>
                        <a:rPr lang="en-ZA" sz="1400" dirty="0">
                          <a:effectLst/>
                        </a:rPr>
                        <a:t>within 1 day.</a:t>
                      </a:r>
                    </a:p>
                    <a:p>
                      <a:pPr>
                        <a:lnSpc>
                          <a:spcPct val="115000"/>
                        </a:lnSpc>
                        <a:spcAft>
                          <a:spcPts val="1000"/>
                        </a:spcAft>
                      </a:pPr>
                      <a:r>
                        <a:rPr lang="en-ZA" sz="1400" dirty="0">
                          <a:effectLst/>
                        </a:rPr>
                        <a:t>90% of compliant applications for temporary permits processed and permits issued in </a:t>
                      </a:r>
                      <a:r>
                        <a:rPr lang="en-ZA" sz="1400" b="1" dirty="0">
                          <a:effectLst/>
                        </a:rPr>
                        <a:t>remote office </a:t>
                      </a:r>
                      <a:r>
                        <a:rPr lang="en-ZA" sz="1400" dirty="0">
                          <a:effectLst/>
                        </a:rPr>
                        <a:t>within 2 days.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99.42% of compliant temporary permits applications were processed and permits</a:t>
                      </a:r>
                      <a:r>
                        <a:rPr lang="en-ZA" sz="1400" baseline="0" dirty="0">
                          <a:effectLst/>
                        </a:rPr>
                        <a:t> </a:t>
                      </a:r>
                      <a:r>
                        <a:rPr lang="en-ZA" sz="1400" dirty="0">
                          <a:effectLst/>
                        </a:rPr>
                        <a:t>issued within</a:t>
                      </a:r>
                      <a:r>
                        <a:rPr lang="en-ZA" sz="1400" baseline="0" dirty="0">
                          <a:effectLst/>
                        </a:rPr>
                        <a:t> 1 day </a:t>
                      </a:r>
                      <a:r>
                        <a:rPr lang="en-ZA" sz="1400" dirty="0">
                          <a:effectLst/>
                        </a:rPr>
                        <a:t>in </a:t>
                      </a:r>
                      <a:r>
                        <a:rPr lang="en-ZA" sz="1400" b="1" dirty="0">
                          <a:effectLst/>
                        </a:rPr>
                        <a:t>front office</a:t>
                      </a:r>
                      <a:endParaRPr lang="en-ZA" sz="1400" baseline="0" dirty="0">
                        <a:effectLst/>
                      </a:endParaRPr>
                    </a:p>
                    <a:p>
                      <a:pPr>
                        <a:lnSpc>
                          <a:spcPct val="115000"/>
                        </a:lnSpc>
                        <a:spcAft>
                          <a:spcPts val="1000"/>
                        </a:spcAft>
                      </a:pPr>
                      <a:r>
                        <a:rPr lang="en-ZA" sz="1400" dirty="0">
                          <a:effectLst/>
                        </a:rPr>
                        <a:t>98.15% of compliant </a:t>
                      </a:r>
                      <a:r>
                        <a:rPr lang="en-ZA" sz="1400" b="1" dirty="0">
                          <a:effectLst/>
                        </a:rPr>
                        <a:t>remote</a:t>
                      </a:r>
                      <a:r>
                        <a:rPr lang="en-ZA" sz="1400" dirty="0">
                          <a:effectLst/>
                        </a:rPr>
                        <a:t> temporary</a:t>
                      </a:r>
                      <a:r>
                        <a:rPr lang="en-ZA" sz="1400" baseline="0" dirty="0">
                          <a:effectLst/>
                        </a:rPr>
                        <a:t> permits applications were processed and permits issued within 2 days</a:t>
                      </a: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2"/>
                  </a:ext>
                </a:extLst>
              </a:tr>
              <a:tr h="461702">
                <a:tc>
                  <a:txBody>
                    <a:bodyPr/>
                    <a:lstStyle/>
                    <a:p>
                      <a:pPr algn="ctr">
                        <a:lnSpc>
                          <a:spcPct val="115000"/>
                        </a:lnSpc>
                        <a:spcAft>
                          <a:spcPts val="1000"/>
                        </a:spcAft>
                      </a:pPr>
                      <a:r>
                        <a:rPr lang="en-ZA" sz="1400" dirty="0">
                          <a:effectLst/>
                        </a:rPr>
                        <a:t>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gn="just">
                        <a:lnSpc>
                          <a:spcPct val="115000"/>
                        </a:lnSpc>
                        <a:spcAft>
                          <a:spcPts val="1000"/>
                        </a:spcAft>
                      </a:pPr>
                      <a:r>
                        <a:rPr lang="en-ZA" sz="1400" dirty="0">
                          <a:effectLst/>
                        </a:rPr>
                        <a:t>Number of operator and corridor profiling reports for decision making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4 Section 39 reports submitted to the Regulatory Committee for decision making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Four (4) Section 39 reports submitted to the Regulatory Committee for decision making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89831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42361" y="212521"/>
            <a:ext cx="6834852" cy="798131"/>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b="1" dirty="0">
                <a:solidFill>
                  <a:schemeClr val="tx1"/>
                </a:solidFill>
                <a:latin typeface="Arial"/>
                <a:ea typeface="+mn-ea"/>
                <a:cs typeface="Arial"/>
              </a:rPr>
              <a:t>ORGANISATIONAL PERFORMANCE: ACHIEVED TARGETS </a:t>
            </a:r>
            <a:r>
              <a:rPr lang="en-US" sz="2400" b="1" dirty="0">
                <a:solidFill>
                  <a:schemeClr val="tx1"/>
                </a:solidFill>
                <a:latin typeface="Arial"/>
                <a:cs typeface="Arial"/>
              </a:rPr>
              <a:t>Cont./…</a:t>
            </a:r>
          </a:p>
          <a:p>
            <a:pPr algn="ctr">
              <a:defRPr/>
            </a:pPr>
            <a:endParaRPr lang="en-US" sz="2400" b="1" dirty="0">
              <a:solidFill>
                <a:schemeClr val="tx1"/>
              </a:solidFill>
              <a:latin typeface="Arial"/>
              <a:ea typeface="+mn-ea"/>
              <a:cs typeface="Arial"/>
            </a:endParaRPr>
          </a:p>
        </p:txBody>
      </p:sp>
      <p:sp>
        <p:nvSpPr>
          <p:cNvPr id="2" name="Slide Number Placeholder 1"/>
          <p:cNvSpPr>
            <a:spLocks noGrp="1"/>
          </p:cNvSpPr>
          <p:nvPr>
            <p:ph type="sldNum" sz="quarter" idx="12"/>
          </p:nvPr>
        </p:nvSpPr>
        <p:spPr/>
        <p:txBody>
          <a:bodyPr/>
          <a:lstStyle/>
          <a:p>
            <a:fld id="{CC8FFA1E-AED8-D047-8148-B0D1B2152A74}" type="slidenum">
              <a:rPr lang="en-US" smtClean="0"/>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999570527"/>
              </p:ext>
            </p:extLst>
          </p:nvPr>
        </p:nvGraphicFramePr>
        <p:xfrm>
          <a:off x="71120" y="1250862"/>
          <a:ext cx="8890000" cy="5494094"/>
        </p:xfrm>
        <a:graphic>
          <a:graphicData uri="http://schemas.openxmlformats.org/drawingml/2006/table">
            <a:tbl>
              <a:tblPr firstRow="1" firstCol="1" bandRow="1">
                <a:tableStyleId>{5C22544A-7EE6-4342-B048-85BDC9FD1C3A}</a:tableStyleId>
              </a:tblPr>
              <a:tblGrid>
                <a:gridCol w="545845">
                  <a:extLst>
                    <a:ext uri="{9D8B030D-6E8A-4147-A177-3AD203B41FA5}">
                      <a16:colId xmlns:a16="http://schemas.microsoft.com/office/drawing/2014/main" xmlns="" val="20000"/>
                    </a:ext>
                  </a:extLst>
                </a:gridCol>
                <a:gridCol w="1536955">
                  <a:extLst>
                    <a:ext uri="{9D8B030D-6E8A-4147-A177-3AD203B41FA5}">
                      <a16:colId xmlns:a16="http://schemas.microsoft.com/office/drawing/2014/main" xmlns="" val="20001"/>
                    </a:ext>
                  </a:extLst>
                </a:gridCol>
                <a:gridCol w="1863276">
                  <a:extLst>
                    <a:ext uri="{9D8B030D-6E8A-4147-A177-3AD203B41FA5}">
                      <a16:colId xmlns:a16="http://schemas.microsoft.com/office/drawing/2014/main" xmlns="" val="20002"/>
                    </a:ext>
                  </a:extLst>
                </a:gridCol>
                <a:gridCol w="4943924">
                  <a:extLst>
                    <a:ext uri="{9D8B030D-6E8A-4147-A177-3AD203B41FA5}">
                      <a16:colId xmlns:a16="http://schemas.microsoft.com/office/drawing/2014/main" xmlns="" val="20003"/>
                    </a:ext>
                  </a:extLst>
                </a:gridCol>
              </a:tblGrid>
              <a:tr h="531634">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2017/18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1712658">
                <a:tc>
                  <a:txBody>
                    <a:bodyPr/>
                    <a:lstStyle/>
                    <a:p>
                      <a:pPr algn="ctr">
                        <a:lnSpc>
                          <a:spcPct val="115000"/>
                        </a:lnSpc>
                        <a:spcAft>
                          <a:spcPts val="1000"/>
                        </a:spcAft>
                      </a:pPr>
                      <a:r>
                        <a:rPr lang="en-ZA" sz="1400" dirty="0">
                          <a:effectLst/>
                        </a:rPr>
                        <a:t>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Developed and implemented stakeholder management plan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gn="just">
                        <a:lnSpc>
                          <a:spcPct val="115000"/>
                        </a:lnSpc>
                        <a:spcAft>
                          <a:spcPts val="1000"/>
                        </a:spcAft>
                      </a:pPr>
                      <a:r>
                        <a:rPr lang="en-ZA" sz="1400" kern="100" dirty="0">
                          <a:effectLst/>
                        </a:rPr>
                        <a:t>Board approved  Stakeholder Management Plan</a:t>
                      </a:r>
                      <a:endParaRPr lang="en-ZA" sz="1400" dirty="0">
                        <a:effectLst/>
                      </a:endParaRPr>
                    </a:p>
                    <a:p>
                      <a:pPr algn="just">
                        <a:lnSpc>
                          <a:spcPct val="115000"/>
                        </a:lnSpc>
                        <a:spcAft>
                          <a:spcPts val="1000"/>
                        </a:spcAft>
                      </a:pPr>
                      <a:r>
                        <a:rPr lang="en-ZA" sz="1400" kern="100" dirty="0">
                          <a:effectLst/>
                        </a:rPr>
                        <a:t>Hosted O.R. Tambo International Road Transport Indaba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0"/>
                        </a:spcAft>
                      </a:pPr>
                      <a:r>
                        <a:rPr lang="en-ZA" sz="1400" dirty="0">
                          <a:effectLst/>
                        </a:rPr>
                        <a:t>The Stakeholder Management Plan was developed and approved by the Board.</a:t>
                      </a:r>
                    </a:p>
                    <a:p>
                      <a:pPr>
                        <a:lnSpc>
                          <a:spcPct val="115000"/>
                        </a:lnSpc>
                        <a:spcAft>
                          <a:spcPts val="0"/>
                        </a:spcAft>
                      </a:pPr>
                      <a:r>
                        <a:rPr lang="en-ZA" sz="1400" dirty="0">
                          <a:effectLst/>
                        </a:rPr>
                        <a:t> </a:t>
                      </a:r>
                    </a:p>
                    <a:p>
                      <a:pPr>
                        <a:lnSpc>
                          <a:spcPct val="115000"/>
                        </a:lnSpc>
                        <a:spcAft>
                          <a:spcPts val="0"/>
                        </a:spcAft>
                      </a:pPr>
                      <a:r>
                        <a:rPr lang="en-ZA" sz="1400" dirty="0">
                          <a:effectLst/>
                        </a:rPr>
                        <a:t>The Agency hosted an O.R Tambo International Road Transport Indaba and inputs from the Indaba were considered in the development of the Linking Africa Plan.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1"/>
                  </a:ext>
                </a:extLst>
              </a:tr>
              <a:tr h="1816585">
                <a:tc>
                  <a:txBody>
                    <a:bodyPr/>
                    <a:lstStyle/>
                    <a:p>
                      <a:pPr algn="ctr">
                        <a:lnSpc>
                          <a:spcPct val="115000"/>
                        </a:lnSpc>
                        <a:spcAft>
                          <a:spcPts val="1000"/>
                        </a:spcAft>
                      </a:pPr>
                      <a:r>
                        <a:rPr lang="en-ZA" sz="1400" dirty="0">
                          <a:effectLst/>
                        </a:rPr>
                        <a:t>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Facilitated the implementation of the SADC protocol and regional agreements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gn="just">
                        <a:lnSpc>
                          <a:spcPct val="115000"/>
                        </a:lnSpc>
                        <a:spcAft>
                          <a:spcPts val="1000"/>
                        </a:spcAft>
                      </a:pPr>
                      <a:r>
                        <a:rPr lang="en-ZA" sz="1400" kern="100" dirty="0">
                          <a:effectLst/>
                        </a:rPr>
                        <a:t>Workshopped SADC protocol and regional agreement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0"/>
                        </a:spcAft>
                      </a:pPr>
                      <a:r>
                        <a:rPr lang="en-ZA" sz="1400" dirty="0">
                          <a:effectLst/>
                        </a:rPr>
                        <a:t>The SADC workshop was held during the October Transport Month. </a:t>
                      </a:r>
                    </a:p>
                    <a:p>
                      <a:pPr>
                        <a:lnSpc>
                          <a:spcPct val="115000"/>
                        </a:lnSpc>
                        <a:spcAft>
                          <a:spcPts val="0"/>
                        </a:spcAft>
                      </a:pPr>
                      <a:endParaRPr lang="en-ZA" sz="1400" dirty="0">
                        <a:effectLst/>
                      </a:endParaRPr>
                    </a:p>
                    <a:p>
                      <a:pPr>
                        <a:lnSpc>
                          <a:spcPct val="115000"/>
                        </a:lnSpc>
                        <a:spcAft>
                          <a:spcPts val="0"/>
                        </a:spcAft>
                      </a:pPr>
                      <a:r>
                        <a:rPr lang="en-ZA" sz="1400" dirty="0">
                          <a:effectLst/>
                        </a:rPr>
                        <a:t>The workshop agreed </a:t>
                      </a:r>
                      <a:r>
                        <a:rPr lang="en-ZA" sz="1400" baseline="0" dirty="0">
                          <a:effectLst/>
                        </a:rPr>
                        <a:t> on the establishment of </a:t>
                      </a:r>
                      <a:r>
                        <a:rPr lang="en-ZA" sz="1400" dirty="0">
                          <a:effectLst/>
                        </a:rPr>
                        <a:t>Cross Border Transport</a:t>
                      </a:r>
                      <a:r>
                        <a:rPr lang="en-ZA" sz="1400" baseline="0" dirty="0">
                          <a:effectLst/>
                        </a:rPr>
                        <a:t> Regulators </a:t>
                      </a:r>
                      <a:r>
                        <a:rPr lang="en-ZA" sz="1400" dirty="0">
                          <a:effectLst/>
                        </a:rPr>
                        <a:t> Forum to fast-track implementation of the SADC Protocol .</a:t>
                      </a:r>
                    </a:p>
                    <a:p>
                      <a:pPr>
                        <a:lnSpc>
                          <a:spcPct val="115000"/>
                        </a:lnSpc>
                        <a:spcAft>
                          <a:spcPts val="0"/>
                        </a:spcAft>
                      </a:pPr>
                      <a:endParaRPr lang="en-ZA" sz="1400" dirty="0">
                        <a:effectLst/>
                      </a:endParaRPr>
                    </a:p>
                    <a:p>
                      <a:pPr>
                        <a:lnSpc>
                          <a:spcPct val="115000"/>
                        </a:lnSpc>
                        <a:spcAft>
                          <a:spcPts val="0"/>
                        </a:spcAft>
                      </a:pPr>
                      <a:r>
                        <a:rPr lang="en-ZA" sz="1400" dirty="0">
                          <a:effectLst/>
                        </a:rPr>
                        <a:t>The proposal</a:t>
                      </a:r>
                      <a:r>
                        <a:rPr lang="en-ZA" sz="1400" baseline="0" dirty="0">
                          <a:effectLst/>
                        </a:rPr>
                        <a:t> for the </a:t>
                      </a:r>
                      <a:r>
                        <a:rPr lang="en-ZA" sz="1400" dirty="0">
                          <a:effectLst/>
                        </a:rPr>
                        <a:t>establishment of the Forum was tabled at the SADC Ministers of Transport and has since been approved.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2"/>
                  </a:ext>
                </a:extLst>
              </a:tr>
              <a:tr h="1286890">
                <a:tc>
                  <a:txBody>
                    <a:bodyPr/>
                    <a:lstStyle/>
                    <a:p>
                      <a:pPr algn="ctr">
                        <a:lnSpc>
                          <a:spcPct val="115000"/>
                        </a:lnSpc>
                        <a:spcAft>
                          <a:spcPts val="1000"/>
                        </a:spcAft>
                      </a:pPr>
                      <a:r>
                        <a:rPr lang="en-ZA" sz="1400" dirty="0">
                          <a:effectLst/>
                        </a:rPr>
                        <a:t>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Developed and implemented industry development strategy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gn="just">
                        <a:lnSpc>
                          <a:spcPct val="115000"/>
                        </a:lnSpc>
                        <a:spcAft>
                          <a:spcPts val="1000"/>
                        </a:spcAft>
                      </a:pPr>
                      <a:r>
                        <a:rPr lang="en-ZA" sz="1400" kern="100" dirty="0">
                          <a:effectLst/>
                        </a:rPr>
                        <a:t>Board approved  Industry Development Strategy submitted to Minister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0"/>
                        </a:spcAft>
                      </a:pPr>
                      <a:r>
                        <a:rPr lang="en-ZA" sz="1400" dirty="0">
                          <a:effectLst/>
                        </a:rPr>
                        <a:t>The Industry Development Strategy was approved by the Board and submitted to the Minister of Transport. </a:t>
                      </a:r>
                    </a:p>
                    <a:p>
                      <a:pPr>
                        <a:lnSpc>
                          <a:spcPct val="115000"/>
                        </a:lnSpc>
                        <a:spcAft>
                          <a:spcPts val="0"/>
                        </a:spcAft>
                      </a:pPr>
                      <a:endParaRPr lang="en-ZA" sz="1400" dirty="0">
                        <a:effectLst/>
                      </a:endParaRPr>
                    </a:p>
                    <a:p>
                      <a:pPr>
                        <a:lnSpc>
                          <a:spcPct val="115000"/>
                        </a:lnSpc>
                        <a:spcAft>
                          <a:spcPts val="0"/>
                        </a:spcAft>
                      </a:pPr>
                      <a:r>
                        <a:rPr lang="en-ZA" sz="1400" dirty="0">
                          <a:effectLst/>
                        </a:rPr>
                        <a:t>The draft cross border road transport regulations were developed and submitted to DoT.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9287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42361" y="212521"/>
            <a:ext cx="6834852" cy="798131"/>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b="1" dirty="0">
                <a:solidFill>
                  <a:schemeClr val="tx1"/>
                </a:solidFill>
                <a:latin typeface="Arial"/>
                <a:ea typeface="+mn-ea"/>
                <a:cs typeface="Arial"/>
              </a:rPr>
              <a:t>ORGANISATIONAL PERFORMANCE: ACHIEVED TARGETS  </a:t>
            </a:r>
            <a:r>
              <a:rPr lang="en-US" sz="2400" b="1" dirty="0">
                <a:solidFill>
                  <a:schemeClr val="tx1"/>
                </a:solidFill>
                <a:latin typeface="Arial"/>
                <a:cs typeface="Arial"/>
              </a:rPr>
              <a:t>Cont./…</a:t>
            </a:r>
          </a:p>
          <a:p>
            <a:pPr algn="ctr">
              <a:defRPr/>
            </a:pPr>
            <a:endParaRPr lang="en-US" sz="2400" b="1" dirty="0">
              <a:solidFill>
                <a:schemeClr val="tx1"/>
              </a:solidFill>
              <a:latin typeface="Arial"/>
              <a:ea typeface="+mn-ea"/>
              <a:cs typeface="Arial"/>
            </a:endParaRPr>
          </a:p>
        </p:txBody>
      </p:sp>
      <p:sp>
        <p:nvSpPr>
          <p:cNvPr id="2" name="Slide Number Placeholder 1"/>
          <p:cNvSpPr>
            <a:spLocks noGrp="1"/>
          </p:cNvSpPr>
          <p:nvPr>
            <p:ph type="sldNum" sz="quarter" idx="12"/>
          </p:nvPr>
        </p:nvSpPr>
        <p:spPr/>
        <p:txBody>
          <a:bodyPr/>
          <a:lstStyle/>
          <a:p>
            <a:fld id="{CC8FFA1E-AED8-D047-8148-B0D1B2152A74}"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137356627"/>
              </p:ext>
            </p:extLst>
          </p:nvPr>
        </p:nvGraphicFramePr>
        <p:xfrm>
          <a:off x="346509" y="1401546"/>
          <a:ext cx="8422105" cy="4663974"/>
        </p:xfrm>
        <a:graphic>
          <a:graphicData uri="http://schemas.openxmlformats.org/drawingml/2006/table">
            <a:tbl>
              <a:tblPr firstRow="1" firstCol="1" bandRow="1">
                <a:tableStyleId>{5C22544A-7EE6-4342-B048-85BDC9FD1C3A}</a:tableStyleId>
              </a:tblPr>
              <a:tblGrid>
                <a:gridCol w="517116">
                  <a:extLst>
                    <a:ext uri="{9D8B030D-6E8A-4147-A177-3AD203B41FA5}">
                      <a16:colId xmlns:a16="http://schemas.microsoft.com/office/drawing/2014/main" xmlns="" val="20000"/>
                    </a:ext>
                  </a:extLst>
                </a:gridCol>
                <a:gridCol w="2499681">
                  <a:extLst>
                    <a:ext uri="{9D8B030D-6E8A-4147-A177-3AD203B41FA5}">
                      <a16:colId xmlns:a16="http://schemas.microsoft.com/office/drawing/2014/main" xmlns="" val="20001"/>
                    </a:ext>
                  </a:extLst>
                </a:gridCol>
                <a:gridCol w="2137530">
                  <a:extLst>
                    <a:ext uri="{9D8B030D-6E8A-4147-A177-3AD203B41FA5}">
                      <a16:colId xmlns:a16="http://schemas.microsoft.com/office/drawing/2014/main" xmlns="" val="20002"/>
                    </a:ext>
                  </a:extLst>
                </a:gridCol>
                <a:gridCol w="3267778">
                  <a:extLst>
                    <a:ext uri="{9D8B030D-6E8A-4147-A177-3AD203B41FA5}">
                      <a16:colId xmlns:a16="http://schemas.microsoft.com/office/drawing/2014/main" xmlns="" val="20003"/>
                    </a:ext>
                  </a:extLst>
                </a:gridCol>
              </a:tblGrid>
              <a:tr h="342020">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2017/18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1710096">
                <a:tc>
                  <a:txBody>
                    <a:bodyPr/>
                    <a:lstStyle/>
                    <a:p>
                      <a:pPr algn="ctr">
                        <a:lnSpc>
                          <a:spcPct val="115000"/>
                        </a:lnSpc>
                        <a:spcAft>
                          <a:spcPts val="1000"/>
                        </a:spcAft>
                      </a:pPr>
                      <a:r>
                        <a:rPr lang="en-ZA" sz="1400" dirty="0">
                          <a:effectLst/>
                        </a:rPr>
                        <a:t>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Number of Annual State of Cross-border operations reports (ASCBOR) submitted to the Minister and other relevant stakeholders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1 ASCBOR report submitted </a:t>
                      </a:r>
                      <a:r>
                        <a:rPr lang="en-US" sz="1400" dirty="0">
                          <a:effectLst/>
                        </a:rPr>
                        <a:t>to the Minister and other stakeholders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0"/>
                        </a:spcAft>
                      </a:pPr>
                      <a:r>
                        <a:rPr lang="en-ZA" sz="1400" dirty="0">
                          <a:effectLst/>
                        </a:rPr>
                        <a:t>ASCBOR was developed, approved and  submitted to the DoT </a:t>
                      </a:r>
                    </a:p>
                    <a:p>
                      <a:pPr>
                        <a:lnSpc>
                          <a:spcPct val="115000"/>
                        </a:lnSpc>
                        <a:spcAft>
                          <a:spcPts val="0"/>
                        </a:spcAft>
                      </a:pPr>
                      <a:endParaRPr lang="en-ZA" sz="1400" dirty="0">
                        <a:effectLst/>
                      </a:endParaRPr>
                    </a:p>
                    <a:p>
                      <a:pPr>
                        <a:lnSpc>
                          <a:spcPct val="115000"/>
                        </a:lnSpc>
                        <a:spcAft>
                          <a:spcPts val="0"/>
                        </a:spcAft>
                      </a:pPr>
                      <a:r>
                        <a:rPr lang="en-ZA" sz="1400" dirty="0">
                          <a:effectLst/>
                        </a:rPr>
                        <a:t>The report is also</a:t>
                      </a:r>
                      <a:r>
                        <a:rPr lang="en-ZA" sz="1400" baseline="0" dirty="0">
                          <a:effectLst/>
                        </a:rPr>
                        <a:t> </a:t>
                      </a:r>
                      <a:r>
                        <a:rPr lang="en-ZA" sz="1400" dirty="0">
                          <a:effectLst/>
                        </a:rPr>
                        <a:t>published on the C-BRTA website for all other stakeholders.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1"/>
                  </a:ext>
                </a:extLst>
              </a:tr>
              <a:tr h="1243780">
                <a:tc>
                  <a:txBody>
                    <a:bodyPr/>
                    <a:lstStyle/>
                    <a:p>
                      <a:pPr algn="ctr">
                        <a:lnSpc>
                          <a:spcPct val="115000"/>
                        </a:lnSpc>
                        <a:spcAft>
                          <a:spcPts val="1000"/>
                        </a:spcAft>
                      </a:pPr>
                      <a:r>
                        <a:rPr lang="en-ZA" sz="1400" dirty="0">
                          <a:effectLst/>
                        </a:rPr>
                        <a:t>11.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Number of country profiles developed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2 country (Swaziland and Botswana) profiles  developed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0"/>
                        </a:spcAft>
                      </a:pPr>
                      <a:r>
                        <a:rPr lang="en-ZA" sz="1400" dirty="0">
                          <a:effectLst/>
                        </a:rPr>
                        <a:t>Country profiles for Swaziland and Botswana were developed during the financial year.</a:t>
                      </a:r>
                    </a:p>
                    <a:p>
                      <a:pPr>
                        <a:lnSpc>
                          <a:spcPct val="115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2"/>
                  </a:ext>
                </a:extLst>
              </a:tr>
              <a:tr h="1368078">
                <a:tc>
                  <a:txBody>
                    <a:bodyPr/>
                    <a:lstStyle/>
                    <a:p>
                      <a:pPr algn="ctr">
                        <a:lnSpc>
                          <a:spcPct val="115000"/>
                        </a:lnSpc>
                        <a:spcAft>
                          <a:spcPts val="1000"/>
                        </a:spcAft>
                      </a:pPr>
                      <a:r>
                        <a:rPr lang="en-ZA" sz="1400" dirty="0">
                          <a:effectLst/>
                        </a:rPr>
                        <a:t>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Developed model to calculate transit and cost of delays at commercial border posts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US" sz="1400" dirty="0">
                          <a:effectLst/>
                        </a:rPr>
                        <a:t>Cross-border Flow calculator Concept document </a:t>
                      </a:r>
                      <a:endParaRPr lang="en-ZA" sz="1400" dirty="0">
                        <a:effectLst/>
                      </a:endParaRPr>
                    </a:p>
                    <a:p>
                      <a:pPr>
                        <a:lnSpc>
                          <a:spcPct val="115000"/>
                        </a:lnSpc>
                        <a:spcAft>
                          <a:spcPts val="1000"/>
                        </a:spcAft>
                      </a:pPr>
                      <a:r>
                        <a:rPr lang="en-ZA" sz="1400" kern="1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0"/>
                        </a:spcAft>
                      </a:pPr>
                      <a:r>
                        <a:rPr lang="en-ZA" sz="1400" dirty="0">
                          <a:effectLst/>
                        </a:rPr>
                        <a:t>The Cross Border Flow calculator concept document was approved by the Board. </a:t>
                      </a:r>
                    </a:p>
                    <a:p>
                      <a:pPr>
                        <a:lnSpc>
                          <a:spcPct val="115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92920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99631" y="172722"/>
            <a:ext cx="6863727" cy="849912"/>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800" b="1" dirty="0">
                <a:solidFill>
                  <a:schemeClr val="tx1"/>
                </a:solidFill>
                <a:latin typeface="Arial"/>
                <a:ea typeface="+mn-ea"/>
                <a:cs typeface="Arial"/>
              </a:rPr>
              <a:t>ORGANISATIONAL PERFORMANCE </a:t>
            </a:r>
            <a:r>
              <a:rPr lang="en-US" sz="2800" b="1" dirty="0">
                <a:solidFill>
                  <a:schemeClr val="tx1"/>
                </a:solidFill>
                <a:latin typeface="Arial"/>
                <a:cs typeface="Arial"/>
              </a:rPr>
              <a:t>Cont./…</a:t>
            </a:r>
          </a:p>
          <a:p>
            <a:pPr algn="ctr">
              <a:defRPr/>
            </a:pPr>
            <a:r>
              <a:rPr lang="en-US" sz="2800" b="1" dirty="0">
                <a:solidFill>
                  <a:schemeClr val="tx1"/>
                </a:solidFill>
                <a:latin typeface="Arial"/>
                <a:ea typeface="+mn-ea"/>
                <a:cs typeface="Arial"/>
              </a:rPr>
              <a:t> </a:t>
            </a:r>
          </a:p>
        </p:txBody>
      </p:sp>
      <p:sp>
        <p:nvSpPr>
          <p:cNvPr id="2" name="Slide Number Placeholder 1"/>
          <p:cNvSpPr>
            <a:spLocks noGrp="1"/>
          </p:cNvSpPr>
          <p:nvPr>
            <p:ph type="sldNum" sz="quarter" idx="12"/>
          </p:nvPr>
        </p:nvSpPr>
        <p:spPr/>
        <p:txBody>
          <a:bodyPr/>
          <a:lstStyle/>
          <a:p>
            <a:fld id="{CC8FFA1E-AED8-D047-8148-B0D1B2152A74}" type="slidenum">
              <a:rPr lang="en-US" smtClean="0"/>
              <a:pPr/>
              <a:t>13</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4065677719"/>
              </p:ext>
            </p:extLst>
          </p:nvPr>
        </p:nvGraphicFramePr>
        <p:xfrm>
          <a:off x="4932040" y="1413957"/>
          <a:ext cx="4333879" cy="4247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3781260808"/>
              </p:ext>
            </p:extLst>
          </p:nvPr>
        </p:nvGraphicFramePr>
        <p:xfrm>
          <a:off x="251520" y="1619592"/>
          <a:ext cx="4854777" cy="4716034"/>
        </p:xfrm>
        <a:graphic>
          <a:graphicData uri="http://schemas.openxmlformats.org/drawingml/2006/table">
            <a:tbl>
              <a:tblPr firstRow="1" bandRow="1">
                <a:tableStyleId>{5C22544A-7EE6-4342-B048-85BDC9FD1C3A}</a:tableStyleId>
              </a:tblPr>
              <a:tblGrid>
                <a:gridCol w="848834">
                  <a:extLst>
                    <a:ext uri="{9D8B030D-6E8A-4147-A177-3AD203B41FA5}">
                      <a16:colId xmlns:a16="http://schemas.microsoft.com/office/drawing/2014/main" xmlns="" val="20000"/>
                    </a:ext>
                  </a:extLst>
                </a:gridCol>
                <a:gridCol w="859972">
                  <a:extLst>
                    <a:ext uri="{9D8B030D-6E8A-4147-A177-3AD203B41FA5}">
                      <a16:colId xmlns:a16="http://schemas.microsoft.com/office/drawing/2014/main" xmlns="" val="20001"/>
                    </a:ext>
                  </a:extLst>
                </a:gridCol>
                <a:gridCol w="925285">
                  <a:extLst>
                    <a:ext uri="{9D8B030D-6E8A-4147-A177-3AD203B41FA5}">
                      <a16:colId xmlns:a16="http://schemas.microsoft.com/office/drawing/2014/main" xmlns="" val="20002"/>
                    </a:ext>
                  </a:extLst>
                </a:gridCol>
                <a:gridCol w="1086949">
                  <a:extLst>
                    <a:ext uri="{9D8B030D-6E8A-4147-A177-3AD203B41FA5}">
                      <a16:colId xmlns:a16="http://schemas.microsoft.com/office/drawing/2014/main" xmlns="" val="20003"/>
                    </a:ext>
                  </a:extLst>
                </a:gridCol>
                <a:gridCol w="1133737">
                  <a:extLst>
                    <a:ext uri="{9D8B030D-6E8A-4147-A177-3AD203B41FA5}">
                      <a16:colId xmlns:a16="http://schemas.microsoft.com/office/drawing/2014/main" xmlns="" val="20004"/>
                    </a:ext>
                  </a:extLst>
                </a:gridCol>
              </a:tblGrid>
              <a:tr h="1027954">
                <a:tc>
                  <a:txBody>
                    <a:bodyPr/>
                    <a:lstStyle/>
                    <a:p>
                      <a:pPr algn="ctr" rtl="0" fontAlgn="ctr"/>
                      <a:r>
                        <a:rPr lang="en-ZA" sz="1600" b="1" u="none" strike="noStrike" dirty="0">
                          <a:effectLst/>
                        </a:rPr>
                        <a:t>MODE</a:t>
                      </a:r>
                      <a:endParaRPr lang="en-ZA" sz="16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en-ZA" sz="1600" b="1" u="none" strike="noStrike" dirty="0">
                          <a:effectLst/>
                        </a:rPr>
                        <a:t>2017/18</a:t>
                      </a:r>
                      <a:endParaRPr lang="en-ZA" sz="1600" b="1" i="0" u="none" strike="noStrike" dirty="0">
                        <a:solidFill>
                          <a:srgbClr val="FFFFFF"/>
                        </a:solidFill>
                        <a:effectLst/>
                        <a:latin typeface="Calibri" panose="020F0502020204030204" pitchFamily="34" charset="0"/>
                      </a:endParaRPr>
                    </a:p>
                  </a:txBody>
                  <a:tcPr marL="0" marR="0" marT="0" marB="0" anchor="ctr"/>
                </a:tc>
                <a:tc>
                  <a:txBody>
                    <a:bodyPr/>
                    <a:lstStyle/>
                    <a:p>
                      <a:pPr algn="ctr" rtl="0" fontAlgn="ctr"/>
                      <a:r>
                        <a:rPr lang="en-ZA" sz="1600" b="1" u="none" strike="noStrike" dirty="0">
                          <a:effectLst/>
                        </a:rPr>
                        <a:t>2016/17</a:t>
                      </a:r>
                      <a:endParaRPr lang="en-ZA" sz="16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b"/>
                      <a:r>
                        <a:rPr lang="en-ZA" sz="1600" b="1" u="none" strike="noStrike" dirty="0">
                          <a:effectLst/>
                        </a:rPr>
                        <a:t>Increase/</a:t>
                      </a:r>
                    </a:p>
                    <a:p>
                      <a:pPr algn="ctr" fontAlgn="b"/>
                      <a:r>
                        <a:rPr lang="en-ZA" sz="1600" b="1" u="none" strike="noStrike" dirty="0">
                          <a:effectLst/>
                        </a:rPr>
                        <a:t>(Decrease)</a:t>
                      </a:r>
                      <a:endParaRPr lang="en-ZA"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n-ZA" sz="1600" b="1" u="none" strike="noStrike" dirty="0">
                          <a:effectLst/>
                        </a:rPr>
                        <a:t>%</a:t>
                      </a:r>
                    </a:p>
                    <a:p>
                      <a:pPr algn="ctr" rtl="0" fontAlgn="ctr"/>
                      <a:r>
                        <a:rPr lang="en-ZA" sz="1600" b="1" u="none" strike="noStrike" dirty="0">
                          <a:effectLst/>
                        </a:rPr>
                        <a:t>Movement</a:t>
                      </a:r>
                      <a:endParaRPr lang="en-ZA" sz="16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0"/>
                  </a:ext>
                </a:extLst>
              </a:tr>
              <a:tr h="532118">
                <a:tc>
                  <a:txBody>
                    <a:bodyPr/>
                    <a:lstStyle/>
                    <a:p>
                      <a:pPr algn="l" rtl="0" fontAlgn="ctr"/>
                      <a:r>
                        <a:rPr lang="en-ZA" sz="1800" b="1" u="none" strike="noStrike" dirty="0">
                          <a:effectLst/>
                        </a:rPr>
                        <a:t>Freight </a:t>
                      </a:r>
                      <a:endParaRPr lang="en-ZA" sz="18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ZA" sz="1600" b="0" u="none" strike="noStrike" dirty="0">
                          <a:effectLst/>
                        </a:rPr>
                        <a:t>63 695 </a:t>
                      </a:r>
                      <a:endParaRPr lang="en-ZA" sz="16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en-ZA" sz="1600" b="0" i="0" u="none" strike="noStrike" dirty="0">
                          <a:effectLst/>
                        </a:rPr>
                        <a:t>65 000</a:t>
                      </a:r>
                      <a:endParaRPr lang="en-ZA"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ZA" sz="1600" b="1" u="none" strike="noStrike" dirty="0">
                        <a:solidFill>
                          <a:srgbClr val="FF0000"/>
                        </a:solidFill>
                        <a:effectLst/>
                      </a:endParaRPr>
                    </a:p>
                    <a:p>
                      <a:pPr algn="ctr" fontAlgn="b"/>
                      <a:r>
                        <a:rPr lang="en-ZA" sz="1600" b="1" u="none" strike="noStrike" dirty="0">
                          <a:solidFill>
                            <a:srgbClr val="FF0000"/>
                          </a:solidFill>
                          <a:effectLst/>
                        </a:rPr>
                        <a:t>(2%)</a:t>
                      </a:r>
                    </a:p>
                    <a:p>
                      <a:pPr algn="ctr" fontAlgn="b"/>
                      <a:endParaRPr lang="en-ZA" sz="16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1"/>
                  </a:ext>
                </a:extLst>
              </a:tr>
              <a:tr h="532118">
                <a:tc>
                  <a:txBody>
                    <a:bodyPr/>
                    <a:lstStyle/>
                    <a:p>
                      <a:pPr algn="l" rtl="0" fontAlgn="ctr"/>
                      <a:r>
                        <a:rPr lang="en-ZA" sz="1800" b="1" u="none" strike="noStrike" dirty="0">
                          <a:effectLst/>
                        </a:rPr>
                        <a:t>Buses</a:t>
                      </a:r>
                      <a:endParaRPr lang="en-ZA" sz="18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ZA" sz="1600" b="0" u="none" strike="noStrike" dirty="0">
                          <a:effectLst/>
                        </a:rPr>
                        <a:t>2</a:t>
                      </a:r>
                      <a:r>
                        <a:rPr lang="en-ZA" sz="1600" b="0" u="none" strike="noStrike" baseline="0" dirty="0">
                          <a:effectLst/>
                        </a:rPr>
                        <a:t> 581</a:t>
                      </a:r>
                      <a:endParaRPr lang="en-ZA" sz="16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en-ZA" sz="1600" b="0" i="0" u="none" strike="noStrike" dirty="0">
                          <a:effectLst/>
                        </a:rPr>
                        <a:t>2 011</a:t>
                      </a:r>
                      <a:endParaRPr lang="en-ZA"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600" b="1" u="none" strike="noStrike" dirty="0">
                        <a:effectLst/>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600" b="1" u="none" strike="noStrike" dirty="0">
                          <a:effectLst/>
                        </a:rPr>
                        <a:t>28%</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2"/>
                  </a:ext>
                </a:extLst>
              </a:tr>
              <a:tr h="532118">
                <a:tc>
                  <a:txBody>
                    <a:bodyPr/>
                    <a:lstStyle/>
                    <a:p>
                      <a:pPr algn="l" rtl="0" fontAlgn="ctr"/>
                      <a:r>
                        <a:rPr lang="en-ZA" sz="1800" b="1" u="none" strike="noStrike" dirty="0">
                          <a:effectLst/>
                        </a:rPr>
                        <a:t>Taxi</a:t>
                      </a:r>
                      <a:endParaRPr lang="en-ZA" sz="18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ZA" sz="1600" b="0" u="none" strike="noStrike" dirty="0">
                          <a:effectLst/>
                        </a:rPr>
                        <a:t>22 500</a:t>
                      </a:r>
                      <a:endParaRPr lang="en-ZA" sz="16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en-ZA" sz="1600" b="0" i="0" u="none" strike="noStrike" dirty="0">
                          <a:effectLst/>
                        </a:rPr>
                        <a:t>15 465</a:t>
                      </a:r>
                      <a:endParaRPr lang="en-ZA"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ZA" sz="1600" b="1" u="none" strike="noStrike" dirty="0">
                        <a:effectLst/>
                      </a:endParaRPr>
                    </a:p>
                    <a:p>
                      <a:pPr algn="ctr" fontAlgn="b"/>
                      <a:r>
                        <a:rPr lang="en-ZA" sz="1600" b="1" u="none" strike="noStrike" dirty="0">
                          <a:effectLst/>
                        </a:rPr>
                        <a:t>45%</a:t>
                      </a:r>
                    </a:p>
                    <a:p>
                      <a:pPr algn="ctr" fontAlgn="b"/>
                      <a:endParaRPr lang="en-ZA"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3"/>
                  </a:ext>
                </a:extLst>
              </a:tr>
              <a:tr h="532118">
                <a:tc>
                  <a:txBody>
                    <a:bodyPr/>
                    <a:lstStyle/>
                    <a:p>
                      <a:pPr algn="l" rtl="0" fontAlgn="ctr"/>
                      <a:r>
                        <a:rPr lang="en-ZA" sz="1800" b="1" u="none" strike="noStrike" dirty="0">
                          <a:effectLst/>
                        </a:rPr>
                        <a:t>Tourist</a:t>
                      </a:r>
                      <a:endParaRPr lang="en-ZA" sz="18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ZA" sz="1600" b="0" u="none" strike="noStrike" dirty="0">
                          <a:effectLst/>
                        </a:rPr>
                        <a:t>2 853</a:t>
                      </a:r>
                      <a:endParaRPr lang="en-ZA" sz="16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en-ZA" sz="1600" b="0" i="0" u="none" strike="noStrike" dirty="0">
                          <a:effectLst/>
                        </a:rPr>
                        <a:t>2 482</a:t>
                      </a:r>
                      <a:endParaRPr lang="en-ZA"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ZA" sz="1600" b="1" u="none" strike="noStrike" dirty="0">
                        <a:effectLst/>
                      </a:endParaRPr>
                    </a:p>
                    <a:p>
                      <a:pPr algn="ctr" fontAlgn="b"/>
                      <a:r>
                        <a:rPr lang="en-ZA" sz="1600" b="1" u="none" strike="noStrike" dirty="0">
                          <a:effectLst/>
                        </a:rPr>
                        <a:t>15%</a:t>
                      </a:r>
                    </a:p>
                    <a:p>
                      <a:pPr algn="ctr" fontAlgn="b"/>
                      <a:endParaRPr lang="en-ZA"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4"/>
                  </a:ext>
                </a:extLst>
              </a:tr>
              <a:tr h="520024">
                <a:tc>
                  <a:txBody>
                    <a:bodyPr/>
                    <a:lstStyle/>
                    <a:p>
                      <a:pPr algn="l" rtl="0" fontAlgn="ctr"/>
                      <a:endParaRPr lang="en-ZA" sz="1600" b="1" u="none" strike="noStrike" dirty="0">
                        <a:effectLst/>
                      </a:endParaRPr>
                    </a:p>
                    <a:p>
                      <a:pPr algn="l" rtl="0" fontAlgn="ctr"/>
                      <a:r>
                        <a:rPr lang="en-ZA" sz="1800" b="1" u="none" strike="noStrike" dirty="0">
                          <a:effectLst/>
                        </a:rPr>
                        <a:t>TOTAL</a:t>
                      </a:r>
                    </a:p>
                    <a:p>
                      <a:pPr algn="l" rtl="0" fontAlgn="ct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r" fontAlgn="b"/>
                      <a:r>
                        <a:rPr lang="en-ZA" sz="1600" b="1" u="none" strike="noStrike" dirty="0">
                          <a:effectLst/>
                        </a:rPr>
                        <a:t>91 629</a:t>
                      </a:r>
                    </a:p>
                    <a:p>
                      <a:pPr algn="r" fontAlgn="b"/>
                      <a:endParaRPr lang="en-ZA" sz="16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ctr"/>
                      <a:endParaRPr lang="en-ZA" sz="1600" b="1" u="none" strike="noStrike" dirty="0">
                        <a:effectLst/>
                      </a:endParaRPr>
                    </a:p>
                    <a:p>
                      <a:pPr algn="r" rtl="0" fontAlgn="ctr"/>
                      <a:r>
                        <a:rPr lang="en-ZA" sz="1600" b="1" u="none" strike="noStrike" dirty="0">
                          <a:effectLst/>
                        </a:rPr>
                        <a:t>84 958</a:t>
                      </a:r>
                    </a:p>
                    <a:p>
                      <a:pPr algn="r" rtl="0" fontAlgn="ct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ZA" sz="1600" b="1" u="none" strike="noStrike" dirty="0">
                        <a:effectLst/>
                      </a:endParaRPr>
                    </a:p>
                    <a:p>
                      <a:pPr algn="ctr" fontAlgn="b"/>
                      <a:r>
                        <a:rPr lang="en-ZA" sz="1600" b="1" u="none" strike="noStrike" dirty="0">
                          <a:effectLst/>
                        </a:rPr>
                        <a:t>8%</a:t>
                      </a:r>
                    </a:p>
                    <a:p>
                      <a:pPr algn="ctr" fontAlgn="b"/>
                      <a:endParaRPr lang="en-ZA"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5"/>
                  </a:ext>
                </a:extLst>
              </a:tr>
            </a:tbl>
          </a:graphicData>
        </a:graphic>
      </p:graphicFrame>
      <p:sp>
        <p:nvSpPr>
          <p:cNvPr id="17" name="Isosceles Triangle 16"/>
          <p:cNvSpPr/>
          <p:nvPr/>
        </p:nvSpPr>
        <p:spPr bwMode="auto">
          <a:xfrm rot="10800000">
            <a:off x="3095878" y="2733039"/>
            <a:ext cx="754761" cy="447743"/>
          </a:xfrm>
          <a:prstGeom prst="triangle">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sp>
        <p:nvSpPr>
          <p:cNvPr id="18" name="Isosceles Triangle 17"/>
          <p:cNvSpPr/>
          <p:nvPr/>
        </p:nvSpPr>
        <p:spPr bwMode="auto">
          <a:xfrm>
            <a:off x="3095877" y="3503827"/>
            <a:ext cx="754761" cy="467918"/>
          </a:xfrm>
          <a:prstGeom prst="triangle">
            <a:avLst/>
          </a:prstGeom>
          <a:solidFill>
            <a:srgbClr val="46F698"/>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sp>
        <p:nvSpPr>
          <p:cNvPr id="19" name="Isosceles Triangle 18"/>
          <p:cNvSpPr/>
          <p:nvPr/>
        </p:nvSpPr>
        <p:spPr bwMode="auto">
          <a:xfrm>
            <a:off x="3095877" y="4177279"/>
            <a:ext cx="754762" cy="528677"/>
          </a:xfrm>
          <a:prstGeom prst="triangle">
            <a:avLst/>
          </a:prstGeom>
          <a:solidFill>
            <a:srgbClr val="46F698"/>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sp>
        <p:nvSpPr>
          <p:cNvPr id="20" name="Isosceles Triangle 19"/>
          <p:cNvSpPr/>
          <p:nvPr/>
        </p:nvSpPr>
        <p:spPr bwMode="auto">
          <a:xfrm>
            <a:off x="3095877" y="4968241"/>
            <a:ext cx="754761" cy="548640"/>
          </a:xfrm>
          <a:prstGeom prst="triangle">
            <a:avLst/>
          </a:prstGeom>
          <a:solidFill>
            <a:srgbClr val="46F698"/>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sp>
        <p:nvSpPr>
          <p:cNvPr id="21" name="Isosceles Triangle 20"/>
          <p:cNvSpPr/>
          <p:nvPr/>
        </p:nvSpPr>
        <p:spPr bwMode="auto">
          <a:xfrm>
            <a:off x="3095877" y="5661656"/>
            <a:ext cx="754762" cy="566424"/>
          </a:xfrm>
          <a:prstGeom prst="triangle">
            <a:avLst/>
          </a:prstGeom>
          <a:solidFill>
            <a:srgbClr val="46F698"/>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sp>
        <p:nvSpPr>
          <p:cNvPr id="22" name="Title 1"/>
          <p:cNvSpPr>
            <a:spLocks noGrp="1"/>
          </p:cNvSpPr>
          <p:nvPr>
            <p:ph type="title"/>
          </p:nvPr>
        </p:nvSpPr>
        <p:spPr>
          <a:xfrm>
            <a:off x="251520" y="1314490"/>
            <a:ext cx="4680520" cy="627587"/>
          </a:xfrm>
        </p:spPr>
        <p:txBody>
          <a:bodyPr>
            <a:normAutofit fontScale="90000"/>
          </a:bodyPr>
          <a:lstStyle/>
          <a:p>
            <a:pPr algn="l"/>
            <a:r>
              <a:rPr lang="en-US" sz="1800" b="1" dirty="0">
                <a:solidFill>
                  <a:srgbClr val="000000"/>
                </a:solidFill>
                <a:latin typeface="Arial" pitchFamily="34" charset="0"/>
                <a:cs typeface="Arial" pitchFamily="34" charset="0"/>
              </a:rPr>
              <a:t>Permits issued per category </a:t>
            </a:r>
            <a:br>
              <a:rPr lang="en-US" sz="1800" b="1" dirty="0">
                <a:solidFill>
                  <a:srgbClr val="000000"/>
                </a:solidFill>
                <a:latin typeface="Arial" pitchFamily="34" charset="0"/>
                <a:cs typeface="Arial" pitchFamily="34" charset="0"/>
              </a:rPr>
            </a:br>
            <a:r>
              <a:rPr lang="en-ZA" sz="1800" b="1" dirty="0">
                <a:solidFill>
                  <a:srgbClr val="000000"/>
                </a:solidFill>
              </a:rPr>
              <a:t/>
            </a:r>
            <a:br>
              <a:rPr lang="en-ZA" sz="1800" b="1" dirty="0">
                <a:solidFill>
                  <a:srgbClr val="000000"/>
                </a:solidFill>
              </a:rPr>
            </a:br>
            <a:endParaRPr lang="en-US" sz="1800" dirty="0">
              <a:solidFill>
                <a:srgbClr val="000000"/>
              </a:solidFill>
            </a:endParaRPr>
          </a:p>
        </p:txBody>
      </p:sp>
    </p:spTree>
    <p:extLst>
      <p:ext uri="{BB962C8B-B14F-4D97-AF65-F5344CB8AC3E}">
        <p14:creationId xmlns:p14="http://schemas.microsoft.com/office/powerpoint/2010/main" xmlns="" val="3502759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13486" y="172722"/>
            <a:ext cx="6863727" cy="770554"/>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b="1" dirty="0">
                <a:solidFill>
                  <a:schemeClr val="tx1"/>
                </a:solidFill>
                <a:latin typeface="Arial"/>
                <a:cs typeface="Arial"/>
              </a:rPr>
              <a:t>ORGANISATIONAL PERFORMANCE Cont./… </a:t>
            </a:r>
          </a:p>
        </p:txBody>
      </p:sp>
      <p:sp>
        <p:nvSpPr>
          <p:cNvPr id="3" name="Slide Number Placeholder 2"/>
          <p:cNvSpPr>
            <a:spLocks noGrp="1"/>
          </p:cNvSpPr>
          <p:nvPr>
            <p:ph type="sldNum" sz="quarter" idx="12"/>
          </p:nvPr>
        </p:nvSpPr>
        <p:spPr/>
        <p:txBody>
          <a:bodyPr/>
          <a:lstStyle/>
          <a:p>
            <a:fld id="{CC8FFA1E-AED8-D047-8148-B0D1B2152A74}" type="slidenum">
              <a:rPr lang="en-US" smtClean="0"/>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395930969"/>
              </p:ext>
            </p:extLst>
          </p:nvPr>
        </p:nvGraphicFramePr>
        <p:xfrm>
          <a:off x="228600" y="1949825"/>
          <a:ext cx="3329215" cy="2755900"/>
        </p:xfrm>
        <a:graphic>
          <a:graphicData uri="http://schemas.openxmlformats.org/drawingml/2006/table">
            <a:tbl>
              <a:tblPr>
                <a:tableStyleId>{5C22544A-7EE6-4342-B048-85BDC9FD1C3A}</a:tableStyleId>
              </a:tblPr>
              <a:tblGrid>
                <a:gridCol w="1297215">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tblGrid>
              <a:tr h="336550">
                <a:tc>
                  <a:txBody>
                    <a:bodyPr/>
                    <a:lstStyle/>
                    <a:p>
                      <a:pPr algn="ctr" fontAlgn="ctr"/>
                      <a:r>
                        <a:rPr lang="en-ZA" sz="1000" u="none" strike="noStrike" dirty="0">
                          <a:effectLst/>
                        </a:rPr>
                        <a:t>COUNTRY</a:t>
                      </a:r>
                      <a:endParaRPr lang="en-ZA" sz="1000" b="1" i="0" u="none" strike="noStrike" dirty="0">
                        <a:solidFill>
                          <a:srgbClr val="FFFFFF"/>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2017/18</a:t>
                      </a:r>
                      <a:endParaRPr lang="en-ZA" sz="1000" b="1" i="0" u="none" strike="noStrike" dirty="0">
                        <a:solidFill>
                          <a:srgbClr val="FFFFFF"/>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 Issued Per Country</a:t>
                      </a:r>
                      <a:endParaRPr lang="en-ZA" sz="1000" b="1" i="0" u="none" strike="noStrike" dirty="0">
                        <a:solidFill>
                          <a:srgbClr val="FFFF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0"/>
                  </a:ext>
                </a:extLst>
              </a:tr>
              <a:tr h="190500">
                <a:tc>
                  <a:txBody>
                    <a:bodyPr/>
                    <a:lstStyle/>
                    <a:p>
                      <a:pPr algn="just" fontAlgn="ctr"/>
                      <a:r>
                        <a:rPr lang="en-ZA" sz="1000" u="none" strike="noStrike" dirty="0">
                          <a:effectLst/>
                        </a:rPr>
                        <a:t>Angola</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167</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0,3%</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1"/>
                  </a:ext>
                </a:extLst>
              </a:tr>
              <a:tr h="190500">
                <a:tc>
                  <a:txBody>
                    <a:bodyPr/>
                    <a:lstStyle/>
                    <a:p>
                      <a:pPr algn="just" fontAlgn="ctr"/>
                      <a:r>
                        <a:rPr lang="en-ZA" sz="1000" u="none" strike="noStrike" dirty="0">
                          <a:effectLst/>
                        </a:rPr>
                        <a:t>Botswana</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8 080</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12,7%</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2"/>
                  </a:ext>
                </a:extLst>
              </a:tr>
              <a:tr h="323850">
                <a:tc>
                  <a:txBody>
                    <a:bodyPr/>
                    <a:lstStyle/>
                    <a:p>
                      <a:pPr algn="just" fontAlgn="ctr"/>
                      <a:r>
                        <a:rPr lang="en-ZA" sz="1000" u="none" strike="noStrike" dirty="0">
                          <a:effectLst/>
                        </a:rPr>
                        <a:t>Democratic Republic of Congo</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5 528</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8,7%</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3"/>
                  </a:ext>
                </a:extLst>
              </a:tr>
              <a:tr h="190500">
                <a:tc>
                  <a:txBody>
                    <a:bodyPr/>
                    <a:lstStyle/>
                    <a:p>
                      <a:pPr algn="just" fontAlgn="ctr"/>
                      <a:r>
                        <a:rPr lang="en-ZA" sz="1000" u="none" strike="noStrike" dirty="0">
                          <a:effectLst/>
                        </a:rPr>
                        <a:t>Lesotho</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3 198</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5,0%</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4"/>
                  </a:ext>
                </a:extLst>
              </a:tr>
              <a:tr h="190500">
                <a:tc>
                  <a:txBody>
                    <a:bodyPr/>
                    <a:lstStyle/>
                    <a:p>
                      <a:pPr algn="just" fontAlgn="ctr"/>
                      <a:r>
                        <a:rPr lang="en-ZA" sz="1000" u="none" strike="noStrike" dirty="0">
                          <a:effectLst/>
                        </a:rPr>
                        <a:t>Malawi</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2 607</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4,1%</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5"/>
                  </a:ext>
                </a:extLst>
              </a:tr>
              <a:tr h="190500">
                <a:tc>
                  <a:txBody>
                    <a:bodyPr/>
                    <a:lstStyle/>
                    <a:p>
                      <a:pPr algn="just" fontAlgn="ctr"/>
                      <a:r>
                        <a:rPr lang="en-ZA" sz="1000" u="none" strike="noStrike" dirty="0">
                          <a:effectLst/>
                        </a:rPr>
                        <a:t>Mozambique</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9230</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14,5%</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6"/>
                  </a:ext>
                </a:extLst>
              </a:tr>
              <a:tr h="190500">
                <a:tc>
                  <a:txBody>
                    <a:bodyPr/>
                    <a:lstStyle/>
                    <a:p>
                      <a:pPr algn="just" fontAlgn="ctr"/>
                      <a:r>
                        <a:rPr lang="en-ZA" sz="1000" u="none" strike="noStrike" dirty="0">
                          <a:effectLst/>
                        </a:rPr>
                        <a:t>Namibia</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5630</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8,8%</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7"/>
                  </a:ext>
                </a:extLst>
              </a:tr>
              <a:tr h="190500">
                <a:tc>
                  <a:txBody>
                    <a:bodyPr/>
                    <a:lstStyle/>
                    <a:p>
                      <a:pPr algn="just" fontAlgn="ctr"/>
                      <a:r>
                        <a:rPr lang="en-ZA" sz="1000" u="none" strike="noStrike" dirty="0">
                          <a:effectLst/>
                        </a:rPr>
                        <a:t>Swaziland</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5046</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7,9%</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8"/>
                  </a:ext>
                </a:extLst>
              </a:tr>
              <a:tr h="190500">
                <a:tc>
                  <a:txBody>
                    <a:bodyPr/>
                    <a:lstStyle/>
                    <a:p>
                      <a:pPr algn="just" fontAlgn="ctr"/>
                      <a:r>
                        <a:rPr lang="en-ZA" sz="1000" u="none" strike="noStrike" dirty="0">
                          <a:effectLst/>
                        </a:rPr>
                        <a:t>Zambia</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12616</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19,8%</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9"/>
                  </a:ext>
                </a:extLst>
              </a:tr>
              <a:tr h="190500">
                <a:tc>
                  <a:txBody>
                    <a:bodyPr/>
                    <a:lstStyle/>
                    <a:p>
                      <a:pPr algn="just" fontAlgn="ctr"/>
                      <a:r>
                        <a:rPr lang="en-ZA" sz="1000" u="none" strike="noStrike" dirty="0">
                          <a:effectLst/>
                        </a:rPr>
                        <a:t>Zimbabwe</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11539</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18,1%</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10"/>
                  </a:ext>
                </a:extLst>
              </a:tr>
              <a:tr h="190500">
                <a:tc>
                  <a:txBody>
                    <a:bodyPr/>
                    <a:lstStyle/>
                    <a:p>
                      <a:pPr algn="just" fontAlgn="ctr"/>
                      <a:r>
                        <a:rPr lang="en-ZA" sz="1000" u="none" strike="noStrike" dirty="0">
                          <a:effectLst/>
                        </a:rPr>
                        <a:t>Cabotage</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54</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0,1%</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11"/>
                  </a:ext>
                </a:extLst>
              </a:tr>
              <a:tr h="190500">
                <a:tc>
                  <a:txBody>
                    <a:bodyPr/>
                    <a:lstStyle/>
                    <a:p>
                      <a:pPr algn="just" fontAlgn="ctr"/>
                      <a:r>
                        <a:rPr lang="en-ZA" sz="1000" u="none" strike="noStrike" dirty="0">
                          <a:effectLst/>
                        </a:rPr>
                        <a:t>TOTAL</a:t>
                      </a:r>
                      <a:endParaRPr lang="en-ZA"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63 695</a:t>
                      </a:r>
                      <a:endParaRPr lang="en-ZA"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 </a:t>
                      </a:r>
                      <a:endParaRPr lang="en-ZA"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12"/>
                  </a:ext>
                </a:extLst>
              </a:tr>
            </a:tbl>
          </a:graphicData>
        </a:graphic>
      </p:graphicFrame>
      <p:graphicFrame>
        <p:nvGraphicFramePr>
          <p:cNvPr id="10" name="Chart 9"/>
          <p:cNvGraphicFramePr/>
          <p:nvPr>
            <p:extLst>
              <p:ext uri="{D42A27DB-BD31-4B8C-83A1-F6EECF244321}">
                <p14:modId xmlns:p14="http://schemas.microsoft.com/office/powerpoint/2010/main" xmlns="" val="684005959"/>
              </p:ext>
            </p:extLst>
          </p:nvPr>
        </p:nvGraphicFramePr>
        <p:xfrm>
          <a:off x="132080" y="1198880"/>
          <a:ext cx="8467634" cy="4978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13051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899631" y="107408"/>
            <a:ext cx="6863727" cy="589278"/>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b="1" dirty="0">
                <a:solidFill>
                  <a:schemeClr val="tx1"/>
                </a:solidFill>
                <a:latin typeface="Arial"/>
                <a:cs typeface="Arial"/>
              </a:rPr>
              <a:t>ORGANISATIONAL PERFORMANCE Cont./…</a:t>
            </a:r>
          </a:p>
          <a:p>
            <a:pPr algn="ctr">
              <a:defRPr/>
            </a:pPr>
            <a:r>
              <a:rPr lang="en-US" sz="2400" b="1" dirty="0">
                <a:solidFill>
                  <a:schemeClr val="tx1"/>
                </a:solidFill>
                <a:latin typeface="Arial"/>
                <a:cs typeface="Arial"/>
              </a:rPr>
              <a:t> </a:t>
            </a:r>
          </a:p>
        </p:txBody>
      </p:sp>
      <p:sp>
        <p:nvSpPr>
          <p:cNvPr id="2" name="Slide Number Placeholder 1"/>
          <p:cNvSpPr>
            <a:spLocks noGrp="1"/>
          </p:cNvSpPr>
          <p:nvPr>
            <p:ph type="sldNum" sz="quarter" idx="12"/>
          </p:nvPr>
        </p:nvSpPr>
        <p:spPr/>
        <p:txBody>
          <a:bodyPr/>
          <a:lstStyle/>
          <a:p>
            <a:fld id="{CC8FFA1E-AED8-D047-8148-B0D1B2152A74}" type="slidenum">
              <a:rPr lang="en-US" smtClean="0"/>
              <a:pPr/>
              <a:t>15</a:t>
            </a:fld>
            <a:endParaRPr lang="en-US" dirty="0"/>
          </a:p>
        </p:txBody>
      </p:sp>
      <p:sp>
        <p:nvSpPr>
          <p:cNvPr id="4" name="TextBox 3"/>
          <p:cNvSpPr txBox="1"/>
          <p:nvPr/>
        </p:nvSpPr>
        <p:spPr>
          <a:xfrm>
            <a:off x="2152220" y="892764"/>
            <a:ext cx="4837860" cy="369332"/>
          </a:xfrm>
          <a:prstGeom prst="rect">
            <a:avLst/>
          </a:prstGeom>
          <a:noFill/>
        </p:spPr>
        <p:txBody>
          <a:bodyPr wrap="square" rtlCol="0">
            <a:spAutoFit/>
          </a:bodyPr>
          <a:lstStyle/>
          <a:p>
            <a:pPr lvl="0"/>
            <a:r>
              <a:rPr lang="en-ZA" b="1" dirty="0"/>
              <a:t>% of Taxi Passenger Permit Statistics Per Country </a:t>
            </a:r>
            <a:r>
              <a:rPr lang="en-US" dirty="0"/>
              <a:t> </a:t>
            </a:r>
          </a:p>
        </p:txBody>
      </p:sp>
      <p:graphicFrame>
        <p:nvGraphicFramePr>
          <p:cNvPr id="14" name="Chart 13"/>
          <p:cNvGraphicFramePr/>
          <p:nvPr>
            <p:extLst>
              <p:ext uri="{D42A27DB-BD31-4B8C-83A1-F6EECF244321}">
                <p14:modId xmlns:p14="http://schemas.microsoft.com/office/powerpoint/2010/main" xmlns="" val="1458524675"/>
              </p:ext>
            </p:extLst>
          </p:nvPr>
        </p:nvGraphicFramePr>
        <p:xfrm>
          <a:off x="121919" y="1373856"/>
          <a:ext cx="8838125" cy="5347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6289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13486" y="172722"/>
            <a:ext cx="6863727" cy="626175"/>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b="1" dirty="0">
                <a:solidFill>
                  <a:schemeClr val="tx1"/>
                </a:solidFill>
                <a:latin typeface="Arial"/>
                <a:cs typeface="Arial"/>
              </a:rPr>
              <a:t>ORGANISATIONAL PERFORMANCE Cont./…</a:t>
            </a:r>
          </a:p>
          <a:p>
            <a:pPr algn="ctr">
              <a:defRPr/>
            </a:pPr>
            <a:r>
              <a:rPr lang="en-US" sz="2400" b="1" dirty="0">
                <a:solidFill>
                  <a:schemeClr val="tx1"/>
                </a:solidFill>
                <a:latin typeface="Arial"/>
                <a:cs typeface="Arial"/>
              </a:rPr>
              <a:t> </a:t>
            </a:r>
          </a:p>
          <a:p>
            <a:pPr algn="ctr">
              <a:defRPr/>
            </a:pPr>
            <a:endParaRPr lang="en-US" sz="2400" b="1" dirty="0">
              <a:solidFill>
                <a:schemeClr val="tx1"/>
              </a:solidFill>
              <a:latin typeface="Arial"/>
              <a:cs typeface="Arial"/>
            </a:endParaRPr>
          </a:p>
        </p:txBody>
      </p:sp>
      <p:sp>
        <p:nvSpPr>
          <p:cNvPr id="2" name="Slide Number Placeholder 1"/>
          <p:cNvSpPr>
            <a:spLocks noGrp="1"/>
          </p:cNvSpPr>
          <p:nvPr>
            <p:ph type="sldNum" sz="quarter" idx="12"/>
          </p:nvPr>
        </p:nvSpPr>
        <p:spPr/>
        <p:txBody>
          <a:bodyPr/>
          <a:lstStyle/>
          <a:p>
            <a:fld id="{CC8FFA1E-AED8-D047-8148-B0D1B2152A74}"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163934014"/>
              </p:ext>
            </p:extLst>
          </p:nvPr>
        </p:nvGraphicFramePr>
        <p:xfrm>
          <a:off x="238465" y="2092438"/>
          <a:ext cx="2743200" cy="2540000"/>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812800">
                  <a:extLst>
                    <a:ext uri="{9D8B030D-6E8A-4147-A177-3AD203B41FA5}">
                      <a16:colId xmlns:a16="http://schemas.microsoft.com/office/drawing/2014/main" xmlns="" val="20002"/>
                    </a:ext>
                  </a:extLst>
                </a:gridCol>
              </a:tblGrid>
              <a:tr h="501650">
                <a:tc>
                  <a:txBody>
                    <a:bodyPr/>
                    <a:lstStyle/>
                    <a:p>
                      <a:pPr algn="ctr" fontAlgn="ctr"/>
                      <a:r>
                        <a:rPr lang="en-ZA" sz="1000" u="none" strike="noStrike" dirty="0">
                          <a:effectLst/>
                        </a:rPr>
                        <a:t>COUNTRY</a:t>
                      </a:r>
                      <a:endParaRPr lang="en-ZA" sz="1000" b="1" i="0" u="none" strike="noStrike" dirty="0">
                        <a:solidFill>
                          <a:srgbClr val="FFFFFF"/>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2017/18</a:t>
                      </a:r>
                      <a:endParaRPr lang="en-ZA" sz="1000" b="1" i="0" u="none" strike="noStrike" dirty="0">
                        <a:solidFill>
                          <a:srgbClr val="FFFFFF"/>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 Per Country</a:t>
                      </a:r>
                      <a:endParaRPr lang="en-ZA" sz="1000" b="1" i="0" u="none" strike="noStrike" dirty="0">
                        <a:solidFill>
                          <a:srgbClr val="FFFF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0"/>
                  </a:ext>
                </a:extLst>
              </a:tr>
              <a:tr h="190500">
                <a:tc>
                  <a:txBody>
                    <a:bodyPr/>
                    <a:lstStyle/>
                    <a:p>
                      <a:pPr algn="just" fontAlgn="ctr"/>
                      <a:r>
                        <a:rPr lang="en-ZA" sz="1000" u="none" strike="noStrike" dirty="0">
                          <a:effectLst/>
                        </a:rPr>
                        <a:t>Botswana</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156</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6,0%</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1"/>
                  </a:ext>
                </a:extLst>
              </a:tr>
              <a:tr h="323850">
                <a:tc>
                  <a:txBody>
                    <a:bodyPr/>
                    <a:lstStyle/>
                    <a:p>
                      <a:pPr algn="just" fontAlgn="ctr"/>
                      <a:r>
                        <a:rPr lang="en-ZA" sz="1000" u="none" strike="noStrike" dirty="0">
                          <a:effectLst/>
                        </a:rPr>
                        <a:t>Democratic Republic of Congo</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13</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0,5%</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2"/>
                  </a:ext>
                </a:extLst>
              </a:tr>
              <a:tr h="190500">
                <a:tc>
                  <a:txBody>
                    <a:bodyPr/>
                    <a:lstStyle/>
                    <a:p>
                      <a:pPr algn="just" fontAlgn="ctr"/>
                      <a:r>
                        <a:rPr lang="en-ZA" sz="1000" u="none" strike="noStrike" dirty="0">
                          <a:effectLst/>
                        </a:rPr>
                        <a:t>Lesotho</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251</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9,7%</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3"/>
                  </a:ext>
                </a:extLst>
              </a:tr>
              <a:tr h="190500">
                <a:tc>
                  <a:txBody>
                    <a:bodyPr/>
                    <a:lstStyle/>
                    <a:p>
                      <a:pPr algn="just" fontAlgn="ctr"/>
                      <a:r>
                        <a:rPr lang="en-ZA" sz="1000" u="none" strike="noStrike" dirty="0">
                          <a:effectLst/>
                        </a:rPr>
                        <a:t>Malawi</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168</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6,5%</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4"/>
                  </a:ext>
                </a:extLst>
              </a:tr>
              <a:tr h="190500">
                <a:tc>
                  <a:txBody>
                    <a:bodyPr/>
                    <a:lstStyle/>
                    <a:p>
                      <a:pPr algn="just" fontAlgn="ctr"/>
                      <a:r>
                        <a:rPr lang="en-ZA" sz="1000" u="none" strike="noStrike" dirty="0">
                          <a:effectLst/>
                        </a:rPr>
                        <a:t>Mozambique</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310</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12,0%</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5"/>
                  </a:ext>
                </a:extLst>
              </a:tr>
              <a:tr h="190500">
                <a:tc>
                  <a:txBody>
                    <a:bodyPr/>
                    <a:lstStyle/>
                    <a:p>
                      <a:pPr algn="just" fontAlgn="ctr"/>
                      <a:r>
                        <a:rPr lang="en-ZA" sz="1000" u="none" strike="noStrike" dirty="0">
                          <a:effectLst/>
                        </a:rPr>
                        <a:t>Namibia</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64</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2,5%</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6"/>
                  </a:ext>
                </a:extLst>
              </a:tr>
              <a:tr h="190500">
                <a:tc>
                  <a:txBody>
                    <a:bodyPr/>
                    <a:lstStyle/>
                    <a:p>
                      <a:pPr algn="just" fontAlgn="ctr"/>
                      <a:r>
                        <a:rPr lang="en-ZA" sz="1000" u="none" strike="noStrike" dirty="0">
                          <a:effectLst/>
                        </a:rPr>
                        <a:t>Swaziland</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167</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6,5%</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7"/>
                  </a:ext>
                </a:extLst>
              </a:tr>
              <a:tr h="190500">
                <a:tc>
                  <a:txBody>
                    <a:bodyPr/>
                    <a:lstStyle/>
                    <a:p>
                      <a:pPr algn="just" fontAlgn="ctr"/>
                      <a:r>
                        <a:rPr lang="en-ZA" sz="1000" u="none" strike="noStrike" dirty="0">
                          <a:effectLst/>
                        </a:rPr>
                        <a:t>Zambia</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55</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2,1%</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8"/>
                  </a:ext>
                </a:extLst>
              </a:tr>
              <a:tr h="190500">
                <a:tc>
                  <a:txBody>
                    <a:bodyPr/>
                    <a:lstStyle/>
                    <a:p>
                      <a:pPr algn="just" fontAlgn="ctr"/>
                      <a:r>
                        <a:rPr lang="en-ZA" sz="1000" u="none" strike="noStrike" dirty="0">
                          <a:effectLst/>
                        </a:rPr>
                        <a:t>Zimbabwe</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1 397</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54,1%</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9"/>
                  </a:ext>
                </a:extLst>
              </a:tr>
              <a:tr h="190500">
                <a:tc>
                  <a:txBody>
                    <a:bodyPr/>
                    <a:lstStyle/>
                    <a:p>
                      <a:pPr algn="just" fontAlgn="ctr"/>
                      <a:r>
                        <a:rPr lang="en-ZA" sz="1000" u="none" strike="noStrike" dirty="0">
                          <a:effectLst/>
                        </a:rPr>
                        <a:t>Total</a:t>
                      </a:r>
                      <a:endParaRPr lang="en-ZA"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2 581</a:t>
                      </a:r>
                      <a:endParaRPr lang="en-ZA"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 </a:t>
                      </a:r>
                      <a:endParaRPr lang="en-ZA"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10"/>
                  </a:ext>
                </a:extLst>
              </a:tr>
            </a:tbl>
          </a:graphicData>
        </a:graphic>
      </p:graphicFrame>
      <p:graphicFrame>
        <p:nvGraphicFramePr>
          <p:cNvPr id="10" name="Chart 9"/>
          <p:cNvGraphicFramePr/>
          <p:nvPr>
            <p:extLst>
              <p:ext uri="{D42A27DB-BD31-4B8C-83A1-F6EECF244321}">
                <p14:modId xmlns:p14="http://schemas.microsoft.com/office/powerpoint/2010/main" xmlns="" val="145052548"/>
              </p:ext>
            </p:extLst>
          </p:nvPr>
        </p:nvGraphicFramePr>
        <p:xfrm>
          <a:off x="130629" y="1143489"/>
          <a:ext cx="8817428" cy="5577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72409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8FFA1E-AED8-D047-8148-B0D1B2152A74}" type="slidenum">
              <a:rPr lang="en-US" smtClean="0"/>
              <a:pPr/>
              <a:t>17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617160484"/>
              </p:ext>
            </p:extLst>
          </p:nvPr>
        </p:nvGraphicFramePr>
        <p:xfrm>
          <a:off x="1162050" y="2253456"/>
          <a:ext cx="2273300" cy="1073150"/>
        </p:xfrm>
        <a:graphic>
          <a:graphicData uri="http://schemas.openxmlformats.org/drawingml/2006/table">
            <a:tbl>
              <a:tblPr>
                <a:tableStyleId>{5C22544A-7EE6-4342-B048-85BDC9FD1C3A}</a:tableStyleId>
              </a:tblPr>
              <a:tblGrid>
                <a:gridCol w="863600">
                  <a:extLst>
                    <a:ext uri="{9D8B030D-6E8A-4147-A177-3AD203B41FA5}">
                      <a16:colId xmlns:a16="http://schemas.microsoft.com/office/drawing/2014/main" xmlns="" val="20000"/>
                    </a:ext>
                  </a:extLst>
                </a:gridCol>
                <a:gridCol w="6477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501650">
                <a:tc>
                  <a:txBody>
                    <a:bodyPr/>
                    <a:lstStyle/>
                    <a:p>
                      <a:pPr algn="ctr" fontAlgn="ctr"/>
                      <a:r>
                        <a:rPr lang="en-ZA" sz="1000" u="none" strike="noStrike" dirty="0">
                          <a:effectLst/>
                        </a:rPr>
                        <a:t>Tourist</a:t>
                      </a:r>
                      <a:endParaRPr lang="en-ZA" sz="1000" b="1" i="0" u="none" strike="noStrike" dirty="0">
                        <a:solidFill>
                          <a:srgbClr val="FFFFFF"/>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2017/18</a:t>
                      </a:r>
                      <a:endParaRPr lang="en-ZA" sz="1000" b="1" i="0" u="none" strike="noStrike" dirty="0">
                        <a:solidFill>
                          <a:srgbClr val="FFFFFF"/>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 Per Destination</a:t>
                      </a:r>
                      <a:endParaRPr lang="en-ZA" sz="1000" b="1" i="0" u="none" strike="noStrike" dirty="0">
                        <a:solidFill>
                          <a:srgbClr val="FFFF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0"/>
                  </a:ext>
                </a:extLst>
              </a:tr>
              <a:tr h="190500">
                <a:tc>
                  <a:txBody>
                    <a:bodyPr/>
                    <a:lstStyle/>
                    <a:p>
                      <a:pPr algn="just" fontAlgn="ctr"/>
                      <a:r>
                        <a:rPr lang="en-ZA" sz="1000" u="none" strike="noStrike" dirty="0">
                          <a:effectLst/>
                        </a:rPr>
                        <a:t>Regional</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2 793</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98%</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1"/>
                  </a:ext>
                </a:extLst>
              </a:tr>
              <a:tr h="190500">
                <a:tc>
                  <a:txBody>
                    <a:bodyPr/>
                    <a:lstStyle/>
                    <a:p>
                      <a:pPr algn="just" fontAlgn="ctr"/>
                      <a:r>
                        <a:rPr lang="en-ZA" sz="1000" u="none" strike="noStrike" dirty="0">
                          <a:effectLst/>
                        </a:rPr>
                        <a:t>Cabotage</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60</a:t>
                      </a:r>
                      <a:endParaRPr lang="en-ZA" sz="10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a:t>
                      </a:r>
                      <a:endParaRPr lang="en-ZA" sz="10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2"/>
                  </a:ext>
                </a:extLst>
              </a:tr>
              <a:tr h="190500">
                <a:tc>
                  <a:txBody>
                    <a:bodyPr/>
                    <a:lstStyle/>
                    <a:p>
                      <a:pPr algn="just" fontAlgn="ctr"/>
                      <a:r>
                        <a:rPr lang="en-ZA" sz="1000" u="none" strike="noStrike" dirty="0">
                          <a:effectLst/>
                        </a:rPr>
                        <a:t>Total</a:t>
                      </a:r>
                      <a:endParaRPr lang="en-ZA"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2 853</a:t>
                      </a:r>
                      <a:endParaRPr lang="en-ZA"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ZA" sz="1000" u="none" strike="noStrike" dirty="0">
                          <a:effectLst/>
                        </a:rPr>
                        <a:t> </a:t>
                      </a:r>
                      <a:endParaRPr lang="en-ZA"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xmlns="" val="10003"/>
                  </a:ext>
                </a:extLst>
              </a:tr>
            </a:tbl>
          </a:graphicData>
        </a:graphic>
      </p:graphicFrame>
      <p:graphicFrame>
        <p:nvGraphicFramePr>
          <p:cNvPr id="10" name="Chart 9"/>
          <p:cNvGraphicFramePr/>
          <p:nvPr>
            <p:extLst>
              <p:ext uri="{D42A27DB-BD31-4B8C-83A1-F6EECF244321}">
                <p14:modId xmlns:p14="http://schemas.microsoft.com/office/powerpoint/2010/main" xmlns="" val="3780583227"/>
              </p:ext>
            </p:extLst>
          </p:nvPr>
        </p:nvGraphicFramePr>
        <p:xfrm>
          <a:off x="206829" y="1300480"/>
          <a:ext cx="8752114" cy="542099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830202" y="131146"/>
            <a:ext cx="6818828" cy="71521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1" dirty="0">
              <a:solidFill>
                <a:srgbClr val="000000"/>
              </a:solidFill>
              <a:latin typeface="Arial" pitchFamily="34" charset="0"/>
              <a:cs typeface="Arial" pitchFamily="34" charset="0"/>
            </a:endParaRPr>
          </a:p>
          <a:p>
            <a:pPr>
              <a:defRPr/>
            </a:pPr>
            <a:r>
              <a:rPr lang="en-US" sz="2400" b="1" dirty="0">
                <a:solidFill>
                  <a:srgbClr val="000000"/>
                </a:solidFill>
                <a:latin typeface="Arial" pitchFamily="34" charset="0"/>
                <a:cs typeface="Arial" pitchFamily="34" charset="0"/>
              </a:rPr>
              <a:t>ORGANISATIONAL PERFORMANCE </a:t>
            </a:r>
            <a:r>
              <a:rPr lang="en-US" sz="2400" b="1" dirty="0">
                <a:solidFill>
                  <a:schemeClr val="tx1"/>
                </a:solidFill>
                <a:latin typeface="Arial"/>
                <a:cs typeface="Arial"/>
              </a:rPr>
              <a:t>Cont./…</a:t>
            </a:r>
          </a:p>
          <a:p>
            <a:pPr fontAlgn="auto">
              <a:spcBef>
                <a:spcPts val="0"/>
              </a:spcBef>
              <a:spcAft>
                <a:spcPts val="0"/>
              </a:spcAft>
              <a:defRPr/>
            </a:pPr>
            <a:r>
              <a:rPr lang="en-US" sz="2400" b="1" dirty="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xmlns="" val="48589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849439939"/>
              </p:ext>
            </p:extLst>
          </p:nvPr>
        </p:nvGraphicFramePr>
        <p:xfrm>
          <a:off x="251520" y="1268759"/>
          <a:ext cx="8712968" cy="4608512"/>
        </p:xfrm>
        <a:graphic>
          <a:graphicData uri="http://schemas.openxmlformats.org/drawingml/2006/table">
            <a:tbl>
              <a:tblPr firstRow="1" bandRow="1">
                <a:tableStyleId>{69CF1AB2-1976-4502-BF36-3FF5EA218861}</a:tableStyleId>
              </a:tblPr>
              <a:tblGrid>
                <a:gridCol w="1666828">
                  <a:extLst>
                    <a:ext uri="{9D8B030D-6E8A-4147-A177-3AD203B41FA5}">
                      <a16:colId xmlns:a16="http://schemas.microsoft.com/office/drawing/2014/main" xmlns="" val="20000"/>
                    </a:ext>
                  </a:extLst>
                </a:gridCol>
                <a:gridCol w="1591064">
                  <a:extLst>
                    <a:ext uri="{9D8B030D-6E8A-4147-A177-3AD203B41FA5}">
                      <a16:colId xmlns:a16="http://schemas.microsoft.com/office/drawing/2014/main" xmlns="" val="20001"/>
                    </a:ext>
                  </a:extLst>
                </a:gridCol>
                <a:gridCol w="1136474">
                  <a:extLst>
                    <a:ext uri="{9D8B030D-6E8A-4147-A177-3AD203B41FA5}">
                      <a16:colId xmlns:a16="http://schemas.microsoft.com/office/drawing/2014/main" xmlns="" val="20002"/>
                    </a:ext>
                  </a:extLst>
                </a:gridCol>
                <a:gridCol w="1515828">
                  <a:extLst>
                    <a:ext uri="{9D8B030D-6E8A-4147-A177-3AD203B41FA5}">
                      <a16:colId xmlns:a16="http://schemas.microsoft.com/office/drawing/2014/main" xmlns="" val="20003"/>
                    </a:ext>
                  </a:extLst>
                </a:gridCol>
                <a:gridCol w="1401387">
                  <a:extLst>
                    <a:ext uri="{9D8B030D-6E8A-4147-A177-3AD203B41FA5}">
                      <a16:colId xmlns:a16="http://schemas.microsoft.com/office/drawing/2014/main" xmlns="" val="20004"/>
                    </a:ext>
                  </a:extLst>
                </a:gridCol>
                <a:gridCol w="1401387">
                  <a:extLst>
                    <a:ext uri="{9D8B030D-6E8A-4147-A177-3AD203B41FA5}">
                      <a16:colId xmlns:a16="http://schemas.microsoft.com/office/drawing/2014/main" xmlns="" val="20005"/>
                    </a:ext>
                  </a:extLst>
                </a:gridCol>
              </a:tblGrid>
              <a:tr h="1298919">
                <a:tc>
                  <a:txBody>
                    <a:bodyPr/>
                    <a:lstStyle/>
                    <a:p>
                      <a:pPr algn="ctr"/>
                      <a:r>
                        <a:rPr lang="en-GB" sz="1800" b="1" cap="small" dirty="0">
                          <a:solidFill>
                            <a:schemeClr val="bg2"/>
                          </a:solidFill>
                          <a:effectLst/>
                          <a:latin typeface="Arial"/>
                          <a:cs typeface="Arial"/>
                        </a:rPr>
                        <a:t>Work Activity</a:t>
                      </a:r>
                      <a:endParaRPr lang="en-ZA" sz="1800" b="1" dirty="0">
                        <a:solidFill>
                          <a:schemeClr val="bg2"/>
                        </a:solidFill>
                        <a:latin typeface="Arial"/>
                        <a:cs typeface="Arial"/>
                      </a:endParaRPr>
                    </a:p>
                  </a:txBody>
                  <a:tcPr marL="82944" marR="82944" marT="41476" marB="41476" anchor="ctr">
                    <a:solidFill>
                      <a:srgbClr val="184094"/>
                    </a:solidFill>
                  </a:tcPr>
                </a:tc>
                <a:tc>
                  <a:txBody>
                    <a:bodyPr/>
                    <a:lstStyle/>
                    <a:p>
                      <a:pPr algn="r"/>
                      <a:r>
                        <a:rPr lang="en-ZA" sz="1800" b="1" dirty="0">
                          <a:solidFill>
                            <a:schemeClr val="bg2"/>
                          </a:solidFill>
                          <a:latin typeface="Arial"/>
                          <a:cs typeface="Arial"/>
                        </a:rPr>
                        <a:t>2017/18</a:t>
                      </a:r>
                    </a:p>
                  </a:txBody>
                  <a:tcPr marL="82944" marR="82944" marT="41476" marB="41476" anchor="ctr">
                    <a:solidFill>
                      <a:srgbClr val="184094"/>
                    </a:solidFill>
                  </a:tcPr>
                </a:tc>
                <a:tc>
                  <a:txBody>
                    <a:bodyPr/>
                    <a:lstStyle/>
                    <a:p>
                      <a:pPr algn="r"/>
                      <a:r>
                        <a:rPr lang="en-ZA" sz="1800" b="1" dirty="0">
                          <a:solidFill>
                            <a:schemeClr val="bg2"/>
                          </a:solidFill>
                          <a:latin typeface="Arial"/>
                          <a:cs typeface="Arial"/>
                        </a:rPr>
                        <a:t>2016/17</a:t>
                      </a:r>
                    </a:p>
                  </a:txBody>
                  <a:tcPr marL="82944" marR="82944" marT="41476" marB="41476" anchor="ctr">
                    <a:solidFill>
                      <a:srgbClr val="184094"/>
                    </a:solidFill>
                  </a:tcPr>
                </a:tc>
                <a:tc>
                  <a:txBody>
                    <a:bodyPr/>
                    <a:lstStyle/>
                    <a:p>
                      <a:pPr algn="r"/>
                      <a:r>
                        <a:rPr lang="en-GB" sz="1800" b="1" cap="small" dirty="0">
                          <a:solidFill>
                            <a:schemeClr val="bg2"/>
                          </a:solidFill>
                          <a:effectLst/>
                          <a:latin typeface="Arial"/>
                          <a:cs typeface="Arial"/>
                        </a:rPr>
                        <a:t>Difference</a:t>
                      </a:r>
                      <a:endParaRPr lang="en-ZA" sz="1800" b="1" dirty="0">
                        <a:solidFill>
                          <a:schemeClr val="bg2"/>
                        </a:solidFill>
                        <a:latin typeface="Arial"/>
                        <a:cs typeface="Arial"/>
                      </a:endParaRPr>
                    </a:p>
                  </a:txBody>
                  <a:tcPr marL="82944" marR="82944" marT="41476" marB="41476" anchor="ctr">
                    <a:solidFill>
                      <a:srgbClr val="184094"/>
                    </a:solidFill>
                  </a:tcPr>
                </a:tc>
                <a:tc>
                  <a:txBody>
                    <a:bodyPr/>
                    <a:lstStyle/>
                    <a:p>
                      <a:pPr algn="ctr"/>
                      <a:r>
                        <a:rPr lang="en-GB" sz="1800" b="1" cap="small" dirty="0">
                          <a:solidFill>
                            <a:schemeClr val="bg2"/>
                          </a:solidFill>
                          <a:effectLst/>
                          <a:latin typeface="Arial"/>
                          <a:cs typeface="Arial"/>
                        </a:rPr>
                        <a:t>%</a:t>
                      </a:r>
                      <a:r>
                        <a:rPr lang="en-GB" sz="1800" b="1" cap="small" baseline="0" dirty="0">
                          <a:solidFill>
                            <a:schemeClr val="bg2"/>
                          </a:solidFill>
                          <a:effectLst/>
                          <a:latin typeface="Arial"/>
                          <a:cs typeface="Arial"/>
                        </a:rPr>
                        <a:t> Movement</a:t>
                      </a:r>
                      <a:endParaRPr lang="en-GB" sz="1800" b="1" cap="small" dirty="0">
                        <a:solidFill>
                          <a:schemeClr val="bg2"/>
                        </a:solidFill>
                        <a:effectLst/>
                        <a:latin typeface="Arial"/>
                        <a:ea typeface="Times New Roman"/>
                        <a:cs typeface="Arial"/>
                      </a:endParaRPr>
                    </a:p>
                  </a:txBody>
                  <a:tcPr marL="82944" marR="82944" marT="41476" marB="41476" anchor="ctr">
                    <a:solidFill>
                      <a:srgbClr val="184094"/>
                    </a:solidFill>
                  </a:tcPr>
                </a:tc>
                <a:tc>
                  <a:txBody>
                    <a:bodyPr/>
                    <a:lstStyle/>
                    <a:p>
                      <a:pPr algn="ctr"/>
                      <a:r>
                        <a:rPr lang="en-GB" sz="1800" b="1" cap="small" dirty="0">
                          <a:solidFill>
                            <a:schemeClr val="bg2"/>
                          </a:solidFill>
                          <a:effectLst/>
                          <a:latin typeface="Arial"/>
                          <a:cs typeface="Arial"/>
                        </a:rPr>
                        <a:t>Year-on-year movement</a:t>
                      </a:r>
                      <a:endParaRPr lang="en-GB" sz="1800" b="1" cap="small" dirty="0">
                        <a:solidFill>
                          <a:schemeClr val="bg2"/>
                        </a:solidFill>
                        <a:effectLst/>
                        <a:latin typeface="Arial"/>
                        <a:ea typeface="Times New Roman"/>
                        <a:cs typeface="Arial"/>
                      </a:endParaRPr>
                    </a:p>
                  </a:txBody>
                  <a:tcPr marL="82944" marR="82944" marT="41476" marB="41476" anchor="ctr">
                    <a:solidFill>
                      <a:srgbClr val="184094"/>
                    </a:solidFill>
                  </a:tcPr>
                </a:tc>
                <a:extLst>
                  <a:ext uri="{0D108BD9-81ED-4DB2-BD59-A6C34878D82A}">
                    <a16:rowId xmlns:a16="http://schemas.microsoft.com/office/drawing/2014/main" xmlns="" val="10000"/>
                  </a:ext>
                </a:extLst>
              </a:tr>
              <a:tr h="11365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Vehicle</a:t>
                      </a:r>
                      <a:r>
                        <a:rPr lang="en-US" sz="1800" b="0" baseline="0" dirty="0">
                          <a:solidFill>
                            <a:srgbClr val="000000"/>
                          </a:solidFill>
                          <a:latin typeface="Arial"/>
                          <a:cs typeface="Arial"/>
                        </a:rPr>
                        <a:t> </a:t>
                      </a:r>
                      <a:r>
                        <a:rPr lang="en-US" sz="1800" b="0" dirty="0">
                          <a:solidFill>
                            <a:srgbClr val="000000"/>
                          </a:solidFill>
                          <a:latin typeface="Arial"/>
                          <a:cs typeface="Arial"/>
                        </a:rPr>
                        <a:t>Inspections</a:t>
                      </a:r>
                      <a:endParaRPr lang="en-ZA" sz="1800" b="0" dirty="0">
                        <a:solidFill>
                          <a:srgbClr val="000000"/>
                        </a:solidFill>
                        <a:latin typeface="Arial"/>
                        <a:cs typeface="Arial"/>
                      </a:endParaRPr>
                    </a:p>
                  </a:txBody>
                  <a:tcPr marL="82944" marR="82944" marT="41476" marB="41476" anchor="ctr"/>
                </a:tc>
                <a:tc>
                  <a:txBody>
                    <a:bodyPr/>
                    <a:lstStyle/>
                    <a:p>
                      <a:pPr algn="r"/>
                      <a:r>
                        <a:rPr lang="en-ZA" sz="1800" b="0" dirty="0">
                          <a:solidFill>
                            <a:srgbClr val="000000"/>
                          </a:solidFill>
                          <a:latin typeface="Arial"/>
                          <a:cs typeface="Arial"/>
                        </a:rPr>
                        <a:t>276 227</a:t>
                      </a:r>
                    </a:p>
                  </a:txBody>
                  <a:tcPr marL="82944" marR="82944" marT="41476" marB="41476"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a:cs typeface="Arial"/>
                      </a:endParaRPr>
                    </a:p>
                    <a:p>
                      <a:pPr marL="0" marR="0" indent="0" algn="r"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a:cs typeface="Arial"/>
                        </a:rPr>
                        <a:t>272 247</a:t>
                      </a:r>
                      <a:endParaRPr lang="en-ZA" sz="1800" b="0" dirty="0">
                        <a:solidFill>
                          <a:srgbClr val="000000"/>
                        </a:solidFill>
                        <a:latin typeface="Arial"/>
                        <a:cs typeface="Arial"/>
                      </a:endParaRPr>
                    </a:p>
                    <a:p>
                      <a:pPr algn="r"/>
                      <a:endParaRPr lang="en-ZA" dirty="0"/>
                    </a:p>
                  </a:txBody>
                  <a:tcPr marL="82944" marR="82944" marT="41476" marB="4147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a:ea typeface="+mn-ea"/>
                          <a:cs typeface="Arial"/>
                        </a:rPr>
                        <a:t>3 980</a:t>
                      </a:r>
                    </a:p>
                  </a:txBody>
                  <a:tcPr marL="82944" marR="82944" marT="41476" marB="41476" anchor="ctr"/>
                </a:tc>
                <a:tc>
                  <a:txBody>
                    <a:bodyPr/>
                    <a:lstStyle/>
                    <a:p>
                      <a:pPr algn="ctr"/>
                      <a:r>
                        <a:rPr lang="en-GB" sz="1800" b="0" dirty="0">
                          <a:solidFill>
                            <a:srgbClr val="000000"/>
                          </a:solidFill>
                          <a:effectLst/>
                          <a:latin typeface="Arial"/>
                          <a:ea typeface="Times New Roman"/>
                          <a:cs typeface="Arial"/>
                        </a:rPr>
                        <a:t>1%</a:t>
                      </a:r>
                    </a:p>
                  </a:txBody>
                  <a:tcPr marL="82944" marR="82944" marT="41476" marB="41476" anchor="ctr"/>
                </a:tc>
                <a:tc>
                  <a:txBody>
                    <a:bodyPr/>
                    <a:lstStyle/>
                    <a:p>
                      <a:pPr algn="ctr"/>
                      <a:endParaRPr lang="en-GB" sz="1800" b="0" dirty="0">
                        <a:solidFill>
                          <a:srgbClr val="000000"/>
                        </a:solidFill>
                        <a:effectLst/>
                        <a:latin typeface="Arial"/>
                        <a:ea typeface="Times New Roman"/>
                        <a:cs typeface="Arial"/>
                      </a:endParaRPr>
                    </a:p>
                  </a:txBody>
                  <a:tcPr marL="82944" marR="82944" marT="41476" marB="41476" anchor="ctr"/>
                </a:tc>
                <a:extLst>
                  <a:ext uri="{0D108BD9-81ED-4DB2-BD59-A6C34878D82A}">
                    <a16:rowId xmlns:a16="http://schemas.microsoft.com/office/drawing/2014/main" xmlns="" val="10001"/>
                  </a:ext>
                </a:extLst>
              </a:tr>
              <a:tr h="10548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Prosecutions</a:t>
                      </a:r>
                      <a:endParaRPr lang="en-ZA" sz="1800" b="0" dirty="0">
                        <a:solidFill>
                          <a:srgbClr val="000000"/>
                        </a:solidFill>
                        <a:latin typeface="Arial"/>
                        <a:cs typeface="Arial"/>
                      </a:endParaRPr>
                    </a:p>
                  </a:txBody>
                  <a:tcPr marL="82944" marR="82944" marT="41476" marB="41476" anchor="ctr"/>
                </a:tc>
                <a:tc>
                  <a:txBody>
                    <a:bodyPr/>
                    <a:lstStyle/>
                    <a:p>
                      <a:pPr algn="r"/>
                      <a:r>
                        <a:rPr lang="en-ZA" sz="1800" b="0" dirty="0">
                          <a:solidFill>
                            <a:srgbClr val="000000"/>
                          </a:solidFill>
                          <a:latin typeface="Arial"/>
                          <a:cs typeface="Arial"/>
                        </a:rPr>
                        <a:t>19 410</a:t>
                      </a:r>
                    </a:p>
                  </a:txBody>
                  <a:tcPr marL="82944" marR="82944" marT="41476" marB="41476"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ZA" sz="1800" b="0" dirty="0">
                        <a:solidFill>
                          <a:srgbClr val="000000"/>
                        </a:solidFill>
                        <a:latin typeface="Arial"/>
                        <a:cs typeface="Arial"/>
                      </a:endParaRPr>
                    </a:p>
                    <a:p>
                      <a:pPr marL="0" marR="0" indent="0" algn="r" defTabSz="457200" rtl="0" eaLnBrk="1" fontAlgn="auto" latinLnBrk="0" hangingPunct="1">
                        <a:lnSpc>
                          <a:spcPct val="100000"/>
                        </a:lnSpc>
                        <a:spcBef>
                          <a:spcPts val="0"/>
                        </a:spcBef>
                        <a:spcAft>
                          <a:spcPts val="0"/>
                        </a:spcAft>
                        <a:buClrTx/>
                        <a:buSzTx/>
                        <a:buFontTx/>
                        <a:buNone/>
                        <a:tabLst/>
                        <a:defRPr/>
                      </a:pPr>
                      <a:r>
                        <a:rPr lang="en-ZA" sz="1800" b="0" dirty="0">
                          <a:solidFill>
                            <a:srgbClr val="000000"/>
                          </a:solidFill>
                          <a:latin typeface="Arial"/>
                          <a:cs typeface="Arial"/>
                        </a:rPr>
                        <a:t>15 113</a:t>
                      </a:r>
                    </a:p>
                    <a:p>
                      <a:pPr algn="r"/>
                      <a:endParaRPr lang="en-ZA" dirty="0"/>
                    </a:p>
                  </a:txBody>
                  <a:tcPr marL="82944" marR="82944" marT="41476" marB="41476" anchor="ctr"/>
                </a:tc>
                <a:tc>
                  <a:txBody>
                    <a:bodyPr/>
                    <a:lstStyle/>
                    <a:p>
                      <a:pPr algn="r"/>
                      <a:r>
                        <a:rPr lang="en-ZA" sz="1800" b="0" dirty="0">
                          <a:solidFill>
                            <a:schemeClr val="tx1"/>
                          </a:solidFill>
                          <a:latin typeface="Arial"/>
                          <a:cs typeface="Arial"/>
                        </a:rPr>
                        <a:t>4 297</a:t>
                      </a:r>
                    </a:p>
                  </a:txBody>
                  <a:tcPr marL="82944" marR="82944" marT="41476" marB="41476" anchor="ctr"/>
                </a:tc>
                <a:tc>
                  <a:txBody>
                    <a:bodyPr/>
                    <a:lstStyle/>
                    <a:p>
                      <a:pPr algn="ctr"/>
                      <a:r>
                        <a:rPr lang="en-GB" sz="1800" b="0" dirty="0">
                          <a:solidFill>
                            <a:schemeClr val="tx1"/>
                          </a:solidFill>
                          <a:effectLst/>
                          <a:latin typeface="Arial"/>
                          <a:ea typeface="Times New Roman"/>
                          <a:cs typeface="Arial"/>
                        </a:rPr>
                        <a:t>28%</a:t>
                      </a:r>
                    </a:p>
                  </a:txBody>
                  <a:tcPr marL="82944" marR="82944" marT="41476" marB="41476" anchor="ctr"/>
                </a:tc>
                <a:tc>
                  <a:txBody>
                    <a:bodyPr/>
                    <a:lstStyle/>
                    <a:p>
                      <a:pPr algn="ctr"/>
                      <a:endParaRPr lang="en-GB" sz="1800" b="0" dirty="0">
                        <a:solidFill>
                          <a:srgbClr val="000000"/>
                        </a:solidFill>
                        <a:effectLst/>
                        <a:latin typeface="Arial"/>
                        <a:ea typeface="Times New Roman"/>
                        <a:cs typeface="Arial"/>
                      </a:endParaRPr>
                    </a:p>
                  </a:txBody>
                  <a:tcPr marL="82944" marR="82944" marT="41476" marB="41476" anchor="ctr"/>
                </a:tc>
                <a:extLst>
                  <a:ext uri="{0D108BD9-81ED-4DB2-BD59-A6C34878D82A}">
                    <a16:rowId xmlns:a16="http://schemas.microsoft.com/office/drawing/2014/main" xmlns="" val="10002"/>
                  </a:ext>
                </a:extLst>
              </a:tr>
              <a:tr h="11181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Compliance</a:t>
                      </a:r>
                      <a:r>
                        <a:rPr lang="en-US" sz="1800" b="0" baseline="0" dirty="0">
                          <a:solidFill>
                            <a:srgbClr val="000000"/>
                          </a:solidFill>
                          <a:latin typeface="Arial"/>
                          <a:cs typeface="Arial"/>
                        </a:rPr>
                        <a:t> Rate</a:t>
                      </a:r>
                      <a:endParaRPr lang="en-ZA" sz="1800" b="0" dirty="0">
                        <a:solidFill>
                          <a:srgbClr val="000000"/>
                        </a:solidFill>
                        <a:latin typeface="Arial"/>
                        <a:cs typeface="Arial"/>
                      </a:endParaRPr>
                    </a:p>
                    <a:p>
                      <a:pPr algn="l"/>
                      <a:endParaRPr lang="en-ZA" sz="1800" b="0" dirty="0">
                        <a:solidFill>
                          <a:srgbClr val="000000"/>
                        </a:solidFill>
                        <a:latin typeface="Arial"/>
                        <a:cs typeface="Arial"/>
                      </a:endParaRPr>
                    </a:p>
                  </a:txBody>
                  <a:tcPr marL="82944" marR="82944" marT="41476" marB="41476" anchor="ctr"/>
                </a:tc>
                <a:tc>
                  <a:txBody>
                    <a:bodyPr/>
                    <a:lstStyle/>
                    <a:p>
                      <a:pPr algn="ctr"/>
                      <a:r>
                        <a:rPr lang="en-ZA" sz="1800" b="0" dirty="0">
                          <a:solidFill>
                            <a:srgbClr val="000000"/>
                          </a:solidFill>
                          <a:latin typeface="Arial"/>
                          <a:cs typeface="Arial"/>
                        </a:rPr>
                        <a:t>93%</a:t>
                      </a:r>
                    </a:p>
                  </a:txBody>
                  <a:tcPr marL="82944" marR="82944" marT="41476" marB="41476" anchor="ctr"/>
                </a:tc>
                <a:tc>
                  <a:txBody>
                    <a:bodyPr/>
                    <a:lstStyle/>
                    <a:p>
                      <a:pPr algn="ctr"/>
                      <a:r>
                        <a:rPr lang="en-ZA" sz="1800" b="0" dirty="0">
                          <a:solidFill>
                            <a:srgbClr val="000000"/>
                          </a:solidFill>
                          <a:latin typeface="Arial"/>
                          <a:cs typeface="Arial"/>
                        </a:rPr>
                        <a:t>94%</a:t>
                      </a:r>
                      <a:endParaRPr lang="en-ZA" dirty="0"/>
                    </a:p>
                  </a:txBody>
                  <a:tcPr marL="82944" marR="82944" marT="41476" marB="41476" anchor="ctr"/>
                </a:tc>
                <a:tc>
                  <a:txBody>
                    <a:bodyPr/>
                    <a:lstStyle/>
                    <a:p>
                      <a:pPr algn="ctr"/>
                      <a:endParaRPr lang="en-ZA" sz="1800" b="0" dirty="0">
                        <a:solidFill>
                          <a:srgbClr val="000000"/>
                        </a:solidFill>
                        <a:latin typeface="Arial"/>
                        <a:cs typeface="Arial"/>
                      </a:endParaRPr>
                    </a:p>
                  </a:txBody>
                  <a:tcPr marL="82944" marR="82944" marT="41476" marB="41476" anchor="ctr"/>
                </a:tc>
                <a:tc>
                  <a:txBody>
                    <a:bodyPr/>
                    <a:lstStyle/>
                    <a:p>
                      <a:pPr algn="ctr"/>
                      <a:r>
                        <a:rPr lang="en-GB" sz="1800" b="0" dirty="0">
                          <a:solidFill>
                            <a:srgbClr val="FF0000"/>
                          </a:solidFill>
                          <a:effectLst/>
                          <a:latin typeface="Arial"/>
                          <a:ea typeface="Times New Roman"/>
                          <a:cs typeface="Arial"/>
                        </a:rPr>
                        <a:t>(1%)</a:t>
                      </a:r>
                    </a:p>
                  </a:txBody>
                  <a:tcPr marL="82944" marR="82944" marT="41476" marB="41476" anchor="ctr"/>
                </a:tc>
                <a:tc>
                  <a:txBody>
                    <a:bodyPr/>
                    <a:lstStyle/>
                    <a:p>
                      <a:pPr algn="ctr"/>
                      <a:endParaRPr lang="en-GB" sz="1800" b="0" dirty="0">
                        <a:solidFill>
                          <a:srgbClr val="000000"/>
                        </a:solidFill>
                        <a:effectLst/>
                        <a:latin typeface="Arial"/>
                        <a:ea typeface="Times New Roman"/>
                        <a:cs typeface="Arial"/>
                      </a:endParaRPr>
                    </a:p>
                  </a:txBody>
                  <a:tcPr marL="82944" marR="82944" marT="41476" marB="41476" anchor="ctr"/>
                </a:tc>
                <a:extLst>
                  <a:ext uri="{0D108BD9-81ED-4DB2-BD59-A6C34878D82A}">
                    <a16:rowId xmlns:a16="http://schemas.microsoft.com/office/drawing/2014/main" xmlns="" val="10003"/>
                  </a:ext>
                </a:extLst>
              </a:tr>
            </a:tbl>
          </a:graphicData>
        </a:graphic>
      </p:graphicFrame>
      <p:sp>
        <p:nvSpPr>
          <p:cNvPr id="8" name="Isosceles Triangle 7"/>
          <p:cNvSpPr/>
          <p:nvPr/>
        </p:nvSpPr>
        <p:spPr bwMode="auto">
          <a:xfrm>
            <a:off x="7812360" y="2708920"/>
            <a:ext cx="831515" cy="633554"/>
          </a:xfrm>
          <a:prstGeom prst="triangle">
            <a:avLst/>
          </a:prstGeom>
          <a:solidFill>
            <a:srgbClr val="46F698"/>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sp>
        <p:nvSpPr>
          <p:cNvPr id="11" name="Rectangle 10"/>
          <p:cNvSpPr/>
          <p:nvPr/>
        </p:nvSpPr>
        <p:spPr>
          <a:xfrm>
            <a:off x="830202" y="131146"/>
            <a:ext cx="6818828" cy="71521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b="1" dirty="0">
              <a:solidFill>
                <a:srgbClr val="000000"/>
              </a:solidFill>
              <a:latin typeface="Arial" pitchFamily="34" charset="0"/>
              <a:cs typeface="Arial" pitchFamily="34" charset="0"/>
            </a:endParaRPr>
          </a:p>
          <a:p>
            <a:pPr>
              <a:defRPr/>
            </a:pPr>
            <a:r>
              <a:rPr lang="en-US" sz="2400" b="1" dirty="0">
                <a:solidFill>
                  <a:srgbClr val="000000"/>
                </a:solidFill>
                <a:latin typeface="Arial" pitchFamily="34" charset="0"/>
                <a:cs typeface="Arial" pitchFamily="34" charset="0"/>
              </a:rPr>
              <a:t>ORGANISATIONAL PERFORMANCE </a:t>
            </a:r>
            <a:r>
              <a:rPr lang="en-US" sz="2400" b="1" dirty="0">
                <a:solidFill>
                  <a:schemeClr val="tx1"/>
                </a:solidFill>
                <a:latin typeface="Arial"/>
                <a:cs typeface="Arial"/>
              </a:rPr>
              <a:t>Cont./…</a:t>
            </a:r>
          </a:p>
          <a:p>
            <a:pPr fontAlgn="auto">
              <a:spcBef>
                <a:spcPts val="0"/>
              </a:spcBef>
              <a:spcAft>
                <a:spcPts val="0"/>
              </a:spcAft>
              <a:defRPr/>
            </a:pPr>
            <a:r>
              <a:rPr lang="en-US" sz="2400" b="1" dirty="0">
                <a:solidFill>
                  <a:srgbClr val="000000"/>
                </a:solidFill>
                <a:latin typeface="Arial" pitchFamily="34" charset="0"/>
                <a:cs typeface="Arial" pitchFamily="34" charset="0"/>
              </a:rPr>
              <a:t> </a:t>
            </a:r>
          </a:p>
        </p:txBody>
      </p:sp>
      <p:sp>
        <p:nvSpPr>
          <p:cNvPr id="10" name="Isosceles Triangle 9"/>
          <p:cNvSpPr/>
          <p:nvPr/>
        </p:nvSpPr>
        <p:spPr bwMode="auto">
          <a:xfrm>
            <a:off x="7812360" y="3819263"/>
            <a:ext cx="831515" cy="633554"/>
          </a:xfrm>
          <a:prstGeom prst="triangle">
            <a:avLst/>
          </a:prstGeom>
          <a:solidFill>
            <a:srgbClr val="46F698"/>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sp>
        <p:nvSpPr>
          <p:cNvPr id="3" name="Flowchart: Merge 2"/>
          <p:cNvSpPr/>
          <p:nvPr/>
        </p:nvSpPr>
        <p:spPr>
          <a:xfrm>
            <a:off x="7812360" y="4929606"/>
            <a:ext cx="831515" cy="687423"/>
          </a:xfrm>
          <a:prstGeom prst="flowChartMerg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5386014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0540"/>
            <a:ext cx="8229600" cy="4525963"/>
          </a:xfrm>
        </p:spPr>
        <p:txBody>
          <a:bodyPr>
            <a:noAutofit/>
          </a:bodyPr>
          <a:lstStyle/>
          <a:p>
            <a:pPr marL="0" indent="0">
              <a:buNone/>
            </a:pPr>
            <a:r>
              <a:rPr lang="en-US" sz="2000" b="1" dirty="0"/>
              <a:t>In an effort to advance youth and women empowerment, the Agency conducted career exhibitions, information workshops and  seminars as follows:-</a:t>
            </a:r>
          </a:p>
          <a:p>
            <a:r>
              <a:rPr lang="en-US" sz="2000" b="1" dirty="0"/>
              <a:t>A Knowledge Seminar for the University of Johannesburg students.</a:t>
            </a:r>
          </a:p>
          <a:p>
            <a:r>
              <a:rPr lang="en-US" sz="2000" b="1" dirty="0"/>
              <a:t>A Youth Empowerment Workshop in Musina Municipality to educate youth on opportunities available within the cross-border space.   </a:t>
            </a:r>
          </a:p>
          <a:p>
            <a:r>
              <a:rPr lang="en-US" sz="2000" b="1" dirty="0"/>
              <a:t>Information Sharing Seminar targeting communities around Oshoek border post was hosted in collaboration with Chief Albert Luthuli Local Municipality. </a:t>
            </a:r>
          </a:p>
          <a:p>
            <a:r>
              <a:rPr lang="en-US" sz="2000" b="1" dirty="0"/>
              <a:t>A Road Safety Education session supported by sister agencies was held with two Primary Schools in Hartebeeskop. </a:t>
            </a:r>
          </a:p>
          <a:p>
            <a:r>
              <a:rPr lang="en-US" sz="2000" b="1" dirty="0"/>
              <a:t>A campaign to attract new entrants into the cross-border market was held in Makgobistad in the North West Province.</a:t>
            </a:r>
            <a:r>
              <a:rPr lang="en-ZA" sz="2000" b="1" dirty="0"/>
              <a:t>   </a:t>
            </a:r>
          </a:p>
          <a:p>
            <a:r>
              <a:rPr lang="en-US" sz="2000" b="1" dirty="0"/>
              <a:t>In partnership with the National Department of Transport, a career exhibition was conducted for grade 10-12 learners in Limpopo, North West and Mpumalanga Province. </a:t>
            </a:r>
          </a:p>
          <a:p>
            <a:endParaRPr lang="en-US" sz="2000" b="1" dirty="0"/>
          </a:p>
        </p:txBody>
      </p:sp>
      <p:sp>
        <p:nvSpPr>
          <p:cNvPr id="4" name="Slide Number Placeholder 3"/>
          <p:cNvSpPr>
            <a:spLocks noGrp="1"/>
          </p:cNvSpPr>
          <p:nvPr>
            <p:ph type="sldNum" sz="quarter" idx="12"/>
          </p:nvPr>
        </p:nvSpPr>
        <p:spPr/>
        <p:txBody>
          <a:bodyPr/>
          <a:lstStyle/>
          <a:p>
            <a:fld id="{CC8FFA1E-AED8-D047-8148-B0D1B2152A74}" type="slidenum">
              <a:rPr lang="en-US" smtClean="0"/>
              <a:pPr/>
              <a:t>19</a:t>
            </a:fld>
            <a:endParaRPr lang="en-US" dirty="0"/>
          </a:p>
        </p:txBody>
      </p:sp>
      <p:sp>
        <p:nvSpPr>
          <p:cNvPr id="5" name="Title 1"/>
          <p:cNvSpPr txBox="1">
            <a:spLocks/>
          </p:cNvSpPr>
          <p:nvPr/>
        </p:nvSpPr>
        <p:spPr bwMode="auto">
          <a:xfrm>
            <a:off x="913486" y="172722"/>
            <a:ext cx="6863727" cy="626175"/>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b="1" dirty="0">
                <a:solidFill>
                  <a:schemeClr val="tx1"/>
                </a:solidFill>
                <a:latin typeface="Arial"/>
                <a:cs typeface="Arial"/>
              </a:rPr>
              <a:t>SOCIAL RESPONSIBILITY</a:t>
            </a:r>
          </a:p>
        </p:txBody>
      </p:sp>
    </p:spTree>
    <p:extLst>
      <p:ext uri="{BB962C8B-B14F-4D97-AF65-F5344CB8AC3E}">
        <p14:creationId xmlns:p14="http://schemas.microsoft.com/office/powerpoint/2010/main" xmlns="" val="343227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262930"/>
            <a:ext cx="6446253" cy="50879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rgbClr val="000000"/>
                </a:solidFill>
                <a:latin typeface="Arial" pitchFamily="34" charset="0"/>
                <a:cs typeface="Arial" pitchFamily="34" charset="0"/>
              </a:rPr>
              <a:t> </a:t>
            </a:r>
          </a:p>
        </p:txBody>
      </p:sp>
      <p:sp>
        <p:nvSpPr>
          <p:cNvPr id="2" name="Title 1"/>
          <p:cNvSpPr>
            <a:spLocks noGrp="1"/>
          </p:cNvSpPr>
          <p:nvPr>
            <p:ph type="title"/>
          </p:nvPr>
        </p:nvSpPr>
        <p:spPr>
          <a:xfrm>
            <a:off x="457200" y="194553"/>
            <a:ext cx="8229600" cy="577175"/>
          </a:xfrm>
        </p:spPr>
        <p:txBody>
          <a:bodyPr>
            <a:noAutofit/>
          </a:bodyPr>
          <a:lstStyle/>
          <a:p>
            <a:r>
              <a:rPr lang="en-ZA" sz="3200" b="1" dirty="0"/>
              <a:t>Presentation outline </a:t>
            </a:r>
          </a:p>
        </p:txBody>
      </p:sp>
      <p:sp>
        <p:nvSpPr>
          <p:cNvPr id="7" name="Content Placeholder 1"/>
          <p:cNvSpPr>
            <a:spLocks noGrp="1"/>
          </p:cNvSpPr>
          <p:nvPr>
            <p:ph idx="1"/>
          </p:nvPr>
        </p:nvSpPr>
        <p:spPr>
          <a:xfrm>
            <a:off x="293571" y="1022685"/>
            <a:ext cx="8229600" cy="5262612"/>
          </a:xfrm>
        </p:spPr>
        <p:txBody>
          <a:bodyPr>
            <a:normAutofit fontScale="55000" lnSpcReduction="20000"/>
          </a:bodyPr>
          <a:lstStyle/>
          <a:p>
            <a:pPr marL="457200" indent="-457200">
              <a:lnSpc>
                <a:spcPct val="150000"/>
              </a:lnSpc>
              <a:buFont typeface="Arial" charset="0"/>
              <a:buAutoNum type="arabicPeriod"/>
            </a:pPr>
            <a:r>
              <a:rPr lang="en-ZA" sz="3400" dirty="0">
                <a:latin typeface="Arial" pitchFamily="34" charset="0"/>
                <a:cs typeface="Arial" pitchFamily="34" charset="0"/>
              </a:rPr>
              <a:t>The C-BRTA’s Mandate</a:t>
            </a:r>
          </a:p>
          <a:p>
            <a:pPr marL="457200" indent="-457200">
              <a:lnSpc>
                <a:spcPct val="150000"/>
              </a:lnSpc>
              <a:buFont typeface="Arial" charset="0"/>
              <a:buAutoNum type="arabicPeriod"/>
            </a:pPr>
            <a:r>
              <a:rPr lang="en-ZA" sz="3400" dirty="0">
                <a:latin typeface="Arial" pitchFamily="34" charset="0"/>
                <a:cs typeface="Arial" pitchFamily="34" charset="0"/>
              </a:rPr>
              <a:t>Strategic Overview</a:t>
            </a:r>
          </a:p>
          <a:p>
            <a:pPr marL="457200" indent="-457200">
              <a:lnSpc>
                <a:spcPct val="150000"/>
              </a:lnSpc>
              <a:buFont typeface="Arial" charset="0"/>
              <a:buAutoNum type="arabicPeriod"/>
            </a:pPr>
            <a:r>
              <a:rPr lang="en-ZA" sz="3400" dirty="0">
                <a:latin typeface="Arial" pitchFamily="34" charset="0"/>
                <a:cs typeface="Arial" pitchFamily="34" charset="0"/>
              </a:rPr>
              <a:t>Our Operational Environment </a:t>
            </a:r>
          </a:p>
          <a:p>
            <a:pPr marL="457200" indent="-457200">
              <a:lnSpc>
                <a:spcPct val="150000"/>
              </a:lnSpc>
              <a:buFont typeface="Arial" charset="0"/>
              <a:buAutoNum type="arabicPeriod"/>
            </a:pPr>
            <a:r>
              <a:rPr lang="en-ZA" sz="3400" dirty="0">
                <a:latin typeface="Arial" pitchFamily="34" charset="0"/>
                <a:cs typeface="Arial" pitchFamily="34" charset="0"/>
              </a:rPr>
              <a:t>Performance Summary : Our Journey Thus Far </a:t>
            </a:r>
          </a:p>
          <a:p>
            <a:pPr marL="457200" indent="-457200">
              <a:lnSpc>
                <a:spcPct val="150000"/>
              </a:lnSpc>
              <a:buFont typeface="Arial" charset="0"/>
              <a:buAutoNum type="arabicPeriod"/>
            </a:pPr>
            <a:r>
              <a:rPr lang="en-ZA" sz="3400" dirty="0">
                <a:latin typeface="Arial" pitchFamily="34" charset="0"/>
                <a:cs typeface="Arial" pitchFamily="34" charset="0"/>
              </a:rPr>
              <a:t>2017/18 Organisational Performance</a:t>
            </a:r>
          </a:p>
          <a:p>
            <a:pPr marL="457200" indent="-457200">
              <a:lnSpc>
                <a:spcPct val="150000"/>
              </a:lnSpc>
              <a:buFont typeface="Arial" charset="0"/>
              <a:buAutoNum type="arabicPeriod"/>
            </a:pPr>
            <a:r>
              <a:rPr lang="en-ZA" sz="3400" dirty="0">
                <a:solidFill>
                  <a:srgbClr val="000000"/>
                </a:solidFill>
                <a:latin typeface="Arial"/>
                <a:cs typeface="Arial"/>
              </a:rPr>
              <a:t>Organisational Performance </a:t>
            </a:r>
          </a:p>
          <a:p>
            <a:pPr marL="457200" indent="-457200">
              <a:lnSpc>
                <a:spcPct val="150000"/>
              </a:lnSpc>
              <a:buFont typeface="Arial" charset="0"/>
              <a:buAutoNum type="arabicPeriod"/>
            </a:pPr>
            <a:r>
              <a:rPr lang="en-ZA" sz="3400" dirty="0">
                <a:solidFill>
                  <a:srgbClr val="000000"/>
                </a:solidFill>
                <a:latin typeface="Arial"/>
                <a:cs typeface="Arial"/>
              </a:rPr>
              <a:t>Social Responsibility</a:t>
            </a:r>
          </a:p>
          <a:p>
            <a:pPr marL="457200" indent="-457200">
              <a:lnSpc>
                <a:spcPct val="150000"/>
              </a:lnSpc>
              <a:buFont typeface="Arial" charset="0"/>
              <a:buAutoNum type="arabicPeriod"/>
            </a:pPr>
            <a:r>
              <a:rPr lang="en-ZA" sz="3400" dirty="0">
                <a:solidFill>
                  <a:srgbClr val="000000"/>
                </a:solidFill>
                <a:latin typeface="Arial"/>
                <a:cs typeface="Arial"/>
              </a:rPr>
              <a:t>Financial Performance 2017/18 </a:t>
            </a:r>
          </a:p>
          <a:p>
            <a:pPr marL="457200" indent="-457200">
              <a:lnSpc>
                <a:spcPct val="150000"/>
              </a:lnSpc>
              <a:buFont typeface="Arial" charset="0"/>
              <a:buAutoNum type="arabicPeriod"/>
            </a:pPr>
            <a:r>
              <a:rPr lang="en-ZA" sz="3400" dirty="0">
                <a:solidFill>
                  <a:srgbClr val="000000"/>
                </a:solidFill>
                <a:latin typeface="Arial"/>
                <a:cs typeface="Arial"/>
              </a:rPr>
              <a:t>Financial Position 2017/18</a:t>
            </a:r>
          </a:p>
          <a:p>
            <a:pPr marL="457200" indent="-457200">
              <a:lnSpc>
                <a:spcPct val="150000"/>
              </a:lnSpc>
              <a:buFont typeface="Arial" charset="0"/>
              <a:buAutoNum type="arabicPeriod"/>
            </a:pPr>
            <a:r>
              <a:rPr lang="en-ZA" sz="3400" dirty="0">
                <a:solidFill>
                  <a:srgbClr val="000000"/>
                </a:solidFill>
                <a:latin typeface="Arial"/>
                <a:cs typeface="Arial"/>
              </a:rPr>
              <a:t>Audit Outcomes 2017/18</a:t>
            </a:r>
          </a:p>
          <a:p>
            <a:pPr marL="457200" indent="-457200">
              <a:lnSpc>
                <a:spcPct val="150000"/>
              </a:lnSpc>
              <a:buFont typeface="Arial" charset="0"/>
              <a:buAutoNum type="arabicPeriod"/>
            </a:pPr>
            <a:r>
              <a:rPr lang="en-ZA" sz="3400" dirty="0">
                <a:solidFill>
                  <a:srgbClr val="000000"/>
                </a:solidFill>
                <a:latin typeface="Arial"/>
                <a:cs typeface="Arial"/>
              </a:rPr>
              <a:t>Concluding Remarks</a:t>
            </a:r>
          </a:p>
          <a:p>
            <a:pPr marL="457200" indent="-457200">
              <a:lnSpc>
                <a:spcPct val="150000"/>
              </a:lnSpc>
              <a:buAutoNum type="arabicPeriod"/>
            </a:pPr>
            <a:endParaRPr lang="en-ZA" sz="2000" dirty="0">
              <a:latin typeface="Arial" pitchFamily="34" charset="0"/>
              <a:cs typeface="Arial" pitchFamily="34" charset="0"/>
            </a:endParaRPr>
          </a:p>
          <a:p>
            <a:pPr marL="457200" indent="-457200">
              <a:lnSpc>
                <a:spcPct val="150000"/>
              </a:lnSpc>
              <a:buAutoNum type="arabicPeriod"/>
            </a:pPr>
            <a:endParaRPr lang="en-ZA" sz="2000" dirty="0">
              <a:latin typeface="Arial" pitchFamily="34" charset="0"/>
              <a:cs typeface="Arial" pitchFamily="34" charset="0"/>
            </a:endParaRPr>
          </a:p>
          <a:p>
            <a:pPr marL="0" indent="0">
              <a:lnSpc>
                <a:spcPct val="150000"/>
              </a:lnSpc>
              <a:buNone/>
            </a:pPr>
            <a:endParaRPr lang="en-ZA" sz="2000" b="1" dirty="0">
              <a:solidFill>
                <a:srgbClr val="FF0000"/>
              </a:solidFill>
            </a:endParaRPr>
          </a:p>
          <a:p>
            <a:pPr marL="0" indent="0">
              <a:lnSpc>
                <a:spcPct val="150000"/>
              </a:lnSpc>
              <a:buNone/>
            </a:pPr>
            <a:endParaRPr lang="en-ZA"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C8FFA1E-AED8-D047-8148-B0D1B2152A74}" type="slidenum">
              <a:rPr lang="en-US" smtClean="0"/>
              <a:pPr/>
              <a:t>2</a:t>
            </a:fld>
            <a:endParaRPr lang="en-US" dirty="0"/>
          </a:p>
        </p:txBody>
      </p:sp>
    </p:spTree>
    <p:extLst>
      <p:ext uri="{BB962C8B-B14F-4D97-AF65-F5344CB8AC3E}">
        <p14:creationId xmlns:p14="http://schemas.microsoft.com/office/powerpoint/2010/main" xmlns="" val="39486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8FFA1E-AED8-D047-8148-B0D1B2152A74}" type="slidenum">
              <a:rPr lang="en-US" smtClean="0"/>
              <a:pPr/>
              <a:t>20</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694002256"/>
              </p:ext>
            </p:extLst>
          </p:nvPr>
        </p:nvGraphicFramePr>
        <p:xfrm>
          <a:off x="483546" y="1037207"/>
          <a:ext cx="5100131" cy="5090712"/>
        </p:xfrm>
        <a:graphic>
          <a:graphicData uri="http://schemas.openxmlformats.org/presentationml/2006/ole">
            <p:oleObj spid="_x0000_s3146" name="Worksheet" r:id="rId4" imgW="6438888" imgH="5227416" progId="Excel.Sheet.12">
              <p:embed/>
            </p:oleObj>
          </a:graphicData>
        </a:graphic>
      </p:graphicFrame>
      <p:pic>
        <p:nvPicPr>
          <p:cNvPr id="4" name="Picture 3"/>
          <p:cNvPicPr>
            <a:picLocks noChangeAspect="1"/>
          </p:cNvPicPr>
          <p:nvPr/>
        </p:nvPicPr>
        <p:blipFill>
          <a:blip r:embed="rId5"/>
          <a:stretch>
            <a:fillRect/>
          </a:stretch>
        </p:blipFill>
        <p:spPr>
          <a:xfrm>
            <a:off x="5606375" y="1293330"/>
            <a:ext cx="3210128" cy="2425840"/>
          </a:xfrm>
          <a:prstGeom prst="rect">
            <a:avLst/>
          </a:prstGeom>
        </p:spPr>
      </p:pic>
      <p:pic>
        <p:nvPicPr>
          <p:cNvPr id="5" name="Picture 4"/>
          <p:cNvPicPr>
            <a:picLocks noChangeAspect="1"/>
          </p:cNvPicPr>
          <p:nvPr/>
        </p:nvPicPr>
        <p:blipFill>
          <a:blip r:embed="rId6"/>
          <a:stretch>
            <a:fillRect/>
          </a:stretch>
        </p:blipFill>
        <p:spPr>
          <a:xfrm>
            <a:off x="5606374" y="3727825"/>
            <a:ext cx="3210128" cy="2363747"/>
          </a:xfrm>
          <a:prstGeom prst="rect">
            <a:avLst/>
          </a:prstGeom>
        </p:spPr>
      </p:pic>
      <p:sp>
        <p:nvSpPr>
          <p:cNvPr id="8" name="Title 1"/>
          <p:cNvSpPr txBox="1">
            <a:spLocks/>
          </p:cNvSpPr>
          <p:nvPr/>
        </p:nvSpPr>
        <p:spPr bwMode="auto">
          <a:xfrm>
            <a:off x="913486" y="172722"/>
            <a:ext cx="6863727" cy="650238"/>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b="1" dirty="0">
                <a:solidFill>
                  <a:schemeClr val="tx1"/>
                </a:solidFill>
                <a:latin typeface="Arial"/>
                <a:cs typeface="Arial"/>
              </a:rPr>
              <a:t>FINANCIAL PERFORMANCE 2017/2018</a:t>
            </a:r>
          </a:p>
          <a:p>
            <a:pPr algn="ctr">
              <a:defRPr/>
            </a:pPr>
            <a:endParaRPr lang="en-US" sz="2400" b="1" dirty="0">
              <a:solidFill>
                <a:schemeClr val="tx1"/>
              </a:solidFill>
              <a:latin typeface="Arial"/>
              <a:cs typeface="Arial"/>
            </a:endParaRPr>
          </a:p>
        </p:txBody>
      </p:sp>
    </p:spTree>
    <p:extLst>
      <p:ext uri="{BB962C8B-B14F-4D97-AF65-F5344CB8AC3E}">
        <p14:creationId xmlns:p14="http://schemas.microsoft.com/office/powerpoint/2010/main" xmlns="" val="77655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47500" lnSpcReduction="20000"/>
          </a:bodyPr>
          <a:lstStyle/>
          <a:p>
            <a:pPr marL="0" indent="0">
              <a:buNone/>
            </a:pPr>
            <a:r>
              <a:rPr lang="en-US" b="1" dirty="0"/>
              <a:t>REVENUE</a:t>
            </a:r>
          </a:p>
          <a:p>
            <a:pPr lvl="0" algn="just">
              <a:lnSpc>
                <a:spcPct val="150000"/>
              </a:lnSpc>
              <a:buFont typeface="Wingdings" pitchFamily="2" charset="2"/>
              <a:buChar char="Ø"/>
            </a:pPr>
            <a:r>
              <a:rPr lang="en-ZA" dirty="0">
                <a:solidFill>
                  <a:srgbClr val="000000"/>
                </a:solidFill>
                <a:latin typeface="Arial"/>
                <a:cs typeface="Arial"/>
              </a:rPr>
              <a:t>Permit revenue is the main funding stream  and constituted 77% of the total income</a:t>
            </a:r>
          </a:p>
          <a:p>
            <a:pPr lvl="0" algn="just">
              <a:lnSpc>
                <a:spcPct val="150000"/>
              </a:lnSpc>
              <a:buFont typeface="Wingdings" pitchFamily="2" charset="2"/>
              <a:buChar char="Ø"/>
            </a:pPr>
            <a:r>
              <a:rPr lang="en-ZA" dirty="0">
                <a:solidFill>
                  <a:srgbClr val="000000"/>
                </a:solidFill>
                <a:latin typeface="Arial"/>
                <a:cs typeface="Arial"/>
              </a:rPr>
              <a:t>There’s 1% decrease in permit revenue due to marginal decrease in the number of freight permits issued.</a:t>
            </a:r>
          </a:p>
          <a:p>
            <a:pPr lvl="0" algn="just">
              <a:lnSpc>
                <a:spcPct val="150000"/>
              </a:lnSpc>
              <a:buFont typeface="Wingdings" pitchFamily="2" charset="2"/>
              <a:buChar char="Ø"/>
            </a:pPr>
            <a:r>
              <a:rPr lang="en-ZA" dirty="0">
                <a:solidFill>
                  <a:srgbClr val="000000"/>
                </a:solidFill>
                <a:latin typeface="Arial"/>
                <a:cs typeface="Arial"/>
              </a:rPr>
              <a:t>Penalty revenue constitutes 12% of the total income. </a:t>
            </a:r>
          </a:p>
          <a:p>
            <a:pPr marL="0" indent="0">
              <a:buNone/>
            </a:pPr>
            <a:endParaRPr lang="en-US" dirty="0"/>
          </a:p>
        </p:txBody>
      </p:sp>
      <p:sp>
        <p:nvSpPr>
          <p:cNvPr id="4" name="Content Placeholder 3"/>
          <p:cNvSpPr>
            <a:spLocks noGrp="1"/>
          </p:cNvSpPr>
          <p:nvPr>
            <p:ph sz="half" idx="2"/>
          </p:nvPr>
        </p:nvSpPr>
        <p:spPr/>
        <p:txBody>
          <a:bodyPr>
            <a:normAutofit fontScale="47500" lnSpcReduction="20000"/>
          </a:bodyPr>
          <a:lstStyle/>
          <a:p>
            <a:pPr marL="0" indent="0">
              <a:buNone/>
            </a:pPr>
            <a:r>
              <a:rPr lang="en-US" b="1" dirty="0"/>
              <a:t>EXPENDITURE</a:t>
            </a:r>
          </a:p>
          <a:p>
            <a:pPr lvl="0">
              <a:lnSpc>
                <a:spcPct val="150000"/>
              </a:lnSpc>
              <a:buFont typeface="Wingdings" pitchFamily="2" charset="2"/>
              <a:buChar char="Ø"/>
            </a:pPr>
            <a:r>
              <a:rPr lang="en-ZA" b="1" dirty="0">
                <a:solidFill>
                  <a:srgbClr val="000000"/>
                </a:solidFill>
                <a:latin typeface="Arial"/>
                <a:cs typeface="Arial"/>
              </a:rPr>
              <a:t>Employee costs </a:t>
            </a:r>
            <a:r>
              <a:rPr lang="en-ZA" dirty="0">
                <a:solidFill>
                  <a:srgbClr val="000000"/>
                </a:solidFill>
                <a:latin typeface="Arial"/>
                <a:cs typeface="Arial"/>
              </a:rPr>
              <a:t>constituted 56% of the total expenditure March 2018 .</a:t>
            </a:r>
          </a:p>
          <a:p>
            <a:pPr lvl="0">
              <a:lnSpc>
                <a:spcPct val="150000"/>
              </a:lnSpc>
              <a:buFont typeface="Wingdings" pitchFamily="2" charset="2"/>
              <a:buChar char="Ø"/>
            </a:pPr>
            <a:r>
              <a:rPr lang="en-ZA" b="1" dirty="0">
                <a:solidFill>
                  <a:srgbClr val="000000"/>
                </a:solidFill>
                <a:latin typeface="Arial"/>
                <a:cs typeface="Arial"/>
              </a:rPr>
              <a:t>Operating expenditure</a:t>
            </a:r>
            <a:r>
              <a:rPr lang="en-ZA" dirty="0">
                <a:solidFill>
                  <a:srgbClr val="000000"/>
                </a:solidFill>
                <a:latin typeface="Arial"/>
                <a:cs typeface="Arial"/>
              </a:rPr>
              <a:t>  constituted  27%</a:t>
            </a:r>
          </a:p>
          <a:p>
            <a:pPr lvl="0" algn="just">
              <a:lnSpc>
                <a:spcPct val="150000"/>
              </a:lnSpc>
              <a:buFont typeface="Wingdings" pitchFamily="2" charset="2"/>
              <a:buChar char="Ø"/>
            </a:pPr>
            <a:r>
              <a:rPr lang="en-ZA" b="1" dirty="0">
                <a:solidFill>
                  <a:srgbClr val="000000"/>
                </a:solidFill>
                <a:latin typeface="Arial"/>
                <a:cs typeface="Arial"/>
              </a:rPr>
              <a:t>Financial strategy </a:t>
            </a:r>
            <a:r>
              <a:rPr lang="en-ZA" dirty="0">
                <a:solidFill>
                  <a:srgbClr val="000000"/>
                </a:solidFill>
                <a:latin typeface="Arial"/>
                <a:cs typeface="Arial"/>
              </a:rPr>
              <a:t>for cost saving was put in place,</a:t>
            </a:r>
          </a:p>
          <a:p>
            <a:pPr lvl="0" algn="just">
              <a:lnSpc>
                <a:spcPct val="150000"/>
              </a:lnSpc>
              <a:buFont typeface="Wingdings" pitchFamily="2" charset="2"/>
              <a:buChar char="Ø"/>
            </a:pPr>
            <a:r>
              <a:rPr lang="en-ZA" b="1" dirty="0">
                <a:solidFill>
                  <a:srgbClr val="000000"/>
                </a:solidFill>
                <a:latin typeface="Arial"/>
                <a:cs typeface="Arial"/>
              </a:rPr>
              <a:t>Conserved cash </a:t>
            </a:r>
            <a:r>
              <a:rPr lang="en-ZA" dirty="0">
                <a:solidFill>
                  <a:srgbClr val="000000"/>
                </a:solidFill>
                <a:latin typeface="Arial"/>
                <a:cs typeface="Arial"/>
              </a:rPr>
              <a:t>and </a:t>
            </a:r>
            <a:r>
              <a:rPr lang="en-ZA" b="1" dirty="0">
                <a:solidFill>
                  <a:srgbClr val="000000"/>
                </a:solidFill>
                <a:latin typeface="Arial"/>
                <a:cs typeface="Arial"/>
              </a:rPr>
              <a:t>generated surpluses </a:t>
            </a:r>
            <a:r>
              <a:rPr lang="en-ZA" dirty="0">
                <a:solidFill>
                  <a:srgbClr val="000000"/>
                </a:solidFill>
                <a:latin typeface="Arial"/>
                <a:cs typeface="Arial"/>
              </a:rPr>
              <a:t>to enable the Agency to service the Operator Refund liability of </a:t>
            </a:r>
            <a:r>
              <a:rPr lang="en-ZA" b="1" dirty="0">
                <a:solidFill>
                  <a:srgbClr val="000000"/>
                </a:solidFill>
                <a:latin typeface="Arial"/>
                <a:cs typeface="Arial"/>
              </a:rPr>
              <a:t>R318 million </a:t>
            </a:r>
            <a:r>
              <a:rPr lang="en-ZA" dirty="0">
                <a:solidFill>
                  <a:srgbClr val="000000"/>
                </a:solidFill>
                <a:latin typeface="Arial"/>
                <a:cs typeface="Arial"/>
              </a:rPr>
              <a:t>as well as capital expenditure</a:t>
            </a:r>
          </a:p>
          <a:p>
            <a:pPr lvl="0" algn="just">
              <a:lnSpc>
                <a:spcPct val="150000"/>
              </a:lnSpc>
              <a:buFont typeface="Wingdings" pitchFamily="2" charset="2"/>
              <a:buChar char="Ø"/>
            </a:pPr>
            <a:r>
              <a:rPr lang="en-ZA" dirty="0">
                <a:solidFill>
                  <a:srgbClr val="000000"/>
                </a:solidFill>
                <a:latin typeface="Arial"/>
                <a:cs typeface="Arial"/>
              </a:rPr>
              <a:t>To that effect, the Agency reported a</a:t>
            </a:r>
            <a:r>
              <a:rPr lang="en-ZA" b="1" dirty="0">
                <a:solidFill>
                  <a:srgbClr val="000000"/>
                </a:solidFill>
                <a:latin typeface="Arial"/>
                <a:cs typeface="Arial"/>
              </a:rPr>
              <a:t> surplus of R55 million </a:t>
            </a:r>
            <a:r>
              <a:rPr lang="en-ZA" dirty="0">
                <a:solidFill>
                  <a:srgbClr val="000000"/>
                </a:solidFill>
                <a:latin typeface="Arial"/>
                <a:cs typeface="Arial"/>
              </a:rPr>
              <a:t>for the year ended March 2018</a:t>
            </a:r>
            <a:endParaRPr lang="en-ZA" dirty="0"/>
          </a:p>
          <a:p>
            <a:pPr marL="0" indent="0">
              <a:buNone/>
            </a:pPr>
            <a:endParaRPr lang="en-US" b="1" dirty="0"/>
          </a:p>
        </p:txBody>
      </p:sp>
      <p:sp>
        <p:nvSpPr>
          <p:cNvPr id="5" name="Slide Number Placeholder 4"/>
          <p:cNvSpPr>
            <a:spLocks noGrp="1"/>
          </p:cNvSpPr>
          <p:nvPr>
            <p:ph type="sldNum" sz="quarter" idx="12"/>
          </p:nvPr>
        </p:nvSpPr>
        <p:spPr/>
        <p:txBody>
          <a:bodyPr/>
          <a:lstStyle/>
          <a:p>
            <a:fld id="{CC8FFA1E-AED8-D047-8148-B0D1B2152A74}" type="slidenum">
              <a:rPr lang="en-US" smtClean="0"/>
              <a:pPr/>
              <a:t>21</a:t>
            </a:fld>
            <a:endParaRPr lang="en-US" dirty="0"/>
          </a:p>
        </p:txBody>
      </p:sp>
      <p:sp>
        <p:nvSpPr>
          <p:cNvPr id="7" name="Title 1"/>
          <p:cNvSpPr txBox="1">
            <a:spLocks/>
          </p:cNvSpPr>
          <p:nvPr/>
        </p:nvSpPr>
        <p:spPr bwMode="auto">
          <a:xfrm>
            <a:off x="913486" y="172722"/>
            <a:ext cx="6863727" cy="1015998"/>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dirty="0">
                <a:solidFill>
                  <a:schemeClr val="tx1"/>
                </a:solidFill>
                <a:latin typeface="Arial"/>
                <a:cs typeface="Arial"/>
              </a:rPr>
              <a:t>FINANCIAL PERFORMANCE 2017/2018 Cont./…</a:t>
            </a:r>
          </a:p>
          <a:p>
            <a:pPr>
              <a:defRPr/>
            </a:pPr>
            <a:endParaRPr lang="en-US" sz="2800" b="1" dirty="0">
              <a:solidFill>
                <a:schemeClr val="tx1"/>
              </a:solidFill>
              <a:latin typeface="Arial"/>
              <a:cs typeface="Arial"/>
            </a:endParaRPr>
          </a:p>
        </p:txBody>
      </p:sp>
    </p:spTree>
    <p:extLst>
      <p:ext uri="{BB962C8B-B14F-4D97-AF65-F5344CB8AC3E}">
        <p14:creationId xmlns:p14="http://schemas.microsoft.com/office/powerpoint/2010/main" xmlns="" val="4020092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13486" y="172722"/>
            <a:ext cx="6863727" cy="650238"/>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b="1" dirty="0">
                <a:solidFill>
                  <a:schemeClr val="tx1"/>
                </a:solidFill>
                <a:latin typeface="Arial"/>
                <a:cs typeface="Arial"/>
              </a:rPr>
              <a:t>FINANCIAL POSITION 2017/2018</a:t>
            </a:r>
          </a:p>
          <a:p>
            <a:pPr>
              <a:defRPr/>
            </a:pPr>
            <a:endParaRPr lang="en-US" sz="2400" b="1" dirty="0">
              <a:solidFill>
                <a:schemeClr val="tx1"/>
              </a:solidFill>
              <a:latin typeface="Arial"/>
              <a:cs typeface="Arial"/>
            </a:endParaRPr>
          </a:p>
        </p:txBody>
      </p:sp>
      <p:sp>
        <p:nvSpPr>
          <p:cNvPr id="3" name="Slide Number Placeholder 2"/>
          <p:cNvSpPr>
            <a:spLocks noGrp="1"/>
          </p:cNvSpPr>
          <p:nvPr>
            <p:ph type="sldNum" sz="quarter" idx="12"/>
          </p:nvPr>
        </p:nvSpPr>
        <p:spPr/>
        <p:txBody>
          <a:bodyPr/>
          <a:lstStyle/>
          <a:p>
            <a:fld id="{CC8FFA1E-AED8-D047-8148-B0D1B2152A74}" type="slidenum">
              <a:rPr lang="en-US" smtClean="0"/>
              <a:pPr/>
              <a:t>22</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1415796468"/>
              </p:ext>
            </p:extLst>
          </p:nvPr>
        </p:nvGraphicFramePr>
        <p:xfrm>
          <a:off x="401688" y="943277"/>
          <a:ext cx="7375525" cy="5211090"/>
        </p:xfrm>
        <a:graphic>
          <a:graphicData uri="http://schemas.openxmlformats.org/presentationml/2006/ole">
            <p:oleObj spid="_x0000_s2147" name="Worksheet" r:id="rId4" imgW="7376228" imgH="5981688" progId="Excel.Sheet.12">
              <p:embed/>
            </p:oleObj>
          </a:graphicData>
        </a:graphic>
      </p:graphicFrame>
    </p:spTree>
    <p:extLst>
      <p:ext uri="{BB962C8B-B14F-4D97-AF65-F5344CB8AC3E}">
        <p14:creationId xmlns:p14="http://schemas.microsoft.com/office/powerpoint/2010/main" xmlns="" val="1886374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13486" y="172722"/>
            <a:ext cx="6863727" cy="975950"/>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800" b="1" dirty="0">
                <a:solidFill>
                  <a:schemeClr val="tx1"/>
                </a:solidFill>
                <a:latin typeface="Arial"/>
                <a:cs typeface="Arial"/>
              </a:rPr>
              <a:t>FINANCIAL POSITION 2017/2018  Cont./…</a:t>
            </a:r>
          </a:p>
          <a:p>
            <a:pPr algn="ctr">
              <a:defRPr/>
            </a:pPr>
            <a:endParaRPr lang="en-US" sz="2800" b="1" dirty="0">
              <a:solidFill>
                <a:schemeClr val="tx1"/>
              </a:solidFill>
              <a:latin typeface="Arial"/>
              <a:cs typeface="Arial"/>
            </a:endParaRPr>
          </a:p>
        </p:txBody>
      </p:sp>
      <p:sp>
        <p:nvSpPr>
          <p:cNvPr id="4" name="Content Placeholder 3"/>
          <p:cNvSpPr>
            <a:spLocks noGrp="1"/>
          </p:cNvSpPr>
          <p:nvPr>
            <p:ph idx="1"/>
          </p:nvPr>
        </p:nvSpPr>
        <p:spPr>
          <a:xfrm>
            <a:off x="457200" y="1378858"/>
            <a:ext cx="8229600" cy="4747306"/>
          </a:xfrm>
        </p:spPr>
        <p:txBody>
          <a:bodyPr>
            <a:normAutofit fontScale="55000" lnSpcReduction="20000"/>
          </a:bodyPr>
          <a:lstStyle/>
          <a:p>
            <a:pPr lvl="0">
              <a:lnSpc>
                <a:spcPct val="150000"/>
              </a:lnSpc>
              <a:buFont typeface="Wingdings" pitchFamily="2" charset="2"/>
              <a:buChar char="Ø"/>
            </a:pPr>
            <a:r>
              <a:rPr lang="en-ZA" dirty="0">
                <a:latin typeface="Arial"/>
                <a:cs typeface="Arial"/>
              </a:rPr>
              <a:t>The Agency reported a position of technical insolvency as its liabilities exceeded the assets by R124 million at year-end. This was due to the outcome of the 2011 permit tariff litigation which resulted in R318 million provision for Operator Refunds  </a:t>
            </a:r>
          </a:p>
          <a:p>
            <a:pPr lvl="0">
              <a:lnSpc>
                <a:spcPct val="150000"/>
              </a:lnSpc>
              <a:buFont typeface="Wingdings" pitchFamily="2" charset="2"/>
              <a:buChar char="Ø"/>
            </a:pPr>
            <a:r>
              <a:rPr lang="en-ZA" dirty="0">
                <a:solidFill>
                  <a:srgbClr val="000000"/>
                </a:solidFill>
                <a:latin typeface="Arial"/>
                <a:cs typeface="Arial"/>
              </a:rPr>
              <a:t> The accumulated deficit of R124 million was reduced by 30% from the previous year as a result of the refunds that were made to the operators as at year end and the reported surplus for the year  </a:t>
            </a:r>
          </a:p>
          <a:p>
            <a:pPr lvl="0" algn="just">
              <a:lnSpc>
                <a:spcPct val="150000"/>
              </a:lnSpc>
              <a:buFont typeface="Wingdings" pitchFamily="2" charset="2"/>
              <a:buChar char="Ø"/>
            </a:pPr>
            <a:r>
              <a:rPr lang="en-ZA" dirty="0">
                <a:latin typeface="Arial"/>
                <a:cs typeface="Arial"/>
              </a:rPr>
              <a:t>A total of R142,8 million (from the R318 million) has been refunded to the operators as at 31 March 2018. </a:t>
            </a:r>
          </a:p>
          <a:p>
            <a:pPr algn="just">
              <a:lnSpc>
                <a:spcPct val="150000"/>
              </a:lnSpc>
              <a:buFont typeface="Wingdings" pitchFamily="2" charset="2"/>
              <a:buChar char="Ø"/>
            </a:pPr>
            <a:r>
              <a:rPr lang="en-ZA" dirty="0">
                <a:latin typeface="Arial" panose="020B0604020202020204" pitchFamily="34" charset="0"/>
                <a:cs typeface="Arial" panose="020B0604020202020204" pitchFamily="34" charset="0"/>
              </a:rPr>
              <a:t>On 12 May 2018, the Agency applied provisions of Prescription Act, 68 of 1969, in respect of the amount previously provided for as a potential liability in the statement of financial position. </a:t>
            </a:r>
          </a:p>
          <a:p>
            <a:pPr marL="0" lvl="0" indent="0" algn="just">
              <a:lnSpc>
                <a:spcPct val="150000"/>
              </a:lnSpc>
              <a:buNone/>
            </a:pPr>
            <a:endParaRPr lang="en-ZA" dirty="0">
              <a:latin typeface="Arial"/>
              <a:cs typeface="Arial"/>
            </a:endParaRPr>
          </a:p>
          <a:p>
            <a:pPr marL="0" lvl="0" indent="0" algn="just">
              <a:lnSpc>
                <a:spcPct val="150000"/>
              </a:lnSpc>
              <a:buNone/>
            </a:pPr>
            <a:endParaRPr lang="en-ZA" dirty="0">
              <a:latin typeface="Arial"/>
              <a:cs typeface="Arial"/>
            </a:endParaRPr>
          </a:p>
          <a:p>
            <a:pPr lvl="0" algn="just">
              <a:lnSpc>
                <a:spcPct val="150000"/>
              </a:lnSpc>
              <a:buFont typeface="Wingdings" pitchFamily="2" charset="2"/>
              <a:buChar char="Ø"/>
            </a:pPr>
            <a:endParaRPr lang="en-ZA" dirty="0"/>
          </a:p>
        </p:txBody>
      </p:sp>
      <p:sp>
        <p:nvSpPr>
          <p:cNvPr id="3" name="Slide Number Placeholder 2"/>
          <p:cNvSpPr>
            <a:spLocks noGrp="1"/>
          </p:cNvSpPr>
          <p:nvPr>
            <p:ph type="sldNum" sz="quarter" idx="12"/>
          </p:nvPr>
        </p:nvSpPr>
        <p:spPr/>
        <p:txBody>
          <a:bodyPr/>
          <a:lstStyle/>
          <a:p>
            <a:fld id="{CC8FFA1E-AED8-D047-8148-B0D1B2152A74}" type="slidenum">
              <a:rPr lang="en-US" smtClean="0"/>
              <a:pPr/>
              <a:t>23</a:t>
            </a:fld>
            <a:endParaRPr lang="en-US" dirty="0"/>
          </a:p>
        </p:txBody>
      </p:sp>
    </p:spTree>
    <p:extLst>
      <p:ext uri="{BB962C8B-B14F-4D97-AF65-F5344CB8AC3E}">
        <p14:creationId xmlns:p14="http://schemas.microsoft.com/office/powerpoint/2010/main" xmlns="" val="3382893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13486" y="172722"/>
            <a:ext cx="6863727" cy="970278"/>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800" b="1" dirty="0">
                <a:solidFill>
                  <a:schemeClr val="tx1"/>
                </a:solidFill>
                <a:latin typeface="Arial"/>
                <a:cs typeface="Arial"/>
              </a:rPr>
              <a:t>FINANCIAL POSITION 2017/2018 Cont./…</a:t>
            </a:r>
          </a:p>
        </p:txBody>
      </p:sp>
      <p:sp>
        <p:nvSpPr>
          <p:cNvPr id="4" name="Content Placeholder 3"/>
          <p:cNvSpPr>
            <a:spLocks noGrp="1"/>
          </p:cNvSpPr>
          <p:nvPr>
            <p:ph idx="1"/>
          </p:nvPr>
        </p:nvSpPr>
        <p:spPr>
          <a:xfrm>
            <a:off x="230549" y="1408149"/>
            <a:ext cx="8768308" cy="4945743"/>
          </a:xfrm>
        </p:spPr>
        <p:txBody>
          <a:bodyPr>
            <a:noAutofit/>
          </a:bodyPr>
          <a:lstStyle/>
          <a:p>
            <a:pPr>
              <a:lnSpc>
                <a:spcPct val="150000"/>
              </a:lnSpc>
              <a:buFont typeface="Wingdings" pitchFamily="2" charset="2"/>
              <a:buChar char="Ø"/>
            </a:pPr>
            <a:r>
              <a:rPr lang="en-ZA" sz="2000" dirty="0">
                <a:latin typeface="Arial" panose="020B0604020202020204" pitchFamily="34" charset="0"/>
                <a:cs typeface="Arial" panose="020B0604020202020204" pitchFamily="34" charset="0"/>
              </a:rPr>
              <a:t>The effect of the application of the Prescription Act is that from the date of the application of the Act, the provisions of claims raised in the statement of financial position at 31 March 2018 for an amount of R</a:t>
            </a:r>
            <a:r>
              <a:rPr lang="en-ZA" sz="2000" b="1" dirty="0">
                <a:latin typeface="Arial" panose="020B0604020202020204" pitchFamily="34" charset="0"/>
                <a:cs typeface="Arial" panose="020B0604020202020204" pitchFamily="34" charset="0"/>
              </a:rPr>
              <a:t>164,021,9</a:t>
            </a:r>
            <a:r>
              <a:rPr lang="en-ZA" sz="2000" dirty="0">
                <a:latin typeface="Arial" panose="020B0604020202020204" pitchFamily="34" charset="0"/>
                <a:cs typeface="Arial" panose="020B0604020202020204" pitchFamily="34" charset="0"/>
              </a:rPr>
              <a:t>35 will be reversed and will result in the Agency being solvent</a:t>
            </a:r>
          </a:p>
          <a:p>
            <a:pPr lvl="0">
              <a:lnSpc>
                <a:spcPct val="150000"/>
              </a:lnSpc>
              <a:buFont typeface="Wingdings" pitchFamily="2" charset="2"/>
              <a:buChar char="Ø"/>
            </a:pPr>
            <a:r>
              <a:rPr lang="en-ZA" sz="2000" dirty="0">
                <a:solidFill>
                  <a:srgbClr val="000000"/>
                </a:solidFill>
                <a:latin typeface="Arial"/>
                <a:cs typeface="Arial"/>
              </a:rPr>
              <a:t>Contingent liability relating to the court challenge on the 2014 Permit Tariff Regulations remains</a:t>
            </a:r>
          </a:p>
          <a:p>
            <a:pPr lvl="0">
              <a:lnSpc>
                <a:spcPct val="150000"/>
              </a:lnSpc>
              <a:buFont typeface="Wingdings" pitchFamily="2" charset="2"/>
              <a:buChar char="Ø"/>
            </a:pPr>
            <a:r>
              <a:rPr lang="en-ZA" sz="2000" dirty="0">
                <a:solidFill>
                  <a:srgbClr val="000000"/>
                </a:solidFill>
                <a:latin typeface="Arial"/>
                <a:cs typeface="Arial"/>
              </a:rPr>
              <a:t>There were no Irregular, Fruitless and Wasteful expenditure incurred during 2017/18 financial year   </a:t>
            </a:r>
          </a:p>
          <a:p>
            <a:endParaRPr lang="en-ZA" sz="2000" dirty="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C8FFA1E-AED8-D047-8148-B0D1B2152A74}" type="slidenum">
              <a:rPr lang="en-US" smtClean="0"/>
              <a:pPr/>
              <a:t>24</a:t>
            </a:fld>
            <a:endParaRPr lang="en-US" dirty="0"/>
          </a:p>
        </p:txBody>
      </p:sp>
    </p:spTree>
    <p:extLst>
      <p:ext uri="{BB962C8B-B14F-4D97-AF65-F5344CB8AC3E}">
        <p14:creationId xmlns:p14="http://schemas.microsoft.com/office/powerpoint/2010/main" xmlns="" val="2695805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8FFA1E-AED8-D047-8148-B0D1B2152A74}" type="slidenum">
              <a:rPr lang="en-US" smtClean="0"/>
              <a:pPr/>
              <a:t>25</a:t>
            </a:fld>
            <a:endParaRPr lang="en-US" dirty="0"/>
          </a:p>
        </p:txBody>
      </p:sp>
      <p:sp>
        <p:nvSpPr>
          <p:cNvPr id="5" name="Title 1"/>
          <p:cNvSpPr txBox="1">
            <a:spLocks/>
          </p:cNvSpPr>
          <p:nvPr/>
        </p:nvSpPr>
        <p:spPr bwMode="auto">
          <a:xfrm>
            <a:off x="913486" y="172722"/>
            <a:ext cx="6863727" cy="626175"/>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800" b="1" dirty="0">
                <a:solidFill>
                  <a:schemeClr val="tx1"/>
                </a:solidFill>
                <a:latin typeface="Arial"/>
                <a:cs typeface="Arial"/>
              </a:rPr>
              <a:t>AUDIT OUTCOMES 2017/18</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4400142"/>
              </p:ext>
            </p:extLst>
          </p:nvPr>
        </p:nvGraphicFramePr>
        <p:xfrm>
          <a:off x="912572" y="1422205"/>
          <a:ext cx="7691499" cy="454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9381" y="1052873"/>
            <a:ext cx="7393077" cy="369332"/>
          </a:xfrm>
          <a:prstGeom prst="rect">
            <a:avLst/>
          </a:prstGeom>
          <a:noFill/>
        </p:spPr>
        <p:txBody>
          <a:bodyPr wrap="square" rtlCol="0">
            <a:spAutoFit/>
          </a:bodyPr>
          <a:lstStyle/>
          <a:p>
            <a:r>
              <a:rPr lang="en-US" b="1" dirty="0"/>
              <a:t>The Agency has achieved a Clean Audit for three consecutive years</a:t>
            </a:r>
          </a:p>
        </p:txBody>
      </p:sp>
    </p:spTree>
    <p:extLst>
      <p:ext uri="{BB962C8B-B14F-4D97-AF65-F5344CB8AC3E}">
        <p14:creationId xmlns:p14="http://schemas.microsoft.com/office/powerpoint/2010/main" xmlns="" val="588128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8FFA1E-AED8-D047-8148-B0D1B2152A74}" type="slidenum">
              <a:rPr lang="en-US" smtClean="0"/>
              <a:pPr/>
              <a:t>26</a:t>
            </a:fld>
            <a:endParaRPr lang="en-US" dirty="0"/>
          </a:p>
        </p:txBody>
      </p:sp>
      <p:sp>
        <p:nvSpPr>
          <p:cNvPr id="5" name="Title 1"/>
          <p:cNvSpPr txBox="1">
            <a:spLocks/>
          </p:cNvSpPr>
          <p:nvPr/>
        </p:nvSpPr>
        <p:spPr bwMode="auto">
          <a:xfrm>
            <a:off x="913486" y="172722"/>
            <a:ext cx="6863727" cy="626175"/>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800" b="1" dirty="0">
                <a:solidFill>
                  <a:schemeClr val="tx1"/>
                </a:solidFill>
                <a:latin typeface="Arial"/>
                <a:cs typeface="Arial"/>
              </a:rPr>
              <a:t>AUDIT OUTCOMES 2017/18  Cont./…</a:t>
            </a:r>
          </a:p>
          <a:p>
            <a:pPr algn="ctr">
              <a:defRPr/>
            </a:pPr>
            <a:endParaRPr lang="en-US" sz="2800" b="1" dirty="0">
              <a:solidFill>
                <a:schemeClr val="tx1"/>
              </a:solidFill>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xmlns="" val="4123718528"/>
              </p:ext>
            </p:extLst>
          </p:nvPr>
        </p:nvGraphicFramePr>
        <p:xfrm>
          <a:off x="251520" y="926023"/>
          <a:ext cx="8712968" cy="5171278"/>
        </p:xfrm>
        <a:graphic>
          <a:graphicData uri="http://schemas.openxmlformats.org/drawingml/2006/table">
            <a:tbl>
              <a:tblPr firstRow="1" bandRow="1">
                <a:tableStyleId>{5C22544A-7EE6-4342-B048-85BDC9FD1C3A}</a:tableStyleId>
              </a:tblPr>
              <a:tblGrid>
                <a:gridCol w="2262377">
                  <a:extLst>
                    <a:ext uri="{9D8B030D-6E8A-4147-A177-3AD203B41FA5}">
                      <a16:colId xmlns:a16="http://schemas.microsoft.com/office/drawing/2014/main" xmlns="" val="20000"/>
                    </a:ext>
                  </a:extLst>
                </a:gridCol>
                <a:gridCol w="6450591">
                  <a:extLst>
                    <a:ext uri="{9D8B030D-6E8A-4147-A177-3AD203B41FA5}">
                      <a16:colId xmlns:a16="http://schemas.microsoft.com/office/drawing/2014/main" xmlns="" val="20001"/>
                    </a:ext>
                  </a:extLst>
                </a:gridCol>
              </a:tblGrid>
              <a:tr h="1410777">
                <a:tc>
                  <a:txBody>
                    <a:bodyPr/>
                    <a:lstStyle/>
                    <a:p>
                      <a:pPr algn="l"/>
                      <a:r>
                        <a:rPr lang="en-ZA" sz="1900" b="1" dirty="0">
                          <a:solidFill>
                            <a:srgbClr val="EEECE1"/>
                          </a:solidFill>
                          <a:latin typeface="Arial"/>
                          <a:cs typeface="Arial"/>
                        </a:rPr>
                        <a:t>Conclusion on Annual Financial</a:t>
                      </a:r>
                      <a:r>
                        <a:rPr lang="en-ZA" sz="1900" b="1" baseline="0" dirty="0">
                          <a:solidFill>
                            <a:srgbClr val="EEECE1"/>
                          </a:solidFill>
                          <a:latin typeface="Arial"/>
                          <a:cs typeface="Arial"/>
                        </a:rPr>
                        <a:t> Statements </a:t>
                      </a:r>
                      <a:endParaRPr lang="en-ZA" sz="1900" b="1" dirty="0">
                        <a:solidFill>
                          <a:srgbClr val="EEECE1"/>
                        </a:solidFill>
                        <a:latin typeface="Arial"/>
                        <a:cs typeface="Arial"/>
                      </a:endParaRPr>
                    </a:p>
                  </a:txBody>
                  <a:tcPr marL="82944" marR="82944" marT="41476" marB="41476" anchor="ctr">
                    <a:solidFill>
                      <a:schemeClr val="accent1"/>
                    </a:solidFill>
                  </a:tcPr>
                </a:tc>
                <a:tc>
                  <a:txBody>
                    <a:bodyPr/>
                    <a:lstStyle/>
                    <a:p>
                      <a:pPr marL="342900" indent="-342900" algn="just">
                        <a:buFont typeface="Wingdings" charset="2"/>
                        <a:buChar char="Ø"/>
                      </a:pPr>
                      <a:r>
                        <a:rPr lang="en-US" sz="1900" b="0" dirty="0">
                          <a:solidFill>
                            <a:srgbClr val="000000"/>
                          </a:solidFill>
                          <a:latin typeface="Arial"/>
                          <a:cs typeface="Arial"/>
                        </a:rPr>
                        <a:t>AFS present fairly,</a:t>
                      </a:r>
                      <a:r>
                        <a:rPr lang="en-US" sz="1900" b="0" baseline="0" dirty="0">
                          <a:solidFill>
                            <a:srgbClr val="000000"/>
                          </a:solidFill>
                          <a:latin typeface="Arial"/>
                          <a:cs typeface="Arial"/>
                        </a:rPr>
                        <a:t> in all material respects, the financial position of the entity, its financial performance and cash flows for the year ended  </a:t>
                      </a:r>
                    </a:p>
                  </a:txBody>
                  <a:tcPr marL="82944" marR="82944" marT="41476" marB="41476" anchor="ctr">
                    <a:solidFill>
                      <a:schemeClr val="accent5">
                        <a:lumMod val="20000"/>
                        <a:lumOff val="80000"/>
                      </a:schemeClr>
                    </a:solidFill>
                  </a:tcPr>
                </a:tc>
                <a:extLst>
                  <a:ext uri="{0D108BD9-81ED-4DB2-BD59-A6C34878D82A}">
                    <a16:rowId xmlns:a16="http://schemas.microsoft.com/office/drawing/2014/main" xmlns="" val="10000"/>
                  </a:ext>
                </a:extLst>
              </a:tr>
              <a:tr h="1088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900" b="1" u="none" baseline="0" dirty="0">
                          <a:solidFill>
                            <a:srgbClr val="EEECE1"/>
                          </a:solidFill>
                          <a:latin typeface="Arial"/>
                          <a:cs typeface="Arial"/>
                        </a:rPr>
                        <a:t>Conclusion on pre-determined objectives </a:t>
                      </a:r>
                    </a:p>
                    <a:p>
                      <a:pPr algn="l"/>
                      <a:endParaRPr lang="en-ZA" sz="1900" b="1" dirty="0">
                        <a:solidFill>
                          <a:srgbClr val="EEECE1"/>
                        </a:solidFill>
                        <a:latin typeface="Arial"/>
                        <a:cs typeface="Arial"/>
                      </a:endParaRPr>
                    </a:p>
                  </a:txBody>
                  <a:tcPr marL="82944" marR="82944" marT="41476" marB="41476" anchor="ctr">
                    <a:solidFill>
                      <a:schemeClr val="accent1"/>
                    </a:solidFill>
                  </a:tcPr>
                </a:tc>
                <a:tc>
                  <a:txBody>
                    <a:bodyPr/>
                    <a:lstStyle/>
                    <a:p>
                      <a:pPr marL="342900" indent="-342900" algn="just">
                        <a:buFont typeface="Wingdings" charset="2"/>
                        <a:buChar char="Ø"/>
                      </a:pPr>
                      <a:r>
                        <a:rPr lang="en-US" sz="1900" b="0" kern="1200" dirty="0">
                          <a:solidFill>
                            <a:srgbClr val="000000"/>
                          </a:solidFill>
                          <a:effectLst/>
                          <a:latin typeface="Arial"/>
                          <a:ea typeface="+mn-ea"/>
                          <a:cs typeface="Arial"/>
                        </a:rPr>
                        <a:t>There were no material findings on the usefulness and reliability of reported performance information </a:t>
                      </a:r>
                      <a:endParaRPr lang="en-US" sz="1900" b="0" dirty="0">
                        <a:solidFill>
                          <a:srgbClr val="000000"/>
                        </a:solidFill>
                        <a:latin typeface="Arial"/>
                        <a:cs typeface="Arial"/>
                      </a:endParaRPr>
                    </a:p>
                  </a:txBody>
                  <a:tcPr marL="82944" marR="82944" marT="41476" marB="41476" anchor="ctr">
                    <a:solidFill>
                      <a:schemeClr val="accent5">
                        <a:lumMod val="20000"/>
                        <a:lumOff val="80000"/>
                      </a:schemeClr>
                    </a:solidFill>
                  </a:tcPr>
                </a:tc>
                <a:extLst>
                  <a:ext uri="{0D108BD9-81ED-4DB2-BD59-A6C34878D82A}">
                    <a16:rowId xmlns:a16="http://schemas.microsoft.com/office/drawing/2014/main" xmlns="" val="10001"/>
                  </a:ext>
                </a:extLst>
              </a:tr>
              <a:tr h="950465">
                <a:tc>
                  <a:txBody>
                    <a:bodyPr/>
                    <a:lstStyle/>
                    <a:p>
                      <a:pPr algn="l"/>
                      <a:r>
                        <a:rPr lang="en-ZA" sz="1900" b="1" dirty="0">
                          <a:solidFill>
                            <a:srgbClr val="EEECE1"/>
                          </a:solidFill>
                          <a:latin typeface="Arial"/>
                          <a:cs typeface="Arial"/>
                        </a:rPr>
                        <a:t>Conclusion on Compliance with legislation</a:t>
                      </a:r>
                    </a:p>
                  </a:txBody>
                  <a:tcPr marL="82944" marR="82944" marT="41476" marB="41476" anchor="ctr">
                    <a:solidFill>
                      <a:schemeClr val="accent1"/>
                    </a:solidFill>
                  </a:tcPr>
                </a:tc>
                <a:tc>
                  <a:txBody>
                    <a:bodyPr/>
                    <a:lstStyle/>
                    <a:p>
                      <a:pPr marL="342900" indent="-342900">
                        <a:buFont typeface="Wingdings" charset="2"/>
                        <a:buChar char="Ø"/>
                      </a:pPr>
                      <a:r>
                        <a:rPr lang="en-US" sz="1900" b="1" kern="1200" dirty="0">
                          <a:solidFill>
                            <a:srgbClr val="000000"/>
                          </a:solidFill>
                          <a:effectLst/>
                          <a:latin typeface="Arial"/>
                          <a:ea typeface="+mn-ea"/>
                          <a:cs typeface="Arial"/>
                        </a:rPr>
                        <a:t>Internal</a:t>
                      </a:r>
                      <a:r>
                        <a:rPr lang="en-US" sz="1900" b="1" kern="1200" baseline="0" dirty="0">
                          <a:solidFill>
                            <a:srgbClr val="000000"/>
                          </a:solidFill>
                          <a:effectLst/>
                          <a:latin typeface="Arial"/>
                          <a:ea typeface="+mn-ea"/>
                          <a:cs typeface="Arial"/>
                        </a:rPr>
                        <a:t> Control</a:t>
                      </a:r>
                    </a:p>
                    <a:p>
                      <a:endParaRPr lang="en-US" sz="1900" b="0" kern="1200" baseline="0" dirty="0">
                        <a:solidFill>
                          <a:srgbClr val="000000"/>
                        </a:solidFill>
                        <a:effectLst/>
                        <a:latin typeface="Arial"/>
                        <a:ea typeface="+mn-ea"/>
                        <a:cs typeface="Arial"/>
                      </a:endParaRPr>
                    </a:p>
                    <a:p>
                      <a:pPr marL="800100" marR="0" lvl="1" indent="-342900" algn="l" defTabSz="914400" rtl="0" eaLnBrk="1" fontAlgn="auto" latinLnBrk="0" hangingPunct="1">
                        <a:lnSpc>
                          <a:spcPct val="100000"/>
                        </a:lnSpc>
                        <a:spcBef>
                          <a:spcPts val="0"/>
                        </a:spcBef>
                        <a:spcAft>
                          <a:spcPts val="0"/>
                        </a:spcAft>
                        <a:buClrTx/>
                        <a:buSzTx/>
                        <a:buFont typeface="Courier New"/>
                        <a:buChar char="o"/>
                        <a:tabLst/>
                        <a:defRPr/>
                      </a:pPr>
                      <a:r>
                        <a:rPr lang="en-US" sz="1900" b="0" kern="1200" baseline="0" dirty="0">
                          <a:solidFill>
                            <a:srgbClr val="000000"/>
                          </a:solidFill>
                          <a:effectLst/>
                          <a:latin typeface="Arial"/>
                          <a:ea typeface="+mn-ea"/>
                          <a:cs typeface="Arial"/>
                        </a:rPr>
                        <a:t>No material no</a:t>
                      </a:r>
                      <a:r>
                        <a:rPr lang="en-US" sz="1900" b="0" kern="1200" dirty="0">
                          <a:solidFill>
                            <a:srgbClr val="000000"/>
                          </a:solidFill>
                          <a:effectLst/>
                          <a:latin typeface="Arial"/>
                          <a:ea typeface="+mn-ea"/>
                          <a:cs typeface="Arial"/>
                        </a:rPr>
                        <a:t>n-compliance with applicable legislation</a:t>
                      </a:r>
                      <a:endParaRPr lang="en-US" sz="1900" b="0" dirty="0">
                        <a:solidFill>
                          <a:srgbClr val="000000"/>
                        </a:solidFill>
                        <a:latin typeface="Arial"/>
                        <a:cs typeface="Arial"/>
                      </a:endParaRPr>
                    </a:p>
                  </a:txBody>
                  <a:tcPr marL="82944" marR="82944" marT="41476" marB="41476" anchor="ctr">
                    <a:solidFill>
                      <a:schemeClr val="accent5">
                        <a:lumMod val="20000"/>
                        <a:lumOff val="80000"/>
                      </a:schemeClr>
                    </a:solidFill>
                  </a:tcPr>
                </a:tc>
                <a:extLst>
                  <a:ext uri="{0D108BD9-81ED-4DB2-BD59-A6C34878D82A}">
                    <a16:rowId xmlns:a16="http://schemas.microsoft.com/office/drawing/2014/main" xmlns="" val="10002"/>
                  </a:ext>
                </a:extLst>
              </a:tr>
              <a:tr h="1278117">
                <a:tc>
                  <a:txBody>
                    <a:bodyPr/>
                    <a:lstStyle/>
                    <a:p>
                      <a:pPr algn="l"/>
                      <a:r>
                        <a:rPr lang="en-ZA" sz="1900" b="1" dirty="0">
                          <a:solidFill>
                            <a:srgbClr val="EEECE1"/>
                          </a:solidFill>
                          <a:latin typeface="Arial"/>
                          <a:cs typeface="Arial"/>
                        </a:rPr>
                        <a:t>EMPHASIS</a:t>
                      </a:r>
                      <a:r>
                        <a:rPr lang="en-ZA" sz="1900" b="1" baseline="0" dirty="0">
                          <a:solidFill>
                            <a:srgbClr val="EEECE1"/>
                          </a:solidFill>
                          <a:latin typeface="Arial"/>
                          <a:cs typeface="Arial"/>
                        </a:rPr>
                        <a:t> OF MATTER </a:t>
                      </a:r>
                      <a:endParaRPr lang="en-ZA" sz="1900" b="1" dirty="0">
                        <a:solidFill>
                          <a:srgbClr val="EEECE1"/>
                        </a:solidFill>
                        <a:latin typeface="Arial"/>
                        <a:cs typeface="Arial"/>
                      </a:endParaRPr>
                    </a:p>
                  </a:txBody>
                  <a:tcPr marL="82944" marR="82944" marT="41476" marB="41476" anchor="ctr">
                    <a:solidFill>
                      <a:schemeClr val="accent1"/>
                    </a:solidFill>
                  </a:tcPr>
                </a:tc>
                <a:tc>
                  <a:txBody>
                    <a:bodyPr/>
                    <a:lstStyle/>
                    <a:p>
                      <a:r>
                        <a:rPr lang="en-US" sz="1900" dirty="0">
                          <a:solidFill>
                            <a:srgbClr val="000000"/>
                          </a:solidFill>
                          <a:latin typeface="Arial"/>
                          <a:cs typeface="Arial"/>
                        </a:rPr>
                        <a:t>Un</a:t>
                      </a:r>
                      <a:r>
                        <a:rPr lang="en-US" sz="1900" baseline="0" dirty="0">
                          <a:solidFill>
                            <a:srgbClr val="000000"/>
                          </a:solidFill>
                          <a:latin typeface="Arial"/>
                          <a:cs typeface="Arial"/>
                        </a:rPr>
                        <a:t>certainty relating to the outcome of exceptional litigation: </a:t>
                      </a:r>
                      <a:r>
                        <a:rPr lang="en-US" sz="1900" i="1" u="sng" baseline="0" dirty="0">
                          <a:solidFill>
                            <a:srgbClr val="000000"/>
                          </a:solidFill>
                          <a:latin typeface="Arial"/>
                          <a:cs typeface="Arial"/>
                        </a:rPr>
                        <a:t>Court challenge on the 2014 Permit Tariffs Regulations  </a:t>
                      </a:r>
                      <a:endParaRPr lang="en-US" sz="1900" i="1" u="sng" dirty="0">
                        <a:solidFill>
                          <a:srgbClr val="000000"/>
                        </a:solidFill>
                        <a:latin typeface="Arial"/>
                        <a:cs typeface="Arial"/>
                      </a:endParaRPr>
                    </a:p>
                  </a:txBody>
                  <a:tcPr marL="82944" marR="82944" marT="41476" marB="41476" anchor="ctr">
                    <a:solidFill>
                      <a:schemeClr val="accent5">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661142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130" y="1320773"/>
            <a:ext cx="8710231" cy="4617911"/>
          </a:xfrm>
        </p:spPr>
        <p:txBody>
          <a:bodyPr>
            <a:noAutofit/>
          </a:bodyPr>
          <a:lstStyle/>
          <a:p>
            <a:pPr marL="0" indent="0">
              <a:buNone/>
            </a:pPr>
            <a:r>
              <a:rPr lang="en-US" sz="1600" b="1" dirty="0"/>
              <a:t>KEY CHALLENGES FACING THE AGENCY </a:t>
            </a:r>
          </a:p>
          <a:p>
            <a:pPr marL="0" indent="0">
              <a:buNone/>
            </a:pPr>
            <a:endParaRPr lang="en-US" sz="800" b="1" dirty="0"/>
          </a:p>
          <a:p>
            <a:pPr>
              <a:lnSpc>
                <a:spcPct val="150000"/>
              </a:lnSpc>
              <a:buFont typeface="Wingdings" panose="05000000000000000000" pitchFamily="2" charset="2"/>
              <a:buChar char="Ø"/>
            </a:pPr>
            <a:r>
              <a:rPr lang="en-US" sz="1600" b="1" dirty="0"/>
              <a:t>Permit tariff, which constitute the lifeblood of the C-BRTA have not been revised since May 2014. This exposes the Agency to untold risks, and stifle its financial position. </a:t>
            </a:r>
          </a:p>
          <a:p>
            <a:pPr marL="0" indent="0">
              <a:lnSpc>
                <a:spcPct val="150000"/>
              </a:lnSpc>
              <a:buNone/>
            </a:pPr>
            <a:endParaRPr lang="en-US" sz="200" b="1" dirty="0"/>
          </a:p>
          <a:p>
            <a:pPr>
              <a:lnSpc>
                <a:spcPct val="150000"/>
              </a:lnSpc>
              <a:buFont typeface="Wingdings" panose="05000000000000000000" pitchFamily="2" charset="2"/>
              <a:buChar char="Ø"/>
            </a:pPr>
            <a:r>
              <a:rPr lang="en-US" sz="1600" b="1" dirty="0"/>
              <a:t>Litigation against the 2014 permit tariff regulations still not concluded. </a:t>
            </a:r>
          </a:p>
          <a:p>
            <a:pPr marL="0" indent="0">
              <a:lnSpc>
                <a:spcPct val="150000"/>
              </a:lnSpc>
              <a:buNone/>
            </a:pPr>
            <a:endParaRPr lang="en-US" sz="200" b="1" dirty="0"/>
          </a:p>
          <a:p>
            <a:pPr>
              <a:lnSpc>
                <a:spcPct val="150000"/>
              </a:lnSpc>
              <a:buFont typeface="Wingdings" panose="05000000000000000000" pitchFamily="2" charset="2"/>
              <a:buChar char="Ø"/>
            </a:pPr>
            <a:r>
              <a:rPr lang="en-US" sz="1600" b="1" dirty="0"/>
              <a:t>The Board of the C-BRTA is not properly constituted for over 18 months now. This creates a quorum problem for the Regulatory Committee (</a:t>
            </a:r>
            <a:r>
              <a:rPr lang="en-US" sz="1600" dirty="0"/>
              <a:t>Quasi-judicial structure established in </a:t>
            </a:r>
            <a:r>
              <a:rPr lang="en-US" sz="1600" dirty="0" smtClean="0"/>
              <a:t>terms </a:t>
            </a:r>
            <a:r>
              <a:rPr lang="en-US" sz="1600" dirty="0"/>
              <a:t>of the Act to consider permit application</a:t>
            </a:r>
            <a:r>
              <a:rPr lang="en-US" sz="1600" b="1" dirty="0"/>
              <a:t>).  This exposes the Agency to the risk of litigation by operators who may want to challenge the decisions of the Committee.</a:t>
            </a:r>
          </a:p>
          <a:p>
            <a:pPr marL="0" indent="0">
              <a:lnSpc>
                <a:spcPct val="150000"/>
              </a:lnSpc>
              <a:buNone/>
            </a:pPr>
            <a:endParaRPr lang="en-US" sz="1600" b="1" dirty="0"/>
          </a:p>
          <a:p>
            <a:pPr marL="0" indent="0">
              <a:lnSpc>
                <a:spcPct val="150000"/>
              </a:lnSpc>
              <a:buNone/>
            </a:pPr>
            <a:r>
              <a:rPr lang="en-US" sz="1600" b="1" dirty="0"/>
              <a:t>The Agency will continue to work closely with and collaborate with various cross-border stakeholders in pursing its mandate of ensuring unimpeded movement of goods and people across our borders </a:t>
            </a:r>
          </a:p>
        </p:txBody>
      </p:sp>
      <p:sp>
        <p:nvSpPr>
          <p:cNvPr id="4" name="Slide Number Placeholder 3"/>
          <p:cNvSpPr>
            <a:spLocks noGrp="1"/>
          </p:cNvSpPr>
          <p:nvPr>
            <p:ph type="sldNum" sz="quarter" idx="12"/>
          </p:nvPr>
        </p:nvSpPr>
        <p:spPr/>
        <p:txBody>
          <a:bodyPr/>
          <a:lstStyle/>
          <a:p>
            <a:fld id="{CC8FFA1E-AED8-D047-8148-B0D1B2152A74}" type="slidenum">
              <a:rPr lang="en-US" smtClean="0"/>
              <a:pPr/>
              <a:t>27</a:t>
            </a:fld>
            <a:endParaRPr lang="en-US" dirty="0"/>
          </a:p>
        </p:txBody>
      </p:sp>
      <p:sp>
        <p:nvSpPr>
          <p:cNvPr id="5" name="Title 1"/>
          <p:cNvSpPr txBox="1">
            <a:spLocks/>
          </p:cNvSpPr>
          <p:nvPr/>
        </p:nvSpPr>
        <p:spPr bwMode="auto">
          <a:xfrm>
            <a:off x="913486" y="172722"/>
            <a:ext cx="6863727" cy="626175"/>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b="1" dirty="0">
                <a:solidFill>
                  <a:schemeClr val="tx1"/>
                </a:solidFill>
                <a:latin typeface="Arial"/>
                <a:cs typeface="Arial"/>
              </a:rPr>
              <a:t>CONCLUDING REMARKS</a:t>
            </a:r>
          </a:p>
        </p:txBody>
      </p:sp>
    </p:spTree>
    <p:extLst>
      <p:ext uri="{BB962C8B-B14F-4D97-AF65-F5344CB8AC3E}">
        <p14:creationId xmlns:p14="http://schemas.microsoft.com/office/powerpoint/2010/main" xmlns="" val="374939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07916"/>
            <a:ext cx="8229600" cy="5218248"/>
          </a:xfrm>
        </p:spPr>
        <p:txBody>
          <a:bodyPr/>
          <a:lstStyle/>
          <a:p>
            <a:pPr lvl="0" defTabSz="914400" eaLnBrk="0" fontAlgn="base" hangingPunct="0">
              <a:spcAft>
                <a:spcPct val="0"/>
              </a:spcAft>
              <a:buNone/>
            </a:pPr>
            <a:endParaRPr lang="en-US" altLang="en-US" b="1" i="1" dirty="0">
              <a:solidFill>
                <a:prstClr val="black"/>
              </a:solidFill>
              <a:ea typeface="ＭＳ Ｐゴシック" panose="020B0600070205080204" pitchFamily="34" charset="-128"/>
            </a:endParaRPr>
          </a:p>
          <a:p>
            <a:pPr lvl="0" defTabSz="914400" eaLnBrk="0" fontAlgn="base" hangingPunct="0">
              <a:spcAft>
                <a:spcPct val="0"/>
              </a:spcAft>
              <a:buNone/>
            </a:pPr>
            <a:endParaRPr lang="en-US" altLang="en-US" b="1" i="1" dirty="0">
              <a:solidFill>
                <a:prstClr val="black"/>
              </a:solidFill>
              <a:ea typeface="ＭＳ Ｐゴシック" panose="020B0600070205080204" pitchFamily="34" charset="-128"/>
            </a:endParaRPr>
          </a:p>
          <a:p>
            <a:pPr lvl="0" algn="ctr" defTabSz="914400" eaLnBrk="0" fontAlgn="base" hangingPunct="0">
              <a:spcAft>
                <a:spcPct val="0"/>
              </a:spcAft>
              <a:buNone/>
            </a:pPr>
            <a:r>
              <a:rPr lang="en-US" altLang="en-US" b="1" i="1" dirty="0">
                <a:solidFill>
                  <a:prstClr val="black"/>
                </a:solidFill>
                <a:ea typeface="ＭＳ Ｐゴシック" panose="020B0600070205080204" pitchFamily="34" charset="-128"/>
              </a:rPr>
              <a:t> </a:t>
            </a:r>
          </a:p>
          <a:p>
            <a:pPr lvl="0" algn="ctr" defTabSz="914400" eaLnBrk="0" fontAlgn="base" hangingPunct="0">
              <a:spcAft>
                <a:spcPct val="0"/>
              </a:spcAft>
              <a:buNone/>
            </a:pPr>
            <a:r>
              <a:rPr lang="en-US" altLang="en-US" sz="7200" b="1" i="1" dirty="0">
                <a:solidFill>
                  <a:prstClr val="black"/>
                </a:solidFill>
                <a:ea typeface="ＭＳ Ｐゴシック" panose="020B0600070205080204" pitchFamily="34" charset="-128"/>
              </a:rPr>
              <a:t>I THANK YOU</a:t>
            </a:r>
            <a:endParaRPr lang="en-ZA" sz="7200" dirty="0"/>
          </a:p>
        </p:txBody>
      </p:sp>
      <p:sp>
        <p:nvSpPr>
          <p:cNvPr id="2" name="Slide Number Placeholder 1"/>
          <p:cNvSpPr>
            <a:spLocks noGrp="1"/>
          </p:cNvSpPr>
          <p:nvPr>
            <p:ph type="sldNum" sz="quarter" idx="12"/>
          </p:nvPr>
        </p:nvSpPr>
        <p:spPr/>
        <p:txBody>
          <a:bodyPr/>
          <a:lstStyle/>
          <a:p>
            <a:fld id="{CC8FFA1E-AED8-D047-8148-B0D1B2152A74}" type="slidenum">
              <a:rPr lang="en-US" smtClean="0"/>
              <a:pPr/>
              <a:t>28</a:t>
            </a:fld>
            <a:endParaRPr lang="en-US" dirty="0"/>
          </a:p>
        </p:txBody>
      </p:sp>
    </p:spTree>
    <p:extLst>
      <p:ext uri="{BB962C8B-B14F-4D97-AF65-F5344CB8AC3E}">
        <p14:creationId xmlns:p14="http://schemas.microsoft.com/office/powerpoint/2010/main" xmlns="" val="337720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179512" y="1052736"/>
            <a:ext cx="8784976" cy="5616624"/>
          </a:xfrm>
        </p:spPr>
        <p:txBody>
          <a:bodyPr lIns="82945" tIns="41473" rIns="82945" bIns="41473"/>
          <a:lstStyle/>
          <a:p>
            <a:pPr marL="430419" algn="just">
              <a:lnSpc>
                <a:spcPct val="120000"/>
              </a:lnSpc>
              <a:buClr>
                <a:srgbClr val="000090"/>
              </a:buClr>
              <a:buFont typeface="Wingdings" pitchFamily="2" charset="2"/>
              <a:buChar char="Ø"/>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1800" b="1" dirty="0">
                <a:solidFill>
                  <a:schemeClr val="accent6">
                    <a:lumMod val="50000"/>
                  </a:schemeClr>
                </a:solidFill>
                <a:latin typeface="Arial"/>
                <a:cs typeface="Arial"/>
              </a:rPr>
              <a:t>The C-BRTA is established in terms of C-BRT Act No. 4 of 1998</a:t>
            </a:r>
          </a:p>
          <a:p>
            <a:pPr marL="430419" algn="just">
              <a:lnSpc>
                <a:spcPct val="120000"/>
              </a:lnSpc>
              <a:buClr>
                <a:srgbClr val="000090"/>
              </a:buClr>
              <a:buFont typeface="Wingdings" pitchFamily="2" charset="2"/>
              <a:buChar char="Ø"/>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1800" dirty="0">
                <a:latin typeface="Arial"/>
                <a:cs typeface="Arial"/>
              </a:rPr>
              <a:t>The primary reason for our existence</a:t>
            </a:r>
            <a:r>
              <a:rPr lang="en-US" sz="1800" b="1" dirty="0">
                <a:latin typeface="Arial"/>
                <a:cs typeface="Arial"/>
              </a:rPr>
              <a:t> </a:t>
            </a:r>
            <a:r>
              <a:rPr lang="en-US" sz="1800" dirty="0">
                <a:latin typeface="Arial"/>
                <a:cs typeface="Arial"/>
              </a:rPr>
              <a:t>is</a:t>
            </a:r>
            <a:r>
              <a:rPr lang="en-US" sz="1800" b="1" dirty="0">
                <a:latin typeface="Arial"/>
                <a:cs typeface="Arial"/>
              </a:rPr>
              <a:t> to license commercial cross-border operators. </a:t>
            </a:r>
            <a:r>
              <a:rPr lang="en-US" sz="1800" dirty="0">
                <a:latin typeface="Arial"/>
                <a:cs typeface="Arial"/>
              </a:rPr>
              <a:t>The Act envisaged that as part of executing this mandate, we would:</a:t>
            </a:r>
            <a:r>
              <a:rPr lang="en-US" sz="1800" b="1" dirty="0">
                <a:latin typeface="Arial"/>
                <a:cs typeface="Arial"/>
              </a:rPr>
              <a:t>    </a:t>
            </a:r>
          </a:p>
          <a:p>
            <a:pPr marL="830469" lvl="1" algn="just">
              <a:lnSpc>
                <a:spcPct val="120000"/>
              </a:lnSpc>
              <a:buClr>
                <a:srgbClr val="000090"/>
              </a:buClr>
              <a:buFont typeface="Wingdings" charset="2"/>
              <a:buChar char="q"/>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1800" u="sng" dirty="0">
                <a:solidFill>
                  <a:srgbClr val="000000"/>
                </a:solidFill>
                <a:latin typeface="Arial"/>
                <a:cs typeface="Arial"/>
              </a:rPr>
              <a:t>Eliminate impediments</a:t>
            </a:r>
            <a:r>
              <a:rPr lang="en-US" sz="1800" dirty="0">
                <a:solidFill>
                  <a:srgbClr val="000000"/>
                </a:solidFill>
                <a:latin typeface="Arial"/>
                <a:cs typeface="Arial"/>
              </a:rPr>
              <a:t> that constrain the flow of passengers and freight across South African borders</a:t>
            </a:r>
          </a:p>
          <a:p>
            <a:pPr marL="830469" lvl="1" algn="just">
              <a:lnSpc>
                <a:spcPct val="120000"/>
              </a:lnSpc>
              <a:buClr>
                <a:srgbClr val="000090"/>
              </a:buClr>
              <a:buFont typeface="Wingdings" charset="2"/>
              <a:buChar char="q"/>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1800" u="sng" dirty="0">
                <a:solidFill>
                  <a:srgbClr val="000000"/>
                </a:solidFill>
                <a:latin typeface="Arial"/>
                <a:cs typeface="Arial"/>
              </a:rPr>
              <a:t>Regulate competition</a:t>
            </a:r>
            <a:r>
              <a:rPr lang="en-US" sz="1800" dirty="0">
                <a:solidFill>
                  <a:srgbClr val="000000"/>
                </a:solidFill>
                <a:latin typeface="Arial"/>
                <a:cs typeface="Arial"/>
              </a:rPr>
              <a:t> of passenger transport operators</a:t>
            </a:r>
          </a:p>
          <a:p>
            <a:pPr marL="830469" lvl="1" algn="just">
              <a:lnSpc>
                <a:spcPct val="120000"/>
              </a:lnSpc>
              <a:buClr>
                <a:srgbClr val="000090"/>
              </a:buClr>
              <a:buFont typeface="Wingdings" charset="2"/>
              <a:buChar char="q"/>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1800" dirty="0">
                <a:solidFill>
                  <a:srgbClr val="000000"/>
                </a:solidFill>
                <a:latin typeface="Arial"/>
                <a:cs typeface="Arial"/>
              </a:rPr>
              <a:t>Liberalise </a:t>
            </a:r>
            <a:r>
              <a:rPr lang="en-US" sz="1800" u="sng" dirty="0">
                <a:solidFill>
                  <a:srgbClr val="000000"/>
                </a:solidFill>
                <a:latin typeface="Arial"/>
                <a:cs typeface="Arial"/>
              </a:rPr>
              <a:t>market access</a:t>
            </a:r>
            <a:r>
              <a:rPr lang="en-US" sz="1800" dirty="0">
                <a:solidFill>
                  <a:srgbClr val="000000"/>
                </a:solidFill>
                <a:latin typeface="Arial"/>
                <a:cs typeface="Arial"/>
              </a:rPr>
              <a:t> for freight transport operators</a:t>
            </a:r>
          </a:p>
          <a:p>
            <a:pPr marL="830469" lvl="1" algn="just">
              <a:lnSpc>
                <a:spcPct val="120000"/>
              </a:lnSpc>
              <a:buClr>
                <a:srgbClr val="000090"/>
              </a:buClr>
              <a:buFont typeface="Wingdings" charset="2"/>
              <a:buChar char="q"/>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1800" dirty="0">
                <a:solidFill>
                  <a:srgbClr val="000000"/>
                </a:solidFill>
                <a:latin typeface="Arial"/>
                <a:cs typeface="Arial"/>
              </a:rPr>
              <a:t>Reduce </a:t>
            </a:r>
            <a:r>
              <a:rPr lang="en-US" sz="1800" u="sng" dirty="0">
                <a:solidFill>
                  <a:srgbClr val="000000"/>
                </a:solidFill>
                <a:latin typeface="Arial"/>
                <a:cs typeface="Arial"/>
              </a:rPr>
              <a:t>operational constraints</a:t>
            </a:r>
            <a:r>
              <a:rPr lang="en-US" sz="1800" dirty="0">
                <a:solidFill>
                  <a:srgbClr val="000000"/>
                </a:solidFill>
                <a:latin typeface="Arial"/>
                <a:cs typeface="Arial"/>
              </a:rPr>
              <a:t> that have a negative impact on  cross-border road transport industry</a:t>
            </a:r>
          </a:p>
          <a:p>
            <a:pPr marL="830469" lvl="1" algn="just">
              <a:lnSpc>
                <a:spcPct val="120000"/>
              </a:lnSpc>
              <a:buClr>
                <a:srgbClr val="000090"/>
              </a:buClr>
              <a:buFont typeface="Wingdings" charset="2"/>
              <a:buChar char="q"/>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1800" dirty="0">
                <a:solidFill>
                  <a:srgbClr val="000000"/>
                </a:solidFill>
                <a:latin typeface="Arial"/>
                <a:cs typeface="Arial"/>
              </a:rPr>
              <a:t>Enhance and strengthen the </a:t>
            </a:r>
            <a:r>
              <a:rPr lang="en-US" sz="1800" u="sng" dirty="0">
                <a:solidFill>
                  <a:srgbClr val="000000"/>
                </a:solidFill>
                <a:latin typeface="Arial"/>
                <a:cs typeface="Arial"/>
              </a:rPr>
              <a:t>capacity of public sector</a:t>
            </a:r>
            <a:r>
              <a:rPr lang="en-US" sz="1800" dirty="0">
                <a:solidFill>
                  <a:srgbClr val="000000"/>
                </a:solidFill>
                <a:latin typeface="Arial"/>
                <a:cs typeface="Arial"/>
              </a:rPr>
              <a:t> to execute on these tasks</a:t>
            </a:r>
          </a:p>
          <a:p>
            <a:pPr marL="830469" lvl="1" algn="just">
              <a:lnSpc>
                <a:spcPct val="120000"/>
              </a:lnSpc>
              <a:buClr>
                <a:srgbClr val="000090"/>
              </a:buClr>
              <a:buFont typeface="Wingdings" charset="2"/>
              <a:buChar char="q"/>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1800" dirty="0">
                <a:solidFill>
                  <a:srgbClr val="000000"/>
                </a:solidFill>
                <a:latin typeface="Arial"/>
                <a:cs typeface="Arial"/>
              </a:rPr>
              <a:t>Build </a:t>
            </a:r>
            <a:r>
              <a:rPr lang="en-US" sz="1800" u="sng" dirty="0">
                <a:solidFill>
                  <a:srgbClr val="000000"/>
                </a:solidFill>
                <a:latin typeface="Arial"/>
                <a:cs typeface="Arial"/>
              </a:rPr>
              <a:t>industry partnerships</a:t>
            </a:r>
            <a:r>
              <a:rPr lang="en-US" sz="1800" dirty="0">
                <a:solidFill>
                  <a:srgbClr val="000000"/>
                </a:solidFill>
                <a:latin typeface="Arial"/>
                <a:cs typeface="Arial"/>
              </a:rPr>
              <a:t> in order to empower the cross-border road transport industry.</a:t>
            </a:r>
          </a:p>
        </p:txBody>
      </p:sp>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6" name="Rectangle 5"/>
          <p:cNvSpPr/>
          <p:nvPr/>
        </p:nvSpPr>
        <p:spPr>
          <a:xfrm>
            <a:off x="1043609" y="116632"/>
            <a:ext cx="6614492" cy="72037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rgbClr val="000000"/>
                </a:solidFill>
                <a:latin typeface="Arial" pitchFamily="34" charset="0"/>
                <a:cs typeface="Arial" pitchFamily="34" charset="0"/>
              </a:rPr>
              <a:t>THE C-BRTA’S MANDATE</a:t>
            </a:r>
          </a:p>
        </p:txBody>
      </p:sp>
    </p:spTree>
    <p:extLst>
      <p:ext uri="{BB962C8B-B14F-4D97-AF65-F5344CB8AC3E}">
        <p14:creationId xmlns:p14="http://schemas.microsoft.com/office/powerpoint/2010/main" xmlns="" val="42815363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908720"/>
            <a:ext cx="8496944" cy="1692771"/>
          </a:xfrm>
          <a:prstGeom prst="rect">
            <a:avLst/>
          </a:prstGeom>
        </p:spPr>
        <p:txBody>
          <a:bodyPr wrap="square">
            <a:spAutoFit/>
          </a:bodyPr>
          <a:lstStyle/>
          <a:p>
            <a:pPr lvl="0"/>
            <a:endParaRPr lang="en-ZA" sz="800" b="1" dirty="0">
              <a:latin typeface="Arial"/>
              <a:cs typeface="Arial"/>
            </a:endParaRPr>
          </a:p>
          <a:p>
            <a:r>
              <a:rPr lang="en-ZA" sz="1600" dirty="0">
                <a:latin typeface="Arial"/>
                <a:cs typeface="Arial"/>
              </a:rPr>
              <a:t> </a:t>
            </a:r>
            <a:endParaRPr lang="en-US" sz="1600" dirty="0">
              <a:latin typeface="Arial"/>
              <a:cs typeface="Arial"/>
            </a:endParaRPr>
          </a:p>
          <a:p>
            <a:pPr lvl="0"/>
            <a:endParaRPr lang="en-ZA" sz="1600" b="1" dirty="0">
              <a:latin typeface="Arial"/>
              <a:cs typeface="Arial"/>
            </a:endParaRPr>
          </a:p>
          <a:p>
            <a:pPr lvl="0"/>
            <a:endParaRPr lang="en-ZA" sz="1600" b="1" dirty="0">
              <a:latin typeface="Arial"/>
              <a:cs typeface="Arial"/>
            </a:endParaRPr>
          </a:p>
          <a:p>
            <a:r>
              <a:rPr lang="en-ZA" sz="1600" dirty="0">
                <a:latin typeface="Arial"/>
                <a:cs typeface="Arial"/>
              </a:rPr>
              <a:t> </a:t>
            </a:r>
            <a:endParaRPr lang="en-US" sz="1600" dirty="0">
              <a:latin typeface="Arial"/>
              <a:cs typeface="Arial"/>
            </a:endParaRPr>
          </a:p>
          <a:p>
            <a:endParaRPr lang="en-US" sz="1600" dirty="0">
              <a:latin typeface="Arial"/>
              <a:cs typeface="Arial"/>
            </a:endParaRPr>
          </a:p>
          <a:p>
            <a:r>
              <a:rPr lang="en-ZA" sz="1600" b="1" dirty="0">
                <a:latin typeface="Arial"/>
                <a:cs typeface="Arial"/>
              </a:rPr>
              <a:t> </a:t>
            </a:r>
            <a:endParaRPr lang="en-US" sz="1600" b="1" dirty="0">
              <a:latin typeface="Arial"/>
              <a:cs typeface="Arial"/>
            </a:endParaRPr>
          </a:p>
        </p:txBody>
      </p:sp>
      <p:sp>
        <p:nvSpPr>
          <p:cNvPr id="6" name="Title 1"/>
          <p:cNvSpPr txBox="1">
            <a:spLocks/>
          </p:cNvSpPr>
          <p:nvPr/>
        </p:nvSpPr>
        <p:spPr bwMode="auto">
          <a:xfrm>
            <a:off x="899592" y="157573"/>
            <a:ext cx="6840760" cy="648841"/>
          </a:xfrm>
          <a:prstGeom prst="rect">
            <a:avLst/>
          </a:prstGeom>
          <a:solidFill>
            <a:schemeClr val="bg1">
              <a:lumMod val="85000"/>
            </a:schemeClr>
          </a:soli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eaLnBrk="1" hangingPunct="1">
              <a:lnSpc>
                <a:spcPct val="84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sz="3200" b="1" dirty="0">
                <a:solidFill>
                  <a:schemeClr val="tx1"/>
                </a:solidFill>
                <a:latin typeface="+mn-lt"/>
                <a:ea typeface="+mn-ea"/>
                <a:cs typeface="Arial"/>
              </a:rPr>
              <a:t>STRATEGIC OVERVIEW </a:t>
            </a:r>
          </a:p>
        </p:txBody>
      </p:sp>
      <p:sp>
        <p:nvSpPr>
          <p:cNvPr id="4" name="TextBox 3"/>
          <p:cNvSpPr txBox="1"/>
          <p:nvPr/>
        </p:nvSpPr>
        <p:spPr>
          <a:xfrm>
            <a:off x="467544" y="6309320"/>
            <a:ext cx="313044" cy="369332"/>
          </a:xfrm>
          <a:prstGeom prst="rect">
            <a:avLst/>
          </a:prstGeom>
          <a:noFill/>
        </p:spPr>
        <p:txBody>
          <a:bodyPr wrap="none" rtlCol="0">
            <a:spAutoFit/>
          </a:bodyPr>
          <a:lstStyle/>
          <a:p>
            <a:fld id="{EE1ED58D-49F1-1246-8F4E-9EA1B40CCFAA}" type="slidenum">
              <a:rPr lang="en-US" smtClean="0">
                <a:latin typeface="Arial"/>
                <a:cs typeface="Arial"/>
              </a:rPr>
              <a:pPr/>
              <a:t>4</a:t>
            </a:fld>
            <a:endParaRPr lang="en-US" dirty="0">
              <a:latin typeface="Arial"/>
              <a:cs typeface="Arial"/>
            </a:endParaRPr>
          </a:p>
        </p:txBody>
      </p:sp>
      <p:sp>
        <p:nvSpPr>
          <p:cNvPr id="3" name="Rounded Rectangle 2"/>
          <p:cNvSpPr/>
          <p:nvPr/>
        </p:nvSpPr>
        <p:spPr>
          <a:xfrm>
            <a:off x="7716854" y="1196752"/>
            <a:ext cx="792088" cy="45797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fontAlgn="auto">
              <a:spcBef>
                <a:spcPts val="0"/>
              </a:spcBef>
              <a:spcAft>
                <a:spcPts val="0"/>
              </a:spcAft>
              <a:defRPr/>
            </a:pPr>
            <a:r>
              <a:rPr lang="en-ZA" b="1" dirty="0">
                <a:solidFill>
                  <a:schemeClr val="tx1"/>
                </a:solidFill>
                <a:cs typeface="Arial" panose="020B0604020202020204" pitchFamily="34" charset="0"/>
              </a:rPr>
              <a:t>VISION : </a:t>
            </a:r>
            <a:r>
              <a:rPr lang="en-ZA" dirty="0">
                <a:solidFill>
                  <a:schemeClr val="tx1"/>
                </a:solidFill>
                <a:cs typeface="Arial" panose="020B0604020202020204" pitchFamily="34" charset="0"/>
              </a:rPr>
              <a:t>The champion of free-flowing Inter-State operations</a:t>
            </a:r>
            <a:endParaRPr lang="en-US" dirty="0">
              <a:solidFill>
                <a:schemeClr val="tx1"/>
              </a:solidFill>
              <a:cs typeface="Arial" panose="020B0604020202020204" pitchFamily="34" charset="0"/>
            </a:endParaRPr>
          </a:p>
          <a:p>
            <a:endParaRPr lang="en-ZA" b="1" dirty="0">
              <a:solidFill>
                <a:schemeClr val="tx1"/>
              </a:solidFill>
              <a:latin typeface="Arial" panose="020B0604020202020204" pitchFamily="34" charset="0"/>
              <a:cs typeface="Arial" panose="020B0604020202020204" pitchFamily="34" charset="0"/>
            </a:endParaRPr>
          </a:p>
        </p:txBody>
      </p:sp>
      <p:sp>
        <p:nvSpPr>
          <p:cNvPr id="7" name="Right Arrow 6"/>
          <p:cNvSpPr/>
          <p:nvPr/>
        </p:nvSpPr>
        <p:spPr>
          <a:xfrm>
            <a:off x="4572000" y="1087769"/>
            <a:ext cx="3168352" cy="4752528"/>
          </a:xfrm>
          <a:prstGeom prst="rightArrow">
            <a:avLst>
              <a:gd name="adj1" fmla="val 50000"/>
              <a:gd name="adj2" fmla="val 4398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30000"/>
              </a:lnSpc>
            </a:pPr>
            <a:r>
              <a:rPr lang="en-ZA" sz="1400" b="1" dirty="0">
                <a:solidFill>
                  <a:schemeClr val="tx1"/>
                </a:solidFill>
                <a:cs typeface="Arial" panose="020B0604020202020204" pitchFamily="34" charset="0"/>
              </a:rPr>
              <a:t>MISSION : </a:t>
            </a:r>
            <a:r>
              <a:rPr lang="en-ZA" sz="1400" dirty="0">
                <a:solidFill>
                  <a:schemeClr val="tx1"/>
                </a:solidFill>
                <a:cs typeface="Arial" panose="020B0604020202020204" pitchFamily="34" charset="0"/>
              </a:rPr>
              <a:t>We spearhead the unimpeded flow of Inter-State operations thereby facilitating sustainable social and economic development</a:t>
            </a:r>
            <a:endParaRPr lang="en-US" sz="1400" dirty="0">
              <a:solidFill>
                <a:schemeClr val="tx1"/>
              </a:solidFill>
              <a:cs typeface="Arial" panose="020B0604020202020204" pitchFamily="34" charset="0"/>
            </a:endParaRPr>
          </a:p>
        </p:txBody>
      </p:sp>
      <p:sp>
        <p:nvSpPr>
          <p:cNvPr id="9" name="Rounded Rectangle 8"/>
          <p:cNvSpPr/>
          <p:nvPr/>
        </p:nvSpPr>
        <p:spPr>
          <a:xfrm>
            <a:off x="780588" y="5840296"/>
            <a:ext cx="6632935" cy="838356"/>
          </a:xfrm>
          <a:prstGeom prst="roundRect">
            <a:avLst/>
          </a:prstGeom>
          <a:solidFill>
            <a:srgbClr val="F7FF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400" b="1" dirty="0">
                <a:solidFill>
                  <a:schemeClr val="tx1"/>
                </a:solidFill>
                <a:cs typeface="Arial" panose="020B0604020202020204" pitchFamily="34" charset="0"/>
              </a:rPr>
              <a:t>CORE VALUES - “ITREES</a:t>
            </a:r>
            <a:r>
              <a:rPr lang="en-ZA" sz="1400" dirty="0">
                <a:solidFill>
                  <a:schemeClr val="tx1"/>
                </a:solidFill>
                <a:cs typeface="Arial" panose="020B0604020202020204" pitchFamily="34" charset="0"/>
              </a:rPr>
              <a:t>” </a:t>
            </a:r>
            <a:endParaRPr lang="en-US" sz="1400" dirty="0">
              <a:solidFill>
                <a:schemeClr val="tx1"/>
              </a:solidFill>
              <a:cs typeface="Arial" panose="020B0604020202020204" pitchFamily="34" charset="0"/>
            </a:endParaRPr>
          </a:p>
          <a:p>
            <a:r>
              <a:rPr lang="en-ZA" sz="1400" dirty="0">
                <a:solidFill>
                  <a:schemeClr val="tx1"/>
                </a:solidFill>
                <a:cs typeface="Arial" panose="020B0604020202020204" pitchFamily="34" charset="0"/>
              </a:rPr>
              <a:t>Integrity, Transparency, Reliability, Efficiency, Effectiveness and Social responsibility</a:t>
            </a:r>
            <a:endParaRPr lang="en-US" sz="1400" dirty="0">
              <a:solidFill>
                <a:schemeClr val="tx1"/>
              </a:solidFill>
              <a:cs typeface="Arial" panose="020B0604020202020204" pitchFamily="34" charset="0"/>
            </a:endParaRPr>
          </a:p>
        </p:txBody>
      </p:sp>
      <p:sp>
        <p:nvSpPr>
          <p:cNvPr id="12" name="TextBox 11"/>
          <p:cNvSpPr txBox="1"/>
          <p:nvPr/>
        </p:nvSpPr>
        <p:spPr>
          <a:xfrm>
            <a:off x="179512" y="1146704"/>
            <a:ext cx="4392488" cy="46935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1300" b="1" dirty="0">
                <a:cs typeface="Arial"/>
              </a:rPr>
              <a:t>GOAL 1:   </a:t>
            </a:r>
            <a:r>
              <a:rPr lang="en-ZA" sz="1300" dirty="0">
                <a:cs typeface="Arial"/>
              </a:rPr>
              <a:t>Facilitate unimpeded flow of cross-border transport</a:t>
            </a:r>
          </a:p>
          <a:p>
            <a:pPr algn="just"/>
            <a:r>
              <a:rPr lang="en-ZA" sz="1300" b="1" dirty="0">
                <a:cs typeface="Arial"/>
              </a:rPr>
              <a:t>GOAL 2: </a:t>
            </a:r>
            <a:r>
              <a:rPr lang="en-ZA" sz="1300" dirty="0">
                <a:cs typeface="Arial"/>
              </a:rPr>
              <a:t>Strategic positioning to promote integration of the         	      African continent</a:t>
            </a:r>
          </a:p>
          <a:p>
            <a:r>
              <a:rPr lang="en-ZA" sz="1300" b="1" dirty="0">
                <a:cs typeface="Arial"/>
              </a:rPr>
              <a:t>GOAL 3 :   </a:t>
            </a:r>
            <a:r>
              <a:rPr lang="en-ZA" sz="1300" dirty="0">
                <a:cs typeface="Arial"/>
              </a:rPr>
              <a:t>Promote safe and reliable cross-border transport</a:t>
            </a:r>
          </a:p>
          <a:p>
            <a:pPr algn="just"/>
            <a:r>
              <a:rPr lang="en-ZA" sz="1300" b="1" dirty="0">
                <a:cs typeface="Arial"/>
              </a:rPr>
              <a:t>GOAL 4 :   </a:t>
            </a:r>
            <a:r>
              <a:rPr lang="en-ZA" sz="1300" dirty="0">
                <a:cs typeface="Arial"/>
              </a:rPr>
              <a:t>Enhance organisational performance in order to </a:t>
            </a:r>
          </a:p>
          <a:p>
            <a:pPr algn="just"/>
            <a:r>
              <a:rPr lang="en-ZA" sz="1300" dirty="0">
                <a:cs typeface="Arial"/>
              </a:rPr>
              <a:t>	       improve sustainability</a:t>
            </a:r>
            <a:endParaRPr lang="en-US" sz="1300" dirty="0">
              <a:cs typeface="Arial"/>
            </a:endParaRPr>
          </a:p>
          <a:p>
            <a:endParaRPr lang="en-US" sz="1300" dirty="0"/>
          </a:p>
          <a:p>
            <a:r>
              <a:rPr lang="en-US" sz="1300" b="1" dirty="0"/>
              <a:t>STRATEGIC OBJECTIVES</a:t>
            </a:r>
          </a:p>
          <a:p>
            <a:pPr algn="just"/>
            <a:r>
              <a:rPr lang="en-ZA" sz="1300" dirty="0"/>
              <a:t>1.  To introduce and implement regulated competition of cross    </a:t>
            </a:r>
          </a:p>
          <a:p>
            <a:pPr algn="just"/>
            <a:r>
              <a:rPr lang="en-ZA" sz="1300" dirty="0"/>
              <a:t>     border movements as pertaining to cross border   </a:t>
            </a:r>
          </a:p>
          <a:p>
            <a:pPr algn="just"/>
            <a:r>
              <a:rPr lang="en-ZA" sz="1300" dirty="0"/>
              <a:t>     movements</a:t>
            </a:r>
          </a:p>
          <a:p>
            <a:pPr algn="just"/>
            <a:r>
              <a:rPr lang="en-ZA" sz="1300" dirty="0"/>
              <a:t>2.  To improve compliance with road transport legislation</a:t>
            </a:r>
          </a:p>
          <a:p>
            <a:pPr algn="just"/>
            <a:r>
              <a:rPr lang="en-US" sz="1300" dirty="0"/>
              <a:t>3.  To establish and sustain strategic partnerships with </a:t>
            </a:r>
          </a:p>
          <a:p>
            <a:pPr algn="just"/>
            <a:r>
              <a:rPr lang="en-US" sz="1300" dirty="0"/>
              <a:t>      stakeholders so as to enable the Agency to achieve its </a:t>
            </a:r>
          </a:p>
          <a:p>
            <a:pPr algn="just"/>
            <a:r>
              <a:rPr lang="en-US" sz="1300" dirty="0"/>
              <a:t>      objectives</a:t>
            </a:r>
          </a:p>
          <a:p>
            <a:pPr algn="just"/>
            <a:r>
              <a:rPr lang="en-US" sz="1300" dirty="0"/>
              <a:t>4.  To proactively provide value added advisory services to the    </a:t>
            </a:r>
          </a:p>
          <a:p>
            <a:pPr algn="just"/>
            <a:r>
              <a:rPr lang="en-US" sz="1300" dirty="0"/>
              <a:t>      Minister of Transport and other relevant stakeholders on    </a:t>
            </a:r>
          </a:p>
          <a:p>
            <a:pPr algn="just"/>
            <a:r>
              <a:rPr lang="en-US" sz="1300" dirty="0"/>
              <a:t>      cross border matters in the transport sector</a:t>
            </a:r>
          </a:p>
          <a:p>
            <a:pPr algn="just"/>
            <a:r>
              <a:rPr lang="en-ZA" sz="1300" dirty="0"/>
              <a:t>5.  To proactively promote transformation and development of   </a:t>
            </a:r>
          </a:p>
          <a:p>
            <a:pPr algn="just"/>
            <a:r>
              <a:rPr lang="en-ZA" sz="1300" dirty="0"/>
              <a:t>      the cross-border industry</a:t>
            </a:r>
          </a:p>
          <a:p>
            <a:pPr algn="just"/>
            <a:r>
              <a:rPr lang="en-US" sz="1300" dirty="0"/>
              <a:t>6.  To  ensure  the financial  viability  and sustainability of the  </a:t>
            </a:r>
          </a:p>
          <a:p>
            <a:pPr algn="just"/>
            <a:r>
              <a:rPr lang="en-US" sz="1300" dirty="0"/>
              <a:t>      C-BRTA</a:t>
            </a:r>
          </a:p>
          <a:p>
            <a:pPr algn="just"/>
            <a:r>
              <a:rPr lang="en-US" sz="1300" dirty="0"/>
              <a:t>7.  To improve efficiencies in business operations</a:t>
            </a:r>
          </a:p>
        </p:txBody>
      </p:sp>
    </p:spTree>
    <p:extLst>
      <p:ext uri="{BB962C8B-B14F-4D97-AF65-F5344CB8AC3E}">
        <p14:creationId xmlns:p14="http://schemas.microsoft.com/office/powerpoint/2010/main" xmlns="" val="165338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9432" y="154472"/>
            <a:ext cx="6953659" cy="79238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Arial" pitchFamily="34" charset="0"/>
                <a:cs typeface="Arial" pitchFamily="34" charset="0"/>
              </a:rPr>
              <a:t>OUR OPERATING ENVIRONMENT</a:t>
            </a:r>
          </a:p>
        </p:txBody>
      </p:sp>
      <p:pic>
        <p:nvPicPr>
          <p:cNvPr id="4" name="Picture 3" descr="Description: C:\CBRTA_map\Maps\Cross Border Roads Agency routes.jpg"/>
          <p:cNvPicPr/>
          <p:nvPr/>
        </p:nvPicPr>
        <p:blipFill>
          <a:blip r:embed="rId3" cstate="print"/>
          <a:srcRect/>
          <a:stretch>
            <a:fillRect/>
          </a:stretch>
        </p:blipFill>
        <p:spPr bwMode="auto">
          <a:xfrm>
            <a:off x="173255" y="946858"/>
            <a:ext cx="8786602" cy="583264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C8FFA1E-AED8-D047-8148-B0D1B2152A74}" type="slidenum">
              <a:rPr lang="en-US" smtClean="0"/>
              <a:pPr/>
              <a:t>5</a:t>
            </a:fld>
            <a:endParaRPr lang="en-US" dirty="0"/>
          </a:p>
        </p:txBody>
      </p:sp>
    </p:spTree>
    <p:extLst>
      <p:ext uri="{BB962C8B-B14F-4D97-AF65-F5344CB8AC3E}">
        <p14:creationId xmlns:p14="http://schemas.microsoft.com/office/powerpoint/2010/main" xmlns="" val="388297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6" name="Rectangle 5"/>
          <p:cNvSpPr/>
          <p:nvPr/>
        </p:nvSpPr>
        <p:spPr>
          <a:xfrm>
            <a:off x="846013" y="246380"/>
            <a:ext cx="6697787" cy="5715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solidFill>
                  <a:srgbClr val="000000"/>
                </a:solidFill>
                <a:latin typeface="Arial" pitchFamily="34" charset="0"/>
                <a:cs typeface="Arial" pitchFamily="34" charset="0"/>
              </a:rPr>
              <a:t>OUR OPERATIONAL ENVIRONMENT</a:t>
            </a:r>
          </a:p>
        </p:txBody>
      </p:sp>
      <p:graphicFrame>
        <p:nvGraphicFramePr>
          <p:cNvPr id="5" name="Diagram 4"/>
          <p:cNvGraphicFramePr/>
          <p:nvPr>
            <p:extLst>
              <p:ext uri="{D42A27DB-BD31-4B8C-83A1-F6EECF244321}">
                <p14:modId xmlns:p14="http://schemas.microsoft.com/office/powerpoint/2010/main" xmlns="" val="3142227198"/>
              </p:ext>
            </p:extLst>
          </p:nvPr>
        </p:nvGraphicFramePr>
        <p:xfrm>
          <a:off x="323528" y="908720"/>
          <a:ext cx="856895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416063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CC8FFA1E-AED8-D047-8148-B0D1B2152A74}" type="slidenum">
              <a:rPr lang="en-US" smtClean="0"/>
              <a:pPr/>
              <a:t>‹#›</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115616" y="260648"/>
            <a:ext cx="6768752" cy="674072"/>
          </a:xfrm>
          <a:prstGeom prst="rect">
            <a:avLst/>
          </a:prstGeom>
          <a:solidFill>
            <a:schemeClr val="bg2"/>
          </a:soli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84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sz="2400" b="1" dirty="0">
                <a:latin typeface="Arial"/>
                <a:ea typeface="+mn-ea"/>
                <a:cs typeface="Arial"/>
              </a:rPr>
              <a:t>2017/18  ORGANISATIONAL PERFORMANCE </a:t>
            </a:r>
          </a:p>
        </p:txBody>
      </p:sp>
      <p:sp>
        <p:nvSpPr>
          <p:cNvPr id="2" name="TextBox 1"/>
          <p:cNvSpPr txBox="1"/>
          <p:nvPr/>
        </p:nvSpPr>
        <p:spPr>
          <a:xfrm>
            <a:off x="611560" y="6309320"/>
            <a:ext cx="301660" cy="369332"/>
          </a:xfrm>
          <a:prstGeom prst="rect">
            <a:avLst/>
          </a:prstGeom>
          <a:noFill/>
        </p:spPr>
        <p:txBody>
          <a:bodyPr wrap="none" rtlCol="0">
            <a:spAutoFit/>
          </a:bodyPr>
          <a:lstStyle/>
          <a:p>
            <a:fld id="{F8B26593-4EB8-214A-A384-35A5693769A1}" type="slidenum">
              <a:rPr lang="en-US" smtClean="0"/>
              <a:pPr/>
              <a:t>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xmlns="" val="423455345"/>
              </p:ext>
            </p:extLst>
          </p:nvPr>
        </p:nvGraphicFramePr>
        <p:xfrm>
          <a:off x="4673599" y="2115880"/>
          <a:ext cx="4336838" cy="34116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33750" y="1179310"/>
            <a:ext cx="8502222" cy="584775"/>
          </a:xfrm>
          <a:prstGeom prst="rect">
            <a:avLst/>
          </a:prstGeom>
          <a:noFill/>
        </p:spPr>
        <p:txBody>
          <a:bodyPr wrap="square" rtlCol="0">
            <a:spAutoFit/>
          </a:bodyPr>
          <a:lstStyle/>
          <a:p>
            <a:r>
              <a:rPr lang="en-ZA" sz="1600" b="1" dirty="0">
                <a:solidFill>
                  <a:srgbClr val="000000"/>
                </a:solidFill>
                <a:latin typeface="Arial" pitchFamily="34" charset="0"/>
                <a:cs typeface="Arial" pitchFamily="34" charset="0"/>
              </a:rPr>
              <a:t>92.31% of the predetermined targets set were achieved signifying a 25.64% increase compared to prior years performance . </a:t>
            </a:r>
          </a:p>
        </p:txBody>
      </p:sp>
      <p:graphicFrame>
        <p:nvGraphicFramePr>
          <p:cNvPr id="9" name="Table 8"/>
          <p:cNvGraphicFramePr>
            <a:graphicFrameLocks noGrp="1"/>
          </p:cNvGraphicFramePr>
          <p:nvPr>
            <p:extLst>
              <p:ext uri="{D42A27DB-BD31-4B8C-83A1-F6EECF244321}">
                <p14:modId xmlns:p14="http://schemas.microsoft.com/office/powerpoint/2010/main" xmlns="" val="862322930"/>
              </p:ext>
            </p:extLst>
          </p:nvPr>
        </p:nvGraphicFramePr>
        <p:xfrm>
          <a:off x="308396" y="2115879"/>
          <a:ext cx="4365203" cy="3540973"/>
        </p:xfrm>
        <a:graphic>
          <a:graphicData uri="http://schemas.openxmlformats.org/drawingml/2006/table">
            <a:tbl>
              <a:tblPr firstRow="1" bandRow="1">
                <a:tableStyleId>{5C22544A-7EE6-4342-B048-85BDC9FD1C3A}</a:tableStyleId>
              </a:tblPr>
              <a:tblGrid>
                <a:gridCol w="4365203">
                  <a:extLst>
                    <a:ext uri="{9D8B030D-6E8A-4147-A177-3AD203B41FA5}">
                      <a16:colId xmlns:a16="http://schemas.microsoft.com/office/drawing/2014/main" xmlns="" val="20000"/>
                    </a:ext>
                  </a:extLst>
                </a:gridCol>
              </a:tblGrid>
              <a:tr h="706333">
                <a:tc>
                  <a:txBody>
                    <a:bodyPr/>
                    <a:lstStyle/>
                    <a:p>
                      <a:r>
                        <a:rPr lang="en-ZA" sz="1800" dirty="0">
                          <a:solidFill>
                            <a:schemeClr val="tx1"/>
                          </a:solidFill>
                          <a:latin typeface="+mn-lt"/>
                          <a:cs typeface="Arial" panose="020B0604020202020204" pitchFamily="34" charset="0"/>
                        </a:rPr>
                        <a:t>KPI</a:t>
                      </a:r>
                      <a:r>
                        <a:rPr lang="en-ZA" sz="1800" baseline="0" dirty="0">
                          <a:solidFill>
                            <a:schemeClr val="tx1"/>
                          </a:solidFill>
                          <a:latin typeface="+mn-lt"/>
                          <a:cs typeface="Arial" panose="020B0604020202020204" pitchFamily="34" charset="0"/>
                        </a:rPr>
                        <a:t> </a:t>
                      </a:r>
                      <a:r>
                        <a:rPr lang="en-ZA" sz="1800" dirty="0">
                          <a:solidFill>
                            <a:schemeClr val="tx1"/>
                          </a:solidFill>
                          <a:latin typeface="+mn-lt"/>
                          <a:cs typeface="Arial" panose="020B0604020202020204" pitchFamily="34" charset="0"/>
                        </a:rPr>
                        <a:t>not </a:t>
                      </a:r>
                      <a:r>
                        <a:rPr lang="en-ZA" sz="1800" baseline="0" dirty="0">
                          <a:solidFill>
                            <a:schemeClr val="tx1"/>
                          </a:solidFill>
                          <a:latin typeface="+mn-lt"/>
                          <a:cs typeface="Arial" panose="020B0604020202020204" pitchFamily="34" charset="0"/>
                        </a:rPr>
                        <a:t>achieved </a:t>
                      </a:r>
                      <a:endParaRPr lang="en-ZA" sz="18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0"/>
                  </a:ext>
                </a:extLst>
              </a:tr>
              <a:tr h="2691930">
                <a:tc>
                  <a:txBody>
                    <a:bodyPr/>
                    <a:lstStyle/>
                    <a:p>
                      <a:pPr algn="just"/>
                      <a:r>
                        <a:rPr lang="en-ZA" sz="1800" b="1" u="sng" dirty="0">
                          <a:latin typeface="+mn-lt"/>
                          <a:cs typeface="Arial" panose="020B0604020202020204" pitchFamily="34" charset="0"/>
                        </a:rPr>
                        <a:t>KPI not achieved:</a:t>
                      </a:r>
                      <a:r>
                        <a:rPr lang="en-ZA" sz="1800" b="1" u="none" dirty="0">
                          <a:latin typeface="+mn-lt"/>
                          <a:cs typeface="Arial" panose="020B0604020202020204" pitchFamily="34" charset="0"/>
                        </a:rPr>
                        <a:t> </a:t>
                      </a:r>
                      <a:r>
                        <a:rPr lang="en-ZA" sz="1800" dirty="0">
                          <a:latin typeface="+mn-lt"/>
                          <a:cs typeface="Arial" panose="020B0604020202020204" pitchFamily="34" charset="0"/>
                        </a:rPr>
                        <a:t>Implemented cross border charges as an additional revenue streams</a:t>
                      </a:r>
                    </a:p>
                    <a:p>
                      <a:pPr algn="just"/>
                      <a:r>
                        <a:rPr lang="en-ZA" sz="1800" b="1" u="sng" dirty="0">
                          <a:latin typeface="+mn-lt"/>
                          <a:cs typeface="Arial" panose="020B0604020202020204" pitchFamily="34" charset="0"/>
                        </a:rPr>
                        <a:t>Target:</a:t>
                      </a:r>
                      <a:r>
                        <a:rPr lang="en-ZA" sz="1800" b="1" u="none" dirty="0">
                          <a:latin typeface="+mn-lt"/>
                          <a:cs typeface="Arial" panose="020B0604020202020204" pitchFamily="34" charset="0"/>
                        </a:rPr>
                        <a:t> </a:t>
                      </a:r>
                      <a:r>
                        <a:rPr lang="en-ZA" sz="1800" u="none" dirty="0">
                          <a:latin typeface="+mn-lt"/>
                          <a:cs typeface="Arial" panose="020B0604020202020204" pitchFamily="34" charset="0"/>
                        </a:rPr>
                        <a:t>C</a:t>
                      </a:r>
                      <a:r>
                        <a:rPr lang="en-ZA" sz="1800" dirty="0">
                          <a:latin typeface="+mn-lt"/>
                          <a:cs typeface="Arial" panose="020B0604020202020204" pitchFamily="34" charset="0"/>
                        </a:rPr>
                        <a:t>onsultation and development of legislative proposal on cross border charges</a:t>
                      </a:r>
                    </a:p>
                    <a:p>
                      <a:pPr algn="just"/>
                      <a:r>
                        <a:rPr lang="en-ZA" sz="1800" b="1" u="sng" dirty="0">
                          <a:latin typeface="+mn-lt"/>
                          <a:cs typeface="Arial" panose="020B0604020202020204" pitchFamily="34" charset="0"/>
                        </a:rPr>
                        <a:t>Progress</a:t>
                      </a:r>
                      <a:r>
                        <a:rPr lang="en-ZA" sz="1800" u="sng" baseline="0" dirty="0">
                          <a:latin typeface="+mn-lt"/>
                          <a:cs typeface="Arial" panose="020B0604020202020204" pitchFamily="34" charset="0"/>
                        </a:rPr>
                        <a:t>:</a:t>
                      </a:r>
                      <a:r>
                        <a:rPr lang="en-ZA" sz="1800" u="none" baseline="0" dirty="0">
                          <a:latin typeface="+mn-lt"/>
                          <a:cs typeface="Arial" panose="020B0604020202020204" pitchFamily="34" charset="0"/>
                        </a:rPr>
                        <a:t> T</a:t>
                      </a:r>
                      <a:r>
                        <a:rPr lang="en-ZA" sz="1800" baseline="0" dirty="0">
                          <a:latin typeface="+mn-lt"/>
                          <a:cs typeface="Arial" panose="020B0604020202020204" pitchFamily="34" charset="0"/>
                        </a:rPr>
                        <a:t>he Agency developed a business case on “Levying of Cross Border Charges” which was consulted with various stakeholders including DoT officials, SANRAL and RAF. The business case is yet to be presented to the DoT EXCO.</a:t>
                      </a:r>
                      <a:endParaRPr lang="en-ZA" sz="1800" dirty="0">
                        <a:latin typeface="+mn-lt"/>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34682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942361" y="212521"/>
            <a:ext cx="6834852" cy="798131"/>
          </a:xfrm>
          <a:prstGeom prst="rect">
            <a:avLst/>
          </a:prstGeom>
          <a:gradFill rotWithShape="1">
            <a:gsLst>
              <a:gs pos="0">
                <a:srgbClr val="EDEDED"/>
              </a:gs>
              <a:gs pos="64999">
                <a:srgbClr val="D0D0D0"/>
              </a:gs>
              <a:gs pos="100000">
                <a:srgbClr val="BCBCBC"/>
              </a:gs>
            </a:gsLst>
            <a:lin ang="5400000" scaled="1"/>
          </a:gra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en-US" sz="2400" b="1" dirty="0">
                <a:solidFill>
                  <a:schemeClr val="tx1"/>
                </a:solidFill>
                <a:latin typeface="Arial"/>
                <a:ea typeface="+mn-ea"/>
                <a:cs typeface="Arial"/>
              </a:rPr>
              <a:t>ORGANISATIONAL PERFORMANCE: ACHIEVED TARGETS</a:t>
            </a:r>
          </a:p>
        </p:txBody>
      </p:sp>
      <p:sp>
        <p:nvSpPr>
          <p:cNvPr id="2" name="Slide Number Placeholder 1"/>
          <p:cNvSpPr>
            <a:spLocks noGrp="1"/>
          </p:cNvSpPr>
          <p:nvPr>
            <p:ph type="sldNum" sz="quarter" idx="12"/>
          </p:nvPr>
        </p:nvSpPr>
        <p:spPr/>
        <p:txBody>
          <a:bodyPr/>
          <a:lstStyle/>
          <a:p>
            <a:fld id="{CC8FFA1E-AED8-D047-8148-B0D1B2152A74}" type="slidenum">
              <a:rPr lang="en-US" smtClean="0"/>
              <a:pPr/>
              <a:t>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934367437"/>
              </p:ext>
            </p:extLst>
          </p:nvPr>
        </p:nvGraphicFramePr>
        <p:xfrm>
          <a:off x="264695" y="1229896"/>
          <a:ext cx="8422105" cy="4870072"/>
        </p:xfrm>
        <a:graphic>
          <a:graphicData uri="http://schemas.openxmlformats.org/drawingml/2006/table">
            <a:tbl>
              <a:tblPr firstRow="1" firstCol="1" bandRow="1">
                <a:tableStyleId>{5C22544A-7EE6-4342-B048-85BDC9FD1C3A}</a:tableStyleId>
              </a:tblPr>
              <a:tblGrid>
                <a:gridCol w="517116">
                  <a:extLst>
                    <a:ext uri="{9D8B030D-6E8A-4147-A177-3AD203B41FA5}">
                      <a16:colId xmlns:a16="http://schemas.microsoft.com/office/drawing/2014/main" xmlns="" val="20000"/>
                    </a:ext>
                  </a:extLst>
                </a:gridCol>
                <a:gridCol w="2038391">
                  <a:extLst>
                    <a:ext uri="{9D8B030D-6E8A-4147-A177-3AD203B41FA5}">
                      <a16:colId xmlns:a16="http://schemas.microsoft.com/office/drawing/2014/main" xmlns="" val="20001"/>
                    </a:ext>
                  </a:extLst>
                </a:gridCol>
                <a:gridCol w="1559293">
                  <a:extLst>
                    <a:ext uri="{9D8B030D-6E8A-4147-A177-3AD203B41FA5}">
                      <a16:colId xmlns:a16="http://schemas.microsoft.com/office/drawing/2014/main" xmlns="" val="20002"/>
                    </a:ext>
                  </a:extLst>
                </a:gridCol>
                <a:gridCol w="4307305">
                  <a:extLst>
                    <a:ext uri="{9D8B030D-6E8A-4147-A177-3AD203B41FA5}">
                      <a16:colId xmlns:a16="http://schemas.microsoft.com/office/drawing/2014/main" xmlns="" val="20003"/>
                    </a:ext>
                  </a:extLst>
                </a:gridCol>
              </a:tblGrid>
              <a:tr h="476600">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2017/18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1514842">
                <a:tc>
                  <a:txBody>
                    <a:bodyPr/>
                    <a:lstStyle/>
                    <a:p>
                      <a:pPr algn="ctr">
                        <a:lnSpc>
                          <a:spcPct val="115000"/>
                        </a:lnSpc>
                        <a:spcAft>
                          <a:spcPts val="1000"/>
                        </a:spcAft>
                      </a:pPr>
                      <a:r>
                        <a:rPr lang="en-ZA" sz="1400" dirty="0">
                          <a:effectLst/>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Developed and implemented new cross-border management system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Developed Enterprise Architecture for cross-border Management system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Enterprise Architecture and the Roadmap were completed and approved. </a:t>
                      </a:r>
                    </a:p>
                    <a:p>
                      <a:pPr>
                        <a:lnSpc>
                          <a:spcPct val="115000"/>
                        </a:lnSpc>
                        <a:spcAft>
                          <a:spcPts val="1000"/>
                        </a:spcAft>
                      </a:pPr>
                      <a:r>
                        <a:rPr lang="en-ZA" sz="1400" dirty="0">
                          <a:effectLst/>
                        </a:rPr>
                        <a:t>The business case for the Integrated Cross Border Management System was also considered and approved.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1"/>
                  </a:ext>
                </a:extLst>
              </a:tr>
              <a:tr h="1237527">
                <a:tc>
                  <a:txBody>
                    <a:bodyPr/>
                    <a:lstStyle/>
                    <a:p>
                      <a:pPr algn="ctr">
                        <a:lnSpc>
                          <a:spcPct val="115000"/>
                        </a:lnSpc>
                        <a:spcAft>
                          <a:spcPts val="1000"/>
                        </a:spcAft>
                      </a:pPr>
                      <a:r>
                        <a:rPr lang="en-ZA" sz="1400" dirty="0">
                          <a:effectLst/>
                          <a:latin typeface="+mn-lt"/>
                          <a:ea typeface="+mn-ea"/>
                          <a:cs typeface="+mn-cs"/>
                        </a:rPr>
                        <a:t>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Developed Permit fee Regulations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Amended Draft Permit Fee Regulations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Permit fee regulations were amended and submitted to DoT for further publishing. </a:t>
                      </a:r>
                    </a:p>
                    <a:p>
                      <a:pPr>
                        <a:lnSpc>
                          <a:spcPct val="115000"/>
                        </a:lnSpc>
                        <a:spcAft>
                          <a:spcPts val="1000"/>
                        </a:spcAft>
                      </a:pPr>
                      <a:r>
                        <a:rPr lang="en-ZA" sz="1400" dirty="0">
                          <a:effectLst/>
                        </a:rPr>
                        <a:t>The regulations were published by DoT for public comments on the 28</a:t>
                      </a:r>
                      <a:r>
                        <a:rPr lang="en-ZA" sz="1400" baseline="30000" dirty="0">
                          <a:effectLst/>
                        </a:rPr>
                        <a:t>th</a:t>
                      </a:r>
                      <a:r>
                        <a:rPr lang="en-ZA" sz="1400" dirty="0">
                          <a:effectLst/>
                        </a:rPr>
                        <a:t> March 2018.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2"/>
                  </a:ext>
                </a:extLst>
              </a:tr>
              <a:tr h="1626975">
                <a:tc>
                  <a:txBody>
                    <a:bodyPr/>
                    <a:lstStyle/>
                    <a:p>
                      <a:pPr algn="ctr">
                        <a:lnSpc>
                          <a:spcPct val="115000"/>
                        </a:lnSpc>
                        <a:spcAft>
                          <a:spcPts val="1000"/>
                        </a:spcAft>
                      </a:pPr>
                      <a:r>
                        <a:rPr lang="en-ZA" sz="1400" dirty="0">
                          <a:effectLst/>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Implemented scientific tool used by the Regulatory Committee to manage supply and demand of cross-border passenger transport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Fully implemented scientific tool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400" dirty="0">
                          <a:effectLst/>
                        </a:rPr>
                        <a:t>Regulatory Committee held a workshop on the refined model parameters for</a:t>
                      </a:r>
                      <a:r>
                        <a:rPr lang="en-ZA" sz="1400" baseline="0" dirty="0">
                          <a:effectLst/>
                        </a:rPr>
                        <a:t> MAR and the tool was </a:t>
                      </a:r>
                      <a:r>
                        <a:rPr lang="en-ZA" sz="1400" dirty="0">
                          <a:effectLst/>
                        </a:rPr>
                        <a:t>subsequently approved. </a:t>
                      </a:r>
                    </a:p>
                    <a:p>
                      <a:pPr>
                        <a:lnSpc>
                          <a:spcPct val="115000"/>
                        </a:lnSpc>
                        <a:spcAft>
                          <a:spcPts val="1000"/>
                        </a:spcAft>
                      </a:pPr>
                      <a:r>
                        <a:rPr lang="en-ZA" sz="1400" dirty="0">
                          <a:effectLst/>
                        </a:rPr>
                        <a:t>The Regulatory Committee had since tested the tool by using it as reference during the regulatory hearings.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350845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4737</TotalTime>
  <Words>3924</Words>
  <Application>Microsoft Office PowerPoint</Application>
  <PresentationFormat>On-screen Show (4:3)</PresentationFormat>
  <Paragraphs>579</Paragraphs>
  <Slides>28</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Worksheet</vt:lpstr>
      <vt:lpstr>Slide 1</vt:lpstr>
      <vt:lpstr>Presentation outline </vt:lpstr>
      <vt:lpstr>Slide 3</vt:lpstr>
      <vt:lpstr>Slide 4</vt:lpstr>
      <vt:lpstr>Slide 5</vt:lpstr>
      <vt:lpstr>Slide 6</vt:lpstr>
      <vt:lpstr>Slide 7</vt:lpstr>
      <vt:lpstr>Slide 8</vt:lpstr>
      <vt:lpstr>Slide 9</vt:lpstr>
      <vt:lpstr>Slide 10</vt:lpstr>
      <vt:lpstr>Slide 11</vt:lpstr>
      <vt:lpstr>Slide 12</vt:lpstr>
      <vt:lpstr>Permits issued per category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cbrta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Masite Masibi</dc:creator>
  <cp:lastModifiedBy>PUMZA</cp:lastModifiedBy>
  <cp:revision>175</cp:revision>
  <cp:lastPrinted>2018-08-27T07:13:24Z</cp:lastPrinted>
  <dcterms:created xsi:type="dcterms:W3CDTF">2016-09-12T12:15:20Z</dcterms:created>
  <dcterms:modified xsi:type="dcterms:W3CDTF">2018-10-19T08:21:02Z</dcterms:modified>
</cp:coreProperties>
</file>