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70" r:id="rId2"/>
    <p:sldId id="366" r:id="rId3"/>
    <p:sldId id="329" r:id="rId4"/>
    <p:sldId id="367" r:id="rId5"/>
    <p:sldId id="370" r:id="rId6"/>
    <p:sldId id="371" r:id="rId7"/>
    <p:sldId id="382" r:id="rId8"/>
    <p:sldId id="383" r:id="rId9"/>
    <p:sldId id="384" r:id="rId10"/>
    <p:sldId id="385" r:id="rId11"/>
    <p:sldId id="386" r:id="rId12"/>
    <p:sldId id="387" r:id="rId13"/>
    <p:sldId id="380" r:id="rId14"/>
    <p:sldId id="392" r:id="rId15"/>
    <p:sldId id="393" r:id="rId16"/>
    <p:sldId id="389" r:id="rId17"/>
    <p:sldId id="368" r:id="rId18"/>
    <p:sldId id="390" r:id="rId19"/>
    <p:sldId id="391" r:id="rId20"/>
    <p:sldId id="388" r:id="rId21"/>
    <p:sldId id="381" r:id="rId22"/>
    <p:sldId id="344" r:id="rId23"/>
    <p:sldId id="379" r:id="rId24"/>
    <p:sldId id="377" r:id="rId25"/>
    <p:sldId id="333" r:id="rId26"/>
    <p:sldId id="348" r:id="rId27"/>
    <p:sldId id="378" r:id="rId28"/>
    <p:sldId id="331" r:id="rId29"/>
    <p:sldId id="332" r:id="rId30"/>
    <p:sldId id="359" r:id="rId31"/>
    <p:sldId id="373" r:id="rId32"/>
    <p:sldId id="374" r:id="rId33"/>
    <p:sldId id="375" r:id="rId34"/>
    <p:sldId id="376" r:id="rId35"/>
    <p:sldId id="372" r:id="rId36"/>
  </p:sldIdLst>
  <p:sldSz cx="9752013" cy="7315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9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2628" autoAdjust="0"/>
  </p:normalViewPr>
  <p:slideViewPr>
    <p:cSldViewPr snapToGrid="0" snapToObjects="1">
      <p:cViewPr varScale="1">
        <p:scale>
          <a:sx n="64" d="100"/>
          <a:sy n="64" d="100"/>
        </p:scale>
        <p:origin x="13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an\Documents\Mito\Projects\IRP%20EAP\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n-ZA" sz="2400"/>
              <a:t>Comparison of Technologies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bg1"/>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Sheet1!$C$4:$L$4</c:f>
              <c:numCache>
                <c:formatCode>0%</c:formatCode>
                <c:ptCount val="10"/>
                <c:pt idx="0">
                  <c:v>0.36689767631471665</c:v>
                </c:pt>
                <c:pt idx="1">
                  <c:v>0.33370411568409342</c:v>
                </c:pt>
                <c:pt idx="2">
                  <c:v>0.25521054870267973</c:v>
                </c:pt>
                <c:pt idx="3">
                  <c:v>0.36892805902848946</c:v>
                </c:pt>
                <c:pt idx="4">
                  <c:v>0.33780613681148541</c:v>
                </c:pt>
                <c:pt idx="5">
                  <c:v>0.31252712909106695</c:v>
                </c:pt>
                <c:pt idx="6">
                  <c:v>0.48681541582150101</c:v>
                </c:pt>
                <c:pt idx="7">
                  <c:v>0.37986704653371323</c:v>
                </c:pt>
                <c:pt idx="8">
                  <c:v>0.41002277904328016</c:v>
                </c:pt>
                <c:pt idx="9">
                  <c:v>0.65</c:v>
                </c:pt>
              </c:numCache>
            </c:numRef>
          </c:val>
          <c:extLst>
            <c:ext xmlns:c16="http://schemas.microsoft.com/office/drawing/2014/chart" uri="{C3380CC4-5D6E-409C-BE32-E72D297353CC}">
              <c16:uniqueId val="{00000000-1823-495B-BB10-F5FEFB172A48}"/>
            </c:ext>
          </c:extLst>
        </c:ser>
        <c:dLbls>
          <c:showLegendKey val="0"/>
          <c:showVal val="0"/>
          <c:showCatName val="0"/>
          <c:showSerName val="0"/>
          <c:showPercent val="0"/>
          <c:showBubbleSize val="0"/>
        </c:dLbls>
        <c:gapWidth val="219"/>
        <c:overlap val="-27"/>
        <c:axId val="437579144"/>
        <c:axId val="437581768"/>
      </c:barChart>
      <c:catAx>
        <c:axId val="437579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ZA"/>
                  <a:t>Technologies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37581768"/>
        <c:crosses val="autoZero"/>
        <c:auto val="1"/>
        <c:lblAlgn val="ctr"/>
        <c:lblOffset val="100"/>
        <c:noMultiLvlLbl val="0"/>
      </c:catAx>
      <c:valAx>
        <c:axId val="437581768"/>
        <c:scaling>
          <c:orientation val="minMax"/>
          <c:min val="0.2"/>
        </c:scaling>
        <c:delete val="0"/>
        <c:axPos val="l"/>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ZA" sz="1800"/>
                  <a:t>Electrical Efficiency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79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ZA" sz="2000" b="0" i="0" u="none" strike="noStrike" kern="1200" spc="0" baseline="0">
                <a:solidFill>
                  <a:schemeClr val="bg1"/>
                </a:solidFill>
                <a:latin typeface="+mn-lt"/>
                <a:ea typeface="+mn-ea"/>
                <a:cs typeface="+mn-cs"/>
              </a:defRPr>
            </a:pPr>
            <a:r>
              <a:rPr lang="en-ZA" sz="2000" b="0" i="0" u="none" strike="noStrike" kern="1200" spc="0" baseline="0">
                <a:solidFill>
                  <a:schemeClr val="bg1"/>
                </a:solidFill>
                <a:latin typeface="+mn-lt"/>
                <a:ea typeface="+mn-ea"/>
                <a:cs typeface="+mn-cs"/>
              </a:rPr>
              <a:t>Technology Emission rate</a:t>
            </a:r>
          </a:p>
        </c:rich>
      </c:tx>
      <c:overlay val="0"/>
      <c:spPr>
        <a:noFill/>
        <a:ln>
          <a:noFill/>
        </a:ln>
        <a:effectLst/>
      </c:spPr>
      <c:txPr>
        <a:bodyPr rot="0" spcFirstLastPara="1" vertOverflow="ellipsis" vert="horz" wrap="square" anchor="ctr" anchorCtr="1"/>
        <a:lstStyle/>
        <a:p>
          <a:pPr>
            <a:defRPr lang="en-ZA"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2"/>
          <c:order val="0"/>
          <c:tx>
            <c:strRef>
              <c:f>Sheet1!$B$5</c:f>
              <c:strCache>
                <c:ptCount val="1"/>
                <c:pt idx="0">
                  <c:v>CO2 Emissions (t/MWh)</c:v>
                </c:pt>
              </c:strCache>
            </c:strRef>
          </c:tx>
          <c:spPr>
            <a:solidFill>
              <a:schemeClr val="bg1"/>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Sheet1!$C$5:$L$5</c:f>
              <c:numCache>
                <c:formatCode>General</c:formatCode>
                <c:ptCount val="10"/>
                <c:pt idx="0">
                  <c:v>0.94729999999999992</c:v>
                </c:pt>
                <c:pt idx="1">
                  <c:v>1.0029999999999999</c:v>
                </c:pt>
                <c:pt idx="2">
                  <c:v>0.13619999999999999</c:v>
                </c:pt>
                <c:pt idx="3">
                  <c:v>0.93</c:v>
                </c:pt>
                <c:pt idx="4">
                  <c:v>0</c:v>
                </c:pt>
                <c:pt idx="5">
                  <c:v>0.57399999999999995</c:v>
                </c:pt>
                <c:pt idx="6">
                  <c:v>0.36699999999999999</c:v>
                </c:pt>
                <c:pt idx="7">
                  <c:v>0.49099999999999999</c:v>
                </c:pt>
                <c:pt idx="8">
                  <c:v>0.45500000000000002</c:v>
                </c:pt>
                <c:pt idx="9">
                  <c:v>0.22500000000000001</c:v>
                </c:pt>
              </c:numCache>
            </c:numRef>
          </c:val>
          <c:extLst>
            <c:ext xmlns:c16="http://schemas.microsoft.com/office/drawing/2014/chart" uri="{C3380CC4-5D6E-409C-BE32-E72D297353CC}">
              <c16:uniqueId val="{00000000-7F23-47F9-8949-B19F311A89E8}"/>
            </c:ext>
          </c:extLst>
        </c:ser>
        <c:ser>
          <c:idx val="3"/>
          <c:order val="1"/>
          <c:tx>
            <c:strRef>
              <c:f>Sheet1!$B$6</c:f>
              <c:strCache>
                <c:ptCount val="1"/>
                <c:pt idx="0">
                  <c:v>SOx Emissions (kg/MWh)</c:v>
                </c:pt>
              </c:strCache>
            </c:strRef>
          </c:tx>
          <c:spPr>
            <a:solidFill>
              <a:schemeClr val="accent4"/>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Sheet1!$C$6:$L$6</c:f>
              <c:numCache>
                <c:formatCode>General</c:formatCode>
                <c:ptCount val="10"/>
                <c:pt idx="0">
                  <c:v>0.5</c:v>
                </c:pt>
                <c:pt idx="1">
                  <c:v>0.5</c:v>
                </c:pt>
                <c:pt idx="2">
                  <c:v>0.7</c:v>
                </c:pt>
                <c:pt idx="3">
                  <c:v>0.2</c:v>
                </c:pt>
                <c:pt idx="4">
                  <c:v>0</c:v>
                </c:pt>
                <c:pt idx="5">
                  <c:v>0</c:v>
                </c:pt>
                <c:pt idx="6">
                  <c:v>0</c:v>
                </c:pt>
                <c:pt idx="7">
                  <c:v>0</c:v>
                </c:pt>
                <c:pt idx="8">
                  <c:v>0</c:v>
                </c:pt>
                <c:pt idx="9">
                  <c:v>0</c:v>
                </c:pt>
              </c:numCache>
            </c:numRef>
          </c:val>
          <c:extLst>
            <c:ext xmlns:c16="http://schemas.microsoft.com/office/drawing/2014/chart" uri="{C3380CC4-5D6E-409C-BE32-E72D297353CC}">
              <c16:uniqueId val="{00000001-7F23-47F9-8949-B19F311A89E8}"/>
            </c:ext>
          </c:extLst>
        </c:ser>
        <c:ser>
          <c:idx val="4"/>
          <c:order val="2"/>
          <c:tx>
            <c:strRef>
              <c:f>Sheet1!$B$7</c:f>
              <c:strCache>
                <c:ptCount val="1"/>
                <c:pt idx="0">
                  <c:v>NOx Emissions (kg/MWh)</c:v>
                </c:pt>
              </c:strCache>
            </c:strRef>
          </c:tx>
          <c:spPr>
            <a:solidFill>
              <a:schemeClr val="accent5"/>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Sheet1!$C$7:$L$7</c:f>
              <c:numCache>
                <c:formatCode>General</c:formatCode>
                <c:ptCount val="10"/>
                <c:pt idx="0">
                  <c:v>1.9</c:v>
                </c:pt>
                <c:pt idx="1">
                  <c:v>0.3</c:v>
                </c:pt>
                <c:pt idx="2">
                  <c:v>0.4</c:v>
                </c:pt>
                <c:pt idx="3">
                  <c:v>0.2</c:v>
                </c:pt>
                <c:pt idx="4">
                  <c:v>0</c:v>
                </c:pt>
                <c:pt idx="5">
                  <c:v>0.3</c:v>
                </c:pt>
                <c:pt idx="6">
                  <c:v>0.2</c:v>
                </c:pt>
                <c:pt idx="7">
                  <c:v>1.3</c:v>
                </c:pt>
                <c:pt idx="8">
                  <c:v>0.1</c:v>
                </c:pt>
                <c:pt idx="9">
                  <c:v>0</c:v>
                </c:pt>
              </c:numCache>
            </c:numRef>
          </c:val>
          <c:extLst>
            <c:ext xmlns:c16="http://schemas.microsoft.com/office/drawing/2014/chart" uri="{C3380CC4-5D6E-409C-BE32-E72D297353CC}">
              <c16:uniqueId val="{00000002-7F23-47F9-8949-B19F311A89E8}"/>
            </c:ext>
          </c:extLst>
        </c:ser>
        <c:ser>
          <c:idx val="5"/>
          <c:order val="3"/>
          <c:tx>
            <c:strRef>
              <c:f>Sheet1!$B$8</c:f>
              <c:strCache>
                <c:ptCount val="1"/>
                <c:pt idx="0">
                  <c:v>Hg (kg/MWh)</c:v>
                </c:pt>
              </c:strCache>
            </c:strRef>
          </c:tx>
          <c:spPr>
            <a:solidFill>
              <a:schemeClr val="accent6"/>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Sheet1!$C$8:$L$8</c:f>
              <c:numCache>
                <c:formatCode>General</c:formatCode>
                <c:ptCount val="10"/>
                <c:pt idx="0">
                  <c:v>0.1</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3-7F23-47F9-8949-B19F311A89E8}"/>
            </c:ext>
          </c:extLst>
        </c:ser>
        <c:ser>
          <c:idx val="6"/>
          <c:order val="4"/>
          <c:tx>
            <c:strRef>
              <c:f>Sheet1!$B$9</c:f>
              <c:strCache>
                <c:ptCount val="1"/>
                <c:pt idx="0">
                  <c:v>Particulates (kg/MWh)</c:v>
                </c:pt>
              </c:strCache>
            </c:strRef>
          </c:tx>
          <c:spPr>
            <a:solidFill>
              <a:schemeClr val="accent1">
                <a:lumMod val="60000"/>
              </a:schemeClr>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Sheet1!$C$9:$L$9</c:f>
              <c:numCache>
                <c:formatCode>General</c:formatCode>
                <c:ptCount val="10"/>
                <c:pt idx="0">
                  <c:v>0.1</c:v>
                </c:pt>
                <c:pt idx="1">
                  <c:v>0.1</c:v>
                </c:pt>
                <c:pt idx="2">
                  <c:v>0.2</c:v>
                </c:pt>
                <c:pt idx="3">
                  <c:v>0.4</c:v>
                </c:pt>
                <c:pt idx="4">
                  <c:v>0</c:v>
                </c:pt>
                <c:pt idx="5">
                  <c:v>0.1</c:v>
                </c:pt>
                <c:pt idx="6">
                  <c:v>0</c:v>
                </c:pt>
                <c:pt idx="7">
                  <c:v>0</c:v>
                </c:pt>
                <c:pt idx="8">
                  <c:v>0</c:v>
                </c:pt>
                <c:pt idx="9">
                  <c:v>0</c:v>
                </c:pt>
              </c:numCache>
            </c:numRef>
          </c:val>
          <c:extLst>
            <c:ext xmlns:c16="http://schemas.microsoft.com/office/drawing/2014/chart" uri="{C3380CC4-5D6E-409C-BE32-E72D297353CC}">
              <c16:uniqueId val="{00000004-7F23-47F9-8949-B19F311A89E8}"/>
            </c:ext>
          </c:extLst>
        </c:ser>
        <c:dLbls>
          <c:showLegendKey val="0"/>
          <c:showVal val="0"/>
          <c:showCatName val="0"/>
          <c:showSerName val="0"/>
          <c:showPercent val="0"/>
          <c:showBubbleSize val="0"/>
        </c:dLbls>
        <c:gapWidth val="500"/>
        <c:overlap val="-39"/>
        <c:axId val="291887912"/>
        <c:axId val="291885616"/>
      </c:barChart>
      <c:catAx>
        <c:axId val="291887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291885616"/>
        <c:crosses val="autoZero"/>
        <c:auto val="1"/>
        <c:lblAlgn val="ctr"/>
        <c:lblOffset val="100"/>
        <c:noMultiLvlLbl val="0"/>
      </c:catAx>
      <c:valAx>
        <c:axId val="291885616"/>
        <c:scaling>
          <c:orientation val="minMax"/>
        </c:scaling>
        <c:delete val="0"/>
        <c:axPos val="l"/>
        <c:title>
          <c:tx>
            <c:rich>
              <a:bodyPr rot="-5400000" spcFirstLastPara="1" vertOverflow="ellipsis" vert="horz" wrap="square" anchor="ctr" anchorCtr="1"/>
              <a:lstStyle/>
              <a:p>
                <a:pPr>
                  <a:defRPr lang="en-ZA" sz="2000" b="1" i="0" u="none" strike="noStrike" kern="1200" baseline="0">
                    <a:solidFill>
                      <a:schemeClr val="bg1"/>
                    </a:solidFill>
                    <a:latin typeface="+mn-lt"/>
                    <a:ea typeface="+mn-ea"/>
                    <a:cs typeface="+mn-cs"/>
                  </a:defRPr>
                </a:pPr>
                <a:r>
                  <a:rPr lang="en-ZA" sz="2000" b="1" i="0" u="none" strike="noStrike" kern="1200" baseline="0">
                    <a:solidFill>
                      <a:schemeClr val="bg1"/>
                    </a:solidFill>
                    <a:latin typeface="+mn-lt"/>
                    <a:ea typeface="+mn-ea"/>
                    <a:cs typeface="+mn-cs"/>
                  </a:rPr>
                  <a:t>Emissions</a:t>
                </a:r>
              </a:p>
            </c:rich>
          </c:tx>
          <c:overlay val="0"/>
          <c:spPr>
            <a:noFill/>
            <a:ln>
              <a:noFill/>
            </a:ln>
            <a:effectLst/>
          </c:spPr>
          <c:txPr>
            <a:bodyPr rot="-5400000" spcFirstLastPara="1" vertOverflow="ellipsis" vert="horz" wrap="square" anchor="ctr" anchorCtr="1"/>
            <a:lstStyle/>
            <a:p>
              <a:pPr>
                <a:defRPr lang="en-ZA" sz="20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887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ZA" sz="2000"/>
              <a:t>Water usage per Technology</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Sheet1!$B$10</c:f>
              <c:strCache>
                <c:ptCount val="1"/>
                <c:pt idx="0">
                  <c:v>Water Usage (l/MWh)</c:v>
                </c:pt>
              </c:strCache>
            </c:strRef>
          </c:tx>
          <c:spPr>
            <a:solidFill>
              <a:schemeClr val="bg1"/>
            </a:solidFill>
            <a:ln>
              <a:noFill/>
            </a:ln>
            <a:effectLst/>
          </c:spPr>
          <c:invertIfNegative val="0"/>
          <c:cat>
            <c:strRef>
              <c:f>Sheet1!$C$2:$L$2</c:f>
              <c:strCache>
                <c:ptCount val="10"/>
                <c:pt idx="0">
                  <c:v>Coal Pulverized with FGD</c:v>
                </c:pt>
                <c:pt idx="1">
                  <c:v>Coal FBC Pulverized with CCS</c:v>
                </c:pt>
                <c:pt idx="2">
                  <c:v>Coal Pulverized with CCS</c:v>
                </c:pt>
                <c:pt idx="3">
                  <c:v>Coal IGCC</c:v>
                </c:pt>
                <c:pt idx="4">
                  <c:v>Nuclear (DoE)</c:v>
                </c:pt>
                <c:pt idx="5">
                  <c:v>OCGT</c:v>
                </c:pt>
                <c:pt idx="6">
                  <c:v>CCGT</c:v>
                </c:pt>
                <c:pt idx="7">
                  <c:v>ICE 2MW</c:v>
                </c:pt>
                <c:pt idx="8">
                  <c:v>ICE 10 MW</c:v>
                </c:pt>
                <c:pt idx="9">
                  <c:v>Fuel Cell</c:v>
                </c:pt>
              </c:strCache>
            </c:strRef>
          </c:cat>
          <c:val>
            <c:numRef>
              <c:f>Sheet1!$C$10:$L$10</c:f>
              <c:numCache>
                <c:formatCode>General</c:formatCode>
                <c:ptCount val="10"/>
                <c:pt idx="0">
                  <c:v>231</c:v>
                </c:pt>
                <c:pt idx="1">
                  <c:v>33.299999999999997</c:v>
                </c:pt>
                <c:pt idx="2">
                  <c:v>320</c:v>
                </c:pt>
                <c:pt idx="3">
                  <c:v>256.7</c:v>
                </c:pt>
                <c:pt idx="4">
                  <c:v>0</c:v>
                </c:pt>
                <c:pt idx="5">
                  <c:v>0</c:v>
                </c:pt>
                <c:pt idx="6">
                  <c:v>19.8</c:v>
                </c:pt>
                <c:pt idx="7">
                  <c:v>0</c:v>
                </c:pt>
                <c:pt idx="8">
                  <c:v>0</c:v>
                </c:pt>
                <c:pt idx="9">
                  <c:v>0</c:v>
                </c:pt>
              </c:numCache>
            </c:numRef>
          </c:val>
          <c:extLst>
            <c:ext xmlns:c16="http://schemas.microsoft.com/office/drawing/2014/chart" uri="{C3380CC4-5D6E-409C-BE32-E72D297353CC}">
              <c16:uniqueId val="{00000000-23BC-4CD6-AB89-2FC03CF21A89}"/>
            </c:ext>
          </c:extLst>
        </c:ser>
        <c:dLbls>
          <c:showLegendKey val="0"/>
          <c:showVal val="0"/>
          <c:showCatName val="0"/>
          <c:showSerName val="0"/>
          <c:showPercent val="0"/>
          <c:showBubbleSize val="0"/>
        </c:dLbls>
        <c:gapWidth val="219"/>
        <c:axId val="437579144"/>
        <c:axId val="437581768"/>
      </c:barChart>
      <c:catAx>
        <c:axId val="4375791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437581768"/>
        <c:crossesAt val="0"/>
        <c:auto val="1"/>
        <c:lblAlgn val="ctr"/>
        <c:lblOffset val="100"/>
        <c:noMultiLvlLbl val="0"/>
      </c:catAx>
      <c:valAx>
        <c:axId val="437581768"/>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ZA" sz="1800"/>
                  <a:t>Water usage (l/MWh)</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79144"/>
        <c:crosses val="autoZero"/>
        <c:crossBetween val="between"/>
        <c:majorUnit val="50"/>
        <c:minorUnit val="2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n-ZA" sz="2000"/>
              <a:t>Capacity Factor Comparison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0"/>
          <c:spPr>
            <a:solidFill>
              <a:schemeClr val="bg1"/>
            </a:solidFill>
            <a:ln>
              <a:noFill/>
            </a:ln>
            <a:effectLst/>
          </c:spPr>
          <c:invertIfNegative val="0"/>
          <c:cat>
            <c:strRef>
              <c:f>'Sheet1 (2)'!$B$3:$B$15</c:f>
              <c:strCache>
                <c:ptCount val="13"/>
                <c:pt idx="0">
                  <c:v>Coal</c:v>
                </c:pt>
                <c:pt idx="1">
                  <c:v>Nuclear</c:v>
                </c:pt>
                <c:pt idx="2">
                  <c:v>OCGT</c:v>
                </c:pt>
                <c:pt idx="3">
                  <c:v>CCGT</c:v>
                </c:pt>
                <c:pt idx="4">
                  <c:v>CCGE</c:v>
                </c:pt>
                <c:pt idx="5">
                  <c:v>Wind</c:v>
                </c:pt>
                <c:pt idx="6">
                  <c:v>PV</c:v>
                </c:pt>
                <c:pt idx="7">
                  <c:v>CSP</c:v>
                </c:pt>
                <c:pt idx="8">
                  <c:v>Biomass</c:v>
                </c:pt>
                <c:pt idx="9">
                  <c:v>Landfill Gas</c:v>
                </c:pt>
                <c:pt idx="10">
                  <c:v>Biogas</c:v>
                </c:pt>
                <c:pt idx="11">
                  <c:v>Bagasse</c:v>
                </c:pt>
                <c:pt idx="12">
                  <c:v>Fuel Cell</c:v>
                </c:pt>
              </c:strCache>
            </c:strRef>
          </c:cat>
          <c:val>
            <c:numRef>
              <c:f>'Sheet1 (2)'!$C$3:$C$15</c:f>
              <c:numCache>
                <c:formatCode>0%</c:formatCode>
                <c:ptCount val="13"/>
                <c:pt idx="0">
                  <c:v>0.85</c:v>
                </c:pt>
                <c:pt idx="1">
                  <c:v>0.9</c:v>
                </c:pt>
                <c:pt idx="2">
                  <c:v>0.1</c:v>
                </c:pt>
                <c:pt idx="3">
                  <c:v>0.5</c:v>
                </c:pt>
                <c:pt idx="4">
                  <c:v>0.5</c:v>
                </c:pt>
                <c:pt idx="5">
                  <c:v>0.37</c:v>
                </c:pt>
                <c:pt idx="6">
                  <c:v>0.26</c:v>
                </c:pt>
                <c:pt idx="7">
                  <c:v>0.6</c:v>
                </c:pt>
                <c:pt idx="8">
                  <c:v>0.85</c:v>
                </c:pt>
                <c:pt idx="9">
                  <c:v>0.85</c:v>
                </c:pt>
                <c:pt idx="10">
                  <c:v>0.85</c:v>
                </c:pt>
                <c:pt idx="11">
                  <c:v>0.5</c:v>
                </c:pt>
                <c:pt idx="12">
                  <c:v>0.95</c:v>
                </c:pt>
              </c:numCache>
            </c:numRef>
          </c:val>
          <c:extLst>
            <c:ext xmlns:c16="http://schemas.microsoft.com/office/drawing/2014/chart" uri="{C3380CC4-5D6E-409C-BE32-E72D297353CC}">
              <c16:uniqueId val="{00000000-045D-4414-A3AC-514B9D7B7C18}"/>
            </c:ext>
          </c:extLst>
        </c:ser>
        <c:dLbls>
          <c:showLegendKey val="0"/>
          <c:showVal val="0"/>
          <c:showCatName val="0"/>
          <c:showSerName val="0"/>
          <c:showPercent val="0"/>
          <c:showBubbleSize val="0"/>
        </c:dLbls>
        <c:gapWidth val="219"/>
        <c:overlap val="-27"/>
        <c:axId val="437579144"/>
        <c:axId val="437581768"/>
      </c:barChart>
      <c:catAx>
        <c:axId val="43757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437581768"/>
        <c:crosses val="autoZero"/>
        <c:auto val="1"/>
        <c:lblAlgn val="ctr"/>
        <c:lblOffset val="100"/>
        <c:noMultiLvlLbl val="0"/>
      </c:catAx>
      <c:valAx>
        <c:axId val="437581768"/>
        <c:scaling>
          <c:orientation val="minMax"/>
          <c:max val="1"/>
          <c:min val="5.000000000000001E-2"/>
        </c:scaling>
        <c:delete val="0"/>
        <c:axPos val="l"/>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ZA" sz="1600"/>
                  <a:t>Capacity Factor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7914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ZA" sz="1800"/>
              <a:t>Fuel cell potential to offset Eskom coal decommisioning</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0"/>
          <c:tx>
            <c:strRef>
              <c:f>Sheet2!$A$3</c:f>
              <c:strCache>
                <c:ptCount val="1"/>
                <c:pt idx="0">
                  <c:v>Eskom Decomissioning</c:v>
                </c:pt>
              </c:strCache>
            </c:strRef>
          </c:tx>
          <c:spPr>
            <a:solidFill>
              <a:schemeClr val="accent2"/>
            </a:solidFill>
            <a:ln>
              <a:noFill/>
            </a:ln>
            <a:effectLst/>
          </c:spPr>
          <c:invertIfNegative val="0"/>
          <c:cat>
            <c:numRef>
              <c:f>Sheet2!$B$2:$R$2</c:f>
              <c:numCache>
                <c:formatCode>General</c:formatCode>
                <c:ptCount val="1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numCache>
            </c:numRef>
          </c:cat>
          <c:val>
            <c:numRef>
              <c:f>Sheet2!$B$3:$R$3</c:f>
              <c:numCache>
                <c:formatCode>General</c:formatCode>
                <c:ptCount val="17"/>
                <c:pt idx="0">
                  <c:v>0</c:v>
                </c:pt>
                <c:pt idx="1">
                  <c:v>0</c:v>
                </c:pt>
                <c:pt idx="2">
                  <c:v>0.9</c:v>
                </c:pt>
                <c:pt idx="3">
                  <c:v>1.7</c:v>
                </c:pt>
                <c:pt idx="4">
                  <c:v>2.2000000000000002</c:v>
                </c:pt>
                <c:pt idx="5">
                  <c:v>2.6</c:v>
                </c:pt>
                <c:pt idx="6">
                  <c:v>3.5</c:v>
                </c:pt>
                <c:pt idx="7">
                  <c:v>5.0999999999999996</c:v>
                </c:pt>
                <c:pt idx="8">
                  <c:v>6.5</c:v>
                </c:pt>
                <c:pt idx="9">
                  <c:v>8.4</c:v>
                </c:pt>
                <c:pt idx="10">
                  <c:v>10.3</c:v>
                </c:pt>
                <c:pt idx="11">
                  <c:v>12.6</c:v>
                </c:pt>
                <c:pt idx="12">
                  <c:v>13.7</c:v>
                </c:pt>
                <c:pt idx="13">
                  <c:v>14.9</c:v>
                </c:pt>
                <c:pt idx="14">
                  <c:v>16</c:v>
                </c:pt>
                <c:pt idx="15">
                  <c:v>16.600000000000001</c:v>
                </c:pt>
                <c:pt idx="16">
                  <c:v>17.8</c:v>
                </c:pt>
              </c:numCache>
            </c:numRef>
          </c:val>
          <c:extLst>
            <c:ext xmlns:c16="http://schemas.microsoft.com/office/drawing/2014/chart" uri="{C3380CC4-5D6E-409C-BE32-E72D297353CC}">
              <c16:uniqueId val="{00000000-DC74-49C9-90B9-B0339B7B9A7F}"/>
            </c:ext>
          </c:extLst>
        </c:ser>
        <c:ser>
          <c:idx val="0"/>
          <c:order val="1"/>
          <c:tx>
            <c:strRef>
              <c:f>Sheet2!$A$4</c:f>
              <c:strCache>
                <c:ptCount val="1"/>
                <c:pt idx="0">
                  <c:v>Fuel Cell production output</c:v>
                </c:pt>
              </c:strCache>
            </c:strRef>
          </c:tx>
          <c:spPr>
            <a:solidFill>
              <a:schemeClr val="bg1"/>
            </a:solidFill>
            <a:ln>
              <a:noFill/>
            </a:ln>
            <a:effectLst/>
          </c:spPr>
          <c:invertIfNegative val="0"/>
          <c:val>
            <c:numRef>
              <c:f>Sheet2!$B$4:$R$4</c:f>
              <c:numCache>
                <c:formatCode>General</c:formatCode>
                <c:ptCount val="17"/>
                <c:pt idx="2">
                  <c:v>0.25</c:v>
                </c:pt>
                <c:pt idx="3">
                  <c:v>0.5</c:v>
                </c:pt>
                <c:pt idx="4">
                  <c:v>1</c:v>
                </c:pt>
                <c:pt idx="5">
                  <c:v>2</c:v>
                </c:pt>
                <c:pt idx="6">
                  <c:v>3</c:v>
                </c:pt>
                <c:pt idx="7">
                  <c:v>4</c:v>
                </c:pt>
                <c:pt idx="8">
                  <c:v>5</c:v>
                </c:pt>
                <c:pt idx="9">
                  <c:v>6</c:v>
                </c:pt>
                <c:pt idx="10">
                  <c:v>7</c:v>
                </c:pt>
                <c:pt idx="11">
                  <c:v>8</c:v>
                </c:pt>
                <c:pt idx="12">
                  <c:v>9</c:v>
                </c:pt>
                <c:pt idx="13">
                  <c:v>10</c:v>
                </c:pt>
                <c:pt idx="14">
                  <c:v>11</c:v>
                </c:pt>
                <c:pt idx="15">
                  <c:v>12</c:v>
                </c:pt>
                <c:pt idx="16">
                  <c:v>13</c:v>
                </c:pt>
              </c:numCache>
            </c:numRef>
          </c:val>
          <c:extLst>
            <c:ext xmlns:c16="http://schemas.microsoft.com/office/drawing/2014/chart" uri="{C3380CC4-5D6E-409C-BE32-E72D297353CC}">
              <c16:uniqueId val="{00000001-DC74-49C9-90B9-B0339B7B9A7F}"/>
            </c:ext>
          </c:extLst>
        </c:ser>
        <c:dLbls>
          <c:showLegendKey val="0"/>
          <c:showVal val="0"/>
          <c:showCatName val="0"/>
          <c:showSerName val="0"/>
          <c:showPercent val="0"/>
          <c:showBubbleSize val="0"/>
        </c:dLbls>
        <c:gapWidth val="219"/>
        <c:overlap val="-27"/>
        <c:axId val="437579144"/>
        <c:axId val="437581768"/>
      </c:barChart>
      <c:catAx>
        <c:axId val="43757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81768"/>
        <c:crosses val="autoZero"/>
        <c:auto val="1"/>
        <c:lblAlgn val="ctr"/>
        <c:lblOffset val="100"/>
        <c:noMultiLvlLbl val="0"/>
      </c:catAx>
      <c:valAx>
        <c:axId val="437581768"/>
        <c:scaling>
          <c:orientation val="minMax"/>
          <c:min val="0.2"/>
        </c:scaling>
        <c:delete val="0"/>
        <c:axPos val="l"/>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ZA" sz="1600"/>
                  <a:t>Capacity (GW)</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79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600" b="0" i="0" u="none" strike="noStrike" kern="1200" spc="0" baseline="0">
                <a:solidFill>
                  <a:schemeClr val="bg1"/>
                </a:solidFill>
                <a:latin typeface="+mn-lt"/>
                <a:ea typeface="+mn-ea"/>
                <a:cs typeface="+mn-cs"/>
              </a:defRPr>
            </a:pPr>
            <a:r>
              <a:rPr lang="en-ZA" sz="1600"/>
              <a:t>Load following Fuel Cell + Solar PV</a:t>
            </a:r>
          </a:p>
        </c:rich>
      </c:tx>
      <c:overlay val="0"/>
      <c:spPr>
        <a:noFill/>
        <a:ln>
          <a:noFill/>
        </a:ln>
        <a:effectLst/>
      </c:spPr>
      <c:txPr>
        <a:bodyPr rot="0" spcFirstLastPara="1" vertOverflow="ellipsis" vert="horz" wrap="square" anchor="ctr" anchorCtr="1"/>
        <a:lstStyle/>
        <a:p>
          <a:pPr algn="ctr" rtl="0">
            <a:defRPr sz="160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1"/>
          <c:order val="0"/>
          <c:tx>
            <c:strRef>
              <c:f>Sheet3!$A$3</c:f>
              <c:strCache>
                <c:ptCount val="1"/>
                <c:pt idx="0">
                  <c:v>Load profile</c:v>
                </c:pt>
              </c:strCache>
            </c:strRef>
          </c:tx>
          <c:spPr>
            <a:ln w="28575" cap="rnd">
              <a:solidFill>
                <a:srgbClr val="FF0000"/>
              </a:solidFill>
              <a:round/>
            </a:ln>
            <a:effectLst/>
          </c:spPr>
          <c:marker>
            <c:symbol val="none"/>
          </c:marker>
          <c:cat>
            <c:numRef>
              <c:f>Sheet3!$B$2:$Y$2</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Sheet3!$B$3:$Y$3</c:f>
              <c:numCache>
                <c:formatCode>0.00</c:formatCode>
                <c:ptCount val="24"/>
                <c:pt idx="0">
                  <c:v>800</c:v>
                </c:pt>
                <c:pt idx="1">
                  <c:v>800</c:v>
                </c:pt>
                <c:pt idx="2">
                  <c:v>800</c:v>
                </c:pt>
                <c:pt idx="3">
                  <c:v>800</c:v>
                </c:pt>
                <c:pt idx="4">
                  <c:v>800</c:v>
                </c:pt>
                <c:pt idx="5">
                  <c:v>960</c:v>
                </c:pt>
                <c:pt idx="6">
                  <c:v>1200</c:v>
                </c:pt>
                <c:pt idx="7">
                  <c:v>1280</c:v>
                </c:pt>
                <c:pt idx="8">
                  <c:v>1280</c:v>
                </c:pt>
                <c:pt idx="9">
                  <c:v>1360</c:v>
                </c:pt>
                <c:pt idx="10">
                  <c:v>1200</c:v>
                </c:pt>
                <c:pt idx="11">
                  <c:v>1120</c:v>
                </c:pt>
                <c:pt idx="12">
                  <c:v>1120</c:v>
                </c:pt>
                <c:pt idx="13">
                  <c:v>1120</c:v>
                </c:pt>
                <c:pt idx="14">
                  <c:v>1120</c:v>
                </c:pt>
                <c:pt idx="15">
                  <c:v>1120</c:v>
                </c:pt>
                <c:pt idx="16">
                  <c:v>1200</c:v>
                </c:pt>
                <c:pt idx="17">
                  <c:v>1280</c:v>
                </c:pt>
                <c:pt idx="18">
                  <c:v>1320</c:v>
                </c:pt>
                <c:pt idx="19">
                  <c:v>1320</c:v>
                </c:pt>
                <c:pt idx="20">
                  <c:v>1200</c:v>
                </c:pt>
                <c:pt idx="21">
                  <c:v>1040</c:v>
                </c:pt>
                <c:pt idx="22">
                  <c:v>880</c:v>
                </c:pt>
                <c:pt idx="23">
                  <c:v>800</c:v>
                </c:pt>
              </c:numCache>
            </c:numRef>
          </c:val>
          <c:smooth val="0"/>
          <c:extLst>
            <c:ext xmlns:c16="http://schemas.microsoft.com/office/drawing/2014/chart" uri="{C3380CC4-5D6E-409C-BE32-E72D297353CC}">
              <c16:uniqueId val="{00000000-BEC0-46A9-8086-FC7F0C8C5009}"/>
            </c:ext>
          </c:extLst>
        </c:ser>
        <c:ser>
          <c:idx val="0"/>
          <c:order val="1"/>
          <c:tx>
            <c:strRef>
              <c:f>Sheet3!$A$4</c:f>
              <c:strCache>
                <c:ptCount val="1"/>
                <c:pt idx="0">
                  <c:v>Solar PV</c:v>
                </c:pt>
              </c:strCache>
            </c:strRef>
          </c:tx>
          <c:spPr>
            <a:ln w="28575" cap="rnd">
              <a:solidFill>
                <a:srgbClr val="FFFF00"/>
              </a:solidFill>
              <a:round/>
            </a:ln>
            <a:effectLst/>
          </c:spPr>
          <c:marker>
            <c:symbol val="none"/>
          </c:marker>
          <c:cat>
            <c:numRef>
              <c:f>Sheet3!$B$2:$Y$2</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Sheet3!$B$4:$Y$4</c:f>
              <c:numCache>
                <c:formatCode>0.00</c:formatCode>
                <c:ptCount val="24"/>
                <c:pt idx="0">
                  <c:v>0</c:v>
                </c:pt>
                <c:pt idx="1">
                  <c:v>0</c:v>
                </c:pt>
                <c:pt idx="2">
                  <c:v>0</c:v>
                </c:pt>
                <c:pt idx="3">
                  <c:v>0</c:v>
                </c:pt>
                <c:pt idx="4">
                  <c:v>0</c:v>
                </c:pt>
                <c:pt idx="5">
                  <c:v>0</c:v>
                </c:pt>
                <c:pt idx="6">
                  <c:v>0</c:v>
                </c:pt>
                <c:pt idx="7">
                  <c:v>60</c:v>
                </c:pt>
                <c:pt idx="8">
                  <c:v>360</c:v>
                </c:pt>
                <c:pt idx="9">
                  <c:v>480</c:v>
                </c:pt>
                <c:pt idx="10">
                  <c:v>600</c:v>
                </c:pt>
                <c:pt idx="11">
                  <c:v>660</c:v>
                </c:pt>
                <c:pt idx="12">
                  <c:v>720</c:v>
                </c:pt>
                <c:pt idx="13">
                  <c:v>720</c:v>
                </c:pt>
                <c:pt idx="14">
                  <c:v>720</c:v>
                </c:pt>
                <c:pt idx="15">
                  <c:v>660</c:v>
                </c:pt>
                <c:pt idx="16">
                  <c:v>540</c:v>
                </c:pt>
                <c:pt idx="17">
                  <c:v>360</c:v>
                </c:pt>
                <c:pt idx="18">
                  <c:v>0</c:v>
                </c:pt>
                <c:pt idx="19">
                  <c:v>0</c:v>
                </c:pt>
                <c:pt idx="20">
                  <c:v>0</c:v>
                </c:pt>
                <c:pt idx="21">
                  <c:v>0</c:v>
                </c:pt>
                <c:pt idx="22">
                  <c:v>0</c:v>
                </c:pt>
                <c:pt idx="23">
                  <c:v>0</c:v>
                </c:pt>
              </c:numCache>
            </c:numRef>
          </c:val>
          <c:smooth val="0"/>
          <c:extLst>
            <c:ext xmlns:c16="http://schemas.microsoft.com/office/drawing/2014/chart" uri="{C3380CC4-5D6E-409C-BE32-E72D297353CC}">
              <c16:uniqueId val="{00000001-BEC0-46A9-8086-FC7F0C8C5009}"/>
            </c:ext>
          </c:extLst>
        </c:ser>
        <c:ser>
          <c:idx val="2"/>
          <c:order val="2"/>
          <c:tx>
            <c:strRef>
              <c:f>Sheet3!$A$5</c:f>
              <c:strCache>
                <c:ptCount val="1"/>
                <c:pt idx="0">
                  <c:v>Fuel Cell</c:v>
                </c:pt>
              </c:strCache>
            </c:strRef>
          </c:tx>
          <c:spPr>
            <a:ln w="28575" cap="rnd">
              <a:solidFill>
                <a:schemeClr val="bg1"/>
              </a:solidFill>
              <a:round/>
            </a:ln>
            <a:effectLst/>
          </c:spPr>
          <c:marker>
            <c:symbol val="none"/>
          </c:marker>
          <c:cat>
            <c:numRef>
              <c:f>Sheet3!$B$2:$Y$2</c:f>
              <c:numCache>
                <c:formatCode>h:mm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Sheet3!$B$5:$Y$5</c:f>
              <c:numCache>
                <c:formatCode>0.00</c:formatCode>
                <c:ptCount val="24"/>
                <c:pt idx="0">
                  <c:v>810</c:v>
                </c:pt>
                <c:pt idx="1">
                  <c:v>810</c:v>
                </c:pt>
                <c:pt idx="2">
                  <c:v>810</c:v>
                </c:pt>
                <c:pt idx="3">
                  <c:v>810</c:v>
                </c:pt>
                <c:pt idx="4">
                  <c:v>810</c:v>
                </c:pt>
                <c:pt idx="5">
                  <c:v>970</c:v>
                </c:pt>
                <c:pt idx="6">
                  <c:v>1210</c:v>
                </c:pt>
                <c:pt idx="7">
                  <c:v>1230</c:v>
                </c:pt>
                <c:pt idx="8">
                  <c:v>930</c:v>
                </c:pt>
                <c:pt idx="9">
                  <c:v>890</c:v>
                </c:pt>
                <c:pt idx="10">
                  <c:v>610</c:v>
                </c:pt>
                <c:pt idx="11">
                  <c:v>470</c:v>
                </c:pt>
                <c:pt idx="12">
                  <c:v>410</c:v>
                </c:pt>
                <c:pt idx="13">
                  <c:v>410</c:v>
                </c:pt>
                <c:pt idx="14">
                  <c:v>410</c:v>
                </c:pt>
                <c:pt idx="15">
                  <c:v>470</c:v>
                </c:pt>
                <c:pt idx="16">
                  <c:v>670</c:v>
                </c:pt>
                <c:pt idx="17">
                  <c:v>930</c:v>
                </c:pt>
                <c:pt idx="18">
                  <c:v>1330</c:v>
                </c:pt>
                <c:pt idx="19">
                  <c:v>1330</c:v>
                </c:pt>
                <c:pt idx="20">
                  <c:v>1210</c:v>
                </c:pt>
                <c:pt idx="21">
                  <c:v>1050</c:v>
                </c:pt>
                <c:pt idx="22">
                  <c:v>890</c:v>
                </c:pt>
                <c:pt idx="23">
                  <c:v>810</c:v>
                </c:pt>
              </c:numCache>
            </c:numRef>
          </c:val>
          <c:smooth val="0"/>
          <c:extLst>
            <c:ext xmlns:c16="http://schemas.microsoft.com/office/drawing/2014/chart" uri="{C3380CC4-5D6E-409C-BE32-E72D297353CC}">
              <c16:uniqueId val="{00000002-BEC0-46A9-8086-FC7F0C8C5009}"/>
            </c:ext>
          </c:extLst>
        </c:ser>
        <c:dLbls>
          <c:showLegendKey val="0"/>
          <c:showVal val="0"/>
          <c:showCatName val="0"/>
          <c:showSerName val="0"/>
          <c:showPercent val="0"/>
          <c:showBubbleSize val="0"/>
        </c:dLbls>
        <c:smooth val="0"/>
        <c:axId val="437579144"/>
        <c:axId val="437581768"/>
      </c:lineChart>
      <c:catAx>
        <c:axId val="437579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ZA"/>
                  <a:t>Time (Hours)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81768"/>
        <c:crosses val="autoZero"/>
        <c:auto val="1"/>
        <c:lblAlgn val="ctr"/>
        <c:lblOffset val="100"/>
        <c:noMultiLvlLbl val="0"/>
      </c:catAx>
      <c:valAx>
        <c:axId val="43758176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ZA" sz="1600"/>
                  <a:t>Load (MW)</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37579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n-ZA" sz="2800" b="1" i="0" u="none" strike="noStrike" kern="1200" cap="all" spc="100" normalizeH="0" baseline="0" dirty="0">
                <a:solidFill>
                  <a:schemeClr val="bg1"/>
                </a:solidFill>
                <a:latin typeface="+mn-lt"/>
                <a:ea typeface="+mn-ea"/>
                <a:cs typeface="+mn-cs"/>
              </a:defRPr>
            </a:pPr>
            <a:r>
              <a:rPr lang="en-ZA" sz="2800" b="1" kern="1200" dirty="0">
                <a:solidFill>
                  <a:schemeClr val="bg1"/>
                </a:solidFill>
                <a:latin typeface="+mn-lt"/>
                <a:ea typeface="+mn-ea"/>
                <a:cs typeface="+mn-cs"/>
              </a:rPr>
              <a:t>South African</a:t>
            </a:r>
            <a:r>
              <a:rPr lang="en-ZA" sz="2800" b="1" kern="1200" baseline="0" dirty="0">
                <a:solidFill>
                  <a:schemeClr val="bg1"/>
                </a:solidFill>
                <a:latin typeface="+mn-lt"/>
                <a:ea typeface="+mn-ea"/>
                <a:cs typeface="+mn-cs"/>
              </a:rPr>
              <a:t> </a:t>
            </a:r>
            <a:r>
              <a:rPr lang="en-ZA" sz="2800" b="1" kern="1200" dirty="0">
                <a:solidFill>
                  <a:schemeClr val="bg1"/>
                </a:solidFill>
                <a:latin typeface="+mn-lt"/>
                <a:ea typeface="+mn-ea"/>
                <a:cs typeface="+mn-cs"/>
              </a:rPr>
              <a:t>Primary Energy Supply</a:t>
            </a:r>
          </a:p>
        </c:rich>
      </c:tx>
      <c:layout>
        <c:manualLayout>
          <c:xMode val="edge"/>
          <c:yMode val="edge"/>
          <c:x val="0.17968535213640172"/>
          <c:y val="0"/>
        </c:manualLayout>
      </c:layout>
      <c:overlay val="0"/>
      <c:spPr>
        <a:noFill/>
        <a:ln>
          <a:noFill/>
        </a:ln>
        <a:effectLst/>
      </c:spPr>
      <c:txPr>
        <a:bodyPr rot="0" spcFirstLastPara="1" vertOverflow="ellipsis" vert="horz" wrap="square" anchor="ctr" anchorCtr="1"/>
        <a:lstStyle/>
        <a:p>
          <a:pPr algn="ctr">
            <a:defRPr lang="en-ZA" sz="2800" b="1" i="0" u="none" strike="noStrike" kern="1200" cap="all" spc="100" normalizeH="0" baseline="0" dirty="0">
              <a:solidFill>
                <a:schemeClr val="bg1"/>
              </a:solidFill>
              <a:latin typeface="+mn-lt"/>
              <a:ea typeface="+mn-ea"/>
              <a:cs typeface="+mn-cs"/>
            </a:defRPr>
          </a:pPr>
          <a:endParaRPr lang="en-US"/>
        </a:p>
      </c:txPr>
    </c:title>
    <c:autoTitleDeleted val="0"/>
    <c:plotArea>
      <c:layout>
        <c:manualLayout>
          <c:layoutTarget val="inner"/>
          <c:xMode val="edge"/>
          <c:yMode val="edge"/>
          <c:x val="0.19769184866644737"/>
          <c:y val="0.33525763358778621"/>
          <c:w val="0.63489000554620589"/>
          <c:h val="0.60033396946564888"/>
        </c:manualLayout>
      </c:layout>
      <c:pieChart>
        <c:varyColors val="1"/>
        <c:ser>
          <c:idx val="0"/>
          <c:order val="0"/>
          <c:tx>
            <c:strRef>
              <c:f>Sheet1!$B$1</c:f>
              <c:strCache>
                <c:ptCount val="1"/>
                <c:pt idx="0">
                  <c:v>South African Primary Energy Supply</c:v>
                </c:pt>
              </c:strCache>
            </c:strRef>
          </c:tx>
          <c:spPr>
            <a:noFill/>
            <a:ln w="19050">
              <a:solidFill>
                <a:schemeClr val="bg1"/>
              </a:solidFill>
            </a:ln>
            <a:effectLst/>
          </c:spPr>
          <c:dPt>
            <c:idx val="0"/>
            <c:bubble3D val="0"/>
            <c:spPr>
              <a:noFill/>
              <a:ln w="19050">
                <a:solidFill>
                  <a:schemeClr val="bg1"/>
                </a:solidFill>
              </a:ln>
              <a:effectLst/>
            </c:spPr>
            <c:extLst>
              <c:ext xmlns:c16="http://schemas.microsoft.com/office/drawing/2014/chart" uri="{C3380CC4-5D6E-409C-BE32-E72D297353CC}">
                <c16:uniqueId val="{00000001-CB14-4636-AD33-B025FC17E8C8}"/>
              </c:ext>
            </c:extLst>
          </c:dPt>
          <c:dPt>
            <c:idx val="1"/>
            <c:bubble3D val="0"/>
            <c:spPr>
              <a:noFill/>
              <a:ln w="19050">
                <a:solidFill>
                  <a:schemeClr val="bg1"/>
                </a:solidFill>
              </a:ln>
              <a:effectLst/>
            </c:spPr>
            <c:extLst>
              <c:ext xmlns:c16="http://schemas.microsoft.com/office/drawing/2014/chart" uri="{C3380CC4-5D6E-409C-BE32-E72D297353CC}">
                <c16:uniqueId val="{00000003-BD69-4D21-8E07-754BF64B8065}"/>
              </c:ext>
            </c:extLst>
          </c:dPt>
          <c:dPt>
            <c:idx val="2"/>
            <c:bubble3D val="0"/>
            <c:spPr>
              <a:noFill/>
              <a:ln w="19050">
                <a:solidFill>
                  <a:schemeClr val="bg1"/>
                </a:solidFill>
              </a:ln>
              <a:effectLst/>
            </c:spPr>
            <c:extLst>
              <c:ext xmlns:c16="http://schemas.microsoft.com/office/drawing/2014/chart" uri="{C3380CC4-5D6E-409C-BE32-E72D297353CC}">
                <c16:uniqueId val="{00000005-CB14-4636-AD33-B025FC17E8C8}"/>
              </c:ext>
            </c:extLst>
          </c:dPt>
          <c:dPt>
            <c:idx val="3"/>
            <c:bubble3D val="0"/>
            <c:spPr>
              <a:noFill/>
              <a:ln w="19050">
                <a:solidFill>
                  <a:schemeClr val="bg1"/>
                </a:solidFill>
              </a:ln>
              <a:effectLst/>
            </c:spPr>
            <c:extLst>
              <c:ext xmlns:c16="http://schemas.microsoft.com/office/drawing/2014/chart" uri="{C3380CC4-5D6E-409C-BE32-E72D297353CC}">
                <c16:uniqueId val="{00000001-BD69-4D21-8E07-754BF64B8065}"/>
              </c:ext>
            </c:extLst>
          </c:dPt>
          <c:dPt>
            <c:idx val="4"/>
            <c:bubble3D val="0"/>
            <c:spPr>
              <a:noFill/>
              <a:ln w="19050">
                <a:solidFill>
                  <a:schemeClr val="bg1"/>
                </a:solidFill>
              </a:ln>
              <a:effectLst/>
            </c:spPr>
            <c:extLst>
              <c:ext xmlns:c16="http://schemas.microsoft.com/office/drawing/2014/chart" uri="{C3380CC4-5D6E-409C-BE32-E72D297353CC}">
                <c16:uniqueId val="{00000009-CB14-4636-AD33-B025FC17E8C8}"/>
              </c:ext>
            </c:extLst>
          </c:dPt>
          <c:dPt>
            <c:idx val="5"/>
            <c:bubble3D val="0"/>
            <c:spPr>
              <a:noFill/>
              <a:ln w="19050">
                <a:solidFill>
                  <a:schemeClr val="bg1"/>
                </a:solidFill>
              </a:ln>
              <a:effectLst/>
            </c:spPr>
            <c:extLst>
              <c:ext xmlns:c16="http://schemas.microsoft.com/office/drawing/2014/chart" uri="{C3380CC4-5D6E-409C-BE32-E72D297353CC}">
                <c16:uniqueId val="{00000002-BD69-4D21-8E07-754BF64B8065}"/>
              </c:ext>
            </c:extLst>
          </c:dPt>
          <c:dLbls>
            <c:dLbl>
              <c:idx val="1"/>
              <c:layout>
                <c:manualLayout>
                  <c:x val="5.1840736485294549E-3"/>
                  <c:y val="5.2255903473467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D69-4D21-8E07-754BF64B8065}"/>
                </c:ext>
              </c:extLst>
            </c:dLbl>
            <c:dLbl>
              <c:idx val="3"/>
              <c:layout>
                <c:manualLayout>
                  <c:x val="1.3217729106774771E-2"/>
                  <c:y val="6.6540108180741765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D69-4D21-8E07-754BF64B8065}"/>
                </c:ext>
              </c:extLst>
            </c:dLbl>
            <c:dLbl>
              <c:idx val="5"/>
              <c:layout>
                <c:manualLayout>
                  <c:x val="-9.9170810429409825E-2"/>
                  <c:y val="3.576853824948755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D69-4D21-8E07-754BF64B806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Sheet1!$A$2:$A$7</c:f>
              <c:strCache>
                <c:ptCount val="6"/>
                <c:pt idx="0">
                  <c:v>Coal</c:v>
                </c:pt>
                <c:pt idx="1">
                  <c:v>Hydro</c:v>
                </c:pt>
                <c:pt idx="2">
                  <c:v>CR, Solar &amp; Wind</c:v>
                </c:pt>
                <c:pt idx="3">
                  <c:v>Gas</c:v>
                </c:pt>
                <c:pt idx="4">
                  <c:v>Oil</c:v>
                </c:pt>
                <c:pt idx="5">
                  <c:v>Nuclear</c:v>
                </c:pt>
              </c:strCache>
            </c:strRef>
          </c:cat>
          <c:val>
            <c:numRef>
              <c:f>Sheet1!$B$2:$B$7</c:f>
              <c:numCache>
                <c:formatCode>General</c:formatCode>
                <c:ptCount val="6"/>
                <c:pt idx="0">
                  <c:v>72.099999999999994</c:v>
                </c:pt>
                <c:pt idx="1">
                  <c:v>0.1</c:v>
                </c:pt>
                <c:pt idx="2">
                  <c:v>10.199999999999999</c:v>
                </c:pt>
                <c:pt idx="3">
                  <c:v>2.8</c:v>
                </c:pt>
                <c:pt idx="4">
                  <c:v>12.6</c:v>
                </c:pt>
                <c:pt idx="5">
                  <c:v>2.2000000000000002</c:v>
                </c:pt>
              </c:numCache>
            </c:numRef>
          </c:val>
          <c:extLst>
            <c:ext xmlns:c16="http://schemas.microsoft.com/office/drawing/2014/chart" uri="{C3380CC4-5D6E-409C-BE32-E72D297353CC}">
              <c16:uniqueId val="{00000000-BD69-4D21-8E07-754BF64B806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A5587-7A27-4EA7-9BF3-68678C9D53B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ZA"/>
        </a:p>
      </dgm:t>
    </dgm:pt>
    <dgm:pt modelId="{411C53E9-353F-4F83-8A56-75E68B678AFD}">
      <dgm:prSet phldrT="[Text]"/>
      <dgm:spPr>
        <a:noFill/>
        <a:ln w="19050">
          <a:solidFill>
            <a:schemeClr val="bg1"/>
          </a:solidFill>
        </a:ln>
      </dgm:spPr>
      <dgm:t>
        <a:bodyPr/>
        <a:lstStyle/>
        <a:p>
          <a:r>
            <a:rPr lang="en-ZA" b="1" dirty="0">
              <a:solidFill>
                <a:schemeClr val="bg1"/>
              </a:solidFill>
            </a:rPr>
            <a:t>Renewable Energies</a:t>
          </a:r>
        </a:p>
      </dgm:t>
    </dgm:pt>
    <dgm:pt modelId="{B90224C3-5CB5-4861-B0DE-E3B82FE84206}" type="parTrans" cxnId="{438F1FF6-9A83-42FA-B3B3-65B9E5F1A3C1}">
      <dgm:prSet/>
      <dgm:spPr/>
      <dgm:t>
        <a:bodyPr/>
        <a:lstStyle/>
        <a:p>
          <a:endParaRPr lang="en-ZA"/>
        </a:p>
      </dgm:t>
    </dgm:pt>
    <dgm:pt modelId="{5CD4696C-BC92-4CF7-9AB5-B29E0FE7AFF6}" type="sibTrans" cxnId="{438F1FF6-9A83-42FA-B3B3-65B9E5F1A3C1}">
      <dgm:prSet/>
      <dgm:spPr/>
      <dgm:t>
        <a:bodyPr/>
        <a:lstStyle/>
        <a:p>
          <a:endParaRPr lang="en-ZA"/>
        </a:p>
      </dgm:t>
    </dgm:pt>
    <dgm:pt modelId="{1A4C4F81-D5C6-4A5B-AC88-0412B3085524}">
      <dgm:prSet phldrT="[Text]"/>
      <dgm:spPr>
        <a:noFill/>
      </dgm:spPr>
      <dgm:t>
        <a:bodyPr/>
        <a:lstStyle/>
        <a:p>
          <a:r>
            <a:rPr lang="en-ZA" dirty="0">
              <a:solidFill>
                <a:schemeClr val="bg1"/>
              </a:solidFill>
            </a:rPr>
            <a:t>Wind</a:t>
          </a:r>
        </a:p>
      </dgm:t>
    </dgm:pt>
    <dgm:pt modelId="{0E57FA8F-8A7A-474A-A0C9-CACB6E13260B}" type="parTrans" cxnId="{DCB39924-A847-4FF9-8B48-C32B2E6F36FC}">
      <dgm:prSet/>
      <dgm:spPr/>
      <dgm:t>
        <a:bodyPr/>
        <a:lstStyle/>
        <a:p>
          <a:endParaRPr lang="en-ZA"/>
        </a:p>
      </dgm:t>
    </dgm:pt>
    <dgm:pt modelId="{073D9179-C43E-411D-8BE5-4C5C81084E96}" type="sibTrans" cxnId="{DCB39924-A847-4FF9-8B48-C32B2E6F36FC}">
      <dgm:prSet/>
      <dgm:spPr/>
      <dgm:t>
        <a:bodyPr/>
        <a:lstStyle/>
        <a:p>
          <a:endParaRPr lang="en-ZA"/>
        </a:p>
      </dgm:t>
    </dgm:pt>
    <dgm:pt modelId="{E6DFA1CF-590F-4E91-8A80-52E9A5B1D555}">
      <dgm:prSet phldrT="[Text]"/>
      <dgm:spPr>
        <a:noFill/>
      </dgm:spPr>
      <dgm:t>
        <a:bodyPr/>
        <a:lstStyle/>
        <a:p>
          <a:r>
            <a:rPr lang="en-ZA" dirty="0">
              <a:solidFill>
                <a:schemeClr val="bg1"/>
              </a:solidFill>
            </a:rPr>
            <a:t>Solar PV</a:t>
          </a:r>
        </a:p>
      </dgm:t>
    </dgm:pt>
    <dgm:pt modelId="{08F51C40-D49D-4A51-9744-0D69CBD4214F}" type="parTrans" cxnId="{ECB493D2-46BB-445E-913B-906DA36096E7}">
      <dgm:prSet/>
      <dgm:spPr/>
      <dgm:t>
        <a:bodyPr/>
        <a:lstStyle/>
        <a:p>
          <a:endParaRPr lang="en-ZA"/>
        </a:p>
      </dgm:t>
    </dgm:pt>
    <dgm:pt modelId="{92C7F09D-7A4A-4493-973A-8653A4CBAC05}" type="sibTrans" cxnId="{ECB493D2-46BB-445E-913B-906DA36096E7}">
      <dgm:prSet/>
      <dgm:spPr/>
      <dgm:t>
        <a:bodyPr/>
        <a:lstStyle/>
        <a:p>
          <a:endParaRPr lang="en-ZA"/>
        </a:p>
      </dgm:t>
    </dgm:pt>
    <dgm:pt modelId="{C7F0CD42-BAD3-4A68-B8CE-B131DC61CE7F}">
      <dgm:prSet phldrT="[Text]"/>
      <dgm:spPr>
        <a:noFill/>
        <a:ln w="19050">
          <a:solidFill>
            <a:schemeClr val="bg1"/>
          </a:solidFill>
        </a:ln>
      </dgm:spPr>
      <dgm:t>
        <a:bodyPr/>
        <a:lstStyle/>
        <a:p>
          <a:r>
            <a:rPr lang="en-ZA" b="1" dirty="0">
              <a:solidFill>
                <a:schemeClr val="bg1"/>
              </a:solidFill>
            </a:rPr>
            <a:t>Baseload Energy</a:t>
          </a:r>
        </a:p>
      </dgm:t>
    </dgm:pt>
    <dgm:pt modelId="{D5560BB6-0B6E-4E55-A1EA-3DB209849203}" type="parTrans" cxnId="{EE9A99A2-7290-4A25-B013-EEFFC617C8D2}">
      <dgm:prSet/>
      <dgm:spPr/>
      <dgm:t>
        <a:bodyPr/>
        <a:lstStyle/>
        <a:p>
          <a:endParaRPr lang="en-ZA"/>
        </a:p>
      </dgm:t>
    </dgm:pt>
    <dgm:pt modelId="{2BF92F4F-24AF-4E4F-9E1C-5146CE8184D8}" type="sibTrans" cxnId="{EE9A99A2-7290-4A25-B013-EEFFC617C8D2}">
      <dgm:prSet/>
      <dgm:spPr/>
      <dgm:t>
        <a:bodyPr/>
        <a:lstStyle/>
        <a:p>
          <a:endParaRPr lang="en-ZA"/>
        </a:p>
      </dgm:t>
    </dgm:pt>
    <dgm:pt modelId="{1B13DE5C-7BB6-439F-A860-9A8B49BA670A}">
      <dgm:prSet phldrT="[Text]"/>
      <dgm:spPr>
        <a:noFill/>
      </dgm:spPr>
      <dgm:t>
        <a:bodyPr/>
        <a:lstStyle/>
        <a:p>
          <a:r>
            <a:rPr lang="en-ZA" dirty="0">
              <a:solidFill>
                <a:schemeClr val="bg1"/>
              </a:solidFill>
            </a:rPr>
            <a:t>Nuclear</a:t>
          </a:r>
        </a:p>
      </dgm:t>
    </dgm:pt>
    <dgm:pt modelId="{A8FBDE36-14D3-456B-841B-FC0D7A99806D}" type="parTrans" cxnId="{41B4B61A-B166-4193-8A47-65E6BCB2A1DE}">
      <dgm:prSet/>
      <dgm:spPr/>
      <dgm:t>
        <a:bodyPr/>
        <a:lstStyle/>
        <a:p>
          <a:endParaRPr lang="en-ZA"/>
        </a:p>
      </dgm:t>
    </dgm:pt>
    <dgm:pt modelId="{28EBBFC1-42E2-467F-BFB4-D2C6893D681B}" type="sibTrans" cxnId="{41B4B61A-B166-4193-8A47-65E6BCB2A1DE}">
      <dgm:prSet/>
      <dgm:spPr/>
      <dgm:t>
        <a:bodyPr/>
        <a:lstStyle/>
        <a:p>
          <a:endParaRPr lang="en-ZA"/>
        </a:p>
      </dgm:t>
    </dgm:pt>
    <dgm:pt modelId="{A1DAE50F-8CEE-4AC0-87A9-67151766DC30}">
      <dgm:prSet phldrT="[Text]"/>
      <dgm:spPr>
        <a:noFill/>
      </dgm:spPr>
      <dgm:t>
        <a:bodyPr/>
        <a:lstStyle/>
        <a:p>
          <a:r>
            <a:rPr lang="en-ZA" dirty="0">
              <a:solidFill>
                <a:schemeClr val="bg1"/>
              </a:solidFill>
            </a:rPr>
            <a:t>Coal Fired Power Plants</a:t>
          </a:r>
        </a:p>
      </dgm:t>
    </dgm:pt>
    <dgm:pt modelId="{CAEC069B-0554-4BC2-964D-900931339D1F}" type="parTrans" cxnId="{9712CE3B-304B-453F-B0E4-4DF4942B6C5C}">
      <dgm:prSet/>
      <dgm:spPr/>
      <dgm:t>
        <a:bodyPr/>
        <a:lstStyle/>
        <a:p>
          <a:endParaRPr lang="en-ZA"/>
        </a:p>
      </dgm:t>
    </dgm:pt>
    <dgm:pt modelId="{D66422CB-1DD8-428F-B177-15636212AC91}" type="sibTrans" cxnId="{9712CE3B-304B-453F-B0E4-4DF4942B6C5C}">
      <dgm:prSet/>
      <dgm:spPr/>
      <dgm:t>
        <a:bodyPr/>
        <a:lstStyle/>
        <a:p>
          <a:endParaRPr lang="en-ZA"/>
        </a:p>
      </dgm:t>
    </dgm:pt>
    <dgm:pt modelId="{DB41A363-000C-4EE3-8A92-C9256257A28A}">
      <dgm:prSet phldrT="[Text]"/>
      <dgm:spPr>
        <a:noFill/>
      </dgm:spPr>
      <dgm:t>
        <a:bodyPr/>
        <a:lstStyle/>
        <a:p>
          <a:r>
            <a:rPr lang="en-ZA" dirty="0">
              <a:solidFill>
                <a:schemeClr val="bg1"/>
              </a:solidFill>
            </a:rPr>
            <a:t>CSP</a:t>
          </a:r>
        </a:p>
      </dgm:t>
    </dgm:pt>
    <dgm:pt modelId="{AEB74DE4-1E4A-41BB-85D2-84837F9E6304}" type="parTrans" cxnId="{D6823557-CAC2-480A-9315-139671455FB8}">
      <dgm:prSet/>
      <dgm:spPr/>
      <dgm:t>
        <a:bodyPr/>
        <a:lstStyle/>
        <a:p>
          <a:endParaRPr lang="en-ZA"/>
        </a:p>
      </dgm:t>
    </dgm:pt>
    <dgm:pt modelId="{07A46A7D-D044-494F-A89F-9337ADD019DE}" type="sibTrans" cxnId="{D6823557-CAC2-480A-9315-139671455FB8}">
      <dgm:prSet/>
      <dgm:spPr/>
      <dgm:t>
        <a:bodyPr/>
        <a:lstStyle/>
        <a:p>
          <a:endParaRPr lang="en-ZA"/>
        </a:p>
      </dgm:t>
    </dgm:pt>
    <dgm:pt modelId="{CA514159-FB96-48C7-985D-E0E283BED3AF}" type="pres">
      <dgm:prSet presAssocID="{2C8A5587-7A27-4EA7-9BF3-68678C9D53BF}" presName="outerComposite" presStyleCnt="0">
        <dgm:presLayoutVars>
          <dgm:chMax val="2"/>
          <dgm:animLvl val="lvl"/>
          <dgm:resizeHandles val="exact"/>
        </dgm:presLayoutVars>
      </dgm:prSet>
      <dgm:spPr/>
      <dgm:t>
        <a:bodyPr/>
        <a:lstStyle/>
        <a:p>
          <a:endParaRPr lang="en-US"/>
        </a:p>
      </dgm:t>
    </dgm:pt>
    <dgm:pt modelId="{022E6A75-016C-4159-9CEB-5D5FCA4BA1CE}" type="pres">
      <dgm:prSet presAssocID="{2C8A5587-7A27-4EA7-9BF3-68678C9D53BF}" presName="dummyMaxCanvas" presStyleCnt="0"/>
      <dgm:spPr/>
    </dgm:pt>
    <dgm:pt modelId="{44C03659-0A00-420A-9E8F-8A6CB0FB9419}" type="pres">
      <dgm:prSet presAssocID="{2C8A5587-7A27-4EA7-9BF3-68678C9D53BF}" presName="parentComposite" presStyleCnt="0"/>
      <dgm:spPr/>
    </dgm:pt>
    <dgm:pt modelId="{92910488-50C9-420C-A3CF-A4A5BE3476FD}" type="pres">
      <dgm:prSet presAssocID="{2C8A5587-7A27-4EA7-9BF3-68678C9D53BF}" presName="parent1" presStyleLbl="alignAccFollowNode1" presStyleIdx="0" presStyleCnt="4">
        <dgm:presLayoutVars>
          <dgm:chMax val="4"/>
        </dgm:presLayoutVars>
      </dgm:prSet>
      <dgm:spPr/>
      <dgm:t>
        <a:bodyPr/>
        <a:lstStyle/>
        <a:p>
          <a:endParaRPr lang="en-US"/>
        </a:p>
      </dgm:t>
    </dgm:pt>
    <dgm:pt modelId="{ECE5856F-EDC9-4431-A2C5-7333112A7FA2}" type="pres">
      <dgm:prSet presAssocID="{2C8A5587-7A27-4EA7-9BF3-68678C9D53BF}" presName="parent2" presStyleLbl="alignAccFollowNode1" presStyleIdx="1" presStyleCnt="4">
        <dgm:presLayoutVars>
          <dgm:chMax val="4"/>
        </dgm:presLayoutVars>
      </dgm:prSet>
      <dgm:spPr/>
      <dgm:t>
        <a:bodyPr/>
        <a:lstStyle/>
        <a:p>
          <a:endParaRPr lang="en-US"/>
        </a:p>
      </dgm:t>
    </dgm:pt>
    <dgm:pt modelId="{B29DD135-8EBF-4AA2-8636-99D09D2CE44A}" type="pres">
      <dgm:prSet presAssocID="{2C8A5587-7A27-4EA7-9BF3-68678C9D53BF}" presName="childrenComposite" presStyleCnt="0"/>
      <dgm:spPr/>
    </dgm:pt>
    <dgm:pt modelId="{C3810751-21CE-4689-8034-268517B71FED}" type="pres">
      <dgm:prSet presAssocID="{2C8A5587-7A27-4EA7-9BF3-68678C9D53BF}" presName="dummyMaxCanvas_ChildArea" presStyleCnt="0"/>
      <dgm:spPr/>
    </dgm:pt>
    <dgm:pt modelId="{CDFA5073-F948-4D27-9FC5-299C9367650E}" type="pres">
      <dgm:prSet presAssocID="{2C8A5587-7A27-4EA7-9BF3-68678C9D53BF}" presName="fulcrum" presStyleLbl="alignAccFollowNode1" presStyleIdx="2" presStyleCnt="4"/>
      <dgm:spPr>
        <a:solidFill>
          <a:schemeClr val="bg1"/>
        </a:solidFill>
      </dgm:spPr>
    </dgm:pt>
    <dgm:pt modelId="{02D6F2CD-6AE4-4571-B6AF-D7900AC7A7D4}" type="pres">
      <dgm:prSet presAssocID="{2C8A5587-7A27-4EA7-9BF3-68678C9D53BF}" presName="balance_32" presStyleLbl="alignAccFollowNode1" presStyleIdx="3" presStyleCnt="4">
        <dgm:presLayoutVars>
          <dgm:bulletEnabled val="1"/>
        </dgm:presLayoutVars>
      </dgm:prSet>
      <dgm:spPr>
        <a:solidFill>
          <a:schemeClr val="bg1"/>
        </a:solidFill>
      </dgm:spPr>
    </dgm:pt>
    <dgm:pt modelId="{94C2D3CB-59BA-4EBC-87CF-86966315FA0F}" type="pres">
      <dgm:prSet presAssocID="{2C8A5587-7A27-4EA7-9BF3-68678C9D53BF}" presName="left_32_1" presStyleLbl="node1" presStyleIdx="0" presStyleCnt="5">
        <dgm:presLayoutVars>
          <dgm:bulletEnabled val="1"/>
        </dgm:presLayoutVars>
      </dgm:prSet>
      <dgm:spPr/>
      <dgm:t>
        <a:bodyPr/>
        <a:lstStyle/>
        <a:p>
          <a:endParaRPr lang="en-US"/>
        </a:p>
      </dgm:t>
    </dgm:pt>
    <dgm:pt modelId="{EC99A237-310E-4DBB-8D8C-7FF954A0FBA4}" type="pres">
      <dgm:prSet presAssocID="{2C8A5587-7A27-4EA7-9BF3-68678C9D53BF}" presName="left_32_2" presStyleLbl="node1" presStyleIdx="1" presStyleCnt="5">
        <dgm:presLayoutVars>
          <dgm:bulletEnabled val="1"/>
        </dgm:presLayoutVars>
      </dgm:prSet>
      <dgm:spPr/>
      <dgm:t>
        <a:bodyPr/>
        <a:lstStyle/>
        <a:p>
          <a:endParaRPr lang="en-US"/>
        </a:p>
      </dgm:t>
    </dgm:pt>
    <dgm:pt modelId="{AE2BA50C-D2B8-4FD8-9DD3-59336F559D05}" type="pres">
      <dgm:prSet presAssocID="{2C8A5587-7A27-4EA7-9BF3-68678C9D53BF}" presName="left_32_3" presStyleLbl="node1" presStyleIdx="2" presStyleCnt="5">
        <dgm:presLayoutVars>
          <dgm:bulletEnabled val="1"/>
        </dgm:presLayoutVars>
      </dgm:prSet>
      <dgm:spPr/>
      <dgm:t>
        <a:bodyPr/>
        <a:lstStyle/>
        <a:p>
          <a:endParaRPr lang="en-US"/>
        </a:p>
      </dgm:t>
    </dgm:pt>
    <dgm:pt modelId="{5D5E29BF-D7BB-44CD-826B-66E099FF4FC1}" type="pres">
      <dgm:prSet presAssocID="{2C8A5587-7A27-4EA7-9BF3-68678C9D53BF}" presName="right_32_1" presStyleLbl="node1" presStyleIdx="3" presStyleCnt="5">
        <dgm:presLayoutVars>
          <dgm:bulletEnabled val="1"/>
        </dgm:presLayoutVars>
      </dgm:prSet>
      <dgm:spPr/>
      <dgm:t>
        <a:bodyPr/>
        <a:lstStyle/>
        <a:p>
          <a:endParaRPr lang="en-US"/>
        </a:p>
      </dgm:t>
    </dgm:pt>
    <dgm:pt modelId="{C8E64DA5-FE3C-4AEC-A698-ACC57862E14C}" type="pres">
      <dgm:prSet presAssocID="{2C8A5587-7A27-4EA7-9BF3-68678C9D53BF}" presName="right_32_2" presStyleLbl="node1" presStyleIdx="4" presStyleCnt="5">
        <dgm:presLayoutVars>
          <dgm:bulletEnabled val="1"/>
        </dgm:presLayoutVars>
      </dgm:prSet>
      <dgm:spPr/>
      <dgm:t>
        <a:bodyPr/>
        <a:lstStyle/>
        <a:p>
          <a:endParaRPr lang="en-US"/>
        </a:p>
      </dgm:t>
    </dgm:pt>
  </dgm:ptLst>
  <dgm:cxnLst>
    <dgm:cxn modelId="{8A9DB4EB-BD15-46FB-B27D-EEB2788D3E49}" type="presOf" srcId="{2C8A5587-7A27-4EA7-9BF3-68678C9D53BF}" destId="{CA514159-FB96-48C7-985D-E0E283BED3AF}" srcOrd="0" destOrd="0" presId="urn:microsoft.com/office/officeart/2005/8/layout/balance1"/>
    <dgm:cxn modelId="{DD9CCA84-F8C0-4FE4-8C09-959EA0332CB8}" type="presOf" srcId="{DB41A363-000C-4EE3-8A92-C9256257A28A}" destId="{AE2BA50C-D2B8-4FD8-9DD3-59336F559D05}" srcOrd="0" destOrd="0" presId="urn:microsoft.com/office/officeart/2005/8/layout/balance1"/>
    <dgm:cxn modelId="{438F1FF6-9A83-42FA-B3B3-65B9E5F1A3C1}" srcId="{2C8A5587-7A27-4EA7-9BF3-68678C9D53BF}" destId="{411C53E9-353F-4F83-8A56-75E68B678AFD}" srcOrd="0" destOrd="0" parTransId="{B90224C3-5CB5-4861-B0DE-E3B82FE84206}" sibTransId="{5CD4696C-BC92-4CF7-9AB5-B29E0FE7AFF6}"/>
    <dgm:cxn modelId="{FD0EC281-E6A5-403D-9C79-26B37BA09413}" type="presOf" srcId="{E6DFA1CF-590F-4E91-8A80-52E9A5B1D555}" destId="{EC99A237-310E-4DBB-8D8C-7FF954A0FBA4}" srcOrd="0" destOrd="0" presId="urn:microsoft.com/office/officeart/2005/8/layout/balance1"/>
    <dgm:cxn modelId="{412730D4-8739-430E-82F3-C1EA9C8B3462}" type="presOf" srcId="{1A4C4F81-D5C6-4A5B-AC88-0412B3085524}" destId="{94C2D3CB-59BA-4EBC-87CF-86966315FA0F}" srcOrd="0" destOrd="0" presId="urn:microsoft.com/office/officeart/2005/8/layout/balance1"/>
    <dgm:cxn modelId="{5C8A444D-1707-4E95-A863-461A112BE078}" type="presOf" srcId="{1B13DE5C-7BB6-439F-A860-9A8B49BA670A}" destId="{5D5E29BF-D7BB-44CD-826B-66E099FF4FC1}" srcOrd="0" destOrd="0" presId="urn:microsoft.com/office/officeart/2005/8/layout/balance1"/>
    <dgm:cxn modelId="{9712CE3B-304B-453F-B0E4-4DF4942B6C5C}" srcId="{C7F0CD42-BAD3-4A68-B8CE-B131DC61CE7F}" destId="{A1DAE50F-8CEE-4AC0-87A9-67151766DC30}" srcOrd="1" destOrd="0" parTransId="{CAEC069B-0554-4BC2-964D-900931339D1F}" sibTransId="{D66422CB-1DD8-428F-B177-15636212AC91}"/>
    <dgm:cxn modelId="{00F0CE9E-FE58-43ED-9876-EE100A5A0C57}" type="presOf" srcId="{411C53E9-353F-4F83-8A56-75E68B678AFD}" destId="{92910488-50C9-420C-A3CF-A4A5BE3476FD}" srcOrd="0" destOrd="0" presId="urn:microsoft.com/office/officeart/2005/8/layout/balance1"/>
    <dgm:cxn modelId="{DCB39924-A847-4FF9-8B48-C32B2E6F36FC}" srcId="{411C53E9-353F-4F83-8A56-75E68B678AFD}" destId="{1A4C4F81-D5C6-4A5B-AC88-0412B3085524}" srcOrd="0" destOrd="0" parTransId="{0E57FA8F-8A7A-474A-A0C9-CACB6E13260B}" sibTransId="{073D9179-C43E-411D-8BE5-4C5C81084E96}"/>
    <dgm:cxn modelId="{3BBA873D-04F5-464F-AF57-48BAA075D106}" type="presOf" srcId="{C7F0CD42-BAD3-4A68-B8CE-B131DC61CE7F}" destId="{ECE5856F-EDC9-4431-A2C5-7333112A7FA2}" srcOrd="0" destOrd="0" presId="urn:microsoft.com/office/officeart/2005/8/layout/balance1"/>
    <dgm:cxn modelId="{8CC72BB0-3954-4BC3-AEE2-C1D642E79012}" type="presOf" srcId="{A1DAE50F-8CEE-4AC0-87A9-67151766DC30}" destId="{C8E64DA5-FE3C-4AEC-A698-ACC57862E14C}" srcOrd="0" destOrd="0" presId="urn:microsoft.com/office/officeart/2005/8/layout/balance1"/>
    <dgm:cxn modelId="{EE9A99A2-7290-4A25-B013-EEFFC617C8D2}" srcId="{2C8A5587-7A27-4EA7-9BF3-68678C9D53BF}" destId="{C7F0CD42-BAD3-4A68-B8CE-B131DC61CE7F}" srcOrd="1" destOrd="0" parTransId="{D5560BB6-0B6E-4E55-A1EA-3DB209849203}" sibTransId="{2BF92F4F-24AF-4E4F-9E1C-5146CE8184D8}"/>
    <dgm:cxn modelId="{41B4B61A-B166-4193-8A47-65E6BCB2A1DE}" srcId="{C7F0CD42-BAD3-4A68-B8CE-B131DC61CE7F}" destId="{1B13DE5C-7BB6-439F-A860-9A8B49BA670A}" srcOrd="0" destOrd="0" parTransId="{A8FBDE36-14D3-456B-841B-FC0D7A99806D}" sibTransId="{28EBBFC1-42E2-467F-BFB4-D2C6893D681B}"/>
    <dgm:cxn modelId="{D6823557-CAC2-480A-9315-139671455FB8}" srcId="{411C53E9-353F-4F83-8A56-75E68B678AFD}" destId="{DB41A363-000C-4EE3-8A92-C9256257A28A}" srcOrd="2" destOrd="0" parTransId="{AEB74DE4-1E4A-41BB-85D2-84837F9E6304}" sibTransId="{07A46A7D-D044-494F-A89F-9337ADD019DE}"/>
    <dgm:cxn modelId="{ECB493D2-46BB-445E-913B-906DA36096E7}" srcId="{411C53E9-353F-4F83-8A56-75E68B678AFD}" destId="{E6DFA1CF-590F-4E91-8A80-52E9A5B1D555}" srcOrd="1" destOrd="0" parTransId="{08F51C40-D49D-4A51-9744-0D69CBD4214F}" sibTransId="{92C7F09D-7A4A-4493-973A-8653A4CBAC05}"/>
    <dgm:cxn modelId="{10433B4F-F4DD-4F46-BAD8-3601F21B7D14}" type="presParOf" srcId="{CA514159-FB96-48C7-985D-E0E283BED3AF}" destId="{022E6A75-016C-4159-9CEB-5D5FCA4BA1CE}" srcOrd="0" destOrd="0" presId="urn:microsoft.com/office/officeart/2005/8/layout/balance1"/>
    <dgm:cxn modelId="{BCDBF684-BF30-40F2-957A-42009FE01BD4}" type="presParOf" srcId="{CA514159-FB96-48C7-985D-E0E283BED3AF}" destId="{44C03659-0A00-420A-9E8F-8A6CB0FB9419}" srcOrd="1" destOrd="0" presId="urn:microsoft.com/office/officeart/2005/8/layout/balance1"/>
    <dgm:cxn modelId="{ED5B004A-4BAF-4E25-BB87-64A1342E9535}" type="presParOf" srcId="{44C03659-0A00-420A-9E8F-8A6CB0FB9419}" destId="{92910488-50C9-420C-A3CF-A4A5BE3476FD}" srcOrd="0" destOrd="0" presId="urn:microsoft.com/office/officeart/2005/8/layout/balance1"/>
    <dgm:cxn modelId="{CBCCBC87-7008-4257-9C53-C8C09830A4F6}" type="presParOf" srcId="{44C03659-0A00-420A-9E8F-8A6CB0FB9419}" destId="{ECE5856F-EDC9-4431-A2C5-7333112A7FA2}" srcOrd="1" destOrd="0" presId="urn:microsoft.com/office/officeart/2005/8/layout/balance1"/>
    <dgm:cxn modelId="{3B74D383-42F0-4B70-ACB1-41BE31BAF04D}" type="presParOf" srcId="{CA514159-FB96-48C7-985D-E0E283BED3AF}" destId="{B29DD135-8EBF-4AA2-8636-99D09D2CE44A}" srcOrd="2" destOrd="0" presId="urn:microsoft.com/office/officeart/2005/8/layout/balance1"/>
    <dgm:cxn modelId="{C29C60DC-0F03-4D1F-8C4F-83A596F2FABA}" type="presParOf" srcId="{B29DD135-8EBF-4AA2-8636-99D09D2CE44A}" destId="{C3810751-21CE-4689-8034-268517B71FED}" srcOrd="0" destOrd="0" presId="urn:microsoft.com/office/officeart/2005/8/layout/balance1"/>
    <dgm:cxn modelId="{2F795120-674D-4511-88AB-69D567F105D7}" type="presParOf" srcId="{B29DD135-8EBF-4AA2-8636-99D09D2CE44A}" destId="{CDFA5073-F948-4D27-9FC5-299C9367650E}" srcOrd="1" destOrd="0" presId="urn:microsoft.com/office/officeart/2005/8/layout/balance1"/>
    <dgm:cxn modelId="{285E5DCD-87BA-453B-9EC7-57DCC0B73558}" type="presParOf" srcId="{B29DD135-8EBF-4AA2-8636-99D09D2CE44A}" destId="{02D6F2CD-6AE4-4571-B6AF-D7900AC7A7D4}" srcOrd="2" destOrd="0" presId="urn:microsoft.com/office/officeart/2005/8/layout/balance1"/>
    <dgm:cxn modelId="{4BECBCEF-8036-43DA-B6FC-B85183E9E61D}" type="presParOf" srcId="{B29DD135-8EBF-4AA2-8636-99D09D2CE44A}" destId="{94C2D3CB-59BA-4EBC-87CF-86966315FA0F}" srcOrd="3" destOrd="0" presId="urn:microsoft.com/office/officeart/2005/8/layout/balance1"/>
    <dgm:cxn modelId="{13D6E92E-B850-4158-91EB-D55D8E0B3E77}" type="presParOf" srcId="{B29DD135-8EBF-4AA2-8636-99D09D2CE44A}" destId="{EC99A237-310E-4DBB-8D8C-7FF954A0FBA4}" srcOrd="4" destOrd="0" presId="urn:microsoft.com/office/officeart/2005/8/layout/balance1"/>
    <dgm:cxn modelId="{AC1C626C-1154-47E8-B888-8F8839C55A2F}" type="presParOf" srcId="{B29DD135-8EBF-4AA2-8636-99D09D2CE44A}" destId="{AE2BA50C-D2B8-4FD8-9DD3-59336F559D05}" srcOrd="5" destOrd="0" presId="urn:microsoft.com/office/officeart/2005/8/layout/balance1"/>
    <dgm:cxn modelId="{DD248CE7-8123-45D8-A58D-121AE761CEF4}" type="presParOf" srcId="{B29DD135-8EBF-4AA2-8636-99D09D2CE44A}" destId="{5D5E29BF-D7BB-44CD-826B-66E099FF4FC1}" srcOrd="6" destOrd="0" presId="urn:microsoft.com/office/officeart/2005/8/layout/balance1"/>
    <dgm:cxn modelId="{93CF85CF-7ECF-49EC-9F70-D4D0C9D22FD6}" type="presParOf" srcId="{B29DD135-8EBF-4AA2-8636-99D09D2CE44A}" destId="{C8E64DA5-FE3C-4AEC-A698-ACC57862E14C}"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2B667-B010-4DB5-9C2B-BE8A00C4896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ZA"/>
        </a:p>
      </dgm:t>
    </dgm:pt>
    <dgm:pt modelId="{3417EBF6-C14E-488C-8293-9D12DFF605F7}">
      <dgm:prSet phldrT="[Text]"/>
      <dgm:spPr>
        <a:noFill/>
      </dgm:spPr>
      <dgm:t>
        <a:bodyPr/>
        <a:lstStyle/>
        <a:p>
          <a:r>
            <a:rPr lang="en-ZA" dirty="0"/>
            <a:t>Fuel Cells</a:t>
          </a:r>
        </a:p>
      </dgm:t>
    </dgm:pt>
    <dgm:pt modelId="{12BAC820-7B9A-42AB-B95E-2E0DB4100F99}" type="parTrans" cxnId="{28D8BEA9-4C6F-4E41-901B-EEC8CDA47C52}">
      <dgm:prSet/>
      <dgm:spPr>
        <a:ln>
          <a:solidFill>
            <a:schemeClr val="bg1"/>
          </a:solidFill>
        </a:ln>
      </dgm:spPr>
      <dgm:t>
        <a:bodyPr/>
        <a:lstStyle/>
        <a:p>
          <a:endParaRPr lang="en-ZA"/>
        </a:p>
      </dgm:t>
    </dgm:pt>
    <dgm:pt modelId="{F322236A-2400-4EC2-BCBA-D0EA02ED6275}" type="sibTrans" cxnId="{28D8BEA9-4C6F-4E41-901B-EEC8CDA47C52}">
      <dgm:prSet/>
      <dgm:spPr/>
      <dgm:t>
        <a:bodyPr/>
        <a:lstStyle/>
        <a:p>
          <a:endParaRPr lang="en-ZA"/>
        </a:p>
      </dgm:t>
    </dgm:pt>
    <dgm:pt modelId="{5AB7F9B6-B708-419D-B8A1-12B2FBB58CE0}">
      <dgm:prSet phldrT="[Text]"/>
      <dgm:spPr>
        <a:noFill/>
      </dgm:spPr>
      <dgm:t>
        <a:bodyPr/>
        <a:lstStyle/>
        <a:p>
          <a:r>
            <a:rPr lang="en-ZA" dirty="0"/>
            <a:t>Battery Storage</a:t>
          </a:r>
        </a:p>
      </dgm:t>
    </dgm:pt>
    <dgm:pt modelId="{C253BED3-05C8-4DA4-BC55-D7D32A1CC711}" type="parTrans" cxnId="{D9716D5B-6A3D-4326-8156-B98257E97BD6}">
      <dgm:prSet/>
      <dgm:spPr>
        <a:ln>
          <a:solidFill>
            <a:schemeClr val="bg1"/>
          </a:solidFill>
        </a:ln>
      </dgm:spPr>
      <dgm:t>
        <a:bodyPr/>
        <a:lstStyle/>
        <a:p>
          <a:endParaRPr lang="en-ZA"/>
        </a:p>
      </dgm:t>
    </dgm:pt>
    <dgm:pt modelId="{A76CE061-90DE-4347-8710-DB9D36173927}" type="sibTrans" cxnId="{D9716D5B-6A3D-4326-8156-B98257E97BD6}">
      <dgm:prSet/>
      <dgm:spPr/>
      <dgm:t>
        <a:bodyPr/>
        <a:lstStyle/>
        <a:p>
          <a:endParaRPr lang="en-ZA"/>
        </a:p>
      </dgm:t>
    </dgm:pt>
    <dgm:pt modelId="{69E9E262-C11D-4306-895D-F34F1F1C79C0}">
      <dgm:prSet phldrT="[Text]"/>
      <dgm:spPr>
        <a:noFill/>
      </dgm:spPr>
      <dgm:t>
        <a:bodyPr/>
        <a:lstStyle/>
        <a:p>
          <a:r>
            <a:rPr lang="en-ZA" dirty="0"/>
            <a:t>Hydro</a:t>
          </a:r>
        </a:p>
      </dgm:t>
    </dgm:pt>
    <dgm:pt modelId="{C8DBCFB6-CC75-41B2-9EE7-37E44FE5D7CB}" type="parTrans" cxnId="{18846241-611B-4C18-8EF2-40385B11FAFB}">
      <dgm:prSet/>
      <dgm:spPr>
        <a:ln>
          <a:solidFill>
            <a:schemeClr val="bg1"/>
          </a:solidFill>
        </a:ln>
      </dgm:spPr>
      <dgm:t>
        <a:bodyPr/>
        <a:lstStyle/>
        <a:p>
          <a:endParaRPr lang="en-ZA"/>
        </a:p>
      </dgm:t>
    </dgm:pt>
    <dgm:pt modelId="{3D8CDB54-2F0E-4742-95B0-7654C51B5B86}" type="sibTrans" cxnId="{18846241-611B-4C18-8EF2-40385B11FAFB}">
      <dgm:prSet/>
      <dgm:spPr/>
      <dgm:t>
        <a:bodyPr/>
        <a:lstStyle/>
        <a:p>
          <a:endParaRPr lang="en-ZA"/>
        </a:p>
      </dgm:t>
    </dgm:pt>
    <dgm:pt modelId="{2565DEA8-0B42-4DD2-B532-02526CF267BD}" type="pres">
      <dgm:prSet presAssocID="{9542B667-B010-4DB5-9C2B-BE8A00C48962}" presName="composite" presStyleCnt="0">
        <dgm:presLayoutVars>
          <dgm:chMax val="5"/>
          <dgm:dir/>
          <dgm:animLvl val="ctr"/>
          <dgm:resizeHandles val="exact"/>
        </dgm:presLayoutVars>
      </dgm:prSet>
      <dgm:spPr/>
      <dgm:t>
        <a:bodyPr/>
        <a:lstStyle/>
        <a:p>
          <a:endParaRPr lang="en-US"/>
        </a:p>
      </dgm:t>
    </dgm:pt>
    <dgm:pt modelId="{10702CDF-CAC6-4C62-BAD0-D93CA669031A}" type="pres">
      <dgm:prSet presAssocID="{9542B667-B010-4DB5-9C2B-BE8A00C48962}" presName="cycle" presStyleCnt="0"/>
      <dgm:spPr/>
    </dgm:pt>
    <dgm:pt modelId="{A9AB70E1-55FA-4894-A187-88566F68D4ED}" type="pres">
      <dgm:prSet presAssocID="{9542B667-B010-4DB5-9C2B-BE8A00C48962}" presName="centerShape" presStyleCnt="0"/>
      <dgm:spPr/>
    </dgm:pt>
    <dgm:pt modelId="{3345B9DF-4212-41C6-A9D5-C67833149431}" type="pres">
      <dgm:prSet presAssocID="{9542B667-B010-4DB5-9C2B-BE8A00C48962}" presName="connSite" presStyleLbl="node1" presStyleIdx="0" presStyleCnt="4"/>
      <dgm:spPr/>
    </dgm:pt>
    <dgm:pt modelId="{F30B7D76-DABB-4686-B319-8AD5BB00DA07}" type="pres">
      <dgm:prSet presAssocID="{9542B667-B010-4DB5-9C2B-BE8A00C48962}" presName="visible" presStyleLbl="node1" presStyleIdx="0" presStyleCnt="4" custScaleX="74585" custScaleY="42955" custLinFactNeighborX="-3816"/>
      <dgm:spPr>
        <a:noFill/>
        <a:ln>
          <a:noFill/>
        </a:ln>
      </dgm:spPr>
    </dgm:pt>
    <dgm:pt modelId="{53114D36-1AE2-4859-801B-81EE6D2E41AE}" type="pres">
      <dgm:prSet presAssocID="{12BAC820-7B9A-42AB-B95E-2E0DB4100F99}" presName="Name25" presStyleLbl="parChTrans1D1" presStyleIdx="0" presStyleCnt="3"/>
      <dgm:spPr/>
      <dgm:t>
        <a:bodyPr/>
        <a:lstStyle/>
        <a:p>
          <a:endParaRPr lang="en-US"/>
        </a:p>
      </dgm:t>
    </dgm:pt>
    <dgm:pt modelId="{59D1EC7E-24B6-42A1-9371-5D88C0482E76}" type="pres">
      <dgm:prSet presAssocID="{3417EBF6-C14E-488C-8293-9D12DFF605F7}" presName="node" presStyleCnt="0"/>
      <dgm:spPr/>
    </dgm:pt>
    <dgm:pt modelId="{F2C693C7-9064-464E-B834-335E1DBD4A11}" type="pres">
      <dgm:prSet presAssocID="{3417EBF6-C14E-488C-8293-9D12DFF605F7}" presName="parentNode" presStyleLbl="node1" presStyleIdx="1" presStyleCnt="4">
        <dgm:presLayoutVars>
          <dgm:chMax val="1"/>
          <dgm:bulletEnabled val="1"/>
        </dgm:presLayoutVars>
      </dgm:prSet>
      <dgm:spPr/>
      <dgm:t>
        <a:bodyPr/>
        <a:lstStyle/>
        <a:p>
          <a:endParaRPr lang="en-US"/>
        </a:p>
      </dgm:t>
    </dgm:pt>
    <dgm:pt modelId="{363920A9-D22B-4770-96C5-0A7D4677E6BA}" type="pres">
      <dgm:prSet presAssocID="{3417EBF6-C14E-488C-8293-9D12DFF605F7}" presName="childNode" presStyleLbl="revTx" presStyleIdx="0" presStyleCnt="0">
        <dgm:presLayoutVars>
          <dgm:bulletEnabled val="1"/>
        </dgm:presLayoutVars>
      </dgm:prSet>
      <dgm:spPr/>
    </dgm:pt>
    <dgm:pt modelId="{42B7A56F-6702-4D3B-B47E-EA474013689F}" type="pres">
      <dgm:prSet presAssocID="{C253BED3-05C8-4DA4-BC55-D7D32A1CC711}" presName="Name25" presStyleLbl="parChTrans1D1" presStyleIdx="1" presStyleCnt="3"/>
      <dgm:spPr/>
      <dgm:t>
        <a:bodyPr/>
        <a:lstStyle/>
        <a:p>
          <a:endParaRPr lang="en-US"/>
        </a:p>
      </dgm:t>
    </dgm:pt>
    <dgm:pt modelId="{00699779-3562-4A32-B062-3EE4F8103B81}" type="pres">
      <dgm:prSet presAssocID="{5AB7F9B6-B708-419D-B8A1-12B2FBB58CE0}" presName="node" presStyleCnt="0"/>
      <dgm:spPr/>
    </dgm:pt>
    <dgm:pt modelId="{45936E86-072F-4333-B205-FAA840867295}" type="pres">
      <dgm:prSet presAssocID="{5AB7F9B6-B708-419D-B8A1-12B2FBB58CE0}" presName="parentNode" presStyleLbl="node1" presStyleIdx="2" presStyleCnt="4">
        <dgm:presLayoutVars>
          <dgm:chMax val="1"/>
          <dgm:bulletEnabled val="1"/>
        </dgm:presLayoutVars>
      </dgm:prSet>
      <dgm:spPr/>
      <dgm:t>
        <a:bodyPr/>
        <a:lstStyle/>
        <a:p>
          <a:endParaRPr lang="en-US"/>
        </a:p>
      </dgm:t>
    </dgm:pt>
    <dgm:pt modelId="{D269F86E-6BB2-4C22-B210-BE2647245FD2}" type="pres">
      <dgm:prSet presAssocID="{5AB7F9B6-B708-419D-B8A1-12B2FBB58CE0}" presName="childNode" presStyleLbl="revTx" presStyleIdx="0" presStyleCnt="0">
        <dgm:presLayoutVars>
          <dgm:bulletEnabled val="1"/>
        </dgm:presLayoutVars>
      </dgm:prSet>
      <dgm:spPr/>
    </dgm:pt>
    <dgm:pt modelId="{3E18D6E6-6C44-4F67-BA85-08C1E5A9B999}" type="pres">
      <dgm:prSet presAssocID="{C8DBCFB6-CC75-41B2-9EE7-37E44FE5D7CB}" presName="Name25" presStyleLbl="parChTrans1D1" presStyleIdx="2" presStyleCnt="3"/>
      <dgm:spPr/>
      <dgm:t>
        <a:bodyPr/>
        <a:lstStyle/>
        <a:p>
          <a:endParaRPr lang="en-US"/>
        </a:p>
      </dgm:t>
    </dgm:pt>
    <dgm:pt modelId="{067FF347-0BE0-4E22-B0A1-C490CDC16C3E}" type="pres">
      <dgm:prSet presAssocID="{69E9E262-C11D-4306-895D-F34F1F1C79C0}" presName="node" presStyleCnt="0"/>
      <dgm:spPr/>
    </dgm:pt>
    <dgm:pt modelId="{2F72F636-8CFC-46E4-94E2-B0E7E2128895}" type="pres">
      <dgm:prSet presAssocID="{69E9E262-C11D-4306-895D-F34F1F1C79C0}" presName="parentNode" presStyleLbl="node1" presStyleIdx="3" presStyleCnt="4">
        <dgm:presLayoutVars>
          <dgm:chMax val="1"/>
          <dgm:bulletEnabled val="1"/>
        </dgm:presLayoutVars>
      </dgm:prSet>
      <dgm:spPr/>
      <dgm:t>
        <a:bodyPr/>
        <a:lstStyle/>
        <a:p>
          <a:endParaRPr lang="en-US"/>
        </a:p>
      </dgm:t>
    </dgm:pt>
    <dgm:pt modelId="{41E15FEB-6D2A-4BE8-8CFF-5FB3D43876C3}" type="pres">
      <dgm:prSet presAssocID="{69E9E262-C11D-4306-895D-F34F1F1C79C0}" presName="childNode" presStyleLbl="revTx" presStyleIdx="0" presStyleCnt="0">
        <dgm:presLayoutVars>
          <dgm:bulletEnabled val="1"/>
        </dgm:presLayoutVars>
      </dgm:prSet>
      <dgm:spPr/>
    </dgm:pt>
  </dgm:ptLst>
  <dgm:cxnLst>
    <dgm:cxn modelId="{0E758E3D-8DBF-4947-9806-796997A30C0B}" type="presOf" srcId="{9542B667-B010-4DB5-9C2B-BE8A00C48962}" destId="{2565DEA8-0B42-4DD2-B532-02526CF267BD}" srcOrd="0" destOrd="0" presId="urn:microsoft.com/office/officeart/2005/8/layout/radial2"/>
    <dgm:cxn modelId="{FF9EB3B4-6128-4AA3-BF68-1F2FB3DDF835}" type="presOf" srcId="{3417EBF6-C14E-488C-8293-9D12DFF605F7}" destId="{F2C693C7-9064-464E-B834-335E1DBD4A11}" srcOrd="0" destOrd="0" presId="urn:microsoft.com/office/officeart/2005/8/layout/radial2"/>
    <dgm:cxn modelId="{9321DE77-C9BC-4E30-B295-4F2A6D10A336}" type="presOf" srcId="{C8DBCFB6-CC75-41B2-9EE7-37E44FE5D7CB}" destId="{3E18D6E6-6C44-4F67-BA85-08C1E5A9B999}" srcOrd="0" destOrd="0" presId="urn:microsoft.com/office/officeart/2005/8/layout/radial2"/>
    <dgm:cxn modelId="{D9716D5B-6A3D-4326-8156-B98257E97BD6}" srcId="{9542B667-B010-4DB5-9C2B-BE8A00C48962}" destId="{5AB7F9B6-B708-419D-B8A1-12B2FBB58CE0}" srcOrd="1" destOrd="0" parTransId="{C253BED3-05C8-4DA4-BC55-D7D32A1CC711}" sibTransId="{A76CE061-90DE-4347-8710-DB9D36173927}"/>
    <dgm:cxn modelId="{F1E92152-8EBC-4B43-B33B-42021F8FDE14}" type="presOf" srcId="{69E9E262-C11D-4306-895D-F34F1F1C79C0}" destId="{2F72F636-8CFC-46E4-94E2-B0E7E2128895}" srcOrd="0" destOrd="0" presId="urn:microsoft.com/office/officeart/2005/8/layout/radial2"/>
    <dgm:cxn modelId="{DDD89765-9B39-4EA9-BD20-4CB5F816B41E}" type="presOf" srcId="{C253BED3-05C8-4DA4-BC55-D7D32A1CC711}" destId="{42B7A56F-6702-4D3B-B47E-EA474013689F}" srcOrd="0" destOrd="0" presId="urn:microsoft.com/office/officeart/2005/8/layout/radial2"/>
    <dgm:cxn modelId="{02B1C94A-39D2-4F50-B88F-AED7F07A719E}" type="presOf" srcId="{12BAC820-7B9A-42AB-B95E-2E0DB4100F99}" destId="{53114D36-1AE2-4859-801B-81EE6D2E41AE}" srcOrd="0" destOrd="0" presId="urn:microsoft.com/office/officeart/2005/8/layout/radial2"/>
    <dgm:cxn modelId="{28D8BEA9-4C6F-4E41-901B-EEC8CDA47C52}" srcId="{9542B667-B010-4DB5-9C2B-BE8A00C48962}" destId="{3417EBF6-C14E-488C-8293-9D12DFF605F7}" srcOrd="0" destOrd="0" parTransId="{12BAC820-7B9A-42AB-B95E-2E0DB4100F99}" sibTransId="{F322236A-2400-4EC2-BCBA-D0EA02ED6275}"/>
    <dgm:cxn modelId="{18846241-611B-4C18-8EF2-40385B11FAFB}" srcId="{9542B667-B010-4DB5-9C2B-BE8A00C48962}" destId="{69E9E262-C11D-4306-895D-F34F1F1C79C0}" srcOrd="2" destOrd="0" parTransId="{C8DBCFB6-CC75-41B2-9EE7-37E44FE5D7CB}" sibTransId="{3D8CDB54-2F0E-4742-95B0-7654C51B5B86}"/>
    <dgm:cxn modelId="{6D62F2E5-05DC-44DC-844C-BE2C4840DEE3}" type="presOf" srcId="{5AB7F9B6-B708-419D-B8A1-12B2FBB58CE0}" destId="{45936E86-072F-4333-B205-FAA840867295}" srcOrd="0" destOrd="0" presId="urn:microsoft.com/office/officeart/2005/8/layout/radial2"/>
    <dgm:cxn modelId="{1C9C8065-EAE5-4E20-8F8B-4F26FA568D47}" type="presParOf" srcId="{2565DEA8-0B42-4DD2-B532-02526CF267BD}" destId="{10702CDF-CAC6-4C62-BAD0-D93CA669031A}" srcOrd="0" destOrd="0" presId="urn:microsoft.com/office/officeart/2005/8/layout/radial2"/>
    <dgm:cxn modelId="{D3B3F396-0C2E-4E7D-895A-F89FB89E1A66}" type="presParOf" srcId="{10702CDF-CAC6-4C62-BAD0-D93CA669031A}" destId="{A9AB70E1-55FA-4894-A187-88566F68D4ED}" srcOrd="0" destOrd="0" presId="urn:microsoft.com/office/officeart/2005/8/layout/radial2"/>
    <dgm:cxn modelId="{89779160-CC00-4BDF-A0FB-E1EE6E79D0DD}" type="presParOf" srcId="{A9AB70E1-55FA-4894-A187-88566F68D4ED}" destId="{3345B9DF-4212-41C6-A9D5-C67833149431}" srcOrd="0" destOrd="0" presId="urn:microsoft.com/office/officeart/2005/8/layout/radial2"/>
    <dgm:cxn modelId="{58474492-D888-4F1D-952B-1863439E5B6D}" type="presParOf" srcId="{A9AB70E1-55FA-4894-A187-88566F68D4ED}" destId="{F30B7D76-DABB-4686-B319-8AD5BB00DA07}" srcOrd="1" destOrd="0" presId="urn:microsoft.com/office/officeart/2005/8/layout/radial2"/>
    <dgm:cxn modelId="{4E7DDC6B-2554-405B-98E8-BF259FABDE7C}" type="presParOf" srcId="{10702CDF-CAC6-4C62-BAD0-D93CA669031A}" destId="{53114D36-1AE2-4859-801B-81EE6D2E41AE}" srcOrd="1" destOrd="0" presId="urn:microsoft.com/office/officeart/2005/8/layout/radial2"/>
    <dgm:cxn modelId="{1489DFC6-6206-46BD-B445-9FC8D5B323CB}" type="presParOf" srcId="{10702CDF-CAC6-4C62-BAD0-D93CA669031A}" destId="{59D1EC7E-24B6-42A1-9371-5D88C0482E76}" srcOrd="2" destOrd="0" presId="urn:microsoft.com/office/officeart/2005/8/layout/radial2"/>
    <dgm:cxn modelId="{B3D08D87-0486-4F76-82F1-57EC3A035855}" type="presParOf" srcId="{59D1EC7E-24B6-42A1-9371-5D88C0482E76}" destId="{F2C693C7-9064-464E-B834-335E1DBD4A11}" srcOrd="0" destOrd="0" presId="urn:microsoft.com/office/officeart/2005/8/layout/radial2"/>
    <dgm:cxn modelId="{8B33ACDB-6115-4B1C-B79E-640A0BE2BD7A}" type="presParOf" srcId="{59D1EC7E-24B6-42A1-9371-5D88C0482E76}" destId="{363920A9-D22B-4770-96C5-0A7D4677E6BA}" srcOrd="1" destOrd="0" presId="urn:microsoft.com/office/officeart/2005/8/layout/radial2"/>
    <dgm:cxn modelId="{46AACADB-DEA8-4C57-97B2-2D608FD8AEFA}" type="presParOf" srcId="{10702CDF-CAC6-4C62-BAD0-D93CA669031A}" destId="{42B7A56F-6702-4D3B-B47E-EA474013689F}" srcOrd="3" destOrd="0" presId="urn:microsoft.com/office/officeart/2005/8/layout/radial2"/>
    <dgm:cxn modelId="{B7F456DC-2C49-4B52-89B0-38CE43395A6C}" type="presParOf" srcId="{10702CDF-CAC6-4C62-BAD0-D93CA669031A}" destId="{00699779-3562-4A32-B062-3EE4F8103B81}" srcOrd="4" destOrd="0" presId="urn:microsoft.com/office/officeart/2005/8/layout/radial2"/>
    <dgm:cxn modelId="{6DD23F5B-6DA7-4AE4-994B-365225465995}" type="presParOf" srcId="{00699779-3562-4A32-B062-3EE4F8103B81}" destId="{45936E86-072F-4333-B205-FAA840867295}" srcOrd="0" destOrd="0" presId="urn:microsoft.com/office/officeart/2005/8/layout/radial2"/>
    <dgm:cxn modelId="{7B7F7FDC-4DB8-458E-A6DA-4B9EA697C0F4}" type="presParOf" srcId="{00699779-3562-4A32-B062-3EE4F8103B81}" destId="{D269F86E-6BB2-4C22-B210-BE2647245FD2}" srcOrd="1" destOrd="0" presId="urn:microsoft.com/office/officeart/2005/8/layout/radial2"/>
    <dgm:cxn modelId="{93BF6302-C0BC-4916-9553-07B01E886B60}" type="presParOf" srcId="{10702CDF-CAC6-4C62-BAD0-D93CA669031A}" destId="{3E18D6E6-6C44-4F67-BA85-08C1E5A9B999}" srcOrd="5" destOrd="0" presId="urn:microsoft.com/office/officeart/2005/8/layout/radial2"/>
    <dgm:cxn modelId="{AF528825-D07C-41AF-83F6-6082422CBD19}" type="presParOf" srcId="{10702CDF-CAC6-4C62-BAD0-D93CA669031A}" destId="{067FF347-0BE0-4E22-B0A1-C490CDC16C3E}" srcOrd="6" destOrd="0" presId="urn:microsoft.com/office/officeart/2005/8/layout/radial2"/>
    <dgm:cxn modelId="{F12E1235-3F29-40BF-A67D-3E293DAD14D7}" type="presParOf" srcId="{067FF347-0BE0-4E22-B0A1-C490CDC16C3E}" destId="{2F72F636-8CFC-46E4-94E2-B0E7E2128895}" srcOrd="0" destOrd="0" presId="urn:microsoft.com/office/officeart/2005/8/layout/radial2"/>
    <dgm:cxn modelId="{5C5AA4DE-6EA3-4438-BE79-F3E4F9D0D15D}" type="presParOf" srcId="{067FF347-0BE0-4E22-B0A1-C490CDC16C3E}" destId="{41E15FEB-6D2A-4BE8-8CFF-5FB3D43876C3}" srcOrd="1" destOrd="0" presId="urn:microsoft.com/office/officeart/2005/8/layout/radial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8A5587-7A27-4EA7-9BF3-68678C9D53B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ZA"/>
        </a:p>
      </dgm:t>
    </dgm:pt>
    <dgm:pt modelId="{411C53E9-353F-4F83-8A56-75E68B678AFD}">
      <dgm:prSet phldrT="[Text]"/>
      <dgm:spPr>
        <a:noFill/>
        <a:ln w="19050">
          <a:solidFill>
            <a:schemeClr val="bg1"/>
          </a:solidFill>
        </a:ln>
      </dgm:spPr>
      <dgm:t>
        <a:bodyPr/>
        <a:lstStyle/>
        <a:p>
          <a:r>
            <a:rPr lang="en-ZA" b="1" dirty="0">
              <a:solidFill>
                <a:schemeClr val="bg1"/>
              </a:solidFill>
            </a:rPr>
            <a:t>Renewable Energies</a:t>
          </a:r>
        </a:p>
      </dgm:t>
    </dgm:pt>
    <dgm:pt modelId="{B90224C3-5CB5-4861-B0DE-E3B82FE84206}" type="parTrans" cxnId="{438F1FF6-9A83-42FA-B3B3-65B9E5F1A3C1}">
      <dgm:prSet/>
      <dgm:spPr/>
      <dgm:t>
        <a:bodyPr/>
        <a:lstStyle/>
        <a:p>
          <a:endParaRPr lang="en-ZA"/>
        </a:p>
      </dgm:t>
    </dgm:pt>
    <dgm:pt modelId="{5CD4696C-BC92-4CF7-9AB5-B29E0FE7AFF6}" type="sibTrans" cxnId="{438F1FF6-9A83-42FA-B3B3-65B9E5F1A3C1}">
      <dgm:prSet/>
      <dgm:spPr/>
      <dgm:t>
        <a:bodyPr/>
        <a:lstStyle/>
        <a:p>
          <a:endParaRPr lang="en-ZA"/>
        </a:p>
      </dgm:t>
    </dgm:pt>
    <dgm:pt modelId="{1A4C4F81-D5C6-4A5B-AC88-0412B3085524}">
      <dgm:prSet phldrT="[Text]"/>
      <dgm:spPr>
        <a:noFill/>
      </dgm:spPr>
      <dgm:t>
        <a:bodyPr/>
        <a:lstStyle/>
        <a:p>
          <a:r>
            <a:rPr lang="en-ZA" dirty="0">
              <a:solidFill>
                <a:schemeClr val="bg1"/>
              </a:solidFill>
            </a:rPr>
            <a:t>Wind</a:t>
          </a:r>
        </a:p>
      </dgm:t>
    </dgm:pt>
    <dgm:pt modelId="{0E57FA8F-8A7A-474A-A0C9-CACB6E13260B}" type="parTrans" cxnId="{DCB39924-A847-4FF9-8B48-C32B2E6F36FC}">
      <dgm:prSet/>
      <dgm:spPr/>
      <dgm:t>
        <a:bodyPr/>
        <a:lstStyle/>
        <a:p>
          <a:endParaRPr lang="en-ZA"/>
        </a:p>
      </dgm:t>
    </dgm:pt>
    <dgm:pt modelId="{073D9179-C43E-411D-8BE5-4C5C81084E96}" type="sibTrans" cxnId="{DCB39924-A847-4FF9-8B48-C32B2E6F36FC}">
      <dgm:prSet/>
      <dgm:spPr/>
      <dgm:t>
        <a:bodyPr/>
        <a:lstStyle/>
        <a:p>
          <a:endParaRPr lang="en-ZA"/>
        </a:p>
      </dgm:t>
    </dgm:pt>
    <dgm:pt modelId="{E6DFA1CF-590F-4E91-8A80-52E9A5B1D555}">
      <dgm:prSet phldrT="[Text]"/>
      <dgm:spPr>
        <a:noFill/>
      </dgm:spPr>
      <dgm:t>
        <a:bodyPr/>
        <a:lstStyle/>
        <a:p>
          <a:r>
            <a:rPr lang="en-ZA" dirty="0">
              <a:solidFill>
                <a:schemeClr val="bg1"/>
              </a:solidFill>
            </a:rPr>
            <a:t>Solar PV</a:t>
          </a:r>
        </a:p>
      </dgm:t>
    </dgm:pt>
    <dgm:pt modelId="{08F51C40-D49D-4A51-9744-0D69CBD4214F}" type="parTrans" cxnId="{ECB493D2-46BB-445E-913B-906DA36096E7}">
      <dgm:prSet/>
      <dgm:spPr/>
      <dgm:t>
        <a:bodyPr/>
        <a:lstStyle/>
        <a:p>
          <a:endParaRPr lang="en-ZA"/>
        </a:p>
      </dgm:t>
    </dgm:pt>
    <dgm:pt modelId="{92C7F09D-7A4A-4493-973A-8653A4CBAC05}" type="sibTrans" cxnId="{ECB493D2-46BB-445E-913B-906DA36096E7}">
      <dgm:prSet/>
      <dgm:spPr/>
      <dgm:t>
        <a:bodyPr/>
        <a:lstStyle/>
        <a:p>
          <a:endParaRPr lang="en-ZA"/>
        </a:p>
      </dgm:t>
    </dgm:pt>
    <dgm:pt modelId="{C7F0CD42-BAD3-4A68-B8CE-B131DC61CE7F}">
      <dgm:prSet phldrT="[Text]"/>
      <dgm:spPr>
        <a:noFill/>
        <a:ln w="19050">
          <a:solidFill>
            <a:schemeClr val="bg1"/>
          </a:solidFill>
        </a:ln>
      </dgm:spPr>
      <dgm:t>
        <a:bodyPr/>
        <a:lstStyle/>
        <a:p>
          <a:r>
            <a:rPr lang="en-ZA" b="1" dirty="0">
              <a:solidFill>
                <a:schemeClr val="bg1"/>
              </a:solidFill>
            </a:rPr>
            <a:t>Baseload Energy</a:t>
          </a:r>
        </a:p>
      </dgm:t>
    </dgm:pt>
    <dgm:pt modelId="{D5560BB6-0B6E-4E55-A1EA-3DB209849203}" type="parTrans" cxnId="{EE9A99A2-7290-4A25-B013-EEFFC617C8D2}">
      <dgm:prSet/>
      <dgm:spPr/>
      <dgm:t>
        <a:bodyPr/>
        <a:lstStyle/>
        <a:p>
          <a:endParaRPr lang="en-ZA"/>
        </a:p>
      </dgm:t>
    </dgm:pt>
    <dgm:pt modelId="{2BF92F4F-24AF-4E4F-9E1C-5146CE8184D8}" type="sibTrans" cxnId="{EE9A99A2-7290-4A25-B013-EEFFC617C8D2}">
      <dgm:prSet/>
      <dgm:spPr/>
      <dgm:t>
        <a:bodyPr/>
        <a:lstStyle/>
        <a:p>
          <a:endParaRPr lang="en-ZA"/>
        </a:p>
      </dgm:t>
    </dgm:pt>
    <dgm:pt modelId="{1B13DE5C-7BB6-439F-A860-9A8B49BA670A}">
      <dgm:prSet phldrT="[Text]"/>
      <dgm:spPr>
        <a:noFill/>
      </dgm:spPr>
      <dgm:t>
        <a:bodyPr/>
        <a:lstStyle/>
        <a:p>
          <a:r>
            <a:rPr lang="en-ZA" dirty="0">
              <a:solidFill>
                <a:schemeClr val="bg1"/>
              </a:solidFill>
            </a:rPr>
            <a:t>Nuclear</a:t>
          </a:r>
        </a:p>
      </dgm:t>
    </dgm:pt>
    <dgm:pt modelId="{A8FBDE36-14D3-456B-841B-FC0D7A99806D}" type="parTrans" cxnId="{41B4B61A-B166-4193-8A47-65E6BCB2A1DE}">
      <dgm:prSet/>
      <dgm:spPr/>
      <dgm:t>
        <a:bodyPr/>
        <a:lstStyle/>
        <a:p>
          <a:endParaRPr lang="en-ZA"/>
        </a:p>
      </dgm:t>
    </dgm:pt>
    <dgm:pt modelId="{28EBBFC1-42E2-467F-BFB4-D2C6893D681B}" type="sibTrans" cxnId="{41B4B61A-B166-4193-8A47-65E6BCB2A1DE}">
      <dgm:prSet/>
      <dgm:spPr/>
      <dgm:t>
        <a:bodyPr/>
        <a:lstStyle/>
        <a:p>
          <a:endParaRPr lang="en-ZA"/>
        </a:p>
      </dgm:t>
    </dgm:pt>
    <dgm:pt modelId="{A1DAE50F-8CEE-4AC0-87A9-67151766DC30}">
      <dgm:prSet phldrT="[Text]"/>
      <dgm:spPr>
        <a:noFill/>
      </dgm:spPr>
      <dgm:t>
        <a:bodyPr/>
        <a:lstStyle/>
        <a:p>
          <a:r>
            <a:rPr lang="en-ZA" dirty="0">
              <a:solidFill>
                <a:schemeClr val="bg1"/>
              </a:solidFill>
            </a:rPr>
            <a:t>Coal Fired Power Plants</a:t>
          </a:r>
        </a:p>
      </dgm:t>
    </dgm:pt>
    <dgm:pt modelId="{CAEC069B-0554-4BC2-964D-900931339D1F}" type="parTrans" cxnId="{9712CE3B-304B-453F-B0E4-4DF4942B6C5C}">
      <dgm:prSet/>
      <dgm:spPr/>
      <dgm:t>
        <a:bodyPr/>
        <a:lstStyle/>
        <a:p>
          <a:endParaRPr lang="en-ZA"/>
        </a:p>
      </dgm:t>
    </dgm:pt>
    <dgm:pt modelId="{D66422CB-1DD8-428F-B177-15636212AC91}" type="sibTrans" cxnId="{9712CE3B-304B-453F-B0E4-4DF4942B6C5C}">
      <dgm:prSet/>
      <dgm:spPr/>
      <dgm:t>
        <a:bodyPr/>
        <a:lstStyle/>
        <a:p>
          <a:endParaRPr lang="en-ZA"/>
        </a:p>
      </dgm:t>
    </dgm:pt>
    <dgm:pt modelId="{DB41A363-000C-4EE3-8A92-C9256257A28A}">
      <dgm:prSet phldrT="[Text]"/>
      <dgm:spPr>
        <a:noFill/>
      </dgm:spPr>
      <dgm:t>
        <a:bodyPr/>
        <a:lstStyle/>
        <a:p>
          <a:r>
            <a:rPr lang="en-ZA" dirty="0">
              <a:solidFill>
                <a:schemeClr val="bg1"/>
              </a:solidFill>
            </a:rPr>
            <a:t>CSP</a:t>
          </a:r>
        </a:p>
      </dgm:t>
    </dgm:pt>
    <dgm:pt modelId="{AEB74DE4-1E4A-41BB-85D2-84837F9E6304}" type="parTrans" cxnId="{D6823557-CAC2-480A-9315-139671455FB8}">
      <dgm:prSet/>
      <dgm:spPr/>
      <dgm:t>
        <a:bodyPr/>
        <a:lstStyle/>
        <a:p>
          <a:endParaRPr lang="en-ZA"/>
        </a:p>
      </dgm:t>
    </dgm:pt>
    <dgm:pt modelId="{07A46A7D-D044-494F-A89F-9337ADD019DE}" type="sibTrans" cxnId="{D6823557-CAC2-480A-9315-139671455FB8}">
      <dgm:prSet/>
      <dgm:spPr/>
      <dgm:t>
        <a:bodyPr/>
        <a:lstStyle/>
        <a:p>
          <a:endParaRPr lang="en-ZA"/>
        </a:p>
      </dgm:t>
    </dgm:pt>
    <dgm:pt modelId="{22FFD89E-7A25-4EF0-AE6A-1ED90F200FEF}">
      <dgm:prSet phldrT="[Text]"/>
      <dgm:spPr>
        <a:noFill/>
      </dgm:spPr>
      <dgm:t>
        <a:bodyPr/>
        <a:lstStyle/>
        <a:p>
          <a:r>
            <a:rPr lang="en-ZA">
              <a:solidFill>
                <a:schemeClr val="bg1"/>
              </a:solidFill>
            </a:rPr>
            <a:t>Fuel Cells</a:t>
          </a:r>
          <a:endParaRPr lang="en-ZA" dirty="0">
            <a:solidFill>
              <a:schemeClr val="bg1"/>
            </a:solidFill>
          </a:endParaRPr>
        </a:p>
      </dgm:t>
    </dgm:pt>
    <dgm:pt modelId="{ABFD06CF-3529-4C25-9DD0-7CB35147F561}" type="parTrans" cxnId="{71103E20-3905-462F-8FF6-D4D9CDFCD18B}">
      <dgm:prSet/>
      <dgm:spPr/>
      <dgm:t>
        <a:bodyPr/>
        <a:lstStyle/>
        <a:p>
          <a:endParaRPr lang="en-ZA"/>
        </a:p>
      </dgm:t>
    </dgm:pt>
    <dgm:pt modelId="{B39B48F8-5523-4D70-A6C9-35C8112328A3}" type="sibTrans" cxnId="{71103E20-3905-462F-8FF6-D4D9CDFCD18B}">
      <dgm:prSet/>
      <dgm:spPr/>
      <dgm:t>
        <a:bodyPr/>
        <a:lstStyle/>
        <a:p>
          <a:endParaRPr lang="en-ZA"/>
        </a:p>
      </dgm:t>
    </dgm:pt>
    <dgm:pt modelId="{CA514159-FB96-48C7-985D-E0E283BED3AF}" type="pres">
      <dgm:prSet presAssocID="{2C8A5587-7A27-4EA7-9BF3-68678C9D53BF}" presName="outerComposite" presStyleCnt="0">
        <dgm:presLayoutVars>
          <dgm:chMax val="2"/>
          <dgm:animLvl val="lvl"/>
          <dgm:resizeHandles val="exact"/>
        </dgm:presLayoutVars>
      </dgm:prSet>
      <dgm:spPr/>
      <dgm:t>
        <a:bodyPr/>
        <a:lstStyle/>
        <a:p>
          <a:endParaRPr lang="en-US"/>
        </a:p>
      </dgm:t>
    </dgm:pt>
    <dgm:pt modelId="{022E6A75-016C-4159-9CEB-5D5FCA4BA1CE}" type="pres">
      <dgm:prSet presAssocID="{2C8A5587-7A27-4EA7-9BF3-68678C9D53BF}" presName="dummyMaxCanvas" presStyleCnt="0"/>
      <dgm:spPr/>
    </dgm:pt>
    <dgm:pt modelId="{44C03659-0A00-420A-9E8F-8A6CB0FB9419}" type="pres">
      <dgm:prSet presAssocID="{2C8A5587-7A27-4EA7-9BF3-68678C9D53BF}" presName="parentComposite" presStyleCnt="0"/>
      <dgm:spPr/>
    </dgm:pt>
    <dgm:pt modelId="{92910488-50C9-420C-A3CF-A4A5BE3476FD}" type="pres">
      <dgm:prSet presAssocID="{2C8A5587-7A27-4EA7-9BF3-68678C9D53BF}" presName="parent1" presStyleLbl="alignAccFollowNode1" presStyleIdx="0" presStyleCnt="4">
        <dgm:presLayoutVars>
          <dgm:chMax val="4"/>
        </dgm:presLayoutVars>
      </dgm:prSet>
      <dgm:spPr/>
      <dgm:t>
        <a:bodyPr/>
        <a:lstStyle/>
        <a:p>
          <a:endParaRPr lang="en-US"/>
        </a:p>
      </dgm:t>
    </dgm:pt>
    <dgm:pt modelId="{ECE5856F-EDC9-4431-A2C5-7333112A7FA2}" type="pres">
      <dgm:prSet presAssocID="{2C8A5587-7A27-4EA7-9BF3-68678C9D53BF}" presName="parent2" presStyleLbl="alignAccFollowNode1" presStyleIdx="1" presStyleCnt="4">
        <dgm:presLayoutVars>
          <dgm:chMax val="4"/>
        </dgm:presLayoutVars>
      </dgm:prSet>
      <dgm:spPr/>
      <dgm:t>
        <a:bodyPr/>
        <a:lstStyle/>
        <a:p>
          <a:endParaRPr lang="en-US"/>
        </a:p>
      </dgm:t>
    </dgm:pt>
    <dgm:pt modelId="{B29DD135-8EBF-4AA2-8636-99D09D2CE44A}" type="pres">
      <dgm:prSet presAssocID="{2C8A5587-7A27-4EA7-9BF3-68678C9D53BF}" presName="childrenComposite" presStyleCnt="0"/>
      <dgm:spPr/>
    </dgm:pt>
    <dgm:pt modelId="{C3810751-21CE-4689-8034-268517B71FED}" type="pres">
      <dgm:prSet presAssocID="{2C8A5587-7A27-4EA7-9BF3-68678C9D53BF}" presName="dummyMaxCanvas_ChildArea" presStyleCnt="0"/>
      <dgm:spPr/>
    </dgm:pt>
    <dgm:pt modelId="{CDFA5073-F948-4D27-9FC5-299C9367650E}" type="pres">
      <dgm:prSet presAssocID="{2C8A5587-7A27-4EA7-9BF3-68678C9D53BF}" presName="fulcrum" presStyleLbl="alignAccFollowNode1" presStyleIdx="2" presStyleCnt="4"/>
      <dgm:spPr>
        <a:solidFill>
          <a:schemeClr val="bg1"/>
        </a:solidFill>
      </dgm:spPr>
    </dgm:pt>
    <dgm:pt modelId="{E73EAE7C-512F-42F6-AB35-1D2616F5E134}" type="pres">
      <dgm:prSet presAssocID="{2C8A5587-7A27-4EA7-9BF3-68678C9D53BF}" presName="balance_33" presStyleLbl="alignAccFollowNode1" presStyleIdx="3" presStyleCnt="4">
        <dgm:presLayoutVars>
          <dgm:bulletEnabled val="1"/>
        </dgm:presLayoutVars>
      </dgm:prSet>
      <dgm:spPr/>
    </dgm:pt>
    <dgm:pt modelId="{4D3F345A-966E-488B-9A0B-9C8754CEB8F8}" type="pres">
      <dgm:prSet presAssocID="{2C8A5587-7A27-4EA7-9BF3-68678C9D53BF}" presName="right_33_1" presStyleLbl="node1" presStyleIdx="0" presStyleCnt="6">
        <dgm:presLayoutVars>
          <dgm:bulletEnabled val="1"/>
        </dgm:presLayoutVars>
      </dgm:prSet>
      <dgm:spPr/>
      <dgm:t>
        <a:bodyPr/>
        <a:lstStyle/>
        <a:p>
          <a:endParaRPr lang="en-US"/>
        </a:p>
      </dgm:t>
    </dgm:pt>
    <dgm:pt modelId="{0575477C-D70F-42F2-9458-CB05203C8879}" type="pres">
      <dgm:prSet presAssocID="{2C8A5587-7A27-4EA7-9BF3-68678C9D53BF}" presName="right_33_2" presStyleLbl="node1" presStyleIdx="1" presStyleCnt="6">
        <dgm:presLayoutVars>
          <dgm:bulletEnabled val="1"/>
        </dgm:presLayoutVars>
      </dgm:prSet>
      <dgm:spPr/>
      <dgm:t>
        <a:bodyPr/>
        <a:lstStyle/>
        <a:p>
          <a:endParaRPr lang="en-US"/>
        </a:p>
      </dgm:t>
    </dgm:pt>
    <dgm:pt modelId="{4F3D43C9-4C87-4186-84C7-0524E1090264}" type="pres">
      <dgm:prSet presAssocID="{2C8A5587-7A27-4EA7-9BF3-68678C9D53BF}" presName="right_33_3" presStyleLbl="node1" presStyleIdx="2" presStyleCnt="6">
        <dgm:presLayoutVars>
          <dgm:bulletEnabled val="1"/>
        </dgm:presLayoutVars>
      </dgm:prSet>
      <dgm:spPr/>
      <dgm:t>
        <a:bodyPr/>
        <a:lstStyle/>
        <a:p>
          <a:endParaRPr lang="en-US"/>
        </a:p>
      </dgm:t>
    </dgm:pt>
    <dgm:pt modelId="{7747F7E5-725A-4CBB-91EA-BAB13C7421FA}" type="pres">
      <dgm:prSet presAssocID="{2C8A5587-7A27-4EA7-9BF3-68678C9D53BF}" presName="left_33_1" presStyleLbl="node1" presStyleIdx="3" presStyleCnt="6">
        <dgm:presLayoutVars>
          <dgm:bulletEnabled val="1"/>
        </dgm:presLayoutVars>
      </dgm:prSet>
      <dgm:spPr/>
      <dgm:t>
        <a:bodyPr/>
        <a:lstStyle/>
        <a:p>
          <a:endParaRPr lang="en-US"/>
        </a:p>
      </dgm:t>
    </dgm:pt>
    <dgm:pt modelId="{FB8925F4-CB35-4B40-A062-70FC736C8DDC}" type="pres">
      <dgm:prSet presAssocID="{2C8A5587-7A27-4EA7-9BF3-68678C9D53BF}" presName="left_33_2" presStyleLbl="node1" presStyleIdx="4" presStyleCnt="6">
        <dgm:presLayoutVars>
          <dgm:bulletEnabled val="1"/>
        </dgm:presLayoutVars>
      </dgm:prSet>
      <dgm:spPr/>
      <dgm:t>
        <a:bodyPr/>
        <a:lstStyle/>
        <a:p>
          <a:endParaRPr lang="en-US"/>
        </a:p>
      </dgm:t>
    </dgm:pt>
    <dgm:pt modelId="{DCD9C747-DE98-4283-AB82-6D246044D124}" type="pres">
      <dgm:prSet presAssocID="{2C8A5587-7A27-4EA7-9BF3-68678C9D53BF}" presName="left_33_3" presStyleLbl="node1" presStyleIdx="5" presStyleCnt="6">
        <dgm:presLayoutVars>
          <dgm:bulletEnabled val="1"/>
        </dgm:presLayoutVars>
      </dgm:prSet>
      <dgm:spPr/>
      <dgm:t>
        <a:bodyPr/>
        <a:lstStyle/>
        <a:p>
          <a:endParaRPr lang="en-US"/>
        </a:p>
      </dgm:t>
    </dgm:pt>
  </dgm:ptLst>
  <dgm:cxnLst>
    <dgm:cxn modelId="{E3C4324F-005D-4876-84F9-F751319423A1}" type="presOf" srcId="{DB41A363-000C-4EE3-8A92-C9256257A28A}" destId="{DCD9C747-DE98-4283-AB82-6D246044D124}" srcOrd="0" destOrd="0" presId="urn:microsoft.com/office/officeart/2005/8/layout/balance1"/>
    <dgm:cxn modelId="{DCB39924-A847-4FF9-8B48-C32B2E6F36FC}" srcId="{411C53E9-353F-4F83-8A56-75E68B678AFD}" destId="{1A4C4F81-D5C6-4A5B-AC88-0412B3085524}" srcOrd="0" destOrd="0" parTransId="{0E57FA8F-8A7A-474A-A0C9-CACB6E13260B}" sibTransId="{073D9179-C43E-411D-8BE5-4C5C81084E96}"/>
    <dgm:cxn modelId="{71103E20-3905-462F-8FF6-D4D9CDFCD18B}" srcId="{C7F0CD42-BAD3-4A68-B8CE-B131DC61CE7F}" destId="{22FFD89E-7A25-4EF0-AE6A-1ED90F200FEF}" srcOrd="2" destOrd="0" parTransId="{ABFD06CF-3529-4C25-9DD0-7CB35147F561}" sibTransId="{B39B48F8-5523-4D70-A6C9-35C8112328A3}"/>
    <dgm:cxn modelId="{DB2DFCF1-EE4C-4E47-8C96-FE259504DDF4}" type="presOf" srcId="{1B13DE5C-7BB6-439F-A860-9A8B49BA670A}" destId="{4D3F345A-966E-488B-9A0B-9C8754CEB8F8}" srcOrd="0" destOrd="0" presId="urn:microsoft.com/office/officeart/2005/8/layout/balance1"/>
    <dgm:cxn modelId="{8A65A6E5-5A73-4034-B0DD-BDBA3B364EC2}" type="presOf" srcId="{A1DAE50F-8CEE-4AC0-87A9-67151766DC30}" destId="{0575477C-D70F-42F2-9458-CB05203C8879}" srcOrd="0" destOrd="0" presId="urn:microsoft.com/office/officeart/2005/8/layout/balance1"/>
    <dgm:cxn modelId="{438F1FF6-9A83-42FA-B3B3-65B9E5F1A3C1}" srcId="{2C8A5587-7A27-4EA7-9BF3-68678C9D53BF}" destId="{411C53E9-353F-4F83-8A56-75E68B678AFD}" srcOrd="0" destOrd="0" parTransId="{B90224C3-5CB5-4861-B0DE-E3B82FE84206}" sibTransId="{5CD4696C-BC92-4CF7-9AB5-B29E0FE7AFF6}"/>
    <dgm:cxn modelId="{2A3673D9-4DD6-4FF7-8E0A-55AC37215C48}" type="presOf" srcId="{E6DFA1CF-590F-4E91-8A80-52E9A5B1D555}" destId="{FB8925F4-CB35-4B40-A062-70FC736C8DDC}" srcOrd="0" destOrd="0" presId="urn:microsoft.com/office/officeart/2005/8/layout/balance1"/>
    <dgm:cxn modelId="{41B4B61A-B166-4193-8A47-65E6BCB2A1DE}" srcId="{C7F0CD42-BAD3-4A68-B8CE-B131DC61CE7F}" destId="{1B13DE5C-7BB6-439F-A860-9A8B49BA670A}" srcOrd="0" destOrd="0" parTransId="{A8FBDE36-14D3-456B-841B-FC0D7A99806D}" sibTransId="{28EBBFC1-42E2-467F-BFB4-D2C6893D681B}"/>
    <dgm:cxn modelId="{8A9DB4EB-BD15-46FB-B27D-EEB2788D3E49}" type="presOf" srcId="{2C8A5587-7A27-4EA7-9BF3-68678C9D53BF}" destId="{CA514159-FB96-48C7-985D-E0E283BED3AF}" srcOrd="0" destOrd="0" presId="urn:microsoft.com/office/officeart/2005/8/layout/balance1"/>
    <dgm:cxn modelId="{9712CE3B-304B-453F-B0E4-4DF4942B6C5C}" srcId="{C7F0CD42-BAD3-4A68-B8CE-B131DC61CE7F}" destId="{A1DAE50F-8CEE-4AC0-87A9-67151766DC30}" srcOrd="1" destOrd="0" parTransId="{CAEC069B-0554-4BC2-964D-900931339D1F}" sibTransId="{D66422CB-1DD8-428F-B177-15636212AC91}"/>
    <dgm:cxn modelId="{00F0CE9E-FE58-43ED-9876-EE100A5A0C57}" type="presOf" srcId="{411C53E9-353F-4F83-8A56-75E68B678AFD}" destId="{92910488-50C9-420C-A3CF-A4A5BE3476FD}" srcOrd="0" destOrd="0" presId="urn:microsoft.com/office/officeart/2005/8/layout/balance1"/>
    <dgm:cxn modelId="{EE9A99A2-7290-4A25-B013-EEFFC617C8D2}" srcId="{2C8A5587-7A27-4EA7-9BF3-68678C9D53BF}" destId="{C7F0CD42-BAD3-4A68-B8CE-B131DC61CE7F}" srcOrd="1" destOrd="0" parTransId="{D5560BB6-0B6E-4E55-A1EA-3DB209849203}" sibTransId="{2BF92F4F-24AF-4E4F-9E1C-5146CE8184D8}"/>
    <dgm:cxn modelId="{D6823557-CAC2-480A-9315-139671455FB8}" srcId="{411C53E9-353F-4F83-8A56-75E68B678AFD}" destId="{DB41A363-000C-4EE3-8A92-C9256257A28A}" srcOrd="2" destOrd="0" parTransId="{AEB74DE4-1E4A-41BB-85D2-84837F9E6304}" sibTransId="{07A46A7D-D044-494F-A89F-9337ADD019DE}"/>
    <dgm:cxn modelId="{12323ACB-FC66-4CEC-8B9B-4E085EC8800D}" type="presOf" srcId="{22FFD89E-7A25-4EF0-AE6A-1ED90F200FEF}" destId="{4F3D43C9-4C87-4186-84C7-0524E1090264}" srcOrd="0" destOrd="0" presId="urn:microsoft.com/office/officeart/2005/8/layout/balance1"/>
    <dgm:cxn modelId="{AEAACA23-3C65-46AD-8565-079312C58FF0}" type="presOf" srcId="{1A4C4F81-D5C6-4A5B-AC88-0412B3085524}" destId="{7747F7E5-725A-4CBB-91EA-BAB13C7421FA}" srcOrd="0" destOrd="0" presId="urn:microsoft.com/office/officeart/2005/8/layout/balance1"/>
    <dgm:cxn modelId="{3BBA873D-04F5-464F-AF57-48BAA075D106}" type="presOf" srcId="{C7F0CD42-BAD3-4A68-B8CE-B131DC61CE7F}" destId="{ECE5856F-EDC9-4431-A2C5-7333112A7FA2}" srcOrd="0" destOrd="0" presId="urn:microsoft.com/office/officeart/2005/8/layout/balance1"/>
    <dgm:cxn modelId="{ECB493D2-46BB-445E-913B-906DA36096E7}" srcId="{411C53E9-353F-4F83-8A56-75E68B678AFD}" destId="{E6DFA1CF-590F-4E91-8A80-52E9A5B1D555}" srcOrd="1" destOrd="0" parTransId="{08F51C40-D49D-4A51-9744-0D69CBD4214F}" sibTransId="{92C7F09D-7A4A-4493-973A-8653A4CBAC05}"/>
    <dgm:cxn modelId="{10433B4F-F4DD-4F46-BAD8-3601F21B7D14}" type="presParOf" srcId="{CA514159-FB96-48C7-985D-E0E283BED3AF}" destId="{022E6A75-016C-4159-9CEB-5D5FCA4BA1CE}" srcOrd="0" destOrd="0" presId="urn:microsoft.com/office/officeart/2005/8/layout/balance1"/>
    <dgm:cxn modelId="{BCDBF684-BF30-40F2-957A-42009FE01BD4}" type="presParOf" srcId="{CA514159-FB96-48C7-985D-E0E283BED3AF}" destId="{44C03659-0A00-420A-9E8F-8A6CB0FB9419}" srcOrd="1" destOrd="0" presId="urn:microsoft.com/office/officeart/2005/8/layout/balance1"/>
    <dgm:cxn modelId="{ED5B004A-4BAF-4E25-BB87-64A1342E9535}" type="presParOf" srcId="{44C03659-0A00-420A-9E8F-8A6CB0FB9419}" destId="{92910488-50C9-420C-A3CF-A4A5BE3476FD}" srcOrd="0" destOrd="0" presId="urn:microsoft.com/office/officeart/2005/8/layout/balance1"/>
    <dgm:cxn modelId="{CBCCBC87-7008-4257-9C53-C8C09830A4F6}" type="presParOf" srcId="{44C03659-0A00-420A-9E8F-8A6CB0FB9419}" destId="{ECE5856F-EDC9-4431-A2C5-7333112A7FA2}" srcOrd="1" destOrd="0" presId="urn:microsoft.com/office/officeart/2005/8/layout/balance1"/>
    <dgm:cxn modelId="{3B74D383-42F0-4B70-ACB1-41BE31BAF04D}" type="presParOf" srcId="{CA514159-FB96-48C7-985D-E0E283BED3AF}" destId="{B29DD135-8EBF-4AA2-8636-99D09D2CE44A}" srcOrd="2" destOrd="0" presId="urn:microsoft.com/office/officeart/2005/8/layout/balance1"/>
    <dgm:cxn modelId="{C29C60DC-0F03-4D1F-8C4F-83A596F2FABA}" type="presParOf" srcId="{B29DD135-8EBF-4AA2-8636-99D09D2CE44A}" destId="{C3810751-21CE-4689-8034-268517B71FED}" srcOrd="0" destOrd="0" presId="urn:microsoft.com/office/officeart/2005/8/layout/balance1"/>
    <dgm:cxn modelId="{2F795120-674D-4511-88AB-69D567F105D7}" type="presParOf" srcId="{B29DD135-8EBF-4AA2-8636-99D09D2CE44A}" destId="{CDFA5073-F948-4D27-9FC5-299C9367650E}" srcOrd="1" destOrd="0" presId="urn:microsoft.com/office/officeart/2005/8/layout/balance1"/>
    <dgm:cxn modelId="{4637253E-FEE3-40C1-B7AA-4B80927D111D}" type="presParOf" srcId="{B29DD135-8EBF-4AA2-8636-99D09D2CE44A}" destId="{E73EAE7C-512F-42F6-AB35-1D2616F5E134}" srcOrd="2" destOrd="0" presId="urn:microsoft.com/office/officeart/2005/8/layout/balance1"/>
    <dgm:cxn modelId="{651ACA59-258E-4D3C-A7AB-E1E5248507DA}" type="presParOf" srcId="{B29DD135-8EBF-4AA2-8636-99D09D2CE44A}" destId="{4D3F345A-966E-488B-9A0B-9C8754CEB8F8}" srcOrd="3" destOrd="0" presId="urn:microsoft.com/office/officeart/2005/8/layout/balance1"/>
    <dgm:cxn modelId="{955FBD50-FDCE-4125-AB62-F272464120FE}" type="presParOf" srcId="{B29DD135-8EBF-4AA2-8636-99D09D2CE44A}" destId="{0575477C-D70F-42F2-9458-CB05203C8879}" srcOrd="4" destOrd="0" presId="urn:microsoft.com/office/officeart/2005/8/layout/balance1"/>
    <dgm:cxn modelId="{FEB52F2D-C637-4885-B09F-EBA094D3C3F4}" type="presParOf" srcId="{B29DD135-8EBF-4AA2-8636-99D09D2CE44A}" destId="{4F3D43C9-4C87-4186-84C7-0524E1090264}" srcOrd="5" destOrd="0" presId="urn:microsoft.com/office/officeart/2005/8/layout/balance1"/>
    <dgm:cxn modelId="{64BBF23D-95E5-4CFA-828C-EA83EA5845D2}" type="presParOf" srcId="{B29DD135-8EBF-4AA2-8636-99D09D2CE44A}" destId="{7747F7E5-725A-4CBB-91EA-BAB13C7421FA}" srcOrd="6" destOrd="0" presId="urn:microsoft.com/office/officeart/2005/8/layout/balance1"/>
    <dgm:cxn modelId="{C2F348DE-CC29-4A7B-A588-CAF8B505B618}" type="presParOf" srcId="{B29DD135-8EBF-4AA2-8636-99D09D2CE44A}" destId="{FB8925F4-CB35-4B40-A062-70FC736C8DDC}" srcOrd="7" destOrd="0" presId="urn:microsoft.com/office/officeart/2005/8/layout/balance1"/>
    <dgm:cxn modelId="{3EA73711-61B8-492F-93A2-7E55FB8FD1CE}" type="presParOf" srcId="{B29DD135-8EBF-4AA2-8636-99D09D2CE44A}" destId="{DCD9C747-DE98-4283-AB82-6D246044D124}" srcOrd="8" destOrd="0" presId="urn:microsoft.com/office/officeart/2005/8/layout/balance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99DD8-F90D-4B84-8AAD-3D52D948A9CE}" type="doc">
      <dgm:prSet loTypeId="urn:microsoft.com/office/officeart/2005/8/layout/process1" loCatId="process" qsTypeId="urn:microsoft.com/office/officeart/2005/8/quickstyle/simple1" qsCatId="simple" csTypeId="urn:microsoft.com/office/officeart/2005/8/colors/accent1_2" csCatId="accent1" phldr="1"/>
      <dgm:spPr/>
    </dgm:pt>
    <dgm:pt modelId="{650340CA-DF24-47A1-944F-C96B8E89FC74}">
      <dgm:prSet phldrT="[Text]"/>
      <dgm:spPr>
        <a:noFill/>
      </dgm:spPr>
      <dgm:t>
        <a:bodyPr/>
        <a:lstStyle/>
        <a:p>
          <a:r>
            <a:rPr lang="en-US" dirty="0"/>
            <a:t>Chemical Energy</a:t>
          </a:r>
        </a:p>
      </dgm:t>
    </dgm:pt>
    <dgm:pt modelId="{C07B28E3-A200-4DBA-A9B8-AE813DBE04C2}" type="parTrans" cxnId="{0A6A16A2-6568-4D8D-94BA-4E338461B3CD}">
      <dgm:prSet/>
      <dgm:spPr/>
      <dgm:t>
        <a:bodyPr/>
        <a:lstStyle/>
        <a:p>
          <a:endParaRPr lang="en-US"/>
        </a:p>
      </dgm:t>
    </dgm:pt>
    <dgm:pt modelId="{0C171372-21DA-4001-8E91-44B5B034CDF5}" type="sibTrans" cxnId="{0A6A16A2-6568-4D8D-94BA-4E338461B3CD}">
      <dgm:prSet/>
      <dgm:spPr>
        <a:noFill/>
        <a:ln>
          <a:solidFill>
            <a:schemeClr val="bg1">
              <a:lumMod val="95000"/>
            </a:schemeClr>
          </a:solidFill>
        </a:ln>
      </dgm:spPr>
      <dgm:t>
        <a:bodyPr/>
        <a:lstStyle/>
        <a:p>
          <a:endParaRPr lang="en-US"/>
        </a:p>
      </dgm:t>
    </dgm:pt>
    <dgm:pt modelId="{3D1D1383-6B0B-428C-84DA-B1FEACA31FD5}">
      <dgm:prSet phldrT="[Text]"/>
      <dgm:spPr>
        <a:noFill/>
      </dgm:spPr>
      <dgm:t>
        <a:bodyPr/>
        <a:lstStyle/>
        <a:p>
          <a:r>
            <a:rPr lang="en-US" dirty="0"/>
            <a:t>Heat</a:t>
          </a:r>
        </a:p>
      </dgm:t>
    </dgm:pt>
    <dgm:pt modelId="{D9D48D6C-F527-48DD-8117-D3ECD84BC344}" type="parTrans" cxnId="{4AA85026-1DFE-4774-82A8-517F6C265FDD}">
      <dgm:prSet/>
      <dgm:spPr/>
      <dgm:t>
        <a:bodyPr/>
        <a:lstStyle/>
        <a:p>
          <a:endParaRPr lang="en-US"/>
        </a:p>
      </dgm:t>
    </dgm:pt>
    <dgm:pt modelId="{4C41EF64-8959-4D05-B4D3-77432935AE4F}" type="sibTrans" cxnId="{4AA85026-1DFE-4774-82A8-517F6C265FDD}">
      <dgm:prSet/>
      <dgm:spPr>
        <a:noFill/>
        <a:ln>
          <a:solidFill>
            <a:schemeClr val="bg1">
              <a:lumMod val="95000"/>
            </a:schemeClr>
          </a:solidFill>
        </a:ln>
      </dgm:spPr>
      <dgm:t>
        <a:bodyPr/>
        <a:lstStyle/>
        <a:p>
          <a:endParaRPr lang="en-US"/>
        </a:p>
      </dgm:t>
    </dgm:pt>
    <dgm:pt modelId="{103C646B-3596-4A7E-BC54-95A3BAFEDF11}">
      <dgm:prSet phldrT="[Text]"/>
      <dgm:spPr>
        <a:noFill/>
      </dgm:spPr>
      <dgm:t>
        <a:bodyPr/>
        <a:lstStyle/>
        <a:p>
          <a:r>
            <a:rPr lang="en-US" dirty="0"/>
            <a:t>Mechanical Energy</a:t>
          </a:r>
        </a:p>
      </dgm:t>
    </dgm:pt>
    <dgm:pt modelId="{C918AE40-1070-4581-979A-AECDE7353E5D}" type="parTrans" cxnId="{494EE25C-ED03-444E-A4C4-A0C65B43AB0C}">
      <dgm:prSet/>
      <dgm:spPr/>
      <dgm:t>
        <a:bodyPr/>
        <a:lstStyle/>
        <a:p>
          <a:endParaRPr lang="en-US"/>
        </a:p>
      </dgm:t>
    </dgm:pt>
    <dgm:pt modelId="{41EEB924-C876-41C8-B09A-D1E9B38CF087}" type="sibTrans" cxnId="{494EE25C-ED03-444E-A4C4-A0C65B43AB0C}">
      <dgm:prSet/>
      <dgm:spPr>
        <a:noFill/>
        <a:ln>
          <a:solidFill>
            <a:schemeClr val="bg1">
              <a:lumMod val="95000"/>
            </a:schemeClr>
          </a:solidFill>
        </a:ln>
      </dgm:spPr>
      <dgm:t>
        <a:bodyPr/>
        <a:lstStyle/>
        <a:p>
          <a:endParaRPr lang="en-US"/>
        </a:p>
      </dgm:t>
    </dgm:pt>
    <dgm:pt modelId="{F160BD1E-4C75-41DE-AFE5-06BF946C69ED}">
      <dgm:prSet phldrT="[Text]"/>
      <dgm:spPr>
        <a:noFill/>
      </dgm:spPr>
      <dgm:t>
        <a:bodyPr/>
        <a:lstStyle/>
        <a:p>
          <a:r>
            <a:rPr lang="en-US" dirty="0"/>
            <a:t>Electrical Energy</a:t>
          </a:r>
        </a:p>
      </dgm:t>
    </dgm:pt>
    <dgm:pt modelId="{D8A61694-BA45-44DE-A882-AB4B6A90AE85}" type="parTrans" cxnId="{1BDDB70D-1E11-4BF7-BDBD-4BAE4759D497}">
      <dgm:prSet/>
      <dgm:spPr/>
      <dgm:t>
        <a:bodyPr/>
        <a:lstStyle/>
        <a:p>
          <a:endParaRPr lang="en-US"/>
        </a:p>
      </dgm:t>
    </dgm:pt>
    <dgm:pt modelId="{04C3FE8C-2EEE-47E7-842A-E9B5B7E7B0C8}" type="sibTrans" cxnId="{1BDDB70D-1E11-4BF7-BDBD-4BAE4759D497}">
      <dgm:prSet/>
      <dgm:spPr/>
      <dgm:t>
        <a:bodyPr/>
        <a:lstStyle/>
        <a:p>
          <a:endParaRPr lang="en-US"/>
        </a:p>
      </dgm:t>
    </dgm:pt>
    <dgm:pt modelId="{2DAED043-A469-4D6A-87B5-6DBD241F4CBF}" type="pres">
      <dgm:prSet presAssocID="{3DD99DD8-F90D-4B84-8AAD-3D52D948A9CE}" presName="Name0" presStyleCnt="0">
        <dgm:presLayoutVars>
          <dgm:dir/>
          <dgm:resizeHandles val="exact"/>
        </dgm:presLayoutVars>
      </dgm:prSet>
      <dgm:spPr/>
    </dgm:pt>
    <dgm:pt modelId="{3B3B9EA7-250D-4843-B05B-578FC744AAD7}" type="pres">
      <dgm:prSet presAssocID="{650340CA-DF24-47A1-944F-C96B8E89FC74}" presName="node" presStyleLbl="node1" presStyleIdx="0" presStyleCnt="4" custScaleY="73626">
        <dgm:presLayoutVars>
          <dgm:bulletEnabled val="1"/>
        </dgm:presLayoutVars>
      </dgm:prSet>
      <dgm:spPr/>
      <dgm:t>
        <a:bodyPr/>
        <a:lstStyle/>
        <a:p>
          <a:endParaRPr lang="en-US"/>
        </a:p>
      </dgm:t>
    </dgm:pt>
    <dgm:pt modelId="{98C1A9D0-384E-4C6E-94F1-5101866DF9D1}" type="pres">
      <dgm:prSet presAssocID="{0C171372-21DA-4001-8E91-44B5B034CDF5}" presName="sibTrans" presStyleLbl="sibTrans2D1" presStyleIdx="0" presStyleCnt="3"/>
      <dgm:spPr/>
      <dgm:t>
        <a:bodyPr/>
        <a:lstStyle/>
        <a:p>
          <a:endParaRPr lang="en-US"/>
        </a:p>
      </dgm:t>
    </dgm:pt>
    <dgm:pt modelId="{1CCBC48D-59FC-4692-9E5E-D625CEAA90FF}" type="pres">
      <dgm:prSet presAssocID="{0C171372-21DA-4001-8E91-44B5B034CDF5}" presName="connectorText" presStyleLbl="sibTrans2D1" presStyleIdx="0" presStyleCnt="3"/>
      <dgm:spPr/>
      <dgm:t>
        <a:bodyPr/>
        <a:lstStyle/>
        <a:p>
          <a:endParaRPr lang="en-US"/>
        </a:p>
      </dgm:t>
    </dgm:pt>
    <dgm:pt modelId="{84BBE1EB-0B5C-4D09-9197-368970B3F792}" type="pres">
      <dgm:prSet presAssocID="{3D1D1383-6B0B-428C-84DA-B1FEACA31FD5}" presName="node" presStyleLbl="node1" presStyleIdx="1" presStyleCnt="4" custScaleY="73626">
        <dgm:presLayoutVars>
          <dgm:bulletEnabled val="1"/>
        </dgm:presLayoutVars>
      </dgm:prSet>
      <dgm:spPr/>
      <dgm:t>
        <a:bodyPr/>
        <a:lstStyle/>
        <a:p>
          <a:endParaRPr lang="en-US"/>
        </a:p>
      </dgm:t>
    </dgm:pt>
    <dgm:pt modelId="{885B03C2-C428-4C1B-B7CE-5BE86D81A6DC}" type="pres">
      <dgm:prSet presAssocID="{4C41EF64-8959-4D05-B4D3-77432935AE4F}" presName="sibTrans" presStyleLbl="sibTrans2D1" presStyleIdx="1" presStyleCnt="3"/>
      <dgm:spPr/>
      <dgm:t>
        <a:bodyPr/>
        <a:lstStyle/>
        <a:p>
          <a:endParaRPr lang="en-US"/>
        </a:p>
      </dgm:t>
    </dgm:pt>
    <dgm:pt modelId="{1A2804CF-73A0-4EAF-828D-40018D4D4509}" type="pres">
      <dgm:prSet presAssocID="{4C41EF64-8959-4D05-B4D3-77432935AE4F}" presName="connectorText" presStyleLbl="sibTrans2D1" presStyleIdx="1" presStyleCnt="3"/>
      <dgm:spPr/>
      <dgm:t>
        <a:bodyPr/>
        <a:lstStyle/>
        <a:p>
          <a:endParaRPr lang="en-US"/>
        </a:p>
      </dgm:t>
    </dgm:pt>
    <dgm:pt modelId="{D78F1CA6-9EC4-47F2-AE86-D592871321D1}" type="pres">
      <dgm:prSet presAssocID="{103C646B-3596-4A7E-BC54-95A3BAFEDF11}" presName="node" presStyleLbl="node1" presStyleIdx="2" presStyleCnt="4" custScaleY="73626">
        <dgm:presLayoutVars>
          <dgm:bulletEnabled val="1"/>
        </dgm:presLayoutVars>
      </dgm:prSet>
      <dgm:spPr/>
      <dgm:t>
        <a:bodyPr/>
        <a:lstStyle/>
        <a:p>
          <a:endParaRPr lang="en-US"/>
        </a:p>
      </dgm:t>
    </dgm:pt>
    <dgm:pt modelId="{B96DB43F-496D-40FA-A7B2-D9845403DD85}" type="pres">
      <dgm:prSet presAssocID="{41EEB924-C876-41C8-B09A-D1E9B38CF087}" presName="sibTrans" presStyleLbl="sibTrans2D1" presStyleIdx="2" presStyleCnt="3"/>
      <dgm:spPr/>
      <dgm:t>
        <a:bodyPr/>
        <a:lstStyle/>
        <a:p>
          <a:endParaRPr lang="en-US"/>
        </a:p>
      </dgm:t>
    </dgm:pt>
    <dgm:pt modelId="{F32ADE39-01DA-4788-97CE-DFC630E9FD66}" type="pres">
      <dgm:prSet presAssocID="{41EEB924-C876-41C8-B09A-D1E9B38CF087}" presName="connectorText" presStyleLbl="sibTrans2D1" presStyleIdx="2" presStyleCnt="3"/>
      <dgm:spPr/>
      <dgm:t>
        <a:bodyPr/>
        <a:lstStyle/>
        <a:p>
          <a:endParaRPr lang="en-US"/>
        </a:p>
      </dgm:t>
    </dgm:pt>
    <dgm:pt modelId="{BAB2DA43-490A-455E-9924-0FBC7CE88000}" type="pres">
      <dgm:prSet presAssocID="{F160BD1E-4C75-41DE-AFE5-06BF946C69ED}" presName="node" presStyleLbl="node1" presStyleIdx="3" presStyleCnt="4" custScaleY="73626">
        <dgm:presLayoutVars>
          <dgm:bulletEnabled val="1"/>
        </dgm:presLayoutVars>
      </dgm:prSet>
      <dgm:spPr/>
      <dgm:t>
        <a:bodyPr/>
        <a:lstStyle/>
        <a:p>
          <a:endParaRPr lang="en-US"/>
        </a:p>
      </dgm:t>
    </dgm:pt>
  </dgm:ptLst>
  <dgm:cxnLst>
    <dgm:cxn modelId="{4AA85026-1DFE-4774-82A8-517F6C265FDD}" srcId="{3DD99DD8-F90D-4B84-8AAD-3D52D948A9CE}" destId="{3D1D1383-6B0B-428C-84DA-B1FEACA31FD5}" srcOrd="1" destOrd="0" parTransId="{D9D48D6C-F527-48DD-8117-D3ECD84BC344}" sibTransId="{4C41EF64-8959-4D05-B4D3-77432935AE4F}"/>
    <dgm:cxn modelId="{D607EE67-A719-4E06-B265-A5E8B9249E27}" type="presOf" srcId="{103C646B-3596-4A7E-BC54-95A3BAFEDF11}" destId="{D78F1CA6-9EC4-47F2-AE86-D592871321D1}" srcOrd="0" destOrd="0" presId="urn:microsoft.com/office/officeart/2005/8/layout/process1"/>
    <dgm:cxn modelId="{494EE25C-ED03-444E-A4C4-A0C65B43AB0C}" srcId="{3DD99DD8-F90D-4B84-8AAD-3D52D948A9CE}" destId="{103C646B-3596-4A7E-BC54-95A3BAFEDF11}" srcOrd="2" destOrd="0" parTransId="{C918AE40-1070-4581-979A-AECDE7353E5D}" sibTransId="{41EEB924-C876-41C8-B09A-D1E9B38CF087}"/>
    <dgm:cxn modelId="{1BDDB70D-1E11-4BF7-BDBD-4BAE4759D497}" srcId="{3DD99DD8-F90D-4B84-8AAD-3D52D948A9CE}" destId="{F160BD1E-4C75-41DE-AFE5-06BF946C69ED}" srcOrd="3" destOrd="0" parTransId="{D8A61694-BA45-44DE-A882-AB4B6A90AE85}" sibTransId="{04C3FE8C-2EEE-47E7-842A-E9B5B7E7B0C8}"/>
    <dgm:cxn modelId="{2E79B227-D3A5-4D44-A594-B09B98C6C687}" type="presOf" srcId="{650340CA-DF24-47A1-944F-C96B8E89FC74}" destId="{3B3B9EA7-250D-4843-B05B-578FC744AAD7}" srcOrd="0" destOrd="0" presId="urn:microsoft.com/office/officeart/2005/8/layout/process1"/>
    <dgm:cxn modelId="{FFC2C784-B418-42AC-9591-924B5AC09090}" type="presOf" srcId="{41EEB924-C876-41C8-B09A-D1E9B38CF087}" destId="{F32ADE39-01DA-4788-97CE-DFC630E9FD66}" srcOrd="1" destOrd="0" presId="urn:microsoft.com/office/officeart/2005/8/layout/process1"/>
    <dgm:cxn modelId="{457F9BA0-E1E8-4110-9927-468296C79557}" type="presOf" srcId="{4C41EF64-8959-4D05-B4D3-77432935AE4F}" destId="{1A2804CF-73A0-4EAF-828D-40018D4D4509}" srcOrd="1" destOrd="0" presId="urn:microsoft.com/office/officeart/2005/8/layout/process1"/>
    <dgm:cxn modelId="{903C8452-75C4-44AD-B196-51F13726C014}" type="presOf" srcId="{F160BD1E-4C75-41DE-AFE5-06BF946C69ED}" destId="{BAB2DA43-490A-455E-9924-0FBC7CE88000}" srcOrd="0" destOrd="0" presId="urn:microsoft.com/office/officeart/2005/8/layout/process1"/>
    <dgm:cxn modelId="{12667A86-A03B-49EF-A8E0-46B479E665EA}" type="presOf" srcId="{41EEB924-C876-41C8-B09A-D1E9B38CF087}" destId="{B96DB43F-496D-40FA-A7B2-D9845403DD85}" srcOrd="0" destOrd="0" presId="urn:microsoft.com/office/officeart/2005/8/layout/process1"/>
    <dgm:cxn modelId="{4FB55033-BA3D-41AA-94C2-D409B3B1CC54}" type="presOf" srcId="{0C171372-21DA-4001-8E91-44B5B034CDF5}" destId="{98C1A9D0-384E-4C6E-94F1-5101866DF9D1}" srcOrd="0" destOrd="0" presId="urn:microsoft.com/office/officeart/2005/8/layout/process1"/>
    <dgm:cxn modelId="{0CD80B0D-E892-43B9-9763-6B3FAB9E5BC6}" type="presOf" srcId="{4C41EF64-8959-4D05-B4D3-77432935AE4F}" destId="{885B03C2-C428-4C1B-B7CE-5BE86D81A6DC}" srcOrd="0" destOrd="0" presId="urn:microsoft.com/office/officeart/2005/8/layout/process1"/>
    <dgm:cxn modelId="{F697130C-270A-4A97-A792-CE286713CC8A}" type="presOf" srcId="{3DD99DD8-F90D-4B84-8AAD-3D52D948A9CE}" destId="{2DAED043-A469-4D6A-87B5-6DBD241F4CBF}" srcOrd="0" destOrd="0" presId="urn:microsoft.com/office/officeart/2005/8/layout/process1"/>
    <dgm:cxn modelId="{0A6A16A2-6568-4D8D-94BA-4E338461B3CD}" srcId="{3DD99DD8-F90D-4B84-8AAD-3D52D948A9CE}" destId="{650340CA-DF24-47A1-944F-C96B8E89FC74}" srcOrd="0" destOrd="0" parTransId="{C07B28E3-A200-4DBA-A9B8-AE813DBE04C2}" sibTransId="{0C171372-21DA-4001-8E91-44B5B034CDF5}"/>
    <dgm:cxn modelId="{164436DF-D30E-4827-90A3-8B7CD4B6A469}" type="presOf" srcId="{0C171372-21DA-4001-8E91-44B5B034CDF5}" destId="{1CCBC48D-59FC-4692-9E5E-D625CEAA90FF}" srcOrd="1" destOrd="0" presId="urn:microsoft.com/office/officeart/2005/8/layout/process1"/>
    <dgm:cxn modelId="{2310D8AE-AD5E-435C-9EF8-EFDE69845D8A}" type="presOf" srcId="{3D1D1383-6B0B-428C-84DA-B1FEACA31FD5}" destId="{84BBE1EB-0B5C-4D09-9197-368970B3F792}" srcOrd="0" destOrd="0" presId="urn:microsoft.com/office/officeart/2005/8/layout/process1"/>
    <dgm:cxn modelId="{7A1A1FE6-1D8E-4786-8C96-91232F7D1CE1}" type="presParOf" srcId="{2DAED043-A469-4D6A-87B5-6DBD241F4CBF}" destId="{3B3B9EA7-250D-4843-B05B-578FC744AAD7}" srcOrd="0" destOrd="0" presId="urn:microsoft.com/office/officeart/2005/8/layout/process1"/>
    <dgm:cxn modelId="{B6A93D7D-0277-46E1-A336-1ECB4AA17135}" type="presParOf" srcId="{2DAED043-A469-4D6A-87B5-6DBD241F4CBF}" destId="{98C1A9D0-384E-4C6E-94F1-5101866DF9D1}" srcOrd="1" destOrd="0" presId="urn:microsoft.com/office/officeart/2005/8/layout/process1"/>
    <dgm:cxn modelId="{C24785BE-C2F7-479A-AA64-CA8709DECC22}" type="presParOf" srcId="{98C1A9D0-384E-4C6E-94F1-5101866DF9D1}" destId="{1CCBC48D-59FC-4692-9E5E-D625CEAA90FF}" srcOrd="0" destOrd="0" presId="urn:microsoft.com/office/officeart/2005/8/layout/process1"/>
    <dgm:cxn modelId="{72B88C9D-91AE-4099-8E8C-D6691CC0BA6F}" type="presParOf" srcId="{2DAED043-A469-4D6A-87B5-6DBD241F4CBF}" destId="{84BBE1EB-0B5C-4D09-9197-368970B3F792}" srcOrd="2" destOrd="0" presId="urn:microsoft.com/office/officeart/2005/8/layout/process1"/>
    <dgm:cxn modelId="{AA6E8B01-317E-4179-AD80-652A00E3B14B}" type="presParOf" srcId="{2DAED043-A469-4D6A-87B5-6DBD241F4CBF}" destId="{885B03C2-C428-4C1B-B7CE-5BE86D81A6DC}" srcOrd="3" destOrd="0" presId="urn:microsoft.com/office/officeart/2005/8/layout/process1"/>
    <dgm:cxn modelId="{72E21C7C-EA4B-4F54-A66B-143E179C9A36}" type="presParOf" srcId="{885B03C2-C428-4C1B-B7CE-5BE86D81A6DC}" destId="{1A2804CF-73A0-4EAF-828D-40018D4D4509}" srcOrd="0" destOrd="0" presId="urn:microsoft.com/office/officeart/2005/8/layout/process1"/>
    <dgm:cxn modelId="{8D432A85-5488-40C0-80FE-96459D9AAB0D}" type="presParOf" srcId="{2DAED043-A469-4D6A-87B5-6DBD241F4CBF}" destId="{D78F1CA6-9EC4-47F2-AE86-D592871321D1}" srcOrd="4" destOrd="0" presId="urn:microsoft.com/office/officeart/2005/8/layout/process1"/>
    <dgm:cxn modelId="{7DCBBCE9-4521-4B8B-AB12-DDE17FF993CE}" type="presParOf" srcId="{2DAED043-A469-4D6A-87B5-6DBD241F4CBF}" destId="{B96DB43F-496D-40FA-A7B2-D9845403DD85}" srcOrd="5" destOrd="0" presId="urn:microsoft.com/office/officeart/2005/8/layout/process1"/>
    <dgm:cxn modelId="{B033A787-4F0D-4B8B-8511-EEACA8C7BF7B}" type="presParOf" srcId="{B96DB43F-496D-40FA-A7B2-D9845403DD85}" destId="{F32ADE39-01DA-4788-97CE-DFC630E9FD66}" srcOrd="0" destOrd="0" presId="urn:microsoft.com/office/officeart/2005/8/layout/process1"/>
    <dgm:cxn modelId="{66A2BA1C-86E1-4B32-BB5B-1CDCACC05173}" type="presParOf" srcId="{2DAED043-A469-4D6A-87B5-6DBD241F4CBF}" destId="{BAB2DA43-490A-455E-9924-0FBC7CE88000}"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D99DD8-F90D-4B84-8AAD-3D52D948A9CE}" type="doc">
      <dgm:prSet loTypeId="urn:microsoft.com/office/officeart/2005/8/layout/process1" loCatId="process" qsTypeId="urn:microsoft.com/office/officeart/2005/8/quickstyle/simple1" qsCatId="simple" csTypeId="urn:microsoft.com/office/officeart/2005/8/colors/accent1_2" csCatId="accent1" phldr="1"/>
      <dgm:spPr/>
    </dgm:pt>
    <dgm:pt modelId="{650340CA-DF24-47A1-944F-C96B8E89FC74}">
      <dgm:prSet phldrT="[Text]" custT="1"/>
      <dgm:spPr>
        <a:noFill/>
      </dgm:spPr>
      <dgm:t>
        <a:bodyPr/>
        <a:lstStyle/>
        <a:p>
          <a:r>
            <a:rPr lang="en-US" sz="1800" dirty="0"/>
            <a:t>Chemical Energy</a:t>
          </a:r>
        </a:p>
      </dgm:t>
    </dgm:pt>
    <dgm:pt modelId="{C07B28E3-A200-4DBA-A9B8-AE813DBE04C2}" type="parTrans" cxnId="{0A6A16A2-6568-4D8D-94BA-4E338461B3CD}">
      <dgm:prSet/>
      <dgm:spPr/>
      <dgm:t>
        <a:bodyPr/>
        <a:lstStyle/>
        <a:p>
          <a:endParaRPr lang="en-US"/>
        </a:p>
      </dgm:t>
    </dgm:pt>
    <dgm:pt modelId="{0C171372-21DA-4001-8E91-44B5B034CDF5}" type="sibTrans" cxnId="{0A6A16A2-6568-4D8D-94BA-4E338461B3CD}">
      <dgm:prSet/>
      <dgm:spPr>
        <a:noFill/>
        <a:ln>
          <a:solidFill>
            <a:schemeClr val="bg1">
              <a:lumMod val="95000"/>
            </a:schemeClr>
          </a:solidFill>
        </a:ln>
      </dgm:spPr>
      <dgm:t>
        <a:bodyPr/>
        <a:lstStyle/>
        <a:p>
          <a:endParaRPr lang="en-US"/>
        </a:p>
      </dgm:t>
    </dgm:pt>
    <dgm:pt modelId="{F160BD1E-4C75-41DE-AFE5-06BF946C69ED}">
      <dgm:prSet phldrT="[Text]" custT="1"/>
      <dgm:spPr>
        <a:noFill/>
      </dgm:spPr>
      <dgm:t>
        <a:bodyPr/>
        <a:lstStyle/>
        <a:p>
          <a:r>
            <a:rPr lang="en-US" sz="1800" dirty="0"/>
            <a:t>Electrical Energy</a:t>
          </a:r>
        </a:p>
      </dgm:t>
    </dgm:pt>
    <dgm:pt modelId="{D8A61694-BA45-44DE-A882-AB4B6A90AE85}" type="parTrans" cxnId="{1BDDB70D-1E11-4BF7-BDBD-4BAE4759D497}">
      <dgm:prSet/>
      <dgm:spPr/>
      <dgm:t>
        <a:bodyPr/>
        <a:lstStyle/>
        <a:p>
          <a:endParaRPr lang="en-US"/>
        </a:p>
      </dgm:t>
    </dgm:pt>
    <dgm:pt modelId="{04C3FE8C-2EEE-47E7-842A-E9B5B7E7B0C8}" type="sibTrans" cxnId="{1BDDB70D-1E11-4BF7-BDBD-4BAE4759D497}">
      <dgm:prSet/>
      <dgm:spPr/>
      <dgm:t>
        <a:bodyPr/>
        <a:lstStyle/>
        <a:p>
          <a:endParaRPr lang="en-US"/>
        </a:p>
      </dgm:t>
    </dgm:pt>
    <dgm:pt modelId="{2DAED043-A469-4D6A-87B5-6DBD241F4CBF}" type="pres">
      <dgm:prSet presAssocID="{3DD99DD8-F90D-4B84-8AAD-3D52D948A9CE}" presName="Name0" presStyleCnt="0">
        <dgm:presLayoutVars>
          <dgm:dir/>
          <dgm:resizeHandles val="exact"/>
        </dgm:presLayoutVars>
      </dgm:prSet>
      <dgm:spPr/>
    </dgm:pt>
    <dgm:pt modelId="{3B3B9EA7-250D-4843-B05B-578FC744AAD7}" type="pres">
      <dgm:prSet presAssocID="{650340CA-DF24-47A1-944F-C96B8E89FC74}" presName="node" presStyleLbl="node1" presStyleIdx="0" presStyleCnt="2" custScaleX="38035" custScaleY="13180">
        <dgm:presLayoutVars>
          <dgm:bulletEnabled val="1"/>
        </dgm:presLayoutVars>
      </dgm:prSet>
      <dgm:spPr/>
      <dgm:t>
        <a:bodyPr/>
        <a:lstStyle/>
        <a:p>
          <a:endParaRPr lang="en-US"/>
        </a:p>
      </dgm:t>
    </dgm:pt>
    <dgm:pt modelId="{98C1A9D0-384E-4C6E-94F1-5101866DF9D1}" type="pres">
      <dgm:prSet presAssocID="{0C171372-21DA-4001-8E91-44B5B034CDF5}" presName="sibTrans" presStyleLbl="sibTrans2D1" presStyleIdx="0" presStyleCnt="1" custScaleX="52583" custScaleY="53972"/>
      <dgm:spPr/>
      <dgm:t>
        <a:bodyPr/>
        <a:lstStyle/>
        <a:p>
          <a:endParaRPr lang="en-US"/>
        </a:p>
      </dgm:t>
    </dgm:pt>
    <dgm:pt modelId="{1CCBC48D-59FC-4692-9E5E-D625CEAA90FF}" type="pres">
      <dgm:prSet presAssocID="{0C171372-21DA-4001-8E91-44B5B034CDF5}" presName="connectorText" presStyleLbl="sibTrans2D1" presStyleIdx="0" presStyleCnt="1"/>
      <dgm:spPr/>
      <dgm:t>
        <a:bodyPr/>
        <a:lstStyle/>
        <a:p>
          <a:endParaRPr lang="en-US"/>
        </a:p>
      </dgm:t>
    </dgm:pt>
    <dgm:pt modelId="{BAB2DA43-490A-455E-9924-0FBC7CE88000}" type="pres">
      <dgm:prSet presAssocID="{F160BD1E-4C75-41DE-AFE5-06BF946C69ED}" presName="node" presStyleLbl="node1" presStyleIdx="1" presStyleCnt="2" custScaleX="36347" custScaleY="13789">
        <dgm:presLayoutVars>
          <dgm:bulletEnabled val="1"/>
        </dgm:presLayoutVars>
      </dgm:prSet>
      <dgm:spPr/>
      <dgm:t>
        <a:bodyPr/>
        <a:lstStyle/>
        <a:p>
          <a:endParaRPr lang="en-US"/>
        </a:p>
      </dgm:t>
    </dgm:pt>
  </dgm:ptLst>
  <dgm:cxnLst>
    <dgm:cxn modelId="{1BDDB70D-1E11-4BF7-BDBD-4BAE4759D497}" srcId="{3DD99DD8-F90D-4B84-8AAD-3D52D948A9CE}" destId="{F160BD1E-4C75-41DE-AFE5-06BF946C69ED}" srcOrd="1" destOrd="0" parTransId="{D8A61694-BA45-44DE-A882-AB4B6A90AE85}" sibTransId="{04C3FE8C-2EEE-47E7-842A-E9B5B7E7B0C8}"/>
    <dgm:cxn modelId="{0A6A16A2-6568-4D8D-94BA-4E338461B3CD}" srcId="{3DD99DD8-F90D-4B84-8AAD-3D52D948A9CE}" destId="{650340CA-DF24-47A1-944F-C96B8E89FC74}" srcOrd="0" destOrd="0" parTransId="{C07B28E3-A200-4DBA-A9B8-AE813DBE04C2}" sibTransId="{0C171372-21DA-4001-8E91-44B5B034CDF5}"/>
    <dgm:cxn modelId="{903C8452-75C4-44AD-B196-51F13726C014}" type="presOf" srcId="{F160BD1E-4C75-41DE-AFE5-06BF946C69ED}" destId="{BAB2DA43-490A-455E-9924-0FBC7CE88000}" srcOrd="0" destOrd="0" presId="urn:microsoft.com/office/officeart/2005/8/layout/process1"/>
    <dgm:cxn modelId="{164436DF-D30E-4827-90A3-8B7CD4B6A469}" type="presOf" srcId="{0C171372-21DA-4001-8E91-44B5B034CDF5}" destId="{1CCBC48D-59FC-4692-9E5E-D625CEAA90FF}" srcOrd="1" destOrd="0" presId="urn:microsoft.com/office/officeart/2005/8/layout/process1"/>
    <dgm:cxn modelId="{4FB55033-BA3D-41AA-94C2-D409B3B1CC54}" type="presOf" srcId="{0C171372-21DA-4001-8E91-44B5B034CDF5}" destId="{98C1A9D0-384E-4C6E-94F1-5101866DF9D1}" srcOrd="0" destOrd="0" presId="urn:microsoft.com/office/officeart/2005/8/layout/process1"/>
    <dgm:cxn modelId="{2E79B227-D3A5-4D44-A594-B09B98C6C687}" type="presOf" srcId="{650340CA-DF24-47A1-944F-C96B8E89FC74}" destId="{3B3B9EA7-250D-4843-B05B-578FC744AAD7}" srcOrd="0" destOrd="0" presId="urn:microsoft.com/office/officeart/2005/8/layout/process1"/>
    <dgm:cxn modelId="{F697130C-270A-4A97-A792-CE286713CC8A}" type="presOf" srcId="{3DD99DD8-F90D-4B84-8AAD-3D52D948A9CE}" destId="{2DAED043-A469-4D6A-87B5-6DBD241F4CBF}" srcOrd="0" destOrd="0" presId="urn:microsoft.com/office/officeart/2005/8/layout/process1"/>
    <dgm:cxn modelId="{7A1A1FE6-1D8E-4786-8C96-91232F7D1CE1}" type="presParOf" srcId="{2DAED043-A469-4D6A-87B5-6DBD241F4CBF}" destId="{3B3B9EA7-250D-4843-B05B-578FC744AAD7}" srcOrd="0" destOrd="0" presId="urn:microsoft.com/office/officeart/2005/8/layout/process1"/>
    <dgm:cxn modelId="{B6A93D7D-0277-46E1-A336-1ECB4AA17135}" type="presParOf" srcId="{2DAED043-A469-4D6A-87B5-6DBD241F4CBF}" destId="{98C1A9D0-384E-4C6E-94F1-5101866DF9D1}" srcOrd="1" destOrd="0" presId="urn:microsoft.com/office/officeart/2005/8/layout/process1"/>
    <dgm:cxn modelId="{C24785BE-C2F7-479A-AA64-CA8709DECC22}" type="presParOf" srcId="{98C1A9D0-384E-4C6E-94F1-5101866DF9D1}" destId="{1CCBC48D-59FC-4692-9E5E-D625CEAA90FF}" srcOrd="0" destOrd="0" presId="urn:microsoft.com/office/officeart/2005/8/layout/process1"/>
    <dgm:cxn modelId="{66A2BA1C-86E1-4B32-BB5B-1CDCACC05173}" type="presParOf" srcId="{2DAED043-A469-4D6A-87B5-6DBD241F4CBF}" destId="{BAB2DA43-490A-455E-9924-0FBC7CE88000}"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10488-50C9-420C-A3CF-A4A5BE3476FD}">
      <dsp:nvSpPr>
        <dsp:cNvPr id="0" name=""/>
        <dsp:cNvSpPr/>
      </dsp:nvSpPr>
      <dsp:spPr>
        <a:xfrm>
          <a:off x="841277" y="0"/>
          <a:ext cx="1381279" cy="767377"/>
        </a:xfrm>
        <a:prstGeom prst="roundRect">
          <a:avLst>
            <a:gd name="adj" fmla="val 10000"/>
          </a:avLst>
        </a:prstGeom>
        <a:no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solidFill>
                <a:schemeClr val="bg1"/>
              </a:solidFill>
            </a:rPr>
            <a:t>Renewable Energies</a:t>
          </a:r>
        </a:p>
      </dsp:txBody>
      <dsp:txXfrm>
        <a:off x="863753" y="22476"/>
        <a:ext cx="1336327" cy="722425"/>
      </dsp:txXfrm>
    </dsp:sp>
    <dsp:sp modelId="{ECE5856F-EDC9-4431-A2C5-7333112A7FA2}">
      <dsp:nvSpPr>
        <dsp:cNvPr id="0" name=""/>
        <dsp:cNvSpPr/>
      </dsp:nvSpPr>
      <dsp:spPr>
        <a:xfrm>
          <a:off x="2836459" y="0"/>
          <a:ext cx="1381279" cy="767377"/>
        </a:xfrm>
        <a:prstGeom prst="roundRect">
          <a:avLst>
            <a:gd name="adj" fmla="val 10000"/>
          </a:avLst>
        </a:prstGeom>
        <a:no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solidFill>
                <a:schemeClr val="bg1"/>
              </a:solidFill>
            </a:rPr>
            <a:t>Baseload Energy</a:t>
          </a:r>
        </a:p>
      </dsp:txBody>
      <dsp:txXfrm>
        <a:off x="2858935" y="22476"/>
        <a:ext cx="1336327" cy="722425"/>
      </dsp:txXfrm>
    </dsp:sp>
    <dsp:sp modelId="{CDFA5073-F948-4D27-9FC5-299C9367650E}">
      <dsp:nvSpPr>
        <dsp:cNvPr id="0" name=""/>
        <dsp:cNvSpPr/>
      </dsp:nvSpPr>
      <dsp:spPr>
        <a:xfrm>
          <a:off x="2241741" y="3261354"/>
          <a:ext cx="575533" cy="575533"/>
        </a:xfrm>
        <a:prstGeom prst="triangle">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6F2CD-6AE4-4571-B6AF-D7900AC7A7D4}">
      <dsp:nvSpPr>
        <dsp:cNvPr id="0" name=""/>
        <dsp:cNvSpPr/>
      </dsp:nvSpPr>
      <dsp:spPr>
        <a:xfrm rot="21360000">
          <a:off x="802381" y="3014732"/>
          <a:ext cx="3454253" cy="241544"/>
        </a:xfrm>
        <a:prstGeom prst="rect">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C2D3CB-59BA-4EBC-87CF-86966315FA0F}">
      <dsp:nvSpPr>
        <dsp:cNvPr id="0" name=""/>
        <dsp:cNvSpPr/>
      </dsp:nvSpPr>
      <dsp:spPr>
        <a:xfrm rot="21360000">
          <a:off x="804441" y="2410810"/>
          <a:ext cx="1378214" cy="6421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Wind</a:t>
          </a:r>
        </a:p>
      </dsp:txBody>
      <dsp:txXfrm>
        <a:off x="835786" y="2442155"/>
        <a:ext cx="1315524" cy="579417"/>
      </dsp:txXfrm>
    </dsp:sp>
    <dsp:sp modelId="{EC99A237-310E-4DBB-8D8C-7FF954A0FBA4}">
      <dsp:nvSpPr>
        <dsp:cNvPr id="0" name=""/>
        <dsp:cNvSpPr/>
      </dsp:nvSpPr>
      <dsp:spPr>
        <a:xfrm rot="21360000">
          <a:off x="754561" y="1720170"/>
          <a:ext cx="1378214" cy="6421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Solar PV</a:t>
          </a:r>
        </a:p>
      </dsp:txBody>
      <dsp:txXfrm>
        <a:off x="785906" y="1751515"/>
        <a:ext cx="1315524" cy="579417"/>
      </dsp:txXfrm>
    </dsp:sp>
    <dsp:sp modelId="{AE2BA50C-D2B8-4FD8-9DD3-59336F559D05}">
      <dsp:nvSpPr>
        <dsp:cNvPr id="0" name=""/>
        <dsp:cNvSpPr/>
      </dsp:nvSpPr>
      <dsp:spPr>
        <a:xfrm rot="21360000">
          <a:off x="704682" y="1044878"/>
          <a:ext cx="1378214" cy="6421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CSP</a:t>
          </a:r>
        </a:p>
      </dsp:txBody>
      <dsp:txXfrm>
        <a:off x="736027" y="1076223"/>
        <a:ext cx="1315524" cy="579417"/>
      </dsp:txXfrm>
    </dsp:sp>
    <dsp:sp modelId="{5D5E29BF-D7BB-44CD-826B-66E099FF4FC1}">
      <dsp:nvSpPr>
        <dsp:cNvPr id="0" name=""/>
        <dsp:cNvSpPr/>
      </dsp:nvSpPr>
      <dsp:spPr>
        <a:xfrm rot="21360000">
          <a:off x="2780438" y="2272682"/>
          <a:ext cx="1378214" cy="6421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Nuclear</a:t>
          </a:r>
        </a:p>
      </dsp:txBody>
      <dsp:txXfrm>
        <a:off x="2811783" y="2304027"/>
        <a:ext cx="1315524" cy="579417"/>
      </dsp:txXfrm>
    </dsp:sp>
    <dsp:sp modelId="{C8E64DA5-FE3C-4AEC-A698-ACC57862E14C}">
      <dsp:nvSpPr>
        <dsp:cNvPr id="0" name=""/>
        <dsp:cNvSpPr/>
      </dsp:nvSpPr>
      <dsp:spPr>
        <a:xfrm rot="21360000">
          <a:off x="2730559" y="1582042"/>
          <a:ext cx="1378214" cy="64210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Coal Fired Power Plants</a:t>
          </a:r>
        </a:p>
      </dsp:txBody>
      <dsp:txXfrm>
        <a:off x="2761904" y="1613387"/>
        <a:ext cx="1315524" cy="579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8D6E6-6C44-4F67-BA85-08C1E5A9B999}">
      <dsp:nvSpPr>
        <dsp:cNvPr id="0" name=""/>
        <dsp:cNvSpPr/>
      </dsp:nvSpPr>
      <dsp:spPr>
        <a:xfrm rot="2561600">
          <a:off x="1926160" y="3033838"/>
          <a:ext cx="658145" cy="57656"/>
        </a:xfrm>
        <a:custGeom>
          <a:avLst/>
          <a:gdLst/>
          <a:ahLst/>
          <a:cxnLst/>
          <a:rect l="0" t="0" r="0" b="0"/>
          <a:pathLst>
            <a:path>
              <a:moveTo>
                <a:pt x="0" y="28828"/>
              </a:moveTo>
              <a:lnTo>
                <a:pt x="658145" y="2882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42B7A56F-6702-4D3B-B47E-EA474013689F}">
      <dsp:nvSpPr>
        <dsp:cNvPr id="0" name=""/>
        <dsp:cNvSpPr/>
      </dsp:nvSpPr>
      <dsp:spPr>
        <a:xfrm>
          <a:off x="2013366" y="2138285"/>
          <a:ext cx="731432" cy="57656"/>
        </a:xfrm>
        <a:custGeom>
          <a:avLst/>
          <a:gdLst/>
          <a:ahLst/>
          <a:cxnLst/>
          <a:rect l="0" t="0" r="0" b="0"/>
          <a:pathLst>
            <a:path>
              <a:moveTo>
                <a:pt x="0" y="28828"/>
              </a:moveTo>
              <a:lnTo>
                <a:pt x="731432" y="2882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3114D36-1AE2-4859-801B-81EE6D2E41AE}">
      <dsp:nvSpPr>
        <dsp:cNvPr id="0" name=""/>
        <dsp:cNvSpPr/>
      </dsp:nvSpPr>
      <dsp:spPr>
        <a:xfrm rot="19038400">
          <a:off x="1926160" y="1242733"/>
          <a:ext cx="658145" cy="57656"/>
        </a:xfrm>
        <a:custGeom>
          <a:avLst/>
          <a:gdLst/>
          <a:ahLst/>
          <a:cxnLst/>
          <a:rect l="0" t="0" r="0" b="0"/>
          <a:pathLst>
            <a:path>
              <a:moveTo>
                <a:pt x="0" y="28828"/>
              </a:moveTo>
              <a:lnTo>
                <a:pt x="658145" y="2882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F30B7D76-DABB-4686-B319-8AD5BB00DA07}">
      <dsp:nvSpPr>
        <dsp:cNvPr id="0" name=""/>
        <dsp:cNvSpPr/>
      </dsp:nvSpPr>
      <dsp:spPr>
        <a:xfrm>
          <a:off x="428436" y="1719853"/>
          <a:ext cx="1553203" cy="89452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C693C7-9064-464E-B834-335E1DBD4A11}">
      <dsp:nvSpPr>
        <dsp:cNvPr id="0" name=""/>
        <dsp:cNvSpPr/>
      </dsp:nvSpPr>
      <dsp:spPr>
        <a:xfrm>
          <a:off x="2331539" y="68"/>
          <a:ext cx="1249476" cy="124947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ZA" sz="2100" kern="1200" dirty="0"/>
            <a:t>Fuel Cells</a:t>
          </a:r>
        </a:p>
      </dsp:txBody>
      <dsp:txXfrm>
        <a:off x="2514521" y="183050"/>
        <a:ext cx="883512" cy="883512"/>
      </dsp:txXfrm>
    </dsp:sp>
    <dsp:sp modelId="{45936E86-072F-4333-B205-FAA840867295}">
      <dsp:nvSpPr>
        <dsp:cNvPr id="0" name=""/>
        <dsp:cNvSpPr/>
      </dsp:nvSpPr>
      <dsp:spPr>
        <a:xfrm>
          <a:off x="2744799" y="1542375"/>
          <a:ext cx="1249476" cy="124947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ZA" sz="2100" kern="1200" dirty="0"/>
            <a:t>Battery Storage</a:t>
          </a:r>
        </a:p>
      </dsp:txBody>
      <dsp:txXfrm>
        <a:off x="2927781" y="1725357"/>
        <a:ext cx="883512" cy="883512"/>
      </dsp:txXfrm>
    </dsp:sp>
    <dsp:sp modelId="{2F72F636-8CFC-46E4-94E2-B0E7E2128895}">
      <dsp:nvSpPr>
        <dsp:cNvPr id="0" name=""/>
        <dsp:cNvSpPr/>
      </dsp:nvSpPr>
      <dsp:spPr>
        <a:xfrm>
          <a:off x="2331539" y="3084682"/>
          <a:ext cx="1249476" cy="124947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ZA" sz="2100" kern="1200" dirty="0"/>
            <a:t>Hydro</a:t>
          </a:r>
        </a:p>
      </dsp:txBody>
      <dsp:txXfrm>
        <a:off x="2514521" y="3267664"/>
        <a:ext cx="883512" cy="883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10488-50C9-420C-A3CF-A4A5BE3476FD}">
      <dsp:nvSpPr>
        <dsp:cNvPr id="0" name=""/>
        <dsp:cNvSpPr/>
      </dsp:nvSpPr>
      <dsp:spPr>
        <a:xfrm>
          <a:off x="841277" y="0"/>
          <a:ext cx="1381279" cy="767377"/>
        </a:xfrm>
        <a:prstGeom prst="roundRect">
          <a:avLst>
            <a:gd name="adj" fmla="val 10000"/>
          </a:avLst>
        </a:prstGeom>
        <a:no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solidFill>
                <a:schemeClr val="bg1"/>
              </a:solidFill>
            </a:rPr>
            <a:t>Renewable Energies</a:t>
          </a:r>
        </a:p>
      </dsp:txBody>
      <dsp:txXfrm>
        <a:off x="863753" y="22476"/>
        <a:ext cx="1336327" cy="722425"/>
      </dsp:txXfrm>
    </dsp:sp>
    <dsp:sp modelId="{ECE5856F-EDC9-4431-A2C5-7333112A7FA2}">
      <dsp:nvSpPr>
        <dsp:cNvPr id="0" name=""/>
        <dsp:cNvSpPr/>
      </dsp:nvSpPr>
      <dsp:spPr>
        <a:xfrm>
          <a:off x="2836459" y="0"/>
          <a:ext cx="1381279" cy="767377"/>
        </a:xfrm>
        <a:prstGeom prst="roundRect">
          <a:avLst>
            <a:gd name="adj" fmla="val 10000"/>
          </a:avLst>
        </a:prstGeom>
        <a:no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ZA" sz="2000" b="1" kern="1200" dirty="0">
              <a:solidFill>
                <a:schemeClr val="bg1"/>
              </a:solidFill>
            </a:rPr>
            <a:t>Baseload Energy</a:t>
          </a:r>
        </a:p>
      </dsp:txBody>
      <dsp:txXfrm>
        <a:off x="2858935" y="22476"/>
        <a:ext cx="1336327" cy="722425"/>
      </dsp:txXfrm>
    </dsp:sp>
    <dsp:sp modelId="{CDFA5073-F948-4D27-9FC5-299C9367650E}">
      <dsp:nvSpPr>
        <dsp:cNvPr id="0" name=""/>
        <dsp:cNvSpPr/>
      </dsp:nvSpPr>
      <dsp:spPr>
        <a:xfrm>
          <a:off x="2241741" y="3261354"/>
          <a:ext cx="575533" cy="575533"/>
        </a:xfrm>
        <a:prstGeom prst="triangle">
          <a:avLst/>
        </a:prstGeom>
        <a:solidFill>
          <a:schemeClr val="bg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3EAE7C-512F-42F6-AB35-1D2616F5E134}">
      <dsp:nvSpPr>
        <dsp:cNvPr id="0" name=""/>
        <dsp:cNvSpPr/>
      </dsp:nvSpPr>
      <dsp:spPr>
        <a:xfrm>
          <a:off x="802908" y="3020398"/>
          <a:ext cx="3453199" cy="2332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3F345A-966E-488B-9A0B-9C8754CEB8F8}">
      <dsp:nvSpPr>
        <dsp:cNvPr id="0" name=""/>
        <dsp:cNvSpPr/>
      </dsp:nvSpPr>
      <dsp:spPr>
        <a:xfrm>
          <a:off x="2836459" y="234817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Nuclear</a:t>
          </a:r>
        </a:p>
      </dsp:txBody>
      <dsp:txXfrm>
        <a:off x="2867926" y="2379642"/>
        <a:ext cx="1318345" cy="581663"/>
      </dsp:txXfrm>
    </dsp:sp>
    <dsp:sp modelId="{0575477C-D70F-42F2-9458-CB05203C8879}">
      <dsp:nvSpPr>
        <dsp:cNvPr id="0" name=""/>
        <dsp:cNvSpPr/>
      </dsp:nvSpPr>
      <dsp:spPr>
        <a:xfrm>
          <a:off x="2836459" y="165753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Coal Fired Power Plants</a:t>
          </a:r>
        </a:p>
      </dsp:txBody>
      <dsp:txXfrm>
        <a:off x="2867926" y="1689002"/>
        <a:ext cx="1318345" cy="581663"/>
      </dsp:txXfrm>
    </dsp:sp>
    <dsp:sp modelId="{4F3D43C9-4C87-4186-84C7-0524E1090264}">
      <dsp:nvSpPr>
        <dsp:cNvPr id="0" name=""/>
        <dsp:cNvSpPr/>
      </dsp:nvSpPr>
      <dsp:spPr>
        <a:xfrm>
          <a:off x="2836459" y="96689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a:solidFill>
                <a:schemeClr val="bg1"/>
              </a:solidFill>
            </a:rPr>
            <a:t>Fuel Cells</a:t>
          </a:r>
          <a:endParaRPr lang="en-ZA" sz="1600" kern="1200" dirty="0">
            <a:solidFill>
              <a:schemeClr val="bg1"/>
            </a:solidFill>
          </a:endParaRPr>
        </a:p>
      </dsp:txBody>
      <dsp:txXfrm>
        <a:off x="2867926" y="998362"/>
        <a:ext cx="1318345" cy="581663"/>
      </dsp:txXfrm>
    </dsp:sp>
    <dsp:sp modelId="{7747F7E5-725A-4CBB-91EA-BAB13C7421FA}">
      <dsp:nvSpPr>
        <dsp:cNvPr id="0" name=""/>
        <dsp:cNvSpPr/>
      </dsp:nvSpPr>
      <dsp:spPr>
        <a:xfrm>
          <a:off x="841277" y="234817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Wind</a:t>
          </a:r>
        </a:p>
      </dsp:txBody>
      <dsp:txXfrm>
        <a:off x="872744" y="2379642"/>
        <a:ext cx="1318345" cy="581663"/>
      </dsp:txXfrm>
    </dsp:sp>
    <dsp:sp modelId="{FB8925F4-CB35-4B40-A062-70FC736C8DDC}">
      <dsp:nvSpPr>
        <dsp:cNvPr id="0" name=""/>
        <dsp:cNvSpPr/>
      </dsp:nvSpPr>
      <dsp:spPr>
        <a:xfrm>
          <a:off x="841277" y="165753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Solar PV</a:t>
          </a:r>
        </a:p>
      </dsp:txBody>
      <dsp:txXfrm>
        <a:off x="872744" y="1689002"/>
        <a:ext cx="1318345" cy="581663"/>
      </dsp:txXfrm>
    </dsp:sp>
    <dsp:sp modelId="{DCD9C747-DE98-4283-AB82-6D246044D124}">
      <dsp:nvSpPr>
        <dsp:cNvPr id="0" name=""/>
        <dsp:cNvSpPr/>
      </dsp:nvSpPr>
      <dsp:spPr>
        <a:xfrm>
          <a:off x="841277" y="966895"/>
          <a:ext cx="1381279" cy="644597"/>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ZA" sz="1600" kern="1200" dirty="0">
              <a:solidFill>
                <a:schemeClr val="bg1"/>
              </a:solidFill>
            </a:rPr>
            <a:t>CSP</a:t>
          </a:r>
        </a:p>
      </dsp:txBody>
      <dsp:txXfrm>
        <a:off x="872744" y="998362"/>
        <a:ext cx="1318345" cy="581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B9EA7-250D-4843-B05B-578FC744AAD7}">
      <dsp:nvSpPr>
        <dsp:cNvPr id="0" name=""/>
        <dsp:cNvSpPr/>
      </dsp:nvSpPr>
      <dsp:spPr>
        <a:xfrm>
          <a:off x="3508" y="287693"/>
          <a:ext cx="1534182" cy="709503"/>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Chemical Energy</a:t>
          </a:r>
        </a:p>
      </dsp:txBody>
      <dsp:txXfrm>
        <a:off x="24289" y="308474"/>
        <a:ext cx="1492620" cy="667941"/>
      </dsp:txXfrm>
    </dsp:sp>
    <dsp:sp modelId="{98C1A9D0-384E-4C6E-94F1-5101866DF9D1}">
      <dsp:nvSpPr>
        <dsp:cNvPr id="0" name=""/>
        <dsp:cNvSpPr/>
      </dsp:nvSpPr>
      <dsp:spPr>
        <a:xfrm>
          <a:off x="1691109" y="452206"/>
          <a:ext cx="325246" cy="380477"/>
        </a:xfrm>
        <a:prstGeom prst="rightArrow">
          <a:avLst>
            <a:gd name="adj1" fmla="val 60000"/>
            <a:gd name="adj2" fmla="val 50000"/>
          </a:avLst>
        </a:prstGeom>
        <a:no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91109" y="528301"/>
        <a:ext cx="227672" cy="228287"/>
      </dsp:txXfrm>
    </dsp:sp>
    <dsp:sp modelId="{84BBE1EB-0B5C-4D09-9197-368970B3F792}">
      <dsp:nvSpPr>
        <dsp:cNvPr id="0" name=""/>
        <dsp:cNvSpPr/>
      </dsp:nvSpPr>
      <dsp:spPr>
        <a:xfrm>
          <a:off x="2151364" y="287693"/>
          <a:ext cx="1534182" cy="709503"/>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Heat</a:t>
          </a:r>
        </a:p>
      </dsp:txBody>
      <dsp:txXfrm>
        <a:off x="2172145" y="308474"/>
        <a:ext cx="1492620" cy="667941"/>
      </dsp:txXfrm>
    </dsp:sp>
    <dsp:sp modelId="{885B03C2-C428-4C1B-B7CE-5BE86D81A6DC}">
      <dsp:nvSpPr>
        <dsp:cNvPr id="0" name=""/>
        <dsp:cNvSpPr/>
      </dsp:nvSpPr>
      <dsp:spPr>
        <a:xfrm>
          <a:off x="3838965" y="452206"/>
          <a:ext cx="325246" cy="380477"/>
        </a:xfrm>
        <a:prstGeom prst="rightArrow">
          <a:avLst>
            <a:gd name="adj1" fmla="val 60000"/>
            <a:gd name="adj2" fmla="val 50000"/>
          </a:avLst>
        </a:prstGeom>
        <a:no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838965" y="528301"/>
        <a:ext cx="227672" cy="228287"/>
      </dsp:txXfrm>
    </dsp:sp>
    <dsp:sp modelId="{D78F1CA6-9EC4-47F2-AE86-D592871321D1}">
      <dsp:nvSpPr>
        <dsp:cNvPr id="0" name=""/>
        <dsp:cNvSpPr/>
      </dsp:nvSpPr>
      <dsp:spPr>
        <a:xfrm>
          <a:off x="4299220" y="287693"/>
          <a:ext cx="1534182" cy="709503"/>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Mechanical Energy</a:t>
          </a:r>
        </a:p>
      </dsp:txBody>
      <dsp:txXfrm>
        <a:off x="4320001" y="308474"/>
        <a:ext cx="1492620" cy="667941"/>
      </dsp:txXfrm>
    </dsp:sp>
    <dsp:sp modelId="{B96DB43F-496D-40FA-A7B2-D9845403DD85}">
      <dsp:nvSpPr>
        <dsp:cNvPr id="0" name=""/>
        <dsp:cNvSpPr/>
      </dsp:nvSpPr>
      <dsp:spPr>
        <a:xfrm>
          <a:off x="5986821" y="452206"/>
          <a:ext cx="325246" cy="380477"/>
        </a:xfrm>
        <a:prstGeom prst="rightArrow">
          <a:avLst>
            <a:gd name="adj1" fmla="val 60000"/>
            <a:gd name="adj2" fmla="val 50000"/>
          </a:avLst>
        </a:prstGeom>
        <a:no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986821" y="528301"/>
        <a:ext cx="227672" cy="228287"/>
      </dsp:txXfrm>
    </dsp:sp>
    <dsp:sp modelId="{BAB2DA43-490A-455E-9924-0FBC7CE88000}">
      <dsp:nvSpPr>
        <dsp:cNvPr id="0" name=""/>
        <dsp:cNvSpPr/>
      </dsp:nvSpPr>
      <dsp:spPr>
        <a:xfrm>
          <a:off x="6447076" y="287693"/>
          <a:ext cx="1534182" cy="709503"/>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Electrical Energy</a:t>
          </a:r>
        </a:p>
      </dsp:txBody>
      <dsp:txXfrm>
        <a:off x="6467857" y="308474"/>
        <a:ext cx="1492620" cy="667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B9EA7-250D-4843-B05B-578FC744AAD7}">
      <dsp:nvSpPr>
        <dsp:cNvPr id="0" name=""/>
        <dsp:cNvSpPr/>
      </dsp:nvSpPr>
      <dsp:spPr>
        <a:xfrm>
          <a:off x="4993" y="261537"/>
          <a:ext cx="2651822" cy="551350"/>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Chemical Energy</a:t>
          </a:r>
        </a:p>
      </dsp:txBody>
      <dsp:txXfrm>
        <a:off x="21141" y="277685"/>
        <a:ext cx="2619526" cy="519054"/>
      </dsp:txXfrm>
    </dsp:sp>
    <dsp:sp modelId="{98C1A9D0-384E-4C6E-94F1-5101866DF9D1}">
      <dsp:nvSpPr>
        <dsp:cNvPr id="0" name=""/>
        <dsp:cNvSpPr/>
      </dsp:nvSpPr>
      <dsp:spPr>
        <a:xfrm>
          <a:off x="3704452" y="247268"/>
          <a:ext cx="777216" cy="579888"/>
        </a:xfrm>
        <a:prstGeom prst="rightArrow">
          <a:avLst>
            <a:gd name="adj1" fmla="val 60000"/>
            <a:gd name="adj2" fmla="val 50000"/>
          </a:avLst>
        </a:prstGeom>
        <a:noFill/>
        <a:ln>
          <a:solidFill>
            <a:schemeClr val="bg1">
              <a:lumMod val="9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704452" y="363246"/>
        <a:ext cx="603250" cy="347932"/>
      </dsp:txXfrm>
    </dsp:sp>
    <dsp:sp modelId="{BAB2DA43-490A-455E-9924-0FBC7CE88000}">
      <dsp:nvSpPr>
        <dsp:cNvPr id="0" name=""/>
        <dsp:cNvSpPr/>
      </dsp:nvSpPr>
      <dsp:spPr>
        <a:xfrm>
          <a:off x="5445639" y="248799"/>
          <a:ext cx="2534134" cy="576826"/>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Electrical Energy</a:t>
          </a:r>
        </a:p>
      </dsp:txBody>
      <dsp:txXfrm>
        <a:off x="5462534" y="265694"/>
        <a:ext cx="2500344" cy="543036"/>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AA5A7-026A-4506-9450-EF2754090D8E}" type="datetimeFigureOut">
              <a:rPr lang="en-US" smtClean="0"/>
              <a:t>10/12/2018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BDAC4-1F32-4CE1-8FE4-ABFB6562AD4E}" type="slidenum">
              <a:rPr lang="en-US" smtClean="0"/>
              <a:t>‹#›</a:t>
            </a:fld>
            <a:endParaRPr lang="en-US"/>
          </a:p>
        </p:txBody>
      </p:sp>
    </p:spTree>
    <p:extLst>
      <p:ext uri="{BB962C8B-B14F-4D97-AF65-F5344CB8AC3E}">
        <p14:creationId xmlns:p14="http://schemas.microsoft.com/office/powerpoint/2010/main" val="156348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58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Capacity factor shows the availability of the technology to produce power. Fuel cells has the highest CF because of their unique electrochemical process and modularity of the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86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Establishing a local industry in the fuel cell sector: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Establishing a local industry in the fuel cell sector in South Africa will not only benefit our own energy needs but could also become a major exporting industry. Different from other established technologies (like wind and solar PV), the global fuel cell industry is still at its infancy, </a:t>
            </a:r>
            <a:r>
              <a:rPr lang="en-ZA" sz="1200" b="1" kern="1200" dirty="0">
                <a:solidFill>
                  <a:schemeClr val="tx1"/>
                </a:solidFill>
                <a:effectLst/>
                <a:latin typeface="+mn-lt"/>
                <a:ea typeface="+mn-ea"/>
                <a:cs typeface="+mn-cs"/>
              </a:rPr>
              <a:t>ESPECIALLY IN THE MARKET SEGMENT FOR LARGER STATIONARY APPLICATIONS</a:t>
            </a:r>
            <a:r>
              <a:rPr lang="en-ZA" sz="1200" kern="1200" dirty="0">
                <a:solidFill>
                  <a:schemeClr val="tx1"/>
                </a:solidFill>
                <a:effectLst/>
                <a:latin typeface="+mn-lt"/>
                <a:ea typeface="+mn-ea"/>
                <a:cs typeface="+mn-cs"/>
              </a:rPr>
              <a:t>, like standalone decentralised generation for industry. This opens the opportunity to invest in this industry and become a market leader, right here in South Africa. This will enable South Africa to generate their energy needs with technology that is owned by South Africa – decoupled from foreign imports. At the same time, we could use our procurement to lay the foundation for becoming a global leader earning valuable foreign currency for the country, and addressing the urgent need to re-industrialise our 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Reduce the cost of the fuel cell 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Large penetration of the market with fuel cells, especially on the African continent, is prevented solely by the high current cost of the technology.  (In Europe and most of the First World, an added barrier is that they have established infrastructure and are, to some extent, locked into older technologies and paradigms). Establishing a large volume through-put facility, with off-take from SA and elsewhere on the continent, will enable us to reduce the cost of the technology to the point where we can become a global market leader in these fuel cell systems.</a:t>
            </a:r>
            <a:endParaRPr lang="en-GB" altLang="en-US" sz="1200" dirty="0">
              <a:solidFill>
                <a:prstClr val="white"/>
              </a:solidFill>
              <a:latin typeface="Calibri"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Local mineral beneficiation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Many minerals that form part of such components of fuel cells as electrodes and interconnect plates are mined right here in South Africa. 17% of the cost of the stack is associated with these minerals [5]. Instead of exporting our minerals and importing refined products, we could keep the whole value chain in South Africa.</a:t>
            </a:r>
            <a:endParaRPr lang="en-GB" altLang="en-US" sz="1200" dirty="0">
              <a:solidFill>
                <a:prstClr val="white"/>
              </a:solidFill>
              <a:latin typeface="Calibri"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Job creation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The establishment of a fuel cell industry will create many direct and indirect jobs. These include manufacturing, power generation, operation and maintenance.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3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Establishing a local industry in the fuel cell sector: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Establishing a local industry in the fuel cell sector in South Africa will not only benefit our own energy needs but could also become a major exporting industry. Different from other established technologies (like wind and solar PV), the global fuel cell industry is still at its infancy, </a:t>
            </a:r>
            <a:r>
              <a:rPr lang="en-ZA" sz="1200" b="1" kern="1200" dirty="0">
                <a:solidFill>
                  <a:schemeClr val="tx1"/>
                </a:solidFill>
                <a:effectLst/>
                <a:latin typeface="+mn-lt"/>
                <a:ea typeface="+mn-ea"/>
                <a:cs typeface="+mn-cs"/>
              </a:rPr>
              <a:t>ESPECIALLY IN THE MARKET SEGMENT FOR LARGER STATIONARY APPLICATIONS</a:t>
            </a:r>
            <a:r>
              <a:rPr lang="en-ZA" sz="1200" kern="1200" dirty="0">
                <a:solidFill>
                  <a:schemeClr val="tx1"/>
                </a:solidFill>
                <a:effectLst/>
                <a:latin typeface="+mn-lt"/>
                <a:ea typeface="+mn-ea"/>
                <a:cs typeface="+mn-cs"/>
              </a:rPr>
              <a:t>, like standalone decentralised generation for industry. This opens the opportunity to invest in this industry and become a market leader, right here in South Africa. This will enable South Africa to generate their energy needs with technology that is owned by South Africa – decoupled from foreign imports. At the same time, we could use our procurement to lay the foundation for becoming a global leader earning valuable foreign currency for the country, and addressing the urgent need to re-industrialise our 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Reduce the cost of the fuel cell 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Large penetration of the market with fuel cells, especially on the African continent, is prevented solely by the high current cost of the technology.  (In Europe and most of the First World, an added barrier is that they have established infrastructure and are, to some extent, locked into older technologies and paradigms). Establishing a large volume through-put facility, with off-take from SA and elsewhere on the continent, will enable us to reduce the cost of the technology to the point where we can become a global market leader in these fuel cell systems.</a:t>
            </a:r>
            <a:endParaRPr lang="en-GB" altLang="en-US" sz="1200" dirty="0">
              <a:solidFill>
                <a:prstClr val="white"/>
              </a:solidFill>
              <a:latin typeface="Calibri"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Local mineral beneficiation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Many minerals that form part of such components of fuel cells as electrodes and interconnect plates are mined right here in South Africa. 17% of the cost of the stack is associated with these minerals [5]. Instead of exporting our minerals and importing refined products, we could keep the whole value chain in South Africa.</a:t>
            </a:r>
            <a:endParaRPr lang="en-GB" altLang="en-US" sz="1200" dirty="0">
              <a:solidFill>
                <a:prstClr val="white"/>
              </a:solidFill>
              <a:latin typeface="Calibri"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solidFill>
                  <a:prstClr val="white"/>
                </a:solidFill>
                <a:latin typeface="Calibri" pitchFamily="34" charset="0"/>
              </a:rPr>
              <a:t>Job creation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a:solidFill>
                  <a:schemeClr val="tx1"/>
                </a:solidFill>
                <a:effectLst/>
                <a:latin typeface="+mn-lt"/>
                <a:ea typeface="+mn-ea"/>
                <a:cs typeface="+mn-cs"/>
              </a:rPr>
              <a:t>The establishment of a fuel cell industry will create many direct and indirect jobs. These include manufacturing, power generation, operation and maintenance.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05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6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cell will lower its output as the solar PV generates. Thus Fuel Cell systems are FLEXIBLE baseload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0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5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BDAC4-1F32-4CE1-8FE4-ABFB6562AD4E}" type="slidenum">
              <a:rPr lang="en-US" smtClean="0"/>
              <a:t>22</a:t>
            </a:fld>
            <a:endParaRPr lang="en-US"/>
          </a:p>
        </p:txBody>
      </p:sp>
    </p:spTree>
    <p:extLst>
      <p:ext uri="{BB962C8B-B14F-4D97-AF65-F5344CB8AC3E}">
        <p14:creationId xmlns:p14="http://schemas.microsoft.com/office/powerpoint/2010/main" val="266602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30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1.38 l/kwh as per Eskom 2015 fact sheet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1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BDAC4-1F32-4CE1-8FE4-ABFB6562AD4E}" type="slidenum">
              <a:rPr lang="en-US" smtClean="0"/>
              <a:t>25</a:t>
            </a:fld>
            <a:endParaRPr lang="en-US"/>
          </a:p>
        </p:txBody>
      </p:sp>
    </p:spTree>
    <p:extLst>
      <p:ext uri="{BB962C8B-B14F-4D97-AF65-F5344CB8AC3E}">
        <p14:creationId xmlns:p14="http://schemas.microsoft.com/office/powerpoint/2010/main" val="220986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235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996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BDAC4-1F32-4CE1-8FE4-ABFB6562AD4E}" type="slidenum">
              <a:rPr lang="en-US" smtClean="0"/>
              <a:t>28</a:t>
            </a:fld>
            <a:endParaRPr lang="en-US"/>
          </a:p>
        </p:txBody>
      </p:sp>
    </p:spTree>
    <p:extLst>
      <p:ext uri="{BB962C8B-B14F-4D97-AF65-F5344CB8AC3E}">
        <p14:creationId xmlns:p14="http://schemas.microsoft.com/office/powerpoint/2010/main" val="376058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BDAC4-1F32-4CE1-8FE4-ABFB6562AD4E}" type="slidenum">
              <a:rPr lang="en-US" smtClean="0"/>
              <a:t>29</a:t>
            </a:fld>
            <a:endParaRPr lang="en-US"/>
          </a:p>
        </p:txBody>
      </p:sp>
    </p:spTree>
    <p:extLst>
      <p:ext uri="{BB962C8B-B14F-4D97-AF65-F5344CB8AC3E}">
        <p14:creationId xmlns:p14="http://schemas.microsoft.com/office/powerpoint/2010/main" val="3233533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BDAC4-1F32-4CE1-8FE4-ABFB6562AD4E}" type="slidenum">
              <a:rPr lang="en-US" smtClean="0"/>
              <a:t>30</a:t>
            </a:fld>
            <a:endParaRPr lang="en-US"/>
          </a:p>
        </p:txBody>
      </p:sp>
    </p:spTree>
    <p:extLst>
      <p:ext uri="{BB962C8B-B14F-4D97-AF65-F5344CB8AC3E}">
        <p14:creationId xmlns:p14="http://schemas.microsoft.com/office/powerpoint/2010/main" val="2305955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812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7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62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09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084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14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and wind are not baseload power and Eskom is decommissioning baseload power. A technology is needed to overcome this issue</a:t>
            </a:r>
          </a:p>
          <a:p>
            <a:r>
              <a:rPr lang="en-US" dirty="0"/>
              <a:t>Many technologies exist but in the presentation we will discuss the fuel cell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IRP table to compare different technologies. We added fuel cell technologies and the items in red shows were fuel cells are superior.</a:t>
            </a:r>
          </a:p>
          <a:p>
            <a:r>
              <a:rPr lang="en-US" dirty="0"/>
              <a:t>In the next slides we will have a closer look at the advantages of using fuel cell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5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cell are about twice as efficient as other technologies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73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cells can use many different fuels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532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cells produce very little emissions compared to other technologies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98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cell has an unique electro-chemical process to generate power. This process produce water instead of using water for generation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BDAC4-1F32-4CE1-8FE4-ABFB6562AD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22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401" y="1197187"/>
            <a:ext cx="8289211" cy="2546773"/>
          </a:xfrm>
        </p:spPr>
        <p:txBody>
          <a:bodyPr anchor="b"/>
          <a:lstStyle>
            <a:lvl1pPr algn="ctr">
              <a:defRPr sz="6399"/>
            </a:lvl1pPr>
          </a:lstStyle>
          <a:p>
            <a:r>
              <a:rPr lang="en-US"/>
              <a:t>Click to edit Master title style</a:t>
            </a:r>
            <a:endParaRPr lang="en-US" dirty="0"/>
          </a:p>
        </p:txBody>
      </p:sp>
      <p:sp>
        <p:nvSpPr>
          <p:cNvPr id="3" name="Subtitle 2"/>
          <p:cNvSpPr>
            <a:spLocks noGrp="1"/>
          </p:cNvSpPr>
          <p:nvPr>
            <p:ph type="subTitle" idx="1"/>
          </p:nvPr>
        </p:nvSpPr>
        <p:spPr>
          <a:xfrm>
            <a:off x="1219002" y="3842174"/>
            <a:ext cx="7314010" cy="1766146"/>
          </a:xfrm>
        </p:spPr>
        <p:txBody>
          <a:bodyPr/>
          <a:lstStyle>
            <a:lvl1pPr marL="0" indent="0" algn="ctr">
              <a:buNone/>
              <a:defRPr sz="2560"/>
            </a:lvl1pPr>
            <a:lvl2pPr marL="487604" indent="0" algn="ctr">
              <a:buNone/>
              <a:defRPr sz="2133"/>
            </a:lvl2pPr>
            <a:lvl3pPr marL="975208" indent="0" algn="ctr">
              <a:buNone/>
              <a:defRPr sz="1920"/>
            </a:lvl3pPr>
            <a:lvl4pPr marL="1462811" indent="0" algn="ctr">
              <a:buNone/>
              <a:defRPr sz="1706"/>
            </a:lvl4pPr>
            <a:lvl5pPr marL="1950415" indent="0" algn="ctr">
              <a:buNone/>
              <a:defRPr sz="1706"/>
            </a:lvl5pPr>
            <a:lvl6pPr marL="2438019" indent="0" algn="ctr">
              <a:buNone/>
              <a:defRPr sz="1706"/>
            </a:lvl6pPr>
            <a:lvl7pPr marL="2925623" indent="0" algn="ctr">
              <a:buNone/>
              <a:defRPr sz="1706"/>
            </a:lvl7pPr>
            <a:lvl8pPr marL="3413227" indent="0" algn="ctr">
              <a:buNone/>
              <a:defRPr sz="1706"/>
            </a:lvl8pPr>
            <a:lvl9pPr marL="3900830" indent="0" algn="ctr">
              <a:buNone/>
              <a:defRPr sz="170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28A8C-B4A7-5D47-8F1F-D57D0047C303}"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542934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28A8C-B4A7-5D47-8F1F-D57D0047C303}"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2090180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785" y="389467"/>
            <a:ext cx="2102778"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452" y="389467"/>
            <a:ext cx="6186433"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28A8C-B4A7-5D47-8F1F-D57D0047C303}"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12835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28A8C-B4A7-5D47-8F1F-D57D0047C303}"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23601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5372" y="1823722"/>
            <a:ext cx="8411111" cy="3042919"/>
          </a:xfrm>
        </p:spPr>
        <p:txBody>
          <a:bodyPr anchor="b"/>
          <a:lstStyle>
            <a:lvl1pPr>
              <a:defRPr sz="6399"/>
            </a:lvl1pPr>
          </a:lstStyle>
          <a:p>
            <a:r>
              <a:rPr lang="en-US"/>
              <a:t>Click to edit Master title style</a:t>
            </a:r>
            <a:endParaRPr lang="en-US" dirty="0"/>
          </a:p>
        </p:txBody>
      </p:sp>
      <p:sp>
        <p:nvSpPr>
          <p:cNvPr id="3" name="Text Placeholder 2"/>
          <p:cNvSpPr>
            <a:spLocks noGrp="1"/>
          </p:cNvSpPr>
          <p:nvPr>
            <p:ph type="body" idx="1"/>
          </p:nvPr>
        </p:nvSpPr>
        <p:spPr>
          <a:xfrm>
            <a:off x="665372" y="4895429"/>
            <a:ext cx="8411111" cy="1600199"/>
          </a:xfrm>
        </p:spPr>
        <p:txBody>
          <a:bodyPr/>
          <a:lstStyle>
            <a:lvl1pPr marL="0" indent="0">
              <a:buNone/>
              <a:defRPr sz="2560">
                <a:solidFill>
                  <a:schemeClr val="tx1"/>
                </a:solidFill>
              </a:defRPr>
            </a:lvl1pPr>
            <a:lvl2pPr marL="487604" indent="0">
              <a:buNone/>
              <a:defRPr sz="2133">
                <a:solidFill>
                  <a:schemeClr val="tx1">
                    <a:tint val="75000"/>
                  </a:schemeClr>
                </a:solidFill>
              </a:defRPr>
            </a:lvl2pPr>
            <a:lvl3pPr marL="975208" indent="0">
              <a:buNone/>
              <a:defRPr sz="1920">
                <a:solidFill>
                  <a:schemeClr val="tx1">
                    <a:tint val="75000"/>
                  </a:schemeClr>
                </a:solidFill>
              </a:defRPr>
            </a:lvl3pPr>
            <a:lvl4pPr marL="1462811" indent="0">
              <a:buNone/>
              <a:defRPr sz="1706">
                <a:solidFill>
                  <a:schemeClr val="tx1">
                    <a:tint val="75000"/>
                  </a:schemeClr>
                </a:solidFill>
              </a:defRPr>
            </a:lvl4pPr>
            <a:lvl5pPr marL="1950415" indent="0">
              <a:buNone/>
              <a:defRPr sz="1706">
                <a:solidFill>
                  <a:schemeClr val="tx1">
                    <a:tint val="75000"/>
                  </a:schemeClr>
                </a:solidFill>
              </a:defRPr>
            </a:lvl5pPr>
            <a:lvl6pPr marL="2438019" indent="0">
              <a:buNone/>
              <a:defRPr sz="1706">
                <a:solidFill>
                  <a:schemeClr val="tx1">
                    <a:tint val="75000"/>
                  </a:schemeClr>
                </a:solidFill>
              </a:defRPr>
            </a:lvl6pPr>
            <a:lvl7pPr marL="2925623" indent="0">
              <a:buNone/>
              <a:defRPr sz="1706">
                <a:solidFill>
                  <a:schemeClr val="tx1">
                    <a:tint val="75000"/>
                  </a:schemeClr>
                </a:solidFill>
              </a:defRPr>
            </a:lvl7pPr>
            <a:lvl8pPr marL="3413227" indent="0">
              <a:buNone/>
              <a:defRPr sz="1706">
                <a:solidFill>
                  <a:schemeClr val="tx1">
                    <a:tint val="75000"/>
                  </a:schemeClr>
                </a:solidFill>
              </a:defRPr>
            </a:lvl8pPr>
            <a:lvl9pPr marL="3900830" indent="0">
              <a:buNone/>
              <a:defRPr sz="170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28A8C-B4A7-5D47-8F1F-D57D0047C303}"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03685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0451" y="1947333"/>
            <a:ext cx="4144606"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36956" y="1947333"/>
            <a:ext cx="4144606"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B28A8C-B4A7-5D47-8F1F-D57D0047C303}"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72017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1721" y="389468"/>
            <a:ext cx="8411111"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1722" y="1793241"/>
            <a:ext cx="4125558" cy="878839"/>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4" name="Content Placeholder 3"/>
          <p:cNvSpPr>
            <a:spLocks noGrp="1"/>
          </p:cNvSpPr>
          <p:nvPr>
            <p:ph sz="half" idx="2"/>
          </p:nvPr>
        </p:nvSpPr>
        <p:spPr>
          <a:xfrm>
            <a:off x="671722" y="2672080"/>
            <a:ext cx="4125558"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36957" y="1793241"/>
            <a:ext cx="4145876" cy="878839"/>
          </a:xfrm>
        </p:spPr>
        <p:txBody>
          <a:bodyPr anchor="b"/>
          <a:lstStyle>
            <a:lvl1pPr marL="0" indent="0">
              <a:buNone/>
              <a:defRPr sz="2560" b="1"/>
            </a:lvl1pPr>
            <a:lvl2pPr marL="487604" indent="0">
              <a:buNone/>
              <a:defRPr sz="2133" b="1"/>
            </a:lvl2pPr>
            <a:lvl3pPr marL="975208" indent="0">
              <a:buNone/>
              <a:defRPr sz="1920" b="1"/>
            </a:lvl3pPr>
            <a:lvl4pPr marL="1462811" indent="0">
              <a:buNone/>
              <a:defRPr sz="1706" b="1"/>
            </a:lvl4pPr>
            <a:lvl5pPr marL="1950415" indent="0">
              <a:buNone/>
              <a:defRPr sz="1706" b="1"/>
            </a:lvl5pPr>
            <a:lvl6pPr marL="2438019" indent="0">
              <a:buNone/>
              <a:defRPr sz="1706" b="1"/>
            </a:lvl6pPr>
            <a:lvl7pPr marL="2925623" indent="0">
              <a:buNone/>
              <a:defRPr sz="1706" b="1"/>
            </a:lvl7pPr>
            <a:lvl8pPr marL="3413227" indent="0">
              <a:buNone/>
              <a:defRPr sz="1706" b="1"/>
            </a:lvl8pPr>
            <a:lvl9pPr marL="3900830" indent="0">
              <a:buNone/>
              <a:defRPr sz="1706" b="1"/>
            </a:lvl9pPr>
          </a:lstStyle>
          <a:p>
            <a:pPr lvl="0"/>
            <a:r>
              <a:rPr lang="en-US"/>
              <a:t>Click to edit Master text styles</a:t>
            </a:r>
          </a:p>
        </p:txBody>
      </p:sp>
      <p:sp>
        <p:nvSpPr>
          <p:cNvPr id="6" name="Content Placeholder 5"/>
          <p:cNvSpPr>
            <a:spLocks noGrp="1"/>
          </p:cNvSpPr>
          <p:nvPr>
            <p:ph sz="quarter" idx="4"/>
          </p:nvPr>
        </p:nvSpPr>
        <p:spPr>
          <a:xfrm>
            <a:off x="4936957" y="2672080"/>
            <a:ext cx="4145876"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28A8C-B4A7-5D47-8F1F-D57D0047C303}" type="datetimeFigureOut">
              <a:rPr lang="en-US" smtClean="0"/>
              <a:t>10/12/2018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59203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B28A8C-B4A7-5D47-8F1F-D57D0047C303}" type="datetimeFigureOut">
              <a:rPr lang="en-US" smtClean="0"/>
              <a:t>10/12/2018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80894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28A8C-B4A7-5D47-8F1F-D57D0047C303}" type="datetimeFigureOut">
              <a:rPr lang="en-US" smtClean="0"/>
              <a:t>10/12/2018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107660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721" y="487680"/>
            <a:ext cx="3145278" cy="170688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4145876" y="1053255"/>
            <a:ext cx="4936957" cy="5198533"/>
          </a:xfrm>
        </p:spPr>
        <p:txBody>
          <a:bodyPr/>
          <a:lstStyle>
            <a:lvl1pPr>
              <a:defRPr sz="3413"/>
            </a:lvl1pPr>
            <a:lvl2pPr>
              <a:defRPr sz="2986"/>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721" y="2194560"/>
            <a:ext cx="3145278" cy="4065694"/>
          </a:xfrm>
        </p:spPr>
        <p:txBody>
          <a:bodyPr/>
          <a:lstStyle>
            <a:lvl1pPr marL="0" indent="0">
              <a:buNone/>
              <a:defRPr sz="1706"/>
            </a:lvl1pPr>
            <a:lvl2pPr marL="487604" indent="0">
              <a:buNone/>
              <a:defRPr sz="1493"/>
            </a:lvl2pPr>
            <a:lvl3pPr marL="975208" indent="0">
              <a:buNone/>
              <a:defRPr sz="1280"/>
            </a:lvl3pPr>
            <a:lvl4pPr marL="1462811" indent="0">
              <a:buNone/>
              <a:defRPr sz="1067"/>
            </a:lvl4pPr>
            <a:lvl5pPr marL="1950415" indent="0">
              <a:buNone/>
              <a:defRPr sz="1067"/>
            </a:lvl5pPr>
            <a:lvl6pPr marL="2438019" indent="0">
              <a:buNone/>
              <a:defRPr sz="1067"/>
            </a:lvl6pPr>
            <a:lvl7pPr marL="2925623" indent="0">
              <a:buNone/>
              <a:defRPr sz="1067"/>
            </a:lvl7pPr>
            <a:lvl8pPr marL="3413227" indent="0">
              <a:buNone/>
              <a:defRPr sz="1067"/>
            </a:lvl8pPr>
            <a:lvl9pPr marL="3900830"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4B28A8C-B4A7-5D47-8F1F-D57D0047C303}"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201219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721" y="487680"/>
            <a:ext cx="3145278" cy="170688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5876" y="1053255"/>
            <a:ext cx="4936957" cy="5198533"/>
          </a:xfrm>
        </p:spPr>
        <p:txBody>
          <a:bodyPr anchor="t"/>
          <a:lstStyle>
            <a:lvl1pPr marL="0" indent="0">
              <a:buNone/>
              <a:defRPr sz="3413"/>
            </a:lvl1pPr>
            <a:lvl2pPr marL="487604" indent="0">
              <a:buNone/>
              <a:defRPr sz="2986"/>
            </a:lvl2pPr>
            <a:lvl3pPr marL="975208" indent="0">
              <a:buNone/>
              <a:defRPr sz="2560"/>
            </a:lvl3pPr>
            <a:lvl4pPr marL="1462811" indent="0">
              <a:buNone/>
              <a:defRPr sz="2133"/>
            </a:lvl4pPr>
            <a:lvl5pPr marL="1950415" indent="0">
              <a:buNone/>
              <a:defRPr sz="2133"/>
            </a:lvl5pPr>
            <a:lvl6pPr marL="2438019" indent="0">
              <a:buNone/>
              <a:defRPr sz="2133"/>
            </a:lvl6pPr>
            <a:lvl7pPr marL="2925623" indent="0">
              <a:buNone/>
              <a:defRPr sz="2133"/>
            </a:lvl7pPr>
            <a:lvl8pPr marL="3413227" indent="0">
              <a:buNone/>
              <a:defRPr sz="2133"/>
            </a:lvl8pPr>
            <a:lvl9pPr marL="3900830" indent="0">
              <a:buNone/>
              <a:defRPr sz="2133"/>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1721" y="2194560"/>
            <a:ext cx="3145278" cy="4065694"/>
          </a:xfrm>
        </p:spPr>
        <p:txBody>
          <a:bodyPr/>
          <a:lstStyle>
            <a:lvl1pPr marL="0" indent="0">
              <a:buNone/>
              <a:defRPr sz="1706"/>
            </a:lvl1pPr>
            <a:lvl2pPr marL="487604" indent="0">
              <a:buNone/>
              <a:defRPr sz="1493"/>
            </a:lvl2pPr>
            <a:lvl3pPr marL="975208" indent="0">
              <a:buNone/>
              <a:defRPr sz="1280"/>
            </a:lvl3pPr>
            <a:lvl4pPr marL="1462811" indent="0">
              <a:buNone/>
              <a:defRPr sz="1067"/>
            </a:lvl4pPr>
            <a:lvl5pPr marL="1950415" indent="0">
              <a:buNone/>
              <a:defRPr sz="1067"/>
            </a:lvl5pPr>
            <a:lvl6pPr marL="2438019" indent="0">
              <a:buNone/>
              <a:defRPr sz="1067"/>
            </a:lvl6pPr>
            <a:lvl7pPr marL="2925623" indent="0">
              <a:buNone/>
              <a:defRPr sz="1067"/>
            </a:lvl7pPr>
            <a:lvl8pPr marL="3413227" indent="0">
              <a:buNone/>
              <a:defRPr sz="1067"/>
            </a:lvl8pPr>
            <a:lvl9pPr marL="3900830"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4B28A8C-B4A7-5D47-8F1F-D57D0047C303}"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69B753-F0BE-6E46-AB11-FD2F13D77EED}" type="slidenum">
              <a:rPr lang="en-US" smtClean="0"/>
              <a:t>‹#›</a:t>
            </a:fld>
            <a:endParaRPr lang="en-US"/>
          </a:p>
        </p:txBody>
      </p:sp>
    </p:spTree>
    <p:extLst>
      <p:ext uri="{BB962C8B-B14F-4D97-AF65-F5344CB8AC3E}">
        <p14:creationId xmlns:p14="http://schemas.microsoft.com/office/powerpoint/2010/main" val="31687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451" y="389468"/>
            <a:ext cx="8411111"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0451" y="1947333"/>
            <a:ext cx="8411111"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0451" y="6780108"/>
            <a:ext cx="2194203"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F4B28A8C-B4A7-5D47-8F1F-D57D0047C303}" type="datetimeFigureOut">
              <a:rPr lang="en-US" smtClean="0"/>
              <a:t>10/12/2018</a:t>
            </a:fld>
            <a:endParaRPr lang="en-US"/>
          </a:p>
        </p:txBody>
      </p:sp>
      <p:sp>
        <p:nvSpPr>
          <p:cNvPr id="5" name="Footer Placeholder 4"/>
          <p:cNvSpPr>
            <a:spLocks noGrp="1"/>
          </p:cNvSpPr>
          <p:nvPr>
            <p:ph type="ftr" sz="quarter" idx="3"/>
          </p:nvPr>
        </p:nvSpPr>
        <p:spPr>
          <a:xfrm>
            <a:off x="3230355" y="6780108"/>
            <a:ext cx="3291304"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87359" y="6780108"/>
            <a:ext cx="2194203"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8B69B753-F0BE-6E46-AB11-FD2F13D77EED}" type="slidenum">
              <a:rPr lang="en-US" smtClean="0"/>
              <a:t>‹#›</a:t>
            </a:fld>
            <a:endParaRPr lang="en-US"/>
          </a:p>
        </p:txBody>
      </p:sp>
    </p:spTree>
    <p:extLst>
      <p:ext uri="{BB962C8B-B14F-4D97-AF65-F5344CB8AC3E}">
        <p14:creationId xmlns:p14="http://schemas.microsoft.com/office/powerpoint/2010/main" val="1895351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75208"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02" indent="-243802" algn="l" defTabSz="975208" rtl="0" eaLnBrk="1" latinLnBrk="0" hangingPunct="1">
        <a:lnSpc>
          <a:spcPct val="90000"/>
        </a:lnSpc>
        <a:spcBef>
          <a:spcPts val="1067"/>
        </a:spcBef>
        <a:buFont typeface="Arial" panose="020B0604020202020204" pitchFamily="34" charset="0"/>
        <a:buChar char="•"/>
        <a:defRPr sz="2986" kern="1200">
          <a:solidFill>
            <a:schemeClr val="tx1"/>
          </a:solidFill>
          <a:latin typeface="+mn-lt"/>
          <a:ea typeface="+mn-ea"/>
          <a:cs typeface="+mn-cs"/>
        </a:defRPr>
      </a:lvl1pPr>
      <a:lvl2pPr marL="731406" indent="-243802" algn="l" defTabSz="975208"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010" indent="-243802" algn="l" defTabSz="975208"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613"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217"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1821"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425"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029"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4632" indent="-243802" algn="l" defTabSz="975208"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208" rtl="0" eaLnBrk="1" latinLnBrk="0" hangingPunct="1">
        <a:defRPr sz="1920" kern="1200">
          <a:solidFill>
            <a:schemeClr val="tx1"/>
          </a:solidFill>
          <a:latin typeface="+mn-lt"/>
          <a:ea typeface="+mn-ea"/>
          <a:cs typeface="+mn-cs"/>
        </a:defRPr>
      </a:lvl1pPr>
      <a:lvl2pPr marL="487604" algn="l" defTabSz="975208" rtl="0" eaLnBrk="1" latinLnBrk="0" hangingPunct="1">
        <a:defRPr sz="1920" kern="1200">
          <a:solidFill>
            <a:schemeClr val="tx1"/>
          </a:solidFill>
          <a:latin typeface="+mn-lt"/>
          <a:ea typeface="+mn-ea"/>
          <a:cs typeface="+mn-cs"/>
        </a:defRPr>
      </a:lvl2pPr>
      <a:lvl3pPr marL="975208" algn="l" defTabSz="975208" rtl="0" eaLnBrk="1" latinLnBrk="0" hangingPunct="1">
        <a:defRPr sz="1920" kern="1200">
          <a:solidFill>
            <a:schemeClr val="tx1"/>
          </a:solidFill>
          <a:latin typeface="+mn-lt"/>
          <a:ea typeface="+mn-ea"/>
          <a:cs typeface="+mn-cs"/>
        </a:defRPr>
      </a:lvl3pPr>
      <a:lvl4pPr marL="1462811" algn="l" defTabSz="975208" rtl="0" eaLnBrk="1" latinLnBrk="0" hangingPunct="1">
        <a:defRPr sz="1920" kern="1200">
          <a:solidFill>
            <a:schemeClr val="tx1"/>
          </a:solidFill>
          <a:latin typeface="+mn-lt"/>
          <a:ea typeface="+mn-ea"/>
          <a:cs typeface="+mn-cs"/>
        </a:defRPr>
      </a:lvl4pPr>
      <a:lvl5pPr marL="1950415" algn="l" defTabSz="975208" rtl="0" eaLnBrk="1" latinLnBrk="0" hangingPunct="1">
        <a:defRPr sz="1920" kern="1200">
          <a:solidFill>
            <a:schemeClr val="tx1"/>
          </a:solidFill>
          <a:latin typeface="+mn-lt"/>
          <a:ea typeface="+mn-ea"/>
          <a:cs typeface="+mn-cs"/>
        </a:defRPr>
      </a:lvl5pPr>
      <a:lvl6pPr marL="2438019" algn="l" defTabSz="975208" rtl="0" eaLnBrk="1" latinLnBrk="0" hangingPunct="1">
        <a:defRPr sz="1920" kern="1200">
          <a:solidFill>
            <a:schemeClr val="tx1"/>
          </a:solidFill>
          <a:latin typeface="+mn-lt"/>
          <a:ea typeface="+mn-ea"/>
          <a:cs typeface="+mn-cs"/>
        </a:defRPr>
      </a:lvl6pPr>
      <a:lvl7pPr marL="2925623" algn="l" defTabSz="975208" rtl="0" eaLnBrk="1" latinLnBrk="0" hangingPunct="1">
        <a:defRPr sz="1920" kern="1200">
          <a:solidFill>
            <a:schemeClr val="tx1"/>
          </a:solidFill>
          <a:latin typeface="+mn-lt"/>
          <a:ea typeface="+mn-ea"/>
          <a:cs typeface="+mn-cs"/>
        </a:defRPr>
      </a:lvl7pPr>
      <a:lvl8pPr marL="3413227" algn="l" defTabSz="975208" rtl="0" eaLnBrk="1" latinLnBrk="0" hangingPunct="1">
        <a:defRPr sz="1920" kern="1200">
          <a:solidFill>
            <a:schemeClr val="tx1"/>
          </a:solidFill>
          <a:latin typeface="+mn-lt"/>
          <a:ea typeface="+mn-ea"/>
          <a:cs typeface="+mn-cs"/>
        </a:defRPr>
      </a:lvl8pPr>
      <a:lvl9pPr marL="3900830" algn="l" defTabSz="975208"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19.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9.jp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image" Target="../media/image1.png"/><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notesSlide" Target="../notesSlides/notesSlide30.xml"/><Relationship Id="rId16" Type="http://schemas.microsoft.com/office/2007/relationships/diagramDrawing" Target="../diagrams/drawing5.xml"/><Relationship Id="rId1" Type="http://schemas.openxmlformats.org/officeDocument/2006/relationships/slideLayout" Target="../slideLayouts/slideLayout2.xml"/><Relationship Id="rId6" Type="http://schemas.openxmlformats.org/officeDocument/2006/relationships/image" Target="../media/image37.jpg"/><Relationship Id="rId11" Type="http://schemas.microsoft.com/office/2007/relationships/diagramDrawing" Target="../diagrams/drawing4.xml"/><Relationship Id="rId5" Type="http://schemas.openxmlformats.org/officeDocument/2006/relationships/image" Target="../media/image36.gif"/><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image" Target="../media/image35.jpg"/><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73907"/>
            <a:ext cx="9528754" cy="4000456"/>
          </a:xfrm>
        </p:spPr>
        <p:txBody>
          <a:bodyPr>
            <a:normAutofit/>
          </a:bodyPr>
          <a:lstStyle/>
          <a:p>
            <a:pPr algn="ctr"/>
            <a:r>
              <a:rPr lang="en-ZA" sz="44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Mitochondria Energy Company (Pty) Ltd</a:t>
            </a:r>
            <a: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
            </a:r>
            <a:b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br>
            <a: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
            </a:r>
            <a:b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br>
            <a:r>
              <a:rPr lang="en-ZA" sz="40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Fuel Cells and the IRP</a:t>
            </a:r>
            <a: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
            </a:r>
            <a:b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br>
            <a: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
            </a:r>
            <a:br>
              <a:rPr lang="en-ZA" sz="36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br>
            <a:r>
              <a:rPr lang="en-ZA" sz="28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16 October 2018</a:t>
            </a:r>
            <a:endParaRPr lang="en-ZA" sz="3600" dirty="0">
              <a:solidFill>
                <a:schemeClr val="bg1"/>
              </a:solidFill>
              <a:latin typeface="Calibri" panose="020F0502020204030204" pitchFamily="34" charset="0"/>
              <a:ea typeface="Segoe UI Black" panose="020B0A02040204020203" pitchFamily="34" charset="0"/>
              <a:cs typeface="Segoe UI Black" panose="020B0A02040204020203" pitchFamily="34" charset="0"/>
            </a:endParaRPr>
          </a:p>
        </p:txBody>
      </p:sp>
      <p:sp>
        <p:nvSpPr>
          <p:cNvPr id="3" name="TextBox 2"/>
          <p:cNvSpPr txBox="1"/>
          <p:nvPr/>
        </p:nvSpPr>
        <p:spPr>
          <a:xfrm>
            <a:off x="6512024" y="5913075"/>
            <a:ext cx="2520280" cy="246221"/>
          </a:xfrm>
          <a:prstGeom prst="rect">
            <a:avLst/>
          </a:prstGeom>
          <a:noFill/>
        </p:spPr>
        <p:txBody>
          <a:bodyPr wrap="square" rtlCol="0">
            <a:spAutoFit/>
          </a:bodyPr>
          <a:lstStyle/>
          <a:p>
            <a:pPr algn="r"/>
            <a:r>
              <a:rPr lang="en-GB" sz="1000" dirty="0">
                <a:solidFill>
                  <a:schemeClr val="bg1"/>
                </a:solidFill>
                <a:latin typeface="Trebuchet MS" pitchFamily="34" charset="0"/>
              </a:rPr>
              <a:t>Private and Confidential</a:t>
            </a:r>
          </a:p>
        </p:txBody>
      </p:sp>
      <p:pic>
        <p:nvPicPr>
          <p:cNvPr id="5" name="Picture 4">
            <a:extLst>
              <a:ext uri="{FF2B5EF4-FFF2-40B4-BE49-F238E27FC236}">
                <a16:creationId xmlns:a16="http://schemas.microsoft.com/office/drawing/2014/main" id="{FA7757D9-9E98-4158-A49F-7795B1859800}"/>
              </a:ext>
            </a:extLst>
          </p:cNvPr>
          <p:cNvPicPr>
            <a:picLocks noChangeAspect="1"/>
          </p:cNvPicPr>
          <p:nvPr/>
        </p:nvPicPr>
        <p:blipFill>
          <a:blip r:embed="rId3"/>
          <a:stretch>
            <a:fillRect/>
          </a:stretch>
        </p:blipFill>
        <p:spPr>
          <a:xfrm>
            <a:off x="336204" y="287227"/>
            <a:ext cx="2638425" cy="1295400"/>
          </a:xfrm>
          <a:prstGeom prst="rect">
            <a:avLst/>
          </a:prstGeom>
        </p:spPr>
      </p:pic>
    </p:spTree>
    <p:extLst>
      <p:ext uri="{BB962C8B-B14F-4D97-AF65-F5344CB8AC3E}">
        <p14:creationId xmlns:p14="http://schemas.microsoft.com/office/powerpoint/2010/main" val="3814530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sp>
        <p:nvSpPr>
          <p:cNvPr id="6" name="Rectangle 5">
            <a:extLst>
              <a:ext uri="{FF2B5EF4-FFF2-40B4-BE49-F238E27FC236}">
                <a16:creationId xmlns:a16="http://schemas.microsoft.com/office/drawing/2014/main" id="{36CDF4D9-30F8-4907-8A08-1E7C5C03EFCD}"/>
              </a:ext>
            </a:extLst>
          </p:cNvPr>
          <p:cNvSpPr/>
          <p:nvPr/>
        </p:nvSpPr>
        <p:spPr>
          <a:xfrm>
            <a:off x="900333" y="761737"/>
            <a:ext cx="2210092"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Emission Rate</a:t>
            </a:r>
          </a:p>
        </p:txBody>
      </p:sp>
      <p:graphicFrame>
        <p:nvGraphicFramePr>
          <p:cNvPr id="7" name="Chart 6">
            <a:extLst>
              <a:ext uri="{FF2B5EF4-FFF2-40B4-BE49-F238E27FC236}">
                <a16:creationId xmlns:a16="http://schemas.microsoft.com/office/drawing/2014/main" id="{CC225E44-D236-4CD2-A4E7-94400507E66F}"/>
              </a:ext>
            </a:extLst>
          </p:cNvPr>
          <p:cNvGraphicFramePr>
            <a:graphicFrameLocks/>
          </p:cNvGraphicFramePr>
          <p:nvPr>
            <p:extLst>
              <p:ext uri="{D42A27DB-BD31-4B8C-83A1-F6EECF244321}">
                <p14:modId xmlns:p14="http://schemas.microsoft.com/office/powerpoint/2010/main" val="2150942051"/>
              </p:ext>
            </p:extLst>
          </p:nvPr>
        </p:nvGraphicFramePr>
        <p:xfrm>
          <a:off x="268357" y="1413295"/>
          <a:ext cx="9213573" cy="501015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385D15B8-4522-4695-845A-CD18782DAEBA}"/>
              </a:ext>
            </a:extLst>
          </p:cNvPr>
          <p:cNvSpPr/>
          <p:nvPr/>
        </p:nvSpPr>
        <p:spPr>
          <a:xfrm>
            <a:off x="954157" y="6705203"/>
            <a:ext cx="8628044" cy="307777"/>
          </a:xfrm>
          <a:prstGeom prst="rect">
            <a:avLst/>
          </a:prstGeom>
        </p:spPr>
        <p:txBody>
          <a:bodyPr wrap="square">
            <a:spAutoFit/>
          </a:bodyPr>
          <a:lstStyle/>
          <a:p>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Energy, “Integrated Resource Plan,” [Online]. Available: http://www.energy.gov.za/IRP/overview.html</a:t>
            </a:r>
            <a:endParaRPr lang="en-ZA" sz="1400" dirty="0">
              <a:solidFill>
                <a:schemeClr val="bg1"/>
              </a:solidFill>
            </a:endParaRPr>
          </a:p>
        </p:txBody>
      </p:sp>
    </p:spTree>
    <p:extLst>
      <p:ext uri="{BB962C8B-B14F-4D97-AF65-F5344CB8AC3E}">
        <p14:creationId xmlns:p14="http://schemas.microsoft.com/office/powerpoint/2010/main" val="1309915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sp>
        <p:nvSpPr>
          <p:cNvPr id="6" name="Rectangle 5">
            <a:extLst>
              <a:ext uri="{FF2B5EF4-FFF2-40B4-BE49-F238E27FC236}">
                <a16:creationId xmlns:a16="http://schemas.microsoft.com/office/drawing/2014/main" id="{36CDF4D9-30F8-4907-8A08-1E7C5C03EFCD}"/>
              </a:ext>
            </a:extLst>
          </p:cNvPr>
          <p:cNvSpPr/>
          <p:nvPr/>
        </p:nvSpPr>
        <p:spPr>
          <a:xfrm>
            <a:off x="1002606" y="761737"/>
            <a:ext cx="2005549"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Water usage</a:t>
            </a:r>
          </a:p>
        </p:txBody>
      </p:sp>
      <p:graphicFrame>
        <p:nvGraphicFramePr>
          <p:cNvPr id="5" name="Chart 4">
            <a:extLst>
              <a:ext uri="{FF2B5EF4-FFF2-40B4-BE49-F238E27FC236}">
                <a16:creationId xmlns:a16="http://schemas.microsoft.com/office/drawing/2014/main" id="{8FAF98C7-62CA-45DB-BABB-8545F557208D}"/>
              </a:ext>
            </a:extLst>
          </p:cNvPr>
          <p:cNvGraphicFramePr>
            <a:graphicFrameLocks/>
          </p:cNvGraphicFramePr>
          <p:nvPr>
            <p:extLst>
              <p:ext uri="{D42A27DB-BD31-4B8C-83A1-F6EECF244321}">
                <p14:modId xmlns:p14="http://schemas.microsoft.com/office/powerpoint/2010/main" val="1578319377"/>
              </p:ext>
            </p:extLst>
          </p:nvPr>
        </p:nvGraphicFramePr>
        <p:xfrm>
          <a:off x="169817" y="1433588"/>
          <a:ext cx="9063636" cy="497715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0ED8200C-913D-4BA5-8396-5A266190FF77}"/>
              </a:ext>
            </a:extLst>
          </p:cNvPr>
          <p:cNvSpPr/>
          <p:nvPr/>
        </p:nvSpPr>
        <p:spPr>
          <a:xfrm>
            <a:off x="954157" y="6705203"/>
            <a:ext cx="8628044" cy="307777"/>
          </a:xfrm>
          <a:prstGeom prst="rect">
            <a:avLst/>
          </a:prstGeom>
        </p:spPr>
        <p:txBody>
          <a:bodyPr wrap="square">
            <a:spAutoFit/>
          </a:bodyPr>
          <a:lstStyle/>
          <a:p>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Energy, “Integrated Resource Plan,” [Online]. Available: http://www.energy.gov.za/IRP/overview.html</a:t>
            </a:r>
            <a:endParaRPr lang="en-ZA" sz="1400" dirty="0">
              <a:solidFill>
                <a:schemeClr val="bg1"/>
              </a:solidFill>
            </a:endParaRPr>
          </a:p>
        </p:txBody>
      </p:sp>
    </p:spTree>
    <p:extLst>
      <p:ext uri="{BB962C8B-B14F-4D97-AF65-F5344CB8AC3E}">
        <p14:creationId xmlns:p14="http://schemas.microsoft.com/office/powerpoint/2010/main" val="3127782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sp>
        <p:nvSpPr>
          <p:cNvPr id="6" name="Rectangle 5">
            <a:extLst>
              <a:ext uri="{FF2B5EF4-FFF2-40B4-BE49-F238E27FC236}">
                <a16:creationId xmlns:a16="http://schemas.microsoft.com/office/drawing/2014/main" id="{36CDF4D9-30F8-4907-8A08-1E7C5C03EFCD}"/>
              </a:ext>
            </a:extLst>
          </p:cNvPr>
          <p:cNvSpPr/>
          <p:nvPr/>
        </p:nvSpPr>
        <p:spPr>
          <a:xfrm>
            <a:off x="797520" y="761737"/>
            <a:ext cx="2415726"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Capacity Factor</a:t>
            </a:r>
          </a:p>
        </p:txBody>
      </p:sp>
      <p:graphicFrame>
        <p:nvGraphicFramePr>
          <p:cNvPr id="7" name="Chart 6">
            <a:extLst>
              <a:ext uri="{FF2B5EF4-FFF2-40B4-BE49-F238E27FC236}">
                <a16:creationId xmlns:a16="http://schemas.microsoft.com/office/drawing/2014/main" id="{63A923AB-05D6-4FB2-ACDD-E48F1D3D764B}"/>
              </a:ext>
            </a:extLst>
          </p:cNvPr>
          <p:cNvGraphicFramePr>
            <a:graphicFrameLocks/>
          </p:cNvGraphicFramePr>
          <p:nvPr>
            <p:extLst>
              <p:ext uri="{D42A27DB-BD31-4B8C-83A1-F6EECF244321}">
                <p14:modId xmlns:p14="http://schemas.microsoft.com/office/powerpoint/2010/main" val="3006806675"/>
              </p:ext>
            </p:extLst>
          </p:nvPr>
        </p:nvGraphicFramePr>
        <p:xfrm>
          <a:off x="447261" y="1440179"/>
          <a:ext cx="8458199" cy="4831411"/>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EF558FFC-6456-4EA8-9F14-A77E5EBCDADA}"/>
              </a:ext>
            </a:extLst>
          </p:cNvPr>
          <p:cNvSpPr/>
          <p:nvPr/>
        </p:nvSpPr>
        <p:spPr>
          <a:xfrm>
            <a:off x="954157" y="6705203"/>
            <a:ext cx="8628044" cy="307777"/>
          </a:xfrm>
          <a:prstGeom prst="rect">
            <a:avLst/>
          </a:prstGeom>
        </p:spPr>
        <p:txBody>
          <a:bodyPr wrap="square">
            <a:spAutoFit/>
          </a:bodyPr>
          <a:lstStyle/>
          <a:p>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Energy, “Integrated Resource Plan,” [Online]. Available: http://www.energy.gov.za/IRP/overview.html</a:t>
            </a:r>
            <a:endParaRPr lang="en-ZA" sz="1400" dirty="0">
              <a:solidFill>
                <a:schemeClr val="bg1"/>
              </a:solidFill>
            </a:endParaRPr>
          </a:p>
        </p:txBody>
      </p:sp>
    </p:spTree>
    <p:extLst>
      <p:ext uri="{BB962C8B-B14F-4D97-AF65-F5344CB8AC3E}">
        <p14:creationId xmlns:p14="http://schemas.microsoft.com/office/powerpoint/2010/main" val="9274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78036" y="1755565"/>
            <a:ext cx="7512667" cy="714042"/>
          </a:xfrm>
          <a:prstGeom prst="rect">
            <a:avLst/>
          </a:prstGeom>
          <a:noFill/>
        </p:spPr>
        <p:txBody>
          <a:bodyPr wrap="square" rtlCol="0">
            <a:spAutoFit/>
          </a:bodyPr>
          <a:lstStyle/>
          <a:p>
            <a:pPr marL="457200" marR="0" lvl="2" indent="-4572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732942" y="1404651"/>
            <a:ext cx="635776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alibri" panose="020F0502020204030204"/>
                <a:ea typeface="+mn-ea"/>
                <a:cs typeface="+mn-cs"/>
              </a:rPr>
              <a:t>What a localised fuel cell industry can do for South Africa</a:t>
            </a:r>
          </a:p>
        </p:txBody>
      </p:sp>
    </p:spTree>
    <p:extLst>
      <p:ext uri="{BB962C8B-B14F-4D97-AF65-F5344CB8AC3E}">
        <p14:creationId xmlns:p14="http://schemas.microsoft.com/office/powerpoint/2010/main" val="375731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0" y="-74882"/>
            <a:ext cx="6743450"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Trends</a:t>
            </a:r>
          </a:p>
        </p:txBody>
      </p:sp>
      <p:sp>
        <p:nvSpPr>
          <p:cNvPr id="6" name="TextBox 5"/>
          <p:cNvSpPr txBox="1"/>
          <p:nvPr/>
        </p:nvSpPr>
        <p:spPr>
          <a:xfrm>
            <a:off x="884903" y="6430622"/>
            <a:ext cx="63221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1" u="none" strike="noStrike" kern="1200" cap="none" spc="0" normalizeH="0" baseline="0" noProof="0" dirty="0">
                <a:ln>
                  <a:noFill/>
                </a:ln>
                <a:solidFill>
                  <a:prstClr val="black"/>
                </a:solidFill>
                <a:effectLst/>
                <a:uLnTx/>
                <a:uFillTx/>
                <a:latin typeface="Calibri" panose="020F0502020204030204"/>
                <a:ea typeface="+mn-ea"/>
                <a:cs typeface="+mn-cs"/>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1" u="none" strike="noStrike" kern="1200" cap="none" spc="0" normalizeH="0" baseline="0" noProof="0" dirty="0">
                <a:ln>
                  <a:noFill/>
                </a:ln>
                <a:solidFill>
                  <a:prstClr val="black"/>
                </a:solidFill>
                <a:effectLst/>
                <a:uLnTx/>
                <a:uFillTx/>
                <a:latin typeface="Calibri" panose="020F0502020204030204"/>
                <a:ea typeface="+mn-ea"/>
                <a:cs typeface="+mn-cs"/>
              </a:rPr>
              <a:t>* E4tech: The Fuel Cell Industry Review 2017</a:t>
            </a:r>
          </a:p>
        </p:txBody>
      </p:sp>
      <p:pic>
        <p:nvPicPr>
          <p:cNvPr id="3" name="Picture 2">
            <a:extLst>
              <a:ext uri="{FF2B5EF4-FFF2-40B4-BE49-F238E27FC236}">
                <a16:creationId xmlns:a16="http://schemas.microsoft.com/office/drawing/2014/main" id="{71D383ED-9B00-4AE6-8B88-5E358CB4BEDA}"/>
              </a:ext>
            </a:extLst>
          </p:cNvPr>
          <p:cNvPicPr>
            <a:picLocks noChangeAspect="1"/>
          </p:cNvPicPr>
          <p:nvPr/>
        </p:nvPicPr>
        <p:blipFill>
          <a:blip r:embed="rId4"/>
          <a:stretch>
            <a:fillRect/>
          </a:stretch>
        </p:blipFill>
        <p:spPr>
          <a:xfrm>
            <a:off x="1027629" y="1091476"/>
            <a:ext cx="7399056" cy="5132247"/>
          </a:xfrm>
          <a:prstGeom prst="rect">
            <a:avLst/>
          </a:prstGeom>
        </p:spPr>
      </p:pic>
    </p:spTree>
    <p:extLst>
      <p:ext uri="{BB962C8B-B14F-4D97-AF65-F5344CB8AC3E}">
        <p14:creationId xmlns:p14="http://schemas.microsoft.com/office/powerpoint/2010/main" val="117155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lnSpcReduction="10000"/>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lvl="0">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The opportunity – Stationary fuel cells</a:t>
            </a:r>
          </a:p>
        </p:txBody>
      </p:sp>
      <p:pic>
        <p:nvPicPr>
          <p:cNvPr id="6" name="Picture 5">
            <a:extLst>
              <a:ext uri="{FF2B5EF4-FFF2-40B4-BE49-F238E27FC236}">
                <a16:creationId xmlns:a16="http://schemas.microsoft.com/office/drawing/2014/main" id="{96CC233D-4866-436C-A8C3-C3E1E86F59F7}"/>
              </a:ext>
            </a:extLst>
          </p:cNvPr>
          <p:cNvPicPr>
            <a:picLocks noChangeAspect="1"/>
          </p:cNvPicPr>
          <p:nvPr/>
        </p:nvPicPr>
        <p:blipFill>
          <a:blip r:embed="rId4"/>
          <a:stretch>
            <a:fillRect/>
          </a:stretch>
        </p:blipFill>
        <p:spPr>
          <a:xfrm>
            <a:off x="64293" y="1189116"/>
            <a:ext cx="9628347" cy="4876007"/>
          </a:xfrm>
          <a:prstGeom prst="rect">
            <a:avLst/>
          </a:prstGeom>
        </p:spPr>
      </p:pic>
      <p:sp>
        <p:nvSpPr>
          <p:cNvPr id="13" name="Freeform: Shape 12">
            <a:extLst>
              <a:ext uri="{FF2B5EF4-FFF2-40B4-BE49-F238E27FC236}">
                <a16:creationId xmlns:a16="http://schemas.microsoft.com/office/drawing/2014/main" id="{81798E10-D8A4-4D13-89A5-6ACF4211A646}"/>
              </a:ext>
            </a:extLst>
          </p:cNvPr>
          <p:cNvSpPr/>
          <p:nvPr/>
        </p:nvSpPr>
        <p:spPr>
          <a:xfrm>
            <a:off x="5156390" y="3958156"/>
            <a:ext cx="310197" cy="536226"/>
          </a:xfrm>
          <a:custGeom>
            <a:avLst/>
            <a:gdLst>
              <a:gd name="connsiteX0" fmla="*/ 254000 w 299155"/>
              <a:gd name="connsiteY0" fmla="*/ 711200 h 711200"/>
              <a:gd name="connsiteX1" fmla="*/ 279400 w 299155"/>
              <a:gd name="connsiteY1" fmla="*/ 266700 h 711200"/>
              <a:gd name="connsiteX2" fmla="*/ 0 w 299155"/>
              <a:gd name="connsiteY2" fmla="*/ 0 h 711200"/>
            </a:gdLst>
            <a:ahLst/>
            <a:cxnLst>
              <a:cxn ang="0">
                <a:pos x="connsiteX0" y="connsiteY0"/>
              </a:cxn>
              <a:cxn ang="0">
                <a:pos x="connsiteX1" y="connsiteY1"/>
              </a:cxn>
              <a:cxn ang="0">
                <a:pos x="connsiteX2" y="connsiteY2"/>
              </a:cxn>
            </a:cxnLst>
            <a:rect l="l" t="t" r="r" b="b"/>
            <a:pathLst>
              <a:path w="299155" h="711200">
                <a:moveTo>
                  <a:pt x="254000" y="711200"/>
                </a:moveTo>
                <a:cubicBezTo>
                  <a:pt x="287866" y="548216"/>
                  <a:pt x="321733" y="385233"/>
                  <a:pt x="279400" y="266700"/>
                </a:cubicBezTo>
                <a:cubicBezTo>
                  <a:pt x="237067" y="148167"/>
                  <a:pt x="25400" y="61383"/>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Freeform: Shape 17">
            <a:extLst>
              <a:ext uri="{FF2B5EF4-FFF2-40B4-BE49-F238E27FC236}">
                <a16:creationId xmlns:a16="http://schemas.microsoft.com/office/drawing/2014/main" id="{0EAF9781-F63A-4D25-9E37-F04C22F896A4}"/>
              </a:ext>
            </a:extLst>
          </p:cNvPr>
          <p:cNvSpPr/>
          <p:nvPr/>
        </p:nvSpPr>
        <p:spPr>
          <a:xfrm>
            <a:off x="5218902" y="3670691"/>
            <a:ext cx="337974" cy="861792"/>
          </a:xfrm>
          <a:custGeom>
            <a:avLst/>
            <a:gdLst>
              <a:gd name="connsiteX0" fmla="*/ 203200 w 325943"/>
              <a:gd name="connsiteY0" fmla="*/ 1143000 h 1143000"/>
              <a:gd name="connsiteX1" fmla="*/ 317500 w 325943"/>
              <a:gd name="connsiteY1" fmla="*/ 495300 h 1143000"/>
              <a:gd name="connsiteX2" fmla="*/ 0 w 325943"/>
              <a:gd name="connsiteY2" fmla="*/ 0 h 1143000"/>
            </a:gdLst>
            <a:ahLst/>
            <a:cxnLst>
              <a:cxn ang="0">
                <a:pos x="connsiteX0" y="connsiteY0"/>
              </a:cxn>
              <a:cxn ang="0">
                <a:pos x="connsiteX1" y="connsiteY1"/>
              </a:cxn>
              <a:cxn ang="0">
                <a:pos x="connsiteX2" y="connsiteY2"/>
              </a:cxn>
            </a:cxnLst>
            <a:rect l="l" t="t" r="r" b="b"/>
            <a:pathLst>
              <a:path w="325943" h="1143000">
                <a:moveTo>
                  <a:pt x="203200" y="1143000"/>
                </a:moveTo>
                <a:cubicBezTo>
                  <a:pt x="277283" y="914400"/>
                  <a:pt x="351367" y="685800"/>
                  <a:pt x="317500" y="495300"/>
                </a:cubicBezTo>
                <a:cubicBezTo>
                  <a:pt x="283633" y="304800"/>
                  <a:pt x="141816" y="152400"/>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Freeform: Shape 20">
            <a:extLst>
              <a:ext uri="{FF2B5EF4-FFF2-40B4-BE49-F238E27FC236}">
                <a16:creationId xmlns:a16="http://schemas.microsoft.com/office/drawing/2014/main" id="{937F8ADA-C94B-42EE-ADF9-45F3F12451A8}"/>
              </a:ext>
            </a:extLst>
          </p:cNvPr>
          <p:cNvSpPr/>
          <p:nvPr/>
        </p:nvSpPr>
        <p:spPr>
          <a:xfrm>
            <a:off x="5322036" y="3188591"/>
            <a:ext cx="294878" cy="1369292"/>
          </a:xfrm>
          <a:custGeom>
            <a:avLst/>
            <a:gdLst>
              <a:gd name="connsiteX0" fmla="*/ 152400 w 284382"/>
              <a:gd name="connsiteY0" fmla="*/ 1816100 h 1816100"/>
              <a:gd name="connsiteX1" fmla="*/ 279400 w 284382"/>
              <a:gd name="connsiteY1" fmla="*/ 571500 h 1816100"/>
              <a:gd name="connsiteX2" fmla="*/ 0 w 284382"/>
              <a:gd name="connsiteY2" fmla="*/ 0 h 1816100"/>
            </a:gdLst>
            <a:ahLst/>
            <a:cxnLst>
              <a:cxn ang="0">
                <a:pos x="connsiteX0" y="connsiteY0"/>
              </a:cxn>
              <a:cxn ang="0">
                <a:pos x="connsiteX1" y="connsiteY1"/>
              </a:cxn>
              <a:cxn ang="0">
                <a:pos x="connsiteX2" y="connsiteY2"/>
              </a:cxn>
            </a:cxnLst>
            <a:rect l="l" t="t" r="r" b="b"/>
            <a:pathLst>
              <a:path w="284382" h="1816100">
                <a:moveTo>
                  <a:pt x="152400" y="1816100"/>
                </a:moveTo>
                <a:cubicBezTo>
                  <a:pt x="228600" y="1345141"/>
                  <a:pt x="304800" y="874183"/>
                  <a:pt x="279400" y="571500"/>
                </a:cubicBezTo>
                <a:cubicBezTo>
                  <a:pt x="254000" y="268817"/>
                  <a:pt x="127000" y="134408"/>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reeform: Shape 21">
            <a:extLst>
              <a:ext uri="{FF2B5EF4-FFF2-40B4-BE49-F238E27FC236}">
                <a16:creationId xmlns:a16="http://schemas.microsoft.com/office/drawing/2014/main" id="{7C97B25F-3A9E-4DB9-85BB-6204C133454D}"/>
              </a:ext>
            </a:extLst>
          </p:cNvPr>
          <p:cNvSpPr/>
          <p:nvPr/>
        </p:nvSpPr>
        <p:spPr>
          <a:xfrm>
            <a:off x="5432300" y="3338875"/>
            <a:ext cx="408232" cy="1168207"/>
          </a:xfrm>
          <a:custGeom>
            <a:avLst/>
            <a:gdLst>
              <a:gd name="connsiteX0" fmla="*/ 0 w 393700"/>
              <a:gd name="connsiteY0" fmla="*/ 1955800 h 1955800"/>
              <a:gd name="connsiteX1" fmla="*/ 241300 w 393700"/>
              <a:gd name="connsiteY1" fmla="*/ 812800 h 1955800"/>
              <a:gd name="connsiteX2" fmla="*/ 393700 w 393700"/>
              <a:gd name="connsiteY2" fmla="*/ 0 h 1955800"/>
            </a:gdLst>
            <a:ahLst/>
            <a:cxnLst>
              <a:cxn ang="0">
                <a:pos x="connsiteX0" y="connsiteY0"/>
              </a:cxn>
              <a:cxn ang="0">
                <a:pos x="connsiteX1" y="connsiteY1"/>
              </a:cxn>
              <a:cxn ang="0">
                <a:pos x="connsiteX2" y="connsiteY2"/>
              </a:cxn>
            </a:cxnLst>
            <a:rect l="l" t="t" r="r" b="b"/>
            <a:pathLst>
              <a:path w="393700" h="1955800">
                <a:moveTo>
                  <a:pt x="0" y="1955800"/>
                </a:moveTo>
                <a:cubicBezTo>
                  <a:pt x="87841" y="1547283"/>
                  <a:pt x="175683" y="1138767"/>
                  <a:pt x="241300" y="812800"/>
                </a:cubicBezTo>
                <a:cubicBezTo>
                  <a:pt x="306917" y="486833"/>
                  <a:pt x="350308" y="243416"/>
                  <a:pt x="39370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reeform: Shape 23">
            <a:extLst>
              <a:ext uri="{FF2B5EF4-FFF2-40B4-BE49-F238E27FC236}">
                <a16:creationId xmlns:a16="http://schemas.microsoft.com/office/drawing/2014/main" id="{285DEB24-C80B-4C75-B7D9-86EA473F0330}"/>
              </a:ext>
            </a:extLst>
          </p:cNvPr>
          <p:cNvSpPr/>
          <p:nvPr/>
        </p:nvSpPr>
        <p:spPr>
          <a:xfrm>
            <a:off x="5463838" y="3288075"/>
            <a:ext cx="592594" cy="1168207"/>
          </a:xfrm>
          <a:custGeom>
            <a:avLst/>
            <a:gdLst>
              <a:gd name="connsiteX0" fmla="*/ 0 w 571500"/>
              <a:gd name="connsiteY0" fmla="*/ 1549400 h 1549400"/>
              <a:gd name="connsiteX1" fmla="*/ 203200 w 571500"/>
              <a:gd name="connsiteY1" fmla="*/ 863600 h 1549400"/>
              <a:gd name="connsiteX2" fmla="*/ 571500 w 571500"/>
              <a:gd name="connsiteY2" fmla="*/ 0 h 1549400"/>
            </a:gdLst>
            <a:ahLst/>
            <a:cxnLst>
              <a:cxn ang="0">
                <a:pos x="connsiteX0" y="connsiteY0"/>
              </a:cxn>
              <a:cxn ang="0">
                <a:pos x="connsiteX1" y="connsiteY1"/>
              </a:cxn>
              <a:cxn ang="0">
                <a:pos x="connsiteX2" y="connsiteY2"/>
              </a:cxn>
            </a:cxnLst>
            <a:rect l="l" t="t" r="r" b="b"/>
            <a:pathLst>
              <a:path w="571500" h="1549400">
                <a:moveTo>
                  <a:pt x="0" y="1549400"/>
                </a:moveTo>
                <a:cubicBezTo>
                  <a:pt x="53975" y="1335616"/>
                  <a:pt x="107950" y="1121833"/>
                  <a:pt x="203200" y="863600"/>
                </a:cubicBezTo>
                <a:cubicBezTo>
                  <a:pt x="298450" y="605367"/>
                  <a:pt x="508000" y="156633"/>
                  <a:pt x="57150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Freeform: Shape 24">
            <a:extLst>
              <a:ext uri="{FF2B5EF4-FFF2-40B4-BE49-F238E27FC236}">
                <a16:creationId xmlns:a16="http://schemas.microsoft.com/office/drawing/2014/main" id="{70769AC4-E959-42B8-8445-8E4EA242CD53}"/>
              </a:ext>
            </a:extLst>
          </p:cNvPr>
          <p:cNvSpPr/>
          <p:nvPr/>
        </p:nvSpPr>
        <p:spPr>
          <a:xfrm>
            <a:off x="5489238" y="3563244"/>
            <a:ext cx="592594" cy="766038"/>
          </a:xfrm>
          <a:custGeom>
            <a:avLst/>
            <a:gdLst>
              <a:gd name="connsiteX0" fmla="*/ 0 w 571500"/>
              <a:gd name="connsiteY0" fmla="*/ 1016000 h 1016000"/>
              <a:gd name="connsiteX1" fmla="*/ 177800 w 571500"/>
              <a:gd name="connsiteY1" fmla="*/ 660400 h 1016000"/>
              <a:gd name="connsiteX2" fmla="*/ 571500 w 571500"/>
              <a:gd name="connsiteY2" fmla="*/ 0 h 1016000"/>
            </a:gdLst>
            <a:ahLst/>
            <a:cxnLst>
              <a:cxn ang="0">
                <a:pos x="connsiteX0" y="connsiteY0"/>
              </a:cxn>
              <a:cxn ang="0">
                <a:pos x="connsiteX1" y="connsiteY1"/>
              </a:cxn>
              <a:cxn ang="0">
                <a:pos x="connsiteX2" y="connsiteY2"/>
              </a:cxn>
            </a:cxnLst>
            <a:rect l="l" t="t" r="r" b="b"/>
            <a:pathLst>
              <a:path w="571500" h="1016000">
                <a:moveTo>
                  <a:pt x="0" y="1016000"/>
                </a:moveTo>
                <a:cubicBezTo>
                  <a:pt x="41275" y="922866"/>
                  <a:pt x="82550" y="829733"/>
                  <a:pt x="177800" y="660400"/>
                </a:cubicBezTo>
                <a:cubicBezTo>
                  <a:pt x="273050" y="491067"/>
                  <a:pt x="422275" y="245533"/>
                  <a:pt x="57150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Freeform: Shape 25">
            <a:extLst>
              <a:ext uri="{FF2B5EF4-FFF2-40B4-BE49-F238E27FC236}">
                <a16:creationId xmlns:a16="http://schemas.microsoft.com/office/drawing/2014/main" id="{FCCA3F8D-0944-4B5E-AD05-B3DC3226BC53}"/>
              </a:ext>
            </a:extLst>
          </p:cNvPr>
          <p:cNvSpPr/>
          <p:nvPr/>
        </p:nvSpPr>
        <p:spPr>
          <a:xfrm>
            <a:off x="5480757" y="4057035"/>
            <a:ext cx="474075" cy="450047"/>
          </a:xfrm>
          <a:custGeom>
            <a:avLst/>
            <a:gdLst>
              <a:gd name="connsiteX0" fmla="*/ 0 w 457200"/>
              <a:gd name="connsiteY0" fmla="*/ 596900 h 596900"/>
              <a:gd name="connsiteX1" fmla="*/ 88900 w 457200"/>
              <a:gd name="connsiteY1" fmla="*/ 152400 h 596900"/>
              <a:gd name="connsiteX2" fmla="*/ 457200 w 457200"/>
              <a:gd name="connsiteY2" fmla="*/ 0 h 596900"/>
            </a:gdLst>
            <a:ahLst/>
            <a:cxnLst>
              <a:cxn ang="0">
                <a:pos x="connsiteX0" y="connsiteY0"/>
              </a:cxn>
              <a:cxn ang="0">
                <a:pos x="connsiteX1" y="connsiteY1"/>
              </a:cxn>
              <a:cxn ang="0">
                <a:pos x="connsiteX2" y="connsiteY2"/>
              </a:cxn>
            </a:cxnLst>
            <a:rect l="l" t="t" r="r" b="b"/>
            <a:pathLst>
              <a:path w="457200" h="596900">
                <a:moveTo>
                  <a:pt x="0" y="596900"/>
                </a:moveTo>
                <a:cubicBezTo>
                  <a:pt x="6350" y="424391"/>
                  <a:pt x="12700" y="251883"/>
                  <a:pt x="88900" y="152400"/>
                </a:cubicBezTo>
                <a:cubicBezTo>
                  <a:pt x="165100" y="52917"/>
                  <a:pt x="311150" y="26458"/>
                  <a:pt x="45720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Freeform: Shape 27">
            <a:extLst>
              <a:ext uri="{FF2B5EF4-FFF2-40B4-BE49-F238E27FC236}">
                <a16:creationId xmlns:a16="http://schemas.microsoft.com/office/drawing/2014/main" id="{F52A6A8F-B7EB-48F3-BB34-83C7FECC38FA}"/>
              </a:ext>
            </a:extLst>
          </p:cNvPr>
          <p:cNvSpPr/>
          <p:nvPr/>
        </p:nvSpPr>
        <p:spPr>
          <a:xfrm>
            <a:off x="5016500" y="3263900"/>
            <a:ext cx="603861" cy="1219200"/>
          </a:xfrm>
          <a:custGeom>
            <a:avLst/>
            <a:gdLst>
              <a:gd name="connsiteX0" fmla="*/ 482600 w 603861"/>
              <a:gd name="connsiteY0" fmla="*/ 1219200 h 1219200"/>
              <a:gd name="connsiteX1" fmla="*/ 571500 w 603861"/>
              <a:gd name="connsiteY1" fmla="*/ 647700 h 1219200"/>
              <a:gd name="connsiteX2" fmla="*/ 0 w 603861"/>
              <a:gd name="connsiteY2" fmla="*/ 0 h 1219200"/>
            </a:gdLst>
            <a:ahLst/>
            <a:cxnLst>
              <a:cxn ang="0">
                <a:pos x="connsiteX0" y="connsiteY0"/>
              </a:cxn>
              <a:cxn ang="0">
                <a:pos x="connsiteX1" y="connsiteY1"/>
              </a:cxn>
              <a:cxn ang="0">
                <a:pos x="connsiteX2" y="connsiteY2"/>
              </a:cxn>
            </a:cxnLst>
            <a:rect l="l" t="t" r="r" b="b"/>
            <a:pathLst>
              <a:path w="603861" h="1219200">
                <a:moveTo>
                  <a:pt x="482600" y="1219200"/>
                </a:moveTo>
                <a:cubicBezTo>
                  <a:pt x="567266" y="1035050"/>
                  <a:pt x="651933" y="850900"/>
                  <a:pt x="571500" y="647700"/>
                </a:cubicBezTo>
                <a:cubicBezTo>
                  <a:pt x="491067" y="444500"/>
                  <a:pt x="245533" y="222250"/>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Freeform: Shape 28">
            <a:extLst>
              <a:ext uri="{FF2B5EF4-FFF2-40B4-BE49-F238E27FC236}">
                <a16:creationId xmlns:a16="http://schemas.microsoft.com/office/drawing/2014/main" id="{2E382CCC-C123-44B6-938F-3940AA7B1B70}"/>
              </a:ext>
            </a:extLst>
          </p:cNvPr>
          <p:cNvSpPr/>
          <p:nvPr/>
        </p:nvSpPr>
        <p:spPr>
          <a:xfrm>
            <a:off x="5478780" y="4335780"/>
            <a:ext cx="2781300" cy="283448"/>
          </a:xfrm>
          <a:custGeom>
            <a:avLst/>
            <a:gdLst>
              <a:gd name="connsiteX0" fmla="*/ 0 w 2781300"/>
              <a:gd name="connsiteY0" fmla="*/ 91440 h 283448"/>
              <a:gd name="connsiteX1" fmla="*/ 1562100 w 2781300"/>
              <a:gd name="connsiteY1" fmla="*/ 281940 h 283448"/>
              <a:gd name="connsiteX2" fmla="*/ 2781300 w 2781300"/>
              <a:gd name="connsiteY2" fmla="*/ 0 h 283448"/>
            </a:gdLst>
            <a:ahLst/>
            <a:cxnLst>
              <a:cxn ang="0">
                <a:pos x="connsiteX0" y="connsiteY0"/>
              </a:cxn>
              <a:cxn ang="0">
                <a:pos x="connsiteX1" y="connsiteY1"/>
              </a:cxn>
              <a:cxn ang="0">
                <a:pos x="connsiteX2" y="connsiteY2"/>
              </a:cxn>
            </a:cxnLst>
            <a:rect l="l" t="t" r="r" b="b"/>
            <a:pathLst>
              <a:path w="2781300" h="283448">
                <a:moveTo>
                  <a:pt x="0" y="91440"/>
                </a:moveTo>
                <a:cubicBezTo>
                  <a:pt x="549275" y="194310"/>
                  <a:pt x="1098550" y="297180"/>
                  <a:pt x="1562100" y="281940"/>
                </a:cubicBezTo>
                <a:cubicBezTo>
                  <a:pt x="2025650" y="266700"/>
                  <a:pt x="2403475" y="133350"/>
                  <a:pt x="278130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Freeform: Shape 29">
            <a:extLst>
              <a:ext uri="{FF2B5EF4-FFF2-40B4-BE49-F238E27FC236}">
                <a16:creationId xmlns:a16="http://schemas.microsoft.com/office/drawing/2014/main" id="{A9D5C8EE-D84B-4115-B7DB-E8A0D414052F}"/>
              </a:ext>
            </a:extLst>
          </p:cNvPr>
          <p:cNvSpPr/>
          <p:nvPr/>
        </p:nvSpPr>
        <p:spPr>
          <a:xfrm>
            <a:off x="5501640" y="2964180"/>
            <a:ext cx="2529840" cy="1449033"/>
          </a:xfrm>
          <a:custGeom>
            <a:avLst/>
            <a:gdLst>
              <a:gd name="connsiteX0" fmla="*/ 0 w 2529840"/>
              <a:gd name="connsiteY0" fmla="*/ 1440180 h 1449033"/>
              <a:gd name="connsiteX1" fmla="*/ 1478280 w 2529840"/>
              <a:gd name="connsiteY1" fmla="*/ 1234440 h 1449033"/>
              <a:gd name="connsiteX2" fmla="*/ 2529840 w 2529840"/>
              <a:gd name="connsiteY2" fmla="*/ 0 h 1449033"/>
            </a:gdLst>
            <a:ahLst/>
            <a:cxnLst>
              <a:cxn ang="0">
                <a:pos x="connsiteX0" y="connsiteY0"/>
              </a:cxn>
              <a:cxn ang="0">
                <a:pos x="connsiteX1" y="connsiteY1"/>
              </a:cxn>
              <a:cxn ang="0">
                <a:pos x="connsiteX2" y="connsiteY2"/>
              </a:cxn>
            </a:cxnLst>
            <a:rect l="l" t="t" r="r" b="b"/>
            <a:pathLst>
              <a:path w="2529840" h="1449033">
                <a:moveTo>
                  <a:pt x="0" y="1440180"/>
                </a:moveTo>
                <a:cubicBezTo>
                  <a:pt x="528320" y="1457325"/>
                  <a:pt x="1056640" y="1474470"/>
                  <a:pt x="1478280" y="1234440"/>
                </a:cubicBezTo>
                <a:cubicBezTo>
                  <a:pt x="1899920" y="994410"/>
                  <a:pt x="2214880" y="497205"/>
                  <a:pt x="252984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1" name="Freeform: Shape 30">
            <a:extLst>
              <a:ext uri="{FF2B5EF4-FFF2-40B4-BE49-F238E27FC236}">
                <a16:creationId xmlns:a16="http://schemas.microsoft.com/office/drawing/2014/main" id="{8FA4A1FA-642F-47A0-AB26-93AE31AC0230}"/>
              </a:ext>
            </a:extLst>
          </p:cNvPr>
          <p:cNvSpPr/>
          <p:nvPr/>
        </p:nvSpPr>
        <p:spPr>
          <a:xfrm>
            <a:off x="2651760" y="2689860"/>
            <a:ext cx="2849880" cy="1714500"/>
          </a:xfrm>
          <a:custGeom>
            <a:avLst/>
            <a:gdLst>
              <a:gd name="connsiteX0" fmla="*/ 2849880 w 2849880"/>
              <a:gd name="connsiteY0" fmla="*/ 1714500 h 1714500"/>
              <a:gd name="connsiteX1" fmla="*/ 952500 w 2849880"/>
              <a:gd name="connsiteY1" fmla="*/ 1188720 h 1714500"/>
              <a:gd name="connsiteX2" fmla="*/ 0 w 2849880"/>
              <a:gd name="connsiteY2" fmla="*/ 0 h 1714500"/>
            </a:gdLst>
            <a:ahLst/>
            <a:cxnLst>
              <a:cxn ang="0">
                <a:pos x="connsiteX0" y="connsiteY0"/>
              </a:cxn>
              <a:cxn ang="0">
                <a:pos x="connsiteX1" y="connsiteY1"/>
              </a:cxn>
              <a:cxn ang="0">
                <a:pos x="connsiteX2" y="connsiteY2"/>
              </a:cxn>
            </a:cxnLst>
            <a:rect l="l" t="t" r="r" b="b"/>
            <a:pathLst>
              <a:path w="2849880" h="1714500">
                <a:moveTo>
                  <a:pt x="2849880" y="1714500"/>
                </a:moveTo>
                <a:cubicBezTo>
                  <a:pt x="2138680" y="1594485"/>
                  <a:pt x="1427480" y="1474470"/>
                  <a:pt x="952500" y="1188720"/>
                </a:cubicBezTo>
                <a:cubicBezTo>
                  <a:pt x="477520" y="902970"/>
                  <a:pt x="238760" y="451485"/>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reeform: Shape 31">
            <a:extLst>
              <a:ext uri="{FF2B5EF4-FFF2-40B4-BE49-F238E27FC236}">
                <a16:creationId xmlns:a16="http://schemas.microsoft.com/office/drawing/2014/main" id="{30435317-762C-45B3-9DE5-F44FBD1EEAE6}"/>
              </a:ext>
            </a:extLst>
          </p:cNvPr>
          <p:cNvSpPr/>
          <p:nvPr/>
        </p:nvSpPr>
        <p:spPr>
          <a:xfrm>
            <a:off x="4681786" y="2506980"/>
            <a:ext cx="804614" cy="1866900"/>
          </a:xfrm>
          <a:custGeom>
            <a:avLst/>
            <a:gdLst>
              <a:gd name="connsiteX0" fmla="*/ 804614 w 804614"/>
              <a:gd name="connsiteY0" fmla="*/ 1866900 h 1866900"/>
              <a:gd name="connsiteX1" fmla="*/ 34994 w 804614"/>
              <a:gd name="connsiteY1" fmla="*/ 1310640 h 1866900"/>
              <a:gd name="connsiteX2" fmla="*/ 202634 w 804614"/>
              <a:gd name="connsiteY2" fmla="*/ 0 h 1866900"/>
            </a:gdLst>
            <a:ahLst/>
            <a:cxnLst>
              <a:cxn ang="0">
                <a:pos x="connsiteX0" y="connsiteY0"/>
              </a:cxn>
              <a:cxn ang="0">
                <a:pos x="connsiteX1" y="connsiteY1"/>
              </a:cxn>
              <a:cxn ang="0">
                <a:pos x="connsiteX2" y="connsiteY2"/>
              </a:cxn>
            </a:cxnLst>
            <a:rect l="l" t="t" r="r" b="b"/>
            <a:pathLst>
              <a:path w="804614" h="1866900">
                <a:moveTo>
                  <a:pt x="804614" y="1866900"/>
                </a:moveTo>
                <a:cubicBezTo>
                  <a:pt x="469969" y="1744345"/>
                  <a:pt x="135324" y="1621790"/>
                  <a:pt x="34994" y="1310640"/>
                </a:cubicBezTo>
                <a:cubicBezTo>
                  <a:pt x="-65336" y="999490"/>
                  <a:pt x="68649" y="499745"/>
                  <a:pt x="202634"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Freeform: Shape 32">
            <a:extLst>
              <a:ext uri="{FF2B5EF4-FFF2-40B4-BE49-F238E27FC236}">
                <a16:creationId xmlns:a16="http://schemas.microsoft.com/office/drawing/2014/main" id="{9E3A5E87-80A1-49F1-B723-917F7F817163}"/>
              </a:ext>
            </a:extLst>
          </p:cNvPr>
          <p:cNvSpPr/>
          <p:nvPr/>
        </p:nvSpPr>
        <p:spPr>
          <a:xfrm>
            <a:off x="3467100" y="4191000"/>
            <a:ext cx="2004060" cy="388776"/>
          </a:xfrm>
          <a:custGeom>
            <a:avLst/>
            <a:gdLst>
              <a:gd name="connsiteX0" fmla="*/ 2004060 w 2004060"/>
              <a:gd name="connsiteY0" fmla="*/ 320040 h 388776"/>
              <a:gd name="connsiteX1" fmla="*/ 914400 w 2004060"/>
              <a:gd name="connsiteY1" fmla="*/ 365760 h 388776"/>
              <a:gd name="connsiteX2" fmla="*/ 0 w 2004060"/>
              <a:gd name="connsiteY2" fmla="*/ 0 h 388776"/>
            </a:gdLst>
            <a:ahLst/>
            <a:cxnLst>
              <a:cxn ang="0">
                <a:pos x="connsiteX0" y="connsiteY0"/>
              </a:cxn>
              <a:cxn ang="0">
                <a:pos x="connsiteX1" y="connsiteY1"/>
              </a:cxn>
              <a:cxn ang="0">
                <a:pos x="connsiteX2" y="connsiteY2"/>
              </a:cxn>
            </a:cxnLst>
            <a:rect l="l" t="t" r="r" b="b"/>
            <a:pathLst>
              <a:path w="2004060" h="388776">
                <a:moveTo>
                  <a:pt x="2004060" y="320040"/>
                </a:moveTo>
                <a:cubicBezTo>
                  <a:pt x="1626235" y="369570"/>
                  <a:pt x="1248410" y="419100"/>
                  <a:pt x="914400" y="365760"/>
                </a:cubicBezTo>
                <a:cubicBezTo>
                  <a:pt x="580390" y="312420"/>
                  <a:pt x="163830" y="63500"/>
                  <a:pt x="0" y="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17778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1" grpId="0" animBg="1"/>
      <p:bldP spid="22" grpId="0" animBg="1"/>
      <p:bldP spid="24" grpId="0" animBg="1"/>
      <p:bldP spid="25" grpId="0" animBg="1"/>
      <p:bldP spid="26" grpId="0" animBg="1"/>
      <p:bldP spid="28" grpId="0" animBg="1"/>
      <p:bldP spid="29"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44900"/>
            <a:ext cx="6230984" cy="1306286"/>
          </a:xfrm>
          <a:prstGeom prst="rect">
            <a:avLst/>
          </a:prstGeom>
        </p:spPr>
        <p:txBody>
          <a:bodyPr vert="horz" lIns="91440" tIns="45720" rIns="91440" bIns="45720" rtlCol="0" anchor="ctr">
            <a:normAutofit lnSpcReduction="10000"/>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Towards a</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 South African fuel cell industry</a:t>
            </a:r>
          </a:p>
        </p:txBody>
      </p:sp>
      <p:sp>
        <p:nvSpPr>
          <p:cNvPr id="2" name="Rectangle 1">
            <a:extLst>
              <a:ext uri="{FF2B5EF4-FFF2-40B4-BE49-F238E27FC236}">
                <a16:creationId xmlns:a16="http://schemas.microsoft.com/office/drawing/2014/main" id="{D610C7E7-D0AD-49BD-A843-F76AAD7A5634}"/>
              </a:ext>
            </a:extLst>
          </p:cNvPr>
          <p:cNvSpPr>
            <a:spLocks noChangeArrowheads="1"/>
          </p:cNvSpPr>
          <p:nvPr/>
        </p:nvSpPr>
        <p:spPr bwMode="auto">
          <a:xfrm>
            <a:off x="233995" y="1615883"/>
            <a:ext cx="9412357"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buFont typeface="Arial" panose="020B0604020202020204" pitchFamily="34" charset="0"/>
              <a:buChar char="•"/>
            </a:pPr>
            <a:r>
              <a:rPr lang="en-GB" altLang="en-US" sz="2400" dirty="0">
                <a:solidFill>
                  <a:prstClr val="white"/>
                </a:solidFill>
                <a:latin typeface="Calibri" pitchFamily="34" charset="0"/>
              </a:rPr>
              <a:t>Establish local production facility in the MW scale per year</a:t>
            </a:r>
          </a:p>
          <a:p>
            <a:pPr marL="342900" lvl="0" indent="-342900">
              <a:buFont typeface="Arial" panose="020B0604020202020204" pitchFamily="34" charset="0"/>
              <a:buChar char="•"/>
            </a:pPr>
            <a:endParaRPr lang="en-GB" altLang="en-US" sz="2400" dirty="0">
              <a:solidFill>
                <a:prstClr val="white"/>
              </a:solidFill>
              <a:latin typeface="Calibri" pitchFamily="34" charset="0"/>
            </a:endParaRPr>
          </a:p>
          <a:p>
            <a:pPr marL="342900" lvl="0" indent="-342900">
              <a:buFont typeface="Arial" panose="020B0604020202020204" pitchFamily="34" charset="0"/>
              <a:buChar char="•"/>
            </a:pPr>
            <a:r>
              <a:rPr lang="en-GB" altLang="en-US" sz="2400" dirty="0">
                <a:solidFill>
                  <a:prstClr val="white"/>
                </a:solidFill>
                <a:latin typeface="Calibri" pitchFamily="34" charset="0"/>
              </a:rPr>
              <a:t>Reduce the cost of fuel cell systems</a:t>
            </a:r>
          </a:p>
          <a:p>
            <a:pPr marL="342900" lvl="0" indent="-342900">
              <a:buFont typeface="Arial" panose="020B0604020202020204" pitchFamily="34" charset="0"/>
              <a:buChar char="•"/>
            </a:pPr>
            <a:endParaRPr lang="en-GB" altLang="en-US" sz="2400" dirty="0">
              <a:solidFill>
                <a:prstClr val="white"/>
              </a:solidFill>
              <a:latin typeface="Calibri" pitchFamily="34" charset="0"/>
            </a:endParaRPr>
          </a:p>
          <a:p>
            <a:pPr marL="342900" lvl="0" indent="-342900">
              <a:buFont typeface="Arial" panose="020B0604020202020204" pitchFamily="34" charset="0"/>
              <a:buChar char="•"/>
            </a:pPr>
            <a:r>
              <a:rPr lang="en-GB" altLang="en-US" sz="2400" dirty="0">
                <a:solidFill>
                  <a:prstClr val="white"/>
                </a:solidFill>
                <a:latin typeface="Calibri" pitchFamily="34" charset="0"/>
              </a:rPr>
              <a:t>Local mineral beneficiation</a:t>
            </a:r>
          </a:p>
          <a:p>
            <a:pPr marL="342900" lvl="0" indent="-342900">
              <a:buFont typeface="Arial" panose="020B0604020202020204" pitchFamily="34" charset="0"/>
              <a:buChar char="•"/>
            </a:pPr>
            <a:endParaRPr lang="en-GB" altLang="en-US" sz="2400" dirty="0">
              <a:solidFill>
                <a:prstClr val="white"/>
              </a:solidFill>
              <a:latin typeface="Calibri" pitchFamily="34" charset="0"/>
            </a:endParaRPr>
          </a:p>
          <a:p>
            <a:pPr marL="342900" lvl="0" indent="-342900">
              <a:buFont typeface="Arial" panose="020B0604020202020204" pitchFamily="34" charset="0"/>
              <a:buChar char="•"/>
            </a:pPr>
            <a:r>
              <a:rPr lang="en-GB" altLang="en-US" sz="2400" dirty="0">
                <a:solidFill>
                  <a:prstClr val="white"/>
                </a:solidFill>
                <a:latin typeface="Calibri" pitchFamily="34" charset="0"/>
              </a:rPr>
              <a:t>Job creation</a:t>
            </a:r>
          </a:p>
          <a:p>
            <a:pPr lvl="0"/>
            <a:endParaRPr lang="en-ZA" altLang="en-US" sz="2000" dirty="0">
              <a:solidFill>
                <a:prstClr val="white"/>
              </a:solidFill>
              <a:latin typeface="Calibri" pitchFamily="34" charset="0"/>
            </a:endParaRPr>
          </a:p>
        </p:txBody>
      </p:sp>
    </p:spTree>
    <p:extLst>
      <p:ext uri="{BB962C8B-B14F-4D97-AF65-F5344CB8AC3E}">
        <p14:creationId xmlns:p14="http://schemas.microsoft.com/office/powerpoint/2010/main" val="210210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The South African Story</a:t>
            </a:r>
          </a:p>
        </p:txBody>
      </p:sp>
      <p:sp>
        <p:nvSpPr>
          <p:cNvPr id="10" name="TextBox 9"/>
          <p:cNvSpPr txBox="1"/>
          <p:nvPr/>
        </p:nvSpPr>
        <p:spPr>
          <a:xfrm>
            <a:off x="199862" y="1011560"/>
            <a:ext cx="4521225"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Silicon Valley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Connector 13"/>
          <p:cNvCxnSpPr>
            <a:cxnSpLocks/>
          </p:cNvCxnSpPr>
          <p:nvPr/>
        </p:nvCxnSpPr>
        <p:spPr>
          <a:xfrm>
            <a:off x="4830417" y="1381539"/>
            <a:ext cx="0" cy="48853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533349" y="1564718"/>
            <a:ext cx="3666635" cy="2446170"/>
          </a:xfrm>
          <a:prstGeom prst="rect">
            <a:avLst/>
          </a:prstGeom>
        </p:spPr>
      </p:pic>
      <p:sp>
        <p:nvSpPr>
          <p:cNvPr id="8" name="Rectangle 7"/>
          <p:cNvSpPr/>
          <p:nvPr/>
        </p:nvSpPr>
        <p:spPr>
          <a:xfrm>
            <a:off x="476498" y="4163938"/>
            <a:ext cx="4299254" cy="1015663"/>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Silicon – Semiconductors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Computer Industries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39 businesses in the “Fortune 1000” </a:t>
            </a:r>
          </a:p>
        </p:txBody>
      </p:sp>
      <p:sp>
        <p:nvSpPr>
          <p:cNvPr id="16" name="TextBox 15"/>
          <p:cNvSpPr txBox="1"/>
          <p:nvPr/>
        </p:nvSpPr>
        <p:spPr>
          <a:xfrm>
            <a:off x="5220653" y="1032797"/>
            <a:ext cx="4521225"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Fuel Cell Valley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5"/>
          <a:stretch>
            <a:fillRect/>
          </a:stretch>
        </p:blipFill>
        <p:spPr>
          <a:xfrm>
            <a:off x="5475730" y="1564718"/>
            <a:ext cx="3635715" cy="2446170"/>
          </a:xfrm>
          <a:prstGeom prst="rect">
            <a:avLst/>
          </a:prstGeom>
        </p:spPr>
      </p:pic>
      <p:sp>
        <p:nvSpPr>
          <p:cNvPr id="20" name="Rectangle 19"/>
          <p:cNvSpPr/>
          <p:nvPr/>
        </p:nvSpPr>
        <p:spPr>
          <a:xfrm>
            <a:off x="5220653" y="4065982"/>
            <a:ext cx="4027577" cy="2246769"/>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Catalyst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Platinum Group Metals (1</a:t>
            </a:r>
            <a:r>
              <a:rPr kumimoji="0" lang="en-ZA" sz="20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Zirconia (2</a:t>
            </a:r>
            <a:r>
              <a:rPr kumimoji="0" lang="en-ZA" sz="20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Bipolar / Interconnect plates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Chrome (1</a:t>
            </a:r>
            <a:r>
              <a:rPr kumimoji="0" lang="en-ZA" sz="200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Iron (6</a:t>
            </a:r>
            <a:r>
              <a:rPr kumimoji="0" lang="en-ZA" sz="20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2000" b="0" i="0" u="none" strike="noStrike" kern="1200" cap="none" spc="0" normalizeH="0" baseline="0" noProof="0" dirty="0">
                <a:ln>
                  <a:noFill/>
                </a:ln>
                <a:solidFill>
                  <a:prstClr val="white"/>
                </a:solidFill>
                <a:effectLst/>
                <a:uLnTx/>
                <a:uFillTx/>
                <a:latin typeface="Calibri" panose="020F0502020204030204"/>
                <a:ea typeface="+mn-ea"/>
                <a:cs typeface="+mn-cs"/>
              </a:rPr>
              <a:t>Major role player in energy supply</a:t>
            </a:r>
          </a:p>
        </p:txBody>
      </p:sp>
      <p:sp>
        <p:nvSpPr>
          <p:cNvPr id="2" name="Rectangle 1">
            <a:extLst>
              <a:ext uri="{FF2B5EF4-FFF2-40B4-BE49-F238E27FC236}">
                <a16:creationId xmlns:a16="http://schemas.microsoft.com/office/drawing/2014/main" id="{FC1AE393-7CBA-42FF-881A-1F40C098BEB4}"/>
              </a:ext>
            </a:extLst>
          </p:cNvPr>
          <p:cNvSpPr/>
          <p:nvPr/>
        </p:nvSpPr>
        <p:spPr>
          <a:xfrm>
            <a:off x="774492" y="6409758"/>
            <a:ext cx="871427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1" u="none" strike="noStrike" kern="1200" cap="none" spc="0" normalizeH="0" baseline="0" noProof="0" dirty="0">
                <a:ln>
                  <a:noFill/>
                </a:ln>
                <a:solidFill>
                  <a:prstClr val="black"/>
                </a:solidFill>
                <a:effectLst/>
                <a:uLnTx/>
                <a:uFillTx/>
                <a:latin typeface="Calibri" panose="020F0502020204030204"/>
                <a:ea typeface="+mn-ea"/>
                <a:cs typeface="+mn-cs"/>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1" u="none" strike="noStrike" kern="1200" cap="none" spc="0" normalizeH="0" baseline="0" noProof="0" dirty="0">
                <a:ln>
                  <a:noFill/>
                </a:ln>
                <a:solidFill>
                  <a:prstClr val="black"/>
                </a:solidFill>
                <a:effectLst/>
                <a:uLnTx/>
                <a:uFillTx/>
                <a:latin typeface="Calibri" panose="020F0502020204030204"/>
                <a:ea typeface="+mn-ea"/>
                <a:cs typeface="+mn-cs"/>
              </a:rPr>
              <a:t>* U.S. Geological Survey, Mineral Commodity Summaries, January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1" u="none" strike="noStrike" kern="1200" cap="none" spc="0" normalizeH="0" baseline="0" noProof="0" dirty="0">
                <a:ln>
                  <a:noFill/>
                </a:ln>
                <a:solidFill>
                  <a:prstClr val="black"/>
                </a:solidFill>
                <a:effectLst/>
                <a:uLnTx/>
                <a:uFillTx/>
                <a:latin typeface="Calibri" panose="020F0502020204030204"/>
                <a:ea typeface="+mn-ea"/>
                <a:cs typeface="+mn-cs"/>
              </a:rPr>
              <a:t>**International Chromium Development Association - ©2011</a:t>
            </a:r>
          </a:p>
        </p:txBody>
      </p:sp>
    </p:spTree>
    <p:extLst>
      <p:ext uri="{BB962C8B-B14F-4D97-AF65-F5344CB8AC3E}">
        <p14:creationId xmlns:p14="http://schemas.microsoft.com/office/powerpoint/2010/main" val="368611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a:t>
            </a: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Example</a:t>
            </a:r>
            <a:endPar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endParaRPr>
          </a:p>
        </p:txBody>
      </p:sp>
      <p:sp>
        <p:nvSpPr>
          <p:cNvPr id="6" name="Rectangle 5">
            <a:extLst>
              <a:ext uri="{FF2B5EF4-FFF2-40B4-BE49-F238E27FC236}">
                <a16:creationId xmlns:a16="http://schemas.microsoft.com/office/drawing/2014/main" id="{36CDF4D9-30F8-4907-8A08-1E7C5C03EFCD}"/>
              </a:ext>
            </a:extLst>
          </p:cNvPr>
          <p:cNvSpPr/>
          <p:nvPr/>
        </p:nvSpPr>
        <p:spPr>
          <a:xfrm>
            <a:off x="169816" y="807075"/>
            <a:ext cx="6519349"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12 GW Decommissioning Coal Power Plants</a:t>
            </a:r>
          </a:p>
        </p:txBody>
      </p:sp>
      <p:graphicFrame>
        <p:nvGraphicFramePr>
          <p:cNvPr id="5" name="Chart 4">
            <a:extLst>
              <a:ext uri="{FF2B5EF4-FFF2-40B4-BE49-F238E27FC236}">
                <a16:creationId xmlns:a16="http://schemas.microsoft.com/office/drawing/2014/main" id="{6BAF6D22-0402-4129-B756-DA3295496EFE}"/>
              </a:ext>
            </a:extLst>
          </p:cNvPr>
          <p:cNvGraphicFramePr>
            <a:graphicFrameLocks/>
          </p:cNvGraphicFramePr>
          <p:nvPr/>
        </p:nvGraphicFramePr>
        <p:xfrm>
          <a:off x="0" y="1449108"/>
          <a:ext cx="6570616" cy="4927674"/>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D610C7E7-D0AD-49BD-A843-F76AAD7A5634}"/>
              </a:ext>
            </a:extLst>
          </p:cNvPr>
          <p:cNvSpPr>
            <a:spLocks noChangeArrowheads="1"/>
          </p:cNvSpPr>
          <p:nvPr/>
        </p:nvSpPr>
        <p:spPr bwMode="auto">
          <a:xfrm>
            <a:off x="6570616" y="1521780"/>
            <a:ext cx="309021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Replace Eskom’s decommissioning coal fired power plants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Fuel Flexible: coal or gas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Load following capabilities - integrate with renewables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The local manufacturing facility</a:t>
            </a:r>
          </a:p>
          <a:p>
            <a:pPr marL="800100" lvl="1" indent="-342900">
              <a:buFont typeface="Arial" panose="020B0604020202020204" pitchFamily="34" charset="0"/>
              <a:buChar char="•"/>
            </a:pPr>
            <a:r>
              <a:rPr lang="en-ZA" altLang="en-US" sz="2000" dirty="0">
                <a:solidFill>
                  <a:prstClr val="white"/>
                </a:solidFill>
                <a:latin typeface="Calibri" pitchFamily="34" charset="0"/>
              </a:rPr>
              <a:t>Significant local employer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75% less CO2 emissions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ZA" altLang="en-US" sz="2000" dirty="0">
                <a:solidFill>
                  <a:prstClr val="white"/>
                </a:solidFill>
                <a:latin typeface="Calibri" pitchFamily="34" charset="0"/>
              </a:rPr>
              <a:t>The fuel cells will save 145 065 600 000 litres of water per year </a:t>
            </a:r>
          </a:p>
        </p:txBody>
      </p:sp>
    </p:spTree>
    <p:extLst>
      <p:ext uri="{BB962C8B-B14F-4D97-AF65-F5344CB8AC3E}">
        <p14:creationId xmlns:p14="http://schemas.microsoft.com/office/powerpoint/2010/main" val="48031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 Solar &amp; Wind</a:t>
            </a:r>
          </a:p>
        </p:txBody>
      </p:sp>
      <p:graphicFrame>
        <p:nvGraphicFramePr>
          <p:cNvPr id="3" name="Table 2">
            <a:extLst>
              <a:ext uri="{FF2B5EF4-FFF2-40B4-BE49-F238E27FC236}">
                <a16:creationId xmlns:a16="http://schemas.microsoft.com/office/drawing/2014/main" id="{C7CEAD63-ECF5-4298-B902-659D84DB6D5E}"/>
              </a:ext>
            </a:extLst>
          </p:cNvPr>
          <p:cNvGraphicFramePr>
            <a:graphicFrameLocks noGrp="1"/>
          </p:cNvGraphicFramePr>
          <p:nvPr>
            <p:extLst>
              <p:ext uri="{D42A27DB-BD31-4B8C-83A1-F6EECF244321}">
                <p14:modId xmlns:p14="http://schemas.microsoft.com/office/powerpoint/2010/main" val="733921387"/>
              </p:ext>
            </p:extLst>
          </p:nvPr>
        </p:nvGraphicFramePr>
        <p:xfrm>
          <a:off x="7038968" y="2673299"/>
          <a:ext cx="2535796" cy="1407160"/>
        </p:xfrm>
        <a:graphic>
          <a:graphicData uri="http://schemas.openxmlformats.org/drawingml/2006/table">
            <a:tbl>
              <a:tblPr firstRow="1" bandRow="1">
                <a:tableStyleId>{5C22544A-7EE6-4342-B048-85BDC9FD1C3A}</a:tableStyleId>
              </a:tblPr>
              <a:tblGrid>
                <a:gridCol w="1267898">
                  <a:extLst>
                    <a:ext uri="{9D8B030D-6E8A-4147-A177-3AD203B41FA5}">
                      <a16:colId xmlns:a16="http://schemas.microsoft.com/office/drawing/2014/main" val="1689769231"/>
                    </a:ext>
                  </a:extLst>
                </a:gridCol>
                <a:gridCol w="1267898">
                  <a:extLst>
                    <a:ext uri="{9D8B030D-6E8A-4147-A177-3AD203B41FA5}">
                      <a16:colId xmlns:a16="http://schemas.microsoft.com/office/drawing/2014/main" val="4178304167"/>
                    </a:ext>
                  </a:extLst>
                </a:gridCol>
              </a:tblGrid>
              <a:tr h="370840">
                <a:tc>
                  <a:txBody>
                    <a:bodyPr/>
                    <a:lstStyle/>
                    <a:p>
                      <a:pPr algn="ctr"/>
                      <a:r>
                        <a:rPr lang="en-ZA" sz="1400" b="1" kern="1200" dirty="0">
                          <a:solidFill>
                            <a:schemeClr val="bg1"/>
                          </a:solidFill>
                          <a:latin typeface="+mn-lt"/>
                          <a:ea typeface="+mn-ea"/>
                          <a:cs typeface="+mn-cs"/>
                        </a:rPr>
                        <a:t>Technology</a:t>
                      </a:r>
                    </a:p>
                  </a:txBody>
                  <a:tcPr anchor="ctr">
                    <a:noFill/>
                  </a:tcPr>
                </a:tc>
                <a:tc>
                  <a:txBody>
                    <a:bodyPr/>
                    <a:lstStyle/>
                    <a:p>
                      <a:pPr algn="ctr"/>
                      <a:r>
                        <a:rPr lang="en-ZA" sz="1400" dirty="0">
                          <a:solidFill>
                            <a:schemeClr val="bg1"/>
                          </a:solidFill>
                        </a:rPr>
                        <a:t>Load following capabilities</a:t>
                      </a:r>
                    </a:p>
                  </a:txBody>
                  <a:tcPr anchor="ctr">
                    <a:noFill/>
                  </a:tcPr>
                </a:tc>
                <a:extLst>
                  <a:ext uri="{0D108BD9-81ED-4DB2-BD59-A6C34878D82A}">
                    <a16:rowId xmlns:a16="http://schemas.microsoft.com/office/drawing/2014/main" val="3520551265"/>
                  </a:ext>
                </a:extLst>
              </a:tr>
              <a:tr h="370840">
                <a:tc>
                  <a:txBody>
                    <a:bodyPr/>
                    <a:lstStyle/>
                    <a:p>
                      <a:r>
                        <a:rPr lang="en-ZA" sz="1400" b="1" kern="1200" dirty="0">
                          <a:solidFill>
                            <a:schemeClr val="bg1"/>
                          </a:solidFill>
                          <a:latin typeface="+mn-lt"/>
                          <a:ea typeface="+mn-ea"/>
                          <a:cs typeface="+mn-cs"/>
                        </a:rPr>
                        <a:t>Coal Fired Power Plant</a:t>
                      </a:r>
                    </a:p>
                  </a:txBody>
                  <a:tcPr>
                    <a:noFill/>
                  </a:tcPr>
                </a:tc>
                <a:tc>
                  <a:txBody>
                    <a:bodyPr/>
                    <a:lstStyle/>
                    <a:p>
                      <a:pPr algn="ctr"/>
                      <a:r>
                        <a:rPr lang="en-ZA" sz="1400" b="1" kern="1200" dirty="0">
                          <a:solidFill>
                            <a:schemeClr val="bg1"/>
                          </a:solidFill>
                          <a:latin typeface="+mn-lt"/>
                          <a:ea typeface="+mn-ea"/>
                          <a:cs typeface="+mn-cs"/>
                        </a:rPr>
                        <a:t>NO</a:t>
                      </a:r>
                    </a:p>
                  </a:txBody>
                  <a:tcPr anchor="ctr">
                    <a:noFill/>
                  </a:tcPr>
                </a:tc>
                <a:extLst>
                  <a:ext uri="{0D108BD9-81ED-4DB2-BD59-A6C34878D82A}">
                    <a16:rowId xmlns:a16="http://schemas.microsoft.com/office/drawing/2014/main" val="1478091420"/>
                  </a:ext>
                </a:extLst>
              </a:tr>
              <a:tr h="370840">
                <a:tc>
                  <a:txBody>
                    <a:bodyPr/>
                    <a:lstStyle/>
                    <a:p>
                      <a:r>
                        <a:rPr lang="en-ZA" sz="1400" b="1" kern="1200" dirty="0">
                          <a:solidFill>
                            <a:schemeClr val="bg1"/>
                          </a:solidFill>
                          <a:latin typeface="+mn-lt"/>
                          <a:ea typeface="+mn-ea"/>
                          <a:cs typeface="+mn-cs"/>
                        </a:rPr>
                        <a:t>Fuel Cells</a:t>
                      </a:r>
                    </a:p>
                  </a:txBody>
                  <a:tcPr>
                    <a:noFill/>
                  </a:tcPr>
                </a:tc>
                <a:tc>
                  <a:txBody>
                    <a:bodyPr/>
                    <a:lstStyle/>
                    <a:p>
                      <a:pPr algn="ctr"/>
                      <a:r>
                        <a:rPr lang="en-ZA" sz="1400" b="1" kern="1200" dirty="0">
                          <a:solidFill>
                            <a:schemeClr val="bg1"/>
                          </a:solidFill>
                          <a:latin typeface="+mn-lt"/>
                          <a:ea typeface="+mn-ea"/>
                          <a:cs typeface="+mn-cs"/>
                        </a:rPr>
                        <a:t>YES</a:t>
                      </a:r>
                    </a:p>
                  </a:txBody>
                  <a:tcPr anchor="ctr">
                    <a:noFill/>
                  </a:tcPr>
                </a:tc>
                <a:extLst>
                  <a:ext uri="{0D108BD9-81ED-4DB2-BD59-A6C34878D82A}">
                    <a16:rowId xmlns:a16="http://schemas.microsoft.com/office/drawing/2014/main" val="1443902866"/>
                  </a:ext>
                </a:extLst>
              </a:tr>
            </a:tbl>
          </a:graphicData>
        </a:graphic>
      </p:graphicFrame>
      <p:graphicFrame>
        <p:nvGraphicFramePr>
          <p:cNvPr id="10" name="Chart 9">
            <a:extLst>
              <a:ext uri="{FF2B5EF4-FFF2-40B4-BE49-F238E27FC236}">
                <a16:creationId xmlns:a16="http://schemas.microsoft.com/office/drawing/2014/main" id="{6D1DF4DF-0709-4F4B-87C6-1A2EEE642547}"/>
              </a:ext>
            </a:extLst>
          </p:cNvPr>
          <p:cNvGraphicFramePr>
            <a:graphicFrameLocks/>
          </p:cNvGraphicFramePr>
          <p:nvPr>
            <p:extLst>
              <p:ext uri="{D42A27DB-BD31-4B8C-83A1-F6EECF244321}">
                <p14:modId xmlns:p14="http://schemas.microsoft.com/office/powerpoint/2010/main" val="1838818954"/>
              </p:ext>
            </p:extLst>
          </p:nvPr>
        </p:nvGraphicFramePr>
        <p:xfrm>
          <a:off x="169817" y="1241264"/>
          <a:ext cx="6654730" cy="50244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1214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44980" y="781674"/>
            <a:ext cx="9462052"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ctr" defTabSz="975208" rtl="0" eaLnBrk="1" fontAlgn="auto" latinLnBrk="0" hangingPunct="1">
              <a:lnSpc>
                <a:spcPct val="90000"/>
              </a:lnSpc>
              <a:spcBef>
                <a:spcPct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Mitochondria Energy Company (Pty) Ltd</a:t>
            </a:r>
          </a:p>
        </p:txBody>
      </p:sp>
      <p:sp>
        <p:nvSpPr>
          <p:cNvPr id="5" name="Rectangle 8"/>
          <p:cNvSpPr txBox="1">
            <a:spLocks noChangeArrowheads="1"/>
          </p:cNvSpPr>
          <p:nvPr/>
        </p:nvSpPr>
        <p:spPr>
          <a:xfrm>
            <a:off x="605661" y="1963984"/>
            <a:ext cx="8540689" cy="254247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Mitochondria Energy  Company (Mito) Ltd was founded in 2012</a:t>
            </a:r>
          </a:p>
          <a:p>
            <a:pPr marL="342900" marR="0" lvl="0" indent="-342900" algn="l"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ZA" sz="2400" b="0" i="0" u="none" strike="noStrike" kern="1200" cap="none" spc="0" normalizeH="0" baseline="0" noProof="0" dirty="0">
                <a:ln>
                  <a:noFill/>
                </a:ln>
                <a:solidFill>
                  <a:prstClr val="white"/>
                </a:solidFill>
                <a:effectLst/>
                <a:uLnTx/>
                <a:uFillTx/>
                <a:latin typeface="Calibri" pitchFamily="34" charset="0"/>
                <a:ea typeface="+mn-ea"/>
                <a:cs typeface="+mn-cs"/>
              </a:rPr>
              <a:t>IDC has an equity stake – 40%</a:t>
            </a:r>
          </a:p>
          <a:p>
            <a:pPr marL="342900" marR="0" lvl="0" indent="-342900" algn="l"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ZA" sz="2400" b="0" i="0" u="none" strike="noStrike" kern="1200" cap="none" spc="0" normalizeH="0" baseline="0" noProof="0" dirty="0">
                <a:ln>
                  <a:noFill/>
                </a:ln>
                <a:solidFill>
                  <a:prstClr val="white"/>
                </a:solidFill>
                <a:effectLst/>
                <a:uLnTx/>
                <a:uFillTx/>
                <a:latin typeface="Calibri" pitchFamily="34" charset="0"/>
                <a:ea typeface="+mn-ea"/>
                <a:cs typeface="+mn-cs"/>
              </a:rPr>
              <a:t>Terracotta Resources (Pty) Ltd controls the balance – 60%</a:t>
            </a:r>
          </a:p>
          <a:p>
            <a:pPr marL="342900" marR="0" lvl="0" indent="-342900" algn="l"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ZA" sz="2400" b="0" i="0" u="none" strike="noStrike" kern="1200" cap="none" spc="0" normalizeH="0" baseline="0" noProof="0" dirty="0">
                <a:ln>
                  <a:noFill/>
                </a:ln>
                <a:solidFill>
                  <a:prstClr val="white"/>
                </a:solidFill>
                <a:effectLst/>
                <a:uLnTx/>
                <a:uFillTx/>
                <a:latin typeface="Calibri" pitchFamily="34" charset="0"/>
                <a:ea typeface="+mn-ea"/>
                <a:cs typeface="+mn-cs"/>
              </a:rPr>
              <a:t>Terracotta  is a 100% Black-owned investment vehicle, and represents the interests of several Black investors</a:t>
            </a:r>
          </a:p>
          <a:p>
            <a:pPr marL="342900" marR="0" lvl="0" indent="-342900" algn="l"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ZA" sz="2400" b="0" i="0" u="none" strike="noStrike" kern="1200" cap="none" spc="0" normalizeH="0" baseline="0" noProof="0" dirty="0">
                <a:ln>
                  <a:noFill/>
                </a:ln>
                <a:solidFill>
                  <a:prstClr val="white"/>
                </a:solidFill>
                <a:effectLst/>
                <a:uLnTx/>
                <a:uFillTx/>
                <a:latin typeface="Calibri" pitchFamily="34" charset="0"/>
                <a:ea typeface="+mn-ea"/>
                <a:cs typeface="+mn-cs"/>
              </a:rPr>
              <a:t>Mashudu Ramano is the central figure</a:t>
            </a:r>
          </a:p>
        </p:txBody>
      </p:sp>
    </p:spTree>
    <p:extLst>
      <p:ext uri="{BB962C8B-B14F-4D97-AF65-F5344CB8AC3E}">
        <p14:creationId xmlns:p14="http://schemas.microsoft.com/office/powerpoint/2010/main" val="2946820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78036" y="1755565"/>
            <a:ext cx="7512667" cy="714042"/>
          </a:xfrm>
          <a:prstGeom prst="rect">
            <a:avLst/>
          </a:prstGeom>
          <a:noFill/>
        </p:spPr>
        <p:txBody>
          <a:bodyPr wrap="square" rtlCol="0">
            <a:spAutoFit/>
          </a:bodyPr>
          <a:lstStyle/>
          <a:p>
            <a:pPr marL="457200" marR="0" lvl="2" indent="-4572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179952" y="2469607"/>
            <a:ext cx="539210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alibri" panose="020F0502020204030204"/>
                <a:ea typeface="+mn-ea"/>
                <a:cs typeface="+mn-cs"/>
              </a:rPr>
              <a:t>Inside the Fuel Cells</a:t>
            </a:r>
          </a:p>
        </p:txBody>
      </p:sp>
    </p:spTree>
    <p:extLst>
      <p:ext uri="{BB962C8B-B14F-4D97-AF65-F5344CB8AC3E}">
        <p14:creationId xmlns:p14="http://schemas.microsoft.com/office/powerpoint/2010/main" val="3560436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Overview</a:t>
            </a:r>
          </a:p>
        </p:txBody>
      </p:sp>
      <p:grpSp>
        <p:nvGrpSpPr>
          <p:cNvPr id="5" name="Group 3"/>
          <p:cNvGrpSpPr>
            <a:grpSpLocks/>
          </p:cNvGrpSpPr>
          <p:nvPr/>
        </p:nvGrpSpPr>
        <p:grpSpPr bwMode="auto">
          <a:xfrm>
            <a:off x="1534928" y="1238700"/>
            <a:ext cx="6392049" cy="5115383"/>
            <a:chOff x="1200" y="692"/>
            <a:chExt cx="3312" cy="2980"/>
          </a:xfrm>
        </p:grpSpPr>
        <p:pic>
          <p:nvPicPr>
            <p:cNvPr id="6" name="Picture 4" descr="fuelcellani"/>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0" y="692"/>
              <a:ext cx="3312" cy="29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200" y="3566"/>
              <a:ext cx="1276" cy="10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3968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86107" y="2427470"/>
            <a:ext cx="7255728" cy="1231106"/>
          </a:xfrm>
          <a:prstGeom prst="rect">
            <a:avLst/>
          </a:prstGeom>
        </p:spPr>
        <p:txBody>
          <a:bodyPr wrap="square">
            <a:spAutoFit/>
          </a:bodyPr>
          <a:lstStyle/>
          <a:p>
            <a:r>
              <a:rPr lang="en-ZA" sz="2800" i="1" dirty="0">
                <a:solidFill>
                  <a:schemeClr val="bg1"/>
                </a:solidFill>
                <a:latin typeface="Arial" panose="020B0604020202020204" pitchFamily="34" charset="0"/>
              </a:rPr>
              <a:t>“The electric light did not come from the continuous improvement of candles”</a:t>
            </a:r>
          </a:p>
          <a:p>
            <a:pPr algn="r"/>
            <a:r>
              <a:rPr lang="en-ZA" i="1" dirty="0">
                <a:solidFill>
                  <a:schemeClr val="bg1"/>
                </a:solidFill>
              </a:rPr>
              <a:t>Oren Harari</a:t>
            </a:r>
            <a:endParaRPr lang="en-ZA" dirty="0">
              <a:solidFill>
                <a:schemeClr val="bg1"/>
              </a:solidFill>
            </a:endParaRPr>
          </a:p>
        </p:txBody>
      </p:sp>
      <p:sp>
        <p:nvSpPr>
          <p:cNvPr id="7" name="Title 1"/>
          <p:cNvSpPr txBox="1">
            <a:spLocks/>
          </p:cNvSpPr>
          <p:nvPr/>
        </p:nvSpPr>
        <p:spPr>
          <a:xfrm>
            <a:off x="3408618" y="4228649"/>
            <a:ext cx="3010706"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algn="ctr"/>
            <a:r>
              <a:rPr lang="en-US"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Thank you!</a:t>
            </a:r>
          </a:p>
        </p:txBody>
      </p:sp>
    </p:spTree>
    <p:extLst>
      <p:ext uri="{BB962C8B-B14F-4D97-AF65-F5344CB8AC3E}">
        <p14:creationId xmlns:p14="http://schemas.microsoft.com/office/powerpoint/2010/main" val="72203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78036" y="1755565"/>
            <a:ext cx="7512667" cy="714042"/>
          </a:xfrm>
          <a:prstGeom prst="rect">
            <a:avLst/>
          </a:prstGeom>
          <a:noFill/>
        </p:spPr>
        <p:txBody>
          <a:bodyPr wrap="square" rtlCol="0">
            <a:spAutoFit/>
          </a:bodyPr>
          <a:lstStyle/>
          <a:p>
            <a:pPr marL="457200" marR="0" lvl="2" indent="-4572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179952" y="2736343"/>
            <a:ext cx="53921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dirty="0">
                <a:solidFill>
                  <a:prstClr val="white"/>
                </a:solidFill>
                <a:latin typeface="Calibri" panose="020F0502020204030204"/>
              </a:rPr>
              <a:t>Back-up Slides</a:t>
            </a:r>
            <a:endParaRPr kumimoji="0" lang="en-GB"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594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45430-7685-459D-84FD-0F0CC0296E97}"/>
              </a:ext>
            </a:extLst>
          </p:cNvPr>
          <p:cNvSpPr>
            <a:spLocks noChangeArrowheads="1"/>
          </p:cNvSpPr>
          <p:nvPr/>
        </p:nvSpPr>
        <p:spPr bwMode="auto">
          <a:xfrm rot="15992632">
            <a:off x="4810539" y="1562969"/>
            <a:ext cx="975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6396DB-2A47-47A9-B517-8F5ABD89ECE4}"/>
              </a:ext>
            </a:extLst>
          </p:cNvPr>
          <p:cNvPicPr>
            <a:picLocks noChangeAspect="1"/>
          </p:cNvPicPr>
          <p:nvPr/>
        </p:nvPicPr>
        <p:blipFill>
          <a:blip r:embed="rId4"/>
          <a:stretch>
            <a:fillRect/>
          </a:stretch>
        </p:blipFill>
        <p:spPr>
          <a:xfrm>
            <a:off x="1918680" y="1361933"/>
            <a:ext cx="5914651" cy="4591334"/>
          </a:xfrm>
          <a:prstGeom prst="rect">
            <a:avLst/>
          </a:prstGeom>
        </p:spPr>
      </p:pic>
      <p:sp>
        <p:nvSpPr>
          <p:cNvPr id="6" name="Title 1">
            <a:extLst>
              <a:ext uri="{FF2B5EF4-FFF2-40B4-BE49-F238E27FC236}">
                <a16:creationId xmlns:a16="http://schemas.microsoft.com/office/drawing/2014/main" id="{6E4822A4-D3E7-4DC7-96F3-A5C4641FF3B6}"/>
              </a:ext>
            </a:extLst>
          </p:cNvPr>
          <p:cNvSpPr txBox="1">
            <a:spLocks/>
          </p:cNvSpPr>
          <p:nvPr/>
        </p:nvSpPr>
        <p:spPr>
          <a:xfrm>
            <a:off x="497867" y="-4927"/>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Various Industries</a:t>
            </a:r>
          </a:p>
        </p:txBody>
      </p:sp>
    </p:spTree>
    <p:extLst>
      <p:ext uri="{BB962C8B-B14F-4D97-AF65-F5344CB8AC3E}">
        <p14:creationId xmlns:p14="http://schemas.microsoft.com/office/powerpoint/2010/main" val="122123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203888" y="1016000"/>
            <a:ext cx="4348976" cy="2000548"/>
          </a:xfrm>
          <a:prstGeom prst="rect">
            <a:avLst/>
          </a:prstGeom>
        </p:spPr>
        <p:txBody>
          <a:bodyPr wrap="square">
            <a:spAutoFit/>
          </a:bodyPr>
          <a:lstStyle/>
          <a:p>
            <a:r>
              <a:rPr lang="en-ZA" sz="2800" b="1" dirty="0">
                <a:solidFill>
                  <a:schemeClr val="bg1"/>
                </a:solidFill>
              </a:rPr>
              <a:t>Coal supply</a:t>
            </a:r>
          </a:p>
          <a:p>
            <a:pPr marL="742950" lvl="1" indent="-285750">
              <a:buFont typeface="Arial" panose="020B0604020202020204" pitchFamily="34" charset="0"/>
              <a:buChar char="•"/>
            </a:pPr>
            <a:r>
              <a:rPr lang="en-ZA" sz="2400" dirty="0">
                <a:solidFill>
                  <a:schemeClr val="bg1"/>
                </a:solidFill>
              </a:rPr>
              <a:t>75 % of South Africa’s primary energy</a:t>
            </a:r>
          </a:p>
          <a:p>
            <a:pPr marL="742950" lvl="1" indent="-285750">
              <a:buFont typeface="Arial" panose="020B0604020202020204" pitchFamily="34" charset="0"/>
              <a:buChar char="•"/>
            </a:pPr>
            <a:r>
              <a:rPr lang="en-ZA" sz="2400" dirty="0">
                <a:solidFill>
                  <a:schemeClr val="bg1"/>
                </a:solidFill>
              </a:rPr>
              <a:t>90 % of South Africa's electricity</a:t>
            </a:r>
          </a:p>
        </p:txBody>
      </p:sp>
      <p:pic>
        <p:nvPicPr>
          <p:cNvPr id="11" name="Picture 10"/>
          <p:cNvPicPr>
            <a:picLocks noChangeAspect="1"/>
          </p:cNvPicPr>
          <p:nvPr/>
        </p:nvPicPr>
        <p:blipFill>
          <a:blip r:embed="rId4"/>
          <a:stretch>
            <a:fillRect/>
          </a:stretch>
        </p:blipFill>
        <p:spPr>
          <a:xfrm>
            <a:off x="5650884" y="3677920"/>
            <a:ext cx="3009896" cy="2122769"/>
          </a:xfrm>
          <a:prstGeom prst="rect">
            <a:avLst/>
          </a:prstGeom>
        </p:spPr>
      </p:pic>
      <p:sp>
        <p:nvSpPr>
          <p:cNvPr id="12"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r>
              <a:rPr lang="en-US" sz="4000" i="1" dirty="0">
                <a:solidFill>
                  <a:schemeClr val="bg1"/>
                </a:solidFill>
                <a:latin typeface="Calibri" panose="020F0502020204030204" pitchFamily="34" charset="0"/>
                <a:ea typeface="Segoe UI Black" panose="020B0A02040204020203" pitchFamily="34" charset="0"/>
                <a:cs typeface="Segoe UI Black" panose="020B0A02040204020203" pitchFamily="34" charset="0"/>
              </a:rPr>
              <a:t>South African Energy Profile</a:t>
            </a:r>
          </a:p>
        </p:txBody>
      </p:sp>
      <p:graphicFrame>
        <p:nvGraphicFramePr>
          <p:cNvPr id="15" name="Chart 14"/>
          <p:cNvGraphicFramePr/>
          <p:nvPr>
            <p:extLst>
              <p:ext uri="{D42A27DB-BD31-4B8C-83A1-F6EECF244321}">
                <p14:modId xmlns:p14="http://schemas.microsoft.com/office/powerpoint/2010/main" val="2997760646"/>
              </p:ext>
            </p:extLst>
          </p:nvPr>
        </p:nvGraphicFramePr>
        <p:xfrm>
          <a:off x="58304" y="1016000"/>
          <a:ext cx="5034072" cy="53238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17017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96551" y="-83393"/>
            <a:ext cx="6230984" cy="1306286"/>
          </a:xfrm>
          <a:prstGeom prst="rect">
            <a:avLst/>
          </a:prstGeom>
        </p:spPr>
        <p:txBody>
          <a:bodyPr vert="horz" lIns="91440" tIns="45720" rIns="91440" bIns="45720" rtlCol="0" anchor="ctr">
            <a:normAutofit fontScale="92500"/>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Market Overview: </a:t>
            </a:r>
          </a:p>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Global and Local</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9844">
                        <a14:foregroundMark x1="39375" y1="22500" x2="37500" y2="19792"/>
                        <a14:foregroundMark x1="46406" y1="28542" x2="46406" y2="28542"/>
                        <a14:foregroundMark x1="59531" y1="17292" x2="59531" y2="17292"/>
                        <a14:foregroundMark x1="61719" y1="16042" x2="61719" y2="16042"/>
                        <a14:foregroundMark x1="74375" y1="21250" x2="74375" y2="21250"/>
                        <a14:foregroundMark x1="76406" y1="20208" x2="76406" y2="20208"/>
                        <a14:foregroundMark x1="52031" y1="38333" x2="52031" y2="38333"/>
                        <a14:foregroundMark x1="49531" y1="37292" x2="49531" y2="37292"/>
                        <a14:foregroundMark x1="70469" y1="82083" x2="70469" y2="82083"/>
                        <a14:foregroundMark x1="30000" y1="80833" x2="30000" y2="80833"/>
                        <a14:foregroundMark x1="23281" y1="23958" x2="23281" y2="23958"/>
                        <a14:foregroundMark x1="23906" y1="14375" x2="23906" y2="14375"/>
                        <a14:foregroundMark x1="97813" y1="85417" x2="97813" y2="85417"/>
                        <a14:foregroundMark x1="96406" y1="69375" x2="96406" y2="69375"/>
                        <a14:foregroundMark x1="91719" y1="71667" x2="91719" y2="71667"/>
                        <a14:foregroundMark x1="91094" y1="66667" x2="91094" y2="66667"/>
                        <a14:foregroundMark x1="94844" y1="74167" x2="94844" y2="74167"/>
                        <a14:foregroundMark x1="10469" y1="23750" x2="10469" y2="23750"/>
                        <a14:foregroundMark x1="10000" y1="20625" x2="10000" y2="20625"/>
                        <a14:foregroundMark x1="18281" y1="16250" x2="18281" y2="16250"/>
                        <a14:foregroundMark x1="15156" y1="22708" x2="15156" y2="22708"/>
                        <a14:foregroundMark x1="19844" y1="20833" x2="19844" y2="20833"/>
                        <a14:foregroundMark x1="16875" y1="22083" x2="16875" y2="22083"/>
                        <a14:foregroundMark x1="14688" y1="20208" x2="14688" y2="20208"/>
                        <a14:foregroundMark x1="13281" y1="16875" x2="13281" y2="16875"/>
                        <a14:backgroundMark x1="19063" y1="41875" x2="19063" y2="41875"/>
                        <a14:backgroundMark x1="18750" y1="40208" x2="18750" y2="40208"/>
                        <a14:backgroundMark x1="21094" y1="43750" x2="21094" y2="43750"/>
                        <a14:backgroundMark x1="19531" y1="43750" x2="19531" y2="43750"/>
                        <a14:backgroundMark x1="22344" y1="44792" x2="22344" y2="44792"/>
                        <a14:backgroundMark x1="23125" y1="44375" x2="23125" y2="44375"/>
                        <a14:backgroundMark x1="21563" y1="45417" x2="21563" y2="45417"/>
                        <a14:backgroundMark x1="21094" y1="45625" x2="21094" y2="45625"/>
                        <a14:backgroundMark x1="23125" y1="41875" x2="23125" y2="41875"/>
                        <a14:backgroundMark x1="22188" y1="42708" x2="22188" y2="42708"/>
                        <a14:backgroundMark x1="71563" y1="44583" x2="71563" y2="44583"/>
                        <a14:backgroundMark x1="75469" y1="43750" x2="75469" y2="43750"/>
                        <a14:backgroundMark x1="64531" y1="32500" x2="64531" y2="32500"/>
                        <a14:backgroundMark x1="94063" y1="22083" x2="94063" y2="22083"/>
                        <a14:backgroundMark x1="94688" y1="21250" x2="94688" y2="21250"/>
                        <a14:backgroundMark x1="15625" y1="26250" x2="15625" y2="26250"/>
                        <a14:backgroundMark x1="20000" y1="23958" x2="20000" y2="23958"/>
                        <a14:backgroundMark x1="26563" y1="30417" x2="26563" y2="30417"/>
                      </a14:backgroundRemoval>
                    </a14:imgEffect>
                  </a14:imgLayer>
                </a14:imgProps>
              </a:ext>
            </a:extLst>
          </a:blip>
          <a:srcRect t="9458" b="-286"/>
          <a:stretch/>
        </p:blipFill>
        <p:spPr>
          <a:xfrm>
            <a:off x="3698093" y="1347771"/>
            <a:ext cx="6027388" cy="4204942"/>
          </a:xfrm>
          <a:prstGeom prst="rect">
            <a:avLst/>
          </a:prstGeom>
        </p:spPr>
      </p:pic>
      <p:pic>
        <p:nvPicPr>
          <p:cNvPr id="14" name="Picture 13"/>
          <p:cNvPicPr>
            <a:picLocks noChangeAspect="1"/>
          </p:cNvPicPr>
          <p:nvPr/>
        </p:nvPicPr>
        <p:blipFill rotWithShape="1">
          <a:blip r:embed="rId6"/>
          <a:srcRect t="33604" r="2186"/>
          <a:stretch/>
        </p:blipFill>
        <p:spPr>
          <a:xfrm>
            <a:off x="2813838" y="4346028"/>
            <a:ext cx="646981" cy="754976"/>
          </a:xfrm>
          <a:prstGeom prst="rect">
            <a:avLst/>
          </a:prstGeom>
        </p:spPr>
      </p:pic>
      <p:sp>
        <p:nvSpPr>
          <p:cNvPr id="15" name="Rectangle 14"/>
          <p:cNvSpPr/>
          <p:nvPr/>
        </p:nvSpPr>
        <p:spPr>
          <a:xfrm>
            <a:off x="125099" y="4380807"/>
            <a:ext cx="1998506" cy="720197"/>
          </a:xfrm>
          <a:prstGeom prst="rect">
            <a:avLst/>
          </a:prstGeom>
        </p:spPr>
        <p:txBody>
          <a:bodyPr wrap="square">
            <a:spAutoFit/>
          </a:bodyPr>
          <a:lstStyle/>
          <a:p>
            <a:pPr marL="0" marR="0" lvl="2" indent="0" algn="l" defTabSz="914400" rtl="0" eaLnBrk="1" fontAlgn="auto" latinLnBrk="0" hangingPunct="1">
              <a:lnSpc>
                <a:spcPct val="80000"/>
              </a:lnSpc>
              <a:spcBef>
                <a:spcPct val="20000"/>
              </a:spcBef>
              <a:spcAft>
                <a:spcPts val="0"/>
              </a:spcAft>
              <a:buClr>
                <a:prstClr val="white"/>
              </a:buClr>
              <a:buSzPct val="120000"/>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Residential CHP</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Resi0.7-1 kW</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120 000 units</a:t>
            </a:r>
          </a:p>
        </p:txBody>
      </p:sp>
      <p:sp>
        <p:nvSpPr>
          <p:cNvPr id="19" name="Rectangle 18"/>
          <p:cNvSpPr/>
          <p:nvPr/>
        </p:nvSpPr>
        <p:spPr>
          <a:xfrm>
            <a:off x="125099" y="1993908"/>
            <a:ext cx="2754590" cy="1151084"/>
          </a:xfrm>
          <a:prstGeom prst="rect">
            <a:avLst/>
          </a:prstGeom>
        </p:spPr>
        <p:txBody>
          <a:bodyPr wrap="square">
            <a:spAutoFit/>
          </a:bodyPr>
          <a:lstStyle/>
          <a:p>
            <a:pPr marL="0" marR="0" lvl="2" indent="0" algn="l" defTabSz="914400" rtl="0" eaLnBrk="1" fontAlgn="auto" latinLnBrk="0" hangingPunct="1">
              <a:lnSpc>
                <a:spcPct val="80000"/>
              </a:lnSpc>
              <a:spcBef>
                <a:spcPct val="20000"/>
              </a:spcBef>
              <a:spcAft>
                <a:spcPts val="0"/>
              </a:spcAft>
              <a:buClr>
                <a:prstClr val="white"/>
              </a:buClr>
              <a:buSzPct val="120000"/>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Baseload and Back-up Power</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Data Centers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Telecom</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Healthcare</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Industrial</a:t>
            </a:r>
          </a:p>
        </p:txBody>
      </p:sp>
      <p:sp>
        <p:nvSpPr>
          <p:cNvPr id="20" name="Rectangle 19"/>
          <p:cNvSpPr/>
          <p:nvPr/>
        </p:nvSpPr>
        <p:spPr>
          <a:xfrm>
            <a:off x="149176" y="5187943"/>
            <a:ext cx="2503150" cy="1188018"/>
          </a:xfrm>
          <a:prstGeom prst="rect">
            <a:avLst/>
          </a:prstGeom>
        </p:spPr>
        <p:txBody>
          <a:bodyPr wrap="square">
            <a:spAutoFit/>
          </a:bodyPr>
          <a:lstStyle/>
          <a:p>
            <a:pPr marL="0" marR="0" lvl="2" indent="0" algn="l" defTabSz="914400" rtl="0" eaLnBrk="1" fontAlgn="auto" latinLnBrk="0" hangingPunct="1">
              <a:lnSpc>
                <a:spcPct val="80000"/>
              </a:lnSpc>
              <a:spcBef>
                <a:spcPct val="20000"/>
              </a:spcBef>
              <a:spcAft>
                <a:spcPts val="0"/>
              </a:spcAft>
              <a:buClr>
                <a:prstClr val="white"/>
              </a:buClr>
              <a:buSzPct val="120000"/>
              <a:buFontTx/>
              <a:buNone/>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South Africa</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itchFamily="34" charset="0"/>
                <a:ea typeface="+mn-ea"/>
                <a:cs typeface="+mn-cs"/>
              </a:rPr>
              <a:t>100 kW Chamber of Mines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itchFamily="34" charset="0"/>
                <a:ea typeface="+mn-ea"/>
                <a:cs typeface="+mn-cs"/>
              </a:rPr>
              <a:t>Vodacom</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itchFamily="34" charset="0"/>
                <a:ea typeface="+mn-ea"/>
                <a:cs typeface="+mn-cs"/>
              </a:rPr>
              <a:t>Off-grid:</a:t>
            </a:r>
          </a:p>
          <a:p>
            <a:pPr marL="800100" marR="0" lvl="3"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itchFamily="34" charset="0"/>
                <a:ea typeface="+mn-ea"/>
                <a:cs typeface="+mn-cs"/>
              </a:rPr>
              <a:t>Schools</a:t>
            </a:r>
          </a:p>
          <a:p>
            <a:pPr marL="800100" marR="0" lvl="3"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itchFamily="34" charset="0"/>
                <a:ea typeface="+mn-ea"/>
                <a:cs typeface="+mn-cs"/>
              </a:rPr>
              <a:t>Naledi</a:t>
            </a:r>
            <a:r>
              <a:rPr kumimoji="0" lang="en-US" sz="1200" b="0" i="0" u="none" strike="noStrike" kern="1200" cap="none" spc="0" normalizeH="0" baseline="0" noProof="0" dirty="0">
                <a:ln>
                  <a:noFill/>
                </a:ln>
                <a:solidFill>
                  <a:prstClr val="white"/>
                </a:solidFill>
                <a:effectLst/>
                <a:uLnTx/>
                <a:uFillTx/>
                <a:latin typeface="Calibri" pitchFamily="34" charset="0"/>
                <a:ea typeface="+mn-ea"/>
                <a:cs typeface="+mn-cs"/>
              </a:rPr>
              <a:t> trust- 34 Homes</a:t>
            </a:r>
          </a:p>
        </p:txBody>
      </p:sp>
      <p:cxnSp>
        <p:nvCxnSpPr>
          <p:cNvPr id="44" name="Straight Arrow Connector 43"/>
          <p:cNvCxnSpPr>
            <a:stCxn id="1026" idx="3"/>
          </p:cNvCxnSpPr>
          <p:nvPr/>
        </p:nvCxnSpPr>
        <p:spPr>
          <a:xfrm>
            <a:off x="3274403" y="1603036"/>
            <a:ext cx="534484" cy="768957"/>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7"/>
          <a:stretch>
            <a:fillRect/>
          </a:stretch>
        </p:blipFill>
        <p:spPr>
          <a:xfrm>
            <a:off x="2518729" y="5262289"/>
            <a:ext cx="1445781" cy="981894"/>
          </a:xfrm>
          <a:prstGeom prst="rect">
            <a:avLst/>
          </a:prstGeom>
        </p:spPr>
      </p:pic>
      <p:pic>
        <p:nvPicPr>
          <p:cNvPr id="13" name="Picture 12"/>
          <p:cNvPicPr>
            <a:picLocks noChangeAspect="1"/>
          </p:cNvPicPr>
          <p:nvPr/>
        </p:nvPicPr>
        <p:blipFill>
          <a:blip r:embed="rId8"/>
          <a:stretch>
            <a:fillRect/>
          </a:stretch>
        </p:blipFill>
        <p:spPr>
          <a:xfrm>
            <a:off x="4022353" y="5457377"/>
            <a:ext cx="850913" cy="829001"/>
          </a:xfrm>
          <a:prstGeom prst="rect">
            <a:avLst/>
          </a:prstGeom>
        </p:spPr>
      </p:pic>
      <p:pic>
        <p:nvPicPr>
          <p:cNvPr id="12" name="Picture 11"/>
          <p:cNvPicPr>
            <a:picLocks noChangeAspect="1"/>
          </p:cNvPicPr>
          <p:nvPr/>
        </p:nvPicPr>
        <p:blipFill rotWithShape="1">
          <a:blip r:embed="rId9"/>
          <a:srcRect l="56331"/>
          <a:stretch/>
        </p:blipFill>
        <p:spPr>
          <a:xfrm>
            <a:off x="1758397" y="4384929"/>
            <a:ext cx="673320" cy="959894"/>
          </a:xfrm>
          <a:prstGeom prst="rect">
            <a:avLst/>
          </a:prstGeom>
        </p:spPr>
      </p:pic>
      <p:pic>
        <p:nvPicPr>
          <p:cNvPr id="16" name="Picture 15"/>
          <p:cNvPicPr>
            <a:picLocks noChangeAspect="1"/>
          </p:cNvPicPr>
          <p:nvPr/>
        </p:nvPicPr>
        <p:blipFill>
          <a:blip r:embed="rId10"/>
          <a:stretch>
            <a:fillRect/>
          </a:stretch>
        </p:blipFill>
        <p:spPr>
          <a:xfrm>
            <a:off x="2140500" y="3259832"/>
            <a:ext cx="1691544" cy="999258"/>
          </a:xfrm>
          <a:prstGeom prst="rect">
            <a:avLst/>
          </a:prstGeom>
        </p:spPr>
      </p:pic>
      <p:sp>
        <p:nvSpPr>
          <p:cNvPr id="72" name="Rectangle 71"/>
          <p:cNvSpPr/>
          <p:nvPr/>
        </p:nvSpPr>
        <p:spPr>
          <a:xfrm>
            <a:off x="125099" y="1153601"/>
            <a:ext cx="1998506" cy="935641"/>
          </a:xfrm>
          <a:prstGeom prst="rect">
            <a:avLst/>
          </a:prstGeom>
        </p:spPr>
        <p:txBody>
          <a:bodyPr wrap="square">
            <a:spAutoFit/>
          </a:bodyPr>
          <a:lstStyle/>
          <a:p>
            <a:pPr marL="0" marR="0" lvl="2" indent="0" algn="l" defTabSz="914400" rtl="0" eaLnBrk="1" fontAlgn="auto" latinLnBrk="0" hangingPunct="1">
              <a:lnSpc>
                <a:spcPct val="80000"/>
              </a:lnSpc>
              <a:spcBef>
                <a:spcPct val="20000"/>
              </a:spcBef>
              <a:spcAft>
                <a:spcPts val="0"/>
              </a:spcAft>
              <a:buClr>
                <a:prstClr val="white"/>
              </a:buClr>
              <a:buSzPct val="120000"/>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Material Handling</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Forklifts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ZA" sz="1400" b="0" i="0" u="none" strike="noStrike" kern="1200" cap="none" spc="0" normalizeH="0" baseline="0" noProof="0" dirty="0">
                <a:ln>
                  <a:noFill/>
                </a:ln>
                <a:solidFill>
                  <a:prstClr val="white"/>
                </a:solidFill>
                <a:effectLst/>
                <a:uLnTx/>
                <a:uFillTx/>
                <a:latin typeface="Calibri" pitchFamily="34" charset="0"/>
                <a:ea typeface="+mn-ea"/>
                <a:cs typeface="+mn-cs"/>
              </a:rPr>
              <a:t> 6,286 units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endParaRPr>
          </a:p>
        </p:txBody>
      </p:sp>
      <p:pic>
        <p:nvPicPr>
          <p:cNvPr id="1026" name="Picture 2" descr="http://altuslift.com/blog/wp-content/uploads/2014/01/A-fuel-cell-powered-forklift-used-at-the-Port-of-Hamburg.-Credit-STILL-Materials-Handling-Lt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7827" y="1153601"/>
            <a:ext cx="1256576" cy="89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2"/>
          <a:stretch>
            <a:fillRect/>
          </a:stretch>
        </p:blipFill>
        <p:spPr>
          <a:xfrm>
            <a:off x="2039995" y="2208207"/>
            <a:ext cx="1571086" cy="958362"/>
          </a:xfrm>
          <a:prstGeom prst="rect">
            <a:avLst/>
          </a:prstGeom>
        </p:spPr>
      </p:pic>
      <p:sp>
        <p:nvSpPr>
          <p:cNvPr id="42" name="Rectangle 41"/>
          <p:cNvSpPr/>
          <p:nvPr/>
        </p:nvSpPr>
        <p:spPr>
          <a:xfrm>
            <a:off x="96551" y="3098994"/>
            <a:ext cx="1998506" cy="1237262"/>
          </a:xfrm>
          <a:prstGeom prst="rect">
            <a:avLst/>
          </a:prstGeom>
        </p:spPr>
        <p:txBody>
          <a:bodyPr wrap="square">
            <a:spAutoFit/>
          </a:bodyPr>
          <a:lstStyle/>
          <a:p>
            <a:pPr marL="0" marR="0" lvl="2" indent="0" algn="l" defTabSz="914400" rtl="0" eaLnBrk="1" fontAlgn="auto" latinLnBrk="0" hangingPunct="1">
              <a:lnSpc>
                <a:spcPct val="80000"/>
              </a:lnSpc>
              <a:spcBef>
                <a:spcPct val="20000"/>
              </a:spcBef>
              <a:spcAft>
                <a:spcPts val="0"/>
              </a:spcAft>
              <a:buClr>
                <a:prstClr val="white"/>
              </a:buClr>
              <a:buSzPct val="120000"/>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ea typeface="+mn-ea"/>
                <a:cs typeface="+mn-cs"/>
              </a:rPr>
              <a:t>Fuel cell Vehicles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2020: 520 000 units</a:t>
            </a:r>
          </a:p>
          <a:p>
            <a:pPr marL="342900" marR="0" lvl="2" indent="-3429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pitchFamily="34" charset="0"/>
                <a:ea typeface="+mn-ea"/>
                <a:cs typeface="+mn-cs"/>
              </a:rPr>
              <a:t>Toyota, Mercedes-Benz, Honda, GM, Volkswagen and Hyundai</a:t>
            </a:r>
          </a:p>
        </p:txBody>
      </p:sp>
      <p:cxnSp>
        <p:nvCxnSpPr>
          <p:cNvPr id="46" name="Straight Arrow Connector 45"/>
          <p:cNvCxnSpPr>
            <a:stCxn id="1026" idx="3"/>
          </p:cNvCxnSpPr>
          <p:nvPr/>
        </p:nvCxnSpPr>
        <p:spPr>
          <a:xfrm>
            <a:off x="3274403" y="1603036"/>
            <a:ext cx="871662" cy="1106311"/>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026" idx="3"/>
          </p:cNvCxnSpPr>
          <p:nvPr/>
        </p:nvCxnSpPr>
        <p:spPr>
          <a:xfrm>
            <a:off x="3274403" y="1603036"/>
            <a:ext cx="1748165" cy="1541956"/>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026" idx="3"/>
          </p:cNvCxnSpPr>
          <p:nvPr/>
        </p:nvCxnSpPr>
        <p:spPr>
          <a:xfrm>
            <a:off x="3274403" y="1603036"/>
            <a:ext cx="3920217" cy="1180357"/>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026" idx="3"/>
          </p:cNvCxnSpPr>
          <p:nvPr/>
        </p:nvCxnSpPr>
        <p:spPr>
          <a:xfrm>
            <a:off x="3274403" y="1603036"/>
            <a:ext cx="4072617" cy="3421140"/>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26" idx="3"/>
          </p:cNvCxnSpPr>
          <p:nvPr/>
        </p:nvCxnSpPr>
        <p:spPr>
          <a:xfrm>
            <a:off x="3274403" y="1603036"/>
            <a:ext cx="6251434" cy="1818798"/>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8" idx="3"/>
          </p:cNvCxnSpPr>
          <p:nvPr/>
        </p:nvCxnSpPr>
        <p:spPr>
          <a:xfrm flipV="1">
            <a:off x="3611081" y="2371993"/>
            <a:ext cx="197806" cy="315395"/>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8" idx="3"/>
          </p:cNvCxnSpPr>
          <p:nvPr/>
        </p:nvCxnSpPr>
        <p:spPr>
          <a:xfrm>
            <a:off x="3611081" y="2687388"/>
            <a:ext cx="3583539" cy="96005"/>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8" idx="3"/>
          </p:cNvCxnSpPr>
          <p:nvPr/>
        </p:nvCxnSpPr>
        <p:spPr>
          <a:xfrm>
            <a:off x="3611081" y="2687388"/>
            <a:ext cx="534984" cy="21959"/>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8" idx="3"/>
          </p:cNvCxnSpPr>
          <p:nvPr/>
        </p:nvCxnSpPr>
        <p:spPr>
          <a:xfrm>
            <a:off x="3611081" y="2687388"/>
            <a:ext cx="1411487" cy="96005"/>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18" idx="3"/>
          </p:cNvCxnSpPr>
          <p:nvPr/>
        </p:nvCxnSpPr>
        <p:spPr>
          <a:xfrm>
            <a:off x="3611081" y="2687388"/>
            <a:ext cx="534984" cy="411606"/>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8" idx="3"/>
          </p:cNvCxnSpPr>
          <p:nvPr/>
        </p:nvCxnSpPr>
        <p:spPr>
          <a:xfrm>
            <a:off x="3611081" y="2687388"/>
            <a:ext cx="5914756" cy="734446"/>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8" idx="3"/>
          </p:cNvCxnSpPr>
          <p:nvPr/>
        </p:nvCxnSpPr>
        <p:spPr>
          <a:xfrm>
            <a:off x="3611081" y="2687388"/>
            <a:ext cx="5030501" cy="1010405"/>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18" idx="3"/>
          </p:cNvCxnSpPr>
          <p:nvPr/>
        </p:nvCxnSpPr>
        <p:spPr>
          <a:xfrm>
            <a:off x="3611081" y="2687388"/>
            <a:ext cx="3735939" cy="2336788"/>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6" idx="3"/>
          </p:cNvCxnSpPr>
          <p:nvPr/>
        </p:nvCxnSpPr>
        <p:spPr>
          <a:xfrm flipV="1">
            <a:off x="3832044" y="3098994"/>
            <a:ext cx="314021" cy="660467"/>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6" idx="3"/>
          </p:cNvCxnSpPr>
          <p:nvPr/>
        </p:nvCxnSpPr>
        <p:spPr>
          <a:xfrm flipV="1">
            <a:off x="3832044" y="2783393"/>
            <a:ext cx="1190524" cy="976068"/>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3832044" y="2783393"/>
            <a:ext cx="3362576" cy="976068"/>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6" idx="3"/>
          </p:cNvCxnSpPr>
          <p:nvPr/>
        </p:nvCxnSpPr>
        <p:spPr>
          <a:xfrm flipV="1">
            <a:off x="3832044" y="3421834"/>
            <a:ext cx="5693793" cy="337627"/>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2" idx="3"/>
          </p:cNvCxnSpPr>
          <p:nvPr/>
        </p:nvCxnSpPr>
        <p:spPr>
          <a:xfrm flipV="1">
            <a:off x="2431717" y="2783393"/>
            <a:ext cx="4762903" cy="2081483"/>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2" idx="3"/>
          </p:cNvCxnSpPr>
          <p:nvPr/>
        </p:nvCxnSpPr>
        <p:spPr>
          <a:xfrm flipV="1">
            <a:off x="2431717" y="3421834"/>
            <a:ext cx="7094120" cy="1443042"/>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11" idx="3"/>
          </p:cNvCxnSpPr>
          <p:nvPr/>
        </p:nvCxnSpPr>
        <p:spPr>
          <a:xfrm flipV="1">
            <a:off x="3964510" y="5024176"/>
            <a:ext cx="3382510" cy="729060"/>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3" idx="3"/>
          </p:cNvCxnSpPr>
          <p:nvPr/>
        </p:nvCxnSpPr>
        <p:spPr>
          <a:xfrm flipV="1">
            <a:off x="4873266" y="5024176"/>
            <a:ext cx="2473754" cy="847702"/>
          </a:xfrm>
          <a:prstGeom prst="straightConnector1">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62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EC89E01-EC00-4A40-982E-00CA3996EA60}"/>
              </a:ext>
            </a:extLst>
          </p:cNvPr>
          <p:cNvPicPr>
            <a:picLocks noChangeAspect="1"/>
          </p:cNvPicPr>
          <p:nvPr/>
        </p:nvPicPr>
        <p:blipFill>
          <a:blip r:embed="rId4"/>
          <a:stretch>
            <a:fillRect/>
          </a:stretch>
        </p:blipFill>
        <p:spPr>
          <a:xfrm>
            <a:off x="5019963" y="4281015"/>
            <a:ext cx="2122356" cy="1234735"/>
          </a:xfrm>
          <a:prstGeom prst="rect">
            <a:avLst/>
          </a:prstGeom>
        </p:spPr>
      </p:pic>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 Overview</a:t>
            </a:r>
          </a:p>
        </p:txBody>
      </p:sp>
      <p:graphicFrame>
        <p:nvGraphicFramePr>
          <p:cNvPr id="9" name="Table 8"/>
          <p:cNvGraphicFramePr>
            <a:graphicFrameLocks noGrp="1"/>
          </p:cNvGraphicFramePr>
          <p:nvPr>
            <p:extLst/>
          </p:nvPr>
        </p:nvGraphicFramePr>
        <p:xfrm>
          <a:off x="296755" y="1076218"/>
          <a:ext cx="8951746" cy="2259835"/>
        </p:xfrm>
        <a:graphic>
          <a:graphicData uri="http://schemas.openxmlformats.org/drawingml/2006/table">
            <a:tbl>
              <a:tblPr firstRow="1" firstCol="1" lastRow="1" bandRow="1"/>
              <a:tblGrid>
                <a:gridCol w="1176162">
                  <a:extLst>
                    <a:ext uri="{9D8B030D-6E8A-4147-A177-3AD203B41FA5}">
                      <a16:colId xmlns:a16="http://schemas.microsoft.com/office/drawing/2014/main" val="1520966714"/>
                    </a:ext>
                  </a:extLst>
                </a:gridCol>
                <a:gridCol w="1544251">
                  <a:extLst>
                    <a:ext uri="{9D8B030D-6E8A-4147-A177-3AD203B41FA5}">
                      <a16:colId xmlns:a16="http://schemas.microsoft.com/office/drawing/2014/main" val="457780275"/>
                    </a:ext>
                  </a:extLst>
                </a:gridCol>
                <a:gridCol w="1394674">
                  <a:extLst>
                    <a:ext uri="{9D8B030D-6E8A-4147-A177-3AD203B41FA5}">
                      <a16:colId xmlns:a16="http://schemas.microsoft.com/office/drawing/2014/main" val="3320397464"/>
                    </a:ext>
                  </a:extLst>
                </a:gridCol>
                <a:gridCol w="1761016">
                  <a:extLst>
                    <a:ext uri="{9D8B030D-6E8A-4147-A177-3AD203B41FA5}">
                      <a16:colId xmlns:a16="http://schemas.microsoft.com/office/drawing/2014/main" val="147455596"/>
                    </a:ext>
                  </a:extLst>
                </a:gridCol>
                <a:gridCol w="1259309">
                  <a:extLst>
                    <a:ext uri="{9D8B030D-6E8A-4147-A177-3AD203B41FA5}">
                      <a16:colId xmlns:a16="http://schemas.microsoft.com/office/drawing/2014/main" val="4040764144"/>
                    </a:ext>
                  </a:extLst>
                </a:gridCol>
                <a:gridCol w="1816334">
                  <a:extLst>
                    <a:ext uri="{9D8B030D-6E8A-4147-A177-3AD203B41FA5}">
                      <a16:colId xmlns:a16="http://schemas.microsoft.com/office/drawing/2014/main" val="1263210307"/>
                    </a:ext>
                  </a:extLst>
                </a:gridCol>
              </a:tblGrid>
              <a:tr h="431035">
                <a:tc>
                  <a:txBody>
                    <a:bodyPr/>
                    <a:lstStyle/>
                    <a:p>
                      <a:pPr marL="0" marR="0">
                        <a:spcBef>
                          <a:spcPts val="0"/>
                        </a:spcBef>
                        <a:spcAft>
                          <a:spcPts val="0"/>
                        </a:spcAft>
                      </a:pPr>
                      <a:r>
                        <a:rPr lang="en-US" sz="1000"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US" sz="1400" dirty="0">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tc>
                  <a:txBody>
                    <a:bodyPr/>
                    <a:lstStyle/>
                    <a:p>
                      <a:pPr marL="0" marR="0" algn="ctr">
                        <a:lnSpc>
                          <a:spcPct val="150000"/>
                        </a:lnSpc>
                        <a:spcBef>
                          <a:spcPts val="0"/>
                        </a:spcBef>
                        <a:spcAft>
                          <a:spcPts val="0"/>
                        </a:spcAft>
                      </a:pPr>
                      <a:r>
                        <a:rPr lang="en-US" sz="1600" b="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PGM catalyst</a:t>
                      </a:r>
                      <a:endParaRPr lang="en-US" sz="1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tc>
                  <a:txBody>
                    <a:bodyPr/>
                    <a:lstStyle/>
                    <a:p>
                      <a:pPr marL="0" marR="0" algn="ctr">
                        <a:lnSpc>
                          <a:spcPct val="150000"/>
                        </a:lnSpc>
                        <a:spcBef>
                          <a:spcPts val="0"/>
                        </a:spcBef>
                        <a:spcAft>
                          <a:spcPts val="0"/>
                        </a:spcAft>
                      </a:pPr>
                      <a:r>
                        <a:rPr lang="en-US" sz="1600" b="0" kern="12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Efficiency (%)</a:t>
                      </a: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tc>
                  <a:txBody>
                    <a:bodyPr/>
                    <a:lstStyle/>
                    <a:p>
                      <a:pPr marL="0" marR="0" algn="ctr">
                        <a:lnSpc>
                          <a:spcPct val="150000"/>
                        </a:lnSpc>
                        <a:spcBef>
                          <a:spcPts val="0"/>
                        </a:spcBef>
                        <a:spcAft>
                          <a:spcPts val="0"/>
                        </a:spcAft>
                      </a:pPr>
                      <a:r>
                        <a:rPr lang="en-US" sz="1600" b="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Temperature</a:t>
                      </a:r>
                      <a:endParaRPr lang="en-US" sz="1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tc>
                  <a:txBody>
                    <a:bodyPr/>
                    <a:lstStyle/>
                    <a:p>
                      <a:pPr marL="0" marR="0" algn="ctr">
                        <a:lnSpc>
                          <a:spcPct val="150000"/>
                        </a:lnSpc>
                        <a:spcBef>
                          <a:spcPts val="0"/>
                        </a:spcBef>
                        <a:spcAft>
                          <a:spcPts val="0"/>
                        </a:spcAft>
                      </a:pPr>
                      <a:r>
                        <a:rPr lang="en-US" sz="1600" b="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Fuel</a:t>
                      </a:r>
                      <a:endParaRPr lang="en-US" sz="16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tc>
                  <a:txBody>
                    <a:bodyPr/>
                    <a:lstStyle/>
                    <a:p>
                      <a:pPr marL="0" marR="0" algn="ctr">
                        <a:lnSpc>
                          <a:spcPct val="150000"/>
                        </a:lnSpc>
                        <a:spcBef>
                          <a:spcPts val="0"/>
                        </a:spcBef>
                        <a:spcAft>
                          <a:spcPts val="0"/>
                        </a:spcAft>
                      </a:pPr>
                      <a:r>
                        <a:rPr lang="en-US" sz="1600" b="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Range</a:t>
                      </a: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noFill/>
                  </a:tcPr>
                </a:tc>
                <a:extLst>
                  <a:ext uri="{0D108BD9-81ED-4DB2-BD59-A6C34878D82A}">
                    <a16:rowId xmlns:a16="http://schemas.microsoft.com/office/drawing/2014/main" val="3280610203"/>
                  </a:ext>
                </a:extLst>
              </a:tr>
              <a:tr h="0">
                <a:tc>
                  <a:txBody>
                    <a:bodyPr/>
                    <a:lstStyle/>
                    <a:p>
                      <a:pPr marL="0" marR="0">
                        <a:spcBef>
                          <a:spcPts val="300"/>
                        </a:spcBef>
                        <a:spcAft>
                          <a:spcPts val="0"/>
                        </a:spcAft>
                      </a:pPr>
                      <a:r>
                        <a:rPr lang="en-US" sz="16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PEMFC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2000" dirty="0">
                          <a:solidFill>
                            <a:schemeClr val="bg1"/>
                          </a:solidFill>
                          <a:effectLst/>
                          <a:latin typeface="Wingdings" panose="05000000000000000000" pitchFamily="2" charset="2"/>
                          <a:ea typeface="Times New Roman" panose="02020603050405020304" pitchFamily="18" charset="0"/>
                          <a:cs typeface="Times New Roman" panose="02020603050405020304" pitchFamily="18" charset="0"/>
                        </a:rPr>
                        <a:t>ü</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40-60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40-90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a:t>
                      </a:r>
                      <a:r>
                        <a:rPr lang="en-US" sz="1400" baseline="-25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50 W – 5 MW</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extLst>
                  <a:ext uri="{0D108BD9-81ED-4DB2-BD59-A6C34878D82A}">
                    <a16:rowId xmlns:a16="http://schemas.microsoft.com/office/drawing/2014/main" val="1910926245"/>
                  </a:ext>
                </a:extLst>
              </a:tr>
              <a:tr h="0">
                <a:tc>
                  <a:txBody>
                    <a:bodyPr/>
                    <a:lstStyle/>
                    <a:p>
                      <a:pPr marL="0" marR="0">
                        <a:spcBef>
                          <a:spcPts val="300"/>
                        </a:spcBef>
                        <a:spcAft>
                          <a:spcPts val="0"/>
                        </a:spcAft>
                      </a:pPr>
                      <a:r>
                        <a:rPr lang="en-US" sz="16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PAFC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2000" dirty="0">
                          <a:solidFill>
                            <a:schemeClr val="bg1"/>
                          </a:solidFill>
                          <a:effectLst/>
                          <a:latin typeface="Wingdings" panose="05000000000000000000" pitchFamily="2" charset="2"/>
                          <a:ea typeface="Times New Roman" panose="02020603050405020304" pitchFamily="18" charset="0"/>
                          <a:cs typeface="Times New Roman" panose="02020603050405020304" pitchFamily="18" charset="0"/>
                        </a:rPr>
                        <a:t>ü</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42</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175-205</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NG – H</a:t>
                      </a:r>
                      <a:r>
                        <a:rPr lang="en-US" sz="1400" baseline="-25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100kW –10 MW</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extLst>
                  <a:ext uri="{0D108BD9-81ED-4DB2-BD59-A6C34878D82A}">
                    <a16:rowId xmlns:a16="http://schemas.microsoft.com/office/drawing/2014/main" val="1624359937"/>
                  </a:ext>
                </a:extLst>
              </a:tr>
              <a:tr h="0">
                <a:tc>
                  <a:txBody>
                    <a:bodyPr/>
                    <a:lstStyle/>
                    <a:p>
                      <a:pPr marL="0" marR="0">
                        <a:spcBef>
                          <a:spcPts val="300"/>
                        </a:spcBef>
                        <a:spcAft>
                          <a:spcPts val="0"/>
                        </a:spcAft>
                      </a:pPr>
                      <a:r>
                        <a:rPr lang="en-US" sz="16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DMFC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2000" dirty="0">
                          <a:solidFill>
                            <a:schemeClr val="bg1"/>
                          </a:solidFill>
                          <a:effectLst/>
                          <a:latin typeface="Wingdings" panose="05000000000000000000" pitchFamily="2" charset="2"/>
                          <a:ea typeface="Times New Roman" panose="02020603050405020304" pitchFamily="18" charset="0"/>
                          <a:cs typeface="Times New Roman" panose="02020603050405020304" pitchFamily="18" charset="0"/>
                        </a:rPr>
                        <a:t>ü</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50-120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Methanol</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10W – 1kW</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extLst>
                  <a:ext uri="{0D108BD9-81ED-4DB2-BD59-A6C34878D82A}">
                    <a16:rowId xmlns:a16="http://schemas.microsoft.com/office/drawing/2014/main" val="1789893897"/>
                  </a:ext>
                </a:extLst>
              </a:tr>
              <a:tr h="0">
                <a:tc>
                  <a:txBody>
                    <a:bodyPr/>
                    <a:lstStyle/>
                    <a:p>
                      <a:pPr marL="0" marR="0">
                        <a:spcBef>
                          <a:spcPts val="300"/>
                        </a:spcBef>
                        <a:spcAft>
                          <a:spcPts val="0"/>
                        </a:spcAft>
                      </a:pPr>
                      <a:r>
                        <a:rPr lang="en-US" sz="16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AFC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2000">
                          <a:solidFill>
                            <a:schemeClr val="bg1"/>
                          </a:solidFill>
                          <a:effectLst/>
                          <a:latin typeface="Wingdings" panose="05000000000000000000" pitchFamily="2" charset="2"/>
                          <a:ea typeface="Times New Roman" panose="02020603050405020304" pitchFamily="18" charset="0"/>
                          <a:cs typeface="Times New Roman" panose="02020603050405020304" pitchFamily="18" charset="0"/>
                        </a:rPr>
                        <a:t>û</a:t>
                      </a:r>
                      <a:endParaRPr lang="en-US"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60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1-250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a:t>
                      </a:r>
                      <a:r>
                        <a:rPr lang="en-US" sz="1400" baseline="-25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10W – 5 kW</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extLst>
                  <a:ext uri="{0D108BD9-81ED-4DB2-BD59-A6C34878D82A}">
                    <a16:rowId xmlns:a16="http://schemas.microsoft.com/office/drawing/2014/main" val="2595922205"/>
                  </a:ext>
                </a:extLst>
              </a:tr>
              <a:tr h="0">
                <a:tc>
                  <a:txBody>
                    <a:bodyPr/>
                    <a:lstStyle/>
                    <a:p>
                      <a:pPr marL="0" marR="0">
                        <a:spcBef>
                          <a:spcPts val="300"/>
                        </a:spcBef>
                        <a:spcAft>
                          <a:spcPts val="0"/>
                        </a:spcAft>
                      </a:pPr>
                      <a:r>
                        <a:rPr lang="en-US" sz="1600" b="1"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MCFC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2000" dirty="0">
                          <a:solidFill>
                            <a:schemeClr val="bg1"/>
                          </a:solidFill>
                          <a:effectLst/>
                          <a:latin typeface="Wingdings" panose="05000000000000000000" pitchFamily="2" charset="2"/>
                          <a:ea typeface="Times New Roman" panose="02020603050405020304" pitchFamily="18" charset="0"/>
                          <a:cs typeface="Times New Roman" panose="02020603050405020304" pitchFamily="18" charset="0"/>
                        </a:rPr>
                        <a:t>û</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45-50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650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a:t>
                      </a:r>
                      <a:r>
                        <a:rPr lang="en-US" sz="1400" baseline="-25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14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CO</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300kW – 3MW</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a:noFill/>
                    </a:lnB>
                    <a:noFill/>
                  </a:tcPr>
                </a:tc>
                <a:extLst>
                  <a:ext uri="{0D108BD9-81ED-4DB2-BD59-A6C34878D82A}">
                    <a16:rowId xmlns:a16="http://schemas.microsoft.com/office/drawing/2014/main" val="825595571"/>
                  </a:ext>
                </a:extLst>
              </a:tr>
              <a:tr h="0">
                <a:tc>
                  <a:txBody>
                    <a:bodyPr/>
                    <a:lstStyle/>
                    <a:p>
                      <a:pPr marL="0" marR="0">
                        <a:spcBef>
                          <a:spcPts val="300"/>
                        </a:spcBef>
                        <a:spcAft>
                          <a:spcPts val="0"/>
                        </a:spcAft>
                      </a:pPr>
                      <a:r>
                        <a:rPr lang="en-US" sz="1600" b="1" cap="all"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SOFC</a:t>
                      </a:r>
                      <a:endPar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tc>
                  <a:txBody>
                    <a:bodyPr/>
                    <a:lstStyle/>
                    <a:p>
                      <a:pPr marL="0" marR="0" lvl="0" indent="0" algn="ctr" defTabSz="975208" rtl="0" eaLnBrk="1" fontAlgn="auto" latinLnBrk="0" hangingPunct="1">
                        <a:lnSpc>
                          <a:spcPct val="100000"/>
                        </a:lnSpc>
                        <a:spcBef>
                          <a:spcPts val="30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Wingdings" panose="05000000000000000000" pitchFamily="2" charset="2"/>
                          <a:ea typeface="Times New Roman" panose="02020603050405020304" pitchFamily="18" charset="0"/>
                          <a:cs typeface="Times New Roman" panose="02020603050405020304" pitchFamily="18" charset="0"/>
                        </a:rPr>
                        <a:t>û</a:t>
                      </a:r>
                      <a:endPar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tc>
                  <a:txBody>
                    <a:bodyPr/>
                    <a:lstStyle/>
                    <a:p>
                      <a:pPr marL="0" marR="0" algn="ctr" defTabSz="975208" rtl="0" eaLnBrk="1" latinLnBrk="0" hangingPunct="1">
                        <a:spcBef>
                          <a:spcPts val="300"/>
                        </a:spcBef>
                        <a:spcAft>
                          <a:spcPts val="0"/>
                        </a:spcAft>
                      </a:pPr>
                      <a:r>
                        <a:rPr lang="en-US" sz="1400"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60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tc>
                  <a:txBody>
                    <a:bodyPr/>
                    <a:lstStyle/>
                    <a:p>
                      <a:pPr marL="0" marR="0" algn="ctr">
                        <a:spcBef>
                          <a:spcPts val="30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700-900</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tc>
                  <a:txBody>
                    <a:bodyPr/>
                    <a:lstStyle/>
                    <a:p>
                      <a:pPr marL="0" marR="0" indent="0" algn="ctr" defTabSz="975208" rtl="0" eaLnBrk="1" fontAlgn="auto" latinLnBrk="0" hangingPunct="1">
                        <a:lnSpc>
                          <a:spcPct val="100000"/>
                        </a:lnSpc>
                        <a:spcBef>
                          <a:spcPts val="300"/>
                        </a:spcBef>
                        <a:spcAft>
                          <a:spcPts val="0"/>
                        </a:spcAft>
                        <a:buClrTx/>
                        <a:buSzTx/>
                        <a:buFontTx/>
                        <a:buNone/>
                        <a:tabLst/>
                        <a:defRPr/>
                      </a:pPr>
                      <a:r>
                        <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a:t>
                      </a:r>
                      <a:r>
                        <a:rPr lang="en-US" sz="1400" baseline="-25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 </a:t>
                      </a:r>
                      <a:r>
                        <a:rPr lang="en-US" sz="1400" baseline="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CO</a:t>
                      </a: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tc>
                  <a:txBody>
                    <a:bodyPr/>
                    <a:lstStyle/>
                    <a:p>
                      <a:pPr marL="0" marR="0" algn="ctr">
                        <a:spcBef>
                          <a:spcPts val="300"/>
                        </a:spcBef>
                        <a:spcAft>
                          <a:spcPts val="0"/>
                        </a:spcAft>
                      </a:pPr>
                      <a:r>
                        <a:rPr lang="en-US" sz="1400" cap="all"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 2MW</a:t>
                      </a:r>
                      <a:endParaRPr lang="en-US"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noFill/>
                  </a:tcPr>
                </a:tc>
                <a:extLst>
                  <a:ext uri="{0D108BD9-81ED-4DB2-BD59-A6C34878D82A}">
                    <a16:rowId xmlns:a16="http://schemas.microsoft.com/office/drawing/2014/main" val="3118974634"/>
                  </a:ext>
                </a:extLst>
              </a:tr>
            </a:tbl>
          </a:graphicData>
        </a:graphic>
      </p:graphicFrame>
      <p:grpSp>
        <p:nvGrpSpPr>
          <p:cNvPr id="4" name="Group 3">
            <a:extLst>
              <a:ext uri="{FF2B5EF4-FFF2-40B4-BE49-F238E27FC236}">
                <a16:creationId xmlns:a16="http://schemas.microsoft.com/office/drawing/2014/main" id="{4380A857-3ECB-4425-BB97-399B8E94BC84}"/>
              </a:ext>
            </a:extLst>
          </p:cNvPr>
          <p:cNvGrpSpPr/>
          <p:nvPr/>
        </p:nvGrpSpPr>
        <p:grpSpPr>
          <a:xfrm>
            <a:off x="1069224" y="3618214"/>
            <a:ext cx="2651822" cy="551350"/>
            <a:chOff x="4993" y="261537"/>
            <a:chExt cx="2651822" cy="551350"/>
          </a:xfrm>
        </p:grpSpPr>
        <p:sp>
          <p:nvSpPr>
            <p:cNvPr id="5" name="Rectangle: Rounded Corners 4">
              <a:extLst>
                <a:ext uri="{FF2B5EF4-FFF2-40B4-BE49-F238E27FC236}">
                  <a16:creationId xmlns:a16="http://schemas.microsoft.com/office/drawing/2014/main" id="{2775B1E6-A8C8-4112-A288-B2D05D749F74}"/>
                </a:ext>
              </a:extLst>
            </p:cNvPr>
            <p:cNvSpPr/>
            <p:nvPr/>
          </p:nvSpPr>
          <p:spPr>
            <a:xfrm>
              <a:off x="4993" y="261537"/>
              <a:ext cx="2651822" cy="551350"/>
            </a:xfrm>
            <a:prstGeom prst="roundRect">
              <a:avLst>
                <a:gd name="adj" fmla="val 1000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542A36FD-95DE-48D0-84B7-4C86A3A4B6DF}"/>
                </a:ext>
              </a:extLst>
            </p:cNvPr>
            <p:cNvSpPr txBox="1"/>
            <p:nvPr/>
          </p:nvSpPr>
          <p:spPr>
            <a:xfrm>
              <a:off x="21141" y="277685"/>
              <a:ext cx="2619526" cy="519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Stationary Applications</a:t>
              </a:r>
            </a:p>
          </p:txBody>
        </p:sp>
      </p:grpSp>
      <p:grpSp>
        <p:nvGrpSpPr>
          <p:cNvPr id="7" name="Group 6">
            <a:extLst>
              <a:ext uri="{FF2B5EF4-FFF2-40B4-BE49-F238E27FC236}">
                <a16:creationId xmlns:a16="http://schemas.microsoft.com/office/drawing/2014/main" id="{CEF58639-F239-453F-AFDB-27EDEB90558C}"/>
              </a:ext>
            </a:extLst>
          </p:cNvPr>
          <p:cNvGrpSpPr/>
          <p:nvPr/>
        </p:nvGrpSpPr>
        <p:grpSpPr>
          <a:xfrm>
            <a:off x="5613741" y="3618214"/>
            <a:ext cx="2651822" cy="551350"/>
            <a:chOff x="4993" y="261537"/>
            <a:chExt cx="2651822" cy="551350"/>
          </a:xfrm>
        </p:grpSpPr>
        <p:sp>
          <p:nvSpPr>
            <p:cNvPr id="10" name="Rectangle: Rounded Corners 9">
              <a:extLst>
                <a:ext uri="{FF2B5EF4-FFF2-40B4-BE49-F238E27FC236}">
                  <a16:creationId xmlns:a16="http://schemas.microsoft.com/office/drawing/2014/main" id="{008CAFA8-14A1-4A9D-A50D-55BDBDE231B6}"/>
                </a:ext>
              </a:extLst>
            </p:cNvPr>
            <p:cNvSpPr/>
            <p:nvPr/>
          </p:nvSpPr>
          <p:spPr>
            <a:xfrm>
              <a:off x="4993" y="261537"/>
              <a:ext cx="2651822" cy="551350"/>
            </a:xfrm>
            <a:prstGeom prst="roundRect">
              <a:avLst>
                <a:gd name="adj" fmla="val 10000"/>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6386B77E-A225-4841-82C5-0D6C7054D5E7}"/>
                </a:ext>
              </a:extLst>
            </p:cNvPr>
            <p:cNvSpPr txBox="1"/>
            <p:nvPr/>
          </p:nvSpPr>
          <p:spPr>
            <a:xfrm>
              <a:off x="21141" y="277685"/>
              <a:ext cx="2619526" cy="519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Mobility Applications</a:t>
              </a:r>
            </a:p>
          </p:txBody>
        </p:sp>
      </p:grpSp>
      <p:cxnSp>
        <p:nvCxnSpPr>
          <p:cNvPr id="12" name="Straight Connector 11">
            <a:extLst>
              <a:ext uri="{FF2B5EF4-FFF2-40B4-BE49-F238E27FC236}">
                <a16:creationId xmlns:a16="http://schemas.microsoft.com/office/drawing/2014/main" id="{6F8C92EF-1E5A-40B2-A554-BCDDA31B2DDF}"/>
              </a:ext>
            </a:extLst>
          </p:cNvPr>
          <p:cNvCxnSpPr>
            <a:cxnSpLocks/>
          </p:cNvCxnSpPr>
          <p:nvPr/>
        </p:nvCxnSpPr>
        <p:spPr>
          <a:xfrm flipV="1">
            <a:off x="4677420" y="3649068"/>
            <a:ext cx="0" cy="33728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EEC95E5-7129-4F11-8F98-D9099093942D}"/>
              </a:ext>
            </a:extLst>
          </p:cNvPr>
          <p:cNvPicPr>
            <a:picLocks noChangeAspect="1"/>
          </p:cNvPicPr>
          <p:nvPr/>
        </p:nvPicPr>
        <p:blipFill>
          <a:blip r:embed="rId5"/>
          <a:stretch>
            <a:fillRect/>
          </a:stretch>
        </p:blipFill>
        <p:spPr>
          <a:xfrm>
            <a:off x="5019963" y="5612494"/>
            <a:ext cx="2116416" cy="1367157"/>
          </a:xfrm>
          <a:prstGeom prst="rect">
            <a:avLst/>
          </a:prstGeom>
        </p:spPr>
      </p:pic>
      <p:pic>
        <p:nvPicPr>
          <p:cNvPr id="15" name="Picture 14">
            <a:extLst>
              <a:ext uri="{FF2B5EF4-FFF2-40B4-BE49-F238E27FC236}">
                <a16:creationId xmlns:a16="http://schemas.microsoft.com/office/drawing/2014/main" id="{E74DDCCD-EDDC-47B0-8F8A-226428170D41}"/>
              </a:ext>
            </a:extLst>
          </p:cNvPr>
          <p:cNvPicPr>
            <a:picLocks noChangeAspect="1"/>
          </p:cNvPicPr>
          <p:nvPr/>
        </p:nvPicPr>
        <p:blipFill>
          <a:blip r:embed="rId6"/>
          <a:stretch>
            <a:fillRect/>
          </a:stretch>
        </p:blipFill>
        <p:spPr>
          <a:xfrm>
            <a:off x="7517569" y="4290743"/>
            <a:ext cx="1853261" cy="1234735"/>
          </a:xfrm>
          <a:prstGeom prst="rect">
            <a:avLst/>
          </a:prstGeom>
        </p:spPr>
      </p:pic>
      <p:pic>
        <p:nvPicPr>
          <p:cNvPr id="17" name="Picture 16">
            <a:extLst>
              <a:ext uri="{FF2B5EF4-FFF2-40B4-BE49-F238E27FC236}">
                <a16:creationId xmlns:a16="http://schemas.microsoft.com/office/drawing/2014/main" id="{AB0E9CC1-987D-4DC4-86F7-67E6283D27E2}"/>
              </a:ext>
            </a:extLst>
          </p:cNvPr>
          <p:cNvPicPr>
            <a:picLocks noChangeAspect="1"/>
          </p:cNvPicPr>
          <p:nvPr/>
        </p:nvPicPr>
        <p:blipFill>
          <a:blip r:embed="rId7"/>
          <a:stretch>
            <a:fillRect/>
          </a:stretch>
        </p:blipFill>
        <p:spPr>
          <a:xfrm>
            <a:off x="7517568" y="5631951"/>
            <a:ext cx="1853262" cy="1389947"/>
          </a:xfrm>
          <a:prstGeom prst="rect">
            <a:avLst/>
          </a:prstGeom>
        </p:spPr>
      </p:pic>
      <p:grpSp>
        <p:nvGrpSpPr>
          <p:cNvPr id="34" name="Group 33">
            <a:extLst>
              <a:ext uri="{FF2B5EF4-FFF2-40B4-BE49-F238E27FC236}">
                <a16:creationId xmlns:a16="http://schemas.microsoft.com/office/drawing/2014/main" id="{ADC6C424-E1C4-4A47-8F89-EDE422AE7B32}"/>
              </a:ext>
            </a:extLst>
          </p:cNvPr>
          <p:cNvGrpSpPr/>
          <p:nvPr/>
        </p:nvGrpSpPr>
        <p:grpSpPr>
          <a:xfrm>
            <a:off x="143514" y="4164839"/>
            <a:ext cx="4468499" cy="2236879"/>
            <a:chOff x="1255870" y="1737360"/>
            <a:chExt cx="7126129" cy="3594417"/>
          </a:xfrm>
        </p:grpSpPr>
        <p:pic>
          <p:nvPicPr>
            <p:cNvPr id="35" name="Picture 34">
              <a:extLst>
                <a:ext uri="{FF2B5EF4-FFF2-40B4-BE49-F238E27FC236}">
                  <a16:creationId xmlns:a16="http://schemas.microsoft.com/office/drawing/2014/main" id="{0B136F6B-738C-4CD9-BED5-F45067D26DC2}"/>
                </a:ext>
              </a:extLst>
            </p:cNvPr>
            <p:cNvPicPr/>
            <p:nvPr/>
          </p:nvPicPr>
          <p:blipFill>
            <a:blip r:embed="rId8">
              <a:extLst>
                <a:ext uri="{BEBA8EAE-BF5A-486C-A8C5-ECC9F3942E4B}">
                  <a14:imgProps xmlns:a14="http://schemas.microsoft.com/office/drawing/2010/main">
                    <a14:imgLayer r:embed="rId9">
                      <a14:imgEffect>
                        <a14:backgroundRemoval t="4890" b="94132" l="1134" r="98111">
                          <a14:foregroundMark x1="6171" y1="31296" x2="6171" y2="31296"/>
                          <a14:foregroundMark x1="1889" y1="31051" x2="10579" y2="32274"/>
                          <a14:foregroundMark x1="10579" y1="32274" x2="13098" y2="35941"/>
                          <a14:foregroundMark x1="13854" y1="32274" x2="5416" y2="35941"/>
                          <a14:foregroundMark x1="5416" y1="35941" x2="2771" y2="35697"/>
                          <a14:foregroundMark x1="13854" y1="44254" x2="2015" y2="48166"/>
                          <a14:foregroundMark x1="8690" y1="49144" x2="1889" y2="45232"/>
                          <a14:foregroundMark x1="3904" y1="49633" x2="1637" y2="49633"/>
                          <a14:foregroundMark x1="14106" y1="85819" x2="2519" y2="88020"/>
                          <a14:foregroundMark x1="32746" y1="39853" x2="50630" y2="40342"/>
                          <a14:foregroundMark x1="50630" y1="40342" x2="52015" y2="40098"/>
                          <a14:foregroundMark x1="33249" y1="33007" x2="41688" y2="33741"/>
                          <a14:foregroundMark x1="41688" y1="33741" x2="50378" y2="32274"/>
                          <a14:foregroundMark x1="50378" y1="32274" x2="52519" y2="32274"/>
                          <a14:foregroundMark x1="83123" y1="83619" x2="95466" y2="78484"/>
                          <a14:foregroundMark x1="95466" y1="81418" x2="91562" y2="83619"/>
                          <a14:foregroundMark x1="98111" y1="59658" x2="81990" y2="58924"/>
                          <a14:foregroundMark x1="81486" y1="55012" x2="96977" y2="55990"/>
                          <a14:foregroundMark x1="91940" y1="32274" x2="83375" y2="32274"/>
                          <a14:foregroundMark x1="83375" y1="32274" x2="91436" y2="37408"/>
                          <a14:foregroundMark x1="91436" y1="37408" x2="91436" y2="37408"/>
                          <a14:foregroundMark x1="89547" y1="37653" x2="79975" y2="36675"/>
                          <a14:foregroundMark x1="66373" y1="10513" x2="57809" y2="8557"/>
                          <a14:foregroundMark x1="57809" y1="8557" x2="54660" y2="10024"/>
                          <a14:foregroundMark x1="65239" y1="5623" x2="56801" y2="4890"/>
                          <a14:foregroundMark x1="56801" y1="4890" x2="54912" y2="6846"/>
                          <a14:foregroundMark x1="62846" y1="44010" x2="62846" y2="44010"/>
                          <a14:foregroundMark x1="62343" y1="46944" x2="63602" y2="40587"/>
                          <a14:foregroundMark x1="66373" y1="46210" x2="64484" y2="40342"/>
                          <a14:foregroundMark x1="66751" y1="46944" x2="64484" y2="38386"/>
                          <a14:foregroundMark x1="58564" y1="94132" x2="36146" y2="94132"/>
                          <a14:foregroundMark x1="42191" y1="30073" x2="38413" y2="29829"/>
                          <a14:foregroundMark x1="42695" y1="29584" x2="38665" y2="29584"/>
                        </a14:backgroundRemoval>
                      </a14:imgEffect>
                    </a14:imgLayer>
                  </a14:imgProps>
                </a:ext>
              </a:extLst>
            </a:blip>
            <a:stretch>
              <a:fillRect/>
            </a:stretch>
          </p:blipFill>
          <p:spPr>
            <a:xfrm>
              <a:off x="1255870" y="1737360"/>
              <a:ext cx="7126129" cy="3594417"/>
            </a:xfrm>
            <a:prstGeom prst="rect">
              <a:avLst/>
            </a:prstGeom>
          </p:spPr>
        </p:pic>
        <p:cxnSp>
          <p:nvCxnSpPr>
            <p:cNvPr id="36" name="Straight Arrow Connector 35">
              <a:extLst>
                <a:ext uri="{FF2B5EF4-FFF2-40B4-BE49-F238E27FC236}">
                  <a16:creationId xmlns:a16="http://schemas.microsoft.com/office/drawing/2014/main" id="{6C39D955-30C4-4765-9E1E-2C442ABCA378}"/>
                </a:ext>
              </a:extLst>
            </p:cNvPr>
            <p:cNvCxnSpPr/>
            <p:nvPr/>
          </p:nvCxnSpPr>
          <p:spPr>
            <a:xfrm>
              <a:off x="2407920" y="3459480"/>
              <a:ext cx="30480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CE374A9-2703-482F-8670-29085202F083}"/>
                </a:ext>
              </a:extLst>
            </p:cNvPr>
            <p:cNvCxnSpPr/>
            <p:nvPr/>
          </p:nvCxnSpPr>
          <p:spPr>
            <a:xfrm>
              <a:off x="2476500" y="4861560"/>
              <a:ext cx="70104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D9CD0BC-AD78-4CDC-8F53-14956ABB603C}"/>
                </a:ext>
              </a:extLst>
            </p:cNvPr>
            <p:cNvCxnSpPr>
              <a:cxnSpLocks/>
            </p:cNvCxnSpPr>
            <p:nvPr/>
          </p:nvCxnSpPr>
          <p:spPr>
            <a:xfrm flipH="1">
              <a:off x="6062980" y="3817620"/>
              <a:ext cx="916940" cy="56642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651B80A-A5C5-48BF-8832-3DF1FA51A1D3}"/>
                </a:ext>
              </a:extLst>
            </p:cNvPr>
            <p:cNvCxnSpPr>
              <a:cxnSpLocks/>
            </p:cNvCxnSpPr>
            <p:nvPr/>
          </p:nvCxnSpPr>
          <p:spPr>
            <a:xfrm flipH="1">
              <a:off x="5087620" y="2828925"/>
              <a:ext cx="149225" cy="3263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507C362-10F7-4D73-88E0-197349057E6C}"/>
                </a:ext>
              </a:extLst>
            </p:cNvPr>
            <p:cNvCxnSpPr>
              <a:cxnSpLocks/>
            </p:cNvCxnSpPr>
            <p:nvPr/>
          </p:nvCxnSpPr>
          <p:spPr>
            <a:xfrm flipH="1">
              <a:off x="5087620" y="2235200"/>
              <a:ext cx="312420" cy="5776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06B453E-F11F-4E51-8C7E-58791E07AF3F}"/>
                </a:ext>
              </a:extLst>
            </p:cNvPr>
            <p:cNvCxnSpPr>
              <a:cxnSpLocks/>
            </p:cNvCxnSpPr>
            <p:nvPr/>
          </p:nvCxnSpPr>
          <p:spPr>
            <a:xfrm>
              <a:off x="2303145" y="2939415"/>
              <a:ext cx="409575" cy="5270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5552111-72C0-4A22-AF66-A15ACBBBB61B}"/>
                </a:ext>
              </a:extLst>
            </p:cNvPr>
            <p:cNvCxnSpPr>
              <a:cxnSpLocks/>
            </p:cNvCxnSpPr>
            <p:nvPr/>
          </p:nvCxnSpPr>
          <p:spPr>
            <a:xfrm flipH="1">
              <a:off x="5998972" y="3044190"/>
              <a:ext cx="777113" cy="23222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B9A9A4B2-3582-4EE7-89F8-D52664D38A0B}"/>
                </a:ext>
              </a:extLst>
            </p:cNvPr>
            <p:cNvSpPr/>
            <p:nvPr/>
          </p:nvSpPr>
          <p:spPr>
            <a:xfrm>
              <a:off x="5821680" y="3213735"/>
              <a:ext cx="167640" cy="150495"/>
            </a:xfrm>
            <a:custGeom>
              <a:avLst/>
              <a:gdLst>
                <a:gd name="connsiteX0" fmla="*/ 100965 w 167640"/>
                <a:gd name="connsiteY0" fmla="*/ 0 h 150495"/>
                <a:gd name="connsiteX1" fmla="*/ 100965 w 167640"/>
                <a:gd name="connsiteY1" fmla="*/ 0 h 150495"/>
                <a:gd name="connsiteX2" fmla="*/ 106680 w 167640"/>
                <a:gd name="connsiteY2" fmla="*/ 15240 h 150495"/>
                <a:gd name="connsiteX3" fmla="*/ 108585 w 167640"/>
                <a:gd name="connsiteY3" fmla="*/ 20955 h 150495"/>
                <a:gd name="connsiteX4" fmla="*/ 114300 w 167640"/>
                <a:gd name="connsiteY4" fmla="*/ 41910 h 150495"/>
                <a:gd name="connsiteX5" fmla="*/ 120015 w 167640"/>
                <a:gd name="connsiteY5" fmla="*/ 53340 h 150495"/>
                <a:gd name="connsiteX6" fmla="*/ 127635 w 167640"/>
                <a:gd name="connsiteY6" fmla="*/ 66675 h 150495"/>
                <a:gd name="connsiteX7" fmla="*/ 129540 w 167640"/>
                <a:gd name="connsiteY7" fmla="*/ 72390 h 150495"/>
                <a:gd name="connsiteX8" fmla="*/ 133350 w 167640"/>
                <a:gd name="connsiteY8" fmla="*/ 81915 h 150495"/>
                <a:gd name="connsiteX9" fmla="*/ 137160 w 167640"/>
                <a:gd name="connsiteY9" fmla="*/ 89535 h 150495"/>
                <a:gd name="connsiteX10" fmla="*/ 139065 w 167640"/>
                <a:gd name="connsiteY10" fmla="*/ 95250 h 150495"/>
                <a:gd name="connsiteX11" fmla="*/ 152400 w 167640"/>
                <a:gd name="connsiteY11" fmla="*/ 106680 h 150495"/>
                <a:gd name="connsiteX12" fmla="*/ 158115 w 167640"/>
                <a:gd name="connsiteY12" fmla="*/ 118110 h 150495"/>
                <a:gd name="connsiteX13" fmla="*/ 167640 w 167640"/>
                <a:gd name="connsiteY13" fmla="*/ 131445 h 150495"/>
                <a:gd name="connsiteX14" fmla="*/ 154305 w 167640"/>
                <a:gd name="connsiteY14" fmla="*/ 139065 h 150495"/>
                <a:gd name="connsiteX15" fmla="*/ 146685 w 167640"/>
                <a:gd name="connsiteY15" fmla="*/ 140970 h 150495"/>
                <a:gd name="connsiteX16" fmla="*/ 129540 w 167640"/>
                <a:gd name="connsiteY16" fmla="*/ 148590 h 150495"/>
                <a:gd name="connsiteX17" fmla="*/ 123825 w 167640"/>
                <a:gd name="connsiteY17" fmla="*/ 150495 h 150495"/>
                <a:gd name="connsiteX18" fmla="*/ 53340 w 167640"/>
                <a:gd name="connsiteY18" fmla="*/ 148590 h 150495"/>
                <a:gd name="connsiteX19" fmla="*/ 45720 w 167640"/>
                <a:gd name="connsiteY19" fmla="*/ 142875 h 150495"/>
                <a:gd name="connsiteX20" fmla="*/ 32385 w 167640"/>
                <a:gd name="connsiteY20" fmla="*/ 135255 h 150495"/>
                <a:gd name="connsiteX21" fmla="*/ 20955 w 167640"/>
                <a:gd name="connsiteY21" fmla="*/ 125730 h 150495"/>
                <a:gd name="connsiteX22" fmla="*/ 9525 w 167640"/>
                <a:gd name="connsiteY22" fmla="*/ 120015 h 150495"/>
                <a:gd name="connsiteX23" fmla="*/ 0 w 167640"/>
                <a:gd name="connsiteY23" fmla="*/ 99060 h 150495"/>
                <a:gd name="connsiteX24" fmla="*/ 3810 w 167640"/>
                <a:gd name="connsiteY24" fmla="*/ 66675 h 150495"/>
                <a:gd name="connsiteX25" fmla="*/ 13335 w 167640"/>
                <a:gd name="connsiteY25" fmla="*/ 57150 h 150495"/>
                <a:gd name="connsiteX26" fmla="*/ 24765 w 167640"/>
                <a:gd name="connsiteY26" fmla="*/ 53340 h 150495"/>
                <a:gd name="connsiteX27" fmla="*/ 30480 w 167640"/>
                <a:gd name="connsiteY27" fmla="*/ 49530 h 150495"/>
                <a:gd name="connsiteX28" fmla="*/ 40005 w 167640"/>
                <a:gd name="connsiteY28" fmla="*/ 45720 h 150495"/>
                <a:gd name="connsiteX29" fmla="*/ 45720 w 167640"/>
                <a:gd name="connsiteY29" fmla="*/ 43815 h 150495"/>
                <a:gd name="connsiteX30" fmla="*/ 51435 w 167640"/>
                <a:gd name="connsiteY30" fmla="*/ 40005 h 150495"/>
                <a:gd name="connsiteX31" fmla="*/ 59055 w 167640"/>
                <a:gd name="connsiteY31" fmla="*/ 36195 h 150495"/>
                <a:gd name="connsiteX32" fmla="*/ 64770 w 167640"/>
                <a:gd name="connsiteY32" fmla="*/ 32385 h 150495"/>
                <a:gd name="connsiteX33" fmla="*/ 85725 w 167640"/>
                <a:gd name="connsiteY33" fmla="*/ 24765 h 150495"/>
                <a:gd name="connsiteX34" fmla="*/ 100965 w 167640"/>
                <a:gd name="connsiteY34"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7640" h="150495">
                  <a:moveTo>
                    <a:pt x="100965" y="0"/>
                  </a:moveTo>
                  <a:lnTo>
                    <a:pt x="100965" y="0"/>
                  </a:lnTo>
                  <a:cubicBezTo>
                    <a:pt x="102870" y="5080"/>
                    <a:pt x="104826" y="10141"/>
                    <a:pt x="106680" y="15240"/>
                  </a:cubicBezTo>
                  <a:cubicBezTo>
                    <a:pt x="107366" y="17127"/>
                    <a:pt x="108098" y="19007"/>
                    <a:pt x="108585" y="20955"/>
                  </a:cubicBezTo>
                  <a:cubicBezTo>
                    <a:pt x="110016" y="26680"/>
                    <a:pt x="111031" y="37006"/>
                    <a:pt x="114300" y="41910"/>
                  </a:cubicBezTo>
                  <a:cubicBezTo>
                    <a:pt x="125219" y="58288"/>
                    <a:pt x="112128" y="37566"/>
                    <a:pt x="120015" y="53340"/>
                  </a:cubicBezTo>
                  <a:cubicBezTo>
                    <a:pt x="129581" y="72472"/>
                    <a:pt x="117616" y="43297"/>
                    <a:pt x="127635" y="66675"/>
                  </a:cubicBezTo>
                  <a:cubicBezTo>
                    <a:pt x="128426" y="68521"/>
                    <a:pt x="128835" y="70510"/>
                    <a:pt x="129540" y="72390"/>
                  </a:cubicBezTo>
                  <a:cubicBezTo>
                    <a:pt x="130741" y="75592"/>
                    <a:pt x="131961" y="78790"/>
                    <a:pt x="133350" y="81915"/>
                  </a:cubicBezTo>
                  <a:cubicBezTo>
                    <a:pt x="134503" y="84510"/>
                    <a:pt x="136041" y="86925"/>
                    <a:pt x="137160" y="89535"/>
                  </a:cubicBezTo>
                  <a:cubicBezTo>
                    <a:pt x="137951" y="91381"/>
                    <a:pt x="137951" y="93579"/>
                    <a:pt x="139065" y="95250"/>
                  </a:cubicBezTo>
                  <a:cubicBezTo>
                    <a:pt x="143212" y="101471"/>
                    <a:pt x="147118" y="101398"/>
                    <a:pt x="152400" y="106680"/>
                  </a:cubicBezTo>
                  <a:cubicBezTo>
                    <a:pt x="161393" y="115673"/>
                    <a:pt x="151917" y="108814"/>
                    <a:pt x="158115" y="118110"/>
                  </a:cubicBezTo>
                  <a:cubicBezTo>
                    <a:pt x="173561" y="141279"/>
                    <a:pt x="154484" y="105134"/>
                    <a:pt x="167640" y="131445"/>
                  </a:cubicBezTo>
                  <a:cubicBezTo>
                    <a:pt x="162903" y="134603"/>
                    <a:pt x="159829" y="136993"/>
                    <a:pt x="154305" y="139065"/>
                  </a:cubicBezTo>
                  <a:cubicBezTo>
                    <a:pt x="151854" y="139984"/>
                    <a:pt x="149225" y="140335"/>
                    <a:pt x="146685" y="140970"/>
                  </a:cubicBezTo>
                  <a:cubicBezTo>
                    <a:pt x="137628" y="147008"/>
                    <a:pt x="143142" y="144056"/>
                    <a:pt x="129540" y="148590"/>
                  </a:cubicBezTo>
                  <a:lnTo>
                    <a:pt x="123825" y="150495"/>
                  </a:lnTo>
                  <a:cubicBezTo>
                    <a:pt x="100330" y="149860"/>
                    <a:pt x="76733" y="150872"/>
                    <a:pt x="53340" y="148590"/>
                  </a:cubicBezTo>
                  <a:cubicBezTo>
                    <a:pt x="50180" y="148282"/>
                    <a:pt x="48412" y="144558"/>
                    <a:pt x="45720" y="142875"/>
                  </a:cubicBezTo>
                  <a:cubicBezTo>
                    <a:pt x="38267" y="138217"/>
                    <a:pt x="38677" y="140499"/>
                    <a:pt x="32385" y="135255"/>
                  </a:cubicBezTo>
                  <a:cubicBezTo>
                    <a:pt x="26065" y="129989"/>
                    <a:pt x="28050" y="129277"/>
                    <a:pt x="20955" y="125730"/>
                  </a:cubicBezTo>
                  <a:cubicBezTo>
                    <a:pt x="5181" y="117843"/>
                    <a:pt x="25903" y="130934"/>
                    <a:pt x="9525" y="120015"/>
                  </a:cubicBezTo>
                  <a:cubicBezTo>
                    <a:pt x="109" y="105891"/>
                    <a:pt x="2803" y="113075"/>
                    <a:pt x="0" y="99060"/>
                  </a:cubicBezTo>
                  <a:cubicBezTo>
                    <a:pt x="301" y="94846"/>
                    <a:pt x="-520" y="75335"/>
                    <a:pt x="3810" y="66675"/>
                  </a:cubicBezTo>
                  <a:cubicBezTo>
                    <a:pt x="6169" y="61958"/>
                    <a:pt x="8436" y="59327"/>
                    <a:pt x="13335" y="57150"/>
                  </a:cubicBezTo>
                  <a:cubicBezTo>
                    <a:pt x="17005" y="55519"/>
                    <a:pt x="21423" y="55568"/>
                    <a:pt x="24765" y="53340"/>
                  </a:cubicBezTo>
                  <a:cubicBezTo>
                    <a:pt x="26670" y="52070"/>
                    <a:pt x="28432" y="50554"/>
                    <a:pt x="30480" y="49530"/>
                  </a:cubicBezTo>
                  <a:cubicBezTo>
                    <a:pt x="33539" y="48001"/>
                    <a:pt x="36803" y="46921"/>
                    <a:pt x="40005" y="45720"/>
                  </a:cubicBezTo>
                  <a:cubicBezTo>
                    <a:pt x="41885" y="45015"/>
                    <a:pt x="43924" y="44713"/>
                    <a:pt x="45720" y="43815"/>
                  </a:cubicBezTo>
                  <a:cubicBezTo>
                    <a:pt x="47768" y="42791"/>
                    <a:pt x="49447" y="41141"/>
                    <a:pt x="51435" y="40005"/>
                  </a:cubicBezTo>
                  <a:cubicBezTo>
                    <a:pt x="53901" y="38596"/>
                    <a:pt x="56589" y="37604"/>
                    <a:pt x="59055" y="36195"/>
                  </a:cubicBezTo>
                  <a:cubicBezTo>
                    <a:pt x="61043" y="35059"/>
                    <a:pt x="62678" y="33315"/>
                    <a:pt x="64770" y="32385"/>
                  </a:cubicBezTo>
                  <a:cubicBezTo>
                    <a:pt x="80774" y="25272"/>
                    <a:pt x="71339" y="31958"/>
                    <a:pt x="85725" y="24765"/>
                  </a:cubicBezTo>
                  <a:cubicBezTo>
                    <a:pt x="86528" y="24363"/>
                    <a:pt x="98425" y="4127"/>
                    <a:pt x="10096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702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Transport - FCEV</a:t>
            </a:r>
          </a:p>
        </p:txBody>
      </p:sp>
      <p:sp>
        <p:nvSpPr>
          <p:cNvPr id="7" name="TextBox 6"/>
          <p:cNvSpPr txBox="1"/>
          <p:nvPr/>
        </p:nvSpPr>
        <p:spPr>
          <a:xfrm>
            <a:off x="346969" y="1201842"/>
            <a:ext cx="3159793" cy="2831544"/>
          </a:xfrm>
          <a:prstGeom prst="rect">
            <a:avLst/>
          </a:prstGeom>
          <a:noFill/>
        </p:spPr>
        <p:txBody>
          <a:bodyPr wrap="square" rtlCol="0">
            <a:spAutoFit/>
          </a:bodyPr>
          <a:lstStyle/>
          <a:p>
            <a:r>
              <a:rPr lang="en-US" sz="2000" b="1" dirty="0">
                <a:solidFill>
                  <a:schemeClr val="bg1"/>
                </a:solidFill>
              </a:rPr>
              <a:t>Who is developing FCEV?</a:t>
            </a:r>
          </a:p>
          <a:p>
            <a:pPr marL="285750" indent="-285750">
              <a:buFont typeface="Arial" panose="020B0604020202020204" pitchFamily="34" charset="0"/>
              <a:buChar char="•"/>
            </a:pPr>
            <a:r>
              <a:rPr lang="en-US" sz="2000" dirty="0">
                <a:solidFill>
                  <a:schemeClr val="bg1"/>
                </a:solidFill>
              </a:rPr>
              <a:t>Toyota -  </a:t>
            </a:r>
            <a:r>
              <a:rPr lang="en-US" sz="2000" dirty="0" err="1">
                <a:solidFill>
                  <a:schemeClr val="bg1"/>
                </a:solidFill>
              </a:rPr>
              <a:t>Marai</a:t>
            </a: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Hyundai – iX35</a:t>
            </a:r>
          </a:p>
          <a:p>
            <a:pPr marL="285750" indent="-285750">
              <a:buFont typeface="Arial" panose="020B0604020202020204" pitchFamily="34" charset="0"/>
              <a:buChar char="•"/>
            </a:pPr>
            <a:r>
              <a:rPr lang="en-US" sz="2000" dirty="0">
                <a:solidFill>
                  <a:schemeClr val="bg1"/>
                </a:solidFill>
              </a:rPr>
              <a:t>Honda – Clarity</a:t>
            </a:r>
          </a:p>
          <a:p>
            <a:pPr marL="285750" indent="-285750">
              <a:buFont typeface="Arial" panose="020B0604020202020204" pitchFamily="34" charset="0"/>
              <a:buChar char="•"/>
            </a:pPr>
            <a:r>
              <a:rPr lang="en-US" sz="2000" dirty="0">
                <a:solidFill>
                  <a:schemeClr val="bg1"/>
                </a:solidFill>
              </a:rPr>
              <a:t>Daimler - GLC</a:t>
            </a:r>
          </a:p>
          <a:p>
            <a:pPr marL="285750" indent="-285750">
              <a:buFont typeface="Arial" panose="020B0604020202020204" pitchFamily="34" charset="0"/>
              <a:buChar char="•"/>
            </a:pPr>
            <a:r>
              <a:rPr lang="en-US" sz="2000" dirty="0">
                <a:solidFill>
                  <a:schemeClr val="bg1"/>
                </a:solidFill>
              </a:rPr>
              <a:t>Renault – </a:t>
            </a:r>
            <a:r>
              <a:rPr lang="en-US" sz="2000" dirty="0" err="1">
                <a:solidFill>
                  <a:schemeClr val="bg1"/>
                </a:solidFill>
              </a:rPr>
              <a:t>Kangoo</a:t>
            </a: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GM – Equinox </a:t>
            </a:r>
          </a:p>
          <a:p>
            <a:pPr marL="285750" indent="-285750">
              <a:buFont typeface="Arial" panose="020B0604020202020204" pitchFamily="34" charset="0"/>
              <a:buChar char="•"/>
            </a:pPr>
            <a:r>
              <a:rPr lang="en-US" sz="2000" dirty="0">
                <a:solidFill>
                  <a:schemeClr val="bg1"/>
                </a:solidFill>
              </a:rPr>
              <a:t>Audi – h-</a:t>
            </a:r>
            <a:r>
              <a:rPr lang="en-US" sz="2000" dirty="0" err="1">
                <a:solidFill>
                  <a:schemeClr val="bg1"/>
                </a:solidFill>
              </a:rPr>
              <a:t>tron</a:t>
            </a:r>
            <a:r>
              <a:rPr lang="en-US" sz="2000" dirty="0">
                <a:solidFill>
                  <a:schemeClr val="bg1"/>
                </a:solidFill>
              </a:rPr>
              <a:t> Quattro</a:t>
            </a:r>
          </a:p>
          <a:p>
            <a:pPr marL="285750" indent="-285750">
              <a:buFont typeface="Arial" panose="020B0604020202020204" pitchFamily="34" charset="0"/>
              <a:buChar char="•"/>
            </a:pPr>
            <a:endParaRPr lang="en-US" dirty="0"/>
          </a:p>
        </p:txBody>
      </p:sp>
      <p:pic>
        <p:nvPicPr>
          <p:cNvPr id="9" name="Picture 8"/>
          <p:cNvPicPr>
            <a:picLocks noChangeAspect="1"/>
          </p:cNvPicPr>
          <p:nvPr/>
        </p:nvPicPr>
        <p:blipFill rotWithShape="1">
          <a:blip r:embed="rId4"/>
          <a:srcRect l="13962" t="35017" r="26110" b="9794"/>
          <a:stretch/>
        </p:blipFill>
        <p:spPr>
          <a:xfrm>
            <a:off x="169816" y="3964065"/>
            <a:ext cx="2735932" cy="1679713"/>
          </a:xfrm>
          <a:prstGeom prst="rect">
            <a:avLst/>
          </a:prstGeom>
        </p:spPr>
      </p:pic>
      <p:pic>
        <p:nvPicPr>
          <p:cNvPr id="11" name="Picture 10"/>
          <p:cNvPicPr>
            <a:picLocks noChangeAspect="1"/>
          </p:cNvPicPr>
          <p:nvPr/>
        </p:nvPicPr>
        <p:blipFill>
          <a:blip r:embed="rId5"/>
          <a:stretch>
            <a:fillRect/>
          </a:stretch>
        </p:blipFill>
        <p:spPr>
          <a:xfrm>
            <a:off x="1161256" y="5643778"/>
            <a:ext cx="2857500" cy="1600200"/>
          </a:xfrm>
          <a:prstGeom prst="rect">
            <a:avLst/>
          </a:prstGeom>
        </p:spPr>
      </p:pic>
      <p:pic>
        <p:nvPicPr>
          <p:cNvPr id="15" name="Picture 14"/>
          <p:cNvPicPr>
            <a:picLocks noChangeAspect="1"/>
          </p:cNvPicPr>
          <p:nvPr/>
        </p:nvPicPr>
        <p:blipFill rotWithShape="1">
          <a:blip r:embed="rId6"/>
          <a:srcRect l="20530" t="50000" r="3891" b="5231"/>
          <a:stretch/>
        </p:blipFill>
        <p:spPr>
          <a:xfrm>
            <a:off x="3220280" y="4572837"/>
            <a:ext cx="3308908" cy="1302026"/>
          </a:xfrm>
          <a:prstGeom prst="rect">
            <a:avLst/>
          </a:prstGeom>
        </p:spPr>
      </p:pic>
      <p:pic>
        <p:nvPicPr>
          <p:cNvPr id="18" name="Picture 17"/>
          <p:cNvPicPr>
            <a:picLocks noChangeAspect="1"/>
          </p:cNvPicPr>
          <p:nvPr/>
        </p:nvPicPr>
        <p:blipFill>
          <a:blip r:embed="rId7"/>
          <a:stretch>
            <a:fillRect/>
          </a:stretch>
        </p:blipFill>
        <p:spPr>
          <a:xfrm>
            <a:off x="4414458" y="5849808"/>
            <a:ext cx="3228975" cy="1419225"/>
          </a:xfrm>
          <a:prstGeom prst="rect">
            <a:avLst/>
          </a:prstGeom>
        </p:spPr>
      </p:pic>
      <p:pic>
        <p:nvPicPr>
          <p:cNvPr id="20" name="Picture 19"/>
          <p:cNvPicPr>
            <a:picLocks noChangeAspect="1"/>
          </p:cNvPicPr>
          <p:nvPr/>
        </p:nvPicPr>
        <p:blipFill rotWithShape="1">
          <a:blip r:embed="rId8"/>
          <a:srcRect t="3838" r="4709" b="6185"/>
          <a:stretch/>
        </p:blipFill>
        <p:spPr>
          <a:xfrm>
            <a:off x="4107777" y="884035"/>
            <a:ext cx="5135614" cy="3426739"/>
          </a:xfrm>
          <a:prstGeom prst="rect">
            <a:avLst/>
          </a:prstGeom>
        </p:spPr>
      </p:pic>
      <p:pic>
        <p:nvPicPr>
          <p:cNvPr id="22" name="Picture 21"/>
          <p:cNvPicPr>
            <a:picLocks noChangeAspect="1"/>
          </p:cNvPicPr>
          <p:nvPr/>
        </p:nvPicPr>
        <p:blipFill>
          <a:blip r:embed="rId9"/>
          <a:stretch>
            <a:fillRect/>
          </a:stretch>
        </p:blipFill>
        <p:spPr>
          <a:xfrm>
            <a:off x="6751088" y="4340591"/>
            <a:ext cx="2902724" cy="1688734"/>
          </a:xfrm>
          <a:prstGeom prst="rect">
            <a:avLst/>
          </a:prstGeom>
        </p:spPr>
      </p:pic>
    </p:spTree>
    <p:extLst>
      <p:ext uri="{BB962C8B-B14F-4D97-AF65-F5344CB8AC3E}">
        <p14:creationId xmlns:p14="http://schemas.microsoft.com/office/powerpoint/2010/main" val="241067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Transport - Other</a:t>
            </a:r>
          </a:p>
        </p:txBody>
      </p:sp>
      <p:pic>
        <p:nvPicPr>
          <p:cNvPr id="4" name="Picture 3"/>
          <p:cNvPicPr>
            <a:picLocks noChangeAspect="1"/>
          </p:cNvPicPr>
          <p:nvPr/>
        </p:nvPicPr>
        <p:blipFill>
          <a:blip r:embed="rId4"/>
          <a:stretch>
            <a:fillRect/>
          </a:stretch>
        </p:blipFill>
        <p:spPr>
          <a:xfrm>
            <a:off x="1732241" y="1247224"/>
            <a:ext cx="3482124" cy="2249372"/>
          </a:xfrm>
          <a:prstGeom prst="rect">
            <a:avLst/>
          </a:prstGeom>
        </p:spPr>
      </p:pic>
      <p:pic>
        <p:nvPicPr>
          <p:cNvPr id="7" name="Picture 6"/>
          <p:cNvPicPr>
            <a:picLocks noChangeAspect="1"/>
          </p:cNvPicPr>
          <p:nvPr/>
        </p:nvPicPr>
        <p:blipFill>
          <a:blip r:embed="rId5"/>
          <a:stretch>
            <a:fillRect/>
          </a:stretch>
        </p:blipFill>
        <p:spPr>
          <a:xfrm>
            <a:off x="318901" y="4037004"/>
            <a:ext cx="2804160" cy="2103120"/>
          </a:xfrm>
          <a:prstGeom prst="rect">
            <a:avLst/>
          </a:prstGeom>
        </p:spPr>
      </p:pic>
      <p:pic>
        <p:nvPicPr>
          <p:cNvPr id="9" name="Picture 8"/>
          <p:cNvPicPr>
            <a:picLocks noChangeAspect="1"/>
          </p:cNvPicPr>
          <p:nvPr/>
        </p:nvPicPr>
        <p:blipFill>
          <a:blip r:embed="rId6"/>
          <a:stretch>
            <a:fillRect/>
          </a:stretch>
        </p:blipFill>
        <p:spPr>
          <a:xfrm>
            <a:off x="5595730" y="3502707"/>
            <a:ext cx="3954980" cy="2635005"/>
          </a:xfrm>
          <a:prstGeom prst="rect">
            <a:avLst/>
          </a:prstGeom>
        </p:spPr>
      </p:pic>
      <p:sp>
        <p:nvSpPr>
          <p:cNvPr id="10" name="TextBox 9"/>
          <p:cNvSpPr txBox="1"/>
          <p:nvPr/>
        </p:nvSpPr>
        <p:spPr>
          <a:xfrm>
            <a:off x="61148" y="1865652"/>
            <a:ext cx="1750188" cy="1231106"/>
          </a:xfrm>
          <a:prstGeom prst="rect">
            <a:avLst/>
          </a:prstGeom>
          <a:noFill/>
        </p:spPr>
        <p:txBody>
          <a:bodyPr wrap="square" rtlCol="0">
            <a:spAutoFit/>
          </a:bodyPr>
          <a:lstStyle/>
          <a:p>
            <a:pPr algn="ctr"/>
            <a:r>
              <a:rPr lang="en-US" sz="2800" b="1" dirty="0">
                <a:solidFill>
                  <a:schemeClr val="bg1"/>
                </a:solidFill>
              </a:rPr>
              <a:t>Fuel Cell </a:t>
            </a:r>
          </a:p>
          <a:p>
            <a:pPr algn="ctr"/>
            <a:r>
              <a:rPr lang="en-US" sz="2800" b="1" dirty="0">
                <a:solidFill>
                  <a:schemeClr val="bg1"/>
                </a:solidFill>
              </a:rPr>
              <a:t>Busses</a:t>
            </a:r>
            <a:endParaRPr lang="en-US" sz="2800" dirty="0">
              <a:solidFill>
                <a:schemeClr val="bg1"/>
              </a:solidFill>
            </a:endParaRPr>
          </a:p>
          <a:p>
            <a:pPr marL="285750" indent="-285750">
              <a:buFont typeface="Arial" panose="020B0604020202020204" pitchFamily="34" charset="0"/>
              <a:buChar char="•"/>
            </a:pPr>
            <a:endParaRPr lang="en-US" dirty="0"/>
          </a:p>
        </p:txBody>
      </p:sp>
      <p:sp>
        <p:nvSpPr>
          <p:cNvPr id="11" name="TextBox 10"/>
          <p:cNvSpPr txBox="1"/>
          <p:nvPr/>
        </p:nvSpPr>
        <p:spPr>
          <a:xfrm>
            <a:off x="3098844" y="4473011"/>
            <a:ext cx="1750188" cy="1231106"/>
          </a:xfrm>
          <a:prstGeom prst="rect">
            <a:avLst/>
          </a:prstGeom>
          <a:noFill/>
        </p:spPr>
        <p:txBody>
          <a:bodyPr wrap="square" rtlCol="0">
            <a:spAutoFit/>
          </a:bodyPr>
          <a:lstStyle/>
          <a:p>
            <a:pPr algn="ctr"/>
            <a:r>
              <a:rPr lang="en-US" sz="2800" b="1" dirty="0">
                <a:solidFill>
                  <a:schemeClr val="bg1"/>
                </a:solidFill>
              </a:rPr>
              <a:t>Fuel Cell </a:t>
            </a:r>
          </a:p>
          <a:p>
            <a:pPr algn="ctr"/>
            <a:r>
              <a:rPr lang="en-US" sz="2800" b="1" dirty="0">
                <a:solidFill>
                  <a:schemeClr val="bg1"/>
                </a:solidFill>
              </a:rPr>
              <a:t>Trucks</a:t>
            </a:r>
            <a:endParaRPr lang="en-US" sz="2800" dirty="0">
              <a:solidFill>
                <a:schemeClr val="bg1"/>
              </a:solidFill>
            </a:endParaRPr>
          </a:p>
          <a:p>
            <a:pPr marL="285750" indent="-285750">
              <a:buFont typeface="Arial" panose="020B0604020202020204" pitchFamily="34" charset="0"/>
              <a:buChar char="•"/>
            </a:pPr>
            <a:endParaRPr lang="en-US" dirty="0"/>
          </a:p>
        </p:txBody>
      </p:sp>
      <p:sp>
        <p:nvSpPr>
          <p:cNvPr id="12" name="TextBox 11"/>
          <p:cNvSpPr txBox="1"/>
          <p:nvPr/>
        </p:nvSpPr>
        <p:spPr>
          <a:xfrm>
            <a:off x="6698126" y="2481205"/>
            <a:ext cx="1750188" cy="1231106"/>
          </a:xfrm>
          <a:prstGeom prst="rect">
            <a:avLst/>
          </a:prstGeom>
          <a:noFill/>
        </p:spPr>
        <p:txBody>
          <a:bodyPr wrap="square" rtlCol="0">
            <a:spAutoFit/>
          </a:bodyPr>
          <a:lstStyle/>
          <a:p>
            <a:pPr algn="ctr"/>
            <a:r>
              <a:rPr lang="en-US" sz="2800" b="1" dirty="0">
                <a:solidFill>
                  <a:schemeClr val="bg1"/>
                </a:solidFill>
              </a:rPr>
              <a:t>Fuel Cell </a:t>
            </a:r>
          </a:p>
          <a:p>
            <a:pPr algn="ctr"/>
            <a:r>
              <a:rPr lang="en-US" sz="2800" b="1" dirty="0">
                <a:solidFill>
                  <a:schemeClr val="bg1"/>
                </a:solidFill>
              </a:rPr>
              <a:t>Trains</a:t>
            </a:r>
            <a:endParaRPr lang="en-US" sz="2800" dirty="0">
              <a:solidFill>
                <a:schemeClr val="bg1"/>
              </a:solidFill>
            </a:endParaRPr>
          </a:p>
          <a:p>
            <a:pPr marL="285750" indent="-285750">
              <a:buFont typeface="Arial" panose="020B0604020202020204" pitchFamily="34" charset="0"/>
              <a:buChar char="•"/>
            </a:pPr>
            <a:endParaRPr lang="en-US" dirty="0"/>
          </a:p>
        </p:txBody>
      </p:sp>
      <p:cxnSp>
        <p:nvCxnSpPr>
          <p:cNvPr id="14" name="Straight Connector 13"/>
          <p:cNvCxnSpPr>
            <a:cxnSpLocks/>
          </p:cNvCxnSpPr>
          <p:nvPr/>
        </p:nvCxnSpPr>
        <p:spPr>
          <a:xfrm>
            <a:off x="5436704" y="2166730"/>
            <a:ext cx="0" cy="423933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61148" y="3701013"/>
            <a:ext cx="537555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5416826" y="2166730"/>
            <a:ext cx="421419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9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78375" y="-6413"/>
            <a:ext cx="6230984" cy="1306286"/>
          </a:xfrm>
          <a:prstGeom prst="rect">
            <a:avLst/>
          </a:prstGeom>
        </p:spPr>
        <p:txBody>
          <a:bodyPr vert="horz" lIns="91440" tIns="45720" rIns="91440" bIns="45720" rtlCol="0" anchor="ctr">
            <a:normAutofit lnSpcReduction="10000"/>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Chamber of Mines </a:t>
            </a:r>
          </a:p>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Installation</a:t>
            </a:r>
          </a:p>
        </p:txBody>
      </p:sp>
      <p:sp>
        <p:nvSpPr>
          <p:cNvPr id="18" name="Rectangle 8"/>
          <p:cNvSpPr txBox="1">
            <a:spLocks noChangeArrowheads="1"/>
          </p:cNvSpPr>
          <p:nvPr/>
        </p:nvSpPr>
        <p:spPr>
          <a:xfrm>
            <a:off x="6076878" y="1842593"/>
            <a:ext cx="3675135" cy="547260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300"/>
              </a:spcBef>
              <a:spcAft>
                <a:spcPts val="300"/>
              </a:spcAft>
              <a:buClrTx/>
              <a:buSzPct val="120000"/>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100 kW PAFC fuel cell</a:t>
            </a: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lang="en-ZA" dirty="0">
                <a:solidFill>
                  <a:prstClr val="white"/>
                </a:solidFill>
                <a:latin typeface="Calibri" panose="020F0502020204030204"/>
              </a:rPr>
              <a:t>Platinum based</a:t>
            </a: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Baseload (80/40 kW)</a:t>
            </a: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Critical back-up solution</a:t>
            </a: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Environmental Impact</a:t>
            </a:r>
          </a:p>
          <a:p>
            <a:pPr marL="742950" marR="0" lvl="1"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Saving 430 tons CO</a:t>
            </a:r>
            <a:r>
              <a:rPr kumimoji="0" lang="en-ZA"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/annum</a:t>
            </a:r>
          </a:p>
          <a:p>
            <a:pPr marL="742950" marR="0" lvl="1"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Saving 320 kg NO</a:t>
            </a:r>
            <a:r>
              <a:rPr kumimoji="0" lang="en-ZA" sz="1800" b="0" i="0" u="none" strike="noStrike" kern="1200" cap="none" spc="0" normalizeH="0" baseline="-25000" noProof="0" dirty="0">
                <a:ln>
                  <a:noFill/>
                </a:ln>
                <a:solidFill>
                  <a:prstClr val="white"/>
                </a:solidFill>
                <a:effectLst/>
                <a:uLnTx/>
                <a:uFillTx/>
                <a:latin typeface="Calibri" panose="020F0502020204030204"/>
                <a:ea typeface="+mn-ea"/>
                <a:cs typeface="+mn-cs"/>
              </a:rPr>
              <a:t>x</a:t>
            </a: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/annum</a:t>
            </a:r>
          </a:p>
          <a:p>
            <a:pPr marL="742950" marR="0" lvl="1"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Saving 1m  litres H</a:t>
            </a:r>
            <a:r>
              <a:rPr kumimoji="0" lang="en-ZA" sz="1800" b="0" i="0" u="none" strike="noStrike" kern="1200" cap="none" spc="0" normalizeH="0" baseline="-25000" noProof="0" dirty="0">
                <a:ln>
                  <a:noFill/>
                </a:ln>
                <a:solidFill>
                  <a:prstClr val="white"/>
                </a:solidFill>
                <a:effectLst/>
                <a:uLnTx/>
                <a:uFillTx/>
                <a:latin typeface="Calibri" panose="020F0502020204030204"/>
                <a:ea typeface="+mn-ea"/>
                <a:cs typeface="+mn-cs"/>
              </a:rPr>
              <a:t>2</a:t>
            </a:r>
            <a:r>
              <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rPr>
              <a:t>O  per annum</a:t>
            </a:r>
          </a:p>
        </p:txBody>
      </p:sp>
      <p:pic>
        <p:nvPicPr>
          <p:cNvPr id="19" name="Picture 18"/>
          <p:cNvPicPr>
            <a:picLocks noChangeAspect="1"/>
          </p:cNvPicPr>
          <p:nvPr/>
        </p:nvPicPr>
        <p:blipFill>
          <a:blip r:embed="rId4"/>
          <a:stretch>
            <a:fillRect/>
          </a:stretch>
        </p:blipFill>
        <p:spPr>
          <a:xfrm>
            <a:off x="78375" y="1751152"/>
            <a:ext cx="5907062" cy="4011748"/>
          </a:xfrm>
          <a:prstGeom prst="rect">
            <a:avLst/>
          </a:prstGeom>
        </p:spPr>
      </p:pic>
    </p:spTree>
    <p:extLst>
      <p:ext uri="{BB962C8B-B14F-4D97-AF65-F5344CB8AC3E}">
        <p14:creationId xmlns:p14="http://schemas.microsoft.com/office/powerpoint/2010/main" val="717081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lvl="0">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Rural Electrification</a:t>
            </a:r>
          </a:p>
        </p:txBody>
      </p:sp>
      <p:pic>
        <p:nvPicPr>
          <p:cNvPr id="5" name="Picture 4"/>
          <p:cNvPicPr>
            <a:picLocks noChangeAspect="1"/>
          </p:cNvPicPr>
          <p:nvPr/>
        </p:nvPicPr>
        <p:blipFill rotWithShape="1">
          <a:blip r:embed="rId4"/>
          <a:srcRect l="1098" r="1066"/>
          <a:stretch/>
        </p:blipFill>
        <p:spPr>
          <a:xfrm>
            <a:off x="1090691" y="1633929"/>
            <a:ext cx="7570630" cy="3989952"/>
          </a:xfrm>
          <a:prstGeom prst="rect">
            <a:avLst/>
          </a:prstGeom>
        </p:spPr>
      </p:pic>
      <p:sp>
        <p:nvSpPr>
          <p:cNvPr id="2" name="Rectangle 1">
            <a:extLst>
              <a:ext uri="{FF2B5EF4-FFF2-40B4-BE49-F238E27FC236}">
                <a16:creationId xmlns:a16="http://schemas.microsoft.com/office/drawing/2014/main" id="{ABB1B61F-1D35-4F0B-AFB8-F8801EF7AFB3}"/>
              </a:ext>
            </a:extLst>
          </p:cNvPr>
          <p:cNvSpPr/>
          <p:nvPr/>
        </p:nvSpPr>
        <p:spPr>
          <a:xfrm>
            <a:off x="1029434" y="6583393"/>
            <a:ext cx="4511748" cy="369332"/>
          </a:xfrm>
          <a:prstGeom prst="rect">
            <a:avLst/>
          </a:prstGeom>
        </p:spPr>
        <p:txBody>
          <a:bodyPr wrap="none">
            <a:spAutoFit/>
          </a:bodyPr>
          <a:lstStyle/>
          <a:p>
            <a:r>
              <a:rPr lang="en-US" b="1" dirty="0">
                <a:solidFill>
                  <a:schemeClr val="bg1"/>
                </a:solidFill>
              </a:rPr>
              <a:t>Rural Electrification – Naledi Trust, Kroonstad</a:t>
            </a:r>
            <a:endParaRPr lang="en-US" dirty="0">
              <a:solidFill>
                <a:schemeClr val="bg1"/>
              </a:solidFill>
            </a:endParaRPr>
          </a:p>
        </p:txBody>
      </p:sp>
    </p:spTree>
    <p:extLst>
      <p:ext uri="{BB962C8B-B14F-4D97-AF65-F5344CB8AC3E}">
        <p14:creationId xmlns:p14="http://schemas.microsoft.com/office/powerpoint/2010/main" val="126223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497867" y="-4927"/>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Health Care</a:t>
            </a:r>
          </a:p>
        </p:txBody>
      </p:sp>
      <p:sp>
        <p:nvSpPr>
          <p:cNvPr id="3" name="Rectangle 2">
            <a:extLst>
              <a:ext uri="{FF2B5EF4-FFF2-40B4-BE49-F238E27FC236}">
                <a16:creationId xmlns:a16="http://schemas.microsoft.com/office/drawing/2014/main" id="{8E245430-7685-459D-84FD-0F0CC0296E97}"/>
              </a:ext>
            </a:extLst>
          </p:cNvPr>
          <p:cNvSpPr>
            <a:spLocks noChangeArrowheads="1"/>
          </p:cNvSpPr>
          <p:nvPr/>
        </p:nvSpPr>
        <p:spPr bwMode="auto">
          <a:xfrm rot="15992632">
            <a:off x="4810539" y="1562969"/>
            <a:ext cx="975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D1C04D1-0C26-4DBC-8FED-C8F52A6DB071}"/>
              </a:ext>
            </a:extLst>
          </p:cNvPr>
          <p:cNvPicPr>
            <a:picLocks noChangeAspect="1"/>
          </p:cNvPicPr>
          <p:nvPr/>
        </p:nvPicPr>
        <p:blipFill rotWithShape="1">
          <a:blip r:embed="rId4"/>
          <a:srcRect b="54991"/>
          <a:stretch/>
        </p:blipFill>
        <p:spPr>
          <a:xfrm>
            <a:off x="1297680" y="1081930"/>
            <a:ext cx="6913069" cy="2697590"/>
          </a:xfrm>
          <a:prstGeom prst="rect">
            <a:avLst/>
          </a:prstGeom>
        </p:spPr>
      </p:pic>
      <p:pic>
        <p:nvPicPr>
          <p:cNvPr id="9" name="Picture 8">
            <a:extLst>
              <a:ext uri="{FF2B5EF4-FFF2-40B4-BE49-F238E27FC236}">
                <a16:creationId xmlns:a16="http://schemas.microsoft.com/office/drawing/2014/main" id="{17987D00-5419-4F33-90F5-62091C77C77E}"/>
              </a:ext>
            </a:extLst>
          </p:cNvPr>
          <p:cNvPicPr>
            <a:picLocks noChangeAspect="1"/>
          </p:cNvPicPr>
          <p:nvPr/>
        </p:nvPicPr>
        <p:blipFill rotWithShape="1">
          <a:blip r:embed="rId4"/>
          <a:srcRect t="54991"/>
          <a:stretch/>
        </p:blipFill>
        <p:spPr>
          <a:xfrm>
            <a:off x="1419471" y="3956724"/>
            <a:ext cx="6913069" cy="2697590"/>
          </a:xfrm>
          <a:prstGeom prst="rect">
            <a:avLst/>
          </a:prstGeom>
        </p:spPr>
      </p:pic>
    </p:spTree>
    <p:extLst>
      <p:ext uri="{BB962C8B-B14F-4D97-AF65-F5344CB8AC3E}">
        <p14:creationId xmlns:p14="http://schemas.microsoft.com/office/powerpoint/2010/main" val="1255002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45430-7685-459D-84FD-0F0CC0296E97}"/>
              </a:ext>
            </a:extLst>
          </p:cNvPr>
          <p:cNvSpPr>
            <a:spLocks noChangeArrowheads="1"/>
          </p:cNvSpPr>
          <p:nvPr/>
        </p:nvSpPr>
        <p:spPr bwMode="auto">
          <a:xfrm rot="15992632">
            <a:off x="4810539" y="1562969"/>
            <a:ext cx="975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32A0BFE7-63EF-4A17-B8AE-E9980AEC9620}"/>
              </a:ext>
            </a:extLst>
          </p:cNvPr>
          <p:cNvSpPr txBox="1">
            <a:spLocks/>
          </p:cNvSpPr>
          <p:nvPr/>
        </p:nvSpPr>
        <p:spPr>
          <a:xfrm>
            <a:off x="497867" y="-4927"/>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Housing Developments</a:t>
            </a:r>
          </a:p>
        </p:txBody>
      </p:sp>
      <p:pic>
        <p:nvPicPr>
          <p:cNvPr id="7" name="Picture 6">
            <a:extLst>
              <a:ext uri="{FF2B5EF4-FFF2-40B4-BE49-F238E27FC236}">
                <a16:creationId xmlns:a16="http://schemas.microsoft.com/office/drawing/2014/main" id="{D821C0D6-3D3C-471F-88FA-36020E6E0E56}"/>
              </a:ext>
            </a:extLst>
          </p:cNvPr>
          <p:cNvPicPr>
            <a:picLocks noChangeAspect="1"/>
          </p:cNvPicPr>
          <p:nvPr/>
        </p:nvPicPr>
        <p:blipFill>
          <a:blip r:embed="rId4"/>
          <a:stretch>
            <a:fillRect/>
          </a:stretch>
        </p:blipFill>
        <p:spPr>
          <a:xfrm>
            <a:off x="1609080" y="957766"/>
            <a:ext cx="6533851" cy="5399668"/>
          </a:xfrm>
          <a:prstGeom prst="rect">
            <a:avLst/>
          </a:prstGeom>
        </p:spPr>
      </p:pic>
    </p:spTree>
    <p:extLst>
      <p:ext uri="{BB962C8B-B14F-4D97-AF65-F5344CB8AC3E}">
        <p14:creationId xmlns:p14="http://schemas.microsoft.com/office/powerpoint/2010/main" val="139643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45430-7685-459D-84FD-0F0CC0296E97}"/>
              </a:ext>
            </a:extLst>
          </p:cNvPr>
          <p:cNvSpPr>
            <a:spLocks noChangeArrowheads="1"/>
          </p:cNvSpPr>
          <p:nvPr/>
        </p:nvSpPr>
        <p:spPr bwMode="auto">
          <a:xfrm rot="15992632">
            <a:off x="4810539" y="1562969"/>
            <a:ext cx="975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31DEE63-9A0B-4906-8E84-0367DCB56817}"/>
              </a:ext>
            </a:extLst>
          </p:cNvPr>
          <p:cNvPicPr>
            <a:picLocks noChangeAspect="1"/>
          </p:cNvPicPr>
          <p:nvPr/>
        </p:nvPicPr>
        <p:blipFill>
          <a:blip r:embed="rId4"/>
          <a:stretch>
            <a:fillRect/>
          </a:stretch>
        </p:blipFill>
        <p:spPr>
          <a:xfrm>
            <a:off x="1918680" y="909266"/>
            <a:ext cx="5914651" cy="5496668"/>
          </a:xfrm>
          <a:prstGeom prst="rect">
            <a:avLst/>
          </a:prstGeom>
        </p:spPr>
      </p:pic>
      <p:sp>
        <p:nvSpPr>
          <p:cNvPr id="7" name="Title 1">
            <a:extLst>
              <a:ext uri="{FF2B5EF4-FFF2-40B4-BE49-F238E27FC236}">
                <a16:creationId xmlns:a16="http://schemas.microsoft.com/office/drawing/2014/main" id="{53602594-73D5-4CC8-A9BE-28A09E8CE4C8}"/>
              </a:ext>
            </a:extLst>
          </p:cNvPr>
          <p:cNvSpPr txBox="1">
            <a:spLocks/>
          </p:cNvSpPr>
          <p:nvPr/>
        </p:nvSpPr>
        <p:spPr>
          <a:xfrm>
            <a:off x="497867" y="-4927"/>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Data </a:t>
            </a:r>
            <a:r>
              <a:rPr lang="en-US" i="1" dirty="0" err="1">
                <a:solidFill>
                  <a:prstClr val="white"/>
                </a:solidFill>
                <a:latin typeface="Calibri" panose="020F0502020204030204" pitchFamily="34" charset="0"/>
                <a:ea typeface="Segoe UI Black" panose="020B0A02040204020203" pitchFamily="34" charset="0"/>
                <a:cs typeface="Segoe UI Black" panose="020B0A02040204020203" pitchFamily="34" charset="0"/>
              </a:rPr>
              <a:t>Centres</a:t>
            </a:r>
            <a:endPar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200714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45430-7685-459D-84FD-0F0CC0296E97}"/>
              </a:ext>
            </a:extLst>
          </p:cNvPr>
          <p:cNvSpPr>
            <a:spLocks noChangeArrowheads="1"/>
          </p:cNvSpPr>
          <p:nvPr/>
        </p:nvSpPr>
        <p:spPr bwMode="auto">
          <a:xfrm rot="15992632">
            <a:off x="4810539" y="1562969"/>
            <a:ext cx="97520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760062E-0672-4D6B-9176-65C2A9F5168C}"/>
              </a:ext>
            </a:extLst>
          </p:cNvPr>
          <p:cNvPicPr>
            <a:picLocks noChangeAspect="1"/>
          </p:cNvPicPr>
          <p:nvPr/>
        </p:nvPicPr>
        <p:blipFill>
          <a:blip r:embed="rId4"/>
          <a:stretch>
            <a:fillRect/>
          </a:stretch>
        </p:blipFill>
        <p:spPr>
          <a:xfrm>
            <a:off x="1366983" y="1508477"/>
            <a:ext cx="6449293" cy="4832362"/>
          </a:xfrm>
          <a:prstGeom prst="rect">
            <a:avLst/>
          </a:prstGeom>
        </p:spPr>
      </p:pic>
      <p:sp>
        <p:nvSpPr>
          <p:cNvPr id="6" name="Title 1">
            <a:extLst>
              <a:ext uri="{FF2B5EF4-FFF2-40B4-BE49-F238E27FC236}">
                <a16:creationId xmlns:a16="http://schemas.microsoft.com/office/drawing/2014/main" id="{483C74AC-6036-42D9-B076-CE7064152D1C}"/>
              </a:ext>
            </a:extLst>
          </p:cNvPr>
          <p:cNvSpPr txBox="1">
            <a:spLocks/>
          </p:cNvSpPr>
          <p:nvPr/>
        </p:nvSpPr>
        <p:spPr>
          <a:xfrm>
            <a:off x="497867" y="-4927"/>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Refineries</a:t>
            </a:r>
          </a:p>
        </p:txBody>
      </p:sp>
    </p:spTree>
    <p:extLst>
      <p:ext uri="{BB962C8B-B14F-4D97-AF65-F5344CB8AC3E}">
        <p14:creationId xmlns:p14="http://schemas.microsoft.com/office/powerpoint/2010/main" val="3876519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Fuel Cells vs Heat Engines</a:t>
            </a:r>
          </a:p>
        </p:txBody>
      </p:sp>
      <p:pic>
        <p:nvPicPr>
          <p:cNvPr id="4" name="Picture 3"/>
          <p:cNvPicPr>
            <a:picLocks noChangeAspect="1"/>
          </p:cNvPicPr>
          <p:nvPr/>
        </p:nvPicPr>
        <p:blipFill>
          <a:blip r:embed="rId4"/>
          <a:stretch>
            <a:fillRect/>
          </a:stretch>
        </p:blipFill>
        <p:spPr>
          <a:xfrm>
            <a:off x="257582" y="1228370"/>
            <a:ext cx="2488853" cy="2330387"/>
          </a:xfrm>
          <a:prstGeom prst="rect">
            <a:avLst/>
          </a:prstGeom>
        </p:spPr>
      </p:pic>
      <p:pic>
        <p:nvPicPr>
          <p:cNvPr id="8" name="Picture 7"/>
          <p:cNvPicPr>
            <a:picLocks noChangeAspect="1"/>
          </p:cNvPicPr>
          <p:nvPr/>
        </p:nvPicPr>
        <p:blipFill>
          <a:blip r:embed="rId5"/>
          <a:stretch>
            <a:fillRect/>
          </a:stretch>
        </p:blipFill>
        <p:spPr>
          <a:xfrm>
            <a:off x="3324646" y="1301598"/>
            <a:ext cx="3002021" cy="2182817"/>
          </a:xfrm>
          <a:prstGeom prst="rect">
            <a:avLst/>
          </a:prstGeom>
        </p:spPr>
      </p:pic>
      <p:pic>
        <p:nvPicPr>
          <p:cNvPr id="14" name="Picture 13"/>
          <p:cNvPicPr>
            <a:picLocks noChangeAspect="1"/>
          </p:cNvPicPr>
          <p:nvPr/>
        </p:nvPicPr>
        <p:blipFill rotWithShape="1">
          <a:blip r:embed="rId6"/>
          <a:srcRect r="16939"/>
          <a:stretch/>
        </p:blipFill>
        <p:spPr>
          <a:xfrm>
            <a:off x="6904879" y="1400236"/>
            <a:ext cx="2646555" cy="1933517"/>
          </a:xfrm>
          <a:prstGeom prst="rect">
            <a:avLst/>
          </a:prstGeom>
        </p:spPr>
      </p:pic>
      <p:sp>
        <p:nvSpPr>
          <p:cNvPr id="15" name="Rectangle 14"/>
          <p:cNvSpPr/>
          <p:nvPr/>
        </p:nvSpPr>
        <p:spPr>
          <a:xfrm>
            <a:off x="311544" y="823580"/>
            <a:ext cx="274244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Engines</a:t>
            </a:r>
          </a:p>
        </p:txBody>
      </p:sp>
      <p:sp>
        <p:nvSpPr>
          <p:cNvPr id="16" name="Rectangle 15"/>
          <p:cNvSpPr/>
          <p:nvPr/>
        </p:nvSpPr>
        <p:spPr>
          <a:xfrm>
            <a:off x="3236880" y="823580"/>
            <a:ext cx="274244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Turbines</a:t>
            </a:r>
          </a:p>
        </p:txBody>
      </p:sp>
      <p:sp>
        <p:nvSpPr>
          <p:cNvPr id="17" name="Rectangle 16"/>
          <p:cNvSpPr/>
          <p:nvPr/>
        </p:nvSpPr>
        <p:spPr>
          <a:xfrm>
            <a:off x="6808988" y="828950"/>
            <a:ext cx="274244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Combined cycles</a:t>
            </a:r>
          </a:p>
        </p:txBody>
      </p:sp>
      <p:sp>
        <p:nvSpPr>
          <p:cNvPr id="18" name="Rectangle 17"/>
          <p:cNvSpPr/>
          <p:nvPr/>
        </p:nvSpPr>
        <p:spPr>
          <a:xfrm>
            <a:off x="87766" y="3682009"/>
            <a:ext cx="27424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0.1 – 5 </a:t>
            </a:r>
            <a:r>
              <a:rPr kumimoji="0" lang="en-ZA" sz="1800" b="1" i="0" u="none" strike="noStrike" kern="1200" cap="none" spc="0" normalizeH="0" baseline="0" noProof="0" dirty="0" err="1">
                <a:ln>
                  <a:noFill/>
                </a:ln>
                <a:solidFill>
                  <a:prstClr val="white"/>
                </a:solidFill>
                <a:effectLst/>
                <a:uLnTx/>
                <a:uFillTx/>
                <a:latin typeface="Calibri" panose="020F0502020204030204"/>
                <a:ea typeface="+mn-ea"/>
                <a:cs typeface="+mn-cs"/>
              </a:rPr>
              <a:t>Mw</a:t>
            </a:r>
            <a:r>
              <a:rPr kumimoji="0" lang="en-ZA" sz="1800" b="1" i="0" u="none" strike="noStrike" kern="1200" cap="none" spc="0" normalizeH="0" baseline="-25000" noProof="0" dirty="0" err="1">
                <a:ln>
                  <a:noFill/>
                </a:ln>
                <a:solidFill>
                  <a:prstClr val="white"/>
                </a:solidFill>
                <a:effectLst/>
                <a:uLnTx/>
                <a:uFillTx/>
                <a:latin typeface="Calibri" panose="020F0502020204030204"/>
                <a:ea typeface="+mn-ea"/>
                <a:cs typeface="+mn-cs"/>
              </a:rPr>
              <a:t>e</a:t>
            </a:r>
            <a:endParaRPr kumimoji="0" lang="en-ZA" sz="1800" b="1" i="0" u="none" strike="noStrike" kern="1200" cap="none" spc="0" normalizeH="0" baseline="-2500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1" u="none" strike="noStrike" kern="1200" cap="none" spc="0" normalizeH="0" baseline="0" noProof="0" dirty="0">
                <a:ln>
                  <a:noFill/>
                </a:ln>
                <a:solidFill>
                  <a:prstClr val="white"/>
                </a:solidFill>
                <a:effectLst/>
                <a:uLnTx/>
                <a:uFillTx/>
                <a:latin typeface="Calibri" panose="020F0502020204030204"/>
                <a:ea typeface="+mn-ea"/>
                <a:cs typeface="+mn-cs"/>
              </a:rPr>
              <a:t>η</a:t>
            </a:r>
            <a:r>
              <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ZA" sz="1600" b="1" i="1" u="none" strike="noStrike" kern="1200" cap="none" spc="0" normalizeH="0" baseline="0" noProof="0" dirty="0">
                <a:ln>
                  <a:noFill/>
                </a:ln>
                <a:solidFill>
                  <a:prstClr val="white"/>
                </a:solidFill>
                <a:effectLst/>
                <a:uLnTx/>
                <a:uFillTx/>
                <a:latin typeface="Calibri" panose="020F0502020204030204"/>
                <a:ea typeface="+mn-ea"/>
                <a:cs typeface="+mn-cs"/>
              </a:rPr>
              <a:t>33 – 45%</a:t>
            </a:r>
            <a:endPar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3454433" y="3682009"/>
            <a:ext cx="27424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5 – 100 </a:t>
            </a:r>
            <a:r>
              <a:rPr kumimoji="0" lang="en-ZA" sz="1800" b="1" i="0" u="none" strike="noStrike" kern="1200" cap="none" spc="0" normalizeH="0" baseline="0" noProof="0" dirty="0" err="1">
                <a:ln>
                  <a:noFill/>
                </a:ln>
                <a:solidFill>
                  <a:prstClr val="white"/>
                </a:solidFill>
                <a:effectLst/>
                <a:uLnTx/>
                <a:uFillTx/>
                <a:latin typeface="Calibri" panose="020F0502020204030204"/>
                <a:ea typeface="+mn-ea"/>
                <a:cs typeface="+mn-cs"/>
              </a:rPr>
              <a:t>Mw</a:t>
            </a:r>
            <a:r>
              <a:rPr kumimoji="0" lang="en-ZA" sz="1800" b="1" i="0" u="none" strike="noStrike" kern="1200" cap="none" spc="0" normalizeH="0" baseline="-25000" noProof="0" dirty="0" err="1">
                <a:ln>
                  <a:noFill/>
                </a:ln>
                <a:solidFill>
                  <a:prstClr val="white"/>
                </a:solidFill>
                <a:effectLst/>
                <a:uLnTx/>
                <a:uFillTx/>
                <a:latin typeface="Calibri" panose="020F0502020204030204"/>
                <a:ea typeface="+mn-ea"/>
                <a:cs typeface="+mn-cs"/>
              </a:rPr>
              <a:t>e</a:t>
            </a:r>
            <a:endParaRPr kumimoji="0" lang="en-ZA" sz="1800" b="1" i="0" u="none" strike="noStrike" kern="1200" cap="none" spc="0" normalizeH="0" baseline="-2500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1" u="none" strike="noStrike" kern="1200" cap="none" spc="0" normalizeH="0" baseline="0" noProof="0" dirty="0">
                <a:ln>
                  <a:noFill/>
                </a:ln>
                <a:solidFill>
                  <a:prstClr val="white"/>
                </a:solidFill>
                <a:effectLst/>
                <a:uLnTx/>
                <a:uFillTx/>
                <a:latin typeface="Calibri" panose="020F0502020204030204"/>
                <a:ea typeface="+mn-ea"/>
                <a:cs typeface="+mn-cs"/>
              </a:rPr>
              <a:t>η</a:t>
            </a:r>
            <a:r>
              <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ZA" sz="1600" b="1" i="1" u="none" strike="noStrike" kern="1200" cap="none" spc="0" normalizeH="0" baseline="0" noProof="0" dirty="0">
                <a:ln>
                  <a:noFill/>
                </a:ln>
                <a:solidFill>
                  <a:prstClr val="white"/>
                </a:solidFill>
                <a:effectLst/>
                <a:uLnTx/>
                <a:uFillTx/>
                <a:latin typeface="Calibri" panose="020F0502020204030204"/>
                <a:ea typeface="+mn-ea"/>
                <a:cs typeface="+mn-cs"/>
              </a:rPr>
              <a:t>27 – 40%</a:t>
            </a:r>
            <a:endPar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6904879" y="3682009"/>
            <a:ext cx="27424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white"/>
                </a:solidFill>
                <a:effectLst/>
                <a:uLnTx/>
                <a:uFillTx/>
                <a:latin typeface="Calibri" panose="020F0502020204030204"/>
                <a:ea typeface="+mn-ea"/>
                <a:cs typeface="+mn-cs"/>
              </a:rPr>
              <a:t>50 – 500 </a:t>
            </a:r>
            <a:r>
              <a:rPr kumimoji="0" lang="en-ZA" sz="1800" b="1" i="0" u="none" strike="noStrike" kern="1200" cap="none" spc="0" normalizeH="0" baseline="0" noProof="0" dirty="0" err="1">
                <a:ln>
                  <a:noFill/>
                </a:ln>
                <a:solidFill>
                  <a:prstClr val="white"/>
                </a:solidFill>
                <a:effectLst/>
                <a:uLnTx/>
                <a:uFillTx/>
                <a:latin typeface="Calibri" panose="020F0502020204030204"/>
                <a:ea typeface="+mn-ea"/>
                <a:cs typeface="+mn-cs"/>
              </a:rPr>
              <a:t>Mw</a:t>
            </a:r>
            <a:r>
              <a:rPr kumimoji="0" lang="en-ZA" sz="1800" b="1" i="0" u="none" strike="noStrike" kern="1200" cap="none" spc="0" normalizeH="0" baseline="-25000" noProof="0" dirty="0" err="1">
                <a:ln>
                  <a:noFill/>
                </a:ln>
                <a:solidFill>
                  <a:prstClr val="white"/>
                </a:solidFill>
                <a:effectLst/>
                <a:uLnTx/>
                <a:uFillTx/>
                <a:latin typeface="Calibri" panose="020F0502020204030204"/>
                <a:ea typeface="+mn-ea"/>
                <a:cs typeface="+mn-cs"/>
              </a:rPr>
              <a:t>e</a:t>
            </a:r>
            <a:endParaRPr kumimoji="0" lang="en-ZA" sz="1800" b="1" i="0" u="none" strike="noStrike" kern="1200" cap="none" spc="0" normalizeH="0" baseline="-2500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1" u="none" strike="noStrike" kern="1200" cap="none" spc="0" normalizeH="0" baseline="0" noProof="0" dirty="0">
                <a:ln>
                  <a:noFill/>
                </a:ln>
                <a:solidFill>
                  <a:prstClr val="white"/>
                </a:solidFill>
                <a:effectLst/>
                <a:uLnTx/>
                <a:uFillTx/>
                <a:latin typeface="Calibri" panose="020F0502020204030204"/>
                <a:ea typeface="+mn-ea"/>
                <a:cs typeface="+mn-cs"/>
              </a:rPr>
              <a:t>η</a:t>
            </a:r>
            <a:r>
              <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ZA" sz="1600" b="1" i="1" u="none" strike="noStrike" kern="1200" cap="none" spc="0" normalizeH="0" baseline="0" noProof="0" dirty="0">
                <a:ln>
                  <a:noFill/>
                </a:ln>
                <a:solidFill>
                  <a:prstClr val="white"/>
                </a:solidFill>
                <a:effectLst/>
                <a:uLnTx/>
                <a:uFillTx/>
                <a:latin typeface="Calibri" panose="020F0502020204030204"/>
                <a:ea typeface="+mn-ea"/>
                <a:cs typeface="+mn-cs"/>
              </a:rPr>
              <a:t>50 – 60%</a:t>
            </a:r>
            <a:endParaRPr kumimoji="0" lang="en-ZA"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2" name="Diagram 21"/>
          <p:cNvGraphicFramePr/>
          <p:nvPr>
            <p:extLst/>
          </p:nvPr>
        </p:nvGraphicFramePr>
        <p:xfrm>
          <a:off x="833272" y="4162568"/>
          <a:ext cx="7984768" cy="1284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3" name="Diagram 22"/>
          <p:cNvGraphicFramePr/>
          <p:nvPr>
            <p:extLst/>
          </p:nvPr>
        </p:nvGraphicFramePr>
        <p:xfrm>
          <a:off x="803534" y="5384342"/>
          <a:ext cx="7984768" cy="10744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24" name="Straight Connector 23"/>
          <p:cNvCxnSpPr>
            <a:cxnSpLocks/>
          </p:cNvCxnSpPr>
          <p:nvPr/>
        </p:nvCxnSpPr>
        <p:spPr>
          <a:xfrm flipH="1">
            <a:off x="609602" y="5384342"/>
            <a:ext cx="8474926"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B113C8A-2059-4215-87AF-30781511B0DD}"/>
              </a:ext>
            </a:extLst>
          </p:cNvPr>
          <p:cNvSpPr/>
          <p:nvPr/>
        </p:nvSpPr>
        <p:spPr>
          <a:xfrm>
            <a:off x="2167296" y="6603245"/>
            <a:ext cx="584124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Calibri" panose="020F0502020204030204"/>
                <a:ea typeface="+mn-ea"/>
                <a:cs typeface="+mn-cs"/>
              </a:rPr>
              <a:t>FUEL CELLS ARE MORE EFFICIENT!!!</a:t>
            </a:r>
          </a:p>
        </p:txBody>
      </p:sp>
    </p:spTree>
    <p:extLst>
      <p:ext uri="{BB962C8B-B14F-4D97-AF65-F5344CB8AC3E}">
        <p14:creationId xmlns:p14="http://schemas.microsoft.com/office/powerpoint/2010/main" val="26493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Energy </a:t>
            </a: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Trends</a:t>
            </a:r>
            <a:endPar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endParaRPr>
          </a:p>
        </p:txBody>
      </p:sp>
      <p:sp>
        <p:nvSpPr>
          <p:cNvPr id="4" name="TextBox 3"/>
          <p:cNvSpPr txBox="1"/>
          <p:nvPr/>
        </p:nvSpPr>
        <p:spPr>
          <a:xfrm>
            <a:off x="718752" y="1605959"/>
            <a:ext cx="8833049" cy="3984873"/>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Decarbonising and hydrogenating</a:t>
            </a:r>
          </a:p>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Gas is emerging</a:t>
            </a:r>
          </a:p>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Decentralised, distributed  energy solutions will dominate</a:t>
            </a:r>
          </a:p>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High energy price growth</a:t>
            </a:r>
          </a:p>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Climate change drives focus on carbon</a:t>
            </a:r>
          </a:p>
          <a:p>
            <a:pPr marL="342900" marR="0" lvl="0" indent="-342900" algn="just" defTabSz="914400" rtl="0" eaLnBrk="1" fontAlgn="auto" latinLnBrk="0" hangingPunct="1">
              <a:lnSpc>
                <a:spcPct val="150000"/>
              </a:lnSpc>
              <a:spcBef>
                <a:spcPct val="20000"/>
              </a:spcBef>
              <a:spcAft>
                <a:spcPts val="350"/>
              </a:spcAft>
              <a:buClrTx/>
              <a:buSzPct val="120000"/>
              <a:buFont typeface="Wingdings" panose="05000000000000000000" pitchFamily="2" charset="2"/>
              <a:buChar char="ü"/>
              <a:tabLst/>
              <a:defRPr/>
            </a:pPr>
            <a:r>
              <a:rPr kumimoji="0" lang="en-GB" sz="2400" b="0" i="0" u="none" strike="noStrike" kern="1200" cap="none" spc="0" normalizeH="0" baseline="0" noProof="0" dirty="0">
                <a:ln>
                  <a:noFill/>
                </a:ln>
                <a:solidFill>
                  <a:prstClr val="white"/>
                </a:solidFill>
                <a:effectLst/>
                <a:uLnTx/>
                <a:uFillTx/>
                <a:latin typeface="Calibri" pitchFamily="34" charset="0"/>
                <a:ea typeface="+mn-ea"/>
                <a:cs typeface="+mn-cs"/>
              </a:rPr>
              <a:t>Urbanisation in Africa is driving increasing demand for energy</a:t>
            </a:r>
          </a:p>
        </p:txBody>
      </p:sp>
    </p:spTree>
    <p:extLst>
      <p:ext uri="{BB962C8B-B14F-4D97-AF65-F5344CB8AC3E}">
        <p14:creationId xmlns:p14="http://schemas.microsoft.com/office/powerpoint/2010/main" val="422872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78036" y="1755565"/>
            <a:ext cx="7512667" cy="714042"/>
          </a:xfrm>
          <a:prstGeom prst="rect">
            <a:avLst/>
          </a:prstGeom>
          <a:noFill/>
        </p:spPr>
        <p:txBody>
          <a:bodyPr wrap="square" rtlCol="0">
            <a:spAutoFit/>
          </a:bodyPr>
          <a:lstStyle/>
          <a:p>
            <a:pPr marL="457200" marR="0" lvl="2" indent="-457200" algn="l" defTabSz="914400" rtl="0" eaLnBrk="1" fontAlgn="auto" latinLnBrk="0" hangingPunct="1">
              <a:lnSpc>
                <a:spcPct val="80000"/>
              </a:lnSpc>
              <a:spcBef>
                <a:spcPct val="20000"/>
              </a:spcBef>
              <a:spcAft>
                <a:spcPts val="0"/>
              </a:spcAft>
              <a:buClr>
                <a:prstClr val="white"/>
              </a:buClr>
              <a:buSzPct val="120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179952" y="2177507"/>
            <a:ext cx="539210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dirty="0">
                <a:solidFill>
                  <a:prstClr val="white"/>
                </a:solidFill>
                <a:latin typeface="Calibri" panose="020F0502020204030204"/>
              </a:rPr>
              <a:t>IRP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alibri" panose="020F0502020204030204"/>
                <a:ea typeface="+mn-ea"/>
                <a:cs typeface="+mn-cs"/>
              </a:rPr>
              <a:t> Overview</a:t>
            </a:r>
          </a:p>
        </p:txBody>
      </p:sp>
    </p:spTree>
    <p:extLst>
      <p:ext uri="{BB962C8B-B14F-4D97-AF65-F5344CB8AC3E}">
        <p14:creationId xmlns:p14="http://schemas.microsoft.com/office/powerpoint/2010/main" val="32206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graphicFrame>
        <p:nvGraphicFramePr>
          <p:cNvPr id="2" name="Diagram 1">
            <a:extLst>
              <a:ext uri="{FF2B5EF4-FFF2-40B4-BE49-F238E27FC236}">
                <a16:creationId xmlns:a16="http://schemas.microsoft.com/office/drawing/2014/main" id="{1F001203-F4ED-41BF-974F-DFBE794475C6}"/>
              </a:ext>
            </a:extLst>
          </p:cNvPr>
          <p:cNvGraphicFramePr/>
          <p:nvPr>
            <p:extLst>
              <p:ext uri="{D42A27DB-BD31-4B8C-83A1-F6EECF244321}">
                <p14:modId xmlns:p14="http://schemas.microsoft.com/office/powerpoint/2010/main" val="3594924928"/>
              </p:ext>
            </p:extLst>
          </p:nvPr>
        </p:nvGraphicFramePr>
        <p:xfrm>
          <a:off x="169816" y="2425148"/>
          <a:ext cx="5059017" cy="3836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723D0829-C9A3-4F7A-A407-31E94F8F8F8A}"/>
              </a:ext>
            </a:extLst>
          </p:cNvPr>
          <p:cNvSpPr/>
          <p:nvPr/>
        </p:nvSpPr>
        <p:spPr>
          <a:xfrm>
            <a:off x="614514" y="1367052"/>
            <a:ext cx="4028923"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Unbalanced Electrical Grid</a:t>
            </a:r>
          </a:p>
        </p:txBody>
      </p:sp>
      <p:graphicFrame>
        <p:nvGraphicFramePr>
          <p:cNvPr id="9" name="Diagram 8">
            <a:extLst>
              <a:ext uri="{FF2B5EF4-FFF2-40B4-BE49-F238E27FC236}">
                <a16:creationId xmlns:a16="http://schemas.microsoft.com/office/drawing/2014/main" id="{582F409E-39C7-4DD1-9782-319DB6CF3372}"/>
              </a:ext>
            </a:extLst>
          </p:cNvPr>
          <p:cNvGraphicFramePr/>
          <p:nvPr>
            <p:extLst>
              <p:ext uri="{D42A27DB-BD31-4B8C-83A1-F6EECF244321}">
                <p14:modId xmlns:p14="http://schemas.microsoft.com/office/powerpoint/2010/main" val="3119761484"/>
              </p:ext>
            </p:extLst>
          </p:nvPr>
        </p:nvGraphicFramePr>
        <p:xfrm>
          <a:off x="4100754" y="1490102"/>
          <a:ext cx="6501342" cy="43342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Oval 9">
            <a:extLst>
              <a:ext uri="{FF2B5EF4-FFF2-40B4-BE49-F238E27FC236}">
                <a16:creationId xmlns:a16="http://schemas.microsoft.com/office/drawing/2014/main" id="{67A8C01A-2023-4D72-AC9A-C1FC2185B58D}"/>
              </a:ext>
            </a:extLst>
          </p:cNvPr>
          <p:cNvSpPr/>
          <p:nvPr/>
        </p:nvSpPr>
        <p:spPr>
          <a:xfrm>
            <a:off x="5878443" y="1334400"/>
            <a:ext cx="2355574" cy="1560354"/>
          </a:xfrm>
          <a:prstGeom prst="ellipse">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7" name="Diagram 6">
            <a:extLst>
              <a:ext uri="{FF2B5EF4-FFF2-40B4-BE49-F238E27FC236}">
                <a16:creationId xmlns:a16="http://schemas.microsoft.com/office/drawing/2014/main" id="{149F7B33-B444-43AF-A9B5-0E23FC2B0F42}"/>
              </a:ext>
            </a:extLst>
          </p:cNvPr>
          <p:cNvGraphicFramePr/>
          <p:nvPr>
            <p:extLst>
              <p:ext uri="{D42A27DB-BD31-4B8C-83A1-F6EECF244321}">
                <p14:modId xmlns:p14="http://schemas.microsoft.com/office/powerpoint/2010/main" val="379965586"/>
              </p:ext>
            </p:extLst>
          </p:nvPr>
        </p:nvGraphicFramePr>
        <p:xfrm>
          <a:off x="169816" y="2430585"/>
          <a:ext cx="5059017" cy="38368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2" name="Rectangle 11">
            <a:extLst>
              <a:ext uri="{FF2B5EF4-FFF2-40B4-BE49-F238E27FC236}">
                <a16:creationId xmlns:a16="http://schemas.microsoft.com/office/drawing/2014/main" id="{89DAC511-A9EF-476C-8912-674933FD9F97}"/>
              </a:ext>
            </a:extLst>
          </p:cNvPr>
          <p:cNvSpPr/>
          <p:nvPr/>
        </p:nvSpPr>
        <p:spPr>
          <a:xfrm>
            <a:off x="891649" y="1340620"/>
            <a:ext cx="3615349"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Balanced Electrical Grid</a:t>
            </a:r>
          </a:p>
        </p:txBody>
      </p:sp>
    </p:spTree>
    <p:extLst>
      <p:ext uri="{BB962C8B-B14F-4D97-AF65-F5344CB8AC3E}">
        <p14:creationId xmlns:p14="http://schemas.microsoft.com/office/powerpoint/2010/main" val="73510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P spid="3" grpId="0"/>
      <p:bldP spid="3" grpId="1"/>
      <p:bldGraphic spid="9" grpId="0">
        <p:bldAsOne/>
      </p:bldGraphic>
      <p:bldP spid="10" grpId="0" animBg="1"/>
      <p:bldGraphic spid="7" grpId="0">
        <p:bldAsOne/>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graphicFrame>
        <p:nvGraphicFramePr>
          <p:cNvPr id="4" name="Table 3">
            <a:extLst>
              <a:ext uri="{FF2B5EF4-FFF2-40B4-BE49-F238E27FC236}">
                <a16:creationId xmlns:a16="http://schemas.microsoft.com/office/drawing/2014/main" id="{DA43CDAA-D08D-4F81-A6A3-0DA0BB53C6EF}"/>
              </a:ext>
            </a:extLst>
          </p:cNvPr>
          <p:cNvGraphicFramePr>
            <a:graphicFrameLocks noGrp="1"/>
          </p:cNvGraphicFramePr>
          <p:nvPr>
            <p:extLst>
              <p:ext uri="{D42A27DB-BD31-4B8C-83A1-F6EECF244321}">
                <p14:modId xmlns:p14="http://schemas.microsoft.com/office/powerpoint/2010/main" val="1914483736"/>
              </p:ext>
            </p:extLst>
          </p:nvPr>
        </p:nvGraphicFramePr>
        <p:xfrm>
          <a:off x="169816" y="1123122"/>
          <a:ext cx="9412385" cy="5179979"/>
        </p:xfrm>
        <a:graphic>
          <a:graphicData uri="http://schemas.openxmlformats.org/drawingml/2006/table">
            <a:tbl>
              <a:tblPr>
                <a:tableStyleId>{5C22544A-7EE6-4342-B048-85BDC9FD1C3A}</a:tableStyleId>
              </a:tblPr>
              <a:tblGrid>
                <a:gridCol w="2929703">
                  <a:extLst>
                    <a:ext uri="{9D8B030D-6E8A-4147-A177-3AD203B41FA5}">
                      <a16:colId xmlns:a16="http://schemas.microsoft.com/office/drawing/2014/main" val="1471298573"/>
                    </a:ext>
                  </a:extLst>
                </a:gridCol>
                <a:gridCol w="727926">
                  <a:extLst>
                    <a:ext uri="{9D8B030D-6E8A-4147-A177-3AD203B41FA5}">
                      <a16:colId xmlns:a16="http://schemas.microsoft.com/office/drawing/2014/main" val="1583837301"/>
                    </a:ext>
                  </a:extLst>
                </a:gridCol>
                <a:gridCol w="677932">
                  <a:extLst>
                    <a:ext uri="{9D8B030D-6E8A-4147-A177-3AD203B41FA5}">
                      <a16:colId xmlns:a16="http://schemas.microsoft.com/office/drawing/2014/main" val="2194810329"/>
                    </a:ext>
                  </a:extLst>
                </a:gridCol>
                <a:gridCol w="767256">
                  <a:extLst>
                    <a:ext uri="{9D8B030D-6E8A-4147-A177-3AD203B41FA5}">
                      <a16:colId xmlns:a16="http://schemas.microsoft.com/office/drawing/2014/main" val="2104673190"/>
                    </a:ext>
                  </a:extLst>
                </a:gridCol>
                <a:gridCol w="607939">
                  <a:extLst>
                    <a:ext uri="{9D8B030D-6E8A-4147-A177-3AD203B41FA5}">
                      <a16:colId xmlns:a16="http://schemas.microsoft.com/office/drawing/2014/main" val="637544096"/>
                    </a:ext>
                  </a:extLst>
                </a:gridCol>
                <a:gridCol w="607939">
                  <a:extLst>
                    <a:ext uri="{9D8B030D-6E8A-4147-A177-3AD203B41FA5}">
                      <a16:colId xmlns:a16="http://schemas.microsoft.com/office/drawing/2014/main" val="1071539359"/>
                    </a:ext>
                  </a:extLst>
                </a:gridCol>
                <a:gridCol w="607939">
                  <a:extLst>
                    <a:ext uri="{9D8B030D-6E8A-4147-A177-3AD203B41FA5}">
                      <a16:colId xmlns:a16="http://schemas.microsoft.com/office/drawing/2014/main" val="1236653791"/>
                    </a:ext>
                  </a:extLst>
                </a:gridCol>
                <a:gridCol w="607939">
                  <a:extLst>
                    <a:ext uri="{9D8B030D-6E8A-4147-A177-3AD203B41FA5}">
                      <a16:colId xmlns:a16="http://schemas.microsoft.com/office/drawing/2014/main" val="2045685812"/>
                    </a:ext>
                  </a:extLst>
                </a:gridCol>
                <a:gridCol w="607939">
                  <a:extLst>
                    <a:ext uri="{9D8B030D-6E8A-4147-A177-3AD203B41FA5}">
                      <a16:colId xmlns:a16="http://schemas.microsoft.com/office/drawing/2014/main" val="2494531045"/>
                    </a:ext>
                  </a:extLst>
                </a:gridCol>
                <a:gridCol w="607939">
                  <a:extLst>
                    <a:ext uri="{9D8B030D-6E8A-4147-A177-3AD203B41FA5}">
                      <a16:colId xmlns:a16="http://schemas.microsoft.com/office/drawing/2014/main" val="2080239403"/>
                    </a:ext>
                  </a:extLst>
                </a:gridCol>
                <a:gridCol w="661934">
                  <a:extLst>
                    <a:ext uri="{9D8B030D-6E8A-4147-A177-3AD203B41FA5}">
                      <a16:colId xmlns:a16="http://schemas.microsoft.com/office/drawing/2014/main" val="2998558072"/>
                    </a:ext>
                  </a:extLst>
                </a:gridCol>
              </a:tblGrid>
              <a:tr h="628140">
                <a:tc>
                  <a:txBody>
                    <a:bodyPr/>
                    <a:lstStyle/>
                    <a:p>
                      <a:endParaRPr lang="en-ZA" sz="900" dirty="0">
                        <a:solidFill>
                          <a:schemeClr val="bg1"/>
                        </a:solidFill>
                        <a:effectLst/>
                        <a:latin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b="1">
                          <a:solidFill>
                            <a:schemeClr val="bg1"/>
                          </a:solidFill>
                          <a:effectLst/>
                        </a:rPr>
                        <a:t>Coal Pulverized with FGD</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Coal FBC Pulverized with CCS</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Coal Pulverized with CCS</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Coal IGCC</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Nuclear (DoE)</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OCGT</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CCGT</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 ICE 2 MW</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a:solidFill>
                            <a:schemeClr val="bg1"/>
                          </a:solidFill>
                          <a:effectLst/>
                        </a:rPr>
                        <a:t>ICE 10 MW</a:t>
                      </a:r>
                      <a:endParaRPr lang="en-ZA" sz="9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b="1" dirty="0">
                          <a:solidFill>
                            <a:schemeClr val="bg1"/>
                          </a:solidFill>
                          <a:effectLst/>
                        </a:rPr>
                        <a:t>Fuel Cell</a:t>
                      </a:r>
                      <a:endParaRPr lang="en-ZA"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extLst>
                  <a:ext uri="{0D108BD9-81ED-4DB2-BD59-A6C34878D82A}">
                    <a16:rowId xmlns:a16="http://schemas.microsoft.com/office/drawing/2014/main" val="6622277"/>
                  </a:ext>
                </a:extLst>
              </a:tr>
              <a:tr h="188955">
                <a:tc>
                  <a:txBody>
                    <a:bodyPr/>
                    <a:lstStyle/>
                    <a:p>
                      <a:pPr algn="l">
                        <a:lnSpc>
                          <a:spcPct val="115000"/>
                        </a:lnSpc>
                        <a:spcAft>
                          <a:spcPts val="0"/>
                        </a:spcAft>
                      </a:pPr>
                      <a:r>
                        <a:rPr lang="en-ZA" sz="900">
                          <a:solidFill>
                            <a:schemeClr val="bg1"/>
                          </a:solidFill>
                          <a:effectLst/>
                        </a:rPr>
                        <a:t>Rated Capacity, MW Net</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4500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4500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644</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1400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132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732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2</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641529248"/>
                  </a:ext>
                </a:extLst>
              </a:tr>
              <a:tr h="188955">
                <a:tc>
                  <a:txBody>
                    <a:bodyPr/>
                    <a:lstStyle/>
                    <a:p>
                      <a:pPr algn="l">
                        <a:lnSpc>
                          <a:spcPct val="115000"/>
                        </a:lnSpc>
                        <a:spcAft>
                          <a:spcPts val="0"/>
                        </a:spcAft>
                      </a:pPr>
                      <a:r>
                        <a:rPr lang="en-ZA" sz="900">
                          <a:solidFill>
                            <a:schemeClr val="bg1"/>
                          </a:solidFill>
                          <a:effectLst/>
                        </a:rPr>
                        <a:t>Total Overnight Cost, ZAR/kW (Jan 2015 Rands)</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32420.0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39133.0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62712.0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50327.0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55260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7472.0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8205.0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11657.0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12494.0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27140*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4057671681"/>
                  </a:ext>
                </a:extLst>
              </a:tr>
              <a:tr h="188955">
                <a:tc>
                  <a:txBody>
                    <a:bodyPr/>
                    <a:lstStyle/>
                    <a:p>
                      <a:pPr algn="l">
                        <a:lnSpc>
                          <a:spcPct val="115000"/>
                        </a:lnSpc>
                        <a:spcAft>
                          <a:spcPts val="0"/>
                        </a:spcAft>
                      </a:pPr>
                      <a:r>
                        <a:rPr lang="en-ZA" sz="900">
                          <a:solidFill>
                            <a:schemeClr val="bg1"/>
                          </a:solidFill>
                          <a:effectLst/>
                        </a:rPr>
                        <a:t>Lead-times and Project Schedule, years</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1.0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695186915"/>
                  </a:ext>
                </a:extLst>
              </a:tr>
              <a:tr h="578144">
                <a:tc>
                  <a:txBody>
                    <a:bodyPr/>
                    <a:lstStyle/>
                    <a:p>
                      <a:pPr algn="l">
                        <a:lnSpc>
                          <a:spcPct val="115000"/>
                        </a:lnSpc>
                        <a:spcAft>
                          <a:spcPts val="0"/>
                        </a:spcAft>
                      </a:pPr>
                      <a:r>
                        <a:rPr lang="en-ZA" sz="900">
                          <a:solidFill>
                            <a:schemeClr val="bg1"/>
                          </a:solidFill>
                          <a:effectLst/>
                        </a:rPr>
                        <a:t>Phasing in capital spent (% per year) (* indicates commissioning year of 1st unit)</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ctr">
                    <a:noFill/>
                  </a:tcPr>
                </a:tc>
                <a:tc>
                  <a:txBody>
                    <a:bodyPr/>
                    <a:lstStyle/>
                    <a:p>
                      <a:pPr algn="ctr">
                        <a:lnSpc>
                          <a:spcPct val="115000"/>
                        </a:lnSpc>
                        <a:spcAft>
                          <a:spcPts val="0"/>
                        </a:spcAft>
                      </a:pPr>
                      <a:r>
                        <a:rPr lang="en-ZA" sz="900">
                          <a:solidFill>
                            <a:schemeClr val="bg1"/>
                          </a:solidFill>
                          <a:effectLst/>
                        </a:rPr>
                        <a:t>2, 6, 13, 17, 17, 16, 15, 11, 3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10, 25, 45, 20 </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 6, 13, 17 *, 17, 16, 15, 11, 3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10, 25, 45, 20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5, 5, 15, 15, 20, 20, 10, 10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90, 10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40, 50, 10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100.00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100.00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100 </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636340846"/>
                  </a:ext>
                </a:extLst>
              </a:tr>
              <a:tr h="383550">
                <a:tc>
                  <a:txBody>
                    <a:bodyPr/>
                    <a:lstStyle/>
                    <a:p>
                      <a:pPr algn="l">
                        <a:lnSpc>
                          <a:spcPct val="115000"/>
                        </a:lnSpc>
                        <a:spcAft>
                          <a:spcPts val="0"/>
                        </a:spcAft>
                      </a:pPr>
                      <a:r>
                        <a:rPr lang="en-ZA" sz="900">
                          <a:solidFill>
                            <a:schemeClr val="bg1"/>
                          </a:solidFill>
                          <a:effectLst/>
                        </a:rPr>
                        <a:t>Fuel Energy Content, HHV, kJ/kg</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17850.0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17850.0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17850.0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17850.0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129900000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39.3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1731058464"/>
                  </a:ext>
                </a:extLst>
              </a:tr>
              <a:tr h="188955">
                <a:tc>
                  <a:txBody>
                    <a:bodyPr/>
                    <a:lstStyle/>
                    <a:p>
                      <a:pPr algn="l">
                        <a:lnSpc>
                          <a:spcPct val="115000"/>
                        </a:lnSpc>
                        <a:spcAft>
                          <a:spcPts val="0"/>
                        </a:spcAft>
                      </a:pPr>
                      <a:r>
                        <a:rPr lang="en-ZA" sz="900" dirty="0">
                          <a:solidFill>
                            <a:schemeClr val="bg1"/>
                          </a:solidFill>
                          <a:effectLst/>
                        </a:rPr>
                        <a:t>Fuel Cost (R/GJ)</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12.5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7.35</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115.5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115.5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115.5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115.5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115.5</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664878015"/>
                  </a:ext>
                </a:extLst>
              </a:tr>
              <a:tr h="188955">
                <a:tc>
                  <a:txBody>
                    <a:bodyPr/>
                    <a:lstStyle/>
                    <a:p>
                      <a:pPr algn="l">
                        <a:lnSpc>
                          <a:spcPct val="115000"/>
                        </a:lnSpc>
                        <a:spcAft>
                          <a:spcPts val="0"/>
                        </a:spcAft>
                      </a:pPr>
                      <a:r>
                        <a:rPr lang="en-ZA" sz="900">
                          <a:solidFill>
                            <a:schemeClr val="bg1"/>
                          </a:solidFill>
                          <a:effectLst/>
                        </a:rPr>
                        <a:t>Heat Rate (kJ/kWh)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9812.0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10788.0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14106.0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9758.0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10657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11519.0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7395.0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9477.0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8780.0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rgbClr val="FF0000"/>
                          </a:solidFill>
                          <a:effectLst/>
                        </a:rPr>
                        <a:t>5519.0</a:t>
                      </a:r>
                      <a:endParaRPr lang="en-ZA" sz="9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4160552033"/>
                  </a:ext>
                </a:extLst>
              </a:tr>
              <a:tr h="188955">
                <a:tc>
                  <a:txBody>
                    <a:bodyPr/>
                    <a:lstStyle/>
                    <a:p>
                      <a:pPr algn="l">
                        <a:lnSpc>
                          <a:spcPct val="115000"/>
                        </a:lnSpc>
                        <a:spcAft>
                          <a:spcPts val="0"/>
                        </a:spcAft>
                      </a:pPr>
                      <a:r>
                        <a:rPr lang="en-ZA" sz="900">
                          <a:solidFill>
                            <a:schemeClr val="bg1"/>
                          </a:solidFill>
                          <a:effectLst/>
                        </a:rPr>
                        <a:t>Fixed O&amp;M Cost (R/KW/Year)</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845.0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568.0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1441.0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1301.0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885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147.0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151.0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386.0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434.0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NA</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343411045"/>
                  </a:ext>
                </a:extLst>
              </a:tr>
              <a:tr h="188955">
                <a:tc>
                  <a:txBody>
                    <a:bodyPr/>
                    <a:lstStyle/>
                    <a:p>
                      <a:pPr algn="l">
                        <a:lnSpc>
                          <a:spcPct val="115000"/>
                        </a:lnSpc>
                        <a:spcAft>
                          <a:spcPts val="0"/>
                        </a:spcAft>
                      </a:pPr>
                      <a:r>
                        <a:rPr lang="en-ZA" sz="900">
                          <a:solidFill>
                            <a:schemeClr val="bg1"/>
                          </a:solidFill>
                          <a:effectLst/>
                        </a:rPr>
                        <a:t>Variable O&amp;M Cost (R/MWh)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73.1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158.2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134.9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34</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110.1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NA</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684013876"/>
                  </a:ext>
                </a:extLst>
              </a:tr>
              <a:tr h="188955">
                <a:tc>
                  <a:txBody>
                    <a:bodyPr/>
                    <a:lstStyle/>
                    <a:p>
                      <a:pPr algn="l">
                        <a:lnSpc>
                          <a:spcPct val="115000"/>
                        </a:lnSpc>
                        <a:spcAft>
                          <a:spcPts val="0"/>
                        </a:spcAft>
                      </a:pPr>
                      <a:r>
                        <a:rPr lang="en-ZA" sz="900">
                          <a:solidFill>
                            <a:schemeClr val="bg1"/>
                          </a:solidFill>
                          <a:effectLst/>
                        </a:rPr>
                        <a:t>Equivalent Availability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91.5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91.5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91.5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85.2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88.5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88.5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88.5</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88.8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96</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1148626001"/>
                  </a:ext>
                </a:extLst>
              </a:tr>
              <a:tr h="188955">
                <a:tc>
                  <a:txBody>
                    <a:bodyPr/>
                    <a:lstStyle/>
                    <a:p>
                      <a:pPr algn="l">
                        <a:lnSpc>
                          <a:spcPct val="115000"/>
                        </a:lnSpc>
                        <a:spcAft>
                          <a:spcPts val="0"/>
                        </a:spcAft>
                      </a:pPr>
                      <a:r>
                        <a:rPr lang="en-ZA" sz="900">
                          <a:solidFill>
                            <a:schemeClr val="bg1"/>
                          </a:solidFill>
                          <a:effectLst/>
                        </a:rPr>
                        <a:t>Planned Outage Rate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rgbClr val="FF0000"/>
                          </a:solidFill>
                          <a:effectLst/>
                        </a:rPr>
                        <a:t>3.5</a:t>
                      </a:r>
                      <a:endParaRPr lang="en-ZA" sz="9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1366634976"/>
                  </a:ext>
                </a:extLst>
              </a:tr>
              <a:tr h="188955">
                <a:tc>
                  <a:txBody>
                    <a:bodyPr/>
                    <a:lstStyle/>
                    <a:p>
                      <a:pPr algn="l">
                        <a:lnSpc>
                          <a:spcPct val="115000"/>
                        </a:lnSpc>
                        <a:spcAft>
                          <a:spcPts val="0"/>
                        </a:spcAft>
                      </a:pPr>
                      <a:r>
                        <a:rPr lang="en-ZA" sz="900">
                          <a:solidFill>
                            <a:schemeClr val="bg1"/>
                          </a:solidFill>
                          <a:effectLst/>
                        </a:rPr>
                        <a:t>Unplanned Outage Rate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4.6</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4.6</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4.6</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4.6</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0.5</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965949261"/>
                  </a:ext>
                </a:extLst>
              </a:tr>
              <a:tr h="188955">
                <a:tc>
                  <a:txBody>
                    <a:bodyPr/>
                    <a:lstStyle/>
                    <a:p>
                      <a:pPr algn="l">
                        <a:lnSpc>
                          <a:spcPct val="115000"/>
                        </a:lnSpc>
                        <a:spcAft>
                          <a:spcPts val="0"/>
                        </a:spcAft>
                      </a:pPr>
                      <a:r>
                        <a:rPr lang="en-ZA" sz="900">
                          <a:solidFill>
                            <a:schemeClr val="bg1"/>
                          </a:solidFill>
                          <a:effectLst/>
                        </a:rPr>
                        <a:t>Typical Load Factor (%)</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48.0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50.0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90</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1131228275"/>
                  </a:ext>
                </a:extLst>
              </a:tr>
              <a:tr h="188955">
                <a:tc>
                  <a:txBody>
                    <a:bodyPr/>
                    <a:lstStyle/>
                    <a:p>
                      <a:pPr algn="l">
                        <a:lnSpc>
                          <a:spcPct val="115000"/>
                        </a:lnSpc>
                        <a:spcAft>
                          <a:spcPts val="0"/>
                        </a:spcAft>
                      </a:pPr>
                      <a:r>
                        <a:rPr lang="en-ZA" sz="900">
                          <a:solidFill>
                            <a:schemeClr val="bg1"/>
                          </a:solidFill>
                          <a:effectLst/>
                        </a:rPr>
                        <a:t>Economic Life</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60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20</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621407122"/>
                  </a:ext>
                </a:extLst>
              </a:tr>
              <a:tr h="188955">
                <a:tc>
                  <a:txBody>
                    <a:bodyPr/>
                    <a:lstStyle/>
                    <a:p>
                      <a:pPr algn="l">
                        <a:lnSpc>
                          <a:spcPct val="115000"/>
                        </a:lnSpc>
                        <a:spcAft>
                          <a:spcPts val="0"/>
                        </a:spcAft>
                      </a:pPr>
                      <a:r>
                        <a:rPr lang="en-ZA" sz="900">
                          <a:solidFill>
                            <a:schemeClr val="bg1"/>
                          </a:solidFill>
                          <a:effectLst/>
                        </a:rPr>
                        <a:t>Water Usage (l/MWh)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231.0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33.3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320.0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256.7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19.8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0.0</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479803524"/>
                  </a:ext>
                </a:extLst>
              </a:tr>
              <a:tr h="188955">
                <a:tc>
                  <a:txBody>
                    <a:bodyPr/>
                    <a:lstStyle/>
                    <a:p>
                      <a:pPr algn="l">
                        <a:lnSpc>
                          <a:spcPct val="115000"/>
                        </a:lnSpc>
                        <a:spcAft>
                          <a:spcPts val="0"/>
                        </a:spcAft>
                      </a:pPr>
                      <a:r>
                        <a:rPr lang="en-ZA" sz="900">
                          <a:solidFill>
                            <a:schemeClr val="bg1"/>
                          </a:solidFill>
                          <a:effectLst/>
                        </a:rPr>
                        <a:t>Sorbent Usage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15.8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22.8</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0</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4180259190"/>
                  </a:ext>
                </a:extLst>
              </a:tr>
              <a:tr h="188955">
                <a:tc>
                  <a:txBody>
                    <a:bodyPr/>
                    <a:lstStyle/>
                    <a:p>
                      <a:pPr algn="l">
                        <a:lnSpc>
                          <a:spcPct val="115000"/>
                        </a:lnSpc>
                        <a:spcAft>
                          <a:spcPts val="0"/>
                        </a:spcAft>
                      </a:pPr>
                      <a:r>
                        <a:rPr lang="en-ZA" sz="900">
                          <a:solidFill>
                            <a:schemeClr val="bg1"/>
                          </a:solidFill>
                          <a:effectLst/>
                        </a:rPr>
                        <a:t>CO2 Emissions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947.3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1003.0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136.2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930.0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574.0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367.0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491.0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455.0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225</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857021868"/>
                  </a:ext>
                </a:extLst>
              </a:tr>
              <a:tr h="188955">
                <a:tc>
                  <a:txBody>
                    <a:bodyPr/>
                    <a:lstStyle/>
                    <a:p>
                      <a:pPr algn="l">
                        <a:lnSpc>
                          <a:spcPct val="115000"/>
                        </a:lnSpc>
                        <a:spcAft>
                          <a:spcPts val="0"/>
                        </a:spcAft>
                      </a:pPr>
                      <a:r>
                        <a:rPr lang="en-ZA" sz="900">
                          <a:solidFill>
                            <a:schemeClr val="bg1"/>
                          </a:solidFill>
                          <a:effectLst/>
                        </a:rPr>
                        <a:t>SOx Emissions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0.5</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0.7</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rgbClr val="FF0000"/>
                          </a:solidFill>
                          <a:effectLst/>
                        </a:rPr>
                        <a:t>0</a:t>
                      </a:r>
                      <a:endParaRPr lang="en-ZA" sz="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249665238"/>
                  </a:ext>
                </a:extLst>
              </a:tr>
              <a:tr h="188955">
                <a:tc>
                  <a:txBody>
                    <a:bodyPr/>
                    <a:lstStyle/>
                    <a:p>
                      <a:pPr algn="l">
                        <a:lnSpc>
                          <a:spcPct val="115000"/>
                        </a:lnSpc>
                        <a:spcAft>
                          <a:spcPts val="0"/>
                        </a:spcAft>
                      </a:pPr>
                      <a:r>
                        <a:rPr lang="en-ZA" sz="900">
                          <a:solidFill>
                            <a:schemeClr val="bg1"/>
                          </a:solidFill>
                          <a:effectLst/>
                        </a:rPr>
                        <a:t>NOx Emissions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1.9</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0.4</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1.3</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192051764"/>
                  </a:ext>
                </a:extLst>
              </a:tr>
              <a:tr h="188955">
                <a:tc>
                  <a:txBody>
                    <a:bodyPr/>
                    <a:lstStyle/>
                    <a:p>
                      <a:pPr algn="l">
                        <a:lnSpc>
                          <a:spcPct val="115000"/>
                        </a:lnSpc>
                        <a:spcAft>
                          <a:spcPts val="0"/>
                        </a:spcAft>
                      </a:pPr>
                      <a:r>
                        <a:rPr lang="en-ZA" sz="900">
                          <a:solidFill>
                            <a:schemeClr val="bg1"/>
                          </a:solidFill>
                          <a:effectLst/>
                        </a:rPr>
                        <a:t>Hg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3807392281"/>
                  </a:ext>
                </a:extLst>
              </a:tr>
              <a:tr h="188955">
                <a:tc>
                  <a:txBody>
                    <a:bodyPr/>
                    <a:lstStyle/>
                    <a:p>
                      <a:pPr algn="l">
                        <a:lnSpc>
                          <a:spcPct val="115000"/>
                        </a:lnSpc>
                        <a:spcAft>
                          <a:spcPts val="0"/>
                        </a:spcAft>
                      </a:pPr>
                      <a:r>
                        <a:rPr lang="en-ZA" sz="900">
                          <a:solidFill>
                            <a:schemeClr val="bg1"/>
                          </a:solidFill>
                          <a:effectLst/>
                        </a:rPr>
                        <a:t>Particulates (kg/MWh)</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0.2</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0.4</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0.1</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a:solidFill>
                            <a:schemeClr val="bg1"/>
                          </a:solidFill>
                          <a:effectLst/>
                        </a:rPr>
                        <a:t>0.0</a:t>
                      </a:r>
                      <a:endParaRPr lang="en-ZA" sz="9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tc>
                  <a:txBody>
                    <a:bodyPr/>
                    <a:lstStyle/>
                    <a:p>
                      <a:pPr algn="ctr">
                        <a:lnSpc>
                          <a:spcPct val="115000"/>
                        </a:lnSpc>
                        <a:spcAft>
                          <a:spcPts val="0"/>
                        </a:spcAft>
                      </a:pPr>
                      <a:r>
                        <a:rPr lang="en-ZA" sz="900" dirty="0">
                          <a:solidFill>
                            <a:schemeClr val="bg1"/>
                          </a:solidFill>
                          <a:effectLst/>
                        </a:rPr>
                        <a:t>0</a:t>
                      </a:r>
                      <a:endParaRPr lang="en-ZA"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0" marR="4900" marT="4900" marB="0" anchor="b">
                    <a:noFill/>
                  </a:tcPr>
                </a:tc>
                <a:extLst>
                  <a:ext uri="{0D108BD9-81ED-4DB2-BD59-A6C34878D82A}">
                    <a16:rowId xmlns:a16="http://schemas.microsoft.com/office/drawing/2014/main" val="2994463313"/>
                  </a:ext>
                </a:extLst>
              </a:tr>
            </a:tbl>
          </a:graphicData>
        </a:graphic>
      </p:graphicFrame>
      <p:sp>
        <p:nvSpPr>
          <p:cNvPr id="5" name="Rectangle 4">
            <a:extLst>
              <a:ext uri="{FF2B5EF4-FFF2-40B4-BE49-F238E27FC236}">
                <a16:creationId xmlns:a16="http://schemas.microsoft.com/office/drawing/2014/main" id="{B05E7DCD-BEB5-4731-8F38-5531DD01B55E}"/>
              </a:ext>
            </a:extLst>
          </p:cNvPr>
          <p:cNvSpPr/>
          <p:nvPr/>
        </p:nvSpPr>
        <p:spPr>
          <a:xfrm>
            <a:off x="954157" y="6705203"/>
            <a:ext cx="8628044" cy="307777"/>
          </a:xfrm>
          <a:prstGeom prst="rect">
            <a:avLst/>
          </a:prstGeom>
        </p:spPr>
        <p:txBody>
          <a:bodyPr wrap="square">
            <a:spAutoFit/>
          </a:bodyPr>
          <a:lstStyle/>
          <a:p>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Energy, “Integrated Resource Plan,” [Online]. Available: http://www.energy.gov.za/IRP/overview.html</a:t>
            </a:r>
            <a:endParaRPr lang="en-ZA" sz="1400" dirty="0">
              <a:solidFill>
                <a:schemeClr val="bg1"/>
              </a:solidFill>
            </a:endParaRPr>
          </a:p>
        </p:txBody>
      </p:sp>
    </p:spTree>
    <p:extLst>
      <p:ext uri="{BB962C8B-B14F-4D97-AF65-F5344CB8AC3E}">
        <p14:creationId xmlns:p14="http://schemas.microsoft.com/office/powerpoint/2010/main" val="1908648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graphicFrame>
        <p:nvGraphicFramePr>
          <p:cNvPr id="5" name="Chart 4">
            <a:extLst>
              <a:ext uri="{FF2B5EF4-FFF2-40B4-BE49-F238E27FC236}">
                <a16:creationId xmlns:a16="http://schemas.microsoft.com/office/drawing/2014/main" id="{9E1F27BB-16EF-4023-A817-E03999C206AB}"/>
              </a:ext>
            </a:extLst>
          </p:cNvPr>
          <p:cNvGraphicFramePr>
            <a:graphicFrameLocks/>
          </p:cNvGraphicFramePr>
          <p:nvPr>
            <p:extLst>
              <p:ext uri="{D42A27DB-BD31-4B8C-83A1-F6EECF244321}">
                <p14:modId xmlns:p14="http://schemas.microsoft.com/office/powerpoint/2010/main" val="2171151328"/>
              </p:ext>
            </p:extLst>
          </p:nvPr>
        </p:nvGraphicFramePr>
        <p:xfrm>
          <a:off x="268357" y="1433588"/>
          <a:ext cx="9076599" cy="502449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36CDF4D9-30F8-4907-8A08-1E7C5C03EFCD}"/>
              </a:ext>
            </a:extLst>
          </p:cNvPr>
          <p:cNvSpPr/>
          <p:nvPr/>
        </p:nvSpPr>
        <p:spPr>
          <a:xfrm>
            <a:off x="407057" y="761737"/>
            <a:ext cx="3196644"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Electrical Efficiencies</a:t>
            </a:r>
          </a:p>
        </p:txBody>
      </p:sp>
      <p:sp>
        <p:nvSpPr>
          <p:cNvPr id="7" name="Rectangle 6">
            <a:extLst>
              <a:ext uri="{FF2B5EF4-FFF2-40B4-BE49-F238E27FC236}">
                <a16:creationId xmlns:a16="http://schemas.microsoft.com/office/drawing/2014/main" id="{9FADD2D5-34E6-4307-906A-063BF05AD250}"/>
              </a:ext>
            </a:extLst>
          </p:cNvPr>
          <p:cNvSpPr/>
          <p:nvPr/>
        </p:nvSpPr>
        <p:spPr>
          <a:xfrm>
            <a:off x="954157" y="6705203"/>
            <a:ext cx="8628044" cy="307777"/>
          </a:xfrm>
          <a:prstGeom prst="rect">
            <a:avLst/>
          </a:prstGeom>
        </p:spPr>
        <p:txBody>
          <a:bodyPr wrap="square">
            <a:spAutoFit/>
          </a:bodyPr>
          <a:lstStyle/>
          <a:p>
            <a:r>
              <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Department of Energy, “Integrated Resource Plan,” [Online]. Available: http://www.energy.gov.za/IRP/overview.html</a:t>
            </a:r>
            <a:endParaRPr lang="en-ZA" sz="1400" dirty="0">
              <a:solidFill>
                <a:schemeClr val="bg1"/>
              </a:solidFill>
            </a:endParaRPr>
          </a:p>
        </p:txBody>
      </p:sp>
    </p:spTree>
    <p:extLst>
      <p:ext uri="{BB962C8B-B14F-4D97-AF65-F5344CB8AC3E}">
        <p14:creationId xmlns:p14="http://schemas.microsoft.com/office/powerpoint/2010/main" val="716542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169816" y="-67586"/>
            <a:ext cx="6230984" cy="1306286"/>
          </a:xfrm>
          <a:prstGeom prst="rect">
            <a:avLst/>
          </a:prstGeom>
        </p:spPr>
        <p:txBody>
          <a:bodyPr vert="horz" lIns="91440" tIns="45720" rIns="91440" bIns="45720" rtlCol="0" anchor="ctr">
            <a:normAutofit/>
          </a:bodyPr>
          <a:lstStyle>
            <a:lvl1pPr algn="l" defTabSz="975208" rtl="0" eaLnBrk="1" latinLnBrk="0" hangingPunct="1">
              <a:lnSpc>
                <a:spcPct val="90000"/>
              </a:lnSpc>
              <a:spcBef>
                <a:spcPct val="0"/>
              </a:spcBef>
              <a:buNone/>
              <a:defRPr sz="4693" kern="1200">
                <a:solidFill>
                  <a:schemeClr val="tx1"/>
                </a:solidFill>
                <a:latin typeface="+mj-lt"/>
                <a:ea typeface="+mj-ea"/>
                <a:cs typeface="+mj-cs"/>
              </a:defRPr>
            </a:lvl1pPr>
          </a:lstStyle>
          <a:p>
            <a:pPr marL="0" marR="0" lvl="0" indent="0" algn="l" defTabSz="975208" rtl="0" eaLnBrk="1" fontAlgn="auto" latinLnBrk="0" hangingPunct="1">
              <a:lnSpc>
                <a:spcPct val="90000"/>
              </a:lnSpc>
              <a:spcBef>
                <a:spcPct val="0"/>
              </a:spcBef>
              <a:spcAft>
                <a:spcPts val="0"/>
              </a:spcAft>
              <a:buClrTx/>
              <a:buSzTx/>
              <a:buFontTx/>
              <a:buNone/>
              <a:tabLst/>
              <a:defRPr/>
            </a:pPr>
            <a:r>
              <a:rPr lang="en-US" i="1" dirty="0">
                <a:solidFill>
                  <a:prstClr val="white"/>
                </a:solidFill>
                <a:latin typeface="Calibri" panose="020F0502020204030204" pitchFamily="34" charset="0"/>
                <a:ea typeface="Segoe UI Black" panose="020B0A02040204020203" pitchFamily="34" charset="0"/>
                <a:cs typeface="Segoe UI Black" panose="020B0A02040204020203" pitchFamily="34" charset="0"/>
              </a:rPr>
              <a:t>IRP </a:t>
            </a:r>
            <a:r>
              <a:rPr kumimoji="0" lang="en-US" sz="4693" b="0" i="1" u="none" strike="noStrike" kern="1200" cap="none" spc="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Segoe UI Black" panose="020B0A02040204020203" pitchFamily="34" charset="0"/>
              </a:rPr>
              <a:t>Overview</a:t>
            </a:r>
          </a:p>
        </p:txBody>
      </p:sp>
      <p:sp>
        <p:nvSpPr>
          <p:cNvPr id="6" name="Rectangle 5">
            <a:extLst>
              <a:ext uri="{FF2B5EF4-FFF2-40B4-BE49-F238E27FC236}">
                <a16:creationId xmlns:a16="http://schemas.microsoft.com/office/drawing/2014/main" id="{36CDF4D9-30F8-4907-8A08-1E7C5C03EFCD}"/>
              </a:ext>
            </a:extLst>
          </p:cNvPr>
          <p:cNvSpPr/>
          <p:nvPr/>
        </p:nvSpPr>
        <p:spPr>
          <a:xfrm>
            <a:off x="878631" y="761737"/>
            <a:ext cx="2253502" cy="671851"/>
          </a:xfrm>
          <a:prstGeom prst="rect">
            <a:avLst/>
          </a:prstGeom>
        </p:spPr>
        <p:txBody>
          <a:bodyPr wrap="none">
            <a:spAutoFit/>
          </a:bodyPr>
          <a:lstStyle/>
          <a:p>
            <a:pPr lvl="0" algn="just">
              <a:lnSpc>
                <a:spcPct val="150000"/>
              </a:lnSpc>
              <a:spcBef>
                <a:spcPct val="20000"/>
              </a:spcBef>
              <a:spcAft>
                <a:spcPts val="350"/>
              </a:spcAft>
              <a:buSzPct val="120000"/>
              <a:defRPr/>
            </a:pPr>
            <a:r>
              <a:rPr lang="en-GB" sz="2800" dirty="0">
                <a:solidFill>
                  <a:prstClr val="white"/>
                </a:solidFill>
                <a:latin typeface="Calibri" pitchFamily="34" charset="0"/>
              </a:rPr>
              <a:t>Fuel Flexibility</a:t>
            </a:r>
          </a:p>
        </p:txBody>
      </p:sp>
      <p:pic>
        <p:nvPicPr>
          <p:cNvPr id="7" name="Picture 6">
            <a:extLst>
              <a:ext uri="{FF2B5EF4-FFF2-40B4-BE49-F238E27FC236}">
                <a16:creationId xmlns:a16="http://schemas.microsoft.com/office/drawing/2014/main" id="{40E5798D-A5AE-415F-8F80-92E63BD6996E}"/>
              </a:ext>
            </a:extLst>
          </p:cNvPr>
          <p:cNvPicPr>
            <a:picLocks noChangeAspect="1"/>
          </p:cNvPicPr>
          <p:nvPr/>
        </p:nvPicPr>
        <p:blipFill>
          <a:blip r:embed="rId4"/>
          <a:stretch>
            <a:fillRect/>
          </a:stretch>
        </p:blipFill>
        <p:spPr>
          <a:xfrm>
            <a:off x="633830" y="1635513"/>
            <a:ext cx="8231443" cy="4363844"/>
          </a:xfrm>
          <a:prstGeom prst="rect">
            <a:avLst/>
          </a:prstGeom>
        </p:spPr>
      </p:pic>
    </p:spTree>
    <p:extLst>
      <p:ext uri="{BB962C8B-B14F-4D97-AF65-F5344CB8AC3E}">
        <p14:creationId xmlns:p14="http://schemas.microsoft.com/office/powerpoint/2010/main" val="32863080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3334</TotalTime>
  <Words>2214</Words>
  <Application>Microsoft Office PowerPoint</Application>
  <PresentationFormat>Custom</PresentationFormat>
  <Paragraphs>540</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Segoe UI Black</vt:lpstr>
      <vt:lpstr>Times New Roman</vt:lpstr>
      <vt:lpstr>Trebuchet MS</vt:lpstr>
      <vt:lpstr>Wingdings</vt:lpstr>
      <vt:lpstr>Office Theme</vt:lpstr>
      <vt:lpstr>Mitochondria Energy Company (Pty) Ltd  Fuel Cells and the IRP  16 October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Kambani Ramano</dc:creator>
  <cp:lastModifiedBy>Arico Kotze</cp:lastModifiedBy>
  <cp:revision>188</cp:revision>
  <dcterms:created xsi:type="dcterms:W3CDTF">2016-01-25T15:22:04Z</dcterms:created>
  <dcterms:modified xsi:type="dcterms:W3CDTF">2018-10-12T11:18:15Z</dcterms:modified>
</cp:coreProperties>
</file>