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03" r:id="rId2"/>
    <p:sldId id="318" r:id="rId3"/>
    <p:sldId id="317" r:id="rId4"/>
    <p:sldId id="315" r:id="rId5"/>
    <p:sldId id="321" r:id="rId6"/>
    <p:sldId id="316" r:id="rId7"/>
    <p:sldId id="320" r:id="rId8"/>
    <p:sldId id="314" r:id="rId9"/>
    <p:sldId id="286" r:id="rId10"/>
    <p:sldId id="304" r:id="rId11"/>
    <p:sldId id="313" r:id="rId12"/>
    <p:sldId id="324" r:id="rId13"/>
    <p:sldId id="322" r:id="rId14"/>
    <p:sldId id="309" r:id="rId15"/>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5950C3-C86C-441B-88DB-3F24856166B1}">
          <p14:sldIdLst>
            <p14:sldId id="303"/>
            <p14:sldId id="318"/>
            <p14:sldId id="317"/>
            <p14:sldId id="315"/>
            <p14:sldId id="321"/>
            <p14:sldId id="316"/>
            <p14:sldId id="320"/>
            <p14:sldId id="314"/>
            <p14:sldId id="286"/>
            <p14:sldId id="304"/>
            <p14:sldId id="313"/>
            <p14:sldId id="324"/>
            <p14:sldId id="322"/>
            <p14:sldId id="3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ta Steele" initials="M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1" autoAdjust="0"/>
    <p:restoredTop sz="91272" autoAdjust="0"/>
  </p:normalViewPr>
  <p:slideViewPr>
    <p:cSldViewPr>
      <p:cViewPr varScale="1">
        <p:scale>
          <a:sx n="67" d="100"/>
          <a:sy n="67" d="100"/>
        </p:scale>
        <p:origin x="133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7D0B0624-9A32-4388-AF9F-31A3A4C2D1B5}" type="datetimeFigureOut">
              <a:rPr lang="en-ZA" smtClean="0"/>
              <a:t>2018-10-15</a:t>
            </a:fld>
            <a:endParaRPr lang="en-ZA"/>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883A9098-A54A-40F5-B9F3-106681312D7E}" type="slidenum">
              <a:rPr lang="en-ZA" smtClean="0"/>
              <a:t>‹#›</a:t>
            </a:fld>
            <a:endParaRPr lang="en-ZA"/>
          </a:p>
        </p:txBody>
      </p:sp>
    </p:spTree>
    <p:extLst>
      <p:ext uri="{BB962C8B-B14F-4D97-AF65-F5344CB8AC3E}">
        <p14:creationId xmlns:p14="http://schemas.microsoft.com/office/powerpoint/2010/main" val="1674624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F1D67E9C-820F-4B20-9B1F-C3A18B41A9C6}" type="datetimeFigureOut">
              <a:rPr lang="en-US" smtClean="0"/>
              <a:t>10/15/2018</a:t>
            </a:fld>
            <a:endParaRPr lang="en-US"/>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a:defRPr sz="1200"/>
            </a:lvl1pPr>
          </a:lstStyle>
          <a:p>
            <a:fld id="{B0D90329-163B-4A54-9E97-E0DB1D84B9E7}" type="slidenum">
              <a:rPr lang="en-US" smtClean="0"/>
              <a:t>‹#›</a:t>
            </a:fld>
            <a:endParaRPr lang="en-US"/>
          </a:p>
        </p:txBody>
      </p:sp>
    </p:spTree>
    <p:extLst>
      <p:ext uri="{BB962C8B-B14F-4D97-AF65-F5344CB8AC3E}">
        <p14:creationId xmlns:p14="http://schemas.microsoft.com/office/powerpoint/2010/main" val="3610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6B517B-2391-4968-A723-6AC90DCE2304}"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EEC2E-0AB4-459E-8B05-83A3E9A011D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B517B-2391-4968-A723-6AC90DCE2304}"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EEC2E-0AB4-459E-8B05-83A3E9A011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B517B-2391-4968-A723-6AC90DCE2304}"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EEC2E-0AB4-459E-8B05-83A3E9A011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B517B-2391-4968-A723-6AC90DCE2304}"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EEC2E-0AB4-459E-8B05-83A3E9A011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B517B-2391-4968-A723-6AC90DCE2304}"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EEC2E-0AB4-459E-8B05-83A3E9A011D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6B517B-2391-4968-A723-6AC90DCE2304}"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EEC2E-0AB4-459E-8B05-83A3E9A011D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6B517B-2391-4968-A723-6AC90DCE2304}"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EEC2E-0AB4-459E-8B05-83A3E9A011D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6B517B-2391-4968-A723-6AC90DCE2304}"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EEC2E-0AB4-459E-8B05-83A3E9A011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B517B-2391-4968-A723-6AC90DCE2304}"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4EEC2E-0AB4-459E-8B05-83A3E9A011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B517B-2391-4968-A723-6AC90DCE2304}"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EEC2E-0AB4-459E-8B05-83A3E9A011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B517B-2391-4968-A723-6AC90DCE2304}"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EEC2E-0AB4-459E-8B05-83A3E9A011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B517B-2391-4968-A723-6AC90DCE2304}" type="datetimeFigureOut">
              <a:rPr lang="en-US" smtClean="0"/>
              <a:t>10/15/2018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EEC2E-0AB4-459E-8B05-83A3E9A011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dirty="0" smtClean="0"/>
              <a:t/>
            </a:r>
            <a:br>
              <a:rPr lang="en-ZA" dirty="0" smtClean="0"/>
            </a:br>
            <a:r>
              <a:rPr lang="en-ZA" dirty="0"/>
              <a:t/>
            </a:r>
            <a:br>
              <a:rPr lang="en-ZA" dirty="0"/>
            </a:br>
            <a:r>
              <a:rPr lang="en-ZA" sz="2200" dirty="0" smtClean="0"/>
              <a:t>Happy </a:t>
            </a:r>
            <a:r>
              <a:rPr lang="en-ZA" sz="2200" dirty="0" err="1" smtClean="0"/>
              <a:t>Khambule</a:t>
            </a:r>
            <a:r>
              <a:rPr lang="en-ZA" sz="2200" dirty="0" smtClean="0"/>
              <a:t/>
            </a:r>
            <a:br>
              <a:rPr lang="en-ZA" sz="2200" dirty="0" smtClean="0"/>
            </a:br>
            <a:r>
              <a:rPr lang="en-ZA" sz="2200" dirty="0" smtClean="0"/>
              <a:t>Greenpeace Africa</a:t>
            </a:r>
            <a:br>
              <a:rPr lang="en-ZA" sz="2200" dirty="0" smtClean="0"/>
            </a:br>
            <a:r>
              <a:rPr lang="en-ZA" sz="2200" dirty="0" smtClean="0"/>
              <a:t>hkhambule@greenpeace.org</a:t>
            </a:r>
            <a:endParaRPr lang="en-US" sz="2200" dirty="0"/>
          </a:p>
        </p:txBody>
      </p:sp>
      <p:sp>
        <p:nvSpPr>
          <p:cNvPr id="3" name="Subtitle 2"/>
          <p:cNvSpPr>
            <a:spLocks noGrp="1"/>
          </p:cNvSpPr>
          <p:nvPr>
            <p:ph type="subTitle" idx="1"/>
          </p:nvPr>
        </p:nvSpPr>
        <p:spPr>
          <a:xfrm>
            <a:off x="1403648" y="4725144"/>
            <a:ext cx="6400800" cy="1752600"/>
          </a:xfrm>
        </p:spPr>
        <p:txBody>
          <a:bodyPr/>
          <a:lstStyle/>
          <a:p>
            <a:r>
              <a:rPr lang="en-US" dirty="0" smtClean="0"/>
              <a:t>16 October 2018</a:t>
            </a:r>
          </a:p>
        </p:txBody>
      </p:sp>
    </p:spTree>
    <p:extLst>
      <p:ext uri="{BB962C8B-B14F-4D97-AF65-F5344CB8AC3E}">
        <p14:creationId xmlns:p14="http://schemas.microsoft.com/office/powerpoint/2010/main" val="185976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457200" y="274638"/>
            <a:ext cx="8229600" cy="868362"/>
          </a:xfrm>
        </p:spPr>
        <p:txBody>
          <a:bodyPr>
            <a:normAutofit/>
          </a:bodyPr>
          <a:lstStyle/>
          <a:p>
            <a:r>
              <a:rPr lang="en-ZA" sz="2800" b="1" dirty="0" smtClean="0">
                <a:latin typeface="Calibri" pitchFamily="34" charset="0"/>
              </a:rPr>
              <a:t>Coal</a:t>
            </a:r>
            <a:endParaRPr lang="en-US" sz="2800" b="1" dirty="0" smtClean="0">
              <a:latin typeface="Calibri" pitchFamily="34" charset="0"/>
            </a:endParaRPr>
          </a:p>
        </p:txBody>
      </p:sp>
      <p:sp>
        <p:nvSpPr>
          <p:cNvPr id="13314" name="Rectangle 3"/>
          <p:cNvSpPr>
            <a:spLocks noGrp="1" noChangeArrowheads="1"/>
          </p:cNvSpPr>
          <p:nvPr>
            <p:ph type="body" idx="1"/>
          </p:nvPr>
        </p:nvSpPr>
        <p:spPr>
          <a:xfrm>
            <a:off x="395536" y="1725539"/>
            <a:ext cx="8481764" cy="4568899"/>
          </a:xfrm>
        </p:spPr>
        <p:txBody>
          <a:bodyPr>
            <a:normAutofit fontScale="85000" lnSpcReduction="20000"/>
          </a:bodyPr>
          <a:lstStyle/>
          <a:p>
            <a:r>
              <a:rPr lang="en-ZA" sz="2800" dirty="0" smtClean="0"/>
              <a:t>Paris Agreement and NDC progression</a:t>
            </a:r>
            <a:r>
              <a:rPr lang="en-ZA" sz="2800" dirty="0"/>
              <a:t> . </a:t>
            </a:r>
            <a:endParaRPr lang="en-GB" sz="2800" dirty="0"/>
          </a:p>
          <a:p>
            <a:r>
              <a:rPr lang="en-ZA" sz="2800" dirty="0" smtClean="0"/>
              <a:t>Path dependency. The draft </a:t>
            </a:r>
            <a:r>
              <a:rPr lang="en-ZA" sz="2800" dirty="0"/>
              <a:t>IRP seeks to perpetuate the use of fossil fuels as “proven”, but which are in reality archaic, expensive, inflexible and irresponsible options for our electricity future.</a:t>
            </a:r>
            <a:endParaRPr lang="en-GB" sz="2800" dirty="0"/>
          </a:p>
          <a:p>
            <a:r>
              <a:rPr lang="en-ZA" sz="2800" dirty="0" smtClean="0"/>
              <a:t>Allowing </a:t>
            </a:r>
            <a:r>
              <a:rPr lang="en-ZA" sz="2800" dirty="0"/>
              <a:t>the new coal plants to go ahead and </a:t>
            </a:r>
            <a:r>
              <a:rPr lang="en-ZA" sz="2800" dirty="0" smtClean="0"/>
              <a:t>continue </a:t>
            </a:r>
            <a:r>
              <a:rPr lang="en-ZA" sz="2800" dirty="0"/>
              <a:t>with the construction of units 5 and 6 of </a:t>
            </a:r>
            <a:r>
              <a:rPr lang="en-ZA" sz="2800" dirty="0" err="1" smtClean="0"/>
              <a:t>Kusile</a:t>
            </a:r>
            <a:r>
              <a:rPr lang="en-ZA" sz="2800" dirty="0" smtClean="0"/>
              <a:t>, it will </a:t>
            </a:r>
            <a:r>
              <a:rPr lang="en-ZA" sz="2800" dirty="0"/>
              <a:t>be disastrous for water resources, air quality, health, land and the climate . </a:t>
            </a:r>
            <a:endParaRPr lang="en-GB" sz="2800" dirty="0"/>
          </a:p>
          <a:p>
            <a:r>
              <a:rPr lang="en-ZA" sz="2800" dirty="0" smtClean="0"/>
              <a:t>Including </a:t>
            </a:r>
            <a:r>
              <a:rPr lang="en-ZA" sz="2800" dirty="0"/>
              <a:t>new coal in the </a:t>
            </a:r>
            <a:r>
              <a:rPr lang="en-ZA" sz="2800" dirty="0" smtClean="0"/>
              <a:t>IRP </a:t>
            </a:r>
            <a:r>
              <a:rPr lang="en-ZA" sz="2800" dirty="0"/>
              <a:t>is irresponsible, and puts future generations at risk. </a:t>
            </a:r>
            <a:r>
              <a:rPr lang="en-ZA" sz="2800" dirty="0" smtClean="0"/>
              <a:t>Not </a:t>
            </a:r>
            <a:r>
              <a:rPr lang="en-ZA" sz="2800" dirty="0"/>
              <a:t>only should the IRP remove the 1000MW of new coal, but it should also remove </a:t>
            </a:r>
            <a:r>
              <a:rPr lang="en-ZA" sz="2800" dirty="0" err="1"/>
              <a:t>Kusile</a:t>
            </a:r>
            <a:r>
              <a:rPr lang="en-ZA" sz="2800" dirty="0"/>
              <a:t> units 5 and 6, which Eskom does not have the money to complete, and which will become stranded assets that the South </a:t>
            </a:r>
            <a:r>
              <a:rPr lang="en-ZA" sz="2800" dirty="0" smtClean="0"/>
              <a:t>African.</a:t>
            </a:r>
            <a:endParaRPr lang="en-US" sz="2600" dirty="0">
              <a:ea typeface="Calibri"/>
              <a:cs typeface="Times New Roman"/>
            </a:endParaRPr>
          </a:p>
        </p:txBody>
      </p:sp>
      <p:pic>
        <p:nvPicPr>
          <p:cNvPr id="13315" name="Picture 5"/>
          <p:cNvPicPr>
            <a:picLocks noChangeAspect="1" noChangeArrowheads="1"/>
          </p:cNvPicPr>
          <p:nvPr/>
        </p:nvPicPr>
        <p:blipFill>
          <a:blip r:embed="rId2"/>
          <a:srcRect/>
          <a:stretch>
            <a:fillRect/>
          </a:stretch>
        </p:blipFill>
        <p:spPr bwMode="auto">
          <a:xfrm>
            <a:off x="285750" y="6143625"/>
            <a:ext cx="2786063" cy="571500"/>
          </a:xfrm>
          <a:prstGeom prst="rect">
            <a:avLst/>
          </a:prstGeom>
          <a:noFill/>
          <a:ln w="9525">
            <a:noFill/>
            <a:miter lim="800000"/>
            <a:headEnd/>
            <a:tailEnd/>
          </a:ln>
        </p:spPr>
      </p:pic>
      <p:sp>
        <p:nvSpPr>
          <p:cNvPr id="7" name="Footer Placeholder 6"/>
          <p:cNvSpPr txBox="1">
            <a:spLocks noGrp="1"/>
          </p:cNvSpPr>
          <p:nvPr/>
        </p:nvSpPr>
        <p:spPr>
          <a:xfrm>
            <a:off x="3357563" y="6294438"/>
            <a:ext cx="5519737" cy="642937"/>
          </a:xfrm>
          <a:prstGeom prst="rect">
            <a:avLst/>
          </a:prstGeom>
          <a:noFill/>
        </p:spPr>
        <p:txBody>
          <a:bodyPr anchor="ctr"/>
          <a:lstStyle/>
          <a:p>
            <a:pPr algn="r" fontAlgn="auto">
              <a:spcBef>
                <a:spcPts val="0"/>
              </a:spcBef>
              <a:spcAft>
                <a:spcPts val="0"/>
              </a:spcAft>
              <a:defRPr/>
            </a:pPr>
            <a:r>
              <a:rPr lang="en-US" sz="1260" b="1" dirty="0">
                <a:latin typeface="+mn-lt"/>
              </a:rPr>
              <a:t>www.greenpeaceafrica.org</a:t>
            </a:r>
          </a:p>
        </p:txBody>
      </p:sp>
      <p:pic>
        <p:nvPicPr>
          <p:cNvPr id="4098" name="Picture 2"/>
          <p:cNvPicPr>
            <a:picLocks noChangeAspect="1" noChangeArrowheads="1"/>
          </p:cNvPicPr>
          <p:nvPr/>
        </p:nvPicPr>
        <p:blipFill>
          <a:blip r:embed="rId3"/>
          <a:srcRect/>
          <a:stretch>
            <a:fillRect/>
          </a:stretch>
        </p:blipFill>
        <p:spPr bwMode="auto">
          <a:xfrm>
            <a:off x="7596336" y="-1"/>
            <a:ext cx="1549896" cy="1340769"/>
          </a:xfrm>
          <a:prstGeom prst="rect">
            <a:avLst/>
          </a:prstGeom>
          <a:noFill/>
          <a:ln w="9525">
            <a:noFill/>
            <a:miter lim="800000"/>
            <a:headEnd/>
            <a:tailEnd/>
          </a:ln>
          <a:effectLst/>
        </p:spPr>
      </p:pic>
    </p:spTree>
    <p:extLst>
      <p:ext uri="{BB962C8B-B14F-4D97-AF65-F5344CB8AC3E}">
        <p14:creationId xmlns:p14="http://schemas.microsoft.com/office/powerpoint/2010/main" val="4084102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457200" y="274638"/>
            <a:ext cx="8229600" cy="868362"/>
          </a:xfrm>
        </p:spPr>
        <p:txBody>
          <a:bodyPr>
            <a:normAutofit/>
          </a:bodyPr>
          <a:lstStyle/>
          <a:p>
            <a:r>
              <a:rPr lang="en-ZA" sz="2800" b="1" dirty="0" smtClean="0">
                <a:latin typeface="Calibri" pitchFamily="34" charset="0"/>
              </a:rPr>
              <a:t>IRP and Eskom</a:t>
            </a:r>
            <a:endParaRPr lang="en-US" sz="2800" b="1" dirty="0" smtClean="0">
              <a:latin typeface="Calibri" pitchFamily="34" charset="0"/>
            </a:endParaRPr>
          </a:p>
        </p:txBody>
      </p:sp>
      <p:sp>
        <p:nvSpPr>
          <p:cNvPr id="13314" name="Rectangle 3"/>
          <p:cNvSpPr>
            <a:spLocks noGrp="1" noChangeArrowheads="1"/>
          </p:cNvSpPr>
          <p:nvPr>
            <p:ph type="body" idx="1"/>
          </p:nvPr>
        </p:nvSpPr>
        <p:spPr>
          <a:xfrm>
            <a:off x="395536" y="1124744"/>
            <a:ext cx="8481764" cy="5169695"/>
          </a:xfrm>
        </p:spPr>
        <p:txBody>
          <a:bodyPr>
            <a:normAutofit/>
          </a:bodyPr>
          <a:lstStyle/>
          <a:p>
            <a:pPr>
              <a:spcBef>
                <a:spcPts val="0"/>
              </a:spcBef>
            </a:pPr>
            <a:r>
              <a:rPr lang="en-ZA" sz="4800" dirty="0" smtClean="0">
                <a:ea typeface="Calibri"/>
                <a:cs typeface="Times New Roman"/>
              </a:rPr>
              <a:t>End state</a:t>
            </a:r>
          </a:p>
          <a:p>
            <a:pPr>
              <a:spcBef>
                <a:spcPts val="0"/>
              </a:spcBef>
            </a:pPr>
            <a:r>
              <a:rPr lang="en-ZA" sz="4800" dirty="0" smtClean="0">
                <a:ea typeface="Calibri"/>
                <a:cs typeface="Times New Roman"/>
              </a:rPr>
              <a:t>Coal</a:t>
            </a:r>
          </a:p>
          <a:p>
            <a:pPr>
              <a:spcBef>
                <a:spcPts val="0"/>
              </a:spcBef>
            </a:pPr>
            <a:r>
              <a:rPr lang="en-ZA" sz="4800" dirty="0" smtClean="0">
                <a:ea typeface="Calibri"/>
                <a:cs typeface="Times New Roman"/>
              </a:rPr>
              <a:t>Gas &amp; Diesel</a:t>
            </a:r>
          </a:p>
          <a:p>
            <a:pPr>
              <a:spcBef>
                <a:spcPts val="0"/>
              </a:spcBef>
            </a:pPr>
            <a:r>
              <a:rPr lang="en-ZA" sz="4800" dirty="0" smtClean="0">
                <a:ea typeface="Calibri"/>
                <a:cs typeface="Times New Roman"/>
              </a:rPr>
              <a:t>Nuclear</a:t>
            </a:r>
          </a:p>
          <a:p>
            <a:pPr>
              <a:spcBef>
                <a:spcPts val="0"/>
              </a:spcBef>
            </a:pPr>
            <a:r>
              <a:rPr lang="en-ZA" sz="4800" dirty="0" smtClean="0">
                <a:ea typeface="Calibri"/>
                <a:cs typeface="Times New Roman"/>
              </a:rPr>
              <a:t>RE</a:t>
            </a:r>
            <a:endParaRPr lang="en-ZA" sz="4800" dirty="0">
              <a:ea typeface="Calibri"/>
              <a:cs typeface="Times New Roman"/>
            </a:endParaRPr>
          </a:p>
        </p:txBody>
      </p:sp>
      <p:pic>
        <p:nvPicPr>
          <p:cNvPr id="13315" name="Picture 5"/>
          <p:cNvPicPr>
            <a:picLocks noChangeAspect="1" noChangeArrowheads="1"/>
          </p:cNvPicPr>
          <p:nvPr/>
        </p:nvPicPr>
        <p:blipFill>
          <a:blip r:embed="rId2"/>
          <a:srcRect/>
          <a:stretch>
            <a:fillRect/>
          </a:stretch>
        </p:blipFill>
        <p:spPr bwMode="auto">
          <a:xfrm>
            <a:off x="285750" y="6143625"/>
            <a:ext cx="2786063" cy="571500"/>
          </a:xfrm>
          <a:prstGeom prst="rect">
            <a:avLst/>
          </a:prstGeom>
          <a:noFill/>
          <a:ln w="9525">
            <a:noFill/>
            <a:miter lim="800000"/>
            <a:headEnd/>
            <a:tailEnd/>
          </a:ln>
        </p:spPr>
      </p:pic>
      <p:sp>
        <p:nvSpPr>
          <p:cNvPr id="7" name="Footer Placeholder 6"/>
          <p:cNvSpPr txBox="1">
            <a:spLocks noGrp="1"/>
          </p:cNvSpPr>
          <p:nvPr/>
        </p:nvSpPr>
        <p:spPr>
          <a:xfrm>
            <a:off x="3357563" y="6294438"/>
            <a:ext cx="5519737" cy="642937"/>
          </a:xfrm>
          <a:prstGeom prst="rect">
            <a:avLst/>
          </a:prstGeom>
          <a:noFill/>
        </p:spPr>
        <p:txBody>
          <a:bodyPr anchor="ctr"/>
          <a:lstStyle/>
          <a:p>
            <a:pPr algn="r" fontAlgn="auto">
              <a:spcBef>
                <a:spcPts val="0"/>
              </a:spcBef>
              <a:spcAft>
                <a:spcPts val="0"/>
              </a:spcAft>
              <a:defRPr/>
            </a:pPr>
            <a:r>
              <a:rPr lang="en-US" sz="1260" b="1" dirty="0">
                <a:latin typeface="+mn-lt"/>
              </a:rPr>
              <a:t>www.greenpeaceafrica.org</a:t>
            </a:r>
          </a:p>
        </p:txBody>
      </p:sp>
      <p:pic>
        <p:nvPicPr>
          <p:cNvPr id="4098" name="Picture 2"/>
          <p:cNvPicPr>
            <a:picLocks noChangeAspect="1" noChangeArrowheads="1"/>
          </p:cNvPicPr>
          <p:nvPr/>
        </p:nvPicPr>
        <p:blipFill>
          <a:blip r:embed="rId3"/>
          <a:srcRect/>
          <a:stretch>
            <a:fillRect/>
          </a:stretch>
        </p:blipFill>
        <p:spPr bwMode="auto">
          <a:xfrm>
            <a:off x="7596336" y="-1"/>
            <a:ext cx="1549896" cy="1340769"/>
          </a:xfrm>
          <a:prstGeom prst="rect">
            <a:avLst/>
          </a:prstGeom>
          <a:noFill/>
          <a:ln w="9525">
            <a:noFill/>
            <a:miter lim="800000"/>
            <a:headEnd/>
            <a:tailEnd/>
          </a:ln>
          <a:effectLst/>
        </p:spPr>
      </p:pic>
    </p:spTree>
    <p:extLst>
      <p:ext uri="{BB962C8B-B14F-4D97-AF65-F5344CB8AC3E}">
        <p14:creationId xmlns:p14="http://schemas.microsoft.com/office/powerpoint/2010/main" val="1061458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sunshine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91" y="1417886"/>
            <a:ext cx="4138701" cy="310003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692" y="3353015"/>
            <a:ext cx="4939308" cy="3509508"/>
          </a:xfrm>
          <a:prstGeom prst="rect">
            <a:avLst/>
          </a:prstGeom>
        </p:spPr>
      </p:pic>
    </p:spTree>
    <p:extLst>
      <p:ext uri="{BB962C8B-B14F-4D97-AF65-F5344CB8AC3E}">
        <p14:creationId xmlns:p14="http://schemas.microsoft.com/office/powerpoint/2010/main" val="488624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799"/>
            <a:ext cx="8229600" cy="1143000"/>
          </a:xfrm>
        </p:spPr>
        <p:txBody>
          <a:bodyPr/>
          <a:lstStyle/>
          <a:p>
            <a:r>
              <a:rPr lang="en-US" dirty="0" smtClean="0"/>
              <a:t>Project sunshine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4884" y="4005891"/>
            <a:ext cx="3898776" cy="292031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019" y="1040830"/>
            <a:ext cx="3563981" cy="27819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07046"/>
            <a:ext cx="3921844" cy="3431614"/>
          </a:xfrm>
          <a:prstGeom prst="rect">
            <a:avLst/>
          </a:prstGeom>
        </p:spPr>
      </p:pic>
    </p:spTree>
    <p:extLst>
      <p:ext uri="{BB962C8B-B14F-4D97-AF65-F5344CB8AC3E}">
        <p14:creationId xmlns:p14="http://schemas.microsoft.com/office/powerpoint/2010/main" val="120299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41684" y="236202"/>
            <a:ext cx="8229600" cy="868362"/>
          </a:xfrm>
        </p:spPr>
        <p:txBody>
          <a:bodyPr/>
          <a:lstStyle/>
          <a:p>
            <a:r>
              <a:rPr lang="en-US" sz="2800" b="1" dirty="0" smtClean="0">
                <a:latin typeface="Calibri" pitchFamily="34" charset="0"/>
              </a:rPr>
              <a:t>Summary </a:t>
            </a:r>
          </a:p>
        </p:txBody>
      </p:sp>
      <p:sp>
        <p:nvSpPr>
          <p:cNvPr id="13314" name="Rectangle 3"/>
          <p:cNvSpPr>
            <a:spLocks noGrp="1" noChangeArrowheads="1"/>
          </p:cNvSpPr>
          <p:nvPr>
            <p:ph type="body" idx="1"/>
          </p:nvPr>
        </p:nvSpPr>
        <p:spPr>
          <a:xfrm>
            <a:off x="395536" y="1725539"/>
            <a:ext cx="8481764" cy="4568899"/>
          </a:xfrm>
        </p:spPr>
        <p:txBody>
          <a:bodyPr>
            <a:normAutofit/>
          </a:bodyPr>
          <a:lstStyle/>
          <a:p>
            <a:pPr>
              <a:spcBef>
                <a:spcPts val="0"/>
              </a:spcBef>
            </a:pPr>
            <a:r>
              <a:rPr lang="en-ZA" sz="5400" b="1" dirty="0" smtClean="0">
                <a:ea typeface="Calibri"/>
                <a:cs typeface="Times New Roman"/>
              </a:rPr>
              <a:t>Universal access</a:t>
            </a:r>
          </a:p>
          <a:p>
            <a:pPr>
              <a:spcBef>
                <a:spcPts val="0"/>
              </a:spcBef>
            </a:pPr>
            <a:r>
              <a:rPr lang="en-ZA" sz="5400" b="1" dirty="0" smtClean="0">
                <a:ea typeface="Calibri"/>
                <a:cs typeface="Times New Roman"/>
              </a:rPr>
              <a:t>Process certainty</a:t>
            </a:r>
          </a:p>
          <a:p>
            <a:pPr>
              <a:spcBef>
                <a:spcPts val="0"/>
              </a:spcBef>
            </a:pPr>
            <a:r>
              <a:rPr lang="en-ZA" sz="5400" b="1" dirty="0" smtClean="0">
                <a:ea typeface="Calibri"/>
                <a:cs typeface="Times New Roman"/>
              </a:rPr>
              <a:t>Artificial constraints on RE</a:t>
            </a:r>
          </a:p>
          <a:p>
            <a:pPr>
              <a:spcBef>
                <a:spcPts val="0"/>
              </a:spcBef>
            </a:pPr>
            <a:r>
              <a:rPr lang="en-ZA" sz="5400" b="1" dirty="0" smtClean="0">
                <a:ea typeface="Calibri"/>
                <a:cs typeface="Times New Roman"/>
              </a:rPr>
              <a:t>IPCC and IRP emissions</a:t>
            </a:r>
          </a:p>
          <a:p>
            <a:pPr>
              <a:spcBef>
                <a:spcPts val="0"/>
              </a:spcBef>
            </a:pPr>
            <a:r>
              <a:rPr lang="en-ZA" sz="5400" b="1" dirty="0" smtClean="0">
                <a:ea typeface="Calibri"/>
                <a:cs typeface="Times New Roman"/>
              </a:rPr>
              <a:t>Eskom’s role</a:t>
            </a:r>
          </a:p>
          <a:p>
            <a:pPr>
              <a:spcBef>
                <a:spcPts val="0"/>
              </a:spcBef>
            </a:pPr>
            <a:endParaRPr lang="en-ZA" sz="2400" b="1" dirty="0" smtClean="0">
              <a:ea typeface="Calibri"/>
              <a:cs typeface="Times New Roman"/>
            </a:endParaRPr>
          </a:p>
          <a:p>
            <a:pPr>
              <a:spcBef>
                <a:spcPts val="0"/>
              </a:spcBef>
            </a:pPr>
            <a:endParaRPr lang="en-ZA" sz="2400" b="1" dirty="0" smtClean="0">
              <a:ea typeface="Calibri"/>
              <a:cs typeface="Times New Roman"/>
            </a:endParaRPr>
          </a:p>
          <a:p>
            <a:pPr marL="0" marR="0" indent="0">
              <a:spcBef>
                <a:spcPts val="0"/>
              </a:spcBef>
              <a:spcAft>
                <a:spcPts val="0"/>
              </a:spcAft>
              <a:buNone/>
            </a:pPr>
            <a:endParaRPr lang="en-ZA" sz="2400" b="1" dirty="0" smtClean="0">
              <a:ea typeface="Calibri"/>
              <a:cs typeface="Times New Roman"/>
            </a:endParaRPr>
          </a:p>
        </p:txBody>
      </p:sp>
      <p:pic>
        <p:nvPicPr>
          <p:cNvPr id="13315" name="Picture 5"/>
          <p:cNvPicPr>
            <a:picLocks noChangeAspect="1" noChangeArrowheads="1"/>
          </p:cNvPicPr>
          <p:nvPr/>
        </p:nvPicPr>
        <p:blipFill>
          <a:blip r:embed="rId2"/>
          <a:srcRect/>
          <a:stretch>
            <a:fillRect/>
          </a:stretch>
        </p:blipFill>
        <p:spPr bwMode="auto">
          <a:xfrm>
            <a:off x="285750" y="6143625"/>
            <a:ext cx="2786063" cy="571500"/>
          </a:xfrm>
          <a:prstGeom prst="rect">
            <a:avLst/>
          </a:prstGeom>
          <a:noFill/>
          <a:ln w="9525">
            <a:noFill/>
            <a:miter lim="800000"/>
            <a:headEnd/>
            <a:tailEnd/>
          </a:ln>
        </p:spPr>
      </p:pic>
      <p:sp>
        <p:nvSpPr>
          <p:cNvPr id="7" name="Footer Placeholder 6"/>
          <p:cNvSpPr txBox="1">
            <a:spLocks noGrp="1"/>
          </p:cNvSpPr>
          <p:nvPr/>
        </p:nvSpPr>
        <p:spPr>
          <a:xfrm>
            <a:off x="3357563" y="6294438"/>
            <a:ext cx="5519737" cy="642937"/>
          </a:xfrm>
          <a:prstGeom prst="rect">
            <a:avLst/>
          </a:prstGeom>
          <a:noFill/>
        </p:spPr>
        <p:txBody>
          <a:bodyPr anchor="ctr"/>
          <a:lstStyle/>
          <a:p>
            <a:pPr algn="r" fontAlgn="auto">
              <a:spcBef>
                <a:spcPts val="0"/>
              </a:spcBef>
              <a:spcAft>
                <a:spcPts val="0"/>
              </a:spcAft>
              <a:defRPr/>
            </a:pPr>
            <a:r>
              <a:rPr lang="en-US" sz="1260" b="1" dirty="0">
                <a:latin typeface="+mn-lt"/>
              </a:rPr>
              <a:t>www.greenpeaceafrica.org</a:t>
            </a:r>
          </a:p>
        </p:txBody>
      </p:sp>
      <p:pic>
        <p:nvPicPr>
          <p:cNvPr id="4098" name="Picture 2"/>
          <p:cNvPicPr>
            <a:picLocks noChangeAspect="1" noChangeArrowheads="1"/>
          </p:cNvPicPr>
          <p:nvPr/>
        </p:nvPicPr>
        <p:blipFill>
          <a:blip r:embed="rId3"/>
          <a:srcRect/>
          <a:stretch>
            <a:fillRect/>
          </a:stretch>
        </p:blipFill>
        <p:spPr bwMode="auto">
          <a:xfrm>
            <a:off x="7596336" y="-1"/>
            <a:ext cx="1549896" cy="1340769"/>
          </a:xfrm>
          <a:prstGeom prst="rect">
            <a:avLst/>
          </a:prstGeom>
          <a:noFill/>
          <a:ln w="9525">
            <a:noFill/>
            <a:miter lim="800000"/>
            <a:headEnd/>
            <a:tailEnd/>
          </a:ln>
          <a:effectLst/>
        </p:spPr>
      </p:pic>
    </p:spTree>
    <p:extLst>
      <p:ext uri="{BB962C8B-B14F-4D97-AF65-F5344CB8AC3E}">
        <p14:creationId xmlns:p14="http://schemas.microsoft.com/office/powerpoint/2010/main" val="1710095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IRP Action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34985"/>
            <a:ext cx="3305808" cy="542301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808" y="1400786"/>
            <a:ext cx="5838192" cy="5457214"/>
          </a:xfrm>
          <a:prstGeom prst="rect">
            <a:avLst/>
          </a:prstGeom>
        </p:spPr>
      </p:pic>
    </p:spTree>
    <p:extLst>
      <p:ext uri="{BB962C8B-B14F-4D97-AF65-F5344CB8AC3E}">
        <p14:creationId xmlns:p14="http://schemas.microsoft.com/office/powerpoint/2010/main" val="18995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IRP action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333" y="1794529"/>
            <a:ext cx="5867334" cy="3866719"/>
          </a:xfrm>
        </p:spPr>
      </p:pic>
    </p:spTree>
    <p:extLst>
      <p:ext uri="{BB962C8B-B14F-4D97-AF65-F5344CB8AC3E}">
        <p14:creationId xmlns:p14="http://schemas.microsoft.com/office/powerpoint/2010/main" val="2073120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378651"/>
            <a:ext cx="8229600" cy="5485029"/>
          </a:xfrm>
        </p:spPr>
      </p:pic>
    </p:spTree>
    <p:extLst>
      <p:ext uri="{BB962C8B-B14F-4D97-AF65-F5344CB8AC3E}">
        <p14:creationId xmlns:p14="http://schemas.microsoft.com/office/powerpoint/2010/main" val="1335653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crisis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089" y="1556793"/>
            <a:ext cx="3386832" cy="201401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1" y="2030978"/>
            <a:ext cx="5038199" cy="33579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701" y="3572374"/>
            <a:ext cx="3753868" cy="3004971"/>
          </a:xfrm>
          <a:prstGeom prst="rect">
            <a:avLst/>
          </a:prstGeom>
        </p:spPr>
      </p:pic>
    </p:spTree>
    <p:extLst>
      <p:ext uri="{BB962C8B-B14F-4D97-AF65-F5344CB8AC3E}">
        <p14:creationId xmlns:p14="http://schemas.microsoft.com/office/powerpoint/2010/main" val="435285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liability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000" y="1417638"/>
            <a:ext cx="8051800" cy="5251722"/>
          </a:xfrm>
        </p:spPr>
      </p:pic>
    </p:spTree>
    <p:extLst>
      <p:ext uri="{BB962C8B-B14F-4D97-AF65-F5344CB8AC3E}">
        <p14:creationId xmlns:p14="http://schemas.microsoft.com/office/powerpoint/2010/main" val="689459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liability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8229599" cy="5440362"/>
          </a:xfrm>
        </p:spPr>
      </p:pic>
    </p:spTree>
    <p:extLst>
      <p:ext uri="{BB962C8B-B14F-4D97-AF65-F5344CB8AC3E}">
        <p14:creationId xmlns:p14="http://schemas.microsoft.com/office/powerpoint/2010/main" val="1597701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457200" y="274638"/>
            <a:ext cx="8229600" cy="868362"/>
          </a:xfrm>
        </p:spPr>
        <p:txBody>
          <a:bodyPr>
            <a:normAutofit fontScale="90000"/>
          </a:bodyPr>
          <a:lstStyle/>
          <a:p>
            <a:pPr lvl="0"/>
            <a:r>
              <a:rPr lang="en-ZA" sz="2800" dirty="0"/>
              <a:t>Public participation </a:t>
            </a:r>
            <a:r>
              <a:rPr lang="en-ZA" sz="2800" dirty="0" smtClean="0"/>
              <a:t>&amp; finalisation </a:t>
            </a:r>
            <a:r>
              <a:rPr lang="en-ZA" sz="2800" dirty="0"/>
              <a:t>of the IRP</a:t>
            </a:r>
            <a:r>
              <a:rPr lang="en-GB" sz="2800" dirty="0"/>
              <a:t/>
            </a:r>
            <a:br>
              <a:rPr lang="en-GB" sz="2800" dirty="0"/>
            </a:br>
            <a:endParaRPr lang="en-US" sz="2800" b="1" dirty="0" smtClean="0">
              <a:latin typeface="Calibri" pitchFamily="34" charset="0"/>
            </a:endParaRPr>
          </a:p>
        </p:txBody>
      </p:sp>
      <p:sp>
        <p:nvSpPr>
          <p:cNvPr id="13314" name="Rectangle 3"/>
          <p:cNvSpPr>
            <a:spLocks noGrp="1" noChangeArrowheads="1"/>
          </p:cNvSpPr>
          <p:nvPr>
            <p:ph type="body" idx="1"/>
          </p:nvPr>
        </p:nvSpPr>
        <p:spPr>
          <a:xfrm>
            <a:off x="395536" y="1124744"/>
            <a:ext cx="8481764" cy="5169695"/>
          </a:xfrm>
        </p:spPr>
        <p:txBody>
          <a:bodyPr>
            <a:normAutofit/>
          </a:bodyPr>
          <a:lstStyle/>
          <a:p>
            <a:r>
              <a:rPr lang="en-ZA" sz="2800" dirty="0" smtClean="0"/>
              <a:t>Greenpeace </a:t>
            </a:r>
            <a:r>
              <a:rPr lang="en-ZA" sz="2800" dirty="0"/>
              <a:t>Africa welcomes the active role that the Portfolio </a:t>
            </a:r>
            <a:r>
              <a:rPr lang="en-ZA" sz="2800" dirty="0" smtClean="0"/>
              <a:t>Committee.</a:t>
            </a:r>
            <a:endParaRPr lang="en-GB" sz="2800" dirty="0"/>
          </a:p>
          <a:p>
            <a:r>
              <a:rPr lang="en-ZA" sz="2800" dirty="0" smtClean="0"/>
              <a:t>We </a:t>
            </a:r>
            <a:r>
              <a:rPr lang="en-ZA" sz="2800" dirty="0"/>
              <a:t>welcome the opportunity to make a submission to the Committee on the draft IRP 2018. </a:t>
            </a:r>
            <a:endParaRPr lang="en-GB" sz="2800" dirty="0"/>
          </a:p>
          <a:p>
            <a:r>
              <a:rPr lang="en-ZA" sz="2800" dirty="0" smtClean="0"/>
              <a:t>Support(in the form of resources and logistical assistance) </a:t>
            </a:r>
            <a:r>
              <a:rPr lang="en-ZA" sz="2800" dirty="0"/>
              <a:t>community organisations to make oral </a:t>
            </a:r>
            <a:r>
              <a:rPr lang="en-ZA" sz="2800" dirty="0" smtClean="0"/>
              <a:t>submissions. </a:t>
            </a:r>
            <a:endParaRPr lang="en-GB" sz="2800" dirty="0"/>
          </a:p>
          <a:p>
            <a:r>
              <a:rPr lang="en-ZA" sz="2800" dirty="0" smtClean="0"/>
              <a:t>Process certainty concerning the IRP </a:t>
            </a:r>
          </a:p>
          <a:p>
            <a:pPr lvl="0"/>
            <a:r>
              <a:rPr lang="en-ZA" sz="2800" dirty="0" smtClean="0"/>
              <a:t>Continued </a:t>
            </a:r>
            <a:r>
              <a:rPr lang="en-ZA" sz="2800" dirty="0"/>
              <a:t>oversight </a:t>
            </a:r>
            <a:r>
              <a:rPr lang="en-ZA" sz="2800" dirty="0" smtClean="0"/>
              <a:t>role post IRP finalisation. </a:t>
            </a:r>
            <a:endParaRPr lang="en-US" sz="2800" dirty="0">
              <a:ea typeface="Calibri"/>
              <a:cs typeface="Times New Roman"/>
            </a:endParaRPr>
          </a:p>
        </p:txBody>
      </p:sp>
      <p:pic>
        <p:nvPicPr>
          <p:cNvPr id="13315" name="Picture 5"/>
          <p:cNvPicPr>
            <a:picLocks noChangeAspect="1" noChangeArrowheads="1"/>
          </p:cNvPicPr>
          <p:nvPr/>
        </p:nvPicPr>
        <p:blipFill>
          <a:blip r:embed="rId2"/>
          <a:srcRect/>
          <a:stretch>
            <a:fillRect/>
          </a:stretch>
        </p:blipFill>
        <p:spPr bwMode="auto">
          <a:xfrm>
            <a:off x="285750" y="6143625"/>
            <a:ext cx="2786063" cy="571500"/>
          </a:xfrm>
          <a:prstGeom prst="rect">
            <a:avLst/>
          </a:prstGeom>
          <a:noFill/>
          <a:ln w="9525">
            <a:noFill/>
            <a:miter lim="800000"/>
            <a:headEnd/>
            <a:tailEnd/>
          </a:ln>
        </p:spPr>
      </p:pic>
      <p:sp>
        <p:nvSpPr>
          <p:cNvPr id="7" name="Footer Placeholder 6"/>
          <p:cNvSpPr txBox="1">
            <a:spLocks noGrp="1"/>
          </p:cNvSpPr>
          <p:nvPr/>
        </p:nvSpPr>
        <p:spPr>
          <a:xfrm>
            <a:off x="3357563" y="6294438"/>
            <a:ext cx="5519737" cy="642937"/>
          </a:xfrm>
          <a:prstGeom prst="rect">
            <a:avLst/>
          </a:prstGeom>
          <a:noFill/>
        </p:spPr>
        <p:txBody>
          <a:bodyPr anchor="ctr"/>
          <a:lstStyle/>
          <a:p>
            <a:pPr algn="r" fontAlgn="auto">
              <a:spcBef>
                <a:spcPts val="0"/>
              </a:spcBef>
              <a:spcAft>
                <a:spcPts val="0"/>
              </a:spcAft>
              <a:defRPr/>
            </a:pPr>
            <a:r>
              <a:rPr lang="en-US" sz="1260" b="1" dirty="0">
                <a:latin typeface="+mn-lt"/>
              </a:rPr>
              <a:t>www.greenpeaceafrica.org</a:t>
            </a:r>
          </a:p>
        </p:txBody>
      </p:sp>
      <p:pic>
        <p:nvPicPr>
          <p:cNvPr id="4098" name="Picture 2"/>
          <p:cNvPicPr>
            <a:picLocks noChangeAspect="1" noChangeArrowheads="1"/>
          </p:cNvPicPr>
          <p:nvPr/>
        </p:nvPicPr>
        <p:blipFill>
          <a:blip r:embed="rId3"/>
          <a:srcRect/>
          <a:stretch>
            <a:fillRect/>
          </a:stretch>
        </p:blipFill>
        <p:spPr bwMode="auto">
          <a:xfrm>
            <a:off x="7596336" y="-1"/>
            <a:ext cx="1549896" cy="1340769"/>
          </a:xfrm>
          <a:prstGeom prst="rect">
            <a:avLst/>
          </a:prstGeom>
          <a:noFill/>
          <a:ln w="9525">
            <a:noFill/>
            <a:miter lim="800000"/>
            <a:headEnd/>
            <a:tailEnd/>
          </a:ln>
          <a:effectLst/>
        </p:spPr>
      </p:pic>
    </p:spTree>
    <p:extLst>
      <p:ext uri="{BB962C8B-B14F-4D97-AF65-F5344CB8AC3E}">
        <p14:creationId xmlns:p14="http://schemas.microsoft.com/office/powerpoint/2010/main" val="2412235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457200" y="274638"/>
            <a:ext cx="8229600" cy="868362"/>
          </a:xfrm>
        </p:spPr>
        <p:txBody>
          <a:bodyPr>
            <a:normAutofit/>
          </a:bodyPr>
          <a:lstStyle/>
          <a:p>
            <a:r>
              <a:rPr lang="en-ZA" sz="3600" b="1" dirty="0" smtClean="0">
                <a:ea typeface="Calibri"/>
                <a:cs typeface="Times New Roman"/>
              </a:rPr>
              <a:t>Climate Change </a:t>
            </a:r>
            <a:endParaRPr lang="en-US" sz="3600" b="1" dirty="0" smtClean="0">
              <a:solidFill>
                <a:srgbClr val="336600"/>
              </a:solidFill>
              <a:latin typeface="Calibri" pitchFamily="34" charset="0"/>
            </a:endParaRPr>
          </a:p>
        </p:txBody>
      </p:sp>
      <p:sp>
        <p:nvSpPr>
          <p:cNvPr id="13314" name="Rectangle 3"/>
          <p:cNvSpPr>
            <a:spLocks noGrp="1" noChangeArrowheads="1"/>
          </p:cNvSpPr>
          <p:nvPr>
            <p:ph type="body" idx="1"/>
          </p:nvPr>
        </p:nvSpPr>
        <p:spPr>
          <a:xfrm>
            <a:off x="395536" y="1725539"/>
            <a:ext cx="8481764" cy="4568899"/>
          </a:xfrm>
        </p:spPr>
        <p:txBody>
          <a:bodyPr>
            <a:normAutofit fontScale="92500" lnSpcReduction="10000"/>
          </a:bodyPr>
          <a:lstStyle/>
          <a:p>
            <a:r>
              <a:rPr lang="en-ZA" sz="2400" dirty="0" smtClean="0"/>
              <a:t>The update needs </a:t>
            </a:r>
            <a:r>
              <a:rPr lang="en-ZA" sz="2400" dirty="0"/>
              <a:t>also to take the latest scientific evidence by the Intergovernmental Panel on Climate Change (IPCC) into account, which is was released on the 8th of October</a:t>
            </a:r>
            <a:r>
              <a:rPr lang="en-ZA" sz="2400" dirty="0" smtClean="0"/>
              <a:t>.</a:t>
            </a:r>
            <a:endParaRPr lang="en-GB" sz="2400" dirty="0" smtClean="0"/>
          </a:p>
          <a:p>
            <a:r>
              <a:rPr lang="en-GB" sz="2400" dirty="0" smtClean="0"/>
              <a:t>Paris Agreement </a:t>
            </a:r>
          </a:p>
          <a:p>
            <a:r>
              <a:rPr lang="en-US" sz="2400" dirty="0" smtClean="0"/>
              <a:t>Coal (fossil fue</a:t>
            </a:r>
            <a:r>
              <a:rPr lang="en-US" sz="2400" dirty="0"/>
              <a:t>l</a:t>
            </a:r>
            <a:r>
              <a:rPr lang="en-US" sz="2400" dirty="0" smtClean="0"/>
              <a:t>s) in the IRP???</a:t>
            </a:r>
            <a:endParaRPr lang="en-GB" sz="2400" dirty="0"/>
          </a:p>
          <a:p>
            <a:r>
              <a:rPr lang="en-ZA" sz="2400" dirty="0" smtClean="0"/>
              <a:t>Climate change impacts and implications</a:t>
            </a:r>
            <a:r>
              <a:rPr lang="en-GB" sz="2400" dirty="0"/>
              <a:t/>
            </a:r>
            <a:br>
              <a:rPr lang="en-GB" sz="2400" dirty="0"/>
            </a:br>
            <a:r>
              <a:rPr lang="en-ZA" sz="2400" dirty="0" smtClean="0"/>
              <a:t>Consider </a:t>
            </a:r>
            <a:r>
              <a:rPr lang="en-ZA" sz="2400" dirty="0"/>
              <a:t>that the drought resulted in escalated food prices and instability in certain areas. The resulted water scarcity meant that there was an increase in prices/tariffs that have had a negative impact on people, at the same time petrol and electricity prices have increased exponentially. South Africans are not feeling any reprieve the least parliament can do is stop activities that add to the problem, stop coal and </a:t>
            </a:r>
            <a:r>
              <a:rPr lang="en-ZA" sz="2400" dirty="0" smtClean="0"/>
              <a:t>begin the just transition to </a:t>
            </a:r>
            <a:r>
              <a:rPr lang="en-ZA" sz="2400" dirty="0"/>
              <a:t>renewable energy</a:t>
            </a:r>
            <a:r>
              <a:rPr lang="en-ZA" sz="2400" dirty="0" smtClean="0"/>
              <a:t>.</a:t>
            </a:r>
            <a:endParaRPr lang="en-GB" sz="2400" dirty="0"/>
          </a:p>
        </p:txBody>
      </p:sp>
      <p:pic>
        <p:nvPicPr>
          <p:cNvPr id="13315" name="Picture 5"/>
          <p:cNvPicPr>
            <a:picLocks noChangeAspect="1" noChangeArrowheads="1"/>
          </p:cNvPicPr>
          <p:nvPr/>
        </p:nvPicPr>
        <p:blipFill>
          <a:blip r:embed="rId2"/>
          <a:srcRect/>
          <a:stretch>
            <a:fillRect/>
          </a:stretch>
        </p:blipFill>
        <p:spPr bwMode="auto">
          <a:xfrm>
            <a:off x="285750" y="6143625"/>
            <a:ext cx="2786063" cy="571500"/>
          </a:xfrm>
          <a:prstGeom prst="rect">
            <a:avLst/>
          </a:prstGeom>
          <a:noFill/>
          <a:ln w="9525">
            <a:noFill/>
            <a:miter lim="800000"/>
            <a:headEnd/>
            <a:tailEnd/>
          </a:ln>
        </p:spPr>
      </p:pic>
      <p:sp>
        <p:nvSpPr>
          <p:cNvPr id="7" name="Footer Placeholder 6"/>
          <p:cNvSpPr txBox="1">
            <a:spLocks noGrp="1"/>
          </p:cNvSpPr>
          <p:nvPr/>
        </p:nvSpPr>
        <p:spPr>
          <a:xfrm>
            <a:off x="3357563" y="6294438"/>
            <a:ext cx="5519737" cy="642937"/>
          </a:xfrm>
          <a:prstGeom prst="rect">
            <a:avLst/>
          </a:prstGeom>
          <a:noFill/>
        </p:spPr>
        <p:txBody>
          <a:bodyPr anchor="ctr"/>
          <a:lstStyle/>
          <a:p>
            <a:pPr algn="r" fontAlgn="auto">
              <a:spcBef>
                <a:spcPts val="0"/>
              </a:spcBef>
              <a:spcAft>
                <a:spcPts val="0"/>
              </a:spcAft>
              <a:defRPr/>
            </a:pPr>
            <a:r>
              <a:rPr lang="en-US" sz="1260" b="1" dirty="0">
                <a:latin typeface="+mn-lt"/>
              </a:rPr>
              <a:t>www.greenpeaceafrica.org</a:t>
            </a:r>
          </a:p>
        </p:txBody>
      </p:sp>
      <p:pic>
        <p:nvPicPr>
          <p:cNvPr id="4098" name="Picture 2"/>
          <p:cNvPicPr>
            <a:picLocks noChangeAspect="1" noChangeArrowheads="1"/>
          </p:cNvPicPr>
          <p:nvPr/>
        </p:nvPicPr>
        <p:blipFill>
          <a:blip r:embed="rId3"/>
          <a:srcRect/>
          <a:stretch>
            <a:fillRect/>
          </a:stretch>
        </p:blipFill>
        <p:spPr bwMode="auto">
          <a:xfrm>
            <a:off x="7596336" y="-1"/>
            <a:ext cx="1549896" cy="1340769"/>
          </a:xfrm>
          <a:prstGeom prst="rect">
            <a:avLst/>
          </a:prstGeom>
          <a:noFill/>
          <a:ln w="9525">
            <a:noFill/>
            <a:miter lim="800000"/>
            <a:headEnd/>
            <a:tailEnd/>
          </a:ln>
          <a:effectLst/>
        </p:spPr>
      </p:pic>
    </p:spTree>
    <p:extLst>
      <p:ext uri="{BB962C8B-B14F-4D97-AF65-F5344CB8AC3E}">
        <p14:creationId xmlns:p14="http://schemas.microsoft.com/office/powerpoint/2010/main" val="4215777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Mesh</Template>
  <TotalTime>4377</TotalTime>
  <Words>169</Words>
  <Application>Microsoft Office PowerPoint</Application>
  <PresentationFormat>On-screen Show (4:3)</PresentationFormat>
  <Paragraphs>44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  Happy Khambule Greenpeace Africa hkhambule@greenpeace.org</vt:lpstr>
      <vt:lpstr>IRP Action</vt:lpstr>
      <vt:lpstr>IRP action</vt:lpstr>
      <vt:lpstr>Water </vt:lpstr>
      <vt:lpstr>Water crisis</vt:lpstr>
      <vt:lpstr>Nuclear liability</vt:lpstr>
      <vt:lpstr>Nuclear liability</vt:lpstr>
      <vt:lpstr>Public participation &amp; finalisation of the IRP </vt:lpstr>
      <vt:lpstr>Climate Change </vt:lpstr>
      <vt:lpstr>Coal</vt:lpstr>
      <vt:lpstr>IRP and Eskom</vt:lpstr>
      <vt:lpstr>Project sunshine</vt:lpstr>
      <vt:lpstr>Project sunshine</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 and water in South Africa</dc:title>
  <dc:creator>Melita</dc:creator>
  <cp:lastModifiedBy>Arico Kotze</cp:lastModifiedBy>
  <cp:revision>120</cp:revision>
  <cp:lastPrinted>2013-01-30T14:49:45Z</cp:lastPrinted>
  <dcterms:created xsi:type="dcterms:W3CDTF">2012-11-26T05:22:11Z</dcterms:created>
  <dcterms:modified xsi:type="dcterms:W3CDTF">2018-10-15T09:40:17Z</dcterms:modified>
</cp:coreProperties>
</file>