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9"/>
  </p:notesMasterIdLst>
  <p:handoutMasterIdLst>
    <p:handoutMasterId r:id="rId30"/>
  </p:handoutMasterIdLst>
  <p:sldIdLst>
    <p:sldId id="256" r:id="rId2"/>
    <p:sldId id="259" r:id="rId3"/>
    <p:sldId id="260" r:id="rId4"/>
    <p:sldId id="261" r:id="rId5"/>
    <p:sldId id="262" r:id="rId6"/>
    <p:sldId id="263" r:id="rId7"/>
    <p:sldId id="265" r:id="rId8"/>
    <p:sldId id="264" r:id="rId9"/>
    <p:sldId id="266" r:id="rId10"/>
    <p:sldId id="273" r:id="rId11"/>
    <p:sldId id="267" r:id="rId12"/>
    <p:sldId id="268" r:id="rId13"/>
    <p:sldId id="269" r:id="rId14"/>
    <p:sldId id="275" r:id="rId15"/>
    <p:sldId id="274" r:id="rId16"/>
    <p:sldId id="276" r:id="rId17"/>
    <p:sldId id="270" r:id="rId18"/>
    <p:sldId id="277" r:id="rId19"/>
    <p:sldId id="271" r:id="rId20"/>
    <p:sldId id="272" r:id="rId21"/>
    <p:sldId id="278" r:id="rId22"/>
    <p:sldId id="279" r:id="rId23"/>
    <p:sldId id="281" r:id="rId24"/>
    <p:sldId id="282" r:id="rId25"/>
    <p:sldId id="283" r:id="rId26"/>
    <p:sldId id="284" r:id="rId27"/>
    <p:sldId id="25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en du Toit" initials="DdT" lastIdx="1" clrIdx="0">
    <p:extLst>
      <p:ext uri="{19B8F6BF-5375-455C-9EA6-DF929625EA0E}">
        <p15:presenceInfo xmlns:p15="http://schemas.microsoft.com/office/powerpoint/2012/main" userId="fdfc5ef972266b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6B6B"/>
    <a:srgbClr val="323031"/>
    <a:srgbClr val="9E9E9E"/>
    <a:srgbClr val="4BAF8B"/>
    <a:srgbClr val="DCEAB6"/>
    <a:srgbClr val="A3BE5F"/>
    <a:srgbClr val="B7B7B7"/>
    <a:srgbClr val="E4EAC0"/>
    <a:srgbClr val="A2B5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2"/>
      </p:cViewPr>
      <p:guideLst/>
    </p:cSldViewPr>
  </p:slideViewPr>
  <p:notesTextViewPr>
    <p:cViewPr>
      <p:scale>
        <a:sx n="1" d="1"/>
        <a:sy n="1" d="1"/>
      </p:scale>
      <p:origin x="0" y="0"/>
    </p:cViewPr>
  </p:notesTextViewPr>
  <p:notesViewPr>
    <p:cSldViewPr snapToGrid="0" showGuides="1">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943E89-ABAD-440B-8AD6-63C7B87B8E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80D1E5C2-F086-4239-9810-00910D0A34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766943-853E-4712-854F-A7A5F9B73DC6}" type="datetimeFigureOut">
              <a:rPr lang="en-ZA" smtClean="0"/>
              <a:t>2018-10-15</a:t>
            </a:fld>
            <a:endParaRPr lang="en-ZA"/>
          </a:p>
        </p:txBody>
      </p:sp>
      <p:sp>
        <p:nvSpPr>
          <p:cNvPr id="4" name="Footer Placeholder 3">
            <a:extLst>
              <a:ext uri="{FF2B5EF4-FFF2-40B4-BE49-F238E27FC236}">
                <a16:creationId xmlns:a16="http://schemas.microsoft.com/office/drawing/2014/main" id="{730FABDB-294E-404A-A193-336C26D700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527F8DBD-B364-40EC-8B7A-964D81CFD3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0A65E4-D0D1-4EA9-BF2D-E9D835AB0534}" type="slidenum">
              <a:rPr lang="en-ZA" smtClean="0"/>
              <a:t>‹#›</a:t>
            </a:fld>
            <a:endParaRPr lang="en-ZA"/>
          </a:p>
        </p:txBody>
      </p:sp>
    </p:spTree>
    <p:extLst>
      <p:ext uri="{BB962C8B-B14F-4D97-AF65-F5344CB8AC3E}">
        <p14:creationId xmlns:p14="http://schemas.microsoft.com/office/powerpoint/2010/main" val="1557799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1CA324-0CF5-49FF-B011-8D2135B2ADB5}" type="datetimeFigureOut">
              <a:rPr lang="en-ZA" smtClean="0"/>
              <a:t>2018-10-15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0CC5D-E5DD-4D58-916D-99F4274F931E}" type="slidenum">
              <a:rPr lang="en-ZA" smtClean="0"/>
              <a:t>‹#›</a:t>
            </a:fld>
            <a:endParaRPr lang="en-ZA"/>
          </a:p>
        </p:txBody>
      </p:sp>
    </p:spTree>
    <p:extLst>
      <p:ext uri="{BB962C8B-B14F-4D97-AF65-F5344CB8AC3E}">
        <p14:creationId xmlns:p14="http://schemas.microsoft.com/office/powerpoint/2010/main" val="3092370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5.emf"/><Relationship Id="rId7"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156046-E191-4758-94DD-184F3A89ADB6}"/>
              </a:ext>
            </a:extLst>
          </p:cNvPr>
          <p:cNvSpPr>
            <a:spLocks noChangeAspect="1"/>
          </p:cNvSpPr>
          <p:nvPr userDrawn="1"/>
        </p:nvSpPr>
        <p:spPr>
          <a:xfrm>
            <a:off x="0" y="9330"/>
            <a:ext cx="12192000" cy="630866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dirty="0"/>
          </a:p>
        </p:txBody>
      </p:sp>
      <p:pic>
        <p:nvPicPr>
          <p:cNvPr id="8" name="Picture 7">
            <a:extLst>
              <a:ext uri="{FF2B5EF4-FFF2-40B4-BE49-F238E27FC236}">
                <a16:creationId xmlns:a16="http://schemas.microsoft.com/office/drawing/2014/main" id="{4721E259-99C9-46BF-8868-83F6F1BC5703}"/>
              </a:ext>
            </a:extLst>
          </p:cNvPr>
          <p:cNvPicPr>
            <a:picLocks noChangeAspect="1"/>
          </p:cNvPicPr>
          <p:nvPr userDrawn="1"/>
        </p:nvPicPr>
        <p:blipFill>
          <a:blip r:embed="rId2"/>
          <a:stretch>
            <a:fillRect/>
          </a:stretch>
        </p:blipFill>
        <p:spPr>
          <a:xfrm>
            <a:off x="8099250" y="0"/>
            <a:ext cx="4092750" cy="4161500"/>
          </a:xfrm>
          <a:prstGeom prst="rect">
            <a:avLst/>
          </a:prstGeom>
        </p:spPr>
      </p:pic>
      <p:sp>
        <p:nvSpPr>
          <p:cNvPr id="9" name="Rectangle 8">
            <a:extLst>
              <a:ext uri="{FF2B5EF4-FFF2-40B4-BE49-F238E27FC236}">
                <a16:creationId xmlns:a16="http://schemas.microsoft.com/office/drawing/2014/main" id="{EAF47470-0FBE-4D48-99AC-A67A1DFFAEA9}"/>
              </a:ext>
            </a:extLst>
          </p:cNvPr>
          <p:cNvSpPr/>
          <p:nvPr userDrawn="1"/>
        </p:nvSpPr>
        <p:spPr>
          <a:xfrm>
            <a:off x="0" y="5768975"/>
            <a:ext cx="12192000" cy="10890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dirty="0"/>
          </a:p>
        </p:txBody>
      </p:sp>
      <p:pic>
        <p:nvPicPr>
          <p:cNvPr id="2" name="Picture 1">
            <a:extLst>
              <a:ext uri="{FF2B5EF4-FFF2-40B4-BE49-F238E27FC236}">
                <a16:creationId xmlns:a16="http://schemas.microsoft.com/office/drawing/2014/main" id="{61D99147-604C-481C-B8E9-7F336F0F9C95}"/>
              </a:ext>
            </a:extLst>
          </p:cNvPr>
          <p:cNvPicPr>
            <a:picLocks noChangeAspect="1"/>
          </p:cNvPicPr>
          <p:nvPr userDrawn="1"/>
        </p:nvPicPr>
        <p:blipFill>
          <a:blip r:embed="rId3"/>
          <a:stretch>
            <a:fillRect/>
          </a:stretch>
        </p:blipFill>
        <p:spPr>
          <a:xfrm>
            <a:off x="550863" y="581825"/>
            <a:ext cx="4982063" cy="1090600"/>
          </a:xfrm>
          <a:prstGeom prst="rect">
            <a:avLst/>
          </a:prstGeom>
        </p:spPr>
      </p:pic>
    </p:spTree>
    <p:extLst>
      <p:ext uri="{BB962C8B-B14F-4D97-AF65-F5344CB8AC3E}">
        <p14:creationId xmlns:p14="http://schemas.microsoft.com/office/powerpoint/2010/main" val="2776212848"/>
      </p:ext>
    </p:extLst>
  </p:cSld>
  <p:clrMapOvr>
    <a:masterClrMapping/>
  </p:clrMapOvr>
  <p:extLst mod="1">
    <p:ext uri="{DCECCB84-F9BA-43D5-87BE-67443E8EF086}">
      <p15:sldGuideLst xmlns:p15="http://schemas.microsoft.com/office/powerpoint/2012/main">
        <p15:guide id="5" orient="horz" pos="3974" userDrawn="1">
          <p15:clr>
            <a:srgbClr val="FBAE40"/>
          </p15:clr>
        </p15:guide>
        <p15:guide id="6" orient="horz" pos="1525" userDrawn="1">
          <p15:clr>
            <a:srgbClr val="FBAE40"/>
          </p15:clr>
        </p15:guide>
        <p15:guide id="7" pos="120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823150-A2CA-48DE-A4C3-2BE3EB6CA7F0}"/>
              </a:ext>
            </a:extLst>
          </p:cNvPr>
          <p:cNvSpPr>
            <a:spLocks noGrp="1"/>
          </p:cNvSpPr>
          <p:nvPr>
            <p:ph type="sldNum" sz="quarter" idx="10"/>
          </p:nvPr>
        </p:nvSpPr>
        <p:spPr/>
        <p:txBody>
          <a:bodyPr/>
          <a:lstStyle/>
          <a:p>
            <a:fld id="{C7A98A9B-0082-41AF-800F-2D408F5343C5}" type="slidenum">
              <a:rPr lang="en-ZA" smtClean="0"/>
              <a:pPr/>
              <a:t>‹#›</a:t>
            </a:fld>
            <a:endParaRPr lang="en-ZA" dirty="0"/>
          </a:p>
        </p:txBody>
      </p:sp>
      <p:sp>
        <p:nvSpPr>
          <p:cNvPr id="5" name="Text Placeholder 4">
            <a:extLst>
              <a:ext uri="{FF2B5EF4-FFF2-40B4-BE49-F238E27FC236}">
                <a16:creationId xmlns:a16="http://schemas.microsoft.com/office/drawing/2014/main" id="{CF897A38-D15B-42C6-B992-2CE7DE3C0471}"/>
              </a:ext>
            </a:extLst>
          </p:cNvPr>
          <p:cNvSpPr>
            <a:spLocks noGrp="1"/>
          </p:cNvSpPr>
          <p:nvPr>
            <p:ph type="body" sz="quarter" idx="11"/>
          </p:nvPr>
        </p:nvSpPr>
        <p:spPr>
          <a:xfrm>
            <a:off x="550862" y="1339973"/>
            <a:ext cx="11101135" cy="4429001"/>
          </a:xfrm>
          <a:prstGeom prst="rect">
            <a:avLst/>
          </a:prstGeom>
        </p:spPr>
        <p:txBody>
          <a:bodyPr lIns="0" tIns="0" rIns="0" bIns="0"/>
          <a:lstStyle>
            <a:lvl1pPr algn="l">
              <a:defRPr sz="2800">
                <a:solidFill>
                  <a:srgbClr val="6B6B6B"/>
                </a:solidFill>
                <a:latin typeface="Roboto Condensed" panose="02000000000000000000" pitchFamily="2" charset="0"/>
                <a:ea typeface="Roboto Condensed" panose="02000000000000000000" pitchFamily="2" charset="0"/>
              </a:defRPr>
            </a:lvl1pPr>
            <a:lvl2pPr algn="l">
              <a:defRPr/>
            </a:lvl2pPr>
            <a:lvl3pPr algn="l">
              <a:defRPr/>
            </a:lvl3pPr>
            <a:lvl4pPr algn="l">
              <a:defRPr/>
            </a:lvl4pPr>
            <a:lvl5pPr algn="l">
              <a:defRPr/>
            </a:lvl5pPr>
          </a:lstStyle>
          <a:p>
            <a:pPr lvl="0"/>
            <a:r>
              <a:rPr lang="en-US" dirty="0"/>
              <a:t>Edit Master text styles</a:t>
            </a:r>
            <a:endParaRPr lang="en-ZA" dirty="0"/>
          </a:p>
        </p:txBody>
      </p:sp>
    </p:spTree>
    <p:extLst>
      <p:ext uri="{BB962C8B-B14F-4D97-AF65-F5344CB8AC3E}">
        <p14:creationId xmlns:p14="http://schemas.microsoft.com/office/powerpoint/2010/main" val="3776519237"/>
      </p:ext>
    </p:extLst>
  </p:cSld>
  <p:clrMapOvr>
    <a:masterClrMapping/>
  </p:clrMapOvr>
  <p:extLst mod="1">
    <p:ext uri="{DCECCB84-F9BA-43D5-87BE-67443E8EF086}">
      <p15:sldGuideLst xmlns:p15="http://schemas.microsoft.com/office/powerpoint/2012/main">
        <p15:guide id="1" orient="horz" pos="84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0242C8-90D9-49B7-B150-5D6F043B579C}"/>
              </a:ext>
            </a:extLst>
          </p:cNvPr>
          <p:cNvSpPr>
            <a:spLocks noChangeAspect="1"/>
          </p:cNvSpPr>
          <p:nvPr userDrawn="1"/>
        </p:nvSpPr>
        <p:spPr>
          <a:xfrm>
            <a:off x="0" y="9330"/>
            <a:ext cx="12192000" cy="630866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dirty="0"/>
          </a:p>
        </p:txBody>
      </p:sp>
      <p:sp>
        <p:nvSpPr>
          <p:cNvPr id="2" name="TextBox 1">
            <a:extLst>
              <a:ext uri="{FF2B5EF4-FFF2-40B4-BE49-F238E27FC236}">
                <a16:creationId xmlns:a16="http://schemas.microsoft.com/office/drawing/2014/main" id="{4A25BC3C-8C0F-406D-9597-9925F9406466}"/>
              </a:ext>
            </a:extLst>
          </p:cNvPr>
          <p:cNvSpPr txBox="1"/>
          <p:nvPr userDrawn="1"/>
        </p:nvSpPr>
        <p:spPr>
          <a:xfrm>
            <a:off x="1919288" y="2420938"/>
            <a:ext cx="9721850" cy="3348037"/>
          </a:xfrm>
          <a:prstGeom prst="rect">
            <a:avLst/>
          </a:prstGeom>
          <a:noFill/>
        </p:spPr>
        <p:txBody>
          <a:bodyPr wrap="square" lIns="0" tIns="0" rIns="0" bIns="0" rtlCol="0">
            <a:noAutofit/>
          </a:bodyPr>
          <a:lstStyle/>
          <a:p>
            <a:pPr algn="l">
              <a:lnSpc>
                <a:spcPct val="100000"/>
              </a:lnSpc>
              <a:spcAft>
                <a:spcPts val="1200"/>
              </a:spcAft>
            </a:pPr>
            <a:endParaRPr lang="en-ZA" sz="2000" b="0" i="0" kern="1200" dirty="0">
              <a:solidFill>
                <a:srgbClr val="32303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02FE2A31-2F5A-4D4F-9B70-D0F2060C749B}"/>
              </a:ext>
            </a:extLst>
          </p:cNvPr>
          <p:cNvPicPr>
            <a:picLocks noChangeAspect="1"/>
          </p:cNvPicPr>
          <p:nvPr userDrawn="1"/>
        </p:nvPicPr>
        <p:blipFill>
          <a:blip r:embed="rId2"/>
          <a:stretch>
            <a:fillRect/>
          </a:stretch>
        </p:blipFill>
        <p:spPr>
          <a:xfrm>
            <a:off x="1427083" y="4572097"/>
            <a:ext cx="258188" cy="267867"/>
          </a:xfrm>
          <a:prstGeom prst="rect">
            <a:avLst/>
          </a:prstGeom>
        </p:spPr>
      </p:pic>
      <p:pic>
        <p:nvPicPr>
          <p:cNvPr id="7" name="Picture 6">
            <a:extLst>
              <a:ext uri="{FF2B5EF4-FFF2-40B4-BE49-F238E27FC236}">
                <a16:creationId xmlns:a16="http://schemas.microsoft.com/office/drawing/2014/main" id="{14DC0D85-24D9-4C15-A2D2-931AE8CC0B9C}"/>
              </a:ext>
            </a:extLst>
          </p:cNvPr>
          <p:cNvPicPr>
            <a:picLocks noChangeAspect="1"/>
          </p:cNvPicPr>
          <p:nvPr userDrawn="1"/>
        </p:nvPicPr>
        <p:blipFill>
          <a:blip r:embed="rId3"/>
          <a:stretch>
            <a:fillRect/>
          </a:stretch>
        </p:blipFill>
        <p:spPr>
          <a:xfrm>
            <a:off x="1393615" y="5246362"/>
            <a:ext cx="325125" cy="267867"/>
          </a:xfrm>
          <a:prstGeom prst="rect">
            <a:avLst/>
          </a:prstGeom>
        </p:spPr>
      </p:pic>
      <p:pic>
        <p:nvPicPr>
          <p:cNvPr id="9" name="Picture 8">
            <a:extLst>
              <a:ext uri="{FF2B5EF4-FFF2-40B4-BE49-F238E27FC236}">
                <a16:creationId xmlns:a16="http://schemas.microsoft.com/office/drawing/2014/main" id="{1F07A4CB-85EE-46EB-9C0D-1B718A91C49F}"/>
              </a:ext>
            </a:extLst>
          </p:cNvPr>
          <p:cNvPicPr>
            <a:picLocks noChangeAspect="1"/>
          </p:cNvPicPr>
          <p:nvPr userDrawn="1"/>
        </p:nvPicPr>
        <p:blipFill>
          <a:blip r:embed="rId4"/>
          <a:stretch>
            <a:fillRect/>
          </a:stretch>
        </p:blipFill>
        <p:spPr>
          <a:xfrm>
            <a:off x="1423670" y="2622275"/>
            <a:ext cx="265015" cy="279083"/>
          </a:xfrm>
          <a:prstGeom prst="rect">
            <a:avLst/>
          </a:prstGeom>
        </p:spPr>
      </p:pic>
      <p:pic>
        <p:nvPicPr>
          <p:cNvPr id="10" name="Picture 9">
            <a:extLst>
              <a:ext uri="{FF2B5EF4-FFF2-40B4-BE49-F238E27FC236}">
                <a16:creationId xmlns:a16="http://schemas.microsoft.com/office/drawing/2014/main" id="{6FF59565-FB23-4485-975B-0E649650BE65}"/>
              </a:ext>
            </a:extLst>
          </p:cNvPr>
          <p:cNvPicPr>
            <a:picLocks noChangeAspect="1"/>
          </p:cNvPicPr>
          <p:nvPr userDrawn="1"/>
        </p:nvPicPr>
        <p:blipFill>
          <a:blip r:embed="rId5"/>
          <a:stretch>
            <a:fillRect/>
          </a:stretch>
        </p:blipFill>
        <p:spPr>
          <a:xfrm>
            <a:off x="1423670" y="3298426"/>
            <a:ext cx="265015" cy="279083"/>
          </a:xfrm>
          <a:prstGeom prst="rect">
            <a:avLst/>
          </a:prstGeom>
        </p:spPr>
      </p:pic>
      <p:pic>
        <p:nvPicPr>
          <p:cNvPr id="14" name="Picture 13">
            <a:extLst>
              <a:ext uri="{FF2B5EF4-FFF2-40B4-BE49-F238E27FC236}">
                <a16:creationId xmlns:a16="http://schemas.microsoft.com/office/drawing/2014/main" id="{49A805E6-358E-4CCF-85C0-6E4B6D31511E}"/>
              </a:ext>
            </a:extLst>
          </p:cNvPr>
          <p:cNvPicPr>
            <a:picLocks noChangeAspect="1"/>
          </p:cNvPicPr>
          <p:nvPr userDrawn="1"/>
        </p:nvPicPr>
        <p:blipFill>
          <a:blip r:embed="rId6"/>
          <a:stretch>
            <a:fillRect/>
          </a:stretch>
        </p:blipFill>
        <p:spPr>
          <a:xfrm>
            <a:off x="1414023" y="3955915"/>
            <a:ext cx="284308" cy="284431"/>
          </a:xfrm>
          <a:prstGeom prst="rect">
            <a:avLst/>
          </a:prstGeom>
        </p:spPr>
      </p:pic>
      <p:pic>
        <p:nvPicPr>
          <p:cNvPr id="8" name="Picture 7">
            <a:extLst>
              <a:ext uri="{FF2B5EF4-FFF2-40B4-BE49-F238E27FC236}">
                <a16:creationId xmlns:a16="http://schemas.microsoft.com/office/drawing/2014/main" id="{94239897-51A5-4130-A16A-606AB53C1124}"/>
              </a:ext>
            </a:extLst>
          </p:cNvPr>
          <p:cNvPicPr>
            <a:picLocks noChangeAspect="1"/>
          </p:cNvPicPr>
          <p:nvPr userDrawn="1"/>
        </p:nvPicPr>
        <p:blipFill>
          <a:blip r:embed="rId7"/>
          <a:stretch>
            <a:fillRect/>
          </a:stretch>
        </p:blipFill>
        <p:spPr>
          <a:xfrm>
            <a:off x="550863" y="579057"/>
            <a:ext cx="4982063" cy="1090600"/>
          </a:xfrm>
          <a:prstGeom prst="rect">
            <a:avLst/>
          </a:prstGeom>
        </p:spPr>
      </p:pic>
      <p:pic>
        <p:nvPicPr>
          <p:cNvPr id="13" name="Picture 12">
            <a:extLst>
              <a:ext uri="{FF2B5EF4-FFF2-40B4-BE49-F238E27FC236}">
                <a16:creationId xmlns:a16="http://schemas.microsoft.com/office/drawing/2014/main" id="{20401764-29D3-421C-88EF-EF16941AA32B}"/>
              </a:ext>
            </a:extLst>
          </p:cNvPr>
          <p:cNvPicPr>
            <a:picLocks noChangeAspect="1"/>
          </p:cNvPicPr>
          <p:nvPr userDrawn="1"/>
        </p:nvPicPr>
        <p:blipFill>
          <a:blip r:embed="rId8"/>
          <a:stretch>
            <a:fillRect/>
          </a:stretch>
        </p:blipFill>
        <p:spPr>
          <a:xfrm>
            <a:off x="8099250" y="0"/>
            <a:ext cx="4092750" cy="4161500"/>
          </a:xfrm>
          <a:prstGeom prst="rect">
            <a:avLst/>
          </a:prstGeom>
        </p:spPr>
      </p:pic>
      <p:sp>
        <p:nvSpPr>
          <p:cNvPr id="15" name="Rectangle 14">
            <a:extLst>
              <a:ext uri="{FF2B5EF4-FFF2-40B4-BE49-F238E27FC236}">
                <a16:creationId xmlns:a16="http://schemas.microsoft.com/office/drawing/2014/main" id="{11AD226B-2311-4BB2-BD6B-73744E3D0CEE}"/>
              </a:ext>
            </a:extLst>
          </p:cNvPr>
          <p:cNvSpPr/>
          <p:nvPr userDrawn="1"/>
        </p:nvSpPr>
        <p:spPr>
          <a:xfrm>
            <a:off x="0" y="5768975"/>
            <a:ext cx="12192000" cy="10890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346412773"/>
      </p:ext>
    </p:extLst>
  </p:cSld>
  <p:clrMapOvr>
    <a:masterClrMapping/>
  </p:clrMapOvr>
  <p:extLst mod="1">
    <p:ext uri="{DCECCB84-F9BA-43D5-87BE-67443E8EF086}">
      <p15:sldGuideLst xmlns:p15="http://schemas.microsoft.com/office/powerpoint/2012/main">
        <p15:guide id="1" orient="horz" pos="1525" userDrawn="1">
          <p15:clr>
            <a:srgbClr val="FBAE40"/>
          </p15:clr>
        </p15:guide>
        <p15:guide id="2" pos="1209"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257398-6651-4480-A844-C79284DBBBDE}"/>
              </a:ext>
            </a:extLst>
          </p:cNvPr>
          <p:cNvSpPr>
            <a:spLocks noChangeAspect="1"/>
          </p:cNvSpPr>
          <p:nvPr userDrawn="1"/>
        </p:nvSpPr>
        <p:spPr>
          <a:xfrm>
            <a:off x="11652000" y="6318000"/>
            <a:ext cx="540000" cy="540000"/>
          </a:xfrm>
          <a:prstGeom prst="rect">
            <a:avLst/>
          </a:prstGeom>
          <a:solidFill>
            <a:srgbClr val="A3BE5F"/>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endParaRPr lang="en-ZA" dirty="0"/>
          </a:p>
        </p:txBody>
      </p:sp>
      <p:sp>
        <p:nvSpPr>
          <p:cNvPr id="14" name="Rectangle 13">
            <a:extLst>
              <a:ext uri="{FF2B5EF4-FFF2-40B4-BE49-F238E27FC236}">
                <a16:creationId xmlns:a16="http://schemas.microsoft.com/office/drawing/2014/main" id="{514F813D-58D6-4D20-A0C6-D9964CDB9ADD}"/>
              </a:ext>
            </a:extLst>
          </p:cNvPr>
          <p:cNvSpPr>
            <a:spLocks noChangeAspect="1"/>
          </p:cNvSpPr>
          <p:nvPr userDrawn="1"/>
        </p:nvSpPr>
        <p:spPr>
          <a:xfrm>
            <a:off x="0" y="6318000"/>
            <a:ext cx="11651999" cy="540000"/>
          </a:xfrm>
          <a:prstGeom prst="rect">
            <a:avLst/>
          </a:prstGeom>
          <a:solidFill>
            <a:srgbClr val="DCEAB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dirty="0"/>
          </a:p>
        </p:txBody>
      </p:sp>
      <p:sp>
        <p:nvSpPr>
          <p:cNvPr id="2" name="Slide Number Placeholder 1">
            <a:extLst>
              <a:ext uri="{FF2B5EF4-FFF2-40B4-BE49-F238E27FC236}">
                <a16:creationId xmlns:a16="http://schemas.microsoft.com/office/drawing/2014/main" id="{74CEEFC4-92DF-49FA-A4B6-867464E1C12B}"/>
              </a:ext>
            </a:extLst>
          </p:cNvPr>
          <p:cNvSpPr>
            <a:spLocks noGrp="1"/>
          </p:cNvSpPr>
          <p:nvPr>
            <p:ph type="sldNum" sz="quarter" idx="4"/>
          </p:nvPr>
        </p:nvSpPr>
        <p:spPr>
          <a:xfrm>
            <a:off x="11651998" y="6318000"/>
            <a:ext cx="540002" cy="540000"/>
          </a:xfrm>
          <a:prstGeom prst="rect">
            <a:avLst/>
          </a:prstGeom>
        </p:spPr>
        <p:txBody>
          <a:bodyPr vert="horz" lIns="91440" tIns="45720" rIns="91440" bIns="45720" rtlCol="0" anchor="ctr"/>
          <a:lstStyle>
            <a:lvl1pPr algn="ctr">
              <a:defRPr sz="1800">
                <a:solidFill>
                  <a:schemeClr val="bg1"/>
                </a:solidFill>
                <a:latin typeface="Roboto Condensed Bold" panose="02000000000000000000" pitchFamily="2" charset="0"/>
                <a:ea typeface="Roboto Condensed Bold" panose="02000000000000000000" pitchFamily="2" charset="0"/>
              </a:defRPr>
            </a:lvl1pPr>
          </a:lstStyle>
          <a:p>
            <a:fld id="{C7A98A9B-0082-41AF-800F-2D408F5343C5}" type="slidenum">
              <a:rPr lang="en-ZA" smtClean="0"/>
              <a:pPr/>
              <a:t>‹#›</a:t>
            </a:fld>
            <a:endParaRPr lang="en-ZA" dirty="0"/>
          </a:p>
        </p:txBody>
      </p:sp>
      <p:sp>
        <p:nvSpPr>
          <p:cNvPr id="10" name="Rectangle 9">
            <a:extLst>
              <a:ext uri="{FF2B5EF4-FFF2-40B4-BE49-F238E27FC236}">
                <a16:creationId xmlns:a16="http://schemas.microsoft.com/office/drawing/2014/main" id="{05E9F028-EAB5-4B7A-A309-C7FBF61127C5}"/>
              </a:ext>
            </a:extLst>
          </p:cNvPr>
          <p:cNvSpPr>
            <a:spLocks noChangeAspect="1"/>
          </p:cNvSpPr>
          <p:nvPr userDrawn="1"/>
        </p:nvSpPr>
        <p:spPr>
          <a:xfrm>
            <a:off x="0" y="-6226"/>
            <a:ext cx="12192000" cy="765175"/>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endParaRPr lang="en-ZA" dirty="0"/>
          </a:p>
        </p:txBody>
      </p:sp>
      <p:pic>
        <p:nvPicPr>
          <p:cNvPr id="4" name="Picture 3">
            <a:extLst>
              <a:ext uri="{FF2B5EF4-FFF2-40B4-BE49-F238E27FC236}">
                <a16:creationId xmlns:a16="http://schemas.microsoft.com/office/drawing/2014/main" id="{5F93F465-AA75-406F-817F-14CD2ADC6BFB}"/>
              </a:ext>
            </a:extLst>
          </p:cNvPr>
          <p:cNvPicPr>
            <a:picLocks noChangeAspect="1"/>
          </p:cNvPicPr>
          <p:nvPr userDrawn="1"/>
        </p:nvPicPr>
        <p:blipFill>
          <a:blip r:embed="rId5"/>
          <a:stretch>
            <a:fillRect/>
          </a:stretch>
        </p:blipFill>
        <p:spPr>
          <a:xfrm>
            <a:off x="249959" y="107888"/>
            <a:ext cx="601808" cy="540001"/>
          </a:xfrm>
          <a:prstGeom prst="rect">
            <a:avLst/>
          </a:prstGeom>
        </p:spPr>
      </p:pic>
      <p:sp>
        <p:nvSpPr>
          <p:cNvPr id="8" name="Title 6">
            <a:extLst>
              <a:ext uri="{FF2B5EF4-FFF2-40B4-BE49-F238E27FC236}">
                <a16:creationId xmlns:a16="http://schemas.microsoft.com/office/drawing/2014/main" id="{68036F30-13C1-411C-AAAF-BEF4FDA43B6E}"/>
              </a:ext>
            </a:extLst>
          </p:cNvPr>
          <p:cNvSpPr txBox="1">
            <a:spLocks/>
          </p:cNvSpPr>
          <p:nvPr userDrawn="1"/>
        </p:nvSpPr>
        <p:spPr>
          <a:xfrm>
            <a:off x="0" y="0"/>
            <a:ext cx="12192000" cy="765175"/>
          </a:xfrm>
          <a:prstGeom prst="rect">
            <a:avLst/>
          </a:prstGeom>
        </p:spPr>
        <p:txBody>
          <a:bodyPr lIns="1080000" tIns="216000" rIns="0" bIns="0"/>
          <a:lstStyle>
            <a:lvl1pPr algn="l" defTabSz="914400" rtl="0" eaLnBrk="1" latinLnBrk="0" hangingPunct="1">
              <a:lnSpc>
                <a:spcPct val="90000"/>
              </a:lnSpc>
              <a:spcBef>
                <a:spcPct val="0"/>
              </a:spcBef>
              <a:buNone/>
              <a:defRPr sz="2400" b="0" kern="1200">
                <a:solidFill>
                  <a:srgbClr val="6B6B6B"/>
                </a:solidFill>
                <a:latin typeface="Roboto Condensed" panose="02000000000000000000" pitchFamily="2" charset="0"/>
                <a:ea typeface="Roboto Condensed" panose="02000000000000000000" pitchFamily="2" charset="0"/>
                <a:cs typeface="+mj-cs"/>
              </a:defRPr>
            </a:lvl1pPr>
          </a:lstStyle>
          <a:p>
            <a:r>
              <a:rPr lang="en-ZA" sz="2800" dirty="0" smtClean="0">
                <a:solidFill>
                  <a:srgbClr val="9E9E9E"/>
                </a:solidFill>
              </a:rPr>
              <a:t>CER Comments</a:t>
            </a:r>
            <a:r>
              <a:rPr lang="en-ZA" sz="2800" baseline="0" dirty="0" smtClean="0">
                <a:solidFill>
                  <a:srgbClr val="9E9E9E"/>
                </a:solidFill>
              </a:rPr>
              <a:t> on the Draft IRP 2018</a:t>
            </a:r>
            <a:endParaRPr lang="en-ZA" sz="2800" dirty="0">
              <a:solidFill>
                <a:srgbClr val="9E9E9E"/>
              </a:solidFill>
            </a:endParaRPr>
          </a:p>
        </p:txBody>
      </p:sp>
    </p:spTree>
    <p:extLst>
      <p:ext uri="{BB962C8B-B14F-4D97-AF65-F5344CB8AC3E}">
        <p14:creationId xmlns:p14="http://schemas.microsoft.com/office/powerpoint/2010/main" val="27233583"/>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1" r:id="rId3"/>
  </p:sldLayoutIdLst>
  <p:hf hdr="0" ftr="0" dt="0"/>
  <p:txStyles>
    <p:titleStyle>
      <a:lvl1pPr algn="l" defTabSz="914400" rtl="0" eaLnBrk="1" latinLnBrk="0" hangingPunct="1">
        <a:lnSpc>
          <a:spcPct val="90000"/>
        </a:lnSpc>
        <a:spcBef>
          <a:spcPct val="0"/>
        </a:spcBef>
        <a:buNone/>
        <a:defRPr sz="2400" b="0" kern="1200">
          <a:solidFill>
            <a:srgbClr val="6B6B6B"/>
          </a:solidFill>
          <a:latin typeface="Roboto Condensed" panose="02000000000000000000" pitchFamily="2" charset="0"/>
          <a:ea typeface="Roboto Condensed" panose="02000000000000000000" pitchFamily="2" charset="0"/>
          <a:cs typeface="+mj-cs"/>
        </a:defRPr>
      </a:lvl1pPr>
    </p:titleStyle>
    <p:bodyStyle>
      <a:lvl1pPr marL="0" indent="0" algn="r" defTabSz="914400" rtl="0" eaLnBrk="1" latinLnBrk="0" hangingPunct="1">
        <a:lnSpc>
          <a:spcPct val="90000"/>
        </a:lnSpc>
        <a:spcBef>
          <a:spcPts val="1000"/>
        </a:spcBef>
        <a:buFont typeface="Arial" panose="020B0604020202020204" pitchFamily="34" charset="0"/>
        <a:buNone/>
        <a:defRPr sz="2000" kern="1200">
          <a:solidFill>
            <a:srgbClr val="B7B7B7"/>
          </a:solidFill>
          <a:latin typeface="Roboto Condensed" panose="02000000000000000000"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7333" userDrawn="1">
          <p15:clr>
            <a:srgbClr val="F26B43"/>
          </p15:clr>
        </p15:guide>
        <p15:guide id="5" orient="horz" pos="3974" userDrawn="1">
          <p15:clr>
            <a:srgbClr val="F26B43"/>
          </p15:clr>
        </p15:guide>
        <p15:guide id="6" orient="horz" pos="482" userDrawn="1">
          <p15:clr>
            <a:srgbClr val="F26B43"/>
          </p15:clr>
        </p15:guide>
        <p15:guide id="7" pos="347" userDrawn="1">
          <p15:clr>
            <a:srgbClr val="F26B43"/>
          </p15:clr>
        </p15:guide>
        <p15:guide id="8" orient="horz" pos="36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oaltransitions.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oaltransitions.org/"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limateactiontracker.org/countries/south-afric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er.org.za/" TargetMode="External"/><Relationship Id="rId2" Type="http://schemas.openxmlformats.org/officeDocument/2006/relationships/hyperlink" Target="mailto:info@cer.org.za" TargetMode="External"/><Relationship Id="rId1" Type="http://schemas.openxmlformats.org/officeDocument/2006/relationships/slideLayout" Target="../slideLayouts/slideLayout3.xml"/><Relationship Id="rId5" Type="http://schemas.openxmlformats.org/officeDocument/2006/relationships/hyperlink" Target="https://twitter.com/CentreEnvRights" TargetMode="External"/><Relationship Id="rId4" Type="http://schemas.openxmlformats.org/officeDocument/2006/relationships/hyperlink" Target="https://www.facebook.com/CentreEnvironmentalRigh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303E6058-E13F-4E83-894D-E18D78742E38}"/>
              </a:ext>
            </a:extLst>
          </p:cNvPr>
          <p:cNvSpPr txBox="1">
            <a:spLocks/>
          </p:cNvSpPr>
          <p:nvPr/>
        </p:nvSpPr>
        <p:spPr>
          <a:xfrm>
            <a:off x="1919288" y="2420938"/>
            <a:ext cx="9721850" cy="3348037"/>
          </a:xfrm>
          <a:prstGeom prst="rect">
            <a:avLst/>
          </a:prstGeom>
        </p:spPr>
        <p:txBody>
          <a:bodyPr lIns="0" tIns="0" rIns="0" bIns="0"/>
          <a:lstStyle>
            <a:lvl1pPr marL="0" indent="0" algn="r" defTabSz="914400" rtl="0" eaLnBrk="1" latinLnBrk="0" hangingPunct="1">
              <a:lnSpc>
                <a:spcPct val="90000"/>
              </a:lnSpc>
              <a:spcBef>
                <a:spcPts val="1000"/>
              </a:spcBef>
              <a:buFont typeface="Arial" panose="020B0604020202020204" pitchFamily="34" charset="0"/>
              <a:buNone/>
              <a:defRPr sz="2000" kern="1200">
                <a:solidFill>
                  <a:srgbClr val="B7B7B7"/>
                </a:solidFill>
                <a:latin typeface="Roboto Condensed" panose="02000000000000000000"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000"/>
              </a:spcAft>
            </a:pPr>
            <a:r>
              <a:rPr lang="en-ZA" sz="4400" dirty="0" smtClean="0">
                <a:solidFill>
                  <a:srgbClr val="323031"/>
                </a:solidFill>
                <a:latin typeface="Roboto Condensed Bold" panose="02000000000000000000" pitchFamily="2" charset="0"/>
                <a:ea typeface="Roboto Condensed Bold" panose="02000000000000000000" pitchFamily="2" charset="0"/>
              </a:rPr>
              <a:t>COMMENTS ON THE DRAFT IRP 2018</a:t>
            </a:r>
            <a:endParaRPr lang="en-ZA" sz="4400" dirty="0">
              <a:solidFill>
                <a:srgbClr val="323031"/>
              </a:solidFill>
              <a:latin typeface="Roboto Condensed Bold" panose="02000000000000000000" pitchFamily="2" charset="0"/>
              <a:ea typeface="Roboto Condensed Bold" panose="02000000000000000000" pitchFamily="2" charset="0"/>
            </a:endParaRPr>
          </a:p>
          <a:p>
            <a:pPr algn="l">
              <a:lnSpc>
                <a:spcPct val="100000"/>
              </a:lnSpc>
            </a:pPr>
            <a:r>
              <a:rPr lang="en-ZA" sz="2800" dirty="0" smtClean="0">
                <a:solidFill>
                  <a:srgbClr val="6B6B6B"/>
                </a:solidFill>
              </a:rPr>
              <a:t>Parliamentary Portfolio Committee on Energy</a:t>
            </a:r>
          </a:p>
          <a:p>
            <a:pPr algn="l">
              <a:lnSpc>
                <a:spcPct val="100000"/>
              </a:lnSpc>
            </a:pPr>
            <a:r>
              <a:rPr lang="en-ZA" sz="2800" dirty="0" smtClean="0">
                <a:solidFill>
                  <a:srgbClr val="6B6B6B"/>
                </a:solidFill>
              </a:rPr>
              <a:t>16 October 2018</a:t>
            </a:r>
          </a:p>
          <a:p>
            <a:pPr algn="l">
              <a:lnSpc>
                <a:spcPct val="100000"/>
              </a:lnSpc>
            </a:pPr>
            <a:r>
              <a:rPr lang="en-ZA" sz="2800" dirty="0">
                <a:solidFill>
                  <a:srgbClr val="6B6B6B"/>
                </a:solidFill>
              </a:rPr>
              <a:t>Robyn Hugo and Nicole Loser</a:t>
            </a:r>
          </a:p>
          <a:p>
            <a:pPr algn="l">
              <a:lnSpc>
                <a:spcPct val="100000"/>
              </a:lnSpc>
            </a:pPr>
            <a:endParaRPr lang="en-ZA" sz="2800" dirty="0">
              <a:solidFill>
                <a:srgbClr val="6B6B6B"/>
              </a:solidFill>
            </a:endParaRPr>
          </a:p>
        </p:txBody>
      </p:sp>
    </p:spTree>
    <p:extLst>
      <p:ext uri="{BB962C8B-B14F-4D97-AF65-F5344CB8AC3E}">
        <p14:creationId xmlns:p14="http://schemas.microsoft.com/office/powerpoint/2010/main" val="202643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7A98A9B-0082-41AF-800F-2D408F5343C5}" type="slidenum">
              <a:rPr lang="en-ZA" smtClean="0"/>
              <a:pPr/>
              <a:t>9</a:t>
            </a:fld>
            <a:endParaRPr lang="en-ZA" dirty="0"/>
          </a:p>
        </p:txBody>
      </p:sp>
      <p:sp>
        <p:nvSpPr>
          <p:cNvPr id="3" name="Text Placeholder 2"/>
          <p:cNvSpPr>
            <a:spLocks noGrp="1"/>
          </p:cNvSpPr>
          <p:nvPr>
            <p:ph type="body" sz="quarter" idx="11"/>
          </p:nvPr>
        </p:nvSpPr>
        <p:spPr>
          <a:xfrm>
            <a:off x="550862" y="1107583"/>
            <a:ext cx="11101135" cy="4661391"/>
          </a:xfrm>
        </p:spPr>
        <p:txBody>
          <a:bodyPr/>
          <a:lstStyle/>
          <a:p>
            <a:pPr lvl="0" algn="ctr"/>
            <a:r>
              <a:rPr lang="en-ZA" sz="4400" dirty="0">
                <a:solidFill>
                  <a:srgbClr val="323031"/>
                </a:solidFill>
              </a:rPr>
              <a:t>Harmful </a:t>
            </a:r>
            <a:r>
              <a:rPr lang="en-ZA" sz="4400" dirty="0" smtClean="0">
                <a:solidFill>
                  <a:srgbClr val="323031"/>
                </a:solidFill>
              </a:rPr>
              <a:t>impacts </a:t>
            </a:r>
            <a:r>
              <a:rPr lang="en-ZA" sz="4400" dirty="0">
                <a:solidFill>
                  <a:srgbClr val="323031"/>
                </a:solidFill>
              </a:rPr>
              <a:t>of </a:t>
            </a:r>
            <a:r>
              <a:rPr lang="en-ZA" sz="4400" dirty="0" smtClean="0">
                <a:solidFill>
                  <a:srgbClr val="323031"/>
                </a:solidFill>
              </a:rPr>
              <a:t>coal </a:t>
            </a:r>
            <a:r>
              <a:rPr lang="en-ZA" sz="4400" dirty="0">
                <a:solidFill>
                  <a:srgbClr val="323031"/>
                </a:solidFill>
              </a:rPr>
              <a:t>&amp; the </a:t>
            </a:r>
            <a:r>
              <a:rPr lang="en-ZA" sz="4400" dirty="0" smtClean="0">
                <a:solidFill>
                  <a:srgbClr val="323031"/>
                </a:solidFill>
              </a:rPr>
              <a:t>coal </a:t>
            </a:r>
            <a:r>
              <a:rPr lang="en-ZA" sz="4400" dirty="0">
                <a:solidFill>
                  <a:srgbClr val="323031"/>
                </a:solidFill>
              </a:rPr>
              <a:t>IPPs (cont.)</a:t>
            </a:r>
            <a:endParaRPr lang="en-US" dirty="0"/>
          </a:p>
          <a:p>
            <a:pPr marL="457200" indent="-457200" algn="just">
              <a:buFont typeface="Arial" panose="020B0604020202020204" pitchFamily="34" charset="0"/>
              <a:buChar char="•"/>
            </a:pPr>
            <a:r>
              <a:rPr lang="en-ZA" dirty="0" smtClean="0"/>
              <a:t>Costs</a:t>
            </a:r>
          </a:p>
          <a:p>
            <a:pPr marL="1028700" lvl="1" indent="-342900" algn="just"/>
            <a:r>
              <a:rPr lang="en-ZA" dirty="0" smtClean="0">
                <a:solidFill>
                  <a:srgbClr val="6B6B6B"/>
                </a:solidFill>
              </a:rPr>
              <a:t>“</a:t>
            </a:r>
            <a:r>
              <a:rPr lang="en-ZA" i="1" dirty="0" smtClean="0">
                <a:solidFill>
                  <a:srgbClr val="6B6B6B"/>
                </a:solidFill>
              </a:rPr>
              <a:t>In the reference scenario, the additional present value cost of building the coal IPPs is </a:t>
            </a:r>
            <a:r>
              <a:rPr lang="en-ZA" b="1" i="1" dirty="0" smtClean="0">
                <a:solidFill>
                  <a:srgbClr val="6B6B6B"/>
                </a:solidFill>
              </a:rPr>
              <a:t>R19.68 billion</a:t>
            </a:r>
            <a:r>
              <a:rPr lang="en-ZA" b="1" dirty="0">
                <a:solidFill>
                  <a:srgbClr val="6B6B6B"/>
                </a:solidFill>
              </a:rPr>
              <a:t> </a:t>
            </a:r>
            <a:r>
              <a:rPr lang="en-ZA" dirty="0" smtClean="0">
                <a:solidFill>
                  <a:srgbClr val="6B6B6B"/>
                </a:solidFill>
              </a:rPr>
              <a:t>… </a:t>
            </a:r>
            <a:r>
              <a:rPr lang="en-ZA" i="1" dirty="0" smtClean="0">
                <a:solidFill>
                  <a:srgbClr val="6B6B6B"/>
                </a:solidFill>
              </a:rPr>
              <a:t>even with pessimistic renewable energy cost projections and high gas costs, the coal </a:t>
            </a:r>
            <a:r>
              <a:rPr lang="en-ZA" i="1" dirty="0">
                <a:solidFill>
                  <a:srgbClr val="6B6B6B"/>
                </a:solidFill>
              </a:rPr>
              <a:t>IPPs </a:t>
            </a:r>
            <a:r>
              <a:rPr lang="en-ZA" i="1" dirty="0" smtClean="0">
                <a:solidFill>
                  <a:srgbClr val="6B6B6B"/>
                </a:solidFill>
              </a:rPr>
              <a:t>still increase the system costs in the electricity sector compared to an optimised electricity build plan</a:t>
            </a:r>
            <a:r>
              <a:rPr lang="en-ZA" dirty="0" smtClean="0">
                <a:solidFill>
                  <a:srgbClr val="6B6B6B"/>
                </a:solidFill>
              </a:rPr>
              <a:t>” – ERC, 2018.</a:t>
            </a:r>
            <a:endParaRPr lang="en-ZA" dirty="0" smtClean="0"/>
          </a:p>
          <a:p>
            <a:pPr marL="1143000" lvl="1" indent="-457200"/>
            <a:endParaRPr lang="en-US" dirty="0"/>
          </a:p>
        </p:txBody>
      </p:sp>
      <p:pic>
        <p:nvPicPr>
          <p:cNvPr id="4" name="Picture 3"/>
          <p:cNvPicPr>
            <a:picLocks noChangeAspect="1"/>
          </p:cNvPicPr>
          <p:nvPr/>
        </p:nvPicPr>
        <p:blipFill>
          <a:blip r:embed="rId2"/>
          <a:stretch>
            <a:fillRect/>
          </a:stretch>
        </p:blipFill>
        <p:spPr>
          <a:xfrm>
            <a:off x="718287" y="4696528"/>
            <a:ext cx="8734425" cy="971550"/>
          </a:xfrm>
          <a:prstGeom prst="rect">
            <a:avLst/>
          </a:prstGeom>
        </p:spPr>
      </p:pic>
      <p:pic>
        <p:nvPicPr>
          <p:cNvPr id="5" name="Picture 4"/>
          <p:cNvPicPr>
            <a:picLocks noChangeAspect="1"/>
          </p:cNvPicPr>
          <p:nvPr/>
        </p:nvPicPr>
        <p:blipFill>
          <a:blip r:embed="rId3"/>
          <a:stretch>
            <a:fillRect/>
          </a:stretch>
        </p:blipFill>
        <p:spPr>
          <a:xfrm>
            <a:off x="2714" y="5720076"/>
            <a:ext cx="12197429" cy="1130583"/>
          </a:xfrm>
          <a:prstGeom prst="rect">
            <a:avLst/>
          </a:prstGeom>
        </p:spPr>
      </p:pic>
    </p:spTree>
    <p:extLst>
      <p:ext uri="{BB962C8B-B14F-4D97-AF65-F5344CB8AC3E}">
        <p14:creationId xmlns:p14="http://schemas.microsoft.com/office/powerpoint/2010/main" val="325487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7A98A9B-0082-41AF-800F-2D408F5343C5}" type="slidenum">
              <a:rPr lang="en-ZA" smtClean="0"/>
              <a:pPr/>
              <a:t>10</a:t>
            </a:fld>
            <a:endParaRPr lang="en-ZA" dirty="0"/>
          </a:p>
        </p:txBody>
      </p:sp>
      <p:sp>
        <p:nvSpPr>
          <p:cNvPr id="3" name="Text Placeholder 2"/>
          <p:cNvSpPr>
            <a:spLocks noGrp="1"/>
          </p:cNvSpPr>
          <p:nvPr>
            <p:ph type="body" sz="quarter" idx="11"/>
          </p:nvPr>
        </p:nvSpPr>
        <p:spPr>
          <a:xfrm>
            <a:off x="550862" y="1236372"/>
            <a:ext cx="11101135" cy="4958366"/>
          </a:xfrm>
        </p:spPr>
        <p:txBody>
          <a:bodyPr/>
          <a:lstStyle/>
          <a:p>
            <a:pPr lvl="0" algn="ctr"/>
            <a:r>
              <a:rPr lang="en-ZA" sz="4400" dirty="0">
                <a:solidFill>
                  <a:srgbClr val="323031"/>
                </a:solidFill>
              </a:rPr>
              <a:t>Harmful </a:t>
            </a:r>
            <a:r>
              <a:rPr lang="en-ZA" sz="4400" dirty="0" smtClean="0">
                <a:solidFill>
                  <a:srgbClr val="323031"/>
                </a:solidFill>
              </a:rPr>
              <a:t>impacts </a:t>
            </a:r>
            <a:r>
              <a:rPr lang="en-ZA" sz="4400" dirty="0">
                <a:solidFill>
                  <a:srgbClr val="323031"/>
                </a:solidFill>
              </a:rPr>
              <a:t>of c</a:t>
            </a:r>
            <a:r>
              <a:rPr lang="en-ZA" sz="4400" dirty="0" smtClean="0">
                <a:solidFill>
                  <a:srgbClr val="323031"/>
                </a:solidFill>
              </a:rPr>
              <a:t>oal &amp; the Coal IPPs (cont.)</a:t>
            </a:r>
            <a:endParaRPr lang="en-US" dirty="0" smtClean="0"/>
          </a:p>
          <a:p>
            <a:pPr marL="457200" indent="-457200" algn="just">
              <a:buFont typeface="Arial" panose="020B0604020202020204" pitchFamily="34" charset="0"/>
              <a:buChar char="•"/>
            </a:pPr>
            <a:r>
              <a:rPr lang="en-US" dirty="0" smtClean="0"/>
              <a:t>“</a:t>
            </a:r>
            <a:r>
              <a:rPr lang="en-US" i="1" dirty="0" smtClean="0"/>
              <a:t>[n]</a:t>
            </a:r>
            <a:r>
              <a:rPr lang="en-US" i="1" dirty="0" err="1" smtClean="0"/>
              <a:t>ot</a:t>
            </a:r>
            <a:r>
              <a:rPr lang="en-US" i="1" dirty="0" smtClean="0"/>
              <a:t> </a:t>
            </a:r>
            <a:r>
              <a:rPr lang="en-US" i="1" dirty="0"/>
              <a:t>only are the coal IPPs </a:t>
            </a:r>
            <a:r>
              <a:rPr lang="en-US" b="1" i="1" u="sng" dirty="0"/>
              <a:t>not required </a:t>
            </a:r>
            <a:r>
              <a:rPr lang="en-US" i="1" dirty="0"/>
              <a:t>to meet demand, and not only do they </a:t>
            </a:r>
            <a:r>
              <a:rPr lang="en-US" b="1" i="1" u="sng" dirty="0"/>
              <a:t>raise costs, and increase emissions</a:t>
            </a:r>
            <a:r>
              <a:rPr lang="en-US" i="1" dirty="0"/>
              <a:t>, but they also result in </a:t>
            </a:r>
            <a:r>
              <a:rPr lang="en-US" b="1" i="1" u="sng" dirty="0"/>
              <a:t>increasing pressure on Eskom</a:t>
            </a:r>
            <a:r>
              <a:rPr lang="en-US" i="1" dirty="0"/>
              <a:t>. Building new coal plants in a situation of low demand means reducing the output of Eskom’s fleet, potentially </a:t>
            </a:r>
            <a:r>
              <a:rPr lang="en-US" b="1" i="1" u="sng" dirty="0"/>
              <a:t>accelerating the ‘utility death spiral’ </a:t>
            </a:r>
            <a:r>
              <a:rPr lang="en-US" i="1" dirty="0"/>
              <a:t>in which Eskom already finds itself and putting the electricity supply industry – and thus the South African economy – at risk</a:t>
            </a:r>
            <a:r>
              <a:rPr lang="en-US" dirty="0" smtClean="0"/>
              <a:t>” (emphasis added) – ERC, 2018. </a:t>
            </a:r>
          </a:p>
          <a:p>
            <a:pPr marL="457200" indent="-457200" algn="just">
              <a:buFont typeface="Arial" panose="020B0604020202020204" pitchFamily="34" charset="0"/>
              <a:buChar char="•"/>
            </a:pPr>
            <a:r>
              <a:rPr lang="en-US" i="1" dirty="0" smtClean="0"/>
              <a:t>“Eskom </a:t>
            </a:r>
            <a:r>
              <a:rPr lang="en-US" i="1" dirty="0"/>
              <a:t>is facing a financial crisis and rising electricity prices will drive consumers away from the </a:t>
            </a:r>
            <a:r>
              <a:rPr lang="en-US" i="1" dirty="0" smtClean="0"/>
              <a:t>utility”  </a:t>
            </a:r>
            <a:r>
              <a:rPr lang="en-US" dirty="0" smtClean="0"/>
              <a:t>- ERC, 2018.</a:t>
            </a:r>
          </a:p>
        </p:txBody>
      </p:sp>
    </p:spTree>
    <p:extLst>
      <p:ext uri="{BB962C8B-B14F-4D97-AF65-F5344CB8AC3E}">
        <p14:creationId xmlns:p14="http://schemas.microsoft.com/office/powerpoint/2010/main" val="123527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7A98A9B-0082-41AF-800F-2D408F5343C5}" type="slidenum">
              <a:rPr lang="en-ZA" smtClean="0"/>
              <a:pPr/>
              <a:t>11</a:t>
            </a:fld>
            <a:endParaRPr lang="en-ZA" dirty="0"/>
          </a:p>
        </p:txBody>
      </p:sp>
      <p:sp>
        <p:nvSpPr>
          <p:cNvPr id="3" name="Text Placeholder 2"/>
          <p:cNvSpPr>
            <a:spLocks noGrp="1"/>
          </p:cNvSpPr>
          <p:nvPr>
            <p:ph type="body" sz="quarter" idx="11"/>
          </p:nvPr>
        </p:nvSpPr>
        <p:spPr>
          <a:xfrm>
            <a:off x="309282" y="995082"/>
            <a:ext cx="11483789" cy="5210059"/>
          </a:xfrm>
        </p:spPr>
        <p:txBody>
          <a:bodyPr/>
          <a:lstStyle/>
          <a:p>
            <a:r>
              <a:rPr lang="en-ZA" sz="4400" dirty="0" smtClean="0">
                <a:solidFill>
                  <a:schemeClr val="tx1"/>
                </a:solidFill>
              </a:rPr>
              <a:t>Draft IRP 2018:</a:t>
            </a:r>
          </a:p>
          <a:p>
            <a:endParaRPr lang="en-ZA" dirty="0" smtClean="0">
              <a:solidFill>
                <a:srgbClr val="FF0000"/>
              </a:solidFill>
            </a:endParaRPr>
          </a:p>
          <a:p>
            <a:endParaRPr lang="en-ZA" dirty="0" smtClean="0">
              <a:solidFill>
                <a:srgbClr val="FF0000"/>
              </a:solidFill>
            </a:endParaRPr>
          </a:p>
          <a:p>
            <a:endParaRPr lang="en-ZA" dirty="0">
              <a:solidFill>
                <a:srgbClr val="FF0000"/>
              </a:solidFill>
            </a:endParaRPr>
          </a:p>
          <a:p>
            <a:r>
              <a:rPr lang="en-ZA" dirty="0" smtClean="0"/>
              <a:t>      Recommended Plan (p39):</a:t>
            </a:r>
            <a:endParaRPr lang="en-US" dirty="0"/>
          </a:p>
        </p:txBody>
      </p:sp>
      <p:pic>
        <p:nvPicPr>
          <p:cNvPr id="4" name="Picture 3"/>
          <p:cNvPicPr>
            <a:picLocks noChangeAspect="1"/>
          </p:cNvPicPr>
          <p:nvPr/>
        </p:nvPicPr>
        <p:blipFill>
          <a:blip r:embed="rId2"/>
          <a:stretch>
            <a:fillRect/>
          </a:stretch>
        </p:blipFill>
        <p:spPr>
          <a:xfrm>
            <a:off x="578444" y="3861237"/>
            <a:ext cx="10663985" cy="2073901"/>
          </a:xfrm>
          <a:prstGeom prst="rect">
            <a:avLst/>
          </a:prstGeom>
        </p:spPr>
      </p:pic>
      <p:pic>
        <p:nvPicPr>
          <p:cNvPr id="5" name="Picture 4"/>
          <p:cNvPicPr>
            <a:picLocks noChangeAspect="1"/>
          </p:cNvPicPr>
          <p:nvPr/>
        </p:nvPicPr>
        <p:blipFill>
          <a:blip r:embed="rId3"/>
          <a:stretch>
            <a:fillRect/>
          </a:stretch>
        </p:blipFill>
        <p:spPr>
          <a:xfrm>
            <a:off x="578444" y="1734670"/>
            <a:ext cx="10421250" cy="1386979"/>
          </a:xfrm>
          <a:prstGeom prst="rect">
            <a:avLst/>
          </a:prstGeom>
        </p:spPr>
      </p:pic>
    </p:spTree>
    <p:extLst>
      <p:ext uri="{BB962C8B-B14F-4D97-AF65-F5344CB8AC3E}">
        <p14:creationId xmlns:p14="http://schemas.microsoft.com/office/powerpoint/2010/main" val="352572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7A98A9B-0082-41AF-800F-2D408F5343C5}" type="slidenum">
              <a:rPr lang="en-ZA" smtClean="0"/>
              <a:pPr/>
              <a:t>12</a:t>
            </a:fld>
            <a:endParaRPr lang="en-ZA" dirty="0"/>
          </a:p>
        </p:txBody>
      </p:sp>
      <p:sp>
        <p:nvSpPr>
          <p:cNvPr id="3" name="Text Placeholder 2"/>
          <p:cNvSpPr>
            <a:spLocks noGrp="1"/>
          </p:cNvSpPr>
          <p:nvPr>
            <p:ph type="body" sz="quarter" idx="11"/>
          </p:nvPr>
        </p:nvSpPr>
        <p:spPr/>
        <p:txBody>
          <a:bodyPr/>
          <a:lstStyle/>
          <a:p>
            <a:pPr algn="ctr"/>
            <a:r>
              <a:rPr lang="en-ZA" sz="4400" dirty="0" smtClean="0">
                <a:solidFill>
                  <a:srgbClr val="323031"/>
                </a:solidFill>
              </a:rPr>
              <a:t>Coal IPPs not “procured” or committed</a:t>
            </a:r>
          </a:p>
          <a:p>
            <a:pPr marL="571500" indent="-571500" algn="just">
              <a:buFont typeface="Arial" panose="020B0604020202020204" pitchFamily="34" charset="0"/>
              <a:buChar char="•"/>
            </a:pPr>
            <a:r>
              <a:rPr lang="en-ZA" dirty="0" smtClean="0"/>
              <a:t>DoE within rights to withdraw or terminate Coal IPP Programme at any time.</a:t>
            </a:r>
          </a:p>
          <a:p>
            <a:pPr marL="571500" indent="-571500" algn="just">
              <a:buFont typeface="Arial" panose="020B0604020202020204" pitchFamily="34" charset="0"/>
              <a:buChar char="•"/>
            </a:pPr>
            <a:r>
              <a:rPr lang="en-ZA" dirty="0" smtClean="0"/>
              <a:t>Legal challenges of authorisations pending (including High Court review applications).</a:t>
            </a:r>
          </a:p>
          <a:p>
            <a:pPr marL="571500" indent="-571500" algn="just">
              <a:buFont typeface="Arial" panose="020B0604020202020204" pitchFamily="34" charset="0"/>
              <a:buChar char="•"/>
            </a:pPr>
            <a:r>
              <a:rPr lang="en-ZA" dirty="0" smtClean="0"/>
              <a:t>Necessary licences outstanding.</a:t>
            </a:r>
          </a:p>
          <a:p>
            <a:pPr marL="571500" indent="-571500" algn="just">
              <a:buFont typeface="Arial" panose="020B0604020202020204" pitchFamily="34" charset="0"/>
              <a:buChar char="•"/>
            </a:pPr>
            <a:r>
              <a:rPr lang="en-ZA" dirty="0" smtClean="0"/>
              <a:t>Various Electricity Regulation Act (ERA) and Public Finance Management Act steps and approvals still outstanding before power purchase agreements (PPAs) can be signed.</a:t>
            </a:r>
          </a:p>
          <a:p>
            <a:pPr marL="571500" indent="-571500">
              <a:buFont typeface="Arial" panose="020B0604020202020204" pitchFamily="34" charset="0"/>
              <a:buChar char="•"/>
            </a:pPr>
            <a:endParaRPr lang="en-ZA" dirty="0" smtClean="0"/>
          </a:p>
          <a:p>
            <a:pPr marL="571500" indent="-571500">
              <a:buFont typeface="Arial" panose="020B0604020202020204" pitchFamily="34" charset="0"/>
              <a:buChar char="•"/>
            </a:pPr>
            <a:endParaRPr lang="en-ZA" dirty="0" smtClean="0"/>
          </a:p>
          <a:p>
            <a:pPr marL="571500" indent="-571500">
              <a:buFont typeface="Arial" panose="020B0604020202020204" pitchFamily="34" charset="0"/>
              <a:buChar char="•"/>
            </a:pPr>
            <a:endParaRPr lang="en-US" sz="4400" dirty="0">
              <a:solidFill>
                <a:srgbClr val="323031"/>
              </a:solidFill>
            </a:endParaRPr>
          </a:p>
        </p:txBody>
      </p:sp>
    </p:spTree>
    <p:extLst>
      <p:ext uri="{BB962C8B-B14F-4D97-AF65-F5344CB8AC3E}">
        <p14:creationId xmlns:p14="http://schemas.microsoft.com/office/powerpoint/2010/main" val="1713607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7A98A9B-0082-41AF-800F-2D408F5343C5}" type="slidenum">
              <a:rPr lang="en-ZA" smtClean="0"/>
              <a:pPr/>
              <a:t>13</a:t>
            </a:fld>
            <a:endParaRPr lang="en-ZA" dirty="0"/>
          </a:p>
        </p:txBody>
      </p:sp>
      <p:sp>
        <p:nvSpPr>
          <p:cNvPr id="3" name="Text Placeholder 2"/>
          <p:cNvSpPr>
            <a:spLocks noGrp="1"/>
          </p:cNvSpPr>
          <p:nvPr>
            <p:ph type="body" sz="quarter" idx="11"/>
          </p:nvPr>
        </p:nvSpPr>
        <p:spPr>
          <a:xfrm>
            <a:off x="537983" y="1339973"/>
            <a:ext cx="11101135" cy="4429001"/>
          </a:xfrm>
        </p:spPr>
        <p:txBody>
          <a:bodyPr/>
          <a:lstStyle/>
          <a:p>
            <a:pPr algn="ctr"/>
            <a:r>
              <a:rPr lang="en-ZA" sz="4400" dirty="0" smtClean="0">
                <a:solidFill>
                  <a:srgbClr val="323031"/>
                </a:solidFill>
              </a:rPr>
              <a:t>Coal IPPs not “procured” or committed (cont.)</a:t>
            </a:r>
          </a:p>
          <a:p>
            <a:pPr marL="571500" indent="-571500" algn="just">
              <a:buFont typeface="Arial" panose="020B0604020202020204" pitchFamily="34" charset="0"/>
              <a:buChar char="•"/>
            </a:pPr>
            <a:r>
              <a:rPr lang="en-ZA" dirty="0"/>
              <a:t>R</a:t>
            </a:r>
            <a:r>
              <a:rPr lang="en-ZA" dirty="0" smtClean="0"/>
              <a:t>egulation 9, Regulations for New Generation Capacity, ERA: </a:t>
            </a:r>
            <a:endParaRPr lang="en-ZA" dirty="0"/>
          </a:p>
          <a:p>
            <a:pPr algn="just"/>
            <a:r>
              <a:rPr lang="en-ZA" sz="2000" i="1" dirty="0" smtClean="0"/>
              <a:t>	“(</a:t>
            </a:r>
            <a:r>
              <a:rPr lang="en-ZA" sz="2000" i="1" dirty="0"/>
              <a:t>1) A power purchase agreement between the buyer and an IPP must meet the following </a:t>
            </a:r>
            <a:r>
              <a:rPr lang="en-ZA" sz="2000" i="1" dirty="0" smtClean="0"/>
              <a:t>	requirements </a:t>
            </a:r>
            <a:r>
              <a:rPr lang="en-ZA" sz="2000" i="1" dirty="0"/>
              <a:t>– </a:t>
            </a:r>
          </a:p>
          <a:p>
            <a:pPr algn="just"/>
            <a:r>
              <a:rPr lang="en-ZA" sz="2000" i="1" dirty="0" smtClean="0"/>
              <a:t>	(</a:t>
            </a:r>
            <a:r>
              <a:rPr lang="en-ZA" sz="2000" i="1" dirty="0"/>
              <a:t>a) </a:t>
            </a:r>
            <a:r>
              <a:rPr lang="en-ZA" sz="2000" b="1" i="1" u="sng" dirty="0"/>
              <a:t>value for money</a:t>
            </a:r>
            <a:r>
              <a:rPr lang="en-ZA" sz="2000" b="1" i="1" dirty="0"/>
              <a:t>; </a:t>
            </a:r>
          </a:p>
          <a:p>
            <a:pPr algn="just"/>
            <a:r>
              <a:rPr lang="en-ZA" sz="2000" i="1" dirty="0" smtClean="0"/>
              <a:t>	(b</a:t>
            </a:r>
            <a:r>
              <a:rPr lang="en-ZA" sz="2000" i="1" dirty="0"/>
              <a:t>) appropriate technical, operational and financial risk transfer to the generator; </a:t>
            </a:r>
          </a:p>
          <a:p>
            <a:pPr algn="just"/>
            <a:r>
              <a:rPr lang="en-ZA" sz="2000" i="1" dirty="0" smtClean="0"/>
              <a:t>	(c</a:t>
            </a:r>
            <a:r>
              <a:rPr lang="en-ZA" sz="2000" i="1" dirty="0"/>
              <a:t>) effective mechanisms for implementation, management, enforcement and monitoring of 	</a:t>
            </a:r>
            <a:r>
              <a:rPr lang="en-ZA" sz="2000" i="1" dirty="0" smtClean="0"/>
              <a:t>the </a:t>
            </a:r>
            <a:r>
              <a:rPr lang="en-ZA" sz="2000" i="1" dirty="0"/>
              <a:t>power purchase agreement; and </a:t>
            </a:r>
          </a:p>
          <a:p>
            <a:pPr algn="just"/>
            <a:r>
              <a:rPr lang="en-ZA" sz="2000" i="1" dirty="0" smtClean="0"/>
              <a:t>	(d</a:t>
            </a:r>
            <a:r>
              <a:rPr lang="en-ZA" sz="2000" i="1" dirty="0"/>
              <a:t>) satisfactory due diligence in respect of the buyer's representative and the proposed </a:t>
            </a:r>
            <a:r>
              <a:rPr lang="en-ZA" sz="2000" i="1" dirty="0" smtClean="0"/>
              <a:t>	generator </a:t>
            </a:r>
            <a:r>
              <a:rPr lang="en-ZA" sz="2000" i="1" dirty="0"/>
              <a:t>in relation to matters of their respective competence and capacity to enter into </a:t>
            </a:r>
            <a:r>
              <a:rPr lang="en-ZA" sz="2000" i="1" dirty="0" smtClean="0"/>
              <a:t>	the </a:t>
            </a:r>
            <a:r>
              <a:rPr lang="en-ZA" sz="2000" i="1" dirty="0"/>
              <a:t>power purchase </a:t>
            </a:r>
            <a:r>
              <a:rPr lang="en-ZA" sz="2000" i="1" dirty="0" smtClean="0"/>
              <a:t>agreement</a:t>
            </a:r>
            <a:r>
              <a:rPr lang="en-ZA" sz="2000" dirty="0" smtClean="0"/>
              <a:t>” (emphasis added).</a:t>
            </a:r>
            <a:endParaRPr lang="en-ZA" sz="2000" dirty="0"/>
          </a:p>
          <a:p>
            <a:pPr marL="571500" indent="-571500">
              <a:buFont typeface="Arial" panose="020B0604020202020204" pitchFamily="34" charset="0"/>
              <a:buChar char="•"/>
            </a:pPr>
            <a:endParaRPr lang="en-ZA" dirty="0" smtClean="0"/>
          </a:p>
          <a:p>
            <a:pPr marL="571500" indent="-571500">
              <a:buFont typeface="Arial" panose="020B0604020202020204" pitchFamily="34" charset="0"/>
              <a:buChar char="•"/>
            </a:pPr>
            <a:endParaRPr lang="en-ZA" dirty="0" smtClean="0"/>
          </a:p>
          <a:p>
            <a:pPr marL="571500" indent="-571500">
              <a:buFont typeface="Arial" panose="020B0604020202020204" pitchFamily="34" charset="0"/>
              <a:buChar char="•"/>
            </a:pPr>
            <a:endParaRPr lang="en-US" sz="4400" dirty="0">
              <a:solidFill>
                <a:srgbClr val="323031"/>
              </a:solidFill>
            </a:endParaRPr>
          </a:p>
        </p:txBody>
      </p:sp>
    </p:spTree>
    <p:extLst>
      <p:ext uri="{BB962C8B-B14F-4D97-AF65-F5344CB8AC3E}">
        <p14:creationId xmlns:p14="http://schemas.microsoft.com/office/powerpoint/2010/main" val="1287669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7A98A9B-0082-41AF-800F-2D408F5343C5}" type="slidenum">
              <a:rPr lang="en-ZA" smtClean="0"/>
              <a:pPr/>
              <a:t>14</a:t>
            </a:fld>
            <a:endParaRPr lang="en-ZA" dirty="0"/>
          </a:p>
        </p:txBody>
      </p:sp>
      <p:sp>
        <p:nvSpPr>
          <p:cNvPr id="3" name="Text Placeholder 2"/>
          <p:cNvSpPr>
            <a:spLocks noGrp="1"/>
          </p:cNvSpPr>
          <p:nvPr>
            <p:ph type="body" sz="quarter" idx="11"/>
          </p:nvPr>
        </p:nvSpPr>
        <p:spPr>
          <a:xfrm>
            <a:off x="363071" y="887506"/>
            <a:ext cx="11288928" cy="5430494"/>
          </a:xfrm>
        </p:spPr>
        <p:txBody>
          <a:bodyPr/>
          <a:lstStyle/>
          <a:p>
            <a:pPr lvl="0"/>
            <a:r>
              <a:rPr lang="en-US" sz="4400" dirty="0" smtClean="0">
                <a:solidFill>
                  <a:srgbClr val="323031"/>
                </a:solidFill>
              </a:rPr>
              <a:t>“Value </a:t>
            </a:r>
            <a:r>
              <a:rPr lang="en-US" sz="4400" dirty="0">
                <a:solidFill>
                  <a:srgbClr val="323031"/>
                </a:solidFill>
              </a:rPr>
              <a:t>for money</a:t>
            </a:r>
            <a:r>
              <a:rPr lang="en-US" sz="4400" dirty="0" smtClean="0">
                <a:solidFill>
                  <a:srgbClr val="323031"/>
                </a:solidFill>
              </a:rPr>
              <a:t>”:</a:t>
            </a:r>
          </a:p>
          <a:p>
            <a:pPr marL="457200" lvl="0" indent="-457200" algn="just">
              <a:buFont typeface="Arial" panose="020B0604020202020204" pitchFamily="34" charset="0"/>
              <a:buChar char="•"/>
            </a:pPr>
            <a:r>
              <a:rPr lang="en-US" sz="2700" dirty="0" smtClean="0"/>
              <a:t>“</a:t>
            </a:r>
            <a:r>
              <a:rPr lang="en-US" sz="2700" i="1" dirty="0" smtClean="0"/>
              <a:t>that </a:t>
            </a:r>
            <a:r>
              <a:rPr lang="en-US" sz="2700" i="1" dirty="0"/>
              <a:t>the new generation capacity project results in a </a:t>
            </a:r>
            <a:r>
              <a:rPr lang="en-US" sz="2700" b="1" i="1" u="sng" dirty="0"/>
              <a:t>net benefit to the prospective buyer or to Government</a:t>
            </a:r>
            <a:r>
              <a:rPr lang="en-US" sz="2700" i="1" u="sng" dirty="0"/>
              <a:t> </a:t>
            </a:r>
            <a:r>
              <a:rPr lang="en-US" sz="2700" i="1" dirty="0"/>
              <a:t>having regard to </a:t>
            </a:r>
            <a:r>
              <a:rPr lang="en-US" sz="2700" b="1" i="1" u="sng" dirty="0"/>
              <a:t>cost, price, quality, quantity, risk transfer or a combination thereof, but also where applicable to the Government's policies in support of renewable energy</a:t>
            </a:r>
            <a:r>
              <a:rPr lang="en-US" sz="2700" i="1" dirty="0"/>
              <a:t>” </a:t>
            </a:r>
            <a:r>
              <a:rPr lang="en-US" sz="2700" dirty="0"/>
              <a:t>(emphasis added</a:t>
            </a:r>
            <a:r>
              <a:rPr lang="en-US" sz="2700" dirty="0" smtClean="0"/>
              <a:t>) – New Generation Regulations, ERA </a:t>
            </a:r>
          </a:p>
          <a:p>
            <a:pPr marL="457200" lvl="0" indent="-457200" algn="just">
              <a:buFont typeface="Arial" panose="020B0604020202020204" pitchFamily="34" charset="0"/>
              <a:buChar char="•"/>
            </a:pPr>
            <a:r>
              <a:rPr lang="en-US" sz="2700" dirty="0" smtClean="0"/>
              <a:t>“</a:t>
            </a:r>
            <a:r>
              <a:rPr lang="en-US" sz="2700" i="1" dirty="0" smtClean="0"/>
              <a:t>outcome </a:t>
            </a:r>
            <a:r>
              <a:rPr lang="en-US" sz="2700" i="1" dirty="0"/>
              <a:t>of the consideration as to whether or not a project delivers value for money, is required to produce an assessment that the project is in the </a:t>
            </a:r>
            <a:r>
              <a:rPr lang="en-US" sz="2700" b="1" i="1" u="sng" dirty="0"/>
              <a:t>best interests of and delivers an acceptable outcome to the buyer (Eskom) and the Government acting on behalf of and in the best interests of the people of South Africa, including electricity users</a:t>
            </a:r>
            <a:r>
              <a:rPr lang="en-US" sz="2700" dirty="0"/>
              <a:t>” </a:t>
            </a:r>
            <a:r>
              <a:rPr lang="en-US" sz="2700" dirty="0" smtClean="0"/>
              <a:t>(emphasis added) – Request for Proposals, CBIPPP</a:t>
            </a:r>
            <a:endParaRPr lang="en-US" sz="2700" dirty="0"/>
          </a:p>
        </p:txBody>
      </p:sp>
    </p:spTree>
    <p:extLst>
      <p:ext uri="{BB962C8B-B14F-4D97-AF65-F5344CB8AC3E}">
        <p14:creationId xmlns:p14="http://schemas.microsoft.com/office/powerpoint/2010/main" val="2000792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7A98A9B-0082-41AF-800F-2D408F5343C5}" type="slidenum">
              <a:rPr lang="en-ZA" smtClean="0"/>
              <a:pPr/>
              <a:t>15</a:t>
            </a:fld>
            <a:endParaRPr lang="en-ZA" dirty="0"/>
          </a:p>
        </p:txBody>
      </p:sp>
      <p:sp>
        <p:nvSpPr>
          <p:cNvPr id="3" name="Text Placeholder 2"/>
          <p:cNvSpPr>
            <a:spLocks noGrp="1"/>
          </p:cNvSpPr>
          <p:nvPr>
            <p:ph type="body" sz="quarter" idx="11"/>
          </p:nvPr>
        </p:nvSpPr>
        <p:spPr>
          <a:xfrm>
            <a:off x="353701" y="1025244"/>
            <a:ext cx="11298297" cy="5146956"/>
          </a:xfrm>
        </p:spPr>
        <p:txBody>
          <a:bodyPr/>
          <a:lstStyle/>
          <a:p>
            <a:pPr algn="ctr"/>
            <a:r>
              <a:rPr lang="en-ZA" sz="4400" dirty="0" smtClean="0">
                <a:solidFill>
                  <a:srgbClr val="323031"/>
                </a:solidFill>
              </a:rPr>
              <a:t>Jobs &amp; a Just Coal </a:t>
            </a:r>
            <a:r>
              <a:rPr lang="en-ZA" sz="4400" dirty="0">
                <a:solidFill>
                  <a:srgbClr val="323031"/>
                </a:solidFill>
              </a:rPr>
              <a:t>T</a:t>
            </a:r>
            <a:r>
              <a:rPr lang="en-ZA" sz="4400" dirty="0" smtClean="0">
                <a:solidFill>
                  <a:srgbClr val="323031"/>
                </a:solidFill>
              </a:rPr>
              <a:t>ransition</a:t>
            </a:r>
          </a:p>
          <a:p>
            <a:pPr marL="457200" indent="-457200" algn="just">
              <a:buFont typeface="Arial" panose="020B0604020202020204" pitchFamily="34" charset="0"/>
              <a:buChar char="•"/>
            </a:pPr>
            <a:r>
              <a:rPr lang="en-ZA" dirty="0" smtClean="0"/>
              <a:t>The transition is inevitable and underway.</a:t>
            </a:r>
          </a:p>
          <a:p>
            <a:pPr marL="457200" indent="-457200" algn="just">
              <a:buFont typeface="Arial" panose="020B0604020202020204" pitchFamily="34" charset="0"/>
              <a:buChar char="•"/>
            </a:pPr>
            <a:r>
              <a:rPr lang="en-ZA" dirty="0"/>
              <a:t>There will be further job losses in the coal sector, unless government </a:t>
            </a:r>
            <a:r>
              <a:rPr lang="en-ZA" dirty="0" smtClean="0"/>
              <a:t>puts </a:t>
            </a:r>
            <a:r>
              <a:rPr lang="en-ZA" dirty="0"/>
              <a:t>in place credible, well-communicated, and expertly-executed plans to support </a:t>
            </a:r>
            <a:r>
              <a:rPr lang="en-ZA" dirty="0" smtClean="0"/>
              <a:t>workers, </a:t>
            </a:r>
            <a:r>
              <a:rPr lang="en-ZA" dirty="0"/>
              <a:t>and diversify the economy towards labour-intensive sectors. </a:t>
            </a:r>
            <a:endParaRPr lang="en-ZA" dirty="0" smtClean="0"/>
          </a:p>
          <a:p>
            <a:pPr marL="457200" indent="-457200" algn="just">
              <a:buFont typeface="Arial" panose="020B0604020202020204" pitchFamily="34" charset="0"/>
              <a:buChar char="•"/>
            </a:pPr>
            <a:r>
              <a:rPr lang="en-ZA" dirty="0" smtClean="0"/>
              <a:t>“</a:t>
            </a:r>
            <a:r>
              <a:rPr lang="en-ZA" i="1" dirty="0" smtClean="0"/>
              <a:t>Unless </a:t>
            </a:r>
            <a:r>
              <a:rPr lang="en-ZA" i="1" dirty="0"/>
              <a:t>credible plans to support workers at coal plants and communities in coal areas are put in place, achievement of the NDC will elude South </a:t>
            </a:r>
            <a:r>
              <a:rPr lang="en-ZA" i="1" dirty="0" smtClean="0"/>
              <a:t>Africa</a:t>
            </a:r>
            <a:r>
              <a:rPr lang="en-ZA" dirty="0" smtClean="0"/>
              <a:t>”. </a:t>
            </a:r>
          </a:p>
          <a:p>
            <a:r>
              <a:rPr lang="en-ZA" dirty="0"/>
              <a:t>								</a:t>
            </a:r>
            <a:r>
              <a:rPr lang="en-ZA" dirty="0" smtClean="0"/>
              <a:t>       											           </a:t>
            </a:r>
            <a:r>
              <a:rPr lang="en-ZA" sz="2600" dirty="0" smtClean="0">
                <a:hlinkClick r:id="rId2"/>
              </a:rPr>
              <a:t>https</a:t>
            </a:r>
            <a:r>
              <a:rPr lang="en-ZA" sz="2600" dirty="0">
                <a:hlinkClick r:id="rId2"/>
              </a:rPr>
              <a:t>://coaltransitions.org</a:t>
            </a:r>
            <a:r>
              <a:rPr lang="en-ZA" sz="2600" dirty="0" smtClean="0">
                <a:hlinkClick r:id="rId2"/>
              </a:rPr>
              <a:t>/</a:t>
            </a:r>
            <a:r>
              <a:rPr lang="en-ZA" sz="2600" dirty="0" smtClean="0"/>
              <a:t>  </a:t>
            </a:r>
          </a:p>
          <a:p>
            <a:endParaRPr lang="en-US" dirty="0">
              <a:solidFill>
                <a:srgbClr val="323031"/>
              </a:solidFill>
              <a:hlinkClick r:id="rId2"/>
            </a:endParaRPr>
          </a:p>
        </p:txBody>
      </p:sp>
      <p:pic>
        <p:nvPicPr>
          <p:cNvPr id="4" name="Picture 3"/>
          <p:cNvPicPr>
            <a:picLocks noChangeAspect="1"/>
          </p:cNvPicPr>
          <p:nvPr/>
        </p:nvPicPr>
        <p:blipFill>
          <a:blip r:embed="rId3"/>
          <a:stretch>
            <a:fillRect/>
          </a:stretch>
        </p:blipFill>
        <p:spPr>
          <a:xfrm>
            <a:off x="4703400" y="4657725"/>
            <a:ext cx="3105150" cy="1514475"/>
          </a:xfrm>
          <a:prstGeom prst="rect">
            <a:avLst/>
          </a:prstGeom>
        </p:spPr>
      </p:pic>
    </p:spTree>
    <p:extLst>
      <p:ext uri="{BB962C8B-B14F-4D97-AF65-F5344CB8AC3E}">
        <p14:creationId xmlns:p14="http://schemas.microsoft.com/office/powerpoint/2010/main" val="1477770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7A98A9B-0082-41AF-800F-2D408F5343C5}" type="slidenum">
              <a:rPr lang="en-ZA" smtClean="0"/>
              <a:pPr/>
              <a:t>16</a:t>
            </a:fld>
            <a:endParaRPr lang="en-ZA" dirty="0"/>
          </a:p>
        </p:txBody>
      </p:sp>
      <p:sp>
        <p:nvSpPr>
          <p:cNvPr id="3" name="Text Placeholder 2"/>
          <p:cNvSpPr>
            <a:spLocks noGrp="1"/>
          </p:cNvSpPr>
          <p:nvPr>
            <p:ph type="body" sz="quarter" idx="11"/>
          </p:nvPr>
        </p:nvSpPr>
        <p:spPr>
          <a:xfrm>
            <a:off x="421820" y="1089272"/>
            <a:ext cx="11101135" cy="5228728"/>
          </a:xfrm>
        </p:spPr>
        <p:txBody>
          <a:bodyPr/>
          <a:lstStyle/>
          <a:p>
            <a:pPr algn="ctr"/>
            <a:r>
              <a:rPr lang="en-ZA" sz="4400" dirty="0" smtClean="0">
                <a:solidFill>
                  <a:srgbClr val="323031"/>
                </a:solidFill>
              </a:rPr>
              <a:t>Jobs &amp; a Just Coal Transition (cont.)</a:t>
            </a:r>
          </a:p>
          <a:p>
            <a:pPr marL="457200" indent="-457200" algn="just">
              <a:buFont typeface="Arial" panose="020B0604020202020204" pitchFamily="34" charset="0"/>
              <a:buChar char="•"/>
            </a:pPr>
            <a:r>
              <a:rPr lang="en-ZA" dirty="0" smtClean="0"/>
              <a:t>“</a:t>
            </a:r>
            <a:r>
              <a:rPr lang="en-ZA" i="1" dirty="0" smtClean="0"/>
              <a:t>Coal </a:t>
            </a:r>
            <a:r>
              <a:rPr lang="en-ZA" i="1" dirty="0"/>
              <a:t>transitions are affordable for energy consumers because the transition away from coal is now the least-cost option for South </a:t>
            </a:r>
            <a:r>
              <a:rPr lang="en-ZA" i="1" dirty="0" smtClean="0"/>
              <a:t>Africa</a:t>
            </a:r>
            <a:r>
              <a:rPr lang="en-ZA" dirty="0" smtClean="0"/>
              <a:t>”.</a:t>
            </a:r>
          </a:p>
          <a:p>
            <a:pPr marL="457200" indent="-457200" algn="just">
              <a:buFont typeface="Arial" panose="020B0604020202020204" pitchFamily="34" charset="0"/>
              <a:buChar char="•"/>
            </a:pPr>
            <a:r>
              <a:rPr lang="en-ZA" i="1" dirty="0" smtClean="0"/>
              <a:t>“Even </a:t>
            </a:r>
            <a:r>
              <a:rPr lang="en-ZA" i="1" dirty="0"/>
              <a:t>without any climate policy impacts, the closures of power plants are inevitable, and worker retraining, reskilling, and regional development initiatives are required to ease the </a:t>
            </a:r>
            <a:r>
              <a:rPr lang="en-ZA" i="1" dirty="0" smtClean="0"/>
              <a:t>transition</a:t>
            </a:r>
            <a:r>
              <a:rPr lang="en-ZA" dirty="0" smtClean="0"/>
              <a:t>”.</a:t>
            </a:r>
            <a:endParaRPr lang="en-US" dirty="0">
              <a:solidFill>
                <a:srgbClr val="323031"/>
              </a:solidFill>
              <a:hlinkClick r:id="rId2"/>
            </a:endParaRPr>
          </a:p>
        </p:txBody>
      </p:sp>
      <p:pic>
        <p:nvPicPr>
          <p:cNvPr id="6" name="Picture 5"/>
          <p:cNvPicPr>
            <a:picLocks noChangeAspect="1"/>
          </p:cNvPicPr>
          <p:nvPr/>
        </p:nvPicPr>
        <p:blipFill>
          <a:blip r:embed="rId3"/>
          <a:stretch>
            <a:fillRect/>
          </a:stretch>
        </p:blipFill>
        <p:spPr>
          <a:xfrm>
            <a:off x="6416140" y="5056094"/>
            <a:ext cx="2727859" cy="766481"/>
          </a:xfrm>
          <a:prstGeom prst="rect">
            <a:avLst/>
          </a:prstGeom>
        </p:spPr>
      </p:pic>
      <p:pic>
        <p:nvPicPr>
          <p:cNvPr id="7" name="Picture 6"/>
          <p:cNvPicPr>
            <a:picLocks noChangeAspect="1"/>
          </p:cNvPicPr>
          <p:nvPr/>
        </p:nvPicPr>
        <p:blipFill>
          <a:blip r:embed="rId4"/>
          <a:stretch>
            <a:fillRect/>
          </a:stretch>
        </p:blipFill>
        <p:spPr>
          <a:xfrm>
            <a:off x="2204802" y="4289612"/>
            <a:ext cx="3927057" cy="2028388"/>
          </a:xfrm>
          <a:prstGeom prst="rect">
            <a:avLst/>
          </a:prstGeom>
        </p:spPr>
      </p:pic>
    </p:spTree>
    <p:extLst>
      <p:ext uri="{BB962C8B-B14F-4D97-AF65-F5344CB8AC3E}">
        <p14:creationId xmlns:p14="http://schemas.microsoft.com/office/powerpoint/2010/main" val="4071225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7A98A9B-0082-41AF-800F-2D408F5343C5}" type="slidenum">
              <a:rPr lang="en-ZA" smtClean="0"/>
              <a:pPr/>
              <a:t>17</a:t>
            </a:fld>
            <a:endParaRPr lang="en-ZA" dirty="0"/>
          </a:p>
        </p:txBody>
      </p:sp>
      <p:sp>
        <p:nvSpPr>
          <p:cNvPr id="3" name="Text Placeholder 2"/>
          <p:cNvSpPr>
            <a:spLocks noGrp="1"/>
          </p:cNvSpPr>
          <p:nvPr>
            <p:ph type="body" sz="quarter" idx="11"/>
          </p:nvPr>
        </p:nvSpPr>
        <p:spPr>
          <a:xfrm>
            <a:off x="550863" y="979364"/>
            <a:ext cx="11101135" cy="4429001"/>
          </a:xfrm>
        </p:spPr>
        <p:txBody>
          <a:bodyPr/>
          <a:lstStyle/>
          <a:p>
            <a:pPr algn="ctr"/>
            <a:r>
              <a:rPr lang="en-ZA" sz="4400" dirty="0" smtClean="0">
                <a:solidFill>
                  <a:srgbClr val="323031"/>
                </a:solidFill>
              </a:rPr>
              <a:t>Jobs &amp; a Just Coal Transition (cont.)</a:t>
            </a:r>
          </a:p>
          <a:p>
            <a:pPr marL="457200" indent="-457200" algn="just">
              <a:buFont typeface="Arial" panose="020B0604020202020204" pitchFamily="34" charset="0"/>
              <a:buChar char="•"/>
            </a:pPr>
            <a:r>
              <a:rPr lang="en-US" dirty="0"/>
              <a:t>Existing and potential jobs in the RE sector – which could also be located in mining areas - should be </a:t>
            </a:r>
            <a:r>
              <a:rPr lang="en-US" dirty="0" err="1"/>
              <a:t>recognised</a:t>
            </a:r>
            <a:r>
              <a:rPr lang="en-US" dirty="0"/>
              <a:t> and supported. </a:t>
            </a:r>
            <a:endParaRPr lang="en-US" dirty="0" smtClean="0"/>
          </a:p>
          <a:p>
            <a:pPr marL="457200" indent="-457200" algn="just">
              <a:buFont typeface="Arial" panose="020B0604020202020204" pitchFamily="34" charset="0"/>
              <a:buChar char="•"/>
            </a:pPr>
            <a:r>
              <a:rPr lang="en-US" dirty="0" smtClean="0"/>
              <a:t>DoE’s </a:t>
            </a:r>
            <a:r>
              <a:rPr lang="en-US" dirty="0"/>
              <a:t>own study finds that 30% more permanent direct jobs per unit of energy are created with the RE mix than with </a:t>
            </a:r>
            <a:r>
              <a:rPr lang="en-US" dirty="0" smtClean="0"/>
              <a:t>coal.</a:t>
            </a:r>
            <a:endParaRPr lang="en-US" dirty="0"/>
          </a:p>
          <a:p>
            <a:pPr marL="457200" indent="-457200" algn="just">
              <a:buFont typeface="Arial" panose="020B0604020202020204" pitchFamily="34" charset="0"/>
              <a:buChar char="•"/>
            </a:pPr>
            <a:r>
              <a:rPr lang="en-US" dirty="0"/>
              <a:t>S</a:t>
            </a:r>
            <a:r>
              <a:rPr lang="en-US" dirty="0" smtClean="0"/>
              <a:t>olar </a:t>
            </a:r>
            <a:r>
              <a:rPr lang="en-US" dirty="0"/>
              <a:t>PV and wind are more job-intensive along the entire value </a:t>
            </a:r>
            <a:r>
              <a:rPr lang="en-US" dirty="0" smtClean="0"/>
              <a:t>chain, and also more resilient, </a:t>
            </a:r>
            <a:r>
              <a:rPr lang="en-US" dirty="0"/>
              <a:t>than coal-fired power </a:t>
            </a:r>
            <a:r>
              <a:rPr lang="en-US" dirty="0" smtClean="0"/>
              <a:t>stations jobs. </a:t>
            </a:r>
          </a:p>
          <a:p>
            <a:pPr marL="457200" indent="-457200" algn="just">
              <a:buFont typeface="Arial" panose="020B0604020202020204" pitchFamily="34" charset="0"/>
              <a:buChar char="•"/>
            </a:pPr>
            <a:r>
              <a:rPr lang="en-US" dirty="0"/>
              <a:t>L</a:t>
            </a:r>
            <a:r>
              <a:rPr lang="en-US" dirty="0" smtClean="0"/>
              <a:t>egally-required </a:t>
            </a:r>
            <a:r>
              <a:rPr lang="en-US" dirty="0"/>
              <a:t>decommissioning of Eskom’s power plants, and rehabilitation of coal mines and land impacted by coal mining, would result in extensive employment opportunities, particularly for ex-mine and power station workers.  </a:t>
            </a:r>
          </a:p>
        </p:txBody>
      </p:sp>
    </p:spTree>
    <p:extLst>
      <p:ext uri="{BB962C8B-B14F-4D97-AF65-F5344CB8AC3E}">
        <p14:creationId xmlns:p14="http://schemas.microsoft.com/office/powerpoint/2010/main" val="3102035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7A98A9B-0082-41AF-800F-2D408F5343C5}" type="slidenum">
              <a:rPr lang="en-ZA" smtClean="0"/>
              <a:pPr/>
              <a:t>18</a:t>
            </a:fld>
            <a:endParaRPr lang="en-ZA" dirty="0"/>
          </a:p>
        </p:txBody>
      </p:sp>
      <p:sp>
        <p:nvSpPr>
          <p:cNvPr id="3" name="Text Placeholder 2"/>
          <p:cNvSpPr>
            <a:spLocks noGrp="1"/>
          </p:cNvSpPr>
          <p:nvPr>
            <p:ph type="body" sz="quarter" idx="11"/>
          </p:nvPr>
        </p:nvSpPr>
        <p:spPr>
          <a:xfrm>
            <a:off x="550862" y="1339973"/>
            <a:ext cx="11101135" cy="4724651"/>
          </a:xfrm>
        </p:spPr>
        <p:txBody>
          <a:bodyPr/>
          <a:lstStyle/>
          <a:p>
            <a:pPr lvl="0" algn="ctr"/>
            <a:r>
              <a:rPr lang="en-ZA" sz="4400" dirty="0" smtClean="0">
                <a:solidFill>
                  <a:srgbClr val="323031"/>
                </a:solidFill>
              </a:rPr>
              <a:t>Urgent </a:t>
            </a:r>
            <a:r>
              <a:rPr lang="en-ZA" sz="4400" dirty="0">
                <a:solidFill>
                  <a:srgbClr val="323031"/>
                </a:solidFill>
              </a:rPr>
              <a:t>n</a:t>
            </a:r>
            <a:r>
              <a:rPr lang="en-ZA" sz="4400" dirty="0" smtClean="0">
                <a:solidFill>
                  <a:srgbClr val="323031"/>
                </a:solidFill>
              </a:rPr>
              <a:t>eed to address climate </a:t>
            </a:r>
            <a:r>
              <a:rPr lang="en-ZA" sz="4400" dirty="0">
                <a:solidFill>
                  <a:srgbClr val="323031"/>
                </a:solidFill>
              </a:rPr>
              <a:t>c</a:t>
            </a:r>
            <a:r>
              <a:rPr lang="en-ZA" sz="4400" dirty="0" smtClean="0">
                <a:solidFill>
                  <a:srgbClr val="323031"/>
                </a:solidFill>
              </a:rPr>
              <a:t>risis</a:t>
            </a:r>
          </a:p>
          <a:p>
            <a:pPr algn="just"/>
            <a:r>
              <a:rPr lang="en-ZA" sz="2400" dirty="0" smtClean="0"/>
              <a:t>“</a:t>
            </a:r>
            <a:r>
              <a:rPr lang="en-ZA" sz="2400" i="1" dirty="0" smtClean="0"/>
              <a:t>[E]</a:t>
            </a:r>
            <a:r>
              <a:rPr lang="en-ZA" sz="2400" i="1" dirty="0" err="1" smtClean="0"/>
              <a:t>ven</a:t>
            </a:r>
            <a:r>
              <a:rPr lang="en-ZA" sz="2400" i="1" dirty="0" smtClean="0"/>
              <a:t> under emission scenarios that are more conservative than current international emission trends, it has been predicted that by mid-century the South African coast will warm by around 1 to 2°C and the interior by around 2 to 3°C. By 2100, warming is projected to reach around 3 to 4°C along the coast, and 6 to 7°C in the interior. With such temperature increases, </a:t>
            </a:r>
            <a:r>
              <a:rPr lang="en-ZA" sz="2400" b="1" i="1" u="sng" dirty="0" smtClean="0"/>
              <a:t>life as we know it will change completely</a:t>
            </a:r>
            <a:r>
              <a:rPr lang="en-ZA" sz="2400" i="1" dirty="0" smtClean="0"/>
              <a:t>: parts of the country will be much drier and increased evaporation will ensure an overall decrease in water availability. </a:t>
            </a:r>
            <a:r>
              <a:rPr lang="en-ZA" sz="2400" b="1" i="1" u="sng" dirty="0" smtClean="0"/>
              <a:t>This will significantly affect human health, agriculture, other water-intensive economic</a:t>
            </a:r>
            <a:r>
              <a:rPr lang="en-ZA" sz="2400" i="1" u="sng" dirty="0" smtClean="0"/>
              <a:t> </a:t>
            </a:r>
            <a:r>
              <a:rPr lang="en-ZA" sz="2400" b="1" i="1" u="sng" dirty="0" smtClean="0"/>
              <a:t>sectors such as the mining and electricity-generation sectors as well as the environment in general</a:t>
            </a:r>
            <a:r>
              <a:rPr lang="en-ZA" sz="2400" i="1" dirty="0" smtClean="0"/>
              <a:t>. Increased occurrence and severity of veld and forest fires; extreme weather events; and floods and droughts will also have significant impacts</a:t>
            </a:r>
            <a:r>
              <a:rPr lang="en-ZA" sz="2400" dirty="0" smtClean="0"/>
              <a:t>” (emphasis added) – SA Climate Change Response White Paper, p9 . </a:t>
            </a:r>
            <a:endParaRPr lang="en-US" sz="2400" dirty="0" smtClean="0"/>
          </a:p>
          <a:p>
            <a:endParaRPr lang="en-US" dirty="0"/>
          </a:p>
          <a:p>
            <a:pPr lvl="0"/>
            <a:endParaRPr lang="en-US" dirty="0"/>
          </a:p>
        </p:txBody>
      </p:sp>
    </p:spTree>
    <p:extLst>
      <p:ext uri="{BB962C8B-B14F-4D97-AF65-F5344CB8AC3E}">
        <p14:creationId xmlns:p14="http://schemas.microsoft.com/office/powerpoint/2010/main" val="1156799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599A99-3F3B-471E-8A33-B10AE5C50785}"/>
              </a:ext>
            </a:extLst>
          </p:cNvPr>
          <p:cNvSpPr>
            <a:spLocks noGrp="1"/>
          </p:cNvSpPr>
          <p:nvPr>
            <p:ph type="sldNum" sz="quarter" idx="10"/>
          </p:nvPr>
        </p:nvSpPr>
        <p:spPr/>
        <p:txBody>
          <a:bodyPr/>
          <a:lstStyle/>
          <a:p>
            <a:fld id="{C7A98A9B-0082-41AF-800F-2D408F5343C5}" type="slidenum">
              <a:rPr lang="en-ZA" smtClean="0"/>
              <a:pPr/>
              <a:t>1</a:t>
            </a:fld>
            <a:endParaRPr lang="en-ZA" dirty="0"/>
          </a:p>
        </p:txBody>
      </p:sp>
      <p:sp>
        <p:nvSpPr>
          <p:cNvPr id="2" name="Text Placeholder 1">
            <a:extLst>
              <a:ext uri="{FF2B5EF4-FFF2-40B4-BE49-F238E27FC236}">
                <a16:creationId xmlns:a16="http://schemas.microsoft.com/office/drawing/2014/main" id="{A182E463-C5C9-42E3-BEDE-61081412D7AF}"/>
              </a:ext>
            </a:extLst>
          </p:cNvPr>
          <p:cNvSpPr>
            <a:spLocks noGrp="1"/>
          </p:cNvSpPr>
          <p:nvPr>
            <p:ph type="body" sz="quarter" idx="11"/>
          </p:nvPr>
        </p:nvSpPr>
        <p:spPr>
          <a:xfrm>
            <a:off x="251326" y="914401"/>
            <a:ext cx="11608979" cy="5164428"/>
          </a:xfrm>
          <a:prstGeom prst="rect">
            <a:avLst/>
          </a:prstGeom>
        </p:spPr>
        <p:txBody>
          <a:bodyPr lIns="0" tIns="0" rIns="0" bIns="0"/>
          <a:lstStyle/>
          <a:p>
            <a:pPr algn="ctr">
              <a:spcAft>
                <a:spcPts val="1000"/>
              </a:spcAft>
            </a:pPr>
            <a:r>
              <a:rPr lang="en-ZA" sz="4400" dirty="0" smtClean="0">
                <a:solidFill>
                  <a:srgbClr val="323031"/>
                </a:solidFill>
                <a:latin typeface="Roboto Condensed Bold" panose="02000000000000000000" pitchFamily="2" charset="0"/>
              </a:rPr>
              <a:t>Who we are </a:t>
            </a:r>
          </a:p>
          <a:p>
            <a:pPr algn="just">
              <a:spcAft>
                <a:spcPts val="1000"/>
              </a:spcAft>
            </a:pPr>
            <a:r>
              <a:rPr lang="en-ZA" sz="2800" b="0" dirty="0" smtClean="0">
                <a:solidFill>
                  <a:srgbClr val="6B6B6B"/>
                </a:solidFill>
              </a:rPr>
              <a:t>We </a:t>
            </a:r>
            <a:r>
              <a:rPr lang="en-ZA" sz="2800" b="0" dirty="0">
                <a:solidFill>
                  <a:srgbClr val="6B6B6B"/>
                </a:solidFill>
              </a:rPr>
              <a:t>are activist lawyers who help communities and civil society organisations in South Africa realise our Constitutional right to a healthy environment by advocating and </a:t>
            </a:r>
            <a:r>
              <a:rPr lang="en-ZA" sz="2800" b="0" dirty="0" smtClean="0">
                <a:solidFill>
                  <a:srgbClr val="6B6B6B"/>
                </a:solidFill>
              </a:rPr>
              <a:t>litigating </a:t>
            </a:r>
            <a:r>
              <a:rPr lang="en-ZA" sz="2800" b="0" dirty="0">
                <a:solidFill>
                  <a:srgbClr val="6B6B6B"/>
                </a:solidFill>
              </a:rPr>
              <a:t>for environmental </a:t>
            </a:r>
            <a:r>
              <a:rPr lang="en-ZA" sz="2800" b="0" dirty="0" smtClean="0">
                <a:solidFill>
                  <a:srgbClr val="6B6B6B"/>
                </a:solidFill>
              </a:rPr>
              <a:t>justice.</a:t>
            </a:r>
          </a:p>
          <a:p>
            <a:pPr algn="just">
              <a:spcAft>
                <a:spcPts val="1000"/>
              </a:spcAft>
            </a:pPr>
            <a:r>
              <a:rPr lang="en-ZA" b="1" dirty="0" smtClean="0"/>
              <a:t>The Life </a:t>
            </a:r>
            <a:r>
              <a:rPr lang="en-ZA" b="1" dirty="0"/>
              <a:t>After </a:t>
            </a:r>
            <a:r>
              <a:rPr lang="en-ZA" b="1" dirty="0" smtClean="0"/>
              <a:t>Coal Campaign </a:t>
            </a:r>
            <a:r>
              <a:rPr lang="en-ZA" dirty="0" smtClean="0"/>
              <a:t>aims </a:t>
            </a:r>
            <a:r>
              <a:rPr lang="en-ZA" dirty="0"/>
              <a:t>to: </a:t>
            </a:r>
            <a:r>
              <a:rPr lang="en-ZA" dirty="0" smtClean="0"/>
              <a:t>discourage the development </a:t>
            </a:r>
            <a:r>
              <a:rPr lang="en-ZA" dirty="0"/>
              <a:t>of </a:t>
            </a:r>
            <a:r>
              <a:rPr lang="en-ZA" dirty="0" smtClean="0"/>
              <a:t>new </a:t>
            </a:r>
            <a:r>
              <a:rPr lang="en-ZA" dirty="0"/>
              <a:t>coal-fired power stations </a:t>
            </a:r>
            <a:r>
              <a:rPr lang="en-ZA" dirty="0" smtClean="0"/>
              <a:t>and mines</a:t>
            </a:r>
            <a:r>
              <a:rPr lang="en-ZA" dirty="0"/>
              <a:t>; reduce </a:t>
            </a:r>
            <a:r>
              <a:rPr lang="en-ZA" dirty="0" smtClean="0"/>
              <a:t>emissions </a:t>
            </a:r>
            <a:r>
              <a:rPr lang="en-ZA" dirty="0"/>
              <a:t>from existing </a:t>
            </a:r>
            <a:r>
              <a:rPr lang="en-ZA" dirty="0" smtClean="0"/>
              <a:t>coal infrastructure </a:t>
            </a:r>
            <a:r>
              <a:rPr lang="en-ZA" dirty="0"/>
              <a:t>and encourage a coal </a:t>
            </a:r>
            <a:r>
              <a:rPr lang="en-ZA" dirty="0" smtClean="0"/>
              <a:t>phase-out; and enable </a:t>
            </a:r>
            <a:r>
              <a:rPr lang="en-ZA" dirty="0"/>
              <a:t>a just transition to sustainable </a:t>
            </a:r>
            <a:r>
              <a:rPr lang="en-ZA" dirty="0" smtClean="0"/>
              <a:t>energy systems for </a:t>
            </a:r>
            <a:r>
              <a:rPr lang="en-ZA" dirty="0"/>
              <a:t>the people.</a:t>
            </a:r>
            <a:endParaRPr lang="en-ZA" sz="2800" b="0" dirty="0" smtClean="0">
              <a:solidFill>
                <a:srgbClr val="6B6B6B"/>
              </a:solidFill>
            </a:endParaRPr>
          </a:p>
          <a:p>
            <a:pPr algn="l">
              <a:spcAft>
                <a:spcPts val="1000"/>
              </a:spcAft>
            </a:pPr>
            <a:endParaRPr lang="en-ZA" sz="2800" b="0" dirty="0">
              <a:solidFill>
                <a:srgbClr val="6B6B6B"/>
              </a:solidFill>
            </a:endParaRPr>
          </a:p>
        </p:txBody>
      </p:sp>
      <p:pic>
        <p:nvPicPr>
          <p:cNvPr id="4" name="Picture 3"/>
          <p:cNvPicPr>
            <a:picLocks noChangeAspect="1"/>
          </p:cNvPicPr>
          <p:nvPr/>
        </p:nvPicPr>
        <p:blipFill>
          <a:blip r:embed="rId2"/>
          <a:stretch>
            <a:fillRect/>
          </a:stretch>
        </p:blipFill>
        <p:spPr>
          <a:xfrm>
            <a:off x="9008204" y="4334790"/>
            <a:ext cx="2494208" cy="2523210"/>
          </a:xfrm>
          <a:prstGeom prst="rect">
            <a:avLst/>
          </a:prstGeom>
        </p:spPr>
      </p:pic>
    </p:spTree>
    <p:extLst>
      <p:ext uri="{BB962C8B-B14F-4D97-AF65-F5344CB8AC3E}">
        <p14:creationId xmlns:p14="http://schemas.microsoft.com/office/powerpoint/2010/main" val="1107903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7A98A9B-0082-41AF-800F-2D408F5343C5}" type="slidenum">
              <a:rPr lang="en-ZA" smtClean="0"/>
              <a:pPr/>
              <a:t>19</a:t>
            </a:fld>
            <a:endParaRPr lang="en-ZA" dirty="0"/>
          </a:p>
        </p:txBody>
      </p:sp>
      <p:sp>
        <p:nvSpPr>
          <p:cNvPr id="3" name="Text Placeholder 2"/>
          <p:cNvSpPr>
            <a:spLocks noGrp="1"/>
          </p:cNvSpPr>
          <p:nvPr>
            <p:ph type="body" sz="quarter" idx="11"/>
          </p:nvPr>
        </p:nvSpPr>
        <p:spPr>
          <a:xfrm>
            <a:off x="457201" y="847166"/>
            <a:ext cx="11194798" cy="4504252"/>
          </a:xfrm>
        </p:spPr>
        <p:txBody>
          <a:bodyPr/>
          <a:lstStyle/>
          <a:p>
            <a:pPr lvl="0" algn="ctr"/>
            <a:r>
              <a:rPr lang="en-ZA" sz="4400" dirty="0">
                <a:solidFill>
                  <a:srgbClr val="323031"/>
                </a:solidFill>
              </a:rPr>
              <a:t>U</a:t>
            </a:r>
            <a:r>
              <a:rPr lang="en-ZA" sz="4400" dirty="0" smtClean="0">
                <a:solidFill>
                  <a:srgbClr val="323031"/>
                </a:solidFill>
              </a:rPr>
              <a:t>rgent need to address climate </a:t>
            </a:r>
            <a:r>
              <a:rPr lang="en-ZA" sz="4400" dirty="0">
                <a:solidFill>
                  <a:srgbClr val="323031"/>
                </a:solidFill>
              </a:rPr>
              <a:t>c</a:t>
            </a:r>
            <a:r>
              <a:rPr lang="en-ZA" sz="4400" dirty="0" smtClean="0">
                <a:solidFill>
                  <a:srgbClr val="323031"/>
                </a:solidFill>
              </a:rPr>
              <a:t>risis (cont.)</a:t>
            </a:r>
            <a:endParaRPr lang="en-ZA" sz="4400" dirty="0">
              <a:solidFill>
                <a:srgbClr val="323031"/>
              </a:solidFill>
            </a:endParaRPr>
          </a:p>
          <a:p>
            <a:pPr marL="457200" indent="-457200" algn="just">
              <a:buFont typeface="Arial" panose="020B0604020202020204" pitchFamily="34" charset="0"/>
              <a:buChar char="•"/>
            </a:pPr>
            <a:r>
              <a:rPr lang="en-ZA" dirty="0" smtClean="0"/>
              <a:t>A </a:t>
            </a:r>
            <a:r>
              <a:rPr lang="en-ZA" dirty="0"/>
              <a:t>significant portion of </a:t>
            </a:r>
            <a:r>
              <a:rPr lang="en-ZA" dirty="0" smtClean="0"/>
              <a:t>SA’s electricity still derived </a:t>
            </a:r>
            <a:r>
              <a:rPr lang="en-ZA" dirty="0"/>
              <a:t>from fossil fuels by </a:t>
            </a:r>
            <a:r>
              <a:rPr lang="en-ZA" dirty="0" smtClean="0"/>
              <a:t>2030 (6 732MW of new </a:t>
            </a:r>
            <a:r>
              <a:rPr lang="en-ZA" dirty="0"/>
              <a:t>coal </a:t>
            </a:r>
            <a:r>
              <a:rPr lang="en-ZA" dirty="0" smtClean="0"/>
              <a:t>and </a:t>
            </a:r>
            <a:r>
              <a:rPr lang="en-ZA" dirty="0"/>
              <a:t>8 100MW of new gas/diesel </a:t>
            </a:r>
            <a:r>
              <a:rPr lang="en-ZA" dirty="0" smtClean="0"/>
              <a:t>capacity)</a:t>
            </a:r>
          </a:p>
          <a:p>
            <a:pPr marL="457200" indent="-457200">
              <a:buFont typeface="Arial" panose="020B0604020202020204" pitchFamily="34" charset="0"/>
              <a:buChar char="•"/>
            </a:pPr>
            <a:r>
              <a:rPr lang="en-ZA" dirty="0">
                <a:solidFill>
                  <a:srgbClr val="323031"/>
                </a:solidFill>
                <a:hlinkClick r:id="rId2"/>
              </a:rPr>
              <a:t>https://climateactiontracker.org/countries/south-africa</a:t>
            </a:r>
            <a:r>
              <a:rPr lang="en-ZA" dirty="0" smtClean="0">
                <a:solidFill>
                  <a:srgbClr val="323031"/>
                </a:solidFill>
                <a:hlinkClick r:id="rId2"/>
              </a:rPr>
              <a:t>/</a:t>
            </a:r>
            <a:r>
              <a:rPr lang="en-ZA" dirty="0" smtClean="0">
                <a:solidFill>
                  <a:srgbClr val="323031"/>
                </a:solidFill>
              </a:rPr>
              <a:t> </a:t>
            </a:r>
          </a:p>
          <a:p>
            <a:pPr marL="457200" indent="-457200">
              <a:buFont typeface="Arial" panose="020B0604020202020204" pitchFamily="34" charset="0"/>
              <a:buChar char="•"/>
            </a:pPr>
            <a:endParaRPr lang="en-ZA" dirty="0" smtClean="0">
              <a:solidFill>
                <a:srgbClr val="323031"/>
              </a:solidFill>
            </a:endParaRPr>
          </a:p>
          <a:p>
            <a:pPr marL="457200" indent="-457200">
              <a:buFont typeface="Arial" panose="020B0604020202020204" pitchFamily="34" charset="0"/>
              <a:buChar char="•"/>
            </a:pPr>
            <a:endParaRPr lang="en-ZA" dirty="0" smtClean="0">
              <a:solidFill>
                <a:srgbClr val="323031"/>
              </a:solidFill>
            </a:endParaRPr>
          </a:p>
          <a:p>
            <a:endParaRPr lang="en-ZA" dirty="0">
              <a:solidFill>
                <a:srgbClr val="323031"/>
              </a:solidFill>
            </a:endParaRPr>
          </a:p>
          <a:p>
            <a:endParaRPr lang="en-US" dirty="0"/>
          </a:p>
        </p:txBody>
      </p:sp>
      <p:pic>
        <p:nvPicPr>
          <p:cNvPr id="4" name="Picture 3"/>
          <p:cNvPicPr>
            <a:picLocks noChangeAspect="1"/>
          </p:cNvPicPr>
          <p:nvPr/>
        </p:nvPicPr>
        <p:blipFill>
          <a:blip r:embed="rId3"/>
          <a:stretch>
            <a:fillRect/>
          </a:stretch>
        </p:blipFill>
        <p:spPr>
          <a:xfrm>
            <a:off x="962339" y="3452452"/>
            <a:ext cx="9655450" cy="3264793"/>
          </a:xfrm>
          <a:prstGeom prst="rect">
            <a:avLst/>
          </a:prstGeom>
        </p:spPr>
      </p:pic>
    </p:spTree>
    <p:extLst>
      <p:ext uri="{BB962C8B-B14F-4D97-AF65-F5344CB8AC3E}">
        <p14:creationId xmlns:p14="http://schemas.microsoft.com/office/powerpoint/2010/main" val="2189328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5456" y="3709909"/>
            <a:ext cx="2013263" cy="2608091"/>
          </a:xfrm>
          <a:prstGeom prst="rect">
            <a:avLst/>
          </a:prstGeom>
        </p:spPr>
      </p:pic>
      <p:sp>
        <p:nvSpPr>
          <p:cNvPr id="2" name="Slide Number Placeholder 1"/>
          <p:cNvSpPr>
            <a:spLocks noGrp="1"/>
          </p:cNvSpPr>
          <p:nvPr>
            <p:ph type="sldNum" sz="quarter" idx="10"/>
          </p:nvPr>
        </p:nvSpPr>
        <p:spPr/>
        <p:txBody>
          <a:bodyPr/>
          <a:lstStyle/>
          <a:p>
            <a:fld id="{C7A98A9B-0082-41AF-800F-2D408F5343C5}" type="slidenum">
              <a:rPr lang="en-ZA" smtClean="0"/>
              <a:pPr/>
              <a:t>20</a:t>
            </a:fld>
            <a:endParaRPr lang="en-ZA" dirty="0"/>
          </a:p>
        </p:txBody>
      </p:sp>
      <p:sp>
        <p:nvSpPr>
          <p:cNvPr id="3" name="Text Placeholder 2"/>
          <p:cNvSpPr>
            <a:spLocks noGrp="1"/>
          </p:cNvSpPr>
          <p:nvPr>
            <p:ph type="body" sz="quarter" idx="11"/>
          </p:nvPr>
        </p:nvSpPr>
        <p:spPr>
          <a:xfrm>
            <a:off x="550863" y="1108154"/>
            <a:ext cx="11101135" cy="4429001"/>
          </a:xfrm>
        </p:spPr>
        <p:txBody>
          <a:bodyPr/>
          <a:lstStyle/>
          <a:p>
            <a:pPr lvl="0" algn="ctr"/>
            <a:r>
              <a:rPr lang="en-ZA" sz="4400" dirty="0" smtClean="0">
                <a:solidFill>
                  <a:srgbClr val="323031"/>
                </a:solidFill>
              </a:rPr>
              <a:t>Urgent need to address </a:t>
            </a:r>
            <a:r>
              <a:rPr lang="en-ZA" sz="4400" dirty="0">
                <a:solidFill>
                  <a:srgbClr val="323031"/>
                </a:solidFill>
              </a:rPr>
              <a:t>c</a:t>
            </a:r>
            <a:r>
              <a:rPr lang="en-ZA" sz="4400" dirty="0" smtClean="0">
                <a:solidFill>
                  <a:srgbClr val="323031"/>
                </a:solidFill>
              </a:rPr>
              <a:t>limate crisis (cont.)</a:t>
            </a:r>
          </a:p>
          <a:p>
            <a:pPr marL="457200" indent="-457200" algn="just">
              <a:buFont typeface="Arial" panose="020B0604020202020204" pitchFamily="34" charset="0"/>
              <a:buChar char="•"/>
            </a:pPr>
            <a:r>
              <a:rPr lang="en-ZA" dirty="0" smtClean="0"/>
              <a:t>Intergovernmental Panel on Climate Change on Global Warming of 1.5 °C, October 2018</a:t>
            </a:r>
          </a:p>
          <a:p>
            <a:pPr marL="1143000" lvl="1" indent="-457200" algn="just"/>
            <a:r>
              <a:rPr lang="en-ZA" dirty="0" smtClean="0">
                <a:solidFill>
                  <a:srgbClr val="6B6B6B"/>
                </a:solidFill>
              </a:rPr>
              <a:t>human </a:t>
            </a:r>
            <a:r>
              <a:rPr lang="en-ZA" dirty="0">
                <a:solidFill>
                  <a:srgbClr val="6B6B6B"/>
                </a:solidFill>
              </a:rPr>
              <a:t>activities have already caused approximately 1.0°C of global warming above pre-industrial levels, resulting in increased natural disasters, droughts, and rising sea </a:t>
            </a:r>
            <a:r>
              <a:rPr lang="en-ZA" dirty="0" smtClean="0">
                <a:solidFill>
                  <a:srgbClr val="6B6B6B"/>
                </a:solidFill>
              </a:rPr>
              <a:t>levels</a:t>
            </a:r>
          </a:p>
          <a:p>
            <a:pPr marL="457200" indent="-457200">
              <a:buFont typeface="Arial" panose="020B0604020202020204" pitchFamily="34" charset="0"/>
              <a:buChar char="•"/>
            </a:pPr>
            <a:endParaRPr lang="en-ZA" dirty="0" smtClean="0">
              <a:solidFill>
                <a:srgbClr val="323031"/>
              </a:solidFill>
            </a:endParaRPr>
          </a:p>
          <a:p>
            <a:pPr marL="457200" indent="-457200">
              <a:buFont typeface="Arial" panose="020B0604020202020204" pitchFamily="34" charset="0"/>
              <a:buChar char="•"/>
            </a:pPr>
            <a:endParaRPr lang="en-ZA" dirty="0" smtClean="0">
              <a:solidFill>
                <a:srgbClr val="323031"/>
              </a:solidFill>
            </a:endParaRPr>
          </a:p>
          <a:p>
            <a:endParaRPr lang="en-ZA" dirty="0">
              <a:solidFill>
                <a:srgbClr val="323031"/>
              </a:solidFill>
            </a:endParaRPr>
          </a:p>
          <a:p>
            <a:endParaRPr lang="en-US" dirty="0"/>
          </a:p>
        </p:txBody>
      </p:sp>
      <p:pic>
        <p:nvPicPr>
          <p:cNvPr id="6" name="Picture 5"/>
          <p:cNvPicPr>
            <a:picLocks noChangeAspect="1"/>
          </p:cNvPicPr>
          <p:nvPr/>
        </p:nvPicPr>
        <p:blipFill>
          <a:blip r:embed="rId3"/>
          <a:stretch>
            <a:fillRect/>
          </a:stretch>
        </p:blipFill>
        <p:spPr>
          <a:xfrm>
            <a:off x="2468719" y="3878501"/>
            <a:ext cx="9942489" cy="2270906"/>
          </a:xfrm>
          <a:prstGeom prst="rect">
            <a:avLst/>
          </a:prstGeom>
        </p:spPr>
      </p:pic>
    </p:spTree>
    <p:extLst>
      <p:ext uri="{BB962C8B-B14F-4D97-AF65-F5344CB8AC3E}">
        <p14:creationId xmlns:p14="http://schemas.microsoft.com/office/powerpoint/2010/main" val="2137954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7A98A9B-0082-41AF-800F-2D408F5343C5}" type="slidenum">
              <a:rPr lang="en-ZA" smtClean="0"/>
              <a:pPr/>
              <a:t>21</a:t>
            </a:fld>
            <a:endParaRPr lang="en-ZA" dirty="0"/>
          </a:p>
        </p:txBody>
      </p:sp>
      <p:sp>
        <p:nvSpPr>
          <p:cNvPr id="3" name="Text Placeholder 2"/>
          <p:cNvSpPr>
            <a:spLocks noGrp="1"/>
          </p:cNvSpPr>
          <p:nvPr>
            <p:ph type="body" sz="quarter" idx="11"/>
          </p:nvPr>
        </p:nvSpPr>
        <p:spPr>
          <a:xfrm>
            <a:off x="699751" y="827166"/>
            <a:ext cx="11101135" cy="4906884"/>
          </a:xfrm>
        </p:spPr>
        <p:txBody>
          <a:bodyPr/>
          <a:lstStyle/>
          <a:p>
            <a:pPr lvl="0" algn="ctr"/>
            <a:r>
              <a:rPr lang="en-ZA" sz="4400" dirty="0">
                <a:solidFill>
                  <a:srgbClr val="323031"/>
                </a:solidFill>
              </a:rPr>
              <a:t>Urgent need to address climate crisis (cont.)</a:t>
            </a:r>
          </a:p>
          <a:p>
            <a:pPr marL="457200" indent="-457200" algn="just">
              <a:buFont typeface="Arial" panose="020B0604020202020204" pitchFamily="34" charset="0"/>
              <a:buChar char="•"/>
            </a:pPr>
            <a:r>
              <a:rPr lang="en-ZA" dirty="0" smtClean="0"/>
              <a:t>IPCC Report on </a:t>
            </a:r>
            <a:r>
              <a:rPr lang="en-ZA" dirty="0"/>
              <a:t>Global Warming of </a:t>
            </a:r>
            <a:r>
              <a:rPr lang="en-ZA" dirty="0" smtClean="0"/>
              <a:t>1.5 °C:</a:t>
            </a:r>
          </a:p>
          <a:p>
            <a:pPr marL="1143000" lvl="1" indent="-457200" algn="just"/>
            <a:r>
              <a:rPr lang="en-US" dirty="0" smtClean="0">
                <a:solidFill>
                  <a:srgbClr val="6B6B6B"/>
                </a:solidFill>
              </a:rPr>
              <a:t>There are limits </a:t>
            </a:r>
            <a:r>
              <a:rPr lang="en-US" dirty="0">
                <a:solidFill>
                  <a:srgbClr val="6B6B6B"/>
                </a:solidFill>
              </a:rPr>
              <a:t>to adaptive capacity for some human and natural systems at </a:t>
            </a:r>
            <a:r>
              <a:rPr lang="en-US" dirty="0" smtClean="0">
                <a:solidFill>
                  <a:srgbClr val="6B6B6B"/>
                </a:solidFill>
              </a:rPr>
              <a:t>1.5°C - limiting </a:t>
            </a:r>
            <a:r>
              <a:rPr lang="en-US" dirty="0">
                <a:solidFill>
                  <a:srgbClr val="6B6B6B"/>
                </a:solidFill>
              </a:rPr>
              <a:t>global warming to 1.5°C would require “</a:t>
            </a:r>
            <a:r>
              <a:rPr lang="en-US" i="1" dirty="0">
                <a:solidFill>
                  <a:srgbClr val="6B6B6B"/>
                </a:solidFill>
              </a:rPr>
              <a:t>rapid and far-reaching</a:t>
            </a:r>
            <a:r>
              <a:rPr lang="en-US" dirty="0">
                <a:solidFill>
                  <a:srgbClr val="6B6B6B"/>
                </a:solidFill>
              </a:rPr>
              <a:t>” transitions in land, energy, industry, buildings, transport, and </a:t>
            </a:r>
            <a:r>
              <a:rPr lang="en-US" dirty="0" smtClean="0">
                <a:solidFill>
                  <a:srgbClr val="6B6B6B"/>
                </a:solidFill>
              </a:rPr>
              <a:t>cities</a:t>
            </a:r>
            <a:r>
              <a:rPr lang="en-US" dirty="0">
                <a:solidFill>
                  <a:srgbClr val="6B6B6B"/>
                </a:solidFill>
              </a:rPr>
              <a:t> </a:t>
            </a:r>
            <a:endParaRPr lang="en-US" dirty="0" smtClean="0">
              <a:solidFill>
                <a:srgbClr val="6B6B6B"/>
              </a:solidFill>
            </a:endParaRPr>
          </a:p>
          <a:p>
            <a:pPr marL="1143000" lvl="1" indent="-457200" algn="just"/>
            <a:r>
              <a:rPr lang="en-US" dirty="0" smtClean="0">
                <a:solidFill>
                  <a:srgbClr val="6B6B6B"/>
                </a:solidFill>
              </a:rPr>
              <a:t>Global </a:t>
            </a:r>
            <a:r>
              <a:rPr lang="en-US" dirty="0">
                <a:solidFill>
                  <a:srgbClr val="6B6B6B"/>
                </a:solidFill>
              </a:rPr>
              <a:t>net human-caused emissions of carbon dioxide (CO2) must fall by about 45 </a:t>
            </a:r>
            <a:r>
              <a:rPr lang="en-US" dirty="0" smtClean="0">
                <a:solidFill>
                  <a:srgbClr val="6B6B6B"/>
                </a:solidFill>
              </a:rPr>
              <a:t>% </a:t>
            </a:r>
            <a:r>
              <a:rPr lang="en-US" dirty="0">
                <a:solidFill>
                  <a:srgbClr val="6B6B6B"/>
                </a:solidFill>
              </a:rPr>
              <a:t>from 2010 levels by 2030, reaching ‘net zero’ around </a:t>
            </a:r>
            <a:r>
              <a:rPr lang="en-US" dirty="0" smtClean="0">
                <a:solidFill>
                  <a:srgbClr val="6B6B6B"/>
                </a:solidFill>
              </a:rPr>
              <a:t>2050 </a:t>
            </a:r>
            <a:endParaRPr lang="en-US" dirty="0">
              <a:solidFill>
                <a:srgbClr val="6B6B6B"/>
              </a:solidFill>
            </a:endParaRPr>
          </a:p>
          <a:p>
            <a:pPr marL="457200" indent="-457200">
              <a:buFont typeface="Arial" panose="020B0604020202020204" pitchFamily="34" charset="0"/>
              <a:buChar char="•"/>
            </a:pPr>
            <a:endParaRPr lang="en-ZA" dirty="0" smtClean="0">
              <a:solidFill>
                <a:srgbClr val="323031"/>
              </a:solidFill>
            </a:endParaRPr>
          </a:p>
          <a:p>
            <a:pPr marL="457200" indent="-457200">
              <a:buFont typeface="Arial" panose="020B0604020202020204" pitchFamily="34" charset="0"/>
              <a:buChar char="•"/>
            </a:pPr>
            <a:endParaRPr lang="en-ZA" dirty="0" smtClean="0">
              <a:solidFill>
                <a:srgbClr val="323031"/>
              </a:solidFill>
            </a:endParaRPr>
          </a:p>
          <a:p>
            <a:endParaRPr lang="en-ZA" dirty="0">
              <a:solidFill>
                <a:srgbClr val="323031"/>
              </a:solidFill>
            </a:endParaRPr>
          </a:p>
          <a:p>
            <a:endParaRPr lang="en-US" dirty="0"/>
          </a:p>
        </p:txBody>
      </p:sp>
      <p:pic>
        <p:nvPicPr>
          <p:cNvPr id="4" name="Picture 3"/>
          <p:cNvPicPr>
            <a:picLocks noChangeAspect="1"/>
          </p:cNvPicPr>
          <p:nvPr/>
        </p:nvPicPr>
        <p:blipFill>
          <a:blip r:embed="rId2"/>
          <a:stretch>
            <a:fillRect/>
          </a:stretch>
        </p:blipFill>
        <p:spPr>
          <a:xfrm>
            <a:off x="2251411" y="4110160"/>
            <a:ext cx="3586161" cy="2477840"/>
          </a:xfrm>
          <a:prstGeom prst="rect">
            <a:avLst/>
          </a:prstGeom>
        </p:spPr>
      </p:pic>
      <p:pic>
        <p:nvPicPr>
          <p:cNvPr id="7" name="Picture 6"/>
          <p:cNvPicPr>
            <a:picLocks noChangeAspect="1"/>
          </p:cNvPicPr>
          <p:nvPr/>
        </p:nvPicPr>
        <p:blipFill>
          <a:blip r:embed="rId3"/>
          <a:stretch>
            <a:fillRect/>
          </a:stretch>
        </p:blipFill>
        <p:spPr>
          <a:xfrm>
            <a:off x="6439735" y="4110160"/>
            <a:ext cx="4610100" cy="2247900"/>
          </a:xfrm>
          <a:prstGeom prst="rect">
            <a:avLst/>
          </a:prstGeom>
        </p:spPr>
      </p:pic>
    </p:spTree>
    <p:extLst>
      <p:ext uri="{BB962C8B-B14F-4D97-AF65-F5344CB8AC3E}">
        <p14:creationId xmlns:p14="http://schemas.microsoft.com/office/powerpoint/2010/main" val="1463289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7A98A9B-0082-41AF-800F-2D408F5343C5}" type="slidenum">
              <a:rPr lang="en-ZA" smtClean="0"/>
              <a:pPr/>
              <a:t>22</a:t>
            </a:fld>
            <a:endParaRPr lang="en-ZA" dirty="0"/>
          </a:p>
        </p:txBody>
      </p:sp>
      <p:sp>
        <p:nvSpPr>
          <p:cNvPr id="3" name="Text Placeholder 2"/>
          <p:cNvSpPr>
            <a:spLocks noGrp="1"/>
          </p:cNvSpPr>
          <p:nvPr>
            <p:ph type="body" sz="quarter" idx="11"/>
          </p:nvPr>
        </p:nvSpPr>
        <p:spPr>
          <a:xfrm>
            <a:off x="550863" y="1108154"/>
            <a:ext cx="11101135" cy="4906884"/>
          </a:xfrm>
        </p:spPr>
        <p:txBody>
          <a:bodyPr/>
          <a:lstStyle/>
          <a:p>
            <a:pPr lvl="0" algn="ctr"/>
            <a:r>
              <a:rPr lang="en-ZA" sz="4400" dirty="0" smtClean="0">
                <a:solidFill>
                  <a:srgbClr val="323031"/>
                </a:solidFill>
              </a:rPr>
              <a:t>Urgent need to address climate </a:t>
            </a:r>
            <a:r>
              <a:rPr lang="en-ZA" sz="4400" dirty="0">
                <a:solidFill>
                  <a:srgbClr val="323031"/>
                </a:solidFill>
              </a:rPr>
              <a:t>c</a:t>
            </a:r>
            <a:r>
              <a:rPr lang="en-ZA" sz="4400" dirty="0" smtClean="0">
                <a:solidFill>
                  <a:srgbClr val="323031"/>
                </a:solidFill>
              </a:rPr>
              <a:t>risis (cont.)</a:t>
            </a:r>
            <a:endParaRPr lang="en-ZA" sz="4400" dirty="0">
              <a:solidFill>
                <a:srgbClr val="323031"/>
              </a:solidFill>
            </a:endParaRPr>
          </a:p>
          <a:p>
            <a:pPr marL="457200" indent="-457200" algn="just">
              <a:buFont typeface="Arial" panose="020B0604020202020204" pitchFamily="34" charset="0"/>
              <a:buChar char="•"/>
            </a:pPr>
            <a:r>
              <a:rPr lang="en-ZA" dirty="0" smtClean="0"/>
              <a:t>What does the IPCC Report means for us?</a:t>
            </a:r>
            <a:endParaRPr lang="en-US" dirty="0" smtClean="0"/>
          </a:p>
          <a:p>
            <a:pPr marL="1143000" lvl="1" indent="-457200" algn="just"/>
            <a:r>
              <a:rPr lang="en-US" dirty="0" smtClean="0">
                <a:solidFill>
                  <a:srgbClr val="6B6B6B"/>
                </a:solidFill>
              </a:rPr>
              <a:t>South </a:t>
            </a:r>
            <a:r>
              <a:rPr lang="en-US" dirty="0">
                <a:solidFill>
                  <a:srgbClr val="6B6B6B"/>
                </a:solidFill>
              </a:rPr>
              <a:t>Africans and our future generations are exposed to irreversible devastating </a:t>
            </a:r>
            <a:r>
              <a:rPr lang="en-US" dirty="0" smtClean="0">
                <a:solidFill>
                  <a:srgbClr val="6B6B6B"/>
                </a:solidFill>
              </a:rPr>
              <a:t>climate change impacts; and</a:t>
            </a:r>
          </a:p>
          <a:p>
            <a:pPr marL="1143000" lvl="1" indent="-457200" algn="just"/>
            <a:r>
              <a:rPr lang="en-US" dirty="0">
                <a:solidFill>
                  <a:srgbClr val="6B6B6B"/>
                </a:solidFill>
              </a:rPr>
              <a:t>d</a:t>
            </a:r>
            <a:r>
              <a:rPr lang="en-US" dirty="0" smtClean="0">
                <a:solidFill>
                  <a:srgbClr val="6B6B6B"/>
                </a:solidFill>
              </a:rPr>
              <a:t>rastic </a:t>
            </a:r>
            <a:r>
              <a:rPr lang="en-US" dirty="0">
                <a:solidFill>
                  <a:srgbClr val="6B6B6B"/>
                </a:solidFill>
              </a:rPr>
              <a:t>interventions are required </a:t>
            </a:r>
            <a:r>
              <a:rPr lang="en-US" i="1" dirty="0" smtClean="0">
                <a:solidFill>
                  <a:srgbClr val="6B6B6B"/>
                </a:solidFill>
              </a:rPr>
              <a:t>now</a:t>
            </a:r>
            <a:r>
              <a:rPr lang="en-US" dirty="0">
                <a:solidFill>
                  <a:srgbClr val="6B6B6B"/>
                </a:solidFill>
              </a:rPr>
              <a:t> </a:t>
            </a:r>
            <a:r>
              <a:rPr lang="en-US" dirty="0" smtClean="0">
                <a:solidFill>
                  <a:srgbClr val="6B6B6B"/>
                </a:solidFill>
              </a:rPr>
              <a:t>to </a:t>
            </a:r>
            <a:r>
              <a:rPr lang="en-US" dirty="0">
                <a:solidFill>
                  <a:srgbClr val="6B6B6B"/>
                </a:solidFill>
              </a:rPr>
              <a:t>avoid </a:t>
            </a:r>
            <a:r>
              <a:rPr lang="en-US" dirty="0" smtClean="0">
                <a:solidFill>
                  <a:srgbClr val="6B6B6B"/>
                </a:solidFill>
              </a:rPr>
              <a:t>this. </a:t>
            </a:r>
          </a:p>
          <a:p>
            <a:pPr marL="457200" indent="-457200" algn="just">
              <a:buFont typeface="Arial" panose="020B0604020202020204" pitchFamily="34" charset="0"/>
              <a:buChar char="•"/>
            </a:pPr>
            <a:r>
              <a:rPr lang="en-US" dirty="0" smtClean="0"/>
              <a:t>Our </a:t>
            </a:r>
            <a:r>
              <a:rPr lang="en-US" dirty="0"/>
              <a:t>Constitution demands that more urgent, bolder steps be </a:t>
            </a:r>
            <a:r>
              <a:rPr lang="en-US" dirty="0" smtClean="0"/>
              <a:t>taken.</a:t>
            </a:r>
          </a:p>
          <a:p>
            <a:pPr marL="457200" indent="-457200" algn="just">
              <a:buFont typeface="Arial" panose="020B0604020202020204" pitchFamily="34" charset="0"/>
              <a:buChar char="•"/>
            </a:pPr>
            <a:r>
              <a:rPr lang="en-US" dirty="0"/>
              <a:t>T</a:t>
            </a:r>
            <a:r>
              <a:rPr lang="en-US" dirty="0" smtClean="0"/>
              <a:t>he </a:t>
            </a:r>
            <a:r>
              <a:rPr lang="en-US" i="1" dirty="0"/>
              <a:t>State of the Netherlands v the </a:t>
            </a:r>
            <a:r>
              <a:rPr lang="en-US" i="1" dirty="0" err="1"/>
              <a:t>Urgenda</a:t>
            </a:r>
            <a:r>
              <a:rPr lang="en-US" i="1" dirty="0"/>
              <a:t> </a:t>
            </a:r>
            <a:r>
              <a:rPr lang="en-US" i="1" dirty="0" smtClean="0"/>
              <a:t>Foundation</a:t>
            </a:r>
            <a:r>
              <a:rPr lang="en-US" dirty="0" smtClean="0"/>
              <a:t>, October 2018</a:t>
            </a:r>
            <a:endParaRPr lang="en-ZA" dirty="0" smtClean="0"/>
          </a:p>
          <a:p>
            <a:pPr marL="457200" indent="-457200">
              <a:buFont typeface="Arial" panose="020B0604020202020204" pitchFamily="34" charset="0"/>
              <a:buChar char="•"/>
            </a:pPr>
            <a:endParaRPr lang="en-ZA" dirty="0" smtClean="0">
              <a:solidFill>
                <a:srgbClr val="323031"/>
              </a:solidFill>
            </a:endParaRPr>
          </a:p>
          <a:p>
            <a:endParaRPr lang="en-ZA" dirty="0">
              <a:solidFill>
                <a:srgbClr val="323031"/>
              </a:solidFill>
            </a:endParaRPr>
          </a:p>
          <a:p>
            <a:endParaRPr lang="en-US" dirty="0"/>
          </a:p>
        </p:txBody>
      </p:sp>
      <p:pic>
        <p:nvPicPr>
          <p:cNvPr id="4" name="Picture 3"/>
          <p:cNvPicPr>
            <a:picLocks noChangeAspect="1"/>
          </p:cNvPicPr>
          <p:nvPr/>
        </p:nvPicPr>
        <p:blipFill>
          <a:blip r:embed="rId2"/>
          <a:stretch>
            <a:fillRect/>
          </a:stretch>
        </p:blipFill>
        <p:spPr>
          <a:xfrm>
            <a:off x="3134392" y="4433888"/>
            <a:ext cx="6345784" cy="1884112"/>
          </a:xfrm>
          <a:prstGeom prst="rect">
            <a:avLst/>
          </a:prstGeom>
        </p:spPr>
      </p:pic>
    </p:spTree>
    <p:extLst>
      <p:ext uri="{BB962C8B-B14F-4D97-AF65-F5344CB8AC3E}">
        <p14:creationId xmlns:p14="http://schemas.microsoft.com/office/powerpoint/2010/main" val="1916800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7A98A9B-0082-41AF-800F-2D408F5343C5}" type="slidenum">
              <a:rPr lang="en-ZA" smtClean="0"/>
              <a:pPr/>
              <a:t>23</a:t>
            </a:fld>
            <a:endParaRPr lang="en-ZA" dirty="0"/>
          </a:p>
        </p:txBody>
      </p:sp>
      <p:sp>
        <p:nvSpPr>
          <p:cNvPr id="3" name="Text Placeholder 2"/>
          <p:cNvSpPr>
            <a:spLocks noGrp="1"/>
          </p:cNvSpPr>
          <p:nvPr>
            <p:ph type="body" sz="quarter" idx="11"/>
          </p:nvPr>
        </p:nvSpPr>
        <p:spPr>
          <a:xfrm>
            <a:off x="550862" y="1185863"/>
            <a:ext cx="11101135" cy="4583111"/>
          </a:xfrm>
        </p:spPr>
        <p:txBody>
          <a:bodyPr/>
          <a:lstStyle/>
          <a:p>
            <a:pPr algn="ctr"/>
            <a:r>
              <a:rPr lang="en-US" sz="4400" dirty="0">
                <a:solidFill>
                  <a:srgbClr val="323031"/>
                </a:solidFill>
              </a:rPr>
              <a:t>State of the Netherlands v the </a:t>
            </a:r>
            <a:r>
              <a:rPr lang="en-US" sz="4400" dirty="0" err="1">
                <a:solidFill>
                  <a:srgbClr val="323031"/>
                </a:solidFill>
              </a:rPr>
              <a:t>Urgenda</a:t>
            </a:r>
            <a:r>
              <a:rPr lang="en-US" sz="4400" dirty="0">
                <a:solidFill>
                  <a:srgbClr val="323031"/>
                </a:solidFill>
              </a:rPr>
              <a:t> </a:t>
            </a:r>
            <a:r>
              <a:rPr lang="en-US" sz="4400" dirty="0" smtClean="0">
                <a:solidFill>
                  <a:srgbClr val="323031"/>
                </a:solidFill>
              </a:rPr>
              <a:t>Foundation</a:t>
            </a:r>
          </a:p>
          <a:p>
            <a:pPr marL="457200" indent="-457200" algn="just">
              <a:buFont typeface="Arial" panose="020B0604020202020204" pitchFamily="34" charset="0"/>
              <a:buChar char="•"/>
            </a:pPr>
            <a:r>
              <a:rPr lang="en-ZA" sz="2700" dirty="0"/>
              <a:t>“</a:t>
            </a:r>
            <a:r>
              <a:rPr lang="en-ZA" sz="2700" i="1" dirty="0"/>
              <a:t>the State has a positive obligation to protect the lives of citizens within its jurisdiction …. This obligation applies to all activities, public and non-public, which could endanger the rights protected …, and certainly in the face of industrial activities which by their very nature are dangerous</a:t>
            </a:r>
            <a:r>
              <a:rPr lang="en-ZA" sz="2700" dirty="0"/>
              <a:t>” (para 43</a:t>
            </a:r>
            <a:r>
              <a:rPr lang="en-ZA" sz="2700" dirty="0" smtClean="0"/>
              <a:t>)</a:t>
            </a:r>
          </a:p>
          <a:p>
            <a:pPr marL="457200" indent="-457200" algn="just">
              <a:buFont typeface="Arial" panose="020B0604020202020204" pitchFamily="34" charset="0"/>
              <a:buChar char="•"/>
            </a:pPr>
            <a:r>
              <a:rPr lang="en-ZA" sz="2700" dirty="0" smtClean="0"/>
              <a:t>“</a:t>
            </a:r>
            <a:r>
              <a:rPr lang="en-ZA" sz="2700" i="1" dirty="0"/>
              <a:t>the Court believes that it is appropriate to speak of a real threat of dangerous climate change, resulting in the serious risk that the current generation of citizens will be confronted with loss of life and/or a disruption of family life. …..[T]he State has a duty to protect against this real </a:t>
            </a:r>
            <a:r>
              <a:rPr lang="en-ZA" sz="2700" i="1" dirty="0" smtClean="0"/>
              <a:t>threat</a:t>
            </a:r>
            <a:r>
              <a:rPr lang="en-ZA" sz="2700" dirty="0" smtClean="0"/>
              <a:t>”(</a:t>
            </a:r>
            <a:r>
              <a:rPr lang="en-ZA" sz="2700" dirty="0"/>
              <a:t>para 45)</a:t>
            </a:r>
          </a:p>
          <a:p>
            <a:endParaRPr lang="en-US" dirty="0"/>
          </a:p>
        </p:txBody>
      </p:sp>
    </p:spTree>
    <p:extLst>
      <p:ext uri="{BB962C8B-B14F-4D97-AF65-F5344CB8AC3E}">
        <p14:creationId xmlns:p14="http://schemas.microsoft.com/office/powerpoint/2010/main" val="3200538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7A98A9B-0082-41AF-800F-2D408F5343C5}" type="slidenum">
              <a:rPr lang="en-ZA" smtClean="0"/>
              <a:pPr/>
              <a:t>24</a:t>
            </a:fld>
            <a:endParaRPr lang="en-ZA" dirty="0"/>
          </a:p>
        </p:txBody>
      </p:sp>
      <p:sp>
        <p:nvSpPr>
          <p:cNvPr id="3" name="Text Placeholder 2"/>
          <p:cNvSpPr>
            <a:spLocks noGrp="1"/>
          </p:cNvSpPr>
          <p:nvPr>
            <p:ph type="body" sz="quarter" idx="11"/>
          </p:nvPr>
        </p:nvSpPr>
        <p:spPr>
          <a:xfrm>
            <a:off x="550862" y="1185863"/>
            <a:ext cx="11101135" cy="4583111"/>
          </a:xfrm>
        </p:spPr>
        <p:txBody>
          <a:bodyPr/>
          <a:lstStyle/>
          <a:p>
            <a:pPr algn="ctr"/>
            <a:r>
              <a:rPr lang="en-US" sz="4400" dirty="0">
                <a:solidFill>
                  <a:srgbClr val="323031"/>
                </a:solidFill>
              </a:rPr>
              <a:t>State of the Netherlands v the </a:t>
            </a:r>
            <a:r>
              <a:rPr lang="en-US" sz="4400" dirty="0" err="1">
                <a:solidFill>
                  <a:srgbClr val="323031"/>
                </a:solidFill>
              </a:rPr>
              <a:t>Urgenda</a:t>
            </a:r>
            <a:r>
              <a:rPr lang="en-US" sz="4400" dirty="0">
                <a:solidFill>
                  <a:srgbClr val="323031"/>
                </a:solidFill>
              </a:rPr>
              <a:t> </a:t>
            </a:r>
            <a:r>
              <a:rPr lang="en-US" sz="4400" dirty="0" smtClean="0">
                <a:solidFill>
                  <a:srgbClr val="323031"/>
                </a:solidFill>
              </a:rPr>
              <a:t>Foundation (cont.)</a:t>
            </a:r>
          </a:p>
          <a:p>
            <a:pPr marL="457200" indent="-457200" algn="just">
              <a:buFont typeface="Arial" panose="020B0604020202020204" pitchFamily="34" charset="0"/>
              <a:buChar char="•"/>
            </a:pPr>
            <a:r>
              <a:rPr lang="en-ZA" sz="2700" dirty="0" smtClean="0"/>
              <a:t>“</a:t>
            </a:r>
            <a:r>
              <a:rPr lang="en-ZA" sz="2700" i="1" dirty="0" smtClean="0"/>
              <a:t>up </a:t>
            </a:r>
            <a:r>
              <a:rPr lang="en-ZA" sz="2700" i="1" dirty="0"/>
              <a:t>till now the State has done too little to prevent a dangerous climate change and is doing too little to catch up, or at least in the short term (up to end-2020). Targets for 2030 and beyond do not take away from the fact that a dangerous situation is imminent, which requires interventions being taken now. In addition to the risks in that context, the social costs also come into play. The later actions are taken to reduce, the quicker the available carbon budget will diminish, which in turn would require </a:t>
            </a:r>
            <a:r>
              <a:rPr lang="en-ZA" sz="2700" i="1" dirty="0" smtClean="0"/>
              <a:t>taking considerably </a:t>
            </a:r>
            <a:r>
              <a:rPr lang="en-ZA" sz="2700" i="1" dirty="0"/>
              <a:t>more ambitious measures at a later stage</a:t>
            </a:r>
            <a:r>
              <a:rPr lang="en-ZA" sz="2700" i="1" dirty="0" smtClean="0"/>
              <a:t>… </a:t>
            </a:r>
            <a:r>
              <a:rPr lang="en-ZA" sz="2700" i="1" dirty="0"/>
              <a:t>to eventually achieve the desired level of 95% reduction by </a:t>
            </a:r>
            <a:r>
              <a:rPr lang="en-ZA" sz="2700" i="1" dirty="0" smtClean="0"/>
              <a:t>2050</a:t>
            </a:r>
            <a:r>
              <a:rPr lang="en-ZA" sz="2700" dirty="0" smtClean="0"/>
              <a:t>” </a:t>
            </a:r>
            <a:r>
              <a:rPr lang="en-ZA" sz="2700" dirty="0"/>
              <a:t>(para 71)</a:t>
            </a:r>
            <a:endParaRPr lang="en-US" sz="2700" dirty="0"/>
          </a:p>
        </p:txBody>
      </p:sp>
    </p:spTree>
    <p:extLst>
      <p:ext uri="{BB962C8B-B14F-4D97-AF65-F5344CB8AC3E}">
        <p14:creationId xmlns:p14="http://schemas.microsoft.com/office/powerpoint/2010/main" val="3576011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7A98A9B-0082-41AF-800F-2D408F5343C5}" type="slidenum">
              <a:rPr lang="en-ZA" smtClean="0"/>
              <a:pPr/>
              <a:t>25</a:t>
            </a:fld>
            <a:endParaRPr lang="en-ZA" dirty="0"/>
          </a:p>
        </p:txBody>
      </p:sp>
      <p:sp>
        <p:nvSpPr>
          <p:cNvPr id="3" name="Text Placeholder 2"/>
          <p:cNvSpPr>
            <a:spLocks noGrp="1"/>
          </p:cNvSpPr>
          <p:nvPr>
            <p:ph type="body" sz="quarter" idx="11"/>
          </p:nvPr>
        </p:nvSpPr>
        <p:spPr>
          <a:xfrm>
            <a:off x="430307" y="1048872"/>
            <a:ext cx="11221692" cy="4591516"/>
          </a:xfrm>
        </p:spPr>
        <p:txBody>
          <a:bodyPr/>
          <a:lstStyle/>
          <a:p>
            <a:pPr algn="ctr"/>
            <a:r>
              <a:rPr lang="en-ZA" sz="4400" dirty="0" smtClean="0">
                <a:solidFill>
                  <a:srgbClr val="323031"/>
                </a:solidFill>
              </a:rPr>
              <a:t>Conclusion</a:t>
            </a:r>
          </a:p>
          <a:p>
            <a:pPr marL="457200" indent="-457200" algn="just">
              <a:buFont typeface="Arial" panose="020B0604020202020204" pitchFamily="34" charset="0"/>
              <a:buChar char="•"/>
            </a:pPr>
            <a:r>
              <a:rPr lang="en-ZA" dirty="0" smtClean="0"/>
              <a:t>An urgent </a:t>
            </a:r>
            <a:r>
              <a:rPr lang="en-ZA" dirty="0"/>
              <a:t>and inclusive just transition away from coal is in </a:t>
            </a:r>
            <a:r>
              <a:rPr lang="en-ZA" dirty="0" smtClean="0"/>
              <a:t>the public interest </a:t>
            </a:r>
            <a:r>
              <a:rPr lang="en-ZA" dirty="0"/>
              <a:t>and it is the least-cost option. </a:t>
            </a:r>
            <a:endParaRPr lang="en-ZA" dirty="0" smtClean="0"/>
          </a:p>
          <a:p>
            <a:pPr marL="457200" indent="-457200" algn="just">
              <a:buFont typeface="Arial" panose="020B0604020202020204" pitchFamily="34" charset="0"/>
              <a:buChar char="•"/>
            </a:pPr>
            <a:r>
              <a:rPr lang="en-ZA" dirty="0" smtClean="0"/>
              <a:t>We </a:t>
            </a:r>
            <a:r>
              <a:rPr lang="en-ZA" dirty="0"/>
              <a:t>need to abandon </a:t>
            </a:r>
            <a:r>
              <a:rPr lang="en-ZA" dirty="0" smtClean="0"/>
              <a:t>unnecessary </a:t>
            </a:r>
            <a:r>
              <a:rPr lang="en-ZA" dirty="0"/>
              <a:t>new coal and expedite the decommissioning of our ageing coal fleet. </a:t>
            </a:r>
          </a:p>
          <a:p>
            <a:pPr marL="457200" indent="-457200" algn="just">
              <a:buFont typeface="Arial" panose="020B0604020202020204" pitchFamily="34" charset="0"/>
              <a:buChar char="•"/>
            </a:pPr>
            <a:r>
              <a:rPr lang="en-ZA" dirty="0" smtClean="0"/>
              <a:t>We can decarbonise </a:t>
            </a:r>
            <a:r>
              <a:rPr lang="en-ZA" dirty="0"/>
              <a:t>the electricity sector relatively easily and affordably </a:t>
            </a:r>
            <a:r>
              <a:rPr lang="en-ZA" dirty="0" smtClean="0"/>
              <a:t>and it comes </a:t>
            </a:r>
            <a:r>
              <a:rPr lang="en-ZA" dirty="0"/>
              <a:t>with the added co-benefits for human health, water, and improving access to clean and affordable electricity. </a:t>
            </a:r>
            <a:endParaRPr lang="en-ZA" dirty="0" smtClean="0"/>
          </a:p>
          <a:p>
            <a:pPr marL="457200" indent="-457200" algn="just">
              <a:buFont typeface="Arial" panose="020B0604020202020204" pitchFamily="34" charset="0"/>
              <a:buChar char="•"/>
            </a:pPr>
            <a:r>
              <a:rPr lang="en-ZA" dirty="0"/>
              <a:t>A</a:t>
            </a:r>
            <a:r>
              <a:rPr lang="en-ZA" dirty="0" smtClean="0"/>
              <a:t> </a:t>
            </a:r>
            <a:r>
              <a:rPr lang="en-ZA" dirty="0"/>
              <a:t>final IRP that </a:t>
            </a:r>
            <a:r>
              <a:rPr lang="en-ZA" dirty="0" smtClean="0"/>
              <a:t>includes new </a:t>
            </a:r>
            <a:r>
              <a:rPr lang="en-ZA" dirty="0"/>
              <a:t>coal-fired power </a:t>
            </a:r>
            <a:r>
              <a:rPr lang="en-ZA" dirty="0" smtClean="0"/>
              <a:t>plants </a:t>
            </a:r>
            <a:r>
              <a:rPr lang="en-ZA" dirty="0"/>
              <a:t>is unconstitutional, and will be met with legal challenge. </a:t>
            </a:r>
          </a:p>
          <a:p>
            <a:pPr marL="457200" indent="-457200">
              <a:buFont typeface="Arial" panose="020B0604020202020204" pitchFamily="34" charset="0"/>
              <a:buChar char="•"/>
            </a:pPr>
            <a:endParaRPr lang="en-US" dirty="0">
              <a:solidFill>
                <a:srgbClr val="323031"/>
              </a:solidFill>
            </a:endParaRPr>
          </a:p>
        </p:txBody>
      </p:sp>
    </p:spTree>
    <p:extLst>
      <p:ext uri="{BB962C8B-B14F-4D97-AF65-F5344CB8AC3E}">
        <p14:creationId xmlns:p14="http://schemas.microsoft.com/office/powerpoint/2010/main" val="1140567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F50E62-E0BC-4855-AC59-C8CB2E2CFF9E}"/>
              </a:ext>
            </a:extLst>
          </p:cNvPr>
          <p:cNvSpPr txBox="1"/>
          <p:nvPr/>
        </p:nvSpPr>
        <p:spPr>
          <a:xfrm>
            <a:off x="1919288" y="2420938"/>
            <a:ext cx="9721849" cy="3348037"/>
          </a:xfrm>
          <a:prstGeom prst="rect">
            <a:avLst/>
          </a:prstGeom>
          <a:noFill/>
        </p:spPr>
        <p:txBody>
          <a:bodyPr wrap="square" lIns="0" tIns="0" rIns="0" bIns="0" rtlCol="0">
            <a:noAutofit/>
          </a:bodyPr>
          <a:lstStyle/>
          <a:p>
            <a:pPr>
              <a:lnSpc>
                <a:spcPct val="150000"/>
              </a:lnSpc>
            </a:pPr>
            <a:r>
              <a:rPr lang="fr-FR" sz="2800" dirty="0">
                <a:solidFill>
                  <a:srgbClr val="6B6B6B"/>
                </a:solidFill>
                <a:latin typeface="Roboto Condensed" panose="02000000000000000000" pitchFamily="2" charset="0"/>
                <a:ea typeface="Roboto Condensed" panose="02000000000000000000" pitchFamily="2" charset="0"/>
                <a:cs typeface="Open Sans" panose="020B0606030504020204" pitchFamily="34" charset="0"/>
              </a:rPr>
              <a:t>+27 21 447 1647</a:t>
            </a:r>
            <a:r>
              <a:rPr lang="fr-FR" sz="2800" dirty="0">
                <a:latin typeface="Roboto Condensed" panose="02000000000000000000" pitchFamily="2" charset="0"/>
                <a:ea typeface="Roboto Condensed" panose="02000000000000000000" pitchFamily="2" charset="0"/>
                <a:cs typeface="Open Sans" panose="020B0606030504020204" pitchFamily="34" charset="0"/>
              </a:rPr>
              <a:t/>
            </a:r>
            <a:br>
              <a:rPr lang="fr-FR" sz="2800" dirty="0">
                <a:latin typeface="Roboto Condensed" panose="02000000000000000000" pitchFamily="2" charset="0"/>
                <a:ea typeface="Roboto Condensed" panose="02000000000000000000" pitchFamily="2" charset="0"/>
                <a:cs typeface="Open Sans" panose="020B0606030504020204" pitchFamily="34" charset="0"/>
              </a:rPr>
            </a:br>
            <a:r>
              <a:rPr lang="fr-FR" sz="2800" dirty="0">
                <a:solidFill>
                  <a:srgbClr val="4BAF8B"/>
                </a:solidFill>
                <a:latin typeface="Roboto Condensed" panose="02000000000000000000" pitchFamily="2" charset="0"/>
                <a:ea typeface="Roboto Condensed" panose="02000000000000000000" pitchFamily="2" charset="0"/>
                <a:cs typeface="Open Sans" panose="020B0606030504020204" pitchFamily="34" charset="0"/>
                <a:hlinkClick r:id="rId2"/>
              </a:rPr>
              <a:t>info@cer.org.za</a:t>
            </a:r>
            <a:r>
              <a:rPr lang="fr-FR" sz="2800" dirty="0">
                <a:latin typeface="Roboto Condensed" panose="02000000000000000000" pitchFamily="2" charset="0"/>
                <a:ea typeface="Roboto Condensed" panose="02000000000000000000" pitchFamily="2" charset="0"/>
                <a:cs typeface="Open Sans" panose="020B0606030504020204" pitchFamily="34" charset="0"/>
              </a:rPr>
              <a:t/>
            </a:r>
            <a:br>
              <a:rPr lang="fr-FR" sz="2800" dirty="0">
                <a:latin typeface="Roboto Condensed" panose="02000000000000000000" pitchFamily="2" charset="0"/>
                <a:ea typeface="Roboto Condensed" panose="02000000000000000000" pitchFamily="2" charset="0"/>
                <a:cs typeface="Open Sans" panose="020B0606030504020204" pitchFamily="34" charset="0"/>
              </a:rPr>
            </a:br>
            <a:r>
              <a:rPr lang="fr-FR" sz="2800" dirty="0">
                <a:latin typeface="Roboto Condensed" panose="02000000000000000000" pitchFamily="2" charset="0"/>
                <a:ea typeface="Roboto Condensed" panose="02000000000000000000" pitchFamily="2" charset="0"/>
                <a:cs typeface="Open Sans" panose="020B0606030504020204" pitchFamily="34" charset="0"/>
                <a:hlinkClick r:id="rId3"/>
              </a:rPr>
              <a:t>www.cer.org.za</a:t>
            </a:r>
            <a:r>
              <a:rPr lang="fr-FR" sz="2800" dirty="0">
                <a:latin typeface="Roboto Condensed" panose="02000000000000000000" pitchFamily="2" charset="0"/>
                <a:ea typeface="Roboto Condensed" panose="02000000000000000000" pitchFamily="2" charset="0"/>
                <a:cs typeface="Open Sans" panose="020B0606030504020204" pitchFamily="34" charset="0"/>
              </a:rPr>
              <a:t/>
            </a:r>
            <a:br>
              <a:rPr lang="fr-FR" sz="2800" dirty="0">
                <a:latin typeface="Roboto Condensed" panose="02000000000000000000" pitchFamily="2" charset="0"/>
                <a:ea typeface="Roboto Condensed" panose="02000000000000000000" pitchFamily="2" charset="0"/>
                <a:cs typeface="Open Sans" panose="020B0606030504020204" pitchFamily="34" charset="0"/>
              </a:rPr>
            </a:br>
            <a:r>
              <a:rPr lang="fr-FR" sz="2800" dirty="0">
                <a:latin typeface="Roboto Condensed" panose="02000000000000000000" pitchFamily="2" charset="0"/>
                <a:ea typeface="Roboto Condensed" panose="02000000000000000000" pitchFamily="2" charset="0"/>
                <a:cs typeface="Open Sans" panose="020B0606030504020204" pitchFamily="34" charset="0"/>
                <a:hlinkClick r:id="rId4"/>
              </a:rPr>
              <a:t>/</a:t>
            </a:r>
            <a:r>
              <a:rPr lang="fr-FR" sz="2800" dirty="0" err="1">
                <a:latin typeface="Roboto Condensed" panose="02000000000000000000" pitchFamily="2" charset="0"/>
                <a:ea typeface="Roboto Condensed" panose="02000000000000000000" pitchFamily="2" charset="0"/>
                <a:cs typeface="Open Sans" panose="020B0606030504020204" pitchFamily="34" charset="0"/>
                <a:hlinkClick r:id="rId4"/>
              </a:rPr>
              <a:t>CentreEnvironmentalRights</a:t>
            </a:r>
            <a:r>
              <a:rPr lang="fr-FR" sz="2800" dirty="0">
                <a:latin typeface="Roboto Condensed" panose="02000000000000000000" pitchFamily="2" charset="0"/>
                <a:ea typeface="Roboto Condensed" panose="02000000000000000000" pitchFamily="2" charset="0"/>
                <a:cs typeface="Open Sans" panose="020B0606030504020204" pitchFamily="34" charset="0"/>
              </a:rPr>
              <a:t/>
            </a:r>
            <a:br>
              <a:rPr lang="fr-FR" sz="2800" dirty="0">
                <a:latin typeface="Roboto Condensed" panose="02000000000000000000" pitchFamily="2" charset="0"/>
                <a:ea typeface="Roboto Condensed" panose="02000000000000000000" pitchFamily="2" charset="0"/>
                <a:cs typeface="Open Sans" panose="020B0606030504020204" pitchFamily="34" charset="0"/>
              </a:rPr>
            </a:br>
            <a:r>
              <a:rPr lang="fr-FR" sz="2800" dirty="0">
                <a:latin typeface="Roboto Condensed" panose="02000000000000000000" pitchFamily="2" charset="0"/>
                <a:ea typeface="Roboto Condensed" panose="02000000000000000000" pitchFamily="2" charset="0"/>
                <a:cs typeface="Open Sans" panose="020B0606030504020204" pitchFamily="34" charset="0"/>
                <a:hlinkClick r:id="rId5"/>
              </a:rPr>
              <a:t>@</a:t>
            </a:r>
            <a:r>
              <a:rPr lang="fr-FR" sz="2800" dirty="0" err="1">
                <a:latin typeface="Roboto Condensed" panose="02000000000000000000" pitchFamily="2" charset="0"/>
                <a:ea typeface="Roboto Condensed" panose="02000000000000000000" pitchFamily="2" charset="0"/>
                <a:cs typeface="Open Sans" panose="020B0606030504020204" pitchFamily="34" charset="0"/>
                <a:hlinkClick r:id="rId5"/>
              </a:rPr>
              <a:t>CentreEnvRights</a:t>
            </a:r>
            <a:endParaRPr lang="en-ZA" sz="2800" b="0" i="0" kern="1200" dirty="0">
              <a:solidFill>
                <a:srgbClr val="323031"/>
              </a:solidFill>
              <a:effectLst/>
              <a:latin typeface="Roboto Condensed" panose="02000000000000000000" pitchFamily="2" charset="0"/>
              <a:ea typeface="Roboto Condensed" panose="02000000000000000000" pitchFamily="2" charset="0"/>
              <a:cs typeface="Open Sans" panose="020B0606030504020204" pitchFamily="34" charset="0"/>
            </a:endParaRPr>
          </a:p>
        </p:txBody>
      </p:sp>
    </p:spTree>
    <p:extLst>
      <p:ext uri="{BB962C8B-B14F-4D97-AF65-F5344CB8AC3E}">
        <p14:creationId xmlns:p14="http://schemas.microsoft.com/office/powerpoint/2010/main" val="2900039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103F55-4E60-4E0D-A99B-E82E90E13908}"/>
              </a:ext>
            </a:extLst>
          </p:cNvPr>
          <p:cNvSpPr>
            <a:spLocks noGrp="1"/>
          </p:cNvSpPr>
          <p:nvPr>
            <p:ph type="sldNum" sz="quarter" idx="10"/>
          </p:nvPr>
        </p:nvSpPr>
        <p:spPr/>
        <p:txBody>
          <a:bodyPr/>
          <a:lstStyle/>
          <a:p>
            <a:fld id="{C7A98A9B-0082-41AF-800F-2D408F5343C5}" type="slidenum">
              <a:rPr lang="en-ZA" smtClean="0"/>
              <a:pPr/>
              <a:t>2</a:t>
            </a:fld>
            <a:endParaRPr lang="en-ZA" dirty="0"/>
          </a:p>
        </p:txBody>
      </p:sp>
      <p:sp>
        <p:nvSpPr>
          <p:cNvPr id="5" name="Text Placeholder 1">
            <a:extLst>
              <a:ext uri="{FF2B5EF4-FFF2-40B4-BE49-F238E27FC236}">
                <a16:creationId xmlns:a16="http://schemas.microsoft.com/office/drawing/2014/main" id="{E9823730-9873-4D9E-A799-18DB13A4C956}"/>
              </a:ext>
            </a:extLst>
          </p:cNvPr>
          <p:cNvSpPr txBox="1">
            <a:spLocks/>
          </p:cNvSpPr>
          <p:nvPr/>
        </p:nvSpPr>
        <p:spPr>
          <a:xfrm>
            <a:off x="430307" y="1143000"/>
            <a:ext cx="11221692" cy="4884313"/>
          </a:xfrm>
          <a:prstGeom prst="rect">
            <a:avLst/>
          </a:prstGeom>
        </p:spPr>
        <p:txBody>
          <a:bodyPr lIns="0" tIns="0" rIns="0" bIns="0"/>
          <a:lstStyle>
            <a:lvl1pPr marL="0" indent="0" algn="r" defTabSz="914400" rtl="0" eaLnBrk="1" latinLnBrk="0" hangingPunct="1">
              <a:lnSpc>
                <a:spcPct val="90000"/>
              </a:lnSpc>
              <a:spcBef>
                <a:spcPts val="1000"/>
              </a:spcBef>
              <a:buFont typeface="Arial" panose="020B0604020202020204" pitchFamily="34" charset="0"/>
              <a:buNone/>
              <a:defRPr sz="2000" kern="1200">
                <a:solidFill>
                  <a:srgbClr val="B7B7B7"/>
                </a:solidFill>
                <a:latin typeface="Roboto Condensed" panose="02000000000000000000"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1000"/>
              </a:spcAft>
            </a:pPr>
            <a:r>
              <a:rPr lang="en-ZA" sz="4400" dirty="0" smtClean="0">
                <a:solidFill>
                  <a:srgbClr val="323031"/>
                </a:solidFill>
                <a:latin typeface="Roboto Condensed Bold" panose="02000000000000000000" pitchFamily="2" charset="0"/>
                <a:ea typeface="Roboto Condensed Bold" panose="02000000000000000000" pitchFamily="2" charset="0"/>
              </a:rPr>
              <a:t>Legal requirements for the IRP</a:t>
            </a:r>
            <a:endParaRPr lang="en-ZA" sz="2800" dirty="0" smtClean="0">
              <a:solidFill>
                <a:srgbClr val="6B6B6B"/>
              </a:solidFill>
            </a:endParaRPr>
          </a:p>
          <a:p>
            <a:pPr marL="900000" lvl="1" indent="-457200" algn="just">
              <a:lnSpc>
                <a:spcPct val="100000"/>
              </a:lnSpc>
            </a:pPr>
            <a:r>
              <a:rPr lang="en-ZA" sz="2800" dirty="0" smtClean="0">
                <a:solidFill>
                  <a:srgbClr val="6B6B6B"/>
                </a:solidFill>
              </a:rPr>
              <a:t>The Constitution of RSA</a:t>
            </a:r>
          </a:p>
          <a:p>
            <a:pPr marL="1357200" lvl="2" indent="-457200" algn="just">
              <a:lnSpc>
                <a:spcPct val="100000"/>
              </a:lnSpc>
            </a:pPr>
            <a:r>
              <a:rPr lang="en-ZA" sz="2400" dirty="0" smtClean="0">
                <a:solidFill>
                  <a:srgbClr val="6B6B6B"/>
                </a:solidFill>
              </a:rPr>
              <a:t>Section 24</a:t>
            </a:r>
            <a:r>
              <a:rPr lang="en-ZA" sz="2400" dirty="0">
                <a:solidFill>
                  <a:srgbClr val="6B6B6B"/>
                </a:solidFill>
              </a:rPr>
              <a:t>: </a:t>
            </a:r>
            <a:r>
              <a:rPr lang="en-ZA" sz="2400" dirty="0" smtClean="0">
                <a:solidFill>
                  <a:srgbClr val="6B6B6B"/>
                </a:solidFill>
              </a:rPr>
              <a:t>everyone has the right </a:t>
            </a:r>
            <a:r>
              <a:rPr lang="en-ZA" sz="2400" dirty="0">
                <a:solidFill>
                  <a:srgbClr val="6B6B6B"/>
                </a:solidFill>
              </a:rPr>
              <a:t>to an environment that is not harmful to health or well-being; and to have the environment protected, for the benefit of present and future generations. The state has a duty to take reasonable legislative and other measures to give effect to that right.</a:t>
            </a:r>
            <a:endParaRPr lang="en-ZA" sz="2400" dirty="0" smtClean="0">
              <a:solidFill>
                <a:srgbClr val="6B6B6B"/>
              </a:solidFill>
            </a:endParaRPr>
          </a:p>
          <a:p>
            <a:pPr marL="900000" lvl="1" indent="-457200" algn="just">
              <a:lnSpc>
                <a:spcPct val="100000"/>
              </a:lnSpc>
            </a:pPr>
            <a:r>
              <a:rPr lang="en-ZA" sz="2800" dirty="0" smtClean="0">
                <a:solidFill>
                  <a:srgbClr val="6B6B6B"/>
                </a:solidFill>
              </a:rPr>
              <a:t>The Electricity Regulation Act </a:t>
            </a:r>
            <a:endParaRPr lang="en-ZA" sz="2800" dirty="0">
              <a:solidFill>
                <a:srgbClr val="6B6B6B"/>
              </a:solidFill>
            </a:endParaRPr>
          </a:p>
          <a:p>
            <a:pPr marL="1357200" lvl="2" indent="-457200" algn="just">
              <a:lnSpc>
                <a:spcPct val="100000"/>
              </a:lnSpc>
            </a:pPr>
            <a:r>
              <a:rPr lang="en-ZA" sz="2400" dirty="0" smtClean="0">
                <a:solidFill>
                  <a:srgbClr val="6B6B6B"/>
                </a:solidFill>
              </a:rPr>
              <a:t>The IRP is </a:t>
            </a:r>
            <a:r>
              <a:rPr lang="en-ZA" sz="2400" dirty="0">
                <a:solidFill>
                  <a:srgbClr val="6B6B6B"/>
                </a:solidFill>
              </a:rPr>
              <a:t>“</a:t>
            </a:r>
            <a:r>
              <a:rPr lang="en-ZA" sz="2400" i="1" dirty="0">
                <a:solidFill>
                  <a:srgbClr val="6B6B6B"/>
                </a:solidFill>
              </a:rPr>
              <a:t>a resource plan established by the national sphere of government to give effect to national policy</a:t>
            </a:r>
            <a:r>
              <a:rPr lang="en-ZA" sz="2400" dirty="0" smtClean="0">
                <a:solidFill>
                  <a:srgbClr val="6B6B6B"/>
                </a:solidFill>
              </a:rPr>
              <a:t>.”</a:t>
            </a:r>
            <a:endParaRPr lang="en-ZA" sz="2400" dirty="0">
              <a:solidFill>
                <a:srgbClr val="6B6B6B"/>
              </a:solidFill>
            </a:endParaRPr>
          </a:p>
        </p:txBody>
      </p:sp>
    </p:spTree>
    <p:extLst>
      <p:ext uri="{BB962C8B-B14F-4D97-AF65-F5344CB8AC3E}">
        <p14:creationId xmlns:p14="http://schemas.microsoft.com/office/powerpoint/2010/main" val="1029341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A9BDB2-135B-4D43-9512-934B66908DE5}"/>
              </a:ext>
            </a:extLst>
          </p:cNvPr>
          <p:cNvSpPr>
            <a:spLocks noGrp="1"/>
          </p:cNvSpPr>
          <p:nvPr>
            <p:ph type="sldNum" sz="quarter" idx="10"/>
          </p:nvPr>
        </p:nvSpPr>
        <p:spPr/>
        <p:txBody>
          <a:bodyPr/>
          <a:lstStyle/>
          <a:p>
            <a:fld id="{C7A98A9B-0082-41AF-800F-2D408F5343C5}" type="slidenum">
              <a:rPr lang="en-ZA" smtClean="0"/>
              <a:pPr/>
              <a:t>3</a:t>
            </a:fld>
            <a:endParaRPr lang="en-ZA" dirty="0"/>
          </a:p>
        </p:txBody>
      </p:sp>
      <p:sp>
        <p:nvSpPr>
          <p:cNvPr id="4" name="Text Placeholder 1">
            <a:extLst>
              <a:ext uri="{FF2B5EF4-FFF2-40B4-BE49-F238E27FC236}">
                <a16:creationId xmlns:a16="http://schemas.microsoft.com/office/drawing/2014/main" id="{B4B92901-FC93-4EF3-8532-DEC1A929D015}"/>
              </a:ext>
            </a:extLst>
          </p:cNvPr>
          <p:cNvSpPr txBox="1">
            <a:spLocks/>
          </p:cNvSpPr>
          <p:nvPr/>
        </p:nvSpPr>
        <p:spPr>
          <a:xfrm>
            <a:off x="457201" y="1169894"/>
            <a:ext cx="11194798" cy="4599081"/>
          </a:xfrm>
          <a:prstGeom prst="rect">
            <a:avLst/>
          </a:prstGeom>
        </p:spPr>
        <p:txBody>
          <a:bodyPr lIns="0" tIns="0" rIns="0" bIns="0"/>
          <a:lstStyle>
            <a:lvl1pPr marL="0" indent="0" algn="r" defTabSz="914400" rtl="0" eaLnBrk="1" latinLnBrk="0" hangingPunct="1">
              <a:lnSpc>
                <a:spcPct val="90000"/>
              </a:lnSpc>
              <a:spcBef>
                <a:spcPts val="1000"/>
              </a:spcBef>
              <a:buFont typeface="Arial" panose="020B0604020202020204" pitchFamily="34" charset="0"/>
              <a:buNone/>
              <a:defRPr sz="2000" kern="1200">
                <a:solidFill>
                  <a:srgbClr val="B7B7B7"/>
                </a:solidFill>
                <a:latin typeface="Roboto Condensed" panose="02000000000000000000"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1000"/>
              </a:spcAft>
            </a:pPr>
            <a:r>
              <a:rPr lang="en-ZA" sz="4400" dirty="0" smtClean="0">
                <a:solidFill>
                  <a:srgbClr val="323031"/>
                </a:solidFill>
                <a:latin typeface="Roboto Condensed Bold" panose="02000000000000000000" pitchFamily="2" charset="0"/>
                <a:ea typeface="Roboto Condensed Bold" panose="02000000000000000000" pitchFamily="2" charset="0"/>
              </a:rPr>
              <a:t>Objections to the draft IRP 2018</a:t>
            </a:r>
            <a:endParaRPr lang="en-ZA" sz="4400" dirty="0">
              <a:solidFill>
                <a:srgbClr val="323031"/>
              </a:solidFill>
              <a:latin typeface="Roboto Condensed Bold" panose="02000000000000000000" pitchFamily="2" charset="0"/>
              <a:ea typeface="Roboto Condensed Bold" panose="02000000000000000000" pitchFamily="2" charset="0"/>
            </a:endParaRPr>
          </a:p>
          <a:p>
            <a:pPr marL="457200" indent="-457200" algn="just">
              <a:lnSpc>
                <a:spcPct val="100000"/>
              </a:lnSpc>
              <a:spcAft>
                <a:spcPts val="1200"/>
              </a:spcAft>
              <a:buFont typeface="Arial" panose="020B0604020202020204" pitchFamily="34" charset="0"/>
              <a:buChar char="•"/>
            </a:pPr>
            <a:r>
              <a:rPr lang="en-ZA" sz="2800" b="1" u="sng" dirty="0" smtClean="0">
                <a:solidFill>
                  <a:srgbClr val="6B6B6B"/>
                </a:solidFill>
              </a:rPr>
              <a:t>the </a:t>
            </a:r>
            <a:r>
              <a:rPr lang="en-ZA" sz="2800" b="1" u="sng" dirty="0">
                <a:solidFill>
                  <a:srgbClr val="6B6B6B"/>
                </a:solidFill>
              </a:rPr>
              <a:t>inclusion of 1000MW of unnecessary and harmful new coal </a:t>
            </a:r>
            <a:r>
              <a:rPr lang="en-ZA" sz="2800" b="1" dirty="0" smtClean="0">
                <a:solidFill>
                  <a:srgbClr val="6B6B6B"/>
                </a:solidFill>
              </a:rPr>
              <a:t>capacity; </a:t>
            </a:r>
          </a:p>
          <a:p>
            <a:pPr marL="457200" indent="-457200" algn="just">
              <a:lnSpc>
                <a:spcPct val="100000"/>
              </a:lnSpc>
              <a:spcAft>
                <a:spcPts val="1200"/>
              </a:spcAft>
              <a:buFont typeface="Arial" panose="020B0604020202020204" pitchFamily="34" charset="0"/>
              <a:buChar char="•"/>
            </a:pPr>
            <a:r>
              <a:rPr lang="en-ZA" sz="2800" dirty="0" smtClean="0">
                <a:solidFill>
                  <a:srgbClr val="6B6B6B"/>
                </a:solidFill>
              </a:rPr>
              <a:t>the </a:t>
            </a:r>
            <a:r>
              <a:rPr lang="en-ZA" sz="2800" dirty="0">
                <a:solidFill>
                  <a:srgbClr val="6B6B6B"/>
                </a:solidFill>
              </a:rPr>
              <a:t>arbitrary and unreasonable annual constraint on renewable energy </a:t>
            </a:r>
            <a:r>
              <a:rPr lang="en-ZA" sz="2800" dirty="0" smtClean="0">
                <a:solidFill>
                  <a:srgbClr val="6B6B6B"/>
                </a:solidFill>
              </a:rPr>
              <a:t>(RE) capacity  </a:t>
            </a:r>
            <a:r>
              <a:rPr lang="en-ZA" sz="2800" dirty="0">
                <a:solidFill>
                  <a:srgbClr val="6B6B6B"/>
                </a:solidFill>
              </a:rPr>
              <a:t>until </a:t>
            </a:r>
            <a:r>
              <a:rPr lang="en-ZA" sz="2800" dirty="0" smtClean="0">
                <a:solidFill>
                  <a:srgbClr val="6B6B6B"/>
                </a:solidFill>
              </a:rPr>
              <a:t>2030;</a:t>
            </a:r>
          </a:p>
          <a:p>
            <a:pPr marL="457200" indent="-457200" algn="just">
              <a:lnSpc>
                <a:spcPct val="100000"/>
              </a:lnSpc>
              <a:spcAft>
                <a:spcPts val="1200"/>
              </a:spcAft>
              <a:buFont typeface="Arial" panose="020B0604020202020204" pitchFamily="34" charset="0"/>
              <a:buChar char="•"/>
            </a:pPr>
            <a:r>
              <a:rPr lang="en-ZA" sz="2800" dirty="0" smtClean="0">
                <a:solidFill>
                  <a:srgbClr val="6B6B6B"/>
                </a:solidFill>
              </a:rPr>
              <a:t>the </a:t>
            </a:r>
            <a:r>
              <a:rPr lang="en-ZA" sz="2800" dirty="0">
                <a:solidFill>
                  <a:srgbClr val="6B6B6B"/>
                </a:solidFill>
              </a:rPr>
              <a:t>failure to give  adequate (or in most cases any) consideration to the external costs and impacts of various electricity sources for water, health, ecosystems, and climate;</a:t>
            </a:r>
          </a:p>
          <a:p>
            <a:pPr algn="l">
              <a:lnSpc>
                <a:spcPct val="100000"/>
              </a:lnSpc>
              <a:spcAft>
                <a:spcPts val="1200"/>
              </a:spcAft>
            </a:pPr>
            <a:endParaRPr lang="en-ZA" sz="2800" dirty="0">
              <a:solidFill>
                <a:srgbClr val="6B6B6B"/>
              </a:solidFill>
            </a:endParaRPr>
          </a:p>
          <a:p>
            <a:pPr algn="l">
              <a:lnSpc>
                <a:spcPct val="100000"/>
              </a:lnSpc>
              <a:spcAft>
                <a:spcPts val="1200"/>
              </a:spcAft>
            </a:pPr>
            <a:endParaRPr lang="en-ZA" sz="2800" dirty="0">
              <a:solidFill>
                <a:srgbClr val="6B6B6B"/>
              </a:solidFill>
            </a:endParaRPr>
          </a:p>
        </p:txBody>
      </p:sp>
    </p:spTree>
    <p:extLst>
      <p:ext uri="{BB962C8B-B14F-4D97-AF65-F5344CB8AC3E}">
        <p14:creationId xmlns:p14="http://schemas.microsoft.com/office/powerpoint/2010/main" val="3917705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7A98A9B-0082-41AF-800F-2D408F5343C5}" type="slidenum">
              <a:rPr lang="en-ZA" smtClean="0"/>
              <a:pPr/>
              <a:t>4</a:t>
            </a:fld>
            <a:endParaRPr lang="en-ZA" dirty="0"/>
          </a:p>
        </p:txBody>
      </p:sp>
      <p:sp>
        <p:nvSpPr>
          <p:cNvPr id="3" name="Text Placeholder 2"/>
          <p:cNvSpPr>
            <a:spLocks noGrp="1"/>
          </p:cNvSpPr>
          <p:nvPr>
            <p:ph type="body" sz="quarter" idx="11"/>
          </p:nvPr>
        </p:nvSpPr>
        <p:spPr>
          <a:xfrm>
            <a:off x="457200" y="1102659"/>
            <a:ext cx="11194797" cy="4666315"/>
          </a:xfrm>
        </p:spPr>
        <p:txBody>
          <a:bodyPr/>
          <a:lstStyle/>
          <a:p>
            <a:pPr lvl="0" algn="ctr">
              <a:lnSpc>
                <a:spcPct val="100000"/>
              </a:lnSpc>
              <a:spcBef>
                <a:spcPts val="0"/>
              </a:spcBef>
              <a:spcAft>
                <a:spcPts val="1000"/>
              </a:spcAft>
            </a:pPr>
            <a:r>
              <a:rPr lang="en-ZA" sz="4400" dirty="0">
                <a:solidFill>
                  <a:srgbClr val="323031"/>
                </a:solidFill>
                <a:latin typeface="Roboto Condensed Bold" panose="02000000000000000000" pitchFamily="2" charset="0"/>
                <a:ea typeface="Roboto Condensed Bold" panose="02000000000000000000" pitchFamily="2" charset="0"/>
              </a:rPr>
              <a:t>Objections to the draft IRP </a:t>
            </a:r>
            <a:r>
              <a:rPr lang="en-ZA" sz="4400" dirty="0" smtClean="0">
                <a:solidFill>
                  <a:srgbClr val="323031"/>
                </a:solidFill>
                <a:latin typeface="Roboto Condensed Bold" panose="02000000000000000000" pitchFamily="2" charset="0"/>
                <a:ea typeface="Roboto Condensed Bold" panose="02000000000000000000" pitchFamily="2" charset="0"/>
              </a:rPr>
              <a:t>2018 (cont.)</a:t>
            </a:r>
            <a:endParaRPr lang="en-ZA" sz="4400" dirty="0">
              <a:solidFill>
                <a:srgbClr val="323031"/>
              </a:solidFill>
              <a:latin typeface="Roboto Condensed Bold" panose="02000000000000000000" pitchFamily="2" charset="0"/>
              <a:ea typeface="Roboto Condensed Bold" panose="02000000000000000000" pitchFamily="2" charset="0"/>
            </a:endParaRPr>
          </a:p>
          <a:p>
            <a:pPr marL="457200" indent="-457200" algn="just">
              <a:lnSpc>
                <a:spcPct val="100000"/>
              </a:lnSpc>
              <a:spcAft>
                <a:spcPts val="1200"/>
              </a:spcAft>
              <a:buFont typeface="Arial" panose="020B0604020202020204" pitchFamily="34" charset="0"/>
              <a:buChar char="•"/>
            </a:pPr>
            <a:r>
              <a:rPr lang="en-ZA" dirty="0"/>
              <a:t>the failure to adequately convey the urgency and need to rapidly transition from fossil fuels and  to  eliminate greenhouse gas (GHG) emissions from the electricity </a:t>
            </a:r>
            <a:r>
              <a:rPr lang="en-ZA" dirty="0" smtClean="0"/>
              <a:t>sector;</a:t>
            </a:r>
          </a:p>
          <a:p>
            <a:pPr marL="457200" indent="-457200" algn="just">
              <a:lnSpc>
                <a:spcPct val="100000"/>
              </a:lnSpc>
              <a:spcAft>
                <a:spcPts val="1200"/>
              </a:spcAft>
              <a:buFont typeface="Arial" panose="020B0604020202020204" pitchFamily="34" charset="0"/>
              <a:buChar char="•"/>
            </a:pPr>
            <a:r>
              <a:rPr lang="en-ZA" dirty="0" smtClean="0"/>
              <a:t>the </a:t>
            </a:r>
            <a:r>
              <a:rPr lang="en-ZA" dirty="0"/>
              <a:t>assumption of 50 year lives for all Eskom stations, rather than the period for which each remains economic, </a:t>
            </a:r>
            <a:r>
              <a:rPr lang="en-ZA" dirty="0" smtClean="0"/>
              <a:t>is necessary </a:t>
            </a:r>
            <a:r>
              <a:rPr lang="en-ZA" dirty="0"/>
              <a:t>for energy security, and can comply with the law </a:t>
            </a:r>
            <a:r>
              <a:rPr lang="en-ZA" dirty="0" smtClean="0"/>
              <a:t>(remaining </a:t>
            </a:r>
            <a:r>
              <a:rPr lang="en-ZA" dirty="0"/>
              <a:t>units of the very-delayed and over-budget Medupi and </a:t>
            </a:r>
            <a:r>
              <a:rPr lang="en-ZA" dirty="0" err="1"/>
              <a:t>Kusile</a:t>
            </a:r>
            <a:r>
              <a:rPr lang="en-ZA" dirty="0"/>
              <a:t> power stations should </a:t>
            </a:r>
            <a:r>
              <a:rPr lang="en-ZA" dirty="0" smtClean="0"/>
              <a:t>also be </a:t>
            </a:r>
            <a:r>
              <a:rPr lang="en-ZA" dirty="0"/>
              <a:t>abandoned);</a:t>
            </a:r>
          </a:p>
          <a:p>
            <a:endParaRPr lang="en-US" dirty="0"/>
          </a:p>
        </p:txBody>
      </p:sp>
    </p:spTree>
    <p:extLst>
      <p:ext uri="{BB962C8B-B14F-4D97-AF65-F5344CB8AC3E}">
        <p14:creationId xmlns:p14="http://schemas.microsoft.com/office/powerpoint/2010/main" val="913247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7A98A9B-0082-41AF-800F-2D408F5343C5}" type="slidenum">
              <a:rPr lang="en-ZA" smtClean="0"/>
              <a:pPr/>
              <a:t>5</a:t>
            </a:fld>
            <a:endParaRPr lang="en-ZA" dirty="0"/>
          </a:p>
        </p:txBody>
      </p:sp>
      <p:sp>
        <p:nvSpPr>
          <p:cNvPr id="3" name="Text Placeholder 2"/>
          <p:cNvSpPr>
            <a:spLocks noGrp="1"/>
          </p:cNvSpPr>
          <p:nvPr>
            <p:ph type="body" sz="quarter" idx="11"/>
          </p:nvPr>
        </p:nvSpPr>
        <p:spPr>
          <a:xfrm>
            <a:off x="430306" y="1183341"/>
            <a:ext cx="11221691" cy="4585633"/>
          </a:xfrm>
        </p:spPr>
        <p:txBody>
          <a:bodyPr/>
          <a:lstStyle/>
          <a:p>
            <a:pPr lvl="0" algn="ctr">
              <a:lnSpc>
                <a:spcPct val="100000"/>
              </a:lnSpc>
              <a:spcBef>
                <a:spcPts val="0"/>
              </a:spcBef>
              <a:spcAft>
                <a:spcPts val="1000"/>
              </a:spcAft>
            </a:pPr>
            <a:r>
              <a:rPr lang="en-ZA" sz="4400" dirty="0">
                <a:solidFill>
                  <a:srgbClr val="323031"/>
                </a:solidFill>
                <a:latin typeface="Roboto Condensed Bold" panose="02000000000000000000" pitchFamily="2" charset="0"/>
                <a:ea typeface="Roboto Condensed Bold" panose="02000000000000000000" pitchFamily="2" charset="0"/>
              </a:rPr>
              <a:t>Objections to the draft IRP </a:t>
            </a:r>
            <a:r>
              <a:rPr lang="en-ZA" sz="4400" dirty="0" smtClean="0">
                <a:solidFill>
                  <a:srgbClr val="323031"/>
                </a:solidFill>
                <a:latin typeface="Roboto Condensed Bold" panose="02000000000000000000" pitchFamily="2" charset="0"/>
                <a:ea typeface="Roboto Condensed Bold" panose="02000000000000000000" pitchFamily="2" charset="0"/>
              </a:rPr>
              <a:t>2018 (cont.)</a:t>
            </a:r>
            <a:endParaRPr lang="en-ZA" sz="4400" dirty="0">
              <a:solidFill>
                <a:srgbClr val="323031"/>
              </a:solidFill>
              <a:latin typeface="Roboto Condensed Bold" panose="02000000000000000000" pitchFamily="2" charset="0"/>
              <a:ea typeface="Roboto Condensed Bold" panose="02000000000000000000" pitchFamily="2" charset="0"/>
            </a:endParaRPr>
          </a:p>
          <a:p>
            <a:pPr marL="457200" indent="-457200" algn="just">
              <a:lnSpc>
                <a:spcPct val="100000"/>
              </a:lnSpc>
              <a:spcAft>
                <a:spcPts val="1200"/>
              </a:spcAft>
              <a:buFont typeface="Arial" panose="020B0604020202020204" pitchFamily="34" charset="0"/>
              <a:buChar char="•"/>
            </a:pPr>
            <a:r>
              <a:rPr lang="en-ZA" dirty="0" smtClean="0"/>
              <a:t>the </a:t>
            </a:r>
            <a:r>
              <a:rPr lang="en-ZA" dirty="0"/>
              <a:t>extensive provision for new gas </a:t>
            </a:r>
            <a:r>
              <a:rPr lang="en-ZA" dirty="0" smtClean="0"/>
              <a:t>capacity, without </a:t>
            </a:r>
            <a:r>
              <a:rPr lang="en-ZA" dirty="0"/>
              <a:t>clarity on, </a:t>
            </a:r>
            <a:r>
              <a:rPr lang="en-ZA" i="1" dirty="0"/>
              <a:t>inter alia</a:t>
            </a:r>
            <a:r>
              <a:rPr lang="en-ZA" dirty="0"/>
              <a:t>, the sources of </a:t>
            </a:r>
            <a:r>
              <a:rPr lang="en-ZA" dirty="0" smtClean="0"/>
              <a:t>gas or evaluating </a:t>
            </a:r>
            <a:r>
              <a:rPr lang="en-ZA" dirty="0"/>
              <a:t>competing, increasingly-cheaper and </a:t>
            </a:r>
            <a:r>
              <a:rPr lang="en-ZA" dirty="0" smtClean="0"/>
              <a:t>fast-developing alternatives </a:t>
            </a:r>
            <a:r>
              <a:rPr lang="en-ZA" dirty="0"/>
              <a:t>such as battery storage and demand-side options to address peak demand</a:t>
            </a:r>
            <a:r>
              <a:rPr lang="en-ZA" dirty="0" smtClean="0"/>
              <a:t>;</a:t>
            </a:r>
          </a:p>
          <a:p>
            <a:pPr marL="457200" indent="-457200" algn="just">
              <a:lnSpc>
                <a:spcPct val="100000"/>
              </a:lnSpc>
              <a:spcAft>
                <a:spcPts val="1200"/>
              </a:spcAft>
              <a:buFont typeface="Arial" panose="020B0604020202020204" pitchFamily="34" charset="0"/>
              <a:buChar char="•"/>
            </a:pPr>
            <a:r>
              <a:rPr lang="en-ZA" dirty="0" smtClean="0"/>
              <a:t> the </a:t>
            </a:r>
            <a:r>
              <a:rPr lang="en-ZA" dirty="0"/>
              <a:t>failure to use accurate and realistic assumptions for: demand projections (inflated in the IRP), technology costs, and the rapidly-changing energy landscape; and </a:t>
            </a:r>
            <a:endParaRPr lang="en-ZA" dirty="0" smtClean="0"/>
          </a:p>
          <a:p>
            <a:endParaRPr lang="en-US" dirty="0"/>
          </a:p>
        </p:txBody>
      </p:sp>
    </p:spTree>
    <p:extLst>
      <p:ext uri="{BB962C8B-B14F-4D97-AF65-F5344CB8AC3E}">
        <p14:creationId xmlns:p14="http://schemas.microsoft.com/office/powerpoint/2010/main" val="2059987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7A98A9B-0082-41AF-800F-2D408F5343C5}" type="slidenum">
              <a:rPr lang="en-ZA" smtClean="0"/>
              <a:pPr/>
              <a:t>6</a:t>
            </a:fld>
            <a:endParaRPr lang="en-ZA" dirty="0"/>
          </a:p>
        </p:txBody>
      </p:sp>
      <p:sp>
        <p:nvSpPr>
          <p:cNvPr id="3" name="Text Placeholder 2"/>
          <p:cNvSpPr>
            <a:spLocks noGrp="1"/>
          </p:cNvSpPr>
          <p:nvPr>
            <p:ph type="body" sz="quarter" idx="11"/>
          </p:nvPr>
        </p:nvSpPr>
        <p:spPr/>
        <p:txBody>
          <a:bodyPr/>
          <a:lstStyle/>
          <a:p>
            <a:pPr lvl="0" algn="ctr">
              <a:lnSpc>
                <a:spcPct val="100000"/>
              </a:lnSpc>
              <a:spcBef>
                <a:spcPts val="0"/>
              </a:spcBef>
              <a:spcAft>
                <a:spcPts val="1000"/>
              </a:spcAft>
            </a:pPr>
            <a:r>
              <a:rPr lang="en-ZA" sz="4400" dirty="0">
                <a:solidFill>
                  <a:srgbClr val="323031"/>
                </a:solidFill>
                <a:latin typeface="Roboto Condensed Bold" panose="02000000000000000000" pitchFamily="2" charset="0"/>
                <a:ea typeface="Roboto Condensed Bold" panose="02000000000000000000" pitchFamily="2" charset="0"/>
              </a:rPr>
              <a:t>Objections to the draft IRP </a:t>
            </a:r>
            <a:r>
              <a:rPr lang="en-ZA" sz="4400" dirty="0" smtClean="0">
                <a:solidFill>
                  <a:srgbClr val="323031"/>
                </a:solidFill>
                <a:latin typeface="Roboto Condensed Bold" panose="02000000000000000000" pitchFamily="2" charset="0"/>
                <a:ea typeface="Roboto Condensed Bold" panose="02000000000000000000" pitchFamily="2" charset="0"/>
              </a:rPr>
              <a:t>2018 (cont.)</a:t>
            </a:r>
            <a:endParaRPr lang="en-ZA" sz="4400" dirty="0">
              <a:solidFill>
                <a:srgbClr val="323031"/>
              </a:solidFill>
              <a:latin typeface="Roboto Condensed Bold" panose="02000000000000000000" pitchFamily="2" charset="0"/>
              <a:ea typeface="Roboto Condensed Bold" panose="02000000000000000000" pitchFamily="2" charset="0"/>
            </a:endParaRPr>
          </a:p>
          <a:p>
            <a:pPr marL="457200" indent="-457200" algn="just">
              <a:lnSpc>
                <a:spcPct val="100000"/>
              </a:lnSpc>
              <a:spcAft>
                <a:spcPts val="1200"/>
              </a:spcAft>
              <a:buFont typeface="Arial" panose="020B0604020202020204" pitchFamily="34" charset="0"/>
              <a:buChar char="•"/>
            </a:pPr>
            <a:r>
              <a:rPr lang="en-ZA" dirty="0" smtClean="0"/>
              <a:t>the  failure to conduct adequate consultations and participation with affected communities and to provide stakeholders with the modelling data, crucial for effective and meaningful consideration of and participation. </a:t>
            </a:r>
          </a:p>
          <a:p>
            <a:endParaRPr lang="en-US" dirty="0"/>
          </a:p>
        </p:txBody>
      </p:sp>
    </p:spTree>
    <p:extLst>
      <p:ext uri="{BB962C8B-B14F-4D97-AF65-F5344CB8AC3E}">
        <p14:creationId xmlns:p14="http://schemas.microsoft.com/office/powerpoint/2010/main" val="680939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7A98A9B-0082-41AF-800F-2D408F5343C5}" type="slidenum">
              <a:rPr lang="en-ZA" smtClean="0"/>
              <a:pPr/>
              <a:t>7</a:t>
            </a:fld>
            <a:endParaRPr lang="en-ZA" dirty="0"/>
          </a:p>
        </p:txBody>
      </p:sp>
      <p:sp>
        <p:nvSpPr>
          <p:cNvPr id="3" name="Text Placeholder 2"/>
          <p:cNvSpPr>
            <a:spLocks noGrp="1"/>
          </p:cNvSpPr>
          <p:nvPr>
            <p:ph type="body" sz="quarter" idx="11"/>
          </p:nvPr>
        </p:nvSpPr>
        <p:spPr>
          <a:xfrm>
            <a:off x="403412" y="995082"/>
            <a:ext cx="11248586" cy="4787339"/>
          </a:xfrm>
        </p:spPr>
        <p:txBody>
          <a:bodyPr/>
          <a:lstStyle/>
          <a:p>
            <a:pPr algn="ctr"/>
            <a:r>
              <a:rPr lang="en-ZA" sz="4400" dirty="0" smtClean="0">
                <a:solidFill>
                  <a:schemeClr val="tx1"/>
                </a:solidFill>
              </a:rPr>
              <a:t>Challenging 1 000MW New </a:t>
            </a:r>
            <a:r>
              <a:rPr lang="en-ZA" sz="4400" dirty="0">
                <a:solidFill>
                  <a:schemeClr val="tx1"/>
                </a:solidFill>
              </a:rPr>
              <a:t>C</a:t>
            </a:r>
            <a:r>
              <a:rPr lang="en-ZA" sz="4400" dirty="0" smtClean="0">
                <a:solidFill>
                  <a:schemeClr val="tx1"/>
                </a:solidFill>
              </a:rPr>
              <a:t>oal in the IRP</a:t>
            </a:r>
          </a:p>
          <a:p>
            <a:pPr marL="457200" indent="-457200" algn="just">
              <a:buFont typeface="Arial" panose="020B0604020202020204" pitchFamily="34" charset="0"/>
              <a:buChar char="•"/>
            </a:pPr>
            <a:r>
              <a:rPr lang="en-ZA" dirty="0" err="1" smtClean="0"/>
              <a:t>Thabametsi</a:t>
            </a:r>
            <a:r>
              <a:rPr lang="en-ZA" dirty="0" smtClean="0"/>
              <a:t> (557MW) – </a:t>
            </a:r>
            <a:r>
              <a:rPr lang="en-ZA" dirty="0" err="1" smtClean="0"/>
              <a:t>Lephalale</a:t>
            </a:r>
            <a:r>
              <a:rPr lang="en-ZA" dirty="0" smtClean="0"/>
              <a:t>, Limpopo, &amp; Waterberg-Bojanala Air Quality Priority Area; and</a:t>
            </a:r>
          </a:p>
          <a:p>
            <a:pPr marL="457200" indent="-457200" algn="just">
              <a:buFont typeface="Arial" panose="020B0604020202020204" pitchFamily="34" charset="0"/>
              <a:buChar char="•"/>
            </a:pPr>
            <a:r>
              <a:rPr lang="en-ZA" dirty="0" err="1" smtClean="0"/>
              <a:t>Khanyisa</a:t>
            </a:r>
            <a:r>
              <a:rPr lang="en-ZA" dirty="0" smtClean="0"/>
              <a:t> (306MW) – </a:t>
            </a:r>
            <a:r>
              <a:rPr lang="en-ZA" dirty="0" err="1" smtClean="0"/>
              <a:t>eMalahleni</a:t>
            </a:r>
            <a:r>
              <a:rPr lang="en-ZA" dirty="0" smtClean="0"/>
              <a:t>, Mpumalanga, &amp; Highveld Air Quality Priority Area.</a:t>
            </a:r>
          </a:p>
          <a:p>
            <a:pPr marL="457200" indent="-457200">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4342075" y="3388751"/>
            <a:ext cx="5632517" cy="2787647"/>
          </a:xfrm>
          <a:prstGeom prst="rect">
            <a:avLst/>
          </a:prstGeom>
        </p:spPr>
      </p:pic>
    </p:spTree>
    <p:extLst>
      <p:ext uri="{BB962C8B-B14F-4D97-AF65-F5344CB8AC3E}">
        <p14:creationId xmlns:p14="http://schemas.microsoft.com/office/powerpoint/2010/main" val="2248932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7A98A9B-0082-41AF-800F-2D408F5343C5}" type="slidenum">
              <a:rPr lang="en-ZA" smtClean="0"/>
              <a:pPr/>
              <a:t>8</a:t>
            </a:fld>
            <a:endParaRPr lang="en-ZA" dirty="0"/>
          </a:p>
        </p:txBody>
      </p:sp>
      <p:sp>
        <p:nvSpPr>
          <p:cNvPr id="3" name="Text Placeholder 2"/>
          <p:cNvSpPr>
            <a:spLocks noGrp="1"/>
          </p:cNvSpPr>
          <p:nvPr>
            <p:ph type="body" sz="quarter" idx="11"/>
          </p:nvPr>
        </p:nvSpPr>
        <p:spPr/>
        <p:txBody>
          <a:bodyPr/>
          <a:lstStyle/>
          <a:p>
            <a:pPr algn="ctr"/>
            <a:r>
              <a:rPr lang="en-ZA" sz="4400" dirty="0" smtClean="0">
                <a:solidFill>
                  <a:srgbClr val="323031"/>
                </a:solidFill>
              </a:rPr>
              <a:t>Harmful impacts of </a:t>
            </a:r>
            <a:r>
              <a:rPr lang="en-ZA" sz="4400" dirty="0">
                <a:solidFill>
                  <a:srgbClr val="323031"/>
                </a:solidFill>
              </a:rPr>
              <a:t>c</a:t>
            </a:r>
            <a:r>
              <a:rPr lang="en-ZA" sz="4400" dirty="0" smtClean="0">
                <a:solidFill>
                  <a:srgbClr val="323031"/>
                </a:solidFill>
              </a:rPr>
              <a:t>oal &amp; the Coal IPPs</a:t>
            </a:r>
          </a:p>
          <a:p>
            <a:pPr marL="457200" indent="-457200" algn="just">
              <a:buFont typeface="Arial" panose="020B0604020202020204" pitchFamily="34" charset="0"/>
              <a:buChar char="•"/>
            </a:pPr>
            <a:r>
              <a:rPr lang="en-ZA" dirty="0" smtClean="0"/>
              <a:t>Air pollution </a:t>
            </a:r>
          </a:p>
          <a:p>
            <a:pPr marL="457200" indent="-457200" algn="just">
              <a:buFont typeface="Arial" panose="020B0604020202020204" pitchFamily="34" charset="0"/>
              <a:buChar char="•"/>
            </a:pPr>
            <a:r>
              <a:rPr lang="en-ZA" dirty="0" smtClean="0"/>
              <a:t>Water usage and pollution </a:t>
            </a:r>
          </a:p>
          <a:p>
            <a:pPr marL="457200" indent="-457200" algn="just">
              <a:buFont typeface="Arial" panose="020B0604020202020204" pitchFamily="34" charset="0"/>
              <a:buChar char="•"/>
            </a:pPr>
            <a:r>
              <a:rPr lang="en-ZA" dirty="0" smtClean="0"/>
              <a:t>Climate </a:t>
            </a:r>
            <a:r>
              <a:rPr lang="en-ZA" dirty="0"/>
              <a:t>c</a:t>
            </a:r>
            <a:r>
              <a:rPr lang="en-ZA" dirty="0" smtClean="0"/>
              <a:t>hange impacts</a:t>
            </a:r>
          </a:p>
          <a:p>
            <a:pPr marL="1143000" lvl="1" indent="-457200" algn="just"/>
            <a:r>
              <a:rPr lang="en-ZA" dirty="0" smtClean="0">
                <a:solidFill>
                  <a:srgbClr val="6B6B6B"/>
                </a:solidFill>
              </a:rPr>
              <a:t>“</a:t>
            </a:r>
            <a:r>
              <a:rPr lang="en-ZA" i="1" dirty="0" smtClean="0">
                <a:solidFill>
                  <a:srgbClr val="6B6B6B"/>
                </a:solidFill>
              </a:rPr>
              <a:t>GHG-intensity of the coal IPPs [is] much higher than the world average. The GHG-intensity is approximately 24% higher than the current Eskom fleet</a:t>
            </a:r>
            <a:r>
              <a:rPr lang="en-ZA" i="1" dirty="0">
                <a:solidFill>
                  <a:srgbClr val="6B6B6B"/>
                </a:solidFill>
              </a:rPr>
              <a:t>	</a:t>
            </a:r>
            <a:r>
              <a:rPr lang="en-ZA" i="1" dirty="0" smtClean="0">
                <a:solidFill>
                  <a:srgbClr val="6B6B6B"/>
                </a:solidFill>
              </a:rPr>
              <a:t>average and 58% higher than Medupi &amp;</a:t>
            </a:r>
            <a:r>
              <a:rPr lang="en-ZA" i="1" dirty="0">
                <a:solidFill>
                  <a:srgbClr val="6B6B6B"/>
                </a:solidFill>
              </a:rPr>
              <a:t> </a:t>
            </a:r>
            <a:r>
              <a:rPr lang="en-ZA" i="1" dirty="0" err="1" smtClean="0">
                <a:solidFill>
                  <a:srgbClr val="6B6B6B"/>
                </a:solidFill>
              </a:rPr>
              <a:t>Kusile</a:t>
            </a:r>
            <a:r>
              <a:rPr lang="en-ZA" dirty="0" smtClean="0">
                <a:solidFill>
                  <a:srgbClr val="6B6B6B"/>
                </a:solidFill>
              </a:rPr>
              <a:t>” – ERC, 2018</a:t>
            </a:r>
          </a:p>
          <a:p>
            <a:pPr marL="457200" indent="-457200" algn="just">
              <a:buFont typeface="Arial" panose="020B0604020202020204" pitchFamily="34" charset="0"/>
              <a:buChar char="•"/>
            </a:pPr>
            <a:r>
              <a:rPr lang="en-ZA" dirty="0" smtClean="0"/>
              <a:t>Failure to consider externalities</a:t>
            </a:r>
            <a:endParaRPr lang="en-ZA" dirty="0">
              <a:solidFill>
                <a:srgbClr val="6B6B6B"/>
              </a:solidFill>
            </a:endParaRPr>
          </a:p>
          <a:p>
            <a:pPr marL="1143000" lvl="1" indent="-457200"/>
            <a:endParaRPr lang="en-US" dirty="0"/>
          </a:p>
        </p:txBody>
      </p:sp>
      <p:pic>
        <p:nvPicPr>
          <p:cNvPr id="4" name="Picture 3"/>
          <p:cNvPicPr>
            <a:picLocks noChangeAspect="1"/>
          </p:cNvPicPr>
          <p:nvPr/>
        </p:nvPicPr>
        <p:blipFill>
          <a:blip r:embed="rId2"/>
          <a:stretch>
            <a:fillRect/>
          </a:stretch>
        </p:blipFill>
        <p:spPr>
          <a:xfrm>
            <a:off x="7379594" y="4559121"/>
            <a:ext cx="2449057" cy="2298879"/>
          </a:xfrm>
          <a:prstGeom prst="rect">
            <a:avLst/>
          </a:prstGeom>
        </p:spPr>
      </p:pic>
    </p:spTree>
    <p:extLst>
      <p:ext uri="{BB962C8B-B14F-4D97-AF65-F5344CB8AC3E}">
        <p14:creationId xmlns:p14="http://schemas.microsoft.com/office/powerpoint/2010/main" val="3129073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ER">
      <a:dk1>
        <a:srgbClr val="444444"/>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4BAF8B"/>
      </a:hlink>
      <a:folHlink>
        <a:srgbClr val="4BAF8B"/>
      </a:folHlink>
    </a:clrScheme>
    <a:fontScheme name="CER">
      <a:majorFont>
        <a:latin typeface="Roboto Condensed Bold"/>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2800" b="0" i="0" kern="1200" dirty="0" err="1" smtClean="0">
            <a:solidFill>
              <a:srgbClr val="6B6B6B"/>
            </a:solidFill>
            <a:effectLst/>
            <a:latin typeface="Roboto Condensed" panose="02000000000000000000" pitchFamily="2" charset="0"/>
            <a:ea typeface="Roboto Condensed" panose="02000000000000000000" pitchFamily="2" charset="0"/>
            <a:cs typeface="Open Sans" panose="020B06060305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1022</TotalTime>
  <Words>2039</Words>
  <Application>Microsoft Office PowerPoint</Application>
  <PresentationFormat>Widescreen</PresentationFormat>
  <Paragraphs>135</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Open Sans</vt:lpstr>
      <vt:lpstr>Roboto Condensed</vt:lpstr>
      <vt:lpstr>Roboto Condensed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Centre for Environmental Rights</dc:creator>
  <cp:lastModifiedBy>Arico Kotze</cp:lastModifiedBy>
  <cp:revision>99</cp:revision>
  <dcterms:created xsi:type="dcterms:W3CDTF">2018-07-15T21:08:56Z</dcterms:created>
  <dcterms:modified xsi:type="dcterms:W3CDTF">2018-10-15T09:46:44Z</dcterms:modified>
</cp:coreProperties>
</file>