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9" r:id="rId2"/>
    <p:sldId id="257" r:id="rId3"/>
    <p:sldId id="266" r:id="rId4"/>
    <p:sldId id="267" r:id="rId5"/>
    <p:sldId id="268" r:id="rId6"/>
    <p:sldId id="269" r:id="rId7"/>
    <p:sldId id="270" r:id="rId8"/>
    <p:sldId id="271" r:id="rId9"/>
    <p:sldId id="272" r:id="rId10"/>
    <p:sldId id="273" r:id="rId11"/>
    <p:sldId id="274" r:id="rId12"/>
    <p:sldId id="27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Kamedien, Adiel (SM)" initials="KA(" lastIdx="4" clrIdx="0">
    <p:extLst>
      <p:ext uri="{19B8F6BF-5375-455C-9EA6-DF929625EA0E}">
        <p15:presenceInfo xmlns:p15="http://schemas.microsoft.com/office/powerpoint/2012/main" xmlns="" userId="S-1-5-21-1765814103-231811140-111032338-11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1500"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FD6519-7913-46AB-AE13-A7864A54E7BD}" type="datetimeFigureOut">
              <a:rPr lang="en-ZA" smtClean="0"/>
              <a:pPr/>
              <a:t>2018/10/15</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E83185-E84C-42C9-A241-17B05E40171D}" type="slidenum">
              <a:rPr lang="en-ZA" smtClean="0"/>
              <a:pPr/>
              <a:t>‹#›</a:t>
            </a:fld>
            <a:endParaRPr lang="en-ZA"/>
          </a:p>
        </p:txBody>
      </p:sp>
    </p:spTree>
    <p:extLst>
      <p:ext uri="{BB962C8B-B14F-4D97-AF65-F5344CB8AC3E}">
        <p14:creationId xmlns:p14="http://schemas.microsoft.com/office/powerpoint/2010/main" xmlns="" val="1234170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9A7546-7680-4F3A-8BE7-59ACDD8AAFB1}"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179413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9A7546-7680-4F3A-8BE7-59ACDD8AAFB1}"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849410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9A7546-7680-4F3A-8BE7-59ACDD8AAFB1}"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703789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9A7546-7680-4F3A-8BE7-59ACDD8AAFB1}"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880629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9A7546-7680-4F3A-8BE7-59ACDD8AAFB1}"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4131403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9A7546-7680-4F3A-8BE7-59ACDD8AAFB1}"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105595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9A7546-7680-4F3A-8BE7-59ACDD8AAFB1}"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179313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9A7546-7680-4F3A-8BE7-59ACDD8AAFB1}"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4165498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9A7546-7680-4F3A-8BE7-59ACDD8AAFB1}"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4069378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9A7546-7680-4F3A-8BE7-59ACDD8AAFB1}"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1714365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9A7546-7680-4F3A-8BE7-59ACDD8AAFB1}"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924292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CF7B6579-1089-4D0F-AD4B-F671A99BDAA6}" type="datetimeFigureOut">
              <a:rPr lang="en-ZA" smtClean="0">
                <a:solidFill>
                  <a:prstClr val="black">
                    <a:tint val="75000"/>
                  </a:prstClr>
                </a:solidFill>
              </a:rPr>
              <a:pPr/>
              <a:t>2018/10/15</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19F18E52-3D32-4D26-8428-EFDBA7A9AB1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738242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CF7B6579-1089-4D0F-AD4B-F671A99BDAA6}" type="datetimeFigureOut">
              <a:rPr lang="en-ZA" smtClean="0">
                <a:solidFill>
                  <a:prstClr val="black">
                    <a:tint val="75000"/>
                  </a:prstClr>
                </a:solidFill>
              </a:rPr>
              <a:pPr/>
              <a:t>2018/10/15</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19F18E52-3D32-4D26-8428-EFDBA7A9AB1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151891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CF7B6579-1089-4D0F-AD4B-F671A99BDAA6}" type="datetimeFigureOut">
              <a:rPr lang="en-ZA" smtClean="0">
                <a:solidFill>
                  <a:prstClr val="black">
                    <a:tint val="75000"/>
                  </a:prstClr>
                </a:solidFill>
              </a:rPr>
              <a:pPr/>
              <a:t>2018/10/15</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19F18E52-3D32-4D26-8428-EFDBA7A9AB1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684386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CF7B6579-1089-4D0F-AD4B-F671A99BDAA6}" type="datetimeFigureOut">
              <a:rPr lang="en-ZA" smtClean="0">
                <a:solidFill>
                  <a:prstClr val="black">
                    <a:tint val="75000"/>
                  </a:prstClr>
                </a:solidFill>
              </a:rPr>
              <a:pPr/>
              <a:t>2018/10/15</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19F18E52-3D32-4D26-8428-EFDBA7A9AB1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08788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7B6579-1089-4D0F-AD4B-F671A99BDAA6}" type="datetimeFigureOut">
              <a:rPr lang="en-ZA" smtClean="0">
                <a:solidFill>
                  <a:prstClr val="black">
                    <a:tint val="75000"/>
                  </a:prstClr>
                </a:solidFill>
              </a:rPr>
              <a:pPr/>
              <a:t>2018/10/15</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19F18E52-3D32-4D26-8428-EFDBA7A9AB1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44140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CF7B6579-1089-4D0F-AD4B-F671A99BDAA6}" type="datetimeFigureOut">
              <a:rPr lang="en-ZA" smtClean="0">
                <a:solidFill>
                  <a:prstClr val="black">
                    <a:tint val="75000"/>
                  </a:prstClr>
                </a:solidFill>
              </a:rPr>
              <a:pPr/>
              <a:t>2018/10/15</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19F18E52-3D32-4D26-8428-EFDBA7A9AB1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806464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CF7B6579-1089-4D0F-AD4B-F671A99BDAA6}" type="datetimeFigureOut">
              <a:rPr lang="en-ZA" smtClean="0">
                <a:solidFill>
                  <a:prstClr val="black">
                    <a:tint val="75000"/>
                  </a:prstClr>
                </a:solidFill>
              </a:rPr>
              <a:pPr/>
              <a:t>2018/10/15</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19F18E52-3D32-4D26-8428-EFDBA7A9AB1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226717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CF7B6579-1089-4D0F-AD4B-F671A99BDAA6}" type="datetimeFigureOut">
              <a:rPr lang="en-ZA" smtClean="0">
                <a:solidFill>
                  <a:prstClr val="black">
                    <a:tint val="75000"/>
                  </a:prstClr>
                </a:solidFill>
              </a:rPr>
              <a:pPr/>
              <a:t>2018/10/15</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19F18E52-3D32-4D26-8428-EFDBA7A9AB1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757241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7B6579-1089-4D0F-AD4B-F671A99BDAA6}" type="datetimeFigureOut">
              <a:rPr lang="en-ZA" smtClean="0">
                <a:solidFill>
                  <a:prstClr val="black">
                    <a:tint val="75000"/>
                  </a:prstClr>
                </a:solidFill>
              </a:rPr>
              <a:pPr/>
              <a:t>2018/10/15</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19F18E52-3D32-4D26-8428-EFDBA7A9AB1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612559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en-Z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CF7B6579-1089-4D0F-AD4B-F671A99BDAA6}" type="datetimeFigureOut">
              <a:rPr lang="en-ZA" smtClean="0">
                <a:solidFill>
                  <a:prstClr val="black">
                    <a:tint val="75000"/>
                  </a:prstClr>
                </a:solidFill>
              </a:rPr>
              <a:pPr/>
              <a:t>2018/10/15</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19F18E52-3D32-4D26-8428-EFDBA7A9AB1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548584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CF7B6579-1089-4D0F-AD4B-F671A99BDAA6}" type="datetimeFigureOut">
              <a:rPr lang="en-ZA" smtClean="0">
                <a:solidFill>
                  <a:prstClr val="black">
                    <a:tint val="75000"/>
                  </a:prstClr>
                </a:solidFill>
              </a:rPr>
              <a:pPr/>
              <a:t>2018/10/15</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19F18E52-3D32-4D26-8428-EFDBA7A9AB1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190337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F7B6579-1089-4D0F-AD4B-F671A99BDAA6}" type="datetimeFigureOut">
              <a:rPr lang="en-ZA" smtClean="0">
                <a:solidFill>
                  <a:prstClr val="black">
                    <a:tint val="75000"/>
                  </a:prstClr>
                </a:solidFill>
              </a:rPr>
              <a:pPr/>
              <a:t>2018/10/15</a:t>
            </a:fld>
            <a:endParaRPr lang="en-ZA">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F18E52-3D32-4D26-8428-EFDBA7A9AB1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238201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57D57B9E-6C37-42E5-BEF3-E1BF1B23182F}"/>
              </a:ext>
            </a:extLst>
          </p:cNvPr>
          <p:cNvSpPr txBox="1"/>
          <p:nvPr/>
        </p:nvSpPr>
        <p:spPr>
          <a:xfrm>
            <a:off x="4950824" y="1918789"/>
            <a:ext cx="4049486" cy="2289858"/>
          </a:xfrm>
          <a:prstGeom prst="rect">
            <a:avLst/>
          </a:prstGeom>
          <a:noFill/>
        </p:spPr>
        <p:txBody>
          <a:bodyPr wrap="square" rtlCol="0">
            <a:spAutoFit/>
          </a:bodyPr>
          <a:lstStyle/>
          <a:p>
            <a:pPr algn="ctr">
              <a:lnSpc>
                <a:spcPct val="120000"/>
              </a:lnSpc>
            </a:pPr>
            <a:r>
              <a:rPr lang="en-ZA" sz="2700" dirty="0" smtClean="0">
                <a:solidFill>
                  <a:srgbClr val="0066FF"/>
                </a:solidFill>
                <a:latin typeface="Century Gothic" panose="020B0502020202020204" pitchFamily="34" charset="0"/>
              </a:rPr>
              <a:t>Presentation to the</a:t>
            </a:r>
          </a:p>
          <a:p>
            <a:pPr algn="ctr">
              <a:lnSpc>
                <a:spcPct val="120000"/>
              </a:lnSpc>
            </a:pPr>
            <a:r>
              <a:rPr lang="en-ZA" sz="2700" dirty="0" smtClean="0">
                <a:solidFill>
                  <a:srgbClr val="0066FF"/>
                </a:solidFill>
                <a:latin typeface="Century Gothic" panose="020B0502020202020204" pitchFamily="34" charset="0"/>
              </a:rPr>
              <a:t>Standing committee on the Auditor-General</a:t>
            </a:r>
          </a:p>
          <a:p>
            <a:pPr algn="ctr">
              <a:lnSpc>
                <a:spcPct val="120000"/>
              </a:lnSpc>
            </a:pPr>
            <a:endParaRPr lang="en-ZA" sz="1100" dirty="0">
              <a:solidFill>
                <a:srgbClr val="0066FF"/>
              </a:solidFill>
              <a:latin typeface="Century Gothic" panose="020B0502020202020204" pitchFamily="34" charset="0"/>
            </a:endParaRPr>
          </a:p>
          <a:p>
            <a:pPr algn="ctr">
              <a:lnSpc>
                <a:spcPct val="120000"/>
              </a:lnSpc>
            </a:pPr>
            <a:r>
              <a:rPr lang="en-ZA" sz="2700" dirty="0" smtClean="0">
                <a:solidFill>
                  <a:srgbClr val="0066FF"/>
                </a:solidFill>
                <a:latin typeface="Century Gothic" panose="020B0502020202020204" pitchFamily="34" charset="0"/>
              </a:rPr>
              <a:t>12 Oct 2018</a:t>
            </a:r>
            <a:endParaRPr lang="en-IN" sz="2700" dirty="0">
              <a:solidFill>
                <a:srgbClr val="0066FF"/>
              </a:solidFill>
              <a:latin typeface="Century Gothic" panose="020B0502020202020204" pitchFamily="34" charset="0"/>
            </a:endParaRPr>
          </a:p>
        </p:txBody>
      </p:sp>
      <p:grpSp>
        <p:nvGrpSpPr>
          <p:cNvPr id="12" name="Group 11"/>
          <p:cNvGrpSpPr/>
          <p:nvPr/>
        </p:nvGrpSpPr>
        <p:grpSpPr>
          <a:xfrm>
            <a:off x="0" y="812711"/>
            <a:ext cx="5450296" cy="5389331"/>
            <a:chOff x="0" y="812711"/>
            <a:chExt cx="5450296" cy="5389331"/>
          </a:xfrm>
        </p:grpSpPr>
        <p:pic>
          <p:nvPicPr>
            <p:cNvPr id="8" name="Picture 7"/>
            <p:cNvPicPr>
              <a:picLocks noChangeAspect="1"/>
            </p:cNvPicPr>
            <p:nvPr/>
          </p:nvPicPr>
          <p:blipFill>
            <a:blip r:embed="rId2" cstate="print"/>
            <a:stretch>
              <a:fillRect/>
            </a:stretch>
          </p:blipFill>
          <p:spPr>
            <a:xfrm>
              <a:off x="0" y="812711"/>
              <a:ext cx="5450296" cy="5389331"/>
            </a:xfrm>
            <a:prstGeom prst="rect">
              <a:avLst/>
            </a:prstGeom>
          </p:spPr>
        </p:pic>
        <p:sp>
          <p:nvSpPr>
            <p:cNvPr id="10" name="TextBox 9">
              <a:extLst>
                <a:ext uri="{FF2B5EF4-FFF2-40B4-BE49-F238E27FC236}">
                  <a16:creationId xmlns:a16="http://schemas.microsoft.com/office/drawing/2014/main" xmlns="" id="{BE913C1F-309E-471A-9C27-5C6808F88EE0}"/>
                </a:ext>
              </a:extLst>
            </p:cNvPr>
            <p:cNvSpPr txBox="1"/>
            <p:nvPr/>
          </p:nvSpPr>
          <p:spPr>
            <a:xfrm>
              <a:off x="1463354" y="2030721"/>
              <a:ext cx="2851954" cy="2953309"/>
            </a:xfrm>
            <a:prstGeom prst="rect">
              <a:avLst/>
            </a:prstGeom>
            <a:noFill/>
          </p:spPr>
          <p:txBody>
            <a:bodyPr wrap="square" rtlCol="0">
              <a:spAutoFit/>
            </a:bodyPr>
            <a:lstStyle/>
            <a:p>
              <a:pPr>
                <a:lnSpc>
                  <a:spcPct val="150000"/>
                </a:lnSpc>
              </a:pPr>
              <a:r>
                <a:rPr lang="en-IN" sz="3200" b="1" dirty="0" smtClean="0">
                  <a:solidFill>
                    <a:srgbClr val="0066FF"/>
                  </a:solidFill>
                  <a:latin typeface="Century Gothic" panose="020B0502020202020204" pitchFamily="34" charset="0"/>
                </a:rPr>
                <a:t>AUDIT COMMITTEE REPORT</a:t>
              </a:r>
            </a:p>
            <a:p>
              <a:pPr>
                <a:lnSpc>
                  <a:spcPct val="150000"/>
                </a:lnSpc>
              </a:pPr>
              <a:endParaRPr lang="en-IN" sz="3200" b="1" dirty="0">
                <a:solidFill>
                  <a:srgbClr val="0066FF"/>
                </a:solidFill>
                <a:latin typeface="Century Gothic" panose="020B0502020202020204" pitchFamily="34" charset="0"/>
              </a:endParaRPr>
            </a:p>
          </p:txBody>
        </p:sp>
      </p:grpSp>
      <p:pic>
        <p:nvPicPr>
          <p:cNvPr id="11" name="Picture 10"/>
          <p:cNvPicPr>
            <a:picLocks noChangeAspect="1"/>
          </p:cNvPicPr>
          <p:nvPr/>
        </p:nvPicPr>
        <p:blipFill rotWithShape="1">
          <a:blip r:embed="rId3" cstate="print">
            <a:extLst>
              <a:ext uri="{28A0092B-C50C-407E-A947-70E740481C1C}">
                <a14:useLocalDpi xmlns:a14="http://schemas.microsoft.com/office/drawing/2010/main" xmlns="" val="0"/>
              </a:ext>
            </a:extLst>
          </a:blip>
          <a:srcRect l="70310" t="5936" r="7047" b="15717"/>
          <a:stretch/>
        </p:blipFill>
        <p:spPr>
          <a:xfrm>
            <a:off x="6541014" y="5178579"/>
            <a:ext cx="2166941" cy="1216202"/>
          </a:xfrm>
          <a:prstGeom prst="rect">
            <a:avLst/>
          </a:prstGeom>
        </p:spPr>
      </p:pic>
    </p:spTree>
    <p:extLst>
      <p:ext uri="{BB962C8B-B14F-4D97-AF65-F5344CB8AC3E}">
        <p14:creationId xmlns:p14="http://schemas.microsoft.com/office/powerpoint/2010/main" xmlns="" val="892587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25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3500"/>
                            </p:stCondLst>
                            <p:childTnLst>
                              <p:par>
                                <p:cTn id="11" presetID="22" presetClass="entr" presetSubtype="4"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566196" y="1502071"/>
            <a:ext cx="8385300" cy="5078313"/>
          </a:xfrm>
          <a:prstGeom prst="rect">
            <a:avLst/>
          </a:prstGeom>
          <a:noFill/>
        </p:spPr>
        <p:txBody>
          <a:bodyPr wrap="square" rtlCol="0">
            <a:spAutoFit/>
          </a:bodyPr>
          <a:lstStyle/>
          <a:p>
            <a:pPr marL="257175" indent="-257175">
              <a:lnSpc>
                <a:spcPct val="150000"/>
              </a:lnSpc>
              <a:buClr>
                <a:srgbClr val="002469"/>
              </a:buClr>
              <a:buFont typeface="Yu Mincho" panose="02020400000000000000" pitchFamily="18" charset="-128"/>
              <a:buChar char="»"/>
              <a:defRPr/>
            </a:pPr>
            <a:r>
              <a:rPr lang="en-ZA" dirty="0">
                <a:solidFill>
                  <a:srgbClr val="002060"/>
                </a:solidFill>
                <a:latin typeface="Function" pitchFamily="2" charset="0"/>
                <a:ea typeface="Yu Gothic Light" panose="020B0300000000000000" pitchFamily="34" charset="-128"/>
              </a:rPr>
              <a:t>The committee considered and reviewed the performance and expertise of the CFO and the finance function</a:t>
            </a:r>
            <a:br>
              <a:rPr lang="en-ZA" dirty="0">
                <a:solidFill>
                  <a:srgbClr val="002060"/>
                </a:solidFill>
                <a:latin typeface="Function" pitchFamily="2" charset="0"/>
                <a:ea typeface="Yu Gothic Light" panose="020B0300000000000000" pitchFamily="34" charset="-128"/>
              </a:rPr>
            </a:br>
            <a:endParaRPr lang="en-ZA" dirty="0">
              <a:solidFill>
                <a:srgbClr val="002060"/>
              </a:solidFill>
              <a:latin typeface="Function" pitchFamily="2" charset="0"/>
              <a:ea typeface="Yu Gothic Light" panose="020B0300000000000000" pitchFamily="34" charset="-128"/>
            </a:endParaRPr>
          </a:p>
          <a:p>
            <a:pPr marL="257175" indent="-257175">
              <a:lnSpc>
                <a:spcPct val="150000"/>
              </a:lnSpc>
              <a:buClr>
                <a:srgbClr val="002469"/>
              </a:buClr>
              <a:buFont typeface="Yu Mincho" panose="02020400000000000000" pitchFamily="18" charset="-128"/>
              <a:buChar char="»"/>
              <a:defRPr/>
            </a:pPr>
            <a:r>
              <a:rPr lang="en-ZA" dirty="0">
                <a:solidFill>
                  <a:srgbClr val="002060"/>
                </a:solidFill>
                <a:latin typeface="Function" pitchFamily="2" charset="0"/>
                <a:ea typeface="Yu Gothic Light" panose="020B0300000000000000" pitchFamily="34" charset="-128"/>
              </a:rPr>
              <a:t>The committee is satisfied that the resources and expertise within the financial function are adequate and appropriate to fulfil its requirements</a:t>
            </a:r>
          </a:p>
          <a:p>
            <a:pPr marL="257175" indent="-257175">
              <a:lnSpc>
                <a:spcPct val="150000"/>
              </a:lnSpc>
              <a:buClr>
                <a:srgbClr val="002469"/>
              </a:buClr>
              <a:buFont typeface="Yu Mincho" panose="02020400000000000000" pitchFamily="18" charset="-128"/>
              <a:buChar char="»"/>
              <a:defRPr/>
            </a:pPr>
            <a:endParaRPr lang="en-ZA" dirty="0" smtClean="0">
              <a:solidFill>
                <a:srgbClr val="002060"/>
              </a:solidFill>
              <a:latin typeface="Function" pitchFamily="2" charset="0"/>
              <a:ea typeface="Yu Gothic Light" panose="020B0300000000000000" pitchFamily="34" charset="-128"/>
            </a:endParaRPr>
          </a:p>
          <a:p>
            <a:pPr>
              <a:lnSpc>
                <a:spcPct val="150000"/>
              </a:lnSpc>
              <a:buClr>
                <a:srgbClr val="002469"/>
              </a:buClr>
              <a:defRPr/>
            </a:pPr>
            <a:r>
              <a:rPr lang="en-ZA" b="1" dirty="0" smtClean="0">
                <a:solidFill>
                  <a:srgbClr val="002060"/>
                </a:solidFill>
                <a:latin typeface="Function" pitchFamily="2" charset="0"/>
                <a:ea typeface="Yu Gothic Light" panose="020B0300000000000000" pitchFamily="34" charset="-128"/>
              </a:rPr>
              <a:t>CONCLUSION</a:t>
            </a:r>
            <a:endParaRPr lang="en-ZA" b="1" dirty="0">
              <a:solidFill>
                <a:srgbClr val="002060"/>
              </a:solidFill>
              <a:latin typeface="Function" pitchFamily="2" charset="0"/>
              <a:ea typeface="Yu Gothic Light" panose="020B0300000000000000" pitchFamily="34" charset="-128"/>
            </a:endParaRPr>
          </a:p>
          <a:p>
            <a:pPr marL="257175"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Having </a:t>
            </a:r>
            <a:r>
              <a:rPr lang="en-ZA" dirty="0">
                <a:solidFill>
                  <a:srgbClr val="002060"/>
                </a:solidFill>
                <a:latin typeface="Function" pitchFamily="2" charset="0"/>
                <a:ea typeface="Yu Gothic Light" panose="020B0300000000000000" pitchFamily="34" charset="-128"/>
              </a:rPr>
              <a:t>received, evaluated and overseen the work of both the internal and external auditors, as well as considered reports presented by management, </a:t>
            </a:r>
            <a:r>
              <a:rPr lang="en-ZA" b="1" dirty="0">
                <a:solidFill>
                  <a:srgbClr val="002060"/>
                </a:solidFill>
                <a:latin typeface="Function" pitchFamily="2" charset="0"/>
                <a:ea typeface="Yu Gothic Light" panose="020B0300000000000000" pitchFamily="34" charset="-128"/>
              </a:rPr>
              <a:t>the committee recommended to the Deputy Auditor-General that she sign the integrated annual report and the accompanying annual financial statements</a:t>
            </a:r>
          </a:p>
        </p:txBody>
      </p:sp>
      <p:cxnSp>
        <p:nvCxnSpPr>
          <p:cNvPr id="7" name="Straight Arrow Connector 6"/>
          <p:cNvCxnSpPr>
            <a:cxnSpLocks/>
          </p:cNvCxnSpPr>
          <p:nvPr/>
        </p:nvCxnSpPr>
        <p:spPr>
          <a:xfrm flipV="1">
            <a:off x="6304547" y="1048445"/>
            <a:ext cx="1969885" cy="10334"/>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a16="http://schemas.microsoft.com/office/drawing/2014/main" xmlns="" id="{48FD8BBB-49B1-427C-B0B8-C43655994DF9}"/>
              </a:ext>
            </a:extLst>
          </p:cNvPr>
          <p:cNvSpPr>
            <a:spLocks noGrp="1"/>
          </p:cNvSpPr>
          <p:nvPr>
            <p:ph type="title"/>
          </p:nvPr>
        </p:nvSpPr>
        <p:spPr>
          <a:xfrm>
            <a:off x="566196" y="345580"/>
            <a:ext cx="6172200" cy="486054"/>
          </a:xfrm>
        </p:spPr>
        <p:txBody>
          <a:bodyPr>
            <a:noAutofit/>
          </a:bodyPr>
          <a:lstStyle/>
          <a:p>
            <a:pPr algn="l"/>
            <a:r>
              <a:rPr lang="en-ZA" sz="2800" b="1" dirty="0" smtClean="0">
                <a:solidFill>
                  <a:schemeClr val="accent1"/>
                </a:solidFill>
                <a:latin typeface="Century Gothic" panose="020B0502020202020204" pitchFamily="34" charset="0"/>
              </a:rPr>
              <a:t>KEY FOCUS AREAS:</a:t>
            </a:r>
            <a:endParaRPr lang="en-ZA" sz="2800" b="1" dirty="0">
              <a:solidFill>
                <a:schemeClr val="accent1"/>
              </a:solidFill>
              <a:latin typeface="Century Gothic" panose="020B0502020202020204" pitchFamily="34" charset="0"/>
            </a:endParaRPr>
          </a:p>
        </p:txBody>
      </p:sp>
      <p:sp>
        <p:nvSpPr>
          <p:cNvPr id="10" name="Content Placeholder 2">
            <a:extLst>
              <a:ext uri="{FF2B5EF4-FFF2-40B4-BE49-F238E27FC236}">
                <a16:creationId xmlns:a16="http://schemas.microsoft.com/office/drawing/2014/main" xmlns="" id="{057F7CB7-9CF2-4DA9-AA64-93521225AC5E}"/>
              </a:ext>
            </a:extLst>
          </p:cNvPr>
          <p:cNvSpPr>
            <a:spLocks noGrp="1"/>
          </p:cNvSpPr>
          <p:nvPr>
            <p:ph idx="1"/>
          </p:nvPr>
        </p:nvSpPr>
        <p:spPr>
          <a:xfrm>
            <a:off x="571501" y="829603"/>
            <a:ext cx="6172200" cy="456698"/>
          </a:xfrm>
        </p:spPr>
        <p:txBody>
          <a:bodyPr>
            <a:noAutofit/>
          </a:bodyPr>
          <a:lstStyle/>
          <a:p>
            <a:pPr marL="0" indent="0">
              <a:buNone/>
            </a:pPr>
            <a:r>
              <a:rPr lang="en-ZA" dirty="0">
                <a:solidFill>
                  <a:schemeClr val="accent1"/>
                </a:solidFill>
              </a:rPr>
              <a:t>ASSESSMENT OF THE </a:t>
            </a:r>
            <a:r>
              <a:rPr lang="en-ZA" dirty="0" smtClean="0">
                <a:solidFill>
                  <a:schemeClr val="accent1"/>
                </a:solidFill>
              </a:rPr>
              <a:t>CFO </a:t>
            </a:r>
            <a:r>
              <a:rPr lang="en-ZA" dirty="0">
                <a:solidFill>
                  <a:schemeClr val="accent1"/>
                </a:solidFill>
              </a:rPr>
              <a:t>AND THE FINANCE FUNCTION</a:t>
            </a:r>
            <a:endParaRPr lang="en-ZA" sz="3200" dirty="0">
              <a:solidFill>
                <a:schemeClr val="accent1"/>
              </a:solidFill>
            </a:endParaRPr>
          </a:p>
        </p:txBody>
      </p:sp>
    </p:spTree>
    <p:extLst>
      <p:ext uri="{BB962C8B-B14F-4D97-AF65-F5344CB8AC3E}">
        <p14:creationId xmlns:p14="http://schemas.microsoft.com/office/powerpoint/2010/main" xmlns="" val="1408075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566195" y="1411795"/>
            <a:ext cx="8385300" cy="2169825"/>
          </a:xfrm>
          <a:prstGeom prst="rect">
            <a:avLst/>
          </a:prstGeom>
          <a:noFill/>
        </p:spPr>
        <p:txBody>
          <a:bodyPr wrap="square" rtlCol="0">
            <a:spAutoFit/>
          </a:bodyPr>
          <a:lstStyle/>
          <a:p>
            <a:pPr marL="257175" indent="-257175">
              <a:lnSpc>
                <a:spcPct val="150000"/>
              </a:lnSpc>
              <a:buClr>
                <a:srgbClr val="002469"/>
              </a:buClr>
              <a:buFont typeface="Yu Mincho" panose="02020400000000000000" pitchFamily="18" charset="-128"/>
              <a:buChar char="»"/>
              <a:defRPr/>
            </a:pPr>
            <a:r>
              <a:rPr lang="en-ZA" dirty="0">
                <a:solidFill>
                  <a:srgbClr val="002060"/>
                </a:solidFill>
                <a:latin typeface="Function" pitchFamily="2" charset="0"/>
                <a:ea typeface="Yu Gothic Light" panose="020B0300000000000000" pitchFamily="34" charset="-128"/>
              </a:rPr>
              <a:t>The audit committee recommends to </a:t>
            </a:r>
            <a:r>
              <a:rPr lang="en-ZA" dirty="0" err="1">
                <a:solidFill>
                  <a:srgbClr val="002060"/>
                </a:solidFill>
                <a:latin typeface="Function" pitchFamily="2" charset="0"/>
                <a:ea typeface="Yu Gothic Light" panose="020B0300000000000000" pitchFamily="34" charset="-128"/>
              </a:rPr>
              <a:t>SCoAG</a:t>
            </a:r>
            <a:r>
              <a:rPr lang="en-ZA" dirty="0">
                <a:solidFill>
                  <a:srgbClr val="002060"/>
                </a:solidFill>
                <a:latin typeface="Function" pitchFamily="2" charset="0"/>
                <a:ea typeface="Yu Gothic Light" panose="020B0300000000000000" pitchFamily="34" charset="-128"/>
              </a:rPr>
              <a:t> that they:</a:t>
            </a:r>
            <a:br>
              <a:rPr lang="en-ZA" dirty="0">
                <a:solidFill>
                  <a:srgbClr val="002060"/>
                </a:solidFill>
                <a:latin typeface="Function" pitchFamily="2" charset="0"/>
                <a:ea typeface="Yu Gothic Light" panose="020B0300000000000000" pitchFamily="34" charset="-128"/>
              </a:rPr>
            </a:br>
            <a:endParaRPr lang="en-ZA" dirty="0">
              <a:solidFill>
                <a:srgbClr val="002060"/>
              </a:solidFill>
              <a:latin typeface="Function" pitchFamily="2" charset="0"/>
              <a:ea typeface="Yu Gothic Light" panose="020B0300000000000000" pitchFamily="34" charset="-128"/>
            </a:endParaRPr>
          </a:p>
          <a:p>
            <a:pPr marL="714375" lvl="1" indent="-257175">
              <a:lnSpc>
                <a:spcPct val="150000"/>
              </a:lnSpc>
              <a:buClr>
                <a:srgbClr val="002469"/>
              </a:buClr>
              <a:buFont typeface="Yu Mincho" panose="02020400000000000000" pitchFamily="18" charset="-128"/>
              <a:buChar char="»"/>
              <a:defRPr/>
            </a:pPr>
            <a:r>
              <a:rPr lang="en-ZA" dirty="0">
                <a:solidFill>
                  <a:srgbClr val="002060"/>
                </a:solidFill>
                <a:latin typeface="Function" pitchFamily="2" charset="0"/>
                <a:ea typeface="Yu Gothic Light" panose="020B0300000000000000" pitchFamily="34" charset="-128"/>
              </a:rPr>
              <a:t>Note the Integrated Annual Report as </a:t>
            </a:r>
            <a:r>
              <a:rPr lang="en-ZA" dirty="0" smtClean="0">
                <a:solidFill>
                  <a:srgbClr val="002060"/>
                </a:solidFill>
                <a:latin typeface="Function" pitchFamily="2" charset="0"/>
                <a:ea typeface="Yu Gothic Light" panose="020B0300000000000000" pitchFamily="34" charset="-128"/>
              </a:rPr>
              <a:t>tabled</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Approve </a:t>
            </a:r>
            <a:r>
              <a:rPr lang="en-ZA" dirty="0">
                <a:solidFill>
                  <a:srgbClr val="002060"/>
                </a:solidFill>
                <a:latin typeface="Function" pitchFamily="2" charset="0"/>
                <a:ea typeface="Yu Gothic Light" panose="020B0300000000000000" pitchFamily="34" charset="-128"/>
              </a:rPr>
              <a:t>the re-appointment of the external auditor </a:t>
            </a:r>
            <a:br>
              <a:rPr lang="en-ZA" dirty="0">
                <a:solidFill>
                  <a:srgbClr val="002060"/>
                </a:solidFill>
                <a:latin typeface="Function" pitchFamily="2" charset="0"/>
                <a:ea typeface="Yu Gothic Light" panose="020B0300000000000000" pitchFamily="34" charset="-128"/>
              </a:rPr>
            </a:br>
            <a:r>
              <a:rPr lang="en-ZA" dirty="0">
                <a:solidFill>
                  <a:srgbClr val="002060"/>
                </a:solidFill>
                <a:latin typeface="Function" pitchFamily="2" charset="0"/>
                <a:ea typeface="Yu Gothic Light" panose="020B0300000000000000" pitchFamily="34" charset="-128"/>
              </a:rPr>
              <a:t>Crowe </a:t>
            </a:r>
            <a:r>
              <a:rPr lang="en-ZA" dirty="0" err="1">
                <a:solidFill>
                  <a:srgbClr val="002060"/>
                </a:solidFill>
                <a:latin typeface="Function" pitchFamily="2" charset="0"/>
                <a:ea typeface="Yu Gothic Light" panose="020B0300000000000000" pitchFamily="34" charset="-128"/>
              </a:rPr>
              <a:t>Jhb</a:t>
            </a:r>
            <a:endParaRPr lang="en-ZA" dirty="0">
              <a:solidFill>
                <a:srgbClr val="002060"/>
              </a:solidFill>
              <a:latin typeface="Function" pitchFamily="2" charset="0"/>
              <a:ea typeface="Yu Gothic Light" panose="020B0300000000000000" pitchFamily="34" charset="-128"/>
            </a:endParaRPr>
          </a:p>
        </p:txBody>
      </p:sp>
      <p:cxnSp>
        <p:nvCxnSpPr>
          <p:cNvPr id="7" name="Straight Arrow Connector 6"/>
          <p:cNvCxnSpPr>
            <a:cxnSpLocks/>
          </p:cNvCxnSpPr>
          <p:nvPr/>
        </p:nvCxnSpPr>
        <p:spPr>
          <a:xfrm>
            <a:off x="4954385" y="1047404"/>
            <a:ext cx="3320047" cy="1041"/>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a16="http://schemas.microsoft.com/office/drawing/2014/main" xmlns="" id="{48FD8BBB-49B1-427C-B0B8-C43655994DF9}"/>
              </a:ext>
            </a:extLst>
          </p:cNvPr>
          <p:cNvSpPr>
            <a:spLocks noGrp="1"/>
          </p:cNvSpPr>
          <p:nvPr>
            <p:ph type="title"/>
          </p:nvPr>
        </p:nvSpPr>
        <p:spPr>
          <a:xfrm>
            <a:off x="566196" y="345580"/>
            <a:ext cx="6172200" cy="486054"/>
          </a:xfrm>
        </p:spPr>
        <p:txBody>
          <a:bodyPr>
            <a:noAutofit/>
          </a:bodyPr>
          <a:lstStyle/>
          <a:p>
            <a:pPr algn="l"/>
            <a:r>
              <a:rPr lang="en-ZA" sz="2800" b="1" dirty="0" smtClean="0">
                <a:solidFill>
                  <a:schemeClr val="accent1"/>
                </a:solidFill>
                <a:latin typeface="Century Gothic" panose="020B0502020202020204" pitchFamily="34" charset="0"/>
              </a:rPr>
              <a:t>RECOMMENDATIONS:</a:t>
            </a:r>
            <a:endParaRPr lang="en-ZA" sz="2800" b="1" dirty="0">
              <a:solidFill>
                <a:schemeClr val="accent1"/>
              </a:solidFill>
              <a:latin typeface="Century Gothic" panose="020B0502020202020204" pitchFamily="34" charset="0"/>
            </a:endParaRPr>
          </a:p>
        </p:txBody>
      </p:sp>
      <p:sp>
        <p:nvSpPr>
          <p:cNvPr id="10" name="Content Placeholder 2">
            <a:extLst>
              <a:ext uri="{FF2B5EF4-FFF2-40B4-BE49-F238E27FC236}">
                <a16:creationId xmlns:a16="http://schemas.microsoft.com/office/drawing/2014/main" xmlns="" id="{057F7CB7-9CF2-4DA9-AA64-93521225AC5E}"/>
              </a:ext>
            </a:extLst>
          </p:cNvPr>
          <p:cNvSpPr>
            <a:spLocks noGrp="1"/>
          </p:cNvSpPr>
          <p:nvPr>
            <p:ph idx="1"/>
          </p:nvPr>
        </p:nvSpPr>
        <p:spPr>
          <a:xfrm>
            <a:off x="571501" y="829603"/>
            <a:ext cx="6172200" cy="456698"/>
          </a:xfrm>
        </p:spPr>
        <p:txBody>
          <a:bodyPr>
            <a:noAutofit/>
          </a:bodyPr>
          <a:lstStyle/>
          <a:p>
            <a:pPr marL="0" indent="0">
              <a:buNone/>
            </a:pPr>
            <a:endParaRPr lang="en-ZA" sz="3200" dirty="0">
              <a:solidFill>
                <a:schemeClr val="accent1"/>
              </a:solidFill>
            </a:endParaRPr>
          </a:p>
        </p:txBody>
      </p:sp>
    </p:spTree>
    <p:extLst>
      <p:ext uri="{BB962C8B-B14F-4D97-AF65-F5344CB8AC3E}">
        <p14:creationId xmlns:p14="http://schemas.microsoft.com/office/powerpoint/2010/main" xmlns="" val="4152244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2895838" y="2575582"/>
            <a:ext cx="3086100" cy="1200329"/>
          </a:xfrm>
          <a:prstGeom prst="rect">
            <a:avLst/>
          </a:prstGeom>
          <a:noFill/>
        </p:spPr>
        <p:txBody>
          <a:bodyPr wrap="square" rtlCol="0">
            <a:spAutoFit/>
          </a:bodyPr>
          <a:lstStyle/>
          <a:p>
            <a:pPr algn="ctr">
              <a:lnSpc>
                <a:spcPct val="150000"/>
              </a:lnSpc>
              <a:buClr>
                <a:srgbClr val="002469"/>
              </a:buClr>
              <a:defRPr/>
            </a:pPr>
            <a:r>
              <a:rPr lang="en-ZA" sz="4800" b="1" dirty="0" smtClean="0">
                <a:solidFill>
                  <a:srgbClr val="002060"/>
                </a:solidFill>
                <a:latin typeface="Function" pitchFamily="2" charset="0"/>
                <a:ea typeface="Yu Gothic Light" panose="020B0300000000000000" pitchFamily="34" charset="-128"/>
              </a:rPr>
              <a:t>Questions</a:t>
            </a:r>
            <a:endParaRPr lang="en-ZA" b="1" dirty="0">
              <a:solidFill>
                <a:srgbClr val="002060"/>
              </a:solidFill>
              <a:latin typeface="Function" pitchFamily="2" charset="0"/>
              <a:ea typeface="Yu Gothic Light" panose="020B0300000000000000" pitchFamily="34" charset="-128"/>
            </a:endParaRPr>
          </a:p>
        </p:txBody>
      </p:sp>
    </p:spTree>
    <p:extLst>
      <p:ext uri="{BB962C8B-B14F-4D97-AF65-F5344CB8AC3E}">
        <p14:creationId xmlns:p14="http://schemas.microsoft.com/office/powerpoint/2010/main" xmlns="" val="2691198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5" name="TextBox 14"/>
          <p:cNvSpPr txBox="1"/>
          <p:nvPr/>
        </p:nvSpPr>
        <p:spPr>
          <a:xfrm>
            <a:off x="566196" y="1244212"/>
            <a:ext cx="7708236" cy="4662815"/>
          </a:xfrm>
          <a:prstGeom prst="rect">
            <a:avLst/>
          </a:prstGeom>
          <a:noFill/>
        </p:spPr>
        <p:txBody>
          <a:bodyPr wrap="square" rtlCol="0">
            <a:spAutoFit/>
          </a:bodyPr>
          <a:lstStyle/>
          <a:p>
            <a:pPr marL="257175"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Purpose and mandate</a:t>
            </a:r>
          </a:p>
          <a:p>
            <a:pPr marL="257175"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Audit Committee composition and members</a:t>
            </a:r>
          </a:p>
          <a:p>
            <a:pPr marL="257175"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Overview of activities</a:t>
            </a:r>
          </a:p>
          <a:p>
            <a:pPr marL="257175"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Key focus areas</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Internal audit</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Risk management and the effectiveness of internal controls</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Assessment of the finance function and the Chief Financial Officer</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External audit</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Annual Financial Statements</a:t>
            </a:r>
          </a:p>
          <a:p>
            <a:pPr marL="257175"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Conclusion and recommendations</a:t>
            </a:r>
          </a:p>
          <a:p>
            <a:pPr marL="714375" lvl="1" indent="-257175">
              <a:lnSpc>
                <a:spcPct val="150000"/>
              </a:lnSpc>
              <a:buClr>
                <a:srgbClr val="002469"/>
              </a:buClr>
              <a:buFont typeface="Yu Mincho" panose="02020400000000000000" pitchFamily="18" charset="-128"/>
              <a:buChar char="»"/>
              <a:defRPr/>
            </a:pPr>
            <a:endParaRPr lang="en-ZA" dirty="0">
              <a:solidFill>
                <a:srgbClr val="002060"/>
              </a:solidFill>
              <a:latin typeface="Function" pitchFamily="2" charset="0"/>
              <a:ea typeface="Yu Gothic Light" panose="020B0300000000000000" pitchFamily="34" charset="-128"/>
            </a:endParaRPr>
          </a:p>
        </p:txBody>
      </p:sp>
      <p:cxnSp>
        <p:nvCxnSpPr>
          <p:cNvPr id="10" name="Straight Arrow Connector 9"/>
          <p:cNvCxnSpPr>
            <a:cxnSpLocks/>
          </p:cNvCxnSpPr>
          <p:nvPr/>
        </p:nvCxnSpPr>
        <p:spPr>
          <a:xfrm>
            <a:off x="4954385" y="623449"/>
            <a:ext cx="3320047" cy="1041"/>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xmlns="" id="{48FD8BBB-49B1-427C-B0B8-C43655994DF9}"/>
              </a:ext>
            </a:extLst>
          </p:cNvPr>
          <p:cNvSpPr>
            <a:spLocks noGrp="1"/>
          </p:cNvSpPr>
          <p:nvPr>
            <p:ph type="title"/>
          </p:nvPr>
        </p:nvSpPr>
        <p:spPr>
          <a:xfrm>
            <a:off x="566196" y="345580"/>
            <a:ext cx="6172200" cy="486054"/>
          </a:xfrm>
        </p:spPr>
        <p:txBody>
          <a:bodyPr>
            <a:noAutofit/>
          </a:bodyPr>
          <a:lstStyle/>
          <a:p>
            <a:pPr algn="l"/>
            <a:r>
              <a:rPr lang="en-ZA" sz="2800" b="1" dirty="0" smtClean="0">
                <a:solidFill>
                  <a:schemeClr val="accent1"/>
                </a:solidFill>
                <a:latin typeface="Century Gothic" panose="020B0502020202020204" pitchFamily="34" charset="0"/>
              </a:rPr>
              <a:t>AGENDA:</a:t>
            </a:r>
            <a:endParaRPr lang="en-ZA" sz="2800" b="1" dirty="0">
              <a:solidFill>
                <a:schemeClr val="accent1"/>
              </a:solidFill>
              <a:latin typeface="Century Gothic" panose="020B0502020202020204" pitchFamily="34" charset="0"/>
            </a:endParaRPr>
          </a:p>
        </p:txBody>
      </p:sp>
    </p:spTree>
    <p:extLst>
      <p:ext uri="{BB962C8B-B14F-4D97-AF65-F5344CB8AC3E}">
        <p14:creationId xmlns:p14="http://schemas.microsoft.com/office/powerpoint/2010/main" xmlns="" val="2187681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xmlns="" id="{48FD8BBB-49B1-427C-B0B8-C43655994DF9}"/>
              </a:ext>
            </a:extLst>
          </p:cNvPr>
          <p:cNvSpPr>
            <a:spLocks noGrp="1"/>
          </p:cNvSpPr>
          <p:nvPr>
            <p:ph type="title"/>
          </p:nvPr>
        </p:nvSpPr>
        <p:spPr>
          <a:xfrm>
            <a:off x="566196" y="345580"/>
            <a:ext cx="6172200" cy="486054"/>
          </a:xfrm>
        </p:spPr>
        <p:txBody>
          <a:bodyPr>
            <a:noAutofit/>
          </a:bodyPr>
          <a:lstStyle/>
          <a:p>
            <a:pPr algn="l"/>
            <a:r>
              <a:rPr lang="en-ZA" sz="2800" b="1" dirty="0" smtClean="0">
                <a:solidFill>
                  <a:schemeClr val="accent1"/>
                </a:solidFill>
                <a:latin typeface="Century Gothic" panose="020B0502020202020204" pitchFamily="34" charset="0"/>
              </a:rPr>
              <a:t>PURPOSE AND MANDATE:</a:t>
            </a:r>
            <a:endParaRPr lang="en-ZA" sz="2800" b="1" dirty="0">
              <a:solidFill>
                <a:schemeClr val="accent1"/>
              </a:solidFill>
              <a:latin typeface="Century Gothic" panose="020B0502020202020204" pitchFamily="34" charset="0"/>
            </a:endParaRPr>
          </a:p>
        </p:txBody>
      </p:sp>
      <p:sp>
        <p:nvSpPr>
          <p:cNvPr id="8" name="TextBox 7"/>
          <p:cNvSpPr txBox="1"/>
          <p:nvPr/>
        </p:nvSpPr>
        <p:spPr>
          <a:xfrm>
            <a:off x="566195" y="1244212"/>
            <a:ext cx="8036383" cy="4247317"/>
          </a:xfrm>
          <a:prstGeom prst="rect">
            <a:avLst/>
          </a:prstGeom>
          <a:noFill/>
        </p:spPr>
        <p:txBody>
          <a:bodyPr wrap="square" rtlCol="0">
            <a:spAutoFit/>
          </a:bodyPr>
          <a:lstStyle/>
          <a:p>
            <a:pPr marL="257175"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Report required:</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In compliance with Section 40(6) of the Public Audit Act </a:t>
            </a:r>
            <a:br>
              <a:rPr lang="en-ZA" dirty="0" smtClean="0">
                <a:solidFill>
                  <a:srgbClr val="002060"/>
                </a:solidFill>
                <a:latin typeface="Function" pitchFamily="2" charset="0"/>
                <a:ea typeface="Yu Gothic Light" panose="020B0300000000000000" pitchFamily="34" charset="-128"/>
              </a:rPr>
            </a:br>
            <a:r>
              <a:rPr lang="en-ZA" dirty="0" smtClean="0">
                <a:solidFill>
                  <a:srgbClr val="002060"/>
                </a:solidFill>
                <a:latin typeface="Function" pitchFamily="2" charset="0"/>
                <a:ea typeface="Yu Gothic Light" panose="020B0300000000000000" pitchFamily="34" charset="-128"/>
              </a:rPr>
              <a:t>(Act No. 25 of 2004) (PAA)</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In compliance with the King Code of Governance Principles (King IV)</a:t>
            </a:r>
            <a:br>
              <a:rPr lang="en-ZA" dirty="0" smtClean="0">
                <a:solidFill>
                  <a:srgbClr val="002060"/>
                </a:solidFill>
                <a:latin typeface="Function" pitchFamily="2" charset="0"/>
                <a:ea typeface="Yu Gothic Light" panose="020B0300000000000000" pitchFamily="34" charset="-128"/>
              </a:rPr>
            </a:br>
            <a:endParaRPr lang="en-ZA" dirty="0" smtClean="0">
              <a:solidFill>
                <a:srgbClr val="002060"/>
              </a:solidFill>
              <a:latin typeface="Function" pitchFamily="2" charset="0"/>
              <a:ea typeface="Yu Gothic Light" panose="020B0300000000000000" pitchFamily="34" charset="-128"/>
            </a:endParaRPr>
          </a:p>
          <a:p>
            <a:pPr marL="257175"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Mandate of the audit </a:t>
            </a:r>
            <a:r>
              <a:rPr lang="en-ZA" dirty="0">
                <a:solidFill>
                  <a:srgbClr val="002060"/>
                </a:solidFill>
                <a:latin typeface="Function" pitchFamily="2" charset="0"/>
                <a:ea typeface="Yu Gothic Light" panose="020B0300000000000000" pitchFamily="34" charset="-128"/>
              </a:rPr>
              <a:t>c</a:t>
            </a:r>
            <a:r>
              <a:rPr lang="en-ZA" dirty="0" smtClean="0">
                <a:solidFill>
                  <a:srgbClr val="002060"/>
                </a:solidFill>
                <a:latin typeface="Function" pitchFamily="2" charset="0"/>
                <a:ea typeface="Yu Gothic Light" panose="020B0300000000000000" pitchFamily="34" charset="-128"/>
              </a:rPr>
              <a:t>ommittee:</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Fulfil duties as set out in the Act and its terms of reference</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Provide assistance to the DAG in fulfilling her responsibilities as the accounting officer of the organisation</a:t>
            </a:r>
          </a:p>
          <a:p>
            <a:pPr marL="714375" lvl="1" indent="-257175">
              <a:lnSpc>
                <a:spcPct val="150000"/>
              </a:lnSpc>
              <a:buClr>
                <a:srgbClr val="002469"/>
              </a:buClr>
              <a:buFont typeface="Yu Mincho" panose="02020400000000000000" pitchFamily="18" charset="-128"/>
              <a:buChar char="»"/>
              <a:defRPr/>
            </a:pPr>
            <a:endParaRPr lang="en-ZA" dirty="0">
              <a:solidFill>
                <a:srgbClr val="002060"/>
              </a:solidFill>
              <a:latin typeface="Function" pitchFamily="2" charset="0"/>
              <a:ea typeface="Yu Gothic Light" panose="020B0300000000000000" pitchFamily="34" charset="-128"/>
            </a:endParaRPr>
          </a:p>
        </p:txBody>
      </p:sp>
      <p:cxnSp>
        <p:nvCxnSpPr>
          <p:cNvPr id="10" name="Straight Arrow Connector 9"/>
          <p:cNvCxnSpPr>
            <a:cxnSpLocks/>
          </p:cNvCxnSpPr>
          <p:nvPr/>
        </p:nvCxnSpPr>
        <p:spPr>
          <a:xfrm>
            <a:off x="4954385" y="523705"/>
            <a:ext cx="3320047" cy="1041"/>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99896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xmlns="" id="{48FD8BBB-49B1-427C-B0B8-C43655994DF9}"/>
              </a:ext>
            </a:extLst>
          </p:cNvPr>
          <p:cNvSpPr>
            <a:spLocks noGrp="1"/>
          </p:cNvSpPr>
          <p:nvPr>
            <p:ph type="title"/>
          </p:nvPr>
        </p:nvSpPr>
        <p:spPr>
          <a:xfrm>
            <a:off x="566196" y="345580"/>
            <a:ext cx="6172200" cy="486054"/>
          </a:xfrm>
        </p:spPr>
        <p:txBody>
          <a:bodyPr>
            <a:noAutofit/>
          </a:bodyPr>
          <a:lstStyle/>
          <a:p>
            <a:pPr algn="l"/>
            <a:r>
              <a:rPr lang="en-ZA" sz="2800" b="1" dirty="0" smtClean="0">
                <a:solidFill>
                  <a:schemeClr val="accent1"/>
                </a:solidFill>
                <a:latin typeface="Century Gothic" panose="020B0502020202020204" pitchFamily="34" charset="0"/>
              </a:rPr>
              <a:t>COMPOSITION AND MEMBERS:</a:t>
            </a:r>
            <a:endParaRPr lang="en-ZA" sz="2800" b="1" dirty="0">
              <a:solidFill>
                <a:schemeClr val="accent1"/>
              </a:solidFill>
              <a:latin typeface="Century Gothic" panose="020B0502020202020204" pitchFamily="34" charset="0"/>
            </a:endParaRPr>
          </a:p>
        </p:txBody>
      </p:sp>
      <p:sp>
        <p:nvSpPr>
          <p:cNvPr id="8" name="TextBox 7"/>
          <p:cNvSpPr txBox="1"/>
          <p:nvPr/>
        </p:nvSpPr>
        <p:spPr>
          <a:xfrm>
            <a:off x="566195" y="1244212"/>
            <a:ext cx="8036383" cy="4662815"/>
          </a:xfrm>
          <a:prstGeom prst="rect">
            <a:avLst/>
          </a:prstGeom>
          <a:noFill/>
        </p:spPr>
        <p:txBody>
          <a:bodyPr wrap="square" rtlCol="0">
            <a:spAutoFit/>
          </a:bodyPr>
          <a:lstStyle/>
          <a:p>
            <a:pPr marL="257175"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Committee composition:</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Consists of at least three members, appointed by the AG </a:t>
            </a:r>
            <a:br>
              <a:rPr lang="en-ZA" dirty="0" smtClean="0">
                <a:solidFill>
                  <a:srgbClr val="002060"/>
                </a:solidFill>
                <a:latin typeface="Function" pitchFamily="2" charset="0"/>
                <a:ea typeface="Yu Gothic Light" panose="020B0300000000000000" pitchFamily="34" charset="-128"/>
              </a:rPr>
            </a:br>
            <a:r>
              <a:rPr lang="en-ZA" dirty="0" smtClean="0">
                <a:solidFill>
                  <a:srgbClr val="002060"/>
                </a:solidFill>
                <a:latin typeface="Function" pitchFamily="2" charset="0"/>
                <a:ea typeface="Yu Gothic Light" panose="020B0300000000000000" pitchFamily="34" charset="-128"/>
              </a:rPr>
              <a:t>(PAA Section 40)</a:t>
            </a:r>
            <a:br>
              <a:rPr lang="en-ZA" dirty="0" smtClean="0">
                <a:solidFill>
                  <a:srgbClr val="002060"/>
                </a:solidFill>
                <a:latin typeface="Function" pitchFamily="2" charset="0"/>
                <a:ea typeface="Yu Gothic Light" panose="020B0300000000000000" pitchFamily="34" charset="-128"/>
              </a:rPr>
            </a:br>
            <a:endParaRPr lang="en-ZA" dirty="0" smtClean="0">
              <a:solidFill>
                <a:srgbClr val="002060"/>
              </a:solidFill>
              <a:latin typeface="Function" pitchFamily="2" charset="0"/>
              <a:ea typeface="Yu Gothic Light" panose="020B0300000000000000" pitchFamily="34" charset="-128"/>
            </a:endParaRPr>
          </a:p>
          <a:p>
            <a:pPr marL="257175"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Members:</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Mr John Biesman-Simons, CA(SA) appointed Chairman on </a:t>
            </a:r>
            <a:br>
              <a:rPr lang="en-ZA" dirty="0" smtClean="0">
                <a:solidFill>
                  <a:srgbClr val="002060"/>
                </a:solidFill>
                <a:latin typeface="Function" pitchFamily="2" charset="0"/>
                <a:ea typeface="Yu Gothic Light" panose="020B0300000000000000" pitchFamily="34" charset="-128"/>
              </a:rPr>
            </a:br>
            <a:r>
              <a:rPr lang="en-ZA" dirty="0" smtClean="0">
                <a:solidFill>
                  <a:srgbClr val="002060"/>
                </a:solidFill>
                <a:latin typeface="Function" pitchFamily="2" charset="0"/>
                <a:ea typeface="Yu Gothic Light" panose="020B0300000000000000" pitchFamily="34" charset="-128"/>
              </a:rPr>
              <a:t>1 November 2017</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Ms Carol </a:t>
            </a:r>
            <a:r>
              <a:rPr lang="en-ZA" dirty="0" err="1" smtClean="0">
                <a:solidFill>
                  <a:srgbClr val="002060"/>
                </a:solidFill>
                <a:latin typeface="Function" pitchFamily="2" charset="0"/>
                <a:ea typeface="Yu Gothic Light" panose="020B0300000000000000" pitchFamily="34" charset="-128"/>
              </a:rPr>
              <a:t>Roskruge-Cele</a:t>
            </a:r>
            <a:r>
              <a:rPr lang="en-ZA" dirty="0" smtClean="0">
                <a:solidFill>
                  <a:srgbClr val="002060"/>
                </a:solidFill>
                <a:latin typeface="Function" pitchFamily="2" charset="0"/>
                <a:ea typeface="Yu Gothic Light" panose="020B0300000000000000" pitchFamily="34" charset="-128"/>
              </a:rPr>
              <a:t>, BSc Hons, MSc, MBL (Governance Leadership)</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Ms </a:t>
            </a:r>
            <a:r>
              <a:rPr lang="en-ZA" dirty="0" err="1" smtClean="0">
                <a:solidFill>
                  <a:srgbClr val="002060"/>
                </a:solidFill>
                <a:latin typeface="Function" pitchFamily="2" charset="0"/>
                <a:ea typeface="Yu Gothic Light" panose="020B0300000000000000" pitchFamily="34" charset="-128"/>
              </a:rPr>
              <a:t>Grathel</a:t>
            </a:r>
            <a:r>
              <a:rPr lang="en-ZA" dirty="0" smtClean="0">
                <a:solidFill>
                  <a:srgbClr val="002060"/>
                </a:solidFill>
                <a:latin typeface="Function" pitchFamily="2" charset="0"/>
                <a:ea typeface="Yu Gothic Light" panose="020B0300000000000000" pitchFamily="34" charset="-128"/>
              </a:rPr>
              <a:t> </a:t>
            </a:r>
            <a:r>
              <a:rPr lang="en-ZA" dirty="0" err="1" smtClean="0">
                <a:solidFill>
                  <a:srgbClr val="002060"/>
                </a:solidFill>
                <a:latin typeface="Function" pitchFamily="2" charset="0"/>
                <a:ea typeface="Yu Gothic Light" panose="020B0300000000000000" pitchFamily="34" charset="-128"/>
              </a:rPr>
              <a:t>Motau</a:t>
            </a:r>
            <a:r>
              <a:rPr lang="en-ZA" dirty="0" smtClean="0">
                <a:solidFill>
                  <a:srgbClr val="002060"/>
                </a:solidFill>
                <a:latin typeface="Function" pitchFamily="2" charset="0"/>
                <a:ea typeface="Yu Gothic Light" panose="020B0300000000000000" pitchFamily="34" charset="-128"/>
              </a:rPr>
              <a:t>, CA(SA) </a:t>
            </a:r>
            <a:r>
              <a:rPr lang="en-ZA" dirty="0" err="1" smtClean="0">
                <a:solidFill>
                  <a:srgbClr val="002060"/>
                </a:solidFill>
                <a:latin typeface="Function" pitchFamily="2" charset="0"/>
                <a:ea typeface="Yu Gothic Light" panose="020B0300000000000000" pitchFamily="34" charset="-128"/>
              </a:rPr>
              <a:t>Bompt</a:t>
            </a:r>
            <a:r>
              <a:rPr lang="en-ZA" dirty="0" smtClean="0">
                <a:solidFill>
                  <a:srgbClr val="002060"/>
                </a:solidFill>
                <a:latin typeface="Function" pitchFamily="2" charset="0"/>
                <a:ea typeface="Yu Gothic Light" panose="020B0300000000000000" pitchFamily="34" charset="-128"/>
              </a:rPr>
              <a:t>, </a:t>
            </a:r>
            <a:r>
              <a:rPr lang="en-ZA" dirty="0" err="1" smtClean="0">
                <a:solidFill>
                  <a:srgbClr val="002060"/>
                </a:solidFill>
                <a:latin typeface="Function" pitchFamily="2" charset="0"/>
                <a:ea typeface="Yu Gothic Light" panose="020B0300000000000000" pitchFamily="34" charset="-128"/>
              </a:rPr>
              <a:t>Bcompt</a:t>
            </a:r>
            <a:r>
              <a:rPr lang="en-ZA" dirty="0" smtClean="0">
                <a:solidFill>
                  <a:srgbClr val="002060"/>
                </a:solidFill>
                <a:latin typeface="Function" pitchFamily="2" charset="0"/>
                <a:ea typeface="Yu Gothic Light" panose="020B0300000000000000" pitchFamily="34" charset="-128"/>
              </a:rPr>
              <a:t> Hon, </a:t>
            </a:r>
            <a:r>
              <a:rPr lang="en-ZA" dirty="0" err="1" smtClean="0">
                <a:solidFill>
                  <a:srgbClr val="002060"/>
                </a:solidFill>
                <a:latin typeface="Function" pitchFamily="2" charset="0"/>
                <a:ea typeface="Yu Gothic Light" panose="020B0300000000000000" pitchFamily="34" charset="-128"/>
              </a:rPr>
              <a:t>Mphil</a:t>
            </a:r>
            <a:r>
              <a:rPr lang="en-ZA" dirty="0" smtClean="0">
                <a:solidFill>
                  <a:srgbClr val="002060"/>
                </a:solidFill>
                <a:latin typeface="Function" pitchFamily="2" charset="0"/>
                <a:ea typeface="Yu Gothic Light" panose="020B0300000000000000" pitchFamily="34" charset="-128"/>
              </a:rPr>
              <a:t> (Development Finance)</a:t>
            </a:r>
          </a:p>
          <a:p>
            <a:pPr marL="714375" lvl="1" indent="-257175">
              <a:lnSpc>
                <a:spcPct val="150000"/>
              </a:lnSpc>
              <a:buClr>
                <a:srgbClr val="002469"/>
              </a:buClr>
              <a:buFont typeface="Yu Mincho" panose="02020400000000000000" pitchFamily="18" charset="-128"/>
              <a:buChar char="»"/>
              <a:defRPr/>
            </a:pPr>
            <a:endParaRPr lang="en-ZA" dirty="0">
              <a:solidFill>
                <a:srgbClr val="002060"/>
              </a:solidFill>
              <a:latin typeface="Function" pitchFamily="2" charset="0"/>
              <a:ea typeface="Yu Gothic Light" panose="020B0300000000000000" pitchFamily="34" charset="-128"/>
            </a:endParaRPr>
          </a:p>
        </p:txBody>
      </p:sp>
      <p:cxnSp>
        <p:nvCxnSpPr>
          <p:cNvPr id="7" name="Straight Arrow Connector 6"/>
          <p:cNvCxnSpPr>
            <a:cxnSpLocks/>
          </p:cNvCxnSpPr>
          <p:nvPr/>
        </p:nvCxnSpPr>
        <p:spPr>
          <a:xfrm>
            <a:off x="6026727" y="606829"/>
            <a:ext cx="2247705" cy="9350"/>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28526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xmlns="" id="{48FD8BBB-49B1-427C-B0B8-C43655994DF9}"/>
              </a:ext>
            </a:extLst>
          </p:cNvPr>
          <p:cNvSpPr>
            <a:spLocks noGrp="1"/>
          </p:cNvSpPr>
          <p:nvPr>
            <p:ph type="title"/>
          </p:nvPr>
        </p:nvSpPr>
        <p:spPr>
          <a:xfrm>
            <a:off x="566196" y="345580"/>
            <a:ext cx="6172200" cy="486054"/>
          </a:xfrm>
        </p:spPr>
        <p:txBody>
          <a:bodyPr>
            <a:noAutofit/>
          </a:bodyPr>
          <a:lstStyle/>
          <a:p>
            <a:pPr algn="l"/>
            <a:r>
              <a:rPr lang="en-ZA" sz="2800" b="1" dirty="0" smtClean="0">
                <a:solidFill>
                  <a:schemeClr val="accent1"/>
                </a:solidFill>
                <a:latin typeface="Century Gothic" panose="020B0502020202020204" pitchFamily="34" charset="0"/>
              </a:rPr>
              <a:t>OVERVIEW OF ACTIVITIES</a:t>
            </a:r>
            <a:endParaRPr lang="en-ZA" sz="2800" b="1" dirty="0">
              <a:solidFill>
                <a:schemeClr val="accent1"/>
              </a:solidFill>
              <a:latin typeface="Century Gothic" panose="020B0502020202020204" pitchFamily="34" charset="0"/>
            </a:endParaRPr>
          </a:p>
        </p:txBody>
      </p:sp>
      <p:sp>
        <p:nvSpPr>
          <p:cNvPr id="8" name="TextBox 7"/>
          <p:cNvSpPr txBox="1"/>
          <p:nvPr/>
        </p:nvSpPr>
        <p:spPr>
          <a:xfrm>
            <a:off x="566195" y="979533"/>
            <a:ext cx="8385300" cy="4662815"/>
          </a:xfrm>
          <a:prstGeom prst="rect">
            <a:avLst/>
          </a:prstGeom>
          <a:noFill/>
        </p:spPr>
        <p:txBody>
          <a:bodyPr wrap="square" rtlCol="0">
            <a:spAutoFit/>
          </a:bodyPr>
          <a:lstStyle/>
          <a:p>
            <a:pPr marL="257175"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Some of the key actions include the following:</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Reviewed </a:t>
            </a:r>
            <a:r>
              <a:rPr lang="en-ZA" dirty="0">
                <a:solidFill>
                  <a:srgbClr val="002060"/>
                </a:solidFill>
                <a:latin typeface="Function" pitchFamily="2" charset="0"/>
                <a:ea typeface="Yu Gothic Light" panose="020B0300000000000000" pitchFamily="34" charset="-128"/>
              </a:rPr>
              <a:t>its governance protocols, mandate and independence to ensure appropriateness and </a:t>
            </a:r>
            <a:r>
              <a:rPr lang="en-ZA" dirty="0" smtClean="0">
                <a:solidFill>
                  <a:srgbClr val="002060"/>
                </a:solidFill>
                <a:latin typeface="Function" pitchFamily="2" charset="0"/>
                <a:ea typeface="Yu Gothic Light" panose="020B0300000000000000" pitchFamily="34" charset="-128"/>
              </a:rPr>
              <a:t>relevance</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Recommended  </a:t>
            </a:r>
            <a:r>
              <a:rPr lang="en-ZA" dirty="0">
                <a:solidFill>
                  <a:srgbClr val="002060"/>
                </a:solidFill>
                <a:latin typeface="Function" pitchFamily="2" charset="0"/>
                <a:ea typeface="Yu Gothic Light" panose="020B0300000000000000" pitchFamily="34" charset="-128"/>
              </a:rPr>
              <a:t>the appointment of the new external auditors to </a:t>
            </a:r>
            <a:r>
              <a:rPr lang="en-ZA" dirty="0" err="1">
                <a:solidFill>
                  <a:srgbClr val="002060"/>
                </a:solidFill>
                <a:latin typeface="Function" pitchFamily="2" charset="0"/>
                <a:ea typeface="Yu Gothic Light" panose="020B0300000000000000" pitchFamily="34" charset="-128"/>
              </a:rPr>
              <a:t>SCoAG</a:t>
            </a:r>
            <a:r>
              <a:rPr lang="en-ZA" dirty="0">
                <a:solidFill>
                  <a:srgbClr val="002060"/>
                </a:solidFill>
                <a:latin typeface="Function" pitchFamily="2" charset="0"/>
                <a:ea typeface="Yu Gothic Light" panose="020B0300000000000000" pitchFamily="34" charset="-128"/>
              </a:rPr>
              <a:t> for </a:t>
            </a:r>
            <a:r>
              <a:rPr lang="en-ZA" dirty="0" smtClean="0">
                <a:solidFill>
                  <a:srgbClr val="002060"/>
                </a:solidFill>
                <a:latin typeface="Function" pitchFamily="2" charset="0"/>
                <a:ea typeface="Yu Gothic Light" panose="020B0300000000000000" pitchFamily="34" charset="-128"/>
              </a:rPr>
              <a:t>approval</a:t>
            </a:r>
          </a:p>
          <a:p>
            <a:pPr marL="714375" lvl="1" indent="-257175">
              <a:lnSpc>
                <a:spcPct val="150000"/>
              </a:lnSpc>
              <a:buClr>
                <a:srgbClr val="002469"/>
              </a:buClr>
              <a:buFont typeface="Yu Mincho" panose="02020400000000000000" pitchFamily="18" charset="-128"/>
              <a:buChar char="»"/>
              <a:defRPr/>
            </a:pPr>
            <a:r>
              <a:rPr lang="en-ZA" dirty="0">
                <a:solidFill>
                  <a:srgbClr val="002060"/>
                </a:solidFill>
                <a:latin typeface="Function" pitchFamily="2" charset="0"/>
                <a:ea typeface="Yu Gothic Light" panose="020B0300000000000000" pitchFamily="34" charset="-128"/>
              </a:rPr>
              <a:t>Re-appointed the internal auditor for one year, until 31 March 2019</a:t>
            </a:r>
          </a:p>
          <a:p>
            <a:pPr marL="714375" lvl="1" indent="-257175">
              <a:lnSpc>
                <a:spcPct val="150000"/>
              </a:lnSpc>
              <a:buClr>
                <a:srgbClr val="002469"/>
              </a:buClr>
              <a:buFont typeface="Yu Mincho" panose="02020400000000000000" pitchFamily="18" charset="-128"/>
              <a:buChar char="»"/>
              <a:defRPr/>
            </a:pPr>
            <a:r>
              <a:rPr lang="en-ZA" dirty="0">
                <a:solidFill>
                  <a:srgbClr val="002060"/>
                </a:solidFill>
                <a:latin typeface="Function" pitchFamily="2" charset="0"/>
                <a:ea typeface="Yu Gothic Light" panose="020B0300000000000000" pitchFamily="34" charset="-128"/>
              </a:rPr>
              <a:t>Provided oversight of the financial and risk management aspects of the </a:t>
            </a:r>
            <a:r>
              <a:rPr lang="en-ZA" dirty="0" smtClean="0">
                <a:solidFill>
                  <a:srgbClr val="002060"/>
                </a:solidFill>
                <a:latin typeface="Function" pitchFamily="2" charset="0"/>
                <a:ea typeface="Yu Gothic Light" panose="020B0300000000000000" pitchFamily="34" charset="-128"/>
              </a:rPr>
              <a:t>AGSA</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Please </a:t>
            </a:r>
            <a:r>
              <a:rPr lang="en-ZA" dirty="0">
                <a:solidFill>
                  <a:srgbClr val="002060"/>
                </a:solidFill>
                <a:latin typeface="Function" pitchFamily="2" charset="0"/>
                <a:ea typeface="Yu Gothic Light" panose="020B0300000000000000" pitchFamily="34" charset="-128"/>
              </a:rPr>
              <a:t>see the report of the audit committee commencing on page 112 of the Integrated Annual Report for a more detailed review of the activities of the audit </a:t>
            </a:r>
            <a:r>
              <a:rPr lang="en-ZA" dirty="0" smtClean="0">
                <a:solidFill>
                  <a:srgbClr val="002060"/>
                </a:solidFill>
                <a:latin typeface="Function" pitchFamily="2" charset="0"/>
                <a:ea typeface="Yu Gothic Light" panose="020B0300000000000000" pitchFamily="34" charset="-128"/>
              </a:rPr>
              <a:t>committee</a:t>
            </a:r>
            <a:endParaRPr lang="en-ZA" dirty="0">
              <a:solidFill>
                <a:srgbClr val="002060"/>
              </a:solidFill>
              <a:latin typeface="Function" pitchFamily="2" charset="0"/>
              <a:ea typeface="Yu Gothic Light" panose="020B0300000000000000" pitchFamily="34" charset="-128"/>
            </a:endParaRPr>
          </a:p>
        </p:txBody>
      </p:sp>
      <p:cxnSp>
        <p:nvCxnSpPr>
          <p:cNvPr id="7" name="Straight Arrow Connector 6"/>
          <p:cNvCxnSpPr>
            <a:cxnSpLocks/>
          </p:cNvCxnSpPr>
          <p:nvPr/>
        </p:nvCxnSpPr>
        <p:spPr>
          <a:xfrm>
            <a:off x="6168044" y="588607"/>
            <a:ext cx="2123014" cy="1041"/>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27064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566195" y="1386860"/>
            <a:ext cx="8385300" cy="5078313"/>
          </a:xfrm>
          <a:prstGeom prst="rect">
            <a:avLst/>
          </a:prstGeom>
          <a:noFill/>
        </p:spPr>
        <p:txBody>
          <a:bodyPr wrap="square" rtlCol="0">
            <a:spAutoFit/>
          </a:bodyPr>
          <a:lstStyle/>
          <a:p>
            <a:pPr marL="257175"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The committee reviewed the following:</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The </a:t>
            </a:r>
            <a:r>
              <a:rPr lang="en-ZA" dirty="0">
                <a:solidFill>
                  <a:srgbClr val="002060"/>
                </a:solidFill>
                <a:latin typeface="Function" pitchFamily="2" charset="0"/>
                <a:ea typeface="Yu Gothic Light" panose="020B0300000000000000" pitchFamily="34" charset="-128"/>
              </a:rPr>
              <a:t>purpose, position and independence of the internal audit function</a:t>
            </a:r>
          </a:p>
          <a:p>
            <a:pPr marL="714375" lvl="1" indent="-257175">
              <a:lnSpc>
                <a:spcPct val="150000"/>
              </a:lnSpc>
              <a:buClr>
                <a:srgbClr val="002469"/>
              </a:buClr>
              <a:buFont typeface="Yu Mincho" panose="02020400000000000000" pitchFamily="18" charset="-128"/>
              <a:buChar char="»"/>
              <a:defRPr/>
            </a:pPr>
            <a:r>
              <a:rPr lang="en-ZA" dirty="0">
                <a:solidFill>
                  <a:srgbClr val="002060"/>
                </a:solidFill>
                <a:latin typeface="Function" pitchFamily="2" charset="0"/>
                <a:ea typeface="Yu Gothic Light" panose="020B0300000000000000" pitchFamily="34" charset="-128"/>
              </a:rPr>
              <a:t>Evaluated the internal audit reports with findings including noting areas requiring improvement and mitigations by management and tracked the clearance of previous report items</a:t>
            </a:r>
          </a:p>
          <a:p>
            <a:pPr marL="714375" lvl="1" indent="-257175">
              <a:lnSpc>
                <a:spcPct val="150000"/>
              </a:lnSpc>
              <a:buClr>
                <a:srgbClr val="002469"/>
              </a:buClr>
              <a:buFont typeface="Yu Mincho" panose="02020400000000000000" pitchFamily="18" charset="-128"/>
              <a:buChar char="»"/>
              <a:defRPr/>
            </a:pPr>
            <a:r>
              <a:rPr lang="en-ZA" dirty="0">
                <a:solidFill>
                  <a:srgbClr val="002060"/>
                </a:solidFill>
                <a:latin typeface="Function" pitchFamily="2" charset="0"/>
                <a:ea typeface="Yu Gothic Light" panose="020B0300000000000000" pitchFamily="34" charset="-128"/>
              </a:rPr>
              <a:t>Approved the annual internal audit plan and the internal audit fee</a:t>
            </a:r>
          </a:p>
          <a:p>
            <a:pPr marL="714375" lvl="1" indent="-257175">
              <a:lnSpc>
                <a:spcPct val="150000"/>
              </a:lnSpc>
              <a:buClr>
                <a:srgbClr val="002469"/>
              </a:buClr>
              <a:buFont typeface="Yu Mincho" panose="02020400000000000000" pitchFamily="18" charset="-128"/>
              <a:buChar char="»"/>
              <a:defRPr/>
            </a:pPr>
            <a:r>
              <a:rPr lang="en-ZA" dirty="0">
                <a:solidFill>
                  <a:srgbClr val="002060"/>
                </a:solidFill>
                <a:latin typeface="Function" pitchFamily="2" charset="0"/>
                <a:ea typeface="Yu Gothic Light" panose="020B0300000000000000" pitchFamily="34" charset="-128"/>
              </a:rPr>
              <a:t>The quality assurance review done by the Institute of Internal Auditors including action plans for improvement </a:t>
            </a:r>
          </a:p>
          <a:p>
            <a:pPr marL="714375" lvl="1" indent="-257175">
              <a:lnSpc>
                <a:spcPct val="150000"/>
              </a:lnSpc>
              <a:buClr>
                <a:srgbClr val="002469"/>
              </a:buClr>
              <a:buFont typeface="Yu Mincho" panose="02020400000000000000" pitchFamily="18" charset="-128"/>
              <a:buChar char="»"/>
              <a:defRPr/>
            </a:pPr>
            <a:endParaRPr lang="en-ZA" dirty="0" smtClean="0">
              <a:solidFill>
                <a:srgbClr val="002060"/>
              </a:solidFill>
              <a:latin typeface="Function" pitchFamily="2" charset="0"/>
              <a:ea typeface="Yu Gothic Light" panose="020B0300000000000000" pitchFamily="34" charset="-128"/>
            </a:endParaRPr>
          </a:p>
          <a:p>
            <a:pPr marL="257175" indent="-257175">
              <a:lnSpc>
                <a:spcPct val="150000"/>
              </a:lnSpc>
              <a:buClr>
                <a:srgbClr val="002469"/>
              </a:buClr>
              <a:buFont typeface="Yu Mincho" panose="02020400000000000000" pitchFamily="18" charset="-128"/>
              <a:buChar char="»"/>
              <a:defRPr/>
            </a:pPr>
            <a:r>
              <a:rPr lang="en-ZA" b="1" dirty="0" smtClean="0">
                <a:solidFill>
                  <a:srgbClr val="002060"/>
                </a:solidFill>
                <a:latin typeface="Function" pitchFamily="2" charset="0"/>
                <a:ea typeface="Yu Gothic Light" panose="020B0300000000000000" pitchFamily="34" charset="-128"/>
              </a:rPr>
              <a:t>Concluded </a:t>
            </a:r>
            <a:r>
              <a:rPr lang="en-ZA" b="1" dirty="0">
                <a:solidFill>
                  <a:srgbClr val="002060"/>
                </a:solidFill>
                <a:latin typeface="Function" pitchFamily="2" charset="0"/>
                <a:ea typeface="Yu Gothic Light" panose="020B0300000000000000" pitchFamily="34" charset="-128"/>
              </a:rPr>
              <a:t>that the system of internal control is adequate and partially effective</a:t>
            </a:r>
          </a:p>
          <a:p>
            <a:pPr marL="257175" indent="-257175">
              <a:lnSpc>
                <a:spcPct val="150000"/>
              </a:lnSpc>
              <a:buClr>
                <a:srgbClr val="002469"/>
              </a:buClr>
              <a:buFont typeface="Yu Mincho" panose="02020400000000000000" pitchFamily="18" charset="-128"/>
              <a:buChar char="»"/>
              <a:defRPr/>
            </a:pPr>
            <a:endParaRPr lang="en-ZA" dirty="0">
              <a:solidFill>
                <a:srgbClr val="002060"/>
              </a:solidFill>
              <a:latin typeface="Function" pitchFamily="2" charset="0"/>
              <a:ea typeface="Yu Gothic Light" panose="020B0300000000000000" pitchFamily="34" charset="-128"/>
            </a:endParaRPr>
          </a:p>
        </p:txBody>
      </p:sp>
      <p:cxnSp>
        <p:nvCxnSpPr>
          <p:cNvPr id="7" name="Straight Arrow Connector 6"/>
          <p:cNvCxnSpPr>
            <a:cxnSpLocks/>
          </p:cNvCxnSpPr>
          <p:nvPr/>
        </p:nvCxnSpPr>
        <p:spPr>
          <a:xfrm>
            <a:off x="4954385" y="1047404"/>
            <a:ext cx="3320047" cy="1041"/>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a16="http://schemas.microsoft.com/office/drawing/2014/main" xmlns="" id="{48FD8BBB-49B1-427C-B0B8-C43655994DF9}"/>
              </a:ext>
            </a:extLst>
          </p:cNvPr>
          <p:cNvSpPr>
            <a:spLocks noGrp="1"/>
          </p:cNvSpPr>
          <p:nvPr>
            <p:ph type="title"/>
          </p:nvPr>
        </p:nvSpPr>
        <p:spPr>
          <a:xfrm>
            <a:off x="566196" y="345580"/>
            <a:ext cx="6172200" cy="486054"/>
          </a:xfrm>
        </p:spPr>
        <p:txBody>
          <a:bodyPr>
            <a:noAutofit/>
          </a:bodyPr>
          <a:lstStyle/>
          <a:p>
            <a:pPr algn="l"/>
            <a:r>
              <a:rPr lang="en-ZA" sz="2800" b="1" dirty="0" smtClean="0">
                <a:solidFill>
                  <a:schemeClr val="accent1"/>
                </a:solidFill>
                <a:latin typeface="Century Gothic" panose="020B0502020202020204" pitchFamily="34" charset="0"/>
              </a:rPr>
              <a:t>KEY FOCUS AREAS:</a:t>
            </a:r>
            <a:endParaRPr lang="en-ZA" sz="2800" b="1" dirty="0">
              <a:solidFill>
                <a:schemeClr val="accent1"/>
              </a:solidFill>
              <a:latin typeface="Century Gothic" panose="020B0502020202020204" pitchFamily="34" charset="0"/>
            </a:endParaRPr>
          </a:p>
        </p:txBody>
      </p:sp>
      <p:sp>
        <p:nvSpPr>
          <p:cNvPr id="10" name="Content Placeholder 2">
            <a:extLst>
              <a:ext uri="{FF2B5EF4-FFF2-40B4-BE49-F238E27FC236}">
                <a16:creationId xmlns:a16="http://schemas.microsoft.com/office/drawing/2014/main" xmlns="" id="{057F7CB7-9CF2-4DA9-AA64-93521225AC5E}"/>
              </a:ext>
            </a:extLst>
          </p:cNvPr>
          <p:cNvSpPr>
            <a:spLocks noGrp="1"/>
          </p:cNvSpPr>
          <p:nvPr>
            <p:ph idx="1"/>
          </p:nvPr>
        </p:nvSpPr>
        <p:spPr>
          <a:xfrm>
            <a:off x="571501" y="829603"/>
            <a:ext cx="6172200" cy="456698"/>
          </a:xfrm>
        </p:spPr>
        <p:txBody>
          <a:bodyPr>
            <a:noAutofit/>
          </a:bodyPr>
          <a:lstStyle/>
          <a:p>
            <a:pPr marL="0" indent="0">
              <a:buNone/>
            </a:pPr>
            <a:r>
              <a:rPr lang="en-ZA" dirty="0" smtClean="0">
                <a:solidFill>
                  <a:schemeClr val="accent1"/>
                </a:solidFill>
              </a:rPr>
              <a:t>Internal Audit</a:t>
            </a:r>
            <a:endParaRPr lang="en-ZA" sz="3200" dirty="0">
              <a:solidFill>
                <a:schemeClr val="accent1"/>
              </a:solidFill>
            </a:endParaRPr>
          </a:p>
        </p:txBody>
      </p:sp>
    </p:spTree>
    <p:extLst>
      <p:ext uri="{BB962C8B-B14F-4D97-AF65-F5344CB8AC3E}">
        <p14:creationId xmlns:p14="http://schemas.microsoft.com/office/powerpoint/2010/main" xmlns="" val="1052269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566195" y="1395170"/>
            <a:ext cx="8385300" cy="4247317"/>
          </a:xfrm>
          <a:prstGeom prst="rect">
            <a:avLst/>
          </a:prstGeom>
          <a:noFill/>
        </p:spPr>
        <p:txBody>
          <a:bodyPr wrap="square" rtlCol="0">
            <a:spAutoFit/>
          </a:bodyPr>
          <a:lstStyle/>
          <a:p>
            <a:pPr marL="257175"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The audit committee reviewed and approved::</a:t>
            </a:r>
          </a:p>
          <a:p>
            <a:pPr marL="714375" lvl="1" indent="-257175">
              <a:lnSpc>
                <a:spcPct val="150000"/>
              </a:lnSpc>
              <a:buClr>
                <a:srgbClr val="002469"/>
              </a:buClr>
              <a:buFont typeface="Yu Mincho" panose="02020400000000000000" pitchFamily="18" charset="-128"/>
              <a:buChar char="»"/>
              <a:defRPr/>
            </a:pPr>
            <a:r>
              <a:rPr lang="en-ZA" dirty="0">
                <a:solidFill>
                  <a:srgbClr val="002060"/>
                </a:solidFill>
                <a:latin typeface="Function" pitchFamily="2" charset="0"/>
                <a:ea typeface="Yu Gothic Light" panose="020B0300000000000000" pitchFamily="34" charset="-128"/>
              </a:rPr>
              <a:t>The statement and presentations on Crowe </a:t>
            </a:r>
            <a:r>
              <a:rPr lang="en-ZA" dirty="0" err="1">
                <a:solidFill>
                  <a:srgbClr val="002060"/>
                </a:solidFill>
                <a:latin typeface="Function" pitchFamily="2" charset="0"/>
                <a:ea typeface="Yu Gothic Light" panose="020B0300000000000000" pitchFamily="34" charset="-128"/>
              </a:rPr>
              <a:t>Jhb’s</a:t>
            </a:r>
            <a:r>
              <a:rPr lang="en-ZA" dirty="0">
                <a:solidFill>
                  <a:srgbClr val="002060"/>
                </a:solidFill>
                <a:latin typeface="Function" pitchFamily="2" charset="0"/>
                <a:ea typeface="Yu Gothic Light" panose="020B0300000000000000" pitchFamily="34" charset="-128"/>
              </a:rPr>
              <a:t> independence at all stages of the audit</a:t>
            </a:r>
          </a:p>
          <a:p>
            <a:pPr marL="714375" lvl="1" indent="-257175">
              <a:lnSpc>
                <a:spcPct val="150000"/>
              </a:lnSpc>
              <a:buClr>
                <a:srgbClr val="002469"/>
              </a:buClr>
              <a:buFont typeface="Yu Mincho" panose="02020400000000000000" pitchFamily="18" charset="-128"/>
              <a:buChar char="»"/>
              <a:defRPr/>
            </a:pPr>
            <a:r>
              <a:rPr lang="en-ZA" dirty="0">
                <a:solidFill>
                  <a:srgbClr val="002060"/>
                </a:solidFill>
                <a:latin typeface="Function" pitchFamily="2" charset="0"/>
                <a:ea typeface="Yu Gothic Light" panose="020B0300000000000000" pitchFamily="34" charset="-128"/>
              </a:rPr>
              <a:t>The external audit plan, proposed audit approach based on audit risks identified and the proposed materiality level</a:t>
            </a:r>
          </a:p>
          <a:p>
            <a:pPr marL="714375" lvl="1" indent="-257175">
              <a:lnSpc>
                <a:spcPct val="150000"/>
              </a:lnSpc>
              <a:buClr>
                <a:srgbClr val="002469"/>
              </a:buClr>
              <a:buFont typeface="Yu Mincho" panose="02020400000000000000" pitchFamily="18" charset="-128"/>
              <a:buChar char="»"/>
              <a:defRPr/>
            </a:pPr>
            <a:r>
              <a:rPr lang="en-ZA" dirty="0">
                <a:solidFill>
                  <a:srgbClr val="002060"/>
                </a:solidFill>
                <a:latin typeface="Function" pitchFamily="2" charset="0"/>
                <a:ea typeface="Yu Gothic Light" panose="020B0300000000000000" pitchFamily="34" charset="-128"/>
              </a:rPr>
              <a:t>The budgeted external audit fee for the reporting period including review of any non-audit work</a:t>
            </a:r>
          </a:p>
          <a:p>
            <a:pPr marL="714375" lvl="1" indent="-257175">
              <a:lnSpc>
                <a:spcPct val="150000"/>
              </a:lnSpc>
              <a:buClr>
                <a:srgbClr val="002469"/>
              </a:buClr>
              <a:buFont typeface="Yu Mincho" panose="02020400000000000000" pitchFamily="18" charset="-128"/>
              <a:buChar char="»"/>
              <a:defRPr/>
            </a:pPr>
            <a:r>
              <a:rPr lang="en-ZA" dirty="0">
                <a:solidFill>
                  <a:srgbClr val="002060"/>
                </a:solidFill>
                <a:latin typeface="Function" pitchFamily="2" charset="0"/>
                <a:ea typeface="Yu Gothic Light" panose="020B0300000000000000" pitchFamily="34" charset="-128"/>
              </a:rPr>
              <a:t>The performance of the external auditor and the quality of the external audit process and resolved to recommend to </a:t>
            </a:r>
            <a:r>
              <a:rPr lang="en-ZA" dirty="0" err="1">
                <a:solidFill>
                  <a:srgbClr val="002060"/>
                </a:solidFill>
                <a:latin typeface="Function" pitchFamily="2" charset="0"/>
                <a:ea typeface="Yu Gothic Light" panose="020B0300000000000000" pitchFamily="34" charset="-128"/>
              </a:rPr>
              <a:t>SCoAG</a:t>
            </a:r>
            <a:r>
              <a:rPr lang="en-ZA" dirty="0">
                <a:solidFill>
                  <a:srgbClr val="002060"/>
                </a:solidFill>
                <a:latin typeface="Function" pitchFamily="2" charset="0"/>
                <a:ea typeface="Yu Gothic Light" panose="020B0300000000000000" pitchFamily="34" charset="-128"/>
              </a:rPr>
              <a:t> that Crowe </a:t>
            </a:r>
            <a:r>
              <a:rPr lang="en-ZA" dirty="0" err="1">
                <a:solidFill>
                  <a:srgbClr val="002060"/>
                </a:solidFill>
                <a:latin typeface="Function" pitchFamily="2" charset="0"/>
                <a:ea typeface="Yu Gothic Light" panose="020B0300000000000000" pitchFamily="34" charset="-128"/>
              </a:rPr>
              <a:t>Jhb</a:t>
            </a:r>
            <a:r>
              <a:rPr lang="en-ZA" dirty="0">
                <a:solidFill>
                  <a:srgbClr val="002060"/>
                </a:solidFill>
                <a:latin typeface="Function" pitchFamily="2" charset="0"/>
                <a:ea typeface="Yu Gothic Light" panose="020B0300000000000000" pitchFamily="34" charset="-128"/>
              </a:rPr>
              <a:t> be appointed for the financial year ending 31 March 2019</a:t>
            </a:r>
          </a:p>
        </p:txBody>
      </p:sp>
      <p:cxnSp>
        <p:nvCxnSpPr>
          <p:cNvPr id="7" name="Straight Arrow Connector 6"/>
          <p:cNvCxnSpPr>
            <a:cxnSpLocks/>
          </p:cNvCxnSpPr>
          <p:nvPr/>
        </p:nvCxnSpPr>
        <p:spPr>
          <a:xfrm>
            <a:off x="4954385" y="1047404"/>
            <a:ext cx="3320047" cy="1041"/>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a16="http://schemas.microsoft.com/office/drawing/2014/main" xmlns="" id="{48FD8BBB-49B1-427C-B0B8-C43655994DF9}"/>
              </a:ext>
            </a:extLst>
          </p:cNvPr>
          <p:cNvSpPr>
            <a:spLocks noGrp="1"/>
          </p:cNvSpPr>
          <p:nvPr>
            <p:ph type="title"/>
          </p:nvPr>
        </p:nvSpPr>
        <p:spPr>
          <a:xfrm>
            <a:off x="566196" y="345580"/>
            <a:ext cx="6172200" cy="486054"/>
          </a:xfrm>
        </p:spPr>
        <p:txBody>
          <a:bodyPr>
            <a:noAutofit/>
          </a:bodyPr>
          <a:lstStyle/>
          <a:p>
            <a:pPr algn="l"/>
            <a:r>
              <a:rPr lang="en-ZA" sz="2800" b="1" dirty="0" smtClean="0">
                <a:solidFill>
                  <a:schemeClr val="accent1"/>
                </a:solidFill>
                <a:latin typeface="Century Gothic" panose="020B0502020202020204" pitchFamily="34" charset="0"/>
              </a:rPr>
              <a:t>KEY FOCUS AREAS:</a:t>
            </a:r>
            <a:endParaRPr lang="en-ZA" sz="2800" b="1" dirty="0">
              <a:solidFill>
                <a:schemeClr val="accent1"/>
              </a:solidFill>
              <a:latin typeface="Century Gothic" panose="020B0502020202020204" pitchFamily="34" charset="0"/>
            </a:endParaRPr>
          </a:p>
        </p:txBody>
      </p:sp>
      <p:sp>
        <p:nvSpPr>
          <p:cNvPr id="10" name="Content Placeholder 2">
            <a:extLst>
              <a:ext uri="{FF2B5EF4-FFF2-40B4-BE49-F238E27FC236}">
                <a16:creationId xmlns:a16="http://schemas.microsoft.com/office/drawing/2014/main" xmlns="" id="{057F7CB7-9CF2-4DA9-AA64-93521225AC5E}"/>
              </a:ext>
            </a:extLst>
          </p:cNvPr>
          <p:cNvSpPr>
            <a:spLocks noGrp="1"/>
          </p:cNvSpPr>
          <p:nvPr>
            <p:ph idx="1"/>
          </p:nvPr>
        </p:nvSpPr>
        <p:spPr>
          <a:xfrm>
            <a:off x="571501" y="829603"/>
            <a:ext cx="6172200" cy="456698"/>
          </a:xfrm>
        </p:spPr>
        <p:txBody>
          <a:bodyPr>
            <a:noAutofit/>
          </a:bodyPr>
          <a:lstStyle/>
          <a:p>
            <a:pPr marL="0" indent="0">
              <a:buNone/>
            </a:pPr>
            <a:r>
              <a:rPr lang="en-ZA" dirty="0" smtClean="0">
                <a:solidFill>
                  <a:schemeClr val="accent1"/>
                </a:solidFill>
              </a:rPr>
              <a:t>External Audit</a:t>
            </a:r>
            <a:endParaRPr lang="en-ZA" sz="3200" dirty="0">
              <a:solidFill>
                <a:schemeClr val="accent1"/>
              </a:solidFill>
            </a:endParaRPr>
          </a:p>
        </p:txBody>
      </p:sp>
    </p:spTree>
    <p:extLst>
      <p:ext uri="{BB962C8B-B14F-4D97-AF65-F5344CB8AC3E}">
        <p14:creationId xmlns:p14="http://schemas.microsoft.com/office/powerpoint/2010/main" xmlns="" val="1471429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566195" y="1461671"/>
            <a:ext cx="8385300" cy="4247317"/>
          </a:xfrm>
          <a:prstGeom prst="rect">
            <a:avLst/>
          </a:prstGeom>
          <a:noFill/>
        </p:spPr>
        <p:txBody>
          <a:bodyPr wrap="square" rtlCol="0">
            <a:spAutoFit/>
          </a:bodyPr>
          <a:lstStyle/>
          <a:p>
            <a:pPr marL="257175"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The audit committee:</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Reviewed and </a:t>
            </a:r>
            <a:r>
              <a:rPr lang="en-ZA" dirty="0">
                <a:solidFill>
                  <a:srgbClr val="002060"/>
                </a:solidFill>
                <a:latin typeface="Function" pitchFamily="2" charset="0"/>
                <a:ea typeface="Yu Gothic Light" panose="020B0300000000000000" pitchFamily="34" charset="-128"/>
              </a:rPr>
              <a:t>approved the revised Risk Management Framework, including the risk log, risk appetite and combined assurance report</a:t>
            </a:r>
          </a:p>
          <a:p>
            <a:pPr marL="714375" lvl="1" indent="-257175">
              <a:lnSpc>
                <a:spcPct val="150000"/>
              </a:lnSpc>
              <a:buClr>
                <a:srgbClr val="002469"/>
              </a:buClr>
              <a:buFont typeface="Yu Mincho" panose="02020400000000000000" pitchFamily="18" charset="-128"/>
              <a:buChar char="»"/>
              <a:defRPr/>
            </a:pPr>
            <a:endParaRPr lang="en-ZA" dirty="0" smtClean="0">
              <a:solidFill>
                <a:srgbClr val="002060"/>
              </a:solidFill>
              <a:latin typeface="Function" pitchFamily="2" charset="0"/>
              <a:ea typeface="Yu Gothic Light" panose="020B0300000000000000" pitchFamily="34" charset="-128"/>
            </a:endParaRP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Reviewed </a:t>
            </a:r>
            <a:r>
              <a:rPr lang="en-ZA" dirty="0">
                <a:solidFill>
                  <a:srgbClr val="002060"/>
                </a:solidFill>
                <a:latin typeface="Function" pitchFamily="2" charset="0"/>
                <a:ea typeface="Yu Gothic Light" panose="020B0300000000000000" pitchFamily="34" charset="-128"/>
              </a:rPr>
              <a:t>and approved the strategic risk profile, and monitored the organisation’s performance in relation to the assessed strategic </a:t>
            </a:r>
            <a:r>
              <a:rPr lang="en-ZA" dirty="0" smtClean="0">
                <a:solidFill>
                  <a:srgbClr val="002060"/>
                </a:solidFill>
                <a:latin typeface="Function" pitchFamily="2" charset="0"/>
                <a:ea typeface="Yu Gothic Light" panose="020B0300000000000000" pitchFamily="34" charset="-128"/>
              </a:rPr>
              <a:t>risks</a:t>
            </a:r>
          </a:p>
          <a:p>
            <a:pPr marL="714375" lvl="1" indent="-257175">
              <a:lnSpc>
                <a:spcPct val="150000"/>
              </a:lnSpc>
              <a:buClr>
                <a:srgbClr val="002469"/>
              </a:buClr>
              <a:buFont typeface="Yu Mincho" panose="02020400000000000000" pitchFamily="18" charset="-128"/>
              <a:buChar char="»"/>
              <a:defRPr/>
            </a:pPr>
            <a:endParaRPr lang="en-ZA" dirty="0">
              <a:solidFill>
                <a:srgbClr val="002060"/>
              </a:solidFill>
              <a:latin typeface="Function" pitchFamily="2" charset="0"/>
              <a:ea typeface="Yu Gothic Light" panose="020B0300000000000000" pitchFamily="34" charset="-128"/>
            </a:endParaRPr>
          </a:p>
          <a:p>
            <a:pPr marL="714375" lvl="1" indent="-257175">
              <a:lnSpc>
                <a:spcPct val="150000"/>
              </a:lnSpc>
              <a:buClr>
                <a:srgbClr val="002469"/>
              </a:buClr>
              <a:buFont typeface="Yu Mincho" panose="02020400000000000000" pitchFamily="18" charset="-128"/>
              <a:buChar char="»"/>
              <a:defRPr/>
            </a:pPr>
            <a:r>
              <a:rPr lang="en-ZA" dirty="0">
                <a:solidFill>
                  <a:srgbClr val="002060"/>
                </a:solidFill>
                <a:latin typeface="Function" pitchFamily="2" charset="0"/>
                <a:ea typeface="Yu Gothic Light" panose="020B0300000000000000" pitchFamily="34" charset="-128"/>
              </a:rPr>
              <a:t>The committee deliberated on the inherent risks, mitigations put in place and actions undertaken by management to manage the risks to a level where the residual risks are considered acceptable</a:t>
            </a:r>
          </a:p>
        </p:txBody>
      </p:sp>
      <p:cxnSp>
        <p:nvCxnSpPr>
          <p:cNvPr id="7" name="Straight Arrow Connector 6"/>
          <p:cNvCxnSpPr>
            <a:cxnSpLocks/>
          </p:cNvCxnSpPr>
          <p:nvPr/>
        </p:nvCxnSpPr>
        <p:spPr>
          <a:xfrm>
            <a:off x="4954385" y="1047404"/>
            <a:ext cx="3320047" cy="1041"/>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a16="http://schemas.microsoft.com/office/drawing/2014/main" xmlns="" id="{48FD8BBB-49B1-427C-B0B8-C43655994DF9}"/>
              </a:ext>
            </a:extLst>
          </p:cNvPr>
          <p:cNvSpPr>
            <a:spLocks noGrp="1"/>
          </p:cNvSpPr>
          <p:nvPr>
            <p:ph type="title"/>
          </p:nvPr>
        </p:nvSpPr>
        <p:spPr>
          <a:xfrm>
            <a:off x="566196" y="345580"/>
            <a:ext cx="6172200" cy="486054"/>
          </a:xfrm>
        </p:spPr>
        <p:txBody>
          <a:bodyPr>
            <a:noAutofit/>
          </a:bodyPr>
          <a:lstStyle/>
          <a:p>
            <a:pPr algn="l"/>
            <a:r>
              <a:rPr lang="en-ZA" sz="2800" b="1" dirty="0" smtClean="0">
                <a:solidFill>
                  <a:schemeClr val="accent1"/>
                </a:solidFill>
                <a:latin typeface="Century Gothic" panose="020B0502020202020204" pitchFamily="34" charset="0"/>
              </a:rPr>
              <a:t>KEY FOCUS AREAS:</a:t>
            </a:r>
            <a:endParaRPr lang="en-ZA" sz="2800" b="1" dirty="0">
              <a:solidFill>
                <a:schemeClr val="accent1"/>
              </a:solidFill>
              <a:latin typeface="Century Gothic" panose="020B0502020202020204" pitchFamily="34" charset="0"/>
            </a:endParaRPr>
          </a:p>
        </p:txBody>
      </p:sp>
      <p:sp>
        <p:nvSpPr>
          <p:cNvPr id="10" name="Content Placeholder 2">
            <a:extLst>
              <a:ext uri="{FF2B5EF4-FFF2-40B4-BE49-F238E27FC236}">
                <a16:creationId xmlns:a16="http://schemas.microsoft.com/office/drawing/2014/main" xmlns="" id="{057F7CB7-9CF2-4DA9-AA64-93521225AC5E}"/>
              </a:ext>
            </a:extLst>
          </p:cNvPr>
          <p:cNvSpPr>
            <a:spLocks noGrp="1"/>
          </p:cNvSpPr>
          <p:nvPr>
            <p:ph idx="1"/>
          </p:nvPr>
        </p:nvSpPr>
        <p:spPr>
          <a:xfrm>
            <a:off x="571501" y="829603"/>
            <a:ext cx="6172200" cy="456698"/>
          </a:xfrm>
        </p:spPr>
        <p:txBody>
          <a:bodyPr>
            <a:noAutofit/>
          </a:bodyPr>
          <a:lstStyle/>
          <a:p>
            <a:pPr marL="0" indent="0">
              <a:buNone/>
            </a:pPr>
            <a:r>
              <a:rPr lang="en-ZA" sz="3200" dirty="0" smtClean="0">
                <a:solidFill>
                  <a:schemeClr val="accent1"/>
                </a:solidFill>
              </a:rPr>
              <a:t>Risk Management</a:t>
            </a:r>
            <a:endParaRPr lang="en-ZA" sz="3200" dirty="0">
              <a:solidFill>
                <a:schemeClr val="accent1"/>
              </a:solidFill>
            </a:endParaRPr>
          </a:p>
        </p:txBody>
      </p:sp>
    </p:spTree>
    <p:extLst>
      <p:ext uri="{BB962C8B-B14F-4D97-AF65-F5344CB8AC3E}">
        <p14:creationId xmlns:p14="http://schemas.microsoft.com/office/powerpoint/2010/main" xmlns="" val="4000768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566195" y="1395170"/>
            <a:ext cx="8385300" cy="5078313"/>
          </a:xfrm>
          <a:prstGeom prst="rect">
            <a:avLst/>
          </a:prstGeom>
          <a:noFill/>
        </p:spPr>
        <p:txBody>
          <a:bodyPr wrap="square" rtlCol="0">
            <a:spAutoFit/>
          </a:bodyPr>
          <a:lstStyle/>
          <a:p>
            <a:pPr marL="257175"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The audit committee:</a:t>
            </a:r>
          </a:p>
          <a:p>
            <a:pPr marL="714375" lvl="1" indent="-257175">
              <a:lnSpc>
                <a:spcPct val="150000"/>
              </a:lnSpc>
              <a:buClr>
                <a:srgbClr val="002469"/>
              </a:buClr>
              <a:buFont typeface="Yu Mincho" panose="02020400000000000000" pitchFamily="18" charset="-128"/>
              <a:buChar char="»"/>
              <a:defRPr/>
            </a:pPr>
            <a:r>
              <a:rPr lang="en-ZA" dirty="0" smtClean="0">
                <a:solidFill>
                  <a:srgbClr val="002060"/>
                </a:solidFill>
                <a:latin typeface="Function" pitchFamily="2" charset="0"/>
                <a:ea typeface="Yu Gothic Light" panose="020B0300000000000000" pitchFamily="34" charset="-128"/>
              </a:rPr>
              <a:t>Reviewed </a:t>
            </a:r>
            <a:r>
              <a:rPr lang="en-ZA" dirty="0">
                <a:solidFill>
                  <a:srgbClr val="002060"/>
                </a:solidFill>
                <a:latin typeface="Function" pitchFamily="2" charset="0"/>
                <a:ea typeface="Yu Gothic Light" panose="020B0300000000000000" pitchFamily="34" charset="-128"/>
              </a:rPr>
              <a:t>the management representation letter relating to the financial statements  </a:t>
            </a:r>
          </a:p>
          <a:p>
            <a:pPr marL="714375" lvl="1" indent="-257175">
              <a:lnSpc>
                <a:spcPct val="150000"/>
              </a:lnSpc>
              <a:buClr>
                <a:srgbClr val="002469"/>
              </a:buClr>
              <a:buFont typeface="Yu Mincho" panose="02020400000000000000" pitchFamily="18" charset="-128"/>
              <a:buChar char="»"/>
              <a:defRPr/>
            </a:pPr>
            <a:r>
              <a:rPr lang="en-ZA" dirty="0">
                <a:solidFill>
                  <a:srgbClr val="002060"/>
                </a:solidFill>
                <a:latin typeface="Function" pitchFamily="2" charset="0"/>
                <a:ea typeface="Yu Gothic Light" panose="020B0300000000000000" pitchFamily="34" charset="-128"/>
              </a:rPr>
              <a:t>Satisfied itself that the AGSA will maintain the ability to trade as a going concern for the 2018-2019 financial year </a:t>
            </a:r>
          </a:p>
          <a:p>
            <a:pPr marL="714375" lvl="1" indent="-257175">
              <a:lnSpc>
                <a:spcPct val="150000"/>
              </a:lnSpc>
              <a:buClr>
                <a:srgbClr val="002469"/>
              </a:buClr>
              <a:buFont typeface="Yu Mincho" panose="02020400000000000000" pitchFamily="18" charset="-128"/>
              <a:buChar char="»"/>
              <a:defRPr/>
            </a:pPr>
            <a:r>
              <a:rPr lang="en-ZA" dirty="0">
                <a:solidFill>
                  <a:srgbClr val="002060"/>
                </a:solidFill>
                <a:latin typeface="Function" pitchFamily="2" charset="0"/>
                <a:ea typeface="Yu Gothic Light" panose="020B0300000000000000" pitchFamily="34" charset="-128"/>
              </a:rPr>
              <a:t>Considered the appropriateness of the accounting policies and whether the annual financial statements fairly present the financial position, the results of operations, changes in equity and cash flows of the organisation in all material respects</a:t>
            </a:r>
          </a:p>
          <a:p>
            <a:pPr marL="714375" lvl="1" indent="-257175">
              <a:lnSpc>
                <a:spcPct val="150000"/>
              </a:lnSpc>
              <a:buClr>
                <a:srgbClr val="002469"/>
              </a:buClr>
              <a:buFont typeface="Yu Mincho" panose="02020400000000000000" pitchFamily="18" charset="-128"/>
              <a:buChar char="»"/>
              <a:defRPr/>
            </a:pPr>
            <a:r>
              <a:rPr lang="en-ZA" dirty="0">
                <a:solidFill>
                  <a:srgbClr val="002060"/>
                </a:solidFill>
                <a:latin typeface="Function" pitchFamily="2" charset="0"/>
                <a:ea typeface="Yu Gothic Light" panose="020B0300000000000000" pitchFamily="34" charset="-128"/>
              </a:rPr>
              <a:t>Reviewed the external auditor’s audit report on the financial statements, key performance indicators and predetermined objectives</a:t>
            </a:r>
          </a:p>
          <a:p>
            <a:pPr marL="714375" lvl="1" indent="-257175">
              <a:lnSpc>
                <a:spcPct val="150000"/>
              </a:lnSpc>
              <a:buClr>
                <a:srgbClr val="002469"/>
              </a:buClr>
              <a:buFont typeface="Yu Mincho" panose="02020400000000000000" pitchFamily="18" charset="-128"/>
              <a:buChar char="»"/>
              <a:defRPr/>
            </a:pPr>
            <a:endParaRPr lang="en-ZA" dirty="0">
              <a:solidFill>
                <a:srgbClr val="002060"/>
              </a:solidFill>
              <a:latin typeface="Function" pitchFamily="2" charset="0"/>
              <a:ea typeface="Yu Gothic Light" panose="020B0300000000000000" pitchFamily="34" charset="-128"/>
            </a:endParaRPr>
          </a:p>
        </p:txBody>
      </p:sp>
      <p:cxnSp>
        <p:nvCxnSpPr>
          <p:cNvPr id="7" name="Straight Arrow Connector 6"/>
          <p:cNvCxnSpPr>
            <a:cxnSpLocks/>
          </p:cNvCxnSpPr>
          <p:nvPr/>
        </p:nvCxnSpPr>
        <p:spPr>
          <a:xfrm>
            <a:off x="4954385" y="1047404"/>
            <a:ext cx="3320047" cy="1041"/>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a16="http://schemas.microsoft.com/office/drawing/2014/main" xmlns="" id="{48FD8BBB-49B1-427C-B0B8-C43655994DF9}"/>
              </a:ext>
            </a:extLst>
          </p:cNvPr>
          <p:cNvSpPr>
            <a:spLocks noGrp="1"/>
          </p:cNvSpPr>
          <p:nvPr>
            <p:ph type="title"/>
          </p:nvPr>
        </p:nvSpPr>
        <p:spPr>
          <a:xfrm>
            <a:off x="566196" y="345580"/>
            <a:ext cx="6172200" cy="486054"/>
          </a:xfrm>
        </p:spPr>
        <p:txBody>
          <a:bodyPr>
            <a:noAutofit/>
          </a:bodyPr>
          <a:lstStyle/>
          <a:p>
            <a:pPr algn="l"/>
            <a:r>
              <a:rPr lang="en-ZA" sz="2800" b="1" dirty="0" smtClean="0">
                <a:solidFill>
                  <a:schemeClr val="accent1"/>
                </a:solidFill>
                <a:latin typeface="Century Gothic" panose="020B0502020202020204" pitchFamily="34" charset="0"/>
              </a:rPr>
              <a:t>KEY FOCUS AREAS:</a:t>
            </a:r>
            <a:endParaRPr lang="en-ZA" sz="2800" b="1" dirty="0">
              <a:solidFill>
                <a:schemeClr val="accent1"/>
              </a:solidFill>
              <a:latin typeface="Century Gothic" panose="020B0502020202020204" pitchFamily="34" charset="0"/>
            </a:endParaRPr>
          </a:p>
        </p:txBody>
      </p:sp>
      <p:sp>
        <p:nvSpPr>
          <p:cNvPr id="10" name="Content Placeholder 2">
            <a:extLst>
              <a:ext uri="{FF2B5EF4-FFF2-40B4-BE49-F238E27FC236}">
                <a16:creationId xmlns:a16="http://schemas.microsoft.com/office/drawing/2014/main" xmlns="" id="{057F7CB7-9CF2-4DA9-AA64-93521225AC5E}"/>
              </a:ext>
            </a:extLst>
          </p:cNvPr>
          <p:cNvSpPr>
            <a:spLocks noGrp="1"/>
          </p:cNvSpPr>
          <p:nvPr>
            <p:ph idx="1"/>
          </p:nvPr>
        </p:nvSpPr>
        <p:spPr>
          <a:xfrm>
            <a:off x="571501" y="829603"/>
            <a:ext cx="6172200" cy="456698"/>
          </a:xfrm>
        </p:spPr>
        <p:txBody>
          <a:bodyPr>
            <a:noAutofit/>
          </a:bodyPr>
          <a:lstStyle/>
          <a:p>
            <a:pPr marL="0" indent="0">
              <a:buNone/>
            </a:pPr>
            <a:r>
              <a:rPr lang="en-ZA" dirty="0" smtClean="0">
                <a:solidFill>
                  <a:schemeClr val="accent1"/>
                </a:solidFill>
              </a:rPr>
              <a:t>Annual Financial Statements</a:t>
            </a:r>
            <a:endParaRPr lang="en-ZA" sz="3200" dirty="0">
              <a:solidFill>
                <a:schemeClr val="accent1"/>
              </a:solidFill>
            </a:endParaRPr>
          </a:p>
        </p:txBody>
      </p:sp>
    </p:spTree>
    <p:extLst>
      <p:ext uri="{BB962C8B-B14F-4D97-AF65-F5344CB8AC3E}">
        <p14:creationId xmlns:p14="http://schemas.microsoft.com/office/powerpoint/2010/main" xmlns="" val="106987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590</Words>
  <Application>Microsoft Office PowerPoint</Application>
  <PresentationFormat>On-screen Show (4:3)</PresentationFormat>
  <Paragraphs>91</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1_Office Theme</vt:lpstr>
      <vt:lpstr>Slide 1</vt:lpstr>
      <vt:lpstr>AGENDA:</vt:lpstr>
      <vt:lpstr>PURPOSE AND MANDATE:</vt:lpstr>
      <vt:lpstr>COMPOSITION AND MEMBERS:</vt:lpstr>
      <vt:lpstr>OVERVIEW OF ACTIVITIES</vt:lpstr>
      <vt:lpstr>KEY FOCUS AREAS:</vt:lpstr>
      <vt:lpstr>KEY FOCUS AREAS:</vt:lpstr>
      <vt:lpstr>KEY FOCUS AREAS:</vt:lpstr>
      <vt:lpstr>KEY FOCUS AREAS:</vt:lpstr>
      <vt:lpstr>KEY FOCUS AREAS:</vt:lpstr>
      <vt:lpstr>RECOMMENDATIONS:</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CONTRIBUTION TO</dc:title>
  <dc:creator>Mateva,Tsvetana (BE)</dc:creator>
  <cp:lastModifiedBy>PUMZA</cp:lastModifiedBy>
  <cp:revision>17</cp:revision>
  <dcterms:created xsi:type="dcterms:W3CDTF">2018-10-10T12:16:36Z</dcterms:created>
  <dcterms:modified xsi:type="dcterms:W3CDTF">2018-10-15T10:29:29Z</dcterms:modified>
</cp:coreProperties>
</file>