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9"/>
  </p:notesMasterIdLst>
  <p:handoutMasterIdLst>
    <p:handoutMasterId r:id="rId110"/>
  </p:handoutMasterIdLst>
  <p:sldIdLst>
    <p:sldId id="256" r:id="rId2"/>
    <p:sldId id="597" r:id="rId3"/>
    <p:sldId id="595" r:id="rId4"/>
    <p:sldId id="596" r:id="rId5"/>
    <p:sldId id="598" r:id="rId6"/>
    <p:sldId id="599" r:id="rId7"/>
    <p:sldId id="600" r:id="rId8"/>
    <p:sldId id="601" r:id="rId9"/>
    <p:sldId id="541" r:id="rId10"/>
    <p:sldId id="542" r:id="rId11"/>
    <p:sldId id="568" r:id="rId12"/>
    <p:sldId id="569" r:id="rId13"/>
    <p:sldId id="565" r:id="rId14"/>
    <p:sldId id="566" r:id="rId15"/>
    <p:sldId id="567" r:id="rId16"/>
    <p:sldId id="544" r:id="rId17"/>
    <p:sldId id="545" r:id="rId18"/>
    <p:sldId id="546" r:id="rId19"/>
    <p:sldId id="547" r:id="rId20"/>
    <p:sldId id="548" r:id="rId21"/>
    <p:sldId id="550" r:id="rId22"/>
    <p:sldId id="260" r:id="rId23"/>
    <p:sldId id="280" r:id="rId24"/>
    <p:sldId id="282" r:id="rId25"/>
    <p:sldId id="284" r:id="rId26"/>
    <p:sldId id="533" r:id="rId27"/>
    <p:sldId id="534" r:id="rId28"/>
    <p:sldId id="535" r:id="rId29"/>
    <p:sldId id="536" r:id="rId30"/>
    <p:sldId id="537" r:id="rId31"/>
    <p:sldId id="285" r:id="rId32"/>
    <p:sldId id="304" r:id="rId33"/>
    <p:sldId id="301" r:id="rId34"/>
    <p:sldId id="538" r:id="rId35"/>
    <p:sldId id="306" r:id="rId36"/>
    <p:sldId id="509" r:id="rId37"/>
    <p:sldId id="307" r:id="rId38"/>
    <p:sldId id="308" r:id="rId39"/>
    <p:sldId id="440" r:id="rId40"/>
    <p:sldId id="588" r:id="rId41"/>
    <p:sldId id="443" r:id="rId42"/>
    <p:sldId id="441" r:id="rId43"/>
    <p:sldId id="496" r:id="rId44"/>
    <p:sldId id="449" r:id="rId45"/>
    <p:sldId id="539" r:id="rId46"/>
    <p:sldId id="339" r:id="rId47"/>
    <p:sldId id="448" r:id="rId48"/>
    <p:sldId id="340" r:id="rId49"/>
    <p:sldId id="452" r:id="rId50"/>
    <p:sldId id="444" r:id="rId51"/>
    <p:sldId id="445" r:id="rId52"/>
    <p:sldId id="446" r:id="rId53"/>
    <p:sldId id="353" r:id="rId54"/>
    <p:sldId id="521" r:id="rId55"/>
    <p:sldId id="522" r:id="rId56"/>
    <p:sldId id="526" r:id="rId57"/>
    <p:sldId id="527" r:id="rId58"/>
    <p:sldId id="529" r:id="rId59"/>
    <p:sldId id="464" r:id="rId60"/>
    <p:sldId id="465" r:id="rId61"/>
    <p:sldId id="510" r:id="rId62"/>
    <p:sldId id="512" r:id="rId63"/>
    <p:sldId id="513" r:id="rId64"/>
    <p:sldId id="474" r:id="rId65"/>
    <p:sldId id="475" r:id="rId66"/>
    <p:sldId id="514" r:id="rId67"/>
    <p:sldId id="516" r:id="rId68"/>
    <p:sldId id="530" r:id="rId69"/>
    <p:sldId id="481" r:id="rId70"/>
    <p:sldId id="482" r:id="rId71"/>
    <p:sldId id="517" r:id="rId72"/>
    <p:sldId id="519" r:id="rId73"/>
    <p:sldId id="531" r:id="rId74"/>
    <p:sldId id="540" r:id="rId75"/>
    <p:sldId id="494" r:id="rId76"/>
    <p:sldId id="552" r:id="rId77"/>
    <p:sldId id="593" r:id="rId78"/>
    <p:sldId id="594" r:id="rId79"/>
    <p:sldId id="555" r:id="rId80"/>
    <p:sldId id="556" r:id="rId81"/>
    <p:sldId id="557" r:id="rId82"/>
    <p:sldId id="558" r:id="rId83"/>
    <p:sldId id="559" r:id="rId84"/>
    <p:sldId id="560" r:id="rId85"/>
    <p:sldId id="561" r:id="rId86"/>
    <p:sldId id="562" r:id="rId87"/>
    <p:sldId id="563" r:id="rId88"/>
    <p:sldId id="564" r:id="rId89"/>
    <p:sldId id="577" r:id="rId90"/>
    <p:sldId id="578" r:id="rId91"/>
    <p:sldId id="579" r:id="rId92"/>
    <p:sldId id="580" r:id="rId93"/>
    <p:sldId id="581" r:id="rId94"/>
    <p:sldId id="582" r:id="rId95"/>
    <p:sldId id="583" r:id="rId96"/>
    <p:sldId id="584" r:id="rId97"/>
    <p:sldId id="585" r:id="rId98"/>
    <p:sldId id="586" r:id="rId99"/>
    <p:sldId id="587" r:id="rId100"/>
    <p:sldId id="570" r:id="rId101"/>
    <p:sldId id="571" r:id="rId102"/>
    <p:sldId id="572" r:id="rId103"/>
    <p:sldId id="573" r:id="rId104"/>
    <p:sldId id="574" r:id="rId105"/>
    <p:sldId id="575" r:id="rId106"/>
    <p:sldId id="576" r:id="rId107"/>
    <p:sldId id="276" r:id="rId10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49709"/>
    <a:srgbClr val="268C9A"/>
    <a:srgbClr val="00275C"/>
    <a:srgbClr val="002E73"/>
    <a:srgbClr val="002D6E"/>
    <a:srgbClr val="002C69"/>
    <a:srgbClr val="002455"/>
    <a:srgbClr val="011F49"/>
    <a:srgbClr val="043149"/>
    <a:srgbClr val="00204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2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69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oleObject" Target="file:///\\rtiafilesrv\Information%20Technology\Annual%20Report%20RTIA\2017-2018\Presentation%20graphs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tiafilesrv\Information%20Technology\Annual%20Report%20RTIA\2017-2018\Presentation%20graphs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rAngAx val="1"/>
    </c:view3D>
    <c:plotArea>
      <c:layout/>
      <c:bar3DChart>
        <c:barDir val="col"/>
        <c:grouping val="clustered"/>
        <c:ser>
          <c:idx val="0"/>
          <c:order val="0"/>
          <c:dPt>
            <c:idx val="1"/>
            <c:spPr>
              <a:solidFill>
                <a:srgbClr val="FF0000"/>
              </a:solidFill>
            </c:spPr>
            <c:extLst xmlns:c16r2="http://schemas.microsoft.com/office/drawing/2015/06/chart">
              <c:ext xmlns:c16="http://schemas.microsoft.com/office/drawing/2014/chart" uri="{C3380CC4-5D6E-409C-BE32-E72D297353CC}">
                <c16:uniqueId val="{00000001-A5ED-4DA5-96E0-33DD873EFBEE}"/>
              </c:ext>
            </c:extLst>
          </c:dPt>
          <c:dLbls>
            <c:dLbl>
              <c:idx val="0"/>
              <c:layout>
                <c:manualLayout>
                  <c:x val="8.7527352297593047E-3"/>
                  <c:y val="0.1393394184139897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5ED-4DA5-96E0-33DD873EFBEE}"/>
                </c:ext>
              </c:extLst>
            </c:dLbl>
            <c:dLbl>
              <c:idx val="1"/>
              <c:layout>
                <c:manualLayout>
                  <c:x val="2.3340627279358137E-2"/>
                  <c:y val="0.1441442259455066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5ED-4DA5-96E0-33DD873EFBEE}"/>
                </c:ext>
              </c:extLst>
            </c:dLbl>
            <c:spPr>
              <a:noFill/>
              <a:ln>
                <a:noFill/>
              </a:ln>
              <a:effectLst/>
            </c:spPr>
            <c:txPr>
              <a:bodyPr/>
              <a:lstStyle/>
              <a:p>
                <a:pPr>
                  <a:defRPr sz="2400" b="1"/>
                </a:pPr>
                <a:endParaRPr lang="en-US"/>
              </a:p>
            </c:txPr>
            <c:showVal val="1"/>
            <c:extLst xmlns:c16r2="http://schemas.microsoft.com/office/drawing/2015/06/chart">
              <c:ext xmlns:c15="http://schemas.microsoft.com/office/drawing/2012/chart" uri="{CE6537A1-D6FC-4f65-9D91-7224C49458BB}">
                <c15:showLeaderLines val="0"/>
              </c:ext>
            </c:extLst>
          </c:dLbls>
          <c:cat>
            <c:strRef>
              <c:f>Sheet3!$Q$127:$Q$128</c:f>
              <c:strCache>
                <c:ptCount val="2"/>
                <c:pt idx="0">
                  <c:v>2016-2017</c:v>
                </c:pt>
                <c:pt idx="1">
                  <c:v>2017-2018</c:v>
                </c:pt>
              </c:strCache>
            </c:strRef>
          </c:cat>
          <c:val>
            <c:numRef>
              <c:f>Sheet3!$V$127:$V$128</c:f>
              <c:numCache>
                <c:formatCode>General</c:formatCode>
                <c:ptCount val="2"/>
                <c:pt idx="0">
                  <c:v>622</c:v>
                </c:pt>
                <c:pt idx="1">
                  <c:v>474</c:v>
                </c:pt>
              </c:numCache>
            </c:numRef>
          </c:val>
          <c:extLst xmlns:c16r2="http://schemas.microsoft.com/office/drawing/2015/06/chart">
            <c:ext xmlns:c16="http://schemas.microsoft.com/office/drawing/2014/chart" uri="{C3380CC4-5D6E-409C-BE32-E72D297353CC}">
              <c16:uniqueId val="{00000003-A5ED-4DA5-96E0-33DD873EFBEE}"/>
            </c:ext>
          </c:extLst>
        </c:ser>
        <c:dLbls/>
        <c:gapWidth val="75"/>
        <c:shape val="cylinder"/>
        <c:axId val="63405056"/>
        <c:axId val="63415040"/>
        <c:axId val="0"/>
      </c:bar3DChart>
      <c:catAx>
        <c:axId val="63405056"/>
        <c:scaling>
          <c:orientation val="minMax"/>
        </c:scaling>
        <c:axPos val="b"/>
        <c:numFmt formatCode="General" sourceLinked="0"/>
        <c:majorTickMark val="none"/>
        <c:tickLblPos val="nextTo"/>
        <c:txPr>
          <a:bodyPr/>
          <a:lstStyle/>
          <a:p>
            <a:pPr>
              <a:defRPr sz="1400" b="1"/>
            </a:pPr>
            <a:endParaRPr lang="en-US"/>
          </a:p>
        </c:txPr>
        <c:crossAx val="63415040"/>
        <c:crosses val="autoZero"/>
        <c:auto val="1"/>
        <c:lblAlgn val="ctr"/>
        <c:lblOffset val="100"/>
      </c:catAx>
      <c:valAx>
        <c:axId val="63415040"/>
        <c:scaling>
          <c:orientation val="minMax"/>
        </c:scaling>
        <c:axPos val="l"/>
        <c:majorGridlines/>
        <c:numFmt formatCode="General" sourceLinked="1"/>
        <c:majorTickMark val="none"/>
        <c:tickLblPos val="nextTo"/>
        <c:spPr>
          <a:ln w="9525">
            <a:noFill/>
          </a:ln>
        </c:spPr>
        <c:txPr>
          <a:bodyPr/>
          <a:lstStyle/>
          <a:p>
            <a:pPr>
              <a:defRPr sz="1200" b="1"/>
            </a:pPr>
            <a:endParaRPr lang="en-US"/>
          </a:p>
        </c:txPr>
        <c:crossAx val="63405056"/>
        <c:crosses val="autoZero"/>
        <c:crossBetween val="between"/>
      </c:valAx>
      <c:spPr>
        <a:solidFill>
          <a:schemeClr val="accent1">
            <a:alpha val="85000"/>
          </a:schemeClr>
        </a:solidFill>
      </c:spPr>
    </c:plotArea>
    <c:plotVisOnly val="1"/>
    <c:dispBlanksAs val="gap"/>
  </c:chart>
  <c:spPr>
    <a:solidFill>
      <a:schemeClr val="accent1">
        <a:alpha val="53000"/>
      </a:schemeClr>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view3D>
      <c:rotX val="30"/>
      <c:perspective val="30"/>
    </c:view3D>
    <c:plotArea>
      <c:layout>
        <c:manualLayout>
          <c:layoutTarget val="inner"/>
          <c:xMode val="edge"/>
          <c:yMode val="edge"/>
          <c:x val="9.6600546415074109E-2"/>
          <c:y val="0.12576010115523883"/>
          <c:w val="0.7999787878177631"/>
          <c:h val="0.76794451788416973"/>
        </c:manualLayout>
      </c:layout>
      <c:pie3DChart>
        <c:varyColors val="1"/>
        <c:ser>
          <c:idx val="0"/>
          <c:order val="0"/>
          <c:explosion val="25"/>
          <c:dPt>
            <c:idx val="1"/>
            <c:spPr>
              <a:solidFill>
                <a:srgbClr val="FF0000"/>
              </a:solidFill>
            </c:spPr>
            <c:extLst xmlns:c16r2="http://schemas.microsoft.com/office/drawing/2015/06/chart">
              <c:ext xmlns:c16="http://schemas.microsoft.com/office/drawing/2014/chart" uri="{C3380CC4-5D6E-409C-BE32-E72D297353CC}">
                <c16:uniqueId val="{00000001-D1D6-438B-BBFA-2015E8711A86}"/>
              </c:ext>
            </c:extLst>
          </c:dPt>
          <c:dLbls>
            <c:spPr>
              <a:noFill/>
              <a:ln>
                <a:noFill/>
              </a:ln>
              <a:effectLst/>
            </c:spPr>
            <c:txPr>
              <a:bodyPr/>
              <a:lstStyle/>
              <a:p>
                <a:pPr>
                  <a:defRPr sz="2000" b="1"/>
                </a:pPr>
                <a:endParaRPr lang="en-US"/>
              </a:p>
            </c:txPr>
            <c:showVal val="1"/>
            <c:showLeaderLines val="1"/>
            <c:extLst xmlns:c16r2="http://schemas.microsoft.com/office/drawing/2015/06/chart">
              <c:ext xmlns:c15="http://schemas.microsoft.com/office/drawing/2012/chart" uri="{CE6537A1-D6FC-4f65-9D91-7224C49458BB}"/>
            </c:extLst>
          </c:dLbls>
          <c:cat>
            <c:strRef>
              <c:f>Sheet2!$C$21:$D$21</c:f>
              <c:strCache>
                <c:ptCount val="2"/>
                <c:pt idx="0">
                  <c:v>Successful</c:v>
                </c:pt>
                <c:pt idx="1">
                  <c:v>Unsuccessful</c:v>
                </c:pt>
              </c:strCache>
            </c:strRef>
          </c:cat>
          <c:val>
            <c:numRef>
              <c:f>Sheet2!$C$22:$D$22</c:f>
              <c:numCache>
                <c:formatCode>_ * #,##0_ ;_ * \-#,##0_ ;_ * "-"??_ ;_ @_ </c:formatCode>
                <c:ptCount val="2"/>
                <c:pt idx="0">
                  <c:v>27796</c:v>
                </c:pt>
                <c:pt idx="1">
                  <c:v>7056</c:v>
                </c:pt>
              </c:numCache>
            </c:numRef>
          </c:val>
          <c:extLst xmlns:c16r2="http://schemas.microsoft.com/office/drawing/2015/06/chart">
            <c:ext xmlns:c16="http://schemas.microsoft.com/office/drawing/2014/chart" uri="{C3380CC4-5D6E-409C-BE32-E72D297353CC}">
              <c16:uniqueId val="{00000002-D1D6-438B-BBFA-2015E8711A86}"/>
            </c:ext>
          </c:extLst>
        </c:ser>
        <c:dLbls/>
      </c:pie3DChart>
    </c:plotArea>
    <c:plotVisOnly val="1"/>
    <c:dispBlanksAs val="zero"/>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849688" y="1"/>
            <a:ext cx="2946400" cy="496888"/>
          </a:xfrm>
          <a:prstGeom prst="rect">
            <a:avLst/>
          </a:prstGeom>
        </p:spPr>
        <p:txBody>
          <a:bodyPr vert="horz" lIns="91428" tIns="45714" rIns="91428" bIns="45714" rtlCol="0"/>
          <a:lstStyle>
            <a:lvl1pPr algn="r">
              <a:defRPr sz="1200"/>
            </a:lvl1pPr>
          </a:lstStyle>
          <a:p>
            <a:fld id="{CFB0097F-5B7D-40B4-B727-102AB4480CF3}" type="datetimeFigureOut">
              <a:rPr lang="en-US" smtClean="0"/>
              <a:pPr/>
              <a:t>10/18/2018</a:t>
            </a:fld>
            <a:endParaRPr lang="en-US"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8164"/>
            <a:ext cx="2946400" cy="496887"/>
          </a:xfrm>
          <a:prstGeom prst="rect">
            <a:avLst/>
          </a:prstGeom>
        </p:spPr>
        <p:txBody>
          <a:bodyPr vert="horz" lIns="91428" tIns="45714" rIns="91428" bIns="45714" rtlCol="0" anchor="b"/>
          <a:lstStyle>
            <a:lvl1pPr algn="r">
              <a:defRPr sz="1200"/>
            </a:lvl1pPr>
          </a:lstStyle>
          <a:p>
            <a:fld id="{EAE65299-EC11-4E58-8A57-5FB02610FBE6}" type="slidenum">
              <a:rPr lang="en-US" smtClean="0"/>
              <a:pPr/>
              <a:t>‹#›</a:t>
            </a:fld>
            <a:endParaRPr lang="en-US" dirty="0"/>
          </a:p>
        </p:txBody>
      </p:sp>
    </p:spTree>
    <p:extLst>
      <p:ext uri="{BB962C8B-B14F-4D97-AF65-F5344CB8AC3E}">
        <p14:creationId xmlns:p14="http://schemas.microsoft.com/office/powerpoint/2010/main" xmlns="" val="226686171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28" tIns="45714" rIns="91428" bIns="45714" rtlCol="0"/>
          <a:lstStyle>
            <a:lvl1pPr algn="l">
              <a:defRPr sz="1200"/>
            </a:lvl1pPr>
          </a:lstStyle>
          <a:p>
            <a:endParaRPr lang="en-ZA" dirty="0"/>
          </a:p>
        </p:txBody>
      </p:sp>
      <p:sp>
        <p:nvSpPr>
          <p:cNvPr id="3" name="Date Placeholder 2"/>
          <p:cNvSpPr>
            <a:spLocks noGrp="1"/>
          </p:cNvSpPr>
          <p:nvPr>
            <p:ph type="dt" idx="1"/>
          </p:nvPr>
        </p:nvSpPr>
        <p:spPr>
          <a:xfrm>
            <a:off x="3850444" y="0"/>
            <a:ext cx="2945659" cy="496332"/>
          </a:xfrm>
          <a:prstGeom prst="rect">
            <a:avLst/>
          </a:prstGeom>
        </p:spPr>
        <p:txBody>
          <a:bodyPr vert="horz" lIns="91428" tIns="45714" rIns="91428" bIns="45714" rtlCol="0"/>
          <a:lstStyle>
            <a:lvl1pPr algn="r">
              <a:defRPr sz="1200"/>
            </a:lvl1pPr>
          </a:lstStyle>
          <a:p>
            <a:fld id="{9E4FF335-012C-46A2-B947-6043B0250418}" type="datetimeFigureOut">
              <a:rPr lang="en-ZA" smtClean="0"/>
              <a:pPr/>
              <a:t>2018/10/18</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8" tIns="45714" rIns="91428" bIns="45714" rtlCol="0" anchor="ctr"/>
          <a:lstStyle/>
          <a:p>
            <a:endParaRPr lang="en-ZA"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28" tIns="45714" rIns="91428"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28584"/>
            <a:ext cx="2945659" cy="496332"/>
          </a:xfrm>
          <a:prstGeom prst="rect">
            <a:avLst/>
          </a:prstGeom>
        </p:spPr>
        <p:txBody>
          <a:bodyPr vert="horz" lIns="91428" tIns="45714" rIns="91428" bIns="45714"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28" tIns="45714" rIns="91428" bIns="45714" rtlCol="0" anchor="b"/>
          <a:lstStyle>
            <a:lvl1pPr algn="r">
              <a:defRPr sz="1200"/>
            </a:lvl1pPr>
          </a:lstStyle>
          <a:p>
            <a:fld id="{E62AC222-B706-41D4-A285-3AC1D09A409A}" type="slidenum">
              <a:rPr lang="en-ZA" smtClean="0"/>
              <a:pPr/>
              <a:t>‹#›</a:t>
            </a:fld>
            <a:endParaRPr lang="en-ZA" dirty="0"/>
          </a:p>
        </p:txBody>
      </p:sp>
    </p:spTree>
    <p:extLst>
      <p:ext uri="{BB962C8B-B14F-4D97-AF65-F5344CB8AC3E}">
        <p14:creationId xmlns:p14="http://schemas.microsoft.com/office/powerpoint/2010/main" xmlns="" val="12851114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62AC222-B706-41D4-A285-3AC1D09A409A}" type="slidenum">
              <a:rPr lang="en-ZA" smtClean="0"/>
              <a:pPr/>
              <a:t>1</a:t>
            </a:fld>
            <a:endParaRPr lang="en-ZA" dirty="0"/>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xmlns="" val="51039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62AC222-B706-41D4-A285-3AC1D09A409A}" type="slidenum">
              <a:rPr lang="en-ZA" smtClean="0"/>
              <a:pPr/>
              <a:t>37</a:t>
            </a:fld>
            <a:endParaRPr lang="en-ZA" dirty="0"/>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xmlns="" val="428186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BBBAED-BBF0-694E-8709-231B78BA2B8A}" type="datetimeFigureOut">
              <a:rPr lang="en-US" smtClean="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BBD06-1B82-0449-B650-8D0F412E204E}" type="slidenum">
              <a:rPr lang="en-US" smtClean="0"/>
              <a:pPr/>
              <a:t>‹#›</a:t>
            </a:fld>
            <a:endParaRPr lang="en-US" dirty="0"/>
          </a:p>
        </p:txBody>
      </p:sp>
    </p:spTree>
    <p:extLst>
      <p:ext uri="{BB962C8B-B14F-4D97-AF65-F5344CB8AC3E}">
        <p14:creationId xmlns:p14="http://schemas.microsoft.com/office/powerpoint/2010/main" xmlns="" val="86612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BBAED-BBF0-694E-8709-231B78BA2B8A}" type="datetimeFigureOut">
              <a:rPr lang="en-US" smtClean="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BBD06-1B82-0449-B650-8D0F412E204E}" type="slidenum">
              <a:rPr lang="en-US" smtClean="0"/>
              <a:pPr/>
              <a:t>‹#›</a:t>
            </a:fld>
            <a:endParaRPr lang="en-US" dirty="0"/>
          </a:p>
        </p:txBody>
      </p:sp>
    </p:spTree>
    <p:extLst>
      <p:ext uri="{BB962C8B-B14F-4D97-AF65-F5344CB8AC3E}">
        <p14:creationId xmlns:p14="http://schemas.microsoft.com/office/powerpoint/2010/main" xmlns="" val="53324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BBAED-BBF0-694E-8709-231B78BA2B8A}" type="datetimeFigureOut">
              <a:rPr lang="en-US" smtClean="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BBD06-1B82-0449-B650-8D0F412E204E}" type="slidenum">
              <a:rPr lang="en-US" smtClean="0"/>
              <a:pPr/>
              <a:t>‹#›</a:t>
            </a:fld>
            <a:endParaRPr lang="en-US" dirty="0"/>
          </a:p>
        </p:txBody>
      </p:sp>
    </p:spTree>
    <p:extLst>
      <p:ext uri="{BB962C8B-B14F-4D97-AF65-F5344CB8AC3E}">
        <p14:creationId xmlns:p14="http://schemas.microsoft.com/office/powerpoint/2010/main" xmlns="" val="59278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BBAED-BBF0-694E-8709-231B78BA2B8A}" type="datetimeFigureOut">
              <a:rPr lang="en-US" smtClean="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BBD06-1B82-0449-B650-8D0F412E204E}" type="slidenum">
              <a:rPr lang="en-US" smtClean="0"/>
              <a:pPr/>
              <a:t>‹#›</a:t>
            </a:fld>
            <a:endParaRPr lang="en-US" dirty="0"/>
          </a:p>
        </p:txBody>
      </p:sp>
    </p:spTree>
    <p:extLst>
      <p:ext uri="{BB962C8B-B14F-4D97-AF65-F5344CB8AC3E}">
        <p14:creationId xmlns:p14="http://schemas.microsoft.com/office/powerpoint/2010/main" xmlns="" val="62961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BBBAED-BBF0-694E-8709-231B78BA2B8A}" type="datetimeFigureOut">
              <a:rPr lang="en-US" smtClean="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1BBD06-1B82-0449-B650-8D0F412E204E}" type="slidenum">
              <a:rPr lang="en-US" smtClean="0"/>
              <a:pPr/>
              <a:t>‹#›</a:t>
            </a:fld>
            <a:endParaRPr lang="en-US" dirty="0"/>
          </a:p>
        </p:txBody>
      </p:sp>
    </p:spTree>
    <p:extLst>
      <p:ext uri="{BB962C8B-B14F-4D97-AF65-F5344CB8AC3E}">
        <p14:creationId xmlns:p14="http://schemas.microsoft.com/office/powerpoint/2010/main" xmlns="" val="37182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BBBAED-BBF0-694E-8709-231B78BA2B8A}" type="datetimeFigureOut">
              <a:rPr lang="en-US" smtClean="0"/>
              <a:pPr/>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1BBD06-1B82-0449-B650-8D0F412E204E}" type="slidenum">
              <a:rPr lang="en-US" smtClean="0"/>
              <a:pPr/>
              <a:t>‹#›</a:t>
            </a:fld>
            <a:endParaRPr lang="en-US" dirty="0"/>
          </a:p>
        </p:txBody>
      </p:sp>
    </p:spTree>
    <p:extLst>
      <p:ext uri="{BB962C8B-B14F-4D97-AF65-F5344CB8AC3E}">
        <p14:creationId xmlns:p14="http://schemas.microsoft.com/office/powerpoint/2010/main" xmlns="" val="303696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BBBAED-BBF0-694E-8709-231B78BA2B8A}" type="datetimeFigureOut">
              <a:rPr lang="en-US" smtClean="0"/>
              <a:pPr/>
              <a:t>10/18/2018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1BBD06-1B82-0449-B650-8D0F412E204E}" type="slidenum">
              <a:rPr lang="en-US" smtClean="0"/>
              <a:pPr/>
              <a:t>‹#›</a:t>
            </a:fld>
            <a:endParaRPr lang="en-US" dirty="0"/>
          </a:p>
        </p:txBody>
      </p:sp>
    </p:spTree>
    <p:extLst>
      <p:ext uri="{BB962C8B-B14F-4D97-AF65-F5344CB8AC3E}">
        <p14:creationId xmlns:p14="http://schemas.microsoft.com/office/powerpoint/2010/main" xmlns="" val="254568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BBBAED-BBF0-694E-8709-231B78BA2B8A}" type="datetimeFigureOut">
              <a:rPr lang="en-US" smtClean="0"/>
              <a:pPr/>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1BBD06-1B82-0449-B650-8D0F412E204E}" type="slidenum">
              <a:rPr lang="en-US" smtClean="0"/>
              <a:pPr/>
              <a:t>‹#›</a:t>
            </a:fld>
            <a:endParaRPr lang="en-US" dirty="0"/>
          </a:p>
        </p:txBody>
      </p:sp>
    </p:spTree>
    <p:extLst>
      <p:ext uri="{BB962C8B-B14F-4D97-AF65-F5344CB8AC3E}">
        <p14:creationId xmlns:p14="http://schemas.microsoft.com/office/powerpoint/2010/main" xmlns="" val="97096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BBAED-BBF0-694E-8709-231B78BA2B8A}" type="datetimeFigureOut">
              <a:rPr lang="en-US" smtClean="0"/>
              <a:pPr/>
              <a:t>10/18/2018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1BBD06-1B82-0449-B650-8D0F412E204E}" type="slidenum">
              <a:rPr lang="en-US" smtClean="0"/>
              <a:pPr/>
              <a:t>‹#›</a:t>
            </a:fld>
            <a:endParaRPr lang="en-US" dirty="0"/>
          </a:p>
        </p:txBody>
      </p:sp>
    </p:spTree>
    <p:extLst>
      <p:ext uri="{BB962C8B-B14F-4D97-AF65-F5344CB8AC3E}">
        <p14:creationId xmlns:p14="http://schemas.microsoft.com/office/powerpoint/2010/main" xmlns="" val="404218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BBBAED-BBF0-694E-8709-231B78BA2B8A}" type="datetimeFigureOut">
              <a:rPr lang="en-US" smtClean="0"/>
              <a:pPr/>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1BBD06-1B82-0449-B650-8D0F412E204E}" type="slidenum">
              <a:rPr lang="en-US" smtClean="0"/>
              <a:pPr/>
              <a:t>‹#›</a:t>
            </a:fld>
            <a:endParaRPr lang="en-US" dirty="0"/>
          </a:p>
        </p:txBody>
      </p:sp>
    </p:spTree>
    <p:extLst>
      <p:ext uri="{BB962C8B-B14F-4D97-AF65-F5344CB8AC3E}">
        <p14:creationId xmlns:p14="http://schemas.microsoft.com/office/powerpoint/2010/main" xmlns="" val="113181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BBBAED-BBF0-694E-8709-231B78BA2B8A}" type="datetimeFigureOut">
              <a:rPr lang="en-US" smtClean="0"/>
              <a:pPr/>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1BBD06-1B82-0449-B650-8D0F412E204E}" type="slidenum">
              <a:rPr lang="en-US" smtClean="0"/>
              <a:pPr/>
              <a:t>‹#›</a:t>
            </a:fld>
            <a:endParaRPr lang="en-US" dirty="0"/>
          </a:p>
        </p:txBody>
      </p:sp>
    </p:spTree>
    <p:extLst>
      <p:ext uri="{BB962C8B-B14F-4D97-AF65-F5344CB8AC3E}">
        <p14:creationId xmlns:p14="http://schemas.microsoft.com/office/powerpoint/2010/main" xmlns="" val="382351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BBAED-BBF0-694E-8709-231B78BA2B8A}" type="datetimeFigureOut">
              <a:rPr lang="en-US" smtClean="0"/>
              <a:pPr/>
              <a:t>10/18/2018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BBD06-1B82-0449-B650-8D0F412E204E}" type="slidenum">
              <a:rPr lang="en-US" smtClean="0"/>
              <a:pPr/>
              <a:t>‹#›</a:t>
            </a:fld>
            <a:endParaRPr lang="en-US" dirty="0"/>
          </a:p>
        </p:txBody>
      </p:sp>
    </p:spTree>
    <p:extLst>
      <p:ext uri="{BB962C8B-B14F-4D97-AF65-F5344CB8AC3E}">
        <p14:creationId xmlns:p14="http://schemas.microsoft.com/office/powerpoint/2010/main" xmlns="" val="351221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347" y="0"/>
            <a:ext cx="9335932" cy="7013191"/>
          </a:xfrm>
          <a:prstGeom prst="rect">
            <a:avLst/>
          </a:prstGeom>
          <a:solidFill>
            <a:srgbClr val="002E73"/>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6" name="TextBox 5"/>
          <p:cNvSpPr txBox="1"/>
          <p:nvPr/>
        </p:nvSpPr>
        <p:spPr>
          <a:xfrm>
            <a:off x="-66347" y="5032989"/>
            <a:ext cx="9336772" cy="1354217"/>
          </a:xfrm>
          <a:prstGeom prst="rect">
            <a:avLst/>
          </a:prstGeom>
          <a:noFill/>
          <a:ln w="28575" cmpd="sng">
            <a:noFill/>
          </a:ln>
        </p:spPr>
        <p:txBody>
          <a:bodyPr wrap="square" rtlCol="0">
            <a:spAutoFit/>
          </a:bodyPr>
          <a:lstStyle/>
          <a:p>
            <a:endParaRPr lang="en-US" sz="1200" dirty="0" smtClean="0">
              <a:solidFill>
                <a:srgbClr val="F49709"/>
              </a:solidFill>
              <a:latin typeface="Aharoni" pitchFamily="2" charset="-79"/>
              <a:cs typeface="Aharoni" pitchFamily="2" charset="-79"/>
            </a:endParaRPr>
          </a:p>
          <a:p>
            <a:r>
              <a:rPr lang="en-US" sz="1400" b="1" i="1" dirty="0" smtClean="0">
                <a:solidFill>
                  <a:schemeClr val="accent6"/>
                </a:solidFill>
                <a:cs typeface="Aharoni" pitchFamily="2" charset="-79"/>
              </a:rPr>
              <a:t>14h30 – 17h00, 11 October 2018			</a:t>
            </a:r>
            <a:r>
              <a:rPr lang="en-US" sz="1400" b="1" i="1" dirty="0" err="1" smtClean="0">
                <a:solidFill>
                  <a:schemeClr val="accent6"/>
                </a:solidFill>
                <a:cs typeface="Aharoni" pitchFamily="2" charset="-79"/>
              </a:rPr>
              <a:t>Mr</a:t>
            </a:r>
            <a:r>
              <a:rPr lang="en-US" sz="1400" b="1" i="1" dirty="0" smtClean="0">
                <a:solidFill>
                  <a:schemeClr val="accent6"/>
                </a:solidFill>
                <a:cs typeface="Aharoni" pitchFamily="2" charset="-79"/>
              </a:rPr>
              <a:t> JR Chuwe:  Registrar/Chief Executive Officer</a:t>
            </a:r>
          </a:p>
          <a:p>
            <a:r>
              <a:rPr lang="en-US" sz="1400" b="1" i="1" dirty="0" smtClean="0">
                <a:solidFill>
                  <a:schemeClr val="accent6"/>
                </a:solidFill>
                <a:cs typeface="Aharoni" pitchFamily="2" charset="-79"/>
              </a:rPr>
              <a:t>Townhouse Hotel						</a:t>
            </a:r>
            <a:r>
              <a:rPr lang="en-US" sz="1400" b="1" i="1" dirty="0" err="1" smtClean="0">
                <a:solidFill>
                  <a:schemeClr val="accent6"/>
                </a:solidFill>
                <a:cs typeface="Aharoni" pitchFamily="2" charset="-79"/>
              </a:rPr>
              <a:t>Adv</a:t>
            </a:r>
            <a:r>
              <a:rPr lang="en-US" sz="1400" b="1" i="1" dirty="0" smtClean="0">
                <a:solidFill>
                  <a:schemeClr val="accent6"/>
                </a:solidFill>
                <a:cs typeface="Aharoni" pitchFamily="2" charset="-79"/>
              </a:rPr>
              <a:t>  MLT Bilikwana:  Head:  Legal &amp; Governance 	</a:t>
            </a:r>
          </a:p>
          <a:p>
            <a:r>
              <a:rPr lang="en-US" sz="1400" b="1" i="1" dirty="0" smtClean="0">
                <a:solidFill>
                  <a:schemeClr val="accent6"/>
                </a:solidFill>
                <a:cs typeface="Aharoni" pitchFamily="2" charset="-79"/>
              </a:rPr>
              <a:t>Corporation Street 					</a:t>
            </a:r>
            <a:r>
              <a:rPr lang="en-US" sz="1400" b="1" i="1" dirty="0" err="1" smtClean="0">
                <a:solidFill>
                  <a:schemeClr val="accent6"/>
                </a:solidFill>
                <a:cs typeface="Aharoni" pitchFamily="2" charset="-79"/>
              </a:rPr>
              <a:t>Ms</a:t>
            </a:r>
            <a:r>
              <a:rPr lang="en-US" sz="1400" b="1" i="1" dirty="0" smtClean="0">
                <a:solidFill>
                  <a:schemeClr val="accent6"/>
                </a:solidFill>
                <a:cs typeface="Aharoni" pitchFamily="2" charset="-79"/>
              </a:rPr>
              <a:t> P Moalusi: CA (SA)  Chief Financial Officer		</a:t>
            </a:r>
            <a:endParaRPr lang="en-US" sz="1400" b="1" i="1" dirty="0">
              <a:solidFill>
                <a:schemeClr val="accent6"/>
              </a:solidFill>
              <a:cs typeface="Aharoni" pitchFamily="2" charset="-79"/>
            </a:endParaRPr>
          </a:p>
          <a:p>
            <a:r>
              <a:rPr lang="en-US" sz="1400" b="1" i="1" dirty="0" smtClean="0">
                <a:solidFill>
                  <a:schemeClr val="accent6"/>
                </a:solidFill>
                <a:cs typeface="Aharoni" pitchFamily="2" charset="-79"/>
              </a:rPr>
              <a:t>CAPE TOWN							</a:t>
            </a:r>
            <a:r>
              <a:rPr lang="en-US" sz="1400" b="1" i="1" dirty="0" err="1" smtClean="0">
                <a:solidFill>
                  <a:schemeClr val="accent6"/>
                </a:solidFill>
                <a:cs typeface="Aharoni" pitchFamily="2" charset="-79"/>
              </a:rPr>
              <a:t>Mr</a:t>
            </a:r>
            <a:r>
              <a:rPr lang="en-US" sz="1400" b="1" i="1" dirty="0" smtClean="0">
                <a:solidFill>
                  <a:schemeClr val="accent6"/>
                </a:solidFill>
                <a:cs typeface="Aharoni" pitchFamily="2" charset="-79"/>
              </a:rPr>
              <a:t> BS Chaplog CA (SA) Chairperson:  Audit &amp; Risk Committee</a:t>
            </a:r>
            <a:endParaRPr lang="en-US" sz="1400" b="1" i="1" dirty="0">
              <a:solidFill>
                <a:schemeClr val="accent6"/>
              </a:solidFill>
              <a:cs typeface="Aharoni" pitchFamily="2" charset="-79"/>
            </a:endParaRPr>
          </a:p>
          <a:p>
            <a:r>
              <a:rPr lang="en-US" sz="1400" b="1" i="1" dirty="0" smtClean="0">
                <a:solidFill>
                  <a:schemeClr val="accent6"/>
                </a:solidFill>
                <a:cs typeface="Aharoni" pitchFamily="2" charset="-79"/>
              </a:rPr>
              <a:t>	 </a:t>
            </a:r>
          </a:p>
        </p:txBody>
      </p:sp>
      <p:pic>
        <p:nvPicPr>
          <p:cNvPr id="9" name="Picture 8" descr="RTIA-LOGO-Horizontal-slogan-on-blu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7848" y="307056"/>
            <a:ext cx="2536230" cy="783061"/>
          </a:xfrm>
          <a:prstGeom prst="rect">
            <a:avLst/>
          </a:prstGeom>
        </p:spPr>
      </p:pic>
      <p:cxnSp>
        <p:nvCxnSpPr>
          <p:cNvPr id="3" name="Straight Connector 2"/>
          <p:cNvCxnSpPr/>
          <p:nvPr/>
        </p:nvCxnSpPr>
        <p:spPr>
          <a:xfrm>
            <a:off x="-66347" y="5122335"/>
            <a:ext cx="9335932"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6347" y="1551802"/>
            <a:ext cx="9335932" cy="3062377"/>
          </a:xfrm>
          <a:prstGeom prst="rect">
            <a:avLst/>
          </a:prstGeom>
          <a:noFill/>
          <a:ln w="28575" cmpd="sng">
            <a:noFill/>
          </a:ln>
        </p:spPr>
        <p:txBody>
          <a:bodyPr wrap="square" rtlCol="0">
            <a:spAutoFit/>
          </a:bodyPr>
          <a:lstStyle/>
          <a:p>
            <a:pPr algn="r"/>
            <a:endParaRPr lang="en-US" sz="2200" dirty="0" smtClean="0">
              <a:solidFill>
                <a:srgbClr val="F49709"/>
              </a:solidFill>
              <a:latin typeface="Aharoni" pitchFamily="2" charset="-79"/>
              <a:cs typeface="Aharoni" pitchFamily="2" charset="-79"/>
            </a:endParaRPr>
          </a:p>
          <a:p>
            <a:r>
              <a:rPr lang="en-US" sz="2200" dirty="0">
                <a:solidFill>
                  <a:srgbClr val="F49709"/>
                </a:solidFill>
                <a:latin typeface="Aharoni" pitchFamily="2" charset="-79"/>
                <a:cs typeface="Aharoni" pitchFamily="2" charset="-79"/>
              </a:rPr>
              <a:t>	</a:t>
            </a:r>
            <a:r>
              <a:rPr lang="en-US" sz="2200" dirty="0" smtClean="0">
                <a:solidFill>
                  <a:srgbClr val="F49709"/>
                </a:solidFill>
                <a:latin typeface="Aharoni" pitchFamily="2" charset="-79"/>
                <a:cs typeface="Aharoni" pitchFamily="2" charset="-79"/>
              </a:rPr>
              <a:t>					</a:t>
            </a:r>
          </a:p>
          <a:p>
            <a:pPr algn="ctr"/>
            <a:r>
              <a:rPr lang="en-US" sz="2400" b="1" i="1" dirty="0" smtClean="0">
                <a:solidFill>
                  <a:srgbClr val="F49709"/>
                </a:solidFill>
                <a:latin typeface="+mj-lt"/>
                <a:cs typeface="Aharoni" pitchFamily="2" charset="-79"/>
              </a:rPr>
              <a:t>2017 – 18 Annual Report Briefing to</a:t>
            </a:r>
          </a:p>
          <a:p>
            <a:pPr algn="ctr"/>
            <a:endParaRPr lang="en-US" sz="2400" b="1" i="1" dirty="0">
              <a:solidFill>
                <a:srgbClr val="F49709"/>
              </a:solidFill>
              <a:latin typeface="+mj-lt"/>
              <a:cs typeface="Aharoni" pitchFamily="2" charset="-79"/>
            </a:endParaRPr>
          </a:p>
          <a:p>
            <a:pPr algn="ctr"/>
            <a:r>
              <a:rPr lang="en-US" sz="2400" b="1" i="1" dirty="0" smtClean="0">
                <a:solidFill>
                  <a:srgbClr val="F49709"/>
                </a:solidFill>
                <a:latin typeface="+mj-lt"/>
                <a:cs typeface="Aharoni" pitchFamily="2" charset="-79"/>
              </a:rPr>
              <a:t>Portfolio Committee on Transport,</a:t>
            </a:r>
          </a:p>
          <a:p>
            <a:pPr algn="ctr"/>
            <a:r>
              <a:rPr lang="en-US" sz="2400" b="1" i="1" dirty="0" smtClean="0">
                <a:solidFill>
                  <a:srgbClr val="F49709"/>
                </a:solidFill>
                <a:latin typeface="+mj-lt"/>
                <a:cs typeface="Aharoni" pitchFamily="2" charset="-79"/>
              </a:rPr>
              <a:t>Parliament of the Republic of South Africa 	</a:t>
            </a:r>
          </a:p>
          <a:p>
            <a:pPr algn="ctr">
              <a:spcAft>
                <a:spcPts val="600"/>
              </a:spcAft>
            </a:pPr>
            <a:endParaRPr lang="en-US" sz="2400" b="1" i="1" dirty="0" smtClean="0">
              <a:solidFill>
                <a:srgbClr val="F49709"/>
              </a:solidFill>
              <a:latin typeface="+mj-lt"/>
              <a:cs typeface="Aharoni" pitchFamily="2" charset="-79"/>
            </a:endParaRPr>
          </a:p>
          <a:p>
            <a:pPr algn="ctr">
              <a:spcAft>
                <a:spcPts val="600"/>
              </a:spcAft>
            </a:pPr>
            <a:endParaRPr lang="en-US" sz="2400" b="1" i="1" dirty="0" smtClean="0">
              <a:solidFill>
                <a:srgbClr val="F49709"/>
              </a:solidFill>
              <a:latin typeface="+mj-lt"/>
              <a:cs typeface="Aharoni" pitchFamily="2" charset="-79"/>
            </a:endParaRPr>
          </a:p>
        </p:txBody>
      </p:sp>
    </p:spTree>
    <p:extLst>
      <p:ext uri="{BB962C8B-B14F-4D97-AF65-F5344CB8AC3E}">
        <p14:creationId xmlns:p14="http://schemas.microsoft.com/office/powerpoint/2010/main" xmlns="" val="1309189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5" name="Title 1"/>
          <p:cNvSpPr txBox="1">
            <a:spLocks/>
          </p:cNvSpPr>
          <p:nvPr/>
        </p:nvSpPr>
        <p:spPr>
          <a:xfrm>
            <a:off x="125896" y="0"/>
            <a:ext cx="8865704" cy="9541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 : General </a:t>
            </a:r>
            <a:r>
              <a:rPr lang="en-US" sz="3200" b="1" u="sng" dirty="0" smtClean="0">
                <a:solidFill>
                  <a:schemeClr val="tx2"/>
                </a:solidFill>
              </a:rPr>
              <a:t>Information</a:t>
            </a:r>
          </a:p>
        </p:txBody>
      </p:sp>
      <p:pic>
        <p:nvPicPr>
          <p:cNvPr id="6" name="Picture 5"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sp>
        <p:nvSpPr>
          <p:cNvPr id="7" name="TextBox 6"/>
          <p:cNvSpPr txBox="1"/>
          <p:nvPr/>
        </p:nvSpPr>
        <p:spPr>
          <a:xfrm>
            <a:off x="323850" y="669867"/>
            <a:ext cx="8469795" cy="6093976"/>
          </a:xfrm>
          <a:prstGeom prst="rect">
            <a:avLst/>
          </a:prstGeom>
          <a:noFill/>
        </p:spPr>
        <p:txBody>
          <a:bodyPr wrap="square" rtlCol="0">
            <a:spAutoFit/>
          </a:bodyPr>
          <a:lstStyle/>
          <a:p>
            <a:pPr lvl="1" algn="ctr">
              <a:lnSpc>
                <a:spcPct val="150000"/>
              </a:lnSpc>
            </a:pPr>
            <a:r>
              <a:rPr lang="en-GB" sz="3200" b="1" u="sng" dirty="0" smtClean="0">
                <a:solidFill>
                  <a:schemeClr val="tx2"/>
                </a:solidFill>
              </a:rPr>
              <a:t>Vision</a:t>
            </a:r>
            <a:endParaRPr lang="en-ZA" sz="3200" b="1" u="sng" dirty="0" smtClean="0">
              <a:solidFill>
                <a:schemeClr val="tx2"/>
              </a:solidFill>
            </a:endParaRPr>
          </a:p>
          <a:p>
            <a:pPr algn="ctr">
              <a:lnSpc>
                <a:spcPct val="150000"/>
              </a:lnSpc>
            </a:pPr>
            <a:endParaRPr lang="en-ZA" sz="2400" dirty="0" smtClean="0"/>
          </a:p>
          <a:p>
            <a:pPr algn="ctr">
              <a:lnSpc>
                <a:spcPct val="150000"/>
              </a:lnSpc>
            </a:pPr>
            <a:r>
              <a:rPr lang="en-ZA" sz="2800" dirty="0" smtClean="0"/>
              <a:t>A safer road user community</a:t>
            </a:r>
            <a:endParaRPr lang="en-ZA" sz="2800" dirty="0"/>
          </a:p>
          <a:p>
            <a:pPr lvl="1">
              <a:lnSpc>
                <a:spcPct val="150000"/>
              </a:lnSpc>
            </a:pPr>
            <a:endParaRPr lang="en-ZA" sz="2800" i="1" dirty="0" smtClean="0"/>
          </a:p>
          <a:p>
            <a:pPr lvl="1" algn="ctr">
              <a:lnSpc>
                <a:spcPct val="150000"/>
              </a:lnSpc>
            </a:pPr>
            <a:r>
              <a:rPr lang="en-ZA" sz="3200" b="1" i="1" u="sng" dirty="0" smtClean="0">
                <a:solidFill>
                  <a:schemeClr val="tx2"/>
                </a:solidFill>
              </a:rPr>
              <a:t>Mission</a:t>
            </a:r>
          </a:p>
          <a:p>
            <a:pPr lvl="1" algn="ctr">
              <a:lnSpc>
                <a:spcPct val="150000"/>
              </a:lnSpc>
            </a:pPr>
            <a:r>
              <a:rPr lang="en-ZA" sz="2800" i="1" dirty="0" smtClean="0"/>
              <a:t>To encourage compliance with road traffic laws through procedurally fair and lawful adjudication  </a:t>
            </a:r>
          </a:p>
          <a:p>
            <a:pPr lvl="1" algn="ctr">
              <a:lnSpc>
                <a:spcPct val="150000"/>
              </a:lnSpc>
            </a:pPr>
            <a:endParaRPr lang="en-ZA" sz="2000" i="1" dirty="0"/>
          </a:p>
          <a:p>
            <a:pPr lvl="1" algn="ctr">
              <a:lnSpc>
                <a:spcPct val="150000"/>
              </a:lnSpc>
            </a:pPr>
            <a:endParaRPr lang="en-ZA" sz="2000" i="1" dirty="0" smtClean="0"/>
          </a:p>
          <a:p>
            <a:pPr lvl="1" algn="ctr">
              <a:lnSpc>
                <a:spcPct val="150000"/>
              </a:lnSpc>
            </a:pPr>
            <a:endParaRPr lang="en-ZA" sz="2000" i="1" dirty="0"/>
          </a:p>
        </p:txBody>
      </p:sp>
    </p:spTree>
    <p:extLst>
      <p:ext uri="{BB962C8B-B14F-4D97-AF65-F5344CB8AC3E}">
        <p14:creationId xmlns:p14="http://schemas.microsoft.com/office/powerpoint/2010/main" xmlns="" val="64866386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Rectangle 3"/>
          <p:cNvSpPr/>
          <p:nvPr/>
        </p:nvSpPr>
        <p:spPr>
          <a:xfrm>
            <a:off x="512618" y="2209800"/>
            <a:ext cx="8188037" cy="1077218"/>
          </a:xfrm>
          <a:prstGeom prst="rect">
            <a:avLst/>
          </a:prstGeom>
        </p:spPr>
        <p:txBody>
          <a:bodyPr wrap="square">
            <a:spAutoFit/>
          </a:bodyPr>
          <a:lstStyle/>
          <a:p>
            <a:pPr algn="ctr"/>
            <a:r>
              <a:rPr lang="en-ZA" sz="3200" b="1" dirty="0" smtClean="0">
                <a:solidFill>
                  <a:schemeClr val="tx2"/>
                </a:solidFill>
                <a:cs typeface="Aharoni" pitchFamily="2" charset="-79"/>
              </a:rPr>
              <a:t>Part F:</a:t>
            </a:r>
          </a:p>
          <a:p>
            <a:pPr algn="ctr"/>
            <a:r>
              <a:rPr lang="en-ZA" sz="3200" b="1" dirty="0" smtClean="0">
                <a:solidFill>
                  <a:schemeClr val="tx2"/>
                </a:solidFill>
                <a:cs typeface="Aharoni" pitchFamily="2" charset="-79"/>
              </a:rPr>
              <a:t>Challenges</a:t>
            </a:r>
            <a:r>
              <a:rPr lang="en-ZA" sz="3200" b="1" dirty="0">
                <a:solidFill>
                  <a:schemeClr val="tx2"/>
                </a:solidFill>
                <a:cs typeface="Aharoni" pitchFamily="2" charset="-79"/>
              </a:rPr>
              <a:t>, </a:t>
            </a:r>
            <a:r>
              <a:rPr lang="en-ZA" sz="3200" b="1" dirty="0" smtClean="0">
                <a:solidFill>
                  <a:schemeClr val="tx2"/>
                </a:solidFill>
                <a:cs typeface="Aharoni" pitchFamily="2" charset="-79"/>
              </a:rPr>
              <a:t>Solutions,  &amp; </a:t>
            </a:r>
            <a:r>
              <a:rPr lang="en-ZA" sz="3200" b="1" dirty="0">
                <a:solidFill>
                  <a:schemeClr val="tx2"/>
                </a:solidFill>
                <a:cs typeface="Aharoni" pitchFamily="2" charset="-79"/>
              </a:rPr>
              <a:t>Conclusion</a:t>
            </a:r>
          </a:p>
        </p:txBody>
      </p:sp>
    </p:spTree>
    <p:extLst>
      <p:ext uri="{BB962C8B-B14F-4D97-AF65-F5344CB8AC3E}">
        <p14:creationId xmlns:p14="http://schemas.microsoft.com/office/powerpoint/2010/main" xmlns="" val="164006737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1664508364"/>
              </p:ext>
            </p:extLst>
          </p:nvPr>
        </p:nvGraphicFramePr>
        <p:xfrm>
          <a:off x="236130" y="861391"/>
          <a:ext cx="8645235" cy="5157024"/>
        </p:xfrm>
        <a:graphic>
          <a:graphicData uri="http://schemas.openxmlformats.org/drawingml/2006/table">
            <a:tbl>
              <a:tblPr firstRow="1" bandRow="1">
                <a:tableStyleId>{5C22544A-7EE6-4342-B048-85BDC9FD1C3A}</a:tableStyleId>
              </a:tblPr>
              <a:tblGrid>
                <a:gridCol w="3983589">
                  <a:extLst>
                    <a:ext uri="{9D8B030D-6E8A-4147-A177-3AD203B41FA5}">
                      <a16:colId xmlns:a16="http://schemas.microsoft.com/office/drawing/2014/main" xmlns="" val="20000"/>
                    </a:ext>
                  </a:extLst>
                </a:gridCol>
                <a:gridCol w="4661646">
                  <a:extLst>
                    <a:ext uri="{9D8B030D-6E8A-4147-A177-3AD203B41FA5}">
                      <a16:colId xmlns:a16="http://schemas.microsoft.com/office/drawing/2014/main" xmlns="" val="20001"/>
                    </a:ext>
                  </a:extLst>
                </a:gridCol>
              </a:tblGrid>
              <a:tr h="665580">
                <a:tc>
                  <a:txBody>
                    <a:bodyPr/>
                    <a:lstStyle/>
                    <a:p>
                      <a:pPr>
                        <a:lnSpc>
                          <a:spcPct val="150000"/>
                        </a:lnSpc>
                      </a:pPr>
                      <a:r>
                        <a:rPr lang="en-ZA" sz="1800" dirty="0" smtClean="0">
                          <a:solidFill>
                            <a:schemeClr val="tx1"/>
                          </a:solidFill>
                          <a:latin typeface="Aharoni" pitchFamily="2" charset="-79"/>
                          <a:cs typeface="Aharoni" pitchFamily="2" charset="-79"/>
                        </a:rPr>
                        <a:t>Challenges</a:t>
                      </a:r>
                      <a:endParaRPr lang="en-ZA" sz="1800" dirty="0">
                        <a:solidFill>
                          <a:schemeClr val="tx1"/>
                        </a:solidFill>
                        <a:latin typeface="Aharoni" pitchFamily="2" charset="-79"/>
                        <a:cs typeface="Aharoni" pitchFamily="2" charset="-79"/>
                      </a:endParaRPr>
                    </a:p>
                  </a:txBody>
                  <a:tcPr>
                    <a:solidFill>
                      <a:schemeClr val="accent6"/>
                    </a:solidFill>
                  </a:tcPr>
                </a:tc>
                <a:tc>
                  <a:txBody>
                    <a:bodyPr/>
                    <a:lstStyle/>
                    <a:p>
                      <a:pPr algn="ctr">
                        <a:lnSpc>
                          <a:spcPct val="150000"/>
                        </a:lnSpc>
                      </a:pPr>
                      <a:r>
                        <a:rPr lang="en-ZA" sz="1800" dirty="0" smtClean="0">
                          <a:solidFill>
                            <a:schemeClr val="tx1"/>
                          </a:solidFill>
                          <a:latin typeface="Aharoni" pitchFamily="2" charset="-79"/>
                          <a:cs typeface="Aharoni" pitchFamily="2" charset="-79"/>
                        </a:rPr>
                        <a:t>Proposed Solutions</a:t>
                      </a:r>
                      <a:endParaRPr lang="en-ZA" sz="1800" dirty="0">
                        <a:solidFill>
                          <a:schemeClr val="tx1"/>
                        </a:solidFill>
                        <a:latin typeface="Aharoni" pitchFamily="2" charset="-79"/>
                        <a:cs typeface="Aharoni" pitchFamily="2" charset="-79"/>
                      </a:endParaRPr>
                    </a:p>
                  </a:txBody>
                  <a:tcPr>
                    <a:solidFill>
                      <a:schemeClr val="accent6"/>
                    </a:solidFill>
                  </a:tcPr>
                </a:tc>
                <a:extLst>
                  <a:ext uri="{0D108BD9-81ED-4DB2-BD59-A6C34878D82A}">
                    <a16:rowId xmlns:a16="http://schemas.microsoft.com/office/drawing/2014/main" xmlns="" val="10000"/>
                  </a:ext>
                </a:extLst>
              </a:tr>
              <a:tr h="4491444">
                <a:tc>
                  <a:txBody>
                    <a:bodyPr/>
                    <a:lstStyle/>
                    <a:p>
                      <a:pPr>
                        <a:lnSpc>
                          <a:spcPct val="150000"/>
                        </a:lnSpc>
                      </a:pPr>
                      <a:r>
                        <a:rPr lang="en-ZA" sz="1800" dirty="0" smtClean="0">
                          <a:latin typeface="+mn-lt"/>
                        </a:rPr>
                        <a:t>Systems performance </a:t>
                      </a:r>
                    </a:p>
                    <a:p>
                      <a:pPr marL="342900" indent="-342900">
                        <a:lnSpc>
                          <a:spcPct val="150000"/>
                        </a:lnSpc>
                        <a:buFont typeface="Wingdings" panose="05000000000000000000" pitchFamily="2" charset="2"/>
                        <a:buChar char="Ø"/>
                      </a:pPr>
                      <a:r>
                        <a:rPr lang="en-ZA" sz="1800" dirty="0" smtClean="0">
                          <a:latin typeface="+mn-lt"/>
                        </a:rPr>
                        <a:t>Deficiencies in systems interfaces (NCR – SAPO), </a:t>
                      </a:r>
                    </a:p>
                    <a:p>
                      <a:pPr marL="342900" indent="-342900">
                        <a:lnSpc>
                          <a:spcPct val="150000"/>
                        </a:lnSpc>
                        <a:buFont typeface="Wingdings" panose="05000000000000000000" pitchFamily="2" charset="2"/>
                        <a:buChar char="Ø"/>
                      </a:pPr>
                      <a:r>
                        <a:rPr lang="en-ZA" sz="1800" dirty="0" smtClean="0">
                          <a:latin typeface="+mn-lt"/>
                        </a:rPr>
                        <a:t>eNaTIS Data integrity,</a:t>
                      </a:r>
                      <a:r>
                        <a:rPr lang="en-ZA" sz="1800" baseline="0" dirty="0" smtClean="0">
                          <a:latin typeface="+mn-lt"/>
                        </a:rPr>
                        <a:t> </a:t>
                      </a:r>
                    </a:p>
                    <a:p>
                      <a:pPr marL="342900" indent="-342900">
                        <a:lnSpc>
                          <a:spcPct val="150000"/>
                        </a:lnSpc>
                        <a:buFont typeface="Wingdings" panose="05000000000000000000" pitchFamily="2" charset="2"/>
                        <a:buChar char="Ø"/>
                      </a:pPr>
                      <a:r>
                        <a:rPr lang="en-ZA" sz="1800" baseline="0" dirty="0" smtClean="0">
                          <a:latin typeface="+mn-lt"/>
                        </a:rPr>
                        <a:t>Enhancement of business logic </a:t>
                      </a:r>
                      <a:endParaRPr lang="en-ZA" sz="1800" dirty="0" smtClean="0">
                        <a:latin typeface="+mn-lt"/>
                      </a:endParaRPr>
                    </a:p>
                  </a:txBody>
                  <a:tcPr/>
                </a:tc>
                <a:tc>
                  <a:txBody>
                    <a:bodyPr/>
                    <a:lstStyle/>
                    <a:p>
                      <a:pPr marL="342900" marR="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ZA" sz="1800" baseline="0" dirty="0" smtClean="0">
                          <a:solidFill>
                            <a:schemeClr val="tx1"/>
                          </a:solidFill>
                          <a:latin typeface="+mn-lt"/>
                        </a:rPr>
                        <a:t>Usage of the latest technological advancements for data and information processing </a:t>
                      </a:r>
                    </a:p>
                    <a:p>
                      <a:pPr marL="342900" marR="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ZA" sz="1800" baseline="0" dirty="0" smtClean="0">
                          <a:solidFill>
                            <a:schemeClr val="tx1"/>
                          </a:solidFill>
                          <a:latin typeface="+mn-lt"/>
                        </a:rPr>
                        <a:t>Electronic interfaces &amp; service of documents as per Amendment bill</a:t>
                      </a:r>
                    </a:p>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800" dirty="0">
                        <a:latin typeface="+mn-lt"/>
                      </a:endParaRPr>
                    </a:p>
                  </a:txBody>
                  <a:tcPr/>
                </a:tc>
                <a:extLst>
                  <a:ext uri="{0D108BD9-81ED-4DB2-BD59-A6C34878D82A}">
                    <a16:rowId xmlns:a16="http://schemas.microsoft.com/office/drawing/2014/main" xmlns="" val="10001"/>
                  </a:ext>
                </a:extLst>
              </a:tr>
            </a:tbl>
          </a:graphicData>
        </a:graphic>
      </p:graphicFrame>
      <p:pic>
        <p:nvPicPr>
          <p:cNvPr id="3" name="Picture 2"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56639" y="1"/>
            <a:ext cx="5287361" cy="4909233"/>
          </a:xfrm>
          <a:prstGeom prst="rect">
            <a:avLst/>
          </a:prstGeom>
        </p:spPr>
      </p:pic>
      <p:pic>
        <p:nvPicPr>
          <p:cNvPr id="4" name="Picture 3"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7" name="Title 1"/>
          <p:cNvSpPr txBox="1">
            <a:spLocks/>
          </p:cNvSpPr>
          <p:nvPr/>
        </p:nvSpPr>
        <p:spPr>
          <a:xfrm>
            <a:off x="125896" y="1"/>
            <a:ext cx="8865704" cy="6816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solidFill>
                  <a:schemeClr val="tx2"/>
                </a:solidFill>
                <a:cs typeface="Aharoni" pitchFamily="2" charset="-79"/>
              </a:rPr>
              <a:t>Part F:  Challenges Experienced</a:t>
            </a:r>
            <a:endParaRPr lang="en-US" sz="2400" b="1" u="sng" dirty="0" smtClean="0">
              <a:solidFill>
                <a:schemeClr val="tx2"/>
              </a:solidFill>
              <a:cs typeface="Aharoni" pitchFamily="2" charset="-79"/>
            </a:endParaRPr>
          </a:p>
        </p:txBody>
      </p:sp>
    </p:spTree>
    <p:extLst>
      <p:ext uri="{BB962C8B-B14F-4D97-AF65-F5344CB8AC3E}">
        <p14:creationId xmlns:p14="http://schemas.microsoft.com/office/powerpoint/2010/main" xmlns="" val="375065508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588751656"/>
              </p:ext>
            </p:extLst>
          </p:nvPr>
        </p:nvGraphicFramePr>
        <p:xfrm>
          <a:off x="236130" y="983674"/>
          <a:ext cx="8645235" cy="5203068"/>
        </p:xfrm>
        <a:graphic>
          <a:graphicData uri="http://schemas.openxmlformats.org/drawingml/2006/table">
            <a:tbl>
              <a:tblPr firstRow="1" bandRow="1">
                <a:tableStyleId>{5C22544A-7EE6-4342-B048-85BDC9FD1C3A}</a:tableStyleId>
              </a:tblPr>
              <a:tblGrid>
                <a:gridCol w="3983589">
                  <a:extLst>
                    <a:ext uri="{9D8B030D-6E8A-4147-A177-3AD203B41FA5}">
                      <a16:colId xmlns:a16="http://schemas.microsoft.com/office/drawing/2014/main" xmlns="" val="20000"/>
                    </a:ext>
                  </a:extLst>
                </a:gridCol>
                <a:gridCol w="4661646">
                  <a:extLst>
                    <a:ext uri="{9D8B030D-6E8A-4147-A177-3AD203B41FA5}">
                      <a16:colId xmlns:a16="http://schemas.microsoft.com/office/drawing/2014/main" xmlns="" val="20001"/>
                    </a:ext>
                  </a:extLst>
                </a:gridCol>
              </a:tblGrid>
              <a:tr h="627893">
                <a:tc>
                  <a:txBody>
                    <a:bodyPr/>
                    <a:lstStyle/>
                    <a:p>
                      <a:pPr>
                        <a:lnSpc>
                          <a:spcPct val="150000"/>
                        </a:lnSpc>
                      </a:pPr>
                      <a:r>
                        <a:rPr lang="en-ZA" sz="1800" dirty="0" smtClean="0">
                          <a:solidFill>
                            <a:schemeClr val="tx1"/>
                          </a:solidFill>
                          <a:latin typeface="Aharoni" pitchFamily="2" charset="-79"/>
                          <a:cs typeface="Aharoni" pitchFamily="2" charset="-79"/>
                        </a:rPr>
                        <a:t>Challenges</a:t>
                      </a:r>
                      <a:endParaRPr lang="en-ZA" sz="1800" dirty="0">
                        <a:solidFill>
                          <a:schemeClr val="tx1"/>
                        </a:solidFill>
                        <a:latin typeface="Aharoni" pitchFamily="2" charset="-79"/>
                        <a:cs typeface="Aharoni" pitchFamily="2" charset="-79"/>
                      </a:endParaRPr>
                    </a:p>
                  </a:txBody>
                  <a:tcPr>
                    <a:solidFill>
                      <a:schemeClr val="accent6"/>
                    </a:solidFill>
                  </a:tcPr>
                </a:tc>
                <a:tc>
                  <a:txBody>
                    <a:bodyPr/>
                    <a:lstStyle/>
                    <a:p>
                      <a:pPr algn="ctr">
                        <a:lnSpc>
                          <a:spcPct val="150000"/>
                        </a:lnSpc>
                      </a:pPr>
                      <a:r>
                        <a:rPr lang="en-ZA" sz="1800" dirty="0" smtClean="0">
                          <a:solidFill>
                            <a:schemeClr val="tx1"/>
                          </a:solidFill>
                          <a:latin typeface="Aharoni" pitchFamily="2" charset="-79"/>
                          <a:cs typeface="Aharoni" pitchFamily="2" charset="-79"/>
                        </a:rPr>
                        <a:t>Proposed Solutions</a:t>
                      </a:r>
                      <a:endParaRPr lang="en-ZA" sz="1800" dirty="0">
                        <a:solidFill>
                          <a:schemeClr val="tx1"/>
                        </a:solidFill>
                        <a:latin typeface="Aharoni" pitchFamily="2" charset="-79"/>
                        <a:cs typeface="Aharoni" pitchFamily="2" charset="-79"/>
                      </a:endParaRPr>
                    </a:p>
                  </a:txBody>
                  <a:tcPr>
                    <a:solidFill>
                      <a:schemeClr val="accent6"/>
                    </a:solidFill>
                  </a:tcPr>
                </a:tc>
                <a:extLst>
                  <a:ext uri="{0D108BD9-81ED-4DB2-BD59-A6C34878D82A}">
                    <a16:rowId xmlns:a16="http://schemas.microsoft.com/office/drawing/2014/main" xmlns="" val="10000"/>
                  </a:ext>
                </a:extLst>
              </a:tr>
              <a:tr h="4320441">
                <a:tc>
                  <a:txBody>
                    <a:bodyPr/>
                    <a:lstStyle/>
                    <a:p>
                      <a:pPr marL="0" indent="0">
                        <a:lnSpc>
                          <a:spcPct val="150000"/>
                        </a:lnSpc>
                        <a:buFont typeface="Arial" pitchFamily="34" charset="0"/>
                        <a:buNone/>
                      </a:pPr>
                      <a:r>
                        <a:rPr lang="en-ZA" sz="1800" dirty="0" smtClean="0">
                          <a:latin typeface="+mn-lt"/>
                        </a:rPr>
                        <a:t>Inadequate legislative framework</a:t>
                      </a:r>
                    </a:p>
                    <a:p>
                      <a:pPr marL="342900" indent="-342900">
                        <a:lnSpc>
                          <a:spcPct val="150000"/>
                        </a:lnSpc>
                        <a:buFont typeface="Wingdings" panose="05000000000000000000" pitchFamily="2" charset="2"/>
                        <a:buChar char="Ø"/>
                      </a:pPr>
                      <a:r>
                        <a:rPr lang="en-ZA" sz="1800" dirty="0" smtClean="0">
                          <a:latin typeface="+mn-lt"/>
                        </a:rPr>
                        <a:t>Legislative deficiencies impeding implementation</a:t>
                      </a:r>
                      <a:endParaRPr lang="en-ZA" sz="1800" baseline="0" dirty="0" smtClean="0">
                        <a:latin typeface="+mn-lt"/>
                      </a:endParaRPr>
                    </a:p>
                    <a:p>
                      <a:pPr marL="342900" indent="-342900">
                        <a:lnSpc>
                          <a:spcPct val="150000"/>
                        </a:lnSpc>
                        <a:buFont typeface="Wingdings" panose="05000000000000000000" pitchFamily="2" charset="2"/>
                        <a:buChar char="Ø"/>
                      </a:pPr>
                      <a:r>
                        <a:rPr lang="en-ZA" sz="1800" baseline="0" dirty="0" smtClean="0">
                          <a:latin typeface="+mn-lt"/>
                        </a:rPr>
                        <a:t>Communication &amp; empowerment programmes</a:t>
                      </a:r>
                    </a:p>
                  </a:txBody>
                  <a:tcPr/>
                </a:tc>
                <a:tc>
                  <a:txBody>
                    <a:bodyPr/>
                    <a:lstStyle/>
                    <a:p>
                      <a:pPr marL="342900" marR="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ZA" sz="1800" dirty="0" smtClean="0">
                          <a:solidFill>
                            <a:srgbClr val="00B050"/>
                          </a:solidFill>
                          <a:latin typeface="+mn-lt"/>
                        </a:rPr>
                        <a:t>Excellent </a:t>
                      </a:r>
                      <a:r>
                        <a:rPr lang="en-ZA" sz="1800" dirty="0" smtClean="0">
                          <a:latin typeface="+mn-lt"/>
                        </a:rPr>
                        <a:t>progress of Amendment Bill Promulgation – Approved by National Assembly on 5 September 2017, now at final stages with </a:t>
                      </a:r>
                      <a:r>
                        <a:rPr lang="en-ZA" sz="1800" dirty="0" err="1" smtClean="0">
                          <a:latin typeface="+mn-lt"/>
                        </a:rPr>
                        <a:t>NCoP</a:t>
                      </a:r>
                      <a:endParaRPr lang="en-ZA" sz="1800" dirty="0" smtClean="0">
                        <a:latin typeface="+mn-lt"/>
                      </a:endParaRPr>
                    </a:p>
                    <a:p>
                      <a:pPr marL="342900" marR="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ZA" sz="1800" dirty="0" smtClean="0">
                          <a:latin typeface="+mn-lt"/>
                        </a:rPr>
                        <a:t>Leveraging</a:t>
                      </a:r>
                      <a:r>
                        <a:rPr lang="en-ZA" sz="1800" baseline="0" dirty="0" smtClean="0">
                          <a:latin typeface="+mn-lt"/>
                        </a:rPr>
                        <a:t> on mass-based community outreach &amp; empowerment programmes, through the ED &amp; inter-faith movement</a:t>
                      </a:r>
                    </a:p>
                    <a:p>
                      <a:pPr marL="342900" marR="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ZA" sz="1800" dirty="0" smtClean="0">
                          <a:latin typeface="+mn-lt"/>
                        </a:rPr>
                        <a:t>Submitted request for Cabinet approval of Dec</a:t>
                      </a:r>
                      <a:r>
                        <a:rPr lang="en-ZA" sz="1800" baseline="0" dirty="0" smtClean="0">
                          <a:latin typeface="+mn-lt"/>
                        </a:rPr>
                        <a:t>laration of a National Prayer Day for Road Safety</a:t>
                      </a:r>
                    </a:p>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800" dirty="0" smtClean="0">
                        <a:latin typeface="+mn-lt"/>
                      </a:endParaRPr>
                    </a:p>
                  </a:txBody>
                  <a:tcPr/>
                </a:tc>
                <a:extLst>
                  <a:ext uri="{0D108BD9-81ED-4DB2-BD59-A6C34878D82A}">
                    <a16:rowId xmlns:a16="http://schemas.microsoft.com/office/drawing/2014/main" xmlns="" val="10001"/>
                  </a:ext>
                </a:extLst>
              </a:tr>
            </a:tbl>
          </a:graphicData>
        </a:graphic>
      </p:graphicFrame>
      <p:pic>
        <p:nvPicPr>
          <p:cNvPr id="3" name="Picture 2"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4286371" y="0"/>
            <a:ext cx="5287361" cy="4909233"/>
          </a:xfrm>
          <a:prstGeom prst="rect">
            <a:avLst/>
          </a:prstGeom>
        </p:spPr>
      </p:pic>
      <p:pic>
        <p:nvPicPr>
          <p:cNvPr id="4" name="Picture 3"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7"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solidFill>
                  <a:schemeClr val="tx2"/>
                </a:solidFill>
              </a:rPr>
              <a:t>Part F:  Challenges Experienced</a:t>
            </a:r>
          </a:p>
        </p:txBody>
      </p:sp>
    </p:spTree>
    <p:extLst>
      <p:ext uri="{BB962C8B-B14F-4D97-AF65-F5344CB8AC3E}">
        <p14:creationId xmlns:p14="http://schemas.microsoft.com/office/powerpoint/2010/main" xmlns="" val="30634184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2266699251"/>
              </p:ext>
            </p:extLst>
          </p:nvPr>
        </p:nvGraphicFramePr>
        <p:xfrm>
          <a:off x="346364" y="861391"/>
          <a:ext cx="8645235" cy="4948334"/>
        </p:xfrm>
        <a:graphic>
          <a:graphicData uri="http://schemas.openxmlformats.org/drawingml/2006/table">
            <a:tbl>
              <a:tblPr firstRow="1" bandRow="1">
                <a:tableStyleId>{5C22544A-7EE6-4342-B048-85BDC9FD1C3A}</a:tableStyleId>
              </a:tblPr>
              <a:tblGrid>
                <a:gridCol w="3983589">
                  <a:extLst>
                    <a:ext uri="{9D8B030D-6E8A-4147-A177-3AD203B41FA5}">
                      <a16:colId xmlns:a16="http://schemas.microsoft.com/office/drawing/2014/main" xmlns="" val="20000"/>
                    </a:ext>
                  </a:extLst>
                </a:gridCol>
                <a:gridCol w="4661646">
                  <a:extLst>
                    <a:ext uri="{9D8B030D-6E8A-4147-A177-3AD203B41FA5}">
                      <a16:colId xmlns:a16="http://schemas.microsoft.com/office/drawing/2014/main" xmlns="" val="20001"/>
                    </a:ext>
                  </a:extLst>
                </a:gridCol>
              </a:tblGrid>
              <a:tr h="627893">
                <a:tc>
                  <a:txBody>
                    <a:bodyPr/>
                    <a:lstStyle/>
                    <a:p>
                      <a:pPr>
                        <a:lnSpc>
                          <a:spcPct val="150000"/>
                        </a:lnSpc>
                      </a:pPr>
                      <a:r>
                        <a:rPr lang="en-ZA" sz="1800" dirty="0" smtClean="0">
                          <a:solidFill>
                            <a:schemeClr val="tx1"/>
                          </a:solidFill>
                          <a:latin typeface="Aharoni" pitchFamily="2" charset="-79"/>
                          <a:cs typeface="Aharoni" pitchFamily="2" charset="-79"/>
                        </a:rPr>
                        <a:t>Challenges</a:t>
                      </a:r>
                      <a:endParaRPr lang="en-ZA" sz="1800" dirty="0">
                        <a:solidFill>
                          <a:schemeClr val="tx1"/>
                        </a:solidFill>
                        <a:latin typeface="Aharoni" pitchFamily="2" charset="-79"/>
                        <a:cs typeface="Aharoni" pitchFamily="2" charset="-79"/>
                      </a:endParaRPr>
                    </a:p>
                  </a:txBody>
                  <a:tcPr>
                    <a:solidFill>
                      <a:schemeClr val="accent6"/>
                    </a:solidFill>
                  </a:tcPr>
                </a:tc>
                <a:tc>
                  <a:txBody>
                    <a:bodyPr/>
                    <a:lstStyle/>
                    <a:p>
                      <a:pPr algn="ctr">
                        <a:lnSpc>
                          <a:spcPct val="150000"/>
                        </a:lnSpc>
                      </a:pPr>
                      <a:r>
                        <a:rPr lang="en-ZA" sz="1800" dirty="0" smtClean="0">
                          <a:solidFill>
                            <a:schemeClr val="tx1"/>
                          </a:solidFill>
                          <a:latin typeface="Aharoni" pitchFamily="2" charset="-79"/>
                          <a:cs typeface="Aharoni" pitchFamily="2" charset="-79"/>
                        </a:rPr>
                        <a:t>Proposed Solutions</a:t>
                      </a:r>
                      <a:endParaRPr lang="en-ZA" sz="1800" dirty="0">
                        <a:solidFill>
                          <a:schemeClr val="tx1"/>
                        </a:solidFill>
                        <a:latin typeface="Aharoni" pitchFamily="2" charset="-79"/>
                        <a:cs typeface="Aharoni" pitchFamily="2" charset="-79"/>
                      </a:endParaRPr>
                    </a:p>
                  </a:txBody>
                  <a:tcPr>
                    <a:solidFill>
                      <a:schemeClr val="accent6"/>
                    </a:solidFill>
                  </a:tcPr>
                </a:tc>
                <a:extLst>
                  <a:ext uri="{0D108BD9-81ED-4DB2-BD59-A6C34878D82A}">
                    <a16:rowId xmlns:a16="http://schemas.microsoft.com/office/drawing/2014/main" xmlns="" val="10000"/>
                  </a:ext>
                </a:extLst>
              </a:tr>
              <a:tr h="4320441">
                <a:tc>
                  <a:txBody>
                    <a:bodyPr/>
                    <a:lstStyle/>
                    <a:p>
                      <a:pPr marL="0" indent="0">
                        <a:lnSpc>
                          <a:spcPct val="150000"/>
                        </a:lnSpc>
                        <a:buFont typeface="Wingdings" panose="05000000000000000000" pitchFamily="2" charset="2"/>
                        <a:buNone/>
                      </a:pPr>
                      <a:r>
                        <a:rPr lang="en-ZA" sz="1800" dirty="0" smtClean="0">
                          <a:latin typeface="+mn-lt"/>
                          <a:cs typeface="Aharoni" pitchFamily="2" charset="-79"/>
                        </a:rPr>
                        <a:t>Comprehensive co-ordination and stepping up of national rollout preparations</a:t>
                      </a:r>
                    </a:p>
                    <a:p>
                      <a:pPr marL="0" indent="0">
                        <a:lnSpc>
                          <a:spcPct val="150000"/>
                        </a:lnSpc>
                        <a:buFont typeface="Wingdings" panose="05000000000000000000" pitchFamily="2" charset="2"/>
                        <a:buNone/>
                      </a:pPr>
                      <a:endParaRPr lang="en-ZA" sz="1800" dirty="0" smtClean="0">
                        <a:latin typeface="+mn-lt"/>
                        <a:cs typeface="Aharoni" pitchFamily="2" charset="-79"/>
                      </a:endParaRPr>
                    </a:p>
                    <a:p>
                      <a:pPr marL="0" indent="0">
                        <a:lnSpc>
                          <a:spcPct val="150000"/>
                        </a:lnSpc>
                        <a:buFont typeface="Wingdings" panose="05000000000000000000" pitchFamily="2" charset="2"/>
                        <a:buNone/>
                      </a:pPr>
                      <a:endParaRPr lang="en-ZA" sz="1800" dirty="0" smtClean="0">
                        <a:latin typeface="+mn-lt"/>
                        <a:cs typeface="Aharoni" pitchFamily="2" charset="-79"/>
                      </a:endParaRPr>
                    </a:p>
                    <a:p>
                      <a:pPr marL="0" indent="0">
                        <a:lnSpc>
                          <a:spcPct val="150000"/>
                        </a:lnSpc>
                        <a:buFont typeface="Wingdings" panose="05000000000000000000" pitchFamily="2" charset="2"/>
                        <a:buNone/>
                      </a:pPr>
                      <a:endParaRPr lang="en-ZA" sz="1800" dirty="0" smtClean="0">
                        <a:latin typeface="+mn-lt"/>
                        <a:cs typeface="Aharoni" pitchFamily="2" charset="-79"/>
                      </a:endParaRPr>
                    </a:p>
                    <a:p>
                      <a:pPr marL="0" indent="0">
                        <a:lnSpc>
                          <a:spcPct val="150000"/>
                        </a:lnSpc>
                        <a:buFont typeface="Wingdings" panose="05000000000000000000" pitchFamily="2" charset="2"/>
                        <a:buNone/>
                      </a:pPr>
                      <a:r>
                        <a:rPr lang="en-ZA" sz="1800" dirty="0" smtClean="0">
                          <a:latin typeface="+mn-lt"/>
                          <a:cs typeface="Aharoni" pitchFamily="2" charset="-79"/>
                        </a:rPr>
                        <a:t>Board membership</a:t>
                      </a:r>
                      <a:r>
                        <a:rPr lang="en-ZA" sz="1800" baseline="0" dirty="0" smtClean="0">
                          <a:latin typeface="+mn-lt"/>
                          <a:cs typeface="Aharoni" pitchFamily="2" charset="-79"/>
                        </a:rPr>
                        <a:t> expired 30 November 2017 and fluxed 31 July 2018 after 3 extensions </a:t>
                      </a:r>
                      <a:endParaRPr lang="en-ZA" sz="1800" dirty="0" smtClean="0">
                        <a:latin typeface="+mn-lt"/>
                        <a:cs typeface="Aharoni" pitchFamily="2" charset="-79"/>
                      </a:endParaRPr>
                    </a:p>
                  </a:txBody>
                  <a:tcPr/>
                </a:tc>
                <a:tc>
                  <a:txBody>
                    <a:bodyPr/>
                    <a:lstStyle/>
                    <a:p>
                      <a:pPr marL="342900" marR="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ZA" sz="1800" baseline="0" dirty="0" smtClean="0">
                          <a:solidFill>
                            <a:schemeClr val="tx1"/>
                          </a:solidFill>
                          <a:latin typeface="+mn-lt"/>
                          <a:cs typeface="Aharoni" pitchFamily="2" charset="-79"/>
                        </a:rPr>
                        <a:t>Regular engagements with all stakeholders (ANTT, Provinces, SAPS, IAs, public) </a:t>
                      </a:r>
                    </a:p>
                    <a:p>
                      <a:pPr marL="342900" marR="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ZA" sz="1800" baseline="0" dirty="0" smtClean="0">
                          <a:solidFill>
                            <a:schemeClr val="tx1"/>
                          </a:solidFill>
                          <a:latin typeface="+mn-lt"/>
                          <a:cs typeface="Aharoni" pitchFamily="2" charset="-79"/>
                        </a:rPr>
                        <a:t>Continuation of extensive educational and communication programmes, including electronic and print media</a:t>
                      </a:r>
                    </a:p>
                    <a:p>
                      <a:pPr marL="342900" marR="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ZA" sz="1800" baseline="0" dirty="0" smtClean="0">
                        <a:latin typeface="+mn-lt"/>
                        <a:cs typeface="Aharoni" pitchFamily="2" charset="-79"/>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ZA" sz="1800" baseline="0" dirty="0" smtClean="0">
                          <a:latin typeface="+mn-lt"/>
                          <a:cs typeface="Aharoni" pitchFamily="2" charset="-79"/>
                        </a:rPr>
                        <a:t>Awaiting finalisation of new Board appointment </a:t>
                      </a:r>
                    </a:p>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ZA" sz="1800" baseline="0" dirty="0" smtClean="0">
                          <a:latin typeface="+mn-lt"/>
                          <a:cs typeface="Aharoni" pitchFamily="2" charset="-79"/>
                        </a:rPr>
                        <a:t>     -  Section 49(2)(b) of the PFMA invoked and implemented to enhance governance</a:t>
                      </a:r>
                    </a:p>
                  </a:txBody>
                  <a:tcPr/>
                </a:tc>
                <a:extLst>
                  <a:ext uri="{0D108BD9-81ED-4DB2-BD59-A6C34878D82A}">
                    <a16:rowId xmlns:a16="http://schemas.microsoft.com/office/drawing/2014/main" xmlns="" val="10001"/>
                  </a:ext>
                </a:extLst>
              </a:tr>
            </a:tbl>
          </a:graphicData>
        </a:graphic>
      </p:graphicFrame>
      <p:pic>
        <p:nvPicPr>
          <p:cNvPr id="3" name="Picture 2"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4" name="Picture 3"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7"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solidFill>
                  <a:schemeClr val="tx2"/>
                </a:solidFill>
                <a:cs typeface="Aharoni" pitchFamily="2" charset="-79"/>
              </a:rPr>
              <a:t>Part F:  Challenges Experienced</a:t>
            </a:r>
          </a:p>
        </p:txBody>
      </p:sp>
    </p:spTree>
    <p:extLst>
      <p:ext uri="{BB962C8B-B14F-4D97-AF65-F5344CB8AC3E}">
        <p14:creationId xmlns:p14="http://schemas.microsoft.com/office/powerpoint/2010/main" xmlns="" val="11051495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4" name="Picture 3"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7"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solidFill>
                  <a:schemeClr val="tx2"/>
                </a:solidFill>
                <a:cs typeface="Aharoni" pitchFamily="2" charset="-79"/>
              </a:rPr>
              <a:t>Part F:  Challenges Experienced</a:t>
            </a:r>
          </a:p>
        </p:txBody>
      </p:sp>
      <p:graphicFrame>
        <p:nvGraphicFramePr>
          <p:cNvPr id="5" name="Content Placeholder 4"/>
          <p:cNvGraphicFramePr>
            <a:graphicFrameLocks/>
          </p:cNvGraphicFramePr>
          <p:nvPr>
            <p:extLst>
              <p:ext uri="{D42A27DB-BD31-4B8C-83A1-F6EECF244321}">
                <p14:modId xmlns:p14="http://schemas.microsoft.com/office/powerpoint/2010/main" xmlns="" val="2740899638"/>
              </p:ext>
            </p:extLst>
          </p:nvPr>
        </p:nvGraphicFramePr>
        <p:xfrm>
          <a:off x="346364" y="983674"/>
          <a:ext cx="8645235" cy="5701289"/>
        </p:xfrm>
        <a:graphic>
          <a:graphicData uri="http://schemas.openxmlformats.org/drawingml/2006/table">
            <a:tbl>
              <a:tblPr firstRow="1" bandRow="1">
                <a:tableStyleId>{5C22544A-7EE6-4342-B048-85BDC9FD1C3A}</a:tableStyleId>
              </a:tblPr>
              <a:tblGrid>
                <a:gridCol w="3983589">
                  <a:extLst>
                    <a:ext uri="{9D8B030D-6E8A-4147-A177-3AD203B41FA5}">
                      <a16:colId xmlns:a16="http://schemas.microsoft.com/office/drawing/2014/main" xmlns="" val="20000"/>
                    </a:ext>
                  </a:extLst>
                </a:gridCol>
                <a:gridCol w="4661646">
                  <a:extLst>
                    <a:ext uri="{9D8B030D-6E8A-4147-A177-3AD203B41FA5}">
                      <a16:colId xmlns:a16="http://schemas.microsoft.com/office/drawing/2014/main" xmlns="" val="20001"/>
                    </a:ext>
                  </a:extLst>
                </a:gridCol>
              </a:tblGrid>
              <a:tr h="627893">
                <a:tc>
                  <a:txBody>
                    <a:bodyPr/>
                    <a:lstStyle/>
                    <a:p>
                      <a:r>
                        <a:rPr lang="en-ZA" sz="2400" dirty="0" smtClean="0">
                          <a:solidFill>
                            <a:schemeClr val="tx1"/>
                          </a:solidFill>
                          <a:latin typeface="Aharoni" pitchFamily="2" charset="-79"/>
                          <a:cs typeface="Aharoni" pitchFamily="2" charset="-79"/>
                        </a:rPr>
                        <a:t>Challenges</a:t>
                      </a:r>
                      <a:endParaRPr lang="en-ZA" sz="2400" dirty="0">
                        <a:solidFill>
                          <a:schemeClr val="tx1"/>
                        </a:solidFill>
                        <a:latin typeface="Aharoni" pitchFamily="2" charset="-79"/>
                        <a:cs typeface="Aharoni" pitchFamily="2" charset="-79"/>
                      </a:endParaRPr>
                    </a:p>
                  </a:txBody>
                  <a:tcPr>
                    <a:solidFill>
                      <a:schemeClr val="accent6"/>
                    </a:solidFill>
                  </a:tcPr>
                </a:tc>
                <a:tc>
                  <a:txBody>
                    <a:bodyPr/>
                    <a:lstStyle/>
                    <a:p>
                      <a:pPr algn="ctr"/>
                      <a:r>
                        <a:rPr lang="en-ZA" sz="2400" dirty="0" smtClean="0">
                          <a:solidFill>
                            <a:schemeClr val="tx1"/>
                          </a:solidFill>
                          <a:latin typeface="Aharoni" pitchFamily="2" charset="-79"/>
                          <a:cs typeface="Aharoni" pitchFamily="2" charset="-79"/>
                        </a:rPr>
                        <a:t>Proposed Solutions</a:t>
                      </a:r>
                      <a:endParaRPr lang="en-ZA" sz="2400" dirty="0">
                        <a:solidFill>
                          <a:schemeClr val="tx1"/>
                        </a:solidFill>
                        <a:latin typeface="Aharoni" pitchFamily="2" charset="-79"/>
                        <a:cs typeface="Aharoni" pitchFamily="2" charset="-79"/>
                      </a:endParaRPr>
                    </a:p>
                  </a:txBody>
                  <a:tcPr>
                    <a:solidFill>
                      <a:schemeClr val="accent6"/>
                    </a:solidFill>
                  </a:tcPr>
                </a:tc>
                <a:extLst>
                  <a:ext uri="{0D108BD9-81ED-4DB2-BD59-A6C34878D82A}">
                    <a16:rowId xmlns:a16="http://schemas.microsoft.com/office/drawing/2014/main" xmlns="" val="10000"/>
                  </a:ext>
                </a:extLst>
              </a:tr>
              <a:tr h="4320441">
                <a:tc>
                  <a:txBody>
                    <a:bodyPr/>
                    <a:lstStyle/>
                    <a:p>
                      <a:pPr marL="0" indent="0">
                        <a:lnSpc>
                          <a:spcPct val="150000"/>
                        </a:lnSpc>
                        <a:buFont typeface="Wingdings" panose="05000000000000000000" pitchFamily="2" charset="2"/>
                        <a:buNone/>
                      </a:pPr>
                      <a:r>
                        <a:rPr lang="en-ZA" sz="2000" dirty="0" smtClean="0">
                          <a:latin typeface="+mn-lt"/>
                        </a:rPr>
                        <a:t>Performance</a:t>
                      </a:r>
                      <a:r>
                        <a:rPr lang="en-ZA" sz="2000" baseline="0" dirty="0" smtClean="0">
                          <a:latin typeface="+mn-lt"/>
                        </a:rPr>
                        <a:t> environment &amp; mandate pursuit</a:t>
                      </a:r>
                    </a:p>
                    <a:p>
                      <a:pPr marL="0" indent="0">
                        <a:lnSpc>
                          <a:spcPct val="150000"/>
                        </a:lnSpc>
                        <a:buFont typeface="Wingdings" panose="05000000000000000000" pitchFamily="2" charset="2"/>
                        <a:buNone/>
                      </a:pPr>
                      <a:endParaRPr lang="en-ZA" sz="2000" baseline="0" dirty="0" smtClean="0">
                        <a:latin typeface="+mn-lt"/>
                      </a:endParaRPr>
                    </a:p>
                    <a:p>
                      <a:pPr marL="0" indent="0">
                        <a:lnSpc>
                          <a:spcPct val="150000"/>
                        </a:lnSpc>
                        <a:buFont typeface="Wingdings" panose="05000000000000000000" pitchFamily="2" charset="2"/>
                        <a:buNone/>
                      </a:pPr>
                      <a:endParaRPr lang="en-ZA" sz="2000" baseline="0" dirty="0" smtClean="0">
                        <a:latin typeface="+mn-lt"/>
                      </a:endParaRPr>
                    </a:p>
                    <a:p>
                      <a:pPr marL="0" indent="0">
                        <a:lnSpc>
                          <a:spcPct val="150000"/>
                        </a:lnSpc>
                        <a:buFont typeface="Wingdings" panose="05000000000000000000" pitchFamily="2" charset="2"/>
                        <a:buNone/>
                      </a:pPr>
                      <a:endParaRPr lang="en-ZA" sz="2000" baseline="0" dirty="0" smtClean="0">
                        <a:latin typeface="+mn-lt"/>
                      </a:endParaRPr>
                    </a:p>
                    <a:p>
                      <a:pPr marL="0" indent="0">
                        <a:lnSpc>
                          <a:spcPct val="150000"/>
                        </a:lnSpc>
                        <a:buFont typeface="Wingdings" panose="05000000000000000000" pitchFamily="2" charset="2"/>
                        <a:buNone/>
                      </a:pPr>
                      <a:r>
                        <a:rPr lang="en-ZA" sz="2000" dirty="0" smtClean="0">
                          <a:solidFill>
                            <a:schemeClr val="tx1"/>
                          </a:solidFill>
                          <a:latin typeface="+mn-lt"/>
                        </a:rPr>
                        <a:t>S</a:t>
                      </a:r>
                      <a:r>
                        <a:rPr lang="en-ZA" sz="2000" baseline="0" dirty="0" smtClean="0">
                          <a:solidFill>
                            <a:schemeClr val="tx1"/>
                          </a:solidFill>
                          <a:latin typeface="+mn-lt"/>
                        </a:rPr>
                        <a:t>taff diversity</a:t>
                      </a:r>
                      <a:endParaRPr lang="en-ZA" sz="2000" dirty="0" smtClean="0">
                        <a:solidFill>
                          <a:schemeClr val="tx1"/>
                        </a:solidFill>
                        <a:latin typeface="+mn-lt"/>
                      </a:endParaRPr>
                    </a:p>
                    <a:p>
                      <a:pPr marL="0" indent="0">
                        <a:lnSpc>
                          <a:spcPct val="150000"/>
                        </a:lnSpc>
                        <a:buFont typeface="Wingdings" panose="05000000000000000000" pitchFamily="2" charset="2"/>
                        <a:buNone/>
                      </a:pPr>
                      <a:endParaRPr lang="en-ZA" sz="2000" dirty="0" smtClean="0">
                        <a:latin typeface="+mn-lt"/>
                      </a:endParaRPr>
                    </a:p>
                    <a:p>
                      <a:pPr marL="0" indent="0">
                        <a:lnSpc>
                          <a:spcPct val="150000"/>
                        </a:lnSpc>
                        <a:buFont typeface="Wingdings" panose="05000000000000000000" pitchFamily="2" charset="2"/>
                        <a:buNone/>
                      </a:pPr>
                      <a:r>
                        <a:rPr lang="en-ZA" sz="2000" dirty="0" smtClean="0">
                          <a:latin typeface="+mn-lt"/>
                        </a:rPr>
                        <a:t>4</a:t>
                      </a:r>
                      <a:r>
                        <a:rPr lang="en-ZA" sz="2000" baseline="30000" dirty="0" smtClean="0">
                          <a:latin typeface="+mn-lt"/>
                        </a:rPr>
                        <a:t>th</a:t>
                      </a:r>
                      <a:r>
                        <a:rPr lang="en-ZA" sz="2000" dirty="0" smtClean="0">
                          <a:latin typeface="+mn-lt"/>
                        </a:rPr>
                        <a:t> Industrial Revolution, Artificial</a:t>
                      </a:r>
                      <a:r>
                        <a:rPr lang="en-ZA" sz="2000" baseline="0" dirty="0" smtClean="0">
                          <a:latin typeface="+mn-lt"/>
                        </a:rPr>
                        <a:t> Intelligence</a:t>
                      </a:r>
                      <a:endParaRPr lang="en-ZA" sz="2000" dirty="0" smtClean="0">
                        <a:latin typeface="+mn-lt"/>
                      </a:endParaRPr>
                    </a:p>
                    <a:p>
                      <a:pPr marL="0" indent="0">
                        <a:lnSpc>
                          <a:spcPct val="150000"/>
                        </a:lnSpc>
                        <a:buFont typeface="Wingdings" panose="05000000000000000000" pitchFamily="2" charset="2"/>
                        <a:buNone/>
                      </a:pPr>
                      <a:endParaRPr lang="en-ZA" sz="2000" dirty="0" smtClean="0">
                        <a:latin typeface="+mn-lt"/>
                      </a:endParaRPr>
                    </a:p>
                    <a:p>
                      <a:pPr marL="0" indent="0">
                        <a:lnSpc>
                          <a:spcPct val="150000"/>
                        </a:lnSpc>
                        <a:buFont typeface="Wingdings" panose="05000000000000000000" pitchFamily="2" charset="2"/>
                        <a:buNone/>
                      </a:pPr>
                      <a:endParaRPr lang="en-ZA" sz="2000" dirty="0" smtClean="0">
                        <a:latin typeface="+mn-lt"/>
                      </a:endParaRPr>
                    </a:p>
                  </a:txBody>
                  <a:tcPr/>
                </a:tc>
                <a:tc>
                  <a:txBody>
                    <a:bodyPr/>
                    <a:lstStyle/>
                    <a:p>
                      <a:pPr marL="342900" marR="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ZA" sz="2000" baseline="0" dirty="0" smtClean="0">
                          <a:latin typeface="+mn-lt"/>
                        </a:rPr>
                        <a:t>Entrenchment of a high performance culture</a:t>
                      </a:r>
                    </a:p>
                    <a:p>
                      <a:pPr marL="342900" marR="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ZA" sz="2000" baseline="0" dirty="0" smtClean="0">
                          <a:latin typeface="+mn-lt"/>
                        </a:rPr>
                        <a:t>Alignment of organisational structure</a:t>
                      </a:r>
                    </a:p>
                    <a:p>
                      <a:pPr marL="342900" marR="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ZA" sz="2000" baseline="0" dirty="0" smtClean="0">
                          <a:latin typeface="+mn-lt"/>
                        </a:rPr>
                        <a:t>Implementation of skills development &amp; retention strategy</a:t>
                      </a:r>
                    </a:p>
                    <a:p>
                      <a:pPr marL="342900" marR="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ZA" sz="2000" baseline="0" dirty="0" smtClean="0">
                          <a:latin typeface="+mn-lt"/>
                        </a:rPr>
                        <a:t>Implementing targeted diverse recruitment</a:t>
                      </a:r>
                    </a:p>
                    <a:p>
                      <a:pPr marL="342900" marR="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ZA" sz="2000" baseline="0" dirty="0" smtClean="0">
                          <a:latin typeface="+mn-lt"/>
                        </a:rPr>
                        <a:t>Development of new organisational strategy, catalyst ICT infrastructure, disruptive technologies, </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41029862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pic>
        <p:nvPicPr>
          <p:cNvPr id="4" name="Picture 3"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sp>
        <p:nvSpPr>
          <p:cNvPr id="5" name="Title 4"/>
          <p:cNvSpPr>
            <a:spLocks noGrp="1"/>
          </p:cNvSpPr>
          <p:nvPr>
            <p:ph type="title"/>
          </p:nvPr>
        </p:nvSpPr>
        <p:spPr>
          <a:xfrm>
            <a:off x="241069" y="141634"/>
            <a:ext cx="8229600" cy="1143000"/>
          </a:xfrm>
        </p:spPr>
        <p:txBody>
          <a:bodyPr>
            <a:normAutofit/>
          </a:bodyPr>
          <a:lstStyle/>
          <a:p>
            <a:pPr algn="l"/>
            <a:r>
              <a:rPr lang="en-ZA" sz="3200" b="1" u="sng" dirty="0" smtClean="0">
                <a:solidFill>
                  <a:schemeClr val="tx2"/>
                </a:solidFill>
                <a:cs typeface="Aharoni" pitchFamily="2" charset="-79"/>
              </a:rPr>
              <a:t>Conclusion </a:t>
            </a:r>
            <a:endParaRPr lang="en-ZA" sz="3200" b="1" u="sng" dirty="0">
              <a:solidFill>
                <a:schemeClr val="tx2"/>
              </a:solidFill>
              <a:cs typeface="Aharoni" pitchFamily="2" charset="-79"/>
            </a:endParaRPr>
          </a:p>
        </p:txBody>
      </p:sp>
      <p:sp>
        <p:nvSpPr>
          <p:cNvPr id="6" name="Content Placeholder 5"/>
          <p:cNvSpPr>
            <a:spLocks noGrp="1"/>
          </p:cNvSpPr>
          <p:nvPr>
            <p:ph idx="1"/>
          </p:nvPr>
        </p:nvSpPr>
        <p:spPr>
          <a:xfrm>
            <a:off x="457200" y="1284634"/>
            <a:ext cx="8229600" cy="4883410"/>
          </a:xfrm>
        </p:spPr>
        <p:txBody>
          <a:bodyPr>
            <a:noAutofit/>
          </a:bodyPr>
          <a:lstStyle/>
          <a:p>
            <a:pPr>
              <a:lnSpc>
                <a:spcPct val="170000"/>
              </a:lnSpc>
            </a:pPr>
            <a:r>
              <a:rPr lang="en-ZA" sz="2000" dirty="0" smtClean="0"/>
              <a:t>Parliament’s unwavering support towards the RTIA never goes unnoticed</a:t>
            </a:r>
          </a:p>
          <a:p>
            <a:pPr>
              <a:lnSpc>
                <a:spcPct val="170000"/>
              </a:lnSpc>
            </a:pPr>
            <a:r>
              <a:rPr lang="en-ZA" sz="2000" dirty="0" smtClean="0"/>
              <a:t>The RTIA will repay this vote of confidence through:</a:t>
            </a:r>
          </a:p>
          <a:p>
            <a:pPr lvl="1">
              <a:lnSpc>
                <a:spcPct val="170000"/>
              </a:lnSpc>
            </a:pPr>
            <a:r>
              <a:rPr lang="en-ZA" sz="2000" dirty="0" smtClean="0"/>
              <a:t>Attainment of its mandate</a:t>
            </a:r>
          </a:p>
          <a:p>
            <a:pPr lvl="1">
              <a:lnSpc>
                <a:spcPct val="170000"/>
              </a:lnSpc>
            </a:pPr>
            <a:r>
              <a:rPr lang="en-ZA" sz="2000" dirty="0" smtClean="0"/>
              <a:t>Contributing towards job creation, leveraging 4IR &amp; AI</a:t>
            </a:r>
          </a:p>
          <a:p>
            <a:pPr lvl="1">
              <a:lnSpc>
                <a:spcPct val="170000"/>
              </a:lnSpc>
            </a:pPr>
            <a:r>
              <a:rPr lang="en-ZA" sz="2000" dirty="0" smtClean="0"/>
              <a:t>Contributing to increased road safety through behavioural change &amp; rehabilitation programmes</a:t>
            </a:r>
          </a:p>
          <a:p>
            <a:pPr lvl="1">
              <a:lnSpc>
                <a:spcPct val="170000"/>
              </a:lnSpc>
            </a:pPr>
            <a:r>
              <a:rPr lang="en-ZA" sz="2000" dirty="0" smtClean="0"/>
              <a:t>Prioritising road safety through commemoration of National Prayer Day for Road Safety</a:t>
            </a:r>
          </a:p>
          <a:p>
            <a:pPr lvl="1">
              <a:lnSpc>
                <a:spcPct val="170000"/>
              </a:lnSpc>
            </a:pPr>
            <a:endParaRPr lang="en-ZA" sz="2000" dirty="0" smtClean="0"/>
          </a:p>
          <a:p>
            <a:pPr marL="457200" lvl="1" indent="0">
              <a:lnSpc>
                <a:spcPct val="170000"/>
              </a:lnSpc>
              <a:buNone/>
            </a:pPr>
            <a:endParaRPr lang="en-ZA" sz="2000" dirty="0" smtClean="0"/>
          </a:p>
        </p:txBody>
      </p:sp>
    </p:spTree>
    <p:extLst>
      <p:ext uri="{BB962C8B-B14F-4D97-AF65-F5344CB8AC3E}">
        <p14:creationId xmlns:p14="http://schemas.microsoft.com/office/powerpoint/2010/main" xmlns="" val="167812176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pic>
        <p:nvPicPr>
          <p:cNvPr id="4" name="Picture 3"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sp>
        <p:nvSpPr>
          <p:cNvPr id="5" name="Title 4"/>
          <p:cNvSpPr>
            <a:spLocks noGrp="1"/>
          </p:cNvSpPr>
          <p:nvPr>
            <p:ph type="title"/>
          </p:nvPr>
        </p:nvSpPr>
        <p:spPr>
          <a:xfrm>
            <a:off x="241069" y="141634"/>
            <a:ext cx="8229600" cy="1143000"/>
          </a:xfrm>
        </p:spPr>
        <p:txBody>
          <a:bodyPr/>
          <a:lstStyle/>
          <a:p>
            <a:pPr algn="l"/>
            <a:r>
              <a:rPr lang="en-ZA" sz="3200" b="1" u="sng" dirty="0" smtClean="0">
                <a:solidFill>
                  <a:schemeClr val="tx2"/>
                </a:solidFill>
                <a:cs typeface="Aharoni" pitchFamily="2" charset="-79"/>
              </a:rPr>
              <a:t>Conclusion</a:t>
            </a:r>
            <a:r>
              <a:rPr lang="en-ZA" u="sng" dirty="0" smtClean="0">
                <a:latin typeface="Aharoni" pitchFamily="2" charset="-79"/>
                <a:cs typeface="Aharoni" pitchFamily="2" charset="-79"/>
              </a:rPr>
              <a:t> </a:t>
            </a:r>
            <a:endParaRPr lang="en-ZA" u="sng" dirty="0">
              <a:latin typeface="Aharoni" pitchFamily="2" charset="-79"/>
              <a:cs typeface="Aharoni" pitchFamily="2" charset="-79"/>
            </a:endParaRPr>
          </a:p>
        </p:txBody>
      </p:sp>
      <p:sp>
        <p:nvSpPr>
          <p:cNvPr id="6" name="Content Placeholder 5"/>
          <p:cNvSpPr>
            <a:spLocks noGrp="1"/>
          </p:cNvSpPr>
          <p:nvPr>
            <p:ph idx="1"/>
          </p:nvPr>
        </p:nvSpPr>
        <p:spPr>
          <a:xfrm>
            <a:off x="457200" y="1284634"/>
            <a:ext cx="8229600" cy="4883410"/>
          </a:xfrm>
        </p:spPr>
        <p:txBody>
          <a:bodyPr>
            <a:noAutofit/>
          </a:bodyPr>
          <a:lstStyle/>
          <a:p>
            <a:pPr>
              <a:lnSpc>
                <a:spcPct val="170000"/>
              </a:lnSpc>
            </a:pPr>
            <a:endParaRPr lang="en-ZA" sz="2000" dirty="0" smtClean="0"/>
          </a:p>
          <a:p>
            <a:pPr>
              <a:lnSpc>
                <a:spcPct val="170000"/>
              </a:lnSpc>
            </a:pPr>
            <a:r>
              <a:rPr lang="en-ZA" sz="2400" dirty="0" smtClean="0"/>
              <a:t>The RTIA wants to be at the forefront of change to leverage on game-changing ICT environmental platforms and opportunities of the 4IR and AI for enhanced road safety</a:t>
            </a:r>
          </a:p>
        </p:txBody>
      </p:sp>
    </p:spTree>
    <p:extLst>
      <p:ext uri="{BB962C8B-B14F-4D97-AF65-F5344CB8AC3E}">
        <p14:creationId xmlns:p14="http://schemas.microsoft.com/office/powerpoint/2010/main" xmlns="" val="88742712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3" name="TextBox 2"/>
          <p:cNvSpPr txBox="1"/>
          <p:nvPr/>
        </p:nvSpPr>
        <p:spPr>
          <a:xfrm>
            <a:off x="2796209" y="2517913"/>
            <a:ext cx="3728393" cy="1015663"/>
          </a:xfrm>
          <a:prstGeom prst="rect">
            <a:avLst/>
          </a:prstGeom>
          <a:noFill/>
        </p:spPr>
        <p:txBody>
          <a:bodyPr wrap="none" rtlCol="0">
            <a:spAutoFit/>
          </a:bodyPr>
          <a:lstStyle/>
          <a:p>
            <a:r>
              <a:rPr lang="en-ZA" sz="6000" b="1" i="1" dirty="0" smtClean="0">
                <a:solidFill>
                  <a:schemeClr val="tx2"/>
                </a:solidFill>
              </a:rPr>
              <a:t>Thank You!</a:t>
            </a:r>
            <a:endParaRPr lang="en-ZA" sz="6000" b="1" i="1" dirty="0">
              <a:solidFill>
                <a:schemeClr val="tx2"/>
              </a:solidFill>
            </a:endParaRPr>
          </a:p>
        </p:txBody>
      </p:sp>
      <p:pic>
        <p:nvPicPr>
          <p:cNvPr id="4" name="Picture 3"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spTree>
    <p:extLst>
      <p:ext uri="{BB962C8B-B14F-4D97-AF65-F5344CB8AC3E}">
        <p14:creationId xmlns:p14="http://schemas.microsoft.com/office/powerpoint/2010/main" xmlns="" val="1220893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5" name="Title 1"/>
          <p:cNvSpPr txBox="1">
            <a:spLocks/>
          </p:cNvSpPr>
          <p:nvPr/>
        </p:nvSpPr>
        <p:spPr>
          <a:xfrm>
            <a:off x="125896" y="0"/>
            <a:ext cx="8865704" cy="9541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 : General </a:t>
            </a:r>
            <a:r>
              <a:rPr lang="en-US" sz="3200" b="1" u="sng" dirty="0" smtClean="0">
                <a:solidFill>
                  <a:schemeClr val="tx2"/>
                </a:solidFill>
                <a:cs typeface="Aharoni" pitchFamily="2" charset="-79"/>
              </a:rPr>
              <a:t>Information</a:t>
            </a:r>
          </a:p>
        </p:txBody>
      </p:sp>
      <p:pic>
        <p:nvPicPr>
          <p:cNvPr id="6" name="Picture 5"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sp>
        <p:nvSpPr>
          <p:cNvPr id="7" name="TextBox 6"/>
          <p:cNvSpPr txBox="1"/>
          <p:nvPr/>
        </p:nvSpPr>
        <p:spPr>
          <a:xfrm>
            <a:off x="342900" y="954157"/>
            <a:ext cx="8469795" cy="6063198"/>
          </a:xfrm>
          <a:prstGeom prst="rect">
            <a:avLst/>
          </a:prstGeom>
          <a:noFill/>
        </p:spPr>
        <p:txBody>
          <a:bodyPr wrap="square" rtlCol="0">
            <a:spAutoFit/>
          </a:bodyPr>
          <a:lstStyle/>
          <a:p>
            <a:pPr lvl="1" algn="ctr"/>
            <a:r>
              <a:rPr lang="en-GB" sz="2800" b="1" dirty="0" smtClean="0">
                <a:solidFill>
                  <a:schemeClr val="tx2"/>
                </a:solidFill>
                <a:latin typeface="Aharoni" pitchFamily="2" charset="-79"/>
                <a:cs typeface="Aharoni" pitchFamily="2" charset="-79"/>
              </a:rPr>
              <a:t>Mandate</a:t>
            </a:r>
            <a:r>
              <a:rPr lang="en-ZA" sz="2400" dirty="0"/>
              <a:t> </a:t>
            </a:r>
            <a:endParaRPr lang="en-ZA" sz="2400" dirty="0" smtClean="0"/>
          </a:p>
          <a:p>
            <a:pPr marL="342900" indent="-342900">
              <a:lnSpc>
                <a:spcPct val="150000"/>
              </a:lnSpc>
              <a:buFontTx/>
              <a:buChar char="-"/>
            </a:pPr>
            <a:r>
              <a:rPr lang="en-ZA" sz="2400" dirty="0" smtClean="0"/>
              <a:t>Encourage compliance to road traffic laws</a:t>
            </a:r>
          </a:p>
          <a:p>
            <a:pPr marL="342900" indent="-342900">
              <a:lnSpc>
                <a:spcPct val="150000"/>
              </a:lnSpc>
              <a:buFontTx/>
              <a:buChar char="-"/>
            </a:pPr>
            <a:r>
              <a:rPr lang="en-ZA" sz="2400" dirty="0" smtClean="0"/>
              <a:t>Encourage payment of penalties</a:t>
            </a:r>
          </a:p>
          <a:p>
            <a:pPr marL="342900" indent="-342900">
              <a:lnSpc>
                <a:spcPct val="150000"/>
              </a:lnSpc>
              <a:buFontTx/>
              <a:buChar char="-"/>
            </a:pPr>
            <a:r>
              <a:rPr lang="en-ZA" sz="2400" dirty="0" smtClean="0"/>
              <a:t>Establish effective adjudications procedures</a:t>
            </a:r>
          </a:p>
          <a:p>
            <a:pPr marL="342900" indent="-342900">
              <a:lnSpc>
                <a:spcPct val="150000"/>
              </a:lnSpc>
              <a:buFontTx/>
              <a:buChar char="-"/>
            </a:pPr>
            <a:r>
              <a:rPr lang="en-ZA" sz="2400" dirty="0" smtClean="0"/>
              <a:t>Alleviate the burden on courts</a:t>
            </a:r>
          </a:p>
          <a:p>
            <a:pPr marL="342900" indent="-342900">
              <a:lnSpc>
                <a:spcPct val="150000"/>
              </a:lnSpc>
              <a:buFontTx/>
              <a:buChar char="-"/>
            </a:pPr>
            <a:r>
              <a:rPr lang="en-ZA" sz="2400" dirty="0" smtClean="0"/>
              <a:t>Penalise infringers through demerit points</a:t>
            </a:r>
          </a:p>
          <a:p>
            <a:pPr marL="342900" indent="-342900">
              <a:lnSpc>
                <a:spcPct val="150000"/>
              </a:lnSpc>
              <a:buFontTx/>
              <a:buChar char="-"/>
            </a:pPr>
            <a:r>
              <a:rPr lang="en-ZA" sz="2400" dirty="0" smtClean="0"/>
              <a:t>Reward compliant behaviour with reduction of demerit points</a:t>
            </a:r>
          </a:p>
          <a:p>
            <a:pPr marL="342900" indent="-342900">
              <a:lnSpc>
                <a:spcPct val="150000"/>
              </a:lnSpc>
              <a:buFontTx/>
              <a:buChar char="-"/>
            </a:pPr>
            <a:r>
              <a:rPr lang="en-ZA" sz="2400" dirty="0" smtClean="0"/>
              <a:t>Establish Agency to support las enforcement</a:t>
            </a:r>
          </a:p>
          <a:p>
            <a:pPr marL="342900" indent="-342900">
              <a:lnSpc>
                <a:spcPct val="150000"/>
              </a:lnSpc>
              <a:buFontTx/>
              <a:buChar char="-"/>
            </a:pPr>
            <a:r>
              <a:rPr lang="en-ZA" sz="2400" dirty="0" smtClean="0"/>
              <a:t>Strengthen cooperation between prosecution and law enforcement</a:t>
            </a:r>
          </a:p>
          <a:p>
            <a:pPr>
              <a:lnSpc>
                <a:spcPct val="150000"/>
              </a:lnSpc>
            </a:pPr>
            <a:endParaRPr lang="en-ZA" sz="2400" i="1" dirty="0"/>
          </a:p>
        </p:txBody>
      </p:sp>
    </p:spTree>
    <p:extLst>
      <p:ext uri="{BB962C8B-B14F-4D97-AF65-F5344CB8AC3E}">
        <p14:creationId xmlns:p14="http://schemas.microsoft.com/office/powerpoint/2010/main" xmlns="" val="3192127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5" name="Title 1"/>
          <p:cNvSpPr txBox="1">
            <a:spLocks/>
          </p:cNvSpPr>
          <p:nvPr/>
        </p:nvSpPr>
        <p:spPr>
          <a:xfrm>
            <a:off x="125896" y="0"/>
            <a:ext cx="8865704" cy="9541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 : General </a:t>
            </a:r>
            <a:r>
              <a:rPr lang="en-US" sz="3200" b="1" u="sng" dirty="0" smtClean="0">
                <a:solidFill>
                  <a:schemeClr val="tx2"/>
                </a:solidFill>
                <a:cs typeface="Aharoni" pitchFamily="2" charset="-79"/>
              </a:rPr>
              <a:t>Information</a:t>
            </a:r>
          </a:p>
        </p:txBody>
      </p:sp>
      <p:pic>
        <p:nvPicPr>
          <p:cNvPr id="6" name="Picture 5"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sp>
        <p:nvSpPr>
          <p:cNvPr id="7" name="TextBox 6"/>
          <p:cNvSpPr txBox="1"/>
          <p:nvPr/>
        </p:nvSpPr>
        <p:spPr>
          <a:xfrm>
            <a:off x="342900" y="954157"/>
            <a:ext cx="8469795" cy="4647426"/>
          </a:xfrm>
          <a:prstGeom prst="rect">
            <a:avLst/>
          </a:prstGeom>
          <a:noFill/>
        </p:spPr>
        <p:txBody>
          <a:bodyPr wrap="square" rtlCol="0">
            <a:spAutoFit/>
          </a:bodyPr>
          <a:lstStyle/>
          <a:p>
            <a:pPr lvl="1" algn="ctr"/>
            <a:endParaRPr lang="en-ZA" sz="2400" dirty="0" smtClean="0"/>
          </a:p>
          <a:p>
            <a:pPr lvl="1" algn="ctr"/>
            <a:endParaRPr lang="en-ZA" sz="2400" dirty="0" smtClean="0"/>
          </a:p>
          <a:p>
            <a:pPr lvl="1" algn="ctr"/>
            <a:endParaRPr lang="en-ZA" sz="2400" dirty="0"/>
          </a:p>
          <a:p>
            <a:pPr lvl="1" algn="ctr"/>
            <a:endParaRPr lang="en-ZA" sz="2400" dirty="0" smtClean="0"/>
          </a:p>
          <a:p>
            <a:pPr lvl="1" algn="ctr"/>
            <a:r>
              <a:rPr lang="en-ZA" sz="3200" dirty="0" smtClean="0"/>
              <a:t>The essence of the Agency’s mandate is to effect a change in road user behaviour resulting in increased road safety</a:t>
            </a:r>
          </a:p>
          <a:p>
            <a:pPr lvl="1" algn="ctr"/>
            <a:endParaRPr lang="en-ZA" sz="3200" dirty="0"/>
          </a:p>
          <a:p>
            <a:pPr lvl="1" algn="ctr"/>
            <a:endParaRPr lang="en-ZA" sz="2400" dirty="0" smtClean="0"/>
          </a:p>
          <a:p>
            <a:pPr lvl="1" algn="ctr"/>
            <a:endParaRPr lang="en-ZA" sz="2400" dirty="0"/>
          </a:p>
          <a:p>
            <a:pPr lvl="1" algn="ctr"/>
            <a:endParaRPr lang="en-ZA" sz="2400" dirty="0" smtClean="0"/>
          </a:p>
        </p:txBody>
      </p:sp>
    </p:spTree>
    <p:extLst>
      <p:ext uri="{BB962C8B-B14F-4D97-AF65-F5344CB8AC3E}">
        <p14:creationId xmlns:p14="http://schemas.microsoft.com/office/powerpoint/2010/main" xmlns="" val="2374619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4" name="Picture 3"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7"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solidFill>
                  <a:schemeClr val="tx2"/>
                </a:solidFill>
                <a:cs typeface="Aharoni" pitchFamily="2" charset="-79"/>
              </a:rPr>
              <a:t>Part A:  General Information</a:t>
            </a:r>
          </a:p>
        </p:txBody>
      </p:sp>
      <p:graphicFrame>
        <p:nvGraphicFramePr>
          <p:cNvPr id="5" name="Content Placeholder 4"/>
          <p:cNvGraphicFramePr>
            <a:graphicFrameLocks/>
          </p:cNvGraphicFramePr>
          <p:nvPr>
            <p:extLst>
              <p:ext uri="{D42A27DB-BD31-4B8C-83A1-F6EECF244321}">
                <p14:modId xmlns:p14="http://schemas.microsoft.com/office/powerpoint/2010/main" xmlns="" val="2548707424"/>
              </p:ext>
            </p:extLst>
          </p:nvPr>
        </p:nvGraphicFramePr>
        <p:xfrm>
          <a:off x="520148" y="919222"/>
          <a:ext cx="8077200" cy="4715709"/>
        </p:xfrm>
        <a:graphic>
          <a:graphicData uri="http://schemas.openxmlformats.org/drawingml/2006/table">
            <a:tbl>
              <a:tblPr firstRow="1" bandRow="1">
                <a:tableStyleId>{5C22544A-7EE6-4342-B048-85BDC9FD1C3A}</a:tableStyleId>
              </a:tblPr>
              <a:tblGrid>
                <a:gridCol w="3721847">
                  <a:extLst>
                    <a:ext uri="{9D8B030D-6E8A-4147-A177-3AD203B41FA5}">
                      <a16:colId xmlns:a16="http://schemas.microsoft.com/office/drawing/2014/main" xmlns="" val="20000"/>
                    </a:ext>
                  </a:extLst>
                </a:gridCol>
                <a:gridCol w="4355353">
                  <a:extLst>
                    <a:ext uri="{9D8B030D-6E8A-4147-A177-3AD203B41FA5}">
                      <a16:colId xmlns:a16="http://schemas.microsoft.com/office/drawing/2014/main" xmlns="" val="20001"/>
                    </a:ext>
                  </a:extLst>
                </a:gridCol>
              </a:tblGrid>
              <a:tr h="376741">
                <a:tc gridSpan="2">
                  <a:txBody>
                    <a:bodyPr/>
                    <a:lstStyle/>
                    <a:p>
                      <a:r>
                        <a:rPr lang="en-ZA" sz="2400" dirty="0" smtClean="0">
                          <a:solidFill>
                            <a:schemeClr val="tx2"/>
                          </a:solidFill>
                          <a:latin typeface="+mj-lt"/>
                        </a:rPr>
                        <a:t>Applicable Legislative Mandates governing the Agency</a:t>
                      </a:r>
                      <a:endParaRPr lang="en-ZA" sz="2400" dirty="0">
                        <a:solidFill>
                          <a:schemeClr val="tx2"/>
                        </a:solidFill>
                        <a:latin typeface="+mj-lt"/>
                      </a:endParaRPr>
                    </a:p>
                  </a:txBody>
                  <a:tcPr>
                    <a:solidFill>
                      <a:schemeClr val="accent6"/>
                    </a:solidFill>
                  </a:tcPr>
                </a:tc>
                <a:tc hMerge="1">
                  <a:txBody>
                    <a:bodyPr/>
                    <a:lstStyle/>
                    <a:p>
                      <a:pPr algn="ctr"/>
                      <a:endParaRPr lang="en-ZA" sz="2400" dirty="0">
                        <a:solidFill>
                          <a:schemeClr val="tx1"/>
                        </a:solidFill>
                        <a:latin typeface="Arial Narrow" pitchFamily="34" charset="0"/>
                      </a:endParaRPr>
                    </a:p>
                  </a:txBody>
                  <a:tcPr>
                    <a:solidFill>
                      <a:schemeClr val="accent6"/>
                    </a:solidFill>
                  </a:tcPr>
                </a:tc>
                <a:extLst>
                  <a:ext uri="{0D108BD9-81ED-4DB2-BD59-A6C34878D82A}">
                    <a16:rowId xmlns:a16="http://schemas.microsoft.com/office/drawing/2014/main" xmlns="" val="10000"/>
                  </a:ext>
                </a:extLst>
              </a:tr>
              <a:tr h="376741">
                <a:tc>
                  <a:txBody>
                    <a:bodyPr/>
                    <a:lstStyle/>
                    <a:p>
                      <a:r>
                        <a:rPr lang="en-ZA" sz="2400" dirty="0" smtClean="0">
                          <a:solidFill>
                            <a:schemeClr val="tx2"/>
                          </a:solidFill>
                          <a:latin typeface="+mj-lt"/>
                        </a:rPr>
                        <a:t>Name of Act</a:t>
                      </a:r>
                      <a:endParaRPr lang="en-ZA" sz="2400" dirty="0">
                        <a:solidFill>
                          <a:schemeClr val="tx2"/>
                        </a:solidFill>
                        <a:latin typeface="+mj-lt"/>
                      </a:endParaRPr>
                    </a:p>
                  </a:txBody>
                  <a:tcPr>
                    <a:solidFill>
                      <a:schemeClr val="accent6"/>
                    </a:solidFill>
                  </a:tcPr>
                </a:tc>
                <a:tc>
                  <a:txBody>
                    <a:bodyPr/>
                    <a:lstStyle/>
                    <a:p>
                      <a:pPr algn="ctr"/>
                      <a:r>
                        <a:rPr lang="en-ZA" sz="2400" dirty="0" smtClean="0">
                          <a:solidFill>
                            <a:schemeClr val="tx2"/>
                          </a:solidFill>
                          <a:latin typeface="+mj-lt"/>
                        </a:rPr>
                        <a:t>Provisions</a:t>
                      </a:r>
                      <a:endParaRPr lang="en-ZA" sz="2400" dirty="0">
                        <a:solidFill>
                          <a:schemeClr val="tx2"/>
                        </a:solidFill>
                        <a:latin typeface="+mj-lt"/>
                      </a:endParaRPr>
                    </a:p>
                  </a:txBody>
                  <a:tcPr>
                    <a:solidFill>
                      <a:schemeClr val="accent6"/>
                    </a:solidFill>
                  </a:tcPr>
                </a:tc>
                <a:extLst>
                  <a:ext uri="{0D108BD9-81ED-4DB2-BD59-A6C34878D82A}">
                    <a16:rowId xmlns:a16="http://schemas.microsoft.com/office/drawing/2014/main" xmlns="" val="10001"/>
                  </a:ext>
                </a:extLst>
              </a:tr>
              <a:tr h="701760">
                <a:tc>
                  <a:txBody>
                    <a:bodyPr/>
                    <a:lstStyle/>
                    <a:p>
                      <a:r>
                        <a:rPr lang="en-ZA" sz="2000" baseline="0" dirty="0" smtClean="0">
                          <a:latin typeface="+mn-lt"/>
                        </a:rPr>
                        <a:t>Constitution,</a:t>
                      </a:r>
                    </a:p>
                    <a:p>
                      <a:r>
                        <a:rPr lang="en-ZA" sz="2000" baseline="0" dirty="0" smtClean="0">
                          <a:latin typeface="+mn-lt"/>
                        </a:rPr>
                        <a:t>Section 32</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Access to information</a:t>
                      </a:r>
                    </a:p>
                  </a:txBody>
                  <a:tcPr/>
                </a:tc>
                <a:extLst>
                  <a:ext uri="{0D108BD9-81ED-4DB2-BD59-A6C34878D82A}">
                    <a16:rowId xmlns:a16="http://schemas.microsoft.com/office/drawing/2014/main" xmlns="" val="10002"/>
                  </a:ext>
                </a:extLst>
              </a:tr>
              <a:tr h="1033183">
                <a:tc>
                  <a:txBody>
                    <a:bodyPr/>
                    <a:lstStyle/>
                    <a:p>
                      <a:pPr marL="0" indent="0">
                        <a:buFont typeface="Wingdings" panose="05000000000000000000" pitchFamily="2" charset="2"/>
                        <a:buNone/>
                      </a:pPr>
                      <a:r>
                        <a:rPr lang="en-ZA" sz="2000" baseline="0" dirty="0" smtClean="0">
                          <a:latin typeface="+mn-lt"/>
                        </a:rPr>
                        <a:t>Constitution, </a:t>
                      </a:r>
                    </a:p>
                    <a:p>
                      <a:pPr marL="0" indent="0">
                        <a:buFont typeface="Wingdings" panose="05000000000000000000" pitchFamily="2" charset="2"/>
                        <a:buNone/>
                      </a:pPr>
                      <a:r>
                        <a:rPr lang="en-ZA" sz="2000" baseline="0" dirty="0" smtClean="0">
                          <a:latin typeface="+mn-lt"/>
                        </a:rPr>
                        <a:t>Section 33</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Just administrative action</a:t>
                      </a:r>
                    </a:p>
                  </a:txBody>
                  <a:tcPr/>
                </a:tc>
                <a:extLst>
                  <a:ext uri="{0D108BD9-81ED-4DB2-BD59-A6C34878D82A}">
                    <a16:rowId xmlns:a16="http://schemas.microsoft.com/office/drawing/2014/main" xmlns="" val="10003"/>
                  </a:ext>
                </a:extLst>
              </a:tr>
              <a:tr h="1033183">
                <a:tc>
                  <a:txBody>
                    <a:bodyPr/>
                    <a:lstStyle/>
                    <a:p>
                      <a:pPr marL="0" indent="0">
                        <a:buFont typeface="Wingdings" panose="05000000000000000000" pitchFamily="2" charset="2"/>
                        <a:buNone/>
                      </a:pPr>
                      <a:r>
                        <a:rPr lang="en-ZA" sz="2000" baseline="0" dirty="0" smtClean="0">
                          <a:latin typeface="+mn-lt"/>
                        </a:rPr>
                        <a:t>Constitution,</a:t>
                      </a:r>
                    </a:p>
                    <a:p>
                      <a:pPr marL="0" indent="0">
                        <a:buFont typeface="Wingdings" panose="05000000000000000000" pitchFamily="2" charset="2"/>
                        <a:buNone/>
                      </a:pPr>
                      <a:r>
                        <a:rPr lang="en-ZA" sz="2000" baseline="0" dirty="0" smtClean="0">
                          <a:latin typeface="+mn-lt"/>
                        </a:rPr>
                        <a:t>Section 34</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Access to Courts</a:t>
                      </a:r>
                    </a:p>
                  </a:txBody>
                  <a:tcPr/>
                </a:tc>
                <a:extLst>
                  <a:ext uri="{0D108BD9-81ED-4DB2-BD59-A6C34878D82A}">
                    <a16:rowId xmlns:a16="http://schemas.microsoft.com/office/drawing/2014/main" xmlns="" val="10004"/>
                  </a:ext>
                </a:extLst>
              </a:tr>
              <a:tr h="1033183">
                <a:tc>
                  <a:txBody>
                    <a:bodyPr/>
                    <a:lstStyle/>
                    <a:p>
                      <a:pPr marL="0" indent="0">
                        <a:buFont typeface="Wingdings" panose="05000000000000000000" pitchFamily="2" charset="2"/>
                        <a:buNone/>
                      </a:pPr>
                      <a:r>
                        <a:rPr lang="en-ZA" sz="2000" baseline="0" dirty="0" smtClean="0">
                          <a:latin typeface="+mn-lt"/>
                        </a:rPr>
                        <a:t>AARTO, NRTA,</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Operational mandate, road traffic and transport</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951758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4" name="Picture 3"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7"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solidFill>
                  <a:schemeClr val="tx2"/>
                </a:solidFill>
                <a:cs typeface="Aharoni" pitchFamily="2" charset="-79"/>
              </a:rPr>
              <a:t>Part A:  General Information</a:t>
            </a:r>
          </a:p>
        </p:txBody>
      </p:sp>
      <p:graphicFrame>
        <p:nvGraphicFramePr>
          <p:cNvPr id="5" name="Content Placeholder 4"/>
          <p:cNvGraphicFramePr>
            <a:graphicFrameLocks/>
          </p:cNvGraphicFramePr>
          <p:nvPr>
            <p:extLst>
              <p:ext uri="{D42A27DB-BD31-4B8C-83A1-F6EECF244321}">
                <p14:modId xmlns:p14="http://schemas.microsoft.com/office/powerpoint/2010/main" xmlns="" val="662890869"/>
              </p:ext>
            </p:extLst>
          </p:nvPr>
        </p:nvGraphicFramePr>
        <p:xfrm>
          <a:off x="520148" y="919222"/>
          <a:ext cx="8077200" cy="4715709"/>
        </p:xfrm>
        <a:graphic>
          <a:graphicData uri="http://schemas.openxmlformats.org/drawingml/2006/table">
            <a:tbl>
              <a:tblPr firstRow="1" bandRow="1">
                <a:tableStyleId>{5C22544A-7EE6-4342-B048-85BDC9FD1C3A}</a:tableStyleId>
              </a:tblPr>
              <a:tblGrid>
                <a:gridCol w="3721847">
                  <a:extLst>
                    <a:ext uri="{9D8B030D-6E8A-4147-A177-3AD203B41FA5}">
                      <a16:colId xmlns:a16="http://schemas.microsoft.com/office/drawing/2014/main" xmlns="" val="20000"/>
                    </a:ext>
                  </a:extLst>
                </a:gridCol>
                <a:gridCol w="4355353">
                  <a:extLst>
                    <a:ext uri="{9D8B030D-6E8A-4147-A177-3AD203B41FA5}">
                      <a16:colId xmlns:a16="http://schemas.microsoft.com/office/drawing/2014/main" xmlns="" val="20001"/>
                    </a:ext>
                  </a:extLst>
                </a:gridCol>
              </a:tblGrid>
              <a:tr h="376741">
                <a:tc gridSpan="2">
                  <a:txBody>
                    <a:bodyPr/>
                    <a:lstStyle/>
                    <a:p>
                      <a:r>
                        <a:rPr lang="en-ZA" sz="2400" dirty="0" smtClean="0">
                          <a:solidFill>
                            <a:schemeClr val="tx2"/>
                          </a:solidFill>
                          <a:latin typeface="+mj-lt"/>
                        </a:rPr>
                        <a:t>Applicable Legislative Mandates governing the Agency</a:t>
                      </a:r>
                      <a:endParaRPr lang="en-ZA" sz="2400" dirty="0">
                        <a:solidFill>
                          <a:schemeClr val="tx2"/>
                        </a:solidFill>
                        <a:latin typeface="+mj-lt"/>
                      </a:endParaRPr>
                    </a:p>
                  </a:txBody>
                  <a:tcPr>
                    <a:solidFill>
                      <a:schemeClr val="accent6"/>
                    </a:solidFill>
                  </a:tcPr>
                </a:tc>
                <a:tc hMerge="1">
                  <a:txBody>
                    <a:bodyPr/>
                    <a:lstStyle/>
                    <a:p>
                      <a:pPr algn="ctr"/>
                      <a:endParaRPr lang="en-ZA" sz="2400" dirty="0">
                        <a:solidFill>
                          <a:schemeClr val="tx1"/>
                        </a:solidFill>
                        <a:latin typeface="Arial Narrow" pitchFamily="34" charset="0"/>
                      </a:endParaRPr>
                    </a:p>
                  </a:txBody>
                  <a:tcPr>
                    <a:solidFill>
                      <a:schemeClr val="accent6"/>
                    </a:solidFill>
                  </a:tcPr>
                </a:tc>
                <a:extLst>
                  <a:ext uri="{0D108BD9-81ED-4DB2-BD59-A6C34878D82A}">
                    <a16:rowId xmlns:a16="http://schemas.microsoft.com/office/drawing/2014/main" xmlns="" val="10000"/>
                  </a:ext>
                </a:extLst>
              </a:tr>
              <a:tr h="376741">
                <a:tc>
                  <a:txBody>
                    <a:bodyPr/>
                    <a:lstStyle/>
                    <a:p>
                      <a:r>
                        <a:rPr lang="en-ZA" sz="2400" dirty="0" smtClean="0">
                          <a:solidFill>
                            <a:schemeClr val="tx2"/>
                          </a:solidFill>
                          <a:latin typeface="+mj-lt"/>
                        </a:rPr>
                        <a:t>Name of Act</a:t>
                      </a:r>
                      <a:endParaRPr lang="en-ZA" sz="2400" dirty="0">
                        <a:solidFill>
                          <a:schemeClr val="tx2"/>
                        </a:solidFill>
                        <a:latin typeface="+mj-lt"/>
                      </a:endParaRPr>
                    </a:p>
                  </a:txBody>
                  <a:tcPr>
                    <a:solidFill>
                      <a:schemeClr val="accent6"/>
                    </a:solidFill>
                  </a:tcPr>
                </a:tc>
                <a:tc>
                  <a:txBody>
                    <a:bodyPr/>
                    <a:lstStyle/>
                    <a:p>
                      <a:pPr algn="ctr"/>
                      <a:r>
                        <a:rPr lang="en-ZA" sz="2400" dirty="0" smtClean="0">
                          <a:solidFill>
                            <a:schemeClr val="tx2"/>
                          </a:solidFill>
                          <a:latin typeface="+mj-lt"/>
                        </a:rPr>
                        <a:t>Provisions</a:t>
                      </a:r>
                      <a:endParaRPr lang="en-ZA" sz="2400" dirty="0">
                        <a:solidFill>
                          <a:schemeClr val="tx2"/>
                        </a:solidFill>
                        <a:latin typeface="+mj-lt"/>
                      </a:endParaRPr>
                    </a:p>
                  </a:txBody>
                  <a:tcPr>
                    <a:solidFill>
                      <a:schemeClr val="accent6"/>
                    </a:solidFill>
                  </a:tcPr>
                </a:tc>
                <a:extLst>
                  <a:ext uri="{0D108BD9-81ED-4DB2-BD59-A6C34878D82A}">
                    <a16:rowId xmlns:a16="http://schemas.microsoft.com/office/drawing/2014/main" xmlns="" val="10001"/>
                  </a:ext>
                </a:extLst>
              </a:tr>
              <a:tr h="701760">
                <a:tc>
                  <a:txBody>
                    <a:bodyPr/>
                    <a:lstStyle/>
                    <a:p>
                      <a:r>
                        <a:rPr lang="en-ZA" sz="2000" baseline="0" dirty="0" smtClean="0">
                          <a:latin typeface="+mn-lt"/>
                        </a:rPr>
                        <a:t>PAJA, 2002</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Promotion of Administrative justice</a:t>
                      </a:r>
                    </a:p>
                  </a:txBody>
                  <a:tcPr/>
                </a:tc>
                <a:extLst>
                  <a:ext uri="{0D108BD9-81ED-4DB2-BD59-A6C34878D82A}">
                    <a16:rowId xmlns:a16="http://schemas.microsoft.com/office/drawing/2014/main" xmlns="" val="10002"/>
                  </a:ext>
                </a:extLst>
              </a:tr>
              <a:tr h="1033183">
                <a:tc>
                  <a:txBody>
                    <a:bodyPr/>
                    <a:lstStyle/>
                    <a:p>
                      <a:pPr marL="0" indent="0">
                        <a:buFont typeface="Wingdings" panose="05000000000000000000" pitchFamily="2" charset="2"/>
                        <a:buNone/>
                      </a:pPr>
                      <a:r>
                        <a:rPr lang="en-ZA" sz="2000" baseline="0" dirty="0" smtClean="0">
                          <a:latin typeface="+mn-lt"/>
                        </a:rPr>
                        <a:t>PAIA, 2000</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Promotion of Access to Information</a:t>
                      </a:r>
                    </a:p>
                  </a:txBody>
                  <a:tcPr/>
                </a:tc>
                <a:extLst>
                  <a:ext uri="{0D108BD9-81ED-4DB2-BD59-A6C34878D82A}">
                    <a16:rowId xmlns:a16="http://schemas.microsoft.com/office/drawing/2014/main" xmlns="" val="10003"/>
                  </a:ext>
                </a:extLst>
              </a:tr>
              <a:tr h="1033183">
                <a:tc>
                  <a:txBody>
                    <a:bodyPr/>
                    <a:lstStyle/>
                    <a:p>
                      <a:pPr marL="0" indent="0">
                        <a:buFont typeface="Wingdings" panose="05000000000000000000" pitchFamily="2" charset="2"/>
                        <a:buNone/>
                      </a:pPr>
                      <a:r>
                        <a:rPr lang="en-ZA" sz="2000" baseline="0" dirty="0" smtClean="0">
                          <a:latin typeface="+mn-lt"/>
                        </a:rPr>
                        <a:t>PFMA, 1999</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Regulation of financial management</a:t>
                      </a:r>
                    </a:p>
                  </a:txBody>
                  <a:tcPr/>
                </a:tc>
                <a:extLst>
                  <a:ext uri="{0D108BD9-81ED-4DB2-BD59-A6C34878D82A}">
                    <a16:rowId xmlns:a16="http://schemas.microsoft.com/office/drawing/2014/main" xmlns="" val="10004"/>
                  </a:ext>
                </a:extLst>
              </a:tr>
              <a:tr h="1033183">
                <a:tc>
                  <a:txBody>
                    <a:bodyPr/>
                    <a:lstStyle/>
                    <a:p>
                      <a:pPr marL="0" indent="0">
                        <a:buFont typeface="Wingdings" panose="05000000000000000000" pitchFamily="2" charset="2"/>
                        <a:buNone/>
                      </a:pPr>
                      <a:r>
                        <a:rPr lang="en-ZA" sz="2000" baseline="0" dirty="0" smtClean="0">
                          <a:latin typeface="+mn-lt"/>
                        </a:rPr>
                        <a:t>ECTA, 2000</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Regulation</a:t>
                      </a:r>
                      <a:r>
                        <a:rPr lang="en-ZA" sz="2000" baseline="0" dirty="0" smtClean="0">
                          <a:latin typeface="+mn-lt"/>
                        </a:rPr>
                        <a:t> of electronic communications</a:t>
                      </a:r>
                      <a:endParaRPr lang="en-ZA" sz="2000" dirty="0" smtClean="0">
                        <a:latin typeface="+mn-lt"/>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959872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4" name="Picture 3"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7"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solidFill>
                  <a:schemeClr val="tx2"/>
                </a:solidFill>
                <a:cs typeface="Aharoni" pitchFamily="2" charset="-79"/>
              </a:rPr>
              <a:t>Part A:  General Information</a:t>
            </a:r>
          </a:p>
        </p:txBody>
      </p:sp>
      <p:graphicFrame>
        <p:nvGraphicFramePr>
          <p:cNvPr id="5" name="Content Placeholder 4"/>
          <p:cNvGraphicFramePr>
            <a:graphicFrameLocks/>
          </p:cNvGraphicFramePr>
          <p:nvPr>
            <p:extLst>
              <p:ext uri="{D42A27DB-BD31-4B8C-83A1-F6EECF244321}">
                <p14:modId xmlns:p14="http://schemas.microsoft.com/office/powerpoint/2010/main" xmlns="" val="4078940858"/>
              </p:ext>
            </p:extLst>
          </p:nvPr>
        </p:nvGraphicFramePr>
        <p:xfrm>
          <a:off x="520148" y="919222"/>
          <a:ext cx="8077200" cy="4874383"/>
        </p:xfrm>
        <a:graphic>
          <a:graphicData uri="http://schemas.openxmlformats.org/drawingml/2006/table">
            <a:tbl>
              <a:tblPr firstRow="1" bandRow="1">
                <a:tableStyleId>{5C22544A-7EE6-4342-B048-85BDC9FD1C3A}</a:tableStyleId>
              </a:tblPr>
              <a:tblGrid>
                <a:gridCol w="3721847">
                  <a:extLst>
                    <a:ext uri="{9D8B030D-6E8A-4147-A177-3AD203B41FA5}">
                      <a16:colId xmlns:a16="http://schemas.microsoft.com/office/drawing/2014/main" xmlns="" val="20000"/>
                    </a:ext>
                  </a:extLst>
                </a:gridCol>
                <a:gridCol w="4355353">
                  <a:extLst>
                    <a:ext uri="{9D8B030D-6E8A-4147-A177-3AD203B41FA5}">
                      <a16:colId xmlns:a16="http://schemas.microsoft.com/office/drawing/2014/main" xmlns="" val="20001"/>
                    </a:ext>
                  </a:extLst>
                </a:gridCol>
              </a:tblGrid>
              <a:tr h="376741">
                <a:tc gridSpan="2">
                  <a:txBody>
                    <a:bodyPr/>
                    <a:lstStyle/>
                    <a:p>
                      <a:r>
                        <a:rPr lang="en-ZA" sz="2400" dirty="0" smtClean="0">
                          <a:solidFill>
                            <a:schemeClr val="tx2"/>
                          </a:solidFill>
                          <a:latin typeface="+mj-lt"/>
                        </a:rPr>
                        <a:t>Relevant Court Rulings</a:t>
                      </a:r>
                      <a:endParaRPr lang="en-ZA" sz="2400" dirty="0">
                        <a:solidFill>
                          <a:schemeClr val="tx2"/>
                        </a:solidFill>
                        <a:latin typeface="+mj-lt"/>
                      </a:endParaRPr>
                    </a:p>
                  </a:txBody>
                  <a:tcPr>
                    <a:solidFill>
                      <a:schemeClr val="accent6"/>
                    </a:solidFill>
                  </a:tcPr>
                </a:tc>
                <a:tc hMerge="1">
                  <a:txBody>
                    <a:bodyPr/>
                    <a:lstStyle/>
                    <a:p>
                      <a:pPr algn="ctr"/>
                      <a:endParaRPr lang="en-ZA" sz="2400" dirty="0">
                        <a:solidFill>
                          <a:schemeClr val="tx1"/>
                        </a:solidFill>
                        <a:latin typeface="Arial Narrow" pitchFamily="34" charset="0"/>
                      </a:endParaRPr>
                    </a:p>
                  </a:txBody>
                  <a:tcPr>
                    <a:solidFill>
                      <a:schemeClr val="accent6"/>
                    </a:solidFill>
                  </a:tcPr>
                </a:tc>
                <a:extLst>
                  <a:ext uri="{0D108BD9-81ED-4DB2-BD59-A6C34878D82A}">
                    <a16:rowId xmlns:a16="http://schemas.microsoft.com/office/drawing/2014/main" xmlns="" val="10000"/>
                  </a:ext>
                </a:extLst>
              </a:tr>
              <a:tr h="376741">
                <a:tc>
                  <a:txBody>
                    <a:bodyPr/>
                    <a:lstStyle/>
                    <a:p>
                      <a:r>
                        <a:rPr lang="en-ZA" sz="2400" dirty="0" smtClean="0">
                          <a:solidFill>
                            <a:schemeClr val="tx2"/>
                          </a:solidFill>
                          <a:latin typeface="+mj-lt"/>
                        </a:rPr>
                        <a:t>Litigation</a:t>
                      </a:r>
                      <a:endParaRPr lang="en-ZA" sz="2400" dirty="0">
                        <a:solidFill>
                          <a:schemeClr val="tx2"/>
                        </a:solidFill>
                        <a:latin typeface="+mj-lt"/>
                      </a:endParaRPr>
                    </a:p>
                  </a:txBody>
                  <a:tcPr>
                    <a:solidFill>
                      <a:schemeClr val="accent6"/>
                    </a:solidFill>
                  </a:tcPr>
                </a:tc>
                <a:tc>
                  <a:txBody>
                    <a:bodyPr/>
                    <a:lstStyle/>
                    <a:p>
                      <a:pPr algn="ctr"/>
                      <a:r>
                        <a:rPr lang="en-ZA" sz="2400" dirty="0" smtClean="0">
                          <a:solidFill>
                            <a:schemeClr val="tx2"/>
                          </a:solidFill>
                          <a:latin typeface="+mj-lt"/>
                        </a:rPr>
                        <a:t>Nature </a:t>
                      </a:r>
                      <a:endParaRPr lang="en-ZA" sz="2400" dirty="0">
                        <a:solidFill>
                          <a:schemeClr val="tx2"/>
                        </a:solidFill>
                        <a:latin typeface="+mj-lt"/>
                      </a:endParaRPr>
                    </a:p>
                  </a:txBody>
                  <a:tcPr>
                    <a:solidFill>
                      <a:schemeClr val="accent6"/>
                    </a:solidFill>
                  </a:tcPr>
                </a:tc>
                <a:extLst>
                  <a:ext uri="{0D108BD9-81ED-4DB2-BD59-A6C34878D82A}">
                    <a16:rowId xmlns:a16="http://schemas.microsoft.com/office/drawing/2014/main" xmlns="" val="10001"/>
                  </a:ext>
                </a:extLst>
              </a:tr>
              <a:tr h="701760">
                <a:tc>
                  <a:txBody>
                    <a:bodyPr/>
                    <a:lstStyle/>
                    <a:p>
                      <a:r>
                        <a:rPr lang="en-ZA" sz="2000" baseline="0" dirty="0" smtClean="0">
                          <a:latin typeface="+mn-lt"/>
                        </a:rPr>
                        <a:t>Fines 4 U &amp; Audi Johannesburg v Deputy Registrar of RTIA &amp; Others</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Review</a:t>
                      </a:r>
                      <a:r>
                        <a:rPr lang="en-ZA" sz="2000" baseline="0" dirty="0" smtClean="0">
                          <a:latin typeface="+mn-lt"/>
                        </a:rPr>
                        <a:t> of decisions of Representations Officers</a:t>
                      </a:r>
                      <a:endParaRPr lang="en-ZA" sz="2000" dirty="0" smtClean="0">
                        <a:latin typeface="+mn-lt"/>
                      </a:endParaRPr>
                    </a:p>
                  </a:txBody>
                  <a:tcPr/>
                </a:tc>
                <a:extLst>
                  <a:ext uri="{0D108BD9-81ED-4DB2-BD59-A6C34878D82A}">
                    <a16:rowId xmlns:a16="http://schemas.microsoft.com/office/drawing/2014/main" xmlns="" val="10002"/>
                  </a:ext>
                </a:extLst>
              </a:tr>
              <a:tr h="1033183">
                <a:tc>
                  <a:txBody>
                    <a:bodyPr/>
                    <a:lstStyle/>
                    <a:p>
                      <a:pPr marL="0" indent="0">
                        <a:buFont typeface="Wingdings" panose="05000000000000000000" pitchFamily="2" charset="2"/>
                        <a:buNone/>
                      </a:pPr>
                      <a:r>
                        <a:rPr lang="en-ZA" sz="2000" baseline="0" dirty="0" smtClean="0">
                          <a:latin typeface="+mn-lt"/>
                        </a:rPr>
                        <a:t>Brian Edwards v Metropolitan Municipality of Tshwane &amp; RTIA</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Compelling municipality</a:t>
                      </a:r>
                      <a:r>
                        <a:rPr lang="en-ZA" sz="2000" baseline="0" dirty="0" smtClean="0">
                          <a:latin typeface="+mn-lt"/>
                        </a:rPr>
                        <a:t> to issue licence disk after Enforcement Orders issued</a:t>
                      </a:r>
                      <a:endParaRPr lang="en-ZA" sz="2000" dirty="0" smtClean="0">
                        <a:latin typeface="+mn-lt"/>
                      </a:endParaRPr>
                    </a:p>
                  </a:txBody>
                  <a:tcPr/>
                </a:tc>
                <a:extLst>
                  <a:ext uri="{0D108BD9-81ED-4DB2-BD59-A6C34878D82A}">
                    <a16:rowId xmlns:a16="http://schemas.microsoft.com/office/drawing/2014/main" xmlns="" val="10003"/>
                  </a:ext>
                </a:extLst>
              </a:tr>
              <a:tr h="1033183">
                <a:tc>
                  <a:txBody>
                    <a:bodyPr/>
                    <a:lstStyle/>
                    <a:p>
                      <a:pPr marL="0" indent="0">
                        <a:buFont typeface="Wingdings" panose="05000000000000000000" pitchFamily="2" charset="2"/>
                        <a:buNone/>
                      </a:pPr>
                      <a:r>
                        <a:rPr lang="en-ZA" sz="2000" baseline="0" dirty="0" smtClean="0">
                          <a:latin typeface="+mn-lt"/>
                        </a:rPr>
                        <a:t>Howard </a:t>
                      </a:r>
                      <a:r>
                        <a:rPr lang="en-ZA" sz="2000" baseline="0" dirty="0" err="1" smtClean="0">
                          <a:latin typeface="+mn-lt"/>
                        </a:rPr>
                        <a:t>Demborvsky</a:t>
                      </a:r>
                      <a:r>
                        <a:rPr lang="en-ZA" sz="2000" baseline="0" dirty="0" smtClean="0">
                          <a:latin typeface="+mn-lt"/>
                        </a:rPr>
                        <a:t> v Minister of Transport &amp; Others</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Contesting Constitutionality of AARTO provisions &amp; Regulations</a:t>
                      </a: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Allegations</a:t>
                      </a:r>
                      <a:r>
                        <a:rPr lang="en-ZA" sz="2000" baseline="0" dirty="0" smtClean="0">
                          <a:latin typeface="+mn-lt"/>
                        </a:rPr>
                        <a:t> of contravening right to a fair trial enshrined in the Constitution</a:t>
                      </a: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baseline="0" dirty="0" smtClean="0">
                          <a:latin typeface="+mn-lt"/>
                        </a:rPr>
                        <a:t>Cancellation of Infringement Notices after election to Court</a:t>
                      </a:r>
                      <a:endParaRPr lang="en-ZA" sz="2000" dirty="0" smtClean="0">
                        <a:latin typeface="+mn-lt"/>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736288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4" name="Picture 3"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7"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solidFill>
                  <a:schemeClr val="tx2"/>
                </a:solidFill>
                <a:cs typeface="Aharoni" pitchFamily="2" charset="-79"/>
              </a:rPr>
              <a:t>Part A:  General Information</a:t>
            </a:r>
          </a:p>
        </p:txBody>
      </p:sp>
      <p:graphicFrame>
        <p:nvGraphicFramePr>
          <p:cNvPr id="5" name="Content Placeholder 4"/>
          <p:cNvGraphicFramePr>
            <a:graphicFrameLocks/>
          </p:cNvGraphicFramePr>
          <p:nvPr>
            <p:extLst>
              <p:ext uri="{D42A27DB-BD31-4B8C-83A1-F6EECF244321}">
                <p14:modId xmlns:p14="http://schemas.microsoft.com/office/powerpoint/2010/main" xmlns="" val="914958855"/>
              </p:ext>
            </p:extLst>
          </p:nvPr>
        </p:nvGraphicFramePr>
        <p:xfrm>
          <a:off x="520148" y="919222"/>
          <a:ext cx="8077200" cy="4568863"/>
        </p:xfrm>
        <a:graphic>
          <a:graphicData uri="http://schemas.openxmlformats.org/drawingml/2006/table">
            <a:tbl>
              <a:tblPr firstRow="1" bandRow="1">
                <a:tableStyleId>{5C22544A-7EE6-4342-B048-85BDC9FD1C3A}</a:tableStyleId>
              </a:tblPr>
              <a:tblGrid>
                <a:gridCol w="3721847">
                  <a:extLst>
                    <a:ext uri="{9D8B030D-6E8A-4147-A177-3AD203B41FA5}">
                      <a16:colId xmlns:a16="http://schemas.microsoft.com/office/drawing/2014/main" xmlns="" val="20000"/>
                    </a:ext>
                  </a:extLst>
                </a:gridCol>
                <a:gridCol w="4355353">
                  <a:extLst>
                    <a:ext uri="{9D8B030D-6E8A-4147-A177-3AD203B41FA5}">
                      <a16:colId xmlns:a16="http://schemas.microsoft.com/office/drawing/2014/main" xmlns="" val="20001"/>
                    </a:ext>
                  </a:extLst>
                </a:gridCol>
              </a:tblGrid>
              <a:tr h="376741">
                <a:tc gridSpan="2">
                  <a:txBody>
                    <a:bodyPr/>
                    <a:lstStyle/>
                    <a:p>
                      <a:r>
                        <a:rPr lang="en-ZA" sz="2400" dirty="0" smtClean="0">
                          <a:solidFill>
                            <a:schemeClr val="tx2"/>
                          </a:solidFill>
                          <a:latin typeface="+mj-lt"/>
                        </a:rPr>
                        <a:t>Status</a:t>
                      </a:r>
                      <a:r>
                        <a:rPr lang="en-ZA" sz="2400" baseline="0" dirty="0" smtClean="0">
                          <a:solidFill>
                            <a:schemeClr val="tx2"/>
                          </a:solidFill>
                          <a:latin typeface="+mj-lt"/>
                        </a:rPr>
                        <a:t> on </a:t>
                      </a:r>
                      <a:r>
                        <a:rPr lang="en-ZA" sz="2400" baseline="0" dirty="0" err="1" smtClean="0">
                          <a:solidFill>
                            <a:schemeClr val="tx2"/>
                          </a:solidFill>
                          <a:latin typeface="+mj-lt"/>
                        </a:rPr>
                        <a:t>PCoT’s</a:t>
                      </a:r>
                      <a:r>
                        <a:rPr lang="en-ZA" sz="2400" baseline="0" dirty="0" smtClean="0">
                          <a:solidFill>
                            <a:schemeClr val="tx2"/>
                          </a:solidFill>
                          <a:latin typeface="+mj-lt"/>
                        </a:rPr>
                        <a:t> Observations from the 2016/17 AR</a:t>
                      </a:r>
                      <a:endParaRPr lang="en-ZA" sz="2400" dirty="0">
                        <a:solidFill>
                          <a:schemeClr val="tx2"/>
                        </a:solidFill>
                        <a:latin typeface="+mj-lt"/>
                      </a:endParaRPr>
                    </a:p>
                  </a:txBody>
                  <a:tcPr>
                    <a:solidFill>
                      <a:schemeClr val="accent6"/>
                    </a:solidFill>
                  </a:tcPr>
                </a:tc>
                <a:tc hMerge="1">
                  <a:txBody>
                    <a:bodyPr/>
                    <a:lstStyle/>
                    <a:p>
                      <a:pPr algn="ctr"/>
                      <a:endParaRPr lang="en-ZA" sz="2400" dirty="0">
                        <a:solidFill>
                          <a:schemeClr val="tx1"/>
                        </a:solidFill>
                        <a:latin typeface="Arial Narrow" pitchFamily="34" charset="0"/>
                      </a:endParaRPr>
                    </a:p>
                  </a:txBody>
                  <a:tcPr>
                    <a:solidFill>
                      <a:schemeClr val="accent6"/>
                    </a:solidFill>
                  </a:tcPr>
                </a:tc>
                <a:extLst>
                  <a:ext uri="{0D108BD9-81ED-4DB2-BD59-A6C34878D82A}">
                    <a16:rowId xmlns:a16="http://schemas.microsoft.com/office/drawing/2014/main" xmlns="" val="10000"/>
                  </a:ext>
                </a:extLst>
              </a:tr>
              <a:tr h="376741">
                <a:tc>
                  <a:txBody>
                    <a:bodyPr/>
                    <a:lstStyle/>
                    <a:p>
                      <a:r>
                        <a:rPr lang="en-ZA" sz="2400" dirty="0" smtClean="0">
                          <a:solidFill>
                            <a:schemeClr val="tx2"/>
                          </a:solidFill>
                          <a:latin typeface="+mj-lt"/>
                        </a:rPr>
                        <a:t>Aspect</a:t>
                      </a:r>
                      <a:endParaRPr lang="en-ZA" sz="2400" dirty="0">
                        <a:solidFill>
                          <a:schemeClr val="tx2"/>
                        </a:solidFill>
                        <a:latin typeface="+mj-lt"/>
                      </a:endParaRPr>
                    </a:p>
                  </a:txBody>
                  <a:tcPr>
                    <a:solidFill>
                      <a:schemeClr val="accent6"/>
                    </a:solidFill>
                  </a:tcPr>
                </a:tc>
                <a:tc>
                  <a:txBody>
                    <a:bodyPr/>
                    <a:lstStyle/>
                    <a:p>
                      <a:pPr algn="ctr"/>
                      <a:r>
                        <a:rPr lang="en-ZA" sz="2400" dirty="0" smtClean="0">
                          <a:solidFill>
                            <a:schemeClr val="tx2"/>
                          </a:solidFill>
                          <a:latin typeface="+mj-lt"/>
                        </a:rPr>
                        <a:t>Status of implementation</a:t>
                      </a:r>
                      <a:endParaRPr lang="en-ZA" sz="2400" dirty="0">
                        <a:solidFill>
                          <a:schemeClr val="tx2"/>
                        </a:solidFill>
                        <a:latin typeface="+mj-lt"/>
                      </a:endParaRPr>
                    </a:p>
                  </a:txBody>
                  <a:tcPr>
                    <a:solidFill>
                      <a:schemeClr val="accent6"/>
                    </a:solidFill>
                  </a:tcPr>
                </a:tc>
                <a:extLst>
                  <a:ext uri="{0D108BD9-81ED-4DB2-BD59-A6C34878D82A}">
                    <a16:rowId xmlns:a16="http://schemas.microsoft.com/office/drawing/2014/main" xmlns="" val="10001"/>
                  </a:ext>
                </a:extLst>
              </a:tr>
              <a:tr h="701760">
                <a:tc>
                  <a:txBody>
                    <a:bodyPr/>
                    <a:lstStyle/>
                    <a:p>
                      <a:r>
                        <a:rPr lang="en-ZA" sz="2000" baseline="0" dirty="0" smtClean="0">
                          <a:latin typeface="+mn-lt"/>
                        </a:rPr>
                        <a:t>Advised Agency to ensure SMART definition of its APP targets</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Appreciated.  Agency updated</a:t>
                      </a:r>
                      <a:r>
                        <a:rPr lang="en-ZA" sz="2000" baseline="0" dirty="0" smtClean="0">
                          <a:latin typeface="+mn-lt"/>
                        </a:rPr>
                        <a:t> its KPI</a:t>
                      </a:r>
                      <a:r>
                        <a:rPr lang="en-ZA" sz="2000" dirty="0" smtClean="0">
                          <a:latin typeface="+mn-lt"/>
                        </a:rPr>
                        <a:t>s to ensure alignment to SMART principles</a:t>
                      </a:r>
                    </a:p>
                  </a:txBody>
                  <a:tcPr/>
                </a:tc>
                <a:extLst>
                  <a:ext uri="{0D108BD9-81ED-4DB2-BD59-A6C34878D82A}">
                    <a16:rowId xmlns:a16="http://schemas.microsoft.com/office/drawing/2014/main" xmlns="" val="10002"/>
                  </a:ext>
                </a:extLst>
              </a:tr>
              <a:tr h="1033183">
                <a:tc>
                  <a:txBody>
                    <a:bodyPr/>
                    <a:lstStyle/>
                    <a:p>
                      <a:pPr marL="0" indent="0">
                        <a:buFont typeface="Wingdings" panose="05000000000000000000" pitchFamily="2" charset="2"/>
                        <a:buNone/>
                      </a:pPr>
                      <a:r>
                        <a:rPr lang="en-ZA" sz="2000" baseline="0" dirty="0" smtClean="0">
                          <a:latin typeface="+mn-lt"/>
                        </a:rPr>
                        <a:t>Acknowledged the Agency’s consistent high performance with 85% rating of APP but emphasised that it expects 100% achievement going forth</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Appreciated.  Agency committed to continue high performance and aiming for 100% achievement from the 2018/19 APP</a:t>
                      </a:r>
                    </a:p>
                  </a:txBody>
                  <a:tcPr/>
                </a:tc>
                <a:extLst>
                  <a:ext uri="{0D108BD9-81ED-4DB2-BD59-A6C34878D82A}">
                    <a16:rowId xmlns:a16="http://schemas.microsoft.com/office/drawing/2014/main" xmlns="" val="10003"/>
                  </a:ext>
                </a:extLst>
              </a:tr>
              <a:tr h="1033183">
                <a:tc>
                  <a:txBody>
                    <a:bodyPr/>
                    <a:lstStyle/>
                    <a:p>
                      <a:pPr marL="0" indent="0">
                        <a:buFont typeface="Wingdings" panose="05000000000000000000" pitchFamily="2" charset="2"/>
                        <a:buNone/>
                      </a:pPr>
                      <a:r>
                        <a:rPr lang="en-ZA" sz="2000" baseline="0" dirty="0" smtClean="0">
                          <a:latin typeface="+mn-lt"/>
                        </a:rPr>
                        <a:t>Expressed concern of excessive number of Board meetings</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Noted.  Agency endeavoured</a:t>
                      </a:r>
                      <a:r>
                        <a:rPr lang="en-ZA" sz="2000" baseline="0" dirty="0" smtClean="0">
                          <a:latin typeface="+mn-lt"/>
                        </a:rPr>
                        <a:t> to curtail the number of meetings</a:t>
                      </a:r>
                      <a:endParaRPr lang="en-ZA" sz="2000" dirty="0" smtClean="0">
                        <a:latin typeface="+mn-lt"/>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529751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4" name="Picture 3"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7"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solidFill>
                  <a:schemeClr val="tx2"/>
                </a:solidFill>
                <a:cs typeface="Aharoni" pitchFamily="2" charset="-79"/>
              </a:rPr>
              <a:t>Part A:  General Information</a:t>
            </a:r>
          </a:p>
        </p:txBody>
      </p:sp>
      <p:graphicFrame>
        <p:nvGraphicFramePr>
          <p:cNvPr id="5" name="Content Placeholder 4"/>
          <p:cNvGraphicFramePr>
            <a:graphicFrameLocks/>
          </p:cNvGraphicFramePr>
          <p:nvPr>
            <p:extLst>
              <p:ext uri="{D42A27DB-BD31-4B8C-83A1-F6EECF244321}">
                <p14:modId xmlns:p14="http://schemas.microsoft.com/office/powerpoint/2010/main" xmlns="" val="2959345407"/>
              </p:ext>
            </p:extLst>
          </p:nvPr>
        </p:nvGraphicFramePr>
        <p:xfrm>
          <a:off x="520148" y="919222"/>
          <a:ext cx="8077200" cy="4846320"/>
        </p:xfrm>
        <a:graphic>
          <a:graphicData uri="http://schemas.openxmlformats.org/drawingml/2006/table">
            <a:tbl>
              <a:tblPr firstRow="1" bandRow="1">
                <a:tableStyleId>{5C22544A-7EE6-4342-B048-85BDC9FD1C3A}</a:tableStyleId>
              </a:tblPr>
              <a:tblGrid>
                <a:gridCol w="3721847">
                  <a:extLst>
                    <a:ext uri="{9D8B030D-6E8A-4147-A177-3AD203B41FA5}">
                      <a16:colId xmlns:a16="http://schemas.microsoft.com/office/drawing/2014/main" xmlns="" val="20000"/>
                    </a:ext>
                  </a:extLst>
                </a:gridCol>
                <a:gridCol w="4355353">
                  <a:extLst>
                    <a:ext uri="{9D8B030D-6E8A-4147-A177-3AD203B41FA5}">
                      <a16:colId xmlns:a16="http://schemas.microsoft.com/office/drawing/2014/main" xmlns="" val="20001"/>
                    </a:ext>
                  </a:extLst>
                </a:gridCol>
              </a:tblGrid>
              <a:tr h="376741">
                <a:tc gridSpan="2">
                  <a:txBody>
                    <a:bodyPr/>
                    <a:lstStyle/>
                    <a:p>
                      <a:r>
                        <a:rPr lang="en-ZA" sz="2400" b="1" kern="1200" dirty="0" smtClean="0">
                          <a:solidFill>
                            <a:schemeClr val="tx2"/>
                          </a:solidFill>
                          <a:latin typeface="+mn-lt"/>
                          <a:ea typeface="+mn-ea"/>
                          <a:cs typeface="+mn-cs"/>
                        </a:rPr>
                        <a:t>Status</a:t>
                      </a:r>
                      <a:r>
                        <a:rPr lang="en-ZA" sz="2400" b="1" kern="1200" baseline="0" dirty="0" smtClean="0">
                          <a:solidFill>
                            <a:schemeClr val="tx2"/>
                          </a:solidFill>
                          <a:latin typeface="+mn-lt"/>
                          <a:ea typeface="+mn-ea"/>
                          <a:cs typeface="+mn-cs"/>
                        </a:rPr>
                        <a:t> on </a:t>
                      </a:r>
                      <a:r>
                        <a:rPr lang="en-ZA" sz="2400" b="1" kern="1200" baseline="0" dirty="0" err="1" smtClean="0">
                          <a:solidFill>
                            <a:schemeClr val="tx2"/>
                          </a:solidFill>
                          <a:latin typeface="+mn-lt"/>
                          <a:ea typeface="+mn-ea"/>
                          <a:cs typeface="+mn-cs"/>
                        </a:rPr>
                        <a:t>PCoT’s</a:t>
                      </a:r>
                      <a:r>
                        <a:rPr lang="en-ZA" sz="2400" b="1" kern="1200" baseline="0" dirty="0" smtClean="0">
                          <a:solidFill>
                            <a:schemeClr val="tx2"/>
                          </a:solidFill>
                          <a:latin typeface="+mn-lt"/>
                          <a:ea typeface="+mn-ea"/>
                          <a:cs typeface="+mn-cs"/>
                        </a:rPr>
                        <a:t> Observations from the 2016/17 AR</a:t>
                      </a:r>
                      <a:endParaRPr lang="en-ZA" sz="2400" b="1" kern="1200" dirty="0">
                        <a:solidFill>
                          <a:schemeClr val="tx2"/>
                        </a:solidFill>
                        <a:latin typeface="+mn-lt"/>
                        <a:ea typeface="+mn-ea"/>
                        <a:cs typeface="+mn-cs"/>
                      </a:endParaRPr>
                    </a:p>
                  </a:txBody>
                  <a:tcPr>
                    <a:solidFill>
                      <a:schemeClr val="accent6"/>
                    </a:solidFill>
                  </a:tcPr>
                </a:tc>
                <a:tc hMerge="1">
                  <a:txBody>
                    <a:bodyPr/>
                    <a:lstStyle/>
                    <a:p>
                      <a:pPr algn="ctr"/>
                      <a:endParaRPr lang="en-ZA" sz="2400" dirty="0">
                        <a:solidFill>
                          <a:schemeClr val="tx1"/>
                        </a:solidFill>
                        <a:latin typeface="Arial Narrow" pitchFamily="34" charset="0"/>
                      </a:endParaRPr>
                    </a:p>
                  </a:txBody>
                  <a:tcPr>
                    <a:solidFill>
                      <a:schemeClr val="accent6"/>
                    </a:solidFill>
                  </a:tcPr>
                </a:tc>
                <a:extLst>
                  <a:ext uri="{0D108BD9-81ED-4DB2-BD59-A6C34878D82A}">
                    <a16:rowId xmlns:a16="http://schemas.microsoft.com/office/drawing/2014/main" xmlns="" val="10000"/>
                  </a:ext>
                </a:extLst>
              </a:tr>
              <a:tr h="376741">
                <a:tc>
                  <a:txBody>
                    <a:bodyPr/>
                    <a:lstStyle/>
                    <a:p>
                      <a:r>
                        <a:rPr lang="en-ZA" sz="2400" dirty="0" smtClean="0">
                          <a:solidFill>
                            <a:schemeClr val="tx2"/>
                          </a:solidFill>
                          <a:latin typeface="+mj-lt"/>
                        </a:rPr>
                        <a:t>Aspect</a:t>
                      </a:r>
                      <a:endParaRPr lang="en-ZA" sz="2400" dirty="0">
                        <a:solidFill>
                          <a:schemeClr val="tx2"/>
                        </a:solidFill>
                        <a:latin typeface="+mj-lt"/>
                      </a:endParaRPr>
                    </a:p>
                  </a:txBody>
                  <a:tcPr>
                    <a:solidFill>
                      <a:schemeClr val="accent6"/>
                    </a:solidFill>
                  </a:tcPr>
                </a:tc>
                <a:tc>
                  <a:txBody>
                    <a:bodyPr/>
                    <a:lstStyle/>
                    <a:p>
                      <a:pPr algn="ctr"/>
                      <a:r>
                        <a:rPr lang="en-ZA" sz="2400" dirty="0" smtClean="0">
                          <a:solidFill>
                            <a:schemeClr val="tx2"/>
                          </a:solidFill>
                          <a:latin typeface="+mj-lt"/>
                        </a:rPr>
                        <a:t>Status of implementation</a:t>
                      </a:r>
                      <a:endParaRPr lang="en-ZA" sz="2400" dirty="0">
                        <a:solidFill>
                          <a:schemeClr val="tx2"/>
                        </a:solidFill>
                        <a:latin typeface="+mj-lt"/>
                      </a:endParaRPr>
                    </a:p>
                  </a:txBody>
                  <a:tcPr>
                    <a:solidFill>
                      <a:schemeClr val="accent6"/>
                    </a:solidFill>
                  </a:tcPr>
                </a:tc>
                <a:extLst>
                  <a:ext uri="{0D108BD9-81ED-4DB2-BD59-A6C34878D82A}">
                    <a16:rowId xmlns:a16="http://schemas.microsoft.com/office/drawing/2014/main" xmlns="" val="10001"/>
                  </a:ext>
                </a:extLst>
              </a:tr>
              <a:tr h="701760">
                <a:tc>
                  <a:txBody>
                    <a:bodyPr/>
                    <a:lstStyle/>
                    <a:p>
                      <a:r>
                        <a:rPr lang="en-ZA" sz="2000" baseline="0" dirty="0" smtClean="0">
                          <a:latin typeface="+mn-lt"/>
                        </a:rPr>
                        <a:t>Congratulated Agency for clean audit</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Appreciated.  The Agency is fully committed to clean administration and good governance and always aims for clean audits</a:t>
                      </a:r>
                    </a:p>
                  </a:txBody>
                  <a:tcPr/>
                </a:tc>
                <a:extLst>
                  <a:ext uri="{0D108BD9-81ED-4DB2-BD59-A6C34878D82A}">
                    <a16:rowId xmlns:a16="http://schemas.microsoft.com/office/drawing/2014/main" xmlns="" val="10002"/>
                  </a:ext>
                </a:extLst>
              </a:tr>
              <a:tr h="1033183">
                <a:tc>
                  <a:txBody>
                    <a:bodyPr/>
                    <a:lstStyle/>
                    <a:p>
                      <a:pPr marL="0" indent="0">
                        <a:buFont typeface="Wingdings" panose="05000000000000000000" pitchFamily="2" charset="2"/>
                        <a:buNone/>
                      </a:pPr>
                      <a:r>
                        <a:rPr lang="en-ZA" sz="2000" baseline="0" dirty="0" smtClean="0">
                          <a:latin typeface="+mn-lt"/>
                        </a:rPr>
                        <a:t>Advised the Agency to be more focussed on road safety innovations and outcome, than on revenue</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Appreciated.  The Agency</a:t>
                      </a:r>
                      <a:r>
                        <a:rPr lang="en-ZA" sz="2000" baseline="0" dirty="0" smtClean="0">
                          <a:latin typeface="+mn-lt"/>
                        </a:rPr>
                        <a:t> will put more emphasis on road safety innovation and reporting on impact of its innovations</a:t>
                      </a:r>
                      <a:endParaRPr lang="en-ZA" sz="2000" dirty="0" smtClean="0">
                        <a:latin typeface="+mn-lt"/>
                      </a:endParaRPr>
                    </a:p>
                  </a:txBody>
                  <a:tcPr/>
                </a:tc>
                <a:extLst>
                  <a:ext uri="{0D108BD9-81ED-4DB2-BD59-A6C34878D82A}">
                    <a16:rowId xmlns:a16="http://schemas.microsoft.com/office/drawing/2014/main" xmlns="" val="10003"/>
                  </a:ext>
                </a:extLst>
              </a:tr>
              <a:tr h="1033183">
                <a:tc>
                  <a:txBody>
                    <a:bodyPr/>
                    <a:lstStyle/>
                    <a:p>
                      <a:pPr marL="0" indent="0">
                        <a:buFont typeface="Wingdings" panose="05000000000000000000" pitchFamily="2" charset="2"/>
                        <a:buNone/>
                      </a:pPr>
                      <a:r>
                        <a:rPr lang="en-ZA" sz="2000" baseline="0" dirty="0" smtClean="0">
                          <a:latin typeface="+mn-lt"/>
                        </a:rPr>
                        <a:t>When is the Agency intending to finalise its funding model</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The funding model has been finalised.  Subsequent</a:t>
                      </a:r>
                      <a:r>
                        <a:rPr lang="en-ZA" sz="2000" baseline="0" dirty="0" smtClean="0">
                          <a:latin typeface="+mn-lt"/>
                        </a:rPr>
                        <a:t> to the promulgation of the AAB, the relevant aspects would be updated</a:t>
                      </a:r>
                      <a:endParaRPr lang="en-ZA" sz="2000" dirty="0" smtClean="0">
                        <a:latin typeface="+mn-lt"/>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64581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4" name="Picture 3"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7"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solidFill>
                  <a:schemeClr val="tx2"/>
                </a:solidFill>
                <a:cs typeface="Aharoni" pitchFamily="2" charset="-79"/>
              </a:rPr>
              <a:t>Part A:  General Information</a:t>
            </a:r>
          </a:p>
        </p:txBody>
      </p:sp>
      <p:graphicFrame>
        <p:nvGraphicFramePr>
          <p:cNvPr id="5" name="Content Placeholder 4"/>
          <p:cNvGraphicFramePr>
            <a:graphicFrameLocks/>
          </p:cNvGraphicFramePr>
          <p:nvPr>
            <p:extLst>
              <p:ext uri="{D42A27DB-BD31-4B8C-83A1-F6EECF244321}">
                <p14:modId xmlns:p14="http://schemas.microsoft.com/office/powerpoint/2010/main" xmlns="" val="1594048213"/>
              </p:ext>
            </p:extLst>
          </p:nvPr>
        </p:nvGraphicFramePr>
        <p:xfrm>
          <a:off x="520148" y="919222"/>
          <a:ext cx="8077200" cy="4568863"/>
        </p:xfrm>
        <a:graphic>
          <a:graphicData uri="http://schemas.openxmlformats.org/drawingml/2006/table">
            <a:tbl>
              <a:tblPr firstRow="1" bandRow="1">
                <a:tableStyleId>{5C22544A-7EE6-4342-B048-85BDC9FD1C3A}</a:tableStyleId>
              </a:tblPr>
              <a:tblGrid>
                <a:gridCol w="3721847">
                  <a:extLst>
                    <a:ext uri="{9D8B030D-6E8A-4147-A177-3AD203B41FA5}">
                      <a16:colId xmlns:a16="http://schemas.microsoft.com/office/drawing/2014/main" xmlns="" val="20000"/>
                    </a:ext>
                  </a:extLst>
                </a:gridCol>
                <a:gridCol w="4355353">
                  <a:extLst>
                    <a:ext uri="{9D8B030D-6E8A-4147-A177-3AD203B41FA5}">
                      <a16:colId xmlns:a16="http://schemas.microsoft.com/office/drawing/2014/main" xmlns="" val="20001"/>
                    </a:ext>
                  </a:extLst>
                </a:gridCol>
              </a:tblGrid>
              <a:tr h="376741">
                <a:tc gridSpan="2">
                  <a:txBody>
                    <a:bodyPr/>
                    <a:lstStyle/>
                    <a:p>
                      <a:r>
                        <a:rPr lang="en-ZA" sz="2400" b="1" kern="1200" dirty="0" smtClean="0">
                          <a:solidFill>
                            <a:schemeClr val="tx2"/>
                          </a:solidFill>
                          <a:latin typeface="+mn-lt"/>
                          <a:ea typeface="+mn-ea"/>
                          <a:cs typeface="+mn-cs"/>
                        </a:rPr>
                        <a:t>Status</a:t>
                      </a:r>
                      <a:r>
                        <a:rPr lang="en-ZA" sz="2400" b="1" kern="1200" baseline="0" dirty="0" smtClean="0">
                          <a:solidFill>
                            <a:schemeClr val="tx2"/>
                          </a:solidFill>
                          <a:latin typeface="+mn-lt"/>
                          <a:ea typeface="+mn-ea"/>
                          <a:cs typeface="+mn-cs"/>
                        </a:rPr>
                        <a:t> on </a:t>
                      </a:r>
                      <a:r>
                        <a:rPr lang="en-ZA" sz="2400" b="1" kern="1200" baseline="0" dirty="0" err="1" smtClean="0">
                          <a:solidFill>
                            <a:schemeClr val="tx2"/>
                          </a:solidFill>
                          <a:latin typeface="+mn-lt"/>
                          <a:ea typeface="+mn-ea"/>
                          <a:cs typeface="+mn-cs"/>
                        </a:rPr>
                        <a:t>PCoT’s</a:t>
                      </a:r>
                      <a:r>
                        <a:rPr lang="en-ZA" sz="2400" b="1" kern="1200" baseline="0" dirty="0" smtClean="0">
                          <a:solidFill>
                            <a:schemeClr val="tx2"/>
                          </a:solidFill>
                          <a:latin typeface="+mn-lt"/>
                          <a:ea typeface="+mn-ea"/>
                          <a:cs typeface="+mn-cs"/>
                        </a:rPr>
                        <a:t> Observations from the 2016/17 AR</a:t>
                      </a:r>
                      <a:endParaRPr lang="en-ZA" sz="2400" b="1" kern="1200" dirty="0">
                        <a:solidFill>
                          <a:schemeClr val="tx2"/>
                        </a:solidFill>
                        <a:latin typeface="+mn-lt"/>
                        <a:ea typeface="+mn-ea"/>
                        <a:cs typeface="+mn-cs"/>
                      </a:endParaRPr>
                    </a:p>
                  </a:txBody>
                  <a:tcPr>
                    <a:solidFill>
                      <a:schemeClr val="accent6"/>
                    </a:solidFill>
                  </a:tcPr>
                </a:tc>
                <a:tc hMerge="1">
                  <a:txBody>
                    <a:bodyPr/>
                    <a:lstStyle/>
                    <a:p>
                      <a:pPr algn="ctr"/>
                      <a:endParaRPr lang="en-ZA" sz="2400" dirty="0">
                        <a:solidFill>
                          <a:schemeClr val="tx1"/>
                        </a:solidFill>
                        <a:latin typeface="Arial Narrow" pitchFamily="34" charset="0"/>
                      </a:endParaRPr>
                    </a:p>
                  </a:txBody>
                  <a:tcPr>
                    <a:solidFill>
                      <a:schemeClr val="accent6"/>
                    </a:solidFill>
                  </a:tcPr>
                </a:tc>
                <a:extLst>
                  <a:ext uri="{0D108BD9-81ED-4DB2-BD59-A6C34878D82A}">
                    <a16:rowId xmlns:a16="http://schemas.microsoft.com/office/drawing/2014/main" xmlns="" val="10000"/>
                  </a:ext>
                </a:extLst>
              </a:tr>
              <a:tr h="3767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2400" kern="1200" dirty="0" smtClean="0">
                          <a:solidFill>
                            <a:schemeClr val="tx2"/>
                          </a:solidFill>
                          <a:latin typeface="+mn-lt"/>
                          <a:ea typeface="+mn-ea"/>
                          <a:cs typeface="+mn-cs"/>
                        </a:rPr>
                        <a:t>Aspect</a:t>
                      </a:r>
                    </a:p>
                  </a:txBody>
                  <a:tcPr>
                    <a:solidFill>
                      <a:schemeClr val="accent6"/>
                    </a:solidFill>
                  </a:tcPr>
                </a:tc>
                <a:tc>
                  <a:txBody>
                    <a:bodyPr/>
                    <a:lstStyle/>
                    <a:p>
                      <a:pPr algn="ctr"/>
                      <a:r>
                        <a:rPr lang="en-ZA" sz="2400" kern="1200" dirty="0" smtClean="0">
                          <a:solidFill>
                            <a:schemeClr val="tx2"/>
                          </a:solidFill>
                          <a:latin typeface="+mn-lt"/>
                          <a:ea typeface="+mn-ea"/>
                          <a:cs typeface="+mn-cs"/>
                        </a:rPr>
                        <a:t>Status of implementation</a:t>
                      </a:r>
                      <a:endParaRPr lang="en-ZA" sz="2400" dirty="0">
                        <a:solidFill>
                          <a:schemeClr val="tx2"/>
                        </a:solidFill>
                        <a:latin typeface="+mj-lt"/>
                      </a:endParaRPr>
                    </a:p>
                  </a:txBody>
                  <a:tcPr>
                    <a:solidFill>
                      <a:schemeClr val="accent6"/>
                    </a:solidFill>
                  </a:tcPr>
                </a:tc>
                <a:extLst>
                  <a:ext uri="{0D108BD9-81ED-4DB2-BD59-A6C34878D82A}">
                    <a16:rowId xmlns:a16="http://schemas.microsoft.com/office/drawing/2014/main" xmlns="" val="10001"/>
                  </a:ext>
                </a:extLst>
              </a:tr>
              <a:tr h="701760">
                <a:tc>
                  <a:txBody>
                    <a:bodyPr/>
                    <a:lstStyle/>
                    <a:p>
                      <a:r>
                        <a:rPr lang="en-ZA" sz="2000" baseline="0" dirty="0" smtClean="0">
                          <a:latin typeface="+mn-lt"/>
                        </a:rPr>
                        <a:t>What was the reason for the decline in the Agency’s revenue?</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It is directly related to the decline in infringements issued by the Issuing Authorities.  The decline is even greater for the 2017/18 period.</a:t>
                      </a:r>
                    </a:p>
                  </a:txBody>
                  <a:tcPr/>
                </a:tc>
                <a:extLst>
                  <a:ext uri="{0D108BD9-81ED-4DB2-BD59-A6C34878D82A}">
                    <a16:rowId xmlns:a16="http://schemas.microsoft.com/office/drawing/2014/main" xmlns="" val="10002"/>
                  </a:ext>
                </a:extLst>
              </a:tr>
              <a:tr h="1033183">
                <a:tc>
                  <a:txBody>
                    <a:bodyPr/>
                    <a:lstStyle/>
                    <a:p>
                      <a:pPr marL="0" indent="0">
                        <a:buFont typeface="Wingdings" panose="05000000000000000000" pitchFamily="2" charset="2"/>
                        <a:buNone/>
                      </a:pPr>
                      <a:r>
                        <a:rPr lang="en-ZA" sz="2000" baseline="0" dirty="0" smtClean="0">
                          <a:latin typeface="+mn-lt"/>
                        </a:rPr>
                        <a:t>How does the Agency address itself to the AG’s findings?</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The Agency continues to monitor and enhance its internal</a:t>
                      </a:r>
                      <a:r>
                        <a:rPr lang="en-ZA" sz="2000" baseline="0" dirty="0" smtClean="0">
                          <a:latin typeface="+mn-lt"/>
                        </a:rPr>
                        <a:t> system of control &amp; reports on compliance to the ARC &amp; Board every quarter</a:t>
                      </a:r>
                      <a:endParaRPr lang="en-ZA" sz="2000" dirty="0" smtClean="0">
                        <a:latin typeface="+mn-lt"/>
                      </a:endParaRPr>
                    </a:p>
                  </a:txBody>
                  <a:tcPr/>
                </a:tc>
                <a:extLst>
                  <a:ext uri="{0D108BD9-81ED-4DB2-BD59-A6C34878D82A}">
                    <a16:rowId xmlns:a16="http://schemas.microsoft.com/office/drawing/2014/main" xmlns="" val="10003"/>
                  </a:ext>
                </a:extLst>
              </a:tr>
              <a:tr h="1033183">
                <a:tc>
                  <a:txBody>
                    <a:bodyPr/>
                    <a:lstStyle/>
                    <a:p>
                      <a:pPr marL="0" indent="0">
                        <a:buFont typeface="Wingdings" panose="05000000000000000000" pitchFamily="2" charset="2"/>
                        <a:buNone/>
                      </a:pPr>
                      <a:r>
                        <a:rPr lang="en-ZA" sz="2000" baseline="0" dirty="0" smtClean="0">
                          <a:latin typeface="+mn-lt"/>
                        </a:rPr>
                        <a:t>Is the Agency’s achievement of a huge surplus not at the expense of service delivery?</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dirty="0" smtClean="0">
                          <a:latin typeface="+mn-lt"/>
                        </a:rPr>
                        <a:t>No,</a:t>
                      </a:r>
                      <a:r>
                        <a:rPr lang="en-ZA" sz="2000" baseline="0" dirty="0" smtClean="0">
                          <a:latin typeface="+mn-lt"/>
                        </a:rPr>
                        <a:t> it is not.  The Agency’s surplus is related to building adequate reserves to support national rollout</a:t>
                      </a:r>
                      <a:endParaRPr lang="en-ZA" sz="2000" dirty="0" smtClean="0">
                        <a:latin typeface="+mn-lt"/>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897085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5" name="Title 1"/>
          <p:cNvSpPr txBox="1">
            <a:spLocks/>
          </p:cNvSpPr>
          <p:nvPr/>
        </p:nvSpPr>
        <p:spPr>
          <a:xfrm>
            <a:off x="125896" y="0"/>
            <a:ext cx="8865704" cy="9541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 : General </a:t>
            </a:r>
            <a:r>
              <a:rPr lang="en-US" sz="3200" b="1" u="sng" dirty="0" smtClean="0">
                <a:solidFill>
                  <a:schemeClr val="tx2"/>
                </a:solidFill>
                <a:cs typeface="Aharoni" pitchFamily="2" charset="-79"/>
              </a:rPr>
              <a:t>Information</a:t>
            </a:r>
          </a:p>
        </p:txBody>
      </p:sp>
      <p:pic>
        <p:nvPicPr>
          <p:cNvPr id="6" name="Picture 5"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sp>
        <p:nvSpPr>
          <p:cNvPr id="7" name="TextBox 6"/>
          <p:cNvSpPr txBox="1"/>
          <p:nvPr/>
        </p:nvSpPr>
        <p:spPr>
          <a:xfrm>
            <a:off x="342900" y="954157"/>
            <a:ext cx="8469795" cy="4755148"/>
          </a:xfrm>
          <a:prstGeom prst="rect">
            <a:avLst/>
          </a:prstGeom>
          <a:noFill/>
        </p:spPr>
        <p:txBody>
          <a:bodyPr wrap="square" rtlCol="0">
            <a:spAutoFit/>
          </a:bodyPr>
          <a:lstStyle/>
          <a:p>
            <a:pPr lvl="1" algn="ctr">
              <a:lnSpc>
                <a:spcPct val="150000"/>
              </a:lnSpc>
            </a:pPr>
            <a:r>
              <a:rPr lang="en-GB" sz="2400" b="1" dirty="0" smtClean="0">
                <a:latin typeface="Aharoni" pitchFamily="2" charset="-79"/>
                <a:cs typeface="Aharoni" pitchFamily="2" charset="-79"/>
              </a:rPr>
              <a:t>Performance Overview</a:t>
            </a:r>
            <a:endParaRPr lang="en-ZA" sz="2400" b="1" dirty="0" smtClean="0">
              <a:latin typeface="Aharoni" pitchFamily="2" charset="-79"/>
              <a:cs typeface="Aharoni" pitchFamily="2" charset="-79"/>
            </a:endParaRPr>
          </a:p>
          <a:p>
            <a:pPr marL="342900" indent="-342900">
              <a:lnSpc>
                <a:spcPct val="150000"/>
              </a:lnSpc>
              <a:buFont typeface="Arial" panose="020B0604020202020204" pitchFamily="34" charset="0"/>
              <a:buChar char="•"/>
            </a:pPr>
            <a:r>
              <a:rPr lang="en-ZA" sz="2000" dirty="0" smtClean="0">
                <a:solidFill>
                  <a:srgbClr val="00275C"/>
                </a:solidFill>
              </a:rPr>
              <a:t>The Agency continued with its stakeholder engagement processes in preparation for rollout</a:t>
            </a:r>
          </a:p>
          <a:p>
            <a:pPr>
              <a:lnSpc>
                <a:spcPct val="150000"/>
              </a:lnSpc>
            </a:pPr>
            <a:r>
              <a:rPr lang="en-ZA" sz="2000" dirty="0">
                <a:solidFill>
                  <a:srgbClr val="00275C"/>
                </a:solidFill>
              </a:rPr>
              <a:t>	</a:t>
            </a:r>
            <a:r>
              <a:rPr lang="en-ZA" sz="2000" dirty="0" smtClean="0">
                <a:solidFill>
                  <a:srgbClr val="00275C"/>
                </a:solidFill>
              </a:rPr>
              <a:t>-	AARTO National Task Team &amp; Provinces</a:t>
            </a:r>
          </a:p>
          <a:p>
            <a:pPr>
              <a:lnSpc>
                <a:spcPct val="150000"/>
              </a:lnSpc>
            </a:pPr>
            <a:r>
              <a:rPr lang="en-ZA" sz="2000" dirty="0">
                <a:solidFill>
                  <a:srgbClr val="00275C"/>
                </a:solidFill>
              </a:rPr>
              <a:t>	</a:t>
            </a:r>
            <a:r>
              <a:rPr lang="en-ZA" sz="2000" dirty="0" smtClean="0">
                <a:solidFill>
                  <a:srgbClr val="00275C"/>
                </a:solidFill>
              </a:rPr>
              <a:t>-	Interfaith movement</a:t>
            </a:r>
          </a:p>
          <a:p>
            <a:pPr>
              <a:lnSpc>
                <a:spcPct val="150000"/>
              </a:lnSpc>
            </a:pPr>
            <a:r>
              <a:rPr lang="en-ZA" sz="2000" dirty="0">
                <a:solidFill>
                  <a:srgbClr val="00275C"/>
                </a:solidFill>
              </a:rPr>
              <a:t>	</a:t>
            </a:r>
            <a:r>
              <a:rPr lang="en-ZA" sz="2000" dirty="0" smtClean="0">
                <a:solidFill>
                  <a:srgbClr val="00275C"/>
                </a:solidFill>
              </a:rPr>
              <a:t>-	SABS, Public transport operators, </a:t>
            </a:r>
          </a:p>
          <a:p>
            <a:pPr marL="342900" indent="-342900">
              <a:lnSpc>
                <a:spcPct val="150000"/>
              </a:lnSpc>
              <a:buFont typeface="Arial" panose="020B0604020202020204" pitchFamily="34" charset="0"/>
              <a:buChar char="•"/>
            </a:pPr>
            <a:r>
              <a:rPr lang="en-ZA" sz="2000" dirty="0" smtClean="0">
                <a:solidFill>
                  <a:srgbClr val="00275C"/>
                </a:solidFill>
              </a:rPr>
              <a:t>Continued international leverages through the Monash University Accident Research Centre &amp; the United Nations Road Safety Collaboration (UNRSC) &amp; further established relations with Swedish Transportation Agency</a:t>
            </a:r>
          </a:p>
          <a:p>
            <a:pPr>
              <a:lnSpc>
                <a:spcPct val="150000"/>
              </a:lnSpc>
            </a:pPr>
            <a:endParaRPr lang="en-ZA" dirty="0"/>
          </a:p>
        </p:txBody>
      </p:sp>
    </p:spTree>
    <p:extLst>
      <p:ext uri="{BB962C8B-B14F-4D97-AF65-F5344CB8AC3E}">
        <p14:creationId xmlns:p14="http://schemas.microsoft.com/office/powerpoint/2010/main" xmlns="" val="857938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6" name="Title 1"/>
          <p:cNvSpPr>
            <a:spLocks noGrp="1"/>
          </p:cNvSpPr>
          <p:nvPr>
            <p:ph type="title"/>
          </p:nvPr>
        </p:nvSpPr>
        <p:spPr>
          <a:xfrm>
            <a:off x="1219200" y="152400"/>
            <a:ext cx="7772400" cy="1143000"/>
          </a:xfrm>
        </p:spPr>
        <p:txBody>
          <a:bodyPr/>
          <a:lstStyle/>
          <a:p>
            <a:pPr eaLnBrk="1" hangingPunct="1"/>
            <a:r>
              <a:rPr lang="en-US" sz="2800" dirty="0" smtClean="0">
                <a:solidFill>
                  <a:schemeClr val="bg1"/>
                </a:solidFill>
              </a:rPr>
              <a:t>Contents</a:t>
            </a:r>
          </a:p>
        </p:txBody>
      </p:sp>
      <p:sp>
        <p:nvSpPr>
          <p:cNvPr id="7" name="Title 1"/>
          <p:cNvSpPr txBox="1">
            <a:spLocks/>
          </p:cNvSpPr>
          <p:nvPr/>
        </p:nvSpPr>
        <p:spPr>
          <a:xfrm>
            <a:off x="125896" y="152400"/>
            <a:ext cx="8865704"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solidFill>
                  <a:schemeClr val="tx2"/>
                </a:solidFill>
                <a:cs typeface="Aharoni" pitchFamily="2" charset="-79"/>
              </a:rPr>
              <a:t>CONTENTS</a:t>
            </a:r>
            <a:endParaRPr lang="en-US" sz="3200" u="sng" dirty="0" smtClean="0">
              <a:solidFill>
                <a:schemeClr val="tx2"/>
              </a:solidFill>
              <a:cs typeface="Aharoni" pitchFamily="2" charset="-79"/>
            </a:endParaRPr>
          </a:p>
        </p:txBody>
      </p:sp>
      <p:pic>
        <p:nvPicPr>
          <p:cNvPr id="9" name="Picture 8"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sp>
        <p:nvSpPr>
          <p:cNvPr id="10" name="Content Placeholder 2"/>
          <p:cNvSpPr>
            <a:spLocks noGrp="1"/>
          </p:cNvSpPr>
          <p:nvPr>
            <p:ph idx="1"/>
          </p:nvPr>
        </p:nvSpPr>
        <p:spPr>
          <a:xfrm>
            <a:off x="315722" y="1295400"/>
            <a:ext cx="8510225" cy="5105400"/>
          </a:xfrm>
        </p:spPr>
        <p:txBody>
          <a:bodyPr rtlCol="0">
            <a:normAutofit fontScale="92500"/>
          </a:bodyPr>
          <a:lstStyle/>
          <a:p>
            <a:pPr>
              <a:lnSpc>
                <a:spcPct val="150000"/>
              </a:lnSpc>
            </a:pPr>
            <a:r>
              <a:rPr lang="en-ZA" sz="2400" b="1" dirty="0" smtClean="0"/>
              <a:t>Assurance Certificate &amp; Governance (Part C)</a:t>
            </a:r>
          </a:p>
          <a:p>
            <a:pPr>
              <a:lnSpc>
                <a:spcPct val="150000"/>
              </a:lnSpc>
            </a:pPr>
            <a:r>
              <a:rPr lang="en-ZA" sz="2400" b="1" dirty="0" smtClean="0"/>
              <a:t>Part </a:t>
            </a:r>
            <a:r>
              <a:rPr lang="en-ZA" sz="2400" b="1" dirty="0"/>
              <a:t>A : General Information</a:t>
            </a:r>
          </a:p>
          <a:p>
            <a:pPr>
              <a:lnSpc>
                <a:spcPct val="150000"/>
              </a:lnSpc>
            </a:pPr>
            <a:r>
              <a:rPr lang="en-ZA" sz="2400" b="1" dirty="0"/>
              <a:t>Part B : Performance Information</a:t>
            </a:r>
          </a:p>
          <a:p>
            <a:pPr marL="914400" lvl="1" indent="-514350">
              <a:lnSpc>
                <a:spcPct val="150000"/>
              </a:lnSpc>
              <a:buFont typeface="+mj-lt"/>
              <a:buAutoNum type="arabicPeriod"/>
            </a:pPr>
            <a:r>
              <a:rPr lang="en-ZA" sz="2200" i="1" dirty="0" smtClean="0"/>
              <a:t>Overview </a:t>
            </a:r>
            <a:r>
              <a:rPr lang="en-ZA" sz="2200" i="1" dirty="0"/>
              <a:t>of RTIA’s performance</a:t>
            </a:r>
          </a:p>
          <a:p>
            <a:pPr marL="914400" lvl="1" indent="-514350">
              <a:lnSpc>
                <a:spcPct val="150000"/>
              </a:lnSpc>
              <a:buFont typeface="+mj-lt"/>
              <a:buAutoNum type="arabicPeriod"/>
            </a:pPr>
            <a:r>
              <a:rPr lang="en-ZA" sz="2200" i="1" dirty="0"/>
              <a:t>Performance Information by Programme / Strategic Objective</a:t>
            </a:r>
          </a:p>
          <a:p>
            <a:pPr marL="914400" lvl="1" indent="-514350">
              <a:lnSpc>
                <a:spcPct val="160000"/>
              </a:lnSpc>
              <a:buFont typeface="+mj-lt"/>
              <a:buAutoNum type="arabicPeriod"/>
            </a:pPr>
            <a:r>
              <a:rPr lang="en-ZA" sz="2200" i="1" dirty="0"/>
              <a:t>Summary of Financial Information</a:t>
            </a:r>
          </a:p>
          <a:p>
            <a:pPr>
              <a:lnSpc>
                <a:spcPct val="150000"/>
              </a:lnSpc>
            </a:pPr>
            <a:r>
              <a:rPr lang="en-ZA" sz="2400" b="1" dirty="0" smtClean="0"/>
              <a:t>Part D:  Human Resource Management</a:t>
            </a:r>
          </a:p>
          <a:p>
            <a:pPr>
              <a:lnSpc>
                <a:spcPct val="150000"/>
              </a:lnSpc>
            </a:pPr>
            <a:r>
              <a:rPr lang="en-ZA" sz="2400" b="1" dirty="0" smtClean="0"/>
              <a:t>Part </a:t>
            </a:r>
            <a:r>
              <a:rPr lang="en-ZA" sz="2400" b="1" dirty="0"/>
              <a:t>E : Financial Information</a:t>
            </a:r>
          </a:p>
          <a:p>
            <a:pPr>
              <a:lnSpc>
                <a:spcPct val="150000"/>
              </a:lnSpc>
            </a:pPr>
            <a:r>
              <a:rPr lang="en-ZA" sz="2400" b="1" dirty="0" smtClean="0"/>
              <a:t>Part F  : Challenges</a:t>
            </a:r>
            <a:r>
              <a:rPr lang="en-ZA" sz="2400" b="1" dirty="0"/>
              <a:t>, Solutions and Conclusion</a:t>
            </a:r>
          </a:p>
          <a:p>
            <a:pPr marL="400050" lvl="1" indent="0" eaLnBrk="1" fontAlgn="auto" hangingPunct="1">
              <a:lnSpc>
                <a:spcPct val="150000"/>
              </a:lnSpc>
              <a:spcAft>
                <a:spcPts val="0"/>
              </a:spcAft>
              <a:buNone/>
              <a:defRPr/>
            </a:pPr>
            <a:endParaRPr lang="en-US" sz="2400" dirty="0" smtClean="0"/>
          </a:p>
          <a:p>
            <a:pPr lvl="1" indent="-342900" eaLnBrk="1" fontAlgn="auto" hangingPunct="1">
              <a:lnSpc>
                <a:spcPct val="150000"/>
              </a:lnSpc>
              <a:spcAft>
                <a:spcPts val="0"/>
              </a:spcAft>
              <a:buFontTx/>
              <a:buChar char="-"/>
              <a:defRPr/>
            </a:pPr>
            <a:endParaRPr lang="en-US" sz="2400" dirty="0"/>
          </a:p>
          <a:p>
            <a:pPr marL="0" indent="0" eaLnBrk="1" fontAlgn="auto" hangingPunct="1">
              <a:lnSpc>
                <a:spcPct val="150000"/>
              </a:lnSpc>
              <a:spcAft>
                <a:spcPts val="0"/>
              </a:spcAft>
              <a:buNone/>
              <a:defRPr/>
            </a:pPr>
            <a:endParaRPr lang="en-US" sz="2400" dirty="0" smtClean="0"/>
          </a:p>
        </p:txBody>
      </p:sp>
    </p:spTree>
    <p:extLst>
      <p:ext uri="{BB962C8B-B14F-4D97-AF65-F5344CB8AC3E}">
        <p14:creationId xmlns:p14="http://schemas.microsoft.com/office/powerpoint/2010/main" xmlns="" val="1422757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5" name="Title 1"/>
          <p:cNvSpPr txBox="1">
            <a:spLocks/>
          </p:cNvSpPr>
          <p:nvPr/>
        </p:nvSpPr>
        <p:spPr>
          <a:xfrm>
            <a:off x="125896" y="0"/>
            <a:ext cx="8865704" cy="9541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 : General </a:t>
            </a:r>
            <a:r>
              <a:rPr lang="en-US" sz="3200" b="1" u="sng" dirty="0" smtClean="0">
                <a:solidFill>
                  <a:schemeClr val="tx2"/>
                </a:solidFill>
                <a:cs typeface="Aharoni" pitchFamily="2" charset="-79"/>
              </a:rPr>
              <a:t>Information</a:t>
            </a:r>
          </a:p>
        </p:txBody>
      </p:sp>
      <p:pic>
        <p:nvPicPr>
          <p:cNvPr id="6" name="Picture 5"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sp>
        <p:nvSpPr>
          <p:cNvPr id="7" name="TextBox 6"/>
          <p:cNvSpPr txBox="1"/>
          <p:nvPr/>
        </p:nvSpPr>
        <p:spPr>
          <a:xfrm>
            <a:off x="342900" y="954157"/>
            <a:ext cx="8469795" cy="4801314"/>
          </a:xfrm>
          <a:prstGeom prst="rect">
            <a:avLst/>
          </a:prstGeom>
          <a:noFill/>
        </p:spPr>
        <p:txBody>
          <a:bodyPr wrap="square" rtlCol="0">
            <a:spAutoFit/>
          </a:bodyPr>
          <a:lstStyle/>
          <a:p>
            <a:pPr lvl="1" algn="ctr">
              <a:lnSpc>
                <a:spcPct val="150000"/>
              </a:lnSpc>
            </a:pPr>
            <a:r>
              <a:rPr lang="en-GB" sz="2400" dirty="0" smtClean="0">
                <a:solidFill>
                  <a:schemeClr val="tx2"/>
                </a:solidFill>
                <a:latin typeface="Aharoni" pitchFamily="2" charset="-79"/>
                <a:cs typeface="Aharoni" pitchFamily="2" charset="-79"/>
              </a:rPr>
              <a:t>Performance Overview</a:t>
            </a:r>
            <a:endParaRPr lang="en-ZA" sz="2400" dirty="0" smtClean="0">
              <a:solidFill>
                <a:schemeClr val="tx2"/>
              </a:solidFill>
              <a:latin typeface="Aharoni" pitchFamily="2" charset="-79"/>
              <a:cs typeface="Aharoni" pitchFamily="2" charset="-79"/>
            </a:endParaRPr>
          </a:p>
          <a:p>
            <a:pPr marL="342900" indent="-342900">
              <a:lnSpc>
                <a:spcPct val="150000"/>
              </a:lnSpc>
              <a:buFont typeface="Arial" panose="020B0604020202020204" pitchFamily="34" charset="0"/>
              <a:buChar char="•"/>
            </a:pPr>
            <a:r>
              <a:rPr lang="en-ZA" sz="2000" dirty="0" smtClean="0">
                <a:solidFill>
                  <a:schemeClr val="tx2"/>
                </a:solidFill>
              </a:rPr>
              <a:t>Obtained unqualified audit opinion</a:t>
            </a:r>
          </a:p>
          <a:p>
            <a:pPr marL="342900" indent="-342900">
              <a:lnSpc>
                <a:spcPct val="150000"/>
              </a:lnSpc>
              <a:buFont typeface="Arial" panose="020B0604020202020204" pitchFamily="34" charset="0"/>
              <a:buChar char="•"/>
            </a:pPr>
            <a:r>
              <a:rPr lang="en-ZA" sz="2000" dirty="0" smtClean="0">
                <a:solidFill>
                  <a:schemeClr val="tx2"/>
                </a:solidFill>
              </a:rPr>
              <a:t>Increased revenue collection by R20 m compared to previous year</a:t>
            </a:r>
          </a:p>
          <a:p>
            <a:pPr marL="342900" indent="-342900">
              <a:lnSpc>
                <a:spcPct val="150000"/>
              </a:lnSpc>
              <a:buFont typeface="Arial" panose="020B0604020202020204" pitchFamily="34" charset="0"/>
              <a:buChar char="•"/>
            </a:pPr>
            <a:r>
              <a:rPr lang="en-ZA" sz="2000" dirty="0" smtClean="0">
                <a:solidFill>
                  <a:schemeClr val="tx2"/>
                </a:solidFill>
              </a:rPr>
              <a:t>Continued to increase transport skills through empowerment &amp; training with MUARC and Swedish Transportation Agency</a:t>
            </a:r>
          </a:p>
          <a:p>
            <a:pPr marL="342900" indent="-342900">
              <a:lnSpc>
                <a:spcPct val="150000"/>
              </a:lnSpc>
              <a:buFont typeface="Arial" panose="020B0604020202020204" pitchFamily="34" charset="0"/>
              <a:buChar char="•"/>
            </a:pPr>
            <a:r>
              <a:rPr lang="en-ZA" sz="2000" dirty="0">
                <a:solidFill>
                  <a:srgbClr val="00275C"/>
                </a:solidFill>
              </a:rPr>
              <a:t>RTIA maintained optimum levels of efficacy by meeting its target of adjudicating </a:t>
            </a:r>
            <a:r>
              <a:rPr lang="en-ZA" sz="2000" dirty="0" smtClean="0">
                <a:solidFill>
                  <a:srgbClr val="00275C"/>
                </a:solidFill>
              </a:rPr>
              <a:t>100% </a:t>
            </a:r>
            <a:r>
              <a:rPr lang="en-ZA" sz="2000" dirty="0">
                <a:solidFill>
                  <a:srgbClr val="00275C"/>
                </a:solidFill>
              </a:rPr>
              <a:t>of received representations within 21 days </a:t>
            </a:r>
          </a:p>
          <a:p>
            <a:pPr marL="342900" indent="-342900">
              <a:lnSpc>
                <a:spcPct val="150000"/>
              </a:lnSpc>
              <a:buFont typeface="Arial" panose="020B0604020202020204" pitchFamily="34" charset="0"/>
              <a:buChar char="•"/>
            </a:pPr>
            <a:r>
              <a:rPr lang="en-ZA" sz="2000" dirty="0">
                <a:solidFill>
                  <a:srgbClr val="00275C"/>
                </a:solidFill>
              </a:rPr>
              <a:t>For the year under review the Agency achieved </a:t>
            </a:r>
            <a:r>
              <a:rPr lang="en-ZA" sz="2000" dirty="0" smtClean="0">
                <a:solidFill>
                  <a:srgbClr val="00275C"/>
                </a:solidFill>
              </a:rPr>
              <a:t>88% </a:t>
            </a:r>
            <a:r>
              <a:rPr lang="en-ZA" sz="2000" dirty="0">
                <a:solidFill>
                  <a:srgbClr val="00275C"/>
                </a:solidFill>
              </a:rPr>
              <a:t>of set APP </a:t>
            </a:r>
            <a:r>
              <a:rPr lang="en-ZA" sz="2000" dirty="0" smtClean="0">
                <a:solidFill>
                  <a:srgbClr val="00275C"/>
                </a:solidFill>
              </a:rPr>
              <a:t>targets</a:t>
            </a:r>
          </a:p>
          <a:p>
            <a:pPr marL="342900" indent="-342900">
              <a:lnSpc>
                <a:spcPct val="150000"/>
              </a:lnSpc>
              <a:buFont typeface="Arial" panose="020B0604020202020204" pitchFamily="34" charset="0"/>
              <a:buChar char="•"/>
            </a:pPr>
            <a:r>
              <a:rPr lang="en-ZA" sz="2000" dirty="0" smtClean="0">
                <a:solidFill>
                  <a:srgbClr val="00275C"/>
                </a:solidFill>
              </a:rPr>
              <a:t>Completed development of its funding model </a:t>
            </a:r>
            <a:endParaRPr lang="en-ZA" sz="2000" dirty="0">
              <a:solidFill>
                <a:srgbClr val="00275C"/>
              </a:solidFill>
            </a:endParaRPr>
          </a:p>
          <a:p>
            <a:pPr marL="342900" indent="-342900">
              <a:lnSpc>
                <a:spcPct val="150000"/>
              </a:lnSpc>
              <a:buFont typeface="Arial" panose="020B0604020202020204" pitchFamily="34" charset="0"/>
              <a:buChar char="•"/>
            </a:pPr>
            <a:endParaRPr lang="en-ZA" sz="2000" dirty="0">
              <a:solidFill>
                <a:schemeClr val="tx2"/>
              </a:solidFill>
            </a:endParaRPr>
          </a:p>
        </p:txBody>
      </p:sp>
    </p:spTree>
    <p:extLst>
      <p:ext uri="{BB962C8B-B14F-4D97-AF65-F5344CB8AC3E}">
        <p14:creationId xmlns:p14="http://schemas.microsoft.com/office/powerpoint/2010/main" xmlns="" val="2914698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5" name="Title 1"/>
          <p:cNvSpPr txBox="1">
            <a:spLocks/>
          </p:cNvSpPr>
          <p:nvPr/>
        </p:nvSpPr>
        <p:spPr>
          <a:xfrm>
            <a:off x="125896" y="0"/>
            <a:ext cx="8865704" cy="9541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 : General </a:t>
            </a:r>
            <a:r>
              <a:rPr lang="en-US" sz="3200" b="1" u="sng" dirty="0" smtClean="0">
                <a:solidFill>
                  <a:schemeClr val="tx2"/>
                </a:solidFill>
                <a:cs typeface="Aharoni" pitchFamily="2" charset="-79"/>
              </a:rPr>
              <a:t>Information</a:t>
            </a:r>
          </a:p>
        </p:txBody>
      </p:sp>
      <p:pic>
        <p:nvPicPr>
          <p:cNvPr id="6" name="Picture 5"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sp>
        <p:nvSpPr>
          <p:cNvPr id="7" name="TextBox 6"/>
          <p:cNvSpPr txBox="1"/>
          <p:nvPr/>
        </p:nvSpPr>
        <p:spPr>
          <a:xfrm>
            <a:off x="342900" y="954157"/>
            <a:ext cx="8469795" cy="4247317"/>
          </a:xfrm>
          <a:prstGeom prst="rect">
            <a:avLst/>
          </a:prstGeom>
          <a:noFill/>
        </p:spPr>
        <p:txBody>
          <a:bodyPr wrap="square" rtlCol="0">
            <a:spAutoFit/>
          </a:bodyPr>
          <a:lstStyle/>
          <a:p>
            <a:pPr lvl="1" algn="ctr">
              <a:lnSpc>
                <a:spcPct val="150000"/>
              </a:lnSpc>
            </a:pPr>
            <a:r>
              <a:rPr lang="en-GB" sz="2400" b="1" dirty="0" smtClean="0">
                <a:latin typeface="Aharoni" pitchFamily="2" charset="-79"/>
                <a:cs typeface="Aharoni" pitchFamily="2" charset="-79"/>
              </a:rPr>
              <a:t>Performance Overview</a:t>
            </a:r>
            <a:endParaRPr lang="en-ZA" sz="2400" b="1" dirty="0" smtClean="0">
              <a:latin typeface="Aharoni" pitchFamily="2" charset="-79"/>
              <a:cs typeface="Aharoni" pitchFamily="2" charset="-79"/>
            </a:endParaRPr>
          </a:p>
          <a:p>
            <a:pPr algn="ctr">
              <a:lnSpc>
                <a:spcPct val="150000"/>
              </a:lnSpc>
            </a:pPr>
            <a:r>
              <a:rPr lang="en-ZA" sz="2400" dirty="0"/>
              <a:t> </a:t>
            </a:r>
          </a:p>
          <a:p>
            <a:pPr marL="342900" indent="-342900">
              <a:lnSpc>
                <a:spcPct val="150000"/>
              </a:lnSpc>
              <a:buFont typeface="Arial" panose="020B0604020202020204" pitchFamily="34" charset="0"/>
              <a:buChar char="•"/>
            </a:pPr>
            <a:r>
              <a:rPr lang="en-ZA" sz="2400" dirty="0">
                <a:solidFill>
                  <a:srgbClr val="00275C"/>
                </a:solidFill>
              </a:rPr>
              <a:t>Disbursed a total of </a:t>
            </a:r>
            <a:r>
              <a:rPr lang="en-ZA" sz="2400" dirty="0" smtClean="0">
                <a:solidFill>
                  <a:srgbClr val="00275C"/>
                </a:solidFill>
              </a:rPr>
              <a:t>R181m </a:t>
            </a:r>
            <a:r>
              <a:rPr lang="en-ZA" sz="2400" dirty="0">
                <a:solidFill>
                  <a:srgbClr val="00275C"/>
                </a:solidFill>
              </a:rPr>
              <a:t>to various stakeholders </a:t>
            </a:r>
            <a:endParaRPr lang="en-ZA" sz="2400" dirty="0" smtClean="0">
              <a:solidFill>
                <a:srgbClr val="00275C"/>
              </a:solidFill>
            </a:endParaRPr>
          </a:p>
          <a:p>
            <a:pPr marL="342900" indent="-342900">
              <a:lnSpc>
                <a:spcPct val="150000"/>
              </a:lnSpc>
              <a:buFont typeface="Arial" panose="020B0604020202020204" pitchFamily="34" charset="0"/>
              <a:buChar char="•"/>
            </a:pPr>
            <a:r>
              <a:rPr lang="en-ZA" sz="2400" dirty="0" smtClean="0">
                <a:solidFill>
                  <a:srgbClr val="00275C"/>
                </a:solidFill>
              </a:rPr>
              <a:t>The Agency continued to successfully suppress numerous litigations which could have had serious implications to the Agency and key role-players</a:t>
            </a:r>
          </a:p>
          <a:p>
            <a:pPr marL="342900" indent="-342900">
              <a:lnSpc>
                <a:spcPct val="150000"/>
              </a:lnSpc>
              <a:buFont typeface="Arial" panose="020B0604020202020204" pitchFamily="34" charset="0"/>
              <a:buChar char="•"/>
            </a:pPr>
            <a:endParaRPr lang="en-ZA" dirty="0" smtClean="0"/>
          </a:p>
          <a:p>
            <a:pPr marL="342900" indent="-342900">
              <a:lnSpc>
                <a:spcPct val="150000"/>
              </a:lnSpc>
              <a:buFont typeface="Arial" panose="020B0604020202020204" pitchFamily="34" charset="0"/>
              <a:buChar char="•"/>
            </a:pPr>
            <a:endParaRPr lang="en-ZA" dirty="0"/>
          </a:p>
        </p:txBody>
      </p:sp>
    </p:spTree>
    <p:extLst>
      <p:ext uri="{BB962C8B-B14F-4D97-AF65-F5344CB8AC3E}">
        <p14:creationId xmlns:p14="http://schemas.microsoft.com/office/powerpoint/2010/main" xmlns="" val="1112397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6626"/>
            <a:ext cx="8865704" cy="92102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bwMode="auto">
          <a:xfrm>
            <a:off x="270505" y="831722"/>
            <a:ext cx="8576486" cy="5303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500" b="1" kern="1200">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Calibri" pitchFamily="34" charset="0"/>
              </a:defRPr>
            </a:lvl2pPr>
            <a:lvl3pPr algn="l" rtl="0" eaLnBrk="0" fontAlgn="base" hangingPunct="0">
              <a:spcBef>
                <a:spcPct val="0"/>
              </a:spcBef>
              <a:spcAft>
                <a:spcPct val="0"/>
              </a:spcAft>
              <a:defRPr sz="3000" b="1">
                <a:solidFill>
                  <a:schemeClr val="tx1"/>
                </a:solidFill>
                <a:latin typeface="Calibri" pitchFamily="34" charset="0"/>
              </a:defRPr>
            </a:lvl3pPr>
            <a:lvl4pPr algn="l" rtl="0" eaLnBrk="0" fontAlgn="base" hangingPunct="0">
              <a:spcBef>
                <a:spcPct val="0"/>
              </a:spcBef>
              <a:spcAft>
                <a:spcPct val="0"/>
              </a:spcAft>
              <a:defRPr sz="3000" b="1">
                <a:solidFill>
                  <a:schemeClr val="tx1"/>
                </a:solidFill>
                <a:latin typeface="Calibri" pitchFamily="34" charset="0"/>
              </a:defRPr>
            </a:lvl4pPr>
            <a:lvl5pPr algn="l" rtl="0" eaLnBrk="0" fontAlgn="base" hangingPunct="0">
              <a:spcBef>
                <a:spcPct val="0"/>
              </a:spcBef>
              <a:spcAft>
                <a:spcPct val="0"/>
              </a:spcAft>
              <a:defRPr sz="3000" b="1">
                <a:solidFill>
                  <a:schemeClr val="tx1"/>
                </a:solidFill>
                <a:latin typeface="Calibri" pitchFamily="34" charset="0"/>
              </a:defRPr>
            </a:lvl5pPr>
            <a:lvl6pPr marL="457200" algn="l" rtl="0" fontAlgn="base">
              <a:spcBef>
                <a:spcPct val="0"/>
              </a:spcBef>
              <a:spcAft>
                <a:spcPct val="0"/>
              </a:spcAft>
              <a:defRPr sz="3000" b="1">
                <a:solidFill>
                  <a:schemeClr val="tx1"/>
                </a:solidFill>
                <a:latin typeface="Calibri" pitchFamily="34" charset="0"/>
              </a:defRPr>
            </a:lvl6pPr>
            <a:lvl7pPr marL="914400" algn="l" rtl="0" fontAlgn="base">
              <a:spcBef>
                <a:spcPct val="0"/>
              </a:spcBef>
              <a:spcAft>
                <a:spcPct val="0"/>
              </a:spcAft>
              <a:defRPr sz="3000" b="1">
                <a:solidFill>
                  <a:schemeClr val="tx1"/>
                </a:solidFill>
                <a:latin typeface="Calibri" pitchFamily="34" charset="0"/>
              </a:defRPr>
            </a:lvl7pPr>
            <a:lvl8pPr marL="1371600" algn="l" rtl="0" fontAlgn="base">
              <a:spcBef>
                <a:spcPct val="0"/>
              </a:spcBef>
              <a:spcAft>
                <a:spcPct val="0"/>
              </a:spcAft>
              <a:defRPr sz="3000" b="1">
                <a:solidFill>
                  <a:schemeClr val="tx1"/>
                </a:solidFill>
                <a:latin typeface="Calibri" pitchFamily="34" charset="0"/>
              </a:defRPr>
            </a:lvl8pPr>
            <a:lvl9pPr marL="1828800" algn="l" rtl="0" fontAlgn="base">
              <a:spcBef>
                <a:spcPct val="0"/>
              </a:spcBef>
              <a:spcAft>
                <a:spcPct val="0"/>
              </a:spcAft>
              <a:defRPr sz="3000" b="1">
                <a:solidFill>
                  <a:schemeClr val="tx1"/>
                </a:solidFill>
                <a:latin typeface="Calibri" pitchFamily="34" charset="0"/>
              </a:defRPr>
            </a:lvl9pPr>
          </a:lstStyle>
          <a:p>
            <a:pPr eaLnBrk="1" hangingPunct="1"/>
            <a:endParaRPr lang="en-US" sz="3600" dirty="0" smtClean="0">
              <a:latin typeface="Aharoni" pitchFamily="2" charset="-79"/>
              <a:cs typeface="Aharoni" pitchFamily="2" charset="-79"/>
            </a:endParaRPr>
          </a:p>
          <a:p>
            <a:pPr eaLnBrk="1" hangingPunct="1"/>
            <a:r>
              <a:rPr lang="en-US" sz="3200" dirty="0" smtClean="0">
                <a:solidFill>
                  <a:schemeClr val="tx2"/>
                </a:solidFill>
                <a:latin typeface="+mn-lt"/>
                <a:cs typeface="Aharoni" pitchFamily="2" charset="-79"/>
              </a:rPr>
              <a:t>Part B : Performance Information</a:t>
            </a:r>
          </a:p>
          <a:p>
            <a:pPr eaLnBrk="1" hangingPunct="1"/>
            <a:endParaRPr lang="en-US" sz="3200" dirty="0" smtClean="0">
              <a:solidFill>
                <a:schemeClr val="tx2"/>
              </a:solidFill>
              <a:latin typeface="+mn-lt"/>
              <a:cs typeface="Aharoni" pitchFamily="2" charset="-79"/>
            </a:endParaRPr>
          </a:p>
          <a:p>
            <a:pPr eaLnBrk="1" hangingPunct="1"/>
            <a:endParaRPr lang="en-ZA" sz="2800" b="0" i="1" dirty="0" smtClean="0">
              <a:solidFill>
                <a:schemeClr val="tx2"/>
              </a:solidFill>
              <a:latin typeface="+mn-lt"/>
              <a:cs typeface="Aharoni" pitchFamily="2" charset="-79"/>
            </a:endParaRPr>
          </a:p>
          <a:p>
            <a:pPr eaLnBrk="1" hangingPunct="1"/>
            <a:r>
              <a:rPr lang="en-ZA" sz="2800" b="0" i="1" dirty="0" smtClean="0">
                <a:solidFill>
                  <a:schemeClr val="tx2"/>
                </a:solidFill>
                <a:latin typeface="+mn-lt"/>
                <a:cs typeface="Aharoni" pitchFamily="2" charset="-79"/>
              </a:rPr>
              <a:t>Annual </a:t>
            </a:r>
            <a:r>
              <a:rPr lang="en-ZA" sz="2800" b="0" i="1" dirty="0">
                <a:solidFill>
                  <a:schemeClr val="tx2"/>
                </a:solidFill>
                <a:latin typeface="+mn-lt"/>
                <a:cs typeface="Aharoni" pitchFamily="2" charset="-79"/>
              </a:rPr>
              <a:t>Report </a:t>
            </a:r>
            <a:r>
              <a:rPr lang="en-ZA" sz="2800" b="0" i="1" dirty="0" smtClean="0">
                <a:solidFill>
                  <a:schemeClr val="tx2"/>
                </a:solidFill>
                <a:latin typeface="+mn-lt"/>
                <a:cs typeface="Aharoni" pitchFamily="2" charset="-79"/>
              </a:rPr>
              <a:t>pages 33 </a:t>
            </a:r>
            <a:r>
              <a:rPr lang="en-ZA" sz="2800" b="0" i="1" dirty="0">
                <a:solidFill>
                  <a:schemeClr val="tx2"/>
                </a:solidFill>
                <a:latin typeface="+mn-lt"/>
                <a:cs typeface="Aharoni" pitchFamily="2" charset="-79"/>
              </a:rPr>
              <a:t>to </a:t>
            </a:r>
            <a:r>
              <a:rPr lang="en-ZA" sz="2800" b="0" i="1" dirty="0" smtClean="0">
                <a:solidFill>
                  <a:schemeClr val="tx2"/>
                </a:solidFill>
                <a:latin typeface="+mn-lt"/>
                <a:cs typeface="Aharoni" pitchFamily="2" charset="-79"/>
              </a:rPr>
              <a:t>94</a:t>
            </a:r>
          </a:p>
          <a:p>
            <a:pPr eaLnBrk="1" hangingPunct="1"/>
            <a:endParaRPr lang="en-ZA" sz="1000" b="0" dirty="0" smtClean="0">
              <a:solidFill>
                <a:schemeClr val="tx2"/>
              </a:solidFill>
              <a:latin typeface="+mn-lt"/>
              <a:cs typeface="Aharoni" pitchFamily="2" charset="-79"/>
            </a:endParaRPr>
          </a:p>
          <a:p>
            <a:pPr eaLnBrk="1" hangingPunct="1"/>
            <a:endParaRPr lang="en-ZA" sz="3600" dirty="0" smtClean="0">
              <a:latin typeface="Aharoni" pitchFamily="2" charset="-79"/>
              <a:cs typeface="Aharoni" pitchFamily="2" charset="-79"/>
            </a:endParaRPr>
          </a:p>
          <a:p>
            <a:pPr eaLnBrk="1" hangingPunct="1"/>
            <a:endParaRPr lang="en-US" sz="3600" dirty="0" smtClean="0">
              <a:latin typeface="Aharoni" pitchFamily="2" charset="-79"/>
              <a:cs typeface="Aharoni" pitchFamily="2" charset="-79"/>
            </a:endParaRPr>
          </a:p>
        </p:txBody>
      </p:sp>
      <p:pic>
        <p:nvPicPr>
          <p:cNvPr id="6" name="Picture 5"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spTree>
    <p:extLst>
      <p:ext uri="{BB962C8B-B14F-4D97-AF65-F5344CB8AC3E}">
        <p14:creationId xmlns:p14="http://schemas.microsoft.com/office/powerpoint/2010/main" xmlns="" val="659714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30480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6" name="Title 1"/>
          <p:cNvSpPr txBox="1">
            <a:spLocks/>
          </p:cNvSpPr>
          <p:nvPr/>
        </p:nvSpPr>
        <p:spPr>
          <a:xfrm>
            <a:off x="125896" y="724768"/>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800" b="1" dirty="0" smtClean="0">
                <a:latin typeface="Aharoni" pitchFamily="2" charset="-79"/>
                <a:cs typeface="Aharoni" pitchFamily="2" charset="-79"/>
              </a:rPr>
              <a:t>Overview of RTIA’s performance</a:t>
            </a:r>
            <a:endParaRPr lang="en-ZA" sz="2800" b="1" dirty="0">
              <a:latin typeface="Aharoni" pitchFamily="2" charset="-79"/>
              <a:cs typeface="Aharoni" pitchFamily="2" charset="-79"/>
            </a:endParaRPr>
          </a:p>
        </p:txBody>
      </p:sp>
      <p:sp>
        <p:nvSpPr>
          <p:cNvPr id="7" name="TextBox 6"/>
          <p:cNvSpPr txBox="1"/>
          <p:nvPr/>
        </p:nvSpPr>
        <p:spPr>
          <a:xfrm>
            <a:off x="303635" y="2454616"/>
            <a:ext cx="8510225" cy="3323987"/>
          </a:xfrm>
          <a:prstGeom prst="rect">
            <a:avLst/>
          </a:prstGeom>
          <a:noFill/>
        </p:spPr>
        <p:txBody>
          <a:bodyPr wrap="square" rtlCol="0">
            <a:spAutoFit/>
          </a:bodyPr>
          <a:lstStyle/>
          <a:p>
            <a:pPr algn="ctr">
              <a:lnSpc>
                <a:spcPct val="150000"/>
              </a:lnSpc>
            </a:pPr>
            <a:r>
              <a:rPr lang="en-GB" sz="2000" i="1" dirty="0" smtClean="0">
                <a:solidFill>
                  <a:srgbClr val="FF0000"/>
                </a:solidFill>
              </a:rPr>
              <a:t>One of South </a:t>
            </a:r>
            <a:r>
              <a:rPr lang="en-GB" sz="2000" i="1" dirty="0">
                <a:solidFill>
                  <a:srgbClr val="FF0000"/>
                </a:solidFill>
              </a:rPr>
              <a:t>Africa's greatest </a:t>
            </a:r>
            <a:r>
              <a:rPr lang="en-GB" sz="2000" i="1" dirty="0" smtClean="0">
                <a:solidFill>
                  <a:srgbClr val="FF0000"/>
                </a:solidFill>
              </a:rPr>
              <a:t>challenges: </a:t>
            </a:r>
          </a:p>
          <a:p>
            <a:pPr algn="ctr">
              <a:lnSpc>
                <a:spcPct val="150000"/>
              </a:lnSpc>
            </a:pPr>
            <a:r>
              <a:rPr lang="en-GB" sz="2000" i="1" dirty="0" smtClean="0">
                <a:solidFill>
                  <a:srgbClr val="FF0000"/>
                </a:solidFill>
              </a:rPr>
              <a:t>  significant reduction of </a:t>
            </a:r>
            <a:r>
              <a:rPr lang="en-GB" sz="2000" i="1" dirty="0">
                <a:solidFill>
                  <a:srgbClr val="FF0000"/>
                </a:solidFill>
              </a:rPr>
              <a:t>the </a:t>
            </a:r>
            <a:r>
              <a:rPr lang="en-GB" sz="2000" i="1" dirty="0" smtClean="0">
                <a:solidFill>
                  <a:srgbClr val="FF0000"/>
                </a:solidFill>
              </a:rPr>
              <a:t>road carnage!</a:t>
            </a:r>
          </a:p>
          <a:p>
            <a:pPr algn="just">
              <a:lnSpc>
                <a:spcPct val="150000"/>
              </a:lnSpc>
            </a:pPr>
            <a:r>
              <a:rPr lang="en-GB" sz="2000" dirty="0" smtClean="0"/>
              <a:t>The </a:t>
            </a:r>
            <a:r>
              <a:rPr lang="en-GB" sz="2000" dirty="0"/>
              <a:t>number of road traffic crashes and fatalities are directly proportional </a:t>
            </a:r>
            <a:r>
              <a:rPr lang="en-GB" sz="2000" dirty="0" smtClean="0"/>
              <a:t>to:</a:t>
            </a:r>
          </a:p>
          <a:p>
            <a:pPr marL="457200" indent="-457200" algn="just">
              <a:lnSpc>
                <a:spcPct val="150000"/>
              </a:lnSpc>
              <a:buFont typeface="Arial" panose="020B0604020202020204" pitchFamily="34" charset="0"/>
              <a:buChar char="•"/>
            </a:pPr>
            <a:r>
              <a:rPr lang="en-GB" sz="2000" dirty="0"/>
              <a:t>T</a:t>
            </a:r>
            <a:r>
              <a:rPr lang="en-GB" sz="2000" dirty="0" smtClean="0"/>
              <a:t>he </a:t>
            </a:r>
            <a:r>
              <a:rPr lang="en-GB" sz="2000" dirty="0"/>
              <a:t>level of lawlessness and driver </a:t>
            </a:r>
            <a:r>
              <a:rPr lang="en-GB" sz="2000" dirty="0" smtClean="0"/>
              <a:t>misbehaviour; </a:t>
            </a:r>
          </a:p>
          <a:p>
            <a:pPr marL="457200" indent="-457200" algn="just">
              <a:lnSpc>
                <a:spcPct val="150000"/>
              </a:lnSpc>
              <a:buFont typeface="Arial" panose="020B0604020202020204" pitchFamily="34" charset="0"/>
              <a:buChar char="•"/>
            </a:pPr>
            <a:r>
              <a:rPr lang="en-ZA" sz="2000" dirty="0" smtClean="0"/>
              <a:t>Continuous visible </a:t>
            </a:r>
            <a:r>
              <a:rPr lang="en-ZA" sz="2000" dirty="0"/>
              <a:t>and efficient law </a:t>
            </a:r>
            <a:r>
              <a:rPr lang="en-ZA" sz="2000" dirty="0" smtClean="0"/>
              <a:t>enforcement;</a:t>
            </a:r>
          </a:p>
          <a:p>
            <a:pPr marL="457200" indent="-457200" algn="just">
              <a:lnSpc>
                <a:spcPct val="150000"/>
              </a:lnSpc>
              <a:buFont typeface="Arial" panose="020B0604020202020204" pitchFamily="34" charset="0"/>
              <a:buChar char="•"/>
            </a:pPr>
            <a:r>
              <a:rPr lang="en-ZA" sz="2000" dirty="0" smtClean="0"/>
              <a:t>Effective public awareness &amp; communication programmes; and</a:t>
            </a:r>
          </a:p>
          <a:p>
            <a:pPr marL="457200" indent="-457200" algn="just">
              <a:lnSpc>
                <a:spcPct val="150000"/>
              </a:lnSpc>
              <a:buFont typeface="Arial" panose="020B0604020202020204" pitchFamily="34" charset="0"/>
              <a:buChar char="•"/>
            </a:pPr>
            <a:r>
              <a:rPr lang="en-ZA" sz="2000" dirty="0" smtClean="0"/>
              <a:t>Efficient, transparent &amp; expeditious adjudication of road traffic violations.</a:t>
            </a:r>
            <a:endParaRPr lang="en-ZA" sz="1400" dirty="0"/>
          </a:p>
        </p:txBody>
      </p:sp>
      <p:sp>
        <p:nvSpPr>
          <p:cNvPr id="8" name="Title 1"/>
          <p:cNvSpPr txBox="1">
            <a:spLocks/>
          </p:cNvSpPr>
          <p:nvPr/>
        </p:nvSpPr>
        <p:spPr>
          <a:xfrm>
            <a:off x="125896" y="1229139"/>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400" b="1" dirty="0" smtClean="0">
                <a:latin typeface="Aharoni" pitchFamily="2" charset="-79"/>
                <a:cs typeface="Aharoni" pitchFamily="2" charset="-79"/>
              </a:rPr>
              <a:t>Service delivery environment</a:t>
            </a:r>
            <a:endParaRPr lang="en-ZA" sz="2400" b="1" dirty="0">
              <a:latin typeface="Aharoni" pitchFamily="2" charset="-79"/>
              <a:cs typeface="Aharoni" pitchFamily="2" charset="-79"/>
            </a:endParaRPr>
          </a:p>
        </p:txBody>
      </p:sp>
    </p:spTree>
    <p:extLst>
      <p:ext uri="{BB962C8B-B14F-4D97-AF65-F5344CB8AC3E}">
        <p14:creationId xmlns:p14="http://schemas.microsoft.com/office/powerpoint/2010/main" xmlns="" val="2894174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6" name="Title 1"/>
          <p:cNvSpPr txBox="1">
            <a:spLocks/>
          </p:cNvSpPr>
          <p:nvPr/>
        </p:nvSpPr>
        <p:spPr>
          <a:xfrm>
            <a:off x="125896" y="976953"/>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400" b="1" dirty="0" smtClean="0">
                <a:latin typeface="Aharoni" pitchFamily="2" charset="-79"/>
                <a:cs typeface="Aharoni" pitchFamily="2" charset="-79"/>
              </a:rPr>
              <a:t>Overview of RTIA’s performance</a:t>
            </a:r>
            <a:endParaRPr lang="en-ZA" sz="2400" b="1" dirty="0">
              <a:latin typeface="Aharoni" pitchFamily="2" charset="-79"/>
              <a:cs typeface="Aharoni" pitchFamily="2" charset="-79"/>
            </a:endParaRPr>
          </a:p>
        </p:txBody>
      </p:sp>
      <p:sp>
        <p:nvSpPr>
          <p:cNvPr id="7" name="TextBox 6"/>
          <p:cNvSpPr txBox="1"/>
          <p:nvPr/>
        </p:nvSpPr>
        <p:spPr>
          <a:xfrm>
            <a:off x="316888" y="1962734"/>
            <a:ext cx="8483720" cy="4247317"/>
          </a:xfrm>
          <a:prstGeom prst="rect">
            <a:avLst/>
          </a:prstGeom>
          <a:noFill/>
        </p:spPr>
        <p:txBody>
          <a:bodyPr wrap="square" rtlCol="0">
            <a:spAutoFit/>
          </a:bodyPr>
          <a:lstStyle/>
          <a:p>
            <a:pPr algn="just">
              <a:lnSpc>
                <a:spcPct val="150000"/>
              </a:lnSpc>
            </a:pPr>
            <a:r>
              <a:rPr lang="en-ZA" sz="2000" dirty="0" smtClean="0"/>
              <a:t>RTIA assists </a:t>
            </a:r>
            <a:r>
              <a:rPr lang="en-ZA" sz="2000" dirty="0"/>
              <a:t>the various road traffic departments </a:t>
            </a:r>
            <a:r>
              <a:rPr lang="en-ZA" sz="2000" dirty="0" smtClean="0"/>
              <a:t>and </a:t>
            </a:r>
            <a:r>
              <a:rPr lang="en-ZA" sz="2000" dirty="0"/>
              <a:t>Issuing Authorities </a:t>
            </a:r>
            <a:r>
              <a:rPr lang="en-ZA" sz="2000" dirty="0" smtClean="0"/>
              <a:t>to enhance effective law enforcement by:</a:t>
            </a:r>
          </a:p>
          <a:p>
            <a:pPr algn="just">
              <a:lnSpc>
                <a:spcPct val="150000"/>
              </a:lnSpc>
            </a:pPr>
            <a:endParaRPr lang="en-ZA" sz="2000" dirty="0" smtClean="0"/>
          </a:p>
          <a:p>
            <a:pPr marL="457200" indent="-457200" algn="just">
              <a:lnSpc>
                <a:spcPct val="150000"/>
              </a:lnSpc>
              <a:buFont typeface="Arial" panose="020B0604020202020204" pitchFamily="34" charset="0"/>
              <a:buChar char="•"/>
            </a:pPr>
            <a:r>
              <a:rPr lang="en-ZA" sz="2000" dirty="0" smtClean="0"/>
              <a:t> monitoring </a:t>
            </a:r>
            <a:r>
              <a:rPr lang="en-ZA" sz="2000" dirty="0"/>
              <a:t>adherence with </a:t>
            </a:r>
            <a:r>
              <a:rPr lang="en-ZA" sz="2000" dirty="0" smtClean="0"/>
              <a:t>road traffic law enforcement  </a:t>
            </a:r>
            <a:r>
              <a:rPr lang="en-ZA" sz="2000" dirty="0"/>
              <a:t>programmes, plans and </a:t>
            </a:r>
            <a:r>
              <a:rPr lang="en-ZA" sz="2000" dirty="0" smtClean="0"/>
              <a:t>targets;</a:t>
            </a:r>
          </a:p>
          <a:p>
            <a:pPr marL="457200" indent="-457200" algn="just">
              <a:lnSpc>
                <a:spcPct val="150000"/>
              </a:lnSpc>
              <a:buFont typeface="Arial" panose="020B0604020202020204" pitchFamily="34" charset="0"/>
              <a:buChar char="•"/>
            </a:pPr>
            <a:r>
              <a:rPr lang="en-ZA" sz="2000" dirty="0" smtClean="0"/>
              <a:t>provision </a:t>
            </a:r>
            <a:r>
              <a:rPr lang="en-ZA" sz="2000" dirty="0"/>
              <a:t>of performance information </a:t>
            </a:r>
            <a:r>
              <a:rPr lang="en-ZA" sz="2000" dirty="0" smtClean="0"/>
              <a:t>on issuing authorities collected </a:t>
            </a:r>
            <a:r>
              <a:rPr lang="en-ZA" sz="2000" dirty="0"/>
              <a:t>by means of the AARTO </a:t>
            </a:r>
            <a:r>
              <a:rPr lang="en-ZA" sz="2000" dirty="0" smtClean="0"/>
              <a:t>process and</a:t>
            </a:r>
          </a:p>
          <a:p>
            <a:pPr marL="457200" indent="-457200" algn="just">
              <a:lnSpc>
                <a:spcPct val="150000"/>
              </a:lnSpc>
              <a:buFont typeface="Arial" panose="020B0604020202020204" pitchFamily="34" charset="0"/>
              <a:buChar char="•"/>
            </a:pPr>
            <a:r>
              <a:rPr lang="en-ZA" sz="2000" dirty="0" smtClean="0"/>
              <a:t>The easy identification of infringements with a view to informing interventionist strategies and operational plans.</a:t>
            </a:r>
            <a:endParaRPr lang="en-ZA" sz="2000" dirty="0"/>
          </a:p>
        </p:txBody>
      </p:sp>
      <p:sp>
        <p:nvSpPr>
          <p:cNvPr id="8" name="Title 1"/>
          <p:cNvSpPr txBox="1">
            <a:spLocks/>
          </p:cNvSpPr>
          <p:nvPr/>
        </p:nvSpPr>
        <p:spPr>
          <a:xfrm>
            <a:off x="125896" y="1229139"/>
            <a:ext cx="7772400" cy="504371"/>
          </a:xfrm>
          <a:prstGeom prst="rect">
            <a:avLst/>
          </a:prstGeom>
        </p:spPr>
        <p:txBody>
          <a:bodyP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ZA" b="1" dirty="0"/>
          </a:p>
        </p:txBody>
      </p:sp>
    </p:spTree>
    <p:extLst>
      <p:ext uri="{BB962C8B-B14F-4D97-AF65-F5344CB8AC3E}">
        <p14:creationId xmlns:p14="http://schemas.microsoft.com/office/powerpoint/2010/main" xmlns="" val="2435555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6" name="Title 5"/>
          <p:cNvSpPr>
            <a:spLocks noGrp="1"/>
          </p:cNvSpPr>
          <p:nvPr>
            <p:ph type="ctrTitle"/>
          </p:nvPr>
        </p:nvSpPr>
        <p:spPr>
          <a:xfrm>
            <a:off x="443345" y="1052945"/>
            <a:ext cx="8001603" cy="872837"/>
          </a:xfrm>
        </p:spPr>
        <p:txBody>
          <a:bodyPr>
            <a:normAutofit fontScale="90000"/>
          </a:bodyPr>
          <a:lstStyle/>
          <a:p>
            <a:r>
              <a:rPr lang="en-ZA" dirty="0">
                <a:solidFill>
                  <a:schemeClr val="accent6"/>
                </a:solidFill>
              </a:rPr>
              <a:t>Number of Notices Captured per </a:t>
            </a:r>
            <a:r>
              <a:rPr lang="en-ZA" dirty="0" smtClean="0">
                <a:solidFill>
                  <a:schemeClr val="accent6"/>
                </a:solidFill>
              </a:rPr>
              <a:t>Type </a:t>
            </a:r>
            <a:endParaRPr lang="en-ZA" dirty="0">
              <a:solidFill>
                <a:schemeClr val="accent6"/>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6479" y="1851024"/>
            <a:ext cx="7369449" cy="4219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lded Corner 9"/>
          <p:cNvSpPr/>
          <p:nvPr/>
        </p:nvSpPr>
        <p:spPr>
          <a:xfrm>
            <a:off x="6165272" y="3825145"/>
            <a:ext cx="2826327" cy="2245384"/>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smtClean="0">
                <a:solidFill>
                  <a:schemeClr val="accent6">
                    <a:lumMod val="50000"/>
                  </a:schemeClr>
                </a:solidFill>
              </a:rPr>
              <a:t>2016-2017</a:t>
            </a:r>
          </a:p>
          <a:p>
            <a:pPr algn="ctr"/>
            <a:r>
              <a:rPr lang="en-ZA" sz="2400" b="1" dirty="0"/>
              <a:t>Total  =  3 663 158 </a:t>
            </a:r>
          </a:p>
          <a:p>
            <a:pPr algn="ctr"/>
            <a:endParaRPr lang="en-ZA" sz="2400" b="1" dirty="0"/>
          </a:p>
          <a:p>
            <a:pPr algn="ctr"/>
            <a:r>
              <a:rPr lang="en-ZA" sz="2400" b="1" dirty="0" smtClean="0">
                <a:solidFill>
                  <a:schemeClr val="accent6">
                    <a:lumMod val="50000"/>
                  </a:schemeClr>
                </a:solidFill>
              </a:rPr>
              <a:t>2017-2018</a:t>
            </a:r>
          </a:p>
          <a:p>
            <a:pPr algn="ctr"/>
            <a:r>
              <a:rPr lang="en-ZA" sz="2400" b="1" dirty="0"/>
              <a:t>Total  =  1 607 </a:t>
            </a:r>
            <a:r>
              <a:rPr lang="en-ZA" sz="2400" b="1" dirty="0" smtClean="0"/>
              <a:t>989</a:t>
            </a:r>
            <a:endParaRPr lang="en-ZA" sz="2400" b="1" dirty="0"/>
          </a:p>
        </p:txBody>
      </p:sp>
    </p:spTree>
    <p:extLst>
      <p:ext uri="{BB962C8B-B14F-4D97-AF65-F5344CB8AC3E}">
        <p14:creationId xmlns:p14="http://schemas.microsoft.com/office/powerpoint/2010/main" xmlns="" val="1266516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6" name="Title 5"/>
          <p:cNvSpPr>
            <a:spLocks noGrp="1"/>
          </p:cNvSpPr>
          <p:nvPr>
            <p:ph type="ctrTitle"/>
          </p:nvPr>
        </p:nvSpPr>
        <p:spPr>
          <a:xfrm>
            <a:off x="443345" y="1052945"/>
            <a:ext cx="8001603" cy="872837"/>
          </a:xfrm>
        </p:spPr>
        <p:txBody>
          <a:bodyPr>
            <a:normAutofit fontScale="90000"/>
          </a:bodyPr>
          <a:lstStyle/>
          <a:p>
            <a:r>
              <a:rPr lang="en-ZA" dirty="0">
                <a:solidFill>
                  <a:schemeClr val="accent6"/>
                </a:solidFill>
              </a:rPr>
              <a:t>Number of Notices Captured per </a:t>
            </a:r>
            <a:r>
              <a:rPr lang="en-ZA" dirty="0" smtClean="0">
                <a:solidFill>
                  <a:schemeClr val="accent6"/>
                </a:solidFill>
              </a:rPr>
              <a:t>Type </a:t>
            </a:r>
            <a:endParaRPr lang="en-ZA" dirty="0">
              <a:solidFill>
                <a:schemeClr val="accent6"/>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6479" y="1851024"/>
            <a:ext cx="7369449" cy="4219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Line Callout 1 8"/>
          <p:cNvSpPr/>
          <p:nvPr/>
        </p:nvSpPr>
        <p:spPr>
          <a:xfrm>
            <a:off x="6509796" y="1526360"/>
            <a:ext cx="1926175" cy="928256"/>
          </a:xfrm>
          <a:prstGeom prst="borderCallout1">
            <a:avLst>
              <a:gd name="adj1" fmla="val 18750"/>
              <a:gd name="adj2" fmla="val -8333"/>
              <a:gd name="adj3" fmla="val 64831"/>
              <a:gd name="adj4" fmla="val -114722"/>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solidFill>
                  <a:schemeClr val="tx1">
                    <a:lumMod val="90000"/>
                    <a:lumOff val="10000"/>
                  </a:schemeClr>
                </a:solidFill>
              </a:rPr>
              <a:t>AARTO 01  - Hand written notices</a:t>
            </a:r>
            <a:endParaRPr lang="en-ZA" dirty="0">
              <a:solidFill>
                <a:schemeClr val="tx1">
                  <a:lumMod val="90000"/>
                  <a:lumOff val="10000"/>
                </a:schemeClr>
              </a:solidFill>
            </a:endParaRPr>
          </a:p>
        </p:txBody>
      </p:sp>
    </p:spTree>
    <p:extLst>
      <p:ext uri="{BB962C8B-B14F-4D97-AF65-F5344CB8AC3E}">
        <p14:creationId xmlns:p14="http://schemas.microsoft.com/office/powerpoint/2010/main" xmlns="" val="1523412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6" name="Title 5"/>
          <p:cNvSpPr>
            <a:spLocks noGrp="1"/>
          </p:cNvSpPr>
          <p:nvPr>
            <p:ph type="ctrTitle"/>
          </p:nvPr>
        </p:nvSpPr>
        <p:spPr>
          <a:xfrm>
            <a:off x="443345" y="1052945"/>
            <a:ext cx="8001603" cy="872837"/>
          </a:xfrm>
        </p:spPr>
        <p:txBody>
          <a:bodyPr>
            <a:normAutofit fontScale="90000"/>
          </a:bodyPr>
          <a:lstStyle/>
          <a:p>
            <a:r>
              <a:rPr lang="en-ZA" dirty="0">
                <a:solidFill>
                  <a:schemeClr val="accent6"/>
                </a:solidFill>
              </a:rPr>
              <a:t>Number of Notices Captured per </a:t>
            </a:r>
            <a:r>
              <a:rPr lang="en-ZA" dirty="0" smtClean="0">
                <a:solidFill>
                  <a:schemeClr val="accent6"/>
                </a:solidFill>
              </a:rPr>
              <a:t>Type </a:t>
            </a:r>
            <a:endParaRPr lang="en-ZA" dirty="0">
              <a:solidFill>
                <a:schemeClr val="accent6"/>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6479" y="1851024"/>
            <a:ext cx="7369449" cy="4219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Line Callout 1 8"/>
          <p:cNvSpPr/>
          <p:nvPr/>
        </p:nvSpPr>
        <p:spPr>
          <a:xfrm>
            <a:off x="5182987" y="2793143"/>
            <a:ext cx="2334687" cy="975411"/>
          </a:xfrm>
          <a:prstGeom prst="borderCallout1">
            <a:avLst>
              <a:gd name="adj1" fmla="val 18750"/>
              <a:gd name="adj2" fmla="val -8333"/>
              <a:gd name="adj3" fmla="val 35596"/>
              <a:gd name="adj4" fmla="val -102961"/>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solidFill>
                  <a:schemeClr val="tx1">
                    <a:lumMod val="90000"/>
                    <a:lumOff val="10000"/>
                  </a:schemeClr>
                </a:solidFill>
              </a:rPr>
              <a:t>AARTO 02  - electronic notices created at the weighbridges</a:t>
            </a:r>
            <a:endParaRPr lang="en-ZA" dirty="0">
              <a:solidFill>
                <a:schemeClr val="tx1">
                  <a:lumMod val="90000"/>
                  <a:lumOff val="10000"/>
                </a:schemeClr>
              </a:solidFill>
            </a:endParaRPr>
          </a:p>
        </p:txBody>
      </p:sp>
    </p:spTree>
    <p:extLst>
      <p:ext uri="{BB962C8B-B14F-4D97-AF65-F5344CB8AC3E}">
        <p14:creationId xmlns:p14="http://schemas.microsoft.com/office/powerpoint/2010/main" xmlns="" val="1523412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6" name="Title 5"/>
          <p:cNvSpPr>
            <a:spLocks noGrp="1"/>
          </p:cNvSpPr>
          <p:nvPr>
            <p:ph type="ctrTitle"/>
          </p:nvPr>
        </p:nvSpPr>
        <p:spPr>
          <a:xfrm>
            <a:off x="443345" y="1052945"/>
            <a:ext cx="8001603" cy="872837"/>
          </a:xfrm>
        </p:spPr>
        <p:txBody>
          <a:bodyPr>
            <a:normAutofit fontScale="90000"/>
          </a:bodyPr>
          <a:lstStyle/>
          <a:p>
            <a:r>
              <a:rPr lang="en-ZA" dirty="0">
                <a:solidFill>
                  <a:schemeClr val="accent6"/>
                </a:solidFill>
              </a:rPr>
              <a:t>Number of Notices Captured per </a:t>
            </a:r>
            <a:r>
              <a:rPr lang="en-ZA" dirty="0" smtClean="0">
                <a:solidFill>
                  <a:schemeClr val="accent6"/>
                </a:solidFill>
              </a:rPr>
              <a:t>Type </a:t>
            </a:r>
            <a:endParaRPr lang="en-ZA" dirty="0">
              <a:solidFill>
                <a:schemeClr val="accent6"/>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6479" y="1851024"/>
            <a:ext cx="7369449" cy="4219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Line Callout 1 8"/>
          <p:cNvSpPr/>
          <p:nvPr/>
        </p:nvSpPr>
        <p:spPr>
          <a:xfrm>
            <a:off x="7065424" y="3095201"/>
            <a:ext cx="1926175" cy="1127335"/>
          </a:xfrm>
          <a:prstGeom prst="borderCallout1">
            <a:avLst>
              <a:gd name="adj1" fmla="val 18750"/>
              <a:gd name="adj2" fmla="val -8333"/>
              <a:gd name="adj3" fmla="val 32373"/>
              <a:gd name="adj4" fmla="val -67969"/>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solidFill>
                  <a:schemeClr val="tx1">
                    <a:lumMod val="90000"/>
                    <a:lumOff val="10000"/>
                  </a:schemeClr>
                </a:solidFill>
              </a:rPr>
              <a:t>AARTO 03  - Camera captured notices</a:t>
            </a:r>
            <a:endParaRPr lang="en-ZA" dirty="0">
              <a:solidFill>
                <a:schemeClr val="tx1">
                  <a:lumMod val="90000"/>
                  <a:lumOff val="10000"/>
                </a:schemeClr>
              </a:solidFill>
            </a:endParaRPr>
          </a:p>
        </p:txBody>
      </p:sp>
    </p:spTree>
    <p:extLst>
      <p:ext uri="{BB962C8B-B14F-4D97-AF65-F5344CB8AC3E}">
        <p14:creationId xmlns:p14="http://schemas.microsoft.com/office/powerpoint/2010/main" xmlns="" val="4020633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6" name="Title 5"/>
          <p:cNvSpPr>
            <a:spLocks noGrp="1"/>
          </p:cNvSpPr>
          <p:nvPr>
            <p:ph type="ctrTitle"/>
          </p:nvPr>
        </p:nvSpPr>
        <p:spPr>
          <a:xfrm>
            <a:off x="443345" y="1052945"/>
            <a:ext cx="8001603" cy="872837"/>
          </a:xfrm>
        </p:spPr>
        <p:txBody>
          <a:bodyPr>
            <a:normAutofit fontScale="90000"/>
          </a:bodyPr>
          <a:lstStyle/>
          <a:p>
            <a:r>
              <a:rPr lang="en-ZA" dirty="0">
                <a:solidFill>
                  <a:schemeClr val="accent6"/>
                </a:solidFill>
              </a:rPr>
              <a:t>Number of Notices Captured per </a:t>
            </a:r>
            <a:r>
              <a:rPr lang="en-ZA" dirty="0" smtClean="0">
                <a:solidFill>
                  <a:schemeClr val="accent6"/>
                </a:solidFill>
              </a:rPr>
              <a:t>Type </a:t>
            </a:r>
            <a:endParaRPr lang="en-ZA" dirty="0">
              <a:solidFill>
                <a:schemeClr val="accent6"/>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6479" y="1851024"/>
            <a:ext cx="7369449" cy="4219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Line Callout 1 9"/>
          <p:cNvSpPr/>
          <p:nvPr/>
        </p:nvSpPr>
        <p:spPr>
          <a:xfrm>
            <a:off x="5124227" y="3717730"/>
            <a:ext cx="1602629" cy="1127335"/>
          </a:xfrm>
          <a:prstGeom prst="borderCallout1">
            <a:avLst>
              <a:gd name="adj1" fmla="val 18750"/>
              <a:gd name="adj2" fmla="val -8333"/>
              <a:gd name="adj3" fmla="val 58520"/>
              <a:gd name="adj4" fmla="val -119038"/>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solidFill>
                  <a:schemeClr val="tx1">
                    <a:lumMod val="90000"/>
                    <a:lumOff val="10000"/>
                  </a:schemeClr>
                </a:solidFill>
              </a:rPr>
              <a:t>AARTO 31  - unattended vehicle</a:t>
            </a:r>
            <a:endParaRPr lang="en-ZA" dirty="0">
              <a:solidFill>
                <a:schemeClr val="tx1">
                  <a:lumMod val="90000"/>
                  <a:lumOff val="10000"/>
                </a:schemeClr>
              </a:solidFill>
            </a:endParaRPr>
          </a:p>
        </p:txBody>
      </p:sp>
    </p:spTree>
    <p:extLst>
      <p:ext uri="{BB962C8B-B14F-4D97-AF65-F5344CB8AC3E}">
        <p14:creationId xmlns:p14="http://schemas.microsoft.com/office/powerpoint/2010/main" xmlns="" val="4020633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5" name="Title 1"/>
          <p:cNvSpPr txBox="1">
            <a:spLocks/>
          </p:cNvSpPr>
          <p:nvPr/>
        </p:nvSpPr>
        <p:spPr>
          <a:xfrm>
            <a:off x="125896" y="0"/>
            <a:ext cx="8865704" cy="9541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solidFill>
                  <a:schemeClr val="tx2"/>
                </a:solidFill>
                <a:cs typeface="Aharoni" pitchFamily="2" charset="-79"/>
              </a:rPr>
              <a:t>Preface: Certificate of Assurance</a:t>
            </a:r>
          </a:p>
        </p:txBody>
      </p:sp>
      <p:pic>
        <p:nvPicPr>
          <p:cNvPr id="6" name="Picture 5"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sp>
        <p:nvSpPr>
          <p:cNvPr id="7" name="TextBox 6"/>
          <p:cNvSpPr txBox="1"/>
          <p:nvPr/>
        </p:nvSpPr>
        <p:spPr>
          <a:xfrm>
            <a:off x="342900" y="954157"/>
            <a:ext cx="8469795" cy="51706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ZA" sz="2000" dirty="0" smtClean="0">
                <a:solidFill>
                  <a:schemeClr val="tx2"/>
                </a:solidFill>
              </a:rPr>
              <a:t>The role of the Company Secretary is:</a:t>
            </a:r>
          </a:p>
          <a:p>
            <a:pPr>
              <a:lnSpc>
                <a:spcPct val="150000"/>
              </a:lnSpc>
            </a:pPr>
            <a:r>
              <a:rPr lang="en-ZA" sz="2000" dirty="0">
                <a:solidFill>
                  <a:schemeClr val="tx2"/>
                </a:solidFill>
              </a:rPr>
              <a:t>	</a:t>
            </a:r>
            <a:r>
              <a:rPr lang="en-ZA" sz="2000" dirty="0" smtClean="0">
                <a:solidFill>
                  <a:schemeClr val="tx2"/>
                </a:solidFill>
              </a:rPr>
              <a:t>-	to ensure </a:t>
            </a:r>
            <a:r>
              <a:rPr lang="en-ZA" sz="2000" dirty="0" err="1" smtClean="0">
                <a:solidFill>
                  <a:schemeClr val="tx2"/>
                </a:solidFill>
              </a:rPr>
              <a:t>recordal</a:t>
            </a:r>
            <a:r>
              <a:rPr lang="en-ZA" sz="2000" dirty="0" smtClean="0">
                <a:solidFill>
                  <a:schemeClr val="tx2"/>
                </a:solidFill>
              </a:rPr>
              <a:t> of the Agency’s business</a:t>
            </a:r>
          </a:p>
          <a:p>
            <a:pPr>
              <a:lnSpc>
                <a:spcPct val="150000"/>
              </a:lnSpc>
            </a:pPr>
            <a:r>
              <a:rPr lang="en-ZA" sz="2000" dirty="0">
                <a:solidFill>
                  <a:schemeClr val="tx2"/>
                </a:solidFill>
              </a:rPr>
              <a:t>	</a:t>
            </a:r>
            <a:r>
              <a:rPr lang="en-ZA" sz="2000" dirty="0" smtClean="0">
                <a:solidFill>
                  <a:schemeClr val="tx2"/>
                </a:solidFill>
              </a:rPr>
              <a:t>-	provide advise to the Board and Executive management</a:t>
            </a:r>
          </a:p>
          <a:p>
            <a:pPr>
              <a:lnSpc>
                <a:spcPct val="150000"/>
              </a:lnSpc>
            </a:pPr>
            <a:r>
              <a:rPr lang="en-ZA" sz="2000" dirty="0">
                <a:solidFill>
                  <a:schemeClr val="tx2"/>
                </a:solidFill>
              </a:rPr>
              <a:t>	</a:t>
            </a:r>
            <a:r>
              <a:rPr lang="en-ZA" sz="2000" dirty="0" smtClean="0">
                <a:solidFill>
                  <a:schemeClr val="tx2"/>
                </a:solidFill>
              </a:rPr>
              <a:t>-	ensure compliance to all governance prescripts bearing on the Agency</a:t>
            </a:r>
          </a:p>
          <a:p>
            <a:pPr marL="342900" indent="-342900">
              <a:lnSpc>
                <a:spcPct val="150000"/>
              </a:lnSpc>
              <a:buFont typeface="Arial" panose="020B0604020202020204" pitchFamily="34" charset="0"/>
              <a:buChar char="•"/>
            </a:pPr>
            <a:r>
              <a:rPr lang="en-ZA" sz="2000" dirty="0" smtClean="0">
                <a:solidFill>
                  <a:schemeClr val="tx2"/>
                </a:solidFill>
              </a:rPr>
              <a:t>The Agency’s Governance Framework is determined by the AARTO Act and the PFMA, further informed by the Company’s Act and the King IV Governance Code</a:t>
            </a:r>
          </a:p>
          <a:p>
            <a:pPr marL="342900" indent="-342900">
              <a:lnSpc>
                <a:spcPct val="150000"/>
              </a:lnSpc>
              <a:buFont typeface="Arial" panose="020B0604020202020204" pitchFamily="34" charset="0"/>
              <a:buChar char="•"/>
            </a:pPr>
            <a:r>
              <a:rPr lang="en-ZA" sz="2000" dirty="0" smtClean="0">
                <a:solidFill>
                  <a:schemeClr val="tx2"/>
                </a:solidFill>
              </a:rPr>
              <a:t>The </a:t>
            </a:r>
            <a:r>
              <a:rPr lang="en-ZA" sz="2000" dirty="0" err="1" smtClean="0">
                <a:solidFill>
                  <a:schemeClr val="tx2"/>
                </a:solidFill>
              </a:rPr>
              <a:t>CoSec</a:t>
            </a:r>
            <a:r>
              <a:rPr lang="en-ZA" sz="2000" dirty="0" smtClean="0">
                <a:solidFill>
                  <a:schemeClr val="tx2"/>
                </a:solidFill>
              </a:rPr>
              <a:t> &amp; Head of Legal &amp; Governance, hereby gives assurance to Parliament that the RTIA has fully complied with all applicable governance requirements </a:t>
            </a:r>
          </a:p>
          <a:p>
            <a:pPr>
              <a:lnSpc>
                <a:spcPct val="150000"/>
              </a:lnSpc>
            </a:pPr>
            <a:endParaRPr lang="en-ZA" sz="2000" dirty="0">
              <a:solidFill>
                <a:schemeClr val="tx2"/>
              </a:solidFill>
            </a:endParaRPr>
          </a:p>
        </p:txBody>
      </p:sp>
    </p:spTree>
    <p:extLst>
      <p:ext uri="{BB962C8B-B14F-4D97-AF65-F5344CB8AC3E}">
        <p14:creationId xmlns:p14="http://schemas.microsoft.com/office/powerpoint/2010/main" xmlns="" val="920718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6" name="Title 5"/>
          <p:cNvSpPr>
            <a:spLocks noGrp="1"/>
          </p:cNvSpPr>
          <p:nvPr>
            <p:ph type="ctrTitle"/>
          </p:nvPr>
        </p:nvSpPr>
        <p:spPr>
          <a:xfrm>
            <a:off x="443345" y="1052945"/>
            <a:ext cx="8001603" cy="872837"/>
          </a:xfrm>
        </p:spPr>
        <p:txBody>
          <a:bodyPr>
            <a:normAutofit fontScale="90000"/>
          </a:bodyPr>
          <a:lstStyle/>
          <a:p>
            <a:r>
              <a:rPr lang="en-ZA" dirty="0">
                <a:solidFill>
                  <a:schemeClr val="accent6"/>
                </a:solidFill>
              </a:rPr>
              <a:t>Number of Notices Captured per </a:t>
            </a:r>
            <a:r>
              <a:rPr lang="en-ZA" dirty="0" smtClean="0">
                <a:solidFill>
                  <a:schemeClr val="accent6"/>
                </a:solidFill>
              </a:rPr>
              <a:t>Type </a:t>
            </a:r>
            <a:endParaRPr lang="en-ZA" dirty="0">
              <a:solidFill>
                <a:schemeClr val="accent6"/>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6479" y="1851024"/>
            <a:ext cx="7369449" cy="4219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Line Callout 1 9"/>
          <p:cNvSpPr/>
          <p:nvPr/>
        </p:nvSpPr>
        <p:spPr>
          <a:xfrm>
            <a:off x="3383411" y="4609092"/>
            <a:ext cx="1565234" cy="997529"/>
          </a:xfrm>
          <a:prstGeom prst="borderCallout1">
            <a:avLst>
              <a:gd name="adj1" fmla="val 18750"/>
              <a:gd name="adj2" fmla="val -8333"/>
              <a:gd name="adj3" fmla="val 43886"/>
              <a:gd name="adj4" fmla="val -80296"/>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solidFill>
                  <a:schemeClr val="tx1">
                    <a:lumMod val="90000"/>
                    <a:lumOff val="10000"/>
                  </a:schemeClr>
                </a:solidFill>
              </a:rPr>
              <a:t>AARTO 32  - Offences at the roadside</a:t>
            </a:r>
            <a:endParaRPr lang="en-ZA" dirty="0">
              <a:solidFill>
                <a:schemeClr val="tx1">
                  <a:lumMod val="90000"/>
                  <a:lumOff val="10000"/>
                </a:schemeClr>
              </a:solidFill>
            </a:endParaRPr>
          </a:p>
        </p:txBody>
      </p:sp>
    </p:spTree>
    <p:extLst>
      <p:ext uri="{BB962C8B-B14F-4D97-AF65-F5344CB8AC3E}">
        <p14:creationId xmlns:p14="http://schemas.microsoft.com/office/powerpoint/2010/main" xmlns="" val="3109438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4"/>
          <p:cNvSpPr>
            <a:spLocks noGrp="1"/>
          </p:cNvSpPr>
          <p:nvPr>
            <p:ph type="title"/>
          </p:nvPr>
        </p:nvSpPr>
        <p:spPr>
          <a:xfrm>
            <a:off x="346363" y="861391"/>
            <a:ext cx="8229600" cy="711056"/>
          </a:xfrm>
        </p:spPr>
        <p:txBody>
          <a:bodyPr>
            <a:normAutofit fontScale="90000"/>
          </a:bodyPr>
          <a:lstStyle/>
          <a:p>
            <a:r>
              <a:rPr lang="en-ZA" dirty="0"/>
              <a:t>Notices Captured per Issuing Authority</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6362" y="1572448"/>
            <a:ext cx="8096179" cy="4452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Folded Corner 11"/>
          <p:cNvSpPr/>
          <p:nvPr/>
        </p:nvSpPr>
        <p:spPr>
          <a:xfrm>
            <a:off x="6851736" y="1665481"/>
            <a:ext cx="2292263" cy="1353292"/>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smtClean="0"/>
          </a:p>
          <a:p>
            <a:pPr algn="ctr"/>
            <a:r>
              <a:rPr lang="en-ZA" sz="2400" b="1" dirty="0" smtClean="0">
                <a:solidFill>
                  <a:srgbClr val="FF0000"/>
                </a:solidFill>
              </a:rPr>
              <a:t>2017-2018</a:t>
            </a:r>
          </a:p>
          <a:p>
            <a:pPr algn="ctr"/>
            <a:r>
              <a:rPr lang="en-ZA" sz="2000" b="1" dirty="0" smtClean="0"/>
              <a:t>Decrease </a:t>
            </a:r>
            <a:r>
              <a:rPr lang="en-ZA" sz="2000" b="1" dirty="0"/>
              <a:t>for all the </a:t>
            </a:r>
            <a:r>
              <a:rPr lang="en-ZA" sz="2000" b="1" dirty="0" smtClean="0"/>
              <a:t>IA’s</a:t>
            </a:r>
          </a:p>
          <a:p>
            <a:pPr algn="ctr"/>
            <a:endParaRPr lang="en-ZA" sz="2000" dirty="0"/>
          </a:p>
        </p:txBody>
      </p:sp>
    </p:spTree>
    <p:extLst>
      <p:ext uri="{BB962C8B-B14F-4D97-AF65-F5344CB8AC3E}">
        <p14:creationId xmlns:p14="http://schemas.microsoft.com/office/powerpoint/2010/main" xmlns="" val="1038087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861391"/>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000" b="1" dirty="0" smtClean="0">
                <a:latin typeface="Aharoni" pitchFamily="2" charset="-79"/>
                <a:cs typeface="Aharoni" pitchFamily="2" charset="-79"/>
              </a:rPr>
              <a:t>Elective </a:t>
            </a:r>
            <a:r>
              <a:rPr lang="en-ZA" sz="2000" b="1" dirty="0">
                <a:latin typeface="Aharoni" pitchFamily="2" charset="-79"/>
                <a:cs typeface="Aharoni" pitchFamily="2" charset="-79"/>
              </a:rPr>
              <a:t>Options Exercised by Infringers</a:t>
            </a:r>
          </a:p>
          <a:p>
            <a:pPr algn="l"/>
            <a:endParaRPr lang="en-ZA" sz="2000" b="1" dirty="0">
              <a:latin typeface="Aharoni" pitchFamily="2" charset="-79"/>
              <a:cs typeface="Aharoni" pitchFamily="2" charset="-79"/>
            </a:endParaRPr>
          </a:p>
        </p:txBody>
      </p:sp>
      <p:sp>
        <p:nvSpPr>
          <p:cNvPr id="6" name="TextBox 5"/>
          <p:cNvSpPr txBox="1"/>
          <p:nvPr/>
        </p:nvSpPr>
        <p:spPr>
          <a:xfrm>
            <a:off x="315723" y="2074211"/>
            <a:ext cx="7772400" cy="2862322"/>
          </a:xfrm>
          <a:prstGeom prst="rect">
            <a:avLst/>
          </a:prstGeom>
          <a:noFill/>
        </p:spPr>
        <p:txBody>
          <a:bodyPr wrap="square" rtlCol="0">
            <a:spAutoFit/>
          </a:bodyPr>
          <a:lstStyle/>
          <a:p>
            <a:pPr>
              <a:lnSpc>
                <a:spcPct val="150000"/>
              </a:lnSpc>
            </a:pPr>
            <a:r>
              <a:rPr lang="en-ZA" sz="2000" dirty="0" smtClean="0"/>
              <a:t>Available elective options are the following :</a:t>
            </a:r>
          </a:p>
          <a:p>
            <a:pPr marL="457200" indent="-457200">
              <a:lnSpc>
                <a:spcPct val="150000"/>
              </a:lnSpc>
              <a:buFont typeface="Arial" pitchFamily="34" charset="0"/>
              <a:buChar char="•"/>
            </a:pPr>
            <a:r>
              <a:rPr lang="en-ZA" sz="2000" dirty="0" smtClean="0"/>
              <a:t>Payment </a:t>
            </a:r>
            <a:r>
              <a:rPr lang="en-ZA" sz="2000" dirty="0"/>
              <a:t>of the </a:t>
            </a:r>
            <a:r>
              <a:rPr lang="en-ZA" sz="2000" dirty="0" smtClean="0"/>
              <a:t>penalty </a:t>
            </a:r>
          </a:p>
          <a:p>
            <a:pPr marL="457200" indent="-457200">
              <a:lnSpc>
                <a:spcPct val="150000"/>
              </a:lnSpc>
              <a:buFont typeface="Arial" pitchFamily="34" charset="0"/>
              <a:buChar char="•"/>
            </a:pPr>
            <a:r>
              <a:rPr lang="en-ZA" sz="2000" dirty="0" smtClean="0"/>
              <a:t>Notification </a:t>
            </a:r>
            <a:r>
              <a:rPr lang="en-ZA" sz="2000" dirty="0"/>
              <a:t>to make payment in Instalments</a:t>
            </a:r>
          </a:p>
          <a:p>
            <a:pPr marL="457200" indent="-457200">
              <a:lnSpc>
                <a:spcPct val="150000"/>
              </a:lnSpc>
              <a:buFont typeface="Arial" pitchFamily="34" charset="0"/>
              <a:buChar char="•"/>
            </a:pPr>
            <a:r>
              <a:rPr lang="en-ZA" sz="2000" dirty="0"/>
              <a:t>Submit a Representation</a:t>
            </a:r>
          </a:p>
          <a:p>
            <a:pPr marL="457200" indent="-457200">
              <a:lnSpc>
                <a:spcPct val="150000"/>
              </a:lnSpc>
              <a:buFont typeface="Arial" pitchFamily="34" charset="0"/>
              <a:buChar char="•"/>
            </a:pPr>
            <a:r>
              <a:rPr lang="en-ZA" sz="2000" dirty="0"/>
              <a:t>Nomination of the </a:t>
            </a:r>
            <a:r>
              <a:rPr lang="en-ZA" sz="2000" dirty="0" smtClean="0"/>
              <a:t>driver or person in control</a:t>
            </a:r>
            <a:endParaRPr lang="en-ZA" sz="2000" dirty="0"/>
          </a:p>
          <a:p>
            <a:pPr marL="457200" indent="-457200">
              <a:lnSpc>
                <a:spcPct val="150000"/>
              </a:lnSpc>
              <a:buFont typeface="Arial" pitchFamily="34" charset="0"/>
              <a:buChar char="•"/>
            </a:pPr>
            <a:r>
              <a:rPr lang="en-ZA" sz="2000" dirty="0"/>
              <a:t>Elect to be tried in </a:t>
            </a:r>
            <a:r>
              <a:rPr lang="en-ZA" sz="2000" dirty="0" smtClean="0"/>
              <a:t>court</a:t>
            </a:r>
            <a:endParaRPr lang="en-ZA" sz="2000" dirty="0"/>
          </a:p>
        </p:txBody>
      </p:sp>
    </p:spTree>
    <p:extLst>
      <p:ext uri="{BB962C8B-B14F-4D97-AF65-F5344CB8AC3E}">
        <p14:creationId xmlns:p14="http://schemas.microsoft.com/office/powerpoint/2010/main" xmlns="" val="5409929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481978" y="951188"/>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800" b="1" dirty="0" smtClean="0">
                <a:solidFill>
                  <a:schemeClr val="accent6"/>
                </a:solidFill>
                <a:latin typeface="Aharoni" pitchFamily="2" charset="-79"/>
                <a:cs typeface="Aharoni" pitchFamily="2" charset="-79"/>
              </a:rPr>
              <a:t>Number of Notification to Pay in </a:t>
            </a:r>
            <a:r>
              <a:rPr lang="en-ZA" sz="2800" b="1" dirty="0">
                <a:solidFill>
                  <a:schemeClr val="accent6"/>
                </a:solidFill>
                <a:latin typeface="Aharoni" pitchFamily="2" charset="-79"/>
                <a:cs typeface="Aharoni" pitchFamily="2" charset="-79"/>
              </a:rPr>
              <a:t>Instalments</a:t>
            </a:r>
          </a:p>
          <a:p>
            <a:pPr algn="l"/>
            <a:endParaRPr lang="en-ZA" sz="2800" b="1" dirty="0">
              <a:latin typeface="Aharoni" pitchFamily="2" charset="-79"/>
              <a:cs typeface="Aharoni" pitchFamily="2" charset="-79"/>
            </a:endParaRPr>
          </a:p>
          <a:p>
            <a:pPr algn="l"/>
            <a:endParaRPr lang="en-ZA" sz="2800" b="1" dirty="0">
              <a:latin typeface="Aharoni" pitchFamily="2" charset="-79"/>
              <a:cs typeface="Aharoni" pitchFamily="2" charset="-79"/>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4938" y="1508944"/>
            <a:ext cx="7304141" cy="4240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2064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481978" y="951188"/>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800" b="1" dirty="0" smtClean="0">
                <a:solidFill>
                  <a:schemeClr val="accent6"/>
                </a:solidFill>
                <a:latin typeface="Aharoni" pitchFamily="2" charset="-79"/>
                <a:cs typeface="Aharoni" pitchFamily="2" charset="-79"/>
              </a:rPr>
              <a:t>Number of Notification to Pay in </a:t>
            </a:r>
            <a:r>
              <a:rPr lang="en-ZA" sz="2800" b="1" dirty="0">
                <a:solidFill>
                  <a:schemeClr val="accent6"/>
                </a:solidFill>
                <a:latin typeface="Aharoni" pitchFamily="2" charset="-79"/>
                <a:cs typeface="Aharoni" pitchFamily="2" charset="-79"/>
              </a:rPr>
              <a:t>Instalments</a:t>
            </a:r>
          </a:p>
          <a:p>
            <a:pPr algn="l"/>
            <a:endParaRPr lang="en-ZA" sz="2800" b="1" dirty="0">
              <a:latin typeface="Aharoni" pitchFamily="2" charset="-79"/>
              <a:cs typeface="Aharoni" pitchFamily="2" charset="-79"/>
            </a:endParaRPr>
          </a:p>
          <a:p>
            <a:pPr algn="l"/>
            <a:endParaRPr lang="en-ZA" sz="2800" b="1" dirty="0">
              <a:latin typeface="Aharoni" pitchFamily="2" charset="-79"/>
              <a:cs typeface="Aharoni" pitchFamily="2" charset="-79"/>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4938" y="1508944"/>
            <a:ext cx="7304141" cy="4240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hart 7"/>
          <p:cNvGraphicFramePr>
            <a:graphicFrameLocks/>
          </p:cNvGraphicFramePr>
          <p:nvPr>
            <p:extLst>
              <p:ext uri="{D42A27DB-BD31-4B8C-83A1-F6EECF244321}">
                <p14:modId xmlns:p14="http://schemas.microsoft.com/office/powerpoint/2010/main" xmlns="" val="3454445564"/>
              </p:ext>
            </p:extLst>
          </p:nvPr>
        </p:nvGraphicFramePr>
        <p:xfrm>
          <a:off x="2771318" y="1508943"/>
          <a:ext cx="6220282" cy="4453445"/>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1"/>
          <p:cNvSpPr txBox="1"/>
          <p:nvPr/>
        </p:nvSpPr>
        <p:spPr>
          <a:xfrm>
            <a:off x="4267207" y="1714375"/>
            <a:ext cx="3820916" cy="5232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ZA" sz="1800" b="1" dirty="0" smtClean="0">
                <a:solidFill>
                  <a:schemeClr val="bg1"/>
                </a:solidFill>
              </a:rPr>
              <a:t>2016-2017                          2017-2018</a:t>
            </a:r>
            <a:endParaRPr lang="en-ZA" sz="1800" b="1" dirty="0">
              <a:solidFill>
                <a:schemeClr val="bg1"/>
              </a:solidFill>
            </a:endParaRPr>
          </a:p>
        </p:txBody>
      </p:sp>
      <p:sp>
        <p:nvSpPr>
          <p:cNvPr id="6" name="Right Arrow 5"/>
          <p:cNvSpPr/>
          <p:nvPr/>
        </p:nvSpPr>
        <p:spPr>
          <a:xfrm>
            <a:off x="5626520" y="1823160"/>
            <a:ext cx="876822" cy="187578"/>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Line Callout 1 10"/>
          <p:cNvSpPr/>
          <p:nvPr/>
        </p:nvSpPr>
        <p:spPr>
          <a:xfrm>
            <a:off x="7749805" y="2867623"/>
            <a:ext cx="1241795" cy="779111"/>
          </a:xfrm>
          <a:prstGeom prst="borderCallout1">
            <a:avLst>
              <a:gd name="adj1" fmla="val 22306"/>
              <a:gd name="adj2" fmla="val 1232"/>
              <a:gd name="adj3" fmla="val 62709"/>
              <a:gd name="adj4" fmla="val -702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accent6">
                    <a:lumMod val="50000"/>
                  </a:schemeClr>
                </a:solidFill>
              </a:rPr>
              <a:t>23.79% decrease</a:t>
            </a:r>
            <a:endParaRPr lang="en-ZA" b="1" dirty="0">
              <a:solidFill>
                <a:schemeClr val="accent6">
                  <a:lumMod val="50000"/>
                </a:schemeClr>
              </a:solidFill>
            </a:endParaRPr>
          </a:p>
        </p:txBody>
      </p:sp>
    </p:spTree>
    <p:extLst>
      <p:ext uri="{BB962C8B-B14F-4D97-AF65-F5344CB8AC3E}">
        <p14:creationId xmlns:p14="http://schemas.microsoft.com/office/powerpoint/2010/main" xmlns="" val="3798972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704239" y="180109"/>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10" name="Title 1"/>
          <p:cNvSpPr txBox="1">
            <a:spLocks/>
          </p:cNvSpPr>
          <p:nvPr/>
        </p:nvSpPr>
        <p:spPr>
          <a:xfrm>
            <a:off x="125896" y="861391"/>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accent6"/>
                </a:solidFill>
                <a:latin typeface="Aharoni" pitchFamily="2" charset="-79"/>
                <a:cs typeface="Aharoni" pitchFamily="2" charset="-79"/>
              </a:rPr>
              <a:t>Nomination of </a:t>
            </a:r>
            <a:r>
              <a:rPr lang="en-ZA" sz="2800" b="1" dirty="0" smtClean="0">
                <a:solidFill>
                  <a:schemeClr val="accent6"/>
                </a:solidFill>
                <a:latin typeface="Aharoni" pitchFamily="2" charset="-79"/>
                <a:cs typeface="Aharoni" pitchFamily="2" charset="-79"/>
              </a:rPr>
              <a:t>drivers</a:t>
            </a:r>
            <a:endParaRPr lang="en-ZA" sz="2800" b="1" dirty="0">
              <a:solidFill>
                <a:schemeClr val="accent6"/>
              </a:solidFill>
              <a:latin typeface="Aharoni" pitchFamily="2" charset="-79"/>
              <a:cs typeface="Aharoni" pitchFamily="2" charset="-79"/>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5358" y="1535547"/>
            <a:ext cx="8128063" cy="4238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Line Callout 1 10"/>
          <p:cNvSpPr/>
          <p:nvPr/>
        </p:nvSpPr>
        <p:spPr>
          <a:xfrm>
            <a:off x="2189018" y="1577460"/>
            <a:ext cx="2369729" cy="429491"/>
          </a:xfrm>
          <a:prstGeom prst="borderCallout1">
            <a:avLst>
              <a:gd name="adj1" fmla="val 47782"/>
              <a:gd name="adj2" fmla="val -148"/>
              <a:gd name="adj3" fmla="val 206048"/>
              <a:gd name="adj4" fmla="val -190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t>2016-2017  </a:t>
            </a:r>
          </a:p>
          <a:p>
            <a:pPr algn="ctr"/>
            <a:r>
              <a:rPr lang="en-ZA" b="1" dirty="0" smtClean="0"/>
              <a:t>Total 65 868</a:t>
            </a:r>
            <a:endParaRPr lang="en-ZA" b="1" dirty="0"/>
          </a:p>
        </p:txBody>
      </p:sp>
      <p:sp>
        <p:nvSpPr>
          <p:cNvPr id="12" name="Line Callout 1 11"/>
          <p:cNvSpPr/>
          <p:nvPr/>
        </p:nvSpPr>
        <p:spPr>
          <a:xfrm>
            <a:off x="1880360" y="4463029"/>
            <a:ext cx="2369729" cy="429491"/>
          </a:xfrm>
          <a:prstGeom prst="borderCallout1">
            <a:avLst>
              <a:gd name="adj1" fmla="val 47782"/>
              <a:gd name="adj2" fmla="val -148"/>
              <a:gd name="adj3" fmla="val -53519"/>
              <a:gd name="adj4" fmla="val -10054"/>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t>2017-2018  </a:t>
            </a:r>
          </a:p>
          <a:p>
            <a:pPr algn="ctr"/>
            <a:r>
              <a:rPr lang="en-ZA" b="1" dirty="0" smtClean="0"/>
              <a:t>Total </a:t>
            </a:r>
            <a:r>
              <a:rPr lang="en-ZA" b="1" dirty="0"/>
              <a:t> 26 376 </a:t>
            </a:r>
          </a:p>
        </p:txBody>
      </p:sp>
    </p:spTree>
    <p:extLst>
      <p:ext uri="{BB962C8B-B14F-4D97-AF65-F5344CB8AC3E}">
        <p14:creationId xmlns:p14="http://schemas.microsoft.com/office/powerpoint/2010/main" xmlns="" val="3473168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16280"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724768"/>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400" b="1" dirty="0" smtClean="0">
                <a:latin typeface="Aharoni" pitchFamily="2" charset="-79"/>
                <a:cs typeface="Aharoni" pitchFamily="2" charset="-79"/>
              </a:rPr>
              <a:t>Elections </a:t>
            </a:r>
            <a:r>
              <a:rPr lang="en-ZA" sz="2400" b="1" dirty="0">
                <a:latin typeface="Aharoni" pitchFamily="2" charset="-79"/>
                <a:cs typeface="Aharoni" pitchFamily="2" charset="-79"/>
              </a:rPr>
              <a:t>to be tried in </a:t>
            </a:r>
            <a:r>
              <a:rPr lang="en-ZA" sz="2400" b="1" dirty="0" smtClean="0">
                <a:latin typeface="Aharoni" pitchFamily="2" charset="-79"/>
                <a:cs typeface="Aharoni" pitchFamily="2" charset="-79"/>
              </a:rPr>
              <a:t>Court</a:t>
            </a:r>
            <a:endParaRPr lang="en-ZA" sz="2400" b="1" dirty="0">
              <a:latin typeface="Aharoni" pitchFamily="2" charset="-79"/>
              <a:cs typeface="Aharoni" pitchFamily="2" charset="-79"/>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9045" y="1418737"/>
            <a:ext cx="7769078" cy="46257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lded Corner 9"/>
          <p:cNvSpPr/>
          <p:nvPr/>
        </p:nvSpPr>
        <p:spPr>
          <a:xfrm>
            <a:off x="6764755" y="1229139"/>
            <a:ext cx="1452318" cy="1660184"/>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000" b="1" dirty="0" smtClean="0"/>
              <a:t>Decrease of </a:t>
            </a:r>
            <a:r>
              <a:rPr lang="en-ZA" sz="2800" b="1" dirty="0" smtClean="0">
                <a:solidFill>
                  <a:srgbClr val="FF0000"/>
                </a:solidFill>
              </a:rPr>
              <a:t>25.86% </a:t>
            </a:r>
            <a:r>
              <a:rPr lang="en-ZA" sz="2000" b="1" dirty="0" smtClean="0"/>
              <a:t>in </a:t>
            </a:r>
          </a:p>
          <a:p>
            <a:pPr algn="ctr"/>
            <a:r>
              <a:rPr lang="en-ZA" sz="2000" b="1" dirty="0" smtClean="0"/>
              <a:t>2017-2018 </a:t>
            </a:r>
            <a:endParaRPr lang="en-ZA" sz="2000" b="1" dirty="0"/>
          </a:p>
        </p:txBody>
      </p:sp>
    </p:spTree>
    <p:extLst>
      <p:ext uri="{BB962C8B-B14F-4D97-AF65-F5344CB8AC3E}">
        <p14:creationId xmlns:p14="http://schemas.microsoft.com/office/powerpoint/2010/main" xmlns="" val="4041021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16280" y="0"/>
            <a:ext cx="5287361" cy="4909233"/>
          </a:xfrm>
          <a:prstGeom prst="rect">
            <a:avLst/>
          </a:prstGeom>
        </p:spPr>
      </p:pic>
      <p:pic>
        <p:nvPicPr>
          <p:cNvPr id="3" name="Picture 2" descr="New Logo - Landscape.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724768"/>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400" b="1" dirty="0" smtClean="0">
                <a:latin typeface="Aharoni" pitchFamily="2" charset="-79"/>
                <a:cs typeface="Aharoni" pitchFamily="2" charset="-79"/>
              </a:rPr>
              <a:t>Matters set at court based on Elections </a:t>
            </a:r>
            <a:r>
              <a:rPr lang="en-ZA" sz="2400" b="1" dirty="0">
                <a:latin typeface="Aharoni" pitchFamily="2" charset="-79"/>
                <a:cs typeface="Aharoni" pitchFamily="2" charset="-79"/>
              </a:rPr>
              <a:t>to be tried in </a:t>
            </a:r>
            <a:r>
              <a:rPr lang="en-ZA" sz="2400" b="1" dirty="0" smtClean="0">
                <a:latin typeface="Aharoni" pitchFamily="2" charset="-79"/>
                <a:cs typeface="Aharoni" pitchFamily="2" charset="-79"/>
              </a:rPr>
              <a:t>Court</a:t>
            </a:r>
            <a:endParaRPr lang="en-ZA" sz="2400" b="1" dirty="0">
              <a:latin typeface="Aharoni" pitchFamily="2" charset="-79"/>
              <a:cs typeface="Aharoni" pitchFamily="2" charset="-79"/>
            </a:endParaRPr>
          </a:p>
        </p:txBody>
      </p:sp>
      <p:pic>
        <p:nvPicPr>
          <p:cNvPr id="14342"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8845" y="1442081"/>
            <a:ext cx="8642755" cy="4457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9201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724768"/>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400" b="1" dirty="0">
                <a:solidFill>
                  <a:schemeClr val="accent6"/>
                </a:solidFill>
                <a:latin typeface="Aharoni" pitchFamily="2" charset="-79"/>
                <a:cs typeface="Aharoni" pitchFamily="2" charset="-79"/>
              </a:rPr>
              <a:t>Adjudication of </a:t>
            </a:r>
            <a:r>
              <a:rPr lang="en-ZA" sz="2400" b="1" dirty="0" smtClean="0">
                <a:solidFill>
                  <a:schemeClr val="accent6"/>
                </a:solidFill>
                <a:latin typeface="Aharoni" pitchFamily="2" charset="-79"/>
                <a:cs typeface="Aharoni" pitchFamily="2" charset="-79"/>
              </a:rPr>
              <a:t>Representations </a:t>
            </a:r>
            <a:r>
              <a:rPr lang="en-ZA" sz="3200" b="1" dirty="0" smtClean="0">
                <a:solidFill>
                  <a:schemeClr val="accent6"/>
                </a:solidFill>
                <a:latin typeface="Aharoni" pitchFamily="2" charset="-79"/>
                <a:cs typeface="Aharoni" pitchFamily="2" charset="-79"/>
              </a:rPr>
              <a:t>2017-2018</a:t>
            </a:r>
            <a:endParaRPr lang="en-ZA" sz="3200" b="1" dirty="0">
              <a:solidFill>
                <a:schemeClr val="accent6"/>
              </a:solidFill>
              <a:latin typeface="Aharoni" pitchFamily="2" charset="-79"/>
              <a:cs typeface="Aharoni" pitchFamily="2" charset="-79"/>
            </a:endParaRPr>
          </a:p>
          <a:p>
            <a:r>
              <a:rPr lang="en-ZA" sz="2000" b="1" dirty="0" smtClean="0">
                <a:solidFill>
                  <a:schemeClr val="accent6"/>
                </a:solidFill>
                <a:latin typeface="Aharoni" pitchFamily="2" charset="-79"/>
                <a:cs typeface="Aharoni" pitchFamily="2" charset="-79"/>
              </a:rPr>
              <a:t> </a:t>
            </a:r>
            <a:endParaRPr lang="en-ZA" sz="2000" b="1" dirty="0">
              <a:solidFill>
                <a:schemeClr val="accent6"/>
              </a:solidFill>
              <a:latin typeface="Aharoni" pitchFamily="2" charset="-79"/>
              <a:cs typeface="Aharoni" pitchFamily="2" charset="-79"/>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2533" y="1415440"/>
            <a:ext cx="8552430" cy="4414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2715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56639"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5" y="724768"/>
            <a:ext cx="8491631"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400" b="1" dirty="0">
                <a:solidFill>
                  <a:schemeClr val="accent6"/>
                </a:solidFill>
                <a:latin typeface="Aharoni" pitchFamily="2" charset="-79"/>
                <a:cs typeface="Aharoni" pitchFamily="2" charset="-79"/>
              </a:rPr>
              <a:t>Adjudication of Representations </a:t>
            </a:r>
            <a:r>
              <a:rPr lang="en-ZA" sz="2800" b="1" dirty="0" smtClean="0">
                <a:solidFill>
                  <a:schemeClr val="accent6"/>
                </a:solidFill>
                <a:latin typeface="Aharoni" pitchFamily="2" charset="-79"/>
                <a:cs typeface="Aharoni" pitchFamily="2" charset="-79"/>
              </a:rPr>
              <a:t>2016-2017</a:t>
            </a:r>
            <a:r>
              <a:rPr lang="en-ZA" sz="2400" b="1" dirty="0" smtClean="0">
                <a:solidFill>
                  <a:schemeClr val="accent6"/>
                </a:solidFill>
                <a:latin typeface="Aharoni" pitchFamily="2" charset="-79"/>
                <a:cs typeface="Aharoni" pitchFamily="2" charset="-79"/>
              </a:rPr>
              <a:t> </a:t>
            </a:r>
            <a:r>
              <a:rPr lang="en-ZA" sz="2400" b="1" dirty="0">
                <a:solidFill>
                  <a:schemeClr val="accent6"/>
                </a:solidFill>
                <a:latin typeface="Aharoni" pitchFamily="2" charset="-79"/>
                <a:cs typeface="Aharoni" pitchFamily="2" charset="-79"/>
              </a:rPr>
              <a:t>VS </a:t>
            </a:r>
            <a:r>
              <a:rPr lang="en-ZA" sz="2800" b="1" dirty="0" smtClean="0">
                <a:solidFill>
                  <a:schemeClr val="accent6"/>
                </a:solidFill>
                <a:latin typeface="Aharoni" pitchFamily="2" charset="-79"/>
                <a:cs typeface="Aharoni" pitchFamily="2" charset="-79"/>
              </a:rPr>
              <a:t>2017-2018</a:t>
            </a:r>
            <a:endParaRPr lang="en-ZA" sz="2800" b="1" dirty="0">
              <a:solidFill>
                <a:schemeClr val="accent6"/>
              </a:solidFill>
              <a:latin typeface="Aharoni" pitchFamily="2" charset="-79"/>
              <a:cs typeface="Aharoni" pitchFamily="2" charset="-79"/>
            </a:endParaRPr>
          </a:p>
          <a:p>
            <a:endParaRPr lang="en-ZA" sz="2400" b="1" dirty="0">
              <a:solidFill>
                <a:schemeClr val="accent6"/>
              </a:solidFill>
              <a:latin typeface="Aharoni" pitchFamily="2" charset="-79"/>
              <a:cs typeface="Aharoni" pitchFamily="2" charset="-79"/>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933" y="1525461"/>
            <a:ext cx="7552482" cy="4487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Line Callout 1 11"/>
          <p:cNvSpPr/>
          <p:nvPr/>
        </p:nvSpPr>
        <p:spPr>
          <a:xfrm>
            <a:off x="7226158" y="1591884"/>
            <a:ext cx="2030514" cy="1246908"/>
          </a:xfrm>
          <a:prstGeom prst="borderCallout1">
            <a:avLst>
              <a:gd name="adj1" fmla="val 10972"/>
              <a:gd name="adj2" fmla="val -145"/>
              <a:gd name="adj3" fmla="val 112500"/>
              <a:gd name="adj4" fmla="val -294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t>38.92% increase in</a:t>
            </a:r>
          </a:p>
          <a:p>
            <a:pPr algn="ctr"/>
            <a:r>
              <a:rPr lang="en-ZA" b="1" dirty="0" smtClean="0"/>
              <a:t>2017-2018</a:t>
            </a:r>
            <a:endParaRPr lang="en-ZA" b="1" dirty="0"/>
          </a:p>
        </p:txBody>
      </p:sp>
    </p:spTree>
    <p:extLst>
      <p:ext uri="{BB962C8B-B14F-4D97-AF65-F5344CB8AC3E}">
        <p14:creationId xmlns:p14="http://schemas.microsoft.com/office/powerpoint/2010/main" xmlns="" val="472228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anose="02010803020104030203" pitchFamily="2" charset="-79"/>
              </a:rPr>
              <a:t>Part </a:t>
            </a:r>
            <a:r>
              <a:rPr lang="en-US" sz="3200" b="1" u="sng" dirty="0" smtClean="0">
                <a:solidFill>
                  <a:schemeClr val="tx2"/>
                </a:solidFill>
                <a:cs typeface="Aharoni" panose="02010803020104030203" pitchFamily="2" charset="-79"/>
              </a:rPr>
              <a:t>C </a:t>
            </a:r>
            <a:r>
              <a:rPr lang="en-US" sz="3200" b="1" u="sng" dirty="0">
                <a:solidFill>
                  <a:schemeClr val="tx2"/>
                </a:solidFill>
                <a:cs typeface="Aharoni" panose="02010803020104030203" pitchFamily="2" charset="-79"/>
              </a:rPr>
              <a:t>: </a:t>
            </a:r>
            <a:r>
              <a:rPr lang="en-US" sz="3200" b="1" u="sng" dirty="0" smtClean="0">
                <a:solidFill>
                  <a:schemeClr val="tx2"/>
                </a:solidFill>
                <a:cs typeface="Aharoni" panose="02010803020104030203" pitchFamily="2" charset="-79"/>
              </a:rPr>
              <a:t>Governance</a:t>
            </a:r>
          </a:p>
        </p:txBody>
      </p:sp>
      <p:sp>
        <p:nvSpPr>
          <p:cNvPr id="5" name="Title 1"/>
          <p:cNvSpPr txBox="1">
            <a:spLocks/>
          </p:cNvSpPr>
          <p:nvPr/>
        </p:nvSpPr>
        <p:spPr bwMode="auto">
          <a:xfrm>
            <a:off x="866124" y="1583635"/>
            <a:ext cx="7772400" cy="13425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defTabSz="457200" rtl="0" eaLnBrk="0" fontAlgn="base" latinLnBrk="0" hangingPunct="0">
              <a:spcBef>
                <a:spcPct val="0"/>
              </a:spcBef>
              <a:spcAft>
                <a:spcPct val="0"/>
              </a:spcAft>
              <a:buNone/>
              <a:defRPr sz="3500" b="1" kern="1200">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Calibri" pitchFamily="34" charset="0"/>
              </a:defRPr>
            </a:lvl2pPr>
            <a:lvl3pPr algn="l" rtl="0" eaLnBrk="0" fontAlgn="base" hangingPunct="0">
              <a:spcBef>
                <a:spcPct val="0"/>
              </a:spcBef>
              <a:spcAft>
                <a:spcPct val="0"/>
              </a:spcAft>
              <a:defRPr sz="3000" b="1">
                <a:solidFill>
                  <a:schemeClr val="tx1"/>
                </a:solidFill>
                <a:latin typeface="Calibri" pitchFamily="34" charset="0"/>
              </a:defRPr>
            </a:lvl3pPr>
            <a:lvl4pPr algn="l" rtl="0" eaLnBrk="0" fontAlgn="base" hangingPunct="0">
              <a:spcBef>
                <a:spcPct val="0"/>
              </a:spcBef>
              <a:spcAft>
                <a:spcPct val="0"/>
              </a:spcAft>
              <a:defRPr sz="3000" b="1">
                <a:solidFill>
                  <a:schemeClr val="tx1"/>
                </a:solidFill>
                <a:latin typeface="Calibri" pitchFamily="34" charset="0"/>
              </a:defRPr>
            </a:lvl4pPr>
            <a:lvl5pPr algn="l" rtl="0" eaLnBrk="0" fontAlgn="base" hangingPunct="0">
              <a:spcBef>
                <a:spcPct val="0"/>
              </a:spcBef>
              <a:spcAft>
                <a:spcPct val="0"/>
              </a:spcAft>
              <a:defRPr sz="3000" b="1">
                <a:solidFill>
                  <a:schemeClr val="tx1"/>
                </a:solidFill>
                <a:latin typeface="Calibri" pitchFamily="34" charset="0"/>
              </a:defRPr>
            </a:lvl5pPr>
            <a:lvl6pPr marL="457200" algn="l" rtl="0" fontAlgn="base">
              <a:spcBef>
                <a:spcPct val="0"/>
              </a:spcBef>
              <a:spcAft>
                <a:spcPct val="0"/>
              </a:spcAft>
              <a:defRPr sz="3000" b="1">
                <a:solidFill>
                  <a:schemeClr val="tx1"/>
                </a:solidFill>
                <a:latin typeface="Calibri" pitchFamily="34" charset="0"/>
              </a:defRPr>
            </a:lvl6pPr>
            <a:lvl7pPr marL="914400" algn="l" rtl="0" fontAlgn="base">
              <a:spcBef>
                <a:spcPct val="0"/>
              </a:spcBef>
              <a:spcAft>
                <a:spcPct val="0"/>
              </a:spcAft>
              <a:defRPr sz="3000" b="1">
                <a:solidFill>
                  <a:schemeClr val="tx1"/>
                </a:solidFill>
                <a:latin typeface="Calibri" pitchFamily="34" charset="0"/>
              </a:defRPr>
            </a:lvl7pPr>
            <a:lvl8pPr marL="1371600" algn="l" rtl="0" fontAlgn="base">
              <a:spcBef>
                <a:spcPct val="0"/>
              </a:spcBef>
              <a:spcAft>
                <a:spcPct val="0"/>
              </a:spcAft>
              <a:defRPr sz="3000" b="1">
                <a:solidFill>
                  <a:schemeClr val="tx1"/>
                </a:solidFill>
                <a:latin typeface="Calibri" pitchFamily="34" charset="0"/>
              </a:defRPr>
            </a:lvl8pPr>
            <a:lvl9pPr marL="1828800" algn="l" rtl="0" fontAlgn="base">
              <a:spcBef>
                <a:spcPct val="0"/>
              </a:spcBef>
              <a:spcAft>
                <a:spcPct val="0"/>
              </a:spcAft>
              <a:defRPr sz="3000" b="1">
                <a:solidFill>
                  <a:schemeClr val="tx1"/>
                </a:solidFill>
                <a:latin typeface="Calibri" pitchFamily="34" charset="0"/>
              </a:defRPr>
            </a:lvl9pPr>
          </a:lstStyle>
          <a:p>
            <a:pPr eaLnBrk="1" hangingPunct="1"/>
            <a:r>
              <a:rPr lang="en-US" sz="3600" dirty="0" smtClean="0"/>
              <a:t>Part C : Governance </a:t>
            </a:r>
            <a:br>
              <a:rPr lang="en-US" sz="3600" dirty="0" smtClean="0"/>
            </a:br>
            <a:endParaRPr lang="en-US" sz="3600" dirty="0" smtClean="0"/>
          </a:p>
        </p:txBody>
      </p:sp>
      <p:sp>
        <p:nvSpPr>
          <p:cNvPr id="6" name="TextBox 5"/>
          <p:cNvSpPr txBox="1"/>
          <p:nvPr/>
        </p:nvSpPr>
        <p:spPr>
          <a:xfrm>
            <a:off x="2181077" y="3852351"/>
            <a:ext cx="4860690" cy="523220"/>
          </a:xfrm>
          <a:prstGeom prst="rect">
            <a:avLst/>
          </a:prstGeom>
          <a:noFill/>
        </p:spPr>
        <p:txBody>
          <a:bodyPr wrap="none" rtlCol="0">
            <a:spAutoFit/>
          </a:bodyPr>
          <a:lstStyle/>
          <a:p>
            <a:r>
              <a:rPr lang="en-ZA" sz="2800" dirty="0" smtClean="0"/>
              <a:t>Annual Report pages 100 to 118</a:t>
            </a:r>
            <a:endParaRPr lang="en-ZA" sz="2800" dirty="0">
              <a:solidFill>
                <a:srgbClr val="FF0000"/>
              </a:solidFill>
            </a:endParaRPr>
          </a:p>
        </p:txBody>
      </p:sp>
    </p:spTree>
    <p:extLst>
      <p:ext uri="{BB962C8B-B14F-4D97-AF65-F5344CB8AC3E}">
        <p14:creationId xmlns:p14="http://schemas.microsoft.com/office/powerpoint/2010/main" xmlns="" val="41491955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endParaRPr lang="en-US" sz="2400" b="1" u="sng" dirty="0" smtClean="0">
              <a:solidFill>
                <a:schemeClr val="tx2"/>
              </a:solidFill>
              <a:cs typeface="Aharoni" pitchFamily="2" charset="-79"/>
            </a:endParaRPr>
          </a:p>
        </p:txBody>
      </p:sp>
      <p:sp>
        <p:nvSpPr>
          <p:cNvPr id="5" name="Title 1"/>
          <p:cNvSpPr txBox="1">
            <a:spLocks/>
          </p:cNvSpPr>
          <p:nvPr/>
        </p:nvSpPr>
        <p:spPr>
          <a:xfrm>
            <a:off x="125896" y="724768"/>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smtClean="0">
                <a:solidFill>
                  <a:schemeClr val="accent6"/>
                </a:solidFill>
                <a:latin typeface="Aharoni" pitchFamily="2" charset="-79"/>
                <a:cs typeface="Aharoni" pitchFamily="2" charset="-79"/>
              </a:rPr>
              <a:t>Submission of Representations per </a:t>
            </a:r>
            <a:r>
              <a:rPr lang="en-ZA" sz="2800" b="1" dirty="0" err="1" smtClean="0">
                <a:solidFill>
                  <a:schemeClr val="accent6"/>
                </a:solidFill>
                <a:latin typeface="Aharoni" pitchFamily="2" charset="-79"/>
                <a:cs typeface="Aharoni" pitchFamily="2" charset="-79"/>
              </a:rPr>
              <a:t>IAs</a:t>
            </a:r>
            <a:endParaRPr lang="en-ZA" sz="2800" b="1" dirty="0">
              <a:solidFill>
                <a:schemeClr val="accent6"/>
              </a:solidFill>
              <a:latin typeface="Aharoni" pitchFamily="2" charset="-79"/>
              <a:cs typeface="Aharoni" pitchFamily="2" charset="-79"/>
            </a:endParaRPr>
          </a:p>
          <a:p>
            <a:pPr algn="l"/>
            <a:endParaRPr lang="en-ZA" sz="2400" b="1" dirty="0">
              <a:latin typeface="Aharoni" pitchFamily="2" charset="-79"/>
              <a:cs typeface="Aharoni" pitchFamily="2" charset="-79"/>
            </a:endParaRPr>
          </a:p>
          <a:p>
            <a:pPr algn="l"/>
            <a:endParaRPr lang="en-ZA" sz="2400" b="1" dirty="0">
              <a:latin typeface="Aharoni" pitchFamily="2" charset="-79"/>
              <a:cs typeface="Aharoni" pitchFamily="2" charset="-79"/>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2441" y="1496086"/>
            <a:ext cx="8208225" cy="4178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278919" y="4386852"/>
            <a:ext cx="287510" cy="265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Folded Corner 11"/>
          <p:cNvSpPr/>
          <p:nvPr/>
        </p:nvSpPr>
        <p:spPr>
          <a:xfrm>
            <a:off x="5752568" y="1229139"/>
            <a:ext cx="2828098" cy="258325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smtClean="0"/>
          </a:p>
          <a:p>
            <a:pPr algn="ctr"/>
            <a:r>
              <a:rPr lang="en-ZA" sz="2400" b="1" dirty="0" smtClean="0">
                <a:solidFill>
                  <a:srgbClr val="FF0000"/>
                </a:solidFill>
              </a:rPr>
              <a:t>2017-2018</a:t>
            </a:r>
          </a:p>
          <a:p>
            <a:pPr algn="ctr"/>
            <a:endParaRPr lang="en-ZA" sz="2400" b="1" dirty="0" smtClean="0"/>
          </a:p>
          <a:p>
            <a:pPr algn="ctr"/>
            <a:r>
              <a:rPr lang="en-ZA" sz="2000" b="1" dirty="0" smtClean="0"/>
              <a:t>Increase </a:t>
            </a:r>
            <a:r>
              <a:rPr lang="en-ZA" sz="2000" b="1" dirty="0"/>
              <a:t>for all the </a:t>
            </a:r>
            <a:r>
              <a:rPr lang="en-ZA" sz="2000" b="1" dirty="0" smtClean="0"/>
              <a:t>IA’s</a:t>
            </a:r>
          </a:p>
          <a:p>
            <a:pPr algn="ctr"/>
            <a:endParaRPr lang="en-ZA" sz="2000" dirty="0"/>
          </a:p>
          <a:p>
            <a:r>
              <a:rPr lang="en-ZA" b="1" dirty="0" err="1" smtClean="0"/>
              <a:t>JMPD</a:t>
            </a:r>
            <a:r>
              <a:rPr lang="en-ZA" b="1" dirty="0"/>
              <a:t>:  93 502 </a:t>
            </a:r>
          </a:p>
          <a:p>
            <a:r>
              <a:rPr lang="en-ZA" b="1" dirty="0" err="1" smtClean="0"/>
              <a:t>TMPD</a:t>
            </a:r>
            <a:r>
              <a:rPr lang="en-ZA" b="1" dirty="0"/>
              <a:t>:  34 103 </a:t>
            </a:r>
          </a:p>
          <a:p>
            <a:r>
              <a:rPr lang="en-ZA" b="1" dirty="0" err="1" smtClean="0"/>
              <a:t>GDOCS</a:t>
            </a:r>
            <a:r>
              <a:rPr lang="en-ZA" b="1" dirty="0"/>
              <a:t>:  4 887 </a:t>
            </a:r>
          </a:p>
          <a:p>
            <a:r>
              <a:rPr lang="en-ZA" b="1" dirty="0" err="1" smtClean="0"/>
              <a:t>RTMC</a:t>
            </a:r>
            <a:r>
              <a:rPr lang="en-ZA" b="1" dirty="0"/>
              <a:t>:  1 298 </a:t>
            </a:r>
            <a:endParaRPr lang="en-ZA" b="1" dirty="0" smtClean="0"/>
          </a:p>
        </p:txBody>
      </p:sp>
    </p:spTree>
    <p:extLst>
      <p:ext uri="{BB962C8B-B14F-4D97-AF65-F5344CB8AC3E}">
        <p14:creationId xmlns:p14="http://schemas.microsoft.com/office/powerpoint/2010/main" xmlns="" val="278269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958833"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14" name="Title 1"/>
          <p:cNvSpPr txBox="1">
            <a:spLocks/>
          </p:cNvSpPr>
          <p:nvPr/>
        </p:nvSpPr>
        <p:spPr>
          <a:xfrm>
            <a:off x="125895" y="724768"/>
            <a:ext cx="8491631"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400" b="1" dirty="0">
                <a:solidFill>
                  <a:schemeClr val="accent6"/>
                </a:solidFill>
                <a:latin typeface="Aharoni" pitchFamily="2" charset="-79"/>
                <a:cs typeface="Aharoni" pitchFamily="2" charset="-79"/>
              </a:rPr>
              <a:t>Adjudication of Representations </a:t>
            </a:r>
            <a:r>
              <a:rPr lang="en-ZA" sz="2800" b="1" dirty="0" smtClean="0">
                <a:solidFill>
                  <a:schemeClr val="accent6"/>
                </a:solidFill>
                <a:latin typeface="Aharoni" pitchFamily="2" charset="-79"/>
                <a:cs typeface="Aharoni" pitchFamily="2" charset="-79"/>
              </a:rPr>
              <a:t>2016-2017</a:t>
            </a:r>
            <a:r>
              <a:rPr lang="en-ZA" sz="2400" b="1" dirty="0" smtClean="0">
                <a:solidFill>
                  <a:schemeClr val="accent6"/>
                </a:solidFill>
                <a:latin typeface="Aharoni" pitchFamily="2" charset="-79"/>
                <a:cs typeface="Aharoni" pitchFamily="2" charset="-79"/>
              </a:rPr>
              <a:t> </a:t>
            </a:r>
            <a:r>
              <a:rPr lang="en-ZA" sz="2400" b="1" dirty="0">
                <a:solidFill>
                  <a:schemeClr val="accent6"/>
                </a:solidFill>
                <a:latin typeface="Aharoni" pitchFamily="2" charset="-79"/>
                <a:cs typeface="Aharoni" pitchFamily="2" charset="-79"/>
              </a:rPr>
              <a:t>VS </a:t>
            </a:r>
            <a:r>
              <a:rPr lang="en-ZA" sz="2800" b="1" dirty="0" smtClean="0">
                <a:solidFill>
                  <a:schemeClr val="accent6"/>
                </a:solidFill>
                <a:latin typeface="Aharoni" pitchFamily="2" charset="-79"/>
                <a:cs typeface="Aharoni" pitchFamily="2" charset="-79"/>
              </a:rPr>
              <a:t>2017-2018</a:t>
            </a:r>
            <a:endParaRPr lang="en-ZA" sz="2800" b="1" dirty="0">
              <a:solidFill>
                <a:schemeClr val="accent6"/>
              </a:solidFill>
              <a:latin typeface="Aharoni" pitchFamily="2" charset="-79"/>
              <a:cs typeface="Aharoni" pitchFamily="2" charset="-79"/>
            </a:endParaRPr>
          </a:p>
          <a:p>
            <a:endParaRPr lang="en-ZA" sz="2400" b="1" dirty="0">
              <a:solidFill>
                <a:schemeClr val="accent6"/>
              </a:solidFill>
              <a:latin typeface="Aharoni" pitchFamily="2" charset="-79"/>
              <a:cs typeface="Aharoni" pitchFamily="2" charset="-79"/>
            </a:endParaRP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2702" y="1565754"/>
            <a:ext cx="8254824" cy="4258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ounded Rectangle 9"/>
          <p:cNvSpPr/>
          <p:nvPr/>
        </p:nvSpPr>
        <p:spPr>
          <a:xfrm>
            <a:off x="2536623" y="1565754"/>
            <a:ext cx="3906982" cy="44334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Month to month comparison</a:t>
            </a:r>
            <a:endParaRPr lang="en-ZA" dirty="0"/>
          </a:p>
        </p:txBody>
      </p:sp>
    </p:spTree>
    <p:extLst>
      <p:ext uri="{BB962C8B-B14F-4D97-AF65-F5344CB8AC3E}">
        <p14:creationId xmlns:p14="http://schemas.microsoft.com/office/powerpoint/2010/main" xmlns="" val="422655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724768"/>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000" b="1" dirty="0">
                <a:solidFill>
                  <a:schemeClr val="accent6"/>
                </a:solidFill>
                <a:latin typeface="Aharoni" pitchFamily="2" charset="-79"/>
                <a:cs typeface="Aharoni" pitchFamily="2" charset="-79"/>
              </a:rPr>
              <a:t>Some charges on which representations are based</a:t>
            </a:r>
            <a:r>
              <a:rPr lang="en-ZA" sz="2000" b="1" dirty="0" smtClean="0">
                <a:latin typeface="Aharoni" pitchFamily="2" charset="-79"/>
                <a:cs typeface="Aharoni" pitchFamily="2" charset="-79"/>
              </a:rPr>
              <a:t> </a:t>
            </a:r>
            <a:endParaRPr lang="en-ZA" sz="2000" b="1" dirty="0">
              <a:latin typeface="Aharoni" pitchFamily="2" charset="-79"/>
              <a:cs typeface="Aharoni" pitchFamily="2" charset="-79"/>
            </a:endParaRPr>
          </a:p>
        </p:txBody>
      </p:sp>
      <p:pic>
        <p:nvPicPr>
          <p:cNvPr id="1843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0569" y="1141926"/>
            <a:ext cx="8637754" cy="5008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Folded Corner 14"/>
          <p:cNvSpPr/>
          <p:nvPr/>
        </p:nvSpPr>
        <p:spPr>
          <a:xfrm>
            <a:off x="7172137" y="3646102"/>
            <a:ext cx="1452318" cy="1263131"/>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000" b="1" dirty="0" smtClean="0"/>
              <a:t>Increase in 2017-2018</a:t>
            </a:r>
            <a:endParaRPr lang="en-ZA" sz="2000" b="1" dirty="0"/>
          </a:p>
        </p:txBody>
      </p:sp>
    </p:spTree>
    <p:extLst>
      <p:ext uri="{BB962C8B-B14F-4D97-AF65-F5344CB8AC3E}">
        <p14:creationId xmlns:p14="http://schemas.microsoft.com/office/powerpoint/2010/main" xmlns="" val="2307809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94028" y="2563964"/>
            <a:ext cx="5870235" cy="2137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a:xfrm>
            <a:off x="315723" y="978541"/>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000" b="1" dirty="0" err="1">
                <a:solidFill>
                  <a:schemeClr val="accent6"/>
                </a:solidFill>
                <a:latin typeface="Aharoni" pitchFamily="2" charset="-79"/>
                <a:cs typeface="Aharoni" pitchFamily="2" charset="-79"/>
              </a:rPr>
              <a:t>Cont</a:t>
            </a:r>
            <a:r>
              <a:rPr lang="en-ZA" sz="2000" b="1" dirty="0">
                <a:solidFill>
                  <a:schemeClr val="accent6"/>
                </a:solidFill>
                <a:latin typeface="Aharoni" pitchFamily="2" charset="-79"/>
                <a:cs typeface="Aharoni" pitchFamily="2" charset="-79"/>
              </a:rPr>
              <a:t>… Some charges on which representations are based</a:t>
            </a:r>
            <a:r>
              <a:rPr lang="en-ZA" sz="2000" b="1" dirty="0" smtClean="0">
                <a:latin typeface="Aharoni" pitchFamily="2" charset="-79"/>
                <a:cs typeface="Aharoni" pitchFamily="2" charset="-79"/>
              </a:rPr>
              <a:t> </a:t>
            </a:r>
            <a:endParaRPr lang="en-ZA" sz="2000" b="1" dirty="0">
              <a:latin typeface="Aharoni" pitchFamily="2" charset="-79"/>
              <a:cs typeface="Aharoni" pitchFamily="2" charset="-79"/>
            </a:endParaRPr>
          </a:p>
        </p:txBody>
      </p:sp>
    </p:spTree>
    <p:extLst>
      <p:ext uri="{BB962C8B-B14F-4D97-AF65-F5344CB8AC3E}">
        <p14:creationId xmlns:p14="http://schemas.microsoft.com/office/powerpoint/2010/main" xmlns="" val="42685687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724768"/>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400" b="1" dirty="0">
                <a:solidFill>
                  <a:schemeClr val="accent6"/>
                </a:solidFill>
                <a:latin typeface="Aharoni" pitchFamily="2" charset="-79"/>
                <a:cs typeface="Aharoni" pitchFamily="2" charset="-79"/>
              </a:rPr>
              <a:t>Courtesy Letters Issued</a:t>
            </a:r>
          </a:p>
          <a:p>
            <a:pPr algn="l"/>
            <a:endParaRPr lang="en-ZA" sz="2400" b="1" dirty="0">
              <a:latin typeface="Aharoni" pitchFamily="2" charset="-79"/>
              <a:cs typeface="Aharoni" pitchFamily="2" charset="-79"/>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2759" y="2066924"/>
            <a:ext cx="7707096" cy="3782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Folded Corner 8"/>
          <p:cNvSpPr/>
          <p:nvPr/>
        </p:nvSpPr>
        <p:spPr>
          <a:xfrm>
            <a:off x="6283830" y="1215295"/>
            <a:ext cx="2620088" cy="1153842"/>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t>72.76% increase in </a:t>
            </a:r>
          </a:p>
          <a:p>
            <a:pPr algn="ctr"/>
            <a:r>
              <a:rPr lang="en-ZA" b="1" dirty="0" smtClean="0"/>
              <a:t>2017-2018 </a:t>
            </a:r>
            <a:endParaRPr lang="en-ZA" b="1" dirty="0"/>
          </a:p>
        </p:txBody>
      </p:sp>
    </p:spTree>
    <p:extLst>
      <p:ext uri="{BB962C8B-B14F-4D97-AF65-F5344CB8AC3E}">
        <p14:creationId xmlns:p14="http://schemas.microsoft.com/office/powerpoint/2010/main" xmlns="" val="32417119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724768"/>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400" b="1" dirty="0">
                <a:solidFill>
                  <a:schemeClr val="accent6"/>
                </a:solidFill>
                <a:latin typeface="Aharoni" pitchFamily="2" charset="-79"/>
                <a:cs typeface="Aharoni" pitchFamily="2" charset="-79"/>
              </a:rPr>
              <a:t>Courtesy Letters Issued</a:t>
            </a:r>
          </a:p>
          <a:p>
            <a:pPr algn="l"/>
            <a:endParaRPr lang="en-ZA" sz="2400" b="1" dirty="0">
              <a:latin typeface="Aharoni" pitchFamily="2" charset="-79"/>
              <a:cs typeface="Aharoni" pitchFamily="2" charset="-79"/>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0556" y="2102917"/>
            <a:ext cx="7707096" cy="3782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Folded Corner 8"/>
          <p:cNvSpPr/>
          <p:nvPr/>
        </p:nvSpPr>
        <p:spPr>
          <a:xfrm>
            <a:off x="6185739" y="861391"/>
            <a:ext cx="2620088" cy="1153842"/>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t>72.76% increase in </a:t>
            </a:r>
          </a:p>
          <a:p>
            <a:pPr algn="ctr"/>
            <a:r>
              <a:rPr lang="en-ZA" b="1" dirty="0" smtClean="0"/>
              <a:t>2017-2018 </a:t>
            </a:r>
            <a:endParaRPr lang="en-ZA" b="1" dirty="0"/>
          </a:p>
        </p:txBody>
      </p:sp>
      <p:sp>
        <p:nvSpPr>
          <p:cNvPr id="8" name="Line Callout 1 7"/>
          <p:cNvSpPr/>
          <p:nvPr/>
        </p:nvSpPr>
        <p:spPr>
          <a:xfrm>
            <a:off x="1809043" y="2204095"/>
            <a:ext cx="2991633" cy="2956628"/>
          </a:xfrm>
          <a:prstGeom prst="borderCallout1">
            <a:avLst>
              <a:gd name="adj1" fmla="val 50958"/>
              <a:gd name="adj2" fmla="val 1248"/>
              <a:gd name="adj3" fmla="val 49764"/>
              <a:gd name="adj4" fmla="val -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ZA" sz="2400" b="1" dirty="0" smtClean="0">
                <a:solidFill>
                  <a:srgbClr val="FFFF00"/>
                </a:solidFill>
              </a:rPr>
              <a:t>2017-2018</a:t>
            </a:r>
          </a:p>
          <a:p>
            <a:pPr algn="ctr">
              <a:lnSpc>
                <a:spcPct val="150000"/>
              </a:lnSpc>
            </a:pPr>
            <a:r>
              <a:rPr lang="en-ZA" b="1" dirty="0" smtClean="0"/>
              <a:t>AARTO 01 = </a:t>
            </a:r>
            <a:r>
              <a:rPr lang="en-ZA" b="1" dirty="0"/>
              <a:t>794 </a:t>
            </a:r>
            <a:r>
              <a:rPr lang="en-ZA" b="1" dirty="0" smtClean="0"/>
              <a:t>800 </a:t>
            </a:r>
            <a:r>
              <a:rPr lang="en-ZA" b="1" dirty="0" smtClean="0">
                <a:solidFill>
                  <a:srgbClr val="FF0000"/>
                </a:solidFill>
              </a:rPr>
              <a:t>79.25%</a:t>
            </a:r>
          </a:p>
          <a:p>
            <a:pPr algn="ctr">
              <a:lnSpc>
                <a:spcPct val="150000"/>
              </a:lnSpc>
            </a:pPr>
            <a:r>
              <a:rPr lang="en-ZA" b="1" dirty="0"/>
              <a:t>AARTO </a:t>
            </a:r>
            <a:r>
              <a:rPr lang="en-ZA" b="1" dirty="0" smtClean="0"/>
              <a:t>02 = 635 </a:t>
            </a:r>
            <a:r>
              <a:rPr lang="en-ZA" b="1" dirty="0" smtClean="0">
                <a:solidFill>
                  <a:srgbClr val="FF0000"/>
                </a:solidFill>
              </a:rPr>
              <a:t>&lt;1%</a:t>
            </a:r>
          </a:p>
          <a:p>
            <a:pPr algn="ctr">
              <a:lnSpc>
                <a:spcPct val="150000"/>
              </a:lnSpc>
            </a:pPr>
            <a:r>
              <a:rPr lang="en-ZA" b="1" dirty="0"/>
              <a:t>AARTO </a:t>
            </a:r>
            <a:r>
              <a:rPr lang="en-ZA" b="1" dirty="0" smtClean="0"/>
              <a:t>03 = </a:t>
            </a:r>
            <a:r>
              <a:rPr lang="en-ZA" b="1" dirty="0"/>
              <a:t>173 </a:t>
            </a:r>
            <a:r>
              <a:rPr lang="en-ZA" b="1" dirty="0" smtClean="0"/>
              <a:t>989 </a:t>
            </a:r>
            <a:r>
              <a:rPr lang="en-ZA" b="1" dirty="0" smtClean="0">
                <a:solidFill>
                  <a:srgbClr val="FF0000"/>
                </a:solidFill>
              </a:rPr>
              <a:t>17.35%</a:t>
            </a:r>
          </a:p>
          <a:p>
            <a:pPr algn="ctr">
              <a:lnSpc>
                <a:spcPct val="150000"/>
              </a:lnSpc>
            </a:pPr>
            <a:r>
              <a:rPr lang="en-ZA" b="1" dirty="0"/>
              <a:t>AARTO </a:t>
            </a:r>
            <a:r>
              <a:rPr lang="en-ZA" b="1" dirty="0" err="1" smtClean="0"/>
              <a:t>03a</a:t>
            </a:r>
            <a:r>
              <a:rPr lang="en-ZA" b="1" dirty="0" smtClean="0"/>
              <a:t>  = </a:t>
            </a:r>
            <a:r>
              <a:rPr lang="en-ZA" b="1" dirty="0"/>
              <a:t> 8 </a:t>
            </a:r>
            <a:r>
              <a:rPr lang="en-ZA" b="1" dirty="0" smtClean="0"/>
              <a:t>445  </a:t>
            </a:r>
            <a:r>
              <a:rPr lang="en-ZA" b="1" dirty="0">
                <a:solidFill>
                  <a:srgbClr val="FF0000"/>
                </a:solidFill>
              </a:rPr>
              <a:t>&lt;1</a:t>
            </a:r>
            <a:r>
              <a:rPr lang="en-ZA" b="1" dirty="0" smtClean="0">
                <a:solidFill>
                  <a:srgbClr val="FF0000"/>
                </a:solidFill>
              </a:rPr>
              <a:t>%</a:t>
            </a:r>
          </a:p>
          <a:p>
            <a:pPr algn="ctr">
              <a:lnSpc>
                <a:spcPct val="150000"/>
              </a:lnSpc>
            </a:pPr>
            <a:r>
              <a:rPr lang="en-ZA" b="1" dirty="0"/>
              <a:t>AARTO </a:t>
            </a:r>
            <a:r>
              <a:rPr lang="en-ZA" b="1" dirty="0" err="1" smtClean="0"/>
              <a:t>03b</a:t>
            </a:r>
            <a:r>
              <a:rPr lang="en-ZA" b="1" dirty="0" smtClean="0"/>
              <a:t> = </a:t>
            </a:r>
            <a:r>
              <a:rPr lang="en-ZA" b="1" dirty="0"/>
              <a:t>25 </a:t>
            </a:r>
            <a:r>
              <a:rPr lang="en-ZA" b="1" dirty="0" smtClean="0"/>
              <a:t>000 </a:t>
            </a:r>
            <a:r>
              <a:rPr lang="en-ZA" b="1" dirty="0" smtClean="0">
                <a:solidFill>
                  <a:srgbClr val="FF0000"/>
                </a:solidFill>
              </a:rPr>
              <a:t>2.49%</a:t>
            </a:r>
            <a:endParaRPr lang="en-ZA" b="1" dirty="0">
              <a:solidFill>
                <a:srgbClr val="FF0000"/>
              </a:solidFill>
            </a:endParaRPr>
          </a:p>
        </p:txBody>
      </p:sp>
    </p:spTree>
    <p:extLst>
      <p:ext uri="{BB962C8B-B14F-4D97-AF65-F5344CB8AC3E}">
        <p14:creationId xmlns:p14="http://schemas.microsoft.com/office/powerpoint/2010/main" xmlns="" val="14076534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6" name="Title 1"/>
          <p:cNvSpPr txBox="1">
            <a:spLocks/>
          </p:cNvSpPr>
          <p:nvPr/>
        </p:nvSpPr>
        <p:spPr>
          <a:xfrm>
            <a:off x="125896" y="724768"/>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000" b="1" dirty="0">
                <a:solidFill>
                  <a:schemeClr val="accent6"/>
                </a:solidFill>
                <a:latin typeface="Aharoni" pitchFamily="2" charset="-79"/>
                <a:cs typeface="Aharoni" pitchFamily="2" charset="-79"/>
              </a:rPr>
              <a:t>Courtesy Letters </a:t>
            </a:r>
            <a:r>
              <a:rPr lang="en-ZA" sz="2000" b="1" dirty="0" smtClean="0">
                <a:solidFill>
                  <a:schemeClr val="accent6"/>
                </a:solidFill>
                <a:latin typeface="Aharoni" pitchFamily="2" charset="-79"/>
                <a:cs typeface="Aharoni" pitchFamily="2" charset="-79"/>
              </a:rPr>
              <a:t>Issued per AARTO Type</a:t>
            </a:r>
            <a:endParaRPr lang="en-ZA" sz="2000" b="1" dirty="0">
              <a:solidFill>
                <a:schemeClr val="accent6"/>
              </a:solidFill>
              <a:latin typeface="Aharoni" pitchFamily="2" charset="-79"/>
              <a:cs typeface="Aharoni" pitchFamily="2" charset="-79"/>
            </a:endParaRPr>
          </a:p>
          <a:p>
            <a:pPr algn="l"/>
            <a:endParaRPr lang="en-ZA" sz="2000" b="1" dirty="0">
              <a:latin typeface="Aharoni" pitchFamily="2" charset="-79"/>
              <a:cs typeface="Aharoni" pitchFamily="2" charset="-79"/>
            </a:endParaRPr>
          </a:p>
        </p:txBody>
      </p:sp>
      <p:pic>
        <p:nvPicPr>
          <p:cNvPr id="2253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6719" y="1229139"/>
            <a:ext cx="8404057" cy="4873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Line Callout 1 11"/>
          <p:cNvSpPr/>
          <p:nvPr/>
        </p:nvSpPr>
        <p:spPr>
          <a:xfrm>
            <a:off x="5999967" y="1227170"/>
            <a:ext cx="2991633" cy="2417903"/>
          </a:xfrm>
          <a:prstGeom prst="borderCallout1">
            <a:avLst>
              <a:gd name="adj1" fmla="val 49896"/>
              <a:gd name="adj2" fmla="val 2504"/>
              <a:gd name="adj3" fmla="val 49764"/>
              <a:gd name="adj4" fmla="val -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ZA" sz="2000" b="1" dirty="0" smtClean="0">
                <a:solidFill>
                  <a:srgbClr val="FFFF00"/>
                </a:solidFill>
              </a:rPr>
              <a:t>2017-2018 increases</a:t>
            </a:r>
          </a:p>
          <a:p>
            <a:pPr algn="ctr">
              <a:lnSpc>
                <a:spcPct val="150000"/>
              </a:lnSpc>
            </a:pPr>
            <a:r>
              <a:rPr lang="en-ZA" b="1" dirty="0" smtClean="0"/>
              <a:t>AARTO 01 = </a:t>
            </a:r>
            <a:r>
              <a:rPr lang="en-ZA" b="1" dirty="0" smtClean="0">
                <a:solidFill>
                  <a:srgbClr val="FF0000"/>
                </a:solidFill>
              </a:rPr>
              <a:t>37.32%</a:t>
            </a:r>
          </a:p>
          <a:p>
            <a:pPr algn="ctr">
              <a:lnSpc>
                <a:spcPct val="150000"/>
              </a:lnSpc>
            </a:pPr>
            <a:r>
              <a:rPr lang="en-ZA" b="1" dirty="0"/>
              <a:t>AARTO </a:t>
            </a:r>
            <a:r>
              <a:rPr lang="en-ZA" b="1" dirty="0" smtClean="0"/>
              <a:t>02 = </a:t>
            </a:r>
            <a:r>
              <a:rPr lang="en-ZA" b="1" dirty="0" smtClean="0">
                <a:solidFill>
                  <a:srgbClr val="FF0000"/>
                </a:solidFill>
              </a:rPr>
              <a:t>61.17%</a:t>
            </a:r>
          </a:p>
          <a:p>
            <a:pPr algn="ctr">
              <a:lnSpc>
                <a:spcPct val="150000"/>
              </a:lnSpc>
            </a:pPr>
            <a:r>
              <a:rPr lang="en-ZA" b="1" dirty="0"/>
              <a:t>AARTO </a:t>
            </a:r>
            <a:r>
              <a:rPr lang="en-ZA" b="1" dirty="0" smtClean="0"/>
              <a:t>03 = </a:t>
            </a:r>
            <a:r>
              <a:rPr lang="en-ZA" b="1" dirty="0">
                <a:solidFill>
                  <a:srgbClr val="FF0000"/>
                </a:solidFill>
              </a:rPr>
              <a:t>17195.13%</a:t>
            </a:r>
          </a:p>
          <a:p>
            <a:pPr algn="ctr">
              <a:lnSpc>
                <a:spcPct val="150000"/>
              </a:lnSpc>
            </a:pPr>
            <a:r>
              <a:rPr lang="en-ZA" b="1" dirty="0" smtClean="0"/>
              <a:t>AARTO </a:t>
            </a:r>
            <a:r>
              <a:rPr lang="en-ZA" b="1" dirty="0" err="1" smtClean="0"/>
              <a:t>03a</a:t>
            </a:r>
            <a:r>
              <a:rPr lang="en-ZA" b="1" dirty="0" smtClean="0"/>
              <a:t>  = </a:t>
            </a:r>
            <a:r>
              <a:rPr lang="en-ZA" b="1" dirty="0"/>
              <a:t> </a:t>
            </a:r>
            <a:r>
              <a:rPr lang="en-ZA" b="1" dirty="0" smtClean="0">
                <a:solidFill>
                  <a:srgbClr val="FF0000"/>
                </a:solidFill>
              </a:rPr>
              <a:t>100%</a:t>
            </a:r>
          </a:p>
          <a:p>
            <a:pPr algn="ctr">
              <a:lnSpc>
                <a:spcPct val="150000"/>
              </a:lnSpc>
            </a:pPr>
            <a:r>
              <a:rPr lang="en-ZA" b="1" dirty="0"/>
              <a:t>AARTO </a:t>
            </a:r>
            <a:r>
              <a:rPr lang="en-ZA" b="1" dirty="0" err="1" smtClean="0"/>
              <a:t>03b</a:t>
            </a:r>
            <a:r>
              <a:rPr lang="en-ZA" b="1" dirty="0" smtClean="0"/>
              <a:t> = </a:t>
            </a:r>
            <a:r>
              <a:rPr lang="en-ZA" b="1" dirty="0">
                <a:solidFill>
                  <a:srgbClr val="FF0000"/>
                </a:solidFill>
              </a:rPr>
              <a:t>7736.99%</a:t>
            </a:r>
          </a:p>
        </p:txBody>
      </p:sp>
    </p:spTree>
    <p:extLst>
      <p:ext uri="{BB962C8B-B14F-4D97-AF65-F5344CB8AC3E}">
        <p14:creationId xmlns:p14="http://schemas.microsoft.com/office/powerpoint/2010/main" xmlns="" val="7111539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724768"/>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400" b="1" dirty="0">
                <a:solidFill>
                  <a:schemeClr val="accent6"/>
                </a:solidFill>
                <a:latin typeface="Aharoni" pitchFamily="2" charset="-79"/>
                <a:cs typeface="Aharoni" pitchFamily="2" charset="-79"/>
              </a:rPr>
              <a:t>Courtesy Letters Issued</a:t>
            </a:r>
          </a:p>
          <a:p>
            <a:pPr algn="l"/>
            <a:endParaRPr lang="en-ZA" sz="2400" b="1" dirty="0">
              <a:latin typeface="Aharoni" pitchFamily="2" charset="-79"/>
              <a:cs typeface="Aharoni" pitchFamily="2" charset="-79"/>
            </a:endParaRP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7135" y="1829320"/>
            <a:ext cx="5903319" cy="3290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ounded Rectangle 12"/>
          <p:cNvSpPr/>
          <p:nvPr/>
        </p:nvSpPr>
        <p:spPr>
          <a:xfrm>
            <a:off x="2141951" y="1327435"/>
            <a:ext cx="3411713" cy="3126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Month to month comparison</a:t>
            </a:r>
            <a:endParaRPr lang="en-ZA" dirty="0"/>
          </a:p>
        </p:txBody>
      </p:sp>
      <p:pic>
        <p:nvPicPr>
          <p:cNvPr id="23556"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16106" y="1229139"/>
            <a:ext cx="2865690" cy="4097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74567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724768"/>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400" b="1" dirty="0">
                <a:solidFill>
                  <a:schemeClr val="accent6"/>
                </a:solidFill>
                <a:latin typeface="Aharoni" pitchFamily="2" charset="-79"/>
                <a:cs typeface="Aharoni" pitchFamily="2" charset="-79"/>
              </a:rPr>
              <a:t>Enforcement Orders Issued</a:t>
            </a:r>
          </a:p>
          <a:p>
            <a:pPr algn="l"/>
            <a:endParaRPr lang="en-ZA" sz="2400" b="1" dirty="0">
              <a:latin typeface="Aharoni" pitchFamily="2" charset="-79"/>
              <a:cs typeface="Aharoni" pitchFamily="2" charset="-79"/>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5895" y="1898847"/>
            <a:ext cx="5974280" cy="33467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23348" y="1341540"/>
            <a:ext cx="2768252" cy="4315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ounded Rectangle 7"/>
          <p:cNvSpPr/>
          <p:nvPr/>
        </p:nvSpPr>
        <p:spPr>
          <a:xfrm>
            <a:off x="2141951" y="1366269"/>
            <a:ext cx="3411713" cy="3126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Month to month comparison</a:t>
            </a:r>
            <a:endParaRPr lang="en-ZA" dirty="0"/>
          </a:p>
        </p:txBody>
      </p:sp>
    </p:spTree>
    <p:extLst>
      <p:ext uri="{BB962C8B-B14F-4D97-AF65-F5344CB8AC3E}">
        <p14:creationId xmlns:p14="http://schemas.microsoft.com/office/powerpoint/2010/main" xmlns="" val="21248798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724768"/>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400" b="1" dirty="0" smtClean="0">
                <a:solidFill>
                  <a:schemeClr val="accent6"/>
                </a:solidFill>
                <a:latin typeface="Aharoni" pitchFamily="2" charset="-79"/>
                <a:cs typeface="Aharoni" pitchFamily="2" charset="-79"/>
              </a:rPr>
              <a:t>Revocation of </a:t>
            </a:r>
            <a:r>
              <a:rPr lang="en-ZA" sz="2400" b="1" dirty="0">
                <a:solidFill>
                  <a:schemeClr val="accent6"/>
                </a:solidFill>
                <a:latin typeface="Aharoni" pitchFamily="2" charset="-79"/>
                <a:cs typeface="Aharoni" pitchFamily="2" charset="-79"/>
              </a:rPr>
              <a:t>Enforcement Orders Applications </a:t>
            </a:r>
          </a:p>
          <a:p>
            <a:pPr algn="l"/>
            <a:endParaRPr lang="en-ZA" sz="2400" b="1" dirty="0">
              <a:latin typeface="Aharoni" pitchFamily="2" charset="-79"/>
              <a:cs typeface="Aharoni" pitchFamily="2" charset="-79"/>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7471" y="1355834"/>
            <a:ext cx="8182846" cy="4508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1852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t>
            </a:r>
            <a:r>
              <a:rPr lang="en-US" sz="3200" b="1" u="sng" dirty="0" smtClean="0">
                <a:solidFill>
                  <a:schemeClr val="tx2"/>
                </a:solidFill>
              </a:rPr>
              <a:t>C </a:t>
            </a:r>
            <a:r>
              <a:rPr lang="en-US" sz="3200" b="1" u="sng" dirty="0">
                <a:solidFill>
                  <a:schemeClr val="tx2"/>
                </a:solidFill>
              </a:rPr>
              <a:t>: </a:t>
            </a:r>
            <a:r>
              <a:rPr lang="en-US" sz="3200" b="1" u="sng" dirty="0" smtClean="0">
                <a:solidFill>
                  <a:schemeClr val="tx2"/>
                </a:solidFill>
              </a:rPr>
              <a:t>Governance</a:t>
            </a:r>
          </a:p>
        </p:txBody>
      </p:sp>
      <p:sp>
        <p:nvSpPr>
          <p:cNvPr id="5" name="Content Placeholder 2"/>
          <p:cNvSpPr txBox="1">
            <a:spLocks/>
          </p:cNvSpPr>
          <p:nvPr/>
        </p:nvSpPr>
        <p:spPr>
          <a:xfrm>
            <a:off x="315722" y="1295400"/>
            <a:ext cx="8510225" cy="5105400"/>
          </a:xfrm>
          <a:prstGeom prst="rect">
            <a:avLst/>
          </a:prstGeom>
        </p:spPr>
        <p:txBody>
          <a:bodyPr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lvl="1" indent="-358775">
              <a:lnSpc>
                <a:spcPct val="150000"/>
              </a:lnSpc>
              <a:spcBef>
                <a:spcPts val="0"/>
              </a:spcBef>
              <a:spcAft>
                <a:spcPts val="600"/>
              </a:spcAft>
              <a:buFont typeface="Wingdings" pitchFamily="2" charset="2"/>
              <a:buChar char="§"/>
            </a:pPr>
            <a:r>
              <a:rPr lang="en-ZA" sz="2400" dirty="0" smtClean="0"/>
              <a:t>The Agency was fully constituted with a Board and operated with applicable Board Committees as follows:</a:t>
            </a:r>
          </a:p>
          <a:p>
            <a:pPr marL="0" lvl="1" indent="0">
              <a:lnSpc>
                <a:spcPct val="150000"/>
              </a:lnSpc>
              <a:spcBef>
                <a:spcPts val="0"/>
              </a:spcBef>
              <a:spcAft>
                <a:spcPts val="600"/>
              </a:spcAft>
              <a:buNone/>
            </a:pPr>
            <a:r>
              <a:rPr lang="en-ZA" sz="2400" dirty="0"/>
              <a:t>	</a:t>
            </a:r>
            <a:r>
              <a:rPr lang="en-ZA" sz="2400" dirty="0" smtClean="0"/>
              <a:t>-	Audit &amp; Risk Committee</a:t>
            </a:r>
          </a:p>
          <a:p>
            <a:pPr marL="0" lvl="1" indent="0">
              <a:lnSpc>
                <a:spcPct val="150000"/>
              </a:lnSpc>
              <a:spcBef>
                <a:spcPts val="0"/>
              </a:spcBef>
              <a:spcAft>
                <a:spcPts val="600"/>
              </a:spcAft>
              <a:buNone/>
            </a:pPr>
            <a:r>
              <a:rPr lang="en-ZA" sz="2400" dirty="0"/>
              <a:t>	</a:t>
            </a:r>
            <a:r>
              <a:rPr lang="en-ZA" sz="2400" dirty="0" smtClean="0"/>
              <a:t>-	Technical Committee</a:t>
            </a:r>
          </a:p>
          <a:p>
            <a:pPr marL="0" lvl="1" indent="0">
              <a:lnSpc>
                <a:spcPct val="150000"/>
              </a:lnSpc>
              <a:spcBef>
                <a:spcPts val="0"/>
              </a:spcBef>
              <a:spcAft>
                <a:spcPts val="600"/>
              </a:spcAft>
              <a:buNone/>
            </a:pPr>
            <a:r>
              <a:rPr lang="en-ZA" sz="2400" dirty="0"/>
              <a:t>	</a:t>
            </a:r>
            <a:r>
              <a:rPr lang="en-ZA" sz="2400" dirty="0" smtClean="0"/>
              <a:t>-	HR &amp; Remunerations Committee</a:t>
            </a:r>
          </a:p>
          <a:p>
            <a:pPr marL="0" lvl="1" indent="0">
              <a:lnSpc>
                <a:spcPct val="150000"/>
              </a:lnSpc>
              <a:spcBef>
                <a:spcPts val="0"/>
              </a:spcBef>
              <a:spcAft>
                <a:spcPts val="600"/>
              </a:spcAft>
              <a:buNone/>
            </a:pPr>
            <a:r>
              <a:rPr lang="en-ZA" sz="2400" dirty="0"/>
              <a:t>	</a:t>
            </a:r>
            <a:r>
              <a:rPr lang="en-ZA" sz="2400" dirty="0" smtClean="0"/>
              <a:t>-	Chairpersons’ Committee</a:t>
            </a:r>
          </a:p>
          <a:p>
            <a:pPr marL="358775" lvl="1" indent="-358775">
              <a:lnSpc>
                <a:spcPct val="150000"/>
              </a:lnSpc>
              <a:spcBef>
                <a:spcPts val="0"/>
              </a:spcBef>
              <a:spcAft>
                <a:spcPts val="600"/>
              </a:spcAft>
              <a:buFont typeface="Wingdings" pitchFamily="2" charset="2"/>
              <a:buChar char="§"/>
            </a:pPr>
            <a:r>
              <a:rPr lang="en-ZA" sz="2400" dirty="0" smtClean="0"/>
              <a:t>The Administrative arm is headed by the Registrar who sits at the apex of the Executive Committee</a:t>
            </a:r>
          </a:p>
          <a:p>
            <a:pPr marL="358775" lvl="1" indent="-358775">
              <a:lnSpc>
                <a:spcPct val="150000"/>
              </a:lnSpc>
              <a:spcBef>
                <a:spcPts val="0"/>
              </a:spcBef>
              <a:spcAft>
                <a:spcPts val="600"/>
              </a:spcAft>
              <a:buFont typeface="Wingdings" pitchFamily="2" charset="2"/>
              <a:buChar char="§"/>
            </a:pPr>
            <a:r>
              <a:rPr lang="en-ZA" sz="2400" dirty="0" smtClean="0"/>
              <a:t>The Agency also had a fully operational Management Committee</a:t>
            </a:r>
          </a:p>
          <a:p>
            <a:pPr marL="358775" lvl="1" indent="-358775">
              <a:lnSpc>
                <a:spcPct val="150000"/>
              </a:lnSpc>
              <a:spcBef>
                <a:spcPts val="0"/>
              </a:spcBef>
              <a:spcAft>
                <a:spcPts val="600"/>
              </a:spcAft>
              <a:buFont typeface="Wingdings" pitchFamily="2" charset="2"/>
              <a:buChar char="§"/>
            </a:pPr>
            <a:endParaRPr lang="en-ZA" sz="2400" dirty="0" smtClean="0"/>
          </a:p>
          <a:p>
            <a:pPr marL="358775" lvl="1" indent="-358775">
              <a:lnSpc>
                <a:spcPct val="150000"/>
              </a:lnSpc>
              <a:spcBef>
                <a:spcPts val="0"/>
              </a:spcBef>
              <a:spcAft>
                <a:spcPts val="600"/>
              </a:spcAft>
              <a:buFont typeface="Wingdings" pitchFamily="2" charset="2"/>
              <a:buChar char="§"/>
            </a:pPr>
            <a:endParaRPr lang="en-ZA" sz="2400" dirty="0" smtClean="0"/>
          </a:p>
          <a:p>
            <a:pPr marL="0" lvl="1" indent="0">
              <a:lnSpc>
                <a:spcPct val="150000"/>
              </a:lnSpc>
              <a:spcBef>
                <a:spcPts val="600"/>
              </a:spcBef>
              <a:buNone/>
            </a:pPr>
            <a:endParaRPr lang="en-ZA" sz="2400" dirty="0"/>
          </a:p>
          <a:p>
            <a:pPr marL="400050" lvl="1" indent="0">
              <a:buNone/>
              <a:defRPr/>
            </a:pPr>
            <a:endParaRPr lang="en-US" dirty="0" smtClean="0"/>
          </a:p>
          <a:p>
            <a:pPr marL="0" indent="0">
              <a:buFont typeface="Arial"/>
              <a:buNone/>
              <a:defRPr/>
            </a:pPr>
            <a:endParaRPr lang="en-US" dirty="0" smtClean="0"/>
          </a:p>
        </p:txBody>
      </p:sp>
    </p:spTree>
    <p:extLst>
      <p:ext uri="{BB962C8B-B14F-4D97-AF65-F5344CB8AC3E}">
        <p14:creationId xmlns:p14="http://schemas.microsoft.com/office/powerpoint/2010/main" xmlns="" val="25855102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724768"/>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000" b="1" dirty="0">
                <a:latin typeface="Aharoni" pitchFamily="2" charset="-79"/>
                <a:cs typeface="Aharoni" pitchFamily="2" charset="-79"/>
              </a:rPr>
              <a:t>Applications for Revocation of Enforcement Orders</a:t>
            </a:r>
          </a:p>
          <a:p>
            <a:r>
              <a:rPr lang="en-ZA" sz="2000" b="1" dirty="0" smtClean="0">
                <a:latin typeface="Aharoni" pitchFamily="2" charset="-79"/>
                <a:cs typeface="Aharoni" pitchFamily="2" charset="-79"/>
              </a:rPr>
              <a:t> </a:t>
            </a:r>
            <a:r>
              <a:rPr lang="en-ZA" sz="2800" b="1" dirty="0" smtClean="0">
                <a:solidFill>
                  <a:srgbClr val="FF0000"/>
                </a:solidFill>
                <a:latin typeface="Aharoni" pitchFamily="2" charset="-79"/>
                <a:cs typeface="Aharoni" pitchFamily="2" charset="-79"/>
              </a:rPr>
              <a:t>Unsuccessful Reps</a:t>
            </a:r>
            <a:endParaRPr lang="en-ZA" sz="2400" b="1" dirty="0">
              <a:solidFill>
                <a:srgbClr val="FF0000"/>
              </a:solidFill>
              <a:latin typeface="Aharoni" pitchFamily="2" charset="-79"/>
              <a:cs typeface="Aharoni" pitchFamily="2" charset="-79"/>
            </a:endParaRPr>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0617" y="1659068"/>
            <a:ext cx="7937554" cy="4278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28056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724768"/>
            <a:ext cx="7772400"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000" b="1" dirty="0">
                <a:latin typeface="Aharoni" pitchFamily="2" charset="-79"/>
                <a:cs typeface="Aharoni" pitchFamily="2" charset="-79"/>
              </a:rPr>
              <a:t>Applications for Revocation of Enforcement Orders</a:t>
            </a:r>
          </a:p>
          <a:p>
            <a:r>
              <a:rPr lang="en-ZA" sz="2000" b="1" dirty="0" smtClean="0">
                <a:latin typeface="Aharoni" pitchFamily="2" charset="-79"/>
                <a:cs typeface="Aharoni" pitchFamily="2" charset="-79"/>
              </a:rPr>
              <a:t> </a:t>
            </a:r>
            <a:r>
              <a:rPr lang="en-ZA" sz="2800" b="1" dirty="0" smtClean="0">
                <a:solidFill>
                  <a:srgbClr val="FF0000"/>
                </a:solidFill>
                <a:latin typeface="Aharoni" pitchFamily="2" charset="-79"/>
                <a:cs typeface="Aharoni" pitchFamily="2" charset="-79"/>
              </a:rPr>
              <a:t>Successful Reps</a:t>
            </a:r>
            <a:endParaRPr lang="en-ZA" sz="2800" b="1" dirty="0">
              <a:solidFill>
                <a:srgbClr val="FF0000"/>
              </a:solidFill>
              <a:latin typeface="Aharoni" pitchFamily="2" charset="-79"/>
              <a:cs typeface="Aharoni" pitchFamily="2" charset="-79"/>
            </a:endParaRPr>
          </a:p>
        </p:txBody>
      </p:sp>
      <p:pic>
        <p:nvPicPr>
          <p:cNvPr id="2457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6707" y="1544539"/>
            <a:ext cx="8164081" cy="4380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68193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5" y="724768"/>
            <a:ext cx="8477777" cy="5043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000" b="1" dirty="0">
                <a:latin typeface="Aharoni" pitchFamily="2" charset="-79"/>
                <a:cs typeface="Aharoni" pitchFamily="2" charset="-79"/>
              </a:rPr>
              <a:t>Applications for Revocation of </a:t>
            </a:r>
            <a:r>
              <a:rPr lang="en-ZA" sz="2800" b="1" dirty="0">
                <a:latin typeface="Aharoni" pitchFamily="2" charset="-79"/>
                <a:cs typeface="Aharoni" pitchFamily="2" charset="-79"/>
              </a:rPr>
              <a:t>Enforcement Orders</a:t>
            </a:r>
          </a:p>
          <a:p>
            <a:r>
              <a:rPr lang="en-ZA" sz="2000" b="1" dirty="0" smtClean="0">
                <a:latin typeface="Aharoni" pitchFamily="2" charset="-79"/>
                <a:cs typeface="Aharoni" pitchFamily="2" charset="-79"/>
              </a:rPr>
              <a:t> </a:t>
            </a:r>
            <a:r>
              <a:rPr lang="en-ZA" sz="2000" b="1" dirty="0" smtClean="0">
                <a:solidFill>
                  <a:srgbClr val="FF0000"/>
                </a:solidFill>
                <a:latin typeface="Aharoni" pitchFamily="2" charset="-79"/>
                <a:cs typeface="Aharoni" pitchFamily="2" charset="-79"/>
              </a:rPr>
              <a:t>Successful  Vs Unsuccessful Reps</a:t>
            </a:r>
            <a:endParaRPr lang="en-ZA" sz="2000" b="1" dirty="0">
              <a:solidFill>
                <a:srgbClr val="FF0000"/>
              </a:solidFill>
              <a:latin typeface="Aharoni" pitchFamily="2" charset="-79"/>
              <a:cs typeface="Aharoni" pitchFamily="2" charset="-79"/>
            </a:endParaRPr>
          </a:p>
        </p:txBody>
      </p:sp>
      <p:sp>
        <p:nvSpPr>
          <p:cNvPr id="6" name="Line Callout 1 5"/>
          <p:cNvSpPr/>
          <p:nvPr/>
        </p:nvSpPr>
        <p:spPr>
          <a:xfrm>
            <a:off x="6221071" y="2853559"/>
            <a:ext cx="2521527" cy="1147856"/>
          </a:xfrm>
          <a:prstGeom prst="borderCallout1">
            <a:avLst>
              <a:gd name="adj1" fmla="val 41057"/>
              <a:gd name="adj2" fmla="val -91"/>
              <a:gd name="adj3" fmla="val 112500"/>
              <a:gd name="adj4" fmla="val -383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t>Successful </a:t>
            </a:r>
            <a:r>
              <a:rPr lang="en-ZA" b="1" dirty="0"/>
              <a:t>Revocation  of </a:t>
            </a:r>
            <a:r>
              <a:rPr lang="en-ZA" b="1" dirty="0" err="1"/>
              <a:t>EO</a:t>
            </a:r>
            <a:endParaRPr lang="en-ZA" b="1" dirty="0"/>
          </a:p>
        </p:txBody>
      </p:sp>
      <p:sp>
        <p:nvSpPr>
          <p:cNvPr id="7" name="Line Callout 1 6"/>
          <p:cNvSpPr/>
          <p:nvPr/>
        </p:nvSpPr>
        <p:spPr>
          <a:xfrm>
            <a:off x="263236" y="2159876"/>
            <a:ext cx="2299856" cy="1118350"/>
          </a:xfrm>
          <a:prstGeom prst="borderCallout1">
            <a:avLst>
              <a:gd name="adj1" fmla="val 146137"/>
              <a:gd name="adj2" fmla="val 82345"/>
              <a:gd name="adj3" fmla="val 93194"/>
              <a:gd name="adj4" fmla="val 41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t>Unsuccessful </a:t>
            </a:r>
            <a:r>
              <a:rPr lang="en-ZA" b="1" dirty="0"/>
              <a:t>Revocation  of </a:t>
            </a:r>
            <a:r>
              <a:rPr lang="en-ZA" b="1" dirty="0" err="1"/>
              <a:t>EO</a:t>
            </a:r>
            <a:endParaRPr lang="en-ZA" b="1" dirty="0"/>
          </a:p>
          <a:p>
            <a:pPr algn="ctr"/>
            <a:endParaRPr lang="en-ZA" b="1" dirty="0"/>
          </a:p>
        </p:txBody>
      </p:sp>
      <p:graphicFrame>
        <p:nvGraphicFramePr>
          <p:cNvPr id="10" name="Chart 9"/>
          <p:cNvGraphicFramePr>
            <a:graphicFrameLocks/>
          </p:cNvGraphicFramePr>
          <p:nvPr>
            <p:extLst>
              <p:ext uri="{D42A27DB-BD31-4B8C-83A1-F6EECF244321}">
                <p14:modId xmlns:p14="http://schemas.microsoft.com/office/powerpoint/2010/main" xmlns="" val="3451403011"/>
              </p:ext>
            </p:extLst>
          </p:nvPr>
        </p:nvGraphicFramePr>
        <p:xfrm>
          <a:off x="1150117" y="2603767"/>
          <a:ext cx="5359680" cy="36636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1867686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7" name="Title 6"/>
          <p:cNvSpPr>
            <a:spLocks noGrp="1"/>
          </p:cNvSpPr>
          <p:nvPr>
            <p:ph type="title"/>
          </p:nvPr>
        </p:nvSpPr>
        <p:spPr>
          <a:xfrm>
            <a:off x="457200" y="2826325"/>
            <a:ext cx="8229600" cy="1468584"/>
          </a:xfrm>
        </p:spPr>
        <p:txBody>
          <a:bodyPr>
            <a:normAutofit/>
          </a:bodyPr>
          <a:lstStyle/>
          <a:p>
            <a:r>
              <a:rPr lang="en-GB" b="1" dirty="0"/>
              <a:t>S</a:t>
            </a:r>
            <a:r>
              <a:rPr lang="en-GB" b="1" dirty="0" smtClean="0"/>
              <a:t>trategic </a:t>
            </a:r>
            <a:r>
              <a:rPr lang="en-GB" b="1" dirty="0"/>
              <a:t>outcome orientated goals of the RTIA </a:t>
            </a:r>
            <a:endParaRPr lang="en-ZA" b="1" dirty="0"/>
          </a:p>
        </p:txBody>
      </p:sp>
    </p:spTree>
    <p:extLst>
      <p:ext uri="{BB962C8B-B14F-4D97-AF65-F5344CB8AC3E}">
        <p14:creationId xmlns:p14="http://schemas.microsoft.com/office/powerpoint/2010/main" xmlns="" val="39822070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a:t>
            </a:r>
            <a:r>
              <a:rPr lang="en-ZA" sz="3200" b="1" dirty="0">
                <a:latin typeface="Century Gothic" panose="020B0502020202020204" pitchFamily="34" charset="0"/>
                <a:cs typeface="Aharoni" pitchFamily="2" charset="-79"/>
              </a:rPr>
              <a:t>1</a:t>
            </a:r>
            <a:r>
              <a:rPr lang="en-ZA" sz="3200" b="1" dirty="0" smtClean="0">
                <a:latin typeface="Century Gothic" panose="020B0502020202020204" pitchFamily="34" charset="0"/>
                <a:cs typeface="Aharoni" pitchFamily="2" charset="-79"/>
              </a:rPr>
              <a:t>:</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142101" y="1842654"/>
            <a:ext cx="4322619" cy="18703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Effective administration and resourcing of the Agency to deliver on its mandate</a:t>
            </a:r>
            <a:endParaRPr lang="en-ZA" sz="2800" b="1" dirty="0"/>
          </a:p>
        </p:txBody>
      </p:sp>
    </p:spTree>
    <p:extLst>
      <p:ext uri="{BB962C8B-B14F-4D97-AF65-F5344CB8AC3E}">
        <p14:creationId xmlns:p14="http://schemas.microsoft.com/office/powerpoint/2010/main" xmlns="" val="26664340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a:t>
            </a:r>
            <a:r>
              <a:rPr lang="en-ZA" sz="3200" b="1" dirty="0">
                <a:latin typeface="Century Gothic" panose="020B0502020202020204" pitchFamily="34" charset="0"/>
                <a:cs typeface="Aharoni" pitchFamily="2" charset="-79"/>
              </a:rPr>
              <a:t>1</a:t>
            </a:r>
            <a:r>
              <a:rPr lang="en-ZA" sz="3200" b="1" dirty="0" smtClean="0">
                <a:latin typeface="Century Gothic" panose="020B0502020202020204" pitchFamily="34" charset="0"/>
                <a:cs typeface="Aharoni" pitchFamily="2" charset="-79"/>
              </a:rPr>
              <a:t>:</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142101" y="1842654"/>
            <a:ext cx="4322619" cy="18703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t>Effective administration and resourcing of the Agency to deliver on its mandate</a:t>
            </a:r>
          </a:p>
        </p:txBody>
      </p:sp>
      <p:cxnSp>
        <p:nvCxnSpPr>
          <p:cNvPr id="7" name="Elbow Connector 6"/>
          <p:cNvCxnSpPr>
            <a:stCxn id="11" idx="2"/>
          </p:cNvCxnSpPr>
          <p:nvPr/>
        </p:nvCxnSpPr>
        <p:spPr>
          <a:xfrm rot="16200000" flipH="1">
            <a:off x="4099058" y="3917371"/>
            <a:ext cx="408711" cy="4"/>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35527" y="4530437"/>
            <a:ext cx="2826328" cy="141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Approval of ERP Model</a:t>
            </a:r>
          </a:p>
        </p:txBody>
      </p:sp>
      <p:sp>
        <p:nvSpPr>
          <p:cNvPr id="15" name="Rectangle 14"/>
          <p:cNvSpPr/>
          <p:nvPr/>
        </p:nvSpPr>
        <p:spPr>
          <a:xfrm>
            <a:off x="5837015" y="4530437"/>
            <a:ext cx="2891349" cy="141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 of Workplace </a:t>
            </a:r>
            <a:r>
              <a:rPr lang="en-ZA" b="1" dirty="0" smtClean="0"/>
              <a:t>Skills</a:t>
            </a:r>
          </a:p>
          <a:p>
            <a:pPr algn="ctr"/>
            <a:r>
              <a:rPr lang="en-ZA" b="1" dirty="0" smtClean="0"/>
              <a:t> Plan </a:t>
            </a:r>
            <a:r>
              <a:rPr lang="en-ZA" b="1" dirty="0"/>
              <a:t>implemented</a:t>
            </a:r>
          </a:p>
        </p:txBody>
      </p:sp>
      <p:cxnSp>
        <p:nvCxnSpPr>
          <p:cNvPr id="17" name="Elbow Connector 16"/>
          <p:cNvCxnSpPr>
            <a:endCxn id="15" idx="0"/>
          </p:cNvCxnSpPr>
          <p:nvPr/>
        </p:nvCxnSpPr>
        <p:spPr>
          <a:xfrm>
            <a:off x="4303412" y="4121727"/>
            <a:ext cx="2979278" cy="40871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0" name="Elbow Connector 19"/>
          <p:cNvCxnSpPr>
            <a:endCxn id="13" idx="0"/>
          </p:cNvCxnSpPr>
          <p:nvPr/>
        </p:nvCxnSpPr>
        <p:spPr>
          <a:xfrm rot="10800000" flipV="1">
            <a:off x="1648692" y="4121727"/>
            <a:ext cx="2654723" cy="408710"/>
          </a:xfrm>
          <a:prstGeom prst="bentConnector2">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396652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a:t>
            </a:r>
            <a:r>
              <a:rPr lang="en-ZA" sz="3200" b="1" dirty="0">
                <a:latin typeface="Century Gothic" panose="020B0502020202020204" pitchFamily="34" charset="0"/>
                <a:cs typeface="Aharoni" pitchFamily="2" charset="-79"/>
              </a:rPr>
              <a:t>1</a:t>
            </a:r>
            <a:r>
              <a:rPr lang="en-ZA" sz="3200" b="1" dirty="0" smtClean="0">
                <a:latin typeface="Century Gothic" panose="020B0502020202020204" pitchFamily="34" charset="0"/>
                <a:cs typeface="Aharoni" pitchFamily="2" charset="-79"/>
              </a:rPr>
              <a:t>:</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142101" y="1842654"/>
            <a:ext cx="4322619" cy="18703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t>Effective administration and resourcing of the Agency to deliver on its mandate</a:t>
            </a:r>
          </a:p>
        </p:txBody>
      </p:sp>
      <p:cxnSp>
        <p:nvCxnSpPr>
          <p:cNvPr id="7" name="Elbow Connector 6"/>
          <p:cNvCxnSpPr>
            <a:stCxn id="11" idx="2"/>
          </p:cNvCxnSpPr>
          <p:nvPr/>
        </p:nvCxnSpPr>
        <p:spPr>
          <a:xfrm rot="16200000" flipH="1">
            <a:off x="4099058" y="3917371"/>
            <a:ext cx="408711" cy="4"/>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35527" y="4530437"/>
            <a:ext cx="2826328" cy="141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Approval of ERP Model</a:t>
            </a:r>
          </a:p>
        </p:txBody>
      </p:sp>
      <p:sp>
        <p:nvSpPr>
          <p:cNvPr id="15" name="Rectangle 14"/>
          <p:cNvSpPr/>
          <p:nvPr/>
        </p:nvSpPr>
        <p:spPr>
          <a:xfrm>
            <a:off x="5837015" y="4530437"/>
            <a:ext cx="2891349" cy="141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 of Workplace </a:t>
            </a:r>
            <a:r>
              <a:rPr lang="en-ZA" b="1" dirty="0" smtClean="0"/>
              <a:t>Skills</a:t>
            </a:r>
          </a:p>
          <a:p>
            <a:pPr algn="ctr"/>
            <a:r>
              <a:rPr lang="en-ZA" b="1" dirty="0" smtClean="0"/>
              <a:t> Plan </a:t>
            </a:r>
            <a:r>
              <a:rPr lang="en-ZA" b="1" dirty="0"/>
              <a:t>implemented</a:t>
            </a:r>
          </a:p>
        </p:txBody>
      </p:sp>
      <p:cxnSp>
        <p:nvCxnSpPr>
          <p:cNvPr id="17" name="Elbow Connector 16"/>
          <p:cNvCxnSpPr>
            <a:endCxn id="15" idx="0"/>
          </p:cNvCxnSpPr>
          <p:nvPr/>
        </p:nvCxnSpPr>
        <p:spPr>
          <a:xfrm>
            <a:off x="4303412" y="4121727"/>
            <a:ext cx="2979278" cy="40871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0" name="Elbow Connector 19"/>
          <p:cNvCxnSpPr>
            <a:endCxn id="13" idx="0"/>
          </p:cNvCxnSpPr>
          <p:nvPr/>
        </p:nvCxnSpPr>
        <p:spPr>
          <a:xfrm rot="10800000" flipV="1">
            <a:off x="1648692" y="4121727"/>
            <a:ext cx="2654723" cy="408710"/>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12" name="8-Point Star 11"/>
          <p:cNvSpPr/>
          <p:nvPr/>
        </p:nvSpPr>
        <p:spPr>
          <a:xfrm>
            <a:off x="810486" y="4544292"/>
            <a:ext cx="1676400" cy="1413163"/>
          </a:xfrm>
          <a:prstGeom prst="star8">
            <a:avLst/>
          </a:prstGeom>
          <a:solidFill>
            <a:schemeClr val="accent6">
              <a:lumMod val="75000"/>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t>100%</a:t>
            </a:r>
            <a:endParaRPr lang="en-ZA" sz="3200" b="1" dirty="0"/>
          </a:p>
        </p:txBody>
      </p:sp>
    </p:spTree>
    <p:extLst>
      <p:ext uri="{BB962C8B-B14F-4D97-AF65-F5344CB8AC3E}">
        <p14:creationId xmlns:p14="http://schemas.microsoft.com/office/powerpoint/2010/main" xmlns="" val="24967433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a:t>
            </a:r>
            <a:r>
              <a:rPr lang="en-ZA" sz="3200" b="1" dirty="0">
                <a:latin typeface="Century Gothic" panose="020B0502020202020204" pitchFamily="34" charset="0"/>
                <a:cs typeface="Aharoni" pitchFamily="2" charset="-79"/>
              </a:rPr>
              <a:t>1</a:t>
            </a:r>
            <a:r>
              <a:rPr lang="en-ZA" sz="3200" b="1" dirty="0" smtClean="0">
                <a:latin typeface="Century Gothic" panose="020B0502020202020204" pitchFamily="34" charset="0"/>
                <a:cs typeface="Aharoni" pitchFamily="2" charset="-79"/>
              </a:rPr>
              <a:t>:</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142101" y="1842654"/>
            <a:ext cx="4322619" cy="18703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t>Effective administration and resourcing of the Agency to deliver on its mandate</a:t>
            </a:r>
          </a:p>
        </p:txBody>
      </p:sp>
      <p:cxnSp>
        <p:nvCxnSpPr>
          <p:cNvPr id="7" name="Elbow Connector 6"/>
          <p:cNvCxnSpPr>
            <a:stCxn id="11" idx="2"/>
          </p:cNvCxnSpPr>
          <p:nvPr/>
        </p:nvCxnSpPr>
        <p:spPr>
          <a:xfrm rot="16200000" flipH="1">
            <a:off x="4099058" y="3917371"/>
            <a:ext cx="408711" cy="4"/>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35527" y="4530437"/>
            <a:ext cx="2826328" cy="141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Approval of ERP Model</a:t>
            </a:r>
          </a:p>
        </p:txBody>
      </p:sp>
      <p:sp>
        <p:nvSpPr>
          <p:cNvPr id="15" name="Rectangle 14"/>
          <p:cNvSpPr/>
          <p:nvPr/>
        </p:nvSpPr>
        <p:spPr>
          <a:xfrm>
            <a:off x="5837015" y="4530437"/>
            <a:ext cx="2891349" cy="141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 of Workplace </a:t>
            </a:r>
            <a:r>
              <a:rPr lang="en-ZA" b="1" dirty="0" smtClean="0"/>
              <a:t>Skills</a:t>
            </a:r>
          </a:p>
          <a:p>
            <a:pPr algn="ctr"/>
            <a:r>
              <a:rPr lang="en-ZA" b="1" dirty="0" smtClean="0"/>
              <a:t> Plan </a:t>
            </a:r>
            <a:r>
              <a:rPr lang="en-ZA" b="1" dirty="0"/>
              <a:t>implemented</a:t>
            </a:r>
          </a:p>
        </p:txBody>
      </p:sp>
      <p:cxnSp>
        <p:nvCxnSpPr>
          <p:cNvPr id="17" name="Elbow Connector 16"/>
          <p:cNvCxnSpPr>
            <a:endCxn id="15" idx="0"/>
          </p:cNvCxnSpPr>
          <p:nvPr/>
        </p:nvCxnSpPr>
        <p:spPr>
          <a:xfrm>
            <a:off x="4303412" y="4121727"/>
            <a:ext cx="2979278" cy="40871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0" name="Elbow Connector 19"/>
          <p:cNvCxnSpPr>
            <a:endCxn id="13" idx="0"/>
          </p:cNvCxnSpPr>
          <p:nvPr/>
        </p:nvCxnSpPr>
        <p:spPr>
          <a:xfrm rot="10800000" flipV="1">
            <a:off x="1648692" y="4121727"/>
            <a:ext cx="2654723" cy="408710"/>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12" name="8-Point Star 11"/>
          <p:cNvSpPr/>
          <p:nvPr/>
        </p:nvSpPr>
        <p:spPr>
          <a:xfrm>
            <a:off x="810486" y="4544292"/>
            <a:ext cx="1676400" cy="1413163"/>
          </a:xfrm>
          <a:prstGeom prst="star8">
            <a:avLst/>
          </a:prstGeom>
          <a:solidFill>
            <a:schemeClr val="accent6">
              <a:lumMod val="75000"/>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t>100%</a:t>
            </a:r>
            <a:endParaRPr lang="en-ZA" sz="3200" b="1" dirty="0"/>
          </a:p>
        </p:txBody>
      </p:sp>
      <p:sp>
        <p:nvSpPr>
          <p:cNvPr id="14" name="8-Point Star 13"/>
          <p:cNvSpPr/>
          <p:nvPr/>
        </p:nvSpPr>
        <p:spPr>
          <a:xfrm>
            <a:off x="6444489" y="4544292"/>
            <a:ext cx="1676400" cy="1413163"/>
          </a:xfrm>
          <a:prstGeom prst="star8">
            <a:avLst/>
          </a:prstGeom>
          <a:solidFill>
            <a:schemeClr val="accent6">
              <a:lumMod val="75000"/>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t>100%</a:t>
            </a:r>
            <a:endParaRPr lang="en-ZA" sz="3200" b="1" dirty="0"/>
          </a:p>
        </p:txBody>
      </p:sp>
    </p:spTree>
    <p:extLst>
      <p:ext uri="{BB962C8B-B14F-4D97-AF65-F5344CB8AC3E}">
        <p14:creationId xmlns:p14="http://schemas.microsoft.com/office/powerpoint/2010/main" xmlns="" val="36804760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a:t>
            </a:r>
            <a:r>
              <a:rPr lang="en-ZA" sz="3200" b="1" dirty="0">
                <a:latin typeface="Century Gothic" panose="020B0502020202020204" pitchFamily="34" charset="0"/>
                <a:cs typeface="Aharoni" pitchFamily="2" charset="-79"/>
              </a:rPr>
              <a:t>1</a:t>
            </a:r>
            <a:r>
              <a:rPr lang="en-ZA" sz="3200" b="1" dirty="0" smtClean="0">
                <a:latin typeface="Century Gothic" panose="020B0502020202020204" pitchFamily="34" charset="0"/>
                <a:cs typeface="Aharoni" pitchFamily="2" charset="-79"/>
              </a:rPr>
              <a:t>:</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142101" y="1842654"/>
            <a:ext cx="4322619" cy="18703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t>Effective administration and resourcing of the Agency to deliver on its mandate</a:t>
            </a:r>
          </a:p>
        </p:txBody>
      </p:sp>
      <p:cxnSp>
        <p:nvCxnSpPr>
          <p:cNvPr id="7" name="Elbow Connector 6"/>
          <p:cNvCxnSpPr>
            <a:stCxn id="11" idx="2"/>
          </p:cNvCxnSpPr>
          <p:nvPr/>
        </p:nvCxnSpPr>
        <p:spPr>
          <a:xfrm rot="16200000" flipH="1">
            <a:off x="4099058" y="3917371"/>
            <a:ext cx="408711" cy="4"/>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35527" y="4530437"/>
            <a:ext cx="2826328" cy="141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Approval of ERP Model</a:t>
            </a:r>
          </a:p>
        </p:txBody>
      </p:sp>
      <p:sp>
        <p:nvSpPr>
          <p:cNvPr id="15" name="Rectangle 14"/>
          <p:cNvSpPr/>
          <p:nvPr/>
        </p:nvSpPr>
        <p:spPr>
          <a:xfrm>
            <a:off x="5837015" y="4530437"/>
            <a:ext cx="2891349" cy="141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 of Workplace </a:t>
            </a:r>
            <a:r>
              <a:rPr lang="en-ZA" b="1" dirty="0" smtClean="0"/>
              <a:t>Skills</a:t>
            </a:r>
          </a:p>
          <a:p>
            <a:pPr algn="ctr"/>
            <a:r>
              <a:rPr lang="en-ZA" b="1" dirty="0" smtClean="0"/>
              <a:t> Plan </a:t>
            </a:r>
            <a:r>
              <a:rPr lang="en-ZA" b="1" dirty="0"/>
              <a:t>implemented</a:t>
            </a:r>
          </a:p>
        </p:txBody>
      </p:sp>
      <p:cxnSp>
        <p:nvCxnSpPr>
          <p:cNvPr id="17" name="Elbow Connector 16"/>
          <p:cNvCxnSpPr>
            <a:endCxn id="15" idx="0"/>
          </p:cNvCxnSpPr>
          <p:nvPr/>
        </p:nvCxnSpPr>
        <p:spPr>
          <a:xfrm>
            <a:off x="4303412" y="4121727"/>
            <a:ext cx="2979278" cy="40871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0" name="Elbow Connector 19"/>
          <p:cNvCxnSpPr>
            <a:endCxn id="13" idx="0"/>
          </p:cNvCxnSpPr>
          <p:nvPr/>
        </p:nvCxnSpPr>
        <p:spPr>
          <a:xfrm rot="10800000" flipV="1">
            <a:off x="1648692" y="4121727"/>
            <a:ext cx="2654723" cy="408710"/>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12" name="8-Point Star 11"/>
          <p:cNvSpPr/>
          <p:nvPr/>
        </p:nvSpPr>
        <p:spPr>
          <a:xfrm>
            <a:off x="810486" y="4544292"/>
            <a:ext cx="1676400" cy="1413163"/>
          </a:xfrm>
          <a:prstGeom prst="star8">
            <a:avLst/>
          </a:prstGeom>
          <a:solidFill>
            <a:schemeClr val="accent6">
              <a:lumMod val="75000"/>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t>100%</a:t>
            </a:r>
            <a:endParaRPr lang="en-ZA" sz="3200" b="1" dirty="0"/>
          </a:p>
        </p:txBody>
      </p:sp>
      <p:sp>
        <p:nvSpPr>
          <p:cNvPr id="14" name="8-Point Star 13"/>
          <p:cNvSpPr/>
          <p:nvPr/>
        </p:nvSpPr>
        <p:spPr>
          <a:xfrm>
            <a:off x="6444489" y="4544292"/>
            <a:ext cx="1676400" cy="1413163"/>
          </a:xfrm>
          <a:prstGeom prst="star8">
            <a:avLst/>
          </a:prstGeom>
          <a:solidFill>
            <a:schemeClr val="accent6">
              <a:lumMod val="75000"/>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t>100%</a:t>
            </a:r>
            <a:endParaRPr lang="en-ZA" sz="3200" b="1" dirty="0"/>
          </a:p>
        </p:txBody>
      </p:sp>
      <p:sp>
        <p:nvSpPr>
          <p:cNvPr id="16" name="Up Ribbon 15"/>
          <p:cNvSpPr/>
          <p:nvPr/>
        </p:nvSpPr>
        <p:spPr>
          <a:xfrm>
            <a:off x="2814047" y="2213263"/>
            <a:ext cx="3022968" cy="1129146"/>
          </a:xfrm>
          <a:prstGeom prst="ribbon2">
            <a:avLst/>
          </a:prstGeom>
          <a:solidFill>
            <a:srgbClr val="FFFF00">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smtClean="0">
                <a:solidFill>
                  <a:schemeClr val="tx1"/>
                </a:solidFill>
              </a:rPr>
              <a:t>100%</a:t>
            </a:r>
            <a:endParaRPr lang="en-ZA" sz="2800" b="1" dirty="0">
              <a:solidFill>
                <a:schemeClr val="tx1"/>
              </a:solidFill>
            </a:endParaRPr>
          </a:p>
        </p:txBody>
      </p:sp>
    </p:spTree>
    <p:extLst>
      <p:ext uri="{BB962C8B-B14F-4D97-AF65-F5344CB8AC3E}">
        <p14:creationId xmlns:p14="http://schemas.microsoft.com/office/powerpoint/2010/main" xmlns="" val="29813459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2:</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142101" y="1842654"/>
            <a:ext cx="4322619" cy="18703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smtClean="0">
                <a:latin typeface="Aharoni" pitchFamily="2" charset="-79"/>
                <a:cs typeface="Aharoni" pitchFamily="2" charset="-79"/>
              </a:rPr>
              <a:t>Discourage the contravention of road traffic laws</a:t>
            </a:r>
            <a:endParaRPr lang="en-ZA" sz="2800" b="1" dirty="0"/>
          </a:p>
        </p:txBody>
      </p:sp>
    </p:spTree>
    <p:extLst>
      <p:ext uri="{BB962C8B-B14F-4D97-AF65-F5344CB8AC3E}">
        <p14:creationId xmlns:p14="http://schemas.microsoft.com/office/powerpoint/2010/main" xmlns="" val="3469423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t>
            </a:r>
            <a:r>
              <a:rPr lang="en-US" sz="3200" b="1" u="sng" dirty="0" smtClean="0">
                <a:solidFill>
                  <a:schemeClr val="tx2"/>
                </a:solidFill>
              </a:rPr>
              <a:t>C </a:t>
            </a:r>
            <a:r>
              <a:rPr lang="en-US" sz="3200" b="1" u="sng" dirty="0">
                <a:solidFill>
                  <a:schemeClr val="tx2"/>
                </a:solidFill>
              </a:rPr>
              <a:t>: </a:t>
            </a:r>
            <a:r>
              <a:rPr lang="en-US" sz="3200" b="1" u="sng" dirty="0" smtClean="0">
                <a:solidFill>
                  <a:schemeClr val="tx2"/>
                </a:solidFill>
              </a:rPr>
              <a:t>Governance</a:t>
            </a:r>
          </a:p>
        </p:txBody>
      </p:sp>
      <p:sp>
        <p:nvSpPr>
          <p:cNvPr id="5" name="Content Placeholder 2"/>
          <p:cNvSpPr txBox="1">
            <a:spLocks/>
          </p:cNvSpPr>
          <p:nvPr/>
        </p:nvSpPr>
        <p:spPr>
          <a:xfrm>
            <a:off x="315722" y="1295400"/>
            <a:ext cx="8510225" cy="5105400"/>
          </a:xfrm>
          <a:prstGeom prst="rect">
            <a:avLst/>
          </a:prstGeom>
        </p:spPr>
        <p:txBody>
          <a:bodyPr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lvl="1" indent="-358775">
              <a:lnSpc>
                <a:spcPct val="150000"/>
              </a:lnSpc>
              <a:spcBef>
                <a:spcPts val="0"/>
              </a:spcBef>
              <a:spcAft>
                <a:spcPts val="600"/>
              </a:spcAft>
              <a:buFont typeface="Wingdings" pitchFamily="2" charset="2"/>
              <a:buChar char="§"/>
            </a:pPr>
            <a:r>
              <a:rPr lang="en-ZA" sz="2400" dirty="0" smtClean="0"/>
              <a:t>Due to the intensity of the AARTO Amendment Bill process, the Agency engaged Parliament at the </a:t>
            </a:r>
            <a:r>
              <a:rPr lang="en-ZA" sz="2400" dirty="0" err="1" smtClean="0"/>
              <a:t>PCoT</a:t>
            </a:r>
            <a:r>
              <a:rPr lang="en-ZA" sz="2400" dirty="0" smtClean="0"/>
              <a:t> &amp; </a:t>
            </a:r>
            <a:r>
              <a:rPr lang="en-ZA" sz="2400" dirty="0" err="1" smtClean="0"/>
              <a:t>NCoP</a:t>
            </a:r>
            <a:r>
              <a:rPr lang="en-ZA" sz="2400" dirty="0" smtClean="0"/>
              <a:t> on 10 occasions  during the year</a:t>
            </a:r>
          </a:p>
          <a:p>
            <a:pPr marL="358775" lvl="1" indent="-358775">
              <a:lnSpc>
                <a:spcPct val="150000"/>
              </a:lnSpc>
              <a:spcBef>
                <a:spcPts val="0"/>
              </a:spcBef>
              <a:spcAft>
                <a:spcPts val="600"/>
              </a:spcAft>
              <a:buFont typeface="Wingdings" pitchFamily="2" charset="2"/>
              <a:buChar char="§"/>
            </a:pPr>
            <a:r>
              <a:rPr lang="en-ZA" sz="2400" dirty="0" smtClean="0"/>
              <a:t>Furthermore engaged 8 Provincial Legislatures for the tabling of the Amendment Bill, with the exception of the Northern Cape Legislature</a:t>
            </a:r>
          </a:p>
          <a:p>
            <a:pPr marL="358775" lvl="1" indent="-358775">
              <a:lnSpc>
                <a:spcPct val="150000"/>
              </a:lnSpc>
              <a:spcBef>
                <a:spcPts val="0"/>
              </a:spcBef>
              <a:spcAft>
                <a:spcPts val="600"/>
              </a:spcAft>
              <a:buFont typeface="Wingdings" pitchFamily="2" charset="2"/>
              <a:buChar char="§"/>
            </a:pPr>
            <a:r>
              <a:rPr lang="en-ZA" sz="2400" dirty="0" smtClean="0"/>
              <a:t>Public Hearings on the Bill were held in 6 Provinces by end of financial year</a:t>
            </a:r>
          </a:p>
          <a:p>
            <a:pPr marL="358775" lvl="1" indent="-358775">
              <a:lnSpc>
                <a:spcPct val="150000"/>
              </a:lnSpc>
              <a:spcBef>
                <a:spcPts val="0"/>
              </a:spcBef>
              <a:spcAft>
                <a:spcPts val="600"/>
              </a:spcAft>
              <a:buFont typeface="Wingdings" pitchFamily="2" charset="2"/>
              <a:buChar char="§"/>
            </a:pPr>
            <a:r>
              <a:rPr lang="en-ZA" sz="2400" dirty="0" smtClean="0"/>
              <a:t>All the governance structures have fully developed charters that regulate their operations</a:t>
            </a:r>
          </a:p>
          <a:p>
            <a:pPr marL="358775" lvl="1" indent="-358775">
              <a:lnSpc>
                <a:spcPct val="150000"/>
              </a:lnSpc>
              <a:spcBef>
                <a:spcPts val="0"/>
              </a:spcBef>
              <a:spcAft>
                <a:spcPts val="600"/>
              </a:spcAft>
              <a:buFont typeface="Wingdings" pitchFamily="2" charset="2"/>
              <a:buChar char="§"/>
            </a:pPr>
            <a:r>
              <a:rPr lang="en-ZA" sz="2400" dirty="0" smtClean="0"/>
              <a:t>The various Board Committees were chaired by Board members</a:t>
            </a:r>
          </a:p>
          <a:p>
            <a:pPr marL="358775" lvl="1" indent="-358775">
              <a:lnSpc>
                <a:spcPct val="150000"/>
              </a:lnSpc>
              <a:spcBef>
                <a:spcPts val="0"/>
              </a:spcBef>
              <a:spcAft>
                <a:spcPts val="600"/>
              </a:spcAft>
              <a:buFont typeface="Wingdings" pitchFamily="2" charset="2"/>
              <a:buChar char="§"/>
            </a:pPr>
            <a:endParaRPr lang="en-ZA" sz="2400" dirty="0" smtClean="0"/>
          </a:p>
          <a:p>
            <a:pPr marL="358775" lvl="1" indent="-358775">
              <a:lnSpc>
                <a:spcPct val="150000"/>
              </a:lnSpc>
              <a:spcBef>
                <a:spcPts val="0"/>
              </a:spcBef>
              <a:spcAft>
                <a:spcPts val="600"/>
              </a:spcAft>
              <a:buFont typeface="Wingdings" pitchFamily="2" charset="2"/>
              <a:buChar char="§"/>
            </a:pPr>
            <a:endParaRPr lang="en-ZA" sz="2400" dirty="0" smtClean="0"/>
          </a:p>
          <a:p>
            <a:pPr marL="0" lvl="1" indent="0">
              <a:lnSpc>
                <a:spcPct val="150000"/>
              </a:lnSpc>
              <a:spcBef>
                <a:spcPts val="600"/>
              </a:spcBef>
              <a:buNone/>
            </a:pPr>
            <a:endParaRPr lang="en-ZA" sz="2400" dirty="0"/>
          </a:p>
          <a:p>
            <a:pPr marL="400050" lvl="1" indent="0">
              <a:buNone/>
              <a:defRPr/>
            </a:pPr>
            <a:endParaRPr lang="en-US" dirty="0" smtClean="0"/>
          </a:p>
          <a:p>
            <a:pPr marL="0" indent="0">
              <a:buFont typeface="Arial"/>
              <a:buNone/>
              <a:defRPr/>
            </a:pPr>
            <a:endParaRPr lang="en-US" dirty="0" smtClean="0"/>
          </a:p>
        </p:txBody>
      </p:sp>
    </p:spTree>
    <p:extLst>
      <p:ext uri="{BB962C8B-B14F-4D97-AF65-F5344CB8AC3E}">
        <p14:creationId xmlns:p14="http://schemas.microsoft.com/office/powerpoint/2010/main" xmlns="" val="22349120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2:</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142101" y="1842654"/>
            <a:ext cx="4322619" cy="18703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Discourage the contravention of road traffic laws</a:t>
            </a:r>
            <a:endParaRPr lang="en-ZA" sz="2800" b="1" dirty="0"/>
          </a:p>
        </p:txBody>
      </p:sp>
      <p:cxnSp>
        <p:nvCxnSpPr>
          <p:cNvPr id="7" name="Elbow Connector 6"/>
          <p:cNvCxnSpPr>
            <a:stCxn id="11" idx="2"/>
          </p:cNvCxnSpPr>
          <p:nvPr/>
        </p:nvCxnSpPr>
        <p:spPr>
          <a:xfrm rot="16200000" flipH="1">
            <a:off x="4099058" y="3917371"/>
            <a:ext cx="408711" cy="4"/>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35527" y="4530437"/>
            <a:ext cx="2826328" cy="141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 of received representations adjudicated within 21 days</a:t>
            </a:r>
          </a:p>
        </p:txBody>
      </p:sp>
      <p:sp>
        <p:nvSpPr>
          <p:cNvPr id="15" name="Rectangle 14"/>
          <p:cNvSpPr/>
          <p:nvPr/>
        </p:nvSpPr>
        <p:spPr>
          <a:xfrm>
            <a:off x="5837015" y="4530437"/>
            <a:ext cx="2891349" cy="141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Develop alternative </a:t>
            </a:r>
            <a:endParaRPr lang="en-ZA" b="1" dirty="0" smtClean="0"/>
          </a:p>
          <a:p>
            <a:pPr algn="ctr"/>
            <a:r>
              <a:rPr lang="en-ZA" b="1" dirty="0" smtClean="0"/>
              <a:t>funding </a:t>
            </a:r>
            <a:r>
              <a:rPr lang="en-ZA" b="1" dirty="0"/>
              <a:t>model </a:t>
            </a:r>
            <a:r>
              <a:rPr lang="en-ZA" b="1" dirty="0" smtClean="0"/>
              <a:t>to ensure </a:t>
            </a:r>
          </a:p>
          <a:p>
            <a:pPr algn="ctr"/>
            <a:r>
              <a:rPr lang="en-ZA" b="1" dirty="0" smtClean="0"/>
              <a:t>Agency </a:t>
            </a:r>
            <a:r>
              <a:rPr lang="en-ZA" b="1" dirty="0"/>
              <a:t>sustainability</a:t>
            </a:r>
          </a:p>
        </p:txBody>
      </p:sp>
      <p:cxnSp>
        <p:nvCxnSpPr>
          <p:cNvPr id="17" name="Elbow Connector 16"/>
          <p:cNvCxnSpPr>
            <a:endCxn id="15" idx="0"/>
          </p:cNvCxnSpPr>
          <p:nvPr/>
        </p:nvCxnSpPr>
        <p:spPr>
          <a:xfrm>
            <a:off x="4303412" y="4121727"/>
            <a:ext cx="2979278" cy="40871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0" name="Elbow Connector 19"/>
          <p:cNvCxnSpPr>
            <a:endCxn id="13" idx="0"/>
          </p:cNvCxnSpPr>
          <p:nvPr/>
        </p:nvCxnSpPr>
        <p:spPr>
          <a:xfrm rot="10800000" flipV="1">
            <a:off x="1648692" y="4121727"/>
            <a:ext cx="2654723" cy="408710"/>
          </a:xfrm>
          <a:prstGeom prst="bentConnector2">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437177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2:</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142101" y="1842654"/>
            <a:ext cx="4322619" cy="18703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Discourage the contravention of road traffic laws</a:t>
            </a:r>
            <a:endParaRPr lang="en-ZA" sz="2800" b="1" dirty="0"/>
          </a:p>
        </p:txBody>
      </p:sp>
      <p:cxnSp>
        <p:nvCxnSpPr>
          <p:cNvPr id="7" name="Elbow Connector 6"/>
          <p:cNvCxnSpPr>
            <a:stCxn id="11" idx="2"/>
          </p:cNvCxnSpPr>
          <p:nvPr/>
        </p:nvCxnSpPr>
        <p:spPr>
          <a:xfrm rot="16200000" flipH="1">
            <a:off x="4099058" y="3917371"/>
            <a:ext cx="408711" cy="4"/>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35527" y="4530436"/>
            <a:ext cx="2826328" cy="141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 of received representations adjudicated within 21 days</a:t>
            </a:r>
          </a:p>
        </p:txBody>
      </p:sp>
      <p:sp>
        <p:nvSpPr>
          <p:cNvPr id="15" name="Rectangle 14"/>
          <p:cNvSpPr/>
          <p:nvPr/>
        </p:nvSpPr>
        <p:spPr>
          <a:xfrm>
            <a:off x="5837015" y="4530437"/>
            <a:ext cx="2891349" cy="141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Develop alternative </a:t>
            </a:r>
            <a:endParaRPr lang="en-ZA" b="1" dirty="0" smtClean="0"/>
          </a:p>
          <a:p>
            <a:pPr algn="ctr"/>
            <a:r>
              <a:rPr lang="en-ZA" b="1" dirty="0" smtClean="0"/>
              <a:t>funding </a:t>
            </a:r>
            <a:r>
              <a:rPr lang="en-ZA" b="1" dirty="0"/>
              <a:t>model </a:t>
            </a:r>
            <a:r>
              <a:rPr lang="en-ZA" b="1" dirty="0" smtClean="0"/>
              <a:t>to ensure </a:t>
            </a:r>
          </a:p>
          <a:p>
            <a:pPr algn="ctr"/>
            <a:r>
              <a:rPr lang="en-ZA" b="1" dirty="0" smtClean="0"/>
              <a:t>Agency </a:t>
            </a:r>
            <a:r>
              <a:rPr lang="en-ZA" b="1" dirty="0"/>
              <a:t>sustainability</a:t>
            </a:r>
          </a:p>
        </p:txBody>
      </p:sp>
      <p:cxnSp>
        <p:nvCxnSpPr>
          <p:cNvPr id="17" name="Elbow Connector 16"/>
          <p:cNvCxnSpPr>
            <a:endCxn id="15" idx="0"/>
          </p:cNvCxnSpPr>
          <p:nvPr/>
        </p:nvCxnSpPr>
        <p:spPr>
          <a:xfrm>
            <a:off x="4303412" y="4121727"/>
            <a:ext cx="2979278" cy="40871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0" name="Elbow Connector 19"/>
          <p:cNvCxnSpPr>
            <a:endCxn id="13" idx="0"/>
          </p:cNvCxnSpPr>
          <p:nvPr/>
        </p:nvCxnSpPr>
        <p:spPr>
          <a:xfrm rot="10800000" flipV="1">
            <a:off x="1648692" y="4121726"/>
            <a:ext cx="2654723" cy="408710"/>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12" name="8-Point Star 11"/>
          <p:cNvSpPr/>
          <p:nvPr/>
        </p:nvSpPr>
        <p:spPr>
          <a:xfrm>
            <a:off x="810486" y="4544292"/>
            <a:ext cx="1676400" cy="1413163"/>
          </a:xfrm>
          <a:prstGeom prst="star8">
            <a:avLst/>
          </a:prstGeom>
          <a:solidFill>
            <a:schemeClr val="accent6">
              <a:lumMod val="75000"/>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t>100%</a:t>
            </a:r>
            <a:endParaRPr lang="en-ZA" sz="3200" b="1" dirty="0"/>
          </a:p>
        </p:txBody>
      </p:sp>
    </p:spTree>
    <p:extLst>
      <p:ext uri="{BB962C8B-B14F-4D97-AF65-F5344CB8AC3E}">
        <p14:creationId xmlns:p14="http://schemas.microsoft.com/office/powerpoint/2010/main" xmlns="" val="39221198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2:</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142101" y="1842654"/>
            <a:ext cx="4322619" cy="18703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Discourage the contravention of road traffic laws</a:t>
            </a:r>
            <a:endParaRPr lang="en-ZA" sz="2800" b="1" dirty="0"/>
          </a:p>
        </p:txBody>
      </p:sp>
      <p:cxnSp>
        <p:nvCxnSpPr>
          <p:cNvPr id="7" name="Elbow Connector 6"/>
          <p:cNvCxnSpPr>
            <a:stCxn id="11" idx="2"/>
          </p:cNvCxnSpPr>
          <p:nvPr/>
        </p:nvCxnSpPr>
        <p:spPr>
          <a:xfrm rot="16200000" flipH="1">
            <a:off x="4099058" y="3917371"/>
            <a:ext cx="408711" cy="4"/>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35527" y="4530436"/>
            <a:ext cx="2826328" cy="141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 of received representations adjudicated within 21 days</a:t>
            </a:r>
          </a:p>
        </p:txBody>
      </p:sp>
      <p:sp>
        <p:nvSpPr>
          <p:cNvPr id="15" name="Rectangle 14"/>
          <p:cNvSpPr/>
          <p:nvPr/>
        </p:nvSpPr>
        <p:spPr>
          <a:xfrm>
            <a:off x="5837015" y="4530437"/>
            <a:ext cx="2891349" cy="141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Develop alternative </a:t>
            </a:r>
            <a:endParaRPr lang="en-ZA" b="1" dirty="0" smtClean="0"/>
          </a:p>
          <a:p>
            <a:pPr algn="ctr"/>
            <a:r>
              <a:rPr lang="en-ZA" b="1" dirty="0" smtClean="0"/>
              <a:t>funding </a:t>
            </a:r>
            <a:r>
              <a:rPr lang="en-ZA" b="1" dirty="0"/>
              <a:t>model </a:t>
            </a:r>
            <a:r>
              <a:rPr lang="en-ZA" b="1" dirty="0" smtClean="0"/>
              <a:t>to ensure </a:t>
            </a:r>
          </a:p>
          <a:p>
            <a:pPr algn="ctr"/>
            <a:r>
              <a:rPr lang="en-ZA" b="1" dirty="0" smtClean="0"/>
              <a:t>Agency </a:t>
            </a:r>
            <a:r>
              <a:rPr lang="en-ZA" b="1" dirty="0"/>
              <a:t>sustainability</a:t>
            </a:r>
          </a:p>
        </p:txBody>
      </p:sp>
      <p:cxnSp>
        <p:nvCxnSpPr>
          <p:cNvPr id="17" name="Elbow Connector 16"/>
          <p:cNvCxnSpPr>
            <a:endCxn id="15" idx="0"/>
          </p:cNvCxnSpPr>
          <p:nvPr/>
        </p:nvCxnSpPr>
        <p:spPr>
          <a:xfrm>
            <a:off x="4303412" y="4121727"/>
            <a:ext cx="2979278" cy="40871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0" name="Elbow Connector 19"/>
          <p:cNvCxnSpPr>
            <a:endCxn id="13" idx="0"/>
          </p:cNvCxnSpPr>
          <p:nvPr/>
        </p:nvCxnSpPr>
        <p:spPr>
          <a:xfrm rot="10800000" flipV="1">
            <a:off x="1648692" y="4121726"/>
            <a:ext cx="2654723" cy="408710"/>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12" name="8-Point Star 11"/>
          <p:cNvSpPr/>
          <p:nvPr/>
        </p:nvSpPr>
        <p:spPr>
          <a:xfrm>
            <a:off x="810486" y="4544292"/>
            <a:ext cx="1676400" cy="1413163"/>
          </a:xfrm>
          <a:prstGeom prst="star8">
            <a:avLst/>
          </a:prstGeom>
          <a:solidFill>
            <a:schemeClr val="accent6">
              <a:lumMod val="75000"/>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t>100%</a:t>
            </a:r>
            <a:endParaRPr lang="en-ZA" sz="3200" b="1" dirty="0"/>
          </a:p>
        </p:txBody>
      </p:sp>
      <p:sp>
        <p:nvSpPr>
          <p:cNvPr id="14" name="8-Point Star 13"/>
          <p:cNvSpPr/>
          <p:nvPr/>
        </p:nvSpPr>
        <p:spPr>
          <a:xfrm>
            <a:off x="6464720" y="4620363"/>
            <a:ext cx="1676400" cy="1413163"/>
          </a:xfrm>
          <a:prstGeom prst="star8">
            <a:avLst/>
          </a:prstGeom>
          <a:solidFill>
            <a:schemeClr val="accent6">
              <a:lumMod val="75000"/>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t>100%</a:t>
            </a:r>
            <a:endParaRPr lang="en-ZA" sz="3200" b="1" dirty="0"/>
          </a:p>
        </p:txBody>
      </p:sp>
    </p:spTree>
    <p:extLst>
      <p:ext uri="{BB962C8B-B14F-4D97-AF65-F5344CB8AC3E}">
        <p14:creationId xmlns:p14="http://schemas.microsoft.com/office/powerpoint/2010/main" xmlns="" val="39865724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2:</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142101" y="1842654"/>
            <a:ext cx="4322619" cy="18703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Discourage the contravention of road traffic laws</a:t>
            </a:r>
            <a:endParaRPr lang="en-ZA" sz="2800" b="1" dirty="0"/>
          </a:p>
        </p:txBody>
      </p:sp>
      <p:cxnSp>
        <p:nvCxnSpPr>
          <p:cNvPr id="7" name="Elbow Connector 6"/>
          <p:cNvCxnSpPr>
            <a:stCxn id="11" idx="2"/>
          </p:cNvCxnSpPr>
          <p:nvPr/>
        </p:nvCxnSpPr>
        <p:spPr>
          <a:xfrm rot="16200000" flipH="1">
            <a:off x="4099058" y="3917371"/>
            <a:ext cx="408711" cy="4"/>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35527" y="4530436"/>
            <a:ext cx="2826328" cy="141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 of received representations adjudicated within 21 days</a:t>
            </a:r>
          </a:p>
        </p:txBody>
      </p:sp>
      <p:sp>
        <p:nvSpPr>
          <p:cNvPr id="15" name="Rectangle 14"/>
          <p:cNvSpPr/>
          <p:nvPr/>
        </p:nvSpPr>
        <p:spPr>
          <a:xfrm>
            <a:off x="5837015" y="4530437"/>
            <a:ext cx="2891349" cy="141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Develop alternative </a:t>
            </a:r>
            <a:endParaRPr lang="en-ZA" b="1" dirty="0" smtClean="0"/>
          </a:p>
          <a:p>
            <a:pPr algn="ctr"/>
            <a:r>
              <a:rPr lang="en-ZA" b="1" dirty="0" smtClean="0"/>
              <a:t>funding </a:t>
            </a:r>
            <a:r>
              <a:rPr lang="en-ZA" b="1" dirty="0"/>
              <a:t>model </a:t>
            </a:r>
            <a:r>
              <a:rPr lang="en-ZA" b="1" dirty="0" smtClean="0"/>
              <a:t>to ensure </a:t>
            </a:r>
          </a:p>
          <a:p>
            <a:pPr algn="ctr"/>
            <a:r>
              <a:rPr lang="en-ZA" b="1" dirty="0" smtClean="0"/>
              <a:t>Agency </a:t>
            </a:r>
            <a:r>
              <a:rPr lang="en-ZA" b="1" dirty="0"/>
              <a:t>sustainability</a:t>
            </a:r>
          </a:p>
        </p:txBody>
      </p:sp>
      <p:cxnSp>
        <p:nvCxnSpPr>
          <p:cNvPr id="17" name="Elbow Connector 16"/>
          <p:cNvCxnSpPr>
            <a:endCxn id="15" idx="0"/>
          </p:cNvCxnSpPr>
          <p:nvPr/>
        </p:nvCxnSpPr>
        <p:spPr>
          <a:xfrm>
            <a:off x="4303412" y="4121727"/>
            <a:ext cx="2979278" cy="40871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0" name="Elbow Connector 19"/>
          <p:cNvCxnSpPr>
            <a:endCxn id="13" idx="0"/>
          </p:cNvCxnSpPr>
          <p:nvPr/>
        </p:nvCxnSpPr>
        <p:spPr>
          <a:xfrm rot="10800000" flipV="1">
            <a:off x="1648692" y="4121726"/>
            <a:ext cx="2654723" cy="408710"/>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12" name="8-Point Star 11"/>
          <p:cNvSpPr/>
          <p:nvPr/>
        </p:nvSpPr>
        <p:spPr>
          <a:xfrm>
            <a:off x="810486" y="4544292"/>
            <a:ext cx="1676400" cy="1413163"/>
          </a:xfrm>
          <a:prstGeom prst="star8">
            <a:avLst/>
          </a:prstGeom>
          <a:solidFill>
            <a:schemeClr val="accent6">
              <a:lumMod val="75000"/>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t>100%</a:t>
            </a:r>
            <a:endParaRPr lang="en-ZA" sz="3200" b="1" dirty="0"/>
          </a:p>
        </p:txBody>
      </p:sp>
      <p:sp>
        <p:nvSpPr>
          <p:cNvPr id="14" name="8-Point Star 13"/>
          <p:cNvSpPr/>
          <p:nvPr/>
        </p:nvSpPr>
        <p:spPr>
          <a:xfrm>
            <a:off x="6464720" y="4620363"/>
            <a:ext cx="1676400" cy="1413163"/>
          </a:xfrm>
          <a:prstGeom prst="star8">
            <a:avLst/>
          </a:prstGeom>
          <a:solidFill>
            <a:schemeClr val="accent6">
              <a:lumMod val="75000"/>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t>100%</a:t>
            </a:r>
            <a:endParaRPr lang="en-ZA" sz="3200" b="1" dirty="0"/>
          </a:p>
        </p:txBody>
      </p:sp>
      <p:sp>
        <p:nvSpPr>
          <p:cNvPr id="16" name="Up Ribbon 15"/>
          <p:cNvSpPr/>
          <p:nvPr/>
        </p:nvSpPr>
        <p:spPr>
          <a:xfrm>
            <a:off x="2814047" y="2213263"/>
            <a:ext cx="3022968" cy="1129146"/>
          </a:xfrm>
          <a:prstGeom prst="ribbon2">
            <a:avLst/>
          </a:prstGeom>
          <a:solidFill>
            <a:srgbClr val="FFFF00">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smtClean="0">
                <a:solidFill>
                  <a:schemeClr val="tx1"/>
                </a:solidFill>
              </a:rPr>
              <a:t>100%</a:t>
            </a:r>
            <a:endParaRPr lang="en-ZA" sz="2800" b="1" dirty="0">
              <a:solidFill>
                <a:schemeClr val="tx1"/>
              </a:solidFill>
            </a:endParaRPr>
          </a:p>
        </p:txBody>
      </p:sp>
    </p:spTree>
    <p:extLst>
      <p:ext uri="{BB962C8B-B14F-4D97-AF65-F5344CB8AC3E}">
        <p14:creationId xmlns:p14="http://schemas.microsoft.com/office/powerpoint/2010/main" xmlns="" val="40725077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3:</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240788" y="1842653"/>
            <a:ext cx="4940720" cy="15378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Co-ordinate and facilitate readiness for national implementation of AARTO</a:t>
            </a:r>
            <a:endParaRPr lang="en-ZA" sz="2800" b="1" dirty="0"/>
          </a:p>
        </p:txBody>
      </p:sp>
    </p:spTree>
    <p:extLst>
      <p:ext uri="{BB962C8B-B14F-4D97-AF65-F5344CB8AC3E}">
        <p14:creationId xmlns:p14="http://schemas.microsoft.com/office/powerpoint/2010/main" xmlns="" val="11976489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3:</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240788" y="1842653"/>
            <a:ext cx="4940720" cy="15378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Co-ordinate and facilitate readiness for national implementation of AARTO</a:t>
            </a:r>
            <a:endParaRPr lang="en-ZA" sz="2800" b="1" dirty="0"/>
          </a:p>
        </p:txBody>
      </p:sp>
      <p:cxnSp>
        <p:nvCxnSpPr>
          <p:cNvPr id="7" name="Straight Connector 6"/>
          <p:cNvCxnSpPr>
            <a:stCxn id="11" idx="2"/>
          </p:cNvCxnSpPr>
          <p:nvPr/>
        </p:nvCxnSpPr>
        <p:spPr>
          <a:xfrm>
            <a:off x="4711148" y="3380508"/>
            <a:ext cx="0" cy="45720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a:off x="4711148" y="3837709"/>
            <a:ext cx="1891366" cy="387927"/>
          </a:xfrm>
          <a:prstGeom prst="bentConnector3">
            <a:avLst>
              <a:gd name="adj1" fmla="val 98346"/>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rot="10800000" flipV="1">
            <a:off x="2757056" y="3837708"/>
            <a:ext cx="1954095" cy="387928"/>
          </a:xfrm>
          <a:prstGeom prst="bentConnector3">
            <a:avLst>
              <a:gd name="adj1" fmla="val 100339"/>
            </a:avLst>
          </a:prstGeom>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471055" y="4235232"/>
            <a:ext cx="2757054" cy="1347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Dissemination of AARTO</a:t>
            </a:r>
          </a:p>
          <a:p>
            <a:pPr algn="ctr"/>
            <a:r>
              <a:rPr lang="en-ZA" b="1" dirty="0"/>
              <a:t>Information to IA’s</a:t>
            </a:r>
          </a:p>
        </p:txBody>
      </p:sp>
      <p:sp>
        <p:nvSpPr>
          <p:cNvPr id="41" name="Rectangle 40"/>
          <p:cNvSpPr/>
          <p:nvPr/>
        </p:nvSpPr>
        <p:spPr>
          <a:xfrm>
            <a:off x="6243048" y="4235232"/>
            <a:ext cx="2429898" cy="1347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 of IA’s readiness for AARTO</a:t>
            </a:r>
          </a:p>
          <a:p>
            <a:pPr algn="ctr"/>
            <a:r>
              <a:rPr lang="en-ZA" b="1" dirty="0"/>
              <a:t>Roll Out in 2017/18</a:t>
            </a:r>
          </a:p>
        </p:txBody>
      </p:sp>
    </p:spTree>
    <p:extLst>
      <p:ext uri="{BB962C8B-B14F-4D97-AF65-F5344CB8AC3E}">
        <p14:creationId xmlns:p14="http://schemas.microsoft.com/office/powerpoint/2010/main" xmlns="" val="26072319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3:</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240788" y="1842653"/>
            <a:ext cx="4940720" cy="15378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Co-ordinate and facilitate readiness for national implementation of AARTO</a:t>
            </a:r>
            <a:endParaRPr lang="en-ZA" sz="2800" b="1" dirty="0"/>
          </a:p>
        </p:txBody>
      </p:sp>
      <p:cxnSp>
        <p:nvCxnSpPr>
          <p:cNvPr id="7" name="Straight Connector 6"/>
          <p:cNvCxnSpPr>
            <a:stCxn id="11" idx="2"/>
          </p:cNvCxnSpPr>
          <p:nvPr/>
        </p:nvCxnSpPr>
        <p:spPr>
          <a:xfrm>
            <a:off x="4711148" y="3380508"/>
            <a:ext cx="0" cy="45720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a:off x="4711148" y="3837709"/>
            <a:ext cx="1891366" cy="387927"/>
          </a:xfrm>
          <a:prstGeom prst="bentConnector3">
            <a:avLst>
              <a:gd name="adj1" fmla="val 98346"/>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rot="10800000" flipV="1">
            <a:off x="2757056" y="3837708"/>
            <a:ext cx="1954095" cy="387928"/>
          </a:xfrm>
          <a:prstGeom prst="bentConnector3">
            <a:avLst>
              <a:gd name="adj1" fmla="val 100339"/>
            </a:avLst>
          </a:prstGeom>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471055" y="4235232"/>
            <a:ext cx="2757054" cy="1347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Dissemination of AARTO</a:t>
            </a:r>
          </a:p>
          <a:p>
            <a:pPr algn="ctr"/>
            <a:r>
              <a:rPr lang="en-ZA" b="1" dirty="0"/>
              <a:t>Information to IA’s</a:t>
            </a:r>
          </a:p>
        </p:txBody>
      </p:sp>
      <p:sp>
        <p:nvSpPr>
          <p:cNvPr id="41" name="Rectangle 40"/>
          <p:cNvSpPr/>
          <p:nvPr/>
        </p:nvSpPr>
        <p:spPr>
          <a:xfrm>
            <a:off x="6243048" y="4235232"/>
            <a:ext cx="2429898" cy="1347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 of IA’s readiness for AARTO</a:t>
            </a:r>
          </a:p>
          <a:p>
            <a:pPr algn="ctr"/>
            <a:r>
              <a:rPr lang="en-ZA" b="1" dirty="0"/>
              <a:t>Roll Out in 2017/18</a:t>
            </a:r>
          </a:p>
        </p:txBody>
      </p:sp>
      <p:sp>
        <p:nvSpPr>
          <p:cNvPr id="12" name="8-Point Star 11"/>
          <p:cNvSpPr/>
          <p:nvPr/>
        </p:nvSpPr>
        <p:spPr>
          <a:xfrm>
            <a:off x="1011382" y="4235232"/>
            <a:ext cx="1676400" cy="1413163"/>
          </a:xfrm>
          <a:prstGeom prst="star8">
            <a:avLst/>
          </a:prstGeom>
          <a:solidFill>
            <a:srgbClr val="FFFF00">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solidFill>
                  <a:schemeClr val="tx1"/>
                </a:solidFill>
              </a:rPr>
              <a:t>100%</a:t>
            </a:r>
            <a:endParaRPr lang="en-ZA" sz="3200" b="1" dirty="0">
              <a:solidFill>
                <a:schemeClr val="tx1"/>
              </a:solidFill>
            </a:endParaRPr>
          </a:p>
        </p:txBody>
      </p:sp>
    </p:spTree>
    <p:extLst>
      <p:ext uri="{BB962C8B-B14F-4D97-AF65-F5344CB8AC3E}">
        <p14:creationId xmlns:p14="http://schemas.microsoft.com/office/powerpoint/2010/main" xmlns="" val="19977842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3:</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240788" y="1842653"/>
            <a:ext cx="4940720" cy="15378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Co-ordinate and facilitate readiness for national implementation of AARTO</a:t>
            </a:r>
            <a:endParaRPr lang="en-ZA" sz="2800" b="1" dirty="0"/>
          </a:p>
        </p:txBody>
      </p:sp>
      <p:cxnSp>
        <p:nvCxnSpPr>
          <p:cNvPr id="7" name="Straight Connector 6"/>
          <p:cNvCxnSpPr>
            <a:stCxn id="11" idx="2"/>
          </p:cNvCxnSpPr>
          <p:nvPr/>
        </p:nvCxnSpPr>
        <p:spPr>
          <a:xfrm>
            <a:off x="4711148" y="3380508"/>
            <a:ext cx="0" cy="45720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a:off x="4711148" y="3837709"/>
            <a:ext cx="1891366" cy="387927"/>
          </a:xfrm>
          <a:prstGeom prst="bentConnector3">
            <a:avLst>
              <a:gd name="adj1" fmla="val 98346"/>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rot="10800000" flipV="1">
            <a:off x="2757056" y="3837708"/>
            <a:ext cx="1954095" cy="387928"/>
          </a:xfrm>
          <a:prstGeom prst="bentConnector3">
            <a:avLst>
              <a:gd name="adj1" fmla="val 100339"/>
            </a:avLst>
          </a:prstGeom>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471055" y="4235232"/>
            <a:ext cx="2757054" cy="1347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Dissemination of AARTO</a:t>
            </a:r>
          </a:p>
          <a:p>
            <a:pPr algn="ctr"/>
            <a:r>
              <a:rPr lang="en-ZA" b="1" dirty="0"/>
              <a:t>Information to IA’s</a:t>
            </a:r>
          </a:p>
        </p:txBody>
      </p:sp>
      <p:sp>
        <p:nvSpPr>
          <p:cNvPr id="41" name="Rectangle 40"/>
          <p:cNvSpPr/>
          <p:nvPr/>
        </p:nvSpPr>
        <p:spPr>
          <a:xfrm>
            <a:off x="6243048" y="4235232"/>
            <a:ext cx="2429898" cy="1347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 of IA’s readiness for AARTO</a:t>
            </a:r>
          </a:p>
          <a:p>
            <a:pPr algn="ctr"/>
            <a:r>
              <a:rPr lang="en-ZA" b="1" dirty="0"/>
              <a:t>Roll Out in 2017/18</a:t>
            </a:r>
          </a:p>
        </p:txBody>
      </p:sp>
      <p:sp>
        <p:nvSpPr>
          <p:cNvPr id="12" name="8-Point Star 11"/>
          <p:cNvSpPr/>
          <p:nvPr/>
        </p:nvSpPr>
        <p:spPr>
          <a:xfrm>
            <a:off x="1011382" y="4235232"/>
            <a:ext cx="1676400" cy="1413163"/>
          </a:xfrm>
          <a:prstGeom prst="star8">
            <a:avLst/>
          </a:prstGeom>
          <a:solidFill>
            <a:srgbClr val="FFFF00">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solidFill>
                  <a:schemeClr val="tx1"/>
                </a:solidFill>
              </a:rPr>
              <a:t>100%</a:t>
            </a:r>
            <a:endParaRPr lang="en-ZA" sz="3200" b="1" dirty="0">
              <a:solidFill>
                <a:schemeClr val="tx1"/>
              </a:solidFill>
            </a:endParaRPr>
          </a:p>
        </p:txBody>
      </p:sp>
      <p:sp>
        <p:nvSpPr>
          <p:cNvPr id="13" name="8-Point Star 12"/>
          <p:cNvSpPr/>
          <p:nvPr/>
        </p:nvSpPr>
        <p:spPr>
          <a:xfrm>
            <a:off x="6619797" y="4235232"/>
            <a:ext cx="1676400" cy="1413163"/>
          </a:xfrm>
          <a:prstGeom prst="star8">
            <a:avLst/>
          </a:prstGeom>
          <a:solidFill>
            <a:srgbClr val="FFFF00">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solidFill>
                  <a:schemeClr val="tx1"/>
                </a:solidFill>
              </a:rPr>
              <a:t>100%</a:t>
            </a:r>
            <a:endParaRPr lang="en-ZA" sz="3200" b="1" dirty="0">
              <a:solidFill>
                <a:schemeClr val="tx1"/>
              </a:solidFill>
            </a:endParaRPr>
          </a:p>
        </p:txBody>
      </p:sp>
    </p:spTree>
    <p:extLst>
      <p:ext uri="{BB962C8B-B14F-4D97-AF65-F5344CB8AC3E}">
        <p14:creationId xmlns:p14="http://schemas.microsoft.com/office/powerpoint/2010/main" xmlns="" val="15198249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3:</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240788" y="1842653"/>
            <a:ext cx="4940720" cy="15378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Co-ordinate and facilitate readiness for national implementation of AARTO</a:t>
            </a:r>
            <a:endParaRPr lang="en-ZA" sz="2800" b="1" dirty="0"/>
          </a:p>
        </p:txBody>
      </p:sp>
      <p:cxnSp>
        <p:nvCxnSpPr>
          <p:cNvPr id="7" name="Straight Connector 6"/>
          <p:cNvCxnSpPr>
            <a:stCxn id="11" idx="2"/>
          </p:cNvCxnSpPr>
          <p:nvPr/>
        </p:nvCxnSpPr>
        <p:spPr>
          <a:xfrm>
            <a:off x="4711148" y="3380508"/>
            <a:ext cx="0" cy="45720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a:off x="4711148" y="3837709"/>
            <a:ext cx="1891366" cy="387927"/>
          </a:xfrm>
          <a:prstGeom prst="bentConnector3">
            <a:avLst>
              <a:gd name="adj1" fmla="val 98346"/>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rot="10800000" flipV="1">
            <a:off x="2757056" y="3837708"/>
            <a:ext cx="1954095" cy="387928"/>
          </a:xfrm>
          <a:prstGeom prst="bentConnector3">
            <a:avLst>
              <a:gd name="adj1" fmla="val 100339"/>
            </a:avLst>
          </a:prstGeom>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471055" y="4235232"/>
            <a:ext cx="2757054" cy="1347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Dissemination of AARTO</a:t>
            </a:r>
          </a:p>
          <a:p>
            <a:pPr algn="ctr"/>
            <a:r>
              <a:rPr lang="en-ZA" b="1" dirty="0"/>
              <a:t>Information to IA’s</a:t>
            </a:r>
          </a:p>
        </p:txBody>
      </p:sp>
      <p:sp>
        <p:nvSpPr>
          <p:cNvPr id="41" name="Rectangle 40"/>
          <p:cNvSpPr/>
          <p:nvPr/>
        </p:nvSpPr>
        <p:spPr>
          <a:xfrm>
            <a:off x="6243048" y="4235232"/>
            <a:ext cx="2429898" cy="1347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 of IA’s readiness for AARTO</a:t>
            </a:r>
          </a:p>
          <a:p>
            <a:pPr algn="ctr"/>
            <a:r>
              <a:rPr lang="en-ZA" b="1" dirty="0"/>
              <a:t>Roll Out in 2017/18</a:t>
            </a:r>
          </a:p>
        </p:txBody>
      </p:sp>
      <p:sp>
        <p:nvSpPr>
          <p:cNvPr id="12" name="8-Point Star 11"/>
          <p:cNvSpPr/>
          <p:nvPr/>
        </p:nvSpPr>
        <p:spPr>
          <a:xfrm>
            <a:off x="1011382" y="4235232"/>
            <a:ext cx="1676400" cy="1413163"/>
          </a:xfrm>
          <a:prstGeom prst="star8">
            <a:avLst/>
          </a:prstGeom>
          <a:solidFill>
            <a:srgbClr val="FFFF00">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solidFill>
                  <a:schemeClr val="tx1"/>
                </a:solidFill>
              </a:rPr>
              <a:t>100%</a:t>
            </a:r>
            <a:endParaRPr lang="en-ZA" sz="3200" b="1" dirty="0">
              <a:solidFill>
                <a:schemeClr val="tx1"/>
              </a:solidFill>
            </a:endParaRPr>
          </a:p>
        </p:txBody>
      </p:sp>
      <p:sp>
        <p:nvSpPr>
          <p:cNvPr id="13" name="8-Point Star 12"/>
          <p:cNvSpPr/>
          <p:nvPr/>
        </p:nvSpPr>
        <p:spPr>
          <a:xfrm>
            <a:off x="6619797" y="4235232"/>
            <a:ext cx="1676400" cy="1413163"/>
          </a:xfrm>
          <a:prstGeom prst="star8">
            <a:avLst/>
          </a:prstGeom>
          <a:solidFill>
            <a:srgbClr val="FFFF00">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solidFill>
                  <a:schemeClr val="tx1"/>
                </a:solidFill>
              </a:rPr>
              <a:t>100%</a:t>
            </a:r>
            <a:endParaRPr lang="en-ZA" sz="3200" b="1" dirty="0">
              <a:solidFill>
                <a:schemeClr val="tx1"/>
              </a:solidFill>
            </a:endParaRPr>
          </a:p>
        </p:txBody>
      </p:sp>
      <p:sp>
        <p:nvSpPr>
          <p:cNvPr id="14" name="Up Ribbon 13"/>
          <p:cNvSpPr/>
          <p:nvPr/>
        </p:nvSpPr>
        <p:spPr>
          <a:xfrm>
            <a:off x="3199664" y="1890041"/>
            <a:ext cx="3022968" cy="1129146"/>
          </a:xfrm>
          <a:prstGeom prst="ribbon2">
            <a:avLst/>
          </a:prstGeom>
          <a:solidFill>
            <a:srgbClr val="FFFF00">
              <a:alpha val="8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smtClean="0">
                <a:solidFill>
                  <a:schemeClr val="tx1"/>
                </a:solidFill>
              </a:rPr>
              <a:t>100%</a:t>
            </a:r>
            <a:endParaRPr lang="en-ZA" sz="2800" b="1" dirty="0">
              <a:solidFill>
                <a:schemeClr val="tx1"/>
              </a:solidFill>
            </a:endParaRPr>
          </a:p>
        </p:txBody>
      </p:sp>
    </p:spTree>
    <p:extLst>
      <p:ext uri="{BB962C8B-B14F-4D97-AF65-F5344CB8AC3E}">
        <p14:creationId xmlns:p14="http://schemas.microsoft.com/office/powerpoint/2010/main" xmlns="" val="26127295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a:t>
            </a:r>
            <a:r>
              <a:rPr lang="en-ZA" sz="3200" b="1" dirty="0">
                <a:latin typeface="Century Gothic" panose="020B0502020202020204" pitchFamily="34" charset="0"/>
                <a:cs typeface="Aharoni" pitchFamily="2" charset="-79"/>
              </a:rPr>
              <a:t>4</a:t>
            </a:r>
            <a:r>
              <a:rPr lang="en-ZA" sz="3200" b="1" dirty="0" smtClean="0">
                <a:latin typeface="Century Gothic" panose="020B0502020202020204" pitchFamily="34" charset="0"/>
                <a:cs typeface="Aharoni" pitchFamily="2" charset="-79"/>
              </a:rPr>
              <a:t>:</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240788" y="1842653"/>
            <a:ext cx="4940720" cy="15378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Influence change in road user behaviour</a:t>
            </a:r>
            <a:endParaRPr lang="en-ZA" sz="2800" b="1" dirty="0"/>
          </a:p>
        </p:txBody>
      </p:sp>
    </p:spTree>
    <p:extLst>
      <p:ext uri="{BB962C8B-B14F-4D97-AF65-F5344CB8AC3E}">
        <p14:creationId xmlns:p14="http://schemas.microsoft.com/office/powerpoint/2010/main" xmlns="" val="4071032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t>
            </a:r>
            <a:r>
              <a:rPr lang="en-US" sz="3200" b="1" u="sng" dirty="0" smtClean="0">
                <a:solidFill>
                  <a:schemeClr val="tx2"/>
                </a:solidFill>
              </a:rPr>
              <a:t>C </a:t>
            </a:r>
            <a:r>
              <a:rPr lang="en-US" sz="3200" b="1" u="sng" dirty="0">
                <a:solidFill>
                  <a:schemeClr val="tx2"/>
                </a:solidFill>
              </a:rPr>
              <a:t>: </a:t>
            </a:r>
            <a:r>
              <a:rPr lang="en-US" sz="3200" b="1" u="sng" dirty="0" smtClean="0">
                <a:solidFill>
                  <a:schemeClr val="tx2"/>
                </a:solidFill>
              </a:rPr>
              <a:t>Governance</a:t>
            </a:r>
          </a:p>
        </p:txBody>
      </p:sp>
      <p:sp>
        <p:nvSpPr>
          <p:cNvPr id="5" name="Content Placeholder 2"/>
          <p:cNvSpPr txBox="1">
            <a:spLocks/>
          </p:cNvSpPr>
          <p:nvPr/>
        </p:nvSpPr>
        <p:spPr>
          <a:xfrm>
            <a:off x="315722" y="1295400"/>
            <a:ext cx="8510225" cy="5105400"/>
          </a:xfrm>
          <a:prstGeom prst="rect">
            <a:avLst/>
          </a:prstGeom>
        </p:spPr>
        <p:txBody>
          <a:bodyPr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lvl="1" indent="-358775">
              <a:lnSpc>
                <a:spcPct val="150000"/>
              </a:lnSpc>
              <a:spcBef>
                <a:spcPts val="0"/>
              </a:spcBef>
              <a:spcAft>
                <a:spcPts val="600"/>
              </a:spcAft>
              <a:buFont typeface="Wingdings" pitchFamily="2" charset="2"/>
              <a:buChar char="§"/>
            </a:pPr>
            <a:r>
              <a:rPr lang="en-ZA" sz="2400" dirty="0"/>
              <a:t>The Board recognised the increased number of meetings during the year, as in the preceding year, with a total of 12</a:t>
            </a:r>
          </a:p>
          <a:p>
            <a:pPr marL="358775" lvl="1" indent="-358775">
              <a:lnSpc>
                <a:spcPct val="150000"/>
              </a:lnSpc>
              <a:spcBef>
                <a:spcPts val="0"/>
              </a:spcBef>
              <a:spcAft>
                <a:spcPts val="600"/>
              </a:spcAft>
              <a:buFont typeface="Wingdings" pitchFamily="2" charset="2"/>
              <a:buChar char="§"/>
            </a:pPr>
            <a:r>
              <a:rPr lang="en-ZA" sz="2400" dirty="0"/>
              <a:t>Significant challenges continued regarding the interpretation of oversight and operational responsibilities, resulting in a strain in relations</a:t>
            </a:r>
          </a:p>
          <a:p>
            <a:pPr marL="358775" lvl="1" indent="-358775">
              <a:lnSpc>
                <a:spcPct val="150000"/>
              </a:lnSpc>
              <a:spcBef>
                <a:spcPts val="0"/>
              </a:spcBef>
              <a:spcAft>
                <a:spcPts val="600"/>
              </a:spcAft>
              <a:buFont typeface="Wingdings" pitchFamily="2" charset="2"/>
              <a:buChar char="§"/>
            </a:pPr>
            <a:r>
              <a:rPr lang="en-ZA" sz="2400" dirty="0" smtClean="0"/>
              <a:t>To enhance governance, the Agency underwent a compulsory 5 year external audit quality assurance and was found satisfactory</a:t>
            </a:r>
          </a:p>
          <a:p>
            <a:pPr marL="358775" lvl="1" indent="-358775">
              <a:lnSpc>
                <a:spcPct val="150000"/>
              </a:lnSpc>
              <a:spcBef>
                <a:spcPts val="0"/>
              </a:spcBef>
              <a:spcAft>
                <a:spcPts val="600"/>
              </a:spcAft>
              <a:buFont typeface="Wingdings" pitchFamily="2" charset="2"/>
              <a:buChar char="§"/>
            </a:pPr>
            <a:r>
              <a:rPr lang="en-ZA" sz="2400" dirty="0" smtClean="0"/>
              <a:t>The Agency scored highly on the King IV good governance code</a:t>
            </a:r>
          </a:p>
          <a:p>
            <a:pPr marL="358775" lvl="1" indent="-358775">
              <a:lnSpc>
                <a:spcPct val="150000"/>
              </a:lnSpc>
              <a:spcBef>
                <a:spcPts val="0"/>
              </a:spcBef>
              <a:spcAft>
                <a:spcPts val="600"/>
              </a:spcAft>
              <a:buFont typeface="Wingdings" pitchFamily="2" charset="2"/>
              <a:buChar char="§"/>
            </a:pPr>
            <a:r>
              <a:rPr lang="en-ZA" sz="2400" dirty="0" smtClean="0"/>
              <a:t>The Risk Management Framework was updated and included Strategic risks which were overseen by the Board</a:t>
            </a:r>
          </a:p>
          <a:p>
            <a:pPr marL="358775" lvl="1" indent="-358775">
              <a:lnSpc>
                <a:spcPct val="150000"/>
              </a:lnSpc>
              <a:spcBef>
                <a:spcPts val="0"/>
              </a:spcBef>
              <a:spcAft>
                <a:spcPts val="600"/>
              </a:spcAft>
              <a:buFont typeface="Wingdings" pitchFamily="2" charset="2"/>
              <a:buChar char="§"/>
            </a:pPr>
            <a:endParaRPr lang="en-ZA" sz="2400" dirty="0" smtClean="0"/>
          </a:p>
          <a:p>
            <a:pPr marL="358775" lvl="1" indent="-358775">
              <a:lnSpc>
                <a:spcPct val="150000"/>
              </a:lnSpc>
              <a:spcBef>
                <a:spcPts val="0"/>
              </a:spcBef>
              <a:spcAft>
                <a:spcPts val="600"/>
              </a:spcAft>
              <a:buFont typeface="Wingdings" pitchFamily="2" charset="2"/>
              <a:buChar char="§"/>
            </a:pPr>
            <a:endParaRPr lang="en-ZA" sz="2400" dirty="0" smtClean="0"/>
          </a:p>
          <a:p>
            <a:pPr marL="358775" lvl="1" indent="-358775">
              <a:lnSpc>
                <a:spcPct val="150000"/>
              </a:lnSpc>
              <a:spcBef>
                <a:spcPts val="0"/>
              </a:spcBef>
              <a:spcAft>
                <a:spcPts val="600"/>
              </a:spcAft>
              <a:buFont typeface="Wingdings" pitchFamily="2" charset="2"/>
              <a:buChar char="§"/>
            </a:pPr>
            <a:endParaRPr lang="en-ZA" sz="2400" dirty="0" smtClean="0"/>
          </a:p>
          <a:p>
            <a:pPr marL="0" lvl="1" indent="0">
              <a:lnSpc>
                <a:spcPct val="150000"/>
              </a:lnSpc>
              <a:spcBef>
                <a:spcPts val="600"/>
              </a:spcBef>
              <a:buNone/>
            </a:pPr>
            <a:endParaRPr lang="en-ZA" sz="2400" dirty="0"/>
          </a:p>
          <a:p>
            <a:pPr marL="400050" lvl="1" indent="0">
              <a:buNone/>
              <a:defRPr/>
            </a:pPr>
            <a:endParaRPr lang="en-US" dirty="0" smtClean="0"/>
          </a:p>
          <a:p>
            <a:pPr marL="0" indent="0">
              <a:buFont typeface="Arial"/>
              <a:buNone/>
              <a:defRPr/>
            </a:pPr>
            <a:endParaRPr lang="en-US" dirty="0" smtClean="0"/>
          </a:p>
        </p:txBody>
      </p:sp>
    </p:spTree>
    <p:extLst>
      <p:ext uri="{BB962C8B-B14F-4D97-AF65-F5344CB8AC3E}">
        <p14:creationId xmlns:p14="http://schemas.microsoft.com/office/powerpoint/2010/main" xmlns="" val="30442900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a:t>
            </a:r>
            <a:r>
              <a:rPr lang="en-ZA" sz="3200" b="1" dirty="0">
                <a:latin typeface="Century Gothic" panose="020B0502020202020204" pitchFamily="34" charset="0"/>
                <a:cs typeface="Aharoni" pitchFamily="2" charset="-79"/>
              </a:rPr>
              <a:t>4</a:t>
            </a:r>
            <a:r>
              <a:rPr lang="en-ZA" sz="3200" b="1" dirty="0" smtClean="0">
                <a:latin typeface="Century Gothic" panose="020B0502020202020204" pitchFamily="34" charset="0"/>
                <a:cs typeface="Aharoni" pitchFamily="2" charset="-79"/>
              </a:rPr>
              <a:t>:</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240788" y="1842653"/>
            <a:ext cx="4940720" cy="15378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Influence change in road user behaviour</a:t>
            </a:r>
            <a:endParaRPr lang="en-ZA" sz="2800" b="1" dirty="0"/>
          </a:p>
        </p:txBody>
      </p:sp>
      <p:cxnSp>
        <p:nvCxnSpPr>
          <p:cNvPr id="7" name="Straight Connector 6"/>
          <p:cNvCxnSpPr>
            <a:stCxn id="11" idx="2"/>
          </p:cNvCxnSpPr>
          <p:nvPr/>
        </p:nvCxnSpPr>
        <p:spPr>
          <a:xfrm>
            <a:off x="4711148" y="3380508"/>
            <a:ext cx="3" cy="45720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a:off x="4711148" y="3837709"/>
            <a:ext cx="1891366" cy="387927"/>
          </a:xfrm>
          <a:prstGeom prst="bentConnector3">
            <a:avLst>
              <a:gd name="adj1" fmla="val 98346"/>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rot="10800000" flipV="1">
            <a:off x="2757056" y="3837708"/>
            <a:ext cx="1954095" cy="387928"/>
          </a:xfrm>
          <a:prstGeom prst="bentConnector3">
            <a:avLst>
              <a:gd name="adj1" fmla="val 100339"/>
            </a:avLst>
          </a:prstGeom>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471055" y="4235232"/>
            <a:ext cx="2757054" cy="1347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Number of campaigns</a:t>
            </a:r>
          </a:p>
          <a:p>
            <a:pPr algn="ctr"/>
            <a:r>
              <a:rPr lang="en-ZA" b="1" dirty="0"/>
              <a:t>implemented to influence</a:t>
            </a:r>
          </a:p>
          <a:p>
            <a:pPr algn="ctr"/>
            <a:r>
              <a:rPr lang="en-ZA" b="1" dirty="0"/>
              <a:t>change in road user behaviour</a:t>
            </a:r>
          </a:p>
        </p:txBody>
      </p:sp>
      <p:sp>
        <p:nvSpPr>
          <p:cNvPr id="41" name="Rectangle 40"/>
          <p:cNvSpPr/>
          <p:nvPr/>
        </p:nvSpPr>
        <p:spPr>
          <a:xfrm>
            <a:off x="6243048" y="4235232"/>
            <a:ext cx="2429898" cy="1347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t>Service </a:t>
            </a:r>
            <a:r>
              <a:rPr lang="en-ZA" b="1" dirty="0"/>
              <a:t>outlets established</a:t>
            </a:r>
          </a:p>
        </p:txBody>
      </p:sp>
    </p:spTree>
    <p:extLst>
      <p:ext uri="{BB962C8B-B14F-4D97-AF65-F5344CB8AC3E}">
        <p14:creationId xmlns:p14="http://schemas.microsoft.com/office/powerpoint/2010/main" xmlns="" val="35533188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a:t>
            </a:r>
            <a:r>
              <a:rPr lang="en-ZA" sz="3200" b="1" dirty="0">
                <a:latin typeface="Century Gothic" panose="020B0502020202020204" pitchFamily="34" charset="0"/>
                <a:cs typeface="Aharoni" pitchFamily="2" charset="-79"/>
              </a:rPr>
              <a:t>4</a:t>
            </a:r>
            <a:r>
              <a:rPr lang="en-ZA" sz="3200" b="1" dirty="0" smtClean="0">
                <a:latin typeface="Century Gothic" panose="020B0502020202020204" pitchFamily="34" charset="0"/>
                <a:cs typeface="Aharoni" pitchFamily="2" charset="-79"/>
              </a:rPr>
              <a:t>:</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240788" y="1842653"/>
            <a:ext cx="4940720" cy="15378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Influence change in road user behaviour</a:t>
            </a:r>
            <a:endParaRPr lang="en-ZA" sz="2800" b="1" dirty="0"/>
          </a:p>
        </p:txBody>
      </p:sp>
      <p:cxnSp>
        <p:nvCxnSpPr>
          <p:cNvPr id="7" name="Straight Connector 6"/>
          <p:cNvCxnSpPr>
            <a:stCxn id="11" idx="2"/>
          </p:cNvCxnSpPr>
          <p:nvPr/>
        </p:nvCxnSpPr>
        <p:spPr>
          <a:xfrm>
            <a:off x="4711148" y="3380508"/>
            <a:ext cx="3" cy="45720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a:off x="4711148" y="3837709"/>
            <a:ext cx="1891366" cy="387927"/>
          </a:xfrm>
          <a:prstGeom prst="bentConnector3">
            <a:avLst>
              <a:gd name="adj1" fmla="val 98346"/>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rot="10800000" flipV="1">
            <a:off x="2757056" y="3837708"/>
            <a:ext cx="1954095" cy="387928"/>
          </a:xfrm>
          <a:prstGeom prst="bentConnector3">
            <a:avLst>
              <a:gd name="adj1" fmla="val 100339"/>
            </a:avLst>
          </a:prstGeom>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471055" y="4235232"/>
            <a:ext cx="2757054" cy="1347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Number of campaigns</a:t>
            </a:r>
          </a:p>
          <a:p>
            <a:pPr algn="ctr"/>
            <a:r>
              <a:rPr lang="en-ZA" b="1" dirty="0"/>
              <a:t>implemented to influence</a:t>
            </a:r>
          </a:p>
          <a:p>
            <a:pPr algn="ctr"/>
            <a:r>
              <a:rPr lang="en-ZA" b="1" dirty="0"/>
              <a:t>change in road user behaviour</a:t>
            </a:r>
          </a:p>
        </p:txBody>
      </p:sp>
      <p:sp>
        <p:nvSpPr>
          <p:cNvPr id="41" name="Rectangle 40"/>
          <p:cNvSpPr/>
          <p:nvPr/>
        </p:nvSpPr>
        <p:spPr>
          <a:xfrm>
            <a:off x="6243048" y="4235232"/>
            <a:ext cx="2429898" cy="1347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t>Service </a:t>
            </a:r>
            <a:r>
              <a:rPr lang="en-ZA" b="1" dirty="0"/>
              <a:t>outlets established</a:t>
            </a:r>
          </a:p>
        </p:txBody>
      </p:sp>
      <p:sp>
        <p:nvSpPr>
          <p:cNvPr id="12" name="8-Point Star 11"/>
          <p:cNvSpPr/>
          <p:nvPr/>
        </p:nvSpPr>
        <p:spPr>
          <a:xfrm>
            <a:off x="1011382" y="4235232"/>
            <a:ext cx="1676400" cy="1413163"/>
          </a:xfrm>
          <a:prstGeom prst="star8">
            <a:avLst/>
          </a:prstGeom>
          <a:solidFill>
            <a:srgbClr val="FFFF00">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solidFill>
                  <a:schemeClr val="tx1"/>
                </a:solidFill>
              </a:rPr>
              <a:t>100%</a:t>
            </a:r>
            <a:endParaRPr lang="en-ZA" sz="3200" b="1" dirty="0">
              <a:solidFill>
                <a:schemeClr val="tx1"/>
              </a:solidFill>
            </a:endParaRPr>
          </a:p>
        </p:txBody>
      </p:sp>
    </p:spTree>
    <p:extLst>
      <p:ext uri="{BB962C8B-B14F-4D97-AF65-F5344CB8AC3E}">
        <p14:creationId xmlns:p14="http://schemas.microsoft.com/office/powerpoint/2010/main" xmlns="" val="35937743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a:t>
            </a:r>
            <a:r>
              <a:rPr lang="en-ZA" sz="3200" b="1" dirty="0">
                <a:latin typeface="Century Gothic" panose="020B0502020202020204" pitchFamily="34" charset="0"/>
                <a:cs typeface="Aharoni" pitchFamily="2" charset="-79"/>
              </a:rPr>
              <a:t>4</a:t>
            </a:r>
            <a:r>
              <a:rPr lang="en-ZA" sz="3200" b="1" dirty="0" smtClean="0">
                <a:latin typeface="Century Gothic" panose="020B0502020202020204" pitchFamily="34" charset="0"/>
                <a:cs typeface="Aharoni" pitchFamily="2" charset="-79"/>
              </a:rPr>
              <a:t>:</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240788" y="1842653"/>
            <a:ext cx="4940720" cy="15378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Influence change in road user behaviour</a:t>
            </a:r>
            <a:endParaRPr lang="en-ZA" sz="2800" b="1" dirty="0"/>
          </a:p>
        </p:txBody>
      </p:sp>
      <p:cxnSp>
        <p:nvCxnSpPr>
          <p:cNvPr id="7" name="Straight Connector 6"/>
          <p:cNvCxnSpPr>
            <a:stCxn id="11" idx="2"/>
          </p:cNvCxnSpPr>
          <p:nvPr/>
        </p:nvCxnSpPr>
        <p:spPr>
          <a:xfrm>
            <a:off x="4711148" y="3380508"/>
            <a:ext cx="3" cy="45720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a:off x="4711148" y="3837709"/>
            <a:ext cx="1891366" cy="387927"/>
          </a:xfrm>
          <a:prstGeom prst="bentConnector3">
            <a:avLst>
              <a:gd name="adj1" fmla="val 98346"/>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rot="10800000" flipV="1">
            <a:off x="2757056" y="3837708"/>
            <a:ext cx="1954095" cy="387928"/>
          </a:xfrm>
          <a:prstGeom prst="bentConnector3">
            <a:avLst>
              <a:gd name="adj1" fmla="val 100339"/>
            </a:avLst>
          </a:prstGeom>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471055" y="4235232"/>
            <a:ext cx="2757054" cy="1347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Number of campaigns</a:t>
            </a:r>
          </a:p>
          <a:p>
            <a:pPr algn="ctr"/>
            <a:r>
              <a:rPr lang="en-ZA" b="1" dirty="0"/>
              <a:t>implemented to influence</a:t>
            </a:r>
          </a:p>
          <a:p>
            <a:pPr algn="ctr"/>
            <a:r>
              <a:rPr lang="en-ZA" b="1" dirty="0"/>
              <a:t>change in road user behaviour</a:t>
            </a:r>
          </a:p>
        </p:txBody>
      </p:sp>
      <p:sp>
        <p:nvSpPr>
          <p:cNvPr id="41" name="Rectangle 40"/>
          <p:cNvSpPr/>
          <p:nvPr/>
        </p:nvSpPr>
        <p:spPr>
          <a:xfrm>
            <a:off x="6243048" y="4235232"/>
            <a:ext cx="2429898" cy="1347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t>Service </a:t>
            </a:r>
            <a:r>
              <a:rPr lang="en-ZA" b="1" dirty="0"/>
              <a:t>outlets established</a:t>
            </a:r>
          </a:p>
        </p:txBody>
      </p:sp>
      <p:sp>
        <p:nvSpPr>
          <p:cNvPr id="12" name="8-Point Star 11"/>
          <p:cNvSpPr/>
          <p:nvPr/>
        </p:nvSpPr>
        <p:spPr>
          <a:xfrm>
            <a:off x="1011382" y="4235232"/>
            <a:ext cx="1676400" cy="1413163"/>
          </a:xfrm>
          <a:prstGeom prst="star8">
            <a:avLst/>
          </a:prstGeom>
          <a:solidFill>
            <a:srgbClr val="FFFF00">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solidFill>
                  <a:schemeClr val="tx1"/>
                </a:solidFill>
              </a:rPr>
              <a:t>100%</a:t>
            </a:r>
            <a:endParaRPr lang="en-ZA" sz="3200" b="1" dirty="0">
              <a:solidFill>
                <a:schemeClr val="tx1"/>
              </a:solidFill>
            </a:endParaRPr>
          </a:p>
        </p:txBody>
      </p:sp>
      <p:sp>
        <p:nvSpPr>
          <p:cNvPr id="13" name="8-Point Star 12"/>
          <p:cNvSpPr/>
          <p:nvPr/>
        </p:nvSpPr>
        <p:spPr>
          <a:xfrm>
            <a:off x="6750391" y="4202649"/>
            <a:ext cx="1676400" cy="1413163"/>
          </a:xfrm>
          <a:prstGeom prst="star8">
            <a:avLst/>
          </a:prstGeom>
          <a:solidFill>
            <a:srgbClr val="FF0000">
              <a:alpha val="8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solidFill>
                  <a:schemeClr val="tx1"/>
                </a:solidFill>
              </a:rPr>
              <a:t>0%</a:t>
            </a:r>
            <a:endParaRPr lang="en-ZA" sz="3200" b="1" dirty="0">
              <a:solidFill>
                <a:schemeClr val="tx1"/>
              </a:solidFill>
            </a:endParaRPr>
          </a:p>
        </p:txBody>
      </p:sp>
    </p:spTree>
    <p:extLst>
      <p:ext uri="{BB962C8B-B14F-4D97-AF65-F5344CB8AC3E}">
        <p14:creationId xmlns:p14="http://schemas.microsoft.com/office/powerpoint/2010/main" xmlns="" val="4538189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2"/>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Century Gothic" panose="020B0502020202020204" pitchFamily="34" charset="0"/>
                <a:cs typeface="Aharoni" pitchFamily="2" charset="-79"/>
              </a:rPr>
              <a:t>Strategic objective </a:t>
            </a:r>
            <a:r>
              <a:rPr lang="en-ZA" sz="3200" b="1" dirty="0">
                <a:latin typeface="Century Gothic" panose="020B0502020202020204" pitchFamily="34" charset="0"/>
                <a:cs typeface="Aharoni" pitchFamily="2" charset="-79"/>
              </a:rPr>
              <a:t>4</a:t>
            </a:r>
            <a:r>
              <a:rPr lang="en-ZA" sz="3200" b="1" dirty="0" smtClean="0">
                <a:latin typeface="Century Gothic" panose="020B0502020202020204" pitchFamily="34" charset="0"/>
                <a:cs typeface="Aharoni" pitchFamily="2" charset="-79"/>
              </a:rPr>
              <a:t>:</a:t>
            </a:r>
            <a:endParaRPr lang="en-ZA" sz="1800" b="1" dirty="0">
              <a:latin typeface="Century Gothic" panose="020B0502020202020204" pitchFamily="34" charset="0"/>
              <a:cs typeface="Aharoni" pitchFamily="2" charset="-79"/>
            </a:endParaRPr>
          </a:p>
          <a:p>
            <a:pPr algn="l"/>
            <a:endParaRPr lang="en-ZA" sz="1200" b="1" dirty="0">
              <a:latin typeface="Aharoni" pitchFamily="2" charset="-79"/>
              <a:cs typeface="Aharoni" pitchFamily="2" charset="-79"/>
            </a:endParaRPr>
          </a:p>
        </p:txBody>
      </p:sp>
      <p:sp>
        <p:nvSpPr>
          <p:cNvPr id="11" name="Rounded Rectangle 10"/>
          <p:cNvSpPr/>
          <p:nvPr/>
        </p:nvSpPr>
        <p:spPr>
          <a:xfrm>
            <a:off x="2240788" y="1842653"/>
            <a:ext cx="4940720" cy="15378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Influence change in road user behaviour</a:t>
            </a:r>
            <a:endParaRPr lang="en-ZA" sz="2800" b="1" dirty="0"/>
          </a:p>
        </p:txBody>
      </p:sp>
      <p:cxnSp>
        <p:nvCxnSpPr>
          <p:cNvPr id="7" name="Straight Connector 6"/>
          <p:cNvCxnSpPr>
            <a:stCxn id="11" idx="2"/>
          </p:cNvCxnSpPr>
          <p:nvPr/>
        </p:nvCxnSpPr>
        <p:spPr>
          <a:xfrm>
            <a:off x="4711148" y="3380508"/>
            <a:ext cx="3" cy="45720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a:off x="4711148" y="3837709"/>
            <a:ext cx="1891366" cy="387927"/>
          </a:xfrm>
          <a:prstGeom prst="bentConnector3">
            <a:avLst>
              <a:gd name="adj1" fmla="val 98346"/>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rot="10800000" flipV="1">
            <a:off x="2757056" y="3837708"/>
            <a:ext cx="1954095" cy="387928"/>
          </a:xfrm>
          <a:prstGeom prst="bentConnector3">
            <a:avLst>
              <a:gd name="adj1" fmla="val 100339"/>
            </a:avLst>
          </a:prstGeom>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471055" y="4235232"/>
            <a:ext cx="2757054" cy="1347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Number of campaigns</a:t>
            </a:r>
          </a:p>
          <a:p>
            <a:pPr algn="ctr"/>
            <a:r>
              <a:rPr lang="en-ZA" b="1" dirty="0"/>
              <a:t>implemented to influence</a:t>
            </a:r>
          </a:p>
          <a:p>
            <a:pPr algn="ctr"/>
            <a:r>
              <a:rPr lang="en-ZA" b="1" dirty="0"/>
              <a:t>change in road user behaviour</a:t>
            </a:r>
          </a:p>
        </p:txBody>
      </p:sp>
      <p:sp>
        <p:nvSpPr>
          <p:cNvPr id="41" name="Rectangle 40"/>
          <p:cNvSpPr/>
          <p:nvPr/>
        </p:nvSpPr>
        <p:spPr>
          <a:xfrm>
            <a:off x="6243048" y="4235232"/>
            <a:ext cx="2429898" cy="1347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t>Service </a:t>
            </a:r>
            <a:r>
              <a:rPr lang="en-ZA" b="1" dirty="0"/>
              <a:t>outlets established</a:t>
            </a:r>
          </a:p>
        </p:txBody>
      </p:sp>
      <p:sp>
        <p:nvSpPr>
          <p:cNvPr id="12" name="8-Point Star 11"/>
          <p:cNvSpPr/>
          <p:nvPr/>
        </p:nvSpPr>
        <p:spPr>
          <a:xfrm>
            <a:off x="1011382" y="4235232"/>
            <a:ext cx="1676400" cy="1413163"/>
          </a:xfrm>
          <a:prstGeom prst="star8">
            <a:avLst/>
          </a:prstGeom>
          <a:solidFill>
            <a:srgbClr val="FFFF00">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solidFill>
                  <a:schemeClr val="tx1"/>
                </a:solidFill>
              </a:rPr>
              <a:t>100%</a:t>
            </a:r>
            <a:endParaRPr lang="en-ZA" sz="3200" b="1" dirty="0">
              <a:solidFill>
                <a:schemeClr val="tx1"/>
              </a:solidFill>
            </a:endParaRPr>
          </a:p>
        </p:txBody>
      </p:sp>
      <p:sp>
        <p:nvSpPr>
          <p:cNvPr id="14" name="Up Ribbon 13"/>
          <p:cNvSpPr/>
          <p:nvPr/>
        </p:nvSpPr>
        <p:spPr>
          <a:xfrm>
            <a:off x="3220080" y="2047007"/>
            <a:ext cx="3022968" cy="1129146"/>
          </a:xfrm>
          <a:prstGeom prst="ribbon2">
            <a:avLst/>
          </a:prstGeom>
          <a:solidFill>
            <a:srgbClr val="FFC000">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smtClean="0">
                <a:solidFill>
                  <a:schemeClr val="tx1"/>
                </a:solidFill>
              </a:rPr>
              <a:t>50%</a:t>
            </a:r>
            <a:endParaRPr lang="en-ZA" sz="2800" b="1" dirty="0">
              <a:solidFill>
                <a:schemeClr val="tx1"/>
              </a:solidFill>
            </a:endParaRPr>
          </a:p>
        </p:txBody>
      </p:sp>
      <p:sp>
        <p:nvSpPr>
          <p:cNvPr id="15" name="8-Point Star 14"/>
          <p:cNvSpPr/>
          <p:nvPr/>
        </p:nvSpPr>
        <p:spPr>
          <a:xfrm>
            <a:off x="6750391" y="4202649"/>
            <a:ext cx="1676400" cy="1413163"/>
          </a:xfrm>
          <a:prstGeom prst="star8">
            <a:avLst/>
          </a:prstGeom>
          <a:solidFill>
            <a:srgbClr val="FF0000">
              <a:alpha val="8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smtClean="0">
                <a:solidFill>
                  <a:schemeClr val="tx1"/>
                </a:solidFill>
              </a:rPr>
              <a:t>0%</a:t>
            </a:r>
            <a:endParaRPr lang="en-ZA" sz="3200" b="1" dirty="0">
              <a:solidFill>
                <a:schemeClr val="tx1"/>
              </a:solidFill>
            </a:endParaRPr>
          </a:p>
        </p:txBody>
      </p:sp>
    </p:spTree>
    <p:extLst>
      <p:ext uri="{BB962C8B-B14F-4D97-AF65-F5344CB8AC3E}">
        <p14:creationId xmlns:p14="http://schemas.microsoft.com/office/powerpoint/2010/main" xmlns="" val="22550061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1167"/>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a:latin typeface="Century Gothic" panose="020B0502020202020204" pitchFamily="34" charset="0"/>
                <a:cs typeface="Aharoni" pitchFamily="2" charset="-79"/>
              </a:rPr>
              <a:t>Overall Agency Performance</a:t>
            </a:r>
            <a:endParaRPr lang="en-ZA" sz="1200" b="1" dirty="0">
              <a:latin typeface="Aharoni" pitchFamily="2" charset="-79"/>
              <a:cs typeface="Aharoni" pitchFamily="2" charset="-79"/>
            </a:endParaRPr>
          </a:p>
        </p:txBody>
      </p:sp>
      <p:sp>
        <p:nvSpPr>
          <p:cNvPr id="11" name="Rounded Rectangle 10"/>
          <p:cNvSpPr/>
          <p:nvPr/>
        </p:nvSpPr>
        <p:spPr>
          <a:xfrm>
            <a:off x="3018172" y="1686854"/>
            <a:ext cx="3354621" cy="15378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Overall Agency Performance</a:t>
            </a:r>
            <a:endParaRPr lang="en-ZA" sz="2800" b="1" dirty="0"/>
          </a:p>
        </p:txBody>
      </p:sp>
      <p:cxnSp>
        <p:nvCxnSpPr>
          <p:cNvPr id="7" name="Straight Connector 6"/>
          <p:cNvCxnSpPr/>
          <p:nvPr/>
        </p:nvCxnSpPr>
        <p:spPr>
          <a:xfrm flipH="1">
            <a:off x="4695482" y="3224709"/>
            <a:ext cx="15670" cy="61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a:off x="4711148" y="3837709"/>
            <a:ext cx="3158234" cy="387927"/>
          </a:xfrm>
          <a:prstGeom prst="bentConnector3">
            <a:avLst>
              <a:gd name="adj1" fmla="val 100010"/>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a:endCxn id="39" idx="0"/>
          </p:cNvCxnSpPr>
          <p:nvPr/>
        </p:nvCxnSpPr>
        <p:spPr>
          <a:xfrm rot="10800000" flipV="1">
            <a:off x="1336966" y="3837706"/>
            <a:ext cx="3374191" cy="398694"/>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651165" y="4236400"/>
            <a:ext cx="1371599" cy="15963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Strategic </a:t>
            </a:r>
            <a:r>
              <a:rPr lang="en-ZA" b="1" dirty="0" smtClean="0"/>
              <a:t>Objective 1</a:t>
            </a:r>
          </a:p>
          <a:p>
            <a:pPr algn="ctr"/>
            <a:endParaRPr lang="en-ZA" b="1" dirty="0" smtClean="0">
              <a:solidFill>
                <a:srgbClr val="FFFF00"/>
              </a:solidFill>
            </a:endParaRPr>
          </a:p>
          <a:p>
            <a:pPr algn="ctr"/>
            <a:r>
              <a:rPr lang="en-ZA" b="1" dirty="0" smtClean="0">
                <a:solidFill>
                  <a:srgbClr val="FFFF00"/>
                </a:solidFill>
              </a:rPr>
              <a:t>100%</a:t>
            </a:r>
            <a:endParaRPr lang="en-ZA" b="1" dirty="0">
              <a:solidFill>
                <a:srgbClr val="FFFF00"/>
              </a:solidFill>
            </a:endParaRPr>
          </a:p>
        </p:txBody>
      </p:sp>
      <p:sp>
        <p:nvSpPr>
          <p:cNvPr id="40" name="Rectangle 39"/>
          <p:cNvSpPr/>
          <p:nvPr/>
        </p:nvSpPr>
        <p:spPr>
          <a:xfrm>
            <a:off x="2757055" y="4236401"/>
            <a:ext cx="1343894" cy="15963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Strategic </a:t>
            </a:r>
            <a:r>
              <a:rPr lang="en-ZA" b="1" dirty="0" smtClean="0"/>
              <a:t>Objective 2</a:t>
            </a:r>
          </a:p>
          <a:p>
            <a:pPr algn="ctr"/>
            <a:endParaRPr lang="en-ZA" b="1" dirty="0" smtClean="0">
              <a:solidFill>
                <a:srgbClr val="FFFF00"/>
              </a:solidFill>
            </a:endParaRPr>
          </a:p>
          <a:p>
            <a:pPr algn="ctr"/>
            <a:r>
              <a:rPr lang="en-ZA" b="1" dirty="0" smtClean="0">
                <a:solidFill>
                  <a:srgbClr val="FFFF00"/>
                </a:solidFill>
              </a:rPr>
              <a:t>100%</a:t>
            </a:r>
            <a:endParaRPr lang="en-ZA" b="1" dirty="0">
              <a:solidFill>
                <a:srgbClr val="FFFF00"/>
              </a:solidFill>
            </a:endParaRPr>
          </a:p>
        </p:txBody>
      </p:sp>
      <p:sp>
        <p:nvSpPr>
          <p:cNvPr id="41" name="Rectangle 40"/>
          <p:cNvSpPr/>
          <p:nvPr/>
        </p:nvSpPr>
        <p:spPr>
          <a:xfrm>
            <a:off x="7068712" y="4225635"/>
            <a:ext cx="1307679" cy="16071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Strategic </a:t>
            </a:r>
            <a:r>
              <a:rPr lang="en-ZA" b="1" dirty="0" smtClean="0"/>
              <a:t>Objective 4</a:t>
            </a:r>
          </a:p>
          <a:p>
            <a:pPr algn="ctr"/>
            <a:endParaRPr lang="en-ZA" b="1" dirty="0" smtClean="0"/>
          </a:p>
          <a:p>
            <a:pPr algn="ctr"/>
            <a:r>
              <a:rPr lang="en-ZA" b="1" dirty="0" smtClean="0">
                <a:solidFill>
                  <a:srgbClr val="FFFF00"/>
                </a:solidFill>
              </a:rPr>
              <a:t>50%</a:t>
            </a:r>
            <a:endParaRPr lang="en-ZA" b="1" dirty="0">
              <a:solidFill>
                <a:srgbClr val="FFFF00"/>
              </a:solidFill>
            </a:endParaRPr>
          </a:p>
        </p:txBody>
      </p:sp>
      <p:cxnSp>
        <p:nvCxnSpPr>
          <p:cNvPr id="22" name="Straight Connector 21"/>
          <p:cNvCxnSpPr>
            <a:endCxn id="40" idx="0"/>
          </p:cNvCxnSpPr>
          <p:nvPr/>
        </p:nvCxnSpPr>
        <p:spPr>
          <a:xfrm>
            <a:off x="3429002" y="3837709"/>
            <a:ext cx="0" cy="398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656830" y="3837709"/>
            <a:ext cx="0" cy="387927"/>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4982586" y="4236401"/>
            <a:ext cx="1307679" cy="15963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Strategic </a:t>
            </a:r>
            <a:r>
              <a:rPr lang="en-ZA" b="1" dirty="0" smtClean="0"/>
              <a:t>Objective 3</a:t>
            </a:r>
          </a:p>
          <a:p>
            <a:pPr algn="ctr"/>
            <a:endParaRPr lang="en-ZA" b="1" dirty="0" smtClean="0"/>
          </a:p>
          <a:p>
            <a:pPr algn="ctr"/>
            <a:r>
              <a:rPr lang="en-ZA" b="1" dirty="0" smtClean="0">
                <a:solidFill>
                  <a:srgbClr val="FFFF00"/>
                </a:solidFill>
              </a:rPr>
              <a:t>100%</a:t>
            </a:r>
            <a:endParaRPr lang="en-ZA" b="1" dirty="0">
              <a:solidFill>
                <a:srgbClr val="FFFF00"/>
              </a:solidFill>
            </a:endParaRPr>
          </a:p>
        </p:txBody>
      </p:sp>
    </p:spTree>
    <p:extLst>
      <p:ext uri="{BB962C8B-B14F-4D97-AF65-F5344CB8AC3E}">
        <p14:creationId xmlns:p14="http://schemas.microsoft.com/office/powerpoint/2010/main" xmlns="" val="10168016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21040" y="1167"/>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B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Performance Information</a:t>
            </a:r>
          </a:p>
        </p:txBody>
      </p:sp>
      <p:sp>
        <p:nvSpPr>
          <p:cNvPr id="5" name="Title 1"/>
          <p:cNvSpPr txBox="1">
            <a:spLocks/>
          </p:cNvSpPr>
          <p:nvPr/>
        </p:nvSpPr>
        <p:spPr>
          <a:xfrm>
            <a:off x="125896" y="1113904"/>
            <a:ext cx="8865704" cy="4802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a:latin typeface="Century Gothic" panose="020B0502020202020204" pitchFamily="34" charset="0"/>
                <a:cs typeface="Aharoni" pitchFamily="2" charset="-79"/>
              </a:rPr>
              <a:t>Overall Agency Performance</a:t>
            </a:r>
            <a:endParaRPr lang="en-ZA" sz="1200" b="1" dirty="0">
              <a:latin typeface="Aharoni" pitchFamily="2" charset="-79"/>
              <a:cs typeface="Aharoni" pitchFamily="2" charset="-79"/>
            </a:endParaRPr>
          </a:p>
        </p:txBody>
      </p:sp>
      <p:sp>
        <p:nvSpPr>
          <p:cNvPr id="11" name="Rounded Rectangle 10"/>
          <p:cNvSpPr/>
          <p:nvPr/>
        </p:nvSpPr>
        <p:spPr>
          <a:xfrm>
            <a:off x="3018172" y="1686854"/>
            <a:ext cx="3354621" cy="15378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latin typeface="Aharoni" pitchFamily="2" charset="-79"/>
                <a:cs typeface="Aharoni" pitchFamily="2" charset="-79"/>
              </a:rPr>
              <a:t>Overall Agency Performance</a:t>
            </a:r>
            <a:endParaRPr lang="en-ZA" sz="2800" b="1" dirty="0"/>
          </a:p>
        </p:txBody>
      </p:sp>
      <p:cxnSp>
        <p:nvCxnSpPr>
          <p:cNvPr id="7" name="Straight Connector 6"/>
          <p:cNvCxnSpPr/>
          <p:nvPr/>
        </p:nvCxnSpPr>
        <p:spPr>
          <a:xfrm flipH="1">
            <a:off x="4695482" y="3224709"/>
            <a:ext cx="15670" cy="61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a:off x="4711148" y="3837709"/>
            <a:ext cx="3158234" cy="387927"/>
          </a:xfrm>
          <a:prstGeom prst="bentConnector3">
            <a:avLst>
              <a:gd name="adj1" fmla="val 100010"/>
            </a:avLst>
          </a:prstGeom>
        </p:spPr>
        <p:style>
          <a:lnRef idx="2">
            <a:schemeClr val="accent1"/>
          </a:lnRef>
          <a:fillRef idx="0">
            <a:schemeClr val="accent1"/>
          </a:fillRef>
          <a:effectRef idx="1">
            <a:schemeClr val="accent1"/>
          </a:effectRef>
          <a:fontRef idx="minor">
            <a:schemeClr val="tx1"/>
          </a:fontRef>
        </p:style>
      </p:cxnSp>
      <p:cxnSp>
        <p:nvCxnSpPr>
          <p:cNvPr id="19" name="Elbow Connector 18"/>
          <p:cNvCxnSpPr>
            <a:endCxn id="39" idx="0"/>
          </p:cNvCxnSpPr>
          <p:nvPr/>
        </p:nvCxnSpPr>
        <p:spPr>
          <a:xfrm rot="10800000" flipV="1">
            <a:off x="1336966" y="3837706"/>
            <a:ext cx="3374191" cy="398694"/>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651165" y="4236400"/>
            <a:ext cx="1371599" cy="15963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Strategic </a:t>
            </a:r>
            <a:r>
              <a:rPr lang="en-ZA" b="1" dirty="0" smtClean="0"/>
              <a:t>Objective 1</a:t>
            </a:r>
          </a:p>
          <a:p>
            <a:pPr algn="ctr"/>
            <a:endParaRPr lang="en-ZA" b="1" dirty="0" smtClean="0">
              <a:solidFill>
                <a:srgbClr val="FFFF00"/>
              </a:solidFill>
            </a:endParaRPr>
          </a:p>
          <a:p>
            <a:pPr algn="ctr"/>
            <a:r>
              <a:rPr lang="en-ZA" b="1" dirty="0" smtClean="0">
                <a:solidFill>
                  <a:srgbClr val="FFFF00"/>
                </a:solidFill>
              </a:rPr>
              <a:t>100%</a:t>
            </a:r>
            <a:endParaRPr lang="en-ZA" b="1" dirty="0">
              <a:solidFill>
                <a:srgbClr val="FFFF00"/>
              </a:solidFill>
            </a:endParaRPr>
          </a:p>
        </p:txBody>
      </p:sp>
      <p:sp>
        <p:nvSpPr>
          <p:cNvPr id="40" name="Rectangle 39"/>
          <p:cNvSpPr/>
          <p:nvPr/>
        </p:nvSpPr>
        <p:spPr>
          <a:xfrm>
            <a:off x="2757055" y="4236401"/>
            <a:ext cx="1343894" cy="15963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Strategic </a:t>
            </a:r>
            <a:r>
              <a:rPr lang="en-ZA" b="1" dirty="0" smtClean="0"/>
              <a:t>Objective 2</a:t>
            </a:r>
          </a:p>
          <a:p>
            <a:pPr algn="ctr"/>
            <a:endParaRPr lang="en-ZA" b="1" dirty="0" smtClean="0">
              <a:solidFill>
                <a:srgbClr val="FFFF00"/>
              </a:solidFill>
            </a:endParaRPr>
          </a:p>
          <a:p>
            <a:pPr algn="ctr"/>
            <a:r>
              <a:rPr lang="en-ZA" b="1" dirty="0" smtClean="0">
                <a:solidFill>
                  <a:srgbClr val="FFFF00"/>
                </a:solidFill>
              </a:rPr>
              <a:t>100%</a:t>
            </a:r>
            <a:endParaRPr lang="en-ZA" b="1" dirty="0">
              <a:solidFill>
                <a:srgbClr val="FFFF00"/>
              </a:solidFill>
            </a:endParaRPr>
          </a:p>
        </p:txBody>
      </p:sp>
      <p:sp>
        <p:nvSpPr>
          <p:cNvPr id="41" name="Rectangle 40"/>
          <p:cNvSpPr/>
          <p:nvPr/>
        </p:nvSpPr>
        <p:spPr>
          <a:xfrm>
            <a:off x="7068712" y="4225635"/>
            <a:ext cx="1307679" cy="16071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Strategic </a:t>
            </a:r>
            <a:r>
              <a:rPr lang="en-ZA" b="1" dirty="0" smtClean="0"/>
              <a:t>Objective 4</a:t>
            </a:r>
          </a:p>
          <a:p>
            <a:pPr algn="ctr"/>
            <a:endParaRPr lang="en-ZA" b="1" dirty="0" smtClean="0"/>
          </a:p>
          <a:p>
            <a:pPr algn="ctr"/>
            <a:r>
              <a:rPr lang="en-ZA" b="1" dirty="0" smtClean="0">
                <a:solidFill>
                  <a:srgbClr val="FFFF00"/>
                </a:solidFill>
              </a:rPr>
              <a:t>50%</a:t>
            </a:r>
            <a:endParaRPr lang="en-ZA" b="1" dirty="0">
              <a:solidFill>
                <a:srgbClr val="FFFF00"/>
              </a:solidFill>
            </a:endParaRPr>
          </a:p>
        </p:txBody>
      </p:sp>
      <p:cxnSp>
        <p:nvCxnSpPr>
          <p:cNvPr id="22" name="Straight Connector 21"/>
          <p:cNvCxnSpPr>
            <a:endCxn id="40" idx="0"/>
          </p:cNvCxnSpPr>
          <p:nvPr/>
        </p:nvCxnSpPr>
        <p:spPr>
          <a:xfrm>
            <a:off x="3429002" y="3837709"/>
            <a:ext cx="0" cy="398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656830" y="3837709"/>
            <a:ext cx="0" cy="387927"/>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4982586" y="4236401"/>
            <a:ext cx="1307679" cy="15963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t>Strategic </a:t>
            </a:r>
            <a:r>
              <a:rPr lang="en-ZA" b="1" dirty="0" smtClean="0"/>
              <a:t>Objective 3</a:t>
            </a:r>
          </a:p>
          <a:p>
            <a:pPr algn="ctr"/>
            <a:endParaRPr lang="en-ZA" b="1" dirty="0" smtClean="0"/>
          </a:p>
          <a:p>
            <a:pPr algn="ctr"/>
            <a:r>
              <a:rPr lang="en-ZA" b="1" dirty="0" smtClean="0">
                <a:solidFill>
                  <a:srgbClr val="FFFF00"/>
                </a:solidFill>
              </a:rPr>
              <a:t>100%</a:t>
            </a:r>
            <a:endParaRPr lang="en-ZA" b="1" dirty="0">
              <a:solidFill>
                <a:srgbClr val="FFFF00"/>
              </a:solidFill>
            </a:endParaRPr>
          </a:p>
        </p:txBody>
      </p:sp>
      <p:sp>
        <p:nvSpPr>
          <p:cNvPr id="6" name="Up Ribbon 5"/>
          <p:cNvSpPr/>
          <p:nvPr/>
        </p:nvSpPr>
        <p:spPr>
          <a:xfrm>
            <a:off x="3172691" y="1686854"/>
            <a:ext cx="3117573" cy="1537855"/>
          </a:xfrm>
          <a:prstGeom prst="ribbon2">
            <a:avLst/>
          </a:prstGeom>
          <a:solidFill>
            <a:srgbClr val="FFFF00">
              <a:alpha val="7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smtClean="0">
                <a:solidFill>
                  <a:schemeClr val="tx1"/>
                </a:solidFill>
              </a:rPr>
              <a:t>87.5%</a:t>
            </a:r>
            <a:endParaRPr lang="en-ZA" sz="2800" b="1" dirty="0">
              <a:solidFill>
                <a:schemeClr val="tx1"/>
              </a:solidFill>
            </a:endParaRPr>
          </a:p>
        </p:txBody>
      </p:sp>
    </p:spTree>
    <p:extLst>
      <p:ext uri="{BB962C8B-B14F-4D97-AF65-F5344CB8AC3E}">
        <p14:creationId xmlns:p14="http://schemas.microsoft.com/office/powerpoint/2010/main" xmlns="" val="27993049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t>
            </a:r>
            <a:r>
              <a:rPr lang="en-US" sz="3200" b="1" u="sng" dirty="0" smtClean="0">
                <a:solidFill>
                  <a:schemeClr val="tx2"/>
                </a:solidFill>
              </a:rPr>
              <a:t>D </a:t>
            </a:r>
            <a:r>
              <a:rPr lang="en-US" sz="3200" b="1" u="sng" dirty="0">
                <a:solidFill>
                  <a:schemeClr val="tx2"/>
                </a:solidFill>
              </a:rPr>
              <a:t>: </a:t>
            </a:r>
            <a:r>
              <a:rPr lang="en-US" sz="3200" b="1" u="sng" dirty="0" smtClean="0">
                <a:solidFill>
                  <a:schemeClr val="tx2"/>
                </a:solidFill>
              </a:rPr>
              <a:t>Human Resource Management</a:t>
            </a:r>
          </a:p>
        </p:txBody>
      </p:sp>
      <p:sp>
        <p:nvSpPr>
          <p:cNvPr id="5" name="Title 1"/>
          <p:cNvSpPr txBox="1">
            <a:spLocks/>
          </p:cNvSpPr>
          <p:nvPr/>
        </p:nvSpPr>
        <p:spPr bwMode="auto">
          <a:xfrm>
            <a:off x="866124" y="1583635"/>
            <a:ext cx="7772400" cy="13425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defTabSz="457200" rtl="0" eaLnBrk="0" fontAlgn="base" latinLnBrk="0" hangingPunct="0">
              <a:spcBef>
                <a:spcPct val="0"/>
              </a:spcBef>
              <a:spcAft>
                <a:spcPct val="0"/>
              </a:spcAft>
              <a:buNone/>
              <a:defRPr sz="3500" b="1" kern="1200">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Calibri" pitchFamily="34" charset="0"/>
              </a:defRPr>
            </a:lvl2pPr>
            <a:lvl3pPr algn="l" rtl="0" eaLnBrk="0" fontAlgn="base" hangingPunct="0">
              <a:spcBef>
                <a:spcPct val="0"/>
              </a:spcBef>
              <a:spcAft>
                <a:spcPct val="0"/>
              </a:spcAft>
              <a:defRPr sz="3000" b="1">
                <a:solidFill>
                  <a:schemeClr val="tx1"/>
                </a:solidFill>
                <a:latin typeface="Calibri" pitchFamily="34" charset="0"/>
              </a:defRPr>
            </a:lvl3pPr>
            <a:lvl4pPr algn="l" rtl="0" eaLnBrk="0" fontAlgn="base" hangingPunct="0">
              <a:spcBef>
                <a:spcPct val="0"/>
              </a:spcBef>
              <a:spcAft>
                <a:spcPct val="0"/>
              </a:spcAft>
              <a:defRPr sz="3000" b="1">
                <a:solidFill>
                  <a:schemeClr val="tx1"/>
                </a:solidFill>
                <a:latin typeface="Calibri" pitchFamily="34" charset="0"/>
              </a:defRPr>
            </a:lvl4pPr>
            <a:lvl5pPr algn="l" rtl="0" eaLnBrk="0" fontAlgn="base" hangingPunct="0">
              <a:spcBef>
                <a:spcPct val="0"/>
              </a:spcBef>
              <a:spcAft>
                <a:spcPct val="0"/>
              </a:spcAft>
              <a:defRPr sz="3000" b="1">
                <a:solidFill>
                  <a:schemeClr val="tx1"/>
                </a:solidFill>
                <a:latin typeface="Calibri" pitchFamily="34" charset="0"/>
              </a:defRPr>
            </a:lvl5pPr>
            <a:lvl6pPr marL="457200" algn="l" rtl="0" fontAlgn="base">
              <a:spcBef>
                <a:spcPct val="0"/>
              </a:spcBef>
              <a:spcAft>
                <a:spcPct val="0"/>
              </a:spcAft>
              <a:defRPr sz="3000" b="1">
                <a:solidFill>
                  <a:schemeClr val="tx1"/>
                </a:solidFill>
                <a:latin typeface="Calibri" pitchFamily="34" charset="0"/>
              </a:defRPr>
            </a:lvl6pPr>
            <a:lvl7pPr marL="914400" algn="l" rtl="0" fontAlgn="base">
              <a:spcBef>
                <a:spcPct val="0"/>
              </a:spcBef>
              <a:spcAft>
                <a:spcPct val="0"/>
              </a:spcAft>
              <a:defRPr sz="3000" b="1">
                <a:solidFill>
                  <a:schemeClr val="tx1"/>
                </a:solidFill>
                <a:latin typeface="Calibri" pitchFamily="34" charset="0"/>
              </a:defRPr>
            </a:lvl7pPr>
            <a:lvl8pPr marL="1371600" algn="l" rtl="0" fontAlgn="base">
              <a:spcBef>
                <a:spcPct val="0"/>
              </a:spcBef>
              <a:spcAft>
                <a:spcPct val="0"/>
              </a:spcAft>
              <a:defRPr sz="3000" b="1">
                <a:solidFill>
                  <a:schemeClr val="tx1"/>
                </a:solidFill>
                <a:latin typeface="Calibri" pitchFamily="34" charset="0"/>
              </a:defRPr>
            </a:lvl8pPr>
            <a:lvl9pPr marL="1828800" algn="l" rtl="0" fontAlgn="base">
              <a:spcBef>
                <a:spcPct val="0"/>
              </a:spcBef>
              <a:spcAft>
                <a:spcPct val="0"/>
              </a:spcAft>
              <a:defRPr sz="3000" b="1">
                <a:solidFill>
                  <a:schemeClr val="tx1"/>
                </a:solidFill>
                <a:latin typeface="Calibri" pitchFamily="34" charset="0"/>
              </a:defRPr>
            </a:lvl9pPr>
          </a:lstStyle>
          <a:p>
            <a:pPr eaLnBrk="1" hangingPunct="1"/>
            <a:r>
              <a:rPr lang="en-US" sz="3600" dirty="0" smtClean="0"/>
              <a:t>Part D : Human Resources </a:t>
            </a:r>
            <a:br>
              <a:rPr lang="en-US" sz="3600" dirty="0" smtClean="0"/>
            </a:br>
            <a:endParaRPr lang="en-US" sz="3600" dirty="0" smtClean="0"/>
          </a:p>
        </p:txBody>
      </p:sp>
      <p:sp>
        <p:nvSpPr>
          <p:cNvPr id="6" name="TextBox 5"/>
          <p:cNvSpPr txBox="1"/>
          <p:nvPr/>
        </p:nvSpPr>
        <p:spPr>
          <a:xfrm>
            <a:off x="2181077" y="3852351"/>
            <a:ext cx="4860690" cy="523220"/>
          </a:xfrm>
          <a:prstGeom prst="rect">
            <a:avLst/>
          </a:prstGeom>
          <a:noFill/>
        </p:spPr>
        <p:txBody>
          <a:bodyPr wrap="none" rtlCol="0">
            <a:spAutoFit/>
          </a:bodyPr>
          <a:lstStyle/>
          <a:p>
            <a:r>
              <a:rPr lang="en-ZA" sz="2800" dirty="0" smtClean="0"/>
              <a:t>Annual Report pages 121 to 128</a:t>
            </a:r>
            <a:endParaRPr lang="en-ZA" sz="2800" dirty="0">
              <a:solidFill>
                <a:srgbClr val="FF0000"/>
              </a:solidFill>
            </a:endParaRPr>
          </a:p>
        </p:txBody>
      </p:sp>
    </p:spTree>
    <p:extLst>
      <p:ext uri="{BB962C8B-B14F-4D97-AF65-F5344CB8AC3E}">
        <p14:creationId xmlns:p14="http://schemas.microsoft.com/office/powerpoint/2010/main" xmlns="" val="691288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t>
            </a:r>
            <a:r>
              <a:rPr lang="en-US" sz="3200" b="1" u="sng" dirty="0" smtClean="0">
                <a:solidFill>
                  <a:schemeClr val="tx2"/>
                </a:solidFill>
              </a:rPr>
              <a:t>D </a:t>
            </a:r>
            <a:r>
              <a:rPr lang="en-US" sz="3200" b="1" u="sng" dirty="0">
                <a:solidFill>
                  <a:schemeClr val="tx2"/>
                </a:solidFill>
              </a:rPr>
              <a:t>: </a:t>
            </a:r>
            <a:r>
              <a:rPr lang="en-US" sz="3200" b="1" u="sng" dirty="0" smtClean="0">
                <a:solidFill>
                  <a:schemeClr val="tx2"/>
                </a:solidFill>
              </a:rPr>
              <a:t>Human Resource Management</a:t>
            </a:r>
          </a:p>
        </p:txBody>
      </p:sp>
      <p:sp>
        <p:nvSpPr>
          <p:cNvPr id="5" name="Content Placeholder 2"/>
          <p:cNvSpPr txBox="1">
            <a:spLocks/>
          </p:cNvSpPr>
          <p:nvPr/>
        </p:nvSpPr>
        <p:spPr>
          <a:xfrm>
            <a:off x="315722" y="1295400"/>
            <a:ext cx="8510225" cy="5105400"/>
          </a:xfrm>
          <a:prstGeom prst="rect">
            <a:avLst/>
          </a:prstGeom>
        </p:spPr>
        <p:txBody>
          <a:bodyPr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lvl="1" indent="-358775">
              <a:lnSpc>
                <a:spcPct val="150000"/>
              </a:lnSpc>
              <a:spcBef>
                <a:spcPts val="0"/>
              </a:spcBef>
              <a:spcAft>
                <a:spcPts val="600"/>
              </a:spcAft>
              <a:buFont typeface="Wingdings" pitchFamily="2" charset="2"/>
              <a:buChar char="§"/>
            </a:pPr>
            <a:r>
              <a:rPr lang="en-ZA" sz="2400" dirty="0" smtClean="0"/>
              <a:t>The Board approved a new organisational structure </a:t>
            </a:r>
            <a:endParaRPr lang="en-ZA" sz="2400" dirty="0"/>
          </a:p>
          <a:p>
            <a:pPr marL="358775" lvl="1" indent="-358775">
              <a:lnSpc>
                <a:spcPct val="150000"/>
              </a:lnSpc>
              <a:spcBef>
                <a:spcPts val="0"/>
              </a:spcBef>
              <a:spcAft>
                <a:spcPts val="600"/>
              </a:spcAft>
              <a:buFont typeface="Wingdings" pitchFamily="2" charset="2"/>
              <a:buChar char="§"/>
            </a:pPr>
            <a:r>
              <a:rPr lang="en-ZA" sz="2400" dirty="0" smtClean="0"/>
              <a:t>The Agency prioritised the learning &amp; development of staff</a:t>
            </a:r>
          </a:p>
          <a:p>
            <a:pPr marL="358775" lvl="1" indent="-358775">
              <a:lnSpc>
                <a:spcPct val="150000"/>
              </a:lnSpc>
              <a:spcBef>
                <a:spcPts val="0"/>
              </a:spcBef>
              <a:spcAft>
                <a:spcPts val="600"/>
              </a:spcAft>
              <a:buFont typeface="Wingdings" pitchFamily="2" charset="2"/>
              <a:buChar char="§"/>
            </a:pPr>
            <a:r>
              <a:rPr lang="en-ZA" sz="2400" dirty="0" smtClean="0"/>
              <a:t>5 employee were exposed to specialised Road Safety training through MUARC and Swedish Transport Agency</a:t>
            </a:r>
          </a:p>
          <a:p>
            <a:pPr marL="358775" lvl="1" indent="-358775">
              <a:lnSpc>
                <a:spcPct val="150000"/>
              </a:lnSpc>
              <a:spcBef>
                <a:spcPts val="0"/>
              </a:spcBef>
              <a:spcAft>
                <a:spcPts val="600"/>
              </a:spcAft>
              <a:buFont typeface="Wingdings" pitchFamily="2" charset="2"/>
              <a:buChar char="§"/>
            </a:pPr>
            <a:r>
              <a:rPr lang="en-ZA" sz="2400" dirty="0" smtClean="0"/>
              <a:t>A two dimensional bursary scheme was implemented, with both an internal and external focus</a:t>
            </a:r>
          </a:p>
          <a:p>
            <a:pPr marL="358775" lvl="1" indent="-358775">
              <a:lnSpc>
                <a:spcPct val="150000"/>
              </a:lnSpc>
              <a:spcBef>
                <a:spcPts val="0"/>
              </a:spcBef>
              <a:spcAft>
                <a:spcPts val="600"/>
              </a:spcAft>
              <a:buFont typeface="Wingdings" pitchFamily="2" charset="2"/>
              <a:buChar char="§"/>
            </a:pPr>
            <a:r>
              <a:rPr lang="en-ZA" sz="2400" dirty="0" smtClean="0"/>
              <a:t>An internship scheme was implemented and 20 young graduates provided with core skills to increase their employability</a:t>
            </a:r>
          </a:p>
          <a:p>
            <a:pPr marL="358775" lvl="1" indent="-358775">
              <a:lnSpc>
                <a:spcPct val="150000"/>
              </a:lnSpc>
              <a:spcBef>
                <a:spcPts val="0"/>
              </a:spcBef>
              <a:spcAft>
                <a:spcPts val="600"/>
              </a:spcAft>
              <a:buFont typeface="Wingdings" pitchFamily="2" charset="2"/>
              <a:buChar char="§"/>
            </a:pPr>
            <a:endParaRPr lang="en-ZA" sz="2400" dirty="0" smtClean="0"/>
          </a:p>
          <a:p>
            <a:pPr marL="358775" lvl="1" indent="-358775">
              <a:lnSpc>
                <a:spcPct val="150000"/>
              </a:lnSpc>
              <a:spcBef>
                <a:spcPts val="0"/>
              </a:spcBef>
              <a:spcAft>
                <a:spcPts val="600"/>
              </a:spcAft>
              <a:buFont typeface="Wingdings" pitchFamily="2" charset="2"/>
              <a:buChar char="§"/>
            </a:pPr>
            <a:endParaRPr lang="en-ZA" sz="2400" dirty="0" smtClean="0"/>
          </a:p>
          <a:p>
            <a:pPr marL="0" lvl="1" indent="0">
              <a:lnSpc>
                <a:spcPct val="150000"/>
              </a:lnSpc>
              <a:spcBef>
                <a:spcPts val="600"/>
              </a:spcBef>
              <a:buNone/>
            </a:pPr>
            <a:endParaRPr lang="en-ZA" sz="2400" dirty="0"/>
          </a:p>
          <a:p>
            <a:pPr marL="400050" lvl="1" indent="0">
              <a:buNone/>
              <a:defRPr/>
            </a:pPr>
            <a:endParaRPr lang="en-US" dirty="0" smtClean="0"/>
          </a:p>
          <a:p>
            <a:pPr marL="0" indent="0">
              <a:buFont typeface="Arial"/>
              <a:buNone/>
              <a:defRPr/>
            </a:pPr>
            <a:endParaRPr lang="en-US" dirty="0" smtClean="0"/>
          </a:p>
        </p:txBody>
      </p:sp>
    </p:spTree>
    <p:extLst>
      <p:ext uri="{BB962C8B-B14F-4D97-AF65-F5344CB8AC3E}">
        <p14:creationId xmlns:p14="http://schemas.microsoft.com/office/powerpoint/2010/main" xmlns="" val="14125328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t>
            </a:r>
            <a:r>
              <a:rPr lang="en-US" sz="3200" b="1" u="sng" dirty="0" smtClean="0">
                <a:solidFill>
                  <a:schemeClr val="tx2"/>
                </a:solidFill>
              </a:rPr>
              <a:t>D </a:t>
            </a:r>
            <a:r>
              <a:rPr lang="en-US" sz="3200" b="1" u="sng" dirty="0">
                <a:solidFill>
                  <a:schemeClr val="tx2"/>
                </a:solidFill>
              </a:rPr>
              <a:t>: </a:t>
            </a:r>
            <a:r>
              <a:rPr lang="en-US" sz="3200" b="1" u="sng" dirty="0" smtClean="0">
                <a:solidFill>
                  <a:schemeClr val="tx2"/>
                </a:solidFill>
              </a:rPr>
              <a:t>Human Resource Management</a:t>
            </a:r>
          </a:p>
        </p:txBody>
      </p:sp>
      <p:sp>
        <p:nvSpPr>
          <p:cNvPr id="5" name="Content Placeholder 2"/>
          <p:cNvSpPr txBox="1">
            <a:spLocks/>
          </p:cNvSpPr>
          <p:nvPr/>
        </p:nvSpPr>
        <p:spPr>
          <a:xfrm>
            <a:off x="315722" y="1295400"/>
            <a:ext cx="8510225" cy="5105400"/>
          </a:xfrm>
          <a:prstGeom prst="rect">
            <a:avLst/>
          </a:prstGeom>
        </p:spPr>
        <p:txBody>
          <a:bodyPr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lvl="1" indent="-358775">
              <a:lnSpc>
                <a:spcPct val="150000"/>
              </a:lnSpc>
              <a:spcBef>
                <a:spcPts val="0"/>
              </a:spcBef>
              <a:spcAft>
                <a:spcPts val="600"/>
              </a:spcAft>
              <a:buFont typeface="Wingdings" pitchFamily="2" charset="2"/>
              <a:buChar char="§"/>
            </a:pPr>
            <a:r>
              <a:rPr lang="en-ZA" sz="2400" dirty="0"/>
              <a:t>The performance management framework was implemented for the second year to track , encourage and reward  outstanding employee performance</a:t>
            </a:r>
          </a:p>
          <a:p>
            <a:pPr marL="358775" lvl="1" indent="-358775">
              <a:lnSpc>
                <a:spcPct val="150000"/>
              </a:lnSpc>
              <a:spcBef>
                <a:spcPts val="0"/>
              </a:spcBef>
              <a:spcAft>
                <a:spcPts val="600"/>
              </a:spcAft>
              <a:buFont typeface="Wingdings" pitchFamily="2" charset="2"/>
              <a:buChar char="§"/>
            </a:pPr>
            <a:r>
              <a:rPr lang="en-ZA" sz="2400" dirty="0"/>
              <a:t>Employee attrition remained low at 5, with 1 death, 1 termination and 3 </a:t>
            </a:r>
            <a:r>
              <a:rPr lang="en-ZA" sz="2400" dirty="0" smtClean="0"/>
              <a:t>resignations</a:t>
            </a:r>
          </a:p>
          <a:p>
            <a:pPr marL="358775" lvl="1" indent="-358775">
              <a:lnSpc>
                <a:spcPct val="150000"/>
              </a:lnSpc>
              <a:spcBef>
                <a:spcPts val="0"/>
              </a:spcBef>
              <a:spcAft>
                <a:spcPts val="600"/>
              </a:spcAft>
              <a:buFont typeface="Wingdings" pitchFamily="2" charset="2"/>
              <a:buChar char="§"/>
            </a:pPr>
            <a:r>
              <a:rPr lang="en-ZA" sz="2400" dirty="0" smtClean="0"/>
              <a:t>A recognition agreement was signed with a second labour union which became the majority representative union</a:t>
            </a:r>
          </a:p>
          <a:p>
            <a:pPr marL="358775" lvl="1" indent="-358775">
              <a:lnSpc>
                <a:spcPct val="150000"/>
              </a:lnSpc>
              <a:spcBef>
                <a:spcPts val="0"/>
              </a:spcBef>
              <a:spcAft>
                <a:spcPts val="600"/>
              </a:spcAft>
              <a:buFont typeface="Wingdings" pitchFamily="2" charset="2"/>
              <a:buChar char="§"/>
            </a:pPr>
            <a:r>
              <a:rPr lang="en-ZA" sz="2400" dirty="0" smtClean="0"/>
              <a:t>A key challenge remains ability to attract representative employment equity candidates</a:t>
            </a:r>
            <a:endParaRPr lang="en-ZA" sz="2400" dirty="0"/>
          </a:p>
          <a:p>
            <a:pPr marL="358775" lvl="1" indent="-358775">
              <a:lnSpc>
                <a:spcPct val="150000"/>
              </a:lnSpc>
              <a:spcBef>
                <a:spcPts val="0"/>
              </a:spcBef>
              <a:spcAft>
                <a:spcPts val="600"/>
              </a:spcAft>
              <a:buFont typeface="Wingdings" pitchFamily="2" charset="2"/>
              <a:buChar char="§"/>
            </a:pPr>
            <a:endParaRPr lang="en-ZA" sz="2400" dirty="0" smtClean="0"/>
          </a:p>
          <a:p>
            <a:pPr marL="358775" lvl="1" indent="-358775">
              <a:lnSpc>
                <a:spcPct val="150000"/>
              </a:lnSpc>
              <a:spcBef>
                <a:spcPts val="0"/>
              </a:spcBef>
              <a:spcAft>
                <a:spcPts val="600"/>
              </a:spcAft>
              <a:buFont typeface="Wingdings" pitchFamily="2" charset="2"/>
              <a:buChar char="§"/>
            </a:pPr>
            <a:endParaRPr lang="en-ZA" sz="2400" dirty="0" smtClean="0"/>
          </a:p>
          <a:p>
            <a:pPr marL="0" lvl="1" indent="0">
              <a:lnSpc>
                <a:spcPct val="150000"/>
              </a:lnSpc>
              <a:spcBef>
                <a:spcPts val="600"/>
              </a:spcBef>
              <a:buNone/>
            </a:pPr>
            <a:endParaRPr lang="en-ZA" sz="2400" dirty="0"/>
          </a:p>
          <a:p>
            <a:pPr marL="400050" lvl="1" indent="0">
              <a:buNone/>
              <a:defRPr/>
            </a:pPr>
            <a:endParaRPr lang="en-US" dirty="0" smtClean="0"/>
          </a:p>
          <a:p>
            <a:pPr marL="0" indent="0">
              <a:buFont typeface="Arial"/>
              <a:buNone/>
              <a:defRPr/>
            </a:pPr>
            <a:endParaRPr lang="en-US" dirty="0" smtClean="0"/>
          </a:p>
        </p:txBody>
      </p:sp>
    </p:spTree>
    <p:extLst>
      <p:ext uri="{BB962C8B-B14F-4D97-AF65-F5344CB8AC3E}">
        <p14:creationId xmlns:p14="http://schemas.microsoft.com/office/powerpoint/2010/main" xmlns="" val="6159193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Rectangle 3"/>
          <p:cNvSpPr/>
          <p:nvPr/>
        </p:nvSpPr>
        <p:spPr>
          <a:xfrm>
            <a:off x="484909" y="1854451"/>
            <a:ext cx="7924800" cy="1200329"/>
          </a:xfrm>
          <a:prstGeom prst="rect">
            <a:avLst/>
          </a:prstGeom>
        </p:spPr>
        <p:txBody>
          <a:bodyPr wrap="square">
            <a:spAutoFit/>
          </a:bodyPr>
          <a:lstStyle/>
          <a:p>
            <a:pPr algn="ctr"/>
            <a:r>
              <a:rPr lang="en-US" sz="3600" b="1" dirty="0"/>
              <a:t>Part </a:t>
            </a:r>
            <a:r>
              <a:rPr lang="en-US" sz="3600" b="1" dirty="0" smtClean="0"/>
              <a:t>E </a:t>
            </a:r>
            <a:r>
              <a:rPr lang="en-US" sz="3600" b="1" dirty="0"/>
              <a:t>: </a:t>
            </a:r>
            <a:r>
              <a:rPr lang="en-US" sz="3600" b="1" dirty="0" smtClean="0"/>
              <a:t> Annual Financial Statements</a:t>
            </a:r>
            <a:r>
              <a:rPr lang="en-US" sz="3600" b="1" dirty="0"/>
              <a:t/>
            </a:r>
            <a:br>
              <a:rPr lang="en-US" sz="3600" b="1" dirty="0"/>
            </a:br>
            <a:endParaRPr lang="en-ZA" sz="3600" b="1" dirty="0"/>
          </a:p>
        </p:txBody>
      </p:sp>
      <p:sp>
        <p:nvSpPr>
          <p:cNvPr id="5" name="TextBox 4"/>
          <p:cNvSpPr txBox="1"/>
          <p:nvPr/>
        </p:nvSpPr>
        <p:spPr>
          <a:xfrm>
            <a:off x="2357594" y="3868916"/>
            <a:ext cx="5525680" cy="584775"/>
          </a:xfrm>
          <a:prstGeom prst="rect">
            <a:avLst/>
          </a:prstGeom>
          <a:noFill/>
        </p:spPr>
        <p:txBody>
          <a:bodyPr wrap="none" rtlCol="0">
            <a:spAutoFit/>
          </a:bodyPr>
          <a:lstStyle/>
          <a:p>
            <a:r>
              <a:rPr lang="en-ZA" sz="3200" dirty="0" smtClean="0"/>
              <a:t>Financial Statements 131 to 177</a:t>
            </a:r>
            <a:endParaRPr lang="en-ZA" sz="3200" dirty="0">
              <a:solidFill>
                <a:srgbClr val="FF0000"/>
              </a:solidFill>
            </a:endParaRPr>
          </a:p>
        </p:txBody>
      </p:sp>
      <p:sp>
        <p:nvSpPr>
          <p:cNvPr id="6"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t>
            </a:r>
            <a:r>
              <a:rPr lang="en-US" sz="3200" b="1" u="sng" dirty="0" smtClean="0">
                <a:solidFill>
                  <a:schemeClr val="tx2"/>
                </a:solidFill>
              </a:rPr>
              <a:t>E </a:t>
            </a:r>
            <a:r>
              <a:rPr lang="en-US" sz="3200" b="1" u="sng" dirty="0">
                <a:solidFill>
                  <a:schemeClr val="tx2"/>
                </a:solidFill>
              </a:rPr>
              <a:t>: </a:t>
            </a:r>
            <a:r>
              <a:rPr lang="en-US" sz="3200" b="1" u="sng" dirty="0" smtClean="0">
                <a:solidFill>
                  <a:schemeClr val="tx2"/>
                </a:solidFill>
              </a:rPr>
              <a:t>Financial Information</a:t>
            </a:r>
          </a:p>
        </p:txBody>
      </p:sp>
    </p:spTree>
    <p:extLst>
      <p:ext uri="{BB962C8B-B14F-4D97-AF65-F5344CB8AC3E}">
        <p14:creationId xmlns:p14="http://schemas.microsoft.com/office/powerpoint/2010/main" xmlns="" val="660388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t>
            </a:r>
            <a:r>
              <a:rPr lang="en-US" sz="3200" b="1" u="sng" dirty="0" smtClean="0">
                <a:solidFill>
                  <a:schemeClr val="tx2"/>
                </a:solidFill>
              </a:rPr>
              <a:t>C </a:t>
            </a:r>
            <a:r>
              <a:rPr lang="en-US" sz="3200" b="1" u="sng" dirty="0">
                <a:solidFill>
                  <a:schemeClr val="tx2"/>
                </a:solidFill>
              </a:rPr>
              <a:t>: </a:t>
            </a:r>
            <a:r>
              <a:rPr lang="en-US" sz="3200" b="1" u="sng" dirty="0" smtClean="0">
                <a:solidFill>
                  <a:schemeClr val="tx2"/>
                </a:solidFill>
              </a:rPr>
              <a:t>Governance</a:t>
            </a:r>
          </a:p>
        </p:txBody>
      </p:sp>
      <p:sp>
        <p:nvSpPr>
          <p:cNvPr id="5" name="Content Placeholder 2"/>
          <p:cNvSpPr txBox="1">
            <a:spLocks/>
          </p:cNvSpPr>
          <p:nvPr/>
        </p:nvSpPr>
        <p:spPr>
          <a:xfrm>
            <a:off x="315722" y="1295400"/>
            <a:ext cx="8510225" cy="5105400"/>
          </a:xfrm>
          <a:prstGeom prst="rect">
            <a:avLst/>
          </a:prstGeom>
        </p:spPr>
        <p:txBody>
          <a:bodyPr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lvl="1" indent="-358775">
              <a:lnSpc>
                <a:spcPct val="150000"/>
              </a:lnSpc>
              <a:spcBef>
                <a:spcPts val="0"/>
              </a:spcBef>
              <a:spcAft>
                <a:spcPts val="600"/>
              </a:spcAft>
              <a:buFont typeface="Wingdings" pitchFamily="2" charset="2"/>
              <a:buChar char="§"/>
            </a:pPr>
            <a:r>
              <a:rPr lang="en-ZA" sz="2000" dirty="0"/>
              <a:t>The Internal Audit Unit continued operating independent of management and reporting to the ARC, with the AG placing reliance on its work</a:t>
            </a:r>
          </a:p>
          <a:p>
            <a:pPr marL="358775" lvl="1" indent="-358775">
              <a:lnSpc>
                <a:spcPct val="150000"/>
              </a:lnSpc>
              <a:spcBef>
                <a:spcPts val="0"/>
              </a:spcBef>
              <a:spcAft>
                <a:spcPts val="600"/>
              </a:spcAft>
              <a:buFont typeface="Wingdings" pitchFamily="2" charset="2"/>
              <a:buChar char="§"/>
            </a:pPr>
            <a:r>
              <a:rPr lang="en-ZA" sz="2000" dirty="0" smtClean="0"/>
              <a:t>Fraud </a:t>
            </a:r>
            <a:r>
              <a:rPr lang="en-ZA" sz="2000" dirty="0"/>
              <a:t>Policy and Fraud Prevention Plan was approved by the Board</a:t>
            </a:r>
          </a:p>
          <a:p>
            <a:pPr marL="358775" lvl="1" indent="-358775">
              <a:lnSpc>
                <a:spcPct val="150000"/>
              </a:lnSpc>
              <a:spcBef>
                <a:spcPts val="0"/>
              </a:spcBef>
              <a:spcAft>
                <a:spcPts val="600"/>
              </a:spcAft>
              <a:buFont typeface="Wingdings" pitchFamily="2" charset="2"/>
              <a:buChar char="§"/>
            </a:pPr>
            <a:r>
              <a:rPr lang="en-ZA" sz="2000" dirty="0"/>
              <a:t> An independent anti-fraud hotline continued operating and nothing significant was reported during the </a:t>
            </a:r>
            <a:r>
              <a:rPr lang="en-ZA" sz="2000" dirty="0" smtClean="0"/>
              <a:t>year</a:t>
            </a:r>
          </a:p>
          <a:p>
            <a:pPr marL="358775" lvl="1" indent="-358775">
              <a:lnSpc>
                <a:spcPct val="150000"/>
              </a:lnSpc>
              <a:spcBef>
                <a:spcPts val="0"/>
              </a:spcBef>
              <a:spcAft>
                <a:spcPts val="600"/>
              </a:spcAft>
              <a:buFont typeface="Wingdings" pitchFamily="2" charset="2"/>
              <a:buChar char="§"/>
            </a:pPr>
            <a:r>
              <a:rPr lang="en-ZA" sz="2000" dirty="0" smtClean="0"/>
              <a:t>The Board’s term expired on 31 July 2018 and the Agency awaits the appointment of a new Board</a:t>
            </a:r>
          </a:p>
          <a:p>
            <a:pPr marL="358775" lvl="1" indent="-358775">
              <a:lnSpc>
                <a:spcPct val="150000"/>
              </a:lnSpc>
              <a:spcBef>
                <a:spcPts val="0"/>
              </a:spcBef>
              <a:spcAft>
                <a:spcPts val="600"/>
              </a:spcAft>
              <a:buFont typeface="Wingdings" pitchFamily="2" charset="2"/>
              <a:buChar char="§"/>
            </a:pPr>
            <a:r>
              <a:rPr lang="en-ZA" sz="2000" dirty="0" smtClean="0"/>
              <a:t>In the meantime, the Agency has invoked Section 49(2)(b) of the PFMA, empowering the CEO as the Accounting Authority until the new Board is appointed</a:t>
            </a:r>
            <a:endParaRPr lang="en-ZA" sz="2000" dirty="0"/>
          </a:p>
          <a:p>
            <a:pPr marL="358775" lvl="1" indent="-358775">
              <a:lnSpc>
                <a:spcPct val="150000"/>
              </a:lnSpc>
              <a:spcBef>
                <a:spcPts val="0"/>
              </a:spcBef>
              <a:spcAft>
                <a:spcPts val="600"/>
              </a:spcAft>
              <a:buFont typeface="Wingdings" pitchFamily="2" charset="2"/>
              <a:buChar char="§"/>
            </a:pPr>
            <a:endParaRPr lang="en-ZA" sz="2400" dirty="0" smtClean="0"/>
          </a:p>
          <a:p>
            <a:pPr marL="358775" lvl="1" indent="-358775">
              <a:lnSpc>
                <a:spcPct val="150000"/>
              </a:lnSpc>
              <a:spcBef>
                <a:spcPts val="0"/>
              </a:spcBef>
              <a:spcAft>
                <a:spcPts val="600"/>
              </a:spcAft>
              <a:buFont typeface="Wingdings" pitchFamily="2" charset="2"/>
              <a:buChar char="§"/>
            </a:pPr>
            <a:endParaRPr lang="en-ZA" sz="2400" dirty="0" smtClean="0"/>
          </a:p>
          <a:p>
            <a:pPr marL="358775" lvl="1" indent="-358775">
              <a:lnSpc>
                <a:spcPct val="150000"/>
              </a:lnSpc>
              <a:spcBef>
                <a:spcPts val="0"/>
              </a:spcBef>
              <a:spcAft>
                <a:spcPts val="600"/>
              </a:spcAft>
              <a:buFont typeface="Wingdings" pitchFamily="2" charset="2"/>
              <a:buChar char="§"/>
            </a:pPr>
            <a:endParaRPr lang="en-ZA" sz="2400" dirty="0" smtClean="0"/>
          </a:p>
          <a:p>
            <a:pPr marL="358775" lvl="1" indent="-358775">
              <a:lnSpc>
                <a:spcPct val="150000"/>
              </a:lnSpc>
              <a:spcBef>
                <a:spcPts val="0"/>
              </a:spcBef>
              <a:spcAft>
                <a:spcPts val="600"/>
              </a:spcAft>
              <a:buFont typeface="Wingdings" pitchFamily="2" charset="2"/>
              <a:buChar char="§"/>
            </a:pPr>
            <a:endParaRPr lang="en-ZA" sz="2400" dirty="0" smtClean="0"/>
          </a:p>
          <a:p>
            <a:pPr marL="0" lvl="1" indent="0">
              <a:lnSpc>
                <a:spcPct val="150000"/>
              </a:lnSpc>
              <a:spcBef>
                <a:spcPts val="600"/>
              </a:spcBef>
              <a:buNone/>
            </a:pPr>
            <a:endParaRPr lang="en-ZA" sz="2400" dirty="0"/>
          </a:p>
          <a:p>
            <a:pPr marL="400050" lvl="1" indent="0">
              <a:buNone/>
              <a:defRPr/>
            </a:pPr>
            <a:endParaRPr lang="en-US" dirty="0" smtClean="0"/>
          </a:p>
          <a:p>
            <a:pPr marL="0" indent="0">
              <a:buFont typeface="Arial"/>
              <a:buNone/>
              <a:defRPr/>
            </a:pPr>
            <a:endParaRPr lang="en-US" dirty="0" smtClean="0"/>
          </a:p>
        </p:txBody>
      </p:sp>
    </p:spTree>
    <p:extLst>
      <p:ext uri="{BB962C8B-B14F-4D97-AF65-F5344CB8AC3E}">
        <p14:creationId xmlns:p14="http://schemas.microsoft.com/office/powerpoint/2010/main" xmlns="" val="34819648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5"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t>
            </a:r>
            <a:r>
              <a:rPr lang="en-US" sz="3200" b="1" u="sng" dirty="0" smtClean="0">
                <a:solidFill>
                  <a:schemeClr val="tx2"/>
                </a:solidFill>
              </a:rPr>
              <a:t>E </a:t>
            </a:r>
            <a:r>
              <a:rPr lang="en-US" sz="3200" b="1" u="sng" dirty="0">
                <a:solidFill>
                  <a:schemeClr val="tx2"/>
                </a:solidFill>
              </a:rPr>
              <a:t>: </a:t>
            </a:r>
            <a:r>
              <a:rPr lang="en-US" sz="3200" b="1" u="sng" dirty="0" smtClean="0">
                <a:solidFill>
                  <a:schemeClr val="tx2"/>
                </a:solidFill>
              </a:rPr>
              <a:t>Financial Information</a:t>
            </a:r>
          </a:p>
        </p:txBody>
      </p:sp>
      <p:graphicFrame>
        <p:nvGraphicFramePr>
          <p:cNvPr id="7" name="Table 6"/>
          <p:cNvGraphicFramePr>
            <a:graphicFrameLocks noGrp="1"/>
          </p:cNvGraphicFramePr>
          <p:nvPr>
            <p:extLst>
              <p:ext uri="{D42A27DB-BD31-4B8C-83A1-F6EECF244321}">
                <p14:modId xmlns:p14="http://schemas.microsoft.com/office/powerpoint/2010/main" xmlns="" val="869584866"/>
              </p:ext>
            </p:extLst>
          </p:nvPr>
        </p:nvGraphicFramePr>
        <p:xfrm>
          <a:off x="736710" y="1173679"/>
          <a:ext cx="6387036" cy="4808386"/>
        </p:xfrm>
        <a:graphic>
          <a:graphicData uri="http://schemas.openxmlformats.org/drawingml/2006/table">
            <a:tbl>
              <a:tblPr firstRow="1" firstCol="1" bandRow="1">
                <a:tableStyleId>{5C22544A-7EE6-4342-B048-85BDC9FD1C3A}</a:tableStyleId>
              </a:tblPr>
              <a:tblGrid>
                <a:gridCol w="2073906">
                  <a:extLst>
                    <a:ext uri="{9D8B030D-6E8A-4147-A177-3AD203B41FA5}">
                      <a16:colId xmlns:a16="http://schemas.microsoft.com/office/drawing/2014/main" xmlns="" val="20000"/>
                    </a:ext>
                  </a:extLst>
                </a:gridCol>
                <a:gridCol w="1437710">
                  <a:extLst>
                    <a:ext uri="{9D8B030D-6E8A-4147-A177-3AD203B41FA5}">
                      <a16:colId xmlns:a16="http://schemas.microsoft.com/office/drawing/2014/main" xmlns="" val="20001"/>
                    </a:ext>
                  </a:extLst>
                </a:gridCol>
                <a:gridCol w="1437710">
                  <a:extLst>
                    <a:ext uri="{9D8B030D-6E8A-4147-A177-3AD203B41FA5}">
                      <a16:colId xmlns:a16="http://schemas.microsoft.com/office/drawing/2014/main" xmlns="" val="20002"/>
                    </a:ext>
                  </a:extLst>
                </a:gridCol>
                <a:gridCol w="1437710">
                  <a:extLst>
                    <a:ext uri="{9D8B030D-6E8A-4147-A177-3AD203B41FA5}">
                      <a16:colId xmlns:a16="http://schemas.microsoft.com/office/drawing/2014/main" xmlns="" val="20003"/>
                    </a:ext>
                  </a:extLst>
                </a:gridCol>
              </a:tblGrid>
              <a:tr h="867209">
                <a:tc>
                  <a:txBody>
                    <a:bodyPr/>
                    <a:lstStyle/>
                    <a:p>
                      <a:pPr algn="just">
                        <a:spcAft>
                          <a:spcPts val="0"/>
                        </a:spcAft>
                      </a:pPr>
                      <a:r>
                        <a:rPr lang="en-ZA" sz="1800" dirty="0" smtClean="0">
                          <a:solidFill>
                            <a:schemeClr val="bg1"/>
                          </a:solidFill>
                          <a:effectLst/>
                          <a:latin typeface="+mn-lt"/>
                          <a:ea typeface="Times New Roman"/>
                          <a:cs typeface="Times New Roman"/>
                        </a:rPr>
                        <a:t>Audited</a:t>
                      </a:r>
                      <a:endParaRPr lang="en-ZA" sz="1800" dirty="0">
                        <a:solidFill>
                          <a:schemeClr val="bg1"/>
                        </a:solidFill>
                        <a:effectLst/>
                        <a:latin typeface="+mn-lt"/>
                        <a:ea typeface="Times New Roman"/>
                        <a:cs typeface="Times New Roman"/>
                      </a:endParaRPr>
                    </a:p>
                  </a:txBody>
                  <a:tcPr marL="68580" marR="68580" marT="0" marB="0" anchor="b"/>
                </a:tc>
                <a:tc>
                  <a:txBody>
                    <a:bodyPr/>
                    <a:lstStyle/>
                    <a:p>
                      <a:pPr algn="ctr">
                        <a:spcAft>
                          <a:spcPts val="0"/>
                        </a:spcAft>
                      </a:pPr>
                      <a:r>
                        <a:rPr lang="en-ZA" sz="2000" dirty="0" smtClean="0">
                          <a:effectLst/>
                          <a:latin typeface="+mn-lt"/>
                          <a:ea typeface="Times New Roman"/>
                          <a:cs typeface="Times New Roman"/>
                        </a:rPr>
                        <a:t>2017/18</a:t>
                      </a:r>
                      <a:endParaRPr lang="en-ZA" sz="2000" dirty="0">
                        <a:effectLst/>
                        <a:latin typeface="+mn-lt"/>
                        <a:ea typeface="Times New Roman"/>
                        <a:cs typeface="Times New Roman"/>
                      </a:endParaRPr>
                    </a:p>
                  </a:txBody>
                  <a:tcPr marL="68580" marR="68580" marT="0" marB="0" anchor="b"/>
                </a:tc>
                <a:tc>
                  <a:txBody>
                    <a:bodyPr/>
                    <a:lstStyle/>
                    <a:p>
                      <a:pPr algn="ctr">
                        <a:spcAft>
                          <a:spcPts val="0"/>
                        </a:spcAft>
                      </a:pPr>
                      <a:r>
                        <a:rPr lang="en-ZA" sz="2000" dirty="0" smtClean="0">
                          <a:effectLst/>
                          <a:latin typeface="+mn-lt"/>
                          <a:ea typeface="Times New Roman"/>
                          <a:cs typeface="Times New Roman"/>
                        </a:rPr>
                        <a:t>2016/17</a:t>
                      </a:r>
                      <a:endParaRPr lang="en-ZA" sz="2000" dirty="0">
                        <a:effectLst/>
                        <a:latin typeface="+mn-lt"/>
                        <a:ea typeface="Times New Roman"/>
                        <a:cs typeface="Times New Roman"/>
                      </a:endParaRPr>
                    </a:p>
                  </a:txBody>
                  <a:tcPr marL="68580" marR="68580" marT="0" marB="0" anchor="b"/>
                </a:tc>
                <a:tc>
                  <a:txBody>
                    <a:bodyPr/>
                    <a:lstStyle/>
                    <a:p>
                      <a:pPr algn="ctr">
                        <a:spcAft>
                          <a:spcPts val="0"/>
                        </a:spcAft>
                      </a:pPr>
                      <a:r>
                        <a:rPr lang="en-ZA" sz="2000" dirty="0" smtClean="0">
                          <a:effectLst/>
                          <a:latin typeface="+mn-lt"/>
                          <a:ea typeface="Times New Roman"/>
                          <a:cs typeface="Times New Roman"/>
                        </a:rPr>
                        <a:t>Movement</a:t>
                      </a:r>
                      <a:endParaRPr lang="en-ZA" sz="2000" dirty="0">
                        <a:effectLst/>
                        <a:latin typeface="+mn-lt"/>
                        <a:ea typeface="Times New Roman"/>
                        <a:cs typeface="Times New Roman"/>
                      </a:endParaRPr>
                    </a:p>
                  </a:txBody>
                  <a:tcPr marL="68580" marR="68580" marT="0" marB="0" anchor="b"/>
                </a:tc>
                <a:extLst>
                  <a:ext uri="{0D108BD9-81ED-4DB2-BD59-A6C34878D82A}">
                    <a16:rowId xmlns:a16="http://schemas.microsoft.com/office/drawing/2014/main" xmlns="" val="10000"/>
                  </a:ext>
                </a:extLst>
              </a:tr>
              <a:tr h="450479">
                <a:tc>
                  <a:txBody>
                    <a:bodyPr/>
                    <a:lstStyle/>
                    <a:p>
                      <a:pPr algn="l" fontAlgn="b"/>
                      <a:r>
                        <a:rPr lang="en-ZA" sz="2000" b="1" i="0" u="none" strike="noStrike" dirty="0">
                          <a:solidFill>
                            <a:schemeClr val="bg1"/>
                          </a:solidFill>
                          <a:effectLst/>
                          <a:latin typeface="+mn-lt"/>
                        </a:rPr>
                        <a:t>Revenue</a:t>
                      </a:r>
                    </a:p>
                  </a:txBody>
                  <a:tcPr marL="0" marR="0" marT="0" marB="0" anchor="b"/>
                </a:tc>
                <a:tc>
                  <a:txBody>
                    <a:bodyPr/>
                    <a:lstStyle/>
                    <a:p>
                      <a:pPr algn="r"/>
                      <a:r>
                        <a:rPr lang="en-ZA" b="1" dirty="0" smtClean="0"/>
                        <a:t>183 732 656</a:t>
                      </a:r>
                      <a:endParaRPr lang="en-ZA" b="1" dirty="0"/>
                    </a:p>
                  </a:txBody>
                  <a:tcPr marL="0" marR="0" marT="0" marB="0" anchor="b"/>
                </a:tc>
                <a:tc>
                  <a:txBody>
                    <a:bodyPr/>
                    <a:lstStyle/>
                    <a:p>
                      <a:pPr algn="r"/>
                      <a:r>
                        <a:rPr lang="en-ZA" b="1" dirty="0" smtClean="0"/>
                        <a:t>150 998 187</a:t>
                      </a:r>
                      <a:endParaRPr lang="en-ZA" b="1" dirty="0"/>
                    </a:p>
                  </a:txBody>
                  <a:tcPr marL="0" marR="0" marT="0" marB="0" anchor="b"/>
                </a:tc>
                <a:tc>
                  <a:txBody>
                    <a:bodyPr/>
                    <a:lstStyle/>
                    <a:p>
                      <a:pPr algn="r"/>
                      <a:r>
                        <a:rPr lang="en-ZA" dirty="0" smtClean="0"/>
                        <a:t>21.68%</a:t>
                      </a:r>
                      <a:endParaRPr lang="en-ZA" dirty="0"/>
                    </a:p>
                  </a:txBody>
                  <a:tcPr marL="0" marR="0" marT="0" marB="0" anchor="b"/>
                </a:tc>
                <a:extLst>
                  <a:ext uri="{0D108BD9-81ED-4DB2-BD59-A6C34878D82A}">
                    <a16:rowId xmlns:a16="http://schemas.microsoft.com/office/drawing/2014/main" xmlns="" val="10001"/>
                  </a:ext>
                </a:extLst>
              </a:tr>
              <a:tr h="405430">
                <a:tc>
                  <a:txBody>
                    <a:bodyPr/>
                    <a:lstStyle/>
                    <a:p>
                      <a:pPr algn="l" fontAlgn="b"/>
                      <a:r>
                        <a:rPr lang="en-ZA" sz="1800" b="0" i="0" u="none" strike="noStrike" dirty="0">
                          <a:solidFill>
                            <a:schemeClr val="bg1"/>
                          </a:solidFill>
                          <a:effectLst/>
                          <a:latin typeface="+mn-lt"/>
                        </a:rPr>
                        <a:t>Infringement fees</a:t>
                      </a:r>
                    </a:p>
                  </a:txBody>
                  <a:tcPr marL="0" marR="0" marT="0" marB="0" anchor="b"/>
                </a:tc>
                <a:tc>
                  <a:txBody>
                    <a:bodyPr/>
                    <a:lstStyle/>
                    <a:p>
                      <a:pPr algn="r"/>
                      <a:r>
                        <a:rPr lang="en-ZA" dirty="0" smtClean="0"/>
                        <a:t>166 036 656</a:t>
                      </a:r>
                      <a:endParaRPr lang="en-ZA" dirty="0"/>
                    </a:p>
                  </a:txBody>
                  <a:tcPr marL="0" marR="0" marT="0" marB="0" anchor="b"/>
                </a:tc>
                <a:tc>
                  <a:txBody>
                    <a:bodyPr/>
                    <a:lstStyle/>
                    <a:p>
                      <a:pPr algn="r"/>
                      <a:r>
                        <a:rPr lang="en-ZA" dirty="0" smtClean="0"/>
                        <a:t>140 906 187</a:t>
                      </a:r>
                      <a:endParaRPr lang="en-ZA" dirty="0"/>
                    </a:p>
                  </a:txBody>
                  <a:tcPr marL="0" marR="0" marT="0" marB="0" anchor="b"/>
                </a:tc>
                <a:tc>
                  <a:txBody>
                    <a:bodyPr/>
                    <a:lstStyle/>
                    <a:p>
                      <a:pPr algn="r"/>
                      <a:r>
                        <a:rPr lang="en-ZA" dirty="0" smtClean="0"/>
                        <a:t>17.83%</a:t>
                      </a:r>
                      <a:endParaRPr lang="en-ZA" dirty="0"/>
                    </a:p>
                  </a:txBody>
                  <a:tcPr marL="0" marR="0" marT="0" marB="0" anchor="b"/>
                </a:tc>
                <a:extLst>
                  <a:ext uri="{0D108BD9-81ED-4DB2-BD59-A6C34878D82A}">
                    <a16:rowId xmlns:a16="http://schemas.microsoft.com/office/drawing/2014/main" xmlns="" val="10002"/>
                  </a:ext>
                </a:extLst>
              </a:tr>
              <a:tr h="405430">
                <a:tc>
                  <a:txBody>
                    <a:bodyPr/>
                    <a:lstStyle/>
                    <a:p>
                      <a:pPr algn="l" fontAlgn="b"/>
                      <a:r>
                        <a:rPr lang="en-ZA" sz="1800" b="0" i="0" u="none" strike="noStrike" dirty="0" smtClean="0">
                          <a:solidFill>
                            <a:schemeClr val="bg1"/>
                          </a:solidFill>
                          <a:effectLst/>
                          <a:latin typeface="+mn-lt"/>
                        </a:rPr>
                        <a:t>MTEF Grant</a:t>
                      </a:r>
                      <a:endParaRPr lang="en-ZA" sz="1800" b="0" i="0" u="none" strike="noStrike" dirty="0">
                        <a:solidFill>
                          <a:schemeClr val="bg1"/>
                        </a:solidFill>
                        <a:effectLst/>
                        <a:latin typeface="+mn-lt"/>
                      </a:endParaRPr>
                    </a:p>
                  </a:txBody>
                  <a:tcPr marL="0" marR="0" marT="0" marB="0" anchor="b"/>
                </a:tc>
                <a:tc>
                  <a:txBody>
                    <a:bodyPr/>
                    <a:lstStyle/>
                    <a:p>
                      <a:pPr algn="r"/>
                      <a:r>
                        <a:rPr lang="en-ZA" dirty="0" smtClean="0"/>
                        <a:t>17 696 000</a:t>
                      </a:r>
                      <a:endParaRPr lang="en-ZA" dirty="0"/>
                    </a:p>
                  </a:txBody>
                  <a:tcPr marL="0" marR="0" marT="0" marB="0" anchor="b"/>
                </a:tc>
                <a:tc>
                  <a:txBody>
                    <a:bodyPr/>
                    <a:lstStyle/>
                    <a:p>
                      <a:pPr algn="r"/>
                      <a:r>
                        <a:rPr lang="en-ZA" dirty="0" smtClean="0"/>
                        <a:t>10 092 000</a:t>
                      </a:r>
                      <a:endParaRPr lang="en-ZA" dirty="0"/>
                    </a:p>
                  </a:txBody>
                  <a:tcPr marL="0" marR="0" marT="0" marB="0" anchor="b"/>
                </a:tc>
                <a:tc>
                  <a:txBody>
                    <a:bodyPr/>
                    <a:lstStyle/>
                    <a:p>
                      <a:pPr algn="r"/>
                      <a:r>
                        <a:rPr lang="en-ZA" dirty="0" smtClean="0"/>
                        <a:t>75.35%</a:t>
                      </a:r>
                      <a:endParaRPr lang="en-ZA" dirty="0"/>
                    </a:p>
                  </a:txBody>
                  <a:tcPr marL="0" marR="0" marT="0" marB="0" anchor="b"/>
                </a:tc>
                <a:extLst>
                  <a:ext uri="{0D108BD9-81ED-4DB2-BD59-A6C34878D82A}">
                    <a16:rowId xmlns:a16="http://schemas.microsoft.com/office/drawing/2014/main" xmlns="" val="10003"/>
                  </a:ext>
                </a:extLst>
              </a:tr>
              <a:tr h="219145">
                <a:tc>
                  <a:txBody>
                    <a:bodyPr/>
                    <a:lstStyle/>
                    <a:p>
                      <a:pPr marL="0" algn="l" defTabSz="457200" rtl="0" eaLnBrk="1" fontAlgn="b" latinLnBrk="0" hangingPunct="1"/>
                      <a:endParaRPr lang="en-ZA" sz="1800" b="0" i="0" u="none" strike="noStrike" kern="1200" dirty="0">
                        <a:solidFill>
                          <a:schemeClr val="bg1"/>
                        </a:solidFill>
                        <a:effectLst/>
                        <a:latin typeface="+mn-lt"/>
                        <a:ea typeface="+mn-ea"/>
                        <a:cs typeface="+mn-cs"/>
                      </a:endParaRPr>
                    </a:p>
                  </a:txBody>
                  <a:tcPr marL="0" marR="0" marT="0" marB="0" anchor="b"/>
                </a:tc>
                <a:tc>
                  <a:txBody>
                    <a:bodyPr/>
                    <a:lstStyle/>
                    <a:p>
                      <a:pPr algn="r"/>
                      <a:endParaRPr lang="en-ZA" dirty="0"/>
                    </a:p>
                  </a:txBody>
                  <a:tcPr marL="0" marR="0" marT="0" marB="0" anchor="b"/>
                </a:tc>
                <a:tc>
                  <a:txBody>
                    <a:bodyPr/>
                    <a:lstStyle/>
                    <a:p>
                      <a:pPr algn="r"/>
                      <a:endParaRPr lang="en-ZA" dirty="0"/>
                    </a:p>
                  </a:txBody>
                  <a:tcPr marL="0" marR="0" marT="0" marB="0" anchor="b"/>
                </a:tc>
                <a:tc>
                  <a:txBody>
                    <a:bodyPr/>
                    <a:lstStyle/>
                    <a:p>
                      <a:pPr algn="r"/>
                      <a:endParaRPr lang="en-ZA" dirty="0"/>
                    </a:p>
                  </a:txBody>
                  <a:tcPr marL="0" marR="0" marT="0" marB="0" anchor="b"/>
                </a:tc>
                <a:extLst>
                  <a:ext uri="{0D108BD9-81ED-4DB2-BD59-A6C34878D82A}">
                    <a16:rowId xmlns:a16="http://schemas.microsoft.com/office/drawing/2014/main" xmlns="" val="10004"/>
                  </a:ext>
                </a:extLst>
              </a:tr>
              <a:tr h="405430">
                <a:tc>
                  <a:txBody>
                    <a:bodyPr/>
                    <a:lstStyle/>
                    <a:p>
                      <a:pPr algn="l" fontAlgn="b"/>
                      <a:r>
                        <a:rPr lang="en-ZA" sz="1800" b="1" i="0" u="none" strike="noStrike" dirty="0" smtClean="0">
                          <a:solidFill>
                            <a:schemeClr val="bg1"/>
                          </a:solidFill>
                          <a:effectLst/>
                          <a:latin typeface="+mn-lt"/>
                        </a:rPr>
                        <a:t>Other Income</a:t>
                      </a:r>
                      <a:endParaRPr lang="en-ZA" sz="1800" b="1" i="0" u="none" strike="noStrike" dirty="0">
                        <a:solidFill>
                          <a:schemeClr val="bg1"/>
                        </a:solidFill>
                        <a:effectLst/>
                        <a:latin typeface="+mn-lt"/>
                      </a:endParaRPr>
                    </a:p>
                  </a:txBody>
                  <a:tcPr marL="0" marR="0" marT="0" marB="0" anchor="b"/>
                </a:tc>
                <a:tc>
                  <a:txBody>
                    <a:bodyPr/>
                    <a:lstStyle/>
                    <a:p>
                      <a:pPr algn="r"/>
                      <a:r>
                        <a:rPr lang="en-ZA" b="1" dirty="0" smtClean="0"/>
                        <a:t>10 300</a:t>
                      </a:r>
                      <a:endParaRPr lang="en-ZA" b="1" dirty="0"/>
                    </a:p>
                  </a:txBody>
                  <a:tcPr marL="0" marR="0" marT="0" marB="0" anchor="b"/>
                </a:tc>
                <a:tc>
                  <a:txBody>
                    <a:bodyPr/>
                    <a:lstStyle/>
                    <a:p>
                      <a:pPr algn="r"/>
                      <a:r>
                        <a:rPr lang="en-ZA" b="1" dirty="0" smtClean="0"/>
                        <a:t>151 291</a:t>
                      </a:r>
                      <a:endParaRPr lang="en-ZA" b="1" dirty="0"/>
                    </a:p>
                  </a:txBody>
                  <a:tcPr marL="0" marR="0" marT="0" marB="0" anchor="b"/>
                </a:tc>
                <a:tc>
                  <a:txBody>
                    <a:bodyPr/>
                    <a:lstStyle/>
                    <a:p>
                      <a:pPr algn="r"/>
                      <a:r>
                        <a:rPr lang="en-ZA" b="1" dirty="0" smtClean="0"/>
                        <a:t>-93.19%</a:t>
                      </a:r>
                      <a:endParaRPr lang="en-ZA" b="1" dirty="0"/>
                    </a:p>
                  </a:txBody>
                  <a:tcPr marL="0" marR="0" marT="0" marB="0" anchor="b"/>
                </a:tc>
                <a:extLst>
                  <a:ext uri="{0D108BD9-81ED-4DB2-BD59-A6C34878D82A}">
                    <a16:rowId xmlns:a16="http://schemas.microsoft.com/office/drawing/2014/main" xmlns="" val="10005"/>
                  </a:ext>
                </a:extLst>
              </a:tr>
              <a:tr h="180192">
                <a:tc>
                  <a:txBody>
                    <a:bodyPr/>
                    <a:lstStyle/>
                    <a:p>
                      <a:pPr algn="l" fontAlgn="b"/>
                      <a:endParaRPr lang="en-ZA" sz="800" b="0" i="0" u="none" strike="noStrike" dirty="0">
                        <a:solidFill>
                          <a:schemeClr val="bg1"/>
                        </a:solidFill>
                        <a:effectLst/>
                        <a:latin typeface="+mn-lt"/>
                      </a:endParaRPr>
                    </a:p>
                  </a:txBody>
                  <a:tcPr marL="0" marR="0" marT="0" marB="0" anchor="b"/>
                </a:tc>
                <a:tc>
                  <a:txBody>
                    <a:bodyPr/>
                    <a:lstStyle/>
                    <a:p>
                      <a:pPr algn="r"/>
                      <a:endParaRPr lang="en-ZA" dirty="0"/>
                    </a:p>
                  </a:txBody>
                  <a:tcPr marL="0" marR="0" marT="0" marB="0" anchor="b"/>
                </a:tc>
                <a:tc>
                  <a:txBody>
                    <a:bodyPr/>
                    <a:lstStyle/>
                    <a:p>
                      <a:pPr algn="r"/>
                      <a:endParaRPr lang="en-ZA" dirty="0"/>
                    </a:p>
                  </a:txBody>
                  <a:tcPr marL="0" marR="0" marT="0" marB="0" anchor="b"/>
                </a:tc>
                <a:tc>
                  <a:txBody>
                    <a:bodyPr/>
                    <a:lstStyle/>
                    <a:p>
                      <a:pPr algn="r"/>
                      <a:endParaRPr lang="en-ZA" dirty="0"/>
                    </a:p>
                  </a:txBody>
                  <a:tcPr marL="0" marR="0" marT="0" marB="0" anchor="b"/>
                </a:tc>
                <a:extLst>
                  <a:ext uri="{0D108BD9-81ED-4DB2-BD59-A6C34878D82A}">
                    <a16:rowId xmlns:a16="http://schemas.microsoft.com/office/drawing/2014/main" xmlns="" val="10006"/>
                  </a:ext>
                </a:extLst>
              </a:tr>
              <a:tr h="450479">
                <a:tc>
                  <a:txBody>
                    <a:bodyPr/>
                    <a:lstStyle/>
                    <a:p>
                      <a:pPr algn="l" fontAlgn="b"/>
                      <a:r>
                        <a:rPr lang="en-ZA" sz="2000" b="1" i="0" u="none" strike="noStrike" dirty="0">
                          <a:solidFill>
                            <a:schemeClr val="bg1"/>
                          </a:solidFill>
                          <a:effectLst/>
                          <a:latin typeface="+mn-lt"/>
                        </a:rPr>
                        <a:t>Expenses</a:t>
                      </a:r>
                    </a:p>
                  </a:txBody>
                  <a:tcPr marL="0" marR="0" marT="0" marB="0" anchor="b"/>
                </a:tc>
                <a:tc>
                  <a:txBody>
                    <a:bodyPr/>
                    <a:lstStyle/>
                    <a:p>
                      <a:pPr algn="r"/>
                      <a:r>
                        <a:rPr lang="en-ZA" b="1" dirty="0" smtClean="0"/>
                        <a:t>(222 706 877)</a:t>
                      </a:r>
                      <a:endParaRPr lang="en-ZA" b="1" dirty="0"/>
                    </a:p>
                  </a:txBody>
                  <a:tcPr marL="0" marR="0" marT="0" marB="0" anchor="b"/>
                </a:tc>
                <a:tc>
                  <a:txBody>
                    <a:bodyPr/>
                    <a:lstStyle/>
                    <a:p>
                      <a:pPr algn="r"/>
                      <a:r>
                        <a:rPr lang="en-ZA" b="1" dirty="0" smtClean="0"/>
                        <a:t>(144 973 644)</a:t>
                      </a:r>
                      <a:endParaRPr lang="en-ZA" b="1" dirty="0"/>
                    </a:p>
                  </a:txBody>
                  <a:tcPr marL="0" marR="0" marT="0" marB="0" anchor="b"/>
                </a:tc>
                <a:tc>
                  <a:txBody>
                    <a:bodyPr/>
                    <a:lstStyle/>
                    <a:p>
                      <a:pPr algn="r"/>
                      <a:r>
                        <a:rPr lang="en-ZA" b="1" dirty="0" smtClean="0"/>
                        <a:t>53.62%</a:t>
                      </a:r>
                      <a:endParaRPr lang="en-ZA" b="1" dirty="0"/>
                    </a:p>
                  </a:txBody>
                  <a:tcPr marL="0" marR="0" marT="0" marB="0" anchor="b"/>
                </a:tc>
                <a:extLst>
                  <a:ext uri="{0D108BD9-81ED-4DB2-BD59-A6C34878D82A}">
                    <a16:rowId xmlns:a16="http://schemas.microsoft.com/office/drawing/2014/main" xmlns="" val="10007"/>
                  </a:ext>
                </a:extLst>
              </a:tr>
              <a:tr h="408080">
                <a:tc>
                  <a:txBody>
                    <a:bodyPr/>
                    <a:lstStyle/>
                    <a:p>
                      <a:pPr algn="l" fontAlgn="b"/>
                      <a:r>
                        <a:rPr lang="en-ZA" sz="1800" b="0" i="0" u="none" strike="noStrike" dirty="0" smtClean="0">
                          <a:solidFill>
                            <a:schemeClr val="bg1"/>
                          </a:solidFill>
                          <a:effectLst/>
                          <a:latin typeface="+mn-lt"/>
                        </a:rPr>
                        <a:t>Net Finance Income</a:t>
                      </a:r>
                      <a:endParaRPr lang="en-ZA" sz="1800" b="0" i="0" u="none" strike="noStrike" dirty="0">
                        <a:solidFill>
                          <a:schemeClr val="bg1"/>
                        </a:solidFill>
                        <a:effectLst/>
                        <a:latin typeface="+mn-lt"/>
                      </a:endParaRPr>
                    </a:p>
                  </a:txBody>
                  <a:tcPr marL="0" marR="0" marT="0" marB="0" anchor="b"/>
                </a:tc>
                <a:tc>
                  <a:txBody>
                    <a:bodyPr/>
                    <a:lstStyle/>
                    <a:p>
                      <a:pPr algn="r"/>
                      <a:r>
                        <a:rPr lang="en-ZA" dirty="0" smtClean="0"/>
                        <a:t>8 656 396</a:t>
                      </a:r>
                      <a:endParaRPr lang="en-ZA" dirty="0"/>
                    </a:p>
                  </a:txBody>
                  <a:tcPr marL="0" marR="0" marT="0" marB="0" anchor="b"/>
                </a:tc>
                <a:tc>
                  <a:txBody>
                    <a:bodyPr/>
                    <a:lstStyle/>
                    <a:p>
                      <a:pPr algn="r"/>
                      <a:r>
                        <a:rPr lang="en-ZA" dirty="0" smtClean="0"/>
                        <a:t>9 929 552</a:t>
                      </a:r>
                      <a:endParaRPr lang="en-ZA" dirty="0"/>
                    </a:p>
                  </a:txBody>
                  <a:tcPr marL="0" marR="0" marT="0" marB="0" anchor="b"/>
                </a:tc>
                <a:tc>
                  <a:txBody>
                    <a:bodyPr/>
                    <a:lstStyle/>
                    <a:p>
                      <a:pPr algn="r"/>
                      <a:r>
                        <a:rPr lang="en-ZA" dirty="0" smtClean="0"/>
                        <a:t>-12.82%</a:t>
                      </a:r>
                      <a:endParaRPr lang="en-ZA" dirty="0"/>
                    </a:p>
                  </a:txBody>
                  <a:tcPr marL="0" marR="0" marT="0" marB="0" anchor="b"/>
                </a:tc>
                <a:extLst>
                  <a:ext uri="{0D108BD9-81ED-4DB2-BD59-A6C34878D82A}">
                    <a16:rowId xmlns:a16="http://schemas.microsoft.com/office/drawing/2014/main" xmlns="" val="10008"/>
                  </a:ext>
                </a:extLst>
              </a:tr>
              <a:tr h="867209">
                <a:tc>
                  <a:txBody>
                    <a:bodyPr/>
                    <a:lstStyle/>
                    <a:p>
                      <a:pPr algn="l" fontAlgn="b"/>
                      <a:r>
                        <a:rPr lang="en-ZA" sz="2000" b="1" i="0" u="none" strike="noStrike" dirty="0" smtClean="0">
                          <a:solidFill>
                            <a:schemeClr val="bg1"/>
                          </a:solidFill>
                          <a:effectLst/>
                          <a:latin typeface="+mn-lt"/>
                        </a:rPr>
                        <a:t>Surplus/(Deficit) </a:t>
                      </a:r>
                      <a:r>
                        <a:rPr lang="en-ZA" sz="2000" b="1" i="0" u="none" strike="noStrike" dirty="0">
                          <a:solidFill>
                            <a:schemeClr val="bg1"/>
                          </a:solidFill>
                          <a:effectLst/>
                          <a:latin typeface="+mn-lt"/>
                        </a:rPr>
                        <a:t>from </a:t>
                      </a:r>
                      <a:r>
                        <a:rPr lang="en-ZA" sz="2000" b="1" i="0" u="none" strike="noStrike" dirty="0" smtClean="0">
                          <a:solidFill>
                            <a:schemeClr val="bg1"/>
                          </a:solidFill>
                          <a:effectLst/>
                          <a:latin typeface="+mn-lt"/>
                        </a:rPr>
                        <a:t>for the period</a:t>
                      </a:r>
                      <a:endParaRPr lang="en-ZA" sz="2000" b="1" i="0" u="none" strike="noStrike" dirty="0">
                        <a:solidFill>
                          <a:schemeClr val="bg1"/>
                        </a:solidFill>
                        <a:effectLst/>
                        <a:latin typeface="+mn-lt"/>
                      </a:endParaRPr>
                    </a:p>
                  </a:txBody>
                  <a:tcPr marL="0" marR="0" marT="0" marB="0" anchor="b"/>
                </a:tc>
                <a:tc>
                  <a:txBody>
                    <a:bodyPr/>
                    <a:lstStyle/>
                    <a:p>
                      <a:pPr algn="r"/>
                      <a:r>
                        <a:rPr lang="en-ZA" b="1" dirty="0" smtClean="0"/>
                        <a:t>(30 307 525)</a:t>
                      </a:r>
                      <a:endParaRPr lang="en-ZA" b="1" dirty="0"/>
                    </a:p>
                  </a:txBody>
                  <a:tcPr marL="0" marR="0" marT="0" marB="0" anchor="b"/>
                </a:tc>
                <a:tc>
                  <a:txBody>
                    <a:bodyPr/>
                    <a:lstStyle/>
                    <a:p>
                      <a:pPr algn="r"/>
                      <a:r>
                        <a:rPr lang="en-ZA" b="1" dirty="0" smtClean="0"/>
                        <a:t>16 105 386</a:t>
                      </a:r>
                      <a:endParaRPr lang="en-ZA" b="1" dirty="0"/>
                    </a:p>
                  </a:txBody>
                  <a:tcPr marL="0" marR="0" marT="0" marB="0" anchor="b"/>
                </a:tc>
                <a:tc>
                  <a:txBody>
                    <a:bodyPr/>
                    <a:lstStyle/>
                    <a:p>
                      <a:pPr algn="r"/>
                      <a:endParaRPr lang="en-ZA" dirty="0"/>
                    </a:p>
                  </a:txBody>
                  <a:tcPr marL="0" marR="0" marT="0" marB="0" anchor="b"/>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23214824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5"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t>
            </a:r>
            <a:r>
              <a:rPr lang="en-US" sz="3200" b="1" u="sng" dirty="0" smtClean="0">
                <a:solidFill>
                  <a:schemeClr val="tx2"/>
                </a:solidFill>
              </a:rPr>
              <a:t>E </a:t>
            </a:r>
            <a:r>
              <a:rPr lang="en-US" sz="3200" b="1" u="sng" dirty="0">
                <a:solidFill>
                  <a:schemeClr val="tx2"/>
                </a:solidFill>
              </a:rPr>
              <a:t>: </a:t>
            </a:r>
            <a:r>
              <a:rPr lang="en-US" sz="3200" b="1" u="sng" dirty="0" smtClean="0">
                <a:solidFill>
                  <a:schemeClr val="tx2"/>
                </a:solidFill>
              </a:rPr>
              <a:t>Financial Information</a:t>
            </a:r>
          </a:p>
        </p:txBody>
      </p:sp>
      <p:graphicFrame>
        <p:nvGraphicFramePr>
          <p:cNvPr id="7" name="Table 6"/>
          <p:cNvGraphicFramePr>
            <a:graphicFrameLocks noGrp="1"/>
          </p:cNvGraphicFramePr>
          <p:nvPr>
            <p:extLst>
              <p:ext uri="{D42A27DB-BD31-4B8C-83A1-F6EECF244321}">
                <p14:modId xmlns:p14="http://schemas.microsoft.com/office/powerpoint/2010/main" xmlns="" val="721313391"/>
              </p:ext>
            </p:extLst>
          </p:nvPr>
        </p:nvGraphicFramePr>
        <p:xfrm>
          <a:off x="796704" y="1094497"/>
          <a:ext cx="6226690" cy="4806966"/>
        </p:xfrm>
        <a:graphic>
          <a:graphicData uri="http://schemas.openxmlformats.org/drawingml/2006/table">
            <a:tbl>
              <a:tblPr firstRow="1" firstCol="1" bandRow="1">
                <a:tableStyleId>{5C22544A-7EE6-4342-B048-85BDC9FD1C3A}</a:tableStyleId>
              </a:tblPr>
              <a:tblGrid>
                <a:gridCol w="2199692">
                  <a:extLst>
                    <a:ext uri="{9D8B030D-6E8A-4147-A177-3AD203B41FA5}">
                      <a16:colId xmlns:a16="http://schemas.microsoft.com/office/drawing/2014/main" xmlns="" val="20000"/>
                    </a:ext>
                  </a:extLst>
                </a:gridCol>
                <a:gridCol w="1360116">
                  <a:extLst>
                    <a:ext uri="{9D8B030D-6E8A-4147-A177-3AD203B41FA5}">
                      <a16:colId xmlns:a16="http://schemas.microsoft.com/office/drawing/2014/main" xmlns="" val="20001"/>
                    </a:ext>
                  </a:extLst>
                </a:gridCol>
                <a:gridCol w="1360116">
                  <a:extLst>
                    <a:ext uri="{9D8B030D-6E8A-4147-A177-3AD203B41FA5}">
                      <a16:colId xmlns:a16="http://schemas.microsoft.com/office/drawing/2014/main" xmlns="" val="20002"/>
                    </a:ext>
                  </a:extLst>
                </a:gridCol>
                <a:gridCol w="1306766">
                  <a:extLst>
                    <a:ext uri="{9D8B030D-6E8A-4147-A177-3AD203B41FA5}">
                      <a16:colId xmlns:a16="http://schemas.microsoft.com/office/drawing/2014/main" xmlns="" val="20003"/>
                    </a:ext>
                  </a:extLst>
                </a:gridCol>
              </a:tblGrid>
              <a:tr h="1121721">
                <a:tc>
                  <a:txBody>
                    <a:bodyPr/>
                    <a:lstStyle/>
                    <a:p>
                      <a:pPr algn="just">
                        <a:spcAft>
                          <a:spcPts val="0"/>
                        </a:spcAft>
                      </a:pPr>
                      <a:r>
                        <a:rPr lang="en-ZA" sz="1800" dirty="0" smtClean="0">
                          <a:effectLst/>
                          <a:latin typeface="+mn-lt"/>
                          <a:ea typeface="Times New Roman"/>
                          <a:cs typeface="Times New Roman"/>
                        </a:rPr>
                        <a:t>Audited</a:t>
                      </a:r>
                      <a:endParaRPr lang="en-ZA" sz="1800" dirty="0">
                        <a:effectLst/>
                        <a:latin typeface="+mn-lt"/>
                        <a:ea typeface="Times New Roman"/>
                        <a:cs typeface="Times New Roman"/>
                      </a:endParaRPr>
                    </a:p>
                  </a:txBody>
                  <a:tcPr marL="68580" marR="68580" marT="0" marB="0" anchor="b"/>
                </a:tc>
                <a:tc>
                  <a:txBody>
                    <a:bodyPr/>
                    <a:lstStyle/>
                    <a:p>
                      <a:pPr algn="ctr">
                        <a:spcAft>
                          <a:spcPts val="0"/>
                        </a:spcAft>
                      </a:pPr>
                      <a:r>
                        <a:rPr lang="en-ZA" sz="2000" dirty="0" smtClean="0">
                          <a:effectLst/>
                          <a:latin typeface="+mn-lt"/>
                          <a:ea typeface="Times New Roman"/>
                          <a:cs typeface="Times New Roman"/>
                        </a:rPr>
                        <a:t>2017/18</a:t>
                      </a:r>
                      <a:endParaRPr lang="en-ZA" sz="2000" dirty="0">
                        <a:effectLst/>
                        <a:latin typeface="+mn-lt"/>
                        <a:ea typeface="Times New Roman"/>
                        <a:cs typeface="Times New Roman"/>
                      </a:endParaRPr>
                    </a:p>
                  </a:txBody>
                  <a:tcPr marL="68580" marR="68580" marT="0" marB="0" anchor="b"/>
                </a:tc>
                <a:tc>
                  <a:txBody>
                    <a:bodyPr/>
                    <a:lstStyle/>
                    <a:p>
                      <a:pPr algn="ctr">
                        <a:spcAft>
                          <a:spcPts val="0"/>
                        </a:spcAft>
                      </a:pPr>
                      <a:r>
                        <a:rPr lang="en-ZA" sz="2000" dirty="0" smtClean="0">
                          <a:effectLst/>
                          <a:latin typeface="+mn-lt"/>
                          <a:ea typeface="Times New Roman"/>
                          <a:cs typeface="Times New Roman"/>
                        </a:rPr>
                        <a:t>Restated 2016/17</a:t>
                      </a:r>
                      <a:endParaRPr lang="en-ZA" sz="2000" dirty="0">
                        <a:effectLst/>
                        <a:latin typeface="+mn-lt"/>
                        <a:ea typeface="Times New Roman"/>
                        <a:cs typeface="Times New Roman"/>
                      </a:endParaRPr>
                    </a:p>
                  </a:txBody>
                  <a:tcPr marL="68580" marR="68580" marT="0" marB="0" anchor="b"/>
                </a:tc>
                <a:tc>
                  <a:txBody>
                    <a:bodyPr/>
                    <a:lstStyle/>
                    <a:p>
                      <a:pPr algn="ctr">
                        <a:spcAft>
                          <a:spcPts val="0"/>
                        </a:spcAft>
                      </a:pPr>
                      <a:r>
                        <a:rPr lang="en-ZA" sz="2000" dirty="0" smtClean="0">
                          <a:effectLst/>
                          <a:latin typeface="+mn-lt"/>
                          <a:ea typeface="Times New Roman"/>
                          <a:cs typeface="Times New Roman"/>
                        </a:rPr>
                        <a:t>Movement</a:t>
                      </a:r>
                      <a:endParaRPr lang="en-ZA" sz="2000" dirty="0">
                        <a:effectLst/>
                        <a:latin typeface="+mn-lt"/>
                        <a:ea typeface="Times New Roman"/>
                        <a:cs typeface="Times New Roman"/>
                      </a:endParaRPr>
                    </a:p>
                  </a:txBody>
                  <a:tcPr marL="68580" marR="68580" marT="0" marB="0" anchor="b"/>
                </a:tc>
                <a:extLst>
                  <a:ext uri="{0D108BD9-81ED-4DB2-BD59-A6C34878D82A}">
                    <a16:rowId xmlns:a16="http://schemas.microsoft.com/office/drawing/2014/main" xmlns="" val="10000"/>
                  </a:ext>
                </a:extLst>
              </a:tr>
              <a:tr h="417333">
                <a:tc>
                  <a:txBody>
                    <a:bodyPr/>
                    <a:lstStyle/>
                    <a:p>
                      <a:pPr algn="l" fontAlgn="b"/>
                      <a:r>
                        <a:rPr lang="en-ZA" sz="2000" b="1" i="0" u="none" strike="noStrike" dirty="0">
                          <a:solidFill>
                            <a:schemeClr val="bg1"/>
                          </a:solidFill>
                          <a:effectLst/>
                          <a:latin typeface="+mn-lt"/>
                        </a:rPr>
                        <a:t>Assets</a:t>
                      </a:r>
                    </a:p>
                  </a:txBody>
                  <a:tcPr marL="0" marR="0" marT="0" marB="0" anchor="b"/>
                </a:tc>
                <a:tc>
                  <a:txBody>
                    <a:bodyPr/>
                    <a:lstStyle/>
                    <a:p>
                      <a:pPr algn="l" fontAlgn="b"/>
                      <a:endParaRPr lang="en-ZA" sz="1800" b="0" i="0" u="none" strike="noStrike" dirty="0">
                        <a:solidFill>
                          <a:srgbClr val="000000"/>
                        </a:solidFill>
                        <a:effectLst/>
                        <a:latin typeface="+mn-lt"/>
                      </a:endParaRPr>
                    </a:p>
                  </a:txBody>
                  <a:tcPr marL="0" marR="0" marT="0" marB="0" anchor="b"/>
                </a:tc>
                <a:tc>
                  <a:txBody>
                    <a:bodyPr/>
                    <a:lstStyle/>
                    <a:p>
                      <a:pPr algn="l" fontAlgn="b"/>
                      <a:endParaRPr lang="en-ZA" sz="1800" b="0" i="0" u="none" strike="noStrike" dirty="0">
                        <a:solidFill>
                          <a:srgbClr val="000000"/>
                        </a:solidFill>
                        <a:effectLst/>
                        <a:latin typeface="+mn-lt"/>
                      </a:endParaRPr>
                    </a:p>
                  </a:txBody>
                  <a:tcPr marL="0" marR="0" marT="0" marB="0" anchor="b"/>
                </a:tc>
                <a:tc>
                  <a:txBody>
                    <a:bodyPr/>
                    <a:lstStyle/>
                    <a:p>
                      <a:pPr algn="l" fontAlgn="b"/>
                      <a:endParaRPr lang="en-ZA" sz="18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01"/>
                  </a:ext>
                </a:extLst>
              </a:tr>
              <a:tr h="387203">
                <a:tc>
                  <a:txBody>
                    <a:bodyPr/>
                    <a:lstStyle/>
                    <a:p>
                      <a:pPr algn="l" fontAlgn="b"/>
                      <a:r>
                        <a:rPr lang="en-ZA" sz="2000" b="1" i="0" u="none" strike="noStrike" dirty="0">
                          <a:solidFill>
                            <a:schemeClr val="bg1"/>
                          </a:solidFill>
                          <a:effectLst/>
                          <a:latin typeface="+mn-lt"/>
                        </a:rPr>
                        <a:t>Non- Current Assets</a:t>
                      </a:r>
                    </a:p>
                  </a:txBody>
                  <a:tcPr marL="0" marR="0" marT="0" marB="0" anchor="b"/>
                </a:tc>
                <a:tc>
                  <a:txBody>
                    <a:bodyPr/>
                    <a:lstStyle/>
                    <a:p>
                      <a:pPr algn="r"/>
                      <a:r>
                        <a:rPr lang="en-ZA" b="1" dirty="0" smtClean="0"/>
                        <a:t>4 834 417</a:t>
                      </a:r>
                      <a:endParaRPr lang="en-ZA" b="1" dirty="0"/>
                    </a:p>
                  </a:txBody>
                  <a:tcPr marL="0" marR="0" marT="0" marB="0" anchor="b"/>
                </a:tc>
                <a:tc>
                  <a:txBody>
                    <a:bodyPr/>
                    <a:lstStyle/>
                    <a:p>
                      <a:pPr algn="r"/>
                      <a:r>
                        <a:rPr lang="en-ZA" b="1" dirty="0" smtClean="0"/>
                        <a:t>6 768 490</a:t>
                      </a:r>
                      <a:endParaRPr lang="en-ZA" b="1" dirty="0"/>
                    </a:p>
                  </a:txBody>
                  <a:tcPr marL="0" marR="0" marT="0" marB="0" anchor="b"/>
                </a:tc>
                <a:tc>
                  <a:txBody>
                    <a:bodyPr/>
                    <a:lstStyle/>
                    <a:p>
                      <a:pPr algn="r" fontAlgn="b"/>
                      <a:r>
                        <a:rPr lang="en-ZA" sz="1800" b="1" kern="1200" dirty="0" smtClean="0">
                          <a:solidFill>
                            <a:schemeClr val="dk1"/>
                          </a:solidFill>
                          <a:effectLst/>
                          <a:latin typeface="+mn-lt"/>
                          <a:ea typeface="+mn-ea"/>
                          <a:cs typeface="+mn-cs"/>
                        </a:rPr>
                        <a:t>-28.57%</a:t>
                      </a:r>
                      <a:endParaRPr lang="en-ZA" sz="1800" b="1"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xmlns="" val="10002"/>
                  </a:ext>
                </a:extLst>
              </a:tr>
              <a:tr h="387203">
                <a:tc>
                  <a:txBody>
                    <a:bodyPr/>
                    <a:lstStyle/>
                    <a:p>
                      <a:pPr algn="l" fontAlgn="b"/>
                      <a:r>
                        <a:rPr lang="en-ZA" sz="2000" b="1" i="0" u="none" strike="noStrike" dirty="0">
                          <a:solidFill>
                            <a:schemeClr val="bg1"/>
                          </a:solidFill>
                          <a:effectLst/>
                          <a:latin typeface="+mn-lt"/>
                        </a:rPr>
                        <a:t>Current assets</a:t>
                      </a:r>
                    </a:p>
                  </a:txBody>
                  <a:tcPr marL="0" marR="0" marT="0" marB="0" anchor="b"/>
                </a:tc>
                <a:tc>
                  <a:txBody>
                    <a:bodyPr/>
                    <a:lstStyle/>
                    <a:p>
                      <a:pPr algn="r"/>
                      <a:r>
                        <a:rPr lang="en-ZA" b="1" dirty="0" smtClean="0"/>
                        <a:t>223 873 336   </a:t>
                      </a:r>
                      <a:endParaRPr lang="en-ZA" b="1" dirty="0"/>
                    </a:p>
                  </a:txBody>
                  <a:tcPr marL="0" marR="0" marT="0" marB="0" anchor="b"/>
                </a:tc>
                <a:tc>
                  <a:txBody>
                    <a:bodyPr/>
                    <a:lstStyle/>
                    <a:p>
                      <a:pPr algn="r"/>
                      <a:r>
                        <a:rPr lang="en-ZA" b="1" dirty="0" smtClean="0"/>
                        <a:t>256 968 114</a:t>
                      </a:r>
                      <a:endParaRPr lang="en-ZA" b="1" dirty="0"/>
                    </a:p>
                  </a:txBody>
                  <a:tcPr marL="0" marR="0" marT="0" marB="0" anchor="b"/>
                </a:tc>
                <a:tc>
                  <a:txBody>
                    <a:bodyPr/>
                    <a:lstStyle/>
                    <a:p>
                      <a:pPr algn="r"/>
                      <a:r>
                        <a:rPr lang="en-ZA" sz="1800" b="1" kern="1200" dirty="0" smtClean="0">
                          <a:solidFill>
                            <a:schemeClr val="dk1"/>
                          </a:solidFill>
                          <a:effectLst/>
                          <a:latin typeface="+mn-lt"/>
                          <a:ea typeface="+mn-ea"/>
                          <a:cs typeface="+mn-cs"/>
                        </a:rPr>
                        <a:t>-12.88%</a:t>
                      </a:r>
                      <a:endParaRPr lang="en-ZA" sz="1800" b="1"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xmlns="" val="10003"/>
                  </a:ext>
                </a:extLst>
              </a:tr>
              <a:tr h="262991">
                <a:tc>
                  <a:txBody>
                    <a:bodyPr/>
                    <a:lstStyle/>
                    <a:p>
                      <a:pPr algn="l" fontAlgn="b"/>
                      <a:endParaRPr lang="en-ZA" sz="800" b="1" i="0" u="none" strike="noStrike" dirty="0">
                        <a:solidFill>
                          <a:schemeClr val="bg1"/>
                        </a:solidFill>
                        <a:effectLst/>
                        <a:latin typeface="+mn-lt"/>
                      </a:endParaRPr>
                    </a:p>
                  </a:txBody>
                  <a:tcPr marL="0" marR="0" marT="0" marB="0" anchor="b"/>
                </a:tc>
                <a:tc>
                  <a:txBody>
                    <a:bodyPr/>
                    <a:lstStyle/>
                    <a:p>
                      <a:pPr algn="r"/>
                      <a:endParaRPr lang="en-ZA" b="1" dirty="0"/>
                    </a:p>
                  </a:txBody>
                  <a:tcPr marL="0" marR="0" marT="0" marB="0" anchor="b"/>
                </a:tc>
                <a:tc>
                  <a:txBody>
                    <a:bodyPr/>
                    <a:lstStyle/>
                    <a:p>
                      <a:pPr algn="r"/>
                      <a:endParaRPr lang="en-ZA" b="1" dirty="0"/>
                    </a:p>
                  </a:txBody>
                  <a:tcPr marL="0" marR="0" marT="0" marB="0" anchor="b"/>
                </a:tc>
                <a:tc>
                  <a:txBody>
                    <a:bodyPr/>
                    <a:lstStyle/>
                    <a:p>
                      <a:pPr algn="r"/>
                      <a:endParaRPr lang="en-ZA" sz="800" b="1" dirty="0"/>
                    </a:p>
                  </a:txBody>
                  <a:tcPr marL="0" marR="0" marT="0" marB="0" anchor="b"/>
                </a:tc>
                <a:extLst>
                  <a:ext uri="{0D108BD9-81ED-4DB2-BD59-A6C34878D82A}">
                    <a16:rowId xmlns:a16="http://schemas.microsoft.com/office/drawing/2014/main" xmlns="" val="10004"/>
                  </a:ext>
                </a:extLst>
              </a:tr>
              <a:tr h="387203">
                <a:tc>
                  <a:txBody>
                    <a:bodyPr/>
                    <a:lstStyle/>
                    <a:p>
                      <a:pPr algn="l" fontAlgn="b"/>
                      <a:r>
                        <a:rPr lang="en-ZA" sz="2000" b="1" i="0" u="none" strike="noStrike" dirty="0">
                          <a:solidFill>
                            <a:schemeClr val="bg1"/>
                          </a:solidFill>
                          <a:effectLst/>
                          <a:latin typeface="+mn-lt"/>
                        </a:rPr>
                        <a:t>Total Assets</a:t>
                      </a:r>
                    </a:p>
                  </a:txBody>
                  <a:tcPr marL="0" marR="0" marT="0" marB="0" anchor="b"/>
                </a:tc>
                <a:tc>
                  <a:txBody>
                    <a:bodyPr/>
                    <a:lstStyle/>
                    <a:p>
                      <a:pPr algn="r"/>
                      <a:r>
                        <a:rPr lang="en-ZA" b="1" dirty="0" smtClean="0"/>
                        <a:t>228</a:t>
                      </a:r>
                      <a:r>
                        <a:rPr lang="en-ZA" b="1" baseline="0" dirty="0" smtClean="0"/>
                        <a:t> 707 753</a:t>
                      </a:r>
                      <a:endParaRPr lang="en-ZA" b="1" dirty="0"/>
                    </a:p>
                  </a:txBody>
                  <a:tcPr marL="0" marR="0" marT="0" marB="0" anchor="b"/>
                </a:tc>
                <a:tc>
                  <a:txBody>
                    <a:bodyPr/>
                    <a:lstStyle/>
                    <a:p>
                      <a:pPr algn="r"/>
                      <a:r>
                        <a:rPr lang="en-ZA" b="1" dirty="0" smtClean="0"/>
                        <a:t>263 736 604</a:t>
                      </a:r>
                      <a:endParaRPr lang="en-ZA" b="1" dirty="0"/>
                    </a:p>
                  </a:txBody>
                  <a:tcPr marL="0" marR="0" marT="0" marB="0" anchor="b"/>
                </a:tc>
                <a:tc>
                  <a:txBody>
                    <a:bodyPr/>
                    <a:lstStyle/>
                    <a:p>
                      <a:pPr algn="r"/>
                      <a:r>
                        <a:rPr lang="en-ZA" b="1" dirty="0" smtClean="0"/>
                        <a:t>-13.28%</a:t>
                      </a:r>
                      <a:endParaRPr lang="en-ZA" b="1" dirty="0"/>
                    </a:p>
                  </a:txBody>
                  <a:tcPr marL="0" marR="0" marT="0" marB="0" anchor="b"/>
                </a:tc>
                <a:extLst>
                  <a:ext uri="{0D108BD9-81ED-4DB2-BD59-A6C34878D82A}">
                    <a16:rowId xmlns:a16="http://schemas.microsoft.com/office/drawing/2014/main" xmlns="" val="10005"/>
                  </a:ext>
                </a:extLst>
              </a:tr>
              <a:tr h="348483">
                <a:tc>
                  <a:txBody>
                    <a:bodyPr/>
                    <a:lstStyle/>
                    <a:p>
                      <a:pPr algn="l" fontAlgn="b"/>
                      <a:endParaRPr lang="en-ZA" sz="1800" b="0" i="0" u="none" strike="noStrike" dirty="0">
                        <a:solidFill>
                          <a:schemeClr val="bg1"/>
                        </a:solidFill>
                        <a:effectLst/>
                        <a:latin typeface="+mn-lt"/>
                      </a:endParaRPr>
                    </a:p>
                  </a:txBody>
                  <a:tcPr marL="0" marR="0" marT="0" marB="0" anchor="b"/>
                </a:tc>
                <a:tc>
                  <a:txBody>
                    <a:bodyPr/>
                    <a:lstStyle/>
                    <a:p>
                      <a:pPr algn="r"/>
                      <a:endParaRPr lang="en-ZA" b="1" dirty="0"/>
                    </a:p>
                  </a:txBody>
                  <a:tcPr marL="0" marR="0" marT="0" marB="0" anchor="b"/>
                </a:tc>
                <a:tc>
                  <a:txBody>
                    <a:bodyPr/>
                    <a:lstStyle/>
                    <a:p>
                      <a:pPr algn="r"/>
                      <a:endParaRPr lang="en-ZA" b="1" dirty="0"/>
                    </a:p>
                  </a:txBody>
                  <a:tcPr marL="0" marR="0" marT="0" marB="0" anchor="b"/>
                </a:tc>
                <a:tc>
                  <a:txBody>
                    <a:bodyPr/>
                    <a:lstStyle/>
                    <a:p>
                      <a:pPr algn="r" fontAlgn="b"/>
                      <a:endParaRPr lang="en-ZA" sz="1800" b="1"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06"/>
                  </a:ext>
                </a:extLst>
              </a:tr>
              <a:tr h="34848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800" b="1" i="0" u="none" strike="noStrike" dirty="0" smtClean="0">
                          <a:solidFill>
                            <a:schemeClr val="bg1"/>
                          </a:solidFill>
                          <a:effectLst/>
                          <a:latin typeface="+mn-lt"/>
                        </a:rPr>
                        <a:t>Net Assets</a:t>
                      </a:r>
                    </a:p>
                  </a:txBody>
                  <a:tcPr marL="0" marR="0" marT="0" marB="0" anchor="b"/>
                </a:tc>
                <a:tc>
                  <a:txBody>
                    <a:bodyPr/>
                    <a:lstStyle/>
                    <a:p>
                      <a:pPr algn="r"/>
                      <a:r>
                        <a:rPr lang="en-ZA" b="1" dirty="0" smtClean="0"/>
                        <a:t>96 854 310</a:t>
                      </a:r>
                      <a:endParaRPr lang="en-ZA" b="1" dirty="0"/>
                    </a:p>
                  </a:txBody>
                  <a:tcPr marL="0" marR="0" marT="0" marB="0" anchor="b"/>
                </a:tc>
                <a:tc>
                  <a:txBody>
                    <a:bodyPr/>
                    <a:lstStyle/>
                    <a:p>
                      <a:pPr algn="r"/>
                      <a:r>
                        <a:rPr lang="en-ZA" b="1" dirty="0" smtClean="0"/>
                        <a:t>194 685 046</a:t>
                      </a:r>
                      <a:endParaRPr lang="en-ZA" b="1" dirty="0"/>
                    </a:p>
                  </a:txBody>
                  <a:tcPr marL="0" marR="0" marT="0" marB="0" anchor="b"/>
                </a:tc>
                <a:tc>
                  <a:txBody>
                    <a:bodyPr/>
                    <a:lstStyle/>
                    <a:p>
                      <a:pPr marL="0" algn="r" defTabSz="457200" rtl="0" eaLnBrk="1" fontAlgn="b" latinLnBrk="0" hangingPunct="1"/>
                      <a:r>
                        <a:rPr lang="en-ZA" sz="1800" b="1" kern="1200" dirty="0" smtClean="0">
                          <a:solidFill>
                            <a:schemeClr val="dk1"/>
                          </a:solidFill>
                          <a:latin typeface="+mn-lt"/>
                          <a:ea typeface="+mn-ea"/>
                          <a:cs typeface="+mn-cs"/>
                        </a:rPr>
                        <a:t>-50.25%</a:t>
                      </a:r>
                      <a:endParaRPr lang="en-ZA" sz="1800" b="1" kern="1200" dirty="0">
                        <a:solidFill>
                          <a:schemeClr val="dk1"/>
                        </a:solidFill>
                        <a:latin typeface="+mn-lt"/>
                        <a:ea typeface="+mn-ea"/>
                        <a:cs typeface="+mn-cs"/>
                      </a:endParaRPr>
                    </a:p>
                  </a:txBody>
                  <a:tcPr marL="0" marR="0" marT="0" marB="0" anchor="b"/>
                </a:tc>
                <a:extLst>
                  <a:ext uri="{0D108BD9-81ED-4DB2-BD59-A6C34878D82A}">
                    <a16:rowId xmlns:a16="http://schemas.microsoft.com/office/drawing/2014/main" xmlns="" val="10007"/>
                  </a:ext>
                </a:extLst>
              </a:tr>
              <a:tr h="387203">
                <a:tc>
                  <a:txBody>
                    <a:bodyPr/>
                    <a:lstStyle/>
                    <a:p>
                      <a:pPr algn="l" fontAlgn="b"/>
                      <a:r>
                        <a:rPr lang="en-ZA" sz="2000" b="1" i="0" u="none" strike="noStrike" dirty="0" smtClean="0">
                          <a:solidFill>
                            <a:schemeClr val="bg1"/>
                          </a:solidFill>
                          <a:effectLst/>
                          <a:latin typeface="+mn-lt"/>
                        </a:rPr>
                        <a:t>Current Liabilities</a:t>
                      </a:r>
                      <a:endParaRPr lang="en-ZA" sz="2000" b="1" i="0" u="none" strike="noStrike" dirty="0">
                        <a:solidFill>
                          <a:schemeClr val="bg1"/>
                        </a:solidFill>
                        <a:effectLst/>
                        <a:latin typeface="+mn-lt"/>
                      </a:endParaRPr>
                    </a:p>
                  </a:txBody>
                  <a:tcPr marL="0" marR="0" marT="0" marB="0" anchor="b"/>
                </a:tc>
                <a:tc>
                  <a:txBody>
                    <a:bodyPr/>
                    <a:lstStyle/>
                    <a:p>
                      <a:pPr algn="r"/>
                      <a:r>
                        <a:rPr lang="en-ZA" b="1" dirty="0" smtClean="0"/>
                        <a:t>131 853 443</a:t>
                      </a:r>
                      <a:endParaRPr lang="en-ZA" b="1" dirty="0"/>
                    </a:p>
                  </a:txBody>
                  <a:tcPr marL="0" marR="0" marT="0" marB="0" anchor="b"/>
                </a:tc>
                <a:tc>
                  <a:txBody>
                    <a:bodyPr/>
                    <a:lstStyle/>
                    <a:p>
                      <a:pPr algn="r"/>
                      <a:r>
                        <a:rPr lang="en-ZA" b="1" dirty="0" smtClean="0"/>
                        <a:t>69 041 814</a:t>
                      </a:r>
                      <a:endParaRPr lang="en-ZA" b="1" dirty="0"/>
                    </a:p>
                  </a:txBody>
                  <a:tcPr marL="0" marR="0" marT="0" marB="0" anchor="b"/>
                </a:tc>
                <a:tc>
                  <a:txBody>
                    <a:bodyPr/>
                    <a:lstStyle/>
                    <a:p>
                      <a:pPr algn="r"/>
                      <a:r>
                        <a:rPr lang="en-ZA" b="1" dirty="0" smtClean="0"/>
                        <a:t>+90.98%</a:t>
                      </a:r>
                      <a:endParaRPr lang="en-ZA" b="1" dirty="0"/>
                    </a:p>
                  </a:txBody>
                  <a:tcPr marL="0" marR="0" marT="0" marB="0" anchor="b"/>
                </a:tc>
                <a:extLst>
                  <a:ext uri="{0D108BD9-81ED-4DB2-BD59-A6C34878D82A}">
                    <a16:rowId xmlns:a16="http://schemas.microsoft.com/office/drawing/2014/main" xmlns="" val="10008"/>
                  </a:ext>
                </a:extLst>
              </a:tr>
              <a:tr h="747814">
                <a:tc>
                  <a:txBody>
                    <a:bodyPr/>
                    <a:lstStyle/>
                    <a:p>
                      <a:pPr algn="l" fontAlgn="b"/>
                      <a:r>
                        <a:rPr lang="en-ZA" sz="2000" b="1" i="0" u="none" strike="noStrike" dirty="0" smtClean="0">
                          <a:solidFill>
                            <a:schemeClr val="bg1"/>
                          </a:solidFill>
                          <a:effectLst/>
                          <a:latin typeface="+mn-lt"/>
                        </a:rPr>
                        <a:t>Total net assets and liabilities</a:t>
                      </a:r>
                      <a:endParaRPr lang="en-ZA" sz="2000" b="1" i="0" u="none" strike="noStrike" dirty="0">
                        <a:solidFill>
                          <a:schemeClr val="bg1"/>
                        </a:solidFill>
                        <a:effectLst/>
                        <a:latin typeface="+mn-lt"/>
                      </a:endParaRPr>
                    </a:p>
                  </a:txBody>
                  <a:tcPr marL="0" marR="0" marT="0" marB="0" anchor="b"/>
                </a:tc>
                <a:tc>
                  <a:txBody>
                    <a:bodyPr/>
                    <a:lstStyle/>
                    <a:p>
                      <a:pPr algn="r"/>
                      <a:r>
                        <a:rPr lang="en-ZA" b="1" dirty="0" smtClean="0"/>
                        <a:t>228 707 753</a:t>
                      </a:r>
                      <a:endParaRPr lang="en-ZA" b="1" dirty="0"/>
                    </a:p>
                  </a:txBody>
                  <a:tcPr marL="0" marR="0" marT="0" marB="0" anchor="b"/>
                </a:tc>
                <a:tc>
                  <a:txBody>
                    <a:bodyPr/>
                    <a:lstStyle/>
                    <a:p>
                      <a:pPr algn="r"/>
                      <a:r>
                        <a:rPr lang="en-ZA" b="1" dirty="0" smtClean="0"/>
                        <a:t>263 736 604</a:t>
                      </a:r>
                      <a:endParaRPr lang="en-ZA" b="1" dirty="0"/>
                    </a:p>
                  </a:txBody>
                  <a:tcPr marL="0" marR="0" marT="0" marB="0" anchor="b"/>
                </a:tc>
                <a:tc>
                  <a:txBody>
                    <a:bodyPr/>
                    <a:lstStyle/>
                    <a:p>
                      <a:pPr algn="r"/>
                      <a:r>
                        <a:rPr lang="en-ZA" b="1" dirty="0" smtClean="0"/>
                        <a:t>-13.28%</a:t>
                      </a:r>
                      <a:endParaRPr lang="en-ZA" b="1" dirty="0"/>
                    </a:p>
                  </a:txBody>
                  <a:tcPr marL="0" marR="0" marT="0" marB="0" anchor="b"/>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0792253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5"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t>
            </a:r>
            <a:r>
              <a:rPr lang="en-US" sz="3200" b="1" u="sng" dirty="0" smtClean="0">
                <a:solidFill>
                  <a:schemeClr val="tx2"/>
                </a:solidFill>
              </a:rPr>
              <a:t>E </a:t>
            </a:r>
            <a:r>
              <a:rPr lang="en-US" sz="3200" b="1" u="sng" dirty="0">
                <a:solidFill>
                  <a:schemeClr val="tx2"/>
                </a:solidFill>
              </a:rPr>
              <a:t>: </a:t>
            </a:r>
            <a:r>
              <a:rPr lang="en-US" sz="3200" b="1" u="sng" dirty="0" smtClean="0">
                <a:solidFill>
                  <a:schemeClr val="tx2"/>
                </a:solidFill>
              </a:rPr>
              <a:t>Financial Information</a:t>
            </a:r>
          </a:p>
        </p:txBody>
      </p:sp>
      <p:sp>
        <p:nvSpPr>
          <p:cNvPr id="6" name="TextBox 5"/>
          <p:cNvSpPr txBox="1"/>
          <p:nvPr/>
        </p:nvSpPr>
        <p:spPr>
          <a:xfrm>
            <a:off x="248478" y="728869"/>
            <a:ext cx="8743122" cy="6186309"/>
          </a:xfrm>
          <a:prstGeom prst="rect">
            <a:avLst/>
          </a:prstGeom>
          <a:noFill/>
        </p:spPr>
        <p:txBody>
          <a:bodyPr wrap="square" rtlCol="0">
            <a:spAutoFit/>
          </a:bodyPr>
          <a:lstStyle/>
          <a:p>
            <a:pPr marL="285750" indent="-285750" algn="just">
              <a:buFont typeface="Arial" panose="020B0604020202020204" pitchFamily="34" charset="0"/>
              <a:buChar char="•"/>
            </a:pPr>
            <a:r>
              <a:rPr lang="en-ZA" sz="2200" dirty="0">
                <a:solidFill>
                  <a:srgbClr val="002060"/>
                </a:solidFill>
              </a:rPr>
              <a:t>Infringement fees have </a:t>
            </a:r>
            <a:r>
              <a:rPr lang="en-ZA" sz="2200" dirty="0" smtClean="0">
                <a:solidFill>
                  <a:srgbClr val="002060"/>
                </a:solidFill>
              </a:rPr>
              <a:t>increased </a:t>
            </a:r>
            <a:r>
              <a:rPr lang="en-ZA" sz="2200" dirty="0">
                <a:solidFill>
                  <a:srgbClr val="002060"/>
                </a:solidFill>
              </a:rPr>
              <a:t>by </a:t>
            </a:r>
            <a:r>
              <a:rPr lang="en-ZA" sz="2200" dirty="0" smtClean="0">
                <a:solidFill>
                  <a:srgbClr val="002060"/>
                </a:solidFill>
              </a:rPr>
              <a:t>17.83</a:t>
            </a:r>
            <a:r>
              <a:rPr lang="en-ZA" sz="2200" dirty="0">
                <a:solidFill>
                  <a:srgbClr val="002060"/>
                </a:solidFill>
              </a:rPr>
              <a:t>% from the prior period. </a:t>
            </a:r>
            <a:r>
              <a:rPr lang="en-ZA" sz="2200" dirty="0" smtClean="0">
                <a:solidFill>
                  <a:srgbClr val="002060"/>
                </a:solidFill>
              </a:rPr>
              <a:t>The infringement revenue is still below expectation as a result of the non-issuance of camera-generated notices by the </a:t>
            </a:r>
            <a:r>
              <a:rPr lang="en-ZA" sz="2200" dirty="0">
                <a:solidFill>
                  <a:srgbClr val="002060"/>
                </a:solidFill>
              </a:rPr>
              <a:t>I</a:t>
            </a:r>
            <a:r>
              <a:rPr lang="en-ZA" sz="2200" dirty="0" smtClean="0">
                <a:solidFill>
                  <a:srgbClr val="002060"/>
                </a:solidFill>
              </a:rPr>
              <a:t>ssuing authorities. </a:t>
            </a:r>
          </a:p>
          <a:p>
            <a:pPr algn="just"/>
            <a:endParaRPr lang="en-ZA" sz="2200" dirty="0" smtClean="0">
              <a:solidFill>
                <a:srgbClr val="002060"/>
              </a:solidFill>
            </a:endParaRPr>
          </a:p>
          <a:p>
            <a:pPr marL="285750" indent="-285750" algn="just">
              <a:buFont typeface="Arial" panose="020B0604020202020204" pitchFamily="34" charset="0"/>
              <a:buChar char="•"/>
            </a:pPr>
            <a:r>
              <a:rPr lang="en-ZA" sz="2200" dirty="0" smtClean="0">
                <a:solidFill>
                  <a:srgbClr val="002060"/>
                </a:solidFill>
              </a:rPr>
              <a:t>The significant increase in operating expenses is due to the education and awareness campaigns. The agency heeded the call of the Public </a:t>
            </a:r>
            <a:r>
              <a:rPr lang="en-ZA" sz="2200" dirty="0">
                <a:solidFill>
                  <a:srgbClr val="002060"/>
                </a:solidFill>
              </a:rPr>
              <a:t>P</a:t>
            </a:r>
            <a:r>
              <a:rPr lang="en-ZA" sz="2200" dirty="0" smtClean="0">
                <a:solidFill>
                  <a:srgbClr val="002060"/>
                </a:solidFill>
              </a:rPr>
              <a:t>rotector &amp; the Shareholder to improve on education and awareness of AARTO in line with the Agency’s core mandate. </a:t>
            </a:r>
          </a:p>
          <a:p>
            <a:pPr marL="285750" indent="-285750" algn="just">
              <a:buFont typeface="Arial" panose="020B0604020202020204" pitchFamily="34" charset="0"/>
              <a:buChar char="•"/>
            </a:pPr>
            <a:endParaRPr lang="en-ZA" sz="2200" dirty="0">
              <a:solidFill>
                <a:srgbClr val="002060"/>
              </a:solidFill>
            </a:endParaRPr>
          </a:p>
          <a:p>
            <a:pPr marL="285750" indent="-285750" algn="just">
              <a:buFont typeface="Arial" panose="020B0604020202020204" pitchFamily="34" charset="0"/>
              <a:buChar char="•"/>
            </a:pPr>
            <a:r>
              <a:rPr lang="en-ZA" sz="2200" dirty="0" smtClean="0">
                <a:solidFill>
                  <a:srgbClr val="002060"/>
                </a:solidFill>
              </a:rPr>
              <a:t>By the end of 2017/18 the Agency had realised a deficit mainly due to suppressed revenue brought by a 56% decline in infringement notices from Issuing Authorities. </a:t>
            </a:r>
          </a:p>
          <a:p>
            <a:pPr marL="285750" indent="-285750" algn="just">
              <a:buFont typeface="Arial" panose="020B0604020202020204" pitchFamily="34" charset="0"/>
              <a:buChar char="•"/>
            </a:pPr>
            <a:endParaRPr lang="en-ZA" sz="2200" dirty="0" smtClean="0">
              <a:solidFill>
                <a:srgbClr val="002060"/>
              </a:solidFill>
            </a:endParaRPr>
          </a:p>
          <a:p>
            <a:pPr marL="285750" indent="-285750" algn="just">
              <a:buFont typeface="Arial" panose="020B0604020202020204" pitchFamily="34" charset="0"/>
              <a:buChar char="•"/>
            </a:pPr>
            <a:r>
              <a:rPr lang="en-ZA" sz="2200" dirty="0">
                <a:solidFill>
                  <a:srgbClr val="002060"/>
                </a:solidFill>
              </a:rPr>
              <a:t>Current and non-current assets declined during the financial year as the </a:t>
            </a:r>
            <a:r>
              <a:rPr lang="en-ZA" sz="2200" dirty="0" smtClean="0">
                <a:solidFill>
                  <a:srgbClr val="002060"/>
                </a:solidFill>
              </a:rPr>
              <a:t>Agency </a:t>
            </a:r>
            <a:r>
              <a:rPr lang="en-ZA" sz="2200" dirty="0">
                <a:solidFill>
                  <a:srgbClr val="002060"/>
                </a:solidFill>
              </a:rPr>
              <a:t>reduced spending on assets as the staff numbers remained stable over the financial year. </a:t>
            </a:r>
          </a:p>
          <a:p>
            <a:pPr marL="285750" indent="-285750" algn="just">
              <a:buFont typeface="Arial" panose="020B0604020202020204" pitchFamily="34" charset="0"/>
              <a:buChar char="•"/>
            </a:pPr>
            <a:endParaRPr lang="en-ZA" sz="2200" dirty="0" smtClean="0">
              <a:solidFill>
                <a:srgbClr val="002060"/>
              </a:solidFill>
            </a:endParaRPr>
          </a:p>
          <a:p>
            <a:pPr algn="just"/>
            <a:endParaRPr lang="en-ZA" sz="2200" dirty="0" smtClean="0">
              <a:solidFill>
                <a:srgbClr val="002060"/>
              </a:solidFill>
            </a:endParaRPr>
          </a:p>
        </p:txBody>
      </p:sp>
    </p:spTree>
    <p:extLst>
      <p:ext uri="{BB962C8B-B14F-4D97-AF65-F5344CB8AC3E}">
        <p14:creationId xmlns:p14="http://schemas.microsoft.com/office/powerpoint/2010/main" xmlns="" val="9738924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5"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t>
            </a:r>
            <a:r>
              <a:rPr lang="en-US" sz="3200" b="1" u="sng" dirty="0" smtClean="0">
                <a:solidFill>
                  <a:schemeClr val="tx2"/>
                </a:solidFill>
              </a:rPr>
              <a:t>E </a:t>
            </a:r>
            <a:r>
              <a:rPr lang="en-US" sz="3200" b="1" u="sng" dirty="0">
                <a:solidFill>
                  <a:schemeClr val="tx2"/>
                </a:solidFill>
              </a:rPr>
              <a:t>: </a:t>
            </a:r>
            <a:r>
              <a:rPr lang="en-US" sz="3200" b="1" u="sng" dirty="0" smtClean="0">
                <a:solidFill>
                  <a:schemeClr val="tx2"/>
                </a:solidFill>
              </a:rPr>
              <a:t>Financial Information</a:t>
            </a:r>
          </a:p>
        </p:txBody>
      </p:sp>
      <p:sp>
        <p:nvSpPr>
          <p:cNvPr id="6" name="TextBox 5"/>
          <p:cNvSpPr txBox="1"/>
          <p:nvPr/>
        </p:nvSpPr>
        <p:spPr>
          <a:xfrm>
            <a:off x="248478" y="728869"/>
            <a:ext cx="8743122" cy="4493538"/>
          </a:xfrm>
          <a:prstGeom prst="rect">
            <a:avLst/>
          </a:prstGeom>
          <a:noFill/>
        </p:spPr>
        <p:txBody>
          <a:bodyPr wrap="square" rtlCol="0">
            <a:spAutoFit/>
          </a:bodyPr>
          <a:lstStyle/>
          <a:p>
            <a:pPr algn="just"/>
            <a:endParaRPr lang="en-ZA" sz="2200" dirty="0">
              <a:solidFill>
                <a:srgbClr val="002060"/>
              </a:solidFill>
            </a:endParaRPr>
          </a:p>
          <a:p>
            <a:pPr marL="342900" indent="-342900" algn="just">
              <a:buFont typeface="Arial" panose="020B0604020202020204" pitchFamily="34" charset="0"/>
              <a:buChar char="•"/>
            </a:pPr>
            <a:r>
              <a:rPr lang="en-ZA" sz="2200" dirty="0" smtClean="0">
                <a:solidFill>
                  <a:srgbClr val="002060"/>
                </a:solidFill>
              </a:rPr>
              <a:t>Current liabilities increased significantly due to the request by National Treasury for the Agency to surrender the prior year surplus up to R69million. This surplus is raised as a payable due to National Treasury should the Agency’s request to retain it be finally denied. </a:t>
            </a:r>
          </a:p>
          <a:p>
            <a:pPr marL="342900" indent="-342900" algn="just">
              <a:buFont typeface="Arial" panose="020B0604020202020204" pitchFamily="34" charset="0"/>
              <a:buChar char="•"/>
            </a:pPr>
            <a:endParaRPr lang="en-ZA" sz="2200" dirty="0" smtClean="0">
              <a:solidFill>
                <a:srgbClr val="002060"/>
              </a:solidFill>
            </a:endParaRPr>
          </a:p>
          <a:p>
            <a:pPr marL="342900" indent="-342900" algn="just">
              <a:buFont typeface="Arial" panose="020B0604020202020204" pitchFamily="34" charset="0"/>
              <a:buChar char="•"/>
            </a:pPr>
            <a:r>
              <a:rPr lang="en-ZA" sz="2200" dirty="0" smtClean="0">
                <a:solidFill>
                  <a:srgbClr val="002060"/>
                </a:solidFill>
              </a:rPr>
              <a:t>The Agency’s cash reserves are still available to settle this debt with National Treasury should the appeal process be unsuccessful.</a:t>
            </a:r>
          </a:p>
          <a:p>
            <a:pPr marL="342900" indent="-342900" algn="just">
              <a:buFont typeface="Arial" panose="020B0604020202020204" pitchFamily="34" charset="0"/>
              <a:buChar char="•"/>
            </a:pPr>
            <a:endParaRPr lang="en-ZA" sz="2200" dirty="0" smtClean="0">
              <a:solidFill>
                <a:srgbClr val="002060"/>
              </a:solidFill>
            </a:endParaRPr>
          </a:p>
          <a:p>
            <a:pPr marL="342900" indent="-342900" algn="just">
              <a:buFont typeface="Arial" panose="020B0604020202020204" pitchFamily="34" charset="0"/>
              <a:buChar char="•"/>
            </a:pPr>
            <a:r>
              <a:rPr lang="en-ZA" sz="2200" dirty="0" smtClean="0">
                <a:solidFill>
                  <a:srgbClr val="002060"/>
                </a:solidFill>
              </a:rPr>
              <a:t>The </a:t>
            </a:r>
            <a:r>
              <a:rPr lang="en-ZA" sz="2200" dirty="0">
                <a:solidFill>
                  <a:srgbClr val="002060"/>
                </a:solidFill>
              </a:rPr>
              <a:t>Agency has faced several challenges in the </a:t>
            </a:r>
            <a:r>
              <a:rPr lang="en-ZA" sz="2200" dirty="0" smtClean="0">
                <a:solidFill>
                  <a:srgbClr val="002060"/>
                </a:solidFill>
              </a:rPr>
              <a:t>2017/18 </a:t>
            </a:r>
            <a:r>
              <a:rPr lang="en-ZA" sz="2200" dirty="0">
                <a:solidFill>
                  <a:srgbClr val="002060"/>
                </a:solidFill>
              </a:rPr>
              <a:t>financial year, the </a:t>
            </a:r>
            <a:r>
              <a:rPr lang="en-ZA" sz="2200" dirty="0" smtClean="0">
                <a:solidFill>
                  <a:srgbClr val="002060"/>
                </a:solidFill>
              </a:rPr>
              <a:t>diminished law enforcement activity by Issuing Authorities and the declining economic performance of the country continue to put the </a:t>
            </a:r>
            <a:r>
              <a:rPr lang="en-ZA" sz="2200" dirty="0">
                <a:solidFill>
                  <a:srgbClr val="002060"/>
                </a:solidFill>
              </a:rPr>
              <a:t>A</a:t>
            </a:r>
            <a:r>
              <a:rPr lang="en-ZA" sz="2200" dirty="0" smtClean="0">
                <a:solidFill>
                  <a:srgbClr val="002060"/>
                </a:solidFill>
              </a:rPr>
              <a:t>gency </a:t>
            </a:r>
            <a:r>
              <a:rPr lang="en-ZA" sz="2200" dirty="0">
                <a:solidFill>
                  <a:srgbClr val="002060"/>
                </a:solidFill>
              </a:rPr>
              <a:t>under tremendous pressure. </a:t>
            </a:r>
          </a:p>
        </p:txBody>
      </p:sp>
    </p:spTree>
    <p:extLst>
      <p:ext uri="{BB962C8B-B14F-4D97-AF65-F5344CB8AC3E}">
        <p14:creationId xmlns:p14="http://schemas.microsoft.com/office/powerpoint/2010/main" xmlns="" val="29810650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5"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t>
            </a:r>
            <a:r>
              <a:rPr lang="en-US" sz="3200" b="1" u="sng" dirty="0" smtClean="0">
                <a:solidFill>
                  <a:schemeClr val="tx2"/>
                </a:solidFill>
              </a:rPr>
              <a:t>E </a:t>
            </a:r>
            <a:r>
              <a:rPr lang="en-US" sz="3200" b="1" u="sng" dirty="0">
                <a:solidFill>
                  <a:schemeClr val="tx2"/>
                </a:solidFill>
              </a:rPr>
              <a:t>: </a:t>
            </a:r>
            <a:r>
              <a:rPr lang="en-US" sz="3200" b="1" u="sng" dirty="0" smtClean="0">
                <a:solidFill>
                  <a:schemeClr val="tx2"/>
                </a:solidFill>
              </a:rPr>
              <a:t>Financial Information</a:t>
            </a:r>
          </a:p>
        </p:txBody>
      </p:sp>
      <p:sp>
        <p:nvSpPr>
          <p:cNvPr id="6" name="TextBox 5"/>
          <p:cNvSpPr txBox="1"/>
          <p:nvPr/>
        </p:nvSpPr>
        <p:spPr>
          <a:xfrm>
            <a:off x="248478" y="728869"/>
            <a:ext cx="8743122" cy="5170646"/>
          </a:xfrm>
          <a:prstGeom prst="rect">
            <a:avLst/>
          </a:prstGeom>
          <a:noFill/>
        </p:spPr>
        <p:txBody>
          <a:bodyPr wrap="square" rtlCol="0">
            <a:spAutoFit/>
          </a:bodyPr>
          <a:lstStyle/>
          <a:p>
            <a:pPr marL="285750" indent="-285750" algn="just">
              <a:buFont typeface="Arial" panose="020B0604020202020204" pitchFamily="34" charset="0"/>
              <a:buChar char="•"/>
            </a:pPr>
            <a:r>
              <a:rPr lang="en-ZA" sz="2200" dirty="0" smtClean="0">
                <a:solidFill>
                  <a:srgbClr val="002060"/>
                </a:solidFill>
              </a:rPr>
              <a:t>Despite the deficit for the year, the Agency remains a going concern into the foreseeable future, this is noted in the strong financial position reported at year end. The total assets reported are in excess of the liabilities </a:t>
            </a:r>
            <a:r>
              <a:rPr lang="en-ZA" sz="2200" dirty="0">
                <a:solidFill>
                  <a:srgbClr val="002060"/>
                </a:solidFill>
              </a:rPr>
              <a:t>by </a:t>
            </a:r>
            <a:r>
              <a:rPr lang="en-ZA" sz="2200" dirty="0" smtClean="0">
                <a:solidFill>
                  <a:srgbClr val="002060"/>
                </a:solidFill>
              </a:rPr>
              <a:t>1.7:1</a:t>
            </a:r>
            <a:r>
              <a:rPr lang="en-ZA" sz="2200" dirty="0">
                <a:solidFill>
                  <a:srgbClr val="002060"/>
                </a:solidFill>
              </a:rPr>
              <a:t>. </a:t>
            </a:r>
            <a:endParaRPr lang="en-ZA" sz="2200" dirty="0" smtClean="0">
              <a:solidFill>
                <a:srgbClr val="002060"/>
              </a:solidFill>
            </a:endParaRPr>
          </a:p>
          <a:p>
            <a:pPr algn="just"/>
            <a:endParaRPr lang="en-ZA" sz="2200" dirty="0" smtClean="0">
              <a:solidFill>
                <a:srgbClr val="002060"/>
              </a:solidFill>
            </a:endParaRPr>
          </a:p>
          <a:p>
            <a:pPr marL="285750" indent="-285750" algn="just">
              <a:buFont typeface="Arial" panose="020B0604020202020204" pitchFamily="34" charset="0"/>
              <a:buChar char="•"/>
            </a:pPr>
            <a:r>
              <a:rPr lang="en-ZA" sz="2200" dirty="0" smtClean="0">
                <a:solidFill>
                  <a:srgbClr val="002060"/>
                </a:solidFill>
              </a:rPr>
              <a:t>A current </a:t>
            </a:r>
            <a:r>
              <a:rPr lang="en-ZA" sz="2200" dirty="0">
                <a:solidFill>
                  <a:srgbClr val="002060"/>
                </a:solidFill>
              </a:rPr>
              <a:t>ratio of </a:t>
            </a:r>
            <a:r>
              <a:rPr lang="en-ZA" sz="2200" dirty="0" smtClean="0">
                <a:solidFill>
                  <a:srgbClr val="002060"/>
                </a:solidFill>
              </a:rPr>
              <a:t>1.7:1 means </a:t>
            </a:r>
            <a:r>
              <a:rPr lang="en-ZA" sz="2200" dirty="0">
                <a:solidFill>
                  <a:srgbClr val="002060"/>
                </a:solidFill>
              </a:rPr>
              <a:t>the Agency </a:t>
            </a:r>
            <a:r>
              <a:rPr lang="en-ZA" sz="2200" dirty="0" smtClean="0">
                <a:solidFill>
                  <a:srgbClr val="002060"/>
                </a:solidFill>
              </a:rPr>
              <a:t>has healthy liquidity and is </a:t>
            </a:r>
            <a:r>
              <a:rPr lang="en-ZA" sz="2200" dirty="0">
                <a:solidFill>
                  <a:srgbClr val="002060"/>
                </a:solidFill>
              </a:rPr>
              <a:t>still in a strong position to settle any debts as they become due</a:t>
            </a:r>
            <a:r>
              <a:rPr lang="en-ZA" sz="2200" dirty="0" smtClean="0">
                <a:solidFill>
                  <a:srgbClr val="002060"/>
                </a:solidFill>
              </a:rPr>
              <a:t>.</a:t>
            </a:r>
          </a:p>
          <a:p>
            <a:pPr marL="285750" indent="-285750" algn="just">
              <a:buFont typeface="Arial" panose="020B0604020202020204" pitchFamily="34" charset="0"/>
              <a:buChar char="•"/>
            </a:pPr>
            <a:endParaRPr lang="en-ZA" sz="2200" dirty="0">
              <a:solidFill>
                <a:srgbClr val="002060"/>
              </a:solidFill>
            </a:endParaRPr>
          </a:p>
          <a:p>
            <a:pPr marL="285750" indent="-285750" algn="just">
              <a:buFont typeface="Arial" panose="020B0604020202020204" pitchFamily="34" charset="0"/>
              <a:buChar char="•"/>
            </a:pPr>
            <a:r>
              <a:rPr lang="en-ZA" sz="2200" dirty="0" smtClean="0">
                <a:solidFill>
                  <a:srgbClr val="002060"/>
                </a:solidFill>
              </a:rPr>
              <a:t>The Agency is in a strong solvent position with a solvency ratio of 0.57% meaning that the Agency’s total debt only makes up 0.57% of its total assets. Any number above 1 would be a cause for concern.</a:t>
            </a:r>
            <a:endParaRPr lang="en-ZA" sz="2200" dirty="0">
              <a:solidFill>
                <a:srgbClr val="002060"/>
              </a:solidFill>
            </a:endParaRPr>
          </a:p>
          <a:p>
            <a:pPr algn="just"/>
            <a:endParaRPr lang="en-ZA" sz="2200" dirty="0" smtClean="0">
              <a:solidFill>
                <a:srgbClr val="002060"/>
              </a:solidFill>
            </a:endParaRPr>
          </a:p>
          <a:p>
            <a:pPr marL="285750" indent="-285750" algn="just">
              <a:buFont typeface="Arial" panose="020B0604020202020204" pitchFamily="34" charset="0"/>
              <a:buChar char="•"/>
            </a:pPr>
            <a:r>
              <a:rPr lang="en-ZA" sz="2200" dirty="0" smtClean="0">
                <a:solidFill>
                  <a:srgbClr val="002060"/>
                </a:solidFill>
              </a:rPr>
              <a:t>Stakeholder engagements continue to be the core activity in preparation for AARTO roll-out readiness towards the successful implementation of AARTO nationwide. </a:t>
            </a:r>
          </a:p>
        </p:txBody>
      </p:sp>
    </p:spTree>
    <p:extLst>
      <p:ext uri="{BB962C8B-B14F-4D97-AF65-F5344CB8AC3E}">
        <p14:creationId xmlns:p14="http://schemas.microsoft.com/office/powerpoint/2010/main" xmlns="" val="28870780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5" name="Picture 4"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6"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solidFill>
                  <a:schemeClr val="tx2"/>
                </a:solidFill>
                <a:cs typeface="Aharoni" pitchFamily="2" charset="-79"/>
              </a:rPr>
              <a:t>Part E : Financial Information</a:t>
            </a:r>
          </a:p>
        </p:txBody>
      </p:sp>
      <p:sp>
        <p:nvSpPr>
          <p:cNvPr id="7" name="TextBox 6"/>
          <p:cNvSpPr txBox="1"/>
          <p:nvPr/>
        </p:nvSpPr>
        <p:spPr>
          <a:xfrm>
            <a:off x="201465" y="698311"/>
            <a:ext cx="3863558" cy="461665"/>
          </a:xfrm>
          <a:prstGeom prst="rect">
            <a:avLst/>
          </a:prstGeom>
          <a:noFill/>
        </p:spPr>
        <p:txBody>
          <a:bodyPr wrap="none" rtlCol="0">
            <a:spAutoFit/>
          </a:bodyPr>
          <a:lstStyle/>
          <a:p>
            <a:pPr lvl="0"/>
            <a:r>
              <a:rPr lang="en-GB" sz="2400" b="1" dirty="0" smtClean="0">
                <a:latin typeface="Aharoni" pitchFamily="2" charset="-79"/>
                <a:cs typeface="Aharoni" pitchFamily="2" charset="-79"/>
              </a:rPr>
              <a:t>Budget to Actual analysis</a:t>
            </a:r>
            <a:endParaRPr lang="en-ZA" sz="2400" b="1" dirty="0">
              <a:latin typeface="Aharoni" pitchFamily="2" charset="-79"/>
              <a:cs typeface="Aharoni" pitchFamily="2" charset="-79"/>
            </a:endParaRPr>
          </a:p>
        </p:txBody>
      </p:sp>
      <p:graphicFrame>
        <p:nvGraphicFramePr>
          <p:cNvPr id="3" name="Table 2"/>
          <p:cNvGraphicFramePr>
            <a:graphicFrameLocks noGrp="1"/>
          </p:cNvGraphicFramePr>
          <p:nvPr>
            <p:extLst>
              <p:ext uri="{D42A27DB-BD31-4B8C-83A1-F6EECF244321}">
                <p14:modId xmlns:p14="http://schemas.microsoft.com/office/powerpoint/2010/main" xmlns="" val="2160776065"/>
              </p:ext>
            </p:extLst>
          </p:nvPr>
        </p:nvGraphicFramePr>
        <p:xfrm>
          <a:off x="687897" y="1396996"/>
          <a:ext cx="7592039" cy="4030680"/>
        </p:xfrm>
        <a:graphic>
          <a:graphicData uri="http://schemas.openxmlformats.org/drawingml/2006/table">
            <a:tbl>
              <a:tblPr firstRow="1" bandRow="1">
                <a:tableStyleId>{5C22544A-7EE6-4342-B048-85BDC9FD1C3A}</a:tableStyleId>
              </a:tblPr>
              <a:tblGrid>
                <a:gridCol w="2510945">
                  <a:extLst>
                    <a:ext uri="{9D8B030D-6E8A-4147-A177-3AD203B41FA5}">
                      <a16:colId xmlns:a16="http://schemas.microsoft.com/office/drawing/2014/main" xmlns="" val="20000"/>
                    </a:ext>
                  </a:extLst>
                </a:gridCol>
                <a:gridCol w="1602456">
                  <a:extLst>
                    <a:ext uri="{9D8B030D-6E8A-4147-A177-3AD203B41FA5}">
                      <a16:colId xmlns:a16="http://schemas.microsoft.com/office/drawing/2014/main" xmlns="" val="20001"/>
                    </a:ext>
                  </a:extLst>
                </a:gridCol>
                <a:gridCol w="1659188">
                  <a:extLst>
                    <a:ext uri="{9D8B030D-6E8A-4147-A177-3AD203B41FA5}">
                      <a16:colId xmlns:a16="http://schemas.microsoft.com/office/drawing/2014/main" xmlns="" val="20002"/>
                    </a:ext>
                  </a:extLst>
                </a:gridCol>
                <a:gridCol w="1819450">
                  <a:extLst>
                    <a:ext uri="{9D8B030D-6E8A-4147-A177-3AD203B41FA5}">
                      <a16:colId xmlns:a16="http://schemas.microsoft.com/office/drawing/2014/main" xmlns="" val="20003"/>
                    </a:ext>
                  </a:extLst>
                </a:gridCol>
              </a:tblGrid>
              <a:tr h="503835">
                <a:tc>
                  <a:txBody>
                    <a:bodyPr/>
                    <a:lstStyle/>
                    <a:p>
                      <a:r>
                        <a:rPr lang="en-ZA" sz="2000" dirty="0" smtClean="0"/>
                        <a:t>Expenditure</a:t>
                      </a:r>
                      <a:endParaRPr lang="en-ZA" sz="2000" dirty="0"/>
                    </a:p>
                  </a:txBody>
                  <a:tcPr/>
                </a:tc>
                <a:tc>
                  <a:txBody>
                    <a:bodyPr/>
                    <a:lstStyle/>
                    <a:p>
                      <a:r>
                        <a:rPr lang="en-ZA" sz="2000" dirty="0" smtClean="0"/>
                        <a:t>Actual</a:t>
                      </a:r>
                      <a:endParaRPr lang="en-ZA" sz="2000" dirty="0"/>
                    </a:p>
                  </a:txBody>
                  <a:tcPr/>
                </a:tc>
                <a:tc>
                  <a:txBody>
                    <a:bodyPr/>
                    <a:lstStyle/>
                    <a:p>
                      <a:r>
                        <a:rPr lang="en-ZA" sz="2000" dirty="0" smtClean="0"/>
                        <a:t>Budget</a:t>
                      </a:r>
                      <a:endParaRPr lang="en-ZA" sz="2000" dirty="0"/>
                    </a:p>
                  </a:txBody>
                  <a:tcPr/>
                </a:tc>
                <a:tc>
                  <a:txBody>
                    <a:bodyPr/>
                    <a:lstStyle/>
                    <a:p>
                      <a:r>
                        <a:rPr lang="en-ZA" sz="2000" dirty="0" smtClean="0"/>
                        <a:t>Difference</a:t>
                      </a:r>
                      <a:endParaRPr lang="en-ZA" sz="2000" dirty="0"/>
                    </a:p>
                  </a:txBody>
                  <a:tcPr/>
                </a:tc>
                <a:extLst>
                  <a:ext uri="{0D108BD9-81ED-4DB2-BD59-A6C34878D82A}">
                    <a16:rowId xmlns:a16="http://schemas.microsoft.com/office/drawing/2014/main" xmlns="" val="10000"/>
                  </a:ext>
                </a:extLst>
              </a:tr>
              <a:tr h="503835">
                <a:tc>
                  <a:txBody>
                    <a:bodyPr/>
                    <a:lstStyle/>
                    <a:p>
                      <a:r>
                        <a:rPr lang="en-ZA" sz="2000" dirty="0" smtClean="0"/>
                        <a:t>Revenue</a:t>
                      </a:r>
                      <a:endParaRPr lang="en-ZA" sz="2000" dirty="0"/>
                    </a:p>
                  </a:txBody>
                  <a:tcPr/>
                </a:tc>
                <a:tc>
                  <a:txBody>
                    <a:bodyPr/>
                    <a:lstStyle/>
                    <a:p>
                      <a:r>
                        <a:rPr lang="en-ZA" sz="2000" dirty="0" smtClean="0"/>
                        <a:t>183 732 656</a:t>
                      </a:r>
                      <a:endParaRPr lang="en-ZA" sz="2000" dirty="0"/>
                    </a:p>
                  </a:txBody>
                  <a:tcPr/>
                </a:tc>
                <a:tc>
                  <a:txBody>
                    <a:bodyPr/>
                    <a:lstStyle/>
                    <a:p>
                      <a:r>
                        <a:rPr lang="en-ZA" sz="2000" dirty="0" smtClean="0"/>
                        <a:t>387 923 000</a:t>
                      </a:r>
                      <a:endParaRPr lang="en-ZA" sz="2000" dirty="0"/>
                    </a:p>
                  </a:txBody>
                  <a:tcPr/>
                </a:tc>
                <a:tc>
                  <a:txBody>
                    <a:bodyPr/>
                    <a:lstStyle/>
                    <a:p>
                      <a:r>
                        <a:rPr lang="en-ZA" sz="2000" dirty="0" smtClean="0"/>
                        <a:t>(204 190 344)</a:t>
                      </a:r>
                      <a:endParaRPr lang="en-ZA" sz="2000" dirty="0"/>
                    </a:p>
                  </a:txBody>
                  <a:tcPr/>
                </a:tc>
                <a:extLst>
                  <a:ext uri="{0D108BD9-81ED-4DB2-BD59-A6C34878D82A}">
                    <a16:rowId xmlns:a16="http://schemas.microsoft.com/office/drawing/2014/main" xmlns="" val="10001"/>
                  </a:ext>
                </a:extLst>
              </a:tr>
              <a:tr h="503835">
                <a:tc>
                  <a:txBody>
                    <a:bodyPr/>
                    <a:lstStyle/>
                    <a:p>
                      <a:endParaRPr lang="en-ZA" sz="2000" dirty="0"/>
                    </a:p>
                  </a:txBody>
                  <a:tcPr/>
                </a:tc>
                <a:tc>
                  <a:txBody>
                    <a:bodyPr/>
                    <a:lstStyle/>
                    <a:p>
                      <a:endParaRPr lang="en-ZA" sz="2000" dirty="0"/>
                    </a:p>
                  </a:txBody>
                  <a:tcPr/>
                </a:tc>
                <a:tc>
                  <a:txBody>
                    <a:bodyPr/>
                    <a:lstStyle/>
                    <a:p>
                      <a:endParaRPr lang="en-ZA" sz="2000" dirty="0"/>
                    </a:p>
                  </a:txBody>
                  <a:tcPr/>
                </a:tc>
                <a:tc>
                  <a:txBody>
                    <a:bodyPr/>
                    <a:lstStyle/>
                    <a:p>
                      <a:endParaRPr lang="en-ZA" sz="2000" dirty="0"/>
                    </a:p>
                  </a:txBody>
                  <a:tcPr/>
                </a:tc>
                <a:extLst>
                  <a:ext uri="{0D108BD9-81ED-4DB2-BD59-A6C34878D82A}">
                    <a16:rowId xmlns:a16="http://schemas.microsoft.com/office/drawing/2014/main" xmlns="" val="10002"/>
                  </a:ext>
                </a:extLst>
              </a:tr>
              <a:tr h="503835">
                <a:tc>
                  <a:txBody>
                    <a:bodyPr/>
                    <a:lstStyle/>
                    <a:p>
                      <a:r>
                        <a:rPr lang="en-ZA" sz="2000" dirty="0" smtClean="0"/>
                        <a:t>Personnel Cost</a:t>
                      </a:r>
                      <a:endParaRPr lang="en-ZA" sz="2000" dirty="0"/>
                    </a:p>
                  </a:txBody>
                  <a:tcPr/>
                </a:tc>
                <a:tc>
                  <a:txBody>
                    <a:bodyPr/>
                    <a:lstStyle/>
                    <a:p>
                      <a:r>
                        <a:rPr lang="en-ZA" sz="2000" dirty="0" smtClean="0"/>
                        <a:t>82 216 347</a:t>
                      </a:r>
                      <a:endParaRPr lang="en-ZA" sz="2000" dirty="0"/>
                    </a:p>
                  </a:txBody>
                  <a:tcPr/>
                </a:tc>
                <a:tc>
                  <a:txBody>
                    <a:bodyPr/>
                    <a:lstStyle/>
                    <a:p>
                      <a:r>
                        <a:rPr lang="en-ZA" sz="2000" dirty="0" smtClean="0"/>
                        <a:t>151 300 496</a:t>
                      </a:r>
                      <a:endParaRPr lang="en-ZA" sz="2000" dirty="0"/>
                    </a:p>
                  </a:txBody>
                  <a:tcPr/>
                </a:tc>
                <a:tc>
                  <a:txBody>
                    <a:bodyPr/>
                    <a:lstStyle/>
                    <a:p>
                      <a:r>
                        <a:rPr lang="en-ZA" sz="2000" dirty="0" smtClean="0"/>
                        <a:t>69 084 149</a:t>
                      </a:r>
                      <a:endParaRPr lang="en-ZA" sz="2000" dirty="0"/>
                    </a:p>
                  </a:txBody>
                  <a:tcPr/>
                </a:tc>
                <a:extLst>
                  <a:ext uri="{0D108BD9-81ED-4DB2-BD59-A6C34878D82A}">
                    <a16:rowId xmlns:a16="http://schemas.microsoft.com/office/drawing/2014/main" xmlns="" val="10003"/>
                  </a:ext>
                </a:extLst>
              </a:tr>
              <a:tr h="503835">
                <a:tc>
                  <a:txBody>
                    <a:bodyPr/>
                    <a:lstStyle/>
                    <a:p>
                      <a:r>
                        <a:rPr lang="en-ZA" sz="2000" dirty="0" smtClean="0"/>
                        <a:t>Operating Expenses</a:t>
                      </a:r>
                      <a:endParaRPr lang="en-ZA" sz="2000" dirty="0"/>
                    </a:p>
                  </a:txBody>
                  <a:tcPr/>
                </a:tc>
                <a:tc>
                  <a:txBody>
                    <a:bodyPr/>
                    <a:lstStyle/>
                    <a:p>
                      <a:r>
                        <a:rPr lang="en-ZA" sz="2000" dirty="0" smtClean="0"/>
                        <a:t>98 405 910</a:t>
                      </a:r>
                      <a:endParaRPr lang="en-ZA" sz="2000" dirty="0"/>
                    </a:p>
                  </a:txBody>
                  <a:tcPr/>
                </a:tc>
                <a:tc>
                  <a:txBody>
                    <a:bodyPr/>
                    <a:lstStyle/>
                    <a:p>
                      <a:r>
                        <a:rPr lang="en-ZA" sz="2000" dirty="0" smtClean="0"/>
                        <a:t>153 335 959</a:t>
                      </a:r>
                      <a:endParaRPr lang="en-ZA" sz="2000" dirty="0"/>
                    </a:p>
                  </a:txBody>
                  <a:tcPr/>
                </a:tc>
                <a:tc>
                  <a:txBody>
                    <a:bodyPr/>
                    <a:lstStyle/>
                    <a:p>
                      <a:r>
                        <a:rPr lang="en-ZA" sz="2000" dirty="0" smtClean="0"/>
                        <a:t>54 930 049</a:t>
                      </a:r>
                      <a:endParaRPr lang="en-ZA" sz="2000" dirty="0"/>
                    </a:p>
                  </a:txBody>
                  <a:tcPr/>
                </a:tc>
                <a:extLst>
                  <a:ext uri="{0D108BD9-81ED-4DB2-BD59-A6C34878D82A}">
                    <a16:rowId xmlns:a16="http://schemas.microsoft.com/office/drawing/2014/main" xmlns="" val="10004"/>
                  </a:ext>
                </a:extLst>
              </a:tr>
              <a:tr h="503835">
                <a:tc>
                  <a:txBody>
                    <a:bodyPr/>
                    <a:lstStyle/>
                    <a:p>
                      <a:r>
                        <a:rPr lang="en-ZA" sz="2000" dirty="0" smtClean="0"/>
                        <a:t>Postage</a:t>
                      </a:r>
                      <a:endParaRPr lang="en-ZA" sz="2000" dirty="0"/>
                    </a:p>
                  </a:txBody>
                  <a:tcPr/>
                </a:tc>
                <a:tc>
                  <a:txBody>
                    <a:bodyPr/>
                    <a:lstStyle/>
                    <a:p>
                      <a:r>
                        <a:rPr lang="en-ZA" sz="2000" dirty="0" smtClean="0"/>
                        <a:t>33 417 924</a:t>
                      </a:r>
                      <a:endParaRPr lang="en-ZA"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2000" dirty="0" smtClean="0"/>
                        <a:t>83 286 546</a:t>
                      </a:r>
                      <a:endParaRPr lang="en-ZA" sz="2000" dirty="0"/>
                    </a:p>
                  </a:txBody>
                  <a:tcPr/>
                </a:tc>
                <a:tc>
                  <a:txBody>
                    <a:bodyPr/>
                    <a:lstStyle/>
                    <a:p>
                      <a:r>
                        <a:rPr lang="en-ZA" sz="2000" dirty="0" smtClean="0"/>
                        <a:t>49 868 622</a:t>
                      </a:r>
                      <a:endParaRPr lang="en-ZA" sz="2000" dirty="0"/>
                    </a:p>
                  </a:txBody>
                  <a:tcPr/>
                </a:tc>
                <a:extLst>
                  <a:ext uri="{0D108BD9-81ED-4DB2-BD59-A6C34878D82A}">
                    <a16:rowId xmlns:a16="http://schemas.microsoft.com/office/drawing/2014/main" xmlns="" val="10005"/>
                  </a:ext>
                </a:extLst>
              </a:tr>
              <a:tr h="503835">
                <a:tc>
                  <a:txBody>
                    <a:bodyPr/>
                    <a:lstStyle/>
                    <a:p>
                      <a:r>
                        <a:rPr lang="en-ZA" sz="2000" dirty="0" smtClean="0"/>
                        <a:t>Total Expenditure</a:t>
                      </a:r>
                      <a:endParaRPr lang="en-ZA" sz="2000" dirty="0"/>
                    </a:p>
                  </a:txBody>
                  <a:tcPr/>
                </a:tc>
                <a:tc>
                  <a:txBody>
                    <a:bodyPr/>
                    <a:lstStyle/>
                    <a:p>
                      <a:r>
                        <a:rPr lang="en-ZA" sz="2000" dirty="0" smtClean="0"/>
                        <a:t>214 040 181</a:t>
                      </a:r>
                      <a:endParaRPr lang="en-ZA" sz="2000" dirty="0"/>
                    </a:p>
                  </a:txBody>
                  <a:tcPr/>
                </a:tc>
                <a:tc>
                  <a:txBody>
                    <a:bodyPr/>
                    <a:lstStyle/>
                    <a:p>
                      <a:r>
                        <a:rPr lang="en-ZA" sz="2000" dirty="0" smtClean="0"/>
                        <a:t>387 923 001</a:t>
                      </a:r>
                      <a:endParaRPr lang="en-ZA" sz="2000" dirty="0"/>
                    </a:p>
                  </a:txBody>
                  <a:tcPr/>
                </a:tc>
                <a:tc>
                  <a:txBody>
                    <a:bodyPr/>
                    <a:lstStyle/>
                    <a:p>
                      <a:r>
                        <a:rPr lang="en-ZA" sz="2000" dirty="0" smtClean="0"/>
                        <a:t>173 882 820</a:t>
                      </a:r>
                      <a:endParaRPr lang="en-ZA" sz="2000" dirty="0"/>
                    </a:p>
                  </a:txBody>
                  <a:tcPr/>
                </a:tc>
                <a:extLst>
                  <a:ext uri="{0D108BD9-81ED-4DB2-BD59-A6C34878D82A}">
                    <a16:rowId xmlns:a16="http://schemas.microsoft.com/office/drawing/2014/main" xmlns="" val="10006"/>
                  </a:ext>
                </a:extLst>
              </a:tr>
              <a:tr h="503835">
                <a:tc>
                  <a:txBody>
                    <a:bodyPr/>
                    <a:lstStyle/>
                    <a:p>
                      <a:endParaRPr lang="en-ZA" sz="2000"/>
                    </a:p>
                  </a:txBody>
                  <a:tcPr/>
                </a:tc>
                <a:tc>
                  <a:txBody>
                    <a:bodyPr/>
                    <a:lstStyle/>
                    <a:p>
                      <a:endParaRPr lang="en-ZA" sz="2000"/>
                    </a:p>
                  </a:txBody>
                  <a:tcPr/>
                </a:tc>
                <a:tc>
                  <a:txBody>
                    <a:bodyPr/>
                    <a:lstStyle/>
                    <a:p>
                      <a:endParaRPr lang="en-ZA" sz="2000"/>
                    </a:p>
                  </a:txBody>
                  <a:tcPr/>
                </a:tc>
                <a:tc>
                  <a:txBody>
                    <a:bodyPr/>
                    <a:lstStyle/>
                    <a:p>
                      <a:endParaRPr lang="en-ZA" sz="2000"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5520389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5"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t>
            </a:r>
            <a:r>
              <a:rPr lang="en-US" sz="3200" b="1" u="sng" dirty="0" smtClean="0">
                <a:solidFill>
                  <a:schemeClr val="tx2"/>
                </a:solidFill>
              </a:rPr>
              <a:t>E </a:t>
            </a:r>
            <a:r>
              <a:rPr lang="en-US" sz="3200" b="1" u="sng" dirty="0">
                <a:solidFill>
                  <a:schemeClr val="tx2"/>
                </a:solidFill>
              </a:rPr>
              <a:t>: </a:t>
            </a:r>
            <a:r>
              <a:rPr lang="en-US" sz="3200" b="1" u="sng" dirty="0" smtClean="0">
                <a:solidFill>
                  <a:schemeClr val="tx2"/>
                </a:solidFill>
              </a:rPr>
              <a:t>Financial Information</a:t>
            </a:r>
          </a:p>
        </p:txBody>
      </p:sp>
      <p:sp>
        <p:nvSpPr>
          <p:cNvPr id="6" name="TextBox 5"/>
          <p:cNvSpPr txBox="1"/>
          <p:nvPr/>
        </p:nvSpPr>
        <p:spPr>
          <a:xfrm>
            <a:off x="248478" y="728869"/>
            <a:ext cx="8743122" cy="5847755"/>
          </a:xfrm>
          <a:prstGeom prst="rect">
            <a:avLst/>
          </a:prstGeom>
          <a:noFill/>
        </p:spPr>
        <p:txBody>
          <a:bodyPr wrap="square" rtlCol="0">
            <a:spAutoFit/>
          </a:bodyPr>
          <a:lstStyle/>
          <a:p>
            <a:pPr marL="285750" indent="-285750" algn="just">
              <a:buFont typeface="Arial" panose="020B0604020202020204" pitchFamily="34" charset="0"/>
              <a:buChar char="•"/>
            </a:pPr>
            <a:r>
              <a:rPr lang="en-ZA" sz="2200" dirty="0" smtClean="0">
                <a:solidFill>
                  <a:srgbClr val="002060"/>
                </a:solidFill>
              </a:rPr>
              <a:t>Despite the deficit realised in the statement of financial performance for 2017/18, the Agency still spent below budget.</a:t>
            </a:r>
          </a:p>
          <a:p>
            <a:pPr marL="285750" indent="-285750" algn="just">
              <a:buFont typeface="Arial" panose="020B0604020202020204" pitchFamily="34" charset="0"/>
              <a:buChar char="•"/>
            </a:pPr>
            <a:endParaRPr lang="en-ZA" sz="2200" dirty="0">
              <a:solidFill>
                <a:srgbClr val="002060"/>
              </a:solidFill>
            </a:endParaRPr>
          </a:p>
          <a:p>
            <a:pPr marL="285750" indent="-285750" algn="just">
              <a:buFont typeface="Arial" panose="020B0604020202020204" pitchFamily="34" charset="0"/>
              <a:buChar char="•"/>
            </a:pPr>
            <a:r>
              <a:rPr lang="en-ZA" sz="2200" dirty="0" smtClean="0">
                <a:solidFill>
                  <a:srgbClr val="002060"/>
                </a:solidFill>
              </a:rPr>
              <a:t>The Agency continues to spend carefully in anticipation of AARTO National roll-out to ensure there are enough reserves in place.</a:t>
            </a:r>
          </a:p>
          <a:p>
            <a:pPr marL="285750" indent="-285750" algn="just">
              <a:buFont typeface="Arial" panose="020B0604020202020204" pitchFamily="34" charset="0"/>
              <a:buChar char="•"/>
            </a:pPr>
            <a:endParaRPr lang="en-ZA" sz="2200" dirty="0">
              <a:solidFill>
                <a:srgbClr val="002060"/>
              </a:solidFill>
            </a:endParaRPr>
          </a:p>
          <a:p>
            <a:pPr marL="285750" indent="-285750" algn="just">
              <a:buFont typeface="Arial" panose="020B0604020202020204" pitchFamily="34" charset="0"/>
              <a:buChar char="•"/>
            </a:pPr>
            <a:r>
              <a:rPr lang="en-ZA" sz="2200" dirty="0" smtClean="0">
                <a:solidFill>
                  <a:srgbClr val="002060"/>
                </a:solidFill>
              </a:rPr>
              <a:t>During the 2017/18 audit the AGSA raised irregular expenditure for goods procured on an approved deviation. </a:t>
            </a:r>
          </a:p>
          <a:p>
            <a:pPr marL="285750" indent="-285750" algn="just">
              <a:buFont typeface="Arial" panose="020B0604020202020204" pitchFamily="34" charset="0"/>
              <a:buChar char="•"/>
            </a:pPr>
            <a:endParaRPr lang="en-ZA" sz="2200" dirty="0">
              <a:solidFill>
                <a:srgbClr val="002060"/>
              </a:solidFill>
            </a:endParaRPr>
          </a:p>
          <a:p>
            <a:pPr marL="285750" indent="-285750" algn="just">
              <a:buFont typeface="Arial" panose="020B0604020202020204" pitchFamily="34" charset="0"/>
              <a:buChar char="•"/>
            </a:pPr>
            <a:r>
              <a:rPr lang="en-ZA" sz="2200" dirty="0" smtClean="0">
                <a:solidFill>
                  <a:srgbClr val="002060"/>
                </a:solidFill>
              </a:rPr>
              <a:t>The Agency went on an approved deviation to purchase goods directly from a large wholesaler in order to eliminate commission costs and mark-ups. Savings were also realised by the Agency in this regard due to discounts. </a:t>
            </a:r>
          </a:p>
          <a:p>
            <a:pPr algn="just"/>
            <a:endParaRPr lang="en-ZA" sz="2200" dirty="0">
              <a:solidFill>
                <a:srgbClr val="002060"/>
              </a:solidFill>
            </a:endParaRPr>
          </a:p>
          <a:p>
            <a:pPr marL="285750" indent="-285750" algn="just">
              <a:buFont typeface="Arial" panose="020B0604020202020204" pitchFamily="34" charset="0"/>
              <a:buChar char="•"/>
            </a:pPr>
            <a:r>
              <a:rPr lang="en-ZA" sz="2200" dirty="0" smtClean="0">
                <a:solidFill>
                  <a:srgbClr val="002060"/>
                </a:solidFill>
              </a:rPr>
              <a:t>The Agency has made significant strides in improving its financial management, while ensuring cost containment measures are strictly adhered to where possible.</a:t>
            </a:r>
          </a:p>
        </p:txBody>
      </p:sp>
    </p:spTree>
    <p:extLst>
      <p:ext uri="{BB962C8B-B14F-4D97-AF65-F5344CB8AC3E}">
        <p14:creationId xmlns:p14="http://schemas.microsoft.com/office/powerpoint/2010/main" xmlns="" val="40974404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t>
            </a:r>
            <a:r>
              <a:rPr lang="en-US" sz="3200" b="1" u="sng" dirty="0" smtClean="0">
                <a:solidFill>
                  <a:schemeClr val="tx2"/>
                </a:solidFill>
              </a:rPr>
              <a:t>E </a:t>
            </a:r>
            <a:r>
              <a:rPr lang="en-US" sz="3200" b="1" u="sng" dirty="0">
                <a:solidFill>
                  <a:schemeClr val="tx2"/>
                </a:solidFill>
              </a:rPr>
              <a:t>: </a:t>
            </a:r>
            <a:r>
              <a:rPr lang="en-US" sz="3200" b="1" u="sng" dirty="0" smtClean="0">
                <a:solidFill>
                  <a:schemeClr val="tx2"/>
                </a:solidFill>
              </a:rPr>
              <a:t>Financial Information</a:t>
            </a:r>
          </a:p>
        </p:txBody>
      </p:sp>
      <p:graphicFrame>
        <p:nvGraphicFramePr>
          <p:cNvPr id="7" name="Table 6"/>
          <p:cNvGraphicFramePr>
            <a:graphicFrameLocks noGrp="1"/>
          </p:cNvGraphicFramePr>
          <p:nvPr>
            <p:extLst>
              <p:ext uri="{D42A27DB-BD31-4B8C-83A1-F6EECF244321}">
                <p14:modId xmlns:p14="http://schemas.microsoft.com/office/powerpoint/2010/main" xmlns="" val="3169157520"/>
              </p:ext>
            </p:extLst>
          </p:nvPr>
        </p:nvGraphicFramePr>
        <p:xfrm>
          <a:off x="544964" y="864625"/>
          <a:ext cx="7887108" cy="5120640"/>
        </p:xfrm>
        <a:graphic>
          <a:graphicData uri="http://schemas.openxmlformats.org/drawingml/2006/table">
            <a:tbl>
              <a:tblPr firstRow="1" bandRow="1">
                <a:tableStyleId>{5C22544A-7EE6-4342-B048-85BDC9FD1C3A}</a:tableStyleId>
              </a:tblPr>
              <a:tblGrid>
                <a:gridCol w="2629036">
                  <a:extLst>
                    <a:ext uri="{9D8B030D-6E8A-4147-A177-3AD203B41FA5}">
                      <a16:colId xmlns:a16="http://schemas.microsoft.com/office/drawing/2014/main" xmlns="" val="20000"/>
                    </a:ext>
                  </a:extLst>
                </a:gridCol>
                <a:gridCol w="2629036">
                  <a:extLst>
                    <a:ext uri="{9D8B030D-6E8A-4147-A177-3AD203B41FA5}">
                      <a16:colId xmlns:a16="http://schemas.microsoft.com/office/drawing/2014/main" xmlns="" val="20001"/>
                    </a:ext>
                  </a:extLst>
                </a:gridCol>
                <a:gridCol w="2629036">
                  <a:extLst>
                    <a:ext uri="{9D8B030D-6E8A-4147-A177-3AD203B41FA5}">
                      <a16:colId xmlns:a16="http://schemas.microsoft.com/office/drawing/2014/main" xmlns="" val="20002"/>
                    </a:ext>
                  </a:extLst>
                </a:gridCol>
              </a:tblGrid>
              <a:tr h="357408">
                <a:tc>
                  <a:txBody>
                    <a:bodyPr/>
                    <a:lstStyle/>
                    <a:p>
                      <a:r>
                        <a:rPr lang="en-ZA" dirty="0" smtClean="0"/>
                        <a:t>Name</a:t>
                      </a:r>
                      <a:endParaRPr lang="en-ZA" dirty="0"/>
                    </a:p>
                  </a:txBody>
                  <a:tcPr/>
                </a:tc>
                <a:tc>
                  <a:txBody>
                    <a:bodyPr/>
                    <a:lstStyle/>
                    <a:p>
                      <a:pPr algn="r"/>
                      <a:r>
                        <a:rPr lang="en-ZA" dirty="0" smtClean="0"/>
                        <a:t>2017/2018</a:t>
                      </a:r>
                      <a:endParaRPr lang="en-ZA" dirty="0"/>
                    </a:p>
                  </a:txBody>
                  <a:tcPr/>
                </a:tc>
                <a:tc>
                  <a:txBody>
                    <a:bodyPr/>
                    <a:lstStyle/>
                    <a:p>
                      <a:pPr algn="r"/>
                      <a:r>
                        <a:rPr lang="en-ZA" dirty="0" smtClean="0"/>
                        <a:t>2016/2017</a:t>
                      </a:r>
                      <a:endParaRPr lang="en-ZA" dirty="0"/>
                    </a:p>
                  </a:txBody>
                  <a:tcPr/>
                </a:tc>
                <a:extLst>
                  <a:ext uri="{0D108BD9-81ED-4DB2-BD59-A6C34878D82A}">
                    <a16:rowId xmlns:a16="http://schemas.microsoft.com/office/drawing/2014/main" xmlns="" val="10000"/>
                  </a:ext>
                </a:extLst>
              </a:tr>
              <a:tr h="357408">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1" dirty="0" smtClean="0"/>
                        <a:t>AARTO assets due from:</a:t>
                      </a:r>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57408">
                <a:tc>
                  <a:txBody>
                    <a:bodyPr/>
                    <a:lstStyle/>
                    <a:p>
                      <a:r>
                        <a:rPr lang="nl-NL" dirty="0" smtClean="0"/>
                        <a:t>AARTO Net</a:t>
                      </a:r>
                      <a:r>
                        <a:rPr lang="nl-NL" baseline="0" dirty="0" smtClean="0"/>
                        <a:t> Assets</a:t>
                      </a:r>
                      <a:r>
                        <a:rPr lang="nl-NL" dirty="0" smtClean="0"/>
                        <a:t> </a:t>
                      </a:r>
                      <a:endParaRPr lang="en-ZA" dirty="0"/>
                    </a:p>
                  </a:txBody>
                  <a:tcPr/>
                </a:tc>
                <a:tc>
                  <a:txBody>
                    <a:bodyPr/>
                    <a:lstStyle/>
                    <a:p>
                      <a:pPr algn="r"/>
                      <a:r>
                        <a:rPr lang="en-ZA" dirty="0" smtClean="0"/>
                        <a:t>13 145 233</a:t>
                      </a:r>
                      <a:endParaRPr lang="en-ZA" dirty="0"/>
                    </a:p>
                  </a:txBody>
                  <a:tcPr/>
                </a:tc>
                <a:tc>
                  <a:txBody>
                    <a:bodyPr/>
                    <a:lstStyle/>
                    <a:p>
                      <a:pPr algn="r"/>
                      <a:r>
                        <a:rPr lang="nl-NL" dirty="0" smtClean="0"/>
                        <a:t>12 827 702 </a:t>
                      </a:r>
                      <a:endParaRPr lang="en-ZA" dirty="0"/>
                    </a:p>
                  </a:txBody>
                  <a:tcPr/>
                </a:tc>
                <a:extLst>
                  <a:ext uri="{0D108BD9-81ED-4DB2-BD59-A6C34878D82A}">
                    <a16:rowId xmlns:a16="http://schemas.microsoft.com/office/drawing/2014/main" xmlns="" val="10002"/>
                  </a:ext>
                </a:extLst>
              </a:tr>
              <a:tr h="357408">
                <a:tc>
                  <a:txBody>
                    <a:bodyPr/>
                    <a:lstStyle/>
                    <a:p>
                      <a:r>
                        <a:rPr lang="en-ZA" dirty="0" smtClean="0"/>
                        <a:t>Other collecting agents </a:t>
                      </a:r>
                      <a:endParaRPr lang="en-ZA" dirty="0"/>
                    </a:p>
                  </a:txBody>
                  <a:tcPr/>
                </a:tc>
                <a:tc>
                  <a:txBody>
                    <a:bodyPr/>
                    <a:lstStyle/>
                    <a:p>
                      <a:pPr algn="r"/>
                      <a:r>
                        <a:rPr lang="en-ZA" dirty="0" smtClean="0"/>
                        <a:t>7 430 549</a:t>
                      </a:r>
                      <a:endParaRPr lang="en-ZA" dirty="0"/>
                    </a:p>
                  </a:txBody>
                  <a:tcPr/>
                </a:tc>
                <a:tc>
                  <a:txBody>
                    <a:bodyPr/>
                    <a:lstStyle/>
                    <a:p>
                      <a:pPr algn="r"/>
                      <a:r>
                        <a:rPr lang="en-ZA" dirty="0" smtClean="0"/>
                        <a:t>6 030 782 </a:t>
                      </a:r>
                      <a:endParaRPr lang="en-ZA" dirty="0"/>
                    </a:p>
                  </a:txBody>
                  <a:tcPr/>
                </a:tc>
                <a:extLst>
                  <a:ext uri="{0D108BD9-81ED-4DB2-BD59-A6C34878D82A}">
                    <a16:rowId xmlns:a16="http://schemas.microsoft.com/office/drawing/2014/main" xmlns="" val="10003"/>
                  </a:ext>
                </a:extLst>
              </a:tr>
              <a:tr h="357408">
                <a:tc>
                  <a:txBody>
                    <a:bodyPr/>
                    <a:lstStyle/>
                    <a:p>
                      <a:r>
                        <a:rPr lang="en-ZA" dirty="0" smtClean="0"/>
                        <a:t>RTMC</a:t>
                      </a:r>
                      <a:endParaRPr lang="en-ZA" dirty="0"/>
                    </a:p>
                  </a:txBody>
                  <a:tcPr/>
                </a:tc>
                <a:tc>
                  <a:txBody>
                    <a:bodyPr/>
                    <a:lstStyle/>
                    <a:p>
                      <a:pPr algn="r"/>
                      <a:r>
                        <a:rPr lang="en-ZA" dirty="0" smtClean="0"/>
                        <a:t>1 084 094</a:t>
                      </a:r>
                      <a:endParaRPr lang="en-ZA" dirty="0"/>
                    </a:p>
                  </a:txBody>
                  <a:tcPr/>
                </a:tc>
                <a:tc>
                  <a:txBody>
                    <a:bodyPr/>
                    <a:lstStyle/>
                    <a:p>
                      <a:pPr algn="r"/>
                      <a:r>
                        <a:rPr lang="en-ZA" dirty="0" smtClean="0"/>
                        <a:t>1 084 094 </a:t>
                      </a:r>
                      <a:endParaRPr lang="en-ZA" dirty="0"/>
                    </a:p>
                  </a:txBody>
                  <a:tcPr/>
                </a:tc>
                <a:extLst>
                  <a:ext uri="{0D108BD9-81ED-4DB2-BD59-A6C34878D82A}">
                    <a16:rowId xmlns:a16="http://schemas.microsoft.com/office/drawing/2014/main" xmlns="" val="10004"/>
                  </a:ext>
                </a:extLst>
              </a:tr>
              <a:tr h="357408">
                <a:tc>
                  <a:txBody>
                    <a:bodyPr/>
                    <a:lstStyle/>
                    <a:p>
                      <a:r>
                        <a:rPr lang="pl-PL" dirty="0" smtClean="0"/>
                        <a:t>RTIA</a:t>
                      </a:r>
                      <a:endParaRPr lang="en-ZA" dirty="0"/>
                    </a:p>
                  </a:txBody>
                  <a:tcPr/>
                </a:tc>
                <a:tc>
                  <a:txBody>
                    <a:bodyPr/>
                    <a:lstStyle/>
                    <a:p>
                      <a:pPr algn="r"/>
                      <a:r>
                        <a:rPr lang="en-ZA" dirty="0" smtClean="0"/>
                        <a:t>882 260</a:t>
                      </a:r>
                      <a:endParaRPr lang="en-ZA" dirty="0"/>
                    </a:p>
                  </a:txBody>
                  <a:tcPr/>
                </a:tc>
                <a:tc>
                  <a:txBody>
                    <a:bodyPr/>
                    <a:lstStyle/>
                    <a:p>
                      <a:pPr algn="r"/>
                      <a:r>
                        <a:rPr lang="pl-PL" dirty="0" smtClean="0"/>
                        <a:t>882 260 </a:t>
                      </a:r>
                      <a:endParaRPr lang="en-ZA" dirty="0"/>
                    </a:p>
                  </a:txBody>
                  <a:tcPr/>
                </a:tc>
                <a:extLst>
                  <a:ext uri="{0D108BD9-81ED-4DB2-BD59-A6C34878D82A}">
                    <a16:rowId xmlns:a16="http://schemas.microsoft.com/office/drawing/2014/main" xmlns="" val="10005"/>
                  </a:ext>
                </a:extLst>
              </a:tr>
              <a:tr h="357408">
                <a:tc>
                  <a:txBody>
                    <a:bodyPr/>
                    <a:lstStyle/>
                    <a:p>
                      <a:r>
                        <a:rPr lang="de-DE" dirty="0" smtClean="0"/>
                        <a:t>TMPD</a:t>
                      </a:r>
                      <a:endParaRPr lang="en-ZA" dirty="0"/>
                    </a:p>
                  </a:txBody>
                  <a:tcPr/>
                </a:tc>
                <a:tc>
                  <a:txBody>
                    <a:bodyPr/>
                    <a:lstStyle/>
                    <a:p>
                      <a:pPr algn="r"/>
                      <a:r>
                        <a:rPr lang="en-ZA" dirty="0" smtClean="0"/>
                        <a:t>1 816 326</a:t>
                      </a:r>
                      <a:endParaRPr lang="en-ZA" dirty="0"/>
                    </a:p>
                  </a:txBody>
                  <a:tcPr/>
                </a:tc>
                <a:tc>
                  <a:txBody>
                    <a:bodyPr/>
                    <a:lstStyle/>
                    <a:p>
                      <a:pPr algn="r"/>
                      <a:r>
                        <a:rPr lang="de-DE" dirty="0" smtClean="0"/>
                        <a:t>892 256 </a:t>
                      </a:r>
                      <a:endParaRPr lang="en-ZA" dirty="0"/>
                    </a:p>
                  </a:txBody>
                  <a:tcPr/>
                </a:tc>
                <a:extLst>
                  <a:ext uri="{0D108BD9-81ED-4DB2-BD59-A6C34878D82A}">
                    <a16:rowId xmlns:a16="http://schemas.microsoft.com/office/drawing/2014/main" xmlns="" val="10006"/>
                  </a:ext>
                </a:extLst>
              </a:tr>
              <a:tr h="357408">
                <a:tc>
                  <a:txBody>
                    <a:bodyPr/>
                    <a:lstStyle/>
                    <a:p>
                      <a:r>
                        <a:rPr lang="en-ZA" dirty="0" smtClean="0"/>
                        <a:t>JMPD</a:t>
                      </a:r>
                      <a:endParaRPr lang="en-ZA" dirty="0"/>
                    </a:p>
                  </a:txBody>
                  <a:tcPr/>
                </a:tc>
                <a:tc>
                  <a:txBody>
                    <a:bodyPr/>
                    <a:lstStyle/>
                    <a:p>
                      <a:pPr algn="r"/>
                      <a:r>
                        <a:rPr lang="en-ZA" dirty="0" smtClean="0"/>
                        <a:t>8 733 595</a:t>
                      </a:r>
                      <a:endParaRPr lang="en-ZA" dirty="0"/>
                    </a:p>
                  </a:txBody>
                  <a:tcPr/>
                </a:tc>
                <a:tc>
                  <a:txBody>
                    <a:bodyPr/>
                    <a:lstStyle/>
                    <a:p>
                      <a:pPr algn="r"/>
                      <a:r>
                        <a:rPr lang="en-ZA" dirty="0" smtClean="0"/>
                        <a:t>503 201</a:t>
                      </a:r>
                      <a:endParaRPr lang="en-ZA" dirty="0"/>
                    </a:p>
                  </a:txBody>
                  <a:tcPr/>
                </a:tc>
                <a:extLst>
                  <a:ext uri="{0D108BD9-81ED-4DB2-BD59-A6C34878D82A}">
                    <a16:rowId xmlns:a16="http://schemas.microsoft.com/office/drawing/2014/main" xmlns="" val="10007"/>
                  </a:ext>
                </a:extLst>
              </a:tr>
              <a:tr h="357408">
                <a:tc>
                  <a:txBody>
                    <a:bodyPr/>
                    <a:lstStyle/>
                    <a:p>
                      <a:r>
                        <a:rPr lang="en-ZA" b="1" dirty="0" smtClean="0"/>
                        <a:t>Total</a:t>
                      </a:r>
                      <a:endParaRPr lang="en-ZA" b="1" dirty="0"/>
                    </a:p>
                  </a:txBody>
                  <a:tcPr/>
                </a:tc>
                <a:tc>
                  <a:txBody>
                    <a:bodyPr/>
                    <a:lstStyle/>
                    <a:p>
                      <a:pPr algn="r"/>
                      <a:r>
                        <a:rPr lang="en-ZA" b="1" dirty="0" smtClean="0"/>
                        <a:t>33 092 058</a:t>
                      </a:r>
                      <a:endParaRPr lang="en-ZA" b="1" dirty="0"/>
                    </a:p>
                  </a:txBody>
                  <a:tcPr/>
                </a:tc>
                <a:tc>
                  <a:txBody>
                    <a:bodyPr/>
                    <a:lstStyle/>
                    <a:p>
                      <a:pPr algn="r"/>
                      <a:r>
                        <a:rPr lang="en-ZA" b="1" dirty="0" smtClean="0"/>
                        <a:t>22 220 295 </a:t>
                      </a:r>
                      <a:endParaRPr lang="en-ZA" dirty="0"/>
                    </a:p>
                  </a:txBody>
                  <a:tcPr/>
                </a:tc>
                <a:extLst>
                  <a:ext uri="{0D108BD9-81ED-4DB2-BD59-A6C34878D82A}">
                    <a16:rowId xmlns:a16="http://schemas.microsoft.com/office/drawing/2014/main" xmlns="" val="10008"/>
                  </a:ext>
                </a:extLst>
              </a:tr>
              <a:tr h="357408">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1" dirty="0" smtClean="0"/>
                        <a:t>AARTO liabilities due to Issuing Authorities:</a:t>
                      </a:r>
                      <a:endParaRPr lang="en-ZA" b="1" dirty="0"/>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xmlns="" val="10009"/>
                  </a:ext>
                </a:extLst>
              </a:tr>
              <a:tr h="357408">
                <a:tc>
                  <a:txBody>
                    <a:bodyPr/>
                    <a:lstStyle/>
                    <a:p>
                      <a:r>
                        <a:rPr lang="pl-PL" dirty="0" smtClean="0"/>
                        <a:t>GDOC</a:t>
                      </a:r>
                      <a:endParaRPr lang="en-ZA" dirty="0"/>
                    </a:p>
                  </a:txBody>
                  <a:tcPr/>
                </a:tc>
                <a:tc>
                  <a:txBody>
                    <a:bodyPr/>
                    <a:lstStyle/>
                    <a:p>
                      <a:pPr algn="r"/>
                      <a:r>
                        <a:rPr lang="en-ZA" dirty="0" smtClean="0"/>
                        <a:t>2 846 232</a:t>
                      </a:r>
                      <a:endParaRPr lang="en-ZA" dirty="0"/>
                    </a:p>
                  </a:txBody>
                  <a:tcPr/>
                </a:tc>
                <a:tc>
                  <a:txBody>
                    <a:bodyPr/>
                    <a:lstStyle/>
                    <a:p>
                      <a:pPr algn="r"/>
                      <a:r>
                        <a:rPr lang="pl-PL" dirty="0" smtClean="0"/>
                        <a:t>1 648 088 </a:t>
                      </a:r>
                      <a:endParaRPr lang="en-ZA" dirty="0"/>
                    </a:p>
                  </a:txBody>
                  <a:tcPr/>
                </a:tc>
                <a:extLst>
                  <a:ext uri="{0D108BD9-81ED-4DB2-BD59-A6C34878D82A}">
                    <a16:rowId xmlns:a16="http://schemas.microsoft.com/office/drawing/2014/main" xmlns="" val="10010"/>
                  </a:ext>
                </a:extLst>
              </a:tr>
              <a:tr h="357408">
                <a:tc>
                  <a:txBody>
                    <a:bodyPr/>
                    <a:lstStyle/>
                    <a:p>
                      <a:r>
                        <a:rPr lang="en-ZA" dirty="0" smtClean="0"/>
                        <a:t>RTMC</a:t>
                      </a:r>
                      <a:endParaRPr lang="en-ZA" dirty="0"/>
                    </a:p>
                  </a:txBody>
                  <a:tcPr/>
                </a:tc>
                <a:tc>
                  <a:txBody>
                    <a:bodyPr/>
                    <a:lstStyle/>
                    <a:p>
                      <a:pPr algn="r"/>
                      <a:r>
                        <a:rPr lang="en-ZA" dirty="0" smtClean="0"/>
                        <a:t>327 133</a:t>
                      </a:r>
                      <a:endParaRPr lang="en-ZA" dirty="0"/>
                    </a:p>
                  </a:txBody>
                  <a:tcPr/>
                </a:tc>
                <a:tc>
                  <a:txBody>
                    <a:bodyPr/>
                    <a:lstStyle/>
                    <a:p>
                      <a:pPr algn="r"/>
                      <a:r>
                        <a:rPr lang="en-ZA" dirty="0" smtClean="0"/>
                        <a:t>341 206 </a:t>
                      </a:r>
                      <a:endParaRPr lang="en-ZA" dirty="0"/>
                    </a:p>
                  </a:txBody>
                  <a:tcPr/>
                </a:tc>
                <a:extLst>
                  <a:ext uri="{0D108BD9-81ED-4DB2-BD59-A6C34878D82A}">
                    <a16:rowId xmlns:a16="http://schemas.microsoft.com/office/drawing/2014/main" xmlns="" val="10011"/>
                  </a:ext>
                </a:extLst>
              </a:tr>
              <a:tr h="357408">
                <a:tc>
                  <a:txBody>
                    <a:bodyPr/>
                    <a:lstStyle/>
                    <a:p>
                      <a:r>
                        <a:rPr lang="pl-PL" dirty="0" smtClean="0"/>
                        <a:t>RTIA</a:t>
                      </a:r>
                      <a:endParaRPr lang="en-ZA" dirty="0"/>
                    </a:p>
                  </a:txBody>
                  <a:tcPr/>
                </a:tc>
                <a:tc>
                  <a:txBody>
                    <a:bodyPr/>
                    <a:lstStyle/>
                    <a:p>
                      <a:pPr algn="r"/>
                      <a:r>
                        <a:rPr lang="en-ZA" dirty="0" smtClean="0"/>
                        <a:t>29 918 693</a:t>
                      </a:r>
                      <a:endParaRPr lang="en-ZA" dirty="0"/>
                    </a:p>
                  </a:txBody>
                  <a:tcPr/>
                </a:tc>
                <a:tc>
                  <a:txBody>
                    <a:bodyPr/>
                    <a:lstStyle/>
                    <a:p>
                      <a:pPr algn="r"/>
                      <a:r>
                        <a:rPr lang="pl-PL" dirty="0" smtClean="0"/>
                        <a:t>20 231 001 </a:t>
                      </a:r>
                      <a:endParaRPr lang="en-ZA" dirty="0"/>
                    </a:p>
                  </a:txBody>
                  <a:tcPr/>
                </a:tc>
                <a:extLst>
                  <a:ext uri="{0D108BD9-81ED-4DB2-BD59-A6C34878D82A}">
                    <a16:rowId xmlns:a16="http://schemas.microsoft.com/office/drawing/2014/main" xmlns="" val="10012"/>
                  </a:ext>
                </a:extLst>
              </a:tr>
              <a:tr h="357408">
                <a:tc>
                  <a:txBody>
                    <a:bodyPr/>
                    <a:lstStyle/>
                    <a:p>
                      <a:r>
                        <a:rPr lang="en-ZA" b="1" dirty="0" smtClean="0"/>
                        <a:t>Total</a:t>
                      </a:r>
                      <a:endParaRPr lang="en-ZA" b="1"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b="1" dirty="0" smtClean="0"/>
                        <a:t>33 092 058</a:t>
                      </a: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b="1" dirty="0" smtClean="0"/>
                        <a:t>22 220 295 </a:t>
                      </a:r>
                      <a:endParaRPr lang="en-ZA" dirty="0" smtClean="0"/>
                    </a:p>
                  </a:txBody>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41485524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rPr>
              <a:t>Part </a:t>
            </a:r>
            <a:r>
              <a:rPr lang="en-US" sz="3200" b="1" u="sng" dirty="0" smtClean="0">
                <a:solidFill>
                  <a:schemeClr val="tx2"/>
                </a:solidFill>
              </a:rPr>
              <a:t>E </a:t>
            </a:r>
            <a:r>
              <a:rPr lang="en-US" sz="3200" b="1" u="sng" dirty="0">
                <a:solidFill>
                  <a:schemeClr val="tx2"/>
                </a:solidFill>
              </a:rPr>
              <a:t>: </a:t>
            </a:r>
            <a:r>
              <a:rPr lang="en-US" sz="3200" b="1" u="sng" dirty="0" smtClean="0">
                <a:solidFill>
                  <a:schemeClr val="tx2"/>
                </a:solidFill>
              </a:rPr>
              <a:t>Financial Information</a:t>
            </a:r>
          </a:p>
        </p:txBody>
      </p:sp>
      <p:sp>
        <p:nvSpPr>
          <p:cNvPr id="5" name="Subtitle 2"/>
          <p:cNvSpPr txBox="1">
            <a:spLocks/>
          </p:cNvSpPr>
          <p:nvPr/>
        </p:nvSpPr>
        <p:spPr>
          <a:xfrm>
            <a:off x="315722" y="715225"/>
            <a:ext cx="8496973" cy="52581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ZA" b="1" dirty="0" smtClean="0"/>
              <a:t>AARTO Performance</a:t>
            </a:r>
          </a:p>
          <a:p>
            <a:pPr marL="457200" indent="-457200" algn="just">
              <a:buFont typeface="Arial" panose="020B0604020202020204" pitchFamily="34" charset="0"/>
              <a:buChar char="•"/>
            </a:pPr>
            <a:r>
              <a:rPr lang="en-ZA" sz="2400" dirty="0" smtClean="0">
                <a:solidFill>
                  <a:srgbClr val="002060"/>
                </a:solidFill>
              </a:rPr>
              <a:t>The AARTO accounts are subjected to an audit by the AGSA. This year’s audit was carried out as part of the overall Agency audit. </a:t>
            </a:r>
          </a:p>
          <a:p>
            <a:pPr marL="457200" indent="-457200" algn="just">
              <a:buFont typeface="Arial" panose="020B0604020202020204" pitchFamily="34" charset="0"/>
              <a:buChar char="•"/>
            </a:pPr>
            <a:endParaRPr lang="en-ZA" sz="2400" dirty="0" smtClean="0">
              <a:solidFill>
                <a:srgbClr val="002060"/>
              </a:solidFill>
            </a:endParaRPr>
          </a:p>
          <a:p>
            <a:pPr marL="457200" indent="-457200" algn="just">
              <a:buFont typeface="Arial" panose="020B0604020202020204" pitchFamily="34" charset="0"/>
              <a:buChar char="•"/>
            </a:pPr>
            <a:r>
              <a:rPr lang="en-ZA" sz="2400" dirty="0" smtClean="0">
                <a:solidFill>
                  <a:srgbClr val="002060"/>
                </a:solidFill>
              </a:rPr>
              <a:t>The audit of the AARTO accounts ensures that the Agency remains accountable to key AARTO stakeholders and allows the municipalities </a:t>
            </a:r>
            <a:r>
              <a:rPr lang="en-ZA" sz="2400" dirty="0">
                <a:solidFill>
                  <a:srgbClr val="002060"/>
                </a:solidFill>
              </a:rPr>
              <a:t>to obtain assurance over </a:t>
            </a:r>
            <a:r>
              <a:rPr lang="en-ZA" sz="2400" dirty="0" smtClean="0">
                <a:solidFill>
                  <a:srgbClr val="002060"/>
                </a:solidFill>
              </a:rPr>
              <a:t>the AARTO accounts.</a:t>
            </a:r>
          </a:p>
          <a:p>
            <a:pPr marL="457200" indent="-457200" algn="just">
              <a:buFont typeface="Arial" panose="020B0604020202020204" pitchFamily="34" charset="0"/>
              <a:buChar char="•"/>
            </a:pPr>
            <a:endParaRPr lang="en-ZA" sz="2400" dirty="0">
              <a:solidFill>
                <a:srgbClr val="002060"/>
              </a:solidFill>
            </a:endParaRPr>
          </a:p>
          <a:p>
            <a:pPr marL="457200" indent="-457200" algn="just">
              <a:buFont typeface="Arial" panose="020B0604020202020204" pitchFamily="34" charset="0"/>
              <a:buChar char="•"/>
            </a:pPr>
            <a:r>
              <a:rPr lang="en-ZA" sz="2400" dirty="0" smtClean="0">
                <a:solidFill>
                  <a:srgbClr val="002060"/>
                </a:solidFill>
              </a:rPr>
              <a:t>The </a:t>
            </a:r>
            <a:r>
              <a:rPr lang="en-ZA" sz="2400" dirty="0">
                <a:solidFill>
                  <a:srgbClr val="002060"/>
                </a:solidFill>
              </a:rPr>
              <a:t>Agency continued to service the AARTO stakeholders in terms of </a:t>
            </a:r>
            <a:r>
              <a:rPr lang="en-ZA" sz="2400" dirty="0" smtClean="0">
                <a:solidFill>
                  <a:srgbClr val="002060"/>
                </a:solidFill>
              </a:rPr>
              <a:t>its legislated mandate.</a:t>
            </a:r>
          </a:p>
          <a:p>
            <a:pPr marL="457200" indent="-457200" algn="just">
              <a:buFont typeface="Arial" panose="020B0604020202020204" pitchFamily="34" charset="0"/>
              <a:buChar char="•"/>
            </a:pPr>
            <a:endParaRPr lang="en-ZA" sz="2400" dirty="0" smtClean="0">
              <a:solidFill>
                <a:srgbClr val="FF0000"/>
              </a:solidFill>
            </a:endParaRPr>
          </a:p>
        </p:txBody>
      </p:sp>
    </p:spTree>
    <p:extLst>
      <p:ext uri="{BB962C8B-B14F-4D97-AF65-F5344CB8AC3E}">
        <p14:creationId xmlns:p14="http://schemas.microsoft.com/office/powerpoint/2010/main" xmlns="" val="31481355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pic>
        <p:nvPicPr>
          <p:cNvPr id="3" name="Picture 2"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Rectangle 3"/>
          <p:cNvSpPr/>
          <p:nvPr/>
        </p:nvSpPr>
        <p:spPr>
          <a:xfrm>
            <a:off x="466412" y="2735601"/>
            <a:ext cx="7617068" cy="584775"/>
          </a:xfrm>
          <a:prstGeom prst="rect">
            <a:avLst/>
          </a:prstGeom>
        </p:spPr>
        <p:txBody>
          <a:bodyPr wrap="square">
            <a:spAutoFit/>
          </a:bodyPr>
          <a:lstStyle/>
          <a:p>
            <a:pPr algn="ctr"/>
            <a:r>
              <a:rPr lang="en-US" sz="3200" b="1" dirty="0">
                <a:latin typeface="Aharoni" pitchFamily="2" charset="-79"/>
                <a:cs typeface="Aharoni" pitchFamily="2" charset="-79"/>
              </a:rPr>
              <a:t>Part </a:t>
            </a:r>
            <a:r>
              <a:rPr lang="en-US" sz="3200" b="1" dirty="0" smtClean="0">
                <a:latin typeface="Aharoni" pitchFamily="2" charset="-79"/>
                <a:cs typeface="Aharoni" pitchFamily="2" charset="-79"/>
              </a:rPr>
              <a:t>E </a:t>
            </a:r>
            <a:r>
              <a:rPr lang="en-US" sz="3200" b="1" dirty="0">
                <a:latin typeface="Aharoni" pitchFamily="2" charset="-79"/>
                <a:cs typeface="Aharoni" pitchFamily="2" charset="-79"/>
              </a:rPr>
              <a:t>: </a:t>
            </a:r>
            <a:r>
              <a:rPr lang="en-US" sz="3200" b="1" dirty="0" smtClean="0">
                <a:latin typeface="Aharoni" pitchFamily="2" charset="-79"/>
                <a:cs typeface="Aharoni" pitchFamily="2" charset="-79"/>
              </a:rPr>
              <a:t> Audit Report</a:t>
            </a:r>
            <a:endParaRPr lang="en-ZA" sz="3200" b="1" dirty="0">
              <a:latin typeface="Aharoni" pitchFamily="2" charset="-79"/>
              <a:cs typeface="Aharoni" pitchFamily="2" charset="-79"/>
            </a:endParaRPr>
          </a:p>
        </p:txBody>
      </p:sp>
      <p:sp>
        <p:nvSpPr>
          <p:cNvPr id="5" name="TextBox 4"/>
          <p:cNvSpPr txBox="1"/>
          <p:nvPr/>
        </p:nvSpPr>
        <p:spPr>
          <a:xfrm>
            <a:off x="1415441" y="3868916"/>
            <a:ext cx="7529213" cy="400110"/>
          </a:xfrm>
          <a:prstGeom prst="rect">
            <a:avLst/>
          </a:prstGeom>
          <a:noFill/>
        </p:spPr>
        <p:txBody>
          <a:bodyPr wrap="square" rtlCol="0">
            <a:spAutoFit/>
          </a:bodyPr>
          <a:lstStyle/>
          <a:p>
            <a:r>
              <a:rPr lang="en-ZA" sz="2000" dirty="0" smtClean="0">
                <a:latin typeface="Aharoni" pitchFamily="2" charset="-79"/>
                <a:cs typeface="Aharoni" pitchFamily="2" charset="-79"/>
              </a:rPr>
              <a:t>Part of Annual Financial Statements on pages 131 to 177</a:t>
            </a:r>
            <a:endParaRPr lang="en-ZA" sz="2000" dirty="0">
              <a:solidFill>
                <a:srgbClr val="FF0000"/>
              </a:solidFill>
              <a:latin typeface="Aharoni" pitchFamily="2" charset="-79"/>
              <a:cs typeface="Aharoni" pitchFamily="2" charset="-79"/>
            </a:endParaRPr>
          </a:p>
        </p:txBody>
      </p:sp>
      <p:sp>
        <p:nvSpPr>
          <p:cNvPr id="6" name="Title 1"/>
          <p:cNvSpPr txBox="1">
            <a:spLocks/>
          </p:cNvSpPr>
          <p:nvPr/>
        </p:nvSpPr>
        <p:spPr>
          <a:xfrm>
            <a:off x="125896" y="0"/>
            <a:ext cx="8865704" cy="8613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t>
            </a:r>
            <a:r>
              <a:rPr lang="en-US" sz="3200" b="1" u="sng" dirty="0" smtClean="0">
                <a:solidFill>
                  <a:schemeClr val="tx2"/>
                </a:solidFill>
                <a:cs typeface="Aharoni" pitchFamily="2" charset="-79"/>
              </a:rPr>
              <a:t>E </a:t>
            </a:r>
            <a:r>
              <a:rPr lang="en-US" sz="3200" b="1" u="sng" dirty="0">
                <a:solidFill>
                  <a:schemeClr val="tx2"/>
                </a:solidFill>
                <a:cs typeface="Aharoni" pitchFamily="2" charset="-79"/>
              </a:rPr>
              <a:t>: </a:t>
            </a:r>
            <a:r>
              <a:rPr lang="en-US" sz="3200" b="1" u="sng" dirty="0" smtClean="0">
                <a:solidFill>
                  <a:schemeClr val="tx2"/>
                </a:solidFill>
                <a:cs typeface="Aharoni" pitchFamily="2" charset="-79"/>
              </a:rPr>
              <a:t>Financial Information</a:t>
            </a:r>
          </a:p>
        </p:txBody>
      </p:sp>
    </p:spTree>
    <p:extLst>
      <p:ext uri="{BB962C8B-B14F-4D97-AF65-F5344CB8AC3E}">
        <p14:creationId xmlns:p14="http://schemas.microsoft.com/office/powerpoint/2010/main" xmlns="" val="3072308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145774" y="61147"/>
            <a:ext cx="8865704" cy="9725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A : General </a:t>
            </a:r>
            <a:r>
              <a:rPr lang="en-US" sz="3200" b="1" u="sng" dirty="0" smtClean="0">
                <a:solidFill>
                  <a:schemeClr val="tx2"/>
                </a:solidFill>
                <a:cs typeface="Aharoni" pitchFamily="2" charset="-79"/>
              </a:rPr>
              <a:t>Information</a:t>
            </a:r>
          </a:p>
        </p:txBody>
      </p:sp>
      <p:pic>
        <p:nvPicPr>
          <p:cNvPr id="5" name="Picture 4"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sp>
        <p:nvSpPr>
          <p:cNvPr id="6" name="Rectangle 5"/>
          <p:cNvSpPr/>
          <p:nvPr/>
        </p:nvSpPr>
        <p:spPr>
          <a:xfrm>
            <a:off x="357809" y="1197521"/>
            <a:ext cx="8441634" cy="4739759"/>
          </a:xfrm>
          <a:prstGeom prst="rect">
            <a:avLst/>
          </a:prstGeom>
        </p:spPr>
        <p:txBody>
          <a:bodyPr wrap="square">
            <a:spAutoFit/>
          </a:bodyPr>
          <a:lstStyle/>
          <a:p>
            <a:pPr algn="ctr"/>
            <a:endParaRPr lang="en-US" sz="2600" b="1" dirty="0" smtClean="0">
              <a:solidFill>
                <a:srgbClr val="FF0000"/>
              </a:solidFill>
              <a:latin typeface="Aharoni" pitchFamily="2" charset="-79"/>
              <a:cs typeface="Aharoni" pitchFamily="2" charset="-79"/>
            </a:endParaRPr>
          </a:p>
          <a:p>
            <a:pPr algn="ctr"/>
            <a:endParaRPr lang="en-US" sz="2600" b="1" dirty="0">
              <a:solidFill>
                <a:srgbClr val="FF0000"/>
              </a:solidFill>
              <a:latin typeface="Aharoni" pitchFamily="2" charset="-79"/>
              <a:cs typeface="Aharoni" pitchFamily="2" charset="-79"/>
            </a:endParaRPr>
          </a:p>
          <a:p>
            <a:pPr algn="ctr"/>
            <a:r>
              <a:rPr lang="en-US" sz="3200" b="1" dirty="0" smtClean="0">
                <a:solidFill>
                  <a:schemeClr val="tx2"/>
                </a:solidFill>
                <a:cs typeface="Aharoni" pitchFamily="2" charset="-79"/>
              </a:rPr>
              <a:t>Part </a:t>
            </a:r>
            <a:r>
              <a:rPr lang="en-US" sz="3200" b="1" dirty="0">
                <a:solidFill>
                  <a:schemeClr val="tx2"/>
                </a:solidFill>
                <a:cs typeface="Aharoni" pitchFamily="2" charset="-79"/>
              </a:rPr>
              <a:t>A : </a:t>
            </a:r>
            <a:br>
              <a:rPr lang="en-US" sz="3200" b="1" dirty="0">
                <a:solidFill>
                  <a:schemeClr val="tx2"/>
                </a:solidFill>
                <a:cs typeface="Aharoni" pitchFamily="2" charset="-79"/>
              </a:rPr>
            </a:br>
            <a:r>
              <a:rPr lang="en-US" sz="3200" b="1" dirty="0">
                <a:solidFill>
                  <a:schemeClr val="tx2"/>
                </a:solidFill>
                <a:cs typeface="Aharoni" pitchFamily="2" charset="-79"/>
              </a:rPr>
              <a:t>General </a:t>
            </a:r>
            <a:r>
              <a:rPr lang="en-US" sz="3200" b="1" dirty="0" smtClean="0">
                <a:solidFill>
                  <a:schemeClr val="tx2"/>
                </a:solidFill>
                <a:cs typeface="Aharoni" pitchFamily="2" charset="-79"/>
              </a:rPr>
              <a:t>Information</a:t>
            </a:r>
          </a:p>
          <a:p>
            <a:pPr algn="ctr"/>
            <a:endParaRPr lang="en-US" sz="2600" dirty="0" smtClean="0">
              <a:solidFill>
                <a:schemeClr val="tx2"/>
              </a:solidFill>
            </a:endParaRPr>
          </a:p>
          <a:p>
            <a:pPr algn="ctr"/>
            <a:endParaRPr lang="en-US" sz="2600" dirty="0"/>
          </a:p>
          <a:p>
            <a:pPr algn="ctr"/>
            <a:r>
              <a:rPr lang="en-ZA" sz="2800" b="1" i="1" dirty="0">
                <a:solidFill>
                  <a:schemeClr val="tx2"/>
                </a:solidFill>
              </a:rPr>
              <a:t>Annual Report </a:t>
            </a:r>
            <a:r>
              <a:rPr lang="en-ZA" sz="2800" b="1" i="1" dirty="0" smtClean="0">
                <a:solidFill>
                  <a:schemeClr val="tx2"/>
                </a:solidFill>
              </a:rPr>
              <a:t>pages 5 to 30</a:t>
            </a:r>
          </a:p>
          <a:p>
            <a:pPr algn="ctr"/>
            <a:endParaRPr lang="en-ZA" sz="2800" dirty="0" smtClean="0">
              <a:solidFill>
                <a:schemeClr val="tx2"/>
              </a:solidFill>
            </a:endParaRPr>
          </a:p>
          <a:p>
            <a:pPr algn="ctr"/>
            <a:endParaRPr lang="en-ZA" sz="2600" dirty="0"/>
          </a:p>
          <a:p>
            <a:pPr algn="ctr"/>
            <a:endParaRPr lang="en-ZA" sz="2600" dirty="0" smtClean="0"/>
          </a:p>
          <a:p>
            <a:pPr algn="ctr"/>
            <a:endParaRPr lang="en-ZA" sz="2600" dirty="0"/>
          </a:p>
        </p:txBody>
      </p:sp>
    </p:spTree>
    <p:extLst>
      <p:ext uri="{BB962C8B-B14F-4D97-AF65-F5344CB8AC3E}">
        <p14:creationId xmlns:p14="http://schemas.microsoft.com/office/powerpoint/2010/main" xmlns="" val="24563207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228600" y="1186068"/>
            <a:ext cx="5638800" cy="460375"/>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400" b="1" dirty="0" smtClean="0">
                <a:latin typeface="Aharoni" pitchFamily="2" charset="-79"/>
                <a:cs typeface="Aharoni" pitchFamily="2" charset="-79"/>
              </a:rPr>
              <a:t>Audit Committee Report</a:t>
            </a:r>
            <a:endParaRPr lang="en-ZA" sz="2400" b="1" dirty="0">
              <a:latin typeface="Aharoni" pitchFamily="2" charset="-79"/>
              <a:cs typeface="Aharoni" pitchFamily="2" charset="-79"/>
            </a:endParaRPr>
          </a:p>
        </p:txBody>
      </p:sp>
      <p:sp>
        <p:nvSpPr>
          <p:cNvPr id="5" name="Title 1"/>
          <p:cNvSpPr txBox="1">
            <a:spLocks/>
          </p:cNvSpPr>
          <p:nvPr/>
        </p:nvSpPr>
        <p:spPr>
          <a:xfrm>
            <a:off x="125896" y="0"/>
            <a:ext cx="8865704" cy="92765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E : Financial Information</a:t>
            </a:r>
          </a:p>
        </p:txBody>
      </p:sp>
      <p:pic>
        <p:nvPicPr>
          <p:cNvPr id="7" name="Picture 6"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sp>
        <p:nvSpPr>
          <p:cNvPr id="8" name="TextBox 7"/>
          <p:cNvSpPr txBox="1"/>
          <p:nvPr/>
        </p:nvSpPr>
        <p:spPr>
          <a:xfrm>
            <a:off x="228600" y="1621825"/>
            <a:ext cx="8763000" cy="5170646"/>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ZA" sz="2000" dirty="0" smtClean="0">
                <a:cs typeface="Arial" pitchFamily="34" charset="0"/>
              </a:rPr>
              <a:t>The Audit &amp; Risk Committee was fully and properly constituted for the year under review</a:t>
            </a:r>
          </a:p>
          <a:p>
            <a:pPr marL="457200" indent="-457200" algn="just">
              <a:lnSpc>
                <a:spcPct val="150000"/>
              </a:lnSpc>
              <a:buFont typeface="Arial" panose="020B0604020202020204" pitchFamily="34" charset="0"/>
              <a:buChar char="•"/>
            </a:pPr>
            <a:r>
              <a:rPr lang="en-ZA" sz="2000" dirty="0" smtClean="0">
                <a:cs typeface="Arial" pitchFamily="34" charset="0"/>
              </a:rPr>
              <a:t>Complied with all its responsibilities in the PFMA and Treasury Regulations</a:t>
            </a:r>
          </a:p>
          <a:p>
            <a:pPr marL="457200" indent="-457200" algn="just">
              <a:lnSpc>
                <a:spcPct val="150000"/>
              </a:lnSpc>
              <a:buFont typeface="Arial" panose="020B0604020202020204" pitchFamily="34" charset="0"/>
              <a:buChar char="•"/>
            </a:pPr>
            <a:r>
              <a:rPr lang="en-ZA" sz="2000" dirty="0" smtClean="0">
                <a:cs typeface="Arial" pitchFamily="34" charset="0"/>
              </a:rPr>
              <a:t>Confirms the effectiveness of the Agency’s internal controls</a:t>
            </a:r>
          </a:p>
          <a:p>
            <a:pPr marL="457200" indent="-457200" algn="just">
              <a:lnSpc>
                <a:spcPct val="150000"/>
              </a:lnSpc>
              <a:buFont typeface="Arial" panose="020B0604020202020204" pitchFamily="34" charset="0"/>
              <a:buChar char="•"/>
            </a:pPr>
            <a:r>
              <a:rPr lang="en-ZA" sz="2000" dirty="0" smtClean="0">
                <a:cs typeface="Arial" pitchFamily="34" charset="0"/>
              </a:rPr>
              <a:t>Confirms the assurance given to the Board &amp; Shareholder about the business of the Agency and its healthy financial status</a:t>
            </a:r>
          </a:p>
          <a:p>
            <a:pPr marL="457200" indent="-457200" algn="just">
              <a:lnSpc>
                <a:spcPct val="150000"/>
              </a:lnSpc>
              <a:buFont typeface="Arial" panose="020B0604020202020204" pitchFamily="34" charset="0"/>
              <a:buChar char="•"/>
            </a:pPr>
            <a:r>
              <a:rPr lang="en-ZA" sz="2000" dirty="0" smtClean="0">
                <a:cs typeface="Arial" pitchFamily="34" charset="0"/>
              </a:rPr>
              <a:t>Confirms that it evaluated the Agency’s financial statements and satisfied itself about its accuracy</a:t>
            </a:r>
          </a:p>
          <a:p>
            <a:pPr marL="457200" indent="-457200" algn="just">
              <a:lnSpc>
                <a:spcPct val="150000"/>
              </a:lnSpc>
              <a:buFont typeface="Arial" panose="020B0604020202020204" pitchFamily="34" charset="0"/>
              <a:buChar char="•"/>
            </a:pPr>
            <a:r>
              <a:rPr lang="en-ZA" sz="2000" dirty="0" smtClean="0">
                <a:cs typeface="Arial" pitchFamily="34" charset="0"/>
              </a:rPr>
              <a:t>Concurs with and recommends that the Shareholder accepts the audited financial statements and opinion of the Auditor General</a:t>
            </a:r>
          </a:p>
          <a:p>
            <a:pPr marL="457200" indent="-457200" algn="just">
              <a:lnSpc>
                <a:spcPct val="150000"/>
              </a:lnSpc>
              <a:buFont typeface="Arial" panose="020B0604020202020204" pitchFamily="34" charset="0"/>
              <a:buChar char="•"/>
            </a:pPr>
            <a:endParaRPr lang="en-ZA" sz="2000" dirty="0" smtClean="0">
              <a:solidFill>
                <a:srgbClr val="FF0000"/>
              </a:solidFill>
              <a:cs typeface="Arial" pitchFamily="34" charset="0"/>
            </a:endParaRPr>
          </a:p>
        </p:txBody>
      </p:sp>
    </p:spTree>
    <p:extLst>
      <p:ext uri="{BB962C8B-B14F-4D97-AF65-F5344CB8AC3E}">
        <p14:creationId xmlns:p14="http://schemas.microsoft.com/office/powerpoint/2010/main" xmlns="" val="26045914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4" name="Title 1"/>
          <p:cNvSpPr txBox="1">
            <a:spLocks/>
          </p:cNvSpPr>
          <p:nvPr/>
        </p:nvSpPr>
        <p:spPr>
          <a:xfrm>
            <a:off x="228600" y="1186068"/>
            <a:ext cx="5638800" cy="460375"/>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400" b="1" dirty="0" smtClean="0">
                <a:latin typeface="Aharoni" pitchFamily="2" charset="-79"/>
                <a:cs typeface="Aharoni" pitchFamily="2" charset="-79"/>
              </a:rPr>
              <a:t>Auditors Report</a:t>
            </a:r>
            <a:endParaRPr lang="en-ZA" sz="2400" b="1" dirty="0">
              <a:latin typeface="Aharoni" pitchFamily="2" charset="-79"/>
              <a:cs typeface="Aharoni" pitchFamily="2" charset="-79"/>
            </a:endParaRPr>
          </a:p>
        </p:txBody>
      </p:sp>
      <p:sp>
        <p:nvSpPr>
          <p:cNvPr id="5" name="Title 1"/>
          <p:cNvSpPr txBox="1">
            <a:spLocks/>
          </p:cNvSpPr>
          <p:nvPr/>
        </p:nvSpPr>
        <p:spPr>
          <a:xfrm>
            <a:off x="125896" y="0"/>
            <a:ext cx="8865704" cy="92765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E : Financial Information</a:t>
            </a:r>
          </a:p>
        </p:txBody>
      </p:sp>
      <p:pic>
        <p:nvPicPr>
          <p:cNvPr id="7" name="Picture 6"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sp>
        <p:nvSpPr>
          <p:cNvPr id="8" name="TextBox 7"/>
          <p:cNvSpPr txBox="1"/>
          <p:nvPr/>
        </p:nvSpPr>
        <p:spPr>
          <a:xfrm>
            <a:off x="228600" y="1621825"/>
            <a:ext cx="8763000" cy="5170646"/>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ZA" sz="2000" dirty="0">
                <a:cs typeface="Arial" pitchFamily="34" charset="0"/>
              </a:rPr>
              <a:t>AG has issued </a:t>
            </a:r>
            <a:r>
              <a:rPr lang="en-ZA" sz="2000" b="1" dirty="0" smtClean="0">
                <a:cs typeface="Arial" pitchFamily="34" charset="0"/>
              </a:rPr>
              <a:t>unqualified</a:t>
            </a:r>
            <a:r>
              <a:rPr lang="en-ZA" sz="2000" b="1" i="1" dirty="0" smtClean="0">
                <a:cs typeface="Arial" pitchFamily="34" charset="0"/>
              </a:rPr>
              <a:t> </a:t>
            </a:r>
            <a:r>
              <a:rPr lang="en-ZA" sz="2000" b="1" i="1" dirty="0">
                <a:cs typeface="Arial" pitchFamily="34" charset="0"/>
              </a:rPr>
              <a:t>audit opinion </a:t>
            </a:r>
            <a:r>
              <a:rPr lang="en-ZA" sz="2000" dirty="0" smtClean="0">
                <a:cs typeface="Arial" pitchFamily="34" charset="0"/>
              </a:rPr>
              <a:t>for </a:t>
            </a:r>
            <a:r>
              <a:rPr lang="en-ZA" sz="2000" dirty="0">
                <a:cs typeface="Arial" pitchFamily="34" charset="0"/>
              </a:rPr>
              <a:t>the </a:t>
            </a:r>
            <a:r>
              <a:rPr lang="en-ZA" sz="2000" dirty="0" smtClean="0">
                <a:cs typeface="Arial" pitchFamily="34" charset="0"/>
              </a:rPr>
              <a:t>2017/18 </a:t>
            </a:r>
            <a:r>
              <a:rPr lang="en-ZA" sz="2000" dirty="0">
                <a:cs typeface="Arial" pitchFamily="34" charset="0"/>
              </a:rPr>
              <a:t>reporting period, that the financial </a:t>
            </a:r>
            <a:r>
              <a:rPr lang="en-ZA" sz="2000" dirty="0" smtClean="0">
                <a:cs typeface="Arial" pitchFamily="34" charset="0"/>
              </a:rPr>
              <a:t>statements are fairly presented </a:t>
            </a:r>
            <a:r>
              <a:rPr lang="en-ZA" sz="2000" dirty="0">
                <a:cs typeface="Arial" pitchFamily="34" charset="0"/>
              </a:rPr>
              <a:t>in all material respects.</a:t>
            </a:r>
          </a:p>
          <a:p>
            <a:pPr marL="457200" indent="-457200" algn="just">
              <a:lnSpc>
                <a:spcPct val="150000"/>
              </a:lnSpc>
              <a:buFont typeface="Arial" panose="020B0604020202020204" pitchFamily="34" charset="0"/>
              <a:buChar char="•"/>
            </a:pPr>
            <a:r>
              <a:rPr lang="en-ZA" sz="2000" dirty="0" smtClean="0">
                <a:cs typeface="Arial" pitchFamily="34" charset="0"/>
              </a:rPr>
              <a:t>This is the </a:t>
            </a:r>
            <a:r>
              <a:rPr lang="en-ZA" sz="2000" b="1" dirty="0" smtClean="0">
                <a:cs typeface="Arial" pitchFamily="34" charset="0"/>
              </a:rPr>
              <a:t>7</a:t>
            </a:r>
            <a:r>
              <a:rPr lang="en-ZA" sz="2000" b="1" baseline="30000" dirty="0" smtClean="0">
                <a:cs typeface="Arial" pitchFamily="34" charset="0"/>
              </a:rPr>
              <a:t>th</a:t>
            </a:r>
            <a:r>
              <a:rPr lang="en-ZA" sz="2000" b="1" dirty="0" smtClean="0">
                <a:cs typeface="Arial" pitchFamily="34" charset="0"/>
              </a:rPr>
              <a:t> </a:t>
            </a:r>
            <a:r>
              <a:rPr lang="en-ZA" sz="2000" b="1" i="1" dirty="0" smtClean="0">
                <a:cs typeface="Arial" pitchFamily="34" charset="0"/>
              </a:rPr>
              <a:t>consecutive year </a:t>
            </a:r>
            <a:r>
              <a:rPr lang="en-ZA" sz="2000" dirty="0" smtClean="0">
                <a:cs typeface="Arial" pitchFamily="34" charset="0"/>
              </a:rPr>
              <a:t>that the Agency receives the highest audit opinion (unqualified or clean opinion)</a:t>
            </a:r>
          </a:p>
          <a:p>
            <a:pPr marL="457200" indent="-457200" algn="just">
              <a:lnSpc>
                <a:spcPct val="150000"/>
              </a:lnSpc>
              <a:buFont typeface="Arial" panose="020B0604020202020204" pitchFamily="34" charset="0"/>
              <a:buChar char="•"/>
            </a:pPr>
            <a:r>
              <a:rPr lang="en-ZA" sz="2000" dirty="0" smtClean="0">
                <a:cs typeface="Arial" pitchFamily="34" charset="0"/>
              </a:rPr>
              <a:t>In line with the AG’s responsibility </a:t>
            </a:r>
            <a:r>
              <a:rPr lang="en-ZA" sz="2000" dirty="0">
                <a:cs typeface="Arial" pitchFamily="34" charset="0"/>
              </a:rPr>
              <a:t>to report material findings of non-compliance with key </a:t>
            </a:r>
            <a:r>
              <a:rPr lang="en-ZA" sz="2000" dirty="0" smtClean="0">
                <a:cs typeface="Arial" pitchFamily="34" charset="0"/>
              </a:rPr>
              <a:t>legislation, the AG has reported that the Agency has for the year under review complied with all the relevant legislation</a:t>
            </a:r>
          </a:p>
          <a:p>
            <a:pPr marL="457200" indent="-457200" algn="just">
              <a:lnSpc>
                <a:spcPct val="150000"/>
              </a:lnSpc>
              <a:buFont typeface="Arial" panose="020B0604020202020204" pitchFamily="34" charset="0"/>
              <a:buChar char="•"/>
            </a:pPr>
            <a:r>
              <a:rPr lang="en-ZA" sz="2000" dirty="0" smtClean="0">
                <a:cs typeface="Arial" pitchFamily="34" charset="0"/>
              </a:rPr>
              <a:t>The Agency did not incur any fruitless expenditure for the year under review.</a:t>
            </a:r>
          </a:p>
          <a:p>
            <a:pPr marL="457200" indent="-457200" algn="just">
              <a:lnSpc>
                <a:spcPct val="150000"/>
              </a:lnSpc>
              <a:buFont typeface="Arial" panose="020B0604020202020204" pitchFamily="34" charset="0"/>
              <a:buChar char="•"/>
            </a:pPr>
            <a:r>
              <a:rPr lang="en-ZA" sz="2000" dirty="0" smtClean="0">
                <a:cs typeface="Arial" pitchFamily="34" charset="0"/>
              </a:rPr>
              <a:t>Only one instance of irregular expenditure noted (approved deviation)</a:t>
            </a:r>
            <a:endParaRPr lang="en-ZA" sz="2400" dirty="0">
              <a:cs typeface="Arial" pitchFamily="34" charset="0"/>
            </a:endParaRPr>
          </a:p>
          <a:p>
            <a:pPr marL="457200" indent="-457200" algn="just">
              <a:lnSpc>
                <a:spcPct val="150000"/>
              </a:lnSpc>
              <a:buFont typeface="Arial" panose="020B0604020202020204" pitchFamily="34" charset="0"/>
              <a:buChar char="•"/>
            </a:pPr>
            <a:endParaRPr lang="en-ZA" sz="2000" dirty="0" smtClean="0">
              <a:cs typeface="Arial" pitchFamily="34" charset="0"/>
            </a:endParaRPr>
          </a:p>
          <a:p>
            <a:pPr marL="457200" indent="-457200" algn="just">
              <a:lnSpc>
                <a:spcPct val="150000"/>
              </a:lnSpc>
              <a:buFont typeface="Arial" panose="020B0604020202020204" pitchFamily="34" charset="0"/>
              <a:buChar char="•"/>
            </a:pPr>
            <a:endParaRPr lang="en-ZA" sz="2000" dirty="0" smtClean="0">
              <a:solidFill>
                <a:srgbClr val="FF0000"/>
              </a:solidFill>
              <a:cs typeface="Arial" pitchFamily="34" charset="0"/>
            </a:endParaRPr>
          </a:p>
        </p:txBody>
      </p:sp>
    </p:spTree>
    <p:extLst>
      <p:ext uri="{BB962C8B-B14F-4D97-AF65-F5344CB8AC3E}">
        <p14:creationId xmlns:p14="http://schemas.microsoft.com/office/powerpoint/2010/main" xmlns="" val="13647651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xmlns="" val="2285300706"/>
              </p:ext>
            </p:extLst>
          </p:nvPr>
        </p:nvGraphicFramePr>
        <p:xfrm>
          <a:off x="125896" y="2396801"/>
          <a:ext cx="8770790" cy="2838597"/>
        </p:xfrm>
        <a:graphic>
          <a:graphicData uri="http://schemas.openxmlformats.org/drawingml/2006/table">
            <a:tbl>
              <a:tblPr firstRow="1" firstCol="1" bandRow="1">
                <a:tableStyleId>{5C22544A-7EE6-4342-B048-85BDC9FD1C3A}</a:tableStyleId>
              </a:tblPr>
              <a:tblGrid>
                <a:gridCol w="5073300">
                  <a:extLst>
                    <a:ext uri="{9D8B030D-6E8A-4147-A177-3AD203B41FA5}">
                      <a16:colId xmlns:a16="http://schemas.microsoft.com/office/drawing/2014/main" xmlns="" val="20000"/>
                    </a:ext>
                  </a:extLst>
                </a:gridCol>
                <a:gridCol w="1977727">
                  <a:extLst>
                    <a:ext uri="{9D8B030D-6E8A-4147-A177-3AD203B41FA5}">
                      <a16:colId xmlns:a16="http://schemas.microsoft.com/office/drawing/2014/main" xmlns="" val="20001"/>
                    </a:ext>
                  </a:extLst>
                </a:gridCol>
                <a:gridCol w="1719763">
                  <a:extLst>
                    <a:ext uri="{9D8B030D-6E8A-4147-A177-3AD203B41FA5}">
                      <a16:colId xmlns:a16="http://schemas.microsoft.com/office/drawing/2014/main" xmlns="" val="20002"/>
                    </a:ext>
                  </a:extLst>
                </a:gridCol>
              </a:tblGrid>
              <a:tr h="497352">
                <a:tc>
                  <a:txBody>
                    <a:bodyPr/>
                    <a:lstStyle/>
                    <a:p>
                      <a:pPr marL="20955" algn="ctr">
                        <a:lnSpc>
                          <a:spcPct val="150000"/>
                        </a:lnSpc>
                        <a:spcAft>
                          <a:spcPts val="0"/>
                        </a:spcAft>
                      </a:pPr>
                      <a:r>
                        <a:rPr lang="en-ZA" sz="1800" dirty="0">
                          <a:effectLst/>
                          <a:latin typeface="+mn-lt"/>
                        </a:rPr>
                        <a:t>Selected objective</a:t>
                      </a:r>
                      <a:endParaRPr lang="en-ZA" sz="1800" dirty="0">
                        <a:effectLst/>
                        <a:latin typeface="+mn-lt"/>
                        <a:ea typeface="Times New Roman"/>
                      </a:endParaRPr>
                    </a:p>
                  </a:txBody>
                  <a:tcPr marL="68580" marR="68580" marT="0" marB="0"/>
                </a:tc>
                <a:tc>
                  <a:txBody>
                    <a:bodyPr/>
                    <a:lstStyle/>
                    <a:p>
                      <a:pPr marL="21590" algn="ctr">
                        <a:lnSpc>
                          <a:spcPct val="150000"/>
                        </a:lnSpc>
                        <a:spcAft>
                          <a:spcPts val="0"/>
                        </a:spcAft>
                      </a:pPr>
                      <a:r>
                        <a:rPr lang="en-ZA" sz="1800" dirty="0" smtClean="0">
                          <a:effectLst/>
                          <a:latin typeface="+mn-lt"/>
                        </a:rPr>
                        <a:t>Usefulness</a:t>
                      </a:r>
                      <a:endParaRPr lang="en-ZA" sz="1800" dirty="0">
                        <a:effectLst/>
                        <a:latin typeface="+mn-lt"/>
                        <a:ea typeface="Times New Roman"/>
                      </a:endParaRPr>
                    </a:p>
                  </a:txBody>
                  <a:tcPr marL="68580" marR="68580" marT="0" marB="0"/>
                </a:tc>
                <a:tc>
                  <a:txBody>
                    <a:bodyPr/>
                    <a:lstStyle/>
                    <a:p>
                      <a:pPr marL="21590" algn="ctr">
                        <a:lnSpc>
                          <a:spcPct val="150000"/>
                        </a:lnSpc>
                        <a:spcAft>
                          <a:spcPts val="0"/>
                        </a:spcAft>
                      </a:pPr>
                      <a:r>
                        <a:rPr lang="en-ZA" sz="1800" dirty="0">
                          <a:effectLst/>
                          <a:latin typeface="+mn-lt"/>
                        </a:rPr>
                        <a:t> </a:t>
                      </a:r>
                      <a:r>
                        <a:rPr lang="en-ZA" sz="1800" dirty="0" smtClean="0">
                          <a:effectLst/>
                          <a:latin typeface="+mn-lt"/>
                        </a:rPr>
                        <a:t>Reliability</a:t>
                      </a:r>
                      <a:endParaRPr lang="en-ZA" sz="1800" dirty="0">
                        <a:effectLst/>
                        <a:latin typeface="+mn-lt"/>
                        <a:ea typeface="Times New Roman"/>
                      </a:endParaRPr>
                    </a:p>
                  </a:txBody>
                  <a:tcPr marL="68580" marR="68580" marT="0" marB="0"/>
                </a:tc>
                <a:extLst>
                  <a:ext uri="{0D108BD9-81ED-4DB2-BD59-A6C34878D82A}">
                    <a16:rowId xmlns:a16="http://schemas.microsoft.com/office/drawing/2014/main" xmlns="" val="10000"/>
                  </a:ext>
                </a:extLst>
              </a:tr>
              <a:tr h="726076">
                <a:tc>
                  <a:txBody>
                    <a:bodyPr/>
                    <a:lstStyle/>
                    <a:p>
                      <a:pPr>
                        <a:lnSpc>
                          <a:spcPct val="150000"/>
                        </a:lnSpc>
                        <a:spcAft>
                          <a:spcPts val="1200"/>
                        </a:spcAft>
                      </a:pPr>
                      <a:r>
                        <a:rPr lang="en-ZA" sz="1800" dirty="0" smtClean="0">
                          <a:effectLst/>
                          <a:latin typeface="+mn-lt"/>
                          <a:ea typeface="Calibri"/>
                        </a:rPr>
                        <a:t>Objective 1: </a:t>
                      </a:r>
                      <a:r>
                        <a:rPr lang="en-GB" sz="1800" b="1" kern="1200" dirty="0" smtClean="0">
                          <a:solidFill>
                            <a:schemeClr val="lt1"/>
                          </a:solidFill>
                          <a:effectLst/>
                          <a:latin typeface="+mn-lt"/>
                          <a:ea typeface="+mn-ea"/>
                          <a:cs typeface="+mn-cs"/>
                        </a:rPr>
                        <a:t>1 Discourage the contravention of road traffic laws</a:t>
                      </a:r>
                      <a:endParaRPr lang="en-ZA" sz="1800" dirty="0">
                        <a:effectLst/>
                        <a:latin typeface="+mn-lt"/>
                        <a:ea typeface="Times New Roman"/>
                      </a:endParaRPr>
                    </a:p>
                  </a:txBody>
                  <a:tcPr marL="68580" marR="68580" marT="0" marB="0"/>
                </a:tc>
                <a:tc>
                  <a:txBody>
                    <a:bodyPr/>
                    <a:lstStyle/>
                    <a:p>
                      <a:pPr>
                        <a:lnSpc>
                          <a:spcPct val="150000"/>
                        </a:lnSpc>
                        <a:spcAft>
                          <a:spcPts val="1200"/>
                        </a:spcAft>
                      </a:pPr>
                      <a:r>
                        <a:rPr lang="en-ZA" sz="1800" dirty="0">
                          <a:effectLst/>
                          <a:latin typeface="+mn-lt"/>
                          <a:ea typeface="Times New Roman"/>
                        </a:rPr>
                        <a:t>Unqualified</a:t>
                      </a:r>
                    </a:p>
                  </a:txBody>
                  <a:tcPr marL="68580" marR="68580" marT="0" marB="0"/>
                </a:tc>
                <a:tc>
                  <a:txBody>
                    <a:bodyPr/>
                    <a:lstStyle/>
                    <a:p>
                      <a:pPr marL="21590">
                        <a:lnSpc>
                          <a:spcPct val="150000"/>
                        </a:lnSpc>
                        <a:spcAft>
                          <a:spcPts val="1200"/>
                        </a:spcAft>
                      </a:pPr>
                      <a:r>
                        <a:rPr lang="en-ZA" sz="1800" dirty="0" smtClean="0">
                          <a:effectLst/>
                          <a:latin typeface="+mn-lt"/>
                          <a:ea typeface="Times New Roman"/>
                        </a:rPr>
                        <a:t>Adverse</a:t>
                      </a:r>
                      <a:endParaRPr lang="en-ZA" sz="1800" dirty="0">
                        <a:effectLst/>
                        <a:latin typeface="+mn-lt"/>
                        <a:ea typeface="Times New Roman"/>
                      </a:endParaRPr>
                    </a:p>
                  </a:txBody>
                  <a:tcPr marL="68580" marR="68580" marT="0" marB="0"/>
                </a:tc>
                <a:extLst>
                  <a:ext uri="{0D108BD9-81ED-4DB2-BD59-A6C34878D82A}">
                    <a16:rowId xmlns:a16="http://schemas.microsoft.com/office/drawing/2014/main" xmlns="" val="10001"/>
                  </a:ext>
                </a:extLst>
              </a:tr>
              <a:tr h="726076">
                <a:tc>
                  <a:txBody>
                    <a:bodyPr/>
                    <a:lstStyle/>
                    <a:p>
                      <a:pPr>
                        <a:lnSpc>
                          <a:spcPct val="150000"/>
                        </a:lnSpc>
                        <a:spcAft>
                          <a:spcPts val="1200"/>
                        </a:spcAft>
                      </a:pPr>
                      <a:r>
                        <a:rPr lang="en-ZA" sz="1800" dirty="0">
                          <a:effectLst/>
                          <a:latin typeface="+mn-lt"/>
                          <a:ea typeface="Times New Roman"/>
                        </a:rPr>
                        <a:t>Objective 2: </a:t>
                      </a:r>
                      <a:r>
                        <a:rPr lang="en-GB" sz="1800" b="1" kern="1200" dirty="0" smtClean="0">
                          <a:solidFill>
                            <a:schemeClr val="lt1"/>
                          </a:solidFill>
                          <a:effectLst/>
                          <a:latin typeface="+mn-lt"/>
                          <a:ea typeface="+mn-ea"/>
                          <a:cs typeface="+mn-cs"/>
                        </a:rPr>
                        <a:t>Co-ordinate and facilitate readiness for national implementation of AARTO</a:t>
                      </a:r>
                      <a:endParaRPr lang="en-ZA" sz="1800" dirty="0">
                        <a:effectLst/>
                        <a:latin typeface="+mn-lt"/>
                        <a:ea typeface="Times New Roman"/>
                      </a:endParaRPr>
                    </a:p>
                  </a:txBody>
                  <a:tcPr marL="68580" marR="68580" marT="0" marB="0"/>
                </a:tc>
                <a:tc>
                  <a:txBody>
                    <a:bodyPr/>
                    <a:lstStyle/>
                    <a:p>
                      <a:pPr>
                        <a:lnSpc>
                          <a:spcPct val="150000"/>
                        </a:lnSpc>
                        <a:spcAft>
                          <a:spcPts val="1200"/>
                        </a:spcAft>
                      </a:pPr>
                      <a:r>
                        <a:rPr lang="en-ZA" sz="1800" dirty="0">
                          <a:effectLst/>
                          <a:latin typeface="+mn-lt"/>
                          <a:ea typeface="Times New Roman"/>
                        </a:rPr>
                        <a:t>Unqualified</a:t>
                      </a:r>
                    </a:p>
                  </a:txBody>
                  <a:tcPr marL="68580" marR="68580" marT="0" marB="0"/>
                </a:tc>
                <a:tc>
                  <a:txBody>
                    <a:bodyPr/>
                    <a:lstStyle/>
                    <a:p>
                      <a:pPr>
                        <a:lnSpc>
                          <a:spcPct val="150000"/>
                        </a:lnSpc>
                        <a:spcAft>
                          <a:spcPts val="1200"/>
                        </a:spcAft>
                      </a:pPr>
                      <a:r>
                        <a:rPr lang="en-ZA" sz="1800" dirty="0" smtClean="0">
                          <a:effectLst/>
                          <a:latin typeface="+mn-lt"/>
                          <a:ea typeface="Times New Roman"/>
                        </a:rPr>
                        <a:t>Unqualified</a:t>
                      </a:r>
                      <a:endParaRPr lang="en-ZA" sz="1800" dirty="0">
                        <a:effectLst/>
                        <a:latin typeface="+mn-lt"/>
                        <a:ea typeface="Times New Roman"/>
                      </a:endParaRPr>
                    </a:p>
                  </a:txBody>
                  <a:tcPr marL="68580" marR="68580" marT="0" marB="0"/>
                </a:tc>
                <a:extLst>
                  <a:ext uri="{0D108BD9-81ED-4DB2-BD59-A6C34878D82A}">
                    <a16:rowId xmlns:a16="http://schemas.microsoft.com/office/drawing/2014/main" xmlns="" val="10002"/>
                  </a:ext>
                </a:extLst>
              </a:tr>
              <a:tr h="708423">
                <a:tc>
                  <a:txBody>
                    <a:bodyPr/>
                    <a:lstStyle/>
                    <a:p>
                      <a:pPr>
                        <a:lnSpc>
                          <a:spcPct val="150000"/>
                        </a:lnSpc>
                        <a:spcAft>
                          <a:spcPts val="1200"/>
                        </a:spcAft>
                      </a:pPr>
                      <a:r>
                        <a:rPr lang="en-ZA" sz="1800" dirty="0">
                          <a:effectLst/>
                          <a:latin typeface="+mn-lt"/>
                          <a:ea typeface="Times New Roman"/>
                        </a:rPr>
                        <a:t>Objective 3: </a:t>
                      </a:r>
                      <a:r>
                        <a:rPr lang="en-GB" sz="1800" b="1" kern="1200" dirty="0" smtClean="0">
                          <a:solidFill>
                            <a:schemeClr val="lt1"/>
                          </a:solidFill>
                          <a:effectLst/>
                          <a:latin typeface="+mn-lt"/>
                          <a:ea typeface="+mn-ea"/>
                          <a:cs typeface="+mn-cs"/>
                        </a:rPr>
                        <a:t>Influence change in road user behaviour</a:t>
                      </a:r>
                      <a:endParaRPr lang="en-ZA" sz="1800" dirty="0">
                        <a:effectLst/>
                        <a:latin typeface="+mn-lt"/>
                        <a:ea typeface="Times New Roman"/>
                      </a:endParaRPr>
                    </a:p>
                  </a:txBody>
                  <a:tcPr marL="68580" marR="68580" marT="0" marB="0"/>
                </a:tc>
                <a:tc>
                  <a:txBody>
                    <a:bodyPr/>
                    <a:lstStyle/>
                    <a:p>
                      <a:pPr>
                        <a:lnSpc>
                          <a:spcPct val="150000"/>
                        </a:lnSpc>
                        <a:spcAft>
                          <a:spcPts val="1200"/>
                        </a:spcAft>
                      </a:pPr>
                      <a:r>
                        <a:rPr lang="en-ZA" sz="1800" dirty="0">
                          <a:effectLst/>
                          <a:latin typeface="+mn-lt"/>
                          <a:ea typeface="Times New Roman"/>
                        </a:rPr>
                        <a:t>Unqualified</a:t>
                      </a:r>
                    </a:p>
                  </a:txBody>
                  <a:tcPr marL="68580" marR="68580" marT="0" marB="0"/>
                </a:tc>
                <a:tc>
                  <a:txBody>
                    <a:bodyPr/>
                    <a:lstStyle/>
                    <a:p>
                      <a:pPr marL="21590">
                        <a:lnSpc>
                          <a:spcPct val="150000"/>
                        </a:lnSpc>
                        <a:spcAft>
                          <a:spcPts val="1200"/>
                        </a:spcAft>
                      </a:pPr>
                      <a:r>
                        <a:rPr lang="en-ZA" sz="1800" dirty="0">
                          <a:effectLst/>
                          <a:latin typeface="+mn-lt"/>
                          <a:ea typeface="Times New Roman"/>
                        </a:rPr>
                        <a:t>Unqualified</a:t>
                      </a:r>
                    </a:p>
                  </a:txBody>
                  <a:tcPr marL="68580" marR="68580" marT="0" marB="0"/>
                </a:tc>
                <a:extLst>
                  <a:ext uri="{0D108BD9-81ED-4DB2-BD59-A6C34878D82A}">
                    <a16:rowId xmlns:a16="http://schemas.microsoft.com/office/drawing/2014/main" xmlns="" val="10003"/>
                  </a:ext>
                </a:extLst>
              </a:tr>
            </a:tbl>
          </a:graphicData>
        </a:graphic>
      </p:graphicFrame>
      <p:pic>
        <p:nvPicPr>
          <p:cNvPr id="2" name="Picture 1"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
        <p:nvSpPr>
          <p:cNvPr id="5" name="Title 1"/>
          <p:cNvSpPr txBox="1">
            <a:spLocks/>
          </p:cNvSpPr>
          <p:nvPr/>
        </p:nvSpPr>
        <p:spPr>
          <a:xfrm>
            <a:off x="125896" y="19878"/>
            <a:ext cx="8865704" cy="8812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a:solidFill>
                  <a:schemeClr val="tx2"/>
                </a:solidFill>
                <a:cs typeface="Aharoni" pitchFamily="2" charset="-79"/>
              </a:rPr>
              <a:t>Part E : </a:t>
            </a:r>
            <a:r>
              <a:rPr lang="en-US" sz="3200" b="1" u="sng" dirty="0" smtClean="0">
                <a:solidFill>
                  <a:schemeClr val="tx2"/>
                </a:solidFill>
                <a:cs typeface="Aharoni" pitchFamily="2" charset="-79"/>
              </a:rPr>
              <a:t>Performance  </a:t>
            </a:r>
            <a:r>
              <a:rPr lang="en-US" sz="3200" b="1" u="sng" dirty="0">
                <a:solidFill>
                  <a:schemeClr val="tx2"/>
                </a:solidFill>
                <a:cs typeface="Aharoni" pitchFamily="2" charset="-79"/>
              </a:rPr>
              <a:t>Information</a:t>
            </a:r>
          </a:p>
        </p:txBody>
      </p:sp>
      <p:sp>
        <p:nvSpPr>
          <p:cNvPr id="8" name="Rectangle 1"/>
          <p:cNvSpPr>
            <a:spLocks noChangeArrowheads="1"/>
          </p:cNvSpPr>
          <p:nvPr/>
        </p:nvSpPr>
        <p:spPr bwMode="auto">
          <a:xfrm>
            <a:off x="125896" y="931925"/>
            <a:ext cx="8865704" cy="1261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28600" algn="l"/>
              </a:tabLst>
              <a:defRPr>
                <a:solidFill>
                  <a:schemeClr val="tx1"/>
                </a:solidFill>
                <a:latin typeface="Arial" pitchFamily="34" charset="0"/>
                <a:cs typeface="Arial" pitchFamily="34" charset="0"/>
              </a:defRPr>
            </a:lvl1pPr>
            <a:lvl2pPr>
              <a:tabLst>
                <a:tab pos="228600" algn="l"/>
              </a:tabLst>
              <a:defRPr>
                <a:solidFill>
                  <a:schemeClr val="tx1"/>
                </a:solidFill>
                <a:latin typeface="Arial" pitchFamily="34" charset="0"/>
                <a:cs typeface="Arial" pitchFamily="34" charset="0"/>
              </a:defRPr>
            </a:lvl2pPr>
            <a:lvl3pPr>
              <a:tabLst>
                <a:tab pos="228600" algn="l"/>
              </a:tabLst>
              <a:defRPr>
                <a:solidFill>
                  <a:schemeClr val="tx1"/>
                </a:solidFill>
                <a:latin typeface="Arial" pitchFamily="34" charset="0"/>
                <a:cs typeface="Arial" pitchFamily="34" charset="0"/>
              </a:defRPr>
            </a:lvl3pPr>
            <a:lvl4pPr>
              <a:tabLst>
                <a:tab pos="228600" algn="l"/>
              </a:tabLst>
              <a:defRPr>
                <a:solidFill>
                  <a:schemeClr val="tx1"/>
                </a:solidFill>
                <a:latin typeface="Arial" pitchFamily="34" charset="0"/>
                <a:cs typeface="Arial" pitchFamily="34" charset="0"/>
              </a:defRPr>
            </a:lvl4pPr>
            <a:lvl5pPr>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ZA" altLang="en-US" sz="3000" b="1" i="0" u="none" strike="noStrike" cap="none" normalizeH="0" baseline="0" dirty="0" smtClean="0">
                <a:ln>
                  <a:noFill/>
                </a:ln>
                <a:solidFill>
                  <a:schemeClr val="tx1"/>
                </a:solidFill>
                <a:effectLst/>
                <a:latin typeface="+mj-lt"/>
                <a:ea typeface="Times New Roman" pitchFamily="18" charset="0"/>
                <a:cs typeface="Aharoni" pitchFamily="2" charset="-79"/>
              </a:rPr>
              <a:t>Summary of audit conclusions</a:t>
            </a: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ZA" altLang="en-US" sz="1000" b="0" i="0" u="none" strike="noStrike" cap="none" normalizeH="0" baseline="0" dirty="0" smtClean="0">
              <a:ln>
                <a:noFill/>
              </a:ln>
              <a:solidFill>
                <a:schemeClr val="tx1"/>
              </a:solidFill>
              <a:effectLst/>
              <a:latin typeface="+mj-lt"/>
              <a:cs typeface="Aharoni" pitchFamily="2" charset="-79"/>
            </a:endParaRPr>
          </a:p>
          <a:p>
            <a:pPr marL="0" marR="0" lvl="0" indent="0" algn="just" defTabSz="914400" rtl="0" eaLnBrk="0" fontAlgn="base" latinLnBrk="0" hangingPunct="0">
              <a:lnSpc>
                <a:spcPct val="100000"/>
              </a:lnSpc>
              <a:spcBef>
                <a:spcPct val="0"/>
              </a:spcBef>
              <a:spcAft>
                <a:spcPct val="0"/>
              </a:spcAft>
              <a:buClrTx/>
              <a:buSzTx/>
              <a:tabLst>
                <a:tab pos="228600" algn="l"/>
              </a:tabLst>
            </a:pPr>
            <a:r>
              <a:rPr kumimoji="0" lang="en-ZA" altLang="en-US" sz="1600" b="0" i="0" u="none" strike="noStrike" cap="none" normalizeH="0" baseline="0" dirty="0" smtClean="0">
                <a:ln>
                  <a:noFill/>
                </a:ln>
                <a:solidFill>
                  <a:schemeClr val="tx1"/>
                </a:solidFill>
                <a:effectLst/>
                <a:latin typeface="+mj-lt"/>
                <a:ea typeface="Times New Roman" pitchFamily="18" charset="0"/>
                <a:cs typeface="Aharoni" pitchFamily="2" charset="-79"/>
              </a:rPr>
              <a:t>The following is a summary of the AG’s conclusions on the usefulness and reliability of the reported performance</a:t>
            </a:r>
            <a:r>
              <a:rPr kumimoji="0" lang="en-ZA" altLang="en-US" sz="1600" b="0" i="0" u="none" strike="noStrike" cap="none" normalizeH="0" dirty="0" smtClean="0">
                <a:ln>
                  <a:noFill/>
                </a:ln>
                <a:solidFill>
                  <a:schemeClr val="tx1"/>
                </a:solidFill>
                <a:effectLst/>
                <a:latin typeface="+mj-lt"/>
                <a:ea typeface="Times New Roman" pitchFamily="18" charset="0"/>
                <a:cs typeface="Aharoni" pitchFamily="2" charset="-79"/>
              </a:rPr>
              <a:t> </a:t>
            </a:r>
            <a:r>
              <a:rPr kumimoji="0" lang="en-ZA" altLang="en-US" sz="1600" b="0" i="0" u="none" strike="noStrike" cap="none" normalizeH="0" baseline="0" dirty="0" smtClean="0">
                <a:ln>
                  <a:noFill/>
                </a:ln>
                <a:solidFill>
                  <a:schemeClr val="tx1"/>
                </a:solidFill>
                <a:effectLst/>
                <a:latin typeface="+mj-lt"/>
                <a:ea typeface="Times New Roman" pitchFamily="18" charset="0"/>
                <a:cs typeface="Aharoni" pitchFamily="2" charset="-79"/>
              </a:rPr>
              <a:t>information individually</a:t>
            </a:r>
            <a:r>
              <a:rPr kumimoji="0" lang="en-ZA" altLang="en-US" sz="2000" b="0" i="0" u="none" strike="noStrike" cap="none" normalizeH="0" baseline="0" dirty="0" smtClean="0">
                <a:ln>
                  <a:noFill/>
                </a:ln>
                <a:solidFill>
                  <a:schemeClr val="tx1"/>
                </a:solidFill>
                <a:effectLst/>
                <a:latin typeface="+mj-lt"/>
                <a:ea typeface="Times New Roman" pitchFamily="18" charset="0"/>
                <a:cs typeface="Aharoni" pitchFamily="2" charset="-79"/>
              </a:rPr>
              <a:t>:</a:t>
            </a:r>
            <a:endParaRPr kumimoji="0" lang="en-ZA" altLang="en-US" sz="2000" b="0" i="0" u="none" strike="noStrike" cap="none" normalizeH="0" baseline="0" dirty="0" smtClean="0">
              <a:ln>
                <a:noFill/>
              </a:ln>
              <a:solidFill>
                <a:schemeClr val="tx1"/>
              </a:solidFill>
              <a:effectLst/>
              <a:latin typeface="+mj-lt"/>
              <a:cs typeface="Aharoni" pitchFamily="2" charset="-79"/>
            </a:endParaRPr>
          </a:p>
        </p:txBody>
      </p:sp>
      <p:pic>
        <p:nvPicPr>
          <p:cNvPr id="10" name="Picture 9"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0"/>
            <a:ext cx="5287361" cy="4909233"/>
          </a:xfrm>
          <a:prstGeom prst="rect">
            <a:avLst/>
          </a:prstGeom>
        </p:spPr>
      </p:pic>
    </p:spTree>
    <p:extLst>
      <p:ext uri="{BB962C8B-B14F-4D97-AF65-F5344CB8AC3E}">
        <p14:creationId xmlns:p14="http://schemas.microsoft.com/office/powerpoint/2010/main" xmlns="" val="255110595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78" name="Table 3777"/>
          <p:cNvGraphicFramePr>
            <a:graphicFrameLocks noGrp="1"/>
          </p:cNvGraphicFramePr>
          <p:nvPr>
            <p:extLst>
              <p:ext uri="{D42A27DB-BD31-4B8C-83A1-F6EECF244321}">
                <p14:modId xmlns:p14="http://schemas.microsoft.com/office/powerpoint/2010/main" xmlns="" val="866883288"/>
              </p:ext>
            </p:extLst>
          </p:nvPr>
        </p:nvGraphicFramePr>
        <p:xfrm>
          <a:off x="493903" y="391885"/>
          <a:ext cx="8147304" cy="5642506"/>
        </p:xfrm>
        <a:graphic>
          <a:graphicData uri="http://schemas.openxmlformats.org/drawingml/2006/table">
            <a:tbl>
              <a:tblPr firstRow="1" firstCol="1" bandRow="1">
                <a:tableStyleId>{5C22544A-7EE6-4342-B048-85BDC9FD1C3A}</a:tableStyleId>
              </a:tblPr>
              <a:tblGrid>
                <a:gridCol w="3542448">
                  <a:extLst>
                    <a:ext uri="{9D8B030D-6E8A-4147-A177-3AD203B41FA5}">
                      <a16:colId xmlns:a16="http://schemas.microsoft.com/office/drawing/2014/main" xmlns="" val="20000"/>
                    </a:ext>
                  </a:extLst>
                </a:gridCol>
                <a:gridCol w="767476">
                  <a:extLst>
                    <a:ext uri="{9D8B030D-6E8A-4147-A177-3AD203B41FA5}">
                      <a16:colId xmlns:a16="http://schemas.microsoft.com/office/drawing/2014/main" xmlns="" val="20001"/>
                    </a:ext>
                  </a:extLst>
                </a:gridCol>
                <a:gridCol w="767476">
                  <a:extLst>
                    <a:ext uri="{9D8B030D-6E8A-4147-A177-3AD203B41FA5}">
                      <a16:colId xmlns:a16="http://schemas.microsoft.com/office/drawing/2014/main" xmlns="" val="20002"/>
                    </a:ext>
                  </a:extLst>
                </a:gridCol>
                <a:gridCol w="767476">
                  <a:extLst>
                    <a:ext uri="{9D8B030D-6E8A-4147-A177-3AD203B41FA5}">
                      <a16:colId xmlns:a16="http://schemas.microsoft.com/office/drawing/2014/main" xmlns="" val="20003"/>
                    </a:ext>
                  </a:extLst>
                </a:gridCol>
                <a:gridCol w="769105">
                  <a:extLst>
                    <a:ext uri="{9D8B030D-6E8A-4147-A177-3AD203B41FA5}">
                      <a16:colId xmlns:a16="http://schemas.microsoft.com/office/drawing/2014/main" xmlns="" val="20004"/>
                    </a:ext>
                  </a:extLst>
                </a:gridCol>
                <a:gridCol w="767476">
                  <a:extLst>
                    <a:ext uri="{9D8B030D-6E8A-4147-A177-3AD203B41FA5}">
                      <a16:colId xmlns:a16="http://schemas.microsoft.com/office/drawing/2014/main" xmlns="" val="20005"/>
                    </a:ext>
                  </a:extLst>
                </a:gridCol>
                <a:gridCol w="765847">
                  <a:extLst>
                    <a:ext uri="{9D8B030D-6E8A-4147-A177-3AD203B41FA5}">
                      <a16:colId xmlns:a16="http://schemas.microsoft.com/office/drawing/2014/main" xmlns="" val="20006"/>
                    </a:ext>
                  </a:extLst>
                </a:gridCol>
              </a:tblGrid>
              <a:tr h="798599">
                <a:tc>
                  <a:txBody>
                    <a:bodyPr/>
                    <a:lstStyle/>
                    <a:p>
                      <a:pPr algn="ctr">
                        <a:lnSpc>
                          <a:spcPct val="115000"/>
                        </a:lnSpc>
                        <a:spcAft>
                          <a:spcPts val="0"/>
                        </a:spcAft>
                      </a:pPr>
                      <a:endParaRPr lang="en-ZA" sz="1400" dirty="0" smtClean="0">
                        <a:effectLst/>
                      </a:endParaRPr>
                    </a:p>
                    <a:p>
                      <a:pPr algn="ctr">
                        <a:lnSpc>
                          <a:spcPct val="115000"/>
                        </a:lnSpc>
                        <a:spcAft>
                          <a:spcPts val="0"/>
                        </a:spcAft>
                      </a:pPr>
                      <a:endParaRPr lang="en-ZA" sz="1400" dirty="0">
                        <a:effectLst/>
                        <a:latin typeface="Calibri"/>
                        <a:ea typeface="Calibri"/>
                        <a:cs typeface="Times New Roman"/>
                      </a:endParaRPr>
                    </a:p>
                  </a:txBody>
                  <a:tcPr/>
                </a:tc>
                <a:tc gridSpan="2">
                  <a:txBody>
                    <a:bodyPr/>
                    <a:lstStyle/>
                    <a:p>
                      <a:pPr algn="ctr">
                        <a:lnSpc>
                          <a:spcPct val="115000"/>
                        </a:lnSpc>
                        <a:spcAft>
                          <a:spcPts val="0"/>
                        </a:spcAft>
                      </a:pPr>
                      <a:r>
                        <a:rPr lang="en-ZA" sz="1400" dirty="0">
                          <a:effectLst/>
                        </a:rPr>
                        <a:t>Financial statements</a:t>
                      </a:r>
                      <a:endParaRPr lang="en-ZA" sz="1400" dirty="0">
                        <a:effectLst/>
                        <a:latin typeface="Calibri"/>
                        <a:ea typeface="Calibri"/>
                        <a:cs typeface="Times New Roman"/>
                      </a:endParaRPr>
                    </a:p>
                  </a:txBody>
                  <a:tcPr marL="0" marR="0" marT="0" marB="0"/>
                </a:tc>
                <a:tc hMerge="1">
                  <a:txBody>
                    <a:bodyPr/>
                    <a:lstStyle/>
                    <a:p>
                      <a:endParaRPr lang="en-ZA"/>
                    </a:p>
                  </a:txBody>
                  <a:tcPr/>
                </a:tc>
                <a:tc gridSpan="2">
                  <a:txBody>
                    <a:bodyPr/>
                    <a:lstStyle/>
                    <a:p>
                      <a:pPr algn="ctr">
                        <a:lnSpc>
                          <a:spcPct val="115000"/>
                        </a:lnSpc>
                        <a:spcAft>
                          <a:spcPts val="0"/>
                        </a:spcAft>
                      </a:pPr>
                      <a:r>
                        <a:rPr lang="en-ZA" sz="1400" dirty="0">
                          <a:effectLst/>
                        </a:rPr>
                        <a:t>Performance reporting</a:t>
                      </a:r>
                      <a:endParaRPr lang="en-ZA" sz="1400" dirty="0">
                        <a:effectLst/>
                        <a:latin typeface="Calibri"/>
                        <a:ea typeface="Calibri"/>
                        <a:cs typeface="Times New Roman"/>
                      </a:endParaRPr>
                    </a:p>
                  </a:txBody>
                  <a:tcPr marL="0" marR="0" marT="0" marB="0"/>
                </a:tc>
                <a:tc hMerge="1">
                  <a:txBody>
                    <a:bodyPr/>
                    <a:lstStyle/>
                    <a:p>
                      <a:endParaRPr lang="en-ZA"/>
                    </a:p>
                  </a:txBody>
                  <a:tcPr/>
                </a:tc>
                <a:tc gridSpan="2">
                  <a:txBody>
                    <a:bodyPr/>
                    <a:lstStyle/>
                    <a:p>
                      <a:pPr algn="ctr">
                        <a:lnSpc>
                          <a:spcPct val="115000"/>
                        </a:lnSpc>
                        <a:spcAft>
                          <a:spcPts val="0"/>
                        </a:spcAft>
                      </a:pPr>
                      <a:r>
                        <a:rPr lang="en-ZA" sz="1400">
                          <a:effectLst/>
                        </a:rPr>
                        <a:t>Compliance with legislation</a:t>
                      </a:r>
                      <a:endParaRPr lang="en-ZA" sz="1400">
                        <a:effectLst/>
                        <a:latin typeface="Calibri"/>
                        <a:ea typeface="Calibri"/>
                        <a:cs typeface="Times New Roman"/>
                      </a:endParaRPr>
                    </a:p>
                  </a:txBody>
                  <a:tcPr marL="0" marR="0" marT="0" marB="0"/>
                </a:tc>
                <a:tc hMerge="1">
                  <a:txBody>
                    <a:bodyPr/>
                    <a:lstStyle/>
                    <a:p>
                      <a:endParaRPr lang="en-ZA"/>
                    </a:p>
                  </a:txBody>
                  <a:tcPr/>
                </a:tc>
                <a:extLst>
                  <a:ext uri="{0D108BD9-81ED-4DB2-BD59-A6C34878D82A}">
                    <a16:rowId xmlns:a16="http://schemas.microsoft.com/office/drawing/2014/main" xmlns="" val="10000"/>
                  </a:ext>
                </a:extLst>
              </a:tr>
              <a:tr h="864744">
                <a:tc>
                  <a:txBody>
                    <a:bodyPr/>
                    <a:lstStyle/>
                    <a:p>
                      <a:pPr>
                        <a:lnSpc>
                          <a:spcPct val="115000"/>
                        </a:lnSpc>
                      </a:pPr>
                      <a:r>
                        <a:rPr lang="en-ZA" sz="1400" dirty="0">
                          <a:effectLst/>
                        </a:rPr>
                        <a:t/>
                      </a:r>
                      <a:br>
                        <a:rPr lang="en-ZA" sz="1400" dirty="0">
                          <a:effectLst/>
                        </a:rPr>
                      </a:br>
                      <a:endParaRPr lang="en-ZA" sz="1400" dirty="0">
                        <a:effectLst/>
                        <a:latin typeface="Calibri"/>
                      </a:endParaRPr>
                    </a:p>
                  </a:txBody>
                  <a:tcPr/>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1"/>
                  </a:ext>
                </a:extLst>
              </a:tr>
              <a:tr h="473995">
                <a:tc gridSpan="7">
                  <a:txBody>
                    <a:bodyPr/>
                    <a:lstStyle/>
                    <a:p>
                      <a:pPr>
                        <a:lnSpc>
                          <a:spcPct val="115000"/>
                        </a:lnSpc>
                        <a:spcAft>
                          <a:spcPts val="0"/>
                        </a:spcAft>
                      </a:pPr>
                      <a:r>
                        <a:rPr lang="en-ZA" sz="1400" dirty="0">
                          <a:effectLst/>
                        </a:rPr>
                        <a:t>Leadership</a:t>
                      </a:r>
                      <a:endParaRPr lang="en-ZA" sz="1400" dirty="0">
                        <a:effectLst/>
                        <a:latin typeface="Calibri"/>
                        <a:ea typeface="Calibri"/>
                        <a:cs typeface="Times New Roman"/>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527761">
                <a:tc>
                  <a:txBody>
                    <a:bodyPr/>
                    <a:lstStyle/>
                    <a:p>
                      <a:pPr>
                        <a:lnSpc>
                          <a:spcPct val="115000"/>
                        </a:lnSpc>
                        <a:spcAft>
                          <a:spcPts val="0"/>
                        </a:spcAft>
                      </a:pPr>
                      <a:r>
                        <a:rPr lang="en-ZA" sz="1400" dirty="0">
                          <a:effectLst/>
                        </a:rPr>
                        <a:t>Overall movement from previous assessment</a:t>
                      </a:r>
                      <a:endParaRPr lang="en-ZA" sz="1400" dirty="0">
                        <a:effectLst/>
                        <a:latin typeface="Calibri"/>
                        <a:ea typeface="Calibri"/>
                        <a:cs typeface="Times New Roman"/>
                      </a:endParaRPr>
                    </a:p>
                  </a:txBody>
                  <a:tcPr/>
                </a:tc>
                <a:tc gridSpan="2">
                  <a:txBody>
                    <a:bodyPr/>
                    <a:lstStyle/>
                    <a:p>
                      <a:pPr algn="ctr">
                        <a:lnSpc>
                          <a:spcPct val="115000"/>
                        </a:lnSpc>
                        <a:spcAft>
                          <a:spcPts val="1000"/>
                        </a:spcAft>
                      </a:pPr>
                      <a:endParaRPr lang="en-ZA" sz="1400" dirty="0" smtClean="0">
                        <a:effectLst/>
                        <a:latin typeface="Calibri"/>
                        <a:ea typeface="Calibri"/>
                        <a:cs typeface="Times New Roman"/>
                      </a:endParaRPr>
                    </a:p>
                    <a:p>
                      <a:pPr algn="ctr">
                        <a:lnSpc>
                          <a:spcPct val="115000"/>
                        </a:lnSpc>
                        <a:spcAft>
                          <a:spcPts val="1000"/>
                        </a:spcAft>
                      </a:pPr>
                      <a:endParaRPr lang="en-ZA" sz="1400" dirty="0">
                        <a:effectLst/>
                        <a:latin typeface="Calibri"/>
                        <a:ea typeface="Calibri"/>
                        <a:cs typeface="Times New Roman"/>
                      </a:endParaRPr>
                    </a:p>
                  </a:txBody>
                  <a:tcPr/>
                </a:tc>
                <a:tc hMerge="1">
                  <a:txBody>
                    <a:bodyPr/>
                    <a:lstStyle/>
                    <a:p>
                      <a:endParaRPr lang="en-ZA"/>
                    </a:p>
                  </a:txBody>
                  <a:tcPr/>
                </a:tc>
                <a:tc gridSpan="2">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hMerge="1">
                  <a:txBody>
                    <a:bodyPr/>
                    <a:lstStyle/>
                    <a:p>
                      <a:endParaRPr lang="en-ZA"/>
                    </a:p>
                  </a:txBody>
                  <a:tcPr/>
                </a:tc>
                <a:tc gridSpan="2">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hMerge="1">
                  <a:txBody>
                    <a:bodyPr/>
                    <a:lstStyle/>
                    <a:p>
                      <a:endParaRPr lang="en-ZA"/>
                    </a:p>
                  </a:txBody>
                  <a:tcPr/>
                </a:tc>
                <a:extLst>
                  <a:ext uri="{0D108BD9-81ED-4DB2-BD59-A6C34878D82A}">
                    <a16:rowId xmlns:a16="http://schemas.microsoft.com/office/drawing/2014/main" xmlns="" val="10003"/>
                  </a:ext>
                </a:extLst>
              </a:tr>
              <a:tr h="1494919">
                <a:tc>
                  <a:txBody>
                    <a:bodyPr/>
                    <a:lstStyle/>
                    <a:p>
                      <a:pPr marL="342900" lvl="0" indent="-342900">
                        <a:lnSpc>
                          <a:spcPct val="115000"/>
                        </a:lnSpc>
                        <a:spcAft>
                          <a:spcPts val="1200"/>
                        </a:spcAft>
                        <a:buFont typeface="Arial"/>
                        <a:buChar char="•"/>
                        <a:tabLst>
                          <a:tab pos="88900" algn="l"/>
                        </a:tabLst>
                      </a:pPr>
                      <a:r>
                        <a:rPr lang="en-ZA" sz="1400" dirty="0">
                          <a:effectLst/>
                        </a:rPr>
                        <a:t>Provide effective leadership based on a culture of honesty, ethical business practices and good governance, and protecting and enhancing the best interests of the entity</a:t>
                      </a: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smtClean="0">
                        <a:effectLst/>
                        <a:latin typeface="Calibri"/>
                        <a:ea typeface="Calibri"/>
                        <a:cs typeface="Times New Roman"/>
                      </a:endParaRPr>
                    </a:p>
                    <a:p>
                      <a:pPr algn="ctr">
                        <a:lnSpc>
                          <a:spcPct val="115000"/>
                        </a:lnSpc>
                        <a:spcAft>
                          <a:spcPts val="1000"/>
                        </a:spcAft>
                      </a:pPr>
                      <a:endParaRPr lang="en-ZA" sz="1400" dirty="0">
                        <a:effectLst/>
                        <a:latin typeface="Calibri"/>
                        <a:ea typeface="Calibri"/>
                        <a:cs typeface="Times New Roman"/>
                      </a:endParaRPr>
                    </a:p>
                  </a:txBody>
                  <a:tcPr/>
                </a:tc>
                <a:tc>
                  <a:txBody>
                    <a:bodyPr/>
                    <a:lstStyle/>
                    <a:p>
                      <a:pPr algn="l">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4"/>
                  </a:ext>
                </a:extLst>
              </a:tr>
              <a:tr h="1315495">
                <a:tc>
                  <a:txBody>
                    <a:bodyPr/>
                    <a:lstStyle/>
                    <a:p>
                      <a:pPr marL="342900" lvl="0" indent="-342900">
                        <a:lnSpc>
                          <a:spcPct val="115000"/>
                        </a:lnSpc>
                        <a:spcAft>
                          <a:spcPts val="1200"/>
                        </a:spcAft>
                        <a:buFont typeface="Arial"/>
                        <a:buChar char="•"/>
                        <a:tabLst>
                          <a:tab pos="88900" algn="l"/>
                        </a:tabLst>
                      </a:pPr>
                      <a:r>
                        <a:rPr lang="en-ZA" sz="1400" dirty="0">
                          <a:effectLst/>
                        </a:rPr>
                        <a:t>Exercise oversight responsibility regarding financial and performance reporting and compliance as well as related internal controls</a:t>
                      </a: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smtClean="0">
                        <a:effectLst/>
                        <a:latin typeface="Calibri"/>
                        <a:ea typeface="Calibri"/>
                        <a:cs typeface="Times New Roman"/>
                      </a:endParaRPr>
                    </a:p>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5"/>
                  </a:ext>
                </a:extLst>
              </a:tr>
            </a:tbl>
          </a:graphicData>
        </a:graphic>
      </p:graphicFrame>
      <p:pic>
        <p:nvPicPr>
          <p:cNvPr id="4446" name="Picture 12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0446" y="2842260"/>
            <a:ext cx="180975" cy="114300"/>
          </a:xfrm>
          <a:prstGeom prst="rect">
            <a:avLst/>
          </a:prstGeom>
          <a:noFill/>
          <a:extLst>
            <a:ext uri="{909E8E84-426E-40DD-AFC4-6F175D3DCCD1}">
              <a14:hiddenFill xmlns:a14="http://schemas.microsoft.com/office/drawing/2010/main" xmlns="">
                <a:solidFill>
                  <a:srgbClr val="FFFFFF"/>
                </a:solidFill>
              </a14:hiddenFill>
            </a:ext>
          </a:extLst>
        </p:spPr>
      </p:pic>
      <p:pic>
        <p:nvPicPr>
          <p:cNvPr id="4445" name="Picture 1698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87775" y="2785110"/>
            <a:ext cx="180975" cy="114300"/>
          </a:xfrm>
          <a:prstGeom prst="rect">
            <a:avLst/>
          </a:prstGeom>
          <a:noFill/>
          <a:extLst>
            <a:ext uri="{909E8E84-426E-40DD-AFC4-6F175D3DCCD1}">
              <a14:hiddenFill xmlns:a14="http://schemas.microsoft.com/office/drawing/2010/main" xmlns="">
                <a:solidFill>
                  <a:srgbClr val="FFFFFF"/>
                </a:solidFill>
              </a14:hiddenFill>
            </a:ext>
          </a:extLst>
        </p:spPr>
      </p:pic>
      <p:pic>
        <p:nvPicPr>
          <p:cNvPr id="4444" name="Picture 13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58521" y="2762250"/>
            <a:ext cx="180975" cy="1143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09" name="Group 1308"/>
          <p:cNvGrpSpPr>
            <a:grpSpLocks/>
          </p:cNvGrpSpPr>
          <p:nvPr/>
        </p:nvGrpSpPr>
        <p:grpSpPr bwMode="auto">
          <a:xfrm>
            <a:off x="8286115" y="4705360"/>
            <a:ext cx="153988" cy="166688"/>
            <a:chOff x="3585" y="1801"/>
            <a:chExt cx="1525" cy="1519"/>
          </a:xfrm>
        </p:grpSpPr>
        <p:sp>
          <p:nvSpPr>
            <p:cNvPr id="1310" name="Oval 1309"/>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11" name="Oval 1310"/>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12" name="Oval 1311"/>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313" name="Group 1312"/>
            <p:cNvGrpSpPr>
              <a:grpSpLocks/>
            </p:cNvGrpSpPr>
            <p:nvPr/>
          </p:nvGrpSpPr>
          <p:grpSpPr bwMode="auto">
            <a:xfrm>
              <a:off x="3858" y="2530"/>
              <a:ext cx="980" cy="480"/>
              <a:chOff x="4028" y="4516"/>
              <a:chExt cx="980" cy="480"/>
            </a:xfrm>
          </p:grpSpPr>
          <p:sp>
            <p:nvSpPr>
              <p:cNvPr id="1314" name="Oval 1313"/>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15" name="Rectangle 1314"/>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316" name="Group 1315"/>
          <p:cNvGrpSpPr>
            <a:grpSpLocks/>
          </p:cNvGrpSpPr>
          <p:nvPr/>
        </p:nvGrpSpPr>
        <p:grpSpPr bwMode="auto">
          <a:xfrm>
            <a:off x="7965488" y="3637972"/>
            <a:ext cx="153988" cy="166688"/>
            <a:chOff x="3585" y="1801"/>
            <a:chExt cx="1525" cy="1519"/>
          </a:xfrm>
        </p:grpSpPr>
        <p:sp>
          <p:nvSpPr>
            <p:cNvPr id="1317" name="Oval 1316"/>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18" name="Oval 1317"/>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19" name="Oval 1318"/>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320" name="Group 1319"/>
            <p:cNvGrpSpPr>
              <a:grpSpLocks/>
            </p:cNvGrpSpPr>
            <p:nvPr/>
          </p:nvGrpSpPr>
          <p:grpSpPr bwMode="auto">
            <a:xfrm>
              <a:off x="3858" y="2530"/>
              <a:ext cx="980" cy="480"/>
              <a:chOff x="4028" y="4516"/>
              <a:chExt cx="980" cy="480"/>
            </a:xfrm>
          </p:grpSpPr>
          <p:sp>
            <p:nvSpPr>
              <p:cNvPr id="1321" name="Oval 1320"/>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22" name="Rectangle 1321"/>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323" name="Group 1322"/>
          <p:cNvGrpSpPr>
            <a:grpSpLocks/>
          </p:cNvGrpSpPr>
          <p:nvPr/>
        </p:nvGrpSpPr>
        <p:grpSpPr bwMode="auto">
          <a:xfrm>
            <a:off x="7573011" y="4762794"/>
            <a:ext cx="153988" cy="166688"/>
            <a:chOff x="3585" y="1801"/>
            <a:chExt cx="1525" cy="1519"/>
          </a:xfrm>
        </p:grpSpPr>
        <p:sp>
          <p:nvSpPr>
            <p:cNvPr id="1324" name="Oval 1323"/>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25" name="Oval 1324"/>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26" name="Oval 132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327" name="Group 1326"/>
            <p:cNvGrpSpPr>
              <a:grpSpLocks/>
            </p:cNvGrpSpPr>
            <p:nvPr/>
          </p:nvGrpSpPr>
          <p:grpSpPr bwMode="auto">
            <a:xfrm>
              <a:off x="3858" y="2530"/>
              <a:ext cx="980" cy="480"/>
              <a:chOff x="4028" y="4516"/>
              <a:chExt cx="980" cy="480"/>
            </a:xfrm>
          </p:grpSpPr>
          <p:sp>
            <p:nvSpPr>
              <p:cNvPr id="1328" name="Oval 1327"/>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29" name="Rectangle 1328"/>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330" name="Group 1329"/>
          <p:cNvGrpSpPr>
            <a:grpSpLocks/>
          </p:cNvGrpSpPr>
          <p:nvPr/>
        </p:nvGrpSpPr>
        <p:grpSpPr bwMode="auto">
          <a:xfrm>
            <a:off x="6704026" y="4827167"/>
            <a:ext cx="153988" cy="166688"/>
            <a:chOff x="3585" y="1801"/>
            <a:chExt cx="1525" cy="1519"/>
          </a:xfrm>
        </p:grpSpPr>
        <p:sp>
          <p:nvSpPr>
            <p:cNvPr id="1331" name="Oval 1330"/>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32" name="Oval 1331"/>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33" name="Oval 133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334" name="Group 1333"/>
            <p:cNvGrpSpPr>
              <a:grpSpLocks/>
            </p:cNvGrpSpPr>
            <p:nvPr/>
          </p:nvGrpSpPr>
          <p:grpSpPr bwMode="auto">
            <a:xfrm>
              <a:off x="3858" y="2530"/>
              <a:ext cx="980" cy="480"/>
              <a:chOff x="4028" y="4516"/>
              <a:chExt cx="980" cy="480"/>
            </a:xfrm>
          </p:grpSpPr>
          <p:sp>
            <p:nvSpPr>
              <p:cNvPr id="1335" name="Oval 133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36" name="Rectangle 1335"/>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337" name="Group 1336"/>
          <p:cNvGrpSpPr>
            <a:grpSpLocks/>
          </p:cNvGrpSpPr>
          <p:nvPr/>
        </p:nvGrpSpPr>
        <p:grpSpPr bwMode="auto">
          <a:xfrm>
            <a:off x="7373887" y="3620346"/>
            <a:ext cx="153988" cy="166688"/>
            <a:chOff x="3585" y="1801"/>
            <a:chExt cx="1525" cy="1519"/>
          </a:xfrm>
        </p:grpSpPr>
        <p:sp>
          <p:nvSpPr>
            <p:cNvPr id="1338" name="Oval 133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39" name="Oval 1338"/>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40" name="Oval 1339"/>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341" name="Group 1340"/>
            <p:cNvGrpSpPr>
              <a:grpSpLocks/>
            </p:cNvGrpSpPr>
            <p:nvPr/>
          </p:nvGrpSpPr>
          <p:grpSpPr bwMode="auto">
            <a:xfrm>
              <a:off x="3858" y="2530"/>
              <a:ext cx="980" cy="480"/>
              <a:chOff x="4028" y="4516"/>
              <a:chExt cx="980" cy="480"/>
            </a:xfrm>
          </p:grpSpPr>
          <p:sp>
            <p:nvSpPr>
              <p:cNvPr id="1342" name="Oval 134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43" name="Rectangle 1342"/>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344" name="Group 1343"/>
          <p:cNvGrpSpPr>
            <a:grpSpLocks/>
          </p:cNvGrpSpPr>
          <p:nvPr/>
        </p:nvGrpSpPr>
        <p:grpSpPr bwMode="auto">
          <a:xfrm>
            <a:off x="6642775" y="3622116"/>
            <a:ext cx="153988" cy="166688"/>
            <a:chOff x="3585" y="1801"/>
            <a:chExt cx="1525" cy="1519"/>
          </a:xfrm>
        </p:grpSpPr>
        <p:sp>
          <p:nvSpPr>
            <p:cNvPr id="1345" name="Oval 134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46" name="Oval 1345"/>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47" name="Oval 1346"/>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348" name="Group 1347"/>
            <p:cNvGrpSpPr>
              <a:grpSpLocks/>
            </p:cNvGrpSpPr>
            <p:nvPr/>
          </p:nvGrpSpPr>
          <p:grpSpPr bwMode="auto">
            <a:xfrm>
              <a:off x="3858" y="2530"/>
              <a:ext cx="980" cy="480"/>
              <a:chOff x="4028" y="4516"/>
              <a:chExt cx="980" cy="480"/>
            </a:xfrm>
          </p:grpSpPr>
          <p:sp>
            <p:nvSpPr>
              <p:cNvPr id="1349" name="Oval 1348"/>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50" name="Rectangle 1349"/>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351" name="Group 1350"/>
          <p:cNvGrpSpPr>
            <a:grpSpLocks/>
          </p:cNvGrpSpPr>
          <p:nvPr/>
        </p:nvGrpSpPr>
        <p:grpSpPr bwMode="auto">
          <a:xfrm>
            <a:off x="5894473" y="4693716"/>
            <a:ext cx="153988" cy="166688"/>
            <a:chOff x="3585" y="1801"/>
            <a:chExt cx="1525" cy="1519"/>
          </a:xfrm>
        </p:grpSpPr>
        <p:sp>
          <p:nvSpPr>
            <p:cNvPr id="1352" name="Oval 1351"/>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53" name="Oval 1352"/>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54" name="Oval 1353"/>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355" name="Group 1354"/>
            <p:cNvGrpSpPr>
              <a:grpSpLocks/>
            </p:cNvGrpSpPr>
            <p:nvPr/>
          </p:nvGrpSpPr>
          <p:grpSpPr bwMode="auto">
            <a:xfrm>
              <a:off x="3858" y="2530"/>
              <a:ext cx="980" cy="480"/>
              <a:chOff x="4028" y="4516"/>
              <a:chExt cx="980" cy="480"/>
            </a:xfrm>
          </p:grpSpPr>
          <p:sp>
            <p:nvSpPr>
              <p:cNvPr id="1356" name="Oval 1355"/>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57" name="Rectangle 1356"/>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358" name="Group 1357"/>
          <p:cNvGrpSpPr>
            <a:grpSpLocks/>
          </p:cNvGrpSpPr>
          <p:nvPr/>
        </p:nvGrpSpPr>
        <p:grpSpPr bwMode="auto">
          <a:xfrm>
            <a:off x="5148752" y="4644390"/>
            <a:ext cx="153988" cy="166688"/>
            <a:chOff x="3585" y="1801"/>
            <a:chExt cx="1525" cy="1519"/>
          </a:xfrm>
        </p:grpSpPr>
        <p:sp>
          <p:nvSpPr>
            <p:cNvPr id="1359" name="Oval 1358"/>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60" name="Oval 1359"/>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61" name="Oval 1360"/>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362" name="Group 1361"/>
            <p:cNvGrpSpPr>
              <a:grpSpLocks/>
            </p:cNvGrpSpPr>
            <p:nvPr/>
          </p:nvGrpSpPr>
          <p:grpSpPr bwMode="auto">
            <a:xfrm>
              <a:off x="3858" y="2530"/>
              <a:ext cx="980" cy="480"/>
              <a:chOff x="4028" y="4516"/>
              <a:chExt cx="980" cy="480"/>
            </a:xfrm>
          </p:grpSpPr>
          <p:sp>
            <p:nvSpPr>
              <p:cNvPr id="1363" name="Oval 1362"/>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64" name="Rectangle 1363"/>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365" name="Group 1364"/>
          <p:cNvGrpSpPr>
            <a:grpSpLocks/>
          </p:cNvGrpSpPr>
          <p:nvPr/>
        </p:nvGrpSpPr>
        <p:grpSpPr bwMode="auto">
          <a:xfrm>
            <a:off x="4355067" y="4644390"/>
            <a:ext cx="153988" cy="166688"/>
            <a:chOff x="3585" y="1801"/>
            <a:chExt cx="1525" cy="1519"/>
          </a:xfrm>
        </p:grpSpPr>
        <p:sp>
          <p:nvSpPr>
            <p:cNvPr id="1366" name="Oval 1365"/>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67" name="Oval 136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68" name="Oval 1367"/>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369" name="Group 1368"/>
            <p:cNvGrpSpPr>
              <a:grpSpLocks/>
            </p:cNvGrpSpPr>
            <p:nvPr/>
          </p:nvGrpSpPr>
          <p:grpSpPr bwMode="auto">
            <a:xfrm>
              <a:off x="3858" y="2530"/>
              <a:ext cx="980" cy="480"/>
              <a:chOff x="4028" y="4516"/>
              <a:chExt cx="980" cy="480"/>
            </a:xfrm>
          </p:grpSpPr>
          <p:sp>
            <p:nvSpPr>
              <p:cNvPr id="1370" name="Oval 1369"/>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71" name="Rectangle 1370"/>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372" name="Group 1371"/>
          <p:cNvGrpSpPr>
            <a:grpSpLocks/>
          </p:cNvGrpSpPr>
          <p:nvPr/>
        </p:nvGrpSpPr>
        <p:grpSpPr bwMode="auto">
          <a:xfrm>
            <a:off x="5851315" y="3592419"/>
            <a:ext cx="153988" cy="166688"/>
            <a:chOff x="3585" y="1801"/>
            <a:chExt cx="1525" cy="1519"/>
          </a:xfrm>
        </p:grpSpPr>
        <p:sp>
          <p:nvSpPr>
            <p:cNvPr id="1373" name="Oval 1372"/>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74" name="Oval 137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75" name="Oval 1374"/>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376" name="Group 1375"/>
            <p:cNvGrpSpPr>
              <a:grpSpLocks/>
            </p:cNvGrpSpPr>
            <p:nvPr/>
          </p:nvGrpSpPr>
          <p:grpSpPr bwMode="auto">
            <a:xfrm>
              <a:off x="3858" y="2530"/>
              <a:ext cx="980" cy="480"/>
              <a:chOff x="4028" y="4516"/>
              <a:chExt cx="980" cy="480"/>
            </a:xfrm>
          </p:grpSpPr>
          <p:sp>
            <p:nvSpPr>
              <p:cNvPr id="1377" name="Oval 1376"/>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78" name="Rectangle 1377"/>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379" name="Group 1378"/>
          <p:cNvGrpSpPr>
            <a:grpSpLocks/>
          </p:cNvGrpSpPr>
          <p:nvPr/>
        </p:nvGrpSpPr>
        <p:grpSpPr bwMode="auto">
          <a:xfrm>
            <a:off x="5009305" y="3606260"/>
            <a:ext cx="153988" cy="166688"/>
            <a:chOff x="3585" y="1801"/>
            <a:chExt cx="1525" cy="1519"/>
          </a:xfrm>
        </p:grpSpPr>
        <p:sp>
          <p:nvSpPr>
            <p:cNvPr id="1380" name="Oval 1379"/>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81" name="Oval 1380"/>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82" name="Oval 1381"/>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383" name="Group 1382"/>
            <p:cNvGrpSpPr>
              <a:grpSpLocks/>
            </p:cNvGrpSpPr>
            <p:nvPr/>
          </p:nvGrpSpPr>
          <p:grpSpPr bwMode="auto">
            <a:xfrm>
              <a:off x="3858" y="2530"/>
              <a:ext cx="980" cy="480"/>
              <a:chOff x="4028" y="4516"/>
              <a:chExt cx="980" cy="480"/>
            </a:xfrm>
          </p:grpSpPr>
          <p:sp>
            <p:nvSpPr>
              <p:cNvPr id="1384" name="Oval 1383"/>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85" name="Rectangle 1384"/>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386" name="Group 1385"/>
          <p:cNvGrpSpPr>
            <a:grpSpLocks/>
          </p:cNvGrpSpPr>
          <p:nvPr/>
        </p:nvGrpSpPr>
        <p:grpSpPr bwMode="auto">
          <a:xfrm>
            <a:off x="4323715" y="3623310"/>
            <a:ext cx="153988" cy="166688"/>
            <a:chOff x="3585" y="1801"/>
            <a:chExt cx="1525" cy="1519"/>
          </a:xfrm>
        </p:grpSpPr>
        <p:sp>
          <p:nvSpPr>
            <p:cNvPr id="1387" name="Oval 1386"/>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88" name="Oval 1387"/>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89" name="Oval 1388"/>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390" name="Group 1389"/>
            <p:cNvGrpSpPr>
              <a:grpSpLocks/>
            </p:cNvGrpSpPr>
            <p:nvPr/>
          </p:nvGrpSpPr>
          <p:grpSpPr bwMode="auto">
            <a:xfrm>
              <a:off x="3858" y="2530"/>
              <a:ext cx="980" cy="480"/>
              <a:chOff x="4028" y="4516"/>
              <a:chExt cx="980" cy="480"/>
            </a:xfrm>
          </p:grpSpPr>
          <p:sp>
            <p:nvSpPr>
              <p:cNvPr id="1391" name="Oval 1390"/>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92" name="Rectangle 1391"/>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pic>
        <p:nvPicPr>
          <p:cNvPr id="1717" name="Picture 1716"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pic>
        <p:nvPicPr>
          <p:cNvPr id="1718" name="Picture 1717" descr="Pattern-fade.png"/>
          <p:cNvPicPr>
            <a:picLocks noChangeAspect="1"/>
          </p:cNvPicPr>
          <p:nvPr/>
        </p:nvPicPr>
        <p:blipFill rotWithShape="1">
          <a:blip r:embed="rId4">
            <a:alphaModFix amt="26000"/>
            <a:extLst>
              <a:ext uri="{28A0092B-C50C-407E-A947-70E740481C1C}">
                <a14:useLocalDpi xmlns:a14="http://schemas.microsoft.com/office/drawing/2010/main" xmlns="" val="0"/>
              </a:ext>
            </a:extLst>
          </a:blip>
          <a:srcRect r="6299"/>
          <a:stretch/>
        </p:blipFill>
        <p:spPr>
          <a:xfrm>
            <a:off x="3661906" y="-42529"/>
            <a:ext cx="5287361" cy="4909233"/>
          </a:xfrm>
          <a:prstGeom prst="rect">
            <a:avLst/>
          </a:prstGeom>
        </p:spPr>
      </p:pic>
    </p:spTree>
    <p:extLst>
      <p:ext uri="{BB962C8B-B14F-4D97-AF65-F5344CB8AC3E}">
        <p14:creationId xmlns:p14="http://schemas.microsoft.com/office/powerpoint/2010/main" xmlns="" val="42248369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849943302"/>
              </p:ext>
            </p:extLst>
          </p:nvPr>
        </p:nvGraphicFramePr>
        <p:xfrm>
          <a:off x="493903" y="929640"/>
          <a:ext cx="8147304" cy="4781302"/>
        </p:xfrm>
        <a:graphic>
          <a:graphicData uri="http://schemas.openxmlformats.org/drawingml/2006/table">
            <a:tbl>
              <a:tblPr firstRow="1" firstCol="1" bandRow="1">
                <a:tableStyleId>{5C22544A-7EE6-4342-B048-85BDC9FD1C3A}</a:tableStyleId>
              </a:tblPr>
              <a:tblGrid>
                <a:gridCol w="3542448">
                  <a:extLst>
                    <a:ext uri="{9D8B030D-6E8A-4147-A177-3AD203B41FA5}">
                      <a16:colId xmlns:a16="http://schemas.microsoft.com/office/drawing/2014/main" xmlns="" val="20000"/>
                    </a:ext>
                  </a:extLst>
                </a:gridCol>
                <a:gridCol w="767476">
                  <a:extLst>
                    <a:ext uri="{9D8B030D-6E8A-4147-A177-3AD203B41FA5}">
                      <a16:colId xmlns:a16="http://schemas.microsoft.com/office/drawing/2014/main" xmlns="" val="20001"/>
                    </a:ext>
                  </a:extLst>
                </a:gridCol>
                <a:gridCol w="767476">
                  <a:extLst>
                    <a:ext uri="{9D8B030D-6E8A-4147-A177-3AD203B41FA5}">
                      <a16:colId xmlns:a16="http://schemas.microsoft.com/office/drawing/2014/main" xmlns="" val="20002"/>
                    </a:ext>
                  </a:extLst>
                </a:gridCol>
                <a:gridCol w="742076">
                  <a:extLst>
                    <a:ext uri="{9D8B030D-6E8A-4147-A177-3AD203B41FA5}">
                      <a16:colId xmlns:a16="http://schemas.microsoft.com/office/drawing/2014/main" xmlns="" val="20003"/>
                    </a:ext>
                  </a:extLst>
                </a:gridCol>
                <a:gridCol w="25400">
                  <a:extLst>
                    <a:ext uri="{9D8B030D-6E8A-4147-A177-3AD203B41FA5}">
                      <a16:colId xmlns:a16="http://schemas.microsoft.com/office/drawing/2014/main" xmlns="" val="20004"/>
                    </a:ext>
                  </a:extLst>
                </a:gridCol>
                <a:gridCol w="769105">
                  <a:extLst>
                    <a:ext uri="{9D8B030D-6E8A-4147-A177-3AD203B41FA5}">
                      <a16:colId xmlns:a16="http://schemas.microsoft.com/office/drawing/2014/main" xmlns="" val="20005"/>
                    </a:ext>
                  </a:extLst>
                </a:gridCol>
                <a:gridCol w="767476">
                  <a:extLst>
                    <a:ext uri="{9D8B030D-6E8A-4147-A177-3AD203B41FA5}">
                      <a16:colId xmlns:a16="http://schemas.microsoft.com/office/drawing/2014/main" xmlns="" val="20006"/>
                    </a:ext>
                  </a:extLst>
                </a:gridCol>
                <a:gridCol w="765847">
                  <a:extLst>
                    <a:ext uri="{9D8B030D-6E8A-4147-A177-3AD203B41FA5}">
                      <a16:colId xmlns:a16="http://schemas.microsoft.com/office/drawing/2014/main" xmlns="" val="20007"/>
                    </a:ext>
                  </a:extLst>
                </a:gridCol>
              </a:tblGrid>
              <a:tr h="651324">
                <a:tc>
                  <a:txBody>
                    <a:bodyPr/>
                    <a:lstStyle/>
                    <a:p>
                      <a:pPr algn="ctr">
                        <a:lnSpc>
                          <a:spcPct val="115000"/>
                        </a:lnSpc>
                        <a:spcAft>
                          <a:spcPts val="0"/>
                        </a:spcAft>
                      </a:pPr>
                      <a:endParaRPr lang="en-ZA" sz="1400" dirty="0" smtClean="0">
                        <a:effectLst/>
                      </a:endParaRPr>
                    </a:p>
                    <a:p>
                      <a:pPr algn="ctr">
                        <a:lnSpc>
                          <a:spcPct val="115000"/>
                        </a:lnSpc>
                        <a:spcAft>
                          <a:spcPts val="0"/>
                        </a:spcAft>
                      </a:pPr>
                      <a:endParaRPr lang="en-ZA" sz="1400" dirty="0">
                        <a:effectLst/>
                        <a:latin typeface="Calibri"/>
                        <a:ea typeface="Calibri"/>
                        <a:cs typeface="Times New Roman"/>
                      </a:endParaRPr>
                    </a:p>
                  </a:txBody>
                  <a:tcPr/>
                </a:tc>
                <a:tc gridSpan="2">
                  <a:txBody>
                    <a:bodyPr/>
                    <a:lstStyle/>
                    <a:p>
                      <a:pPr algn="ctr">
                        <a:lnSpc>
                          <a:spcPct val="115000"/>
                        </a:lnSpc>
                        <a:spcAft>
                          <a:spcPts val="0"/>
                        </a:spcAft>
                      </a:pPr>
                      <a:r>
                        <a:rPr lang="en-ZA" sz="1400" dirty="0">
                          <a:effectLst/>
                        </a:rPr>
                        <a:t>Financial statements</a:t>
                      </a:r>
                      <a:endParaRPr lang="en-ZA" sz="1400" dirty="0">
                        <a:effectLst/>
                        <a:latin typeface="Calibri"/>
                        <a:ea typeface="Calibri"/>
                        <a:cs typeface="Times New Roman"/>
                      </a:endParaRPr>
                    </a:p>
                  </a:txBody>
                  <a:tcPr marL="0" marR="0" marT="0" marB="0"/>
                </a:tc>
                <a:tc hMerge="1">
                  <a:txBody>
                    <a:bodyPr/>
                    <a:lstStyle/>
                    <a:p>
                      <a:endParaRPr lang="en-ZA"/>
                    </a:p>
                  </a:txBody>
                  <a:tcPr/>
                </a:tc>
                <a:tc gridSpan="3">
                  <a:txBody>
                    <a:bodyPr/>
                    <a:lstStyle/>
                    <a:p>
                      <a:pPr algn="ctr">
                        <a:lnSpc>
                          <a:spcPct val="115000"/>
                        </a:lnSpc>
                        <a:spcAft>
                          <a:spcPts val="0"/>
                        </a:spcAft>
                      </a:pPr>
                      <a:r>
                        <a:rPr lang="en-ZA" sz="1400" dirty="0">
                          <a:effectLst/>
                        </a:rPr>
                        <a:t>Performance reporting</a:t>
                      </a:r>
                      <a:endParaRPr lang="en-ZA" sz="1400" dirty="0">
                        <a:effectLst/>
                        <a:latin typeface="Calibri"/>
                        <a:ea typeface="Calibri"/>
                        <a:cs typeface="Times New Roman"/>
                      </a:endParaRPr>
                    </a:p>
                  </a:txBody>
                  <a:tcPr marL="0" marR="0" marT="0" marB="0"/>
                </a:tc>
                <a:tc hMerge="1">
                  <a:txBody>
                    <a:bodyPr/>
                    <a:lstStyle/>
                    <a:p>
                      <a:endParaRPr lang="en-ZA"/>
                    </a:p>
                  </a:txBody>
                  <a:tcPr/>
                </a:tc>
                <a:tc hMerge="1">
                  <a:txBody>
                    <a:bodyPr/>
                    <a:lstStyle/>
                    <a:p>
                      <a:endParaRPr lang="en-ZA"/>
                    </a:p>
                  </a:txBody>
                  <a:tcPr/>
                </a:tc>
                <a:tc gridSpan="2">
                  <a:txBody>
                    <a:bodyPr/>
                    <a:lstStyle/>
                    <a:p>
                      <a:pPr algn="ctr">
                        <a:lnSpc>
                          <a:spcPct val="115000"/>
                        </a:lnSpc>
                        <a:spcAft>
                          <a:spcPts val="0"/>
                        </a:spcAft>
                      </a:pPr>
                      <a:r>
                        <a:rPr lang="en-ZA" sz="1400">
                          <a:effectLst/>
                        </a:rPr>
                        <a:t>Compliance with legislation</a:t>
                      </a:r>
                      <a:endParaRPr lang="en-ZA" sz="1400">
                        <a:effectLst/>
                        <a:latin typeface="Calibri"/>
                        <a:ea typeface="Calibri"/>
                        <a:cs typeface="Times New Roman"/>
                      </a:endParaRPr>
                    </a:p>
                  </a:txBody>
                  <a:tcPr marL="0" marR="0" marT="0" marB="0"/>
                </a:tc>
                <a:tc hMerge="1">
                  <a:txBody>
                    <a:bodyPr/>
                    <a:lstStyle/>
                    <a:p>
                      <a:endParaRPr lang="en-ZA"/>
                    </a:p>
                  </a:txBody>
                  <a:tcPr/>
                </a:tc>
                <a:extLst>
                  <a:ext uri="{0D108BD9-81ED-4DB2-BD59-A6C34878D82A}">
                    <a16:rowId xmlns:a16="http://schemas.microsoft.com/office/drawing/2014/main" xmlns="" val="10000"/>
                  </a:ext>
                </a:extLst>
              </a:tr>
              <a:tr h="705271">
                <a:tc>
                  <a:txBody>
                    <a:bodyPr/>
                    <a:lstStyle/>
                    <a:p>
                      <a:pPr>
                        <a:lnSpc>
                          <a:spcPct val="115000"/>
                        </a:lnSpc>
                      </a:pPr>
                      <a:r>
                        <a:rPr lang="en-ZA" sz="1400" dirty="0">
                          <a:effectLst/>
                        </a:rPr>
                        <a:t/>
                      </a:r>
                      <a:br>
                        <a:rPr lang="en-ZA" sz="1400" dirty="0">
                          <a:effectLst/>
                        </a:rPr>
                      </a:br>
                      <a:endParaRPr lang="en-ZA" sz="1400" dirty="0">
                        <a:effectLst/>
                        <a:latin typeface="Calibri"/>
                      </a:endParaRPr>
                    </a:p>
                  </a:txBody>
                  <a:tcPr/>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tc gridSpan="2">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hMerge="1">
                  <a:txBody>
                    <a:bodyPr/>
                    <a:lstStyle/>
                    <a:p>
                      <a:endParaRPr lang="en-ZA"/>
                    </a:p>
                  </a:txBody>
                  <a:tcPr/>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1"/>
                  </a:ext>
                </a:extLst>
              </a:tr>
              <a:tr h="386582">
                <a:tc gridSpan="8">
                  <a:txBody>
                    <a:bodyPr/>
                    <a:lstStyle/>
                    <a:p>
                      <a:pPr>
                        <a:lnSpc>
                          <a:spcPct val="115000"/>
                        </a:lnSpc>
                        <a:spcAft>
                          <a:spcPts val="0"/>
                        </a:spcAft>
                      </a:pPr>
                      <a:r>
                        <a:rPr lang="en-ZA" sz="1400" dirty="0">
                          <a:effectLst/>
                        </a:rPr>
                        <a:t>Leadership</a:t>
                      </a:r>
                      <a:endParaRPr lang="en-ZA" sz="1400" dirty="0">
                        <a:effectLst/>
                        <a:latin typeface="Calibri"/>
                        <a:ea typeface="Calibri"/>
                        <a:cs typeface="Times New Roman"/>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430433">
                <a:tc>
                  <a:txBody>
                    <a:bodyPr/>
                    <a:lstStyle/>
                    <a:p>
                      <a:pPr>
                        <a:lnSpc>
                          <a:spcPct val="115000"/>
                        </a:lnSpc>
                        <a:spcAft>
                          <a:spcPts val="0"/>
                        </a:spcAft>
                      </a:pPr>
                      <a:r>
                        <a:rPr lang="en-ZA" sz="1400" dirty="0">
                          <a:effectLst/>
                        </a:rPr>
                        <a:t>Overall movement from previous assessment</a:t>
                      </a:r>
                      <a:endParaRPr lang="en-ZA" sz="1400" dirty="0">
                        <a:effectLst/>
                        <a:latin typeface="Calibri"/>
                        <a:ea typeface="Calibri"/>
                        <a:cs typeface="Times New Roman"/>
                      </a:endParaRPr>
                    </a:p>
                  </a:txBody>
                  <a:tcPr/>
                </a:tc>
                <a:tc gridSpan="3">
                  <a:txBody>
                    <a:bodyPr/>
                    <a:lstStyle/>
                    <a:p>
                      <a:pPr algn="ctr">
                        <a:lnSpc>
                          <a:spcPct val="115000"/>
                        </a:lnSpc>
                        <a:spcAft>
                          <a:spcPts val="1000"/>
                        </a:spcAft>
                      </a:pPr>
                      <a:endParaRPr lang="en-ZA" sz="1400" dirty="0">
                        <a:effectLst/>
                        <a:latin typeface="Calibri"/>
                        <a:ea typeface="Calibri"/>
                        <a:cs typeface="Times New Roman"/>
                      </a:endParaRPr>
                    </a:p>
                  </a:txBody>
                  <a:tcPr/>
                </a:tc>
                <a:tc hMerge="1">
                  <a:txBody>
                    <a:bodyPr/>
                    <a:lstStyle/>
                    <a:p>
                      <a:endParaRPr lang="en-ZA"/>
                    </a:p>
                  </a:txBody>
                  <a:tcPr/>
                </a:tc>
                <a:tc hMerge="1">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gridSpan="2">
                  <a:txBody>
                    <a:bodyPr/>
                    <a:lstStyle/>
                    <a:p>
                      <a:endParaRPr lang="en-ZA"/>
                    </a:p>
                  </a:txBody>
                  <a:tcPr marL="0" marR="0" marT="0" marB="0"/>
                </a:tc>
                <a:tc hMerge="1">
                  <a:txBody>
                    <a:bodyPr/>
                    <a:lstStyle/>
                    <a:p>
                      <a:endParaRPr lang="en-ZA"/>
                    </a:p>
                  </a:txBody>
                  <a:tcPr/>
                </a:tc>
                <a:tc gridSpan="2">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hMerge="1">
                  <a:txBody>
                    <a:bodyPr/>
                    <a:lstStyle/>
                    <a:p>
                      <a:endParaRPr lang="en-ZA"/>
                    </a:p>
                  </a:txBody>
                  <a:tcPr/>
                </a:tc>
                <a:extLst>
                  <a:ext uri="{0D108BD9-81ED-4DB2-BD59-A6C34878D82A}">
                    <a16:rowId xmlns:a16="http://schemas.microsoft.com/office/drawing/2014/main" xmlns="" val="10003"/>
                  </a:ext>
                </a:extLst>
              </a:tr>
              <a:tr h="841056">
                <a:tc>
                  <a:txBody>
                    <a:bodyPr/>
                    <a:lstStyle/>
                    <a:p>
                      <a:pPr marL="342900" lvl="0" indent="-342900">
                        <a:lnSpc>
                          <a:spcPct val="115000"/>
                        </a:lnSpc>
                        <a:spcAft>
                          <a:spcPts val="1200"/>
                        </a:spcAft>
                        <a:buFont typeface="Arial"/>
                        <a:buChar char="•"/>
                        <a:tabLst>
                          <a:tab pos="88900" algn="l"/>
                        </a:tabLst>
                      </a:pPr>
                      <a:r>
                        <a:rPr lang="en-ZA" sz="1400" dirty="0" smtClean="0">
                          <a:effectLst/>
                        </a:rPr>
                        <a:t>Implement </a:t>
                      </a:r>
                      <a:r>
                        <a:rPr lang="en-ZA" sz="1400" dirty="0">
                          <a:effectLst/>
                        </a:rPr>
                        <a:t>effective human resource management  to ensure that adequate and sufficiently skilled resources are in place and that performance is monitored</a:t>
                      </a: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a:tc>
                <a:tc gridSpan="2">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hMerge="1">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endParaRPr lang="en-ZA"/>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4"/>
                  </a:ext>
                </a:extLst>
              </a:tr>
              <a:tr h="841056">
                <a:tc>
                  <a:txBody>
                    <a:bodyPr/>
                    <a:lstStyle/>
                    <a:p>
                      <a:pPr marL="342900" lvl="0" indent="-342900">
                        <a:lnSpc>
                          <a:spcPct val="115000"/>
                        </a:lnSpc>
                        <a:spcAft>
                          <a:spcPts val="1200"/>
                        </a:spcAft>
                        <a:buFont typeface="Arial"/>
                        <a:buChar char="•"/>
                        <a:tabLst>
                          <a:tab pos="88900" algn="l"/>
                        </a:tabLst>
                      </a:pPr>
                      <a:r>
                        <a:rPr lang="en-ZA" sz="1400" dirty="0">
                          <a:effectLst/>
                        </a:rPr>
                        <a:t>Establish and communicate policies and procedures to enable and support the understanding and execution of internal control objectives, processes and responsibilities</a:t>
                      </a: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a:tc>
                <a:tc gridSpan="2">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hMerge="1">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endParaRPr lang="en-ZA"/>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5"/>
                  </a:ext>
                </a:extLst>
              </a:tr>
            </a:tbl>
          </a:graphicData>
        </a:graphic>
      </p:graphicFrame>
      <p:grpSp>
        <p:nvGrpSpPr>
          <p:cNvPr id="3" name="Group 2"/>
          <p:cNvGrpSpPr>
            <a:grpSpLocks/>
          </p:cNvGrpSpPr>
          <p:nvPr/>
        </p:nvGrpSpPr>
        <p:grpSpPr bwMode="auto">
          <a:xfrm>
            <a:off x="4171315" y="3747467"/>
            <a:ext cx="153988" cy="166688"/>
            <a:chOff x="3585" y="1801"/>
            <a:chExt cx="1525" cy="1519"/>
          </a:xfrm>
        </p:grpSpPr>
        <p:sp>
          <p:nvSpPr>
            <p:cNvPr id="4" name="Oval 3"/>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 name="Oval 4"/>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7" name="Group 6"/>
            <p:cNvGrpSpPr>
              <a:grpSpLocks/>
            </p:cNvGrpSpPr>
            <p:nvPr/>
          </p:nvGrpSpPr>
          <p:grpSpPr bwMode="auto">
            <a:xfrm>
              <a:off x="3858" y="2530"/>
              <a:ext cx="980" cy="480"/>
              <a:chOff x="4028" y="4516"/>
              <a:chExt cx="980" cy="480"/>
            </a:xfrm>
          </p:grpSpPr>
          <p:sp>
            <p:nvSpPr>
              <p:cNvPr id="8" name="Oval 7"/>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9" name="Rectangle 8"/>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0" name="Group 9"/>
          <p:cNvGrpSpPr>
            <a:grpSpLocks/>
          </p:cNvGrpSpPr>
          <p:nvPr/>
        </p:nvGrpSpPr>
        <p:grpSpPr bwMode="auto">
          <a:xfrm>
            <a:off x="6772256" y="5165580"/>
            <a:ext cx="153988" cy="166688"/>
            <a:chOff x="3585" y="1801"/>
            <a:chExt cx="1525" cy="1519"/>
          </a:xfrm>
        </p:grpSpPr>
        <p:sp>
          <p:nvSpPr>
            <p:cNvPr id="11" name="Oval 10"/>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2" name="Oval 11"/>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4" name="Group 13"/>
            <p:cNvGrpSpPr>
              <a:grpSpLocks/>
            </p:cNvGrpSpPr>
            <p:nvPr/>
          </p:nvGrpSpPr>
          <p:grpSpPr bwMode="auto">
            <a:xfrm>
              <a:off x="3858" y="2530"/>
              <a:ext cx="980" cy="480"/>
              <a:chOff x="4028" y="4516"/>
              <a:chExt cx="980" cy="480"/>
            </a:xfrm>
          </p:grpSpPr>
          <p:sp>
            <p:nvSpPr>
              <p:cNvPr id="15" name="Oval 1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6" name="Rectangle 15"/>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7" name="Group 16"/>
          <p:cNvGrpSpPr>
            <a:grpSpLocks/>
          </p:cNvGrpSpPr>
          <p:nvPr/>
        </p:nvGrpSpPr>
        <p:grpSpPr bwMode="auto">
          <a:xfrm>
            <a:off x="8269446" y="3700271"/>
            <a:ext cx="153988" cy="166688"/>
            <a:chOff x="3585" y="1801"/>
            <a:chExt cx="1525" cy="1519"/>
          </a:xfrm>
        </p:grpSpPr>
        <p:sp>
          <p:nvSpPr>
            <p:cNvPr id="18" name="Oval 1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9" name="Oval 18"/>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0" name="Oval 19"/>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21" name="Group 20"/>
            <p:cNvGrpSpPr>
              <a:grpSpLocks/>
            </p:cNvGrpSpPr>
            <p:nvPr/>
          </p:nvGrpSpPr>
          <p:grpSpPr bwMode="auto">
            <a:xfrm>
              <a:off x="3858" y="2530"/>
              <a:ext cx="980" cy="480"/>
              <a:chOff x="4028" y="4516"/>
              <a:chExt cx="980" cy="480"/>
            </a:xfrm>
          </p:grpSpPr>
          <p:sp>
            <p:nvSpPr>
              <p:cNvPr id="22" name="Oval 2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3" name="Rectangle 22"/>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24" name="Group 23"/>
          <p:cNvGrpSpPr>
            <a:grpSpLocks/>
          </p:cNvGrpSpPr>
          <p:nvPr/>
        </p:nvGrpSpPr>
        <p:grpSpPr bwMode="auto">
          <a:xfrm>
            <a:off x="4216047" y="5056809"/>
            <a:ext cx="153988" cy="166688"/>
            <a:chOff x="3585" y="1801"/>
            <a:chExt cx="1525" cy="1519"/>
          </a:xfrm>
        </p:grpSpPr>
        <p:sp>
          <p:nvSpPr>
            <p:cNvPr id="25" name="Oval 2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6" name="Oval 25"/>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7" name="Oval 26"/>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28" name="Group 27"/>
            <p:cNvGrpSpPr>
              <a:grpSpLocks/>
            </p:cNvGrpSpPr>
            <p:nvPr/>
          </p:nvGrpSpPr>
          <p:grpSpPr bwMode="auto">
            <a:xfrm>
              <a:off x="3858" y="2530"/>
              <a:ext cx="980" cy="480"/>
              <a:chOff x="4028" y="4516"/>
              <a:chExt cx="980" cy="480"/>
            </a:xfrm>
          </p:grpSpPr>
          <p:sp>
            <p:nvSpPr>
              <p:cNvPr id="29" name="Oval 28"/>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0" name="Rectangle 29"/>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31" name="Group 30"/>
          <p:cNvGrpSpPr>
            <a:grpSpLocks/>
          </p:cNvGrpSpPr>
          <p:nvPr/>
        </p:nvGrpSpPr>
        <p:grpSpPr bwMode="auto">
          <a:xfrm>
            <a:off x="4994127" y="5132983"/>
            <a:ext cx="153988" cy="166688"/>
            <a:chOff x="3585" y="1801"/>
            <a:chExt cx="1525" cy="1519"/>
          </a:xfrm>
        </p:grpSpPr>
        <p:sp>
          <p:nvSpPr>
            <p:cNvPr id="32" name="Oval 31"/>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3" name="Oval 32"/>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4" name="Oval 33"/>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35" name="Group 34"/>
            <p:cNvGrpSpPr>
              <a:grpSpLocks/>
            </p:cNvGrpSpPr>
            <p:nvPr/>
          </p:nvGrpSpPr>
          <p:grpSpPr bwMode="auto">
            <a:xfrm>
              <a:off x="3858" y="2530"/>
              <a:ext cx="980" cy="480"/>
              <a:chOff x="4028" y="4516"/>
              <a:chExt cx="980" cy="480"/>
            </a:xfrm>
          </p:grpSpPr>
          <p:sp>
            <p:nvSpPr>
              <p:cNvPr id="36" name="Oval 35"/>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7" name="Rectangle 36"/>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38" name="Group 37"/>
          <p:cNvGrpSpPr>
            <a:grpSpLocks/>
          </p:cNvGrpSpPr>
          <p:nvPr/>
        </p:nvGrpSpPr>
        <p:grpSpPr bwMode="auto">
          <a:xfrm>
            <a:off x="5878793" y="5180998"/>
            <a:ext cx="153988" cy="166688"/>
            <a:chOff x="3585" y="1801"/>
            <a:chExt cx="1525" cy="1519"/>
          </a:xfrm>
        </p:grpSpPr>
        <p:sp>
          <p:nvSpPr>
            <p:cNvPr id="39" name="Oval 38"/>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0" name="Oval 39"/>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1" name="Oval 40"/>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42" name="Group 41"/>
            <p:cNvGrpSpPr>
              <a:grpSpLocks/>
            </p:cNvGrpSpPr>
            <p:nvPr/>
          </p:nvGrpSpPr>
          <p:grpSpPr bwMode="auto">
            <a:xfrm>
              <a:off x="3858" y="2530"/>
              <a:ext cx="980" cy="480"/>
              <a:chOff x="4028" y="4516"/>
              <a:chExt cx="980" cy="480"/>
            </a:xfrm>
          </p:grpSpPr>
          <p:sp>
            <p:nvSpPr>
              <p:cNvPr id="43" name="Oval 42"/>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4" name="Rectangle 43"/>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45" name="Group 44"/>
          <p:cNvGrpSpPr>
            <a:grpSpLocks/>
          </p:cNvGrpSpPr>
          <p:nvPr/>
        </p:nvGrpSpPr>
        <p:grpSpPr bwMode="auto">
          <a:xfrm>
            <a:off x="5056613" y="3654882"/>
            <a:ext cx="153988" cy="166688"/>
            <a:chOff x="3585" y="1801"/>
            <a:chExt cx="1525" cy="1519"/>
          </a:xfrm>
        </p:grpSpPr>
        <p:sp>
          <p:nvSpPr>
            <p:cNvPr id="46" name="Oval 45"/>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7" name="Oval 4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8" name="Oval 47"/>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49" name="Group 48"/>
            <p:cNvGrpSpPr>
              <a:grpSpLocks/>
            </p:cNvGrpSpPr>
            <p:nvPr/>
          </p:nvGrpSpPr>
          <p:grpSpPr bwMode="auto">
            <a:xfrm>
              <a:off x="3858" y="2530"/>
              <a:ext cx="980" cy="480"/>
              <a:chOff x="4028" y="4516"/>
              <a:chExt cx="980" cy="480"/>
            </a:xfrm>
          </p:grpSpPr>
          <p:sp>
            <p:nvSpPr>
              <p:cNvPr id="50" name="Oval 49"/>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1" name="Rectangle 50"/>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52" name="Group 51"/>
          <p:cNvGrpSpPr>
            <a:grpSpLocks/>
          </p:cNvGrpSpPr>
          <p:nvPr/>
        </p:nvGrpSpPr>
        <p:grpSpPr bwMode="auto">
          <a:xfrm>
            <a:off x="6670675" y="3731215"/>
            <a:ext cx="153988" cy="166688"/>
            <a:chOff x="3585" y="1801"/>
            <a:chExt cx="1525" cy="1519"/>
          </a:xfrm>
        </p:grpSpPr>
        <p:sp>
          <p:nvSpPr>
            <p:cNvPr id="53" name="Oval 52"/>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4" name="Oval 5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5" name="Oval 54"/>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56" name="Group 55"/>
            <p:cNvGrpSpPr>
              <a:grpSpLocks/>
            </p:cNvGrpSpPr>
            <p:nvPr/>
          </p:nvGrpSpPr>
          <p:grpSpPr bwMode="auto">
            <a:xfrm>
              <a:off x="3858" y="2530"/>
              <a:ext cx="980" cy="480"/>
              <a:chOff x="4028" y="4516"/>
              <a:chExt cx="980" cy="480"/>
            </a:xfrm>
          </p:grpSpPr>
          <p:sp>
            <p:nvSpPr>
              <p:cNvPr id="57" name="Oval 56"/>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8" name="Rectangle 57"/>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59" name="Group 58"/>
          <p:cNvGrpSpPr>
            <a:grpSpLocks/>
          </p:cNvGrpSpPr>
          <p:nvPr/>
        </p:nvGrpSpPr>
        <p:grpSpPr bwMode="auto">
          <a:xfrm>
            <a:off x="7508875" y="3639800"/>
            <a:ext cx="153988" cy="166688"/>
            <a:chOff x="3585" y="1801"/>
            <a:chExt cx="1525" cy="1519"/>
          </a:xfrm>
        </p:grpSpPr>
        <p:sp>
          <p:nvSpPr>
            <p:cNvPr id="60" name="Oval 59"/>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1" name="Oval 60"/>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2" name="Oval 61"/>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63" name="Group 62"/>
            <p:cNvGrpSpPr>
              <a:grpSpLocks/>
            </p:cNvGrpSpPr>
            <p:nvPr/>
          </p:nvGrpSpPr>
          <p:grpSpPr bwMode="auto">
            <a:xfrm>
              <a:off x="3858" y="2530"/>
              <a:ext cx="980" cy="480"/>
              <a:chOff x="4028" y="4516"/>
              <a:chExt cx="980" cy="480"/>
            </a:xfrm>
          </p:grpSpPr>
          <p:sp>
            <p:nvSpPr>
              <p:cNvPr id="64" name="Oval 63"/>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5" name="Rectangle 64"/>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66" name="Group 65"/>
          <p:cNvGrpSpPr>
            <a:grpSpLocks/>
          </p:cNvGrpSpPr>
          <p:nvPr/>
        </p:nvGrpSpPr>
        <p:grpSpPr bwMode="auto">
          <a:xfrm>
            <a:off x="7533462" y="5135319"/>
            <a:ext cx="153988" cy="166688"/>
            <a:chOff x="3585" y="1801"/>
            <a:chExt cx="1525" cy="1519"/>
          </a:xfrm>
        </p:grpSpPr>
        <p:sp>
          <p:nvSpPr>
            <p:cNvPr id="67" name="Oval 66"/>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8" name="Oval 67"/>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9" name="Oval 68"/>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70" name="Group 69"/>
            <p:cNvGrpSpPr>
              <a:grpSpLocks/>
            </p:cNvGrpSpPr>
            <p:nvPr/>
          </p:nvGrpSpPr>
          <p:grpSpPr bwMode="auto">
            <a:xfrm>
              <a:off x="3858" y="2530"/>
              <a:ext cx="980" cy="480"/>
              <a:chOff x="4028" y="4516"/>
              <a:chExt cx="980" cy="480"/>
            </a:xfrm>
          </p:grpSpPr>
          <p:sp>
            <p:nvSpPr>
              <p:cNvPr id="71" name="Oval 70"/>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2" name="Rectangle 71"/>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73" name="Group 72"/>
          <p:cNvGrpSpPr>
            <a:grpSpLocks/>
          </p:cNvGrpSpPr>
          <p:nvPr/>
        </p:nvGrpSpPr>
        <p:grpSpPr bwMode="auto">
          <a:xfrm>
            <a:off x="8174731" y="5119463"/>
            <a:ext cx="153988" cy="166688"/>
            <a:chOff x="3585" y="1801"/>
            <a:chExt cx="1525" cy="1519"/>
          </a:xfrm>
        </p:grpSpPr>
        <p:sp>
          <p:nvSpPr>
            <p:cNvPr id="74" name="Oval 73"/>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5" name="Oval 74"/>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6" name="Oval 7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77" name="Group 76"/>
            <p:cNvGrpSpPr>
              <a:grpSpLocks/>
            </p:cNvGrpSpPr>
            <p:nvPr/>
          </p:nvGrpSpPr>
          <p:grpSpPr bwMode="auto">
            <a:xfrm>
              <a:off x="3858" y="2530"/>
              <a:ext cx="980" cy="480"/>
              <a:chOff x="4028" y="4516"/>
              <a:chExt cx="980" cy="480"/>
            </a:xfrm>
          </p:grpSpPr>
          <p:sp>
            <p:nvSpPr>
              <p:cNvPr id="78" name="Oval 77"/>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9" name="Rectangle 78"/>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80" name="Group 79"/>
          <p:cNvGrpSpPr>
            <a:grpSpLocks/>
          </p:cNvGrpSpPr>
          <p:nvPr/>
        </p:nvGrpSpPr>
        <p:grpSpPr bwMode="auto">
          <a:xfrm>
            <a:off x="5784078" y="3639800"/>
            <a:ext cx="153988" cy="166688"/>
            <a:chOff x="3585" y="1801"/>
            <a:chExt cx="1525" cy="1519"/>
          </a:xfrm>
        </p:grpSpPr>
        <p:sp>
          <p:nvSpPr>
            <p:cNvPr id="81" name="Oval 80"/>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82" name="Oval 81"/>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83" name="Oval 8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84" name="Group 83"/>
            <p:cNvGrpSpPr>
              <a:grpSpLocks/>
            </p:cNvGrpSpPr>
            <p:nvPr/>
          </p:nvGrpSpPr>
          <p:grpSpPr bwMode="auto">
            <a:xfrm>
              <a:off x="3858" y="2530"/>
              <a:ext cx="980" cy="480"/>
              <a:chOff x="4028" y="4516"/>
              <a:chExt cx="980" cy="480"/>
            </a:xfrm>
          </p:grpSpPr>
          <p:sp>
            <p:nvSpPr>
              <p:cNvPr id="85" name="Oval 8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86" name="Rectangle 85"/>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pic>
        <p:nvPicPr>
          <p:cNvPr id="87" name="Picture 86"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pic>
        <p:nvPicPr>
          <p:cNvPr id="88" name="Picture 87"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866117" y="748"/>
            <a:ext cx="5287361" cy="4909233"/>
          </a:xfrm>
          <a:prstGeom prst="rect">
            <a:avLst/>
          </a:prstGeom>
        </p:spPr>
      </p:pic>
    </p:spTree>
    <p:extLst>
      <p:ext uri="{BB962C8B-B14F-4D97-AF65-F5344CB8AC3E}">
        <p14:creationId xmlns:p14="http://schemas.microsoft.com/office/powerpoint/2010/main" xmlns="" val="322183720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811949113"/>
              </p:ext>
            </p:extLst>
          </p:nvPr>
        </p:nvGraphicFramePr>
        <p:xfrm>
          <a:off x="493903" y="929640"/>
          <a:ext cx="8147304" cy="4318512"/>
        </p:xfrm>
        <a:graphic>
          <a:graphicData uri="http://schemas.openxmlformats.org/drawingml/2006/table">
            <a:tbl>
              <a:tblPr firstRow="1" firstCol="1" bandRow="1">
                <a:tableStyleId>{5C22544A-7EE6-4342-B048-85BDC9FD1C3A}</a:tableStyleId>
              </a:tblPr>
              <a:tblGrid>
                <a:gridCol w="3542448">
                  <a:extLst>
                    <a:ext uri="{9D8B030D-6E8A-4147-A177-3AD203B41FA5}">
                      <a16:colId xmlns:a16="http://schemas.microsoft.com/office/drawing/2014/main" xmlns="" val="20000"/>
                    </a:ext>
                  </a:extLst>
                </a:gridCol>
                <a:gridCol w="767476">
                  <a:extLst>
                    <a:ext uri="{9D8B030D-6E8A-4147-A177-3AD203B41FA5}">
                      <a16:colId xmlns:a16="http://schemas.microsoft.com/office/drawing/2014/main" xmlns="" val="20001"/>
                    </a:ext>
                  </a:extLst>
                </a:gridCol>
                <a:gridCol w="767476">
                  <a:extLst>
                    <a:ext uri="{9D8B030D-6E8A-4147-A177-3AD203B41FA5}">
                      <a16:colId xmlns:a16="http://schemas.microsoft.com/office/drawing/2014/main" xmlns="" val="20002"/>
                    </a:ext>
                  </a:extLst>
                </a:gridCol>
                <a:gridCol w="767476">
                  <a:extLst>
                    <a:ext uri="{9D8B030D-6E8A-4147-A177-3AD203B41FA5}">
                      <a16:colId xmlns:a16="http://schemas.microsoft.com/office/drawing/2014/main" xmlns="" val="20003"/>
                    </a:ext>
                  </a:extLst>
                </a:gridCol>
                <a:gridCol w="769105">
                  <a:extLst>
                    <a:ext uri="{9D8B030D-6E8A-4147-A177-3AD203B41FA5}">
                      <a16:colId xmlns:a16="http://schemas.microsoft.com/office/drawing/2014/main" xmlns="" val="20004"/>
                    </a:ext>
                  </a:extLst>
                </a:gridCol>
                <a:gridCol w="767476">
                  <a:extLst>
                    <a:ext uri="{9D8B030D-6E8A-4147-A177-3AD203B41FA5}">
                      <a16:colId xmlns:a16="http://schemas.microsoft.com/office/drawing/2014/main" xmlns="" val="20005"/>
                    </a:ext>
                  </a:extLst>
                </a:gridCol>
                <a:gridCol w="765847">
                  <a:extLst>
                    <a:ext uri="{9D8B030D-6E8A-4147-A177-3AD203B41FA5}">
                      <a16:colId xmlns:a16="http://schemas.microsoft.com/office/drawing/2014/main" xmlns="" val="20006"/>
                    </a:ext>
                  </a:extLst>
                </a:gridCol>
              </a:tblGrid>
              <a:tr h="651324">
                <a:tc>
                  <a:txBody>
                    <a:bodyPr/>
                    <a:lstStyle/>
                    <a:p>
                      <a:pPr algn="ctr">
                        <a:lnSpc>
                          <a:spcPct val="115000"/>
                        </a:lnSpc>
                        <a:spcAft>
                          <a:spcPts val="0"/>
                        </a:spcAft>
                      </a:pPr>
                      <a:endParaRPr lang="en-ZA" sz="1400" dirty="0" smtClean="0">
                        <a:effectLst/>
                      </a:endParaRPr>
                    </a:p>
                    <a:p>
                      <a:pPr algn="ctr">
                        <a:lnSpc>
                          <a:spcPct val="115000"/>
                        </a:lnSpc>
                        <a:spcAft>
                          <a:spcPts val="0"/>
                        </a:spcAft>
                      </a:pPr>
                      <a:endParaRPr lang="en-ZA" sz="1400" dirty="0">
                        <a:effectLst/>
                        <a:latin typeface="Calibri"/>
                        <a:ea typeface="Calibri"/>
                        <a:cs typeface="Times New Roman"/>
                      </a:endParaRPr>
                    </a:p>
                  </a:txBody>
                  <a:tcPr/>
                </a:tc>
                <a:tc gridSpan="2">
                  <a:txBody>
                    <a:bodyPr/>
                    <a:lstStyle/>
                    <a:p>
                      <a:pPr algn="ctr">
                        <a:lnSpc>
                          <a:spcPct val="115000"/>
                        </a:lnSpc>
                        <a:spcAft>
                          <a:spcPts val="0"/>
                        </a:spcAft>
                      </a:pPr>
                      <a:r>
                        <a:rPr lang="en-ZA" sz="1400" dirty="0">
                          <a:effectLst/>
                        </a:rPr>
                        <a:t>Financial statements</a:t>
                      </a:r>
                      <a:endParaRPr lang="en-ZA" sz="1400" dirty="0">
                        <a:effectLst/>
                        <a:latin typeface="Calibri"/>
                        <a:ea typeface="Calibri"/>
                        <a:cs typeface="Times New Roman"/>
                      </a:endParaRPr>
                    </a:p>
                  </a:txBody>
                  <a:tcPr marL="0" marR="0" marT="0" marB="0"/>
                </a:tc>
                <a:tc hMerge="1">
                  <a:txBody>
                    <a:bodyPr/>
                    <a:lstStyle/>
                    <a:p>
                      <a:endParaRPr lang="en-ZA"/>
                    </a:p>
                  </a:txBody>
                  <a:tcPr/>
                </a:tc>
                <a:tc gridSpan="2">
                  <a:txBody>
                    <a:bodyPr/>
                    <a:lstStyle/>
                    <a:p>
                      <a:pPr algn="ctr">
                        <a:lnSpc>
                          <a:spcPct val="115000"/>
                        </a:lnSpc>
                        <a:spcAft>
                          <a:spcPts val="0"/>
                        </a:spcAft>
                      </a:pPr>
                      <a:r>
                        <a:rPr lang="en-ZA" sz="1400" dirty="0">
                          <a:effectLst/>
                        </a:rPr>
                        <a:t>Performance reporting</a:t>
                      </a:r>
                      <a:endParaRPr lang="en-ZA" sz="1400" dirty="0">
                        <a:effectLst/>
                        <a:latin typeface="Calibri"/>
                        <a:ea typeface="Calibri"/>
                        <a:cs typeface="Times New Roman"/>
                      </a:endParaRPr>
                    </a:p>
                  </a:txBody>
                  <a:tcPr marL="0" marR="0" marT="0" marB="0"/>
                </a:tc>
                <a:tc hMerge="1">
                  <a:txBody>
                    <a:bodyPr/>
                    <a:lstStyle/>
                    <a:p>
                      <a:endParaRPr lang="en-ZA"/>
                    </a:p>
                  </a:txBody>
                  <a:tcPr/>
                </a:tc>
                <a:tc gridSpan="2">
                  <a:txBody>
                    <a:bodyPr/>
                    <a:lstStyle/>
                    <a:p>
                      <a:pPr algn="ctr">
                        <a:lnSpc>
                          <a:spcPct val="115000"/>
                        </a:lnSpc>
                        <a:spcAft>
                          <a:spcPts val="0"/>
                        </a:spcAft>
                      </a:pPr>
                      <a:r>
                        <a:rPr lang="en-ZA" sz="1400">
                          <a:effectLst/>
                        </a:rPr>
                        <a:t>Compliance with legislation</a:t>
                      </a:r>
                      <a:endParaRPr lang="en-ZA" sz="1400">
                        <a:effectLst/>
                        <a:latin typeface="Calibri"/>
                        <a:ea typeface="Calibri"/>
                        <a:cs typeface="Times New Roman"/>
                      </a:endParaRPr>
                    </a:p>
                  </a:txBody>
                  <a:tcPr marL="0" marR="0" marT="0" marB="0"/>
                </a:tc>
                <a:tc hMerge="1">
                  <a:txBody>
                    <a:bodyPr/>
                    <a:lstStyle/>
                    <a:p>
                      <a:endParaRPr lang="en-ZA"/>
                    </a:p>
                  </a:txBody>
                  <a:tcPr/>
                </a:tc>
                <a:extLst>
                  <a:ext uri="{0D108BD9-81ED-4DB2-BD59-A6C34878D82A}">
                    <a16:rowId xmlns:a16="http://schemas.microsoft.com/office/drawing/2014/main" xmlns="" val="10000"/>
                  </a:ext>
                </a:extLst>
              </a:tr>
              <a:tr h="705271">
                <a:tc>
                  <a:txBody>
                    <a:bodyPr/>
                    <a:lstStyle/>
                    <a:p>
                      <a:pPr>
                        <a:lnSpc>
                          <a:spcPct val="115000"/>
                        </a:lnSpc>
                      </a:pPr>
                      <a:r>
                        <a:rPr lang="en-ZA" sz="1400" dirty="0">
                          <a:effectLst/>
                        </a:rPr>
                        <a:t/>
                      </a:r>
                      <a:br>
                        <a:rPr lang="en-ZA" sz="1400" dirty="0">
                          <a:effectLst/>
                        </a:rPr>
                      </a:br>
                      <a:endParaRPr lang="en-ZA" sz="1400" dirty="0">
                        <a:effectLst/>
                        <a:latin typeface="Calibri"/>
                      </a:endParaRPr>
                    </a:p>
                  </a:txBody>
                  <a:tcPr/>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1"/>
                  </a:ext>
                </a:extLst>
              </a:tr>
              <a:tr h="386582">
                <a:tc gridSpan="7">
                  <a:txBody>
                    <a:bodyPr/>
                    <a:lstStyle/>
                    <a:p>
                      <a:pPr>
                        <a:lnSpc>
                          <a:spcPct val="115000"/>
                        </a:lnSpc>
                        <a:spcAft>
                          <a:spcPts val="0"/>
                        </a:spcAft>
                      </a:pPr>
                      <a:r>
                        <a:rPr lang="en-ZA" sz="1400" dirty="0">
                          <a:effectLst/>
                        </a:rPr>
                        <a:t>Leadership</a:t>
                      </a:r>
                      <a:endParaRPr lang="en-ZA" sz="1400" dirty="0">
                        <a:effectLst/>
                        <a:latin typeface="Calibri"/>
                        <a:ea typeface="Calibri"/>
                        <a:cs typeface="Times New Roman"/>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430433">
                <a:tc>
                  <a:txBody>
                    <a:bodyPr/>
                    <a:lstStyle/>
                    <a:p>
                      <a:pPr>
                        <a:lnSpc>
                          <a:spcPct val="115000"/>
                        </a:lnSpc>
                        <a:spcAft>
                          <a:spcPts val="0"/>
                        </a:spcAft>
                      </a:pPr>
                      <a:r>
                        <a:rPr lang="en-ZA" sz="1400" dirty="0">
                          <a:effectLst/>
                        </a:rPr>
                        <a:t>Overall movement from previous assessment</a:t>
                      </a:r>
                      <a:endParaRPr lang="en-ZA" sz="1400" dirty="0">
                        <a:effectLst/>
                        <a:latin typeface="Calibri"/>
                        <a:ea typeface="Calibri"/>
                        <a:cs typeface="Times New Roman"/>
                      </a:endParaRPr>
                    </a:p>
                  </a:txBody>
                  <a:tcPr/>
                </a:tc>
                <a:tc gridSpan="2">
                  <a:txBody>
                    <a:bodyPr/>
                    <a:lstStyle/>
                    <a:p>
                      <a:pPr algn="ctr">
                        <a:lnSpc>
                          <a:spcPct val="115000"/>
                        </a:lnSpc>
                        <a:spcAft>
                          <a:spcPts val="1000"/>
                        </a:spcAft>
                      </a:pPr>
                      <a:endParaRPr lang="en-ZA" sz="1400" dirty="0">
                        <a:effectLst/>
                        <a:latin typeface="Calibri"/>
                        <a:ea typeface="Calibri"/>
                        <a:cs typeface="Times New Roman"/>
                      </a:endParaRPr>
                    </a:p>
                  </a:txBody>
                  <a:tcPr/>
                </a:tc>
                <a:tc hMerge="1">
                  <a:txBody>
                    <a:bodyPr/>
                    <a:lstStyle/>
                    <a:p>
                      <a:endParaRPr lang="en-ZA"/>
                    </a:p>
                  </a:txBody>
                  <a:tcPr/>
                </a:tc>
                <a:tc gridSpan="2">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hMerge="1">
                  <a:txBody>
                    <a:bodyPr/>
                    <a:lstStyle/>
                    <a:p>
                      <a:endParaRPr lang="en-ZA"/>
                    </a:p>
                  </a:txBody>
                  <a:tcPr/>
                </a:tc>
                <a:tc gridSpan="2">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hMerge="1">
                  <a:txBody>
                    <a:bodyPr/>
                    <a:lstStyle/>
                    <a:p>
                      <a:endParaRPr lang="en-ZA"/>
                    </a:p>
                  </a:txBody>
                  <a:tcPr/>
                </a:tc>
                <a:extLst>
                  <a:ext uri="{0D108BD9-81ED-4DB2-BD59-A6C34878D82A}">
                    <a16:rowId xmlns:a16="http://schemas.microsoft.com/office/drawing/2014/main" xmlns="" val="10003"/>
                  </a:ext>
                </a:extLst>
              </a:tr>
              <a:tr h="841056">
                <a:tc>
                  <a:txBody>
                    <a:bodyPr/>
                    <a:lstStyle/>
                    <a:p>
                      <a:pPr marL="342900" lvl="0" indent="-342900">
                        <a:lnSpc>
                          <a:spcPct val="115000"/>
                        </a:lnSpc>
                        <a:spcAft>
                          <a:spcPts val="1200"/>
                        </a:spcAft>
                        <a:buFont typeface="Arial"/>
                        <a:buChar char="•"/>
                        <a:tabLst>
                          <a:tab pos="88900" algn="l"/>
                        </a:tabLst>
                      </a:pPr>
                      <a:r>
                        <a:rPr lang="en-ZA" sz="1400" dirty="0">
                          <a:effectLst/>
                        </a:rPr>
                        <a:t>Develop and monitor the implementation of action plans to address internal control deficiencies</a:t>
                      </a: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4"/>
                  </a:ext>
                </a:extLst>
              </a:tr>
              <a:tr h="841056">
                <a:tc>
                  <a:txBody>
                    <a:bodyPr/>
                    <a:lstStyle/>
                    <a:p>
                      <a:pPr marL="342900" lvl="0" indent="-342900">
                        <a:lnSpc>
                          <a:spcPct val="115000"/>
                        </a:lnSpc>
                        <a:spcAft>
                          <a:spcPts val="1200"/>
                        </a:spcAft>
                        <a:buFont typeface="Arial"/>
                        <a:buChar char="•"/>
                        <a:tabLst>
                          <a:tab pos="88900" algn="l"/>
                        </a:tabLst>
                      </a:pPr>
                      <a:r>
                        <a:rPr lang="en-ZA" sz="1400" dirty="0">
                          <a:effectLst/>
                        </a:rPr>
                        <a:t>Establish and implement an information technology governance framework that supports and enables the business, delivers value and improves performance</a:t>
                      </a: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5"/>
                  </a:ext>
                </a:extLst>
              </a:tr>
            </a:tbl>
          </a:graphicData>
        </a:graphic>
      </p:graphicFrame>
      <p:grpSp>
        <p:nvGrpSpPr>
          <p:cNvPr id="10" name="Group 9"/>
          <p:cNvGrpSpPr>
            <a:grpSpLocks/>
          </p:cNvGrpSpPr>
          <p:nvPr/>
        </p:nvGrpSpPr>
        <p:grpSpPr bwMode="auto">
          <a:xfrm>
            <a:off x="4933899" y="3471797"/>
            <a:ext cx="153988" cy="166688"/>
            <a:chOff x="3585" y="1801"/>
            <a:chExt cx="1525" cy="1519"/>
          </a:xfrm>
        </p:grpSpPr>
        <p:sp>
          <p:nvSpPr>
            <p:cNvPr id="11" name="Oval 10"/>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2" name="Oval 11"/>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4" name="Group 13"/>
            <p:cNvGrpSpPr>
              <a:grpSpLocks/>
            </p:cNvGrpSpPr>
            <p:nvPr/>
          </p:nvGrpSpPr>
          <p:grpSpPr bwMode="auto">
            <a:xfrm>
              <a:off x="3858" y="2530"/>
              <a:ext cx="980" cy="480"/>
              <a:chOff x="4028" y="4516"/>
              <a:chExt cx="980" cy="480"/>
            </a:xfrm>
          </p:grpSpPr>
          <p:sp>
            <p:nvSpPr>
              <p:cNvPr id="15" name="Oval 1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6" name="Rectangle 15"/>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7" name="Group 16"/>
          <p:cNvGrpSpPr>
            <a:grpSpLocks/>
          </p:cNvGrpSpPr>
          <p:nvPr/>
        </p:nvGrpSpPr>
        <p:grpSpPr bwMode="auto">
          <a:xfrm>
            <a:off x="5756859" y="3487215"/>
            <a:ext cx="153988" cy="166688"/>
            <a:chOff x="3585" y="1801"/>
            <a:chExt cx="1525" cy="1519"/>
          </a:xfrm>
        </p:grpSpPr>
        <p:sp>
          <p:nvSpPr>
            <p:cNvPr id="18" name="Oval 1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9" name="Oval 18"/>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0" name="Oval 19"/>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21" name="Group 20"/>
            <p:cNvGrpSpPr>
              <a:grpSpLocks/>
            </p:cNvGrpSpPr>
            <p:nvPr/>
          </p:nvGrpSpPr>
          <p:grpSpPr bwMode="auto">
            <a:xfrm>
              <a:off x="3858" y="2530"/>
              <a:ext cx="980" cy="480"/>
              <a:chOff x="4028" y="4516"/>
              <a:chExt cx="980" cy="480"/>
            </a:xfrm>
          </p:grpSpPr>
          <p:sp>
            <p:nvSpPr>
              <p:cNvPr id="22" name="Oval 2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3" name="Rectangle 22"/>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24" name="Group 23"/>
          <p:cNvGrpSpPr>
            <a:grpSpLocks/>
          </p:cNvGrpSpPr>
          <p:nvPr/>
        </p:nvGrpSpPr>
        <p:grpSpPr bwMode="auto">
          <a:xfrm>
            <a:off x="6534099" y="3487215"/>
            <a:ext cx="153988" cy="166688"/>
            <a:chOff x="3585" y="1801"/>
            <a:chExt cx="1525" cy="1519"/>
          </a:xfrm>
        </p:grpSpPr>
        <p:sp>
          <p:nvSpPr>
            <p:cNvPr id="25" name="Oval 2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6" name="Oval 25"/>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7" name="Oval 26"/>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28" name="Group 27"/>
            <p:cNvGrpSpPr>
              <a:grpSpLocks/>
            </p:cNvGrpSpPr>
            <p:nvPr/>
          </p:nvGrpSpPr>
          <p:grpSpPr bwMode="auto">
            <a:xfrm>
              <a:off x="3858" y="2530"/>
              <a:ext cx="980" cy="480"/>
              <a:chOff x="4028" y="4516"/>
              <a:chExt cx="980" cy="480"/>
            </a:xfrm>
          </p:grpSpPr>
          <p:sp>
            <p:nvSpPr>
              <p:cNvPr id="29" name="Oval 28"/>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0" name="Rectangle 29"/>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31" name="Group 30"/>
          <p:cNvGrpSpPr>
            <a:grpSpLocks/>
          </p:cNvGrpSpPr>
          <p:nvPr/>
        </p:nvGrpSpPr>
        <p:grpSpPr bwMode="auto">
          <a:xfrm>
            <a:off x="7388273" y="3519551"/>
            <a:ext cx="153988" cy="166688"/>
            <a:chOff x="3585" y="1801"/>
            <a:chExt cx="1525" cy="1519"/>
          </a:xfrm>
        </p:grpSpPr>
        <p:sp>
          <p:nvSpPr>
            <p:cNvPr id="32" name="Oval 31"/>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3" name="Oval 32"/>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4" name="Oval 33"/>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35" name="Group 34"/>
            <p:cNvGrpSpPr>
              <a:grpSpLocks/>
            </p:cNvGrpSpPr>
            <p:nvPr/>
          </p:nvGrpSpPr>
          <p:grpSpPr bwMode="auto">
            <a:xfrm>
              <a:off x="3858" y="2530"/>
              <a:ext cx="980" cy="480"/>
              <a:chOff x="4028" y="4516"/>
              <a:chExt cx="980" cy="480"/>
            </a:xfrm>
          </p:grpSpPr>
          <p:sp>
            <p:nvSpPr>
              <p:cNvPr id="36" name="Oval 35"/>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7" name="Rectangle 36"/>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38" name="Group 37"/>
          <p:cNvGrpSpPr>
            <a:grpSpLocks/>
          </p:cNvGrpSpPr>
          <p:nvPr/>
        </p:nvGrpSpPr>
        <p:grpSpPr bwMode="auto">
          <a:xfrm>
            <a:off x="8119059" y="3503071"/>
            <a:ext cx="153988" cy="166688"/>
            <a:chOff x="3585" y="1801"/>
            <a:chExt cx="1525" cy="1519"/>
          </a:xfrm>
        </p:grpSpPr>
        <p:sp>
          <p:nvSpPr>
            <p:cNvPr id="39" name="Oval 38"/>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0" name="Oval 39"/>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1" name="Oval 40"/>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42" name="Group 41"/>
            <p:cNvGrpSpPr>
              <a:grpSpLocks/>
            </p:cNvGrpSpPr>
            <p:nvPr/>
          </p:nvGrpSpPr>
          <p:grpSpPr bwMode="auto">
            <a:xfrm>
              <a:off x="3858" y="2530"/>
              <a:ext cx="980" cy="480"/>
              <a:chOff x="4028" y="4516"/>
              <a:chExt cx="980" cy="480"/>
            </a:xfrm>
          </p:grpSpPr>
          <p:sp>
            <p:nvSpPr>
              <p:cNvPr id="43" name="Oval 42"/>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4" name="Rectangle 43"/>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45" name="Group 44"/>
          <p:cNvGrpSpPr>
            <a:grpSpLocks/>
          </p:cNvGrpSpPr>
          <p:nvPr/>
        </p:nvGrpSpPr>
        <p:grpSpPr bwMode="auto">
          <a:xfrm>
            <a:off x="4155915" y="4615026"/>
            <a:ext cx="153988" cy="166688"/>
            <a:chOff x="3585" y="1801"/>
            <a:chExt cx="1525" cy="1519"/>
          </a:xfrm>
        </p:grpSpPr>
        <p:sp>
          <p:nvSpPr>
            <p:cNvPr id="46" name="Oval 45"/>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7" name="Oval 4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8" name="Oval 47"/>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49" name="Group 48"/>
            <p:cNvGrpSpPr>
              <a:grpSpLocks/>
            </p:cNvGrpSpPr>
            <p:nvPr/>
          </p:nvGrpSpPr>
          <p:grpSpPr bwMode="auto">
            <a:xfrm>
              <a:off x="3858" y="2530"/>
              <a:ext cx="980" cy="480"/>
              <a:chOff x="4028" y="4516"/>
              <a:chExt cx="980" cy="480"/>
            </a:xfrm>
          </p:grpSpPr>
          <p:sp>
            <p:nvSpPr>
              <p:cNvPr id="50" name="Oval 49"/>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1" name="Rectangle 50"/>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52" name="Group 51"/>
          <p:cNvGrpSpPr>
            <a:grpSpLocks/>
          </p:cNvGrpSpPr>
          <p:nvPr/>
        </p:nvGrpSpPr>
        <p:grpSpPr bwMode="auto">
          <a:xfrm>
            <a:off x="4963886" y="4642953"/>
            <a:ext cx="153988" cy="166688"/>
            <a:chOff x="3585" y="1801"/>
            <a:chExt cx="1525" cy="1519"/>
          </a:xfrm>
        </p:grpSpPr>
        <p:sp>
          <p:nvSpPr>
            <p:cNvPr id="53" name="Oval 52"/>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4" name="Oval 5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5" name="Oval 54"/>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56" name="Group 55"/>
            <p:cNvGrpSpPr>
              <a:grpSpLocks/>
            </p:cNvGrpSpPr>
            <p:nvPr/>
          </p:nvGrpSpPr>
          <p:grpSpPr bwMode="auto">
            <a:xfrm>
              <a:off x="3858" y="2530"/>
              <a:ext cx="980" cy="480"/>
              <a:chOff x="4028" y="4516"/>
              <a:chExt cx="980" cy="480"/>
            </a:xfrm>
          </p:grpSpPr>
          <p:sp>
            <p:nvSpPr>
              <p:cNvPr id="57" name="Oval 56"/>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8" name="Rectangle 57"/>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59" name="Group 58"/>
          <p:cNvGrpSpPr>
            <a:grpSpLocks/>
          </p:cNvGrpSpPr>
          <p:nvPr/>
        </p:nvGrpSpPr>
        <p:grpSpPr bwMode="auto">
          <a:xfrm>
            <a:off x="5756859" y="4661269"/>
            <a:ext cx="153988" cy="166688"/>
            <a:chOff x="3585" y="1801"/>
            <a:chExt cx="1525" cy="1519"/>
          </a:xfrm>
        </p:grpSpPr>
        <p:sp>
          <p:nvSpPr>
            <p:cNvPr id="60" name="Oval 59"/>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1" name="Oval 60"/>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2" name="Oval 61"/>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63" name="Group 62"/>
            <p:cNvGrpSpPr>
              <a:grpSpLocks/>
            </p:cNvGrpSpPr>
            <p:nvPr/>
          </p:nvGrpSpPr>
          <p:grpSpPr bwMode="auto">
            <a:xfrm>
              <a:off x="3858" y="2530"/>
              <a:ext cx="980" cy="480"/>
              <a:chOff x="4028" y="4516"/>
              <a:chExt cx="980" cy="480"/>
            </a:xfrm>
          </p:grpSpPr>
          <p:sp>
            <p:nvSpPr>
              <p:cNvPr id="64" name="Oval 63"/>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5" name="Rectangle 64"/>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66" name="Group 65"/>
          <p:cNvGrpSpPr>
            <a:grpSpLocks/>
          </p:cNvGrpSpPr>
          <p:nvPr/>
        </p:nvGrpSpPr>
        <p:grpSpPr bwMode="auto">
          <a:xfrm>
            <a:off x="6503616" y="4676742"/>
            <a:ext cx="153988" cy="166688"/>
            <a:chOff x="3585" y="1801"/>
            <a:chExt cx="1525" cy="1519"/>
          </a:xfrm>
        </p:grpSpPr>
        <p:sp>
          <p:nvSpPr>
            <p:cNvPr id="67" name="Oval 66"/>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8" name="Oval 67"/>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9" name="Oval 68"/>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70" name="Group 69"/>
            <p:cNvGrpSpPr>
              <a:grpSpLocks/>
            </p:cNvGrpSpPr>
            <p:nvPr/>
          </p:nvGrpSpPr>
          <p:grpSpPr bwMode="auto">
            <a:xfrm>
              <a:off x="3858" y="2530"/>
              <a:ext cx="980" cy="480"/>
              <a:chOff x="4028" y="4516"/>
              <a:chExt cx="980" cy="480"/>
            </a:xfrm>
          </p:grpSpPr>
          <p:sp>
            <p:nvSpPr>
              <p:cNvPr id="71" name="Oval 70"/>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2" name="Rectangle 71"/>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73" name="Group 72"/>
          <p:cNvGrpSpPr>
            <a:grpSpLocks/>
          </p:cNvGrpSpPr>
          <p:nvPr/>
        </p:nvGrpSpPr>
        <p:grpSpPr bwMode="auto">
          <a:xfrm>
            <a:off x="7356011" y="4692279"/>
            <a:ext cx="153988" cy="166688"/>
            <a:chOff x="3585" y="1801"/>
            <a:chExt cx="1525" cy="1519"/>
          </a:xfrm>
        </p:grpSpPr>
        <p:sp>
          <p:nvSpPr>
            <p:cNvPr id="74" name="Oval 73"/>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5" name="Oval 74"/>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6" name="Oval 7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77" name="Group 76"/>
            <p:cNvGrpSpPr>
              <a:grpSpLocks/>
            </p:cNvGrpSpPr>
            <p:nvPr/>
          </p:nvGrpSpPr>
          <p:grpSpPr bwMode="auto">
            <a:xfrm>
              <a:off x="3858" y="2530"/>
              <a:ext cx="980" cy="480"/>
              <a:chOff x="4028" y="4516"/>
              <a:chExt cx="980" cy="480"/>
            </a:xfrm>
          </p:grpSpPr>
          <p:sp>
            <p:nvSpPr>
              <p:cNvPr id="78" name="Oval 77"/>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9" name="Rectangle 78"/>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80" name="Group 79"/>
          <p:cNvGrpSpPr>
            <a:grpSpLocks/>
          </p:cNvGrpSpPr>
          <p:nvPr/>
        </p:nvGrpSpPr>
        <p:grpSpPr bwMode="auto">
          <a:xfrm>
            <a:off x="8210353" y="4584454"/>
            <a:ext cx="153988" cy="166688"/>
            <a:chOff x="3585" y="1801"/>
            <a:chExt cx="1525" cy="1519"/>
          </a:xfrm>
        </p:grpSpPr>
        <p:sp>
          <p:nvSpPr>
            <p:cNvPr id="81" name="Oval 80"/>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82" name="Oval 81"/>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83" name="Oval 8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84" name="Group 83"/>
            <p:cNvGrpSpPr>
              <a:grpSpLocks/>
            </p:cNvGrpSpPr>
            <p:nvPr/>
          </p:nvGrpSpPr>
          <p:grpSpPr bwMode="auto">
            <a:xfrm>
              <a:off x="3858" y="2530"/>
              <a:ext cx="980" cy="480"/>
              <a:chOff x="4028" y="4516"/>
              <a:chExt cx="980" cy="480"/>
            </a:xfrm>
          </p:grpSpPr>
          <p:sp>
            <p:nvSpPr>
              <p:cNvPr id="85" name="Oval 8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86" name="Rectangle 85"/>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pic>
        <p:nvPicPr>
          <p:cNvPr id="87" name="Picture 86"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grpSp>
        <p:nvGrpSpPr>
          <p:cNvPr id="89" name="Group 88"/>
          <p:cNvGrpSpPr>
            <a:grpSpLocks/>
          </p:cNvGrpSpPr>
          <p:nvPr/>
        </p:nvGrpSpPr>
        <p:grpSpPr bwMode="auto">
          <a:xfrm>
            <a:off x="4484052" y="3346450"/>
            <a:ext cx="175895" cy="165100"/>
            <a:chOff x="3825" y="3791"/>
            <a:chExt cx="1525" cy="1519"/>
          </a:xfrm>
        </p:grpSpPr>
        <p:sp>
          <p:nvSpPr>
            <p:cNvPr id="90" name="Oval 89"/>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91" name="Oval 90"/>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92" name="Oval 91"/>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cxnSp>
          <p:nvCxnSpPr>
            <p:cNvPr id="93" name="AutoShape 2213"/>
            <p:cNvCxnSpPr>
              <a:cxnSpLocks noChangeShapeType="1"/>
            </p:cNvCxnSpPr>
            <p:nvPr/>
          </p:nvCxnSpPr>
          <p:spPr bwMode="auto">
            <a:xfrm>
              <a:off x="4238" y="4800"/>
              <a:ext cx="725" cy="1"/>
            </a:xfrm>
            <a:prstGeom prst="straightConnector1">
              <a:avLst/>
            </a:prstGeom>
            <a:noFill/>
            <a:ln w="6350">
              <a:solidFill>
                <a:srgbClr val="000000"/>
              </a:solid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7600033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232759138"/>
              </p:ext>
            </p:extLst>
          </p:nvPr>
        </p:nvGraphicFramePr>
        <p:xfrm>
          <a:off x="493903" y="929640"/>
          <a:ext cx="8147304" cy="5376994"/>
        </p:xfrm>
        <a:graphic>
          <a:graphicData uri="http://schemas.openxmlformats.org/drawingml/2006/table">
            <a:tbl>
              <a:tblPr firstRow="1" firstCol="1" bandRow="1">
                <a:tableStyleId>{5C22544A-7EE6-4342-B048-85BDC9FD1C3A}</a:tableStyleId>
              </a:tblPr>
              <a:tblGrid>
                <a:gridCol w="3542448">
                  <a:extLst>
                    <a:ext uri="{9D8B030D-6E8A-4147-A177-3AD203B41FA5}">
                      <a16:colId xmlns:a16="http://schemas.microsoft.com/office/drawing/2014/main" xmlns="" val="20000"/>
                    </a:ext>
                  </a:extLst>
                </a:gridCol>
                <a:gridCol w="767476">
                  <a:extLst>
                    <a:ext uri="{9D8B030D-6E8A-4147-A177-3AD203B41FA5}">
                      <a16:colId xmlns:a16="http://schemas.microsoft.com/office/drawing/2014/main" xmlns="" val="20001"/>
                    </a:ext>
                  </a:extLst>
                </a:gridCol>
                <a:gridCol w="767476">
                  <a:extLst>
                    <a:ext uri="{9D8B030D-6E8A-4147-A177-3AD203B41FA5}">
                      <a16:colId xmlns:a16="http://schemas.microsoft.com/office/drawing/2014/main" xmlns="" val="20002"/>
                    </a:ext>
                  </a:extLst>
                </a:gridCol>
                <a:gridCol w="767476">
                  <a:extLst>
                    <a:ext uri="{9D8B030D-6E8A-4147-A177-3AD203B41FA5}">
                      <a16:colId xmlns:a16="http://schemas.microsoft.com/office/drawing/2014/main" xmlns="" val="20003"/>
                    </a:ext>
                  </a:extLst>
                </a:gridCol>
                <a:gridCol w="769105">
                  <a:extLst>
                    <a:ext uri="{9D8B030D-6E8A-4147-A177-3AD203B41FA5}">
                      <a16:colId xmlns:a16="http://schemas.microsoft.com/office/drawing/2014/main" xmlns="" val="20004"/>
                    </a:ext>
                  </a:extLst>
                </a:gridCol>
                <a:gridCol w="767476">
                  <a:extLst>
                    <a:ext uri="{9D8B030D-6E8A-4147-A177-3AD203B41FA5}">
                      <a16:colId xmlns:a16="http://schemas.microsoft.com/office/drawing/2014/main" xmlns="" val="20005"/>
                    </a:ext>
                  </a:extLst>
                </a:gridCol>
                <a:gridCol w="765847">
                  <a:extLst>
                    <a:ext uri="{9D8B030D-6E8A-4147-A177-3AD203B41FA5}">
                      <a16:colId xmlns:a16="http://schemas.microsoft.com/office/drawing/2014/main" xmlns="" val="20006"/>
                    </a:ext>
                  </a:extLst>
                </a:gridCol>
              </a:tblGrid>
              <a:tr h="651324">
                <a:tc>
                  <a:txBody>
                    <a:bodyPr/>
                    <a:lstStyle/>
                    <a:p>
                      <a:pPr algn="ctr">
                        <a:lnSpc>
                          <a:spcPct val="115000"/>
                        </a:lnSpc>
                        <a:spcAft>
                          <a:spcPts val="0"/>
                        </a:spcAft>
                      </a:pPr>
                      <a:endParaRPr lang="en-ZA" sz="1400" dirty="0" smtClean="0">
                        <a:effectLst/>
                      </a:endParaRPr>
                    </a:p>
                    <a:p>
                      <a:pPr algn="ctr">
                        <a:lnSpc>
                          <a:spcPct val="115000"/>
                        </a:lnSpc>
                        <a:spcAft>
                          <a:spcPts val="0"/>
                        </a:spcAft>
                      </a:pPr>
                      <a:endParaRPr lang="en-ZA" sz="1400" dirty="0">
                        <a:effectLst/>
                        <a:latin typeface="Calibri"/>
                        <a:ea typeface="Calibri"/>
                        <a:cs typeface="Times New Roman"/>
                      </a:endParaRPr>
                    </a:p>
                  </a:txBody>
                  <a:tcPr/>
                </a:tc>
                <a:tc gridSpan="2">
                  <a:txBody>
                    <a:bodyPr/>
                    <a:lstStyle/>
                    <a:p>
                      <a:pPr algn="ctr">
                        <a:lnSpc>
                          <a:spcPct val="115000"/>
                        </a:lnSpc>
                        <a:spcAft>
                          <a:spcPts val="0"/>
                        </a:spcAft>
                      </a:pPr>
                      <a:r>
                        <a:rPr lang="en-ZA" sz="1400" dirty="0">
                          <a:effectLst/>
                        </a:rPr>
                        <a:t>Financial statements</a:t>
                      </a:r>
                      <a:endParaRPr lang="en-ZA" sz="1400" dirty="0">
                        <a:effectLst/>
                        <a:latin typeface="Calibri"/>
                        <a:ea typeface="Calibri"/>
                        <a:cs typeface="Times New Roman"/>
                      </a:endParaRPr>
                    </a:p>
                  </a:txBody>
                  <a:tcPr marL="0" marR="0" marT="0" marB="0"/>
                </a:tc>
                <a:tc hMerge="1">
                  <a:txBody>
                    <a:bodyPr/>
                    <a:lstStyle/>
                    <a:p>
                      <a:endParaRPr lang="en-ZA"/>
                    </a:p>
                  </a:txBody>
                  <a:tcPr/>
                </a:tc>
                <a:tc gridSpan="2">
                  <a:txBody>
                    <a:bodyPr/>
                    <a:lstStyle/>
                    <a:p>
                      <a:pPr algn="ctr">
                        <a:lnSpc>
                          <a:spcPct val="115000"/>
                        </a:lnSpc>
                        <a:spcAft>
                          <a:spcPts val="0"/>
                        </a:spcAft>
                      </a:pPr>
                      <a:r>
                        <a:rPr lang="en-ZA" sz="1400" dirty="0">
                          <a:effectLst/>
                        </a:rPr>
                        <a:t>Performance reporting</a:t>
                      </a:r>
                      <a:endParaRPr lang="en-ZA" sz="1400" dirty="0">
                        <a:effectLst/>
                        <a:latin typeface="Calibri"/>
                        <a:ea typeface="Calibri"/>
                        <a:cs typeface="Times New Roman"/>
                      </a:endParaRPr>
                    </a:p>
                  </a:txBody>
                  <a:tcPr marL="0" marR="0" marT="0" marB="0"/>
                </a:tc>
                <a:tc hMerge="1">
                  <a:txBody>
                    <a:bodyPr/>
                    <a:lstStyle/>
                    <a:p>
                      <a:endParaRPr lang="en-ZA"/>
                    </a:p>
                  </a:txBody>
                  <a:tcPr/>
                </a:tc>
                <a:tc gridSpan="2">
                  <a:txBody>
                    <a:bodyPr/>
                    <a:lstStyle/>
                    <a:p>
                      <a:pPr algn="ctr">
                        <a:lnSpc>
                          <a:spcPct val="115000"/>
                        </a:lnSpc>
                        <a:spcAft>
                          <a:spcPts val="0"/>
                        </a:spcAft>
                      </a:pPr>
                      <a:r>
                        <a:rPr lang="en-ZA" sz="1400">
                          <a:effectLst/>
                        </a:rPr>
                        <a:t>Compliance with legislation</a:t>
                      </a:r>
                      <a:endParaRPr lang="en-ZA" sz="1400">
                        <a:effectLst/>
                        <a:latin typeface="Calibri"/>
                        <a:ea typeface="Calibri"/>
                        <a:cs typeface="Times New Roman"/>
                      </a:endParaRPr>
                    </a:p>
                  </a:txBody>
                  <a:tcPr marL="0" marR="0" marT="0" marB="0"/>
                </a:tc>
                <a:tc hMerge="1">
                  <a:txBody>
                    <a:bodyPr/>
                    <a:lstStyle/>
                    <a:p>
                      <a:endParaRPr lang="en-ZA"/>
                    </a:p>
                  </a:txBody>
                  <a:tcPr/>
                </a:tc>
                <a:extLst>
                  <a:ext uri="{0D108BD9-81ED-4DB2-BD59-A6C34878D82A}">
                    <a16:rowId xmlns:a16="http://schemas.microsoft.com/office/drawing/2014/main" xmlns="" val="10000"/>
                  </a:ext>
                </a:extLst>
              </a:tr>
              <a:tr h="705271">
                <a:tc>
                  <a:txBody>
                    <a:bodyPr/>
                    <a:lstStyle/>
                    <a:p>
                      <a:pPr>
                        <a:lnSpc>
                          <a:spcPct val="115000"/>
                        </a:lnSpc>
                      </a:pPr>
                      <a:r>
                        <a:rPr lang="en-ZA" sz="1400" dirty="0">
                          <a:effectLst/>
                        </a:rPr>
                        <a:t/>
                      </a:r>
                      <a:br>
                        <a:rPr lang="en-ZA" sz="1400" dirty="0">
                          <a:effectLst/>
                        </a:rPr>
                      </a:br>
                      <a:endParaRPr lang="en-ZA" sz="1400" dirty="0">
                        <a:effectLst/>
                        <a:latin typeface="Calibri"/>
                      </a:endParaRPr>
                    </a:p>
                  </a:txBody>
                  <a:tcPr/>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1"/>
                  </a:ext>
                </a:extLst>
              </a:tr>
              <a:tr h="386582">
                <a:tc>
                  <a:txBody>
                    <a:bodyPr/>
                    <a:lstStyle/>
                    <a:p>
                      <a:pPr>
                        <a:lnSpc>
                          <a:spcPct val="115000"/>
                        </a:lnSpc>
                        <a:spcAft>
                          <a:spcPts val="0"/>
                        </a:spcAft>
                      </a:pPr>
                      <a:r>
                        <a:rPr lang="en-ZA" sz="1400" dirty="0" smtClean="0">
                          <a:effectLst/>
                        </a:rPr>
                        <a:t>Financial and </a:t>
                      </a:r>
                      <a:r>
                        <a:rPr lang="en-ZA" sz="1400" dirty="0">
                          <a:effectLst/>
                        </a:rPr>
                        <a:t>performance management</a:t>
                      </a:r>
                      <a:endParaRPr lang="en-ZA" sz="1400" dirty="0">
                        <a:effectLst/>
                        <a:latin typeface="Calibri"/>
                        <a:ea typeface="Calibri"/>
                        <a:cs typeface="Times New Roman"/>
                      </a:endParaRPr>
                    </a:p>
                  </a:txBody>
                  <a:tcPr/>
                </a:tc>
                <a:tc gridSpan="6">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430433">
                <a:tc>
                  <a:txBody>
                    <a:bodyPr/>
                    <a:lstStyle/>
                    <a:p>
                      <a:pPr>
                        <a:lnSpc>
                          <a:spcPct val="115000"/>
                        </a:lnSpc>
                        <a:spcAft>
                          <a:spcPts val="0"/>
                        </a:spcAft>
                      </a:pPr>
                      <a:r>
                        <a:rPr lang="en-ZA" sz="1400" dirty="0" smtClean="0">
                          <a:effectLst/>
                        </a:rPr>
                        <a:t>Overall </a:t>
                      </a:r>
                      <a:r>
                        <a:rPr lang="en-ZA" sz="1400" dirty="0">
                          <a:effectLst/>
                        </a:rPr>
                        <a:t>movement from previous assessment</a:t>
                      </a:r>
                      <a:endParaRPr lang="en-ZA" sz="1400" dirty="0">
                        <a:effectLst/>
                        <a:latin typeface="Calibri"/>
                        <a:ea typeface="Calibri"/>
                        <a:cs typeface="Times New Roman"/>
                      </a:endParaRPr>
                    </a:p>
                  </a:txBody>
                  <a:tcPr/>
                </a:tc>
                <a:tc gridSpan="2">
                  <a:txBody>
                    <a:bodyPr/>
                    <a:lstStyle/>
                    <a:p>
                      <a:pPr algn="ctr">
                        <a:lnSpc>
                          <a:spcPct val="115000"/>
                        </a:lnSpc>
                        <a:spcAft>
                          <a:spcPts val="1000"/>
                        </a:spcAft>
                      </a:pPr>
                      <a:endParaRPr lang="en-ZA" sz="1400" dirty="0">
                        <a:effectLst/>
                        <a:latin typeface="Calibri"/>
                        <a:ea typeface="Calibri"/>
                        <a:cs typeface="Times New Roman"/>
                      </a:endParaRPr>
                    </a:p>
                  </a:txBody>
                  <a:tcPr/>
                </a:tc>
                <a:tc hMerge="1">
                  <a:txBody>
                    <a:bodyPr/>
                    <a:lstStyle/>
                    <a:p>
                      <a:endParaRPr lang="en-ZA"/>
                    </a:p>
                  </a:txBody>
                  <a:tcPr/>
                </a:tc>
                <a:tc gridSpan="2">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hMerge="1">
                  <a:txBody>
                    <a:bodyPr/>
                    <a:lstStyle/>
                    <a:p>
                      <a:endParaRPr lang="en-ZA"/>
                    </a:p>
                  </a:txBody>
                  <a:tcPr/>
                </a:tc>
                <a:tc gridSpan="2">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hMerge="1">
                  <a:txBody>
                    <a:bodyPr/>
                    <a:lstStyle/>
                    <a:p>
                      <a:endParaRPr lang="en-ZA"/>
                    </a:p>
                  </a:txBody>
                  <a:tcPr/>
                </a:tc>
                <a:extLst>
                  <a:ext uri="{0D108BD9-81ED-4DB2-BD59-A6C34878D82A}">
                    <a16:rowId xmlns:a16="http://schemas.microsoft.com/office/drawing/2014/main" xmlns="" val="10003"/>
                  </a:ext>
                </a:extLst>
              </a:tr>
              <a:tr h="841056">
                <a:tc>
                  <a:txBody>
                    <a:bodyPr/>
                    <a:lstStyle/>
                    <a:p>
                      <a:pPr marL="342900" lvl="0" indent="-342900">
                        <a:lnSpc>
                          <a:spcPct val="115000"/>
                        </a:lnSpc>
                        <a:spcAft>
                          <a:spcPts val="600"/>
                        </a:spcAft>
                        <a:buFont typeface="Arial"/>
                        <a:buChar char="•"/>
                        <a:tabLst>
                          <a:tab pos="88900" algn="l"/>
                        </a:tabLst>
                      </a:pPr>
                      <a:r>
                        <a:rPr lang="en-ZA" sz="1400" dirty="0">
                          <a:effectLst/>
                        </a:rPr>
                        <a:t>Implement proper record keeping in a timely manner to ensure that complete, relevant and accurate information is accessible and available to support financial and performance reporting</a:t>
                      </a: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4"/>
                  </a:ext>
                </a:extLst>
              </a:tr>
              <a:tr h="841056">
                <a:tc>
                  <a:txBody>
                    <a:bodyPr/>
                    <a:lstStyle/>
                    <a:p>
                      <a:pPr marL="342900" lvl="0" indent="-342900">
                        <a:lnSpc>
                          <a:spcPct val="115000"/>
                        </a:lnSpc>
                        <a:spcAft>
                          <a:spcPts val="600"/>
                        </a:spcAft>
                        <a:buFont typeface="Arial"/>
                        <a:buChar char="•"/>
                        <a:tabLst>
                          <a:tab pos="88900" algn="l"/>
                        </a:tabLst>
                      </a:pPr>
                      <a:r>
                        <a:rPr lang="en-ZA" sz="1400" dirty="0">
                          <a:effectLst/>
                        </a:rPr>
                        <a:t>Implement controls over daily and monthly processing and reconciling transactions</a:t>
                      </a: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smtClean="0">
                        <a:effectLst/>
                        <a:latin typeface="Calibri"/>
                        <a:ea typeface="Calibri"/>
                        <a:cs typeface="Times New Roman"/>
                      </a:endParaRPr>
                    </a:p>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5"/>
                  </a:ext>
                </a:extLst>
              </a:tr>
              <a:tr h="841056">
                <a:tc>
                  <a:txBody>
                    <a:bodyPr/>
                    <a:lstStyle/>
                    <a:p>
                      <a:pPr marL="342900" marR="0" lvl="0" indent="-342900" algn="l" defTabSz="457200" rtl="0" eaLnBrk="1" fontAlgn="auto" latinLnBrk="0" hangingPunct="1">
                        <a:lnSpc>
                          <a:spcPct val="115000"/>
                        </a:lnSpc>
                        <a:spcBef>
                          <a:spcPts val="0"/>
                        </a:spcBef>
                        <a:spcAft>
                          <a:spcPts val="1200"/>
                        </a:spcAft>
                        <a:buClrTx/>
                        <a:buSzTx/>
                        <a:buFont typeface="Arial"/>
                        <a:buChar char="•"/>
                        <a:tabLst>
                          <a:tab pos="88900" algn="l"/>
                        </a:tabLst>
                        <a:defRPr/>
                      </a:pPr>
                      <a:r>
                        <a:rPr lang="en-ZA" sz="1400" dirty="0" smtClean="0">
                          <a:effectLst/>
                        </a:rPr>
                        <a:t>Prepare regular, accurate and complete financial and performance reports that are supported and evidenced by reliable information</a:t>
                      </a:r>
                      <a:endParaRPr lang="en-ZA" sz="1400" dirty="0" smtClean="0">
                        <a:effectLst/>
                        <a:latin typeface="+mn-lt"/>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6"/>
                  </a:ext>
                </a:extLst>
              </a:tr>
            </a:tbl>
          </a:graphicData>
        </a:graphic>
      </p:graphicFrame>
      <p:grpSp>
        <p:nvGrpSpPr>
          <p:cNvPr id="3" name="Group 2"/>
          <p:cNvGrpSpPr>
            <a:grpSpLocks/>
          </p:cNvGrpSpPr>
          <p:nvPr/>
        </p:nvGrpSpPr>
        <p:grpSpPr bwMode="auto">
          <a:xfrm>
            <a:off x="7418019" y="5819856"/>
            <a:ext cx="153988" cy="166688"/>
            <a:chOff x="3585" y="1801"/>
            <a:chExt cx="1525" cy="1519"/>
          </a:xfrm>
        </p:grpSpPr>
        <p:sp>
          <p:nvSpPr>
            <p:cNvPr id="4" name="Oval 3"/>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 name="Oval 4"/>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7" name="Group 6"/>
            <p:cNvGrpSpPr>
              <a:grpSpLocks/>
            </p:cNvGrpSpPr>
            <p:nvPr/>
          </p:nvGrpSpPr>
          <p:grpSpPr bwMode="auto">
            <a:xfrm>
              <a:off x="3858" y="2530"/>
              <a:ext cx="980" cy="480"/>
              <a:chOff x="4028" y="4516"/>
              <a:chExt cx="980" cy="480"/>
            </a:xfrm>
          </p:grpSpPr>
          <p:sp>
            <p:nvSpPr>
              <p:cNvPr id="8" name="Oval 7"/>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9" name="Rectangle 8"/>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0" name="Group 9"/>
          <p:cNvGrpSpPr>
            <a:grpSpLocks/>
          </p:cNvGrpSpPr>
          <p:nvPr/>
        </p:nvGrpSpPr>
        <p:grpSpPr bwMode="auto">
          <a:xfrm>
            <a:off x="5054231" y="3503007"/>
            <a:ext cx="153988" cy="166688"/>
            <a:chOff x="3585" y="1801"/>
            <a:chExt cx="1525" cy="1519"/>
          </a:xfrm>
        </p:grpSpPr>
        <p:sp>
          <p:nvSpPr>
            <p:cNvPr id="11" name="Oval 10"/>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2" name="Oval 11"/>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4" name="Group 13"/>
            <p:cNvGrpSpPr>
              <a:grpSpLocks/>
            </p:cNvGrpSpPr>
            <p:nvPr/>
          </p:nvGrpSpPr>
          <p:grpSpPr bwMode="auto">
            <a:xfrm>
              <a:off x="3858" y="2530"/>
              <a:ext cx="980" cy="480"/>
              <a:chOff x="4028" y="4516"/>
              <a:chExt cx="980" cy="480"/>
            </a:xfrm>
          </p:grpSpPr>
          <p:sp>
            <p:nvSpPr>
              <p:cNvPr id="15" name="Oval 1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6" name="Rectangle 15"/>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7" name="Group 16"/>
          <p:cNvGrpSpPr>
            <a:grpSpLocks/>
          </p:cNvGrpSpPr>
          <p:nvPr/>
        </p:nvGrpSpPr>
        <p:grpSpPr bwMode="auto">
          <a:xfrm>
            <a:off x="5755074" y="3547803"/>
            <a:ext cx="153988" cy="166688"/>
            <a:chOff x="3585" y="1801"/>
            <a:chExt cx="1525" cy="1519"/>
          </a:xfrm>
        </p:grpSpPr>
        <p:sp>
          <p:nvSpPr>
            <p:cNvPr id="18" name="Oval 1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9" name="Oval 18"/>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0" name="Oval 19"/>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21" name="Group 20"/>
            <p:cNvGrpSpPr>
              <a:grpSpLocks/>
            </p:cNvGrpSpPr>
            <p:nvPr/>
          </p:nvGrpSpPr>
          <p:grpSpPr bwMode="auto">
            <a:xfrm>
              <a:off x="3858" y="2530"/>
              <a:ext cx="980" cy="480"/>
              <a:chOff x="4028" y="4516"/>
              <a:chExt cx="980" cy="480"/>
            </a:xfrm>
          </p:grpSpPr>
          <p:sp>
            <p:nvSpPr>
              <p:cNvPr id="22" name="Oval 2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3" name="Rectangle 22"/>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24" name="Group 23"/>
          <p:cNvGrpSpPr>
            <a:grpSpLocks/>
          </p:cNvGrpSpPr>
          <p:nvPr/>
        </p:nvGrpSpPr>
        <p:grpSpPr bwMode="auto">
          <a:xfrm>
            <a:off x="6716979" y="3532986"/>
            <a:ext cx="153988" cy="166688"/>
            <a:chOff x="3585" y="1801"/>
            <a:chExt cx="1525" cy="1519"/>
          </a:xfrm>
        </p:grpSpPr>
        <p:sp>
          <p:nvSpPr>
            <p:cNvPr id="25" name="Oval 2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6" name="Oval 25"/>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7" name="Oval 26"/>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28" name="Group 27"/>
            <p:cNvGrpSpPr>
              <a:grpSpLocks/>
            </p:cNvGrpSpPr>
            <p:nvPr/>
          </p:nvGrpSpPr>
          <p:grpSpPr bwMode="auto">
            <a:xfrm>
              <a:off x="3858" y="2530"/>
              <a:ext cx="980" cy="480"/>
              <a:chOff x="4028" y="4516"/>
              <a:chExt cx="980" cy="480"/>
            </a:xfrm>
          </p:grpSpPr>
          <p:sp>
            <p:nvSpPr>
              <p:cNvPr id="29" name="Oval 28"/>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0" name="Rectangle 29"/>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38" name="Group 37"/>
          <p:cNvGrpSpPr>
            <a:grpSpLocks/>
          </p:cNvGrpSpPr>
          <p:nvPr/>
        </p:nvGrpSpPr>
        <p:grpSpPr bwMode="auto">
          <a:xfrm>
            <a:off x="4278027" y="3503007"/>
            <a:ext cx="153988" cy="166688"/>
            <a:chOff x="3585" y="1801"/>
            <a:chExt cx="1525" cy="1519"/>
          </a:xfrm>
        </p:grpSpPr>
        <p:sp>
          <p:nvSpPr>
            <p:cNvPr id="39" name="Oval 38"/>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0" name="Oval 39"/>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1" name="Oval 40"/>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42" name="Group 41"/>
            <p:cNvGrpSpPr>
              <a:grpSpLocks/>
            </p:cNvGrpSpPr>
            <p:nvPr/>
          </p:nvGrpSpPr>
          <p:grpSpPr bwMode="auto">
            <a:xfrm>
              <a:off x="3858" y="2530"/>
              <a:ext cx="980" cy="480"/>
              <a:chOff x="4028" y="4516"/>
              <a:chExt cx="980" cy="480"/>
            </a:xfrm>
          </p:grpSpPr>
          <p:sp>
            <p:nvSpPr>
              <p:cNvPr id="43" name="Oval 42"/>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4" name="Rectangle 43"/>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45" name="Group 44"/>
          <p:cNvGrpSpPr>
            <a:grpSpLocks/>
          </p:cNvGrpSpPr>
          <p:nvPr/>
        </p:nvGrpSpPr>
        <p:grpSpPr bwMode="auto">
          <a:xfrm>
            <a:off x="4994554" y="4783166"/>
            <a:ext cx="153988" cy="166688"/>
            <a:chOff x="3585" y="1801"/>
            <a:chExt cx="1525" cy="1519"/>
          </a:xfrm>
        </p:grpSpPr>
        <p:sp>
          <p:nvSpPr>
            <p:cNvPr id="46" name="Oval 45"/>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7" name="Oval 4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8" name="Oval 47"/>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49" name="Group 48"/>
            <p:cNvGrpSpPr>
              <a:grpSpLocks/>
            </p:cNvGrpSpPr>
            <p:nvPr/>
          </p:nvGrpSpPr>
          <p:grpSpPr bwMode="auto">
            <a:xfrm>
              <a:off x="3858" y="2530"/>
              <a:ext cx="980" cy="480"/>
              <a:chOff x="4028" y="4516"/>
              <a:chExt cx="980" cy="480"/>
            </a:xfrm>
          </p:grpSpPr>
          <p:sp>
            <p:nvSpPr>
              <p:cNvPr id="50" name="Oval 49"/>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1" name="Rectangle 50"/>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52" name="Group 51"/>
          <p:cNvGrpSpPr>
            <a:grpSpLocks/>
          </p:cNvGrpSpPr>
          <p:nvPr/>
        </p:nvGrpSpPr>
        <p:grpSpPr bwMode="auto">
          <a:xfrm>
            <a:off x="7462751" y="4721681"/>
            <a:ext cx="153988" cy="166688"/>
            <a:chOff x="3585" y="1801"/>
            <a:chExt cx="1525" cy="1519"/>
          </a:xfrm>
        </p:grpSpPr>
        <p:sp>
          <p:nvSpPr>
            <p:cNvPr id="53" name="Oval 52"/>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4" name="Oval 5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5" name="Oval 54"/>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56" name="Group 55"/>
            <p:cNvGrpSpPr>
              <a:grpSpLocks/>
            </p:cNvGrpSpPr>
            <p:nvPr/>
          </p:nvGrpSpPr>
          <p:grpSpPr bwMode="auto">
            <a:xfrm>
              <a:off x="3858" y="2530"/>
              <a:ext cx="980" cy="480"/>
              <a:chOff x="4028" y="4516"/>
              <a:chExt cx="980" cy="480"/>
            </a:xfrm>
          </p:grpSpPr>
          <p:sp>
            <p:nvSpPr>
              <p:cNvPr id="57" name="Oval 56"/>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8" name="Rectangle 57"/>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59" name="Group 58"/>
          <p:cNvGrpSpPr>
            <a:grpSpLocks/>
          </p:cNvGrpSpPr>
          <p:nvPr/>
        </p:nvGrpSpPr>
        <p:grpSpPr bwMode="auto">
          <a:xfrm>
            <a:off x="8255549" y="5866312"/>
            <a:ext cx="153988" cy="166688"/>
            <a:chOff x="3585" y="1801"/>
            <a:chExt cx="1525" cy="1519"/>
          </a:xfrm>
        </p:grpSpPr>
        <p:sp>
          <p:nvSpPr>
            <p:cNvPr id="60" name="Oval 59"/>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1" name="Oval 60"/>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2" name="Oval 61"/>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63" name="Group 62"/>
            <p:cNvGrpSpPr>
              <a:grpSpLocks/>
            </p:cNvGrpSpPr>
            <p:nvPr/>
          </p:nvGrpSpPr>
          <p:grpSpPr bwMode="auto">
            <a:xfrm>
              <a:off x="3858" y="2530"/>
              <a:ext cx="980" cy="480"/>
              <a:chOff x="4028" y="4516"/>
              <a:chExt cx="980" cy="480"/>
            </a:xfrm>
          </p:grpSpPr>
          <p:sp>
            <p:nvSpPr>
              <p:cNvPr id="64" name="Oval 63"/>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5" name="Rectangle 64"/>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66" name="Group 65"/>
          <p:cNvGrpSpPr>
            <a:grpSpLocks/>
          </p:cNvGrpSpPr>
          <p:nvPr/>
        </p:nvGrpSpPr>
        <p:grpSpPr bwMode="auto">
          <a:xfrm>
            <a:off x="7538993" y="3639996"/>
            <a:ext cx="153988" cy="166688"/>
            <a:chOff x="3585" y="1801"/>
            <a:chExt cx="1525" cy="1519"/>
          </a:xfrm>
        </p:grpSpPr>
        <p:sp>
          <p:nvSpPr>
            <p:cNvPr id="67" name="Oval 66"/>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8" name="Oval 67"/>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9" name="Oval 68"/>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70" name="Group 69"/>
            <p:cNvGrpSpPr>
              <a:grpSpLocks/>
            </p:cNvGrpSpPr>
            <p:nvPr/>
          </p:nvGrpSpPr>
          <p:grpSpPr bwMode="auto">
            <a:xfrm>
              <a:off x="3858" y="2530"/>
              <a:ext cx="980" cy="480"/>
              <a:chOff x="4028" y="4516"/>
              <a:chExt cx="980" cy="480"/>
            </a:xfrm>
          </p:grpSpPr>
          <p:sp>
            <p:nvSpPr>
              <p:cNvPr id="71" name="Oval 70"/>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2" name="Rectangle 71"/>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73" name="Group 72"/>
          <p:cNvGrpSpPr>
            <a:grpSpLocks/>
          </p:cNvGrpSpPr>
          <p:nvPr/>
        </p:nvGrpSpPr>
        <p:grpSpPr bwMode="auto">
          <a:xfrm>
            <a:off x="8180019" y="3655852"/>
            <a:ext cx="153988" cy="166688"/>
            <a:chOff x="3585" y="1801"/>
            <a:chExt cx="1525" cy="1519"/>
          </a:xfrm>
        </p:grpSpPr>
        <p:sp>
          <p:nvSpPr>
            <p:cNvPr id="74" name="Oval 73"/>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5" name="Oval 74"/>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6" name="Oval 7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77" name="Group 76"/>
            <p:cNvGrpSpPr>
              <a:grpSpLocks/>
            </p:cNvGrpSpPr>
            <p:nvPr/>
          </p:nvGrpSpPr>
          <p:grpSpPr bwMode="auto">
            <a:xfrm>
              <a:off x="3858" y="2530"/>
              <a:ext cx="980" cy="480"/>
              <a:chOff x="4028" y="4516"/>
              <a:chExt cx="980" cy="480"/>
            </a:xfrm>
          </p:grpSpPr>
          <p:sp>
            <p:nvSpPr>
              <p:cNvPr id="78" name="Oval 77"/>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9" name="Rectangle 78"/>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85" name="Group 84"/>
          <p:cNvGrpSpPr>
            <a:grpSpLocks/>
          </p:cNvGrpSpPr>
          <p:nvPr/>
        </p:nvGrpSpPr>
        <p:grpSpPr bwMode="auto">
          <a:xfrm>
            <a:off x="4163679" y="5780372"/>
            <a:ext cx="175895" cy="165100"/>
            <a:chOff x="3825" y="3791"/>
            <a:chExt cx="1525" cy="1519"/>
          </a:xfrm>
        </p:grpSpPr>
        <p:sp>
          <p:nvSpPr>
            <p:cNvPr id="86" name="Oval 85"/>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87" name="Oval 86"/>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88" name="Oval 87"/>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cxnSp>
          <p:nvCxnSpPr>
            <p:cNvPr id="89" name="AutoShape 2213"/>
            <p:cNvCxnSpPr>
              <a:cxnSpLocks noChangeShapeType="1"/>
            </p:cNvCxnSpPr>
            <p:nvPr/>
          </p:nvCxnSpPr>
          <p:spPr bwMode="auto">
            <a:xfrm>
              <a:off x="4238" y="4800"/>
              <a:ext cx="725" cy="1"/>
            </a:xfrm>
            <a:prstGeom prst="straightConnector1">
              <a:avLst/>
            </a:prstGeom>
            <a:noFill/>
            <a:ln w="6350">
              <a:solidFill>
                <a:srgbClr val="000000"/>
              </a:solidFill>
              <a:round/>
              <a:headEnd/>
              <a:tailEnd/>
            </a:ln>
            <a:extLst>
              <a:ext uri="{909E8E84-426E-40DD-AFC4-6F175D3DCCD1}">
                <a14:hiddenFill xmlns:a14="http://schemas.microsoft.com/office/drawing/2010/main" xmlns="">
                  <a:noFill/>
                </a14:hiddenFill>
              </a:ext>
            </a:extLst>
          </p:spPr>
        </p:cxnSp>
      </p:grpSp>
      <p:grpSp>
        <p:nvGrpSpPr>
          <p:cNvPr id="90" name="Group 89"/>
          <p:cNvGrpSpPr>
            <a:grpSpLocks/>
          </p:cNvGrpSpPr>
          <p:nvPr/>
        </p:nvGrpSpPr>
        <p:grpSpPr bwMode="auto">
          <a:xfrm>
            <a:off x="4987188" y="5839988"/>
            <a:ext cx="175895" cy="165100"/>
            <a:chOff x="3825" y="3791"/>
            <a:chExt cx="1525" cy="1519"/>
          </a:xfrm>
        </p:grpSpPr>
        <p:sp>
          <p:nvSpPr>
            <p:cNvPr id="91" name="Oval 90"/>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92" name="Oval 91"/>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93" name="Oval 92"/>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cxnSp>
          <p:nvCxnSpPr>
            <p:cNvPr id="94" name="AutoShape 2213"/>
            <p:cNvCxnSpPr>
              <a:cxnSpLocks noChangeShapeType="1"/>
            </p:cNvCxnSpPr>
            <p:nvPr/>
          </p:nvCxnSpPr>
          <p:spPr bwMode="auto">
            <a:xfrm>
              <a:off x="4238" y="4800"/>
              <a:ext cx="725" cy="1"/>
            </a:xfrm>
            <a:prstGeom prst="straightConnector1">
              <a:avLst/>
            </a:prstGeom>
            <a:noFill/>
            <a:ln w="6350">
              <a:solidFill>
                <a:srgbClr val="000000"/>
              </a:solidFill>
              <a:round/>
              <a:headEnd/>
              <a:tailEnd/>
            </a:ln>
            <a:extLst>
              <a:ext uri="{909E8E84-426E-40DD-AFC4-6F175D3DCCD1}">
                <a14:hiddenFill xmlns:a14="http://schemas.microsoft.com/office/drawing/2010/main" xmlns="">
                  <a:noFill/>
                </a14:hiddenFill>
              </a:ext>
            </a:extLst>
          </p:spPr>
        </p:cxnSp>
      </p:grpSp>
      <p:grpSp>
        <p:nvGrpSpPr>
          <p:cNvPr id="95" name="Group 94"/>
          <p:cNvGrpSpPr>
            <a:grpSpLocks/>
          </p:cNvGrpSpPr>
          <p:nvPr/>
        </p:nvGrpSpPr>
        <p:grpSpPr bwMode="auto">
          <a:xfrm>
            <a:off x="5909062" y="5780372"/>
            <a:ext cx="175895" cy="165100"/>
            <a:chOff x="3825" y="3791"/>
            <a:chExt cx="1525" cy="1519"/>
          </a:xfrm>
        </p:grpSpPr>
        <p:sp>
          <p:nvSpPr>
            <p:cNvPr id="96" name="Oval 95"/>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97" name="Oval 96"/>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98" name="Oval 97"/>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cxnSp>
          <p:nvCxnSpPr>
            <p:cNvPr id="99" name="AutoShape 2213"/>
            <p:cNvCxnSpPr>
              <a:cxnSpLocks noChangeShapeType="1"/>
            </p:cNvCxnSpPr>
            <p:nvPr/>
          </p:nvCxnSpPr>
          <p:spPr bwMode="auto">
            <a:xfrm>
              <a:off x="4238" y="4800"/>
              <a:ext cx="725" cy="1"/>
            </a:xfrm>
            <a:prstGeom prst="straightConnector1">
              <a:avLst/>
            </a:prstGeom>
            <a:noFill/>
            <a:ln w="6350">
              <a:solidFill>
                <a:srgbClr val="000000"/>
              </a:solidFill>
              <a:round/>
              <a:headEnd/>
              <a:tailEnd/>
            </a:ln>
            <a:extLst>
              <a:ext uri="{909E8E84-426E-40DD-AFC4-6F175D3DCCD1}">
                <a14:hiddenFill xmlns:a14="http://schemas.microsoft.com/office/drawing/2010/main" xmlns="">
                  <a:noFill/>
                </a14:hiddenFill>
              </a:ext>
            </a:extLst>
          </p:spPr>
        </p:cxnSp>
      </p:grpSp>
      <p:grpSp>
        <p:nvGrpSpPr>
          <p:cNvPr id="100" name="Group 99"/>
          <p:cNvGrpSpPr>
            <a:grpSpLocks/>
          </p:cNvGrpSpPr>
          <p:nvPr/>
        </p:nvGrpSpPr>
        <p:grpSpPr bwMode="auto">
          <a:xfrm>
            <a:off x="6585816" y="5765101"/>
            <a:ext cx="175895" cy="165100"/>
            <a:chOff x="3825" y="3791"/>
            <a:chExt cx="1525" cy="1519"/>
          </a:xfrm>
        </p:grpSpPr>
        <p:sp>
          <p:nvSpPr>
            <p:cNvPr id="101" name="Oval 100"/>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02" name="Oval 101"/>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03" name="Oval 102"/>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cxnSp>
          <p:nvCxnSpPr>
            <p:cNvPr id="104" name="AutoShape 2213"/>
            <p:cNvCxnSpPr>
              <a:cxnSpLocks noChangeShapeType="1"/>
            </p:cNvCxnSpPr>
            <p:nvPr/>
          </p:nvCxnSpPr>
          <p:spPr bwMode="auto">
            <a:xfrm>
              <a:off x="4238" y="4800"/>
              <a:ext cx="725" cy="1"/>
            </a:xfrm>
            <a:prstGeom prst="straightConnector1">
              <a:avLst/>
            </a:prstGeom>
            <a:noFill/>
            <a:ln w="6350">
              <a:solidFill>
                <a:srgbClr val="000000"/>
              </a:solidFill>
              <a:round/>
              <a:headEnd/>
              <a:tailEnd/>
            </a:ln>
            <a:extLst>
              <a:ext uri="{909E8E84-426E-40DD-AFC4-6F175D3DCCD1}">
                <a14:hiddenFill xmlns:a14="http://schemas.microsoft.com/office/drawing/2010/main" xmlns="">
                  <a:noFill/>
                </a14:hiddenFill>
              </a:ext>
            </a:extLst>
          </p:spPr>
        </p:cxnSp>
      </p:grpSp>
      <p:grpSp>
        <p:nvGrpSpPr>
          <p:cNvPr id="110" name="Group 109"/>
          <p:cNvGrpSpPr>
            <a:grpSpLocks/>
          </p:cNvGrpSpPr>
          <p:nvPr/>
        </p:nvGrpSpPr>
        <p:grpSpPr bwMode="auto">
          <a:xfrm>
            <a:off x="8227460" y="4766540"/>
            <a:ext cx="153988" cy="166688"/>
            <a:chOff x="3585" y="1801"/>
            <a:chExt cx="1525" cy="1519"/>
          </a:xfrm>
        </p:grpSpPr>
        <p:sp>
          <p:nvSpPr>
            <p:cNvPr id="111" name="Oval 110"/>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12" name="Oval 111"/>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13" name="Oval 1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14" name="Group 113"/>
            <p:cNvGrpSpPr>
              <a:grpSpLocks/>
            </p:cNvGrpSpPr>
            <p:nvPr/>
          </p:nvGrpSpPr>
          <p:grpSpPr bwMode="auto">
            <a:xfrm>
              <a:off x="3858" y="2530"/>
              <a:ext cx="980" cy="480"/>
              <a:chOff x="4028" y="4516"/>
              <a:chExt cx="980" cy="480"/>
            </a:xfrm>
          </p:grpSpPr>
          <p:sp>
            <p:nvSpPr>
              <p:cNvPr id="115" name="Oval 11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16" name="Rectangle 115"/>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17" name="Group 116"/>
          <p:cNvGrpSpPr>
            <a:grpSpLocks/>
          </p:cNvGrpSpPr>
          <p:nvPr/>
        </p:nvGrpSpPr>
        <p:grpSpPr bwMode="auto">
          <a:xfrm>
            <a:off x="6624904" y="4751812"/>
            <a:ext cx="153988" cy="166688"/>
            <a:chOff x="3585" y="1801"/>
            <a:chExt cx="1525" cy="1519"/>
          </a:xfrm>
        </p:grpSpPr>
        <p:sp>
          <p:nvSpPr>
            <p:cNvPr id="118" name="Oval 11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19" name="Oval 118"/>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20" name="Oval 119"/>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21" name="Group 120"/>
            <p:cNvGrpSpPr>
              <a:grpSpLocks/>
            </p:cNvGrpSpPr>
            <p:nvPr/>
          </p:nvGrpSpPr>
          <p:grpSpPr bwMode="auto">
            <a:xfrm>
              <a:off x="3858" y="2530"/>
              <a:ext cx="980" cy="480"/>
              <a:chOff x="4028" y="4516"/>
              <a:chExt cx="980" cy="480"/>
            </a:xfrm>
          </p:grpSpPr>
          <p:sp>
            <p:nvSpPr>
              <p:cNvPr id="122" name="Oval 12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23" name="Rectangle 122"/>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pic>
        <p:nvPicPr>
          <p:cNvPr id="127" name="Picture 126"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grpSp>
        <p:nvGrpSpPr>
          <p:cNvPr id="129" name="Group 128"/>
          <p:cNvGrpSpPr>
            <a:grpSpLocks/>
          </p:cNvGrpSpPr>
          <p:nvPr/>
        </p:nvGrpSpPr>
        <p:grpSpPr bwMode="auto">
          <a:xfrm>
            <a:off x="4309885" y="4758069"/>
            <a:ext cx="153988" cy="166688"/>
            <a:chOff x="3585" y="1801"/>
            <a:chExt cx="1525" cy="1519"/>
          </a:xfrm>
        </p:grpSpPr>
        <p:sp>
          <p:nvSpPr>
            <p:cNvPr id="130" name="Oval 129"/>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1" name="Oval 130"/>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2" name="Oval 131"/>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33" name="Group 132"/>
            <p:cNvGrpSpPr>
              <a:grpSpLocks/>
            </p:cNvGrpSpPr>
            <p:nvPr/>
          </p:nvGrpSpPr>
          <p:grpSpPr bwMode="auto">
            <a:xfrm>
              <a:off x="3858" y="2530"/>
              <a:ext cx="980" cy="480"/>
              <a:chOff x="4028" y="4516"/>
              <a:chExt cx="980" cy="480"/>
            </a:xfrm>
          </p:grpSpPr>
          <p:sp>
            <p:nvSpPr>
              <p:cNvPr id="134" name="Oval 133"/>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5" name="Rectangle 134"/>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36" name="Group 135"/>
          <p:cNvGrpSpPr>
            <a:grpSpLocks/>
          </p:cNvGrpSpPr>
          <p:nvPr/>
        </p:nvGrpSpPr>
        <p:grpSpPr bwMode="auto">
          <a:xfrm>
            <a:off x="5899773" y="4774134"/>
            <a:ext cx="153988" cy="166688"/>
            <a:chOff x="3585" y="1801"/>
            <a:chExt cx="1525" cy="1519"/>
          </a:xfrm>
        </p:grpSpPr>
        <p:sp>
          <p:nvSpPr>
            <p:cNvPr id="137" name="Oval 136"/>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8" name="Oval 137"/>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9" name="Oval 138"/>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40" name="Group 139"/>
            <p:cNvGrpSpPr>
              <a:grpSpLocks/>
            </p:cNvGrpSpPr>
            <p:nvPr/>
          </p:nvGrpSpPr>
          <p:grpSpPr bwMode="auto">
            <a:xfrm>
              <a:off x="3858" y="2530"/>
              <a:ext cx="980" cy="480"/>
              <a:chOff x="4028" y="4516"/>
              <a:chExt cx="980" cy="480"/>
            </a:xfrm>
          </p:grpSpPr>
          <p:sp>
            <p:nvSpPr>
              <p:cNvPr id="141" name="Oval 140"/>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42" name="Rectangle 141"/>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pic>
        <p:nvPicPr>
          <p:cNvPr id="143" name="Picture 142"/>
          <p:cNvPicPr/>
          <p:nvPr/>
        </p:nvPicPr>
        <p:blipFill>
          <a:blip r:embed="rId3">
            <a:extLst>
              <a:ext uri="{28A0092B-C50C-407E-A947-70E740481C1C}">
                <a14:useLocalDpi xmlns:a14="http://schemas.microsoft.com/office/drawing/2010/main" xmlns="" val="0"/>
              </a:ext>
            </a:extLst>
          </a:blip>
          <a:srcRect/>
          <a:stretch>
            <a:fillRect/>
          </a:stretch>
        </p:blipFill>
        <p:spPr bwMode="auto">
          <a:xfrm>
            <a:off x="4787375" y="2834430"/>
            <a:ext cx="420844" cy="124037"/>
          </a:xfrm>
          <a:prstGeom prst="rect">
            <a:avLst/>
          </a:prstGeom>
          <a:noFill/>
        </p:spPr>
      </p:pic>
      <p:pic>
        <p:nvPicPr>
          <p:cNvPr id="144" name="Picture 143"/>
          <p:cNvPicPr/>
          <p:nvPr/>
        </p:nvPicPr>
        <p:blipFill>
          <a:blip r:embed="rId3">
            <a:extLst>
              <a:ext uri="{28A0092B-C50C-407E-A947-70E740481C1C}">
                <a14:useLocalDpi xmlns:a14="http://schemas.microsoft.com/office/drawing/2010/main" xmlns="" val="0"/>
              </a:ext>
            </a:extLst>
          </a:blip>
          <a:srcRect/>
          <a:stretch>
            <a:fillRect/>
          </a:stretch>
        </p:blipFill>
        <p:spPr bwMode="auto">
          <a:xfrm>
            <a:off x="6084957" y="2842897"/>
            <a:ext cx="359060" cy="120652"/>
          </a:xfrm>
          <a:prstGeom prst="rect">
            <a:avLst/>
          </a:prstGeom>
          <a:noFill/>
        </p:spPr>
      </p:pic>
      <p:pic>
        <p:nvPicPr>
          <p:cNvPr id="145" name="Picture 144"/>
          <p:cNvPicPr/>
          <p:nvPr/>
        </p:nvPicPr>
        <p:blipFill>
          <a:blip r:embed="rId3">
            <a:extLst>
              <a:ext uri="{28A0092B-C50C-407E-A947-70E740481C1C}">
                <a14:useLocalDpi xmlns:a14="http://schemas.microsoft.com/office/drawing/2010/main" xmlns="" val="0"/>
              </a:ext>
            </a:extLst>
          </a:blip>
          <a:srcRect/>
          <a:stretch>
            <a:fillRect/>
          </a:stretch>
        </p:blipFill>
        <p:spPr bwMode="auto">
          <a:xfrm>
            <a:off x="7692981" y="2834430"/>
            <a:ext cx="395142" cy="115570"/>
          </a:xfrm>
          <a:prstGeom prst="rect">
            <a:avLst/>
          </a:prstGeom>
          <a:noFill/>
        </p:spPr>
      </p:pic>
    </p:spTree>
    <p:extLst>
      <p:ext uri="{BB962C8B-B14F-4D97-AF65-F5344CB8AC3E}">
        <p14:creationId xmlns:p14="http://schemas.microsoft.com/office/powerpoint/2010/main" xmlns="" val="323518259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987147843"/>
              </p:ext>
            </p:extLst>
          </p:nvPr>
        </p:nvGraphicFramePr>
        <p:xfrm>
          <a:off x="457200" y="685800"/>
          <a:ext cx="8147304" cy="4318512"/>
        </p:xfrm>
        <a:graphic>
          <a:graphicData uri="http://schemas.openxmlformats.org/drawingml/2006/table">
            <a:tbl>
              <a:tblPr firstRow="1" firstCol="1" bandRow="1">
                <a:tableStyleId>{5C22544A-7EE6-4342-B048-85BDC9FD1C3A}</a:tableStyleId>
              </a:tblPr>
              <a:tblGrid>
                <a:gridCol w="3542448">
                  <a:extLst>
                    <a:ext uri="{9D8B030D-6E8A-4147-A177-3AD203B41FA5}">
                      <a16:colId xmlns:a16="http://schemas.microsoft.com/office/drawing/2014/main" xmlns="" val="20000"/>
                    </a:ext>
                  </a:extLst>
                </a:gridCol>
                <a:gridCol w="767476">
                  <a:extLst>
                    <a:ext uri="{9D8B030D-6E8A-4147-A177-3AD203B41FA5}">
                      <a16:colId xmlns:a16="http://schemas.microsoft.com/office/drawing/2014/main" xmlns="" val="20001"/>
                    </a:ext>
                  </a:extLst>
                </a:gridCol>
                <a:gridCol w="767476">
                  <a:extLst>
                    <a:ext uri="{9D8B030D-6E8A-4147-A177-3AD203B41FA5}">
                      <a16:colId xmlns:a16="http://schemas.microsoft.com/office/drawing/2014/main" xmlns="" val="20002"/>
                    </a:ext>
                  </a:extLst>
                </a:gridCol>
                <a:gridCol w="767476">
                  <a:extLst>
                    <a:ext uri="{9D8B030D-6E8A-4147-A177-3AD203B41FA5}">
                      <a16:colId xmlns:a16="http://schemas.microsoft.com/office/drawing/2014/main" xmlns="" val="20003"/>
                    </a:ext>
                  </a:extLst>
                </a:gridCol>
                <a:gridCol w="769105">
                  <a:extLst>
                    <a:ext uri="{9D8B030D-6E8A-4147-A177-3AD203B41FA5}">
                      <a16:colId xmlns:a16="http://schemas.microsoft.com/office/drawing/2014/main" xmlns="" val="20004"/>
                    </a:ext>
                  </a:extLst>
                </a:gridCol>
                <a:gridCol w="767476">
                  <a:extLst>
                    <a:ext uri="{9D8B030D-6E8A-4147-A177-3AD203B41FA5}">
                      <a16:colId xmlns:a16="http://schemas.microsoft.com/office/drawing/2014/main" xmlns="" val="20005"/>
                    </a:ext>
                  </a:extLst>
                </a:gridCol>
                <a:gridCol w="765847">
                  <a:extLst>
                    <a:ext uri="{9D8B030D-6E8A-4147-A177-3AD203B41FA5}">
                      <a16:colId xmlns:a16="http://schemas.microsoft.com/office/drawing/2014/main" xmlns="" val="20006"/>
                    </a:ext>
                  </a:extLst>
                </a:gridCol>
              </a:tblGrid>
              <a:tr h="651324">
                <a:tc>
                  <a:txBody>
                    <a:bodyPr/>
                    <a:lstStyle/>
                    <a:p>
                      <a:pPr algn="ctr">
                        <a:lnSpc>
                          <a:spcPct val="115000"/>
                        </a:lnSpc>
                        <a:spcAft>
                          <a:spcPts val="0"/>
                        </a:spcAft>
                      </a:pPr>
                      <a:endParaRPr lang="en-ZA" sz="1400" dirty="0" smtClean="0">
                        <a:effectLst/>
                      </a:endParaRPr>
                    </a:p>
                    <a:p>
                      <a:pPr algn="ctr">
                        <a:lnSpc>
                          <a:spcPct val="115000"/>
                        </a:lnSpc>
                        <a:spcAft>
                          <a:spcPts val="0"/>
                        </a:spcAft>
                      </a:pPr>
                      <a:endParaRPr lang="en-ZA" sz="1400" dirty="0">
                        <a:effectLst/>
                        <a:latin typeface="Calibri"/>
                        <a:ea typeface="Calibri"/>
                        <a:cs typeface="Times New Roman"/>
                      </a:endParaRPr>
                    </a:p>
                  </a:txBody>
                  <a:tcPr/>
                </a:tc>
                <a:tc gridSpan="2">
                  <a:txBody>
                    <a:bodyPr/>
                    <a:lstStyle/>
                    <a:p>
                      <a:pPr algn="ctr">
                        <a:lnSpc>
                          <a:spcPct val="115000"/>
                        </a:lnSpc>
                        <a:spcAft>
                          <a:spcPts val="0"/>
                        </a:spcAft>
                      </a:pPr>
                      <a:r>
                        <a:rPr lang="en-ZA" sz="1400" dirty="0">
                          <a:effectLst/>
                        </a:rPr>
                        <a:t>Financial statements</a:t>
                      </a:r>
                      <a:endParaRPr lang="en-ZA" sz="1400" dirty="0">
                        <a:effectLst/>
                        <a:latin typeface="Calibri"/>
                        <a:ea typeface="Calibri"/>
                        <a:cs typeface="Times New Roman"/>
                      </a:endParaRPr>
                    </a:p>
                  </a:txBody>
                  <a:tcPr marL="0" marR="0" marT="0" marB="0"/>
                </a:tc>
                <a:tc hMerge="1">
                  <a:txBody>
                    <a:bodyPr/>
                    <a:lstStyle/>
                    <a:p>
                      <a:endParaRPr lang="en-ZA"/>
                    </a:p>
                  </a:txBody>
                  <a:tcPr/>
                </a:tc>
                <a:tc gridSpan="2">
                  <a:txBody>
                    <a:bodyPr/>
                    <a:lstStyle/>
                    <a:p>
                      <a:pPr algn="ctr">
                        <a:lnSpc>
                          <a:spcPct val="115000"/>
                        </a:lnSpc>
                        <a:spcAft>
                          <a:spcPts val="0"/>
                        </a:spcAft>
                      </a:pPr>
                      <a:r>
                        <a:rPr lang="en-ZA" sz="1400" dirty="0">
                          <a:effectLst/>
                        </a:rPr>
                        <a:t>Performance reporting</a:t>
                      </a:r>
                      <a:endParaRPr lang="en-ZA" sz="1400" dirty="0">
                        <a:effectLst/>
                        <a:latin typeface="Calibri"/>
                        <a:ea typeface="Calibri"/>
                        <a:cs typeface="Times New Roman"/>
                      </a:endParaRPr>
                    </a:p>
                  </a:txBody>
                  <a:tcPr marL="0" marR="0" marT="0" marB="0"/>
                </a:tc>
                <a:tc hMerge="1">
                  <a:txBody>
                    <a:bodyPr/>
                    <a:lstStyle/>
                    <a:p>
                      <a:endParaRPr lang="en-ZA"/>
                    </a:p>
                  </a:txBody>
                  <a:tcPr/>
                </a:tc>
                <a:tc gridSpan="2">
                  <a:txBody>
                    <a:bodyPr/>
                    <a:lstStyle/>
                    <a:p>
                      <a:pPr algn="ctr">
                        <a:lnSpc>
                          <a:spcPct val="115000"/>
                        </a:lnSpc>
                        <a:spcAft>
                          <a:spcPts val="0"/>
                        </a:spcAft>
                      </a:pPr>
                      <a:r>
                        <a:rPr lang="en-ZA" sz="1400">
                          <a:effectLst/>
                        </a:rPr>
                        <a:t>Compliance with legislation</a:t>
                      </a:r>
                      <a:endParaRPr lang="en-ZA" sz="1400">
                        <a:effectLst/>
                        <a:latin typeface="Calibri"/>
                        <a:ea typeface="Calibri"/>
                        <a:cs typeface="Times New Roman"/>
                      </a:endParaRPr>
                    </a:p>
                  </a:txBody>
                  <a:tcPr marL="0" marR="0" marT="0" marB="0"/>
                </a:tc>
                <a:tc hMerge="1">
                  <a:txBody>
                    <a:bodyPr/>
                    <a:lstStyle/>
                    <a:p>
                      <a:endParaRPr lang="en-ZA"/>
                    </a:p>
                  </a:txBody>
                  <a:tcPr/>
                </a:tc>
                <a:extLst>
                  <a:ext uri="{0D108BD9-81ED-4DB2-BD59-A6C34878D82A}">
                    <a16:rowId xmlns:a16="http://schemas.microsoft.com/office/drawing/2014/main" xmlns="" val="10000"/>
                  </a:ext>
                </a:extLst>
              </a:tr>
              <a:tr h="705271">
                <a:tc>
                  <a:txBody>
                    <a:bodyPr/>
                    <a:lstStyle/>
                    <a:p>
                      <a:pPr>
                        <a:lnSpc>
                          <a:spcPct val="115000"/>
                        </a:lnSpc>
                      </a:pPr>
                      <a:r>
                        <a:rPr lang="en-ZA" sz="1400" dirty="0">
                          <a:effectLst/>
                        </a:rPr>
                        <a:t/>
                      </a:r>
                      <a:br>
                        <a:rPr lang="en-ZA" sz="1400" dirty="0">
                          <a:effectLst/>
                        </a:rPr>
                      </a:br>
                      <a:endParaRPr lang="en-ZA" sz="1400" dirty="0">
                        <a:effectLst/>
                        <a:latin typeface="Calibri"/>
                      </a:endParaRPr>
                    </a:p>
                  </a:txBody>
                  <a:tcPr/>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1"/>
                  </a:ext>
                </a:extLst>
              </a:tr>
              <a:tr h="386582">
                <a:tc gridSpan="7">
                  <a:txBody>
                    <a:bodyPr/>
                    <a:lstStyle/>
                    <a:p>
                      <a:pPr>
                        <a:lnSpc>
                          <a:spcPct val="115000"/>
                        </a:lnSpc>
                        <a:spcAft>
                          <a:spcPts val="0"/>
                        </a:spcAft>
                      </a:pPr>
                      <a:r>
                        <a:rPr lang="en-ZA" sz="1400" dirty="0" smtClean="0">
                          <a:effectLst/>
                        </a:rPr>
                        <a:t>Financial and performance management</a:t>
                      </a:r>
                      <a:endParaRPr lang="en-ZA" sz="1400" dirty="0">
                        <a:effectLst/>
                        <a:latin typeface="+mn-lt"/>
                        <a:ea typeface="Calibri"/>
                        <a:cs typeface="Times New Roman"/>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430433">
                <a:tc>
                  <a:txBody>
                    <a:bodyPr/>
                    <a:lstStyle/>
                    <a:p>
                      <a:pPr>
                        <a:lnSpc>
                          <a:spcPct val="115000"/>
                        </a:lnSpc>
                        <a:spcAft>
                          <a:spcPts val="0"/>
                        </a:spcAft>
                      </a:pPr>
                      <a:r>
                        <a:rPr lang="en-ZA" sz="1400" dirty="0">
                          <a:effectLst/>
                        </a:rPr>
                        <a:t>Overall movement from previous assessment</a:t>
                      </a:r>
                      <a:endParaRPr lang="en-ZA" sz="1400" dirty="0">
                        <a:effectLst/>
                        <a:latin typeface="Calibri"/>
                        <a:ea typeface="Calibri"/>
                        <a:cs typeface="Times New Roman"/>
                      </a:endParaRPr>
                    </a:p>
                  </a:txBody>
                  <a:tcPr/>
                </a:tc>
                <a:tc gridSpan="2">
                  <a:txBody>
                    <a:bodyPr/>
                    <a:lstStyle/>
                    <a:p>
                      <a:endParaRPr lang="en-ZA" dirty="0"/>
                    </a:p>
                  </a:txBody>
                  <a:tcPr/>
                </a:tc>
                <a:tc hMerge="1">
                  <a:txBody>
                    <a:bodyPr/>
                    <a:lstStyle/>
                    <a:p>
                      <a:endParaRPr lang="en-ZA"/>
                    </a:p>
                  </a:txBody>
                  <a:tcPr/>
                </a:tc>
                <a:tc gridSpan="2">
                  <a:txBody>
                    <a:bodyPr/>
                    <a:lstStyle/>
                    <a:p>
                      <a:endParaRPr lang="en-ZA" dirty="0"/>
                    </a:p>
                  </a:txBody>
                  <a:tcPr marL="0" marR="0" marT="0" marB="0"/>
                </a:tc>
                <a:tc hMerge="1">
                  <a:txBody>
                    <a:bodyPr/>
                    <a:lstStyle/>
                    <a:p>
                      <a:endParaRPr lang="en-ZA"/>
                    </a:p>
                  </a:txBody>
                  <a:tcPr/>
                </a:tc>
                <a:tc gridSpan="2">
                  <a:txBody>
                    <a:bodyPr/>
                    <a:lstStyle/>
                    <a:p>
                      <a:endParaRPr lang="en-ZA" dirty="0"/>
                    </a:p>
                  </a:txBody>
                  <a:tcPr marL="0" marR="0" marT="0" marB="0"/>
                </a:tc>
                <a:tc hMerge="1">
                  <a:txBody>
                    <a:bodyPr/>
                    <a:lstStyle/>
                    <a:p>
                      <a:endParaRPr lang="en-ZA"/>
                    </a:p>
                  </a:txBody>
                  <a:tcPr/>
                </a:tc>
                <a:extLst>
                  <a:ext uri="{0D108BD9-81ED-4DB2-BD59-A6C34878D82A}">
                    <a16:rowId xmlns:a16="http://schemas.microsoft.com/office/drawing/2014/main" xmlns="" val="10003"/>
                  </a:ext>
                </a:extLst>
              </a:tr>
              <a:tr h="841056">
                <a:tc>
                  <a:txBody>
                    <a:bodyPr/>
                    <a:lstStyle/>
                    <a:p>
                      <a:pPr marL="342900" lvl="0" indent="-342900">
                        <a:lnSpc>
                          <a:spcPct val="115000"/>
                        </a:lnSpc>
                        <a:spcAft>
                          <a:spcPts val="600"/>
                        </a:spcAft>
                        <a:buFont typeface="Arial"/>
                        <a:buChar char="•"/>
                        <a:tabLst>
                          <a:tab pos="88900" algn="l"/>
                        </a:tabLst>
                      </a:pPr>
                      <a:r>
                        <a:rPr lang="en-ZA" sz="1400" dirty="0">
                          <a:effectLst/>
                        </a:rPr>
                        <a:t>Review and monitor compliance with applicable legislation</a:t>
                      </a: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4"/>
                  </a:ext>
                </a:extLst>
              </a:tr>
              <a:tr h="841056">
                <a:tc>
                  <a:txBody>
                    <a:bodyPr/>
                    <a:lstStyle/>
                    <a:p>
                      <a:pPr marL="342900" lvl="0" indent="-342900">
                        <a:lnSpc>
                          <a:spcPct val="115000"/>
                        </a:lnSpc>
                        <a:spcAft>
                          <a:spcPts val="600"/>
                        </a:spcAft>
                        <a:buFont typeface="Arial"/>
                        <a:buChar char="•"/>
                        <a:tabLst>
                          <a:tab pos="88900" algn="l"/>
                        </a:tabLst>
                      </a:pPr>
                      <a:r>
                        <a:rPr lang="en-ZA" sz="1400" dirty="0">
                          <a:effectLst/>
                        </a:rPr>
                        <a:t>Design and implement formal controls over information technology systems to ensure the reliability of the systems and the availability, accuracy and protection of information</a:t>
                      </a: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smtClean="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smtClean="0">
                        <a:effectLst/>
                        <a:latin typeface="Calibri"/>
                        <a:ea typeface="Calibri"/>
                        <a:cs typeface="Times New Roman"/>
                      </a:endParaRPr>
                    </a:p>
                    <a:p>
                      <a:pPr algn="ctr">
                        <a:lnSpc>
                          <a:spcPct val="115000"/>
                        </a:lnSpc>
                        <a:spcAft>
                          <a:spcPts val="1000"/>
                        </a:spcAft>
                      </a:pPr>
                      <a:r>
                        <a:rPr lang="en-ZA" sz="1400" dirty="0" smtClean="0">
                          <a:effectLst/>
                          <a:latin typeface="Calibri"/>
                          <a:ea typeface="Calibri"/>
                          <a:cs typeface="Times New Roman"/>
                        </a:rPr>
                        <a:t>N/A</a:t>
                      </a: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5"/>
                  </a:ext>
                </a:extLst>
              </a:tr>
            </a:tbl>
          </a:graphicData>
        </a:graphic>
      </p:graphicFrame>
      <p:grpSp>
        <p:nvGrpSpPr>
          <p:cNvPr id="10" name="Group 9"/>
          <p:cNvGrpSpPr>
            <a:grpSpLocks/>
          </p:cNvGrpSpPr>
          <p:nvPr/>
        </p:nvGrpSpPr>
        <p:grpSpPr bwMode="auto">
          <a:xfrm>
            <a:off x="4218318" y="4156539"/>
            <a:ext cx="153988" cy="166688"/>
            <a:chOff x="3585" y="1801"/>
            <a:chExt cx="1525" cy="1519"/>
          </a:xfrm>
        </p:grpSpPr>
        <p:sp>
          <p:nvSpPr>
            <p:cNvPr id="11" name="Oval 10"/>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2" name="Oval 11"/>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4" name="Group 13"/>
            <p:cNvGrpSpPr>
              <a:grpSpLocks/>
            </p:cNvGrpSpPr>
            <p:nvPr/>
          </p:nvGrpSpPr>
          <p:grpSpPr bwMode="auto">
            <a:xfrm>
              <a:off x="3858" y="2530"/>
              <a:ext cx="980" cy="480"/>
              <a:chOff x="4028" y="4516"/>
              <a:chExt cx="980" cy="480"/>
            </a:xfrm>
          </p:grpSpPr>
          <p:sp>
            <p:nvSpPr>
              <p:cNvPr id="15" name="Oval 1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6" name="Rectangle 15"/>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31" name="Group 30"/>
          <p:cNvGrpSpPr>
            <a:grpSpLocks/>
          </p:cNvGrpSpPr>
          <p:nvPr/>
        </p:nvGrpSpPr>
        <p:grpSpPr bwMode="auto">
          <a:xfrm>
            <a:off x="5848727" y="3165529"/>
            <a:ext cx="153988" cy="166688"/>
            <a:chOff x="3585" y="1801"/>
            <a:chExt cx="1525" cy="1519"/>
          </a:xfrm>
        </p:grpSpPr>
        <p:sp>
          <p:nvSpPr>
            <p:cNvPr id="32" name="Oval 31"/>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3" name="Oval 32"/>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4" name="Oval 33"/>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35" name="Group 34"/>
            <p:cNvGrpSpPr>
              <a:grpSpLocks/>
            </p:cNvGrpSpPr>
            <p:nvPr/>
          </p:nvGrpSpPr>
          <p:grpSpPr bwMode="auto">
            <a:xfrm>
              <a:off x="3858" y="2530"/>
              <a:ext cx="980" cy="480"/>
              <a:chOff x="4028" y="4516"/>
              <a:chExt cx="980" cy="480"/>
            </a:xfrm>
          </p:grpSpPr>
          <p:sp>
            <p:nvSpPr>
              <p:cNvPr id="36" name="Oval 35"/>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7" name="Rectangle 36"/>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45" name="Group 44"/>
          <p:cNvGrpSpPr>
            <a:grpSpLocks/>
          </p:cNvGrpSpPr>
          <p:nvPr/>
        </p:nvGrpSpPr>
        <p:grpSpPr bwMode="auto">
          <a:xfrm>
            <a:off x="5771367" y="4156539"/>
            <a:ext cx="153988" cy="166688"/>
            <a:chOff x="3585" y="1801"/>
            <a:chExt cx="1525" cy="1519"/>
          </a:xfrm>
        </p:grpSpPr>
        <p:sp>
          <p:nvSpPr>
            <p:cNvPr id="46" name="Oval 45"/>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7" name="Oval 4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8" name="Oval 47"/>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49" name="Group 48"/>
            <p:cNvGrpSpPr>
              <a:grpSpLocks/>
            </p:cNvGrpSpPr>
            <p:nvPr/>
          </p:nvGrpSpPr>
          <p:grpSpPr bwMode="auto">
            <a:xfrm>
              <a:off x="3858" y="2530"/>
              <a:ext cx="980" cy="480"/>
              <a:chOff x="4028" y="4516"/>
              <a:chExt cx="980" cy="480"/>
            </a:xfrm>
          </p:grpSpPr>
          <p:sp>
            <p:nvSpPr>
              <p:cNvPr id="50" name="Oval 49"/>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1" name="Rectangle 50"/>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59" name="Group 58"/>
          <p:cNvGrpSpPr>
            <a:grpSpLocks/>
          </p:cNvGrpSpPr>
          <p:nvPr/>
        </p:nvGrpSpPr>
        <p:grpSpPr bwMode="auto">
          <a:xfrm>
            <a:off x="6504318" y="4156539"/>
            <a:ext cx="153988" cy="166688"/>
            <a:chOff x="3585" y="1801"/>
            <a:chExt cx="1525" cy="1519"/>
          </a:xfrm>
        </p:grpSpPr>
        <p:sp>
          <p:nvSpPr>
            <p:cNvPr id="60" name="Oval 59"/>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1" name="Oval 60"/>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2" name="Oval 61"/>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63" name="Group 62"/>
            <p:cNvGrpSpPr>
              <a:grpSpLocks/>
            </p:cNvGrpSpPr>
            <p:nvPr/>
          </p:nvGrpSpPr>
          <p:grpSpPr bwMode="auto">
            <a:xfrm>
              <a:off x="3858" y="2530"/>
              <a:ext cx="980" cy="480"/>
              <a:chOff x="4028" y="4516"/>
              <a:chExt cx="980" cy="480"/>
            </a:xfrm>
          </p:grpSpPr>
          <p:sp>
            <p:nvSpPr>
              <p:cNvPr id="64" name="Oval 63"/>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5" name="Rectangle 64"/>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73" name="Group 72"/>
          <p:cNvGrpSpPr>
            <a:grpSpLocks/>
          </p:cNvGrpSpPr>
          <p:nvPr/>
        </p:nvGrpSpPr>
        <p:grpSpPr bwMode="auto">
          <a:xfrm>
            <a:off x="6549050" y="3164794"/>
            <a:ext cx="153988" cy="166688"/>
            <a:chOff x="3585" y="1801"/>
            <a:chExt cx="1525" cy="1519"/>
          </a:xfrm>
        </p:grpSpPr>
        <p:sp>
          <p:nvSpPr>
            <p:cNvPr id="74" name="Oval 73"/>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5" name="Oval 74"/>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6" name="Oval 7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77" name="Group 76"/>
            <p:cNvGrpSpPr>
              <a:grpSpLocks/>
            </p:cNvGrpSpPr>
            <p:nvPr/>
          </p:nvGrpSpPr>
          <p:grpSpPr bwMode="auto">
            <a:xfrm>
              <a:off x="3858" y="2530"/>
              <a:ext cx="980" cy="480"/>
              <a:chOff x="4028" y="4516"/>
              <a:chExt cx="980" cy="480"/>
            </a:xfrm>
          </p:grpSpPr>
          <p:sp>
            <p:nvSpPr>
              <p:cNvPr id="78" name="Oval 77"/>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9" name="Rectangle 78"/>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80" name="Group 79"/>
          <p:cNvGrpSpPr>
            <a:grpSpLocks/>
          </p:cNvGrpSpPr>
          <p:nvPr/>
        </p:nvGrpSpPr>
        <p:grpSpPr bwMode="auto">
          <a:xfrm>
            <a:off x="8176954" y="4264463"/>
            <a:ext cx="153988" cy="166688"/>
            <a:chOff x="3585" y="1801"/>
            <a:chExt cx="1525" cy="1519"/>
          </a:xfrm>
        </p:grpSpPr>
        <p:sp>
          <p:nvSpPr>
            <p:cNvPr id="81" name="Oval 80"/>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82" name="Oval 81"/>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83" name="Oval 8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84" name="Group 83"/>
            <p:cNvGrpSpPr>
              <a:grpSpLocks/>
            </p:cNvGrpSpPr>
            <p:nvPr/>
          </p:nvGrpSpPr>
          <p:grpSpPr bwMode="auto">
            <a:xfrm>
              <a:off x="3858" y="2530"/>
              <a:ext cx="980" cy="480"/>
              <a:chOff x="4028" y="4516"/>
              <a:chExt cx="980" cy="480"/>
            </a:xfrm>
          </p:grpSpPr>
          <p:sp>
            <p:nvSpPr>
              <p:cNvPr id="85" name="Oval 8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86" name="Rectangle 85"/>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92" name="Group 91"/>
          <p:cNvGrpSpPr>
            <a:grpSpLocks/>
          </p:cNvGrpSpPr>
          <p:nvPr/>
        </p:nvGrpSpPr>
        <p:grpSpPr bwMode="auto">
          <a:xfrm>
            <a:off x="5031398" y="3203743"/>
            <a:ext cx="175895" cy="165100"/>
            <a:chOff x="3825" y="3791"/>
            <a:chExt cx="1525" cy="1519"/>
          </a:xfrm>
        </p:grpSpPr>
        <p:sp>
          <p:nvSpPr>
            <p:cNvPr id="93" name="Oval 92"/>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94" name="Oval 93"/>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95" name="Oval 9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cxnSp>
          <p:nvCxnSpPr>
            <p:cNvPr id="96" name="AutoShape 2213"/>
            <p:cNvCxnSpPr>
              <a:cxnSpLocks noChangeShapeType="1"/>
            </p:cNvCxnSpPr>
            <p:nvPr/>
          </p:nvCxnSpPr>
          <p:spPr bwMode="auto">
            <a:xfrm>
              <a:off x="4238" y="4800"/>
              <a:ext cx="725" cy="1"/>
            </a:xfrm>
            <a:prstGeom prst="straightConnector1">
              <a:avLst/>
            </a:prstGeom>
            <a:noFill/>
            <a:ln w="6350">
              <a:solidFill>
                <a:srgbClr val="000000"/>
              </a:solidFill>
              <a:round/>
              <a:headEnd/>
              <a:tailEnd/>
            </a:ln>
            <a:extLst>
              <a:ext uri="{909E8E84-426E-40DD-AFC4-6F175D3DCCD1}">
                <a14:hiddenFill xmlns:a14="http://schemas.microsoft.com/office/drawing/2010/main" xmlns="">
                  <a:noFill/>
                </a14:hiddenFill>
              </a:ext>
            </a:extLst>
          </p:spPr>
        </p:cxnSp>
      </p:grpSp>
      <p:grpSp>
        <p:nvGrpSpPr>
          <p:cNvPr id="97" name="Group 96"/>
          <p:cNvGrpSpPr>
            <a:grpSpLocks/>
          </p:cNvGrpSpPr>
          <p:nvPr/>
        </p:nvGrpSpPr>
        <p:grpSpPr bwMode="auto">
          <a:xfrm>
            <a:off x="8095370" y="3188472"/>
            <a:ext cx="175895" cy="165100"/>
            <a:chOff x="3825" y="3791"/>
            <a:chExt cx="1525" cy="1519"/>
          </a:xfrm>
        </p:grpSpPr>
        <p:sp>
          <p:nvSpPr>
            <p:cNvPr id="98" name="Oval 97"/>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99" name="Oval 98"/>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00" name="Oval 99"/>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cxnSp>
          <p:nvCxnSpPr>
            <p:cNvPr id="101" name="AutoShape 2213"/>
            <p:cNvCxnSpPr>
              <a:cxnSpLocks noChangeShapeType="1"/>
            </p:cNvCxnSpPr>
            <p:nvPr/>
          </p:nvCxnSpPr>
          <p:spPr bwMode="auto">
            <a:xfrm>
              <a:off x="4238" y="4800"/>
              <a:ext cx="725" cy="1"/>
            </a:xfrm>
            <a:prstGeom prst="straightConnector1">
              <a:avLst/>
            </a:prstGeom>
            <a:noFill/>
            <a:ln w="6350">
              <a:solidFill>
                <a:srgbClr val="000000"/>
              </a:solidFill>
              <a:round/>
              <a:headEnd/>
              <a:tailEnd/>
            </a:ln>
            <a:extLst>
              <a:ext uri="{909E8E84-426E-40DD-AFC4-6F175D3DCCD1}">
                <a14:hiddenFill xmlns:a14="http://schemas.microsoft.com/office/drawing/2010/main" xmlns="">
                  <a:noFill/>
                </a14:hiddenFill>
              </a:ext>
            </a:extLst>
          </p:spPr>
        </p:cxnSp>
      </p:grpSp>
      <p:pic>
        <p:nvPicPr>
          <p:cNvPr id="106" name="Picture 105" descr="New Logo - Landscap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grpSp>
        <p:nvGrpSpPr>
          <p:cNvPr id="107" name="Group 106"/>
          <p:cNvGrpSpPr>
            <a:grpSpLocks/>
          </p:cNvGrpSpPr>
          <p:nvPr/>
        </p:nvGrpSpPr>
        <p:grpSpPr bwMode="auto">
          <a:xfrm>
            <a:off x="4270320" y="3188472"/>
            <a:ext cx="175895" cy="165100"/>
            <a:chOff x="3825" y="3791"/>
            <a:chExt cx="1525" cy="1519"/>
          </a:xfrm>
        </p:grpSpPr>
        <p:sp>
          <p:nvSpPr>
            <p:cNvPr id="108" name="Oval 107"/>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09" name="Oval 108"/>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10" name="Oval 109"/>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cxnSp>
          <p:nvCxnSpPr>
            <p:cNvPr id="111" name="AutoShape 2213"/>
            <p:cNvCxnSpPr>
              <a:cxnSpLocks noChangeShapeType="1"/>
            </p:cNvCxnSpPr>
            <p:nvPr/>
          </p:nvCxnSpPr>
          <p:spPr bwMode="auto">
            <a:xfrm>
              <a:off x="4238" y="4800"/>
              <a:ext cx="725" cy="1"/>
            </a:xfrm>
            <a:prstGeom prst="straightConnector1">
              <a:avLst/>
            </a:prstGeom>
            <a:noFill/>
            <a:ln w="6350">
              <a:solidFill>
                <a:srgbClr val="000000"/>
              </a:solidFill>
              <a:round/>
              <a:headEnd/>
              <a:tailEnd/>
            </a:ln>
            <a:extLst>
              <a:ext uri="{909E8E84-426E-40DD-AFC4-6F175D3DCCD1}">
                <a14:hiddenFill xmlns:a14="http://schemas.microsoft.com/office/drawing/2010/main" xmlns="">
                  <a:noFill/>
                </a14:hiddenFill>
              </a:ext>
            </a:extLst>
          </p:spPr>
        </p:cxnSp>
      </p:grpSp>
      <p:grpSp>
        <p:nvGrpSpPr>
          <p:cNvPr id="112" name="Group 111"/>
          <p:cNvGrpSpPr>
            <a:grpSpLocks/>
          </p:cNvGrpSpPr>
          <p:nvPr/>
        </p:nvGrpSpPr>
        <p:grpSpPr bwMode="auto">
          <a:xfrm>
            <a:off x="7405067" y="3203743"/>
            <a:ext cx="175895" cy="165100"/>
            <a:chOff x="3825" y="3791"/>
            <a:chExt cx="1525" cy="1519"/>
          </a:xfrm>
        </p:grpSpPr>
        <p:sp>
          <p:nvSpPr>
            <p:cNvPr id="113" name="Oval 112"/>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14" name="Oval 113"/>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15" name="Oval 11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rot="0" vert="horz" wrap="square" lIns="91440" tIns="45720" rIns="91440" bIns="45720" anchor="t" anchorCtr="0" upright="1">
              <a:noAutofit/>
            </a:bodyPr>
            <a:lstStyle/>
            <a:p>
              <a:endParaRPr lang="en-ZA"/>
            </a:p>
          </p:txBody>
        </p:sp>
        <p:cxnSp>
          <p:nvCxnSpPr>
            <p:cNvPr id="116" name="AutoShape 2213"/>
            <p:cNvCxnSpPr>
              <a:cxnSpLocks noChangeShapeType="1"/>
            </p:cNvCxnSpPr>
            <p:nvPr/>
          </p:nvCxnSpPr>
          <p:spPr bwMode="auto">
            <a:xfrm>
              <a:off x="4238" y="4800"/>
              <a:ext cx="725" cy="1"/>
            </a:xfrm>
            <a:prstGeom prst="straightConnector1">
              <a:avLst/>
            </a:prstGeom>
            <a:noFill/>
            <a:ln w="6350">
              <a:solidFill>
                <a:srgbClr val="000000"/>
              </a:solidFill>
              <a:round/>
              <a:headEnd/>
              <a:tailEnd/>
            </a:ln>
            <a:extLst>
              <a:ext uri="{909E8E84-426E-40DD-AFC4-6F175D3DCCD1}">
                <a14:hiddenFill xmlns:a14="http://schemas.microsoft.com/office/drawing/2010/main" xmlns="">
                  <a:noFill/>
                </a14:hiddenFill>
              </a:ext>
            </a:extLst>
          </p:spPr>
        </p:cxnSp>
      </p:grpSp>
      <p:pic>
        <p:nvPicPr>
          <p:cNvPr id="118" name="Picture 117"/>
          <p:cNvPicPr/>
          <p:nvPr/>
        </p:nvPicPr>
        <p:blipFill>
          <a:blip r:embed="rId3">
            <a:extLst>
              <a:ext uri="{28A0092B-C50C-407E-A947-70E740481C1C}">
                <a14:useLocalDpi xmlns:a14="http://schemas.microsoft.com/office/drawing/2010/main" xmlns="" val="0"/>
              </a:ext>
            </a:extLst>
          </a:blip>
          <a:srcRect/>
          <a:stretch>
            <a:fillRect/>
          </a:stretch>
        </p:blipFill>
        <p:spPr bwMode="auto">
          <a:xfrm>
            <a:off x="6306671" y="2554393"/>
            <a:ext cx="315082" cy="115570"/>
          </a:xfrm>
          <a:prstGeom prst="rect">
            <a:avLst/>
          </a:prstGeom>
          <a:noFill/>
        </p:spPr>
      </p:pic>
      <p:grpSp>
        <p:nvGrpSpPr>
          <p:cNvPr id="120" name="Group 119"/>
          <p:cNvGrpSpPr>
            <a:grpSpLocks/>
          </p:cNvGrpSpPr>
          <p:nvPr/>
        </p:nvGrpSpPr>
        <p:grpSpPr bwMode="auto">
          <a:xfrm>
            <a:off x="5031398" y="4184625"/>
            <a:ext cx="154305" cy="166370"/>
            <a:chOff x="3585" y="1801"/>
            <a:chExt cx="1525" cy="1519"/>
          </a:xfrm>
        </p:grpSpPr>
        <p:sp>
          <p:nvSpPr>
            <p:cNvPr id="121" name="Oval 120"/>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22" name="Oval 121"/>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23" name="Oval 12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24" name="Group 123"/>
            <p:cNvGrpSpPr>
              <a:grpSpLocks/>
            </p:cNvGrpSpPr>
            <p:nvPr/>
          </p:nvGrpSpPr>
          <p:grpSpPr bwMode="auto">
            <a:xfrm>
              <a:off x="3858" y="2530"/>
              <a:ext cx="980" cy="480"/>
              <a:chOff x="4028" y="4516"/>
              <a:chExt cx="980" cy="480"/>
            </a:xfrm>
          </p:grpSpPr>
          <p:sp>
            <p:nvSpPr>
              <p:cNvPr id="125" name="Oval 12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26" name="Rectangle 125"/>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pic>
        <p:nvPicPr>
          <p:cNvPr id="127" name="Picture 126"/>
          <p:cNvPicPr/>
          <p:nvPr/>
        </p:nvPicPr>
        <p:blipFill>
          <a:blip r:embed="rId3">
            <a:extLst>
              <a:ext uri="{28A0092B-C50C-407E-A947-70E740481C1C}">
                <a14:useLocalDpi xmlns:a14="http://schemas.microsoft.com/office/drawing/2010/main" xmlns="" val="0"/>
              </a:ext>
            </a:extLst>
          </a:blip>
          <a:srcRect/>
          <a:stretch>
            <a:fillRect/>
          </a:stretch>
        </p:blipFill>
        <p:spPr bwMode="auto">
          <a:xfrm>
            <a:off x="7773041" y="2554393"/>
            <a:ext cx="315082" cy="115570"/>
          </a:xfrm>
          <a:prstGeom prst="rect">
            <a:avLst/>
          </a:prstGeom>
          <a:noFill/>
        </p:spPr>
      </p:pic>
      <p:pic>
        <p:nvPicPr>
          <p:cNvPr id="128" name="Picture 127"/>
          <p:cNvPicPr/>
          <p:nvPr/>
        </p:nvPicPr>
        <p:blipFill>
          <a:blip r:embed="rId3">
            <a:extLst>
              <a:ext uri="{28A0092B-C50C-407E-A947-70E740481C1C}">
                <a14:useLocalDpi xmlns:a14="http://schemas.microsoft.com/office/drawing/2010/main" xmlns="" val="0"/>
              </a:ext>
            </a:extLst>
          </a:blip>
          <a:srcRect/>
          <a:stretch>
            <a:fillRect/>
          </a:stretch>
        </p:blipFill>
        <p:spPr bwMode="auto">
          <a:xfrm>
            <a:off x="4596405" y="2599689"/>
            <a:ext cx="315082" cy="115570"/>
          </a:xfrm>
          <a:prstGeom prst="rect">
            <a:avLst/>
          </a:prstGeom>
          <a:noFill/>
        </p:spPr>
      </p:pic>
    </p:spTree>
    <p:extLst>
      <p:ext uri="{BB962C8B-B14F-4D97-AF65-F5344CB8AC3E}">
        <p14:creationId xmlns:p14="http://schemas.microsoft.com/office/powerpoint/2010/main" xmlns="" val="9158182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60153026"/>
              </p:ext>
            </p:extLst>
          </p:nvPr>
        </p:nvGraphicFramePr>
        <p:xfrm>
          <a:off x="457200" y="822960"/>
          <a:ext cx="8147304" cy="5517394"/>
        </p:xfrm>
        <a:graphic>
          <a:graphicData uri="http://schemas.openxmlformats.org/drawingml/2006/table">
            <a:tbl>
              <a:tblPr firstRow="1" firstCol="1" bandRow="1">
                <a:tableStyleId>{5C22544A-7EE6-4342-B048-85BDC9FD1C3A}</a:tableStyleId>
              </a:tblPr>
              <a:tblGrid>
                <a:gridCol w="3542448">
                  <a:extLst>
                    <a:ext uri="{9D8B030D-6E8A-4147-A177-3AD203B41FA5}">
                      <a16:colId xmlns:a16="http://schemas.microsoft.com/office/drawing/2014/main" xmlns="" val="20000"/>
                    </a:ext>
                  </a:extLst>
                </a:gridCol>
                <a:gridCol w="767476">
                  <a:extLst>
                    <a:ext uri="{9D8B030D-6E8A-4147-A177-3AD203B41FA5}">
                      <a16:colId xmlns:a16="http://schemas.microsoft.com/office/drawing/2014/main" xmlns="" val="20001"/>
                    </a:ext>
                  </a:extLst>
                </a:gridCol>
                <a:gridCol w="767476">
                  <a:extLst>
                    <a:ext uri="{9D8B030D-6E8A-4147-A177-3AD203B41FA5}">
                      <a16:colId xmlns:a16="http://schemas.microsoft.com/office/drawing/2014/main" xmlns="" val="20002"/>
                    </a:ext>
                  </a:extLst>
                </a:gridCol>
                <a:gridCol w="767476">
                  <a:extLst>
                    <a:ext uri="{9D8B030D-6E8A-4147-A177-3AD203B41FA5}">
                      <a16:colId xmlns:a16="http://schemas.microsoft.com/office/drawing/2014/main" xmlns="" val="20003"/>
                    </a:ext>
                  </a:extLst>
                </a:gridCol>
                <a:gridCol w="266364">
                  <a:extLst>
                    <a:ext uri="{9D8B030D-6E8A-4147-A177-3AD203B41FA5}">
                      <a16:colId xmlns:a16="http://schemas.microsoft.com/office/drawing/2014/main" xmlns="" val="20004"/>
                    </a:ext>
                  </a:extLst>
                </a:gridCol>
                <a:gridCol w="502741">
                  <a:extLst>
                    <a:ext uri="{9D8B030D-6E8A-4147-A177-3AD203B41FA5}">
                      <a16:colId xmlns:a16="http://schemas.microsoft.com/office/drawing/2014/main" xmlns="" val="20005"/>
                    </a:ext>
                  </a:extLst>
                </a:gridCol>
                <a:gridCol w="767476">
                  <a:extLst>
                    <a:ext uri="{9D8B030D-6E8A-4147-A177-3AD203B41FA5}">
                      <a16:colId xmlns:a16="http://schemas.microsoft.com/office/drawing/2014/main" xmlns="" val="20006"/>
                    </a:ext>
                  </a:extLst>
                </a:gridCol>
                <a:gridCol w="765847">
                  <a:extLst>
                    <a:ext uri="{9D8B030D-6E8A-4147-A177-3AD203B41FA5}">
                      <a16:colId xmlns:a16="http://schemas.microsoft.com/office/drawing/2014/main" xmlns="" val="20007"/>
                    </a:ext>
                  </a:extLst>
                </a:gridCol>
              </a:tblGrid>
              <a:tr h="651324">
                <a:tc>
                  <a:txBody>
                    <a:bodyPr/>
                    <a:lstStyle/>
                    <a:p>
                      <a:pPr algn="ctr">
                        <a:lnSpc>
                          <a:spcPct val="115000"/>
                        </a:lnSpc>
                        <a:spcAft>
                          <a:spcPts val="0"/>
                        </a:spcAft>
                      </a:pPr>
                      <a:endParaRPr lang="en-ZA" sz="1400" dirty="0" smtClean="0">
                        <a:effectLst/>
                      </a:endParaRPr>
                    </a:p>
                    <a:p>
                      <a:pPr algn="ctr">
                        <a:lnSpc>
                          <a:spcPct val="115000"/>
                        </a:lnSpc>
                        <a:spcAft>
                          <a:spcPts val="0"/>
                        </a:spcAft>
                      </a:pPr>
                      <a:endParaRPr lang="en-ZA" sz="1400" dirty="0">
                        <a:effectLst/>
                        <a:latin typeface="Calibri"/>
                        <a:ea typeface="Calibri"/>
                        <a:cs typeface="Times New Roman"/>
                      </a:endParaRPr>
                    </a:p>
                  </a:txBody>
                  <a:tcPr/>
                </a:tc>
                <a:tc gridSpan="2">
                  <a:txBody>
                    <a:bodyPr/>
                    <a:lstStyle/>
                    <a:p>
                      <a:pPr algn="ctr">
                        <a:lnSpc>
                          <a:spcPct val="115000"/>
                        </a:lnSpc>
                        <a:spcAft>
                          <a:spcPts val="0"/>
                        </a:spcAft>
                      </a:pPr>
                      <a:r>
                        <a:rPr lang="en-ZA" sz="1400" dirty="0">
                          <a:effectLst/>
                        </a:rPr>
                        <a:t>Financial statements</a:t>
                      </a:r>
                      <a:endParaRPr lang="en-ZA" sz="1400" dirty="0">
                        <a:effectLst/>
                        <a:latin typeface="Calibri"/>
                        <a:ea typeface="Calibri"/>
                        <a:cs typeface="Times New Roman"/>
                      </a:endParaRPr>
                    </a:p>
                  </a:txBody>
                  <a:tcPr marL="0" marR="0" marT="0" marB="0"/>
                </a:tc>
                <a:tc hMerge="1">
                  <a:txBody>
                    <a:bodyPr/>
                    <a:lstStyle/>
                    <a:p>
                      <a:endParaRPr lang="en-ZA"/>
                    </a:p>
                  </a:txBody>
                  <a:tcPr/>
                </a:tc>
                <a:tc gridSpan="3">
                  <a:txBody>
                    <a:bodyPr/>
                    <a:lstStyle/>
                    <a:p>
                      <a:pPr algn="ctr">
                        <a:lnSpc>
                          <a:spcPct val="115000"/>
                        </a:lnSpc>
                        <a:spcAft>
                          <a:spcPts val="0"/>
                        </a:spcAft>
                      </a:pPr>
                      <a:r>
                        <a:rPr lang="en-ZA" sz="1400" dirty="0">
                          <a:effectLst/>
                        </a:rPr>
                        <a:t>Performance reporting</a:t>
                      </a:r>
                      <a:endParaRPr lang="en-ZA" sz="1400" dirty="0">
                        <a:effectLst/>
                        <a:latin typeface="Calibri"/>
                        <a:ea typeface="Calibri"/>
                        <a:cs typeface="Times New Roman"/>
                      </a:endParaRPr>
                    </a:p>
                  </a:txBody>
                  <a:tcPr marL="0" marR="0" marT="0" marB="0"/>
                </a:tc>
                <a:tc hMerge="1">
                  <a:txBody>
                    <a:bodyPr/>
                    <a:lstStyle/>
                    <a:p>
                      <a:endParaRPr lang="en-ZA"/>
                    </a:p>
                  </a:txBody>
                  <a:tcPr/>
                </a:tc>
                <a:tc hMerge="1">
                  <a:txBody>
                    <a:bodyPr/>
                    <a:lstStyle/>
                    <a:p>
                      <a:endParaRPr lang="en-ZA"/>
                    </a:p>
                  </a:txBody>
                  <a:tcPr/>
                </a:tc>
                <a:tc gridSpan="2">
                  <a:txBody>
                    <a:bodyPr/>
                    <a:lstStyle/>
                    <a:p>
                      <a:pPr algn="ctr">
                        <a:lnSpc>
                          <a:spcPct val="115000"/>
                        </a:lnSpc>
                        <a:spcAft>
                          <a:spcPts val="0"/>
                        </a:spcAft>
                      </a:pPr>
                      <a:r>
                        <a:rPr lang="en-ZA" sz="1400">
                          <a:effectLst/>
                        </a:rPr>
                        <a:t>Compliance with legislation</a:t>
                      </a:r>
                      <a:endParaRPr lang="en-ZA" sz="1400">
                        <a:effectLst/>
                        <a:latin typeface="Calibri"/>
                        <a:ea typeface="Calibri"/>
                        <a:cs typeface="Times New Roman"/>
                      </a:endParaRPr>
                    </a:p>
                  </a:txBody>
                  <a:tcPr marL="0" marR="0" marT="0" marB="0"/>
                </a:tc>
                <a:tc hMerge="1">
                  <a:txBody>
                    <a:bodyPr/>
                    <a:lstStyle/>
                    <a:p>
                      <a:endParaRPr lang="en-ZA"/>
                    </a:p>
                  </a:txBody>
                  <a:tcPr/>
                </a:tc>
                <a:extLst>
                  <a:ext uri="{0D108BD9-81ED-4DB2-BD59-A6C34878D82A}">
                    <a16:rowId xmlns:a16="http://schemas.microsoft.com/office/drawing/2014/main" xmlns="" val="10000"/>
                  </a:ext>
                </a:extLst>
              </a:tr>
              <a:tr h="705271">
                <a:tc>
                  <a:txBody>
                    <a:bodyPr/>
                    <a:lstStyle/>
                    <a:p>
                      <a:pPr>
                        <a:lnSpc>
                          <a:spcPct val="115000"/>
                        </a:lnSpc>
                      </a:pPr>
                      <a:r>
                        <a:rPr lang="en-ZA" sz="1400" dirty="0">
                          <a:effectLst/>
                        </a:rPr>
                        <a:t/>
                      </a:r>
                      <a:br>
                        <a:rPr lang="en-ZA" sz="1400" dirty="0">
                          <a:effectLst/>
                        </a:rPr>
                      </a:br>
                      <a:endParaRPr lang="en-ZA" sz="1400" dirty="0">
                        <a:effectLst/>
                        <a:latin typeface="Calibri"/>
                      </a:endParaRPr>
                    </a:p>
                  </a:txBody>
                  <a:tcPr/>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gridSpan="2">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tc hMerge="1">
                  <a:txBody>
                    <a:bodyPr/>
                    <a:lstStyle/>
                    <a:p>
                      <a:endParaRPr lang="en-ZA"/>
                    </a:p>
                  </a:txBody>
                  <a:tcPr/>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1"/>
                  </a:ext>
                </a:extLst>
              </a:tr>
              <a:tr h="386582">
                <a:tc gridSpan="8">
                  <a:txBody>
                    <a:bodyPr/>
                    <a:lstStyle/>
                    <a:p>
                      <a:pPr>
                        <a:lnSpc>
                          <a:spcPct val="115000"/>
                        </a:lnSpc>
                        <a:spcAft>
                          <a:spcPts val="0"/>
                        </a:spcAft>
                      </a:pPr>
                      <a:r>
                        <a:rPr lang="en-ZA" sz="1400" dirty="0" smtClean="0">
                          <a:effectLst/>
                        </a:rPr>
                        <a:t>Governance</a:t>
                      </a:r>
                      <a:endParaRPr lang="en-ZA" sz="1400" dirty="0">
                        <a:effectLst/>
                        <a:latin typeface="Calibri"/>
                        <a:ea typeface="Calibri"/>
                        <a:cs typeface="Times New Roman"/>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430433">
                <a:tc>
                  <a:txBody>
                    <a:bodyPr/>
                    <a:lstStyle/>
                    <a:p>
                      <a:pPr>
                        <a:lnSpc>
                          <a:spcPct val="115000"/>
                        </a:lnSpc>
                        <a:spcAft>
                          <a:spcPts val="0"/>
                        </a:spcAft>
                      </a:pPr>
                      <a:r>
                        <a:rPr lang="en-ZA" sz="1400" dirty="0">
                          <a:effectLst/>
                        </a:rPr>
                        <a:t>Overall movement from previous assessment</a:t>
                      </a:r>
                      <a:endParaRPr lang="en-ZA" sz="1400" dirty="0">
                        <a:effectLst/>
                        <a:latin typeface="Calibri"/>
                        <a:ea typeface="Calibri"/>
                        <a:cs typeface="Times New Roman"/>
                      </a:endParaRPr>
                    </a:p>
                  </a:txBody>
                  <a:tcPr/>
                </a:tc>
                <a:tc gridSpan="2">
                  <a:txBody>
                    <a:bodyPr/>
                    <a:lstStyle/>
                    <a:p>
                      <a:pPr algn="ctr">
                        <a:lnSpc>
                          <a:spcPct val="115000"/>
                        </a:lnSpc>
                        <a:spcAft>
                          <a:spcPts val="1000"/>
                        </a:spcAft>
                      </a:pPr>
                      <a:endParaRPr lang="en-ZA" sz="1400" dirty="0">
                        <a:effectLst/>
                        <a:latin typeface="Calibri"/>
                        <a:ea typeface="Calibri"/>
                        <a:cs typeface="Times New Roman"/>
                      </a:endParaRPr>
                    </a:p>
                  </a:txBody>
                  <a:tcPr/>
                </a:tc>
                <a:tc hMerge="1">
                  <a:txBody>
                    <a:bodyPr/>
                    <a:lstStyle/>
                    <a:p>
                      <a:endParaRPr lang="en-ZA"/>
                    </a:p>
                  </a:txBody>
                  <a:tcPr/>
                </a:tc>
                <a:tc gridSpan="3">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hMerge="1">
                  <a:txBody>
                    <a:bodyPr/>
                    <a:lstStyle/>
                    <a:p>
                      <a:endParaRPr lang="en-ZA"/>
                    </a:p>
                  </a:txBody>
                  <a:tcPr/>
                </a:tc>
                <a:tc hMerge="1">
                  <a:txBody>
                    <a:bodyPr/>
                    <a:lstStyle/>
                    <a:p>
                      <a:endParaRPr lang="en-ZA"/>
                    </a:p>
                  </a:txBody>
                  <a:tcPr/>
                </a:tc>
                <a:tc gridSpan="2">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hMerge="1">
                  <a:txBody>
                    <a:bodyPr/>
                    <a:lstStyle/>
                    <a:p>
                      <a:endParaRPr lang="en-ZA"/>
                    </a:p>
                  </a:txBody>
                  <a:tcPr/>
                </a:tc>
                <a:extLst>
                  <a:ext uri="{0D108BD9-81ED-4DB2-BD59-A6C34878D82A}">
                    <a16:rowId xmlns:a16="http://schemas.microsoft.com/office/drawing/2014/main" xmlns="" val="10003"/>
                  </a:ext>
                </a:extLst>
              </a:tr>
              <a:tr h="841056">
                <a:tc>
                  <a:txBody>
                    <a:bodyPr/>
                    <a:lstStyle/>
                    <a:p>
                      <a:pPr marL="342900" lvl="0" indent="-342900">
                        <a:lnSpc>
                          <a:spcPct val="115000"/>
                        </a:lnSpc>
                        <a:spcAft>
                          <a:spcPts val="1200"/>
                        </a:spcAft>
                        <a:buFont typeface="Arial"/>
                        <a:buChar char="•"/>
                        <a:tabLst>
                          <a:tab pos="88900" algn="l"/>
                        </a:tabLst>
                      </a:pPr>
                      <a:r>
                        <a:rPr lang="en-ZA" sz="1400" dirty="0">
                          <a:effectLst/>
                        </a:rPr>
                        <a:t>Implement appropriate risk management activities to ensure that regular risk assessments, including the consideration of information technology risks and fraud prevention, are conducted and that a risk strategy to address the risks is developed and monitored</a:t>
                      </a: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gridSpan="2">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hMerge="1">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endParaRPr lang="en-ZA" dirty="0"/>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4"/>
                  </a:ext>
                </a:extLst>
              </a:tr>
              <a:tr h="841056">
                <a:tc>
                  <a:txBody>
                    <a:bodyPr/>
                    <a:lstStyle/>
                    <a:p>
                      <a:pPr marL="342900" lvl="0" indent="-342900">
                        <a:lnSpc>
                          <a:spcPct val="115000"/>
                        </a:lnSpc>
                        <a:spcAft>
                          <a:spcPts val="1200"/>
                        </a:spcAft>
                        <a:buFont typeface="Arial"/>
                        <a:buChar char="•"/>
                        <a:tabLst>
                          <a:tab pos="88900" algn="l"/>
                        </a:tabLst>
                      </a:pPr>
                      <a:r>
                        <a:rPr lang="en-ZA" sz="1400" dirty="0">
                          <a:effectLst/>
                        </a:rPr>
                        <a:t>Ensure that there is an adequately resourced and functioning internal audit unit that identifies internal control deficiencies and recommends corrective action effectively</a:t>
                      </a: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gridSpan="2">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hMerge="1">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endParaRPr lang="en-ZA"/>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5"/>
                  </a:ext>
                </a:extLst>
              </a:tr>
            </a:tbl>
          </a:graphicData>
        </a:graphic>
      </p:graphicFrame>
      <p:grpSp>
        <p:nvGrpSpPr>
          <p:cNvPr id="3" name="Group 2"/>
          <p:cNvGrpSpPr>
            <a:grpSpLocks/>
          </p:cNvGrpSpPr>
          <p:nvPr/>
        </p:nvGrpSpPr>
        <p:grpSpPr bwMode="auto">
          <a:xfrm>
            <a:off x="4156075" y="3881267"/>
            <a:ext cx="153988" cy="166688"/>
            <a:chOff x="3585" y="1801"/>
            <a:chExt cx="1525" cy="1519"/>
          </a:xfrm>
        </p:grpSpPr>
        <p:sp>
          <p:nvSpPr>
            <p:cNvPr id="4" name="Oval 3"/>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 name="Oval 4"/>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7" name="Group 6"/>
            <p:cNvGrpSpPr>
              <a:grpSpLocks/>
            </p:cNvGrpSpPr>
            <p:nvPr/>
          </p:nvGrpSpPr>
          <p:grpSpPr bwMode="auto">
            <a:xfrm>
              <a:off x="3858" y="2530"/>
              <a:ext cx="980" cy="480"/>
              <a:chOff x="4028" y="4516"/>
              <a:chExt cx="980" cy="480"/>
            </a:xfrm>
          </p:grpSpPr>
          <p:sp>
            <p:nvSpPr>
              <p:cNvPr id="8" name="Oval 7"/>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9" name="Rectangle 8"/>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0" name="Group 9"/>
          <p:cNvGrpSpPr>
            <a:grpSpLocks/>
          </p:cNvGrpSpPr>
          <p:nvPr/>
        </p:nvGrpSpPr>
        <p:grpSpPr bwMode="auto">
          <a:xfrm>
            <a:off x="4215348" y="5451939"/>
            <a:ext cx="153988" cy="166688"/>
            <a:chOff x="3585" y="1801"/>
            <a:chExt cx="1525" cy="1519"/>
          </a:xfrm>
        </p:grpSpPr>
        <p:sp>
          <p:nvSpPr>
            <p:cNvPr id="11" name="Oval 10"/>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2" name="Oval 11"/>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4" name="Group 13"/>
            <p:cNvGrpSpPr>
              <a:grpSpLocks/>
            </p:cNvGrpSpPr>
            <p:nvPr/>
          </p:nvGrpSpPr>
          <p:grpSpPr bwMode="auto">
            <a:xfrm>
              <a:off x="3858" y="2530"/>
              <a:ext cx="980" cy="480"/>
              <a:chOff x="4028" y="4516"/>
              <a:chExt cx="980" cy="480"/>
            </a:xfrm>
          </p:grpSpPr>
          <p:sp>
            <p:nvSpPr>
              <p:cNvPr id="15" name="Oval 1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6" name="Rectangle 15"/>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7" name="Group 16"/>
          <p:cNvGrpSpPr>
            <a:grpSpLocks/>
          </p:cNvGrpSpPr>
          <p:nvPr/>
        </p:nvGrpSpPr>
        <p:grpSpPr bwMode="auto">
          <a:xfrm>
            <a:off x="5070475" y="3897123"/>
            <a:ext cx="153988" cy="166688"/>
            <a:chOff x="3585" y="1801"/>
            <a:chExt cx="1525" cy="1519"/>
          </a:xfrm>
        </p:grpSpPr>
        <p:sp>
          <p:nvSpPr>
            <p:cNvPr id="18" name="Oval 1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9" name="Oval 18"/>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0" name="Oval 19"/>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21" name="Group 20"/>
            <p:cNvGrpSpPr>
              <a:grpSpLocks/>
            </p:cNvGrpSpPr>
            <p:nvPr/>
          </p:nvGrpSpPr>
          <p:grpSpPr bwMode="auto">
            <a:xfrm>
              <a:off x="3858" y="2530"/>
              <a:ext cx="980" cy="480"/>
              <a:chOff x="4028" y="4516"/>
              <a:chExt cx="980" cy="480"/>
            </a:xfrm>
          </p:grpSpPr>
          <p:sp>
            <p:nvSpPr>
              <p:cNvPr id="22" name="Oval 2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3" name="Rectangle 22"/>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24" name="Group 23"/>
          <p:cNvGrpSpPr>
            <a:grpSpLocks/>
          </p:cNvGrpSpPr>
          <p:nvPr/>
        </p:nvGrpSpPr>
        <p:grpSpPr bwMode="auto">
          <a:xfrm>
            <a:off x="4993531" y="5531936"/>
            <a:ext cx="153988" cy="166688"/>
            <a:chOff x="3585" y="1801"/>
            <a:chExt cx="1525" cy="1519"/>
          </a:xfrm>
        </p:grpSpPr>
        <p:sp>
          <p:nvSpPr>
            <p:cNvPr id="25" name="Oval 2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6" name="Oval 25"/>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7" name="Oval 26"/>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28" name="Group 27"/>
            <p:cNvGrpSpPr>
              <a:grpSpLocks/>
            </p:cNvGrpSpPr>
            <p:nvPr/>
          </p:nvGrpSpPr>
          <p:grpSpPr bwMode="auto">
            <a:xfrm>
              <a:off x="3858" y="2530"/>
              <a:ext cx="980" cy="480"/>
              <a:chOff x="4028" y="4516"/>
              <a:chExt cx="980" cy="480"/>
            </a:xfrm>
          </p:grpSpPr>
          <p:sp>
            <p:nvSpPr>
              <p:cNvPr id="29" name="Oval 28"/>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0" name="Rectangle 29"/>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31" name="Group 30"/>
          <p:cNvGrpSpPr>
            <a:grpSpLocks/>
          </p:cNvGrpSpPr>
          <p:nvPr/>
        </p:nvGrpSpPr>
        <p:grpSpPr bwMode="auto">
          <a:xfrm>
            <a:off x="5794275" y="3929739"/>
            <a:ext cx="153988" cy="166688"/>
            <a:chOff x="3585" y="1801"/>
            <a:chExt cx="1525" cy="1519"/>
          </a:xfrm>
        </p:grpSpPr>
        <p:sp>
          <p:nvSpPr>
            <p:cNvPr id="32" name="Oval 31"/>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3" name="Oval 32"/>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4" name="Oval 33"/>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35" name="Group 34"/>
            <p:cNvGrpSpPr>
              <a:grpSpLocks/>
            </p:cNvGrpSpPr>
            <p:nvPr/>
          </p:nvGrpSpPr>
          <p:grpSpPr bwMode="auto">
            <a:xfrm>
              <a:off x="3858" y="2530"/>
              <a:ext cx="980" cy="480"/>
              <a:chOff x="4028" y="4516"/>
              <a:chExt cx="980" cy="480"/>
            </a:xfrm>
          </p:grpSpPr>
          <p:sp>
            <p:nvSpPr>
              <p:cNvPr id="36" name="Oval 35"/>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7" name="Rectangle 36"/>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38" name="Group 37"/>
          <p:cNvGrpSpPr>
            <a:grpSpLocks/>
          </p:cNvGrpSpPr>
          <p:nvPr/>
        </p:nvGrpSpPr>
        <p:grpSpPr bwMode="auto">
          <a:xfrm>
            <a:off x="5848114" y="5572904"/>
            <a:ext cx="153988" cy="166688"/>
            <a:chOff x="3585" y="1801"/>
            <a:chExt cx="1525" cy="1519"/>
          </a:xfrm>
        </p:grpSpPr>
        <p:sp>
          <p:nvSpPr>
            <p:cNvPr id="39" name="Oval 38"/>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0" name="Oval 39"/>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1" name="Oval 40"/>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42" name="Group 41"/>
            <p:cNvGrpSpPr>
              <a:grpSpLocks/>
            </p:cNvGrpSpPr>
            <p:nvPr/>
          </p:nvGrpSpPr>
          <p:grpSpPr bwMode="auto">
            <a:xfrm>
              <a:off x="3858" y="2530"/>
              <a:ext cx="980" cy="480"/>
              <a:chOff x="4028" y="4516"/>
              <a:chExt cx="980" cy="480"/>
            </a:xfrm>
          </p:grpSpPr>
          <p:sp>
            <p:nvSpPr>
              <p:cNvPr id="43" name="Oval 42"/>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4" name="Rectangle 43"/>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45" name="Group 44"/>
          <p:cNvGrpSpPr>
            <a:grpSpLocks/>
          </p:cNvGrpSpPr>
          <p:nvPr/>
        </p:nvGrpSpPr>
        <p:grpSpPr bwMode="auto">
          <a:xfrm>
            <a:off x="8027035" y="3942066"/>
            <a:ext cx="153988" cy="166688"/>
            <a:chOff x="3585" y="1801"/>
            <a:chExt cx="1525" cy="1519"/>
          </a:xfrm>
        </p:grpSpPr>
        <p:sp>
          <p:nvSpPr>
            <p:cNvPr id="46" name="Oval 45"/>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7" name="Oval 4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8" name="Oval 47"/>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49" name="Group 48"/>
            <p:cNvGrpSpPr>
              <a:grpSpLocks/>
            </p:cNvGrpSpPr>
            <p:nvPr/>
          </p:nvGrpSpPr>
          <p:grpSpPr bwMode="auto">
            <a:xfrm>
              <a:off x="3858" y="2530"/>
              <a:ext cx="980" cy="480"/>
              <a:chOff x="4028" y="4516"/>
              <a:chExt cx="980" cy="480"/>
            </a:xfrm>
          </p:grpSpPr>
          <p:sp>
            <p:nvSpPr>
              <p:cNvPr id="50" name="Oval 49"/>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1" name="Rectangle 50"/>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52" name="Group 51"/>
          <p:cNvGrpSpPr>
            <a:grpSpLocks/>
          </p:cNvGrpSpPr>
          <p:nvPr/>
        </p:nvGrpSpPr>
        <p:grpSpPr bwMode="auto">
          <a:xfrm>
            <a:off x="7478395" y="3989748"/>
            <a:ext cx="153988" cy="166688"/>
            <a:chOff x="3585" y="1801"/>
            <a:chExt cx="1525" cy="1519"/>
          </a:xfrm>
        </p:grpSpPr>
        <p:sp>
          <p:nvSpPr>
            <p:cNvPr id="53" name="Oval 52"/>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4" name="Oval 5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5" name="Oval 54"/>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56" name="Group 55"/>
            <p:cNvGrpSpPr>
              <a:grpSpLocks/>
            </p:cNvGrpSpPr>
            <p:nvPr/>
          </p:nvGrpSpPr>
          <p:grpSpPr bwMode="auto">
            <a:xfrm>
              <a:off x="3858" y="2530"/>
              <a:ext cx="980" cy="480"/>
              <a:chOff x="4028" y="4516"/>
              <a:chExt cx="980" cy="480"/>
            </a:xfrm>
          </p:grpSpPr>
          <p:sp>
            <p:nvSpPr>
              <p:cNvPr id="57" name="Oval 56"/>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8" name="Rectangle 57"/>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59" name="Group 58"/>
          <p:cNvGrpSpPr>
            <a:grpSpLocks/>
          </p:cNvGrpSpPr>
          <p:nvPr/>
        </p:nvGrpSpPr>
        <p:grpSpPr bwMode="auto">
          <a:xfrm>
            <a:off x="6839755" y="5542013"/>
            <a:ext cx="153988" cy="166688"/>
            <a:chOff x="3585" y="1801"/>
            <a:chExt cx="1525" cy="1519"/>
          </a:xfrm>
        </p:grpSpPr>
        <p:sp>
          <p:nvSpPr>
            <p:cNvPr id="60" name="Oval 59"/>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1" name="Oval 60"/>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2" name="Oval 61"/>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63" name="Group 62"/>
            <p:cNvGrpSpPr>
              <a:grpSpLocks/>
            </p:cNvGrpSpPr>
            <p:nvPr/>
          </p:nvGrpSpPr>
          <p:grpSpPr bwMode="auto">
            <a:xfrm>
              <a:off x="3858" y="2530"/>
              <a:ext cx="980" cy="480"/>
              <a:chOff x="4028" y="4516"/>
              <a:chExt cx="980" cy="480"/>
            </a:xfrm>
          </p:grpSpPr>
          <p:sp>
            <p:nvSpPr>
              <p:cNvPr id="64" name="Oval 63"/>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5" name="Rectangle 64"/>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66" name="Group 65"/>
          <p:cNvGrpSpPr>
            <a:grpSpLocks/>
          </p:cNvGrpSpPr>
          <p:nvPr/>
        </p:nvGrpSpPr>
        <p:grpSpPr bwMode="auto">
          <a:xfrm>
            <a:off x="7505961" y="5604616"/>
            <a:ext cx="153988" cy="166688"/>
            <a:chOff x="3585" y="1801"/>
            <a:chExt cx="1525" cy="1519"/>
          </a:xfrm>
        </p:grpSpPr>
        <p:sp>
          <p:nvSpPr>
            <p:cNvPr id="67" name="Oval 66"/>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8" name="Oval 67"/>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9" name="Oval 68"/>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70" name="Group 69"/>
            <p:cNvGrpSpPr>
              <a:grpSpLocks/>
            </p:cNvGrpSpPr>
            <p:nvPr/>
          </p:nvGrpSpPr>
          <p:grpSpPr bwMode="auto">
            <a:xfrm>
              <a:off x="3858" y="2530"/>
              <a:ext cx="980" cy="480"/>
              <a:chOff x="4028" y="4516"/>
              <a:chExt cx="980" cy="480"/>
            </a:xfrm>
          </p:grpSpPr>
          <p:sp>
            <p:nvSpPr>
              <p:cNvPr id="71" name="Oval 70"/>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2" name="Rectangle 71"/>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73" name="Group 72"/>
          <p:cNvGrpSpPr>
            <a:grpSpLocks/>
          </p:cNvGrpSpPr>
          <p:nvPr/>
        </p:nvGrpSpPr>
        <p:grpSpPr bwMode="auto">
          <a:xfrm>
            <a:off x="6713333" y="3944208"/>
            <a:ext cx="153988" cy="166688"/>
            <a:chOff x="3585" y="1801"/>
            <a:chExt cx="1525" cy="1519"/>
          </a:xfrm>
        </p:grpSpPr>
        <p:sp>
          <p:nvSpPr>
            <p:cNvPr id="74" name="Oval 73"/>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5" name="Oval 74"/>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6" name="Oval 7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77" name="Group 76"/>
            <p:cNvGrpSpPr>
              <a:grpSpLocks/>
            </p:cNvGrpSpPr>
            <p:nvPr/>
          </p:nvGrpSpPr>
          <p:grpSpPr bwMode="auto">
            <a:xfrm>
              <a:off x="3858" y="2530"/>
              <a:ext cx="980" cy="480"/>
              <a:chOff x="4028" y="4516"/>
              <a:chExt cx="980" cy="480"/>
            </a:xfrm>
          </p:grpSpPr>
          <p:sp>
            <p:nvSpPr>
              <p:cNvPr id="78" name="Oval 77"/>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79" name="Rectangle 78"/>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80" name="Group 79"/>
          <p:cNvGrpSpPr>
            <a:grpSpLocks/>
          </p:cNvGrpSpPr>
          <p:nvPr/>
        </p:nvGrpSpPr>
        <p:grpSpPr bwMode="auto">
          <a:xfrm>
            <a:off x="8183117" y="5588760"/>
            <a:ext cx="153988" cy="166688"/>
            <a:chOff x="3585" y="1801"/>
            <a:chExt cx="1525" cy="1519"/>
          </a:xfrm>
        </p:grpSpPr>
        <p:sp>
          <p:nvSpPr>
            <p:cNvPr id="81" name="Oval 80"/>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82" name="Oval 81"/>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83" name="Oval 8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84" name="Group 83"/>
            <p:cNvGrpSpPr>
              <a:grpSpLocks/>
            </p:cNvGrpSpPr>
            <p:nvPr/>
          </p:nvGrpSpPr>
          <p:grpSpPr bwMode="auto">
            <a:xfrm>
              <a:off x="3858" y="2530"/>
              <a:ext cx="980" cy="480"/>
              <a:chOff x="4028" y="4516"/>
              <a:chExt cx="980" cy="480"/>
            </a:xfrm>
          </p:grpSpPr>
          <p:sp>
            <p:nvSpPr>
              <p:cNvPr id="85" name="Oval 8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86" name="Rectangle 85"/>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pic>
        <p:nvPicPr>
          <p:cNvPr id="88" name="Picture 1698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29535" y="2670810"/>
            <a:ext cx="180975" cy="114300"/>
          </a:xfrm>
          <a:prstGeom prst="rect">
            <a:avLst/>
          </a:prstGeom>
          <a:noFill/>
          <a:extLst>
            <a:ext uri="{909E8E84-426E-40DD-AFC4-6F175D3DCCD1}">
              <a14:hiddenFill xmlns:a14="http://schemas.microsoft.com/office/drawing/2010/main" xmlns="">
                <a:solidFill>
                  <a:srgbClr val="FFFFFF"/>
                </a:solidFill>
              </a14:hiddenFill>
            </a:ext>
          </a:extLst>
        </p:spPr>
      </p:pic>
      <p:pic>
        <p:nvPicPr>
          <p:cNvPr id="89" name="Picture 1698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87004" y="2705100"/>
            <a:ext cx="180975" cy="114300"/>
          </a:xfrm>
          <a:prstGeom prst="rect">
            <a:avLst/>
          </a:prstGeom>
          <a:noFill/>
          <a:extLst>
            <a:ext uri="{909E8E84-426E-40DD-AFC4-6F175D3DCCD1}">
              <a14:hiddenFill xmlns:a14="http://schemas.microsoft.com/office/drawing/2010/main" xmlns="">
                <a:solidFill>
                  <a:srgbClr val="FFFFFF"/>
                </a:solidFill>
              </a14:hiddenFill>
            </a:ext>
          </a:extLst>
        </p:spPr>
      </p:pic>
      <p:pic>
        <p:nvPicPr>
          <p:cNvPr id="90" name="Picture 1698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2574" y="2670810"/>
            <a:ext cx="180975" cy="114300"/>
          </a:xfrm>
          <a:prstGeom prst="rect">
            <a:avLst/>
          </a:prstGeom>
          <a:noFill/>
          <a:extLst>
            <a:ext uri="{909E8E84-426E-40DD-AFC4-6F175D3DCCD1}">
              <a14:hiddenFill xmlns:a14="http://schemas.microsoft.com/office/drawing/2010/main" xmlns="">
                <a:solidFill>
                  <a:srgbClr val="FFFFFF"/>
                </a:solidFill>
              </a14:hiddenFill>
            </a:ext>
          </a:extLst>
        </p:spPr>
      </p:pic>
      <p:pic>
        <p:nvPicPr>
          <p:cNvPr id="91" name="Picture 90" descr="Pattern-fade.png"/>
          <p:cNvPicPr>
            <a:picLocks noChangeAspect="1"/>
          </p:cNvPicPr>
          <p:nvPr/>
        </p:nvPicPr>
        <p:blipFill rotWithShape="1">
          <a:blip r:embed="rId3">
            <a:alphaModFix amt="26000"/>
            <a:extLst>
              <a:ext uri="{28A0092B-C50C-407E-A947-70E740481C1C}">
                <a14:useLocalDpi xmlns:a14="http://schemas.microsoft.com/office/drawing/2010/main" xmlns="" val="0"/>
              </a:ext>
            </a:extLst>
          </a:blip>
          <a:srcRect r="6299"/>
          <a:stretch/>
        </p:blipFill>
        <p:spPr>
          <a:xfrm>
            <a:off x="3093721" y="0"/>
            <a:ext cx="6059758" cy="4909233"/>
          </a:xfrm>
          <a:prstGeom prst="rect">
            <a:avLst/>
          </a:prstGeom>
        </p:spPr>
      </p:pic>
      <p:pic>
        <p:nvPicPr>
          <p:cNvPr id="92" name="Picture 91" descr="New Logo - Landscape.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Tree>
    <p:extLst>
      <p:ext uri="{BB962C8B-B14F-4D97-AF65-F5344CB8AC3E}">
        <p14:creationId xmlns:p14="http://schemas.microsoft.com/office/powerpoint/2010/main" xmlns="" val="25531697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779737253"/>
              </p:ext>
            </p:extLst>
          </p:nvPr>
        </p:nvGraphicFramePr>
        <p:xfrm>
          <a:off x="457200" y="853440"/>
          <a:ext cx="8147304" cy="3783115"/>
        </p:xfrm>
        <a:graphic>
          <a:graphicData uri="http://schemas.openxmlformats.org/drawingml/2006/table">
            <a:tbl>
              <a:tblPr firstRow="1" firstCol="1" bandRow="1">
                <a:tableStyleId>{5C22544A-7EE6-4342-B048-85BDC9FD1C3A}</a:tableStyleId>
              </a:tblPr>
              <a:tblGrid>
                <a:gridCol w="3542448">
                  <a:extLst>
                    <a:ext uri="{9D8B030D-6E8A-4147-A177-3AD203B41FA5}">
                      <a16:colId xmlns:a16="http://schemas.microsoft.com/office/drawing/2014/main" xmlns="" val="20000"/>
                    </a:ext>
                  </a:extLst>
                </a:gridCol>
                <a:gridCol w="767476">
                  <a:extLst>
                    <a:ext uri="{9D8B030D-6E8A-4147-A177-3AD203B41FA5}">
                      <a16:colId xmlns:a16="http://schemas.microsoft.com/office/drawing/2014/main" xmlns="" val="20001"/>
                    </a:ext>
                  </a:extLst>
                </a:gridCol>
                <a:gridCol w="767476">
                  <a:extLst>
                    <a:ext uri="{9D8B030D-6E8A-4147-A177-3AD203B41FA5}">
                      <a16:colId xmlns:a16="http://schemas.microsoft.com/office/drawing/2014/main" xmlns="" val="20002"/>
                    </a:ext>
                  </a:extLst>
                </a:gridCol>
                <a:gridCol w="767476">
                  <a:extLst>
                    <a:ext uri="{9D8B030D-6E8A-4147-A177-3AD203B41FA5}">
                      <a16:colId xmlns:a16="http://schemas.microsoft.com/office/drawing/2014/main" xmlns="" val="20003"/>
                    </a:ext>
                  </a:extLst>
                </a:gridCol>
                <a:gridCol w="769105">
                  <a:extLst>
                    <a:ext uri="{9D8B030D-6E8A-4147-A177-3AD203B41FA5}">
                      <a16:colId xmlns:a16="http://schemas.microsoft.com/office/drawing/2014/main" xmlns="" val="20004"/>
                    </a:ext>
                  </a:extLst>
                </a:gridCol>
                <a:gridCol w="767476">
                  <a:extLst>
                    <a:ext uri="{9D8B030D-6E8A-4147-A177-3AD203B41FA5}">
                      <a16:colId xmlns:a16="http://schemas.microsoft.com/office/drawing/2014/main" xmlns="" val="20005"/>
                    </a:ext>
                  </a:extLst>
                </a:gridCol>
                <a:gridCol w="765847">
                  <a:extLst>
                    <a:ext uri="{9D8B030D-6E8A-4147-A177-3AD203B41FA5}">
                      <a16:colId xmlns:a16="http://schemas.microsoft.com/office/drawing/2014/main" xmlns="" val="20006"/>
                    </a:ext>
                  </a:extLst>
                </a:gridCol>
              </a:tblGrid>
              <a:tr h="651324">
                <a:tc>
                  <a:txBody>
                    <a:bodyPr/>
                    <a:lstStyle/>
                    <a:p>
                      <a:pPr algn="ctr">
                        <a:lnSpc>
                          <a:spcPct val="115000"/>
                        </a:lnSpc>
                        <a:spcAft>
                          <a:spcPts val="0"/>
                        </a:spcAft>
                      </a:pPr>
                      <a:endParaRPr lang="en-ZA" sz="1400" dirty="0" smtClean="0">
                        <a:effectLst/>
                      </a:endParaRPr>
                    </a:p>
                    <a:p>
                      <a:pPr algn="ctr">
                        <a:lnSpc>
                          <a:spcPct val="115000"/>
                        </a:lnSpc>
                        <a:spcAft>
                          <a:spcPts val="0"/>
                        </a:spcAft>
                      </a:pPr>
                      <a:endParaRPr lang="en-ZA" sz="1400" dirty="0">
                        <a:effectLst/>
                        <a:latin typeface="Calibri"/>
                        <a:ea typeface="Calibri"/>
                        <a:cs typeface="Times New Roman"/>
                      </a:endParaRPr>
                    </a:p>
                  </a:txBody>
                  <a:tcPr/>
                </a:tc>
                <a:tc gridSpan="2">
                  <a:txBody>
                    <a:bodyPr/>
                    <a:lstStyle/>
                    <a:p>
                      <a:pPr algn="ctr">
                        <a:lnSpc>
                          <a:spcPct val="115000"/>
                        </a:lnSpc>
                        <a:spcAft>
                          <a:spcPts val="0"/>
                        </a:spcAft>
                      </a:pPr>
                      <a:r>
                        <a:rPr lang="en-ZA" sz="1400" dirty="0">
                          <a:effectLst/>
                        </a:rPr>
                        <a:t>Financial statements</a:t>
                      </a:r>
                      <a:endParaRPr lang="en-ZA" sz="1400" dirty="0">
                        <a:effectLst/>
                        <a:latin typeface="Calibri"/>
                        <a:ea typeface="Calibri"/>
                        <a:cs typeface="Times New Roman"/>
                      </a:endParaRPr>
                    </a:p>
                  </a:txBody>
                  <a:tcPr marL="0" marR="0" marT="0" marB="0"/>
                </a:tc>
                <a:tc hMerge="1">
                  <a:txBody>
                    <a:bodyPr/>
                    <a:lstStyle/>
                    <a:p>
                      <a:endParaRPr lang="en-ZA"/>
                    </a:p>
                  </a:txBody>
                  <a:tcPr/>
                </a:tc>
                <a:tc gridSpan="2">
                  <a:txBody>
                    <a:bodyPr/>
                    <a:lstStyle/>
                    <a:p>
                      <a:pPr algn="ctr">
                        <a:lnSpc>
                          <a:spcPct val="115000"/>
                        </a:lnSpc>
                        <a:spcAft>
                          <a:spcPts val="0"/>
                        </a:spcAft>
                      </a:pPr>
                      <a:r>
                        <a:rPr lang="en-ZA" sz="1400" dirty="0">
                          <a:effectLst/>
                        </a:rPr>
                        <a:t>Performance reporting</a:t>
                      </a:r>
                      <a:endParaRPr lang="en-ZA" sz="1400" dirty="0">
                        <a:effectLst/>
                        <a:latin typeface="Calibri"/>
                        <a:ea typeface="Calibri"/>
                        <a:cs typeface="Times New Roman"/>
                      </a:endParaRPr>
                    </a:p>
                  </a:txBody>
                  <a:tcPr marL="0" marR="0" marT="0" marB="0"/>
                </a:tc>
                <a:tc hMerge="1">
                  <a:txBody>
                    <a:bodyPr/>
                    <a:lstStyle/>
                    <a:p>
                      <a:endParaRPr lang="en-ZA"/>
                    </a:p>
                  </a:txBody>
                  <a:tcPr/>
                </a:tc>
                <a:tc gridSpan="2">
                  <a:txBody>
                    <a:bodyPr/>
                    <a:lstStyle/>
                    <a:p>
                      <a:pPr algn="ctr">
                        <a:lnSpc>
                          <a:spcPct val="115000"/>
                        </a:lnSpc>
                        <a:spcAft>
                          <a:spcPts val="0"/>
                        </a:spcAft>
                      </a:pPr>
                      <a:r>
                        <a:rPr lang="en-ZA" sz="1400">
                          <a:effectLst/>
                        </a:rPr>
                        <a:t>Compliance with legislation</a:t>
                      </a:r>
                      <a:endParaRPr lang="en-ZA" sz="1400">
                        <a:effectLst/>
                        <a:latin typeface="Calibri"/>
                        <a:ea typeface="Calibri"/>
                        <a:cs typeface="Times New Roman"/>
                      </a:endParaRPr>
                    </a:p>
                  </a:txBody>
                  <a:tcPr marL="0" marR="0" marT="0" marB="0"/>
                </a:tc>
                <a:tc hMerge="1">
                  <a:txBody>
                    <a:bodyPr/>
                    <a:lstStyle/>
                    <a:p>
                      <a:endParaRPr lang="en-ZA"/>
                    </a:p>
                  </a:txBody>
                  <a:tcPr/>
                </a:tc>
                <a:extLst>
                  <a:ext uri="{0D108BD9-81ED-4DB2-BD59-A6C34878D82A}">
                    <a16:rowId xmlns:a16="http://schemas.microsoft.com/office/drawing/2014/main" xmlns="" val="10000"/>
                  </a:ext>
                </a:extLst>
              </a:tr>
              <a:tr h="705271">
                <a:tc>
                  <a:txBody>
                    <a:bodyPr/>
                    <a:lstStyle/>
                    <a:p>
                      <a:pPr>
                        <a:lnSpc>
                          <a:spcPct val="115000"/>
                        </a:lnSpc>
                      </a:pPr>
                      <a:r>
                        <a:rPr lang="en-ZA" sz="1400" dirty="0">
                          <a:effectLst/>
                        </a:rPr>
                        <a:t/>
                      </a:r>
                      <a:br>
                        <a:rPr lang="en-ZA" sz="1400" dirty="0">
                          <a:effectLst/>
                        </a:rPr>
                      </a:br>
                      <a:endParaRPr lang="en-ZA" sz="1400" dirty="0">
                        <a:effectLst/>
                        <a:latin typeface="Calibri"/>
                      </a:endParaRPr>
                    </a:p>
                  </a:txBody>
                  <a:tcPr/>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Current year</a:t>
                      </a:r>
                      <a:endParaRPr lang="en-ZA" sz="1400" dirty="0">
                        <a:effectLst/>
                        <a:latin typeface="Calibri"/>
                        <a:ea typeface="Calibri"/>
                        <a:cs typeface="Times New Roman"/>
                      </a:endParaRPr>
                    </a:p>
                  </a:txBody>
                  <a:tcPr marL="0" marR="0" marT="0" marB="0"/>
                </a:tc>
                <a:tc>
                  <a:txBody>
                    <a:bodyPr/>
                    <a:lstStyle/>
                    <a:p>
                      <a:pPr algn="ctr">
                        <a:lnSpc>
                          <a:spcPct val="115000"/>
                        </a:lnSpc>
                        <a:spcAft>
                          <a:spcPts val="0"/>
                        </a:spcAft>
                      </a:pPr>
                      <a:r>
                        <a:rPr lang="en-ZA" sz="1400" dirty="0">
                          <a:effectLst/>
                        </a:rPr>
                        <a:t>Prior year</a:t>
                      </a: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1"/>
                  </a:ext>
                </a:extLst>
              </a:tr>
              <a:tr h="386582">
                <a:tc gridSpan="7">
                  <a:txBody>
                    <a:bodyPr/>
                    <a:lstStyle/>
                    <a:p>
                      <a:pPr>
                        <a:lnSpc>
                          <a:spcPct val="115000"/>
                        </a:lnSpc>
                        <a:spcAft>
                          <a:spcPts val="0"/>
                        </a:spcAft>
                      </a:pPr>
                      <a:r>
                        <a:rPr lang="en-ZA" sz="1400" dirty="0" smtClean="0">
                          <a:effectLst/>
                        </a:rPr>
                        <a:t>Governance</a:t>
                      </a:r>
                      <a:endParaRPr lang="en-ZA" sz="1400" dirty="0">
                        <a:effectLst/>
                        <a:latin typeface="+mn-lt"/>
                        <a:ea typeface="Calibri"/>
                        <a:cs typeface="Times New Roman"/>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841056">
                <a:tc>
                  <a:txBody>
                    <a:bodyPr/>
                    <a:lstStyle/>
                    <a:p>
                      <a:pPr marL="342900" lvl="0" indent="-342900">
                        <a:lnSpc>
                          <a:spcPct val="115000"/>
                        </a:lnSpc>
                        <a:spcAft>
                          <a:spcPts val="1200"/>
                        </a:spcAft>
                        <a:buFont typeface="Arial"/>
                        <a:buChar char="•"/>
                        <a:tabLst>
                          <a:tab pos="88900" algn="l"/>
                        </a:tabLst>
                      </a:pPr>
                      <a:r>
                        <a:rPr lang="en-ZA" sz="1400" dirty="0" smtClean="0">
                          <a:effectLst/>
                        </a:rPr>
                        <a:t>Ensure that the audit committee promotes accountability and service delivery through evaluating and monitoring responses to risks and overseeing the effectiveness of the internal control environment, including financial and performance reporting and compliance with legislation</a:t>
                      </a:r>
                      <a:endParaRPr lang="en-ZA" sz="1400" dirty="0">
                        <a:effectLst/>
                        <a:latin typeface="+mn-lt"/>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tc>
                  <a:txBody>
                    <a:bodyPr/>
                    <a:lstStyle/>
                    <a:p>
                      <a:pPr algn="ctr">
                        <a:lnSpc>
                          <a:spcPct val="115000"/>
                        </a:lnSpc>
                        <a:spcAft>
                          <a:spcPts val="1000"/>
                        </a:spcAft>
                      </a:pP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03"/>
                  </a:ext>
                </a:extLst>
              </a:tr>
            </a:tbl>
          </a:graphicData>
        </a:graphic>
      </p:graphicFrame>
      <p:grpSp>
        <p:nvGrpSpPr>
          <p:cNvPr id="3" name="Group 2"/>
          <p:cNvGrpSpPr>
            <a:grpSpLocks/>
          </p:cNvGrpSpPr>
          <p:nvPr/>
        </p:nvGrpSpPr>
        <p:grpSpPr bwMode="auto">
          <a:xfrm>
            <a:off x="4217035" y="3638379"/>
            <a:ext cx="153988" cy="166688"/>
            <a:chOff x="3585" y="1801"/>
            <a:chExt cx="1525" cy="1519"/>
          </a:xfrm>
        </p:grpSpPr>
        <p:sp>
          <p:nvSpPr>
            <p:cNvPr id="4" name="Oval 3"/>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5" name="Oval 4"/>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6"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7" name="Group 6"/>
            <p:cNvGrpSpPr>
              <a:grpSpLocks/>
            </p:cNvGrpSpPr>
            <p:nvPr/>
          </p:nvGrpSpPr>
          <p:grpSpPr bwMode="auto">
            <a:xfrm>
              <a:off x="3858" y="2530"/>
              <a:ext cx="980" cy="480"/>
              <a:chOff x="4028" y="4516"/>
              <a:chExt cx="980" cy="480"/>
            </a:xfrm>
          </p:grpSpPr>
          <p:sp>
            <p:nvSpPr>
              <p:cNvPr id="8" name="Oval 7"/>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9" name="Rectangle 8"/>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0" name="Group 9"/>
          <p:cNvGrpSpPr>
            <a:grpSpLocks/>
          </p:cNvGrpSpPr>
          <p:nvPr/>
        </p:nvGrpSpPr>
        <p:grpSpPr bwMode="auto">
          <a:xfrm>
            <a:off x="4918075" y="3654235"/>
            <a:ext cx="153988" cy="166688"/>
            <a:chOff x="3585" y="1801"/>
            <a:chExt cx="1525" cy="1519"/>
          </a:xfrm>
        </p:grpSpPr>
        <p:sp>
          <p:nvSpPr>
            <p:cNvPr id="11" name="Oval 10"/>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2" name="Oval 11"/>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3"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14" name="Group 13"/>
            <p:cNvGrpSpPr>
              <a:grpSpLocks/>
            </p:cNvGrpSpPr>
            <p:nvPr/>
          </p:nvGrpSpPr>
          <p:grpSpPr bwMode="auto">
            <a:xfrm>
              <a:off x="3858" y="2530"/>
              <a:ext cx="980" cy="480"/>
              <a:chOff x="4028" y="4516"/>
              <a:chExt cx="980" cy="480"/>
            </a:xfrm>
          </p:grpSpPr>
          <p:sp>
            <p:nvSpPr>
              <p:cNvPr id="15" name="Oval 1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6" name="Rectangle 15"/>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17" name="Group 16"/>
          <p:cNvGrpSpPr>
            <a:grpSpLocks/>
          </p:cNvGrpSpPr>
          <p:nvPr/>
        </p:nvGrpSpPr>
        <p:grpSpPr bwMode="auto">
          <a:xfrm>
            <a:off x="5725125" y="3670091"/>
            <a:ext cx="153988" cy="166688"/>
            <a:chOff x="3585" y="1801"/>
            <a:chExt cx="1525" cy="1519"/>
          </a:xfrm>
        </p:grpSpPr>
        <p:sp>
          <p:nvSpPr>
            <p:cNvPr id="18" name="Oval 1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9" name="Oval 18"/>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0" name="Oval 19"/>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21" name="Group 20"/>
            <p:cNvGrpSpPr>
              <a:grpSpLocks/>
            </p:cNvGrpSpPr>
            <p:nvPr/>
          </p:nvGrpSpPr>
          <p:grpSpPr bwMode="auto">
            <a:xfrm>
              <a:off x="3858" y="2530"/>
              <a:ext cx="980" cy="480"/>
              <a:chOff x="4028" y="4516"/>
              <a:chExt cx="980" cy="480"/>
            </a:xfrm>
          </p:grpSpPr>
          <p:sp>
            <p:nvSpPr>
              <p:cNvPr id="22" name="Oval 2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3" name="Rectangle 22"/>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24" name="Group 23"/>
          <p:cNvGrpSpPr>
            <a:grpSpLocks/>
          </p:cNvGrpSpPr>
          <p:nvPr/>
        </p:nvGrpSpPr>
        <p:grpSpPr bwMode="auto">
          <a:xfrm>
            <a:off x="6579235" y="3698568"/>
            <a:ext cx="153988" cy="166688"/>
            <a:chOff x="3585" y="1801"/>
            <a:chExt cx="1525" cy="1519"/>
          </a:xfrm>
        </p:grpSpPr>
        <p:sp>
          <p:nvSpPr>
            <p:cNvPr id="25" name="Oval 2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6" name="Oval 25"/>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27" name="Oval 26"/>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28" name="Group 27"/>
            <p:cNvGrpSpPr>
              <a:grpSpLocks/>
            </p:cNvGrpSpPr>
            <p:nvPr/>
          </p:nvGrpSpPr>
          <p:grpSpPr bwMode="auto">
            <a:xfrm>
              <a:off x="3858" y="2530"/>
              <a:ext cx="980" cy="480"/>
              <a:chOff x="4028" y="4516"/>
              <a:chExt cx="980" cy="480"/>
            </a:xfrm>
          </p:grpSpPr>
          <p:sp>
            <p:nvSpPr>
              <p:cNvPr id="29" name="Oval 28"/>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0" name="Rectangle 29"/>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31" name="Group 30"/>
          <p:cNvGrpSpPr>
            <a:grpSpLocks/>
          </p:cNvGrpSpPr>
          <p:nvPr/>
        </p:nvGrpSpPr>
        <p:grpSpPr bwMode="auto">
          <a:xfrm>
            <a:off x="7432675" y="3683150"/>
            <a:ext cx="153988" cy="166688"/>
            <a:chOff x="3585" y="1801"/>
            <a:chExt cx="1525" cy="1519"/>
          </a:xfrm>
        </p:grpSpPr>
        <p:sp>
          <p:nvSpPr>
            <p:cNvPr id="32" name="Oval 31"/>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3" name="Oval 32"/>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4" name="Oval 33"/>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35" name="Group 34"/>
            <p:cNvGrpSpPr>
              <a:grpSpLocks/>
            </p:cNvGrpSpPr>
            <p:nvPr/>
          </p:nvGrpSpPr>
          <p:grpSpPr bwMode="auto">
            <a:xfrm>
              <a:off x="3858" y="2530"/>
              <a:ext cx="980" cy="480"/>
              <a:chOff x="4028" y="4516"/>
              <a:chExt cx="980" cy="480"/>
            </a:xfrm>
          </p:grpSpPr>
          <p:sp>
            <p:nvSpPr>
              <p:cNvPr id="36" name="Oval 35"/>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37" name="Rectangle 36"/>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grpSp>
        <p:nvGrpSpPr>
          <p:cNvPr id="38" name="Group 37"/>
          <p:cNvGrpSpPr>
            <a:grpSpLocks/>
          </p:cNvGrpSpPr>
          <p:nvPr/>
        </p:nvGrpSpPr>
        <p:grpSpPr bwMode="auto">
          <a:xfrm>
            <a:off x="8057515" y="3699006"/>
            <a:ext cx="153988" cy="166688"/>
            <a:chOff x="3585" y="1801"/>
            <a:chExt cx="1525" cy="1519"/>
          </a:xfrm>
        </p:grpSpPr>
        <p:sp>
          <p:nvSpPr>
            <p:cNvPr id="39" name="Oval 38"/>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0" name="Oval 39"/>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1" name="Oval 40"/>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rot="0" vert="horz" wrap="square" lIns="91440" tIns="45720" rIns="91440" bIns="45720" anchor="t" anchorCtr="0" upright="1">
              <a:noAutofit/>
            </a:bodyPr>
            <a:lstStyle/>
            <a:p>
              <a:endParaRPr lang="en-ZA"/>
            </a:p>
          </p:txBody>
        </p:sp>
        <p:grpSp>
          <p:nvGrpSpPr>
            <p:cNvPr id="42" name="Group 41"/>
            <p:cNvGrpSpPr>
              <a:grpSpLocks/>
            </p:cNvGrpSpPr>
            <p:nvPr/>
          </p:nvGrpSpPr>
          <p:grpSpPr bwMode="auto">
            <a:xfrm>
              <a:off x="3858" y="2530"/>
              <a:ext cx="980" cy="480"/>
              <a:chOff x="4028" y="4516"/>
              <a:chExt cx="980" cy="480"/>
            </a:xfrm>
          </p:grpSpPr>
          <p:sp>
            <p:nvSpPr>
              <p:cNvPr id="43" name="Oval 42"/>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44" name="Rectangle 43"/>
              <p:cNvSpPr>
                <a:spLocks noChangeArrowheads="1"/>
              </p:cNvSpPr>
              <p:nvPr/>
            </p:nvSpPr>
            <p:spPr bwMode="auto">
              <a:xfrm>
                <a:off x="4028" y="4516"/>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pSp>
      <p:pic>
        <p:nvPicPr>
          <p:cNvPr id="45" name="Picture 44" descr="Pattern-fade.png"/>
          <p:cNvPicPr>
            <a:picLocks noChangeAspect="1"/>
          </p:cNvPicPr>
          <p:nvPr/>
        </p:nvPicPr>
        <p:blipFill rotWithShape="1">
          <a:blip r:embed="rId2">
            <a:alphaModFix amt="26000"/>
            <a:extLst>
              <a:ext uri="{28A0092B-C50C-407E-A947-70E740481C1C}">
                <a14:useLocalDpi xmlns:a14="http://schemas.microsoft.com/office/drawing/2010/main" xmlns="" val="0"/>
              </a:ext>
            </a:extLst>
          </a:blip>
          <a:srcRect r="6299"/>
          <a:stretch/>
        </p:blipFill>
        <p:spPr>
          <a:xfrm>
            <a:off x="3866117" y="0"/>
            <a:ext cx="5287361" cy="5455920"/>
          </a:xfrm>
          <a:prstGeom prst="rect">
            <a:avLst/>
          </a:prstGeom>
        </p:spPr>
      </p:pic>
      <p:pic>
        <p:nvPicPr>
          <p:cNvPr id="46" name="Picture 45" descr="New Logo - Landscap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02514" y="5326945"/>
            <a:ext cx="2971218" cy="2099612"/>
          </a:xfrm>
          <a:prstGeom prst="rect">
            <a:avLst/>
          </a:prstGeom>
        </p:spPr>
      </p:pic>
    </p:spTree>
    <p:extLst>
      <p:ext uri="{BB962C8B-B14F-4D97-AF65-F5344CB8AC3E}">
        <p14:creationId xmlns:p14="http://schemas.microsoft.com/office/powerpoint/2010/main" xmlns="" val="1586690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TIA">
      <a:dk1>
        <a:srgbClr val="00204A"/>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9000</TotalTime>
  <Words>4679</Words>
  <Application>Microsoft Office PowerPoint</Application>
  <PresentationFormat>On-screen Show (4:3)</PresentationFormat>
  <Paragraphs>904</Paragraphs>
  <Slides>107</Slides>
  <Notes>2</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Office Theme</vt:lpstr>
      <vt:lpstr>Slide 1</vt:lpstr>
      <vt:lpstr>Contents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Number of Notices Captured per Type </vt:lpstr>
      <vt:lpstr>Number of Notices Captured per Type </vt:lpstr>
      <vt:lpstr>Number of Notices Captured per Type </vt:lpstr>
      <vt:lpstr>Number of Notices Captured per Type </vt:lpstr>
      <vt:lpstr>Number of Notices Captured per Type </vt:lpstr>
      <vt:lpstr>Number of Notices Captured per Type </vt:lpstr>
      <vt:lpstr>Notices Captured per Issuing Authority</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Strategic outcome orientated goals of the RTIA </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Conclusion </vt:lpstr>
      <vt:lpstr>Conclusion </vt:lpstr>
      <vt:lpstr>Slide 107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Tandem</dc:creator>
  <cp:lastModifiedBy>PUMZA</cp:lastModifiedBy>
  <cp:revision>407</cp:revision>
  <cp:lastPrinted>2018-10-07T11:23:29Z</cp:lastPrinted>
  <dcterms:created xsi:type="dcterms:W3CDTF">2015-03-06T10:39:25Z</dcterms:created>
  <dcterms:modified xsi:type="dcterms:W3CDTF">2018-10-18T12:37:13Z</dcterms:modified>
</cp:coreProperties>
</file>