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78"/>
  </p:notesMasterIdLst>
  <p:sldIdLst>
    <p:sldId id="257" r:id="rId3"/>
    <p:sldId id="261" r:id="rId4"/>
    <p:sldId id="264" r:id="rId5"/>
    <p:sldId id="356" r:id="rId6"/>
    <p:sldId id="392" r:id="rId7"/>
    <p:sldId id="389" r:id="rId8"/>
    <p:sldId id="390" r:id="rId9"/>
    <p:sldId id="391" r:id="rId10"/>
    <p:sldId id="380" r:id="rId11"/>
    <p:sldId id="382" r:id="rId12"/>
    <p:sldId id="417" r:id="rId13"/>
    <p:sldId id="278" r:id="rId14"/>
    <p:sldId id="265" r:id="rId15"/>
    <p:sldId id="414" r:id="rId16"/>
    <p:sldId id="416" r:id="rId17"/>
    <p:sldId id="418" r:id="rId18"/>
    <p:sldId id="413" r:id="rId19"/>
    <p:sldId id="419" r:id="rId20"/>
    <p:sldId id="297" r:id="rId21"/>
    <p:sldId id="300" r:id="rId22"/>
    <p:sldId id="279" r:id="rId23"/>
    <p:sldId id="421" r:id="rId24"/>
    <p:sldId id="422" r:id="rId25"/>
    <p:sldId id="423" r:id="rId26"/>
    <p:sldId id="424" r:id="rId27"/>
    <p:sldId id="358" r:id="rId28"/>
    <p:sldId id="359" r:id="rId29"/>
    <p:sldId id="360" r:id="rId30"/>
    <p:sldId id="361" r:id="rId31"/>
    <p:sldId id="362" r:id="rId32"/>
    <p:sldId id="363" r:id="rId33"/>
    <p:sldId id="364" r:id="rId34"/>
    <p:sldId id="365" r:id="rId35"/>
    <p:sldId id="366" r:id="rId36"/>
    <p:sldId id="393" r:id="rId37"/>
    <p:sldId id="367" r:id="rId38"/>
    <p:sldId id="368" r:id="rId39"/>
    <p:sldId id="369" r:id="rId40"/>
    <p:sldId id="370" r:id="rId41"/>
    <p:sldId id="371" r:id="rId42"/>
    <p:sldId id="425" r:id="rId43"/>
    <p:sldId id="372" r:id="rId44"/>
    <p:sldId id="373" r:id="rId45"/>
    <p:sldId id="374" r:id="rId46"/>
    <p:sldId id="375" r:id="rId47"/>
    <p:sldId id="376" r:id="rId48"/>
    <p:sldId id="377" r:id="rId49"/>
    <p:sldId id="378" r:id="rId50"/>
    <p:sldId id="379" r:id="rId51"/>
    <p:sldId id="280" r:id="rId52"/>
    <p:sldId id="267" r:id="rId53"/>
    <p:sldId id="273" r:id="rId54"/>
    <p:sldId id="308" r:id="rId55"/>
    <p:sldId id="309" r:id="rId56"/>
    <p:sldId id="310" r:id="rId57"/>
    <p:sldId id="311" r:id="rId58"/>
    <p:sldId id="312" r:id="rId59"/>
    <p:sldId id="281" r:id="rId60"/>
    <p:sldId id="323" r:id="rId61"/>
    <p:sldId id="324" r:id="rId62"/>
    <p:sldId id="325" r:id="rId63"/>
    <p:sldId id="274" r:id="rId64"/>
    <p:sldId id="326" r:id="rId65"/>
    <p:sldId id="327" r:id="rId66"/>
    <p:sldId id="328" r:id="rId67"/>
    <p:sldId id="275" r:id="rId68"/>
    <p:sldId id="394" r:id="rId69"/>
    <p:sldId id="395" r:id="rId70"/>
    <p:sldId id="322" r:id="rId71"/>
    <p:sldId id="396" r:id="rId72"/>
    <p:sldId id="397" r:id="rId73"/>
    <p:sldId id="276" r:id="rId74"/>
    <p:sldId id="277" r:id="rId75"/>
    <p:sldId id="402" r:id="rId76"/>
    <p:sldId id="329" r:id="rId7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itchFamily="-109"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itchFamily="-109"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itchFamily="-109"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itchFamily="-109"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itchFamily="-109"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109"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109"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109"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109"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00"/>
    <a:srgbClr val="FFFF00"/>
    <a:srgbClr val="663300"/>
    <a:srgbClr val="000099"/>
    <a:srgbClr val="99FF66"/>
    <a:srgbClr val="CCFF33"/>
    <a:srgbClr val="9966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2C52AC-235A-4DBE-A3C7-C95EEF925CFA}" type="datetimeFigureOut">
              <a:rPr lang="en-GB" smtClean="0"/>
              <a:pPr/>
              <a:t>15/10/2018</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44DB-53DE-4178-B140-A886DDD6A98D}" type="slidenum">
              <a:rPr lang="en-GB" smtClean="0"/>
              <a:pPr/>
              <a:t>‹#›</a:t>
            </a:fld>
            <a:endParaRPr lang="en-GB" dirty="0"/>
          </a:p>
        </p:txBody>
      </p:sp>
    </p:spTree>
    <p:extLst>
      <p:ext uri="{BB962C8B-B14F-4D97-AF65-F5344CB8AC3E}">
        <p14:creationId xmlns="" xmlns:p14="http://schemas.microsoft.com/office/powerpoint/2010/main" val="1199314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1F9FF46-4C12-4BEE-9A3E-4EB96FF74F70}" type="datetime1">
              <a:rPr lang="en-US" altLang="en-US" smtClean="0"/>
              <a:pPr/>
              <a:t>10/15/2018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3CC54098-E598-401F-B63A-7F6B3B8FC083}" type="slidenum">
              <a:rPr lang="en-US" altLang="en-US"/>
              <a:pPr/>
              <a:t>‹#›</a:t>
            </a:fld>
            <a:endParaRPr lang="en-US" altLang="en-US" dirty="0"/>
          </a:p>
        </p:txBody>
      </p:sp>
    </p:spTree>
    <p:extLst>
      <p:ext uri="{BB962C8B-B14F-4D97-AF65-F5344CB8AC3E}">
        <p14:creationId xmlns="" xmlns:p14="http://schemas.microsoft.com/office/powerpoint/2010/main" val="213573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07AEB6E-85B5-4D81-8F53-7D49938FB028}" type="datetime1">
              <a:rPr lang="en-US" altLang="en-US" smtClean="0"/>
              <a:pPr/>
              <a:t>10/15/2018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61733FD-1BB1-4575-AD7B-FD2D5ED991BD}" type="slidenum">
              <a:rPr lang="en-US" altLang="en-US"/>
              <a:pPr/>
              <a:t>‹#›</a:t>
            </a:fld>
            <a:endParaRPr lang="en-US" altLang="en-US" dirty="0"/>
          </a:p>
        </p:txBody>
      </p:sp>
    </p:spTree>
    <p:extLst>
      <p:ext uri="{BB962C8B-B14F-4D97-AF65-F5344CB8AC3E}">
        <p14:creationId xmlns="" xmlns:p14="http://schemas.microsoft.com/office/powerpoint/2010/main" val="139553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ED576E-7890-4EBA-BA59-D6F21BE128A3}" type="datetime1">
              <a:rPr lang="en-US" altLang="en-US" smtClean="0"/>
              <a:pPr/>
              <a:t>10/15/2018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F25F84E-B09C-4D48-A8A9-795089FF8F04}" type="slidenum">
              <a:rPr lang="en-US" altLang="en-US"/>
              <a:pPr/>
              <a:t>‹#›</a:t>
            </a:fld>
            <a:endParaRPr lang="en-US" altLang="en-US" dirty="0"/>
          </a:p>
        </p:txBody>
      </p:sp>
    </p:spTree>
    <p:extLst>
      <p:ext uri="{BB962C8B-B14F-4D97-AF65-F5344CB8AC3E}">
        <p14:creationId xmlns="" xmlns:p14="http://schemas.microsoft.com/office/powerpoint/2010/main" val="669087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910C2D45-D8D5-4A33-9414-049A3C0D8393}"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176917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74C835D4-4EA5-4327-BAB1-6D31C5062B64}"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2F533133-943B-4FE8-9C07-EBB42A543B1F}"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35457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4E6110F5-2138-45D2-8306-D5D7676D04D5}"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231878B0-0EBE-4A3D-84D5-614375583BCE}"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742216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F4EB06DC-6DE7-4DD3-8BB7-4ECBACBF4A98}"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9411A166-0366-4DC5-8A75-23280A975319}"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964135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B24CE22D-DBE3-4EAE-80F1-82218124CD2F}"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AD5D0136-9ACE-4492-AC6C-D30B28C3530C}"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688262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80D46656-B947-4CF9-AA0B-E9A8ED515F41}"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A7CC6AAA-D0CD-4AA7-9464-6C2EB621E07E}"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761350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07454FBC-5751-4C7F-BFE5-BA8A36CC6DEE}"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B8F76293-6236-4127-974A-7A5591EFD7F3}"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949019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928135F4-68CB-477A-8625-B34BB18DEA10}"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606C6E7C-B310-414C-A891-A44C7EF07DBA}"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39366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FFD46E1-C448-4756-AD0E-7581254BB812}" type="datetime1">
              <a:rPr lang="en-US" altLang="en-US" smtClean="0"/>
              <a:pPr/>
              <a:t>10/15/2018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F533133-943B-4FE8-9C07-EBB42A543B1F}" type="slidenum">
              <a:rPr lang="en-US" altLang="en-US"/>
              <a:pPr/>
              <a:t>‹#›</a:t>
            </a:fld>
            <a:endParaRPr lang="en-US" altLang="en-US" dirty="0"/>
          </a:p>
        </p:txBody>
      </p:sp>
    </p:spTree>
    <p:extLst>
      <p:ext uri="{BB962C8B-B14F-4D97-AF65-F5344CB8AC3E}">
        <p14:creationId xmlns="" xmlns:p14="http://schemas.microsoft.com/office/powerpoint/2010/main" val="3989057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AF5B6BF9-E262-4041-B7DE-CFF2E54A8EAA}"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4F6441C1-4212-48E6-A556-74C4A40A0AA3}"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241928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8AD17812-9312-48F2-8C70-B1F0B6F983D4}"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D61733FD-1BB1-4575-AD7B-FD2D5ED991BD}"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914635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6BC4DE84-9E65-4269-9FE5-3DA1C94E1435}"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5F25F84E-B09C-4D48-A8A9-795089FF8F04}"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17421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32C798F-9040-49D6-853A-51AE595B19DE}" type="datetime1">
              <a:rPr lang="en-US" altLang="en-US" smtClean="0"/>
              <a:pPr/>
              <a:t>10/15/2018</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31878B0-0EBE-4A3D-84D5-614375583BCE}" type="slidenum">
              <a:rPr lang="en-US" altLang="en-US"/>
              <a:pPr/>
              <a:t>‹#›</a:t>
            </a:fld>
            <a:endParaRPr lang="en-US" altLang="en-US" dirty="0"/>
          </a:p>
        </p:txBody>
      </p:sp>
    </p:spTree>
    <p:extLst>
      <p:ext uri="{BB962C8B-B14F-4D97-AF65-F5344CB8AC3E}">
        <p14:creationId xmlns="" xmlns:p14="http://schemas.microsoft.com/office/powerpoint/2010/main" val="3354383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29D64E8-9B94-40BD-8C38-6E804DF584EB}" type="datetime1">
              <a:rPr lang="en-US" altLang="en-US" smtClean="0"/>
              <a:pPr/>
              <a:t>10/15/2018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411A166-0366-4DC5-8A75-23280A975319}" type="slidenum">
              <a:rPr lang="en-US" altLang="en-US"/>
              <a:pPr/>
              <a:t>‹#›</a:t>
            </a:fld>
            <a:endParaRPr lang="en-US" altLang="en-US" dirty="0"/>
          </a:p>
        </p:txBody>
      </p:sp>
    </p:spTree>
    <p:extLst>
      <p:ext uri="{BB962C8B-B14F-4D97-AF65-F5344CB8AC3E}">
        <p14:creationId xmlns="" xmlns:p14="http://schemas.microsoft.com/office/powerpoint/2010/main" val="155240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6CFA51D-B735-42CC-BDEA-9FB81F02F29B}" type="datetime1">
              <a:rPr lang="en-US" altLang="en-US" smtClean="0"/>
              <a:pPr/>
              <a:t>10/15/2018</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AD5D0136-9ACE-4492-AC6C-D30B28C3530C}" type="slidenum">
              <a:rPr lang="en-US" altLang="en-US"/>
              <a:pPr/>
              <a:t>‹#›</a:t>
            </a:fld>
            <a:endParaRPr lang="en-US" altLang="en-US" dirty="0"/>
          </a:p>
        </p:txBody>
      </p:sp>
    </p:spTree>
    <p:extLst>
      <p:ext uri="{BB962C8B-B14F-4D97-AF65-F5344CB8AC3E}">
        <p14:creationId xmlns="" xmlns:p14="http://schemas.microsoft.com/office/powerpoint/2010/main" val="28707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827004C-C944-4EFE-A703-1E19E879D3EE}" type="datetime1">
              <a:rPr lang="en-US" altLang="en-US" smtClean="0"/>
              <a:pPr/>
              <a:t>10/15/2018</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A7CC6AAA-D0CD-4AA7-9464-6C2EB621E07E}" type="slidenum">
              <a:rPr lang="en-US" altLang="en-US"/>
              <a:pPr/>
              <a:t>‹#›</a:t>
            </a:fld>
            <a:endParaRPr lang="en-US" altLang="en-US" dirty="0"/>
          </a:p>
        </p:txBody>
      </p:sp>
    </p:spTree>
    <p:extLst>
      <p:ext uri="{BB962C8B-B14F-4D97-AF65-F5344CB8AC3E}">
        <p14:creationId xmlns="" xmlns:p14="http://schemas.microsoft.com/office/powerpoint/2010/main" val="174865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45FB199-F6BB-43DF-A2BB-22925A53320C}" type="datetime1">
              <a:rPr lang="en-US" altLang="en-US" smtClean="0"/>
              <a:pPr/>
              <a:t>10/15/2018</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B8F76293-6236-4127-974A-7A5591EFD7F3}" type="slidenum">
              <a:rPr lang="en-US" altLang="en-US"/>
              <a:pPr/>
              <a:t>‹#›</a:t>
            </a:fld>
            <a:endParaRPr lang="en-US" altLang="en-US" dirty="0"/>
          </a:p>
        </p:txBody>
      </p:sp>
    </p:spTree>
    <p:extLst>
      <p:ext uri="{BB962C8B-B14F-4D97-AF65-F5344CB8AC3E}">
        <p14:creationId xmlns="" xmlns:p14="http://schemas.microsoft.com/office/powerpoint/2010/main" val="87117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1A666E2-DB6C-48B8-A1FA-038EF172AD88}" type="datetime1">
              <a:rPr lang="en-US" altLang="en-US" smtClean="0"/>
              <a:pPr/>
              <a:t>10/15/2018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06C6E7C-B310-414C-A891-A44C7EF07DBA}" type="slidenum">
              <a:rPr lang="en-US" altLang="en-US"/>
              <a:pPr/>
              <a:t>‹#›</a:t>
            </a:fld>
            <a:endParaRPr lang="en-US" altLang="en-US" dirty="0"/>
          </a:p>
        </p:txBody>
      </p:sp>
    </p:spTree>
    <p:extLst>
      <p:ext uri="{BB962C8B-B14F-4D97-AF65-F5344CB8AC3E}">
        <p14:creationId xmlns="" xmlns:p14="http://schemas.microsoft.com/office/powerpoint/2010/main" val="239627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BEFD2C1-147B-4100-A465-30D362DE26FF}" type="datetime1">
              <a:rPr lang="en-US" altLang="en-US" smtClean="0"/>
              <a:pPr/>
              <a:t>10/15/2018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F6441C1-4212-48E6-A556-74C4A40A0AA3}" type="slidenum">
              <a:rPr lang="en-US" altLang="en-US"/>
              <a:pPr/>
              <a:t>‹#›</a:t>
            </a:fld>
            <a:endParaRPr lang="en-US" altLang="en-US" dirty="0"/>
          </a:p>
        </p:txBody>
      </p:sp>
    </p:spTree>
    <p:extLst>
      <p:ext uri="{BB962C8B-B14F-4D97-AF65-F5344CB8AC3E}">
        <p14:creationId xmlns="" xmlns:p14="http://schemas.microsoft.com/office/powerpoint/2010/main" val="66166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9F2B0C1B-F047-40F0-9681-B8BFC0A8C7D5}" type="datetime1">
              <a:rPr lang="en-US" altLang="en-US" smtClean="0"/>
              <a:pPr/>
              <a:t>10/15/2018</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6EC5303-B2F9-445D-9328-3BFBAA367151}"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2" charset="-128"/>
          <a:cs typeface="ＭＳ Ｐゴシック" pitchFamily="-102" charset="-128"/>
        </a:defRPr>
      </a:lvl1pPr>
      <a:lvl2pPr algn="ctr" defTabSz="457200" rtl="0" eaLnBrk="0" fontAlgn="base" hangingPunct="0">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2pPr>
      <a:lvl3pPr algn="ctr" defTabSz="457200" rtl="0" eaLnBrk="0" fontAlgn="base" hangingPunct="0">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3pPr>
      <a:lvl4pPr algn="ctr" defTabSz="457200" rtl="0" eaLnBrk="0" fontAlgn="base" hangingPunct="0">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4pPr>
      <a:lvl5pPr algn="ctr" defTabSz="457200" rtl="0" eaLnBrk="0" fontAlgn="base" hangingPunct="0">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5pPr>
      <a:lvl6pPr marL="457200" algn="ctr" defTabSz="457200" rtl="0" eaLnBrk="1" fontAlgn="base" hangingPunct="1">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6pPr>
      <a:lvl7pPr marL="914400" algn="ctr" defTabSz="457200" rtl="0" eaLnBrk="1" fontAlgn="base" hangingPunct="1">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7pPr>
      <a:lvl8pPr marL="1371600" algn="ctr" defTabSz="457200" rtl="0" eaLnBrk="1" fontAlgn="base" hangingPunct="1">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8pPr>
      <a:lvl9pPr marL="1828800" algn="ctr" defTabSz="457200" rtl="0" eaLnBrk="1" fontAlgn="base" hangingPunct="1">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2" charset="-128"/>
          <a:cs typeface="ＭＳ Ｐゴシック" pitchFamily="-102"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2"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pPr marL="0" marR="0" lvl="0" indent="0" algn="l" defTabSz="457200" rtl="0" eaLnBrk="1" fontAlgn="base" latinLnBrk="0" hangingPunct="1">
              <a:lnSpc>
                <a:spcPct val="100000"/>
              </a:lnSpc>
              <a:spcBef>
                <a:spcPct val="0"/>
              </a:spcBef>
              <a:spcAft>
                <a:spcPct val="0"/>
              </a:spcAft>
              <a:buClrTx/>
              <a:buSzTx/>
              <a:buFontTx/>
              <a:buNone/>
              <a:tabLst/>
              <a:defRPr/>
            </a:pPr>
            <a:fld id="{DA1A8E26-ADCD-4C8E-AE24-68A618A36968}" type="datetime1">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10/15/2018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E6EC5303-B2F9-445D-9328-3BFBAA367151}"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425670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2" charset="-128"/>
          <a:cs typeface="ＭＳ Ｐゴシック" pitchFamily="-102" charset="-128"/>
        </a:defRPr>
      </a:lvl1pPr>
      <a:lvl2pPr algn="ctr" defTabSz="457200" rtl="0" eaLnBrk="0" fontAlgn="base" hangingPunct="0">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2pPr>
      <a:lvl3pPr algn="ctr" defTabSz="457200" rtl="0" eaLnBrk="0" fontAlgn="base" hangingPunct="0">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3pPr>
      <a:lvl4pPr algn="ctr" defTabSz="457200" rtl="0" eaLnBrk="0" fontAlgn="base" hangingPunct="0">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4pPr>
      <a:lvl5pPr algn="ctr" defTabSz="457200" rtl="0" eaLnBrk="0" fontAlgn="base" hangingPunct="0">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5pPr>
      <a:lvl6pPr marL="457200" algn="ctr" defTabSz="457200" rtl="0" eaLnBrk="1" fontAlgn="base" hangingPunct="1">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6pPr>
      <a:lvl7pPr marL="914400" algn="ctr" defTabSz="457200" rtl="0" eaLnBrk="1" fontAlgn="base" hangingPunct="1">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7pPr>
      <a:lvl8pPr marL="1371600" algn="ctr" defTabSz="457200" rtl="0" eaLnBrk="1" fontAlgn="base" hangingPunct="1">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8pPr>
      <a:lvl9pPr marL="1828800" algn="ctr" defTabSz="457200" rtl="0" eaLnBrk="1" fontAlgn="base" hangingPunct="1">
        <a:spcBef>
          <a:spcPct val="0"/>
        </a:spcBef>
        <a:spcAft>
          <a:spcPct val="0"/>
        </a:spcAft>
        <a:defRPr sz="4400">
          <a:solidFill>
            <a:schemeClr val="tx1"/>
          </a:solidFill>
          <a:latin typeface="Calibri" pitchFamily="-102" charset="0"/>
          <a:ea typeface="ＭＳ Ｐゴシック" pitchFamily="-102" charset="-128"/>
          <a:cs typeface="ＭＳ Ｐゴシック" pitchFamily="-102"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02" charset="-128"/>
          <a:cs typeface="ＭＳ Ｐゴシック" pitchFamily="-102"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02"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bwMode="auto">
          <a:xfrm>
            <a:off x="360590" y="3248863"/>
            <a:ext cx="8512628" cy="2591498"/>
          </a:xfrm>
          <a:prstGeom prst="rect">
            <a:avLst/>
          </a:prstGeom>
          <a:solidFill>
            <a:schemeClr val="accent3">
              <a:lumMod val="60000"/>
              <a:lumOff val="4000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eaLnBrk="1" hangingPunct="1">
              <a:lnSpc>
                <a:spcPct val="150000"/>
              </a:lnSpc>
            </a:pPr>
            <a:r>
              <a:rPr lang="en-ZA" sz="2800" b="1" dirty="0">
                <a:latin typeface="+mn-lt"/>
                <a:cs typeface="Arial" panose="020B0604020202020204" pitchFamily="34" charset="0"/>
              </a:rPr>
              <a:t>Presentation to the Portfolio Committee on </a:t>
            </a:r>
            <a:r>
              <a:rPr lang="en-ZA" sz="2800" b="1" dirty="0" smtClean="0">
                <a:latin typeface="+mn-lt"/>
                <a:cs typeface="Arial" panose="020B0604020202020204" pitchFamily="34" charset="0"/>
              </a:rPr>
              <a:t>Health</a:t>
            </a:r>
          </a:p>
          <a:p>
            <a:pPr algn="ctr" eaLnBrk="1" hangingPunct="1">
              <a:lnSpc>
                <a:spcPct val="150000"/>
              </a:lnSpc>
            </a:pPr>
            <a:r>
              <a:rPr lang="en-ZA" sz="2800" b="1" dirty="0" smtClean="0">
                <a:latin typeface="+mn-lt"/>
                <a:cs typeface="Arial" panose="020B0604020202020204" pitchFamily="34" charset="0"/>
              </a:rPr>
              <a:t>NHLS Annual Report 2017 / 2018</a:t>
            </a:r>
            <a:endParaRPr lang="en-ZA" sz="2800" b="1" dirty="0">
              <a:latin typeface="+mn-lt"/>
              <a:cs typeface="Arial" panose="020B0604020202020204" pitchFamily="34" charset="0"/>
            </a:endParaRPr>
          </a:p>
          <a:p>
            <a:pPr algn="ctr" eaLnBrk="1" hangingPunct="1">
              <a:lnSpc>
                <a:spcPct val="150000"/>
              </a:lnSpc>
            </a:pPr>
            <a:r>
              <a:rPr lang="en-ZA" sz="2800" b="1" dirty="0" smtClean="0">
                <a:latin typeface="+mn-lt"/>
                <a:ea typeface="Arial" charset="0"/>
                <a:cs typeface="Arial" panose="020B0604020202020204" pitchFamily="34" charset="0"/>
              </a:rPr>
              <a:t>Date</a:t>
            </a:r>
            <a:r>
              <a:rPr lang="en-ZA" sz="2800" b="1" dirty="0">
                <a:latin typeface="+mn-lt"/>
                <a:ea typeface="Arial" charset="0"/>
                <a:cs typeface="Arial" panose="020B0604020202020204" pitchFamily="34" charset="0"/>
              </a:rPr>
              <a:t>: </a:t>
            </a:r>
            <a:r>
              <a:rPr lang="en-ZA" sz="2800" b="1" dirty="0" smtClean="0">
                <a:latin typeface="+mn-lt"/>
                <a:ea typeface="Arial" charset="0"/>
                <a:cs typeface="Arial" panose="020B0604020202020204" pitchFamily="34" charset="0"/>
              </a:rPr>
              <a:t>11 </a:t>
            </a:r>
            <a:r>
              <a:rPr lang="en-ZA" sz="2800" b="1" dirty="0">
                <a:latin typeface="+mn-lt"/>
                <a:ea typeface="Arial" charset="0"/>
                <a:cs typeface="Arial" panose="020B0604020202020204" pitchFamily="34" charset="0"/>
              </a:rPr>
              <a:t>October </a:t>
            </a:r>
            <a:r>
              <a:rPr lang="en-ZA" sz="2800" b="1" dirty="0" smtClean="0">
                <a:latin typeface="+mn-lt"/>
                <a:ea typeface="Arial" charset="0"/>
                <a:cs typeface="Arial" panose="020B0604020202020204" pitchFamily="34" charset="0"/>
              </a:rPr>
              <a:t>2018</a:t>
            </a:r>
            <a:endParaRPr lang="en-ZA" sz="2800" b="1" dirty="0">
              <a:latin typeface="+mn-lt"/>
              <a:ea typeface="Arial" charset="0"/>
              <a:cs typeface="Arial" panose="020B0604020202020204" pitchFamily="34" charset="0"/>
            </a:endParaRPr>
          </a:p>
          <a:p>
            <a:pPr algn="ctr" eaLnBrk="1" hangingPunct="1"/>
            <a:endParaRPr lang="en-US" sz="2800" dirty="0">
              <a:latin typeface="Myriad Pro" pitchFamily="-112" charset="0"/>
              <a:ea typeface="Arial"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08224" y="1884230"/>
            <a:ext cx="8445357" cy="4801314"/>
          </a:xfrm>
          <a:prstGeom prst="rect">
            <a:avLst/>
          </a:prstGeom>
          <a:noFill/>
        </p:spPr>
        <p:txBody>
          <a:bodyPr wrap="square" rtlCol="0">
            <a:spAutoFit/>
          </a:bodyPr>
          <a:lstStyle/>
          <a:p>
            <a:pPr marR="0" lvl="0" algn="just" defTabSz="457200" rtl="0" eaLnBrk="1" fontAlgn="base" latinLnBrk="0" hangingPunct="1">
              <a:lnSpc>
                <a:spcPct val="150000"/>
              </a:lnSpc>
              <a:spcBef>
                <a:spcPct val="0"/>
              </a:spcBef>
              <a:spcAft>
                <a:spcPct val="0"/>
              </a:spcAft>
              <a:buClr>
                <a:srgbClr val="99CC00"/>
              </a:buClr>
              <a:buSzPct val="140000"/>
              <a:tabLst/>
              <a:defRPr/>
            </a:pPr>
            <a:r>
              <a:rPr kumimoji="0" lang="en-ZA" sz="2400" b="1" i="0" u="none" strike="noStrike" kern="1200" cap="none" spc="0" normalizeH="0" baseline="0" noProof="0" dirty="0" smtClean="0">
                <a:ln>
                  <a:noFill/>
                </a:ln>
                <a:solidFill>
                  <a:srgbClr val="003300"/>
                </a:solidFill>
                <a:effectLst/>
                <a:uLnTx/>
                <a:uFillTx/>
                <a:latin typeface="Calibri"/>
                <a:ea typeface="ＭＳ Ｐゴシック" pitchFamily="-112" charset="-128"/>
                <a:cs typeface="+mn-cs"/>
              </a:rPr>
              <a:t>Key </a:t>
            </a:r>
            <a:r>
              <a:rPr lang="en-ZA" sz="2400" b="1" dirty="0" smtClean="0">
                <a:solidFill>
                  <a:srgbClr val="003300"/>
                </a:solidFill>
                <a:latin typeface="Calibri"/>
                <a:ea typeface="ＭＳ Ｐゴシック" pitchFamily="-112" charset="-128"/>
              </a:rPr>
              <a:t>Initiatives</a:t>
            </a:r>
            <a:r>
              <a:rPr kumimoji="0" lang="en-ZA" sz="2400" b="1" i="0" u="none" strike="noStrike" kern="1200" cap="none" spc="0" normalizeH="0" baseline="0" noProof="0" dirty="0" smtClean="0">
                <a:ln>
                  <a:noFill/>
                </a:ln>
                <a:solidFill>
                  <a:srgbClr val="003300"/>
                </a:solidFill>
                <a:effectLst/>
                <a:uLnTx/>
                <a:uFillTx/>
                <a:latin typeface="Calibri"/>
                <a:ea typeface="ＭＳ Ｐゴシック" pitchFamily="-112" charset="-128"/>
                <a:cs typeface="+mn-cs"/>
              </a:rPr>
              <a:t> </a:t>
            </a:r>
          </a:p>
          <a:p>
            <a:pPr marL="342900" indent="-342900" algn="just">
              <a:lnSpc>
                <a:spcPct val="150000"/>
              </a:lnSpc>
              <a:buClr>
                <a:srgbClr val="99CC00"/>
              </a:buClr>
              <a:buSzPct val="140000"/>
              <a:buFont typeface="Wingdings" panose="05000000000000000000" pitchFamily="2" charset="2"/>
              <a:buChar char="§"/>
              <a:defRPr/>
            </a:pPr>
            <a:r>
              <a:rPr lang="en-ZA" dirty="0" smtClean="0">
                <a:latin typeface="Calibri"/>
                <a:ea typeface="ＭＳ Ｐゴシック" pitchFamily="-112" charset="-128"/>
              </a:rPr>
              <a:t>The NHLS continues to offer high quality, affordable services with proven value for money.</a:t>
            </a: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Focussed attention on service delivery improvement as evidenced by the improved turnaround times for most of the tests.</a:t>
            </a: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Improved Financial sustainability and performance has been greatly improved through </a:t>
            </a:r>
            <a:r>
              <a:rPr lang="en-ZA" i="1" dirty="0" smtClean="0">
                <a:latin typeface="Calibri"/>
                <a:ea typeface="ＭＳ Ｐゴシック" pitchFamily="-112" charset="-128"/>
              </a:rPr>
              <a:t>inter alia </a:t>
            </a:r>
            <a:r>
              <a:rPr lang="en-ZA" dirty="0">
                <a:latin typeface="Calibri"/>
                <a:ea typeface="ＭＳ Ｐゴシック" pitchFamily="-112" charset="-128"/>
              </a:rPr>
              <a:t>i</a:t>
            </a:r>
            <a:r>
              <a:rPr lang="en-ZA" dirty="0" smtClean="0">
                <a:latin typeface="Calibri"/>
                <a:ea typeface="ＭＳ Ｐゴシック" pitchFamily="-112" charset="-128"/>
              </a:rPr>
              <a:t>mproved </a:t>
            </a:r>
            <a:r>
              <a:rPr lang="en-ZA" dirty="0">
                <a:latin typeface="Calibri"/>
                <a:ea typeface="ＭＳ Ｐゴシック" pitchFamily="-112" charset="-128"/>
              </a:rPr>
              <a:t>financial </a:t>
            </a:r>
            <a:r>
              <a:rPr lang="en-ZA" dirty="0" smtClean="0">
                <a:latin typeface="Calibri"/>
                <a:ea typeface="ＭＳ Ｐゴシック" pitchFamily="-112" charset="-128"/>
              </a:rPr>
              <a:t>oversight, negotiated enhanced payments by provinces, and a settlement agreement with Gauteng.</a:t>
            </a: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Improved </a:t>
            </a:r>
            <a:r>
              <a:rPr lang="en-ZA" dirty="0">
                <a:latin typeface="Calibri"/>
                <a:ea typeface="ＭＳ Ｐゴシック" pitchFamily="-112" charset="-128"/>
              </a:rPr>
              <a:t>relations with organised </a:t>
            </a:r>
            <a:r>
              <a:rPr lang="en-ZA" dirty="0" smtClean="0">
                <a:latin typeface="Calibri"/>
                <a:ea typeface="ＭＳ Ｐゴシック" pitchFamily="-112" charset="-128"/>
              </a:rPr>
              <a:t>labour and harmonisation of labour relations.</a:t>
            </a:r>
          </a:p>
          <a:p>
            <a:pPr marL="342900" indent="-342900" algn="just">
              <a:lnSpc>
                <a:spcPct val="150000"/>
              </a:lnSpc>
              <a:buClr>
                <a:srgbClr val="99CC00"/>
              </a:buClr>
              <a:buSzPct val="140000"/>
              <a:buFont typeface="Wingdings" panose="05000000000000000000" pitchFamily="2" charset="2"/>
              <a:buChar char="§"/>
              <a:defRPr/>
            </a:pPr>
            <a:r>
              <a:rPr lang="en-ZA" dirty="0">
                <a:latin typeface="Calibri"/>
                <a:ea typeface="ＭＳ Ｐゴシック" pitchFamily="-112" charset="-128"/>
              </a:rPr>
              <a:t>Key focus on ensuring SANAS accreditation, which shows acceleration of accreditation in preparation for NHI</a:t>
            </a:r>
            <a:r>
              <a:rPr lang="en-ZA" dirty="0" smtClean="0">
                <a:latin typeface="Calibri"/>
                <a:ea typeface="ＭＳ Ｐゴシック" pitchFamily="-112" charset="-128"/>
              </a:rPr>
              <a:t>.</a:t>
            </a:r>
            <a:endParaRPr lang="en-ZA" dirty="0">
              <a:latin typeface="Calibri"/>
              <a:ea typeface="ＭＳ Ｐゴシック" pitchFamily="-112" charset="-128"/>
            </a:endParaRPr>
          </a:p>
        </p:txBody>
      </p:sp>
      <p:sp>
        <p:nvSpPr>
          <p:cNvPr id="8" name="TextBox 7"/>
          <p:cNvSpPr txBox="1"/>
          <p:nvPr/>
        </p:nvSpPr>
        <p:spPr>
          <a:xfrm>
            <a:off x="308225" y="85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ZA" sz="3200" b="1" dirty="0" smtClean="0">
                <a:solidFill>
                  <a:prstClr val="black"/>
                </a:solidFill>
                <a:latin typeface="Calibri"/>
                <a:ea typeface="ＭＳ Ｐゴシック" pitchFamily="-112" charset="-128"/>
                <a:cs typeface="Arial" panose="020B0604020202020204" pitchFamily="34" charset="0"/>
              </a:rPr>
              <a:t>Strategic Overview</a:t>
            </a:r>
            <a:r>
              <a:rPr kumimoji="0" lang="en-ZA" sz="3200" b="1" i="0" u="none" strike="noStrike" kern="1200" cap="none" spc="0" normalizeH="0" baseline="0" noProof="0" dirty="0" smtClean="0">
                <a:ln>
                  <a:noFill/>
                </a:ln>
                <a:solidFill>
                  <a:prstClr val="black"/>
                </a:solidFill>
                <a:effectLst/>
                <a:uLnTx/>
                <a:uFillTx/>
                <a:latin typeface="Calibri"/>
                <a:ea typeface="ＭＳ Ｐゴシック" pitchFamily="-112" charset="-128"/>
                <a:cs typeface="Arial" panose="020B0604020202020204" pitchFamily="34" charset="0"/>
              </a:rPr>
              <a:t> by Board</a:t>
            </a:r>
            <a:r>
              <a:rPr kumimoji="0" lang="en-ZA" sz="3200" b="1" i="0" u="none" strike="noStrike" kern="1200" cap="none" spc="0" normalizeH="0" noProof="0" dirty="0" smtClean="0">
                <a:ln>
                  <a:noFill/>
                </a:ln>
                <a:solidFill>
                  <a:prstClr val="black"/>
                </a:solidFill>
                <a:effectLst/>
                <a:uLnTx/>
                <a:uFillTx/>
                <a:latin typeface="Calibri"/>
                <a:ea typeface="ＭＳ Ｐゴシック" pitchFamily="-112" charset="-128"/>
                <a:cs typeface="Arial" panose="020B0604020202020204" pitchFamily="34" charset="0"/>
              </a:rPr>
              <a:t> Chairperson </a:t>
            </a:r>
            <a:endParaRPr kumimoji="0" lang="en-GB" sz="3200" b="1" i="0" u="none" strike="noStrike" kern="1200" cap="none" spc="0" normalizeH="0" baseline="0" noProof="0" dirty="0">
              <a:ln>
                <a:noFill/>
              </a:ln>
              <a:solidFill>
                <a:prstClr val="black"/>
              </a:solidFill>
              <a:effectLst/>
              <a:uLnTx/>
              <a:uFillTx/>
              <a:latin typeface="Calibri"/>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10</a:t>
            </a:fld>
            <a:endParaRPr lang="en-US" altLang="en-US" dirty="0"/>
          </a:p>
        </p:txBody>
      </p:sp>
    </p:spTree>
    <p:extLst>
      <p:ext uri="{BB962C8B-B14F-4D97-AF65-F5344CB8AC3E}">
        <p14:creationId xmlns="" xmlns:p14="http://schemas.microsoft.com/office/powerpoint/2010/main" val="2971186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8224" y="1622973"/>
            <a:ext cx="8445357" cy="5173852"/>
          </a:xfrm>
          <a:prstGeom prst="rect">
            <a:avLst/>
          </a:prstGeom>
          <a:noFill/>
        </p:spPr>
        <p:txBody>
          <a:bodyPr wrap="square" rtlCol="0">
            <a:spAutoFit/>
          </a:bodyPr>
          <a:lstStyle/>
          <a:p>
            <a:pPr marR="0" lvl="0" algn="just" defTabSz="457200" rtl="0" eaLnBrk="1" fontAlgn="base" latinLnBrk="0" hangingPunct="1">
              <a:lnSpc>
                <a:spcPct val="150000"/>
              </a:lnSpc>
              <a:spcBef>
                <a:spcPct val="0"/>
              </a:spcBef>
              <a:spcAft>
                <a:spcPct val="0"/>
              </a:spcAft>
              <a:buClr>
                <a:srgbClr val="99CC00"/>
              </a:buClr>
              <a:buSzPct val="140000"/>
              <a:tabLst/>
              <a:defRPr/>
            </a:pPr>
            <a:r>
              <a:rPr kumimoji="0" lang="en-ZA" sz="2400" b="1" i="0" u="none" strike="noStrike" kern="1200" cap="none" spc="0" normalizeH="0" baseline="0" noProof="0" dirty="0" smtClean="0">
                <a:ln>
                  <a:noFill/>
                </a:ln>
                <a:solidFill>
                  <a:srgbClr val="003300"/>
                </a:solidFill>
                <a:effectLst/>
                <a:uLnTx/>
                <a:uFillTx/>
                <a:latin typeface="Calibri"/>
                <a:ea typeface="ＭＳ Ｐゴシック" pitchFamily="-112" charset="-128"/>
                <a:cs typeface="+mn-cs"/>
              </a:rPr>
              <a:t>Key </a:t>
            </a:r>
            <a:r>
              <a:rPr lang="en-ZA" sz="2400" b="1" dirty="0" smtClean="0">
                <a:solidFill>
                  <a:srgbClr val="003300"/>
                </a:solidFill>
                <a:latin typeface="Calibri"/>
                <a:ea typeface="ＭＳ Ｐゴシック" pitchFamily="-112" charset="-128"/>
              </a:rPr>
              <a:t>Initiatives</a:t>
            </a:r>
            <a:endParaRPr kumimoji="0" lang="en-ZA" sz="2400" b="1" i="0" u="none" strike="noStrike" kern="1200" cap="none" spc="0" normalizeH="0" baseline="0" noProof="0" dirty="0" smtClean="0">
              <a:ln>
                <a:noFill/>
              </a:ln>
              <a:solidFill>
                <a:srgbClr val="003300"/>
              </a:solidFill>
              <a:effectLst/>
              <a:uLnTx/>
              <a:uFillTx/>
              <a:latin typeface="Calibri"/>
              <a:ea typeface="ＭＳ Ｐゴシック" pitchFamily="-112" charset="-128"/>
              <a:cs typeface="+mn-cs"/>
            </a:endParaRP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Improved internal operational efficiencies.</a:t>
            </a: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Systems improvements in procurement</a:t>
            </a: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Improved policies and systems in Information Technology are being put in place to radically modernise the NHLS ICT infrastructure.</a:t>
            </a: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The National Institute for Communicable Diseases (NICD), an Institute of the NHLS continues to play an exceptional role in health surveillance as evidenced by the leading role it played in the Listeria outbreak.</a:t>
            </a: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The National Institute for Occupational Health (NIOH) continues to play a niche role in Occupational Health and Safety.</a:t>
            </a:r>
          </a:p>
          <a:p>
            <a:pPr marL="342900" marR="0" lvl="0" indent="-34290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dirty="0" smtClean="0">
                <a:latin typeface="Calibri"/>
                <a:ea typeface="ＭＳ Ｐゴシック" pitchFamily="-112" charset="-128"/>
              </a:rPr>
              <a:t>Strategic Relationships with a number of partners. In particular the Minister of Health and the DG have been very supportive and helpful.</a:t>
            </a:r>
            <a:endParaRPr lang="en-ZA" dirty="0">
              <a:latin typeface="Calibri"/>
              <a:ea typeface="ＭＳ Ｐゴシック" pitchFamily="-112" charset="-128"/>
            </a:endParaRPr>
          </a:p>
        </p:txBody>
      </p:sp>
      <p:sp>
        <p:nvSpPr>
          <p:cNvPr id="8" name="TextBox 7"/>
          <p:cNvSpPr txBox="1"/>
          <p:nvPr/>
        </p:nvSpPr>
        <p:spPr>
          <a:xfrm>
            <a:off x="308225" y="85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ZA" sz="3200" b="1" dirty="0" smtClean="0">
                <a:solidFill>
                  <a:prstClr val="black"/>
                </a:solidFill>
                <a:latin typeface="Calibri"/>
                <a:ea typeface="ＭＳ Ｐゴシック" pitchFamily="-112" charset="-128"/>
                <a:cs typeface="Arial" panose="020B0604020202020204" pitchFamily="34" charset="0"/>
              </a:rPr>
              <a:t>Strategic Overview</a:t>
            </a:r>
            <a:r>
              <a:rPr kumimoji="0" lang="en-ZA" sz="3200" b="1" i="0" u="none" strike="noStrike" kern="1200" cap="none" spc="0" normalizeH="0" baseline="0" noProof="0" dirty="0" smtClean="0">
                <a:ln>
                  <a:noFill/>
                </a:ln>
                <a:solidFill>
                  <a:prstClr val="black"/>
                </a:solidFill>
                <a:effectLst/>
                <a:uLnTx/>
                <a:uFillTx/>
                <a:latin typeface="Calibri"/>
                <a:ea typeface="ＭＳ Ｐゴシック" pitchFamily="-112" charset="-128"/>
                <a:cs typeface="Arial" panose="020B0604020202020204" pitchFamily="34" charset="0"/>
              </a:rPr>
              <a:t> by Board</a:t>
            </a:r>
            <a:r>
              <a:rPr kumimoji="0" lang="en-ZA" sz="3200" b="1" i="0" u="none" strike="noStrike" kern="1200" cap="none" spc="0" normalizeH="0" noProof="0" dirty="0" smtClean="0">
                <a:ln>
                  <a:noFill/>
                </a:ln>
                <a:solidFill>
                  <a:prstClr val="black"/>
                </a:solidFill>
                <a:effectLst/>
                <a:uLnTx/>
                <a:uFillTx/>
                <a:latin typeface="Calibri"/>
                <a:ea typeface="ＭＳ Ｐゴシック" pitchFamily="-112" charset="-128"/>
                <a:cs typeface="Arial" panose="020B0604020202020204" pitchFamily="34" charset="0"/>
              </a:rPr>
              <a:t> Chairperson </a:t>
            </a:r>
            <a:endParaRPr kumimoji="0" lang="en-GB" sz="3200" b="1" i="0" u="none" strike="noStrike" kern="1200" cap="none" spc="0" normalizeH="0" baseline="0" noProof="0" dirty="0">
              <a:ln>
                <a:noFill/>
              </a:ln>
              <a:solidFill>
                <a:prstClr val="black"/>
              </a:solidFill>
              <a:effectLst/>
              <a:uLnTx/>
              <a:uFillTx/>
              <a:latin typeface="Calibri"/>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11</a:t>
            </a:fld>
            <a:endParaRPr lang="en-US" altLang="en-US" dirty="0"/>
          </a:p>
        </p:txBody>
      </p:sp>
    </p:spTree>
    <p:extLst>
      <p:ext uri="{BB962C8B-B14F-4D97-AF65-F5344CB8AC3E}">
        <p14:creationId xmlns="" xmlns:p14="http://schemas.microsoft.com/office/powerpoint/2010/main" val="1655622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txBox="1">
            <a:spLocks/>
          </p:cNvSpPr>
          <p:nvPr/>
        </p:nvSpPr>
        <p:spPr bwMode="auto">
          <a:xfrm>
            <a:off x="981075" y="2663825"/>
            <a:ext cx="7197724" cy="1898650"/>
          </a:xfrm>
          <a:prstGeom prst="rect">
            <a:avLst/>
          </a:prstGeom>
          <a:noFill/>
          <a:ln w="28575">
            <a:no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ea typeface="ＭＳ Ｐゴシック" pitchFamily="-109" charset="-128"/>
              </a:defRPr>
            </a:lvl1pPr>
            <a:lvl2pPr marL="37931725" indent="-37474525" eaLnBrk="0" hangingPunct="0">
              <a:defRPr sz="2400">
                <a:solidFill>
                  <a:schemeClr val="tx1"/>
                </a:solidFill>
                <a:latin typeface="Arial" panose="020B0604020202020204" pitchFamily="34" charset="0"/>
                <a:ea typeface="ＭＳ Ｐゴシック" pitchFamily="-109" charset="-128"/>
              </a:defRPr>
            </a:lvl2pPr>
            <a:lvl3pPr eaLnBrk="0" hangingPunct="0">
              <a:defRPr sz="2400">
                <a:solidFill>
                  <a:schemeClr val="tx1"/>
                </a:solidFill>
                <a:latin typeface="Arial" panose="020B0604020202020204" pitchFamily="34" charset="0"/>
                <a:ea typeface="ＭＳ Ｐゴシック" pitchFamily="-109" charset="-128"/>
              </a:defRPr>
            </a:lvl3pPr>
            <a:lvl4pPr eaLnBrk="0" hangingPunct="0">
              <a:defRPr sz="2400">
                <a:solidFill>
                  <a:schemeClr val="tx1"/>
                </a:solidFill>
                <a:latin typeface="Arial" panose="020B0604020202020204" pitchFamily="34" charset="0"/>
                <a:ea typeface="ＭＳ Ｐゴシック" pitchFamily="-109" charset="-128"/>
              </a:defRPr>
            </a:lvl4pPr>
            <a:lvl5pPr eaLnBrk="0" hangingPunct="0">
              <a:defRPr sz="2400">
                <a:solidFill>
                  <a:schemeClr val="tx1"/>
                </a:solidFill>
                <a:latin typeface="Arial" panose="020B0604020202020204" pitchFamily="34" charset="0"/>
                <a:ea typeface="ＭＳ Ｐゴシック" pitchFamily="-109"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9p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rPr>
              <a:t>Part 2: </a:t>
            </a:r>
            <a:r>
              <a:rPr kumimoji="0" lang="en-US" sz="4000" b="1" i="0" u="none" strike="noStrike" kern="1200" cap="none" spc="0" normalizeH="0" baseline="0" noProof="0" dirty="0" smtClean="0">
                <a:ln>
                  <a:noFill/>
                </a:ln>
                <a:solidFill>
                  <a:prstClr val="white"/>
                </a:solidFill>
                <a:effectLst/>
                <a:uLnTx/>
                <a:uFillTx/>
                <a:latin typeface="Calibri"/>
                <a:ea typeface="ＭＳ Ｐゴシック" pitchFamily="-112" charset="-128"/>
                <a:cs typeface="+mn-cs"/>
              </a:rPr>
              <a:t>Performance Overview </a:t>
            </a:r>
            <a:endPar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smtClean="0">
              <a:ln>
                <a:noFill/>
              </a:ln>
              <a:solidFill>
                <a:prstClr val="black"/>
              </a:solidFill>
              <a:effectLst/>
              <a:uLnTx/>
              <a:uFillTx/>
              <a:latin typeface="Myriad Pro" pitchFamily="-109" charset="0"/>
              <a:ea typeface="ＭＳ Ｐゴシック" pitchFamily="-109"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12</a:t>
            </a:fld>
            <a:endParaRPr lang="en-US" altLang="en-US" dirty="0"/>
          </a:p>
        </p:txBody>
      </p:sp>
    </p:spTree>
    <p:extLst>
      <p:ext uri="{BB962C8B-B14F-4D97-AF65-F5344CB8AC3E}">
        <p14:creationId xmlns="" xmlns:p14="http://schemas.microsoft.com/office/powerpoint/2010/main" val="3145268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29491" y="1676400"/>
            <a:ext cx="8324091" cy="4662815"/>
          </a:xfrm>
          <a:prstGeom prst="rect">
            <a:avLst/>
          </a:prstGeom>
          <a:noFill/>
        </p:spPr>
        <p:txBody>
          <a:bodyPr wrap="square" rtlCol="0">
            <a:spAutoFit/>
          </a:bodyPr>
          <a:lstStyle/>
          <a:p>
            <a:pPr marR="0" lvl="0" algn="just" defTabSz="457200" rtl="0" eaLnBrk="1" fontAlgn="base" latinLnBrk="0" hangingPunct="1">
              <a:lnSpc>
                <a:spcPct val="150000"/>
              </a:lnSpc>
              <a:spcBef>
                <a:spcPct val="0"/>
              </a:spcBef>
              <a:spcAft>
                <a:spcPct val="0"/>
              </a:spcAft>
              <a:buClr>
                <a:srgbClr val="99CC00"/>
              </a:buClr>
              <a:buSzPct val="140000"/>
              <a:tabLst/>
              <a:defRPr/>
            </a:pPr>
            <a:r>
              <a:rPr kumimoji="0" lang="en-ZA" b="1" i="0" u="none" strike="noStrike" kern="1200" cap="none" spc="0" normalizeH="0" baseline="0" noProof="0" dirty="0" smtClean="0">
                <a:ln>
                  <a:noFill/>
                </a:ln>
                <a:solidFill>
                  <a:srgbClr val="003300"/>
                </a:solidFill>
                <a:effectLst/>
                <a:uLnTx/>
                <a:uFillTx/>
                <a:latin typeface="+mn-lt"/>
                <a:ea typeface="ＭＳ Ｐゴシック" pitchFamily="-112" charset="-128"/>
              </a:rPr>
              <a:t>Finances:</a:t>
            </a:r>
          </a:p>
          <a:p>
            <a:pPr marL="285750" indent="-285750" algn="just">
              <a:lnSpc>
                <a:spcPct val="150000"/>
              </a:lnSpc>
              <a:buClr>
                <a:srgbClr val="99CC00"/>
              </a:buClr>
              <a:buSzPct val="140000"/>
              <a:buFont typeface="Wingdings" panose="05000000000000000000" pitchFamily="2" charset="2"/>
              <a:buChar char="§"/>
              <a:defRPr/>
            </a:pPr>
            <a:r>
              <a:rPr lang="en-ZA" b="1" noProof="0" dirty="0" smtClean="0">
                <a:latin typeface="+mn-lt"/>
                <a:ea typeface="ＭＳ Ｐゴシック" pitchFamily="-112" charset="-128"/>
              </a:rPr>
              <a:t>Financial Stability: </a:t>
            </a:r>
            <a:r>
              <a:rPr lang="en-ZA" noProof="0" dirty="0" smtClean="0">
                <a:latin typeface="+mn-lt"/>
                <a:ea typeface="ＭＳ Ｐゴシック" pitchFamily="-112" charset="-128"/>
              </a:rPr>
              <a:t>The  NHLS was in a better financial situation for 2017/18 than in the previous financial year.</a:t>
            </a:r>
          </a:p>
          <a:p>
            <a:pPr marL="285750" indent="-285750" algn="just">
              <a:lnSpc>
                <a:spcPct val="150000"/>
              </a:lnSpc>
              <a:buClr>
                <a:srgbClr val="99CC00"/>
              </a:buClr>
              <a:buSzPct val="140000"/>
              <a:buFont typeface="Wingdings" panose="05000000000000000000" pitchFamily="2" charset="2"/>
              <a:buChar char="§"/>
              <a:defRPr/>
            </a:pPr>
            <a:r>
              <a:rPr kumimoji="0" lang="en-ZA" b="1" i="0" u="none" strike="noStrike" kern="1200" cap="none" spc="0" normalizeH="0" baseline="0" noProof="0" dirty="0" smtClean="0">
                <a:ln>
                  <a:noFill/>
                </a:ln>
                <a:effectLst/>
                <a:uLnTx/>
                <a:uFillTx/>
                <a:latin typeface="+mn-lt"/>
                <a:ea typeface="ＭＳ Ｐゴシック" pitchFamily="-112" charset="-128"/>
              </a:rPr>
              <a:t>Provincial Debt: </a:t>
            </a:r>
            <a:r>
              <a:rPr kumimoji="0" lang="en-ZA" i="0" u="none" strike="noStrike" kern="1200" cap="none" spc="0" normalizeH="0" baseline="0" noProof="0" dirty="0" smtClean="0">
                <a:ln>
                  <a:noFill/>
                </a:ln>
                <a:effectLst/>
                <a:uLnTx/>
                <a:uFillTx/>
                <a:latin typeface="+mn-lt"/>
                <a:ea typeface="ＭＳ Ｐゴシック" pitchFamily="-112" charset="-128"/>
              </a:rPr>
              <a:t>Through extensive negotiations most</a:t>
            </a:r>
            <a:r>
              <a:rPr kumimoji="0" lang="en-ZA" i="0" u="none" strike="noStrike" kern="1200" cap="none" spc="0" normalizeH="0" noProof="0" dirty="0" smtClean="0">
                <a:ln>
                  <a:noFill/>
                </a:ln>
                <a:effectLst/>
                <a:uLnTx/>
                <a:uFillTx/>
                <a:latin typeface="+mn-lt"/>
                <a:ea typeface="ＭＳ Ｐゴシック" pitchFamily="-112" charset="-128"/>
              </a:rPr>
              <a:t> provinces have substantially reduced their historic debt (</a:t>
            </a:r>
            <a:r>
              <a:rPr kumimoji="0" lang="en-ZA" i="0" u="none" strike="noStrike" kern="1200" cap="none" spc="0" normalizeH="0" noProof="0" dirty="0" err="1" smtClean="0">
                <a:ln>
                  <a:noFill/>
                </a:ln>
                <a:effectLst/>
                <a:uLnTx/>
                <a:uFillTx/>
                <a:latin typeface="+mn-lt"/>
                <a:ea typeface="ＭＳ Ｐゴシック" pitchFamily="-112" charset="-128"/>
              </a:rPr>
              <a:t>ie</a:t>
            </a:r>
            <a:r>
              <a:rPr kumimoji="0" lang="en-ZA" i="0" u="none" strike="noStrike" kern="1200" cap="none" spc="0" normalizeH="0" noProof="0" dirty="0" smtClean="0">
                <a:ln>
                  <a:noFill/>
                </a:ln>
                <a:effectLst/>
                <a:uLnTx/>
                <a:uFillTx/>
                <a:latin typeface="+mn-lt"/>
                <a:ea typeface="ＭＳ Ｐゴシック" pitchFamily="-112" charset="-128"/>
              </a:rPr>
              <a:t> prior to March 2017) and three provinces have cleared their historic debt (</a:t>
            </a:r>
            <a:r>
              <a:rPr lang="en-ZA" dirty="0" smtClean="0">
                <a:latin typeface="+mn-lt"/>
                <a:ea typeface="ＭＳ Ｐゴシック" pitchFamily="-112" charset="-128"/>
              </a:rPr>
              <a:t>debt </a:t>
            </a:r>
            <a:r>
              <a:rPr kumimoji="0" lang="en-ZA" i="0" u="none" strike="noStrike" kern="1200" cap="none" spc="0" normalizeH="0" noProof="0" dirty="0" smtClean="0">
                <a:ln>
                  <a:noFill/>
                </a:ln>
                <a:effectLst/>
                <a:uLnTx/>
                <a:uFillTx/>
                <a:latin typeface="+mn-lt"/>
                <a:ea typeface="ＭＳ Ｐゴシック" pitchFamily="-112" charset="-128"/>
              </a:rPr>
              <a:t>prior to March 2017).</a:t>
            </a:r>
          </a:p>
          <a:p>
            <a:pPr marL="285750" indent="-285750" algn="just">
              <a:lnSpc>
                <a:spcPct val="150000"/>
              </a:lnSpc>
              <a:buClr>
                <a:srgbClr val="99CC00"/>
              </a:buClr>
              <a:buSzPct val="140000"/>
              <a:buFont typeface="Wingdings" panose="05000000000000000000" pitchFamily="2" charset="2"/>
              <a:buChar char="§"/>
              <a:defRPr/>
            </a:pPr>
            <a:r>
              <a:rPr lang="en-ZA" b="1" baseline="0" dirty="0" smtClean="0">
                <a:latin typeface="+mn-lt"/>
                <a:ea typeface="ＭＳ Ｐゴシック" pitchFamily="-112" charset="-128"/>
              </a:rPr>
              <a:t>Current</a:t>
            </a:r>
            <a:r>
              <a:rPr lang="en-ZA" b="1" dirty="0" smtClean="0">
                <a:latin typeface="+mn-lt"/>
                <a:ea typeface="ＭＳ Ｐゴシック" pitchFamily="-112" charset="-128"/>
              </a:rPr>
              <a:t> Debt: </a:t>
            </a:r>
            <a:r>
              <a:rPr lang="en-ZA" dirty="0" smtClean="0">
                <a:latin typeface="+mn-lt"/>
                <a:ea typeface="ＭＳ Ｐゴシック" pitchFamily="-112" charset="-128"/>
              </a:rPr>
              <a:t>Most provinces are adequately paying for current consumption, with some provinces being up to date with their payments.</a:t>
            </a:r>
          </a:p>
          <a:p>
            <a:pPr marL="285750" indent="-285750" algn="just">
              <a:lnSpc>
                <a:spcPct val="150000"/>
              </a:lnSpc>
              <a:buClr>
                <a:srgbClr val="99CC00"/>
              </a:buClr>
              <a:buSzPct val="140000"/>
              <a:buFont typeface="Wingdings" panose="05000000000000000000" pitchFamily="2" charset="2"/>
              <a:buChar char="§"/>
              <a:defRPr/>
            </a:pPr>
            <a:r>
              <a:rPr kumimoji="0" lang="en-ZA" b="1" i="0" u="none" strike="noStrike" kern="1200" cap="none" spc="0" normalizeH="0" baseline="0" noProof="0" dirty="0" smtClean="0">
                <a:ln>
                  <a:noFill/>
                </a:ln>
                <a:effectLst/>
                <a:uLnTx/>
                <a:uFillTx/>
                <a:latin typeface="+mn-lt"/>
                <a:ea typeface="ＭＳ Ｐゴシック" pitchFamily="-112" charset="-128"/>
              </a:rPr>
              <a:t>Settlement agreement: </a:t>
            </a:r>
            <a:r>
              <a:rPr kumimoji="0" lang="en-ZA" i="0" u="none" strike="noStrike" kern="1200" cap="none" spc="0" normalizeH="0" baseline="0" noProof="0" dirty="0" smtClean="0">
                <a:ln>
                  <a:noFill/>
                </a:ln>
                <a:effectLst/>
                <a:uLnTx/>
                <a:uFillTx/>
                <a:latin typeface="+mn-lt"/>
                <a:ea typeface="ＭＳ Ｐゴシック" pitchFamily="-112" charset="-128"/>
              </a:rPr>
              <a:t>A</a:t>
            </a:r>
            <a:r>
              <a:rPr kumimoji="0" lang="en-ZA" i="0" u="none" strike="noStrike" kern="1200" cap="none" spc="0" normalizeH="0" noProof="0" dirty="0" smtClean="0">
                <a:ln>
                  <a:noFill/>
                </a:ln>
                <a:effectLst/>
                <a:uLnTx/>
                <a:uFillTx/>
                <a:latin typeface="+mn-lt"/>
                <a:ea typeface="ＭＳ Ｐゴシック" pitchFamily="-112" charset="-128"/>
              </a:rPr>
              <a:t> settlement agreement was reached with the Gauteng Department of Health (</a:t>
            </a:r>
            <a:r>
              <a:rPr kumimoji="0" lang="en-ZA" i="0" u="none" strike="noStrike" kern="1200" cap="none" spc="0" normalizeH="0" noProof="0" dirty="0" err="1" smtClean="0">
                <a:ln>
                  <a:noFill/>
                </a:ln>
                <a:effectLst/>
                <a:uLnTx/>
                <a:uFillTx/>
                <a:latin typeface="+mn-lt"/>
                <a:ea typeface="ＭＳ Ｐゴシック" pitchFamily="-112" charset="-128"/>
              </a:rPr>
              <a:t>GDoH</a:t>
            </a:r>
            <a:r>
              <a:rPr kumimoji="0" lang="en-ZA" i="0" u="none" strike="noStrike" kern="1200" cap="none" spc="0" normalizeH="0" noProof="0" dirty="0" smtClean="0">
                <a:ln>
                  <a:noFill/>
                </a:ln>
                <a:effectLst/>
                <a:uLnTx/>
                <a:uFillTx/>
                <a:latin typeface="+mn-lt"/>
                <a:ea typeface="ＭＳ Ｐゴシック" pitchFamily="-112" charset="-128"/>
              </a:rPr>
              <a:t>). The GDOH has committed to paying the settlement amount over a period of 3 years and paying for its current consumption in full.</a:t>
            </a:r>
          </a:p>
        </p:txBody>
      </p:sp>
      <p:sp>
        <p:nvSpPr>
          <p:cNvPr id="8" name="TextBox 7"/>
          <p:cNvSpPr txBox="1"/>
          <p:nvPr/>
        </p:nvSpPr>
        <p:spPr>
          <a:xfrm>
            <a:off x="308225" y="9581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sz="3200" b="1" dirty="0">
                <a:solidFill>
                  <a:schemeClr val="tx1"/>
                </a:solidFill>
                <a:ea typeface="ＭＳ Ｐゴシック" pitchFamily="-112" charset="-128"/>
                <a:cs typeface="Arial" panose="020B0604020202020204" pitchFamily="34" charset="0"/>
              </a:rPr>
              <a:t>Summary of Key Achievements </a:t>
            </a:r>
            <a:endParaRPr lang="en-GB" sz="3200" b="1" dirty="0">
              <a:solidFill>
                <a:schemeClr val="tx1"/>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13</a:t>
            </a:fld>
            <a:endParaRPr lang="en-US" altLang="en-US" dirty="0"/>
          </a:p>
        </p:txBody>
      </p:sp>
    </p:spTree>
    <p:extLst>
      <p:ext uri="{BB962C8B-B14F-4D97-AF65-F5344CB8AC3E}">
        <p14:creationId xmlns="" xmlns:p14="http://schemas.microsoft.com/office/powerpoint/2010/main" val="2246212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8225" y="2097590"/>
            <a:ext cx="8445357" cy="4662815"/>
          </a:xfrm>
          <a:prstGeom prst="rect">
            <a:avLst/>
          </a:prstGeom>
          <a:noFill/>
        </p:spPr>
        <p:txBody>
          <a:bodyPr wrap="square" rtlCol="0">
            <a:spAutoFit/>
          </a:bodyPr>
          <a:lstStyle/>
          <a:p>
            <a:pPr marR="0" lvl="0" algn="just" defTabSz="457200" rtl="0" eaLnBrk="1" fontAlgn="base" latinLnBrk="0" hangingPunct="1">
              <a:lnSpc>
                <a:spcPct val="150000"/>
              </a:lnSpc>
              <a:spcBef>
                <a:spcPct val="0"/>
              </a:spcBef>
              <a:spcAft>
                <a:spcPct val="0"/>
              </a:spcAft>
              <a:buClr>
                <a:srgbClr val="99CC00"/>
              </a:buClr>
              <a:buSzPct val="140000"/>
              <a:tabLst/>
              <a:defRPr/>
            </a:pPr>
            <a:r>
              <a:rPr kumimoji="0" lang="en-ZA" b="1" i="0" u="none" strike="noStrike" kern="1200" cap="none" spc="0" normalizeH="0" baseline="0" noProof="0" dirty="0" smtClean="0">
                <a:ln>
                  <a:noFill/>
                </a:ln>
                <a:solidFill>
                  <a:srgbClr val="003300"/>
                </a:solidFill>
                <a:effectLst/>
                <a:uLnTx/>
                <a:uFillTx/>
                <a:latin typeface="+mn-lt"/>
                <a:ea typeface="ＭＳ Ｐゴシック" pitchFamily="-112" charset="-128"/>
              </a:rPr>
              <a:t>Finances:</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b="1" i="0" u="none" strike="noStrike" kern="1200" cap="none" spc="0" normalizeH="0" baseline="0" noProof="0" dirty="0" smtClean="0">
                <a:ln>
                  <a:noFill/>
                </a:ln>
                <a:solidFill>
                  <a:srgbClr val="003300"/>
                </a:solidFill>
                <a:effectLst/>
                <a:uLnTx/>
                <a:uFillTx/>
                <a:latin typeface="+mn-lt"/>
                <a:ea typeface="ＭＳ Ｐゴシック" pitchFamily="-112" charset="-128"/>
              </a:rPr>
              <a:t>Revenue &amp; other income: </a:t>
            </a: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rPr>
              <a:t>Grew from R7.3 billion to R8.2 billion, with provinces accounting for 78% of total revenue generated.</a:t>
            </a:r>
            <a:endParaRPr kumimoji="0" lang="en-ZA" b="0" i="0" u="none" strike="noStrike" kern="1200" cap="none" spc="0" normalizeH="0" baseline="0" noProof="0" dirty="0">
              <a:ln>
                <a:noFill/>
              </a:ln>
              <a:solidFill>
                <a:prstClr val="black"/>
              </a:solidFill>
              <a:effectLst/>
              <a:uLnTx/>
              <a:uFillTx/>
              <a:latin typeface="+mn-lt"/>
              <a:ea typeface="ＭＳ Ｐゴシック" pitchFamily="-112" charset="-128"/>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b="1" i="0" u="none" strike="noStrike" kern="1200" cap="none" spc="0" normalizeH="0" baseline="0" noProof="0" dirty="0" smtClean="0">
                <a:ln>
                  <a:noFill/>
                </a:ln>
                <a:solidFill>
                  <a:srgbClr val="003300"/>
                </a:solidFill>
                <a:effectLst/>
                <a:uLnTx/>
                <a:uFillTx/>
                <a:latin typeface="+mn-lt"/>
                <a:ea typeface="ＭＳ Ｐゴシック" pitchFamily="-112" charset="-128"/>
              </a:rPr>
              <a:t>Surplus:</a:t>
            </a: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rPr>
              <a:t> Amounted to R1.3 billion compared to restated deficit of R1.9 billion in the previous financial year</a:t>
            </a:r>
            <a:r>
              <a:rPr lang="en-ZA" dirty="0">
                <a:solidFill>
                  <a:prstClr val="black"/>
                </a:solidFill>
                <a:latin typeface="+mn-lt"/>
                <a:ea typeface="ＭＳ Ｐゴシック" pitchFamily="-112" charset="-128"/>
              </a:rPr>
              <a:t> </a:t>
            </a:r>
            <a:r>
              <a:rPr lang="en-ZA" dirty="0" smtClean="0">
                <a:solidFill>
                  <a:prstClr val="black"/>
                </a:solidFill>
                <a:latin typeface="+mn-lt"/>
                <a:ea typeface="ＭＳ Ｐゴシック" pitchFamily="-112" charset="-128"/>
              </a:rPr>
              <a:t>due to the reversal of the provision of doubtful debt and an increase in test revenue.</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b="1" dirty="0" smtClean="0">
                <a:solidFill>
                  <a:prstClr val="black"/>
                </a:solidFill>
                <a:latin typeface="+mn-lt"/>
                <a:ea typeface="ＭＳ Ｐゴシック" pitchFamily="-112" charset="-128"/>
              </a:rPr>
              <a:t>Cash Flow </a:t>
            </a:r>
            <a:r>
              <a:rPr lang="en-ZA" dirty="0" smtClean="0">
                <a:solidFill>
                  <a:prstClr val="black"/>
                </a:solidFill>
                <a:latin typeface="+mn-lt"/>
                <a:ea typeface="ＭＳ Ｐゴシック" pitchFamily="-112" charset="-128"/>
              </a:rPr>
              <a:t>amounted to R8 billion compared to R6,7 billion in the previous financial year.</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b="1" dirty="0" smtClean="0">
                <a:solidFill>
                  <a:prstClr val="black"/>
                </a:solidFill>
                <a:latin typeface="+mn-lt"/>
                <a:ea typeface="ＭＳ Ｐゴシック" pitchFamily="-112" charset="-128"/>
              </a:rPr>
              <a:t>Creditors days </a:t>
            </a:r>
            <a:r>
              <a:rPr lang="en-ZA" dirty="0" smtClean="0">
                <a:solidFill>
                  <a:prstClr val="black"/>
                </a:solidFill>
                <a:latin typeface="+mn-lt"/>
                <a:ea typeface="ＭＳ Ｐゴシック" pitchFamily="-112" charset="-128"/>
              </a:rPr>
              <a:t>reduced from 75 days to 51 days. SMMEs paid within 30 days.</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b="1" dirty="0" smtClean="0">
                <a:solidFill>
                  <a:prstClr val="black"/>
                </a:solidFill>
                <a:latin typeface="+mn-lt"/>
                <a:ea typeface="ＭＳ Ｐゴシック" pitchFamily="-112" charset="-128"/>
              </a:rPr>
              <a:t>Debtors Days </a:t>
            </a:r>
            <a:r>
              <a:rPr lang="en-ZA" dirty="0" smtClean="0">
                <a:solidFill>
                  <a:prstClr val="black"/>
                </a:solidFill>
                <a:latin typeface="+mn-lt"/>
                <a:ea typeface="ＭＳ Ｐゴシック" pitchFamily="-112" charset="-128"/>
              </a:rPr>
              <a:t>continuous improvement in the collection of debt.</a:t>
            </a:r>
            <a:endParaRPr lang="en-ZA" b="1" dirty="0" smtClean="0">
              <a:solidFill>
                <a:prstClr val="black"/>
              </a:solidFill>
              <a:latin typeface="+mn-lt"/>
              <a:ea typeface="ＭＳ Ｐゴシック" pitchFamily="-112" charset="-128"/>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b="0" i="0" u="none" strike="noStrike" kern="1200" cap="none" spc="0" normalizeH="0" baseline="0" noProof="0" dirty="0">
              <a:ln>
                <a:noFill/>
              </a:ln>
              <a:solidFill>
                <a:prstClr val="black"/>
              </a:solidFill>
              <a:effectLst/>
              <a:uLnTx/>
              <a:uFillTx/>
              <a:latin typeface="+mn-lt"/>
              <a:ea typeface="ＭＳ Ｐゴシック" pitchFamily="-112" charset="-128"/>
            </a:endParaRPr>
          </a:p>
        </p:txBody>
      </p:sp>
      <p:sp>
        <p:nvSpPr>
          <p:cNvPr id="8" name="TextBox 7"/>
          <p:cNvSpPr txBox="1"/>
          <p:nvPr/>
        </p:nvSpPr>
        <p:spPr>
          <a:xfrm>
            <a:off x="308225" y="9581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sz="3200" b="1" dirty="0">
                <a:solidFill>
                  <a:schemeClr val="tx1"/>
                </a:solidFill>
                <a:ea typeface="ＭＳ Ｐゴシック" pitchFamily="-112" charset="-128"/>
                <a:cs typeface="Arial" panose="020B0604020202020204" pitchFamily="34" charset="0"/>
              </a:rPr>
              <a:t>Summary of Key Achievements </a:t>
            </a:r>
            <a:endParaRPr lang="en-GB" sz="3200" b="1" dirty="0">
              <a:solidFill>
                <a:schemeClr val="tx1"/>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14</a:t>
            </a:fld>
            <a:endParaRPr lang="en-US" altLang="en-US" dirty="0"/>
          </a:p>
        </p:txBody>
      </p:sp>
    </p:spTree>
    <p:extLst>
      <p:ext uri="{BB962C8B-B14F-4D97-AF65-F5344CB8AC3E}">
        <p14:creationId xmlns="" xmlns:p14="http://schemas.microsoft.com/office/powerpoint/2010/main" val="2351559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8225" y="2097590"/>
            <a:ext cx="8445357" cy="5078313"/>
          </a:xfrm>
          <a:prstGeom prst="rect">
            <a:avLst/>
          </a:prstGeom>
          <a:noFill/>
        </p:spPr>
        <p:txBody>
          <a:bodyPr wrap="square" rtlCol="0">
            <a:spAutoFit/>
          </a:bodyPr>
          <a:lstStyle/>
          <a:p>
            <a:pPr marR="0" lvl="0" algn="just" defTabSz="457200" rtl="0" eaLnBrk="1" fontAlgn="base" latinLnBrk="0" hangingPunct="1">
              <a:lnSpc>
                <a:spcPct val="150000"/>
              </a:lnSpc>
              <a:spcBef>
                <a:spcPct val="0"/>
              </a:spcBef>
              <a:spcAft>
                <a:spcPct val="0"/>
              </a:spcAft>
              <a:buClr>
                <a:srgbClr val="99CC00"/>
              </a:buClr>
              <a:buSzPct val="140000"/>
              <a:tabLst/>
              <a:defRPr/>
            </a:pPr>
            <a:r>
              <a:rPr lang="en-ZA" b="1" dirty="0" smtClean="0">
                <a:solidFill>
                  <a:srgbClr val="003300"/>
                </a:solidFill>
                <a:latin typeface="+mn-lt"/>
                <a:ea typeface="ＭＳ Ｐゴシック" pitchFamily="-112" charset="-128"/>
              </a:rPr>
              <a:t>Systems Improvement</a:t>
            </a:r>
            <a:endParaRPr kumimoji="0" lang="en-ZA" b="1" i="0" u="none" strike="noStrike" kern="1200" cap="none" spc="0" normalizeH="0" baseline="0" noProof="0" dirty="0" smtClean="0">
              <a:ln>
                <a:noFill/>
              </a:ln>
              <a:solidFill>
                <a:srgbClr val="003300"/>
              </a:solidFill>
              <a:effectLst/>
              <a:uLnTx/>
              <a:uFillTx/>
              <a:latin typeface="+mn-lt"/>
              <a:ea typeface="ＭＳ Ｐゴシック" pitchFamily="-112" charset="-128"/>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b="1" i="0" u="none" strike="noStrike" kern="1200" cap="none" spc="0" normalizeH="0" baseline="0" noProof="0" dirty="0" smtClean="0">
                <a:ln>
                  <a:noFill/>
                </a:ln>
                <a:effectLst/>
                <a:uLnTx/>
                <a:uFillTx/>
                <a:latin typeface="+mn-lt"/>
                <a:ea typeface="ＭＳ Ｐゴシック" pitchFamily="-112" charset="-128"/>
              </a:rPr>
              <a:t>Procurement:</a:t>
            </a:r>
            <a:r>
              <a:rPr kumimoji="0" lang="en-ZA" b="1" i="0" u="none" strike="noStrike" kern="1200" cap="none" spc="0" normalizeH="0" noProof="0" dirty="0" smtClean="0">
                <a:ln>
                  <a:noFill/>
                </a:ln>
                <a:effectLst/>
                <a:uLnTx/>
                <a:uFillTx/>
                <a:latin typeface="+mn-lt"/>
                <a:ea typeface="ＭＳ Ｐゴシック" pitchFamily="-112" charset="-128"/>
              </a:rPr>
              <a:t> </a:t>
            </a:r>
            <a:r>
              <a:rPr kumimoji="0" lang="en-ZA" i="0" u="none" strike="noStrike" kern="1200" cap="none" spc="0" normalizeH="0" baseline="0" noProof="0" dirty="0" smtClean="0">
                <a:ln>
                  <a:noFill/>
                </a:ln>
                <a:effectLst/>
                <a:uLnTx/>
                <a:uFillTx/>
                <a:latin typeface="+mn-lt"/>
                <a:ea typeface="ＭＳ Ｐゴシック" pitchFamily="-112" charset="-128"/>
              </a:rPr>
              <a:t>Electronic Contract Management System</a:t>
            </a:r>
            <a:r>
              <a:rPr lang="en-ZA" b="1" dirty="0">
                <a:latin typeface="+mn-lt"/>
                <a:ea typeface="ＭＳ Ｐゴシック" pitchFamily="-112" charset="-128"/>
              </a:rPr>
              <a:t> </a:t>
            </a:r>
            <a:r>
              <a:rPr lang="en-ZA" dirty="0" smtClean="0">
                <a:latin typeface="+mn-lt"/>
                <a:ea typeface="ＭＳ Ｐゴシック" pitchFamily="-112" charset="-128"/>
              </a:rPr>
              <a:t>was</a:t>
            </a:r>
            <a:r>
              <a:rPr kumimoji="0" lang="en-ZA" b="1" i="0" u="none" strike="noStrike" kern="1200" cap="none" spc="0" normalizeH="0" baseline="0" noProof="0" dirty="0" smtClean="0">
                <a:ln>
                  <a:noFill/>
                </a:ln>
                <a:effectLst/>
                <a:uLnTx/>
                <a:uFillTx/>
                <a:latin typeface="+mn-lt"/>
                <a:ea typeface="ＭＳ Ｐゴシック" pitchFamily="-112" charset="-128"/>
              </a:rPr>
              <a:t> </a:t>
            </a:r>
            <a:r>
              <a:rPr kumimoji="0" lang="en-ZA" i="0" u="none" strike="noStrike" kern="1200" cap="none" spc="0" normalizeH="0" baseline="0" noProof="0" dirty="0" smtClean="0">
                <a:ln>
                  <a:noFill/>
                </a:ln>
                <a:effectLst/>
                <a:uLnTx/>
                <a:uFillTx/>
                <a:latin typeface="+mn-lt"/>
                <a:ea typeface="ＭＳ Ｐゴシック" pitchFamily="-112" charset="-128"/>
              </a:rPr>
              <a:t>procured and is being implemented</a:t>
            </a:r>
            <a:r>
              <a:rPr kumimoji="0" lang="en-ZA" b="0" i="0" u="none" strike="noStrike" kern="1200" cap="none" spc="0" normalizeH="0" baseline="0" noProof="0" dirty="0" smtClean="0">
                <a:ln>
                  <a:noFill/>
                </a:ln>
                <a:effectLst/>
                <a:uLnTx/>
                <a:uFillTx/>
                <a:latin typeface="+mn-lt"/>
                <a:ea typeface="ＭＳ Ｐゴシック" pitchFamily="-112" charset="-128"/>
              </a:rPr>
              <a:t>.</a:t>
            </a:r>
            <a:endParaRPr kumimoji="0" lang="en-ZA" b="0" i="0" u="none" strike="noStrike" kern="1200" cap="none" spc="0" normalizeH="0" baseline="0" noProof="0" dirty="0">
              <a:ln>
                <a:noFill/>
              </a:ln>
              <a:effectLst/>
              <a:uLnTx/>
              <a:uFillTx/>
              <a:latin typeface="+mn-lt"/>
              <a:ea typeface="ＭＳ Ｐゴシック" pitchFamily="-112" charset="-128"/>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b="1" i="0" u="none" strike="noStrike" kern="1200" cap="none" spc="0" normalizeH="0" baseline="0" noProof="0" dirty="0" smtClean="0">
                <a:ln>
                  <a:noFill/>
                </a:ln>
                <a:effectLst/>
                <a:uLnTx/>
                <a:uFillTx/>
                <a:latin typeface="+mn-lt"/>
                <a:ea typeface="ＭＳ Ｐゴシック" pitchFamily="-112" charset="-128"/>
              </a:rPr>
              <a:t>Information Technology</a:t>
            </a:r>
            <a:r>
              <a:rPr lang="en-ZA" noProof="0" dirty="0" smtClean="0">
                <a:latin typeface="+mn-lt"/>
                <a:ea typeface="ＭＳ Ｐゴシック" pitchFamily="-112" charset="-128"/>
              </a:rPr>
              <a:t>:</a:t>
            </a:r>
          </a:p>
          <a:p>
            <a:pPr marL="742950" lvl="1" indent="-285750" algn="just">
              <a:lnSpc>
                <a:spcPct val="150000"/>
              </a:lnSpc>
              <a:buClr>
                <a:srgbClr val="99CC00"/>
              </a:buClr>
              <a:buSzPct val="140000"/>
              <a:buFont typeface="Wingdings" panose="05000000000000000000" pitchFamily="2" charset="2"/>
              <a:buChar char="§"/>
              <a:defRPr/>
            </a:pPr>
            <a:r>
              <a:rPr lang="en-ZA" dirty="0" smtClean="0">
                <a:latin typeface="+mn-lt"/>
                <a:ea typeface="ＭＳ Ｐゴシック" pitchFamily="-112" charset="-128"/>
              </a:rPr>
              <a:t>Electronic Gatekeeping (</a:t>
            </a:r>
            <a:r>
              <a:rPr lang="en-ZA" dirty="0" err="1" smtClean="0">
                <a:latin typeface="+mn-lt"/>
                <a:ea typeface="ＭＳ Ｐゴシック" pitchFamily="-112" charset="-128"/>
              </a:rPr>
              <a:t>eGK</a:t>
            </a:r>
            <a:r>
              <a:rPr lang="en-ZA" dirty="0" smtClean="0">
                <a:latin typeface="+mn-lt"/>
                <a:ea typeface="ＭＳ Ｐゴシック" pitchFamily="-112" charset="-128"/>
              </a:rPr>
              <a:t>) successfully implemented in all Provinces</a:t>
            </a:r>
          </a:p>
          <a:p>
            <a:pPr marL="742950" lvl="1" indent="-285750" algn="just">
              <a:lnSpc>
                <a:spcPct val="150000"/>
              </a:lnSpc>
              <a:buClr>
                <a:srgbClr val="99CC00"/>
              </a:buClr>
              <a:buSzPct val="140000"/>
              <a:buFont typeface="Wingdings" panose="05000000000000000000" pitchFamily="2" charset="2"/>
              <a:buChar char="§"/>
              <a:defRPr/>
            </a:pPr>
            <a:r>
              <a:rPr lang="en-ZA" dirty="0" smtClean="0">
                <a:latin typeface="+mn-lt"/>
                <a:ea typeface="ＭＳ Ｐゴシック" pitchFamily="-112" charset="-128"/>
              </a:rPr>
              <a:t>Local Area Network (LAN) upgrade project initiated in four sites</a:t>
            </a:r>
          </a:p>
          <a:p>
            <a:pPr marL="742950" lvl="1" indent="-285750" algn="just">
              <a:lnSpc>
                <a:spcPct val="150000"/>
              </a:lnSpc>
              <a:buClr>
                <a:srgbClr val="99CC00"/>
              </a:buClr>
              <a:buSzPct val="140000"/>
              <a:buFont typeface="Wingdings" panose="05000000000000000000" pitchFamily="2" charset="2"/>
              <a:buChar char="§"/>
              <a:defRPr/>
            </a:pPr>
            <a:r>
              <a:rPr lang="en-ZA" dirty="0" smtClean="0">
                <a:latin typeface="+mn-lt"/>
                <a:ea typeface="ＭＳ Ｐゴシック" pitchFamily="-112" charset="-128"/>
              </a:rPr>
              <a:t>Facilitated participation in the South African National Research Network (SANREN) for the provision of high speed connection links.</a:t>
            </a:r>
          </a:p>
          <a:p>
            <a:pPr marL="742950" lvl="1" indent="-285750" algn="just">
              <a:lnSpc>
                <a:spcPct val="150000"/>
              </a:lnSpc>
              <a:buClr>
                <a:srgbClr val="99CC00"/>
              </a:buClr>
              <a:buSzPct val="140000"/>
              <a:buFont typeface="Wingdings" panose="05000000000000000000" pitchFamily="2" charset="2"/>
              <a:buChar char="§"/>
              <a:defRPr/>
            </a:pPr>
            <a:r>
              <a:rPr lang="en-ZA" dirty="0" smtClean="0">
                <a:latin typeface="+mn-lt"/>
                <a:ea typeface="ＭＳ Ｐゴシック" pitchFamily="-112" charset="-128"/>
              </a:rPr>
              <a:t>Upgraded </a:t>
            </a:r>
            <a:r>
              <a:rPr lang="en-ZA" dirty="0" err="1" smtClean="0">
                <a:latin typeface="+mn-lt"/>
                <a:ea typeface="ＭＳ Ｐゴシック" pitchFamily="-112" charset="-128"/>
              </a:rPr>
              <a:t>TrakCare</a:t>
            </a:r>
            <a:r>
              <a:rPr lang="en-ZA" dirty="0" smtClean="0">
                <a:latin typeface="+mn-lt"/>
                <a:ea typeface="ＭＳ Ｐゴシック" pitchFamily="-112" charset="-128"/>
              </a:rPr>
              <a:t> Laboratory Information System  from 2012 version to 2016 version which will make it more user friendly.</a:t>
            </a:r>
          </a:p>
          <a:p>
            <a:pPr marL="285750" indent="-285750" algn="just">
              <a:lnSpc>
                <a:spcPct val="150000"/>
              </a:lnSpc>
              <a:buClr>
                <a:srgbClr val="99CC00"/>
              </a:buClr>
              <a:buSzPct val="140000"/>
              <a:buFont typeface="Wingdings" panose="05000000000000000000" pitchFamily="2" charset="2"/>
              <a:buChar char="§"/>
              <a:defRPr/>
            </a:pPr>
            <a:r>
              <a:rPr lang="en-ZA" dirty="0" smtClean="0">
                <a:latin typeface="+mn-lt"/>
                <a:ea typeface="ＭＳ Ｐゴシック" pitchFamily="-112" charset="-128"/>
              </a:rPr>
              <a:t>Re-negotiated contracts to improve efficiency and value for money</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b="0" i="0" u="none" strike="noStrike" kern="1200" cap="none" spc="0" normalizeH="0" baseline="0" noProof="0" dirty="0">
              <a:ln>
                <a:noFill/>
              </a:ln>
              <a:solidFill>
                <a:prstClr val="black"/>
              </a:solidFill>
              <a:effectLst/>
              <a:uLnTx/>
              <a:uFillTx/>
              <a:latin typeface="+mn-lt"/>
              <a:ea typeface="ＭＳ Ｐゴシック" pitchFamily="-112" charset="-128"/>
            </a:endParaRPr>
          </a:p>
        </p:txBody>
      </p:sp>
      <p:sp>
        <p:nvSpPr>
          <p:cNvPr id="8" name="TextBox 7"/>
          <p:cNvSpPr txBox="1"/>
          <p:nvPr/>
        </p:nvSpPr>
        <p:spPr>
          <a:xfrm>
            <a:off x="308225" y="9581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sz="3200" b="1" dirty="0">
                <a:solidFill>
                  <a:schemeClr val="tx1"/>
                </a:solidFill>
                <a:ea typeface="ＭＳ Ｐゴシック" pitchFamily="-112" charset="-128"/>
                <a:cs typeface="Arial" panose="020B0604020202020204" pitchFamily="34" charset="0"/>
              </a:rPr>
              <a:t>Summary of Key Achievements </a:t>
            </a:r>
            <a:endParaRPr lang="en-GB" sz="3200" b="1" dirty="0">
              <a:solidFill>
                <a:schemeClr val="tx1"/>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15</a:t>
            </a:fld>
            <a:endParaRPr lang="en-US" altLang="en-US" dirty="0"/>
          </a:p>
        </p:txBody>
      </p:sp>
    </p:spTree>
    <p:extLst>
      <p:ext uri="{BB962C8B-B14F-4D97-AF65-F5344CB8AC3E}">
        <p14:creationId xmlns="" xmlns:p14="http://schemas.microsoft.com/office/powerpoint/2010/main" val="544177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291" y="1807990"/>
            <a:ext cx="8082114" cy="5229637"/>
          </a:xfrm>
          <a:prstGeom prst="rect">
            <a:avLst/>
          </a:prstGeom>
          <a:noFill/>
        </p:spPr>
        <p:txBody>
          <a:bodyPr wrap="square" rtlCol="0">
            <a:spAutoFit/>
          </a:bodyPr>
          <a:lstStyle/>
          <a:p>
            <a:pPr marL="0" marR="0" lvl="0" indent="0" algn="just" defTabSz="457200" rtl="0" eaLnBrk="1" fontAlgn="base" latinLnBrk="0" hangingPunct="1">
              <a:lnSpc>
                <a:spcPct val="150000"/>
              </a:lnSpc>
              <a:spcBef>
                <a:spcPct val="0"/>
              </a:spcBef>
              <a:spcAft>
                <a:spcPct val="0"/>
              </a:spcAft>
              <a:buClr>
                <a:srgbClr val="99CC00"/>
              </a:buClr>
              <a:buSzPct val="140000"/>
              <a:buFontTx/>
              <a:buNone/>
              <a:tabLst/>
              <a:defRPr/>
            </a:pPr>
            <a:r>
              <a:rPr lang="en-ZA" sz="2400" b="1" dirty="0" smtClean="0">
                <a:solidFill>
                  <a:srgbClr val="003300"/>
                </a:solidFill>
                <a:latin typeface="+mn-lt"/>
                <a:ea typeface="ＭＳ Ｐゴシック" pitchFamily="-112" charset="-128"/>
              </a:rPr>
              <a:t>Service Delivery</a:t>
            </a:r>
            <a:endParaRPr kumimoji="0" lang="en-ZA" sz="2400" b="1" i="0" u="none" strike="noStrike" kern="1200" cap="none" spc="0" normalizeH="0" baseline="0" noProof="0" dirty="0" smtClean="0">
              <a:ln>
                <a:noFill/>
              </a:ln>
              <a:solidFill>
                <a:srgbClr val="003300"/>
              </a:solidFill>
              <a:effectLst/>
              <a:uLnTx/>
              <a:uFillTx/>
              <a:latin typeface="+mn-lt"/>
              <a:ea typeface="ＭＳ Ｐゴシック" pitchFamily="-112" charset="-128"/>
              <a:cs typeface="+mn-cs"/>
            </a:endParaRPr>
          </a:p>
          <a:p>
            <a:pPr marL="0" marR="0" lvl="0" indent="0" algn="just" defTabSz="457200" rtl="0" eaLnBrk="1" fontAlgn="base" latinLnBrk="0" hangingPunct="1">
              <a:lnSpc>
                <a:spcPts val="100"/>
              </a:lnSpc>
              <a:spcBef>
                <a:spcPct val="0"/>
              </a:spcBef>
              <a:spcAft>
                <a:spcPct val="0"/>
              </a:spcAft>
              <a:buClr>
                <a:srgbClr val="99CC00"/>
              </a:buClr>
              <a:buSzPct val="140000"/>
              <a:buFontTx/>
              <a:buNone/>
              <a:tabLst/>
              <a:defRPr/>
            </a:pPr>
            <a:endParaRPr kumimoji="0" lang="en-ZA" sz="2400" b="1" i="0" u="none" strike="noStrike" kern="1200" cap="none" spc="0" normalizeH="0" baseline="0" noProof="0" dirty="0" smtClean="0">
              <a:ln>
                <a:noFill/>
              </a:ln>
              <a:solidFill>
                <a:srgbClr val="003300"/>
              </a:solidFill>
              <a:effectLst/>
              <a:uLnTx/>
              <a:uFillTx/>
              <a:latin typeface="+mn-lt"/>
              <a:ea typeface="ＭＳ Ｐゴシック" pitchFamily="-112" charset="-128"/>
              <a:cs typeface="+mn-cs"/>
            </a:endParaRPr>
          </a:p>
          <a:p>
            <a:pPr marL="285750" lvl="0" indent="-285750" algn="just">
              <a:lnSpc>
                <a:spcPct val="150000"/>
              </a:lnSpc>
              <a:buClr>
                <a:srgbClr val="99CC00"/>
              </a:buClr>
              <a:buSzPct val="140000"/>
              <a:buFont typeface="Wingdings" panose="05000000000000000000" pitchFamily="2" charset="2"/>
              <a:buChar char="§"/>
              <a:defRPr/>
            </a:pPr>
            <a:r>
              <a:rPr lang="en-ZA" dirty="0" smtClean="0">
                <a:solidFill>
                  <a:prstClr val="black"/>
                </a:solidFill>
                <a:latin typeface="+mn-lt"/>
                <a:ea typeface="ＭＳ Ｐゴシック" pitchFamily="-112" charset="-128"/>
              </a:rPr>
              <a:t>92,468 million total tests were performed overall, with most tests achieving the turnaround time target.</a:t>
            </a:r>
          </a:p>
          <a:p>
            <a:pPr marL="285750" lvl="0" indent="-285750" algn="just">
              <a:lnSpc>
                <a:spcPct val="150000"/>
              </a:lnSpc>
              <a:buClr>
                <a:srgbClr val="99CC00"/>
              </a:buClr>
              <a:buSzPct val="140000"/>
              <a:buFont typeface="Wingdings" panose="05000000000000000000" pitchFamily="2" charset="2"/>
              <a:buChar char="§"/>
              <a:defRPr/>
            </a:pPr>
            <a:r>
              <a:rPr kumimoji="0" lang="en-ZA" b="1" i="0" u="none" strike="noStrike" kern="1200" cap="none" spc="0" normalizeH="0" baseline="0" noProof="0" dirty="0" smtClean="0">
                <a:ln>
                  <a:noFill/>
                </a:ln>
                <a:solidFill>
                  <a:prstClr val="black"/>
                </a:solidFill>
                <a:effectLst/>
                <a:uLnTx/>
                <a:uFillTx/>
                <a:latin typeface="+mn-lt"/>
                <a:ea typeface="ＭＳ Ｐゴシック" pitchFamily="-112" charset="-128"/>
              </a:rPr>
              <a:t>Some of the top tests</a:t>
            </a:r>
            <a:r>
              <a:rPr kumimoji="0" lang="en-ZA" b="1" i="0" u="none" strike="noStrike" kern="1200" cap="none" spc="0" normalizeH="0" noProof="0" dirty="0" smtClean="0">
                <a:ln>
                  <a:noFill/>
                </a:ln>
                <a:solidFill>
                  <a:prstClr val="black"/>
                </a:solidFill>
                <a:effectLst/>
                <a:uLnTx/>
                <a:uFillTx/>
                <a:latin typeface="+mn-lt"/>
                <a:ea typeface="ＭＳ Ｐゴシック" pitchFamily="-112" charset="-128"/>
              </a:rPr>
              <a:t> were:</a:t>
            </a:r>
            <a:endParaRPr kumimoji="0" lang="en-ZA" b="1" i="0" u="none" strike="noStrike" kern="1200" cap="none" spc="0" normalizeH="0" baseline="0" noProof="0" dirty="0" smtClean="0">
              <a:ln>
                <a:noFill/>
              </a:ln>
              <a:solidFill>
                <a:srgbClr val="003300"/>
              </a:solidFill>
              <a:effectLst/>
              <a:uLnTx/>
              <a:uFillTx/>
              <a:latin typeface="+mn-lt"/>
              <a:ea typeface="ＭＳ Ｐゴシック" pitchFamily="-112" charset="-128"/>
            </a:endParaRPr>
          </a:p>
          <a:p>
            <a:pPr marL="742950" lvl="1" indent="-285750" algn="just">
              <a:lnSpc>
                <a:spcPct val="150000"/>
              </a:lnSpc>
              <a:buSzPct val="140000"/>
              <a:buFont typeface="Courier New" panose="02070309020205020404" pitchFamily="49" charset="0"/>
              <a:buChar char="o"/>
              <a:defRPr/>
            </a:pPr>
            <a:r>
              <a:rPr lang="en-ZA" dirty="0">
                <a:solidFill>
                  <a:prstClr val="black"/>
                </a:solidFill>
                <a:latin typeface="+mn-lt"/>
                <a:ea typeface="ＭＳ Ｐゴシック" pitchFamily="-112" charset="-128"/>
              </a:rPr>
              <a:t>11,289 million Creatinine tests</a:t>
            </a:r>
            <a:r>
              <a:rPr lang="en-ZA" dirty="0" smtClean="0">
                <a:solidFill>
                  <a:prstClr val="black"/>
                </a:solidFill>
                <a:latin typeface="+mn-lt"/>
                <a:ea typeface="ＭＳ Ｐゴシック" pitchFamily="-112" charset="-128"/>
              </a:rPr>
              <a:t>.</a:t>
            </a:r>
          </a:p>
          <a:p>
            <a:pPr marL="742950" lvl="1" indent="-285750" algn="just">
              <a:lnSpc>
                <a:spcPct val="150000"/>
              </a:lnSpc>
              <a:buSzPct val="140000"/>
              <a:buFont typeface="Courier New" panose="02070309020205020404" pitchFamily="49" charset="0"/>
              <a:buChar char="o"/>
              <a:defRPr/>
            </a:pPr>
            <a:r>
              <a:rPr lang="en-ZA" dirty="0">
                <a:solidFill>
                  <a:prstClr val="black"/>
                </a:solidFill>
                <a:latin typeface="+mn-lt"/>
                <a:ea typeface="ＭＳ Ｐゴシック" pitchFamily="-112" charset="-128"/>
              </a:rPr>
              <a:t>5,783 million Full Blood Count </a:t>
            </a:r>
            <a:r>
              <a:rPr lang="en-ZA" dirty="0" smtClean="0">
                <a:solidFill>
                  <a:prstClr val="black"/>
                </a:solidFill>
                <a:latin typeface="+mn-lt"/>
                <a:ea typeface="ＭＳ Ｐゴシック" pitchFamily="-112" charset="-128"/>
              </a:rPr>
              <a:t>tests (94% within 8hrs).</a:t>
            </a:r>
            <a:endParaRPr lang="en-ZA" dirty="0">
              <a:solidFill>
                <a:prstClr val="black"/>
              </a:solidFill>
              <a:latin typeface="+mn-lt"/>
              <a:ea typeface="ＭＳ Ｐゴシック" pitchFamily="-112" charset="-128"/>
            </a:endParaRPr>
          </a:p>
          <a:p>
            <a:pPr marL="742950" lvl="1" indent="-285750" algn="just">
              <a:lnSpc>
                <a:spcPct val="150000"/>
              </a:lnSpc>
              <a:buSzPct val="140000"/>
              <a:buFont typeface="Courier New" panose="02070309020205020404" pitchFamily="49" charset="0"/>
              <a:buChar char="o"/>
              <a:defRPr/>
            </a:pPr>
            <a:r>
              <a:rPr lang="en-ZA" dirty="0">
                <a:solidFill>
                  <a:prstClr val="black"/>
                </a:solidFill>
                <a:latin typeface="+mn-lt"/>
                <a:ea typeface="ＭＳ Ｐゴシック" pitchFamily="-112" charset="-128"/>
              </a:rPr>
              <a:t>5,344 million Urea and Electrolytes  </a:t>
            </a:r>
            <a:r>
              <a:rPr lang="en-ZA" dirty="0" smtClean="0">
                <a:solidFill>
                  <a:prstClr val="black"/>
                </a:solidFill>
                <a:latin typeface="+mn-lt"/>
                <a:ea typeface="ＭＳ Ｐゴシック" pitchFamily="-112" charset="-128"/>
              </a:rPr>
              <a:t>tests (91% within 8hrs).</a:t>
            </a:r>
            <a:endParaRPr lang="en-ZA" dirty="0">
              <a:solidFill>
                <a:prstClr val="black"/>
              </a:solidFill>
              <a:latin typeface="+mn-lt"/>
              <a:ea typeface="ＭＳ Ｐゴシック" pitchFamily="-112" charset="-128"/>
            </a:endParaRPr>
          </a:p>
          <a:p>
            <a:pPr marL="742950" lvl="1" indent="-285750" algn="just">
              <a:lnSpc>
                <a:spcPct val="150000"/>
              </a:lnSpc>
              <a:buSzPct val="140000"/>
              <a:buFont typeface="Courier New" panose="02070309020205020404" pitchFamily="49" charset="0"/>
              <a:buChar char="o"/>
              <a:defRPr/>
            </a:pPr>
            <a:r>
              <a:rPr lang="en-ZA" dirty="0">
                <a:solidFill>
                  <a:prstClr val="black"/>
                </a:solidFill>
                <a:latin typeface="+mn-lt"/>
                <a:ea typeface="ＭＳ Ｐゴシック" pitchFamily="-112" charset="-128"/>
              </a:rPr>
              <a:t>5,022 million HIV Viral Loads tests were </a:t>
            </a:r>
            <a:r>
              <a:rPr lang="en-ZA" dirty="0" smtClean="0">
                <a:solidFill>
                  <a:prstClr val="black"/>
                </a:solidFill>
                <a:latin typeface="+mn-lt"/>
                <a:ea typeface="ＭＳ Ｐゴシック" pitchFamily="-112" charset="-128"/>
              </a:rPr>
              <a:t>performed (82% within 96 hrs).</a:t>
            </a:r>
            <a:endParaRPr lang="en-ZA" dirty="0">
              <a:solidFill>
                <a:prstClr val="black"/>
              </a:solidFill>
              <a:latin typeface="+mn-lt"/>
              <a:ea typeface="ＭＳ Ｐゴシック" pitchFamily="-112" charset="-128"/>
            </a:endParaRPr>
          </a:p>
          <a:p>
            <a:pPr marL="742950" lvl="1" indent="-285750" algn="just">
              <a:lnSpc>
                <a:spcPct val="150000"/>
              </a:lnSpc>
              <a:buSzPct val="140000"/>
              <a:buFont typeface="Courier New" panose="02070309020205020404" pitchFamily="49" charset="0"/>
              <a:buChar char="o"/>
              <a:defRPr/>
            </a:pP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rPr>
              <a:t>3,049 million CD4 tests conducted (91% within 40hrs).</a:t>
            </a:r>
            <a:endParaRPr lang="en-ZA" dirty="0">
              <a:solidFill>
                <a:prstClr val="black"/>
              </a:solidFill>
              <a:latin typeface="+mn-lt"/>
              <a:ea typeface="ＭＳ Ｐゴシック" pitchFamily="-112" charset="-128"/>
            </a:endParaRPr>
          </a:p>
          <a:p>
            <a:pPr marL="742950" lvl="1" indent="-285750" algn="just">
              <a:lnSpc>
                <a:spcPct val="150000"/>
              </a:lnSpc>
              <a:buSzPct val="140000"/>
              <a:buFont typeface="Courier New" panose="02070309020205020404" pitchFamily="49" charset="0"/>
              <a:buChar char="o"/>
              <a:defRPr/>
            </a:pP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rPr>
              <a:t>3,865 specimens were processed for HIV drug-resistance testing.</a:t>
            </a:r>
          </a:p>
          <a:p>
            <a:pPr marL="742950" lvl="1" indent="-285750" algn="just">
              <a:lnSpc>
                <a:spcPct val="150000"/>
              </a:lnSpc>
              <a:buSzPct val="140000"/>
              <a:buFont typeface="Courier New" panose="02070309020205020404" pitchFamily="49" charset="0"/>
              <a:buChar char="o"/>
              <a:defRPr/>
            </a:pPr>
            <a:r>
              <a:rPr lang="en-GB" dirty="0">
                <a:solidFill>
                  <a:prstClr val="black"/>
                </a:solidFill>
                <a:latin typeface="+mn-lt"/>
                <a:ea typeface="ＭＳ Ｐゴシック" pitchFamily="-112" charset="-128"/>
              </a:rPr>
              <a:t>2,136 million Xpert MTB/RIF (Mycobacterium Tuberculosis/Rifampicin) tests were performed for drug-resistant </a:t>
            </a:r>
            <a:r>
              <a:rPr lang="en-GB" dirty="0" smtClean="0">
                <a:solidFill>
                  <a:prstClr val="black"/>
                </a:solidFill>
                <a:latin typeface="+mn-lt"/>
                <a:ea typeface="ＭＳ Ｐゴシック" pitchFamily="-112" charset="-128"/>
              </a:rPr>
              <a:t>TB (91% within 40hrs). </a:t>
            </a:r>
            <a:endParaRPr lang="en-GB" dirty="0">
              <a:solidFill>
                <a:prstClr val="black"/>
              </a:solidFill>
              <a:latin typeface="+mn-lt"/>
              <a:ea typeface="ＭＳ Ｐゴシック" pitchFamily="-112" charset="-128"/>
            </a:endParaRPr>
          </a:p>
        </p:txBody>
      </p:sp>
      <p:sp>
        <p:nvSpPr>
          <p:cNvPr id="5" name="TextBox 4"/>
          <p:cNvSpPr txBox="1"/>
          <p:nvPr/>
        </p:nvSpPr>
        <p:spPr>
          <a:xfrm>
            <a:off x="393291" y="978905"/>
            <a:ext cx="8082114"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Summary of Key Achievements</a:t>
            </a:r>
            <a:r>
              <a:rPr kumimoji="0" lang="en-ZA" sz="3200" b="1" i="0" u="none" strike="noStrike" kern="1200" cap="none" spc="0" normalizeH="0" noProof="0" dirty="0" smtClean="0">
                <a:ln>
                  <a:noFill/>
                </a:ln>
                <a:solidFill>
                  <a:schemeClr val="tx1"/>
                </a:solidFill>
                <a:effectLst/>
                <a:uLnTx/>
                <a:uFillTx/>
                <a:latin typeface="+mn-lt"/>
                <a:ea typeface="ＭＳ Ｐゴシック" pitchFamily="-112" charset="-128"/>
                <a:cs typeface="Arial" panose="020B0604020202020204" pitchFamily="34" charset="0"/>
              </a:rPr>
              <a:t> (cont)</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16</a:t>
            </a:fld>
            <a:endParaRPr lang="en-US" altLang="en-US" dirty="0"/>
          </a:p>
        </p:txBody>
      </p:sp>
    </p:spTree>
    <p:extLst>
      <p:ext uri="{BB962C8B-B14F-4D97-AF65-F5344CB8AC3E}">
        <p14:creationId xmlns="" xmlns:p14="http://schemas.microsoft.com/office/powerpoint/2010/main" val="1702215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8225" y="2097590"/>
            <a:ext cx="8445357" cy="4662815"/>
          </a:xfrm>
          <a:prstGeom prst="rect">
            <a:avLst/>
          </a:prstGeom>
          <a:noFill/>
        </p:spPr>
        <p:txBody>
          <a:bodyPr wrap="square" rtlCol="0">
            <a:spAutoFit/>
          </a:bodyPr>
          <a:lstStyle/>
          <a:p>
            <a:pPr marR="0" lvl="0" algn="just" defTabSz="457200" rtl="0" eaLnBrk="1" fontAlgn="base" latinLnBrk="0" hangingPunct="1">
              <a:lnSpc>
                <a:spcPct val="150000"/>
              </a:lnSpc>
              <a:spcBef>
                <a:spcPct val="0"/>
              </a:spcBef>
              <a:spcAft>
                <a:spcPct val="0"/>
              </a:spcAft>
              <a:buClr>
                <a:srgbClr val="99CC00"/>
              </a:buClr>
              <a:buSzPct val="140000"/>
              <a:tabLst/>
              <a:defRPr/>
            </a:pPr>
            <a:r>
              <a:rPr kumimoji="0" lang="en-ZA" b="1" i="0" u="none" strike="noStrike" kern="1200" cap="none" spc="0" normalizeH="0" baseline="0" noProof="0" dirty="0" smtClean="0">
                <a:ln>
                  <a:noFill/>
                </a:ln>
                <a:solidFill>
                  <a:srgbClr val="003300"/>
                </a:solidFill>
                <a:effectLst/>
                <a:uLnTx/>
                <a:uFillTx/>
                <a:latin typeface="+mn-lt"/>
                <a:ea typeface="ＭＳ Ｐゴシック" pitchFamily="-112" charset="-128"/>
              </a:rPr>
              <a:t>Academic Excellence,</a:t>
            </a:r>
            <a:r>
              <a:rPr kumimoji="0" lang="en-ZA" b="1" i="0" u="none" strike="noStrike" kern="1200" cap="none" spc="0" normalizeH="0" noProof="0" dirty="0" smtClean="0">
                <a:ln>
                  <a:noFill/>
                </a:ln>
                <a:solidFill>
                  <a:srgbClr val="003300"/>
                </a:solidFill>
                <a:effectLst/>
                <a:uLnTx/>
                <a:uFillTx/>
                <a:latin typeface="+mn-lt"/>
                <a:ea typeface="ＭＳ Ｐゴシック" pitchFamily="-112" charset="-128"/>
              </a:rPr>
              <a:t> Training and Research</a:t>
            </a:r>
            <a:endParaRPr kumimoji="0" lang="en-ZA" b="1" i="0" u="none" strike="noStrike" kern="1200" cap="none" spc="0" normalizeH="0" baseline="0" noProof="0" dirty="0" smtClean="0">
              <a:ln>
                <a:noFill/>
              </a:ln>
              <a:solidFill>
                <a:srgbClr val="003300"/>
              </a:solidFill>
              <a:effectLst/>
              <a:uLnTx/>
              <a:uFillTx/>
              <a:latin typeface="+mn-lt"/>
              <a:ea typeface="ＭＳ Ｐゴシック" pitchFamily="-112" charset="-128"/>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b="1" i="0" u="none" strike="noStrike" kern="1200" cap="none" spc="0" normalizeH="0" baseline="0" noProof="0" dirty="0" smtClean="0">
                <a:ln>
                  <a:noFill/>
                </a:ln>
                <a:effectLst/>
                <a:uLnTx/>
                <a:uFillTx/>
                <a:latin typeface="+mn-lt"/>
                <a:ea typeface="ＭＳ Ｐゴシック" pitchFamily="-112" charset="-128"/>
              </a:rPr>
              <a:t>Pathologists:</a:t>
            </a:r>
            <a:r>
              <a:rPr kumimoji="0" lang="en-ZA" b="0" i="0" u="none" strike="noStrike" kern="1200" cap="none" spc="0" normalizeH="0" baseline="0" noProof="0" dirty="0" smtClean="0">
                <a:ln>
                  <a:noFill/>
                </a:ln>
                <a:effectLst/>
                <a:uLnTx/>
                <a:uFillTx/>
                <a:latin typeface="+mn-lt"/>
                <a:ea typeface="ＭＳ Ｐゴシック" pitchFamily="-112" charset="-128"/>
              </a:rPr>
              <a:t> Number of pathologists in training grew by 8.6% from 220 to 239.</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b="1" dirty="0" smtClean="0">
                <a:latin typeface="+mn-lt"/>
                <a:ea typeface="ＭＳ Ｐゴシック" pitchFamily="-112" charset="-128"/>
              </a:rPr>
              <a:t>Scientists:</a:t>
            </a:r>
            <a:r>
              <a:rPr lang="en-ZA" dirty="0" smtClean="0">
                <a:latin typeface="+mn-lt"/>
                <a:ea typeface="ＭＳ Ｐゴシック" pitchFamily="-112" charset="-128"/>
              </a:rPr>
              <a:t> Number of intern scientists increased by 74% from 27 to 47.</a:t>
            </a:r>
            <a:endParaRPr kumimoji="0" lang="en-ZA" b="0" i="0" u="none" strike="noStrike" kern="1200" cap="none" spc="0" normalizeH="0" baseline="0" noProof="0" dirty="0">
              <a:ln>
                <a:noFill/>
              </a:ln>
              <a:effectLst/>
              <a:uLnTx/>
              <a:uFillTx/>
              <a:latin typeface="+mn-lt"/>
              <a:ea typeface="ＭＳ Ｐゴシック" pitchFamily="-112" charset="-128"/>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b="1" i="0" u="none" strike="noStrike" kern="1200" cap="none" spc="0" normalizeH="0" baseline="0" noProof="0" dirty="0" smtClean="0">
                <a:ln>
                  <a:noFill/>
                </a:ln>
                <a:effectLst/>
                <a:uLnTx/>
                <a:uFillTx/>
                <a:latin typeface="+mn-lt"/>
                <a:ea typeface="ＭＳ Ｐゴシック" pitchFamily="-112" charset="-128"/>
              </a:rPr>
              <a:t>Journal articles:</a:t>
            </a:r>
            <a:r>
              <a:rPr kumimoji="0" lang="en-ZA" b="0" i="0" u="none" strike="noStrike" kern="1200" cap="none" spc="0" normalizeH="0" baseline="0" noProof="0" dirty="0" smtClean="0">
                <a:ln>
                  <a:noFill/>
                </a:ln>
                <a:effectLst/>
                <a:uLnTx/>
                <a:uFillTx/>
                <a:latin typeface="+mn-lt"/>
                <a:ea typeface="ＭＳ Ｐゴシック" pitchFamily="-112" charset="-128"/>
              </a:rPr>
              <a:t> 588 journal articles were published by NHLS in collaboration with its academic partners.</a:t>
            </a:r>
            <a:endParaRPr lang="en-ZA" dirty="0">
              <a:latin typeface="+mn-lt"/>
              <a:ea typeface="ＭＳ Ｐゴシック" pitchFamily="-112" charset="-128"/>
            </a:endParaRPr>
          </a:p>
          <a:p>
            <a:pPr marL="285750" lvl="0" indent="-285750" algn="just">
              <a:lnSpc>
                <a:spcPct val="150000"/>
              </a:lnSpc>
              <a:buClr>
                <a:srgbClr val="99CC00"/>
              </a:buClr>
              <a:buSzPct val="140000"/>
              <a:buFont typeface="Wingdings" panose="05000000000000000000" pitchFamily="2" charset="2"/>
              <a:buChar char="§"/>
              <a:defRPr/>
            </a:pPr>
            <a:r>
              <a:rPr lang="en-ZA" b="1" dirty="0" smtClean="0">
                <a:latin typeface="+mn-lt"/>
                <a:ea typeface="ＭＳ Ｐゴシック" pitchFamily="-112" charset="-128"/>
              </a:rPr>
              <a:t>SANAS Accredited </a:t>
            </a:r>
            <a:r>
              <a:rPr lang="en-ZA" b="1" dirty="0">
                <a:latin typeface="+mn-lt"/>
                <a:ea typeface="ＭＳ Ｐゴシック" pitchFamily="-112" charset="-128"/>
              </a:rPr>
              <a:t>Laboratories:</a:t>
            </a:r>
            <a:r>
              <a:rPr lang="en-ZA" dirty="0">
                <a:latin typeface="+mn-lt"/>
                <a:ea typeface="ＭＳ Ｐゴシック" pitchFamily="-112" charset="-128"/>
              </a:rPr>
              <a:t> 12 additional laboratories were accredited, bringing the total to 41 (vs 29 in 2016/2017 </a:t>
            </a:r>
            <a:r>
              <a:rPr lang="en-ZA" dirty="0" smtClean="0">
                <a:latin typeface="+mn-lt"/>
                <a:ea typeface="ＭＳ Ｐゴシック" pitchFamily="-112" charset="-128"/>
              </a:rPr>
              <a:t>Financial </a:t>
            </a:r>
            <a:r>
              <a:rPr lang="en-ZA" dirty="0">
                <a:latin typeface="+mn-lt"/>
                <a:ea typeface="ＭＳ Ｐゴシック" pitchFamily="-112" charset="-128"/>
              </a:rPr>
              <a:t>Year</a:t>
            </a:r>
            <a:r>
              <a:rPr lang="en-ZA" dirty="0" smtClean="0">
                <a:latin typeface="+mn-lt"/>
                <a:ea typeface="ＭＳ Ｐゴシック" pitchFamily="-112" charset="-128"/>
              </a:rPr>
              <a:t>).</a:t>
            </a:r>
            <a:endParaRPr lang="en-ZA" dirty="0">
              <a:latin typeface="+mn-lt"/>
              <a:ea typeface="ＭＳ Ｐゴシック" pitchFamily="-112" charset="-128"/>
            </a:endParaRPr>
          </a:p>
          <a:p>
            <a:pPr marL="285750" lvl="0" indent="-285750" algn="just">
              <a:lnSpc>
                <a:spcPct val="150000"/>
              </a:lnSpc>
              <a:buClr>
                <a:srgbClr val="99CC00"/>
              </a:buClr>
              <a:buSzPct val="140000"/>
              <a:buFont typeface="Wingdings" panose="05000000000000000000" pitchFamily="2" charset="2"/>
              <a:buChar char="§"/>
              <a:defRPr/>
            </a:pPr>
            <a:r>
              <a:rPr lang="en-ZA" b="1" dirty="0">
                <a:latin typeface="+mn-lt"/>
                <a:ea typeface="ＭＳ Ｐゴシック" pitchFamily="-112" charset="-128"/>
              </a:rPr>
              <a:t>Proficiency Testing Schemes:</a:t>
            </a:r>
            <a:r>
              <a:rPr lang="en-ZA" dirty="0">
                <a:latin typeface="+mn-lt"/>
                <a:ea typeface="ＭＳ Ｐゴシック" pitchFamily="-112" charset="-128"/>
              </a:rPr>
              <a:t> 92% of reporting laboratories achieved results above 80</a:t>
            </a:r>
            <a:r>
              <a:rPr lang="en-ZA" dirty="0" smtClean="0">
                <a:latin typeface="+mn-lt"/>
                <a:ea typeface="ＭＳ Ｐゴシック" pitchFamily="-112" charset="-128"/>
              </a:rPr>
              <a:t>%.</a:t>
            </a:r>
          </a:p>
          <a:p>
            <a:pPr marL="285750" lvl="0" indent="-285750" algn="just">
              <a:lnSpc>
                <a:spcPct val="150000"/>
              </a:lnSpc>
              <a:buClr>
                <a:srgbClr val="99CC00"/>
              </a:buClr>
              <a:buSzPct val="140000"/>
              <a:buFont typeface="Wingdings" panose="05000000000000000000" pitchFamily="2" charset="2"/>
              <a:buChar char="§"/>
              <a:defRPr/>
            </a:pPr>
            <a:r>
              <a:rPr lang="en-ZA" dirty="0" smtClean="0">
                <a:latin typeface="+mn-lt"/>
                <a:ea typeface="ＭＳ Ｐゴシック" pitchFamily="-112" charset="-128"/>
              </a:rPr>
              <a:t>Developed a web-based application system called Academic Affairs, Research Management system (AARMS) for online management of research applications.</a:t>
            </a:r>
            <a:endParaRPr lang="en-ZA" b="1" dirty="0">
              <a:latin typeface="+mn-lt"/>
              <a:ea typeface="ＭＳ Ｐゴシック" pitchFamily="-112" charset="-128"/>
            </a:endParaRPr>
          </a:p>
        </p:txBody>
      </p:sp>
      <p:sp>
        <p:nvSpPr>
          <p:cNvPr id="8" name="TextBox 7"/>
          <p:cNvSpPr txBox="1"/>
          <p:nvPr/>
        </p:nvSpPr>
        <p:spPr>
          <a:xfrm>
            <a:off x="308225" y="9581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sz="3200" b="1" dirty="0">
                <a:solidFill>
                  <a:schemeClr val="tx1"/>
                </a:solidFill>
                <a:ea typeface="ＭＳ Ｐゴシック" pitchFamily="-112" charset="-128"/>
                <a:cs typeface="Arial" panose="020B0604020202020204" pitchFamily="34" charset="0"/>
              </a:rPr>
              <a:t>Summary of Key Achievements </a:t>
            </a:r>
            <a:endParaRPr lang="en-GB" sz="3200" b="1" dirty="0">
              <a:solidFill>
                <a:schemeClr val="tx1"/>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17</a:t>
            </a:fld>
            <a:endParaRPr lang="en-US" altLang="en-US" dirty="0"/>
          </a:p>
        </p:txBody>
      </p:sp>
    </p:spTree>
    <p:extLst>
      <p:ext uri="{BB962C8B-B14F-4D97-AF65-F5344CB8AC3E}">
        <p14:creationId xmlns="" xmlns:p14="http://schemas.microsoft.com/office/powerpoint/2010/main" val="4027015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9320" y="2018450"/>
            <a:ext cx="8445357" cy="4662815"/>
          </a:xfrm>
          <a:prstGeom prst="rect">
            <a:avLst/>
          </a:prstGeom>
          <a:noFill/>
        </p:spPr>
        <p:txBody>
          <a:bodyPr wrap="square" rtlCol="0">
            <a:spAutoFit/>
          </a:bodyPr>
          <a:lstStyle/>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1" i="0" u="none" strike="noStrike" kern="1200" cap="none" spc="0" normalizeH="0" baseline="0" noProof="0" dirty="0" smtClean="0">
                <a:ln>
                  <a:noFill/>
                </a:ln>
                <a:effectLst/>
                <a:uLnTx/>
                <a:uFillTx/>
                <a:latin typeface="+mn-lt"/>
                <a:ea typeface="ＭＳ Ｐゴシック" pitchFamily="-112" charset="-128"/>
                <a:cs typeface="+mn-cs"/>
              </a:rPr>
              <a:t>Listeriosis:</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 The NHLS,</a:t>
            </a:r>
            <a:r>
              <a:rPr kumimoji="0" lang="en-ZA" sz="1800" b="0" i="0" u="none" strike="noStrike" kern="1200" cap="none" spc="0" normalizeH="0" noProof="0" dirty="0" smtClean="0">
                <a:ln>
                  <a:noFill/>
                </a:ln>
                <a:effectLst/>
                <a:uLnTx/>
                <a:uFillTx/>
                <a:latin typeface="+mn-lt"/>
                <a:ea typeface="ＭＳ Ｐゴシック" pitchFamily="-112" charset="-128"/>
                <a:cs typeface="+mn-cs"/>
              </a:rPr>
              <a:t> through </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its institute the NICD,</a:t>
            </a:r>
            <a:r>
              <a:rPr kumimoji="0" lang="en-ZA" sz="1800" b="0" i="0" u="none" strike="noStrike" kern="1200" cap="none" spc="0" normalizeH="0" noProof="0" dirty="0" smtClean="0">
                <a:ln>
                  <a:noFill/>
                </a:ln>
                <a:effectLst/>
                <a:uLnTx/>
                <a:uFillTx/>
                <a:latin typeface="+mn-lt"/>
                <a:ea typeface="ＭＳ Ｐゴシック" pitchFamily="-112" charset="-128"/>
                <a:cs typeface="+mn-cs"/>
              </a:rPr>
              <a:t> led</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 the largest investigation of the largest ever recorded outbreak of </a:t>
            </a:r>
            <a:r>
              <a:rPr kumimoji="0" lang="en-ZA" sz="1800" b="0" i="0" u="none" strike="noStrike" kern="1200" cap="none" spc="0" normalizeH="0" baseline="0" noProof="0" dirty="0" err="1" smtClean="0">
                <a:ln>
                  <a:noFill/>
                </a:ln>
                <a:effectLst/>
                <a:uLnTx/>
                <a:uFillTx/>
                <a:latin typeface="+mn-lt"/>
                <a:ea typeface="ＭＳ Ｐゴシック" pitchFamily="-112" charset="-128"/>
                <a:cs typeface="+mn-cs"/>
              </a:rPr>
              <a:t>listeriosis</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a:t>
            </a:r>
          </a:p>
          <a:p>
            <a:pPr marL="285750" indent="-285750" algn="just">
              <a:lnSpc>
                <a:spcPct val="150000"/>
              </a:lnSpc>
              <a:buClr>
                <a:srgbClr val="99CC00"/>
              </a:buClr>
              <a:buSzPct val="140000"/>
              <a:buFont typeface="Wingdings" panose="05000000000000000000" pitchFamily="2" charset="2"/>
              <a:buChar char="§"/>
              <a:defRPr/>
            </a:pPr>
            <a:r>
              <a:rPr lang="en-ZA" b="1" dirty="0">
                <a:latin typeface="+mn-lt"/>
                <a:ea typeface="ＭＳ Ｐゴシック" pitchFamily="-112" charset="-128"/>
              </a:rPr>
              <a:t>Tuberculosis:</a:t>
            </a:r>
            <a:r>
              <a:rPr lang="en-ZA" dirty="0">
                <a:latin typeface="+mn-lt"/>
                <a:ea typeface="ＭＳ Ｐゴシック" pitchFamily="-112" charset="-128"/>
              </a:rPr>
              <a:t> </a:t>
            </a:r>
            <a:r>
              <a:rPr lang="en-GB" dirty="0">
                <a:latin typeface="+mn-lt"/>
                <a:ea typeface="ＭＳ Ｐゴシック" pitchFamily="-112" charset="-128"/>
              </a:rPr>
              <a:t>The Centre for TB (CTB) conducted surveillance of resistance to bedaquiline, the first new TB drug in 40 years. Results were published in a seminal paper describing both phenotypic and genotypic drug resistance to bedaquiline and established interpretive criteria which were accepted by the WHO for policy formulation</a:t>
            </a:r>
            <a:r>
              <a:rPr lang="en-GB" dirty="0" smtClean="0">
                <a:latin typeface="+mn-lt"/>
                <a:ea typeface="ＭＳ Ｐゴシック" pitchFamily="-112" charset="-128"/>
              </a:rPr>
              <a:t>.</a:t>
            </a:r>
            <a:endParaRPr kumimoji="0" lang="en-ZA" sz="1800" b="0" i="0" u="none" strike="noStrike" kern="1200" cap="none" spc="0" normalizeH="0" baseline="0" noProof="0" dirty="0" smtClean="0">
              <a:ln>
                <a:noFill/>
              </a:ln>
              <a:effectLst/>
              <a:uLnTx/>
              <a:uFillTx/>
              <a:latin typeface="+mn-lt"/>
              <a:ea typeface="ＭＳ Ｐゴシック" pitchFamily="-112" charset="-128"/>
            </a:endParaRPr>
          </a:p>
          <a:p>
            <a:pPr marL="285750" lvl="0" indent="-285750" algn="just">
              <a:lnSpc>
                <a:spcPct val="150000"/>
              </a:lnSpc>
              <a:buClr>
                <a:srgbClr val="99CC00"/>
              </a:buClr>
              <a:buSzPct val="140000"/>
              <a:buFont typeface="Wingdings" panose="05000000000000000000" pitchFamily="2" charset="2"/>
              <a:buChar char="§"/>
              <a:defRPr/>
            </a:pPr>
            <a:r>
              <a:rPr lang="en-ZA" b="1" dirty="0">
                <a:latin typeface="+mn-lt"/>
                <a:ea typeface="ＭＳ Ｐゴシック" pitchFamily="-112" charset="-128"/>
              </a:rPr>
              <a:t>Malaria:</a:t>
            </a:r>
            <a:r>
              <a:rPr lang="en-ZA" dirty="0">
                <a:latin typeface="+mn-lt"/>
                <a:ea typeface="ＭＳ Ｐゴシック" pitchFamily="-112" charset="-128"/>
              </a:rPr>
              <a:t> </a:t>
            </a:r>
            <a:r>
              <a:rPr lang="en-GB" dirty="0">
                <a:latin typeface="+mn-lt"/>
                <a:ea typeface="ＭＳ Ｐゴシック" pitchFamily="-112" charset="-128"/>
              </a:rPr>
              <a:t>There was a significant increase in the number of malaria cases. In response, the NICD’s Centre for Emerging Zoonotic and Parasitic Diseases (CEZPD) provided strategic scientific and operational support for provincial malaria control programmes</a:t>
            </a:r>
            <a:r>
              <a:rPr lang="en-GB" dirty="0" smtClean="0">
                <a:latin typeface="+mn-lt"/>
                <a:ea typeface="ＭＳ Ｐゴシック" pitchFamily="-112" charset="-128"/>
              </a:rPr>
              <a:t>.</a:t>
            </a:r>
            <a:endParaRPr lang="en-GB" dirty="0">
              <a:latin typeface="+mn-lt"/>
              <a:ea typeface="ＭＳ Ｐゴシック" pitchFamily="-112" charset="-128"/>
            </a:endParaRPr>
          </a:p>
        </p:txBody>
      </p:sp>
      <p:sp>
        <p:nvSpPr>
          <p:cNvPr id="5" name="TextBox 4"/>
          <p:cNvSpPr txBox="1"/>
          <p:nvPr/>
        </p:nvSpPr>
        <p:spPr>
          <a:xfrm>
            <a:off x="349319" y="93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Summary of Key Achievements</a:t>
            </a:r>
            <a:r>
              <a:rPr kumimoji="0" lang="en-ZA" sz="3200" b="1" i="0" u="none" strike="noStrike" kern="1200" cap="none" spc="0" normalizeH="0" noProof="0" dirty="0" smtClean="0">
                <a:ln>
                  <a:noFill/>
                </a:ln>
                <a:solidFill>
                  <a:schemeClr val="tx1"/>
                </a:solidFill>
                <a:effectLst/>
                <a:uLnTx/>
                <a:uFillTx/>
                <a:latin typeface="+mn-lt"/>
                <a:ea typeface="ＭＳ Ｐゴシック" pitchFamily="-112" charset="-128"/>
                <a:cs typeface="Arial" panose="020B0604020202020204" pitchFamily="34" charset="0"/>
              </a:rPr>
              <a:t> (cont)</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18</a:t>
            </a:fld>
            <a:endParaRPr lang="en-US" altLang="en-US" dirty="0"/>
          </a:p>
        </p:txBody>
      </p:sp>
    </p:spTree>
    <p:extLst>
      <p:ext uri="{BB962C8B-B14F-4D97-AF65-F5344CB8AC3E}">
        <p14:creationId xmlns="" xmlns:p14="http://schemas.microsoft.com/office/powerpoint/2010/main" val="706581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49320" y="2018450"/>
            <a:ext cx="8445357" cy="4662815"/>
          </a:xfrm>
          <a:prstGeom prst="rect">
            <a:avLst/>
          </a:prstGeom>
          <a:noFill/>
        </p:spPr>
        <p:txBody>
          <a:bodyPr wrap="square" rtlCol="0">
            <a:spAutoFit/>
          </a:bodyPr>
          <a:lstStyle/>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1" i="0" u="none" strike="noStrike" kern="1200" cap="none" spc="0" normalizeH="0" baseline="0" noProof="0" dirty="0" smtClean="0">
                <a:ln>
                  <a:noFill/>
                </a:ln>
                <a:effectLst/>
                <a:uLnTx/>
                <a:uFillTx/>
                <a:latin typeface="+mn-lt"/>
                <a:ea typeface="ＭＳ Ｐゴシック" pitchFamily="-112" charset="-128"/>
                <a:cs typeface="+mn-cs"/>
              </a:rPr>
              <a:t>NMCSS:</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 </a:t>
            </a:r>
            <a:r>
              <a:rPr kumimoji="0" lang="en-GB" sz="1800" b="0" i="0" u="none" strike="noStrike" kern="1200" cap="none" spc="0" normalizeH="0" baseline="0" noProof="0" dirty="0">
                <a:ln>
                  <a:noFill/>
                </a:ln>
                <a:effectLst/>
                <a:uLnTx/>
                <a:uFillTx/>
                <a:latin typeface="+mn-lt"/>
                <a:ea typeface="ＭＳ Ｐゴシック" pitchFamily="-112" charset="-128"/>
                <a:cs typeface="+mn-cs"/>
              </a:rPr>
              <a:t>The NICD, in partnership with the national and provincial health departments, developed and implemented an integrated </a:t>
            </a:r>
            <a:r>
              <a:rPr kumimoji="0" lang="en-GB" sz="1800" b="1" i="1" u="none" strike="noStrike" kern="1200" cap="none" spc="0" normalizeH="0" baseline="0" noProof="0" dirty="0">
                <a:ln>
                  <a:noFill/>
                </a:ln>
                <a:effectLst/>
                <a:uLnTx/>
                <a:uFillTx/>
                <a:latin typeface="+mn-lt"/>
                <a:ea typeface="ＭＳ Ｐゴシック" pitchFamily="-112" charset="-128"/>
                <a:cs typeface="+mn-cs"/>
              </a:rPr>
              <a:t>Notifiable Medical Conditions Surveillance System (NMCSS)</a:t>
            </a:r>
            <a:r>
              <a:rPr kumimoji="0" lang="en-GB" sz="1800" b="0" i="0" u="none" strike="noStrike" kern="1200" cap="none" spc="0" normalizeH="0" baseline="0" noProof="0" dirty="0">
                <a:ln>
                  <a:noFill/>
                </a:ln>
                <a:effectLst/>
                <a:uLnTx/>
                <a:uFillTx/>
                <a:latin typeface="+mn-lt"/>
                <a:ea typeface="ＭＳ Ｐゴシック" pitchFamily="-112" charset="-128"/>
                <a:cs typeface="+mn-cs"/>
              </a:rPr>
              <a:t> that allows for rapid detection and notification of over 55 medical conditions, including listeriosis. </a:t>
            </a:r>
            <a:endParaRPr kumimoji="0" lang="en-GB" sz="1800" b="0" i="0" u="none" strike="noStrike" kern="1200" cap="none" spc="0" normalizeH="0" baseline="0" noProof="0" dirty="0" smtClean="0">
              <a:ln>
                <a:noFill/>
              </a:ln>
              <a:effectLst/>
              <a:uLnTx/>
              <a:uFillTx/>
              <a:latin typeface="+mn-lt"/>
              <a:ea typeface="ＭＳ Ｐゴシック" pitchFamily="-112" charset="-128"/>
              <a:cs typeface="+mn-cs"/>
            </a:endParaRPr>
          </a:p>
          <a:p>
            <a:pPr marR="0" lvl="0" algn="just" defTabSz="457200" rtl="0" eaLnBrk="1" fontAlgn="base" latinLnBrk="0" hangingPunct="1">
              <a:lnSpc>
                <a:spcPct val="150000"/>
              </a:lnSpc>
              <a:spcBef>
                <a:spcPct val="0"/>
              </a:spcBef>
              <a:spcAft>
                <a:spcPct val="0"/>
              </a:spcAft>
              <a:buClr>
                <a:srgbClr val="99CC00"/>
              </a:buClr>
              <a:buSzPct val="140000"/>
              <a:tabLst/>
              <a:defRPr/>
            </a:pPr>
            <a:endParaRPr lang="en-GB" dirty="0">
              <a:latin typeface="+mn-lt"/>
              <a:ea typeface="ＭＳ Ｐゴシック" pitchFamily="-112" charset="-128"/>
            </a:endParaRPr>
          </a:p>
          <a:p>
            <a:pPr marR="0" lvl="0" algn="just" defTabSz="457200" rtl="0" eaLnBrk="1" fontAlgn="base" latinLnBrk="0" hangingPunct="1">
              <a:lnSpc>
                <a:spcPct val="150000"/>
              </a:lnSpc>
              <a:spcBef>
                <a:spcPct val="0"/>
              </a:spcBef>
              <a:spcAft>
                <a:spcPct val="0"/>
              </a:spcAft>
              <a:buClr>
                <a:srgbClr val="99CC00"/>
              </a:buClr>
              <a:buSzPct val="140000"/>
              <a:tabLst/>
              <a:defRPr/>
            </a:pPr>
            <a:r>
              <a:rPr lang="en-ZA" b="1" dirty="0" smtClean="0">
                <a:latin typeface="+mn-lt"/>
                <a:ea typeface="ＭＳ Ｐゴシック" pitchFamily="-112" charset="-128"/>
              </a:rPr>
              <a:t>Occupational </a:t>
            </a:r>
            <a:r>
              <a:rPr lang="en-ZA" b="1" dirty="0">
                <a:latin typeface="+mn-lt"/>
                <a:ea typeface="ＭＳ Ｐゴシック" pitchFamily="-112" charset="-128"/>
              </a:rPr>
              <a:t>Health and Safety (OHS)</a:t>
            </a:r>
          </a:p>
          <a:p>
            <a:pPr marL="285750" lvl="0" indent="-285750" algn="just">
              <a:lnSpc>
                <a:spcPct val="150000"/>
              </a:lnSpc>
              <a:buClr>
                <a:srgbClr val="99CC00"/>
              </a:buClr>
              <a:buSzPct val="140000"/>
              <a:buFont typeface="Wingdings" panose="05000000000000000000" pitchFamily="2" charset="2"/>
              <a:buChar char="§"/>
              <a:defRPr/>
            </a:pPr>
            <a:r>
              <a:rPr lang="en-GB" dirty="0">
                <a:latin typeface="+mn-lt"/>
                <a:ea typeface="ＭＳ Ｐゴシック" pitchFamily="-112" charset="-128"/>
              </a:rPr>
              <a:t>The NIOH currently leads the WHO initiative on better Occupational Health and Safety (OHS) for vulnerable workers. </a:t>
            </a:r>
          </a:p>
          <a:p>
            <a:pPr marL="285750" lvl="0" indent="-285750" algn="just">
              <a:lnSpc>
                <a:spcPct val="150000"/>
              </a:lnSpc>
              <a:buClr>
                <a:srgbClr val="99CC00"/>
              </a:buClr>
              <a:buSzPct val="140000"/>
              <a:buFont typeface="Wingdings" panose="05000000000000000000" pitchFamily="2" charset="2"/>
              <a:buChar char="§"/>
              <a:defRPr/>
            </a:pPr>
            <a:r>
              <a:rPr lang="en-ZA" b="1" dirty="0">
                <a:latin typeface="+mn-lt"/>
                <a:ea typeface="ＭＳ Ｐゴシック" pitchFamily="-112" charset="-128"/>
              </a:rPr>
              <a:t>Biobank:</a:t>
            </a:r>
            <a:r>
              <a:rPr lang="en-ZA" dirty="0">
                <a:latin typeface="+mn-lt"/>
                <a:ea typeface="ＭＳ Ｐゴシック" pitchFamily="-112" charset="-128"/>
              </a:rPr>
              <a:t> </a:t>
            </a:r>
            <a:r>
              <a:rPr lang="en-GB" dirty="0">
                <a:latin typeface="+mn-lt"/>
                <a:ea typeface="ＭＳ Ｐゴシック" pitchFamily="-112" charset="-128"/>
              </a:rPr>
              <a:t>The Biobank housed within the NIOH has grown significantly in the year under review, and is successfully housing thousands of specimens from different government departments</a:t>
            </a:r>
            <a:r>
              <a:rPr lang="en-GB" dirty="0" smtClean="0">
                <a:latin typeface="+mn-lt"/>
                <a:ea typeface="ＭＳ Ｐゴシック" pitchFamily="-112" charset="-128"/>
              </a:rPr>
              <a:t>.</a:t>
            </a:r>
            <a:endParaRPr lang="en-ZA" dirty="0">
              <a:latin typeface="+mn-lt"/>
              <a:ea typeface="ＭＳ Ｐゴシック" pitchFamily="-112" charset="-128"/>
            </a:endParaRPr>
          </a:p>
        </p:txBody>
      </p:sp>
      <p:sp>
        <p:nvSpPr>
          <p:cNvPr id="5" name="TextBox 4"/>
          <p:cNvSpPr txBox="1"/>
          <p:nvPr/>
        </p:nvSpPr>
        <p:spPr>
          <a:xfrm>
            <a:off x="349319" y="93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Summary of Key Achievements</a:t>
            </a:r>
            <a:r>
              <a:rPr kumimoji="0" lang="en-ZA" sz="3200" b="1" i="0" u="none" strike="noStrike" kern="1200" cap="none" spc="0" normalizeH="0" noProof="0" dirty="0" smtClean="0">
                <a:ln>
                  <a:noFill/>
                </a:ln>
                <a:solidFill>
                  <a:schemeClr val="tx1"/>
                </a:solidFill>
                <a:effectLst/>
                <a:uLnTx/>
                <a:uFillTx/>
                <a:latin typeface="+mn-lt"/>
                <a:ea typeface="ＭＳ Ｐゴシック" pitchFamily="-112" charset="-128"/>
                <a:cs typeface="Arial" panose="020B0604020202020204" pitchFamily="34" charset="0"/>
              </a:rPr>
              <a:t> (cont)</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19</a:t>
            </a:fld>
            <a:endParaRPr lang="en-US" altLang="en-US" dirty="0"/>
          </a:p>
        </p:txBody>
      </p:sp>
    </p:spTree>
    <p:extLst>
      <p:ext uri="{BB962C8B-B14F-4D97-AF65-F5344CB8AC3E}">
        <p14:creationId xmlns="" xmlns:p14="http://schemas.microsoft.com/office/powerpoint/2010/main" val="2387577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76250" y="2614333"/>
            <a:ext cx="8077200" cy="3323987"/>
          </a:xfrm>
          <a:prstGeom prst="rect">
            <a:avLst/>
          </a:prstGeom>
          <a:noFill/>
        </p:spPr>
        <p:txBody>
          <a:bodyPr wrap="square" rtlCol="0">
            <a:spAutoFit/>
          </a:bodyPr>
          <a:lstStyle/>
          <a:p>
            <a:pPr algn="just">
              <a:lnSpc>
                <a:spcPct val="150000"/>
              </a:lnSpc>
              <a:defRPr/>
            </a:pPr>
            <a:r>
              <a:rPr lang="en-ZA" sz="2800" dirty="0">
                <a:solidFill>
                  <a:prstClr val="black"/>
                </a:solidFill>
                <a:latin typeface="+mn-lt"/>
                <a:cs typeface="Arial" panose="020B0604020202020204" pitchFamily="34" charset="0"/>
              </a:rPr>
              <a:t>To brief the Committee on the </a:t>
            </a:r>
            <a:r>
              <a:rPr lang="en-ZA" sz="2800" dirty="0" smtClean="0">
                <a:solidFill>
                  <a:prstClr val="black"/>
                </a:solidFill>
                <a:latin typeface="+mn-lt"/>
                <a:cs typeface="Arial" panose="020B0604020202020204" pitchFamily="34" charset="0"/>
              </a:rPr>
              <a:t>achievements and progress as well as financial performance realised </a:t>
            </a:r>
            <a:r>
              <a:rPr lang="en-ZA" sz="2800" dirty="0">
                <a:solidFill>
                  <a:prstClr val="black"/>
                </a:solidFill>
                <a:latin typeface="+mn-lt"/>
                <a:cs typeface="Arial" panose="020B0604020202020204" pitchFamily="34" charset="0"/>
              </a:rPr>
              <a:t>by the NHLS during the past financial year as outlined in its  </a:t>
            </a:r>
            <a:r>
              <a:rPr lang="en-ZA" sz="2800" dirty="0" smtClean="0">
                <a:solidFill>
                  <a:prstClr val="black"/>
                </a:solidFill>
                <a:latin typeface="+mn-lt"/>
                <a:cs typeface="Arial" panose="020B0604020202020204" pitchFamily="34" charset="0"/>
              </a:rPr>
              <a:t>2017/2018 Annual Report and Audited Financial Statements.</a:t>
            </a:r>
            <a:endParaRPr lang="en-ZA" sz="2800" dirty="0">
              <a:solidFill>
                <a:prstClr val="black"/>
              </a:solidFill>
              <a:latin typeface="+mn-lt"/>
              <a:cs typeface="Arial" panose="020B0604020202020204" pitchFamily="34" charset="0"/>
            </a:endParaRPr>
          </a:p>
        </p:txBody>
      </p:sp>
      <p:sp>
        <p:nvSpPr>
          <p:cNvPr id="8" name="TextBox 7"/>
          <p:cNvSpPr txBox="1"/>
          <p:nvPr/>
        </p:nvSpPr>
        <p:spPr>
          <a:xfrm>
            <a:off x="476250" y="1268552"/>
            <a:ext cx="8252696"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Purpose of</a:t>
            </a:r>
            <a:r>
              <a:rPr kumimoji="0" lang="en-ZA" sz="3200" b="1" i="0" u="none" strike="noStrike" kern="1200" cap="none" spc="0" normalizeH="0" noProof="0" dirty="0" smtClean="0">
                <a:ln>
                  <a:noFill/>
                </a:ln>
                <a:solidFill>
                  <a:schemeClr val="tx1"/>
                </a:solidFill>
                <a:effectLst/>
                <a:uLnTx/>
                <a:uFillTx/>
                <a:latin typeface="+mn-lt"/>
                <a:ea typeface="ＭＳ Ｐゴシック" pitchFamily="-112" charset="-128"/>
                <a:cs typeface="Arial" panose="020B0604020202020204" pitchFamily="34" charset="0"/>
              </a:rPr>
              <a:t> the Presentation</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42452" y="1846221"/>
            <a:ext cx="8150943" cy="3877985"/>
          </a:xfrm>
          <a:prstGeom prst="rect">
            <a:avLst/>
          </a:prstGeom>
          <a:noFill/>
        </p:spPr>
        <p:txBody>
          <a:bodyPr wrap="square" rtlCol="0">
            <a:spAutoFit/>
          </a:bodyPr>
          <a:lstStyle/>
          <a:p>
            <a:pPr marL="0" marR="0" lvl="0" indent="0" algn="just" defTabSz="457200" rtl="0" eaLnBrk="1" fontAlgn="base" latinLnBrk="0" hangingPunct="1">
              <a:lnSpc>
                <a:spcPct val="150000"/>
              </a:lnSpc>
              <a:spcBef>
                <a:spcPct val="0"/>
              </a:spcBef>
              <a:spcAft>
                <a:spcPct val="0"/>
              </a:spcAft>
              <a:buClr>
                <a:srgbClr val="99CC00"/>
              </a:buClr>
              <a:buSzPct val="140000"/>
              <a:buFontTx/>
              <a:buNone/>
              <a:tabLst/>
              <a:defRPr/>
            </a:pPr>
            <a:r>
              <a:rPr kumimoji="0" lang="en-ZA" sz="2000" b="1" i="0" u="none" strike="noStrike" kern="1200" cap="none" spc="0" normalizeH="0" baseline="0" noProof="0" dirty="0" smtClean="0">
                <a:ln>
                  <a:noFill/>
                </a:ln>
                <a:solidFill>
                  <a:srgbClr val="003300"/>
                </a:solidFill>
                <a:effectLst/>
                <a:uLnTx/>
                <a:uFillTx/>
                <a:latin typeface="+mn-lt"/>
                <a:ea typeface="ＭＳ Ｐゴシック" pitchFamily="-112" charset="-128"/>
                <a:cs typeface="+mn-cs"/>
              </a:rPr>
              <a:t>NHLS as employer</a:t>
            </a:r>
          </a:p>
          <a:p>
            <a:pPr marL="0" marR="0" lvl="0" indent="0" algn="just"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1" i="0" u="none" strike="noStrike" kern="1200" cap="none" spc="0" normalizeH="0" baseline="0" noProof="0" dirty="0" smtClean="0">
              <a:ln>
                <a:noFill/>
              </a:ln>
              <a:solidFill>
                <a:srgbClr val="003300"/>
              </a:solidFill>
              <a:effectLst/>
              <a:uLnTx/>
              <a:uFillTx/>
              <a:latin typeface="+mn-lt"/>
              <a:ea typeface="ＭＳ Ｐゴシック" pitchFamily="-112" charset="-128"/>
              <a:cs typeface="+mn-cs"/>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The NHLS continues to be the </a:t>
            </a:r>
            <a:r>
              <a:rPr lang="en-ZA" dirty="0" smtClean="0">
                <a:latin typeface="+mn-lt"/>
                <a:ea typeface="ＭＳ Ｐゴシック" pitchFamily="-112" charset="-128"/>
              </a:rPr>
              <a:t>desired </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choice for employment for professionals in the laboratory medicine field</a:t>
            </a:r>
            <a:r>
              <a:rPr kumimoji="0" lang="en-ZA" sz="1800" b="0" i="0" u="none" strike="noStrike" kern="1200" cap="none" spc="0" normalizeH="0" noProof="0" dirty="0" smtClean="0">
                <a:ln>
                  <a:noFill/>
                </a:ln>
                <a:effectLst/>
                <a:uLnTx/>
                <a:uFillTx/>
                <a:latin typeface="+mn-lt"/>
                <a:ea typeface="ＭＳ Ｐゴシック" pitchFamily="-112" charset="-128"/>
                <a:cs typeface="+mn-cs"/>
              </a:rPr>
              <a:t> as confirmed by the </a:t>
            </a:r>
            <a:r>
              <a:rPr lang="en-ZA" dirty="0">
                <a:latin typeface="+mn-lt"/>
                <a:ea typeface="ＭＳ Ｐゴシック" pitchFamily="-112" charset="-128"/>
              </a:rPr>
              <a:t>s</a:t>
            </a:r>
            <a:r>
              <a:rPr kumimoji="0" lang="en-ZA" sz="1800" b="0" i="0" u="none" strike="noStrike" kern="1200" cap="none" spc="0" normalizeH="0" baseline="0" noProof="0" dirty="0" err="1" smtClean="0">
                <a:ln>
                  <a:noFill/>
                </a:ln>
                <a:effectLst/>
                <a:uLnTx/>
                <a:uFillTx/>
                <a:latin typeface="+mn-lt"/>
                <a:ea typeface="ＭＳ Ｐゴシック" pitchFamily="-112" charset="-128"/>
                <a:cs typeface="+mn-cs"/>
              </a:rPr>
              <a:t>taff</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 turnover which remained at 6% during the year.</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effectLst/>
              <a:uLnTx/>
              <a:uFillTx/>
              <a:latin typeface="+mn-lt"/>
              <a:ea typeface="ＭＳ Ｐゴシック" pitchFamily="-112" charset="-128"/>
              <a:cs typeface="+mn-cs"/>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 </a:t>
            </a:r>
            <a:r>
              <a:rPr kumimoji="0" lang="en-GB" sz="1800" b="0" i="0" u="none" strike="noStrike" kern="1200" cap="none" spc="0" normalizeH="0" baseline="0" noProof="0" dirty="0">
                <a:ln>
                  <a:noFill/>
                </a:ln>
                <a:effectLst/>
                <a:uLnTx/>
                <a:uFillTx/>
                <a:latin typeface="+mn-lt"/>
                <a:ea typeface="ＭＳ Ｐゴシック" pitchFamily="-112" charset="-128"/>
                <a:cs typeface="+mn-cs"/>
              </a:rPr>
              <a:t>The NHLS was also chosen as the most </a:t>
            </a:r>
            <a:r>
              <a:rPr kumimoji="0" lang="en-GB" sz="1800" b="0" i="0" u="none" strike="noStrike" kern="1200" cap="none" spc="0" normalizeH="0" baseline="0" noProof="0" dirty="0" smtClean="0">
                <a:ln>
                  <a:noFill/>
                </a:ln>
                <a:effectLst/>
                <a:uLnTx/>
                <a:uFillTx/>
                <a:latin typeface="+mn-lt"/>
                <a:ea typeface="ＭＳ Ｐゴシック" pitchFamily="-112" charset="-128"/>
                <a:cs typeface="+mn-cs"/>
              </a:rPr>
              <a:t>attractive laboratory services </a:t>
            </a:r>
            <a:r>
              <a:rPr kumimoji="0" lang="en-GB" sz="1800" b="0" i="0" u="none" strike="noStrike" kern="1200" cap="none" spc="0" normalizeH="0" baseline="0" noProof="0" dirty="0">
                <a:ln>
                  <a:noFill/>
                </a:ln>
                <a:effectLst/>
                <a:uLnTx/>
                <a:uFillTx/>
                <a:latin typeface="+mn-lt"/>
                <a:ea typeface="ＭＳ Ｐゴシック" pitchFamily="-112" charset="-128"/>
                <a:cs typeface="+mn-cs"/>
              </a:rPr>
              <a:t>employer </a:t>
            </a:r>
            <a:r>
              <a:rPr kumimoji="0" lang="en-GB" sz="1800" b="0" i="0" u="none" strike="noStrike" kern="1200" cap="none" spc="0" normalizeH="0" baseline="0" noProof="0" dirty="0" smtClean="0">
                <a:ln>
                  <a:noFill/>
                </a:ln>
                <a:effectLst/>
                <a:uLnTx/>
                <a:uFillTx/>
                <a:latin typeface="+mn-lt"/>
                <a:ea typeface="ＭＳ Ｐゴシック" pitchFamily="-112" charset="-128"/>
                <a:cs typeface="+mn-cs"/>
              </a:rPr>
              <a:t>by </a:t>
            </a:r>
            <a:r>
              <a:rPr kumimoji="0" lang="en-GB" sz="1800" b="0" i="0" u="none" strike="noStrike" kern="1200" cap="none" spc="0" normalizeH="0" baseline="0" noProof="0" dirty="0">
                <a:ln>
                  <a:noFill/>
                </a:ln>
                <a:effectLst/>
                <a:uLnTx/>
                <a:uFillTx/>
                <a:latin typeface="+mn-lt"/>
                <a:ea typeface="ＭＳ Ｐゴシック" pitchFamily="-112" charset="-128"/>
                <a:cs typeface="+mn-cs"/>
              </a:rPr>
              <a:t>young professionals </a:t>
            </a:r>
            <a:r>
              <a:rPr kumimoji="0" lang="en-GB" sz="1800" b="0" i="0" u="none" strike="noStrike" kern="1200" cap="none" spc="0" normalizeH="0" baseline="0" noProof="0" dirty="0" smtClean="0">
                <a:ln>
                  <a:noFill/>
                </a:ln>
                <a:effectLst/>
                <a:uLnTx/>
                <a:uFillTx/>
                <a:latin typeface="+mn-lt"/>
                <a:ea typeface="ＭＳ Ｐゴシック" pitchFamily="-112" charset="-128"/>
                <a:cs typeface="+mn-cs"/>
              </a:rPr>
              <a:t>(</a:t>
            </a:r>
            <a:r>
              <a:rPr kumimoji="0" lang="en-GB" sz="1800" b="0" i="0" u="none" strike="noStrike" kern="1200" cap="none" spc="0" normalizeH="0" baseline="0" noProof="0" dirty="0">
                <a:ln>
                  <a:noFill/>
                </a:ln>
                <a:effectLst/>
                <a:uLnTx/>
                <a:uFillTx/>
                <a:latin typeface="+mn-lt"/>
                <a:ea typeface="ＭＳ Ｐゴシック" pitchFamily="-112" charset="-128"/>
                <a:cs typeface="+mn-cs"/>
              </a:rPr>
              <a:t>Universum Student </a:t>
            </a:r>
            <a:r>
              <a:rPr kumimoji="0" lang="en-GB" sz="1800" b="0" i="0" u="none" strike="noStrike" kern="1200" cap="none" spc="0" normalizeH="0" baseline="0" noProof="0" dirty="0" smtClean="0">
                <a:ln>
                  <a:noFill/>
                </a:ln>
                <a:effectLst/>
                <a:uLnTx/>
                <a:uFillTx/>
                <a:latin typeface="+mn-lt"/>
                <a:ea typeface="ＭＳ Ｐゴシック" pitchFamily="-112" charset="-128"/>
                <a:cs typeface="+mn-cs"/>
              </a:rPr>
              <a:t>Survey 2017).</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p:txBody>
      </p:sp>
      <p:sp>
        <p:nvSpPr>
          <p:cNvPr id="5" name="TextBox 4"/>
          <p:cNvSpPr txBox="1"/>
          <p:nvPr/>
        </p:nvSpPr>
        <p:spPr>
          <a:xfrm>
            <a:off x="442453" y="987286"/>
            <a:ext cx="8150942"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Summary of Key Achievements</a:t>
            </a:r>
            <a:r>
              <a:rPr kumimoji="0" lang="en-ZA" sz="3200" b="1" i="0" u="none" strike="noStrike" kern="1200" cap="none" spc="0" normalizeH="0" noProof="0" dirty="0" smtClean="0">
                <a:ln>
                  <a:noFill/>
                </a:ln>
                <a:solidFill>
                  <a:schemeClr val="tx1"/>
                </a:solidFill>
                <a:effectLst/>
                <a:uLnTx/>
                <a:uFillTx/>
                <a:latin typeface="+mn-lt"/>
                <a:ea typeface="ＭＳ Ｐゴシック" pitchFamily="-112" charset="-128"/>
                <a:cs typeface="Arial" panose="020B0604020202020204" pitchFamily="34" charset="0"/>
              </a:rPr>
              <a:t> (cont)</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20</a:t>
            </a:fld>
            <a:endParaRPr lang="en-US" altLang="en-US" dirty="0"/>
          </a:p>
        </p:txBody>
      </p:sp>
    </p:spTree>
    <p:extLst>
      <p:ext uri="{BB962C8B-B14F-4D97-AF65-F5344CB8AC3E}">
        <p14:creationId xmlns="" xmlns:p14="http://schemas.microsoft.com/office/powerpoint/2010/main" val="623441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txBox="1">
            <a:spLocks/>
          </p:cNvSpPr>
          <p:nvPr/>
        </p:nvSpPr>
        <p:spPr bwMode="auto">
          <a:xfrm>
            <a:off x="723901" y="2625725"/>
            <a:ext cx="7610474" cy="1365250"/>
          </a:xfrm>
          <a:prstGeom prst="rect">
            <a:avLst/>
          </a:prstGeom>
          <a:noFill/>
          <a:ln w="28575">
            <a:no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ea typeface="ＭＳ Ｐゴシック" pitchFamily="-109" charset="-128"/>
              </a:defRPr>
            </a:lvl1pPr>
            <a:lvl2pPr marL="37931725" indent="-37474525" eaLnBrk="0" hangingPunct="0">
              <a:defRPr sz="2400">
                <a:solidFill>
                  <a:schemeClr val="tx1"/>
                </a:solidFill>
                <a:latin typeface="Arial" panose="020B0604020202020204" pitchFamily="34" charset="0"/>
                <a:ea typeface="ＭＳ Ｐゴシック" pitchFamily="-109" charset="-128"/>
              </a:defRPr>
            </a:lvl2pPr>
            <a:lvl3pPr eaLnBrk="0" hangingPunct="0">
              <a:defRPr sz="2400">
                <a:solidFill>
                  <a:schemeClr val="tx1"/>
                </a:solidFill>
                <a:latin typeface="Arial" panose="020B0604020202020204" pitchFamily="34" charset="0"/>
                <a:ea typeface="ＭＳ Ｐゴシック" pitchFamily="-109" charset="-128"/>
              </a:defRPr>
            </a:lvl3pPr>
            <a:lvl4pPr eaLnBrk="0" hangingPunct="0">
              <a:defRPr sz="2400">
                <a:solidFill>
                  <a:schemeClr val="tx1"/>
                </a:solidFill>
                <a:latin typeface="Arial" panose="020B0604020202020204" pitchFamily="34" charset="0"/>
                <a:ea typeface="ＭＳ Ｐゴシック" pitchFamily="-109" charset="-128"/>
              </a:defRPr>
            </a:lvl4pPr>
            <a:lvl5pPr eaLnBrk="0" hangingPunct="0">
              <a:defRPr sz="2400">
                <a:solidFill>
                  <a:schemeClr val="tx1"/>
                </a:solidFill>
                <a:latin typeface="Arial" panose="020B0604020202020204" pitchFamily="34" charset="0"/>
                <a:ea typeface="ＭＳ Ｐゴシック" pitchFamily="-109"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9p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rPr>
              <a:t>Part 3: </a:t>
            </a:r>
            <a:r>
              <a:rPr kumimoji="0" lang="en-US" sz="4000" b="1" i="0" u="none" strike="noStrike" kern="1200" cap="none" spc="0" normalizeH="0" baseline="0" noProof="0" dirty="0" smtClean="0">
                <a:ln>
                  <a:noFill/>
                </a:ln>
                <a:solidFill>
                  <a:prstClr val="white"/>
                </a:solidFill>
                <a:effectLst/>
                <a:uLnTx/>
                <a:uFillTx/>
                <a:latin typeface="Calibri"/>
                <a:ea typeface="ＭＳ Ｐゴシック" pitchFamily="-112" charset="-128"/>
                <a:cs typeface="+mn-cs"/>
              </a:rPr>
              <a:t>Performance by Programme </a:t>
            </a:r>
            <a:endPar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21</a:t>
            </a:fld>
            <a:endParaRPr lang="en-US" altLang="en-US" dirty="0"/>
          </a:p>
        </p:txBody>
      </p:sp>
    </p:spTree>
    <p:extLst>
      <p:ext uri="{BB962C8B-B14F-4D97-AF65-F5344CB8AC3E}">
        <p14:creationId xmlns="" xmlns:p14="http://schemas.microsoft.com/office/powerpoint/2010/main" val="1061163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2452" y="1846221"/>
            <a:ext cx="8150943" cy="880369"/>
          </a:xfrm>
          <a:prstGeom prst="rect">
            <a:avLst/>
          </a:prstGeom>
          <a:noFill/>
        </p:spPr>
        <p:txBody>
          <a:bodyPr wrap="square" rtlCol="0">
            <a:spAutoFit/>
          </a:bodyPr>
          <a:lstStyle/>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p:txBody>
      </p:sp>
      <p:sp>
        <p:nvSpPr>
          <p:cNvPr id="5" name="TextBox 4"/>
          <p:cNvSpPr txBox="1"/>
          <p:nvPr/>
        </p:nvSpPr>
        <p:spPr>
          <a:xfrm>
            <a:off x="442453" y="987286"/>
            <a:ext cx="8150942"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Summary of </a:t>
            </a:r>
            <a:r>
              <a:rPr lang="en-ZA" sz="3200" b="1" dirty="0" smtClean="0">
                <a:solidFill>
                  <a:schemeClr val="tx1"/>
                </a:solidFill>
                <a:ea typeface="ＭＳ Ｐゴシック" pitchFamily="-112" charset="-128"/>
                <a:cs typeface="Arial" panose="020B0604020202020204" pitchFamily="34" charset="0"/>
              </a:rPr>
              <a:t>Performance</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22</a:t>
            </a:fld>
            <a:endParaRPr lang="en-US" alt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142933810"/>
              </p:ext>
            </p:extLst>
          </p:nvPr>
        </p:nvGraphicFramePr>
        <p:xfrm>
          <a:off x="442450" y="1572064"/>
          <a:ext cx="8244349" cy="5120640"/>
        </p:xfrm>
        <a:graphic>
          <a:graphicData uri="http://schemas.openxmlformats.org/drawingml/2006/table">
            <a:tbl>
              <a:tblPr firstRow="1" bandRow="1">
                <a:tableStyleId>{F5AB1C69-6EDB-4FF4-983F-18BD219EF322}</a:tableStyleId>
              </a:tblPr>
              <a:tblGrid>
                <a:gridCol w="2330036">
                  <a:extLst>
                    <a:ext uri="{9D8B030D-6E8A-4147-A177-3AD203B41FA5}">
                      <a16:colId xmlns="" xmlns:a16="http://schemas.microsoft.com/office/drawing/2014/main" val="4029687599"/>
                    </a:ext>
                  </a:extLst>
                </a:gridCol>
                <a:gridCol w="3213808">
                  <a:extLst>
                    <a:ext uri="{9D8B030D-6E8A-4147-A177-3AD203B41FA5}">
                      <a16:colId xmlns="" xmlns:a16="http://schemas.microsoft.com/office/drawing/2014/main" val="2333421583"/>
                    </a:ext>
                  </a:extLst>
                </a:gridCol>
                <a:gridCol w="2700505">
                  <a:extLst>
                    <a:ext uri="{9D8B030D-6E8A-4147-A177-3AD203B41FA5}">
                      <a16:colId xmlns="" xmlns:a16="http://schemas.microsoft.com/office/drawing/2014/main" val="3440123662"/>
                    </a:ext>
                  </a:extLst>
                </a:gridCol>
              </a:tblGrid>
              <a:tr h="357453">
                <a:tc>
                  <a:txBody>
                    <a:bodyPr/>
                    <a:lstStyle/>
                    <a:p>
                      <a:r>
                        <a:rPr lang="en-ZA" dirty="0" smtClean="0">
                          <a:solidFill>
                            <a:schemeClr val="tx1"/>
                          </a:solidFill>
                        </a:rPr>
                        <a:t>Programme</a:t>
                      </a:r>
                      <a:endParaRPr lang="en-ZA" dirty="0">
                        <a:solidFill>
                          <a:schemeClr val="tx1"/>
                        </a:solidFill>
                      </a:endParaRPr>
                    </a:p>
                  </a:txBody>
                  <a:tcPr/>
                </a:tc>
                <a:tc>
                  <a:txBody>
                    <a:bodyPr/>
                    <a:lstStyle/>
                    <a:p>
                      <a:r>
                        <a:rPr lang="en-ZA" dirty="0" smtClean="0">
                          <a:solidFill>
                            <a:schemeClr val="tx1"/>
                          </a:solidFill>
                        </a:rPr>
                        <a:t>Achieved</a:t>
                      </a:r>
                      <a:endParaRPr lang="en-ZA" dirty="0">
                        <a:solidFill>
                          <a:schemeClr val="tx1"/>
                        </a:solidFill>
                      </a:endParaRPr>
                    </a:p>
                  </a:txBody>
                  <a:tcPr/>
                </a:tc>
                <a:tc>
                  <a:txBody>
                    <a:bodyPr/>
                    <a:lstStyle/>
                    <a:p>
                      <a:r>
                        <a:rPr lang="en-ZA" dirty="0" smtClean="0">
                          <a:solidFill>
                            <a:schemeClr val="tx1"/>
                          </a:solidFill>
                        </a:rPr>
                        <a:t>Not Achieved</a:t>
                      </a:r>
                      <a:endParaRPr lang="en-ZA" dirty="0">
                        <a:solidFill>
                          <a:schemeClr val="tx1"/>
                        </a:solidFill>
                      </a:endParaRPr>
                    </a:p>
                  </a:txBody>
                  <a:tcPr/>
                </a:tc>
                <a:extLst>
                  <a:ext uri="{0D108BD9-81ED-4DB2-BD59-A6C34878D82A}">
                    <a16:rowId xmlns="" xmlns:a16="http://schemas.microsoft.com/office/drawing/2014/main" val="268618078"/>
                  </a:ext>
                </a:extLst>
              </a:tr>
              <a:tr h="1423281">
                <a:tc>
                  <a:txBody>
                    <a:bodyPr/>
                    <a:lstStyle/>
                    <a:p>
                      <a:endParaRPr lang="en-ZA" dirty="0" smtClean="0">
                        <a:solidFill>
                          <a:schemeClr val="tx1"/>
                        </a:solidFill>
                      </a:endParaRPr>
                    </a:p>
                    <a:p>
                      <a:r>
                        <a:rPr lang="en-ZA" dirty="0" err="1" smtClean="0">
                          <a:solidFill>
                            <a:schemeClr val="tx1"/>
                          </a:solidFill>
                        </a:rPr>
                        <a:t>Prog</a:t>
                      </a:r>
                      <a:r>
                        <a:rPr lang="en-ZA" dirty="0" smtClean="0">
                          <a:solidFill>
                            <a:schemeClr val="tx1"/>
                          </a:solidFill>
                        </a:rPr>
                        <a:t> 1: Admin </a:t>
                      </a:r>
                    </a:p>
                    <a:p>
                      <a:r>
                        <a:rPr lang="en-ZA" dirty="0" smtClean="0">
                          <a:solidFill>
                            <a:schemeClr val="tx1"/>
                          </a:solidFill>
                        </a:rPr>
                        <a:t>Finance</a:t>
                      </a:r>
                      <a:endParaRPr lang="en-ZA" dirty="0">
                        <a:solidFill>
                          <a:schemeClr val="tx1"/>
                        </a:solidFill>
                      </a:endParaRPr>
                    </a:p>
                  </a:txBody>
                  <a:tcPr/>
                </a:tc>
                <a:tc>
                  <a:txBody>
                    <a:bodyPr/>
                    <a:lstStyle/>
                    <a:p>
                      <a:r>
                        <a:rPr lang="en-ZA" dirty="0" smtClean="0">
                          <a:solidFill>
                            <a:schemeClr val="tx1"/>
                          </a:solidFill>
                        </a:rPr>
                        <a:t>Cash</a:t>
                      </a:r>
                      <a:r>
                        <a:rPr lang="en-ZA" baseline="0" dirty="0" smtClean="0">
                          <a:solidFill>
                            <a:schemeClr val="tx1"/>
                          </a:solidFill>
                        </a:rPr>
                        <a:t> Flow</a:t>
                      </a:r>
                    </a:p>
                    <a:p>
                      <a:r>
                        <a:rPr lang="en-ZA" baseline="0" dirty="0" smtClean="0">
                          <a:solidFill>
                            <a:schemeClr val="tx1"/>
                          </a:solidFill>
                        </a:rPr>
                        <a:t>Turnover</a:t>
                      </a:r>
                    </a:p>
                    <a:p>
                      <a:r>
                        <a:rPr lang="en-ZA" baseline="0" dirty="0" smtClean="0">
                          <a:solidFill>
                            <a:schemeClr val="tx1"/>
                          </a:solidFill>
                        </a:rPr>
                        <a:t>Materials to revenue</a:t>
                      </a:r>
                    </a:p>
                    <a:p>
                      <a:r>
                        <a:rPr lang="en-ZA" baseline="0" dirty="0" smtClean="0">
                          <a:solidFill>
                            <a:schemeClr val="tx1"/>
                          </a:solidFill>
                        </a:rPr>
                        <a:t>Creditors Days</a:t>
                      </a:r>
                    </a:p>
                    <a:p>
                      <a:r>
                        <a:rPr lang="en-ZA" baseline="0" dirty="0" smtClean="0">
                          <a:solidFill>
                            <a:schemeClr val="tx1"/>
                          </a:solidFill>
                        </a:rPr>
                        <a:t>Debtors Days</a:t>
                      </a:r>
                      <a:endParaRPr lang="en-ZA" dirty="0">
                        <a:solidFill>
                          <a:schemeClr val="tx1"/>
                        </a:solidFill>
                      </a:endParaRPr>
                    </a:p>
                  </a:txBody>
                  <a:tcPr/>
                </a:tc>
                <a:tc>
                  <a:txBody>
                    <a:bodyPr/>
                    <a:lstStyle/>
                    <a:p>
                      <a:r>
                        <a:rPr lang="en-ZA" dirty="0" smtClean="0">
                          <a:solidFill>
                            <a:schemeClr val="tx1"/>
                          </a:solidFill>
                        </a:rPr>
                        <a:t>Current Ratio (almost achieved)</a:t>
                      </a:r>
                      <a:endParaRPr lang="en-ZA" dirty="0">
                        <a:solidFill>
                          <a:schemeClr val="tx1"/>
                        </a:solidFill>
                      </a:endParaRPr>
                    </a:p>
                  </a:txBody>
                  <a:tcPr/>
                </a:tc>
                <a:extLst>
                  <a:ext uri="{0D108BD9-81ED-4DB2-BD59-A6C34878D82A}">
                    <a16:rowId xmlns="" xmlns:a16="http://schemas.microsoft.com/office/drawing/2014/main" val="3196221301"/>
                  </a:ext>
                </a:extLst>
              </a:tr>
              <a:tr h="622686">
                <a:tc>
                  <a:txBody>
                    <a:bodyPr/>
                    <a:lstStyle/>
                    <a:p>
                      <a:r>
                        <a:rPr lang="en-ZA" dirty="0" err="1" smtClean="0">
                          <a:solidFill>
                            <a:schemeClr val="tx1"/>
                          </a:solidFill>
                        </a:rPr>
                        <a:t>Prog</a:t>
                      </a:r>
                      <a:r>
                        <a:rPr lang="en-ZA" dirty="0" smtClean="0">
                          <a:solidFill>
                            <a:schemeClr val="tx1"/>
                          </a:solidFill>
                        </a:rPr>
                        <a:t> 1: Admin </a:t>
                      </a:r>
                    </a:p>
                    <a:p>
                      <a:r>
                        <a:rPr lang="en-ZA" dirty="0" smtClean="0">
                          <a:solidFill>
                            <a:schemeClr val="tx1"/>
                          </a:solidFill>
                        </a:rPr>
                        <a:t>Governance</a:t>
                      </a:r>
                    </a:p>
                  </a:txBody>
                  <a:tcPr/>
                </a:tc>
                <a:tc>
                  <a:txBody>
                    <a:bodyPr/>
                    <a:lstStyle/>
                    <a:p>
                      <a:endParaRPr lang="en-ZA" dirty="0">
                        <a:solidFill>
                          <a:schemeClr val="tx1"/>
                        </a:solidFill>
                      </a:endParaRPr>
                    </a:p>
                  </a:txBody>
                  <a:tcPr/>
                </a:tc>
                <a:tc>
                  <a:txBody>
                    <a:bodyPr/>
                    <a:lstStyle/>
                    <a:p>
                      <a:r>
                        <a:rPr lang="en-ZA" dirty="0" smtClean="0">
                          <a:solidFill>
                            <a:schemeClr val="tx1"/>
                          </a:solidFill>
                        </a:rPr>
                        <a:t>Audit Opinion</a:t>
                      </a:r>
                      <a:endParaRPr lang="en-ZA" dirty="0">
                        <a:solidFill>
                          <a:schemeClr val="tx1"/>
                        </a:solidFill>
                      </a:endParaRPr>
                    </a:p>
                  </a:txBody>
                  <a:tcPr/>
                </a:tc>
                <a:extLst>
                  <a:ext uri="{0D108BD9-81ED-4DB2-BD59-A6C34878D82A}">
                    <a16:rowId xmlns="" xmlns:a16="http://schemas.microsoft.com/office/drawing/2014/main" val="2417884461"/>
                  </a:ext>
                </a:extLst>
              </a:tr>
              <a:tr h="889550">
                <a:tc>
                  <a:txBody>
                    <a:bodyPr/>
                    <a:lstStyle/>
                    <a:p>
                      <a:r>
                        <a:rPr lang="en-ZA" dirty="0" err="1" smtClean="0">
                          <a:solidFill>
                            <a:schemeClr val="tx1"/>
                          </a:solidFill>
                        </a:rPr>
                        <a:t>Prog</a:t>
                      </a:r>
                      <a:r>
                        <a:rPr lang="en-ZA" dirty="0" smtClean="0">
                          <a:solidFill>
                            <a:schemeClr val="tx1"/>
                          </a:solidFill>
                        </a:rPr>
                        <a:t> 1: Admin </a:t>
                      </a:r>
                    </a:p>
                    <a:p>
                      <a:r>
                        <a:rPr lang="en-ZA" dirty="0" smtClean="0">
                          <a:solidFill>
                            <a:schemeClr val="tx1"/>
                          </a:solidFill>
                        </a:rPr>
                        <a:t>IT</a:t>
                      </a:r>
                    </a:p>
                  </a:txBody>
                  <a:tcPr/>
                </a:tc>
                <a:tc>
                  <a:txBody>
                    <a:bodyPr/>
                    <a:lstStyle/>
                    <a:p>
                      <a:r>
                        <a:rPr lang="en-ZA" dirty="0" smtClean="0">
                          <a:solidFill>
                            <a:schemeClr val="tx1"/>
                          </a:solidFill>
                        </a:rPr>
                        <a:t>Dashboards</a:t>
                      </a:r>
                    </a:p>
                    <a:p>
                      <a:r>
                        <a:rPr lang="en-ZA" dirty="0" smtClean="0">
                          <a:solidFill>
                            <a:schemeClr val="tx1"/>
                          </a:solidFill>
                        </a:rPr>
                        <a:t>System Uptime</a:t>
                      </a:r>
                    </a:p>
                    <a:p>
                      <a:r>
                        <a:rPr lang="en-ZA" dirty="0" smtClean="0">
                          <a:solidFill>
                            <a:schemeClr val="tx1"/>
                          </a:solidFill>
                        </a:rPr>
                        <a:t>Projects against IT frameworks</a:t>
                      </a:r>
                      <a:endParaRPr lang="en-ZA" dirty="0">
                        <a:solidFill>
                          <a:schemeClr val="tx1"/>
                        </a:solidFill>
                      </a:endParaRPr>
                    </a:p>
                  </a:txBody>
                  <a:tcPr/>
                </a:tc>
                <a:tc>
                  <a:txBody>
                    <a:bodyPr/>
                    <a:lstStyle/>
                    <a:p>
                      <a:r>
                        <a:rPr lang="en-ZA" dirty="0" smtClean="0">
                          <a:solidFill>
                            <a:schemeClr val="tx1"/>
                          </a:solidFill>
                        </a:rPr>
                        <a:t>IT Strategy</a:t>
                      </a:r>
                    </a:p>
                    <a:p>
                      <a:r>
                        <a:rPr lang="en-ZA" dirty="0" smtClean="0">
                          <a:solidFill>
                            <a:schemeClr val="tx1"/>
                          </a:solidFill>
                        </a:rPr>
                        <a:t>IT Roadmap</a:t>
                      </a:r>
                    </a:p>
                    <a:p>
                      <a:r>
                        <a:rPr lang="en-ZA" dirty="0" smtClean="0">
                          <a:solidFill>
                            <a:schemeClr val="tx1"/>
                          </a:solidFill>
                        </a:rPr>
                        <a:t>Modernisation </a:t>
                      </a:r>
                      <a:endParaRPr lang="en-ZA" dirty="0">
                        <a:solidFill>
                          <a:schemeClr val="tx1"/>
                        </a:solidFill>
                      </a:endParaRPr>
                    </a:p>
                  </a:txBody>
                  <a:tcPr/>
                </a:tc>
                <a:extLst>
                  <a:ext uri="{0D108BD9-81ED-4DB2-BD59-A6C34878D82A}">
                    <a16:rowId xmlns="" xmlns:a16="http://schemas.microsoft.com/office/drawing/2014/main" val="1419601152"/>
                  </a:ext>
                </a:extLst>
              </a:tr>
              <a:tr h="1690146">
                <a:tc>
                  <a:txBody>
                    <a:bodyPr/>
                    <a:lstStyle/>
                    <a:p>
                      <a:r>
                        <a:rPr lang="en-ZA" dirty="0" err="1" smtClean="0">
                          <a:solidFill>
                            <a:schemeClr val="tx1"/>
                          </a:solidFill>
                        </a:rPr>
                        <a:t>Prog</a:t>
                      </a:r>
                      <a:r>
                        <a:rPr lang="en-ZA" dirty="0" smtClean="0">
                          <a:solidFill>
                            <a:schemeClr val="tx1"/>
                          </a:solidFill>
                        </a:rPr>
                        <a:t> 1: Admin </a:t>
                      </a:r>
                    </a:p>
                    <a:p>
                      <a:r>
                        <a:rPr lang="en-ZA" dirty="0" smtClean="0">
                          <a:solidFill>
                            <a:schemeClr val="tx1"/>
                          </a:solidFill>
                        </a:rPr>
                        <a:t>HR</a:t>
                      </a:r>
                    </a:p>
                  </a:txBody>
                  <a:tcPr/>
                </a:tc>
                <a:tc>
                  <a:txBody>
                    <a:bodyPr/>
                    <a:lstStyle/>
                    <a:p>
                      <a:r>
                        <a:rPr lang="en-ZA" dirty="0" smtClean="0">
                          <a:solidFill>
                            <a:schemeClr val="tx1"/>
                          </a:solidFill>
                        </a:rPr>
                        <a:t>Employment Equity</a:t>
                      </a:r>
                    </a:p>
                    <a:p>
                      <a:r>
                        <a:rPr lang="en-ZA" dirty="0" smtClean="0">
                          <a:solidFill>
                            <a:schemeClr val="tx1"/>
                          </a:solidFill>
                        </a:rPr>
                        <a:t>Medical Technologists Pass rate</a:t>
                      </a:r>
                      <a:endParaRPr lang="en-ZA" dirty="0">
                        <a:solidFill>
                          <a:schemeClr val="tx1"/>
                        </a:solidFill>
                      </a:endParaRPr>
                    </a:p>
                  </a:txBody>
                  <a:tcPr/>
                </a:tc>
                <a:tc>
                  <a:txBody>
                    <a:bodyPr/>
                    <a:lstStyle/>
                    <a:p>
                      <a:r>
                        <a:rPr lang="en-ZA" dirty="0" smtClean="0">
                          <a:solidFill>
                            <a:schemeClr val="tx1"/>
                          </a:solidFill>
                        </a:rPr>
                        <a:t>Climate Survey</a:t>
                      </a:r>
                    </a:p>
                    <a:p>
                      <a:r>
                        <a:rPr lang="en-ZA" dirty="0" smtClean="0">
                          <a:solidFill>
                            <a:schemeClr val="tx1"/>
                          </a:solidFill>
                        </a:rPr>
                        <a:t>Leadership</a:t>
                      </a:r>
                      <a:r>
                        <a:rPr lang="en-ZA" baseline="0" dirty="0" smtClean="0">
                          <a:solidFill>
                            <a:schemeClr val="tx1"/>
                          </a:solidFill>
                        </a:rPr>
                        <a:t> Proficiency Index</a:t>
                      </a:r>
                    </a:p>
                    <a:p>
                      <a:r>
                        <a:rPr lang="en-ZA" baseline="0" dirty="0" smtClean="0">
                          <a:solidFill>
                            <a:schemeClr val="tx1"/>
                          </a:solidFill>
                        </a:rPr>
                        <a:t>Talent Coverage Ratio</a:t>
                      </a:r>
                    </a:p>
                    <a:p>
                      <a:r>
                        <a:rPr lang="en-ZA" baseline="0" dirty="0" smtClean="0">
                          <a:solidFill>
                            <a:schemeClr val="tx1"/>
                          </a:solidFill>
                        </a:rPr>
                        <a:t>Performance Agreements</a:t>
                      </a:r>
                    </a:p>
                    <a:p>
                      <a:r>
                        <a:rPr lang="en-ZA" baseline="0" dirty="0" smtClean="0">
                          <a:solidFill>
                            <a:schemeClr val="tx1"/>
                          </a:solidFill>
                        </a:rPr>
                        <a:t>Customer Satisfaction </a:t>
                      </a:r>
                      <a:endParaRPr lang="en-ZA" dirty="0">
                        <a:solidFill>
                          <a:schemeClr val="tx1"/>
                        </a:solidFill>
                      </a:endParaRPr>
                    </a:p>
                  </a:txBody>
                  <a:tcPr/>
                </a:tc>
                <a:extLst>
                  <a:ext uri="{0D108BD9-81ED-4DB2-BD59-A6C34878D82A}">
                    <a16:rowId xmlns="" xmlns:a16="http://schemas.microsoft.com/office/drawing/2014/main" val="1661760327"/>
                  </a:ext>
                </a:extLst>
              </a:tr>
            </a:tbl>
          </a:graphicData>
        </a:graphic>
      </p:graphicFrame>
    </p:spTree>
    <p:extLst>
      <p:ext uri="{BB962C8B-B14F-4D97-AF65-F5344CB8AC3E}">
        <p14:creationId xmlns="" xmlns:p14="http://schemas.microsoft.com/office/powerpoint/2010/main" val="273297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2452" y="1846221"/>
            <a:ext cx="8150943" cy="880369"/>
          </a:xfrm>
          <a:prstGeom prst="rect">
            <a:avLst/>
          </a:prstGeom>
          <a:noFill/>
        </p:spPr>
        <p:txBody>
          <a:bodyPr wrap="square" rtlCol="0">
            <a:spAutoFit/>
          </a:bodyPr>
          <a:lstStyle/>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p:txBody>
      </p:sp>
      <p:sp>
        <p:nvSpPr>
          <p:cNvPr id="5" name="TextBox 4"/>
          <p:cNvSpPr txBox="1"/>
          <p:nvPr/>
        </p:nvSpPr>
        <p:spPr>
          <a:xfrm>
            <a:off x="442453" y="987286"/>
            <a:ext cx="8150942"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Summary of </a:t>
            </a:r>
            <a:r>
              <a:rPr lang="en-ZA" sz="3200" b="1" dirty="0" smtClean="0">
                <a:solidFill>
                  <a:schemeClr val="tx1"/>
                </a:solidFill>
                <a:ea typeface="ＭＳ Ｐゴシック" pitchFamily="-112" charset="-128"/>
                <a:cs typeface="Arial" panose="020B0604020202020204" pitchFamily="34" charset="0"/>
              </a:rPr>
              <a:t>Performance</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23</a:t>
            </a:fld>
            <a:endParaRPr lang="en-US" altLang="en-US" dirty="0"/>
          </a:p>
        </p:txBody>
      </p:sp>
      <p:graphicFrame>
        <p:nvGraphicFramePr>
          <p:cNvPr id="4" name="Table 3"/>
          <p:cNvGraphicFramePr>
            <a:graphicFrameLocks noGrp="1"/>
          </p:cNvGraphicFramePr>
          <p:nvPr/>
        </p:nvGraphicFramePr>
        <p:xfrm>
          <a:off x="442450" y="2161896"/>
          <a:ext cx="8244349" cy="3566160"/>
        </p:xfrm>
        <a:graphic>
          <a:graphicData uri="http://schemas.openxmlformats.org/drawingml/2006/table">
            <a:tbl>
              <a:tblPr firstRow="1" bandRow="1">
                <a:tableStyleId>{F5AB1C69-6EDB-4FF4-983F-18BD219EF322}</a:tableStyleId>
              </a:tblPr>
              <a:tblGrid>
                <a:gridCol w="2330036">
                  <a:extLst>
                    <a:ext uri="{9D8B030D-6E8A-4147-A177-3AD203B41FA5}">
                      <a16:colId xmlns="" xmlns:a16="http://schemas.microsoft.com/office/drawing/2014/main" val="4029687599"/>
                    </a:ext>
                  </a:extLst>
                </a:gridCol>
                <a:gridCol w="3213808">
                  <a:extLst>
                    <a:ext uri="{9D8B030D-6E8A-4147-A177-3AD203B41FA5}">
                      <a16:colId xmlns="" xmlns:a16="http://schemas.microsoft.com/office/drawing/2014/main" val="2333421583"/>
                    </a:ext>
                  </a:extLst>
                </a:gridCol>
                <a:gridCol w="2700505">
                  <a:extLst>
                    <a:ext uri="{9D8B030D-6E8A-4147-A177-3AD203B41FA5}">
                      <a16:colId xmlns="" xmlns:a16="http://schemas.microsoft.com/office/drawing/2014/main" val="3440123662"/>
                    </a:ext>
                  </a:extLst>
                </a:gridCol>
              </a:tblGrid>
              <a:tr h="357453">
                <a:tc>
                  <a:txBody>
                    <a:bodyPr/>
                    <a:lstStyle/>
                    <a:p>
                      <a:r>
                        <a:rPr lang="en-ZA" dirty="0" smtClean="0">
                          <a:solidFill>
                            <a:schemeClr val="tx1"/>
                          </a:solidFill>
                        </a:rPr>
                        <a:t>Programme</a:t>
                      </a:r>
                      <a:endParaRPr lang="en-ZA" dirty="0">
                        <a:solidFill>
                          <a:schemeClr val="tx1"/>
                        </a:solidFill>
                      </a:endParaRPr>
                    </a:p>
                  </a:txBody>
                  <a:tcPr/>
                </a:tc>
                <a:tc>
                  <a:txBody>
                    <a:bodyPr/>
                    <a:lstStyle/>
                    <a:p>
                      <a:r>
                        <a:rPr lang="en-ZA" dirty="0" smtClean="0">
                          <a:solidFill>
                            <a:schemeClr val="tx1"/>
                          </a:solidFill>
                        </a:rPr>
                        <a:t>Achieved</a:t>
                      </a:r>
                      <a:endParaRPr lang="en-ZA" dirty="0">
                        <a:solidFill>
                          <a:schemeClr val="tx1"/>
                        </a:solidFill>
                      </a:endParaRPr>
                    </a:p>
                  </a:txBody>
                  <a:tcPr/>
                </a:tc>
                <a:tc>
                  <a:txBody>
                    <a:bodyPr/>
                    <a:lstStyle/>
                    <a:p>
                      <a:r>
                        <a:rPr lang="en-ZA" dirty="0" smtClean="0">
                          <a:solidFill>
                            <a:schemeClr val="tx1"/>
                          </a:solidFill>
                        </a:rPr>
                        <a:t>Not Achieved</a:t>
                      </a:r>
                      <a:endParaRPr lang="en-ZA" dirty="0">
                        <a:solidFill>
                          <a:schemeClr val="tx1"/>
                        </a:solidFill>
                      </a:endParaRPr>
                    </a:p>
                  </a:txBody>
                  <a:tcPr/>
                </a:tc>
                <a:extLst>
                  <a:ext uri="{0D108BD9-81ED-4DB2-BD59-A6C34878D82A}">
                    <a16:rowId xmlns="" xmlns:a16="http://schemas.microsoft.com/office/drawing/2014/main" val="268618078"/>
                  </a:ext>
                </a:extLst>
              </a:tr>
              <a:tr h="1423281">
                <a:tc>
                  <a:txBody>
                    <a:bodyPr/>
                    <a:lstStyle/>
                    <a:p>
                      <a:endParaRPr lang="en-ZA" dirty="0" smtClean="0">
                        <a:solidFill>
                          <a:schemeClr val="tx1"/>
                        </a:solidFill>
                      </a:endParaRPr>
                    </a:p>
                    <a:p>
                      <a:r>
                        <a:rPr lang="en-ZA" dirty="0" err="1" smtClean="0">
                          <a:solidFill>
                            <a:schemeClr val="tx1"/>
                          </a:solidFill>
                        </a:rPr>
                        <a:t>Prog</a:t>
                      </a:r>
                      <a:r>
                        <a:rPr lang="en-ZA" dirty="0" smtClean="0">
                          <a:solidFill>
                            <a:schemeClr val="tx1"/>
                          </a:solidFill>
                        </a:rPr>
                        <a:t> 2: Surveillance</a:t>
                      </a:r>
                      <a:r>
                        <a:rPr lang="en-ZA" baseline="0" dirty="0" smtClean="0">
                          <a:solidFill>
                            <a:schemeClr val="tx1"/>
                          </a:solidFill>
                        </a:rPr>
                        <a:t> of Communicable Disease</a:t>
                      </a:r>
                      <a:endParaRPr lang="en-ZA" dirty="0" smtClean="0">
                        <a:solidFill>
                          <a:schemeClr val="tx1"/>
                        </a:solidFill>
                      </a:endParaRPr>
                    </a:p>
                  </a:txBody>
                  <a:tcPr/>
                </a:tc>
                <a:tc>
                  <a:txBody>
                    <a:bodyPr/>
                    <a:lstStyle/>
                    <a:p>
                      <a:r>
                        <a:rPr lang="en-ZA" dirty="0" smtClean="0">
                          <a:solidFill>
                            <a:schemeClr val="tx1"/>
                          </a:solidFill>
                        </a:rPr>
                        <a:t>Diseases under surveillance</a:t>
                      </a:r>
                    </a:p>
                    <a:p>
                      <a:r>
                        <a:rPr lang="en-ZA" dirty="0" smtClean="0">
                          <a:solidFill>
                            <a:schemeClr val="tx1"/>
                          </a:solidFill>
                        </a:rPr>
                        <a:t>Articles</a:t>
                      </a:r>
                      <a:r>
                        <a:rPr lang="en-ZA" baseline="0" dirty="0" smtClean="0">
                          <a:solidFill>
                            <a:schemeClr val="tx1"/>
                          </a:solidFill>
                        </a:rPr>
                        <a:t> published</a:t>
                      </a:r>
                    </a:p>
                    <a:p>
                      <a:r>
                        <a:rPr lang="en-ZA" baseline="0" dirty="0" smtClean="0">
                          <a:solidFill>
                            <a:schemeClr val="tx1"/>
                          </a:solidFill>
                        </a:rPr>
                        <a:t>Outbreaks responded to</a:t>
                      </a:r>
                    </a:p>
                    <a:p>
                      <a:r>
                        <a:rPr lang="en-ZA" baseline="0" dirty="0" smtClean="0">
                          <a:solidFill>
                            <a:schemeClr val="tx1"/>
                          </a:solidFill>
                        </a:rPr>
                        <a:t>Qualified field epidemiologists</a:t>
                      </a:r>
                    </a:p>
                    <a:p>
                      <a:r>
                        <a:rPr lang="en-ZA" baseline="0" dirty="0" smtClean="0">
                          <a:solidFill>
                            <a:schemeClr val="tx1"/>
                          </a:solidFill>
                        </a:rPr>
                        <a:t>SANAS accreditation</a:t>
                      </a:r>
                      <a:endParaRPr lang="en-ZA" dirty="0">
                        <a:solidFill>
                          <a:schemeClr val="tx1"/>
                        </a:solidFill>
                      </a:endParaRPr>
                    </a:p>
                  </a:txBody>
                  <a:tcPr/>
                </a:tc>
                <a:tc>
                  <a:txBody>
                    <a:bodyPr/>
                    <a:lstStyle/>
                    <a:p>
                      <a:r>
                        <a:rPr lang="en-ZA" dirty="0" smtClean="0">
                          <a:solidFill>
                            <a:schemeClr val="tx1"/>
                          </a:solidFill>
                        </a:rPr>
                        <a:t>Epidemiologists</a:t>
                      </a:r>
                      <a:r>
                        <a:rPr lang="en-ZA" baseline="0" dirty="0" smtClean="0">
                          <a:solidFill>
                            <a:schemeClr val="tx1"/>
                          </a:solidFill>
                        </a:rPr>
                        <a:t> appointed in provinces.</a:t>
                      </a:r>
                      <a:endParaRPr lang="en-ZA" dirty="0">
                        <a:solidFill>
                          <a:schemeClr val="tx1"/>
                        </a:solidFill>
                      </a:endParaRPr>
                    </a:p>
                  </a:txBody>
                  <a:tcPr/>
                </a:tc>
                <a:extLst>
                  <a:ext uri="{0D108BD9-81ED-4DB2-BD59-A6C34878D82A}">
                    <a16:rowId xmlns="" xmlns:a16="http://schemas.microsoft.com/office/drawing/2014/main" val="3196221301"/>
                  </a:ext>
                </a:extLst>
              </a:tr>
              <a:tr h="622686">
                <a:tc>
                  <a:txBody>
                    <a:bodyPr/>
                    <a:lstStyle/>
                    <a:p>
                      <a:r>
                        <a:rPr lang="en-ZA" dirty="0" err="1" smtClean="0">
                          <a:solidFill>
                            <a:schemeClr val="tx1"/>
                          </a:solidFill>
                        </a:rPr>
                        <a:t>Prog</a:t>
                      </a:r>
                      <a:r>
                        <a:rPr lang="en-ZA" dirty="0" smtClean="0">
                          <a:solidFill>
                            <a:schemeClr val="tx1"/>
                          </a:solidFill>
                        </a:rPr>
                        <a:t> 3: Occupational</a:t>
                      </a:r>
                      <a:r>
                        <a:rPr lang="en-ZA" baseline="0" dirty="0" smtClean="0">
                          <a:solidFill>
                            <a:schemeClr val="tx1"/>
                          </a:solidFill>
                        </a:rPr>
                        <a:t> Health and Safety</a:t>
                      </a:r>
                      <a:endParaRPr lang="en-ZA" dirty="0" smtClean="0">
                        <a:solidFill>
                          <a:schemeClr val="tx1"/>
                        </a:solidFill>
                      </a:endParaRPr>
                    </a:p>
                  </a:txBody>
                  <a:tcPr/>
                </a:tc>
                <a:tc>
                  <a:txBody>
                    <a:bodyPr/>
                    <a:lstStyle/>
                    <a:p>
                      <a:r>
                        <a:rPr lang="en-ZA" dirty="0" smtClean="0">
                          <a:solidFill>
                            <a:schemeClr val="tx1"/>
                          </a:solidFill>
                        </a:rPr>
                        <a:t>Turnaround</a:t>
                      </a:r>
                      <a:r>
                        <a:rPr lang="en-ZA" baseline="0" dirty="0" smtClean="0">
                          <a:solidFill>
                            <a:schemeClr val="tx1"/>
                          </a:solidFill>
                        </a:rPr>
                        <a:t> time</a:t>
                      </a:r>
                    </a:p>
                    <a:p>
                      <a:r>
                        <a:rPr lang="en-ZA" baseline="0" dirty="0" smtClean="0">
                          <a:solidFill>
                            <a:schemeClr val="tx1"/>
                          </a:solidFill>
                        </a:rPr>
                        <a:t>Health and Safety Assessments</a:t>
                      </a:r>
                    </a:p>
                    <a:p>
                      <a:r>
                        <a:rPr lang="en-ZA" baseline="0" dirty="0" smtClean="0">
                          <a:solidFill>
                            <a:schemeClr val="tx1"/>
                          </a:solidFill>
                        </a:rPr>
                        <a:t>Surveillance Reports</a:t>
                      </a:r>
                    </a:p>
                    <a:p>
                      <a:r>
                        <a:rPr lang="en-ZA" baseline="0" dirty="0" smtClean="0">
                          <a:solidFill>
                            <a:schemeClr val="tx1"/>
                          </a:solidFill>
                        </a:rPr>
                        <a:t>Articles published</a:t>
                      </a:r>
                    </a:p>
                    <a:p>
                      <a:r>
                        <a:rPr lang="en-ZA" baseline="0" dirty="0" smtClean="0">
                          <a:solidFill>
                            <a:schemeClr val="tx1"/>
                          </a:solidFill>
                        </a:rPr>
                        <a:t>Students and registrars under supervision</a:t>
                      </a:r>
                      <a:endParaRPr lang="en-ZA" dirty="0">
                        <a:solidFill>
                          <a:schemeClr val="tx1"/>
                        </a:solidFill>
                      </a:endParaRPr>
                    </a:p>
                  </a:txBody>
                  <a:tcPr/>
                </a:tc>
                <a:tc>
                  <a:txBody>
                    <a:bodyPr/>
                    <a:lstStyle/>
                    <a:p>
                      <a:r>
                        <a:rPr lang="en-ZA" dirty="0" smtClean="0">
                          <a:solidFill>
                            <a:schemeClr val="tx1"/>
                          </a:solidFill>
                        </a:rPr>
                        <a:t>Compliance</a:t>
                      </a:r>
                      <a:r>
                        <a:rPr lang="en-ZA" baseline="0" dirty="0" smtClean="0">
                          <a:solidFill>
                            <a:schemeClr val="tx1"/>
                          </a:solidFill>
                        </a:rPr>
                        <a:t> audit</a:t>
                      </a:r>
                      <a:endParaRPr lang="en-ZA" dirty="0">
                        <a:solidFill>
                          <a:schemeClr val="tx1"/>
                        </a:solidFill>
                      </a:endParaRPr>
                    </a:p>
                  </a:txBody>
                  <a:tcPr/>
                </a:tc>
                <a:extLst>
                  <a:ext uri="{0D108BD9-81ED-4DB2-BD59-A6C34878D82A}">
                    <a16:rowId xmlns="" xmlns:a16="http://schemas.microsoft.com/office/drawing/2014/main" val="2417884461"/>
                  </a:ext>
                </a:extLst>
              </a:tr>
            </a:tbl>
          </a:graphicData>
        </a:graphic>
      </p:graphicFrame>
    </p:spTree>
    <p:extLst>
      <p:ext uri="{BB962C8B-B14F-4D97-AF65-F5344CB8AC3E}">
        <p14:creationId xmlns="" xmlns:p14="http://schemas.microsoft.com/office/powerpoint/2010/main" val="3417930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2452" y="1846221"/>
            <a:ext cx="8150943" cy="880369"/>
          </a:xfrm>
          <a:prstGeom prst="rect">
            <a:avLst/>
          </a:prstGeom>
          <a:noFill/>
        </p:spPr>
        <p:txBody>
          <a:bodyPr wrap="square" rtlCol="0">
            <a:spAutoFit/>
          </a:bodyPr>
          <a:lstStyle/>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p:txBody>
      </p:sp>
      <p:sp>
        <p:nvSpPr>
          <p:cNvPr id="5" name="TextBox 4"/>
          <p:cNvSpPr txBox="1"/>
          <p:nvPr/>
        </p:nvSpPr>
        <p:spPr>
          <a:xfrm>
            <a:off x="442453" y="987286"/>
            <a:ext cx="8150942"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Summary of </a:t>
            </a:r>
            <a:r>
              <a:rPr lang="en-ZA" sz="3200" b="1" dirty="0" smtClean="0">
                <a:solidFill>
                  <a:schemeClr val="tx1"/>
                </a:solidFill>
                <a:ea typeface="ＭＳ Ｐゴシック" pitchFamily="-112" charset="-128"/>
                <a:cs typeface="Arial" panose="020B0604020202020204" pitchFamily="34" charset="0"/>
              </a:rPr>
              <a:t>Performance</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24</a:t>
            </a:fld>
            <a:endParaRPr lang="en-US" altLang="en-US" dirty="0"/>
          </a:p>
        </p:txBody>
      </p:sp>
      <p:graphicFrame>
        <p:nvGraphicFramePr>
          <p:cNvPr id="4" name="Table 3"/>
          <p:cNvGraphicFramePr>
            <a:graphicFrameLocks noGrp="1"/>
          </p:cNvGraphicFramePr>
          <p:nvPr/>
        </p:nvGraphicFramePr>
        <p:xfrm>
          <a:off x="442450" y="2164030"/>
          <a:ext cx="8244349" cy="2377440"/>
        </p:xfrm>
        <a:graphic>
          <a:graphicData uri="http://schemas.openxmlformats.org/drawingml/2006/table">
            <a:tbl>
              <a:tblPr firstRow="1" bandRow="1">
                <a:tableStyleId>{F5AB1C69-6EDB-4FF4-983F-18BD219EF322}</a:tableStyleId>
              </a:tblPr>
              <a:tblGrid>
                <a:gridCol w="2330036">
                  <a:extLst>
                    <a:ext uri="{9D8B030D-6E8A-4147-A177-3AD203B41FA5}">
                      <a16:colId xmlns="" xmlns:a16="http://schemas.microsoft.com/office/drawing/2014/main" val="4029687599"/>
                    </a:ext>
                  </a:extLst>
                </a:gridCol>
                <a:gridCol w="3213808">
                  <a:extLst>
                    <a:ext uri="{9D8B030D-6E8A-4147-A177-3AD203B41FA5}">
                      <a16:colId xmlns="" xmlns:a16="http://schemas.microsoft.com/office/drawing/2014/main" val="2333421583"/>
                    </a:ext>
                  </a:extLst>
                </a:gridCol>
                <a:gridCol w="2700505">
                  <a:extLst>
                    <a:ext uri="{9D8B030D-6E8A-4147-A177-3AD203B41FA5}">
                      <a16:colId xmlns="" xmlns:a16="http://schemas.microsoft.com/office/drawing/2014/main" val="3440123662"/>
                    </a:ext>
                  </a:extLst>
                </a:gridCol>
              </a:tblGrid>
              <a:tr h="357453">
                <a:tc>
                  <a:txBody>
                    <a:bodyPr/>
                    <a:lstStyle/>
                    <a:p>
                      <a:r>
                        <a:rPr lang="en-ZA" dirty="0" smtClean="0">
                          <a:solidFill>
                            <a:schemeClr val="tx1"/>
                          </a:solidFill>
                        </a:rPr>
                        <a:t>Programme</a:t>
                      </a:r>
                      <a:endParaRPr lang="en-ZA" dirty="0">
                        <a:solidFill>
                          <a:schemeClr val="tx1"/>
                        </a:solidFill>
                      </a:endParaRPr>
                    </a:p>
                  </a:txBody>
                  <a:tcPr/>
                </a:tc>
                <a:tc>
                  <a:txBody>
                    <a:bodyPr/>
                    <a:lstStyle/>
                    <a:p>
                      <a:r>
                        <a:rPr lang="en-ZA" dirty="0" smtClean="0">
                          <a:solidFill>
                            <a:schemeClr val="tx1"/>
                          </a:solidFill>
                        </a:rPr>
                        <a:t>Achieved</a:t>
                      </a:r>
                      <a:endParaRPr lang="en-ZA" dirty="0">
                        <a:solidFill>
                          <a:schemeClr val="tx1"/>
                        </a:solidFill>
                      </a:endParaRPr>
                    </a:p>
                  </a:txBody>
                  <a:tcPr/>
                </a:tc>
                <a:tc>
                  <a:txBody>
                    <a:bodyPr/>
                    <a:lstStyle/>
                    <a:p>
                      <a:r>
                        <a:rPr lang="en-ZA" dirty="0" smtClean="0">
                          <a:solidFill>
                            <a:schemeClr val="tx1"/>
                          </a:solidFill>
                        </a:rPr>
                        <a:t>Not Achieved</a:t>
                      </a:r>
                      <a:endParaRPr lang="en-ZA" dirty="0">
                        <a:solidFill>
                          <a:schemeClr val="tx1"/>
                        </a:solidFill>
                      </a:endParaRPr>
                    </a:p>
                  </a:txBody>
                  <a:tcPr/>
                </a:tc>
                <a:extLst>
                  <a:ext uri="{0D108BD9-81ED-4DB2-BD59-A6C34878D82A}">
                    <a16:rowId xmlns="" xmlns:a16="http://schemas.microsoft.com/office/drawing/2014/main" val="268618078"/>
                  </a:ext>
                </a:extLst>
              </a:tr>
              <a:tr h="889550">
                <a:tc>
                  <a:txBody>
                    <a:bodyPr/>
                    <a:lstStyle/>
                    <a:p>
                      <a:r>
                        <a:rPr lang="en-ZA" dirty="0" err="1" smtClean="0">
                          <a:solidFill>
                            <a:schemeClr val="tx1"/>
                          </a:solidFill>
                        </a:rPr>
                        <a:t>Prog</a:t>
                      </a:r>
                      <a:r>
                        <a:rPr lang="en-ZA" dirty="0" smtClean="0">
                          <a:solidFill>
                            <a:schemeClr val="tx1"/>
                          </a:solidFill>
                        </a:rPr>
                        <a:t> 4: AARQA</a:t>
                      </a:r>
                    </a:p>
                  </a:txBody>
                  <a:tcPr/>
                </a:tc>
                <a:tc>
                  <a:txBody>
                    <a:bodyPr/>
                    <a:lstStyle/>
                    <a:p>
                      <a:r>
                        <a:rPr lang="en-ZA" dirty="0" smtClean="0">
                          <a:solidFill>
                            <a:schemeClr val="tx1"/>
                          </a:solidFill>
                        </a:rPr>
                        <a:t>Registrars registered</a:t>
                      </a:r>
                    </a:p>
                    <a:p>
                      <a:r>
                        <a:rPr lang="en-ZA" dirty="0" smtClean="0">
                          <a:solidFill>
                            <a:schemeClr val="tx1"/>
                          </a:solidFill>
                        </a:rPr>
                        <a:t>Medical scientists registration </a:t>
                      </a:r>
                    </a:p>
                    <a:p>
                      <a:r>
                        <a:rPr lang="en-ZA" dirty="0" smtClean="0">
                          <a:solidFill>
                            <a:schemeClr val="tx1"/>
                          </a:solidFill>
                        </a:rPr>
                        <a:t>Research</a:t>
                      </a:r>
                      <a:r>
                        <a:rPr lang="en-ZA" baseline="0" dirty="0" smtClean="0">
                          <a:solidFill>
                            <a:schemeClr val="tx1"/>
                          </a:solidFill>
                        </a:rPr>
                        <a:t> into diagnostic service</a:t>
                      </a:r>
                    </a:p>
                    <a:p>
                      <a:r>
                        <a:rPr lang="en-ZA" baseline="0" dirty="0" smtClean="0">
                          <a:solidFill>
                            <a:schemeClr val="tx1"/>
                          </a:solidFill>
                        </a:rPr>
                        <a:t>Articles published</a:t>
                      </a:r>
                    </a:p>
                    <a:p>
                      <a:r>
                        <a:rPr lang="en-ZA" baseline="0" dirty="0" smtClean="0">
                          <a:solidFill>
                            <a:schemeClr val="tx1"/>
                          </a:solidFill>
                        </a:rPr>
                        <a:t>Lab results reviewed</a:t>
                      </a:r>
                    </a:p>
                    <a:p>
                      <a:r>
                        <a:rPr lang="en-ZA" baseline="0" dirty="0" smtClean="0">
                          <a:solidFill>
                            <a:schemeClr val="tx1"/>
                          </a:solidFill>
                        </a:rPr>
                        <a:t>Lab compliance audit</a:t>
                      </a:r>
                    </a:p>
                    <a:p>
                      <a:r>
                        <a:rPr lang="en-ZA" baseline="0" dirty="0" smtClean="0">
                          <a:solidFill>
                            <a:schemeClr val="tx1"/>
                          </a:solidFill>
                        </a:rPr>
                        <a:t>HTA projects</a:t>
                      </a:r>
                      <a:endParaRPr lang="en-ZA" dirty="0">
                        <a:solidFill>
                          <a:schemeClr val="tx1"/>
                        </a:solidFill>
                      </a:endParaRPr>
                    </a:p>
                  </a:txBody>
                  <a:tcPr/>
                </a:tc>
                <a:tc>
                  <a:txBody>
                    <a:bodyPr/>
                    <a:lstStyle/>
                    <a:p>
                      <a:r>
                        <a:rPr lang="en-ZA" dirty="0" smtClean="0">
                          <a:solidFill>
                            <a:schemeClr val="tx1"/>
                          </a:solidFill>
                        </a:rPr>
                        <a:t>Pathologists</a:t>
                      </a:r>
                      <a:r>
                        <a:rPr lang="en-ZA" baseline="0" dirty="0" smtClean="0">
                          <a:solidFill>
                            <a:schemeClr val="tx1"/>
                          </a:solidFill>
                        </a:rPr>
                        <a:t> on site in provincial tertiary labs</a:t>
                      </a:r>
                      <a:r>
                        <a:rPr lang="en-ZA" dirty="0" smtClean="0">
                          <a:solidFill>
                            <a:schemeClr val="tx1"/>
                          </a:solidFill>
                        </a:rPr>
                        <a:t> </a:t>
                      </a:r>
                      <a:endParaRPr lang="en-ZA" dirty="0">
                        <a:solidFill>
                          <a:schemeClr val="tx1"/>
                        </a:solidFill>
                      </a:endParaRPr>
                    </a:p>
                  </a:txBody>
                  <a:tcPr/>
                </a:tc>
                <a:extLst>
                  <a:ext uri="{0D108BD9-81ED-4DB2-BD59-A6C34878D82A}">
                    <a16:rowId xmlns="" xmlns:a16="http://schemas.microsoft.com/office/drawing/2014/main" val="1419601152"/>
                  </a:ext>
                </a:extLst>
              </a:tr>
            </a:tbl>
          </a:graphicData>
        </a:graphic>
      </p:graphicFrame>
    </p:spTree>
    <p:extLst>
      <p:ext uri="{BB962C8B-B14F-4D97-AF65-F5344CB8AC3E}">
        <p14:creationId xmlns="" xmlns:p14="http://schemas.microsoft.com/office/powerpoint/2010/main" val="892209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2452" y="1846221"/>
            <a:ext cx="8150943" cy="880369"/>
          </a:xfrm>
          <a:prstGeom prst="rect">
            <a:avLst/>
          </a:prstGeom>
          <a:noFill/>
        </p:spPr>
        <p:txBody>
          <a:bodyPr wrap="square" rtlCol="0">
            <a:spAutoFit/>
          </a:bodyPr>
          <a:lstStyle/>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p:txBody>
      </p:sp>
      <p:sp>
        <p:nvSpPr>
          <p:cNvPr id="5" name="TextBox 4"/>
          <p:cNvSpPr txBox="1"/>
          <p:nvPr/>
        </p:nvSpPr>
        <p:spPr>
          <a:xfrm>
            <a:off x="442453" y="987286"/>
            <a:ext cx="8150942"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Summary of </a:t>
            </a:r>
            <a:r>
              <a:rPr lang="en-ZA" sz="3200" b="1" dirty="0" smtClean="0">
                <a:solidFill>
                  <a:schemeClr val="tx1"/>
                </a:solidFill>
                <a:ea typeface="ＭＳ Ｐゴシック" pitchFamily="-112" charset="-128"/>
                <a:cs typeface="Arial" panose="020B0604020202020204" pitchFamily="34" charset="0"/>
              </a:rPr>
              <a:t>Performance</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25</a:t>
            </a:fld>
            <a:endParaRPr lang="en-US" altLang="en-US" dirty="0"/>
          </a:p>
        </p:txBody>
      </p:sp>
      <p:graphicFrame>
        <p:nvGraphicFramePr>
          <p:cNvPr id="4" name="Table 3"/>
          <p:cNvGraphicFramePr>
            <a:graphicFrameLocks noGrp="1"/>
          </p:cNvGraphicFramePr>
          <p:nvPr/>
        </p:nvGraphicFramePr>
        <p:xfrm>
          <a:off x="442450" y="2015690"/>
          <a:ext cx="8244349" cy="4297680"/>
        </p:xfrm>
        <a:graphic>
          <a:graphicData uri="http://schemas.openxmlformats.org/drawingml/2006/table">
            <a:tbl>
              <a:tblPr firstRow="1" bandRow="1">
                <a:tableStyleId>{F5AB1C69-6EDB-4FF4-983F-18BD219EF322}</a:tableStyleId>
              </a:tblPr>
              <a:tblGrid>
                <a:gridCol w="2330036">
                  <a:extLst>
                    <a:ext uri="{9D8B030D-6E8A-4147-A177-3AD203B41FA5}">
                      <a16:colId xmlns="" xmlns:a16="http://schemas.microsoft.com/office/drawing/2014/main" val="4029687599"/>
                    </a:ext>
                  </a:extLst>
                </a:gridCol>
                <a:gridCol w="3213808">
                  <a:extLst>
                    <a:ext uri="{9D8B030D-6E8A-4147-A177-3AD203B41FA5}">
                      <a16:colId xmlns="" xmlns:a16="http://schemas.microsoft.com/office/drawing/2014/main" val="2333421583"/>
                    </a:ext>
                  </a:extLst>
                </a:gridCol>
                <a:gridCol w="2700505">
                  <a:extLst>
                    <a:ext uri="{9D8B030D-6E8A-4147-A177-3AD203B41FA5}">
                      <a16:colId xmlns="" xmlns:a16="http://schemas.microsoft.com/office/drawing/2014/main" val="3440123662"/>
                    </a:ext>
                  </a:extLst>
                </a:gridCol>
              </a:tblGrid>
              <a:tr h="357453">
                <a:tc>
                  <a:txBody>
                    <a:bodyPr/>
                    <a:lstStyle/>
                    <a:p>
                      <a:r>
                        <a:rPr lang="en-ZA" dirty="0" smtClean="0">
                          <a:solidFill>
                            <a:schemeClr val="tx1"/>
                          </a:solidFill>
                        </a:rPr>
                        <a:t>Programme</a:t>
                      </a:r>
                      <a:endParaRPr lang="en-ZA" dirty="0">
                        <a:solidFill>
                          <a:schemeClr val="tx1"/>
                        </a:solidFill>
                      </a:endParaRPr>
                    </a:p>
                  </a:txBody>
                  <a:tcPr/>
                </a:tc>
                <a:tc>
                  <a:txBody>
                    <a:bodyPr/>
                    <a:lstStyle/>
                    <a:p>
                      <a:r>
                        <a:rPr lang="en-ZA" dirty="0" smtClean="0">
                          <a:solidFill>
                            <a:schemeClr val="tx1"/>
                          </a:solidFill>
                        </a:rPr>
                        <a:t>Achieved</a:t>
                      </a:r>
                      <a:endParaRPr lang="en-ZA" dirty="0">
                        <a:solidFill>
                          <a:schemeClr val="tx1"/>
                        </a:solidFill>
                      </a:endParaRPr>
                    </a:p>
                  </a:txBody>
                  <a:tcPr/>
                </a:tc>
                <a:tc>
                  <a:txBody>
                    <a:bodyPr/>
                    <a:lstStyle/>
                    <a:p>
                      <a:r>
                        <a:rPr lang="en-ZA" dirty="0" smtClean="0">
                          <a:solidFill>
                            <a:schemeClr val="tx1"/>
                          </a:solidFill>
                        </a:rPr>
                        <a:t>Not Achieved</a:t>
                      </a:r>
                      <a:endParaRPr lang="en-ZA" dirty="0">
                        <a:solidFill>
                          <a:schemeClr val="tx1"/>
                        </a:solidFill>
                      </a:endParaRPr>
                    </a:p>
                  </a:txBody>
                  <a:tcPr/>
                </a:tc>
                <a:extLst>
                  <a:ext uri="{0D108BD9-81ED-4DB2-BD59-A6C34878D82A}">
                    <a16:rowId xmlns="" xmlns:a16="http://schemas.microsoft.com/office/drawing/2014/main" val="268618078"/>
                  </a:ext>
                </a:extLst>
              </a:tr>
              <a:tr h="1690146">
                <a:tc>
                  <a:txBody>
                    <a:bodyPr/>
                    <a:lstStyle/>
                    <a:p>
                      <a:r>
                        <a:rPr lang="en-ZA" dirty="0" err="1" smtClean="0">
                          <a:solidFill>
                            <a:schemeClr val="tx1"/>
                          </a:solidFill>
                        </a:rPr>
                        <a:t>Prog</a:t>
                      </a:r>
                      <a:r>
                        <a:rPr lang="en-ZA" dirty="0" smtClean="0">
                          <a:solidFill>
                            <a:schemeClr val="tx1"/>
                          </a:solidFill>
                        </a:rPr>
                        <a:t> 5: Laboratory</a:t>
                      </a:r>
                      <a:r>
                        <a:rPr lang="en-ZA" baseline="0" dirty="0" smtClean="0">
                          <a:solidFill>
                            <a:schemeClr val="tx1"/>
                          </a:solidFill>
                        </a:rPr>
                        <a:t> Services</a:t>
                      </a:r>
                      <a:endParaRPr lang="en-ZA" dirty="0" smtClean="0">
                        <a:solidFill>
                          <a:schemeClr val="tx1"/>
                        </a:solidFill>
                      </a:endParaRPr>
                    </a:p>
                  </a:txBody>
                  <a:tcPr/>
                </a:tc>
                <a:tc>
                  <a:txBody>
                    <a:bodyPr/>
                    <a:lstStyle/>
                    <a:p>
                      <a:r>
                        <a:rPr lang="en-ZA" dirty="0" smtClean="0">
                          <a:solidFill>
                            <a:schemeClr val="tx1"/>
                          </a:solidFill>
                        </a:rPr>
                        <a:t>District</a:t>
                      </a:r>
                      <a:r>
                        <a:rPr lang="en-ZA" baseline="0" dirty="0" smtClean="0">
                          <a:solidFill>
                            <a:schemeClr val="tx1"/>
                          </a:solidFill>
                        </a:rPr>
                        <a:t> Hospitals with onsite NHLS services</a:t>
                      </a:r>
                    </a:p>
                    <a:p>
                      <a:r>
                        <a:rPr lang="en-ZA" baseline="0" dirty="0" smtClean="0">
                          <a:solidFill>
                            <a:schemeClr val="tx1"/>
                          </a:solidFill>
                        </a:rPr>
                        <a:t>Daily specimen collection</a:t>
                      </a:r>
                    </a:p>
                    <a:p>
                      <a:r>
                        <a:rPr lang="en-ZA" baseline="0" dirty="0" smtClean="0">
                          <a:solidFill>
                            <a:schemeClr val="tx1"/>
                          </a:solidFill>
                        </a:rPr>
                        <a:t>HIV Viral Load testing sites</a:t>
                      </a:r>
                    </a:p>
                    <a:p>
                      <a:r>
                        <a:rPr lang="en-ZA" baseline="0" dirty="0" smtClean="0">
                          <a:solidFill>
                            <a:schemeClr val="tx1"/>
                          </a:solidFill>
                        </a:rPr>
                        <a:t>CD4 TAT</a:t>
                      </a:r>
                    </a:p>
                    <a:p>
                      <a:r>
                        <a:rPr lang="en-ZA" baseline="0" dirty="0" smtClean="0">
                          <a:solidFill>
                            <a:schemeClr val="tx1"/>
                          </a:solidFill>
                        </a:rPr>
                        <a:t>Viral Load TAT</a:t>
                      </a:r>
                    </a:p>
                    <a:p>
                      <a:r>
                        <a:rPr lang="en-ZA" baseline="0" dirty="0" smtClean="0">
                          <a:solidFill>
                            <a:schemeClr val="tx1"/>
                          </a:solidFill>
                        </a:rPr>
                        <a:t>HIV PCR TAT</a:t>
                      </a:r>
                    </a:p>
                    <a:p>
                      <a:r>
                        <a:rPr lang="en-ZA" baseline="0" dirty="0" smtClean="0">
                          <a:solidFill>
                            <a:schemeClr val="tx1"/>
                          </a:solidFill>
                        </a:rPr>
                        <a:t>Cervical smear TAT</a:t>
                      </a:r>
                    </a:p>
                    <a:p>
                      <a:r>
                        <a:rPr lang="en-ZA" baseline="0" dirty="0" smtClean="0">
                          <a:solidFill>
                            <a:schemeClr val="tx1"/>
                          </a:solidFill>
                        </a:rPr>
                        <a:t>FBC TAT</a:t>
                      </a:r>
                    </a:p>
                    <a:p>
                      <a:r>
                        <a:rPr lang="en-ZA" baseline="0" dirty="0" smtClean="0">
                          <a:solidFill>
                            <a:schemeClr val="tx1"/>
                          </a:solidFill>
                        </a:rPr>
                        <a:t>U&amp;E TAT </a:t>
                      </a:r>
                    </a:p>
                    <a:p>
                      <a:r>
                        <a:rPr lang="en-ZA" baseline="0" dirty="0" smtClean="0">
                          <a:solidFill>
                            <a:schemeClr val="tx1"/>
                          </a:solidFill>
                        </a:rPr>
                        <a:t>LFT TAT</a:t>
                      </a:r>
                    </a:p>
                    <a:p>
                      <a:r>
                        <a:rPr lang="en-ZA" baseline="0" dirty="0" smtClean="0">
                          <a:solidFill>
                            <a:schemeClr val="tx1"/>
                          </a:solidFill>
                        </a:rPr>
                        <a:t>SANAS Accreditation</a:t>
                      </a:r>
                    </a:p>
                    <a:p>
                      <a:r>
                        <a:rPr lang="en-ZA" baseline="0" dirty="0" smtClean="0">
                          <a:solidFill>
                            <a:schemeClr val="tx1"/>
                          </a:solidFill>
                        </a:rPr>
                        <a:t>Proficiency Testing</a:t>
                      </a:r>
                    </a:p>
                    <a:p>
                      <a:r>
                        <a:rPr lang="en-ZA" baseline="0" dirty="0" smtClean="0">
                          <a:solidFill>
                            <a:schemeClr val="tx1"/>
                          </a:solidFill>
                        </a:rPr>
                        <a:t>Building Maintenance</a:t>
                      </a:r>
                      <a:endParaRPr lang="en-ZA" dirty="0">
                        <a:solidFill>
                          <a:schemeClr val="tx1"/>
                        </a:solidFill>
                      </a:endParaRPr>
                    </a:p>
                  </a:txBody>
                  <a:tcPr/>
                </a:tc>
                <a:tc>
                  <a:txBody>
                    <a:bodyPr/>
                    <a:lstStyle/>
                    <a:p>
                      <a:r>
                        <a:rPr lang="en-ZA" dirty="0" smtClean="0">
                          <a:solidFill>
                            <a:schemeClr val="tx1"/>
                          </a:solidFill>
                        </a:rPr>
                        <a:t>TB microscopy TAT (almost achieved)</a:t>
                      </a:r>
                    </a:p>
                    <a:p>
                      <a:r>
                        <a:rPr lang="en-ZA" baseline="0" dirty="0" smtClean="0">
                          <a:solidFill>
                            <a:schemeClr val="tx1"/>
                          </a:solidFill>
                        </a:rPr>
                        <a:t>Gene Expert TAT (almost achieved)</a:t>
                      </a:r>
                    </a:p>
                    <a:p>
                      <a:r>
                        <a:rPr lang="en-ZA" baseline="0" dirty="0" smtClean="0">
                          <a:solidFill>
                            <a:schemeClr val="tx1"/>
                          </a:solidFill>
                        </a:rPr>
                        <a:t>SANAS accreditation of Central Labs (almost achieved)</a:t>
                      </a:r>
                    </a:p>
                    <a:p>
                      <a:r>
                        <a:rPr lang="en-ZA" baseline="0" dirty="0" smtClean="0">
                          <a:solidFill>
                            <a:schemeClr val="tx1"/>
                          </a:solidFill>
                        </a:rPr>
                        <a:t>SANAS accreditation of regional labs </a:t>
                      </a:r>
                    </a:p>
                    <a:p>
                      <a:r>
                        <a:rPr lang="en-ZA" baseline="0" dirty="0" smtClean="0">
                          <a:solidFill>
                            <a:schemeClr val="tx1"/>
                          </a:solidFill>
                        </a:rPr>
                        <a:t>SANAS accreditation of district labs (almost)</a:t>
                      </a:r>
                    </a:p>
                    <a:p>
                      <a:r>
                        <a:rPr lang="en-ZA" baseline="0" dirty="0" smtClean="0">
                          <a:solidFill>
                            <a:schemeClr val="tx1"/>
                          </a:solidFill>
                        </a:rPr>
                        <a:t>Pre-analytical automation of provincial tertiary labs.</a:t>
                      </a:r>
                      <a:endParaRPr lang="en-ZA" dirty="0">
                        <a:solidFill>
                          <a:schemeClr val="tx1"/>
                        </a:solidFill>
                      </a:endParaRPr>
                    </a:p>
                  </a:txBody>
                  <a:tcPr/>
                </a:tc>
                <a:extLst>
                  <a:ext uri="{0D108BD9-81ED-4DB2-BD59-A6C34878D82A}">
                    <a16:rowId xmlns="" xmlns:a16="http://schemas.microsoft.com/office/drawing/2014/main" val="1661760327"/>
                  </a:ext>
                </a:extLst>
              </a:tr>
            </a:tbl>
          </a:graphicData>
        </a:graphic>
      </p:graphicFrame>
    </p:spTree>
    <p:extLst>
      <p:ext uri="{BB962C8B-B14F-4D97-AF65-F5344CB8AC3E}">
        <p14:creationId xmlns="" xmlns:p14="http://schemas.microsoft.com/office/powerpoint/2010/main" val="2332438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1660712853"/>
              </p:ext>
            </p:extLst>
          </p:nvPr>
        </p:nvGraphicFramePr>
        <p:xfrm>
          <a:off x="366711" y="1332500"/>
          <a:ext cx="8420101" cy="5097780"/>
        </p:xfrm>
        <a:graphic>
          <a:graphicData uri="http://schemas.openxmlformats.org/drawingml/2006/table">
            <a:tbl>
              <a:tblPr firstRow="1" firstCol="1" bandRow="1"/>
              <a:tblGrid>
                <a:gridCol w="671452">
                  <a:extLst>
                    <a:ext uri="{9D8B030D-6E8A-4147-A177-3AD203B41FA5}">
                      <a16:colId xmlns="" xmlns:a16="http://schemas.microsoft.com/office/drawing/2014/main" val="3946509056"/>
                    </a:ext>
                  </a:extLst>
                </a:gridCol>
                <a:gridCol w="1546272">
                  <a:extLst>
                    <a:ext uri="{9D8B030D-6E8A-4147-A177-3AD203B41FA5}">
                      <a16:colId xmlns="" xmlns:a16="http://schemas.microsoft.com/office/drawing/2014/main" val="698282295"/>
                    </a:ext>
                  </a:extLst>
                </a:gridCol>
                <a:gridCol w="1080340">
                  <a:extLst>
                    <a:ext uri="{9D8B030D-6E8A-4147-A177-3AD203B41FA5}">
                      <a16:colId xmlns="" xmlns:a16="http://schemas.microsoft.com/office/drawing/2014/main" val="703959260"/>
                    </a:ext>
                  </a:extLst>
                </a:gridCol>
                <a:gridCol w="924631">
                  <a:extLst>
                    <a:ext uri="{9D8B030D-6E8A-4147-A177-3AD203B41FA5}">
                      <a16:colId xmlns="" xmlns:a16="http://schemas.microsoft.com/office/drawing/2014/main" val="382830195"/>
                    </a:ext>
                  </a:extLst>
                </a:gridCol>
                <a:gridCol w="4197406">
                  <a:extLst>
                    <a:ext uri="{9D8B030D-6E8A-4147-A177-3AD203B41FA5}">
                      <a16:colId xmlns="" xmlns:a16="http://schemas.microsoft.com/office/drawing/2014/main" val="2117978091"/>
                    </a:ext>
                  </a:extLst>
                </a:gridCol>
              </a:tblGrid>
              <a:tr h="361036">
                <a:tc gridSpan="5">
                  <a:txBody>
                    <a:bodyPr/>
                    <a:lstStyle/>
                    <a:p>
                      <a:pPr>
                        <a:lnSpc>
                          <a:spcPct val="115000"/>
                        </a:lnSpc>
                        <a:spcAft>
                          <a:spcPts val="0"/>
                        </a:spcAft>
                      </a:pPr>
                      <a:r>
                        <a:rPr lang="en-GB" sz="1500" b="1" dirty="0">
                          <a:effectLst/>
                          <a:latin typeface="+mn-lt"/>
                          <a:ea typeface="Calibri" panose="020F0502020204030204" pitchFamily="34" charset="0"/>
                          <a:cs typeface="Arial" panose="020B0604020202020204" pitchFamily="34" charset="0"/>
                        </a:rPr>
                        <a:t>Sub-Programme: Financial Management</a:t>
                      </a:r>
                    </a:p>
                    <a:p>
                      <a:pPr>
                        <a:lnSpc>
                          <a:spcPct val="115000"/>
                        </a:lnSpc>
                        <a:spcAft>
                          <a:spcPts val="0"/>
                        </a:spcAft>
                      </a:pPr>
                      <a:r>
                        <a:rPr lang="en-GB" sz="1500" b="1" dirty="0">
                          <a:effectLst/>
                          <a:latin typeface="+mn-lt"/>
                          <a:ea typeface="Calibri" panose="020F0502020204030204" pitchFamily="34" charset="0"/>
                          <a:cs typeface="Arial" panose="020B0604020202020204" pitchFamily="34" charset="0"/>
                        </a:rPr>
                        <a:t> </a:t>
                      </a:r>
                      <a:r>
                        <a:rPr lang="en-GB" sz="1500" b="1" dirty="0" smtClean="0">
                          <a:effectLst/>
                          <a:latin typeface="+mn-lt"/>
                          <a:ea typeface="Calibri" panose="020F0502020204030204" pitchFamily="34" charset="0"/>
                          <a:cs typeface="Arial" panose="020B0604020202020204" pitchFamily="34" charset="0"/>
                        </a:rPr>
                        <a:t>* indicates the recalculated targets as the calculations were not correct previously.</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635423">
                <a:tc gridSpan="2">
                  <a:txBody>
                    <a:bodyPr/>
                    <a:lstStyle/>
                    <a:p>
                      <a:pPr algn="l">
                        <a:lnSpc>
                          <a:spcPct val="100000"/>
                        </a:lnSpc>
                        <a:spcAft>
                          <a:spcPts val="0"/>
                        </a:spcAft>
                      </a:pPr>
                      <a:r>
                        <a:rPr lang="en-GB" sz="15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a:t>
                      </a:r>
                    </a:p>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Planned </a:t>
                      </a:r>
                    </a:p>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Target</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 </a:t>
                      </a:r>
                    </a:p>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Actual </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l">
                        <a:lnSpc>
                          <a:spcPct val="100000"/>
                        </a:lnSpc>
                        <a:spcAft>
                          <a:spcPts val="0"/>
                        </a:spcAft>
                      </a:pPr>
                      <a:r>
                        <a:rPr lang="en-GB" sz="15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330179">
                <a:tc>
                  <a:txBody>
                    <a:bodyPr/>
                    <a:lstStyle/>
                    <a:p>
                      <a:pPr algn="l">
                        <a:lnSpc>
                          <a:spcPct val="100000"/>
                        </a:lnSpc>
                        <a:spcAft>
                          <a:spcPts val="0"/>
                        </a:spcAft>
                      </a:pPr>
                      <a:r>
                        <a:rPr lang="en-GB" sz="1500" b="1" dirty="0">
                          <a:effectLst/>
                          <a:latin typeface="+mn-lt"/>
                          <a:ea typeface="Calibri" panose="020F0502020204030204" pitchFamily="34" charset="0"/>
                          <a:cs typeface="Arial" panose="020B0604020202020204" pitchFamily="34" charset="0"/>
                        </a:rPr>
                        <a:t>1.1.1</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GB" sz="1500" b="1" dirty="0">
                          <a:effectLst/>
                          <a:latin typeface="+mn-lt"/>
                          <a:ea typeface="Calibri" panose="020F0502020204030204" pitchFamily="34" charset="0"/>
                          <a:cs typeface="Arial" panose="020B0604020202020204" pitchFamily="34" charset="0"/>
                        </a:rPr>
                        <a:t>Current ratio (current assets / current liabilities)</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2.6 times</a:t>
                      </a:r>
                    </a:p>
                    <a:p>
                      <a:pPr algn="l">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(2.0</a:t>
                      </a:r>
                      <a:r>
                        <a:rPr lang="en-ZA" sz="1500" b="0" baseline="0" dirty="0" smtClean="0">
                          <a:effectLst/>
                          <a:latin typeface="+mn-lt"/>
                          <a:ea typeface="Calibri" panose="020F0502020204030204" pitchFamily="34" charset="0"/>
                          <a:cs typeface="Arial" panose="020B0604020202020204" pitchFamily="34" charset="0"/>
                        </a:rPr>
                        <a:t> </a:t>
                      </a:r>
                      <a:r>
                        <a:rPr lang="en-ZA" sz="1500" b="0" dirty="0" smtClean="0">
                          <a:effectLst/>
                          <a:latin typeface="+mn-lt"/>
                          <a:ea typeface="Calibri" panose="020F0502020204030204" pitchFamily="34" charset="0"/>
                          <a:cs typeface="Arial" panose="020B0604020202020204" pitchFamily="34" charset="0"/>
                        </a:rPr>
                        <a:t>times)*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1.9 times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pPr>
                      <a:r>
                        <a:rPr lang="en-ZA" sz="1500" b="0" i="0" u="none" strike="noStrike" kern="1200" baseline="0" dirty="0" smtClean="0">
                          <a:solidFill>
                            <a:schemeClr val="tx1"/>
                          </a:solidFill>
                          <a:latin typeface="+mn-lt"/>
                          <a:ea typeface="+mn-ea"/>
                          <a:cs typeface="Arial" panose="020B0604020202020204" pitchFamily="34" charset="0"/>
                        </a:rPr>
                        <a:t>Target not achieved. Despite a year-on-year increase in both current assets and current liabilities, the growth in short term liabilities exceeded the growth in current assets by 2.2%, which led to a reduction in liquidity. A reduction in the accounting provision for doubtful debt offsets potential concerns around reductions in company </a:t>
                      </a:r>
                      <a:r>
                        <a:rPr lang="en-GB" sz="1500" b="0" i="0" u="none" strike="noStrike" kern="1200" baseline="0" dirty="0" smtClean="0">
                          <a:solidFill>
                            <a:schemeClr val="tx1"/>
                          </a:solidFill>
                          <a:latin typeface="+mn-lt"/>
                          <a:ea typeface="+mn-ea"/>
                          <a:cs typeface="Arial" panose="020B0604020202020204" pitchFamily="34" charset="0"/>
                        </a:rPr>
                        <a:t>liquidity.</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168315612"/>
                  </a:ext>
                </a:extLst>
              </a:tr>
              <a:tr h="693189">
                <a:tc>
                  <a:txBody>
                    <a:bodyPr/>
                    <a:lstStyle/>
                    <a:p>
                      <a:pPr algn="l">
                        <a:lnSpc>
                          <a:spcPct val="100000"/>
                        </a:lnSpc>
                        <a:spcAft>
                          <a:spcPts val="0"/>
                        </a:spcAft>
                      </a:pPr>
                      <a:r>
                        <a:rPr lang="en-GB" sz="1500" b="1" dirty="0">
                          <a:effectLst/>
                          <a:latin typeface="+mn-lt"/>
                          <a:ea typeface="Calibri" panose="020F0502020204030204" pitchFamily="34" charset="0"/>
                          <a:cs typeface="Arial" panose="020B0604020202020204" pitchFamily="34" charset="0"/>
                        </a:rPr>
                        <a:t>1.1.2</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GB" sz="1500" b="1" dirty="0">
                          <a:effectLst/>
                          <a:latin typeface="+mn-lt"/>
                          <a:ea typeface="Calibri" panose="020F0502020204030204" pitchFamily="34" charset="0"/>
                          <a:cs typeface="Arial" panose="020B0604020202020204" pitchFamily="34" charset="0"/>
                        </a:rPr>
                        <a:t>Cash flow coverage ratio (operating cash in-flows / total debt)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2.5 times: </a:t>
                      </a:r>
                    </a:p>
                    <a:p>
                      <a:pPr algn="l">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(2.1 times)*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2.3 times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Target achieved. Increases in the cash coverage is as a result of improved cash collections.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4124128285"/>
                  </a:ext>
                </a:extLst>
              </a:tr>
              <a:tr h="1076452">
                <a:tc>
                  <a:txBody>
                    <a:bodyPr/>
                    <a:lstStyle/>
                    <a:p>
                      <a:pPr algn="l">
                        <a:lnSpc>
                          <a:spcPct val="100000"/>
                        </a:lnSpc>
                        <a:spcAft>
                          <a:spcPts val="0"/>
                        </a:spcAft>
                      </a:pPr>
                      <a:r>
                        <a:rPr lang="en-GB" sz="1500" b="1" dirty="0">
                          <a:effectLst/>
                          <a:latin typeface="+mn-lt"/>
                          <a:ea typeface="Calibri" panose="020F0502020204030204" pitchFamily="34" charset="0"/>
                          <a:cs typeface="Arial" panose="020B0604020202020204" pitchFamily="34" charset="0"/>
                        </a:rPr>
                        <a:t>1.1.3</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GB" sz="1500" b="1" dirty="0">
                          <a:effectLst/>
                          <a:latin typeface="+mn-lt"/>
                          <a:ea typeface="Calibri" panose="020F0502020204030204" pitchFamily="34" charset="0"/>
                          <a:cs typeface="Arial" panose="020B0604020202020204" pitchFamily="34" charset="0"/>
                        </a:rPr>
                        <a:t>Turnover (including other income): R’bn</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R7.2bn</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R8.2bn</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500" b="0" dirty="0" smtClean="0">
                          <a:effectLst/>
                          <a:latin typeface="+mn-lt"/>
                          <a:ea typeface="Calibri" panose="020F0502020204030204" pitchFamily="34" charset="0"/>
                          <a:cs typeface="Arial" panose="020B0604020202020204" pitchFamily="34" charset="0"/>
                        </a:rPr>
                        <a:t>Target</a:t>
                      </a:r>
                      <a:r>
                        <a:rPr lang="en-ZA" sz="1500" b="0" baseline="0" dirty="0" smtClean="0">
                          <a:effectLst/>
                          <a:latin typeface="+mn-lt"/>
                          <a:ea typeface="Calibri" panose="020F0502020204030204" pitchFamily="34" charset="0"/>
                          <a:cs typeface="Arial" panose="020B0604020202020204" pitchFamily="34" charset="0"/>
                        </a:rPr>
                        <a:t> achieved. Actual turnover exceeded the planned target by R1bn due to increases in test volumes as well as an increase in non-exchange revenue, viz the revenue budget allocation from the DoH.</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50327591"/>
                  </a:ext>
                </a:extLst>
              </a:tr>
            </a:tbl>
          </a:graphicData>
        </a:graphic>
      </p:graphicFrame>
      <p:sp>
        <p:nvSpPr>
          <p:cNvPr id="4" name="TextBox 3"/>
          <p:cNvSpPr txBox="1"/>
          <p:nvPr/>
        </p:nvSpPr>
        <p:spPr>
          <a:xfrm>
            <a:off x="342902" y="952687"/>
            <a:ext cx="8467721"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1 : Administration </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3250470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557900763"/>
              </p:ext>
            </p:extLst>
          </p:nvPr>
        </p:nvGraphicFramePr>
        <p:xfrm>
          <a:off x="352425" y="1493055"/>
          <a:ext cx="8458199" cy="4932661"/>
        </p:xfrm>
        <a:graphic>
          <a:graphicData uri="http://schemas.openxmlformats.org/drawingml/2006/table">
            <a:tbl>
              <a:tblPr firstRow="1" firstCol="1" bandRow="1"/>
              <a:tblGrid>
                <a:gridCol w="542039">
                  <a:extLst>
                    <a:ext uri="{9D8B030D-6E8A-4147-A177-3AD203B41FA5}">
                      <a16:colId xmlns="" xmlns:a16="http://schemas.microsoft.com/office/drawing/2014/main" val="3946509056"/>
                    </a:ext>
                  </a:extLst>
                </a:gridCol>
                <a:gridCol w="1466148">
                  <a:extLst>
                    <a:ext uri="{9D8B030D-6E8A-4147-A177-3AD203B41FA5}">
                      <a16:colId xmlns="" xmlns:a16="http://schemas.microsoft.com/office/drawing/2014/main" val="698282295"/>
                    </a:ext>
                  </a:extLst>
                </a:gridCol>
                <a:gridCol w="994709">
                  <a:extLst>
                    <a:ext uri="{9D8B030D-6E8A-4147-A177-3AD203B41FA5}">
                      <a16:colId xmlns="" xmlns:a16="http://schemas.microsoft.com/office/drawing/2014/main" val="703959260"/>
                    </a:ext>
                  </a:extLst>
                </a:gridCol>
                <a:gridCol w="1167156">
                  <a:extLst>
                    <a:ext uri="{9D8B030D-6E8A-4147-A177-3AD203B41FA5}">
                      <a16:colId xmlns="" xmlns:a16="http://schemas.microsoft.com/office/drawing/2014/main" val="382830195"/>
                    </a:ext>
                  </a:extLst>
                </a:gridCol>
                <a:gridCol w="4288147">
                  <a:extLst>
                    <a:ext uri="{9D8B030D-6E8A-4147-A177-3AD203B41FA5}">
                      <a16:colId xmlns="" xmlns:a16="http://schemas.microsoft.com/office/drawing/2014/main" val="2117978091"/>
                    </a:ext>
                  </a:extLst>
                </a:gridCol>
              </a:tblGrid>
              <a:tr h="361036">
                <a:tc gridSpan="5">
                  <a:txBody>
                    <a:bodyPr/>
                    <a:lstStyle/>
                    <a:p>
                      <a:pPr algn="ctr">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Sub-Programme</a:t>
                      </a:r>
                      <a:r>
                        <a:rPr lang="en-GB" sz="1500" b="1" dirty="0">
                          <a:effectLst/>
                          <a:latin typeface="+mn-lt"/>
                          <a:ea typeface="Calibri" panose="020F0502020204030204" pitchFamily="34" charset="0"/>
                          <a:cs typeface="Arial" panose="020B0604020202020204" pitchFamily="34" charset="0"/>
                        </a:rPr>
                        <a:t>: Financial </a:t>
                      </a:r>
                      <a:r>
                        <a:rPr lang="en-GB" sz="1500" b="1" dirty="0" smtClean="0">
                          <a:effectLst/>
                          <a:latin typeface="+mn-lt"/>
                          <a:ea typeface="Calibri" panose="020F0502020204030204" pitchFamily="34" charset="0"/>
                          <a:cs typeface="Arial" panose="020B0604020202020204" pitchFamily="34" charset="0"/>
                        </a:rPr>
                        <a:t>Management (cont)</a:t>
                      </a:r>
                      <a:endParaRPr lang="en-GB" sz="1500" b="1" dirty="0">
                        <a:effectLst/>
                        <a:latin typeface="+mn-lt"/>
                        <a:ea typeface="Calibri" panose="020F0502020204030204" pitchFamily="34" charset="0"/>
                        <a:cs typeface="Arial" panose="020B0604020202020204" pitchFamily="34" charset="0"/>
                      </a:endParaRPr>
                    </a:p>
                    <a:p>
                      <a:pPr algn="ctr">
                        <a:lnSpc>
                          <a:spcPct val="115000"/>
                        </a:lnSpc>
                        <a:spcAft>
                          <a:spcPts val="0"/>
                        </a:spcAft>
                      </a:pPr>
                      <a:r>
                        <a:rPr lang="en-GB" sz="1500" b="1" dirty="0">
                          <a:effectLst/>
                          <a:latin typeface="+mn-lt"/>
                          <a:ea typeface="Calibri" panose="020F0502020204030204" pitchFamily="34" charset="0"/>
                          <a:cs typeface="Arial" panose="020B0604020202020204" pitchFamily="34" charset="0"/>
                        </a:rPr>
                        <a:t> </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635423">
                <a:tc gridSpan="2">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Target</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Actual </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330179">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1.1.4</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dirty="0">
                          <a:effectLst/>
                          <a:latin typeface="+mn-lt"/>
                          <a:ea typeface="Calibri" panose="020F0502020204030204" pitchFamily="34" charset="0"/>
                          <a:cs typeface="Arial" panose="020B0604020202020204" pitchFamily="34" charset="0"/>
                        </a:rPr>
                        <a:t>Percentage of materials to </a:t>
                      </a:r>
                      <a:r>
                        <a:rPr lang="en-GB" sz="1500" b="1" dirty="0" smtClean="0">
                          <a:effectLst/>
                          <a:latin typeface="+mn-lt"/>
                          <a:ea typeface="Calibri" panose="020F0502020204030204" pitchFamily="34" charset="0"/>
                          <a:cs typeface="Arial" panose="020B0604020202020204" pitchFamily="34" charset="0"/>
                        </a:rPr>
                        <a:t>test</a:t>
                      </a:r>
                      <a:r>
                        <a:rPr lang="en-GB" sz="1500" b="1" baseline="0" dirty="0" smtClean="0">
                          <a:effectLst/>
                          <a:latin typeface="+mn-lt"/>
                          <a:ea typeface="Calibri" panose="020F0502020204030204" pitchFamily="34" charset="0"/>
                          <a:cs typeface="Arial" panose="020B0604020202020204" pitchFamily="34" charset="0"/>
                        </a:rPr>
                        <a:t> revenue</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38%</a:t>
                      </a:r>
                      <a:r>
                        <a:rPr lang="en-ZA" sz="1500" b="0" baseline="0" dirty="0" smtClean="0">
                          <a:effectLst/>
                          <a:latin typeface="+mn-lt"/>
                          <a:ea typeface="Calibri" panose="020F0502020204030204" pitchFamily="34" charset="0"/>
                          <a:cs typeface="Arial" panose="020B0604020202020204" pitchFamily="34" charset="0"/>
                        </a:rPr>
                        <a:t> </a:t>
                      </a:r>
                      <a:r>
                        <a:rPr lang="en-ZA" sz="1500" b="0" dirty="0" smtClean="0">
                          <a:effectLst/>
                          <a:latin typeface="+mn-lt"/>
                          <a:ea typeface="Calibri" panose="020F0502020204030204" pitchFamily="34" charset="0"/>
                          <a:cs typeface="Arial" panose="020B0604020202020204" pitchFamily="34" charset="0"/>
                        </a:rPr>
                        <a:t>(43%)*</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43%</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a:t>
                      </a:r>
                      <a:r>
                        <a:rPr lang="en-ZA" sz="1500" b="0" baseline="0" dirty="0" smtClean="0">
                          <a:effectLst/>
                          <a:latin typeface="+mn-lt"/>
                          <a:ea typeface="Calibri" panose="020F0502020204030204" pitchFamily="34" charset="0"/>
                          <a:cs typeface="Arial" panose="020B0604020202020204" pitchFamily="34" charset="0"/>
                        </a:rPr>
                        <a:t> achieved. This is due to the effective management of price increases as well as an improvement in the exchange rate volatility.</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4168315612"/>
                  </a:ext>
                </a:extLst>
              </a:tr>
              <a:tr h="693189">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1.1.5</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dirty="0">
                          <a:effectLst/>
                          <a:latin typeface="+mn-lt"/>
                          <a:ea typeface="Calibri" panose="020F0502020204030204" pitchFamily="34" charset="0"/>
                          <a:cs typeface="Arial" panose="020B0604020202020204" pitchFamily="34" charset="0"/>
                        </a:rPr>
                        <a:t>Number of creditor days</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80</a:t>
                      </a:r>
                      <a:r>
                        <a:rPr lang="en-ZA" sz="1500" b="0" baseline="0" dirty="0" smtClean="0">
                          <a:effectLst/>
                          <a:latin typeface="+mn-lt"/>
                          <a:ea typeface="Calibri" panose="020F0502020204030204" pitchFamily="34" charset="0"/>
                          <a:cs typeface="Arial" panose="020B0604020202020204" pitchFamily="34" charset="0"/>
                          <a:sym typeface="Wingdings" panose="05000000000000000000" pitchFamily="2" charset="2"/>
                        </a:rPr>
                        <a:t> (</a:t>
                      </a:r>
                      <a:r>
                        <a:rPr lang="en-ZA" sz="1500" b="0" dirty="0" smtClean="0">
                          <a:effectLst/>
                          <a:latin typeface="+mn-lt"/>
                          <a:ea typeface="Calibri" panose="020F0502020204030204" pitchFamily="34" charset="0"/>
                          <a:cs typeface="Arial" panose="020B0604020202020204" pitchFamily="34" charset="0"/>
                          <a:sym typeface="Wingdings" panose="05000000000000000000" pitchFamily="2" charset="2"/>
                        </a:rPr>
                        <a:t>67)*</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51</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achieved. Despite an overall increase</a:t>
                      </a:r>
                      <a:r>
                        <a:rPr lang="en-ZA" sz="1500" b="0" baseline="0" dirty="0" smtClean="0">
                          <a:effectLst/>
                          <a:latin typeface="+mn-lt"/>
                          <a:ea typeface="Calibri" panose="020F0502020204030204" pitchFamily="34" charset="0"/>
                          <a:cs typeface="Arial" panose="020B0604020202020204" pitchFamily="34" charset="0"/>
                        </a:rPr>
                        <a:t> in short term liabilities in the reporting period, the profile of the outstanding debt improved due to renewed focus on paying debt that was in arrears. This resulted in improved creditors days.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4124128285"/>
                  </a:ext>
                </a:extLst>
              </a:tr>
              <a:tr h="1076452">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1.1.6</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dirty="0">
                          <a:effectLst/>
                          <a:latin typeface="+mn-lt"/>
                          <a:ea typeface="Calibri" panose="020F0502020204030204" pitchFamily="34" charset="0"/>
                          <a:cs typeface="Arial" panose="020B0604020202020204" pitchFamily="34" charset="0"/>
                        </a:rPr>
                        <a:t>Number of debtor days</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150</a:t>
                      </a:r>
                      <a:r>
                        <a:rPr lang="en-ZA" sz="1500" b="0" dirty="0" smtClean="0">
                          <a:effectLst/>
                          <a:latin typeface="+mn-lt"/>
                          <a:ea typeface="Calibri" panose="020F0502020204030204" pitchFamily="34" charset="0"/>
                          <a:cs typeface="Arial" panose="020B0604020202020204" pitchFamily="34" charset="0"/>
                          <a:sym typeface="Wingdings" panose="05000000000000000000" pitchFamily="2" charset="2"/>
                        </a:rPr>
                        <a:t> (302)*</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260</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achieved. Cash</a:t>
                      </a:r>
                      <a:r>
                        <a:rPr lang="en-ZA" sz="1500" b="0" baseline="0" dirty="0" smtClean="0">
                          <a:effectLst/>
                          <a:latin typeface="+mn-lt"/>
                          <a:ea typeface="Calibri" panose="020F0502020204030204" pitchFamily="34" charset="0"/>
                          <a:cs typeface="Arial" panose="020B0604020202020204" pitchFamily="34" charset="0"/>
                        </a:rPr>
                        <a:t> collections have improved, which has led to a reduction in debtor days. This is due to a resolution of the long outstanding debt dispute with Gauteng.</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50327591"/>
                  </a:ext>
                </a:extLst>
              </a:tr>
            </a:tbl>
          </a:graphicData>
        </a:graphic>
      </p:graphicFrame>
      <p:sp>
        <p:nvSpPr>
          <p:cNvPr id="6" name="TextBox 5"/>
          <p:cNvSpPr txBox="1"/>
          <p:nvPr/>
        </p:nvSpPr>
        <p:spPr>
          <a:xfrm>
            <a:off x="352426" y="1121268"/>
            <a:ext cx="8458198"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1 : Administration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656774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506315373"/>
              </p:ext>
            </p:extLst>
          </p:nvPr>
        </p:nvGraphicFramePr>
        <p:xfrm>
          <a:off x="337954" y="1481345"/>
          <a:ext cx="8458199" cy="2422735"/>
        </p:xfrm>
        <a:graphic>
          <a:graphicData uri="http://schemas.openxmlformats.org/drawingml/2006/table">
            <a:tbl>
              <a:tblPr firstRow="1" firstCol="1" bandRow="1"/>
              <a:tblGrid>
                <a:gridCol w="542039">
                  <a:extLst>
                    <a:ext uri="{9D8B030D-6E8A-4147-A177-3AD203B41FA5}">
                      <a16:colId xmlns="" xmlns:a16="http://schemas.microsoft.com/office/drawing/2014/main" val="3946509056"/>
                    </a:ext>
                  </a:extLst>
                </a:gridCol>
                <a:gridCol w="1466148">
                  <a:extLst>
                    <a:ext uri="{9D8B030D-6E8A-4147-A177-3AD203B41FA5}">
                      <a16:colId xmlns="" xmlns:a16="http://schemas.microsoft.com/office/drawing/2014/main" val="698282295"/>
                    </a:ext>
                  </a:extLst>
                </a:gridCol>
                <a:gridCol w="1273359">
                  <a:extLst>
                    <a:ext uri="{9D8B030D-6E8A-4147-A177-3AD203B41FA5}">
                      <a16:colId xmlns="" xmlns:a16="http://schemas.microsoft.com/office/drawing/2014/main" val="703959260"/>
                    </a:ext>
                  </a:extLst>
                </a:gridCol>
                <a:gridCol w="1466850">
                  <a:extLst>
                    <a:ext uri="{9D8B030D-6E8A-4147-A177-3AD203B41FA5}">
                      <a16:colId xmlns="" xmlns:a16="http://schemas.microsoft.com/office/drawing/2014/main" val="382830195"/>
                    </a:ext>
                  </a:extLst>
                </a:gridCol>
                <a:gridCol w="3709803">
                  <a:extLst>
                    <a:ext uri="{9D8B030D-6E8A-4147-A177-3AD203B41FA5}">
                      <a16:colId xmlns="" xmlns:a16="http://schemas.microsoft.com/office/drawing/2014/main" val="2117978091"/>
                    </a:ext>
                  </a:extLst>
                </a:gridCol>
              </a:tblGrid>
              <a:tr h="361036">
                <a:tc gridSpan="5">
                  <a:txBody>
                    <a:bodyPr/>
                    <a:lstStyle/>
                    <a:p>
                      <a:pPr algn="ctr">
                        <a:lnSpc>
                          <a:spcPct val="115000"/>
                        </a:lnSpc>
                        <a:spcAft>
                          <a:spcPts val="0"/>
                        </a:spcAft>
                      </a:pPr>
                      <a:r>
                        <a:rPr lang="en-GB" sz="1600" b="1" dirty="0">
                          <a:effectLst/>
                          <a:latin typeface="+mn-lt"/>
                          <a:ea typeface="Calibri" panose="020F0502020204030204" pitchFamily="34" charset="0"/>
                          <a:cs typeface="Arial" panose="020B0604020202020204" pitchFamily="34" charset="0"/>
                        </a:rPr>
                        <a:t>Sub-Programme: </a:t>
                      </a:r>
                      <a:r>
                        <a:rPr lang="en-GB" sz="1600" b="1" dirty="0" smtClean="0">
                          <a:effectLst/>
                          <a:latin typeface="+mn-lt"/>
                          <a:ea typeface="Calibri" panose="020F0502020204030204" pitchFamily="34" charset="0"/>
                          <a:cs typeface="Arial" panose="020B0604020202020204" pitchFamily="34" charset="0"/>
                        </a:rPr>
                        <a:t>: Governance and Compliance</a:t>
                      </a:r>
                      <a:r>
                        <a:rPr lang="en-GB" sz="1600" b="1" dirty="0">
                          <a:effectLst/>
                          <a:latin typeface="+mn-lt"/>
                          <a:ea typeface="Calibri" panose="020F0502020204030204" pitchFamily="34" charset="0"/>
                          <a:cs typeface="Arial" panose="020B0604020202020204" pitchFamily="34" charset="0"/>
                        </a:rPr>
                        <a:t> </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635423">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330179">
                <a:tc>
                  <a:txBody>
                    <a:bodyPr/>
                    <a:lstStyle/>
                    <a:p>
                      <a:pPr algn="l">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1.2.1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600" b="1" dirty="0" smtClean="0">
                          <a:effectLst/>
                          <a:latin typeface="+mn-lt"/>
                          <a:ea typeface="Calibri" panose="020F0502020204030204" pitchFamily="34" charset="0"/>
                          <a:cs typeface="Arial" panose="020B0604020202020204" pitchFamily="34" charset="0"/>
                        </a:rPr>
                        <a:t>Audit opinion of the AG</a:t>
                      </a:r>
                    </a:p>
                    <a:p>
                      <a:pPr algn="l">
                        <a:lnSpc>
                          <a:spcPct val="115000"/>
                        </a:lnSpc>
                        <a:spcAft>
                          <a:spcPts val="0"/>
                        </a:spcAft>
                      </a:pP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Unqualified</a:t>
                      </a:r>
                      <a:r>
                        <a:rPr lang="en-ZA" sz="1600" b="0" baseline="0" dirty="0" smtClean="0">
                          <a:effectLst/>
                          <a:latin typeface="+mn-lt"/>
                          <a:ea typeface="Calibri" panose="020F0502020204030204" pitchFamily="34" charset="0"/>
                          <a:cs typeface="Arial" panose="020B0604020202020204" pitchFamily="34" charset="0"/>
                        </a:rPr>
                        <a:t> audit report</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Qualified</a:t>
                      </a:r>
                      <a:r>
                        <a:rPr lang="en-ZA" sz="1600" b="0" baseline="0" dirty="0" smtClean="0">
                          <a:effectLst/>
                          <a:latin typeface="+mn-lt"/>
                          <a:ea typeface="Calibri" panose="020F0502020204030204" pitchFamily="34" charset="0"/>
                          <a:cs typeface="Arial" panose="020B0604020202020204" pitchFamily="34" charset="0"/>
                        </a:rPr>
                        <a:t> audit report</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This was due to irregular expenditure,</a:t>
                      </a:r>
                      <a:r>
                        <a:rPr lang="en-ZA" sz="1600" b="0" baseline="0" dirty="0" smtClean="0">
                          <a:effectLst/>
                          <a:latin typeface="+mn-lt"/>
                          <a:ea typeface="Calibri" panose="020F0502020204030204" pitchFamily="34" charset="0"/>
                          <a:cs typeface="Arial" panose="020B0604020202020204" pitchFamily="34" charset="0"/>
                        </a:rPr>
                        <a:t> commitments and accruals. </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168315612"/>
                  </a:ext>
                </a:extLst>
              </a:tr>
            </a:tbl>
          </a:graphicData>
        </a:graphic>
      </p:graphicFrame>
      <p:sp>
        <p:nvSpPr>
          <p:cNvPr id="7" name="TextBox 6"/>
          <p:cNvSpPr txBox="1"/>
          <p:nvPr/>
        </p:nvSpPr>
        <p:spPr>
          <a:xfrm>
            <a:off x="337954" y="1121268"/>
            <a:ext cx="8458198"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1 : Administration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3370118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851353290"/>
              </p:ext>
            </p:extLst>
          </p:nvPr>
        </p:nvGraphicFramePr>
        <p:xfrm>
          <a:off x="345440" y="1353500"/>
          <a:ext cx="8465183" cy="5154930"/>
        </p:xfrm>
        <a:graphic>
          <a:graphicData uri="http://schemas.openxmlformats.org/drawingml/2006/table">
            <a:tbl>
              <a:tblPr firstRow="1" firstCol="1" bandRow="1"/>
              <a:tblGrid>
                <a:gridCol w="549023">
                  <a:extLst>
                    <a:ext uri="{9D8B030D-6E8A-4147-A177-3AD203B41FA5}">
                      <a16:colId xmlns="" xmlns:a16="http://schemas.microsoft.com/office/drawing/2014/main" val="3946509056"/>
                    </a:ext>
                  </a:extLst>
                </a:gridCol>
                <a:gridCol w="1686812">
                  <a:extLst>
                    <a:ext uri="{9D8B030D-6E8A-4147-A177-3AD203B41FA5}">
                      <a16:colId xmlns="" xmlns:a16="http://schemas.microsoft.com/office/drawing/2014/main" val="698282295"/>
                    </a:ext>
                  </a:extLst>
                </a:gridCol>
                <a:gridCol w="817349">
                  <a:extLst>
                    <a:ext uri="{9D8B030D-6E8A-4147-A177-3AD203B41FA5}">
                      <a16:colId xmlns="" xmlns:a16="http://schemas.microsoft.com/office/drawing/2014/main" val="703959260"/>
                    </a:ext>
                  </a:extLst>
                </a:gridCol>
                <a:gridCol w="894298">
                  <a:extLst>
                    <a:ext uri="{9D8B030D-6E8A-4147-A177-3AD203B41FA5}">
                      <a16:colId xmlns="" xmlns:a16="http://schemas.microsoft.com/office/drawing/2014/main" val="382830195"/>
                    </a:ext>
                  </a:extLst>
                </a:gridCol>
                <a:gridCol w="4517701">
                  <a:extLst>
                    <a:ext uri="{9D8B030D-6E8A-4147-A177-3AD203B41FA5}">
                      <a16:colId xmlns="" xmlns:a16="http://schemas.microsoft.com/office/drawing/2014/main" val="2117978091"/>
                    </a:ext>
                  </a:extLst>
                </a:gridCol>
              </a:tblGrid>
              <a:tr h="494974">
                <a:tc gridSpan="5">
                  <a:txBody>
                    <a:bodyPr/>
                    <a:lstStyle/>
                    <a:p>
                      <a:pPr algn="ctr">
                        <a:lnSpc>
                          <a:spcPct val="115000"/>
                        </a:lnSpc>
                        <a:spcAft>
                          <a:spcPts val="0"/>
                        </a:spcAft>
                      </a:pPr>
                      <a:r>
                        <a:rPr lang="en-GB" sz="1500" b="1" dirty="0">
                          <a:effectLst/>
                          <a:latin typeface="+mn-lt"/>
                          <a:ea typeface="Calibri" panose="020F0502020204030204" pitchFamily="34" charset="0"/>
                          <a:cs typeface="Arial" panose="020B0604020202020204" pitchFamily="34" charset="0"/>
                        </a:rPr>
                        <a:t>Sub-Programme: </a:t>
                      </a:r>
                      <a:r>
                        <a:rPr lang="en-GB" sz="1500" b="1" dirty="0" smtClean="0">
                          <a:effectLst/>
                          <a:latin typeface="+mn-lt"/>
                          <a:ea typeface="Calibri" panose="020F0502020204030204" pitchFamily="34" charset="0"/>
                          <a:cs typeface="Arial" panose="020B0604020202020204" pitchFamily="34" charset="0"/>
                        </a:rPr>
                        <a:t>Information</a:t>
                      </a:r>
                      <a:r>
                        <a:rPr lang="en-GB" sz="1500" b="1" baseline="0" dirty="0" smtClean="0">
                          <a:effectLst/>
                          <a:latin typeface="+mn-lt"/>
                          <a:ea typeface="Calibri" panose="020F0502020204030204" pitchFamily="34" charset="0"/>
                          <a:cs typeface="Arial" panose="020B0604020202020204" pitchFamily="34" charset="0"/>
                        </a:rPr>
                        <a:t> Technology and Communication</a:t>
                      </a:r>
                      <a:endParaRPr lang="en-GB" sz="1500" b="1" dirty="0">
                        <a:effectLst/>
                        <a:latin typeface="+mn-lt"/>
                        <a:ea typeface="Calibri" panose="020F0502020204030204" pitchFamily="34" charset="0"/>
                        <a:cs typeface="Arial" panose="020B0604020202020204" pitchFamily="34" charset="0"/>
                      </a:endParaRPr>
                    </a:p>
                    <a:p>
                      <a:pPr algn="ctr">
                        <a:lnSpc>
                          <a:spcPct val="115000"/>
                        </a:lnSpc>
                        <a:spcAft>
                          <a:spcPts val="0"/>
                        </a:spcAft>
                      </a:pPr>
                      <a:r>
                        <a:rPr lang="en-GB" sz="1500" b="1" dirty="0">
                          <a:effectLst/>
                          <a:latin typeface="+mn-lt"/>
                          <a:ea typeface="Calibri" panose="020F0502020204030204" pitchFamily="34" charset="0"/>
                          <a:cs typeface="Arial" panose="020B0604020202020204" pitchFamily="34" charset="0"/>
                        </a:rPr>
                        <a:t> </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665138">
                <a:tc gridSpan="2">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Target</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Actual </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004913">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1.3.1</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baseline="0" dirty="0" smtClean="0">
                          <a:effectLst/>
                          <a:latin typeface="+mn-lt"/>
                          <a:ea typeface="Calibri" panose="020F0502020204030204" pitchFamily="34" charset="0"/>
                          <a:cs typeface="Arial" panose="020B0604020202020204" pitchFamily="34" charset="0"/>
                        </a:rPr>
                        <a:t>% of new IT Strategy completed</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100%</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75%</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a:t>
                      </a:r>
                      <a:r>
                        <a:rPr lang="en-ZA" sz="1500" b="0" baseline="0" dirty="0" smtClean="0">
                          <a:effectLst/>
                          <a:latin typeface="+mn-lt"/>
                          <a:ea typeface="Calibri" panose="020F0502020204030204" pitchFamily="34" charset="0"/>
                          <a:cs typeface="Arial" panose="020B0604020202020204" pitchFamily="34" charset="0"/>
                        </a:rPr>
                        <a:t> not achieved. The compilation of the draft strategy commenced late, due to changes in management. The first draft is complete and will be implemented in 2018/2019.</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168315612"/>
                  </a:ext>
                </a:extLst>
              </a:tr>
              <a:tr h="1004913">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1.3.2</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a:t>
                      </a:r>
                      <a:r>
                        <a:rPr lang="en-GB" sz="1500" b="1" baseline="0" dirty="0" smtClean="0">
                          <a:effectLst/>
                          <a:latin typeface="+mn-lt"/>
                          <a:ea typeface="Calibri" panose="020F0502020204030204" pitchFamily="34" charset="0"/>
                          <a:cs typeface="Arial" panose="020B0604020202020204" pitchFamily="34" charset="0"/>
                        </a:rPr>
                        <a:t> </a:t>
                      </a:r>
                      <a:r>
                        <a:rPr lang="en-GB" sz="1500" b="1" dirty="0" smtClean="0">
                          <a:effectLst/>
                          <a:latin typeface="+mn-lt"/>
                          <a:ea typeface="Calibri" panose="020F0502020204030204" pitchFamily="34" charset="0"/>
                          <a:cs typeface="Arial" panose="020B0604020202020204" pitchFamily="34" charset="0"/>
                        </a:rPr>
                        <a:t>of projects implemented as per the approved IT roadmap</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40%</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0%</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not achieved. The first</a:t>
                      </a:r>
                      <a:r>
                        <a:rPr lang="en-ZA" sz="1500" b="0" baseline="0" dirty="0" smtClean="0">
                          <a:effectLst/>
                          <a:latin typeface="+mn-lt"/>
                          <a:ea typeface="Calibri" panose="020F0502020204030204" pitchFamily="34" charset="0"/>
                          <a:cs typeface="Arial" panose="020B0604020202020204" pitchFamily="34" charset="0"/>
                        </a:rPr>
                        <a:t> draft is complete. The strategy will be implemented in 2018/2019. The roadmap is detailed in the IT strategy.</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124128285"/>
                  </a:ext>
                </a:extLst>
              </a:tr>
              <a:tr h="1259883">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1.3.3</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No.</a:t>
                      </a:r>
                      <a:r>
                        <a:rPr lang="en-GB" sz="1500" b="1" baseline="0" dirty="0" smtClean="0">
                          <a:effectLst/>
                          <a:latin typeface="+mn-lt"/>
                          <a:ea typeface="Calibri" panose="020F0502020204030204" pitchFamily="34" charset="0"/>
                          <a:cs typeface="Arial" panose="020B0604020202020204" pitchFamily="34" charset="0"/>
                        </a:rPr>
                        <a:t> </a:t>
                      </a:r>
                      <a:r>
                        <a:rPr lang="en-GB" sz="1500" b="1" dirty="0" smtClean="0">
                          <a:effectLst/>
                          <a:latin typeface="+mn-lt"/>
                          <a:ea typeface="Calibri" panose="020F0502020204030204" pitchFamily="34" charset="0"/>
                          <a:cs typeface="Arial" panose="020B0604020202020204" pitchFamily="34" charset="0"/>
                        </a:rPr>
                        <a:t>of dashboard, analytics and customer channel projects implemented</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4</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4</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a:t>
                      </a:r>
                      <a:r>
                        <a:rPr lang="en-ZA" sz="1500" b="0" baseline="0" dirty="0" smtClean="0">
                          <a:effectLst/>
                          <a:latin typeface="+mn-lt"/>
                          <a:ea typeface="Calibri" panose="020F0502020204030204" pitchFamily="34" charset="0"/>
                          <a:cs typeface="Arial" panose="020B0604020202020204" pitchFamily="34" charset="0"/>
                        </a:rPr>
                        <a:t> achieved. The projects implemented are:</a:t>
                      </a:r>
                    </a:p>
                    <a:p>
                      <a:pPr marL="171450" indent="-171450" algn="just">
                        <a:lnSpc>
                          <a:spcPct val="115000"/>
                        </a:lnSpc>
                        <a:spcAft>
                          <a:spcPts val="0"/>
                        </a:spcAft>
                        <a:buFont typeface="Arial" panose="020B0604020202020204" pitchFamily="34" charset="0"/>
                        <a:buChar char="•"/>
                      </a:pPr>
                      <a:r>
                        <a:rPr lang="en-ZA" sz="1500" b="0" baseline="0" dirty="0" smtClean="0">
                          <a:effectLst/>
                          <a:latin typeface="+mn-lt"/>
                          <a:ea typeface="Calibri" panose="020F0502020204030204" pitchFamily="34" charset="0"/>
                          <a:cs typeface="Arial" panose="020B0604020202020204" pitchFamily="34" charset="0"/>
                        </a:rPr>
                        <a:t>Laboratory performance dashboard (TATNPP);</a:t>
                      </a:r>
                    </a:p>
                    <a:p>
                      <a:pPr marL="171450" indent="-171450" algn="just">
                        <a:lnSpc>
                          <a:spcPct val="115000"/>
                        </a:lnSpc>
                        <a:spcAft>
                          <a:spcPts val="0"/>
                        </a:spcAft>
                        <a:buFont typeface="Arial" panose="020B0604020202020204" pitchFamily="34" charset="0"/>
                        <a:buChar char="•"/>
                      </a:pPr>
                      <a:r>
                        <a:rPr lang="en-ZA" sz="1500" b="0" baseline="0" dirty="0" smtClean="0">
                          <a:effectLst/>
                          <a:latin typeface="+mn-lt"/>
                          <a:ea typeface="Calibri" panose="020F0502020204030204" pitchFamily="34" charset="0"/>
                          <a:cs typeface="Arial" panose="020B0604020202020204" pitchFamily="34" charset="0"/>
                        </a:rPr>
                        <a:t>Rejection report</a:t>
                      </a:r>
                    </a:p>
                    <a:p>
                      <a:pPr marL="171450" indent="-171450" algn="just">
                        <a:lnSpc>
                          <a:spcPct val="115000"/>
                        </a:lnSpc>
                        <a:spcAft>
                          <a:spcPts val="0"/>
                        </a:spcAft>
                        <a:buFont typeface="Arial" panose="020B0604020202020204" pitchFamily="34" charset="0"/>
                        <a:buChar char="•"/>
                      </a:pPr>
                      <a:r>
                        <a:rPr lang="en-ZA" sz="1500" b="0" baseline="0" dirty="0" smtClean="0">
                          <a:effectLst/>
                          <a:latin typeface="+mn-lt"/>
                          <a:ea typeface="Calibri" panose="020F0502020204030204" pitchFamily="34" charset="0"/>
                          <a:cs typeface="Arial" panose="020B0604020202020204" pitchFamily="34" charset="0"/>
                        </a:rPr>
                        <a:t>Facility report; and</a:t>
                      </a:r>
                    </a:p>
                    <a:p>
                      <a:pPr marL="171450" indent="-171450" algn="just">
                        <a:lnSpc>
                          <a:spcPct val="115000"/>
                        </a:lnSpc>
                        <a:spcAft>
                          <a:spcPts val="0"/>
                        </a:spcAft>
                        <a:buFont typeface="Arial" panose="020B0604020202020204" pitchFamily="34" charset="0"/>
                        <a:buChar char="•"/>
                      </a:pPr>
                      <a:r>
                        <a:rPr lang="en-ZA" sz="1500" b="0" baseline="0" dirty="0" smtClean="0">
                          <a:effectLst/>
                          <a:latin typeface="+mn-lt"/>
                          <a:ea typeface="Calibri" panose="020F0502020204030204" pitchFamily="34" charset="0"/>
                          <a:cs typeface="Arial" panose="020B0604020202020204" pitchFamily="34" charset="0"/>
                        </a:rPr>
                        <a:t>APP</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50327591"/>
                  </a:ext>
                </a:extLst>
              </a:tr>
              <a:tr h="441341">
                <a:tc>
                  <a:txBody>
                    <a:bodyPr/>
                    <a:lstStyle/>
                    <a:p>
                      <a:pPr algn="l">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1.4.1</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 system uptime for critical systems</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99%</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99%</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achieved</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369080721"/>
                  </a:ext>
                </a:extLst>
              </a:tr>
            </a:tbl>
          </a:graphicData>
        </a:graphic>
      </p:graphicFrame>
      <p:sp>
        <p:nvSpPr>
          <p:cNvPr id="5" name="TextBox 4"/>
          <p:cNvSpPr txBox="1"/>
          <p:nvPr/>
        </p:nvSpPr>
        <p:spPr>
          <a:xfrm>
            <a:off x="352425" y="984168"/>
            <a:ext cx="8458198"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1 : Administration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793098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537406" y="1958460"/>
            <a:ext cx="8252696" cy="3754874"/>
          </a:xfrm>
          <a:prstGeom prst="rect">
            <a:avLst/>
          </a:prstGeom>
          <a:noFill/>
        </p:spPr>
        <p:txBody>
          <a:bodyPr wrap="square" rtlCol="0">
            <a:spAutoFit/>
          </a:bodyPr>
          <a:lstStyle/>
          <a:p>
            <a:pPr algn="just"/>
            <a:endParaRPr lang="en-ZA" dirty="0">
              <a:latin typeface="+mn-lt"/>
              <a:cs typeface="Arial" panose="020B0604020202020204" pitchFamily="34" charset="0"/>
            </a:endParaRPr>
          </a:p>
          <a:p>
            <a:pPr algn="just"/>
            <a:r>
              <a:rPr lang="en-ZA" sz="2000" dirty="0" smtClean="0">
                <a:latin typeface="+mn-lt"/>
                <a:cs typeface="Arial" panose="020B0604020202020204" pitchFamily="34" charset="0"/>
              </a:rPr>
              <a:t>Part 1: Strategic Overview by Board Chairperson, Prof Eric Buch </a:t>
            </a:r>
          </a:p>
          <a:p>
            <a:pPr algn="just"/>
            <a:endParaRPr lang="en-ZA" sz="2000" dirty="0" smtClean="0">
              <a:latin typeface="+mn-lt"/>
              <a:cs typeface="Arial" panose="020B0604020202020204" pitchFamily="34" charset="0"/>
            </a:endParaRPr>
          </a:p>
          <a:p>
            <a:pPr algn="just"/>
            <a:r>
              <a:rPr lang="en-ZA" sz="2000" dirty="0" smtClean="0">
                <a:latin typeface="+mn-lt"/>
                <a:cs typeface="Arial" panose="020B0604020202020204" pitchFamily="34" charset="0"/>
              </a:rPr>
              <a:t>Part 2: Performance Overview </a:t>
            </a:r>
          </a:p>
          <a:p>
            <a:pPr algn="just"/>
            <a:endParaRPr lang="en-ZA" sz="2000" dirty="0">
              <a:latin typeface="+mn-lt"/>
              <a:cs typeface="Arial" panose="020B0604020202020204" pitchFamily="34" charset="0"/>
            </a:endParaRPr>
          </a:p>
          <a:p>
            <a:pPr algn="just"/>
            <a:r>
              <a:rPr lang="en-ZA" sz="2000" dirty="0" smtClean="0">
                <a:latin typeface="+mn-lt"/>
                <a:cs typeface="Arial" panose="020B0604020202020204" pitchFamily="34" charset="0"/>
              </a:rPr>
              <a:t>Part </a:t>
            </a:r>
            <a:r>
              <a:rPr lang="en-ZA" sz="2000" dirty="0">
                <a:latin typeface="+mn-lt"/>
                <a:cs typeface="Arial" panose="020B0604020202020204" pitchFamily="34" charset="0"/>
              </a:rPr>
              <a:t>3</a:t>
            </a:r>
            <a:r>
              <a:rPr lang="en-ZA" sz="2000" dirty="0" smtClean="0">
                <a:latin typeface="+mn-lt"/>
                <a:cs typeface="Arial" panose="020B0604020202020204" pitchFamily="34" charset="0"/>
              </a:rPr>
              <a:t>: </a:t>
            </a:r>
            <a:r>
              <a:rPr lang="en-ZA" sz="2000" dirty="0">
                <a:latin typeface="+mn-lt"/>
                <a:cs typeface="Arial" panose="020B0604020202020204" pitchFamily="34" charset="0"/>
              </a:rPr>
              <a:t>Performance </a:t>
            </a:r>
            <a:r>
              <a:rPr lang="en-ZA" sz="2000" dirty="0" smtClean="0">
                <a:latin typeface="+mn-lt"/>
                <a:cs typeface="Arial" panose="020B0604020202020204" pitchFamily="34" charset="0"/>
              </a:rPr>
              <a:t>by Programme</a:t>
            </a:r>
          </a:p>
          <a:p>
            <a:pPr algn="just"/>
            <a:endParaRPr lang="en-ZA" sz="2000" dirty="0">
              <a:latin typeface="+mn-lt"/>
              <a:cs typeface="Arial" panose="020B0604020202020204" pitchFamily="34" charset="0"/>
            </a:endParaRPr>
          </a:p>
          <a:p>
            <a:pPr algn="just"/>
            <a:r>
              <a:rPr lang="en-ZA" sz="2000" dirty="0" smtClean="0">
                <a:latin typeface="+mn-lt"/>
                <a:cs typeface="Arial" panose="020B0604020202020204" pitchFamily="34" charset="0"/>
              </a:rPr>
              <a:t>Part </a:t>
            </a:r>
            <a:r>
              <a:rPr lang="en-ZA" sz="2000" dirty="0">
                <a:latin typeface="+mn-lt"/>
                <a:cs typeface="Arial" panose="020B0604020202020204" pitchFamily="34" charset="0"/>
              </a:rPr>
              <a:t>4</a:t>
            </a:r>
            <a:r>
              <a:rPr lang="en-ZA" sz="2000" dirty="0" smtClean="0">
                <a:latin typeface="+mn-lt"/>
                <a:cs typeface="Arial" panose="020B0604020202020204" pitchFamily="34" charset="0"/>
              </a:rPr>
              <a:t>: Human Resource (HR) Management</a:t>
            </a:r>
          </a:p>
          <a:p>
            <a:pPr algn="just"/>
            <a:endParaRPr lang="en-ZA" sz="2000" dirty="0">
              <a:latin typeface="+mn-lt"/>
              <a:cs typeface="Arial" panose="020B0604020202020204" pitchFamily="34" charset="0"/>
            </a:endParaRPr>
          </a:p>
          <a:p>
            <a:pPr algn="just"/>
            <a:r>
              <a:rPr lang="en-ZA" sz="2000" dirty="0" smtClean="0">
                <a:latin typeface="+mn-lt"/>
                <a:cs typeface="Arial" panose="020B0604020202020204" pitchFamily="34" charset="0"/>
              </a:rPr>
              <a:t>Part </a:t>
            </a:r>
            <a:r>
              <a:rPr lang="en-ZA" sz="2000" dirty="0">
                <a:latin typeface="+mn-lt"/>
                <a:cs typeface="Arial" panose="020B0604020202020204" pitchFamily="34" charset="0"/>
              </a:rPr>
              <a:t>5</a:t>
            </a:r>
            <a:r>
              <a:rPr lang="en-ZA" sz="2000" dirty="0" smtClean="0">
                <a:latin typeface="+mn-lt"/>
                <a:cs typeface="Arial" panose="020B0604020202020204" pitchFamily="34" charset="0"/>
              </a:rPr>
              <a:t>: Financial Information </a:t>
            </a:r>
          </a:p>
          <a:p>
            <a:pPr algn="just"/>
            <a:endParaRPr lang="en-ZA" sz="2000" dirty="0">
              <a:latin typeface="+mn-lt"/>
              <a:cs typeface="Arial" panose="020B0604020202020204" pitchFamily="34" charset="0"/>
            </a:endParaRPr>
          </a:p>
          <a:p>
            <a:pPr algn="just"/>
            <a:r>
              <a:rPr lang="en-ZA" sz="2000" dirty="0" smtClean="0">
                <a:latin typeface="+mn-lt"/>
                <a:cs typeface="Arial" panose="020B0604020202020204" pitchFamily="34" charset="0"/>
              </a:rPr>
              <a:t>Part </a:t>
            </a:r>
            <a:r>
              <a:rPr lang="en-ZA" sz="2000" dirty="0">
                <a:latin typeface="+mn-lt"/>
                <a:cs typeface="Arial" panose="020B0604020202020204" pitchFamily="34" charset="0"/>
              </a:rPr>
              <a:t>6</a:t>
            </a:r>
            <a:r>
              <a:rPr lang="en-ZA" sz="2000" dirty="0" smtClean="0">
                <a:latin typeface="+mn-lt"/>
                <a:cs typeface="Arial" panose="020B0604020202020204" pitchFamily="34" charset="0"/>
              </a:rPr>
              <a:t>: Conclusion </a:t>
            </a:r>
            <a:endParaRPr lang="en-GB" sz="2000" dirty="0">
              <a:latin typeface="+mn-lt"/>
              <a:cs typeface="Arial" panose="020B0604020202020204" pitchFamily="34" charset="0"/>
            </a:endParaRPr>
          </a:p>
        </p:txBody>
      </p:sp>
      <p:sp>
        <p:nvSpPr>
          <p:cNvPr id="8" name="TextBox 7"/>
          <p:cNvSpPr txBox="1"/>
          <p:nvPr/>
        </p:nvSpPr>
        <p:spPr>
          <a:xfrm>
            <a:off x="537406" y="999500"/>
            <a:ext cx="8252696"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Structure of the Presentation</a:t>
            </a:r>
            <a:r>
              <a:rPr kumimoji="0" lang="en-ZA" sz="3200" b="1" i="0" u="none" strike="noStrike" kern="1200" cap="none" spc="0" normalizeH="0" noProof="0" dirty="0" smtClean="0">
                <a:ln>
                  <a:noFill/>
                </a:ln>
                <a:solidFill>
                  <a:schemeClr val="tx1"/>
                </a:solidFill>
                <a:effectLst/>
                <a:uLnTx/>
                <a:uFillTx/>
                <a:latin typeface="+mn-lt"/>
                <a:ea typeface="ＭＳ Ｐゴシック" pitchFamily="-112" charset="-128"/>
                <a:cs typeface="Arial" panose="020B0604020202020204" pitchFamily="34" charset="0"/>
              </a:rPr>
              <a:t> </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3</a:t>
            </a:fld>
            <a:endParaRPr lang="en-US" altLang="en-US" dirty="0"/>
          </a:p>
        </p:txBody>
      </p:sp>
    </p:spTree>
    <p:extLst>
      <p:ext uri="{BB962C8B-B14F-4D97-AF65-F5344CB8AC3E}">
        <p14:creationId xmlns="" xmlns:p14="http://schemas.microsoft.com/office/powerpoint/2010/main" val="3347429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3960288194"/>
              </p:ext>
            </p:extLst>
          </p:nvPr>
        </p:nvGraphicFramePr>
        <p:xfrm>
          <a:off x="352424" y="1288513"/>
          <a:ext cx="8458199" cy="5056632"/>
        </p:xfrm>
        <a:graphic>
          <a:graphicData uri="http://schemas.openxmlformats.org/drawingml/2006/table">
            <a:tbl>
              <a:tblPr firstRow="1" firstCol="1" bandRow="1"/>
              <a:tblGrid>
                <a:gridCol w="542039">
                  <a:extLst>
                    <a:ext uri="{9D8B030D-6E8A-4147-A177-3AD203B41FA5}">
                      <a16:colId xmlns="" xmlns:a16="http://schemas.microsoft.com/office/drawing/2014/main" val="3946509056"/>
                    </a:ext>
                  </a:extLst>
                </a:gridCol>
                <a:gridCol w="1824123">
                  <a:extLst>
                    <a:ext uri="{9D8B030D-6E8A-4147-A177-3AD203B41FA5}">
                      <a16:colId xmlns="" xmlns:a16="http://schemas.microsoft.com/office/drawing/2014/main" val="698282295"/>
                    </a:ext>
                  </a:extLst>
                </a:gridCol>
                <a:gridCol w="875666">
                  <a:extLst>
                    <a:ext uri="{9D8B030D-6E8A-4147-A177-3AD203B41FA5}">
                      <a16:colId xmlns="" xmlns:a16="http://schemas.microsoft.com/office/drawing/2014/main" val="703959260"/>
                    </a:ext>
                  </a:extLst>
                </a:gridCol>
                <a:gridCol w="1024715">
                  <a:extLst>
                    <a:ext uri="{9D8B030D-6E8A-4147-A177-3AD203B41FA5}">
                      <a16:colId xmlns="" xmlns:a16="http://schemas.microsoft.com/office/drawing/2014/main" val="382830195"/>
                    </a:ext>
                  </a:extLst>
                </a:gridCol>
                <a:gridCol w="4191656">
                  <a:extLst>
                    <a:ext uri="{9D8B030D-6E8A-4147-A177-3AD203B41FA5}">
                      <a16:colId xmlns="" xmlns:a16="http://schemas.microsoft.com/office/drawing/2014/main" val="2117978091"/>
                    </a:ext>
                  </a:extLst>
                </a:gridCol>
              </a:tblGrid>
              <a:tr h="425974">
                <a:tc gridSpan="5">
                  <a:txBody>
                    <a:bodyPr/>
                    <a:lstStyle/>
                    <a:p>
                      <a:pPr algn="ctr">
                        <a:lnSpc>
                          <a:spcPct val="115000"/>
                        </a:lnSpc>
                        <a:spcAft>
                          <a:spcPts val="0"/>
                        </a:spcAft>
                      </a:pPr>
                      <a:r>
                        <a:rPr lang="en-GB" sz="1400" b="1" dirty="0">
                          <a:effectLst/>
                          <a:latin typeface="+mn-lt"/>
                          <a:ea typeface="Calibri" panose="020F0502020204030204" pitchFamily="34" charset="0"/>
                          <a:cs typeface="Arial" panose="020B0604020202020204" pitchFamily="34" charset="0"/>
                        </a:rPr>
                        <a:t>Sub-Programme: </a:t>
                      </a:r>
                      <a:r>
                        <a:rPr lang="en-GB" sz="1400" b="1" dirty="0" smtClean="0">
                          <a:effectLst/>
                          <a:latin typeface="+mn-lt"/>
                          <a:ea typeface="Calibri" panose="020F0502020204030204" pitchFamily="34" charset="0"/>
                          <a:cs typeface="Arial" panose="020B0604020202020204" pitchFamily="34" charset="0"/>
                        </a:rPr>
                        <a:t>Information</a:t>
                      </a:r>
                      <a:r>
                        <a:rPr lang="en-GB" sz="1400" b="1" baseline="0" dirty="0" smtClean="0">
                          <a:effectLst/>
                          <a:latin typeface="+mn-lt"/>
                          <a:ea typeface="Calibri" panose="020F0502020204030204" pitchFamily="34" charset="0"/>
                          <a:cs typeface="Arial" panose="020B0604020202020204" pitchFamily="34" charset="0"/>
                        </a:rPr>
                        <a:t> Technology and Communication (cont)</a:t>
                      </a:r>
                      <a:endParaRPr lang="en-GB" sz="1400" b="1" dirty="0">
                        <a:effectLst/>
                        <a:latin typeface="+mn-lt"/>
                        <a:ea typeface="Calibri" panose="020F0502020204030204" pitchFamily="34" charset="0"/>
                        <a:cs typeface="Arial" panose="020B0604020202020204" pitchFamily="34" charset="0"/>
                      </a:endParaRPr>
                    </a:p>
                    <a:p>
                      <a:pPr algn="ctr">
                        <a:lnSpc>
                          <a:spcPct val="115000"/>
                        </a:lnSpc>
                        <a:spcAft>
                          <a:spcPts val="0"/>
                        </a:spcAft>
                      </a:pPr>
                      <a:r>
                        <a:rPr lang="en-GB" sz="1400" b="1" dirty="0">
                          <a:effectLst/>
                          <a:latin typeface="+mn-lt"/>
                          <a:ea typeface="Calibri" panose="020F0502020204030204" pitchFamily="34" charset="0"/>
                          <a:cs typeface="Arial" panose="020B0604020202020204" pitchFamily="34" charset="0"/>
                        </a:rPr>
                        <a:t> </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5618">
                <a:tc gridSpan="2">
                  <a:txBody>
                    <a:bodyPr/>
                    <a:lstStyle/>
                    <a:p>
                      <a:pPr algn="l">
                        <a:lnSpc>
                          <a:spcPct val="100000"/>
                        </a:lnSpc>
                        <a:spcAft>
                          <a:spcPts val="0"/>
                        </a:spcAft>
                      </a:pPr>
                      <a:r>
                        <a:rPr lang="en-GB" sz="14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2017/18</a:t>
                      </a:r>
                    </a:p>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Planned </a:t>
                      </a:r>
                    </a:p>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Target</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2017/18 </a:t>
                      </a:r>
                    </a:p>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Actual </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l">
                        <a:lnSpc>
                          <a:spcPct val="100000"/>
                        </a:lnSpc>
                        <a:spcAft>
                          <a:spcPts val="0"/>
                        </a:spcAft>
                      </a:pPr>
                      <a:r>
                        <a:rPr lang="en-GB" sz="14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898749">
                <a:tc>
                  <a:txBody>
                    <a:bodyPr/>
                    <a:lstStyle/>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1.5.1</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ZA" sz="1400" b="1" dirty="0" smtClean="0">
                          <a:effectLst/>
                          <a:latin typeface="+mn-lt"/>
                          <a:ea typeface="Calibri" panose="020F0502020204030204" pitchFamily="34" charset="0"/>
                          <a:cs typeface="Arial" panose="020B0604020202020204" pitchFamily="34" charset="0"/>
                        </a:rPr>
                        <a:t>No.</a:t>
                      </a:r>
                      <a:r>
                        <a:rPr lang="en-ZA" sz="1400" b="1" baseline="0" dirty="0" smtClean="0">
                          <a:effectLst/>
                          <a:latin typeface="+mn-lt"/>
                          <a:ea typeface="Calibri" panose="020F0502020204030204" pitchFamily="34" charset="0"/>
                          <a:cs typeface="Arial" panose="020B0604020202020204" pitchFamily="34" charset="0"/>
                        </a:rPr>
                        <a:t> </a:t>
                      </a:r>
                      <a:r>
                        <a:rPr lang="en-ZA" sz="1400" b="1" dirty="0" smtClean="0">
                          <a:effectLst/>
                          <a:latin typeface="+mn-lt"/>
                          <a:ea typeface="Calibri" panose="020F0502020204030204" pitchFamily="34" charset="0"/>
                          <a:cs typeface="Arial" panose="020B0604020202020204" pitchFamily="34" charset="0"/>
                        </a:rPr>
                        <a:t>of modernisation projects</a:t>
                      </a:r>
                      <a:r>
                        <a:rPr lang="en-ZA" sz="1400" b="1" baseline="0" dirty="0" smtClean="0">
                          <a:effectLst/>
                          <a:latin typeface="+mn-lt"/>
                          <a:ea typeface="Calibri" panose="020F0502020204030204" pitchFamily="34" charset="0"/>
                          <a:cs typeface="Arial" panose="020B0604020202020204" pitchFamily="34" charset="0"/>
                        </a:rPr>
                        <a:t> completed</a:t>
                      </a:r>
                      <a:endParaRPr lang="en-GB" sz="14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8</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5</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Target</a:t>
                      </a:r>
                      <a:r>
                        <a:rPr lang="en-ZA" sz="1400" b="0" baseline="0" dirty="0" smtClean="0">
                          <a:effectLst/>
                          <a:latin typeface="+mn-lt"/>
                          <a:ea typeface="Calibri" panose="020F0502020204030204" pitchFamily="34" charset="0"/>
                          <a:cs typeface="Arial" panose="020B0604020202020204" pitchFamily="34" charset="0"/>
                        </a:rPr>
                        <a:t> not achieved because there was a delay in the implementation of the LAN and VOIP projects and procurement of computers for ECM was delayed.</a:t>
                      </a:r>
                    </a:p>
                    <a:p>
                      <a:pPr algn="just">
                        <a:lnSpc>
                          <a:spcPct val="115000"/>
                        </a:lnSpc>
                        <a:spcAft>
                          <a:spcPts val="0"/>
                        </a:spcAft>
                      </a:pPr>
                      <a:r>
                        <a:rPr lang="en-ZA" sz="1400" b="0" baseline="0" dirty="0" smtClean="0">
                          <a:effectLst/>
                          <a:latin typeface="+mn-lt"/>
                          <a:ea typeface="Calibri" panose="020F0502020204030204" pitchFamily="34" charset="0"/>
                          <a:cs typeface="Arial" panose="020B0604020202020204" pitchFamily="34" charset="0"/>
                        </a:rPr>
                        <a:t>Five projects which were completed are:</a:t>
                      </a:r>
                    </a:p>
                    <a:p>
                      <a:pPr marL="171450" indent="-171450" algn="just">
                        <a:lnSpc>
                          <a:spcPct val="115000"/>
                        </a:lnSpc>
                        <a:spcAft>
                          <a:spcPts val="0"/>
                        </a:spcAft>
                        <a:buFont typeface="Arial" panose="020B0604020202020204" pitchFamily="34" charset="0"/>
                        <a:buChar char="•"/>
                      </a:pPr>
                      <a:r>
                        <a:rPr lang="en-ZA" sz="1400" b="0" baseline="0" dirty="0" smtClean="0">
                          <a:effectLst/>
                          <a:latin typeface="+mn-lt"/>
                          <a:ea typeface="Calibri" panose="020F0502020204030204" pitchFamily="34" charset="0"/>
                          <a:cs typeface="Arial" panose="020B0604020202020204" pitchFamily="34" charset="0"/>
                        </a:rPr>
                        <a:t>Migration to Exchange;</a:t>
                      </a:r>
                    </a:p>
                    <a:p>
                      <a:pPr marL="171450" indent="-171450" algn="just">
                        <a:lnSpc>
                          <a:spcPct val="115000"/>
                        </a:lnSpc>
                        <a:spcAft>
                          <a:spcPts val="0"/>
                        </a:spcAft>
                        <a:buFont typeface="Arial" panose="020B0604020202020204" pitchFamily="34" charset="0"/>
                        <a:buChar char="•"/>
                      </a:pPr>
                      <a:r>
                        <a:rPr lang="en-ZA" sz="1400" b="0" baseline="0" dirty="0" smtClean="0">
                          <a:effectLst/>
                          <a:latin typeface="+mn-lt"/>
                          <a:ea typeface="Calibri" panose="020F0502020204030204" pitchFamily="34" charset="0"/>
                          <a:cs typeface="Arial" panose="020B0604020202020204" pitchFamily="34" charset="0"/>
                        </a:rPr>
                        <a:t>OS and Office IT modernisation;</a:t>
                      </a:r>
                    </a:p>
                    <a:p>
                      <a:pPr marL="171450" indent="-171450" algn="just">
                        <a:lnSpc>
                          <a:spcPct val="115000"/>
                        </a:lnSpc>
                        <a:spcAft>
                          <a:spcPts val="0"/>
                        </a:spcAft>
                        <a:buFont typeface="Arial" panose="020B0604020202020204" pitchFamily="34" charset="0"/>
                        <a:buChar char="•"/>
                      </a:pPr>
                      <a:r>
                        <a:rPr lang="en-ZA" sz="1400" b="0" baseline="0" dirty="0" smtClean="0">
                          <a:effectLst/>
                          <a:latin typeface="+mn-lt"/>
                          <a:ea typeface="Calibri" panose="020F0502020204030204" pitchFamily="34" charset="0"/>
                          <a:cs typeface="Arial" panose="020B0604020202020204" pitchFamily="34" charset="0"/>
                        </a:rPr>
                        <a:t>Implementation of MS monitoring tools;</a:t>
                      </a:r>
                    </a:p>
                    <a:p>
                      <a:pPr marL="171450" indent="-171450" algn="just">
                        <a:lnSpc>
                          <a:spcPct val="115000"/>
                        </a:lnSpc>
                        <a:spcAft>
                          <a:spcPts val="0"/>
                        </a:spcAft>
                        <a:buFont typeface="Arial" panose="020B0604020202020204" pitchFamily="34" charset="0"/>
                        <a:buChar char="•"/>
                      </a:pPr>
                      <a:r>
                        <a:rPr lang="en-ZA" sz="1400" b="0" baseline="0" dirty="0" smtClean="0">
                          <a:effectLst/>
                          <a:latin typeface="+mn-lt"/>
                          <a:ea typeface="Calibri" panose="020F0502020204030204" pitchFamily="34" charset="0"/>
                          <a:cs typeface="Arial" panose="020B0604020202020204" pitchFamily="34" charset="0"/>
                        </a:rPr>
                        <a:t>Migration to MTN MPLS VPN;</a:t>
                      </a:r>
                    </a:p>
                    <a:p>
                      <a:pPr marL="171450" indent="-171450" algn="just">
                        <a:lnSpc>
                          <a:spcPct val="115000"/>
                        </a:lnSpc>
                        <a:spcAft>
                          <a:spcPts val="0"/>
                        </a:spcAft>
                        <a:buFont typeface="Arial" panose="020B0604020202020204" pitchFamily="34" charset="0"/>
                        <a:buChar char="•"/>
                      </a:pPr>
                      <a:r>
                        <a:rPr lang="en-ZA" sz="1400" b="0" baseline="0" dirty="0" smtClean="0">
                          <a:effectLst/>
                          <a:latin typeface="+mn-lt"/>
                          <a:ea typeface="Calibri" panose="020F0502020204030204" pitchFamily="34" charset="0"/>
                          <a:cs typeface="Arial" panose="020B0604020202020204" pitchFamily="34" charset="0"/>
                        </a:rPr>
                        <a:t>Replacement of CDW equipment.</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124128285"/>
                  </a:ext>
                </a:extLst>
              </a:tr>
              <a:tr h="1685762">
                <a:tc>
                  <a:txBody>
                    <a:bodyPr/>
                    <a:lstStyle/>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1.6.1</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400" b="1" dirty="0" smtClean="0">
                          <a:effectLst/>
                          <a:latin typeface="+mn-lt"/>
                          <a:ea typeface="Calibri" panose="020F0502020204030204" pitchFamily="34" charset="0"/>
                          <a:cs typeface="Arial" panose="020B0604020202020204" pitchFamily="34" charset="0"/>
                        </a:rPr>
                        <a:t>% projects implemented against approved IT Governance framework</a:t>
                      </a:r>
                      <a:r>
                        <a:rPr lang="en-GB" sz="1400" b="1" baseline="0" dirty="0" smtClean="0">
                          <a:effectLst/>
                          <a:latin typeface="+mn-lt"/>
                          <a:ea typeface="Calibri" panose="020F0502020204030204" pitchFamily="34" charset="0"/>
                          <a:cs typeface="Arial" panose="020B0604020202020204" pitchFamily="34" charset="0"/>
                        </a:rPr>
                        <a:t> and security strategy implementation plans </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60%</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75% (3/4)</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Target achieved. Projects completed:</a:t>
                      </a:r>
                    </a:p>
                    <a:p>
                      <a:pPr marL="171450" indent="-171450" algn="just">
                        <a:lnSpc>
                          <a:spcPct val="115000"/>
                        </a:lnSpc>
                        <a:spcAft>
                          <a:spcPts val="0"/>
                        </a:spcAft>
                        <a:buFont typeface="Arial" panose="020B0604020202020204" pitchFamily="34" charset="0"/>
                        <a:buChar char="•"/>
                      </a:pPr>
                      <a:r>
                        <a:rPr lang="en-ZA" sz="1400" b="0" dirty="0" smtClean="0">
                          <a:effectLst/>
                          <a:latin typeface="+mn-lt"/>
                          <a:ea typeface="Calibri" panose="020F0502020204030204" pitchFamily="34" charset="0"/>
                          <a:cs typeface="Arial" panose="020B0604020202020204" pitchFamily="34" charset="0"/>
                        </a:rPr>
                        <a:t>IT</a:t>
                      </a:r>
                      <a:r>
                        <a:rPr lang="en-ZA" sz="1400" b="0" baseline="0" dirty="0" smtClean="0">
                          <a:effectLst/>
                          <a:latin typeface="+mn-lt"/>
                          <a:ea typeface="Calibri" panose="020F0502020204030204" pitchFamily="34" charset="0"/>
                          <a:cs typeface="Arial" panose="020B0604020202020204" pitchFamily="34" charset="0"/>
                        </a:rPr>
                        <a:t> governance framework approved;</a:t>
                      </a:r>
                    </a:p>
                    <a:p>
                      <a:pPr marL="171450" indent="-171450" algn="just">
                        <a:lnSpc>
                          <a:spcPct val="115000"/>
                        </a:lnSpc>
                        <a:spcAft>
                          <a:spcPts val="0"/>
                        </a:spcAft>
                        <a:buFont typeface="Arial" panose="020B0604020202020204" pitchFamily="34" charset="0"/>
                        <a:buChar char="•"/>
                      </a:pPr>
                      <a:r>
                        <a:rPr lang="en-ZA" sz="1400" b="0" baseline="0" dirty="0" smtClean="0">
                          <a:effectLst/>
                          <a:latin typeface="+mn-lt"/>
                          <a:ea typeface="Calibri" panose="020F0502020204030204" pitchFamily="34" charset="0"/>
                          <a:cs typeface="Arial" panose="020B0604020202020204" pitchFamily="34" charset="0"/>
                        </a:rPr>
                        <a:t>IT policy reviewed and updated;</a:t>
                      </a:r>
                    </a:p>
                    <a:p>
                      <a:pPr marL="171450" indent="-171450" algn="just">
                        <a:lnSpc>
                          <a:spcPct val="115000"/>
                        </a:lnSpc>
                        <a:spcAft>
                          <a:spcPts val="0"/>
                        </a:spcAft>
                        <a:buFont typeface="Arial" panose="020B0604020202020204" pitchFamily="34" charset="0"/>
                        <a:buChar char="•"/>
                      </a:pPr>
                      <a:r>
                        <a:rPr lang="en-ZA" sz="1400" b="0" baseline="0" dirty="0" smtClean="0">
                          <a:effectLst/>
                          <a:latin typeface="+mn-lt"/>
                          <a:ea typeface="Calibri" panose="020F0502020204030204" pitchFamily="34" charset="0"/>
                          <a:cs typeface="Arial" panose="020B0604020202020204" pitchFamily="34" charset="0"/>
                        </a:rPr>
                        <a:t>Project management framework implemented.</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50327591"/>
                  </a:ext>
                </a:extLst>
              </a:tr>
            </a:tbl>
          </a:graphicData>
        </a:graphic>
      </p:graphicFrame>
      <p:sp>
        <p:nvSpPr>
          <p:cNvPr id="5" name="TextBox 4"/>
          <p:cNvSpPr txBox="1"/>
          <p:nvPr/>
        </p:nvSpPr>
        <p:spPr>
          <a:xfrm>
            <a:off x="352425" y="909117"/>
            <a:ext cx="8458198"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1 : Administration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0384458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1276815064"/>
              </p:ext>
            </p:extLst>
          </p:nvPr>
        </p:nvGraphicFramePr>
        <p:xfrm>
          <a:off x="352426" y="1491107"/>
          <a:ext cx="8458197" cy="4948173"/>
        </p:xfrm>
        <a:graphic>
          <a:graphicData uri="http://schemas.openxmlformats.org/drawingml/2006/table">
            <a:tbl>
              <a:tblPr firstRow="1" firstCol="1" bandRow="1"/>
              <a:tblGrid>
                <a:gridCol w="686283">
                  <a:extLst>
                    <a:ext uri="{9D8B030D-6E8A-4147-A177-3AD203B41FA5}">
                      <a16:colId xmlns="" xmlns:a16="http://schemas.microsoft.com/office/drawing/2014/main" val="3946509056"/>
                    </a:ext>
                  </a:extLst>
                </a:gridCol>
                <a:gridCol w="1538935">
                  <a:extLst>
                    <a:ext uri="{9D8B030D-6E8A-4147-A177-3AD203B41FA5}">
                      <a16:colId xmlns="" xmlns:a16="http://schemas.microsoft.com/office/drawing/2014/main" val="698282295"/>
                    </a:ext>
                  </a:extLst>
                </a:gridCol>
                <a:gridCol w="956636">
                  <a:extLst>
                    <a:ext uri="{9D8B030D-6E8A-4147-A177-3AD203B41FA5}">
                      <a16:colId xmlns="" xmlns:a16="http://schemas.microsoft.com/office/drawing/2014/main" val="703959260"/>
                    </a:ext>
                  </a:extLst>
                </a:gridCol>
                <a:gridCol w="1335825">
                  <a:extLst>
                    <a:ext uri="{9D8B030D-6E8A-4147-A177-3AD203B41FA5}">
                      <a16:colId xmlns="" xmlns:a16="http://schemas.microsoft.com/office/drawing/2014/main" val="382830195"/>
                    </a:ext>
                  </a:extLst>
                </a:gridCol>
                <a:gridCol w="3940518">
                  <a:extLst>
                    <a:ext uri="{9D8B030D-6E8A-4147-A177-3AD203B41FA5}">
                      <a16:colId xmlns="" xmlns:a16="http://schemas.microsoft.com/office/drawing/2014/main" val="2117978091"/>
                    </a:ext>
                  </a:extLst>
                </a:gridCol>
              </a:tblGrid>
              <a:tr h="425974">
                <a:tc gridSpan="5">
                  <a:txBody>
                    <a:bodyPr/>
                    <a:lstStyle/>
                    <a:p>
                      <a:pPr algn="ctr">
                        <a:lnSpc>
                          <a:spcPct val="115000"/>
                        </a:lnSpc>
                        <a:spcAft>
                          <a:spcPts val="0"/>
                        </a:spcAft>
                      </a:pPr>
                      <a:r>
                        <a:rPr lang="en-GB" sz="1600" b="1" dirty="0">
                          <a:effectLst/>
                          <a:latin typeface="+mn-lt"/>
                          <a:ea typeface="Calibri" panose="020F0502020204030204" pitchFamily="34" charset="0"/>
                          <a:cs typeface="Arial" panose="020B0604020202020204" pitchFamily="34" charset="0"/>
                        </a:rPr>
                        <a:t>Sub-Programme: </a:t>
                      </a:r>
                      <a:r>
                        <a:rPr lang="en-GB" sz="1600" b="1" dirty="0" smtClean="0">
                          <a:effectLst/>
                          <a:latin typeface="+mn-lt"/>
                          <a:ea typeface="Calibri" panose="020F0502020204030204" pitchFamily="34" charset="0"/>
                          <a:cs typeface="Arial" panose="020B0604020202020204" pitchFamily="34" charset="0"/>
                        </a:rPr>
                        <a:t>Human Resource Management</a:t>
                      </a:r>
                      <a:r>
                        <a:rPr lang="en-GB" sz="1600" b="1" baseline="0" dirty="0" smtClean="0">
                          <a:effectLst/>
                          <a:latin typeface="+mn-lt"/>
                          <a:ea typeface="Calibri" panose="020F0502020204030204" pitchFamily="34" charset="0"/>
                          <a:cs typeface="Arial" panose="020B0604020202020204" pitchFamily="34" charset="0"/>
                        </a:rPr>
                        <a:t> </a:t>
                      </a:r>
                      <a:endParaRPr lang="en-GB" sz="1600" b="1" dirty="0">
                        <a:effectLst/>
                        <a:latin typeface="+mn-lt"/>
                        <a:ea typeface="Calibri" panose="020F0502020204030204" pitchFamily="34" charset="0"/>
                        <a:cs typeface="Arial" panose="020B0604020202020204" pitchFamily="34" charset="0"/>
                      </a:endParaRPr>
                    </a:p>
                    <a:p>
                      <a:pPr algn="ctr">
                        <a:lnSpc>
                          <a:spcPct val="115000"/>
                        </a:lnSpc>
                        <a:spcAft>
                          <a:spcPts val="0"/>
                        </a:spcAft>
                      </a:pPr>
                      <a:r>
                        <a:rPr lang="en-GB" sz="1600" b="1" dirty="0">
                          <a:effectLst/>
                          <a:latin typeface="+mn-lt"/>
                          <a:ea typeface="Calibri" panose="020F0502020204030204" pitchFamily="34" charset="0"/>
                          <a:cs typeface="Arial" panose="020B0604020202020204" pitchFamily="34" charset="0"/>
                        </a:rPr>
                        <a:t> </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5618">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898749">
                <a:tc>
                  <a:txBody>
                    <a:bodyPr/>
                    <a:lstStyle/>
                    <a:p>
                      <a:pPr algn="l">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1.7.1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Climate</a:t>
                      </a:r>
                      <a:r>
                        <a:rPr lang="en-ZA" sz="1600" b="1" baseline="0" dirty="0" smtClean="0">
                          <a:effectLst/>
                          <a:latin typeface="+mn-lt"/>
                          <a:ea typeface="Calibri" panose="020F0502020204030204" pitchFamily="34" charset="0"/>
                          <a:cs typeface="Arial" panose="020B0604020202020204" pitchFamily="34" charset="0"/>
                        </a:rPr>
                        <a:t> survey satisfaction rating</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59%</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600" b="0" dirty="0" smtClean="0">
                          <a:solidFill>
                            <a:schemeClr val="tx1"/>
                          </a:solidFill>
                          <a:effectLst/>
                          <a:latin typeface="+mn-lt"/>
                          <a:ea typeface="Calibri" panose="020F0502020204030204" pitchFamily="34" charset="0"/>
                          <a:cs typeface="Arial" panose="020B0604020202020204" pitchFamily="34" charset="0"/>
                        </a:rPr>
                        <a:t>Target not achieved. The survey was conducted</a:t>
                      </a:r>
                      <a:r>
                        <a:rPr lang="en-ZA" sz="1600" b="0" baseline="0" dirty="0" smtClean="0">
                          <a:solidFill>
                            <a:schemeClr val="tx1"/>
                          </a:solidFill>
                          <a:effectLst/>
                          <a:latin typeface="+mn-lt"/>
                          <a:ea typeface="Calibri" panose="020F0502020204030204" pitchFamily="34" charset="0"/>
                          <a:cs typeface="Arial" panose="020B0604020202020204" pitchFamily="34" charset="0"/>
                        </a:rPr>
                        <a:t> in quarter 1. The previous year’s figure was for both an internal and external survey and was reported at 72%. This was an internal survey conducted just prior to labour instability, which led to a protected strike. As a result, the staff was negative and gave poor scores. Rewards and remuneration were amongst the lowest score.</a:t>
                      </a:r>
                      <a:endParaRPr lang="en-GB" sz="1600" b="0" dirty="0">
                        <a:solidFill>
                          <a:schemeClr val="tx1"/>
                        </a:solidFill>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124128285"/>
                  </a:ext>
                </a:extLst>
              </a:tr>
              <a:tr h="1132077">
                <a:tc>
                  <a:txBody>
                    <a:bodyPr/>
                    <a:lstStyle/>
                    <a:p>
                      <a:pPr algn="l">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1.7.2</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Leadership</a:t>
                      </a:r>
                      <a:r>
                        <a:rPr lang="en-GB" sz="1600" b="1" baseline="0" dirty="0" smtClean="0">
                          <a:effectLst/>
                          <a:latin typeface="+mn-lt"/>
                          <a:ea typeface="Calibri" panose="020F0502020204030204" pitchFamily="34" charset="0"/>
                          <a:cs typeface="Arial" panose="020B0604020202020204" pitchFamily="34" charset="0"/>
                        </a:rPr>
                        <a:t> proficiency index level</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Level 3</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Not implemented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not achieved.</a:t>
                      </a:r>
                      <a:r>
                        <a:rPr lang="en-ZA" sz="1600" b="0" baseline="0" dirty="0" smtClean="0">
                          <a:effectLst/>
                          <a:latin typeface="+mn-lt"/>
                          <a:ea typeface="Calibri" panose="020F0502020204030204" pitchFamily="34" charset="0"/>
                          <a:cs typeface="Arial" panose="020B0604020202020204" pitchFamily="34" charset="0"/>
                        </a:rPr>
                        <a:t> The assessment could not be completed due to suspensions and resignations of senior management at executive level.</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350327591"/>
                  </a:ext>
                </a:extLst>
              </a:tr>
            </a:tbl>
          </a:graphicData>
        </a:graphic>
      </p:graphicFrame>
      <p:sp>
        <p:nvSpPr>
          <p:cNvPr id="5" name="TextBox 4"/>
          <p:cNvSpPr txBox="1"/>
          <p:nvPr/>
        </p:nvSpPr>
        <p:spPr>
          <a:xfrm>
            <a:off x="352426" y="1113497"/>
            <a:ext cx="8458198"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1 : Administration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46507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164033934"/>
              </p:ext>
            </p:extLst>
          </p:nvPr>
        </p:nvGraphicFramePr>
        <p:xfrm>
          <a:off x="389796" y="1209192"/>
          <a:ext cx="8501017" cy="5256911"/>
        </p:xfrm>
        <a:graphic>
          <a:graphicData uri="http://schemas.openxmlformats.org/drawingml/2006/table">
            <a:tbl>
              <a:tblPr firstRow="1" firstCol="1" bandRow="1"/>
              <a:tblGrid>
                <a:gridCol w="563832">
                  <a:extLst>
                    <a:ext uri="{9D8B030D-6E8A-4147-A177-3AD203B41FA5}">
                      <a16:colId xmlns="" xmlns:a16="http://schemas.microsoft.com/office/drawing/2014/main" val="3946509056"/>
                    </a:ext>
                  </a:extLst>
                </a:gridCol>
                <a:gridCol w="1672651">
                  <a:extLst>
                    <a:ext uri="{9D8B030D-6E8A-4147-A177-3AD203B41FA5}">
                      <a16:colId xmlns="" xmlns:a16="http://schemas.microsoft.com/office/drawing/2014/main" val="698282295"/>
                    </a:ext>
                  </a:extLst>
                </a:gridCol>
                <a:gridCol w="961478">
                  <a:extLst>
                    <a:ext uri="{9D8B030D-6E8A-4147-A177-3AD203B41FA5}">
                      <a16:colId xmlns="" xmlns:a16="http://schemas.microsoft.com/office/drawing/2014/main" val="703959260"/>
                    </a:ext>
                  </a:extLst>
                </a:gridCol>
                <a:gridCol w="1162895">
                  <a:extLst>
                    <a:ext uri="{9D8B030D-6E8A-4147-A177-3AD203B41FA5}">
                      <a16:colId xmlns="" xmlns:a16="http://schemas.microsoft.com/office/drawing/2014/main" val="382830195"/>
                    </a:ext>
                  </a:extLst>
                </a:gridCol>
                <a:gridCol w="4140161">
                  <a:extLst>
                    <a:ext uri="{9D8B030D-6E8A-4147-A177-3AD203B41FA5}">
                      <a16:colId xmlns="" xmlns:a16="http://schemas.microsoft.com/office/drawing/2014/main" val="2117978091"/>
                    </a:ext>
                  </a:extLst>
                </a:gridCol>
              </a:tblGrid>
              <a:tr h="425974">
                <a:tc gridSpan="5">
                  <a:txBody>
                    <a:bodyPr/>
                    <a:lstStyle/>
                    <a:p>
                      <a:pPr algn="ctr">
                        <a:lnSpc>
                          <a:spcPct val="115000"/>
                        </a:lnSpc>
                        <a:spcAft>
                          <a:spcPts val="0"/>
                        </a:spcAft>
                      </a:pPr>
                      <a:r>
                        <a:rPr lang="en-GB" sz="1400" b="1" dirty="0">
                          <a:effectLst/>
                          <a:latin typeface="+mn-lt"/>
                          <a:ea typeface="Calibri" panose="020F0502020204030204" pitchFamily="34" charset="0"/>
                          <a:cs typeface="Arial" panose="020B0604020202020204" pitchFamily="34" charset="0"/>
                        </a:rPr>
                        <a:t>Sub-Programme: </a:t>
                      </a:r>
                      <a:r>
                        <a:rPr lang="en-GB" sz="1400" b="1" dirty="0" smtClean="0">
                          <a:effectLst/>
                          <a:latin typeface="+mn-lt"/>
                          <a:ea typeface="Calibri" panose="020F0502020204030204" pitchFamily="34" charset="0"/>
                          <a:cs typeface="Arial" panose="020B0604020202020204" pitchFamily="34" charset="0"/>
                        </a:rPr>
                        <a:t>Human Resource Management (cont)</a:t>
                      </a:r>
                      <a:r>
                        <a:rPr lang="en-GB" sz="1400" b="1" baseline="0" dirty="0" smtClean="0">
                          <a:effectLst/>
                          <a:latin typeface="+mn-lt"/>
                          <a:ea typeface="Calibri" panose="020F0502020204030204" pitchFamily="34" charset="0"/>
                          <a:cs typeface="Arial" panose="020B0604020202020204" pitchFamily="34" charset="0"/>
                        </a:rPr>
                        <a:t> </a:t>
                      </a:r>
                      <a:endParaRPr lang="en-GB" sz="1400" b="1" dirty="0">
                        <a:effectLst/>
                        <a:latin typeface="+mn-lt"/>
                        <a:ea typeface="Calibri" panose="020F0502020204030204" pitchFamily="34" charset="0"/>
                        <a:cs typeface="Arial" panose="020B0604020202020204" pitchFamily="34" charset="0"/>
                      </a:endParaRPr>
                    </a:p>
                    <a:p>
                      <a:pPr algn="ctr">
                        <a:lnSpc>
                          <a:spcPct val="115000"/>
                        </a:lnSpc>
                        <a:spcAft>
                          <a:spcPts val="0"/>
                        </a:spcAft>
                      </a:pPr>
                      <a:r>
                        <a:rPr lang="en-GB" sz="1400" b="1" dirty="0">
                          <a:effectLst/>
                          <a:latin typeface="+mn-lt"/>
                          <a:ea typeface="Calibri" panose="020F0502020204030204" pitchFamily="34" charset="0"/>
                          <a:cs typeface="Arial" panose="020B0604020202020204" pitchFamily="34" charset="0"/>
                        </a:rPr>
                        <a:t> </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5618">
                <a:tc gridSpan="2">
                  <a:txBody>
                    <a:bodyPr/>
                    <a:lstStyle/>
                    <a:p>
                      <a:pPr algn="ctr">
                        <a:lnSpc>
                          <a:spcPct val="100000"/>
                        </a:lnSpc>
                        <a:spcAft>
                          <a:spcPts val="0"/>
                        </a:spcAft>
                      </a:pPr>
                      <a:r>
                        <a:rPr lang="en-GB" sz="14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Target</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Actual </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4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181735">
                <a:tc>
                  <a:txBody>
                    <a:bodyPr/>
                    <a:lstStyle/>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1.7.3</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effectLst/>
                          <a:latin typeface="+mn-lt"/>
                          <a:ea typeface="Calibri" panose="020F0502020204030204" pitchFamily="34" charset="0"/>
                          <a:cs typeface="Arial" panose="020B0604020202020204" pitchFamily="34" charset="0"/>
                        </a:rPr>
                        <a:t>Talent coverage ratio for critical positions across all  levels</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3:1</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Not implemented</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Target not achieved. The policy was approved but could not be implemented</a:t>
                      </a:r>
                      <a:r>
                        <a:rPr lang="en-ZA" sz="1400" b="0" baseline="0" dirty="0" smtClean="0">
                          <a:effectLst/>
                          <a:latin typeface="+mn-lt"/>
                          <a:ea typeface="Calibri" panose="020F0502020204030204" pitchFamily="34" charset="0"/>
                          <a:cs typeface="Arial" panose="020B0604020202020204" pitchFamily="34" charset="0"/>
                        </a:rPr>
                        <a:t> because of instability at executive level and the suspension of both the Chief Executive Officer (CEO) and the Chief Financial Officer (CFO)</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124128285"/>
                  </a:ext>
                </a:extLst>
              </a:tr>
              <a:tr h="1132077">
                <a:tc>
                  <a:txBody>
                    <a:bodyPr/>
                    <a:lstStyle/>
                    <a:p>
                      <a:pPr algn="l">
                        <a:lnSpc>
                          <a:spcPct val="100000"/>
                        </a:lnSpc>
                        <a:spcAft>
                          <a:spcPts val="0"/>
                        </a:spcAft>
                      </a:pPr>
                      <a:r>
                        <a:rPr lang="en-GB" sz="1400" b="1" dirty="0" smtClean="0">
                          <a:effectLst/>
                          <a:latin typeface="+mn-lt"/>
                          <a:ea typeface="Calibri" panose="020F0502020204030204" pitchFamily="34" charset="0"/>
                          <a:cs typeface="Arial" panose="020B0604020202020204" pitchFamily="34" charset="0"/>
                        </a:rPr>
                        <a:t>1.7.4</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400" b="1" baseline="0" dirty="0" smtClean="0">
                          <a:effectLst/>
                          <a:latin typeface="+mn-lt"/>
                          <a:ea typeface="Calibri" panose="020F0502020204030204" pitchFamily="34" charset="0"/>
                          <a:cs typeface="Arial" panose="020B0604020202020204" pitchFamily="34" charset="0"/>
                        </a:rPr>
                        <a:t>% of employment equity achieved across grade C,D and E relative to Employee Assistance Programmes (EAP)</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84%</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88%</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Target achieved.</a:t>
                      </a:r>
                      <a:r>
                        <a:rPr lang="en-ZA" sz="1400" b="0" baseline="0" dirty="0" smtClean="0">
                          <a:effectLst/>
                          <a:latin typeface="+mn-lt"/>
                          <a:ea typeface="Calibri" panose="020F0502020204030204" pitchFamily="34" charset="0"/>
                          <a:cs typeface="Arial" panose="020B0604020202020204" pitchFamily="34" charset="0"/>
                        </a:rPr>
                        <a:t> The intake of newly qualified medical technologists is informed by the composition of interns whom majority are African females.</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50327591"/>
                  </a:ext>
                </a:extLst>
              </a:tr>
              <a:tr h="1132077">
                <a:tc>
                  <a:txBody>
                    <a:bodyPr/>
                    <a:lstStyle/>
                    <a:p>
                      <a:pPr algn="l">
                        <a:lnSpc>
                          <a:spcPct val="100000"/>
                        </a:lnSpc>
                        <a:spcAft>
                          <a:spcPts val="0"/>
                        </a:spcAft>
                      </a:pPr>
                      <a:r>
                        <a:rPr lang="en-ZA" sz="1400" b="1" dirty="0" smtClean="0">
                          <a:effectLst/>
                          <a:latin typeface="+mn-lt"/>
                          <a:ea typeface="Calibri" panose="020F0502020204030204" pitchFamily="34" charset="0"/>
                          <a:cs typeface="Arial" panose="020B0604020202020204" pitchFamily="34" charset="0"/>
                        </a:rPr>
                        <a:t>1.7.5</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baseline="0" dirty="0" smtClean="0">
                          <a:effectLst/>
                          <a:latin typeface="+mn-lt"/>
                          <a:ea typeface="Calibri" panose="020F0502020204030204" pitchFamily="34" charset="0"/>
                          <a:cs typeface="Arial" panose="020B0604020202020204" pitchFamily="34" charset="0"/>
                        </a:rPr>
                        <a:t>% of employees with contracted, reviewed and evaluated performance agreements.</a:t>
                      </a:r>
                      <a:endParaRPr lang="en-GB" sz="14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95%</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80%</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400" b="0" dirty="0" smtClean="0">
                          <a:effectLst/>
                          <a:latin typeface="+mn-lt"/>
                          <a:ea typeface="Calibri" panose="020F0502020204030204" pitchFamily="34" charset="0"/>
                          <a:cs typeface="Arial" panose="020B0604020202020204" pitchFamily="34" charset="0"/>
                        </a:rPr>
                        <a:t>Target not achieved. S</a:t>
                      </a:r>
                      <a:r>
                        <a:rPr lang="en-ZA" sz="1400" b="0" baseline="0" dirty="0" smtClean="0">
                          <a:effectLst/>
                          <a:latin typeface="+mn-lt"/>
                          <a:ea typeface="Calibri" panose="020F0502020204030204" pitchFamily="34" charset="0"/>
                          <a:cs typeface="Arial" panose="020B0604020202020204" pitchFamily="34" charset="0"/>
                        </a:rPr>
                        <a:t>ome of the Executives and Senior Managers resigned during the reporting period and proper appraisals could not be performed.</a:t>
                      </a:r>
                      <a:endParaRPr lang="en-GB" sz="14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2402053534"/>
                  </a:ext>
                </a:extLst>
              </a:tr>
            </a:tbl>
          </a:graphicData>
        </a:graphic>
      </p:graphicFrame>
      <p:sp>
        <p:nvSpPr>
          <p:cNvPr id="5" name="TextBox 4"/>
          <p:cNvSpPr txBox="1"/>
          <p:nvPr/>
        </p:nvSpPr>
        <p:spPr>
          <a:xfrm>
            <a:off x="389796" y="828010"/>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1 : Administration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7313916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1654715844"/>
              </p:ext>
            </p:extLst>
          </p:nvPr>
        </p:nvGraphicFramePr>
        <p:xfrm>
          <a:off x="283338" y="1209245"/>
          <a:ext cx="8448675" cy="5239002"/>
        </p:xfrm>
        <a:graphic>
          <a:graphicData uri="http://schemas.openxmlformats.org/drawingml/2006/table">
            <a:tbl>
              <a:tblPr firstRow="1" firstCol="1" bandRow="1"/>
              <a:tblGrid>
                <a:gridCol w="567809">
                  <a:extLst>
                    <a:ext uri="{9D8B030D-6E8A-4147-A177-3AD203B41FA5}">
                      <a16:colId xmlns="" xmlns:a16="http://schemas.microsoft.com/office/drawing/2014/main" val="3946509056"/>
                    </a:ext>
                  </a:extLst>
                </a:gridCol>
                <a:gridCol w="1684449">
                  <a:extLst>
                    <a:ext uri="{9D8B030D-6E8A-4147-A177-3AD203B41FA5}">
                      <a16:colId xmlns="" xmlns:a16="http://schemas.microsoft.com/office/drawing/2014/main" val="698282295"/>
                    </a:ext>
                  </a:extLst>
                </a:gridCol>
                <a:gridCol w="968259">
                  <a:extLst>
                    <a:ext uri="{9D8B030D-6E8A-4147-A177-3AD203B41FA5}">
                      <a16:colId xmlns="" xmlns:a16="http://schemas.microsoft.com/office/drawing/2014/main" val="703959260"/>
                    </a:ext>
                  </a:extLst>
                </a:gridCol>
                <a:gridCol w="1171097">
                  <a:extLst>
                    <a:ext uri="{9D8B030D-6E8A-4147-A177-3AD203B41FA5}">
                      <a16:colId xmlns="" xmlns:a16="http://schemas.microsoft.com/office/drawing/2014/main" val="382830195"/>
                    </a:ext>
                  </a:extLst>
                </a:gridCol>
                <a:gridCol w="4057061">
                  <a:extLst>
                    <a:ext uri="{9D8B030D-6E8A-4147-A177-3AD203B41FA5}">
                      <a16:colId xmlns="" xmlns:a16="http://schemas.microsoft.com/office/drawing/2014/main" val="2117978091"/>
                    </a:ext>
                  </a:extLst>
                </a:gridCol>
              </a:tblGrid>
              <a:tr h="425974">
                <a:tc gridSpan="5">
                  <a:txBody>
                    <a:bodyPr/>
                    <a:lstStyle/>
                    <a:p>
                      <a:pPr algn="ctr">
                        <a:lnSpc>
                          <a:spcPct val="115000"/>
                        </a:lnSpc>
                        <a:spcAft>
                          <a:spcPts val="0"/>
                        </a:spcAft>
                      </a:pPr>
                      <a:r>
                        <a:rPr lang="en-GB" sz="1600" b="1" dirty="0">
                          <a:effectLst/>
                          <a:latin typeface="+mn-lt"/>
                          <a:ea typeface="Calibri" panose="020F0502020204030204" pitchFamily="34" charset="0"/>
                          <a:cs typeface="Arial" panose="020B0604020202020204" pitchFamily="34" charset="0"/>
                        </a:rPr>
                        <a:t>Sub-Programme: </a:t>
                      </a:r>
                      <a:r>
                        <a:rPr lang="en-GB" sz="1600" b="1" dirty="0" smtClean="0">
                          <a:effectLst/>
                          <a:latin typeface="+mn-lt"/>
                          <a:ea typeface="Calibri" panose="020F0502020204030204" pitchFamily="34" charset="0"/>
                          <a:cs typeface="Arial" panose="020B0604020202020204" pitchFamily="34" charset="0"/>
                        </a:rPr>
                        <a:t>Human Resource Management</a:t>
                      </a:r>
                      <a:r>
                        <a:rPr lang="en-GB" sz="1600" b="1" baseline="0" dirty="0" smtClean="0">
                          <a:effectLst/>
                          <a:latin typeface="+mn-lt"/>
                          <a:ea typeface="Calibri" panose="020F0502020204030204" pitchFamily="34" charset="0"/>
                          <a:cs typeface="Arial" panose="020B0604020202020204" pitchFamily="34" charset="0"/>
                        </a:rPr>
                        <a:t> (cont) </a:t>
                      </a:r>
                      <a:endParaRPr lang="en-GB" sz="1600" b="1" dirty="0">
                        <a:effectLst/>
                        <a:latin typeface="+mn-lt"/>
                        <a:ea typeface="Calibri" panose="020F0502020204030204" pitchFamily="34" charset="0"/>
                        <a:cs typeface="Arial" panose="020B0604020202020204" pitchFamily="34" charset="0"/>
                      </a:endParaRPr>
                    </a:p>
                    <a:p>
                      <a:pPr algn="l">
                        <a:lnSpc>
                          <a:spcPct val="115000"/>
                        </a:lnSpc>
                        <a:spcAft>
                          <a:spcPts val="0"/>
                        </a:spcAft>
                      </a:pPr>
                      <a:r>
                        <a:rPr lang="en-GB" sz="1600" b="1" dirty="0">
                          <a:effectLst/>
                          <a:latin typeface="+mn-lt"/>
                          <a:ea typeface="Calibri" panose="020F0502020204030204" pitchFamily="34" charset="0"/>
                          <a:cs typeface="Arial" panose="020B0604020202020204" pitchFamily="34" charset="0"/>
                        </a:rPr>
                        <a:t> </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5618">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181735">
                <a:tc>
                  <a:txBody>
                    <a:bodyPr/>
                    <a:lstStyle/>
                    <a:p>
                      <a:pPr algn="l">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1.7.6</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Customer satisfaction index</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76%</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72%</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solidFill>
                            <a:schemeClr val="tx1"/>
                          </a:solidFill>
                          <a:effectLst/>
                          <a:latin typeface="+mn-lt"/>
                          <a:ea typeface="Calibri" panose="020F0502020204030204" pitchFamily="34" charset="0"/>
                          <a:cs typeface="Arial" panose="020B0604020202020204" pitchFamily="34" charset="0"/>
                        </a:rPr>
                        <a:t>Target not achieved.</a:t>
                      </a:r>
                      <a:r>
                        <a:rPr lang="en-ZA" sz="1600" b="0" baseline="0" dirty="0" smtClean="0">
                          <a:solidFill>
                            <a:schemeClr val="tx1"/>
                          </a:solidFill>
                          <a:effectLst/>
                          <a:latin typeface="+mn-lt"/>
                          <a:ea typeface="Calibri" panose="020F0502020204030204" pitchFamily="34" charset="0"/>
                          <a:cs typeface="Arial" panose="020B0604020202020204" pitchFamily="34" charset="0"/>
                        </a:rPr>
                        <a:t> The lowest scored areas are communication, training and skills development. It was later discovered that this was mainly because some of the survey questions were ambiguous, which in turn led to incorrect responses.</a:t>
                      </a:r>
                      <a:endParaRPr lang="en-GB" sz="1600" b="0" dirty="0">
                        <a:solidFill>
                          <a:schemeClr val="tx1"/>
                        </a:solidFill>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4124128285"/>
                  </a:ext>
                </a:extLst>
              </a:tr>
              <a:tr h="1132077">
                <a:tc>
                  <a:txBody>
                    <a:bodyPr/>
                    <a:lstStyle/>
                    <a:p>
                      <a:pPr algn="l">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1.7.7</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Medical technologists’ pass rate</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62%</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68%</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Integrated learning and remedial training</a:t>
                      </a:r>
                      <a:r>
                        <a:rPr lang="en-ZA" sz="1600" b="0" baseline="0" dirty="0" smtClean="0">
                          <a:effectLst/>
                          <a:latin typeface="+mn-lt"/>
                          <a:ea typeface="Calibri" panose="020F0502020204030204" pitchFamily="34" charset="0"/>
                          <a:cs typeface="Arial" panose="020B0604020202020204" pitchFamily="34" charset="0"/>
                        </a:rPr>
                        <a:t> programme was introduced in this financial year.</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50327591"/>
                  </a:ext>
                </a:extLst>
              </a:tr>
              <a:tr h="1132077">
                <a:tc>
                  <a:txBody>
                    <a:bodyPr/>
                    <a:lstStyle/>
                    <a:p>
                      <a:pPr algn="l">
                        <a:lnSpc>
                          <a:spcPct val="100000"/>
                        </a:lnSpc>
                        <a:spcAft>
                          <a:spcPts val="0"/>
                        </a:spcAft>
                      </a:pPr>
                      <a:r>
                        <a:rPr lang="en-ZA" sz="1600" b="1" dirty="0" smtClean="0">
                          <a:effectLst/>
                          <a:latin typeface="+mn-lt"/>
                          <a:ea typeface="Calibri" panose="020F0502020204030204" pitchFamily="34" charset="0"/>
                          <a:cs typeface="Arial" panose="020B0604020202020204" pitchFamily="34" charset="0"/>
                        </a:rPr>
                        <a:t>1.7.8</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Medical technicians’ pass rate</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62%</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53%</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not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2402053534"/>
                  </a:ext>
                </a:extLst>
              </a:tr>
            </a:tbl>
          </a:graphicData>
        </a:graphic>
      </p:graphicFrame>
      <p:sp>
        <p:nvSpPr>
          <p:cNvPr id="5" name="TextBox 4"/>
          <p:cNvSpPr txBox="1"/>
          <p:nvPr/>
        </p:nvSpPr>
        <p:spPr>
          <a:xfrm>
            <a:off x="283338" y="839913"/>
            <a:ext cx="8448675"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1 : Administration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41733971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3388185968"/>
              </p:ext>
            </p:extLst>
          </p:nvPr>
        </p:nvGraphicFramePr>
        <p:xfrm>
          <a:off x="389797" y="1281698"/>
          <a:ext cx="8501016" cy="5218176"/>
        </p:xfrm>
        <a:graphic>
          <a:graphicData uri="http://schemas.openxmlformats.org/drawingml/2006/table">
            <a:tbl>
              <a:tblPr firstRow="1" firstCol="1" bandRow="1"/>
              <a:tblGrid>
                <a:gridCol w="571326">
                  <a:extLst>
                    <a:ext uri="{9D8B030D-6E8A-4147-A177-3AD203B41FA5}">
                      <a16:colId xmlns="" xmlns:a16="http://schemas.microsoft.com/office/drawing/2014/main" val="3946509056"/>
                    </a:ext>
                  </a:extLst>
                </a:gridCol>
                <a:gridCol w="1694884">
                  <a:extLst>
                    <a:ext uri="{9D8B030D-6E8A-4147-A177-3AD203B41FA5}">
                      <a16:colId xmlns="" xmlns:a16="http://schemas.microsoft.com/office/drawing/2014/main" val="698282295"/>
                    </a:ext>
                  </a:extLst>
                </a:gridCol>
                <a:gridCol w="974258">
                  <a:extLst>
                    <a:ext uri="{9D8B030D-6E8A-4147-A177-3AD203B41FA5}">
                      <a16:colId xmlns="" xmlns:a16="http://schemas.microsoft.com/office/drawing/2014/main" val="703959260"/>
                    </a:ext>
                  </a:extLst>
                </a:gridCol>
                <a:gridCol w="1178352">
                  <a:extLst>
                    <a:ext uri="{9D8B030D-6E8A-4147-A177-3AD203B41FA5}">
                      <a16:colId xmlns="" xmlns:a16="http://schemas.microsoft.com/office/drawing/2014/main" val="382830195"/>
                    </a:ext>
                  </a:extLst>
                </a:gridCol>
                <a:gridCol w="4082196">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Surveillance of Communicable Diseases (cont)</a:t>
                      </a:r>
                    </a:p>
                    <a:p>
                      <a:pPr algn="ctr">
                        <a:lnSpc>
                          <a:spcPct val="115000"/>
                        </a:lnSpc>
                        <a:spcAft>
                          <a:spcPts val="0"/>
                        </a:spcAft>
                      </a:pP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2.1.1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Percentage of identified</a:t>
                      </a:r>
                    </a:p>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prioritised diseases under</a:t>
                      </a:r>
                    </a:p>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surveillance</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402053534"/>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2.1.2</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Number of articles published</a:t>
                      </a:r>
                    </a:p>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in the peer reviewed journals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120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180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Managed to secure extra funding for</a:t>
                      </a:r>
                      <a:r>
                        <a:rPr lang="en-ZA" sz="1600" b="0" baseline="0" dirty="0" smtClean="0">
                          <a:effectLst/>
                          <a:latin typeface="+mn-lt"/>
                          <a:ea typeface="Calibri" panose="020F0502020204030204" pitchFamily="34" charset="0"/>
                          <a:cs typeface="Arial" panose="020B0604020202020204" pitchFamily="34" charset="0"/>
                        </a:rPr>
                        <a:t> </a:t>
                      </a:r>
                      <a:r>
                        <a:rPr lang="en-ZA" sz="1600" b="0" dirty="0" smtClean="0">
                          <a:effectLst/>
                          <a:latin typeface="+mn-lt"/>
                          <a:ea typeface="Calibri" panose="020F0502020204030204" pitchFamily="34" charset="0"/>
                          <a:cs typeface="Arial" panose="020B0604020202020204" pitchFamily="34" charset="0"/>
                        </a:rPr>
                        <a:t>research</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809112175"/>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2.2.1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Percentage of outbreaks</a:t>
                      </a:r>
                    </a:p>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responded to within 24 hours</a:t>
                      </a:r>
                    </a:p>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after notification</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100%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100%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235797119"/>
                  </a:ext>
                </a:extLst>
              </a:tr>
            </a:tbl>
          </a:graphicData>
        </a:graphic>
      </p:graphicFrame>
      <p:sp>
        <p:nvSpPr>
          <p:cNvPr id="6" name="TextBox 5"/>
          <p:cNvSpPr txBox="1"/>
          <p:nvPr/>
        </p:nvSpPr>
        <p:spPr>
          <a:xfrm>
            <a:off x="389796" y="912366"/>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2 : Surveillance of Communicable Diseases </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6576474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2996601705"/>
              </p:ext>
            </p:extLst>
          </p:nvPr>
        </p:nvGraphicFramePr>
        <p:xfrm>
          <a:off x="389796" y="1609621"/>
          <a:ext cx="8501016" cy="4096512"/>
        </p:xfrm>
        <a:graphic>
          <a:graphicData uri="http://schemas.openxmlformats.org/drawingml/2006/table">
            <a:tbl>
              <a:tblPr firstRow="1" firstCol="1" bandRow="1"/>
              <a:tblGrid>
                <a:gridCol w="571327">
                  <a:extLst>
                    <a:ext uri="{9D8B030D-6E8A-4147-A177-3AD203B41FA5}">
                      <a16:colId xmlns="" xmlns:a16="http://schemas.microsoft.com/office/drawing/2014/main" val="3946509056"/>
                    </a:ext>
                  </a:extLst>
                </a:gridCol>
                <a:gridCol w="1694884">
                  <a:extLst>
                    <a:ext uri="{9D8B030D-6E8A-4147-A177-3AD203B41FA5}">
                      <a16:colId xmlns="" xmlns:a16="http://schemas.microsoft.com/office/drawing/2014/main" val="698282295"/>
                    </a:ext>
                  </a:extLst>
                </a:gridCol>
                <a:gridCol w="974258">
                  <a:extLst>
                    <a:ext uri="{9D8B030D-6E8A-4147-A177-3AD203B41FA5}">
                      <a16:colId xmlns="" xmlns:a16="http://schemas.microsoft.com/office/drawing/2014/main" val="703959260"/>
                    </a:ext>
                  </a:extLst>
                </a:gridCol>
                <a:gridCol w="1178351">
                  <a:extLst>
                    <a:ext uri="{9D8B030D-6E8A-4147-A177-3AD203B41FA5}">
                      <a16:colId xmlns="" xmlns:a16="http://schemas.microsoft.com/office/drawing/2014/main" val="382830195"/>
                    </a:ext>
                  </a:extLst>
                </a:gridCol>
                <a:gridCol w="4082196">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Surveillance of Communicable Diseases (cont)</a:t>
                      </a:r>
                    </a:p>
                    <a:p>
                      <a:pPr algn="ctr">
                        <a:lnSpc>
                          <a:spcPct val="115000"/>
                        </a:lnSpc>
                        <a:spcAft>
                          <a:spcPts val="0"/>
                        </a:spcAft>
                      </a:pP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2.2.2</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No. of field epidemiologists qualified</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8</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402053534"/>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2.2.3</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 of provinces</a:t>
                      </a:r>
                      <a:r>
                        <a:rPr lang="en-ZA" sz="1600" b="1" baseline="0" dirty="0" smtClean="0">
                          <a:effectLst/>
                          <a:latin typeface="+mn-lt"/>
                          <a:ea typeface="Calibri" panose="020F0502020204030204" pitchFamily="34" charset="0"/>
                          <a:cs typeface="Arial" panose="020B0604020202020204" pitchFamily="34" charset="0"/>
                        </a:rPr>
                        <a:t> with appointed epidemiologists </a:t>
                      </a:r>
                    </a:p>
                    <a:p>
                      <a:pPr algn="l">
                        <a:lnSpc>
                          <a:spcPct val="115000"/>
                        </a:lnSpc>
                        <a:spcAft>
                          <a:spcPts val="0"/>
                        </a:spcAft>
                      </a:pPr>
                      <a:r>
                        <a:rPr lang="en-ZA" sz="1600" b="1" baseline="0" dirty="0" smtClean="0">
                          <a:effectLst/>
                          <a:latin typeface="+mn-lt"/>
                          <a:ea typeface="Calibri" panose="020F0502020204030204" pitchFamily="34" charset="0"/>
                          <a:cs typeface="Arial" panose="020B0604020202020204" pitchFamily="34" charset="0"/>
                        </a:rPr>
                        <a:t>(1 per province)</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88%</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11%</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not achieved. During the year, a number of epidemiologists resigned.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809112175"/>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2.3.1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a:t>
                      </a:r>
                      <a:r>
                        <a:rPr lang="en-ZA" sz="1600" b="1" baseline="0" dirty="0" smtClean="0">
                          <a:effectLst/>
                          <a:latin typeface="+mn-lt"/>
                          <a:ea typeface="Calibri" panose="020F0502020204030204" pitchFamily="34" charset="0"/>
                          <a:cs typeface="Arial" panose="020B0604020202020204" pitchFamily="34" charset="0"/>
                        </a:rPr>
                        <a:t> of SANAS- accredited NICD Laboratories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100%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100%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235797119"/>
                  </a:ext>
                </a:extLst>
              </a:tr>
            </a:tbl>
          </a:graphicData>
        </a:graphic>
      </p:graphicFrame>
      <p:sp>
        <p:nvSpPr>
          <p:cNvPr id="6" name="TextBox 5"/>
          <p:cNvSpPr txBox="1"/>
          <p:nvPr/>
        </p:nvSpPr>
        <p:spPr>
          <a:xfrm>
            <a:off x="389796" y="1240289"/>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2 : Surveillance of Communicable Diseases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9398510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2133352200"/>
              </p:ext>
            </p:extLst>
          </p:nvPr>
        </p:nvGraphicFramePr>
        <p:xfrm>
          <a:off x="389795" y="1295233"/>
          <a:ext cx="8501017" cy="5056658"/>
        </p:xfrm>
        <a:graphic>
          <a:graphicData uri="http://schemas.openxmlformats.org/drawingml/2006/table">
            <a:tbl>
              <a:tblPr firstRow="1" firstCol="1" bandRow="1"/>
              <a:tblGrid>
                <a:gridCol w="571327">
                  <a:extLst>
                    <a:ext uri="{9D8B030D-6E8A-4147-A177-3AD203B41FA5}">
                      <a16:colId xmlns="" xmlns:a16="http://schemas.microsoft.com/office/drawing/2014/main" val="3946509056"/>
                    </a:ext>
                  </a:extLst>
                </a:gridCol>
                <a:gridCol w="1694885">
                  <a:extLst>
                    <a:ext uri="{9D8B030D-6E8A-4147-A177-3AD203B41FA5}">
                      <a16:colId xmlns="" xmlns:a16="http://schemas.microsoft.com/office/drawing/2014/main" val="698282295"/>
                    </a:ext>
                  </a:extLst>
                </a:gridCol>
                <a:gridCol w="974258">
                  <a:extLst>
                    <a:ext uri="{9D8B030D-6E8A-4147-A177-3AD203B41FA5}">
                      <a16:colId xmlns="" xmlns:a16="http://schemas.microsoft.com/office/drawing/2014/main" val="703959260"/>
                    </a:ext>
                  </a:extLst>
                </a:gridCol>
                <a:gridCol w="920509">
                  <a:extLst>
                    <a:ext uri="{9D8B030D-6E8A-4147-A177-3AD203B41FA5}">
                      <a16:colId xmlns="" xmlns:a16="http://schemas.microsoft.com/office/drawing/2014/main" val="382830195"/>
                    </a:ext>
                  </a:extLst>
                </a:gridCol>
                <a:gridCol w="4340038">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Sub-Programme: Occupational and Environmental Health Services </a:t>
                      </a:r>
                    </a:p>
                    <a:p>
                      <a:pPr algn="ctr">
                        <a:lnSpc>
                          <a:spcPct val="115000"/>
                        </a:lnSpc>
                        <a:spcAft>
                          <a:spcPts val="0"/>
                        </a:spcAft>
                      </a:pPr>
                      <a:endParaRPr lang="en-GB" sz="15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Target</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Actual </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199542">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3.1.1</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 of occupational and environmental health laboratory predefined turnaround</a:t>
                      </a:r>
                      <a:r>
                        <a:rPr lang="en-GB" sz="1500" b="1" baseline="0" dirty="0" smtClean="0">
                          <a:effectLst/>
                          <a:latin typeface="+mn-lt"/>
                          <a:ea typeface="Calibri" panose="020F0502020204030204" pitchFamily="34" charset="0"/>
                          <a:cs typeface="Arial" panose="020B0604020202020204" pitchFamily="34" charset="0"/>
                        </a:rPr>
                        <a:t> time</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85%</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86%</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achieved. There was an improvement in the quality control</a:t>
                      </a:r>
                      <a:r>
                        <a:rPr lang="en-ZA" sz="1500" b="0" baseline="0" dirty="0" smtClean="0">
                          <a:effectLst/>
                          <a:latin typeface="+mn-lt"/>
                          <a:ea typeface="Calibri" panose="020F0502020204030204" pitchFamily="34" charset="0"/>
                          <a:cs typeface="Arial" panose="020B0604020202020204" pitchFamily="34" charset="0"/>
                        </a:rPr>
                        <a:t> processes because most laboratories had limited equipment breakdowns, are adequately staffed and could therefore efficiently meet their turnaround times.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402053534"/>
                  </a:ext>
                </a:extLst>
              </a:tr>
              <a:tr h="1695450">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3.2.1</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No.</a:t>
                      </a:r>
                      <a:r>
                        <a:rPr lang="en-ZA" sz="1500" b="1" baseline="0" dirty="0" smtClean="0">
                          <a:effectLst/>
                          <a:latin typeface="+mn-lt"/>
                          <a:ea typeface="Calibri" panose="020F0502020204030204" pitchFamily="34" charset="0"/>
                          <a:cs typeface="Arial" panose="020B0604020202020204" pitchFamily="34" charset="0"/>
                        </a:rPr>
                        <a:t> </a:t>
                      </a:r>
                      <a:r>
                        <a:rPr lang="en-ZA" sz="1500" b="1" dirty="0" smtClean="0">
                          <a:effectLst/>
                          <a:latin typeface="+mn-lt"/>
                          <a:ea typeface="Calibri" panose="020F0502020204030204" pitchFamily="34" charset="0"/>
                          <a:cs typeface="Arial" panose="020B0604020202020204" pitchFamily="34" charset="0"/>
                        </a:rPr>
                        <a:t>of occupational</a:t>
                      </a:r>
                    </a:p>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and environmental health</a:t>
                      </a:r>
                    </a:p>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and safety assessments</a:t>
                      </a:r>
                    </a:p>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completed</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25</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29</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a:t>
                      </a:r>
                      <a:r>
                        <a:rPr lang="en-ZA" sz="1500" b="0" baseline="0" dirty="0" smtClean="0">
                          <a:effectLst/>
                          <a:latin typeface="+mn-lt"/>
                          <a:ea typeface="Calibri" panose="020F0502020204030204" pitchFamily="34" charset="0"/>
                          <a:cs typeface="Arial" panose="020B0604020202020204" pitchFamily="34" charset="0"/>
                        </a:rPr>
                        <a:t> achieved. The occupational hygiene section has an existing service level agreement (SLA) with the Department of Correctional Services (DCS) which increased the number of requested exposure assessments. The section also recruited two new occupational hygienists.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809112175"/>
                  </a:ext>
                </a:extLst>
              </a:tr>
              <a:tr h="835178">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3.3.1</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No.</a:t>
                      </a:r>
                      <a:r>
                        <a:rPr lang="en-GB" sz="1500" b="1" baseline="0" dirty="0" smtClean="0">
                          <a:effectLst/>
                          <a:latin typeface="+mn-lt"/>
                          <a:ea typeface="Calibri" panose="020F0502020204030204" pitchFamily="34" charset="0"/>
                          <a:cs typeface="Arial" panose="020B0604020202020204" pitchFamily="34" charset="0"/>
                        </a:rPr>
                        <a:t> </a:t>
                      </a:r>
                      <a:r>
                        <a:rPr lang="en-GB" sz="1500" b="1" dirty="0" smtClean="0">
                          <a:effectLst/>
                          <a:latin typeface="+mn-lt"/>
                          <a:ea typeface="Calibri" panose="020F0502020204030204" pitchFamily="34" charset="0"/>
                          <a:cs typeface="Arial" panose="020B0604020202020204" pitchFamily="34" charset="0"/>
                        </a:rPr>
                        <a:t>of surveillance reports produced</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1</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2</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a:t>
                      </a:r>
                      <a:r>
                        <a:rPr lang="en-ZA" sz="1500" b="0" baseline="0" dirty="0" smtClean="0">
                          <a:effectLst/>
                          <a:latin typeface="+mn-lt"/>
                          <a:ea typeface="Calibri" panose="020F0502020204030204" pitchFamily="34" charset="0"/>
                          <a:cs typeface="Arial" panose="020B0604020202020204" pitchFamily="34" charset="0"/>
                        </a:rPr>
                        <a:t> achieved. Routinely collected data over the past 15 years was documented in a report which will be produced annually.</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235797119"/>
                  </a:ext>
                </a:extLst>
              </a:tr>
            </a:tbl>
          </a:graphicData>
        </a:graphic>
      </p:graphicFrame>
      <p:sp>
        <p:nvSpPr>
          <p:cNvPr id="5" name="TextBox 4"/>
          <p:cNvSpPr txBox="1"/>
          <p:nvPr/>
        </p:nvSpPr>
        <p:spPr>
          <a:xfrm>
            <a:off x="389794" y="925901"/>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3 : Occupational Health Safety</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0151176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 xmlns:p14="http://schemas.microsoft.com/office/powerpoint/2010/main" val="1569576890"/>
              </p:ext>
            </p:extLst>
          </p:nvPr>
        </p:nvGraphicFramePr>
        <p:xfrm>
          <a:off x="387338" y="1507490"/>
          <a:ext cx="8503475" cy="3255264"/>
        </p:xfrm>
        <a:graphic>
          <a:graphicData uri="http://schemas.openxmlformats.org/drawingml/2006/table">
            <a:tbl>
              <a:tblPr firstRow="1" firstCol="1" bandRow="1"/>
              <a:tblGrid>
                <a:gridCol w="571492">
                  <a:extLst>
                    <a:ext uri="{9D8B030D-6E8A-4147-A177-3AD203B41FA5}">
                      <a16:colId xmlns="" xmlns:a16="http://schemas.microsoft.com/office/drawing/2014/main" val="3946509056"/>
                    </a:ext>
                  </a:extLst>
                </a:gridCol>
                <a:gridCol w="1695375">
                  <a:extLst>
                    <a:ext uri="{9D8B030D-6E8A-4147-A177-3AD203B41FA5}">
                      <a16:colId xmlns="" xmlns:a16="http://schemas.microsoft.com/office/drawing/2014/main" val="698282295"/>
                    </a:ext>
                  </a:extLst>
                </a:gridCol>
                <a:gridCol w="974540">
                  <a:extLst>
                    <a:ext uri="{9D8B030D-6E8A-4147-A177-3AD203B41FA5}">
                      <a16:colId xmlns="" xmlns:a16="http://schemas.microsoft.com/office/drawing/2014/main" val="703959260"/>
                    </a:ext>
                  </a:extLst>
                </a:gridCol>
                <a:gridCol w="920775">
                  <a:extLst>
                    <a:ext uri="{9D8B030D-6E8A-4147-A177-3AD203B41FA5}">
                      <a16:colId xmlns="" xmlns:a16="http://schemas.microsoft.com/office/drawing/2014/main" val="382830195"/>
                    </a:ext>
                  </a:extLst>
                </a:gridCol>
                <a:gridCol w="4341293">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a:t>
                      </a:r>
                      <a:r>
                        <a:rPr lang="en-ZA" sz="1600" b="1" dirty="0" smtClean="0">
                          <a:effectLst/>
                          <a:latin typeface="+mn-lt"/>
                          <a:ea typeface="Calibri" panose="020F0502020204030204" pitchFamily="34" charset="0"/>
                          <a:cs typeface="Arial" panose="020B0604020202020204" pitchFamily="34" charset="0"/>
                        </a:rPr>
                        <a:t>Provision of Technical Support for Occupational and Environmental Health and Safety for the NHLS</a:t>
                      </a: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3.4.1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1" baseline="0" dirty="0" smtClean="0">
                          <a:effectLst/>
                          <a:latin typeface="+mn-lt"/>
                          <a:ea typeface="Calibri" panose="020F0502020204030204" pitchFamily="34" charset="0"/>
                          <a:cs typeface="Arial" panose="020B0604020202020204" pitchFamily="34" charset="0"/>
                        </a:rPr>
                        <a:t>% of NHLS laboratories audited which had a compliance figure of below 95% in </a:t>
                      </a:r>
                    </a:p>
                    <a:p>
                      <a:pPr algn="l">
                        <a:lnSpc>
                          <a:spcPct val="115000"/>
                        </a:lnSpc>
                        <a:spcAft>
                          <a:spcPts val="0"/>
                        </a:spcAft>
                      </a:pPr>
                      <a:r>
                        <a:rPr lang="en-GB" sz="1600" b="1" baseline="0" dirty="0" smtClean="0">
                          <a:effectLst/>
                          <a:latin typeface="+mn-lt"/>
                          <a:ea typeface="Calibri" panose="020F0502020204030204" pitchFamily="34" charset="0"/>
                          <a:cs typeface="Arial" panose="020B0604020202020204" pitchFamily="34" charset="0"/>
                        </a:rPr>
                        <a:t>2016 /17</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99%</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98%</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not achieved. The annual target</a:t>
                      </a:r>
                      <a:r>
                        <a:rPr lang="en-ZA" sz="1600" b="0" baseline="0" dirty="0" smtClean="0">
                          <a:effectLst/>
                          <a:latin typeface="+mn-lt"/>
                          <a:ea typeface="Calibri" panose="020F0502020204030204" pitchFamily="34" charset="0"/>
                          <a:cs typeface="Arial" panose="020B0604020202020204" pitchFamily="34" charset="0"/>
                        </a:rPr>
                        <a:t> was 140 laboratories that were identified that needed to be audited in 2017/18. Out of these 140 laboratories only 137 laboratories were audited, because three other laboratories were closed down.</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2402053534"/>
                  </a:ext>
                </a:extLst>
              </a:tr>
            </a:tbl>
          </a:graphicData>
        </a:graphic>
      </p:graphicFrame>
      <p:sp>
        <p:nvSpPr>
          <p:cNvPr id="4" name="TextBox 3"/>
          <p:cNvSpPr txBox="1"/>
          <p:nvPr/>
        </p:nvSpPr>
        <p:spPr>
          <a:xfrm>
            <a:off x="389796" y="1138158"/>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3 : Occupational Health Safety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998569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2446199852"/>
              </p:ext>
            </p:extLst>
          </p:nvPr>
        </p:nvGraphicFramePr>
        <p:xfrm>
          <a:off x="389796" y="1484650"/>
          <a:ext cx="8503475" cy="1982143"/>
        </p:xfrm>
        <a:graphic>
          <a:graphicData uri="http://schemas.openxmlformats.org/drawingml/2006/table">
            <a:tbl>
              <a:tblPr firstRow="1" firstCol="1" bandRow="1"/>
              <a:tblGrid>
                <a:gridCol w="571492">
                  <a:extLst>
                    <a:ext uri="{9D8B030D-6E8A-4147-A177-3AD203B41FA5}">
                      <a16:colId xmlns="" xmlns:a16="http://schemas.microsoft.com/office/drawing/2014/main" val="3946509056"/>
                    </a:ext>
                  </a:extLst>
                </a:gridCol>
                <a:gridCol w="1695375">
                  <a:extLst>
                    <a:ext uri="{9D8B030D-6E8A-4147-A177-3AD203B41FA5}">
                      <a16:colId xmlns="" xmlns:a16="http://schemas.microsoft.com/office/drawing/2014/main" val="698282295"/>
                    </a:ext>
                  </a:extLst>
                </a:gridCol>
                <a:gridCol w="974540">
                  <a:extLst>
                    <a:ext uri="{9D8B030D-6E8A-4147-A177-3AD203B41FA5}">
                      <a16:colId xmlns="" xmlns:a16="http://schemas.microsoft.com/office/drawing/2014/main" val="703959260"/>
                    </a:ext>
                  </a:extLst>
                </a:gridCol>
                <a:gridCol w="920775">
                  <a:extLst>
                    <a:ext uri="{9D8B030D-6E8A-4147-A177-3AD203B41FA5}">
                      <a16:colId xmlns="" xmlns:a16="http://schemas.microsoft.com/office/drawing/2014/main" val="382830195"/>
                    </a:ext>
                  </a:extLst>
                </a:gridCol>
                <a:gridCol w="4341293">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600" b="1" dirty="0" smtClean="0">
                          <a:solidFill>
                            <a:schemeClr val="tx1"/>
                          </a:solidFill>
                          <a:effectLst/>
                          <a:latin typeface="+mn-lt"/>
                          <a:ea typeface="Calibri" panose="020F0502020204030204" pitchFamily="34" charset="0"/>
                          <a:cs typeface="Arial" panose="020B0604020202020204" pitchFamily="34" charset="0"/>
                        </a:rPr>
                        <a:t>Sub-Programme: </a:t>
                      </a:r>
                      <a:r>
                        <a:rPr lang="en-ZA" sz="1600" b="1" dirty="0" smtClean="0">
                          <a:solidFill>
                            <a:schemeClr val="tx1"/>
                          </a:solidFill>
                          <a:effectLst/>
                          <a:latin typeface="+mn-lt"/>
                          <a:ea typeface="Calibri" panose="020F0502020204030204" pitchFamily="34" charset="0"/>
                          <a:cs typeface="Arial" panose="020B0604020202020204" pitchFamily="34" charset="0"/>
                        </a:rPr>
                        <a:t>Occupational and Environmental Health and Safety Research</a:t>
                      </a:r>
                      <a:endParaRPr lang="en-GB" sz="1600" b="1" dirty="0" smtClean="0">
                        <a:solidFill>
                          <a:schemeClr val="tx1"/>
                        </a:solidFill>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3.5.1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Number of articles published in peer reviewed journals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25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25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402053534"/>
                  </a:ext>
                </a:extLst>
              </a:tr>
            </a:tbl>
          </a:graphicData>
        </a:graphic>
      </p:graphicFrame>
      <p:sp>
        <p:nvSpPr>
          <p:cNvPr id="4" name="TextBox 3"/>
          <p:cNvSpPr txBox="1"/>
          <p:nvPr/>
        </p:nvSpPr>
        <p:spPr>
          <a:xfrm>
            <a:off x="389796" y="1115318"/>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3 : Occupational Health Safety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4271521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521411230"/>
              </p:ext>
            </p:extLst>
          </p:nvPr>
        </p:nvGraphicFramePr>
        <p:xfrm>
          <a:off x="387338" y="1484650"/>
          <a:ext cx="8503475" cy="3103807"/>
        </p:xfrm>
        <a:graphic>
          <a:graphicData uri="http://schemas.openxmlformats.org/drawingml/2006/table">
            <a:tbl>
              <a:tblPr firstRow="1" firstCol="1" bandRow="1"/>
              <a:tblGrid>
                <a:gridCol w="571492">
                  <a:extLst>
                    <a:ext uri="{9D8B030D-6E8A-4147-A177-3AD203B41FA5}">
                      <a16:colId xmlns="" xmlns:a16="http://schemas.microsoft.com/office/drawing/2014/main" val="3946509056"/>
                    </a:ext>
                  </a:extLst>
                </a:gridCol>
                <a:gridCol w="1695375">
                  <a:extLst>
                    <a:ext uri="{9D8B030D-6E8A-4147-A177-3AD203B41FA5}">
                      <a16:colId xmlns="" xmlns:a16="http://schemas.microsoft.com/office/drawing/2014/main" val="698282295"/>
                    </a:ext>
                  </a:extLst>
                </a:gridCol>
                <a:gridCol w="974540">
                  <a:extLst>
                    <a:ext uri="{9D8B030D-6E8A-4147-A177-3AD203B41FA5}">
                      <a16:colId xmlns="" xmlns:a16="http://schemas.microsoft.com/office/drawing/2014/main" val="703959260"/>
                    </a:ext>
                  </a:extLst>
                </a:gridCol>
                <a:gridCol w="920775">
                  <a:extLst>
                    <a:ext uri="{9D8B030D-6E8A-4147-A177-3AD203B41FA5}">
                      <a16:colId xmlns="" xmlns:a16="http://schemas.microsoft.com/office/drawing/2014/main" val="382830195"/>
                    </a:ext>
                  </a:extLst>
                </a:gridCol>
                <a:gridCol w="4341293">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600" b="1" dirty="0" smtClean="0">
                          <a:solidFill>
                            <a:schemeClr val="tx1"/>
                          </a:solidFill>
                          <a:effectLst/>
                          <a:latin typeface="+mn-lt"/>
                          <a:ea typeface="Calibri" panose="020F0502020204030204" pitchFamily="34" charset="0"/>
                          <a:cs typeface="Arial" panose="020B0604020202020204" pitchFamily="34" charset="0"/>
                        </a:rPr>
                        <a:t>Sub-Programme: </a:t>
                      </a:r>
                      <a:r>
                        <a:rPr lang="en-ZA" sz="1600" b="1" dirty="0" smtClean="0">
                          <a:solidFill>
                            <a:schemeClr val="tx1"/>
                          </a:solidFill>
                          <a:effectLst/>
                          <a:latin typeface="+mn-lt"/>
                          <a:ea typeface="Calibri" panose="020F0502020204030204" pitchFamily="34" charset="0"/>
                          <a:cs typeface="Arial" panose="020B0604020202020204" pitchFamily="34" charset="0"/>
                        </a:rPr>
                        <a:t>Teaching, Training and Development for Occupational and Environmental Health</a:t>
                      </a:r>
                      <a:endParaRPr lang="en-GB" sz="1600" b="1" dirty="0" smtClean="0">
                        <a:solidFill>
                          <a:schemeClr val="tx1"/>
                        </a:solidFill>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3.6.1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Number of students, interns,</a:t>
                      </a:r>
                      <a:r>
                        <a:rPr lang="en-GB" sz="1600" b="1" baseline="0" dirty="0" smtClean="0">
                          <a:effectLst/>
                          <a:latin typeface="+mn-lt"/>
                          <a:ea typeface="Calibri" panose="020F0502020204030204" pitchFamily="34" charset="0"/>
                          <a:cs typeface="Arial" panose="020B0604020202020204" pitchFamily="34" charset="0"/>
                        </a:rPr>
                        <a:t> and registrars under supervision</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20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28</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Actual figures reflect a response to the ongoing demand for capacity building and supervision</a:t>
                      </a:r>
                      <a:r>
                        <a:rPr lang="en-ZA" sz="1600" b="0" baseline="0" dirty="0" smtClean="0">
                          <a:effectLst/>
                          <a:latin typeface="+mn-lt"/>
                          <a:ea typeface="Calibri" panose="020F0502020204030204" pitchFamily="34" charset="0"/>
                          <a:cs typeface="Arial" panose="020B0604020202020204" pitchFamily="34" charset="0"/>
                        </a:rPr>
                        <a:t> of post-graduate students.</a:t>
                      </a:r>
                    </a:p>
                    <a:p>
                      <a:pPr>
                        <a:lnSpc>
                          <a:spcPct val="115000"/>
                        </a:lnSpc>
                        <a:spcAft>
                          <a:spcPts val="0"/>
                        </a:spcAft>
                      </a:pPr>
                      <a:endParaRPr lang="en-ZA" sz="1600" b="0" baseline="0" dirty="0" smtClean="0">
                        <a:effectLst/>
                        <a:latin typeface="+mn-lt"/>
                        <a:ea typeface="Calibri" panose="020F0502020204030204" pitchFamily="34" charset="0"/>
                        <a:cs typeface="Arial" panose="020B0604020202020204" pitchFamily="34" charset="0"/>
                      </a:endParaRPr>
                    </a:p>
                    <a:p>
                      <a:pPr>
                        <a:lnSpc>
                          <a:spcPct val="115000"/>
                        </a:lnSpc>
                        <a:spcAft>
                          <a:spcPts val="0"/>
                        </a:spcAft>
                      </a:pPr>
                      <a:r>
                        <a:rPr lang="en-ZA" sz="1600" b="0" baseline="0" dirty="0" smtClean="0">
                          <a:effectLst/>
                          <a:latin typeface="+mn-lt"/>
                          <a:ea typeface="Calibri" panose="020F0502020204030204" pitchFamily="34" charset="0"/>
                          <a:cs typeface="Arial" panose="020B0604020202020204" pitchFamily="34" charset="0"/>
                        </a:rPr>
                        <a:t>External bursary and scholarship opportunities were available during the year under review, which increased the number of students able to register.</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402053534"/>
                  </a:ext>
                </a:extLst>
              </a:tr>
            </a:tbl>
          </a:graphicData>
        </a:graphic>
      </p:graphicFrame>
      <p:sp>
        <p:nvSpPr>
          <p:cNvPr id="4" name="TextBox 3"/>
          <p:cNvSpPr txBox="1"/>
          <p:nvPr/>
        </p:nvSpPr>
        <p:spPr>
          <a:xfrm>
            <a:off x="389796" y="1115318"/>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3300"/>
                </a:solidFill>
                <a:effectLst/>
                <a:uLnTx/>
                <a:uFillTx/>
                <a:ea typeface="ＭＳ Ｐゴシック" pitchFamily="-112" charset="-128"/>
                <a:cs typeface="Arial" panose="020B0604020202020204" pitchFamily="34" charset="0"/>
              </a:rPr>
              <a:t>Programme</a:t>
            </a:r>
            <a:r>
              <a:rPr kumimoji="0" lang="en-ZA" b="1" i="0" u="none" strike="noStrike" kern="1200" cap="none" spc="0" normalizeH="0" noProof="0" dirty="0" smtClean="0">
                <a:ln>
                  <a:noFill/>
                </a:ln>
                <a:solidFill>
                  <a:srgbClr val="333300"/>
                </a:solidFill>
                <a:effectLst/>
                <a:uLnTx/>
                <a:uFillTx/>
                <a:ea typeface="ＭＳ Ｐゴシック" pitchFamily="-112" charset="-128"/>
                <a:cs typeface="Arial" panose="020B0604020202020204" pitchFamily="34" charset="0"/>
              </a:rPr>
              <a:t> 3 : Occupational Health Safety (cont)</a:t>
            </a:r>
            <a:endParaRPr lang="en-GB"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630564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txBox="1">
            <a:spLocks/>
          </p:cNvSpPr>
          <p:nvPr/>
        </p:nvSpPr>
        <p:spPr bwMode="auto">
          <a:xfrm>
            <a:off x="172720" y="1983104"/>
            <a:ext cx="8869680" cy="2894293"/>
          </a:xfrm>
          <a:prstGeom prst="rect">
            <a:avLst/>
          </a:prstGeom>
          <a:noFill/>
          <a:ln w="28575">
            <a:no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ea typeface="ＭＳ Ｐゴシック" pitchFamily="-109" charset="-128"/>
              </a:defRPr>
            </a:lvl1pPr>
            <a:lvl2pPr marL="37931725" indent="-37474525" eaLnBrk="0" hangingPunct="0">
              <a:defRPr sz="2400">
                <a:solidFill>
                  <a:schemeClr val="tx1"/>
                </a:solidFill>
                <a:latin typeface="Arial" panose="020B0604020202020204" pitchFamily="34" charset="0"/>
                <a:ea typeface="ＭＳ Ｐゴシック" pitchFamily="-109" charset="-128"/>
              </a:defRPr>
            </a:lvl2pPr>
            <a:lvl3pPr eaLnBrk="0" hangingPunct="0">
              <a:defRPr sz="2400">
                <a:solidFill>
                  <a:schemeClr val="tx1"/>
                </a:solidFill>
                <a:latin typeface="Arial" panose="020B0604020202020204" pitchFamily="34" charset="0"/>
                <a:ea typeface="ＭＳ Ｐゴシック" pitchFamily="-109" charset="-128"/>
              </a:defRPr>
            </a:lvl3pPr>
            <a:lvl4pPr eaLnBrk="0" hangingPunct="0">
              <a:defRPr sz="2400">
                <a:solidFill>
                  <a:schemeClr val="tx1"/>
                </a:solidFill>
                <a:latin typeface="Arial" panose="020B0604020202020204" pitchFamily="34" charset="0"/>
                <a:ea typeface="ＭＳ Ｐゴシック" pitchFamily="-109" charset="-128"/>
              </a:defRPr>
            </a:lvl4pPr>
            <a:lvl5pPr eaLnBrk="0" hangingPunct="0">
              <a:defRPr sz="2400">
                <a:solidFill>
                  <a:schemeClr val="tx1"/>
                </a:solidFill>
                <a:latin typeface="Arial" panose="020B0604020202020204" pitchFamily="34" charset="0"/>
                <a:ea typeface="ＭＳ Ｐゴシック" pitchFamily="-109"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9p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prstClr val="white"/>
                </a:solidFill>
                <a:effectLst/>
                <a:uLnTx/>
                <a:uFillTx/>
                <a:latin typeface="Calibri"/>
                <a:cs typeface="Myriad Pro" pitchFamily="-109" charset="0"/>
              </a:rPr>
              <a:t>Part 1: </a:t>
            </a:r>
            <a:r>
              <a:rPr lang="en-US" altLang="en-US" sz="4000" b="1" noProof="0" dirty="0" smtClean="0">
                <a:solidFill>
                  <a:prstClr val="white"/>
                </a:solidFill>
                <a:latin typeface="Calibri"/>
                <a:ea typeface="ＭＳ Ｐゴシック" pitchFamily="-112" charset="-128"/>
              </a:rPr>
              <a:t>Strategic Overview</a:t>
            </a:r>
            <a:r>
              <a:rPr lang="en-US" altLang="en-US" sz="4000" b="1" dirty="0" smtClean="0">
                <a:solidFill>
                  <a:prstClr val="white"/>
                </a:solidFill>
                <a:latin typeface="Calibri"/>
                <a:ea typeface="ＭＳ Ｐゴシック" pitchFamily="-112" charset="-128"/>
              </a:rPr>
              <a:t> by </a:t>
            </a:r>
          </a:p>
          <a:p>
            <a:pPr lvl="0" algn="ctr" eaLnBrk="1" hangingPunct="1">
              <a:lnSpc>
                <a:spcPct val="150000"/>
              </a:lnSpc>
              <a:defRPr/>
            </a:pPr>
            <a:r>
              <a:rPr lang="en-US" altLang="en-US" sz="4000" b="1" dirty="0">
                <a:solidFill>
                  <a:prstClr val="white"/>
                </a:solidFill>
                <a:latin typeface="Calibri"/>
                <a:ea typeface="ＭＳ Ｐゴシック" pitchFamily="-112" charset="-128"/>
              </a:rPr>
              <a:t>Board </a:t>
            </a:r>
            <a:r>
              <a:rPr lang="en-US" altLang="en-US" sz="4000" b="1" dirty="0" smtClean="0">
                <a:solidFill>
                  <a:prstClr val="white"/>
                </a:solidFill>
                <a:latin typeface="Calibri"/>
                <a:ea typeface="ＭＳ Ｐゴシック" pitchFamily="-112" charset="-128"/>
              </a:rPr>
              <a:t>Chairperson, Prof Eric Buch</a:t>
            </a:r>
            <a:r>
              <a:rPr kumimoji="0" lang="en-US" sz="4000" b="1" i="0" u="none" strike="noStrike" kern="1200" cap="none" spc="0" normalizeH="0" baseline="0" noProof="0" dirty="0" smtClean="0">
                <a:ln>
                  <a:noFill/>
                </a:ln>
                <a:solidFill>
                  <a:prstClr val="white"/>
                </a:solidFill>
                <a:effectLst/>
                <a:uLnTx/>
                <a:uFillTx/>
                <a:latin typeface="Calibri"/>
                <a:ea typeface="ＭＳ Ｐゴシック" pitchFamily="-112" charset="-128"/>
              </a:rPr>
              <a:t> </a:t>
            </a:r>
            <a:endParaRPr kumimoji="0" lang="en-US" altLang="en-US" sz="4000" b="1" i="0" u="none" strike="noStrike" kern="1200" cap="none" spc="0" normalizeH="0" baseline="0" noProof="0" dirty="0" smtClean="0">
              <a:ln>
                <a:noFill/>
              </a:ln>
              <a:solidFill>
                <a:prstClr val="white"/>
              </a:solidFill>
              <a:effectLst/>
              <a:uLnTx/>
              <a:uFillTx/>
              <a:latin typeface="Calibri"/>
              <a:cs typeface="Myriad Pro" pitchFamily="-109"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smtClean="0">
              <a:ln>
                <a:noFill/>
              </a:ln>
              <a:solidFill>
                <a:prstClr val="black"/>
              </a:solidFill>
              <a:effectLst/>
              <a:uLnTx/>
              <a:uFillTx/>
              <a:latin typeface="Myriad Pro" pitchFamily="-109" charset="0"/>
              <a:ea typeface="ＭＳ Ｐゴシック" pitchFamily="-109"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4</a:t>
            </a:fld>
            <a:endParaRPr lang="en-US" altLang="en-US" dirty="0"/>
          </a:p>
        </p:txBody>
      </p:sp>
    </p:spTree>
    <p:extLst>
      <p:ext uri="{BB962C8B-B14F-4D97-AF65-F5344CB8AC3E}">
        <p14:creationId xmlns="" xmlns:p14="http://schemas.microsoft.com/office/powerpoint/2010/main" val="9039994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4016224048"/>
              </p:ext>
            </p:extLst>
          </p:nvPr>
        </p:nvGraphicFramePr>
        <p:xfrm>
          <a:off x="389795" y="1208425"/>
          <a:ext cx="8501017" cy="4995672"/>
        </p:xfrm>
        <a:graphic>
          <a:graphicData uri="http://schemas.openxmlformats.org/drawingml/2006/table">
            <a:tbl>
              <a:tblPr firstRow="1" firstCol="1" bandRow="1"/>
              <a:tblGrid>
                <a:gridCol w="575754">
                  <a:extLst>
                    <a:ext uri="{9D8B030D-6E8A-4147-A177-3AD203B41FA5}">
                      <a16:colId xmlns="" xmlns:a16="http://schemas.microsoft.com/office/drawing/2014/main" val="3946509056"/>
                    </a:ext>
                  </a:extLst>
                </a:gridCol>
                <a:gridCol w="1708020">
                  <a:extLst>
                    <a:ext uri="{9D8B030D-6E8A-4147-A177-3AD203B41FA5}">
                      <a16:colId xmlns="" xmlns:a16="http://schemas.microsoft.com/office/drawing/2014/main" val="698282295"/>
                    </a:ext>
                  </a:extLst>
                </a:gridCol>
                <a:gridCol w="981808">
                  <a:extLst>
                    <a:ext uri="{9D8B030D-6E8A-4147-A177-3AD203B41FA5}">
                      <a16:colId xmlns="" xmlns:a16="http://schemas.microsoft.com/office/drawing/2014/main" val="703959260"/>
                    </a:ext>
                  </a:extLst>
                </a:gridCol>
                <a:gridCol w="1187484">
                  <a:extLst>
                    <a:ext uri="{9D8B030D-6E8A-4147-A177-3AD203B41FA5}">
                      <a16:colId xmlns="" xmlns:a16="http://schemas.microsoft.com/office/drawing/2014/main" val="382830195"/>
                    </a:ext>
                  </a:extLst>
                </a:gridCol>
                <a:gridCol w="4047951">
                  <a:extLst>
                    <a:ext uri="{9D8B030D-6E8A-4147-A177-3AD203B41FA5}">
                      <a16:colId xmlns="" xmlns:a16="http://schemas.microsoft.com/office/drawing/2014/main" val="2117978091"/>
                    </a:ext>
                  </a:extLst>
                </a:gridCol>
              </a:tblGrid>
              <a:tr h="329644">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Academic Affairs </a:t>
                      </a:r>
                    </a:p>
                    <a:p>
                      <a:pPr algn="ctr">
                        <a:lnSpc>
                          <a:spcPct val="115000"/>
                        </a:lnSpc>
                        <a:spcAft>
                          <a:spcPts val="0"/>
                        </a:spcAft>
                      </a:pP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126617">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4.1.1</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500" b="1" i="0" u="none" strike="noStrike" kern="1200" baseline="0" dirty="0" smtClean="0">
                          <a:solidFill>
                            <a:schemeClr val="tx1"/>
                          </a:solidFill>
                          <a:latin typeface="+mn-lt"/>
                          <a:ea typeface="+mn-ea"/>
                          <a:cs typeface="+mn-cs"/>
                        </a:rPr>
                        <a:t>Percentage</a:t>
                      </a:r>
                    </a:p>
                    <a:p>
                      <a:r>
                        <a:rPr lang="en-GB" sz="1500" b="1" i="0" u="none" strike="noStrike" kern="1200" baseline="0" dirty="0" smtClean="0">
                          <a:solidFill>
                            <a:schemeClr val="tx1"/>
                          </a:solidFill>
                          <a:latin typeface="+mn-lt"/>
                          <a:ea typeface="+mn-ea"/>
                          <a:cs typeface="+mn-cs"/>
                        </a:rPr>
                        <a:t>compliance</a:t>
                      </a:r>
                    </a:p>
                    <a:p>
                      <a:r>
                        <a:rPr lang="en-GB" sz="1500" b="1" i="0" u="none" strike="noStrike" kern="1200" baseline="0" dirty="0" smtClean="0">
                          <a:solidFill>
                            <a:schemeClr val="tx1"/>
                          </a:solidFill>
                          <a:latin typeface="+mn-lt"/>
                          <a:ea typeface="+mn-ea"/>
                          <a:cs typeface="+mn-cs"/>
                        </a:rPr>
                        <a:t>achieved by</a:t>
                      </a:r>
                    </a:p>
                    <a:p>
                      <a:r>
                        <a:rPr lang="en-GB" sz="1500" b="1" i="0" u="none" strike="noStrike" kern="1200" baseline="0" dirty="0" smtClean="0">
                          <a:solidFill>
                            <a:schemeClr val="tx1"/>
                          </a:solidFill>
                          <a:latin typeface="+mn-lt"/>
                          <a:ea typeface="+mn-ea"/>
                          <a:cs typeface="+mn-cs"/>
                        </a:rPr>
                        <a:t>laboratories</a:t>
                      </a:r>
                    </a:p>
                    <a:p>
                      <a:r>
                        <a:rPr lang="en-GB" sz="1500" b="1" i="0" u="none" strike="noStrike" kern="1200" baseline="0" dirty="0" smtClean="0">
                          <a:solidFill>
                            <a:schemeClr val="tx1"/>
                          </a:solidFill>
                          <a:latin typeface="+mn-lt"/>
                          <a:ea typeface="+mn-ea"/>
                          <a:cs typeface="+mn-cs"/>
                        </a:rPr>
                        <a:t>during annual</a:t>
                      </a:r>
                    </a:p>
                    <a:p>
                      <a:r>
                        <a:rPr lang="en-GB" sz="1500" b="1" i="0" u="none" strike="noStrike" kern="1200" baseline="0" dirty="0" smtClean="0">
                          <a:solidFill>
                            <a:schemeClr val="tx1"/>
                          </a:solidFill>
                          <a:latin typeface="+mn-lt"/>
                          <a:ea typeface="+mn-ea"/>
                          <a:cs typeface="+mn-cs"/>
                        </a:rPr>
                        <a:t>quality</a:t>
                      </a:r>
                    </a:p>
                    <a:p>
                      <a:r>
                        <a:rPr lang="en-GB" sz="1500" b="1" i="0" u="none" strike="noStrike" kern="1200" baseline="0" dirty="0" smtClean="0">
                          <a:solidFill>
                            <a:schemeClr val="tx1"/>
                          </a:solidFill>
                          <a:latin typeface="+mn-lt"/>
                          <a:ea typeface="+mn-ea"/>
                          <a:cs typeface="+mn-cs"/>
                        </a:rPr>
                        <a:t>compliance audits</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83%</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80%</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achieved. The quality assurance (QA)</a:t>
                      </a:r>
                    </a:p>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department introduced improvements in the</a:t>
                      </a:r>
                    </a:p>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quality management systems. More training was</a:t>
                      </a:r>
                      <a:r>
                        <a:rPr lang="en-ZA" sz="1500" b="0" baseline="0" dirty="0" smtClean="0">
                          <a:effectLst/>
                          <a:latin typeface="+mn-lt"/>
                          <a:ea typeface="Calibri" panose="020F0502020204030204" pitchFamily="34" charset="0"/>
                          <a:cs typeface="Arial" panose="020B0604020202020204" pitchFamily="34" charset="0"/>
                        </a:rPr>
                        <a:t> </a:t>
                      </a:r>
                      <a:r>
                        <a:rPr lang="en-ZA" sz="1500" b="0" dirty="0" smtClean="0">
                          <a:effectLst/>
                          <a:latin typeface="+mn-lt"/>
                          <a:ea typeface="Calibri" panose="020F0502020204030204" pitchFamily="34" charset="0"/>
                          <a:cs typeface="Arial" panose="020B0604020202020204" pitchFamily="34" charset="0"/>
                        </a:rPr>
                        <a:t>offered through the Strengthening Laboratory</a:t>
                      </a:r>
                      <a:r>
                        <a:rPr lang="en-ZA" sz="1500" b="0" baseline="0" dirty="0" smtClean="0">
                          <a:effectLst/>
                          <a:latin typeface="+mn-lt"/>
                          <a:ea typeface="Calibri" panose="020F0502020204030204" pitchFamily="34" charset="0"/>
                          <a:cs typeface="Arial" panose="020B0604020202020204" pitchFamily="34" charset="0"/>
                        </a:rPr>
                        <a:t> </a:t>
                      </a:r>
                      <a:r>
                        <a:rPr lang="en-ZA" sz="1500" b="0" dirty="0" smtClean="0">
                          <a:effectLst/>
                          <a:latin typeface="+mn-lt"/>
                          <a:ea typeface="Calibri" panose="020F0502020204030204" pitchFamily="34" charset="0"/>
                          <a:cs typeface="Arial" panose="020B0604020202020204" pitchFamily="34" charset="0"/>
                        </a:rPr>
                        <a:t>Management Through Accreditation (SLMTA)</a:t>
                      </a:r>
                      <a:r>
                        <a:rPr lang="en-ZA" sz="1500" b="0" baseline="0" dirty="0" smtClean="0">
                          <a:effectLst/>
                          <a:latin typeface="+mn-lt"/>
                          <a:ea typeface="Calibri" panose="020F0502020204030204" pitchFamily="34" charset="0"/>
                          <a:cs typeface="Arial" panose="020B0604020202020204" pitchFamily="34" charset="0"/>
                        </a:rPr>
                        <a:t> </a:t>
                      </a:r>
                      <a:r>
                        <a:rPr lang="en-ZA" sz="1500" b="0" dirty="0" smtClean="0">
                          <a:effectLst/>
                          <a:latin typeface="+mn-lt"/>
                          <a:ea typeface="Calibri" panose="020F0502020204030204" pitchFamily="34" charset="0"/>
                          <a:cs typeface="Arial" panose="020B0604020202020204" pitchFamily="34" charset="0"/>
                        </a:rPr>
                        <a:t>programme. Due to the implementation of</a:t>
                      </a:r>
                      <a:r>
                        <a:rPr lang="en-ZA" sz="1500" b="0" baseline="0" dirty="0" smtClean="0">
                          <a:effectLst/>
                          <a:latin typeface="+mn-lt"/>
                          <a:ea typeface="Calibri" panose="020F0502020204030204" pitchFamily="34" charset="0"/>
                          <a:cs typeface="Arial" panose="020B0604020202020204" pitchFamily="34" charset="0"/>
                        </a:rPr>
                        <a:t> </a:t>
                      </a:r>
                      <a:r>
                        <a:rPr lang="en-ZA" sz="1500" b="0" dirty="0" smtClean="0">
                          <a:effectLst/>
                          <a:latin typeface="+mn-lt"/>
                          <a:ea typeface="Calibri" panose="020F0502020204030204" pitchFamily="34" charset="0"/>
                          <a:cs typeface="Arial" panose="020B0604020202020204" pitchFamily="34" charset="0"/>
                        </a:rPr>
                        <a:t>standardised procedures in the NHLS, the majority</a:t>
                      </a:r>
                      <a:r>
                        <a:rPr lang="en-ZA" sz="1500" b="0" baseline="0" dirty="0" smtClean="0">
                          <a:effectLst/>
                          <a:latin typeface="+mn-lt"/>
                          <a:ea typeface="Calibri" panose="020F0502020204030204" pitchFamily="34" charset="0"/>
                          <a:cs typeface="Arial" panose="020B0604020202020204" pitchFamily="34" charset="0"/>
                        </a:rPr>
                        <a:t> </a:t>
                      </a:r>
                      <a:r>
                        <a:rPr lang="en-ZA" sz="1500" b="0" dirty="0" smtClean="0">
                          <a:effectLst/>
                          <a:latin typeface="+mn-lt"/>
                          <a:ea typeface="Calibri" panose="020F0502020204030204" pitchFamily="34" charset="0"/>
                          <a:cs typeface="Arial" panose="020B0604020202020204" pitchFamily="34" charset="0"/>
                        </a:rPr>
                        <a:t>of the laboratories complied.</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4124128285"/>
                  </a:ext>
                </a:extLst>
              </a:tr>
              <a:tr h="396216">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4.2.2</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Percentage of</a:t>
                      </a:r>
                    </a:p>
                    <a:p>
                      <a:pPr>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health technology</a:t>
                      </a:r>
                    </a:p>
                    <a:p>
                      <a:pPr>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assessment</a:t>
                      </a:r>
                    </a:p>
                    <a:p>
                      <a:pPr>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(HTA) project</a:t>
                      </a:r>
                    </a:p>
                    <a:p>
                      <a:pPr>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completed within</a:t>
                      </a:r>
                    </a:p>
                    <a:p>
                      <a:pPr>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18 months</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50%</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62%</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ZA" sz="1500" b="0" i="0" u="none" strike="noStrike" kern="1200" baseline="0" dirty="0" smtClean="0">
                          <a:solidFill>
                            <a:schemeClr val="tx1"/>
                          </a:solidFill>
                          <a:latin typeface="+mn-lt"/>
                          <a:ea typeface="+mn-ea"/>
                          <a:cs typeface="+mn-cs"/>
                        </a:rPr>
                        <a:t>Target achieved. The majority of the projects that</a:t>
                      </a:r>
                    </a:p>
                    <a:p>
                      <a:r>
                        <a:rPr lang="en-ZA" sz="1500" b="0" i="0" u="none" strike="noStrike" kern="1200" baseline="0" dirty="0" smtClean="0">
                          <a:solidFill>
                            <a:schemeClr val="tx1"/>
                          </a:solidFill>
                          <a:latin typeface="+mn-lt"/>
                          <a:ea typeface="+mn-ea"/>
                          <a:cs typeface="+mn-cs"/>
                        </a:rPr>
                        <a:t>were completed in less than 18 months, were</a:t>
                      </a:r>
                    </a:p>
                    <a:p>
                      <a:r>
                        <a:rPr lang="en-ZA" sz="1500" b="0" i="0" u="none" strike="noStrike" kern="1200" baseline="0" dirty="0" smtClean="0">
                          <a:solidFill>
                            <a:schemeClr val="tx1"/>
                          </a:solidFill>
                          <a:latin typeface="+mn-lt"/>
                          <a:ea typeface="+mn-ea"/>
                          <a:cs typeface="+mn-cs"/>
                        </a:rPr>
                        <a:t>upgrades. The HTA project prioritises upgrades</a:t>
                      </a:r>
                    </a:p>
                    <a:p>
                      <a:r>
                        <a:rPr lang="en-ZA" sz="1500" b="0" i="0" u="none" strike="noStrike" kern="1200" baseline="0" dirty="0" smtClean="0">
                          <a:solidFill>
                            <a:schemeClr val="tx1"/>
                          </a:solidFill>
                          <a:latin typeface="+mn-lt"/>
                          <a:ea typeface="+mn-ea"/>
                          <a:cs typeface="+mn-cs"/>
                        </a:rPr>
                        <a:t>to allow the laboratories to seamlessly transition</a:t>
                      </a:r>
                    </a:p>
                    <a:p>
                      <a:r>
                        <a:rPr lang="en-ZA" sz="1500" b="0" i="0" u="none" strike="noStrike" kern="1200" baseline="0" dirty="0" smtClean="0">
                          <a:solidFill>
                            <a:schemeClr val="tx1"/>
                          </a:solidFill>
                          <a:latin typeface="+mn-lt"/>
                          <a:ea typeface="+mn-ea"/>
                          <a:cs typeface="+mn-cs"/>
                        </a:rPr>
                        <a:t>to the new reagents and equipment. Following</a:t>
                      </a:r>
                    </a:p>
                    <a:p>
                      <a:r>
                        <a:rPr lang="en-ZA" sz="1500" b="0" i="0" u="none" strike="noStrike" kern="1200" baseline="0" dirty="0" smtClean="0">
                          <a:solidFill>
                            <a:schemeClr val="tx1"/>
                          </a:solidFill>
                          <a:latin typeface="+mn-lt"/>
                          <a:ea typeface="+mn-ea"/>
                          <a:cs typeface="+mn-cs"/>
                        </a:rPr>
                        <a:t>guidelines received from some expert committees,</a:t>
                      </a:r>
                    </a:p>
                    <a:p>
                      <a:r>
                        <a:rPr lang="en-ZA" sz="1500" b="0" i="0" u="none" strike="noStrike" kern="1200" baseline="0" dirty="0" smtClean="0">
                          <a:solidFill>
                            <a:schemeClr val="tx1"/>
                          </a:solidFill>
                          <a:latin typeface="+mn-lt"/>
                          <a:ea typeface="+mn-ea"/>
                          <a:cs typeface="+mn-cs"/>
                        </a:rPr>
                        <a:t>the upgrade period is shortened.</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98344023"/>
                  </a:ext>
                </a:extLst>
              </a:tr>
            </a:tbl>
          </a:graphicData>
        </a:graphic>
      </p:graphicFrame>
      <p:sp>
        <p:nvSpPr>
          <p:cNvPr id="4" name="TextBox 3"/>
          <p:cNvSpPr txBox="1"/>
          <p:nvPr/>
        </p:nvSpPr>
        <p:spPr>
          <a:xfrm>
            <a:off x="389794" y="930652"/>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4: Academic Affairs, Research and Quality Assurance </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3363229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1962741797"/>
              </p:ext>
            </p:extLst>
          </p:nvPr>
        </p:nvGraphicFramePr>
        <p:xfrm>
          <a:off x="389795" y="1484650"/>
          <a:ext cx="8501017" cy="3821049"/>
        </p:xfrm>
        <a:graphic>
          <a:graphicData uri="http://schemas.openxmlformats.org/drawingml/2006/table">
            <a:tbl>
              <a:tblPr firstRow="1" firstCol="1" bandRow="1"/>
              <a:tblGrid>
                <a:gridCol w="575754">
                  <a:extLst>
                    <a:ext uri="{9D8B030D-6E8A-4147-A177-3AD203B41FA5}">
                      <a16:colId xmlns="" xmlns:a16="http://schemas.microsoft.com/office/drawing/2014/main" val="3946509056"/>
                    </a:ext>
                  </a:extLst>
                </a:gridCol>
                <a:gridCol w="1708020">
                  <a:extLst>
                    <a:ext uri="{9D8B030D-6E8A-4147-A177-3AD203B41FA5}">
                      <a16:colId xmlns="" xmlns:a16="http://schemas.microsoft.com/office/drawing/2014/main" val="698282295"/>
                    </a:ext>
                  </a:extLst>
                </a:gridCol>
                <a:gridCol w="981808">
                  <a:extLst>
                    <a:ext uri="{9D8B030D-6E8A-4147-A177-3AD203B41FA5}">
                      <a16:colId xmlns="" xmlns:a16="http://schemas.microsoft.com/office/drawing/2014/main" val="703959260"/>
                    </a:ext>
                  </a:extLst>
                </a:gridCol>
                <a:gridCol w="1187484">
                  <a:extLst>
                    <a:ext uri="{9D8B030D-6E8A-4147-A177-3AD203B41FA5}">
                      <a16:colId xmlns="" xmlns:a16="http://schemas.microsoft.com/office/drawing/2014/main" val="382830195"/>
                    </a:ext>
                  </a:extLst>
                </a:gridCol>
                <a:gridCol w="4047951">
                  <a:extLst>
                    <a:ext uri="{9D8B030D-6E8A-4147-A177-3AD203B41FA5}">
                      <a16:colId xmlns="" xmlns:a16="http://schemas.microsoft.com/office/drawing/2014/main" val="2117978091"/>
                    </a:ext>
                  </a:extLst>
                </a:gridCol>
              </a:tblGrid>
              <a:tr h="329644">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Academic Affairs </a:t>
                      </a:r>
                    </a:p>
                    <a:p>
                      <a:pPr algn="ctr">
                        <a:lnSpc>
                          <a:spcPct val="115000"/>
                        </a:lnSpc>
                        <a:spcAft>
                          <a:spcPts val="0"/>
                        </a:spcAft>
                      </a:pP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126617">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4.2.1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No.</a:t>
                      </a:r>
                      <a:r>
                        <a:rPr lang="en-GB" sz="1600" b="1" baseline="0" dirty="0" smtClean="0">
                          <a:effectLst/>
                          <a:latin typeface="+mn-lt"/>
                          <a:ea typeface="Calibri" panose="020F0502020204030204" pitchFamily="34" charset="0"/>
                          <a:cs typeface="Arial" panose="020B0604020202020204" pitchFamily="34" charset="0"/>
                        </a:rPr>
                        <a:t> </a:t>
                      </a:r>
                      <a:r>
                        <a:rPr lang="en-GB" sz="1600" b="1" dirty="0" smtClean="0">
                          <a:effectLst/>
                          <a:latin typeface="+mn-lt"/>
                          <a:ea typeface="Calibri" panose="020F0502020204030204" pitchFamily="34" charset="0"/>
                          <a:cs typeface="Arial" panose="020B0604020202020204" pitchFamily="34" charset="0"/>
                        </a:rPr>
                        <a:t>of registrars registered</a:t>
                      </a:r>
                      <a:r>
                        <a:rPr lang="en-GB" sz="1600" b="1" baseline="0" dirty="0" smtClean="0">
                          <a:effectLst/>
                          <a:latin typeface="+mn-lt"/>
                          <a:ea typeface="Calibri" panose="020F0502020204030204" pitchFamily="34" charset="0"/>
                          <a:cs typeface="Arial" panose="020B0604020202020204" pitchFamily="34" charset="0"/>
                        </a:rPr>
                        <a:t> per year</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63</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The registrar intake is</a:t>
                      </a:r>
                      <a:r>
                        <a:rPr lang="en-ZA" sz="1600" b="0" baseline="0" dirty="0" smtClean="0">
                          <a:effectLst/>
                          <a:latin typeface="+mn-lt"/>
                          <a:ea typeface="Calibri" panose="020F0502020204030204" pitchFamily="34" charset="0"/>
                          <a:cs typeface="Arial" panose="020B0604020202020204" pitchFamily="34" charset="0"/>
                        </a:rPr>
                        <a:t> dependent on the available training positions as per accreditation funded from the Health Professions Council of South Africa (HPCSA)</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4124128285"/>
                  </a:ext>
                </a:extLst>
              </a:tr>
              <a:tr h="396216">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4.2.2</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Medical</a:t>
                      </a:r>
                      <a:r>
                        <a:rPr lang="en-ZA" sz="1600" b="1" baseline="0" dirty="0" smtClean="0">
                          <a:effectLst/>
                          <a:latin typeface="+mn-lt"/>
                          <a:ea typeface="Calibri" panose="020F0502020204030204" pitchFamily="34" charset="0"/>
                          <a:cs typeface="Arial" panose="020B0604020202020204" pitchFamily="34" charset="0"/>
                        </a:rPr>
                        <a:t> scientist registration rate</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25%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100%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Medical scientist</a:t>
                      </a:r>
                      <a:r>
                        <a:rPr lang="en-ZA" sz="1600" b="0" baseline="0" dirty="0" smtClean="0">
                          <a:effectLst/>
                          <a:latin typeface="+mn-lt"/>
                          <a:ea typeface="Calibri" panose="020F0502020204030204" pitchFamily="34" charset="0"/>
                          <a:cs typeface="Arial" panose="020B0604020202020204" pitchFamily="34" charset="0"/>
                        </a:rPr>
                        <a:t> interns and their supervisors adhered to the HPCSA requirements such as submitting good quality portfolios on time.</a:t>
                      </a:r>
                    </a:p>
                    <a:p>
                      <a:pPr algn="just">
                        <a:lnSpc>
                          <a:spcPct val="115000"/>
                        </a:lnSpc>
                        <a:spcAft>
                          <a:spcPts val="0"/>
                        </a:spcAft>
                      </a:pP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98344023"/>
                  </a:ext>
                </a:extLst>
              </a:tr>
            </a:tbl>
          </a:graphicData>
        </a:graphic>
      </p:graphicFrame>
      <p:sp>
        <p:nvSpPr>
          <p:cNvPr id="4" name="TextBox 3"/>
          <p:cNvSpPr txBox="1"/>
          <p:nvPr/>
        </p:nvSpPr>
        <p:spPr>
          <a:xfrm>
            <a:off x="389796" y="1115318"/>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4: Academic Affairs, Research and Quality Assurance </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5078993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1630954163"/>
              </p:ext>
            </p:extLst>
          </p:nvPr>
        </p:nvGraphicFramePr>
        <p:xfrm>
          <a:off x="389795" y="1491000"/>
          <a:ext cx="8501017" cy="3821049"/>
        </p:xfrm>
        <a:graphic>
          <a:graphicData uri="http://schemas.openxmlformats.org/drawingml/2006/table">
            <a:tbl>
              <a:tblPr firstRow="1" firstCol="1" bandRow="1"/>
              <a:tblGrid>
                <a:gridCol w="575754">
                  <a:extLst>
                    <a:ext uri="{9D8B030D-6E8A-4147-A177-3AD203B41FA5}">
                      <a16:colId xmlns="" xmlns:a16="http://schemas.microsoft.com/office/drawing/2014/main" val="3946509056"/>
                    </a:ext>
                  </a:extLst>
                </a:gridCol>
                <a:gridCol w="1708020">
                  <a:extLst>
                    <a:ext uri="{9D8B030D-6E8A-4147-A177-3AD203B41FA5}">
                      <a16:colId xmlns="" xmlns:a16="http://schemas.microsoft.com/office/drawing/2014/main" val="698282295"/>
                    </a:ext>
                  </a:extLst>
                </a:gridCol>
                <a:gridCol w="981808">
                  <a:extLst>
                    <a:ext uri="{9D8B030D-6E8A-4147-A177-3AD203B41FA5}">
                      <a16:colId xmlns="" xmlns:a16="http://schemas.microsoft.com/office/drawing/2014/main" val="703959260"/>
                    </a:ext>
                  </a:extLst>
                </a:gridCol>
                <a:gridCol w="1187484">
                  <a:extLst>
                    <a:ext uri="{9D8B030D-6E8A-4147-A177-3AD203B41FA5}">
                      <a16:colId xmlns="" xmlns:a16="http://schemas.microsoft.com/office/drawing/2014/main" val="382830195"/>
                    </a:ext>
                  </a:extLst>
                </a:gridCol>
                <a:gridCol w="4047951">
                  <a:extLst>
                    <a:ext uri="{9D8B030D-6E8A-4147-A177-3AD203B41FA5}">
                      <a16:colId xmlns="" xmlns:a16="http://schemas.microsoft.com/office/drawing/2014/main" val="2117978091"/>
                    </a:ext>
                  </a:extLst>
                </a:gridCol>
              </a:tblGrid>
              <a:tr h="329644">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Research</a:t>
                      </a:r>
                      <a:r>
                        <a:rPr lang="en-GB" sz="1600" b="1" baseline="0" dirty="0" smtClean="0">
                          <a:effectLst/>
                          <a:latin typeface="+mn-lt"/>
                          <a:ea typeface="Calibri" panose="020F0502020204030204" pitchFamily="34" charset="0"/>
                          <a:cs typeface="Arial" panose="020B0604020202020204" pitchFamily="34" charset="0"/>
                        </a:rPr>
                        <a:t> </a:t>
                      </a:r>
                      <a:endParaRPr lang="en-GB" sz="1600" b="1" dirty="0" smtClean="0">
                        <a:effectLst/>
                        <a:latin typeface="+mn-lt"/>
                        <a:ea typeface="Calibri" panose="020F0502020204030204" pitchFamily="34" charset="0"/>
                        <a:cs typeface="Arial" panose="020B0604020202020204" pitchFamily="34" charset="0"/>
                      </a:endParaRPr>
                    </a:p>
                    <a:p>
                      <a:pPr algn="ctr">
                        <a:lnSpc>
                          <a:spcPct val="115000"/>
                        </a:lnSpc>
                        <a:spcAft>
                          <a:spcPts val="0"/>
                        </a:spcAft>
                      </a:pP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126617">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4.3.1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Number of research</a:t>
                      </a:r>
                      <a:r>
                        <a:rPr lang="en-GB" sz="1600" b="1" baseline="0" dirty="0" smtClean="0">
                          <a:effectLst/>
                          <a:latin typeface="+mn-lt"/>
                          <a:ea typeface="Calibri" panose="020F0502020204030204" pitchFamily="34" charset="0"/>
                          <a:cs typeface="Arial" panose="020B0604020202020204" pitchFamily="34" charset="0"/>
                        </a:rPr>
                        <a:t> outputs translated into diagnostic service</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4</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4</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4124128285"/>
                  </a:ext>
                </a:extLst>
              </a:tr>
              <a:tr h="396216">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4.4.1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Number of articles published in peer reviewed journals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455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588</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The NHLS encouraged everyone to be authors and take responsibility</a:t>
                      </a:r>
                      <a:r>
                        <a:rPr lang="en-ZA" sz="1600" b="0" baseline="0" dirty="0" smtClean="0">
                          <a:effectLst/>
                          <a:latin typeface="+mn-lt"/>
                          <a:ea typeface="Calibri" panose="020F0502020204030204" pitchFamily="34" charset="0"/>
                          <a:cs typeface="Arial" panose="020B0604020202020204" pitchFamily="34" charset="0"/>
                        </a:rPr>
                        <a:t> to cite the NHLS as the affiliated institution in all their research outputs in addition to the university affiliation.</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398344023"/>
                  </a:ext>
                </a:extLst>
              </a:tr>
            </a:tbl>
          </a:graphicData>
        </a:graphic>
      </p:graphicFrame>
      <p:sp>
        <p:nvSpPr>
          <p:cNvPr id="4" name="TextBox 3"/>
          <p:cNvSpPr txBox="1"/>
          <p:nvPr/>
        </p:nvSpPr>
        <p:spPr>
          <a:xfrm>
            <a:off x="389796" y="1115318"/>
            <a:ext cx="8501017"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4: Academic Affairs, Research and Quality Assurance </a:t>
            </a:r>
            <a:r>
              <a:rPr lang="en-ZA" b="1" dirty="0" smtClean="0">
                <a:solidFill>
                  <a:srgbClr val="333300"/>
                </a:solidFill>
                <a:latin typeface="Arial" panose="020B0604020202020204" pitchFamily="34" charset="0"/>
                <a:ea typeface="ＭＳ Ｐゴシック" pitchFamily="-112" charset="-128"/>
                <a:cs typeface="Arial" panose="020B0604020202020204" pitchFamily="34" charset="0"/>
              </a:rPr>
              <a:t>(cont)</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106787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4069572465"/>
              </p:ext>
            </p:extLst>
          </p:nvPr>
        </p:nvGraphicFramePr>
        <p:xfrm>
          <a:off x="389795" y="1491000"/>
          <a:ext cx="8429085" cy="4398228"/>
        </p:xfrm>
        <a:graphic>
          <a:graphicData uri="http://schemas.openxmlformats.org/drawingml/2006/table">
            <a:tbl>
              <a:tblPr firstRow="1" firstCol="1" bandRow="1"/>
              <a:tblGrid>
                <a:gridCol w="570883">
                  <a:extLst>
                    <a:ext uri="{9D8B030D-6E8A-4147-A177-3AD203B41FA5}">
                      <a16:colId xmlns="" xmlns:a16="http://schemas.microsoft.com/office/drawing/2014/main" val="3946509056"/>
                    </a:ext>
                  </a:extLst>
                </a:gridCol>
                <a:gridCol w="1693567">
                  <a:extLst>
                    <a:ext uri="{9D8B030D-6E8A-4147-A177-3AD203B41FA5}">
                      <a16:colId xmlns="" xmlns:a16="http://schemas.microsoft.com/office/drawing/2014/main" val="698282295"/>
                    </a:ext>
                  </a:extLst>
                </a:gridCol>
                <a:gridCol w="973500">
                  <a:extLst>
                    <a:ext uri="{9D8B030D-6E8A-4147-A177-3AD203B41FA5}">
                      <a16:colId xmlns="" xmlns:a16="http://schemas.microsoft.com/office/drawing/2014/main" val="703959260"/>
                    </a:ext>
                  </a:extLst>
                </a:gridCol>
                <a:gridCol w="1177436">
                  <a:extLst>
                    <a:ext uri="{9D8B030D-6E8A-4147-A177-3AD203B41FA5}">
                      <a16:colId xmlns="" xmlns:a16="http://schemas.microsoft.com/office/drawing/2014/main" val="382830195"/>
                    </a:ext>
                  </a:extLst>
                </a:gridCol>
                <a:gridCol w="4013699">
                  <a:extLst>
                    <a:ext uri="{9D8B030D-6E8A-4147-A177-3AD203B41FA5}">
                      <a16:colId xmlns="" xmlns:a16="http://schemas.microsoft.com/office/drawing/2014/main" val="2117978091"/>
                    </a:ext>
                  </a:extLst>
                </a:gridCol>
              </a:tblGrid>
              <a:tr h="534329">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National</a:t>
                      </a:r>
                      <a:r>
                        <a:rPr lang="en-GB" sz="1600" b="1" baseline="0" dirty="0" smtClean="0">
                          <a:effectLst/>
                          <a:latin typeface="+mn-lt"/>
                          <a:ea typeface="Calibri" panose="020F0502020204030204" pitchFamily="34" charset="0"/>
                          <a:cs typeface="Arial" panose="020B0604020202020204" pitchFamily="34" charset="0"/>
                        </a:rPr>
                        <a:t> Coverage </a:t>
                      </a:r>
                      <a:endParaRPr lang="en-GB" sz="1600" b="1" dirty="0" smtClean="0">
                        <a:effectLst/>
                        <a:latin typeface="+mn-lt"/>
                        <a:ea typeface="Calibri" panose="020F0502020204030204" pitchFamily="34" charset="0"/>
                        <a:cs typeface="Arial" panose="020B0604020202020204" pitchFamily="34" charset="0"/>
                      </a:endParaRPr>
                    </a:p>
                    <a:p>
                      <a:pPr algn="ctr">
                        <a:lnSpc>
                          <a:spcPct val="115000"/>
                        </a:lnSpc>
                        <a:spcAft>
                          <a:spcPts val="0"/>
                        </a:spcAft>
                      </a:pP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69695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1703796">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4.5.1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a:t>
                      </a:r>
                      <a:r>
                        <a:rPr lang="en-GB" sz="1600" b="1" baseline="0" dirty="0" smtClean="0">
                          <a:effectLst/>
                          <a:latin typeface="+mn-lt"/>
                          <a:ea typeface="Calibri" panose="020F0502020204030204" pitchFamily="34" charset="0"/>
                          <a:cs typeface="Arial" panose="020B0604020202020204" pitchFamily="34" charset="0"/>
                        </a:rPr>
                        <a:t> </a:t>
                      </a:r>
                      <a:r>
                        <a:rPr lang="en-GB" sz="1600" b="1" dirty="0" smtClean="0">
                          <a:effectLst/>
                          <a:latin typeface="+mn-lt"/>
                          <a:ea typeface="Calibri" panose="020F0502020204030204" pitchFamily="34" charset="0"/>
                          <a:cs typeface="Arial" panose="020B0604020202020204" pitchFamily="34" charset="0"/>
                        </a:rPr>
                        <a:t>of provincial</a:t>
                      </a:r>
                      <a:r>
                        <a:rPr lang="en-GB" sz="1600" b="1" baseline="0" dirty="0" smtClean="0">
                          <a:effectLst/>
                          <a:latin typeface="+mn-lt"/>
                          <a:ea typeface="Calibri" panose="020F0502020204030204" pitchFamily="34" charset="0"/>
                          <a:cs typeface="Arial" panose="020B0604020202020204" pitchFamily="34" charset="0"/>
                        </a:rPr>
                        <a:t>, tertiary laboratories with remote results reviewed by pathologists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50%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59% (10/17)</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4124128285"/>
                  </a:ext>
                </a:extLst>
              </a:tr>
              <a:tr h="1313074">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4.5.2</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a:t>
                      </a:r>
                      <a:r>
                        <a:rPr lang="en-ZA" sz="1600" b="1" baseline="0" dirty="0" smtClean="0">
                          <a:effectLst/>
                          <a:latin typeface="+mn-lt"/>
                          <a:ea typeface="Calibri" panose="020F0502020204030204" pitchFamily="34" charset="0"/>
                          <a:cs typeface="Arial" panose="020B0604020202020204" pitchFamily="34" charset="0"/>
                        </a:rPr>
                        <a:t> </a:t>
                      </a:r>
                      <a:r>
                        <a:rPr lang="en-ZA" sz="1600" b="1" dirty="0" smtClean="0">
                          <a:effectLst/>
                          <a:latin typeface="+mn-lt"/>
                          <a:ea typeface="Calibri" panose="020F0502020204030204" pitchFamily="34" charset="0"/>
                          <a:cs typeface="Arial" panose="020B0604020202020204" pitchFamily="34" charset="0"/>
                        </a:rPr>
                        <a:t>of provincial</a:t>
                      </a:r>
                      <a:r>
                        <a:rPr lang="en-ZA" sz="1600" b="1" baseline="0" dirty="0" smtClean="0">
                          <a:effectLst/>
                          <a:latin typeface="+mn-lt"/>
                          <a:ea typeface="Calibri" panose="020F0502020204030204" pitchFamily="34" charset="0"/>
                          <a:cs typeface="Arial" panose="020B0604020202020204" pitchFamily="34" charset="0"/>
                        </a:rPr>
                        <a:t>, tertiary laboratories with pathologists on site</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58%</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47% (8/17)</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not achieved</a:t>
                      </a:r>
                      <a:r>
                        <a:rPr lang="en-ZA" sz="1600" b="0" baseline="0" dirty="0" smtClean="0">
                          <a:effectLst/>
                          <a:latin typeface="+mn-lt"/>
                          <a:ea typeface="Calibri" panose="020F0502020204030204" pitchFamily="34" charset="0"/>
                          <a:cs typeface="Arial" panose="020B0604020202020204" pitchFamily="34" charset="0"/>
                        </a:rPr>
                        <a:t>.</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398344023"/>
                  </a:ext>
                </a:extLst>
              </a:tr>
            </a:tbl>
          </a:graphicData>
        </a:graphic>
      </p:graphicFrame>
      <p:sp>
        <p:nvSpPr>
          <p:cNvPr id="4" name="TextBox 3"/>
          <p:cNvSpPr txBox="1"/>
          <p:nvPr/>
        </p:nvSpPr>
        <p:spPr>
          <a:xfrm>
            <a:off x="389797" y="1115318"/>
            <a:ext cx="8429084"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4: Academic Affairs, Research and Quality Assurance </a:t>
            </a:r>
            <a:r>
              <a:rPr lang="en-ZA" b="1" dirty="0" smtClean="0">
                <a:solidFill>
                  <a:srgbClr val="333300"/>
                </a:solidFill>
                <a:latin typeface="Arial" panose="020B0604020202020204" pitchFamily="34" charset="0"/>
                <a:ea typeface="ＭＳ Ｐゴシック" pitchFamily="-112" charset="-128"/>
                <a:cs typeface="Arial" panose="020B0604020202020204" pitchFamily="34" charset="0"/>
              </a:rPr>
              <a:t>(cont)</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5961610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904065045"/>
              </p:ext>
            </p:extLst>
          </p:nvPr>
        </p:nvGraphicFramePr>
        <p:xfrm>
          <a:off x="392333" y="1336556"/>
          <a:ext cx="8362952" cy="5066719"/>
        </p:xfrm>
        <a:graphic>
          <a:graphicData uri="http://schemas.openxmlformats.org/drawingml/2006/table">
            <a:tbl>
              <a:tblPr firstRow="1" firstCol="1" bandRow="1"/>
              <a:tblGrid>
                <a:gridCol w="562048">
                  <a:extLst>
                    <a:ext uri="{9D8B030D-6E8A-4147-A177-3AD203B41FA5}">
                      <a16:colId xmlns="" xmlns:a16="http://schemas.microsoft.com/office/drawing/2014/main" val="3946509056"/>
                    </a:ext>
                  </a:extLst>
                </a:gridCol>
                <a:gridCol w="1667358">
                  <a:extLst>
                    <a:ext uri="{9D8B030D-6E8A-4147-A177-3AD203B41FA5}">
                      <a16:colId xmlns="" xmlns:a16="http://schemas.microsoft.com/office/drawing/2014/main" val="698282295"/>
                    </a:ext>
                  </a:extLst>
                </a:gridCol>
                <a:gridCol w="958435">
                  <a:extLst>
                    <a:ext uri="{9D8B030D-6E8A-4147-A177-3AD203B41FA5}">
                      <a16:colId xmlns="" xmlns:a16="http://schemas.microsoft.com/office/drawing/2014/main" val="703959260"/>
                    </a:ext>
                  </a:extLst>
                </a:gridCol>
                <a:gridCol w="1159214">
                  <a:extLst>
                    <a:ext uri="{9D8B030D-6E8A-4147-A177-3AD203B41FA5}">
                      <a16:colId xmlns="" xmlns:a16="http://schemas.microsoft.com/office/drawing/2014/main" val="382830195"/>
                    </a:ext>
                  </a:extLst>
                </a:gridCol>
                <a:gridCol w="4015897">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a:t>
                      </a:r>
                      <a:r>
                        <a:rPr lang="en-ZA" sz="1600" b="1" dirty="0" smtClean="0">
                          <a:effectLst/>
                          <a:latin typeface="+mn-lt"/>
                          <a:ea typeface="Calibri" panose="020F0502020204030204" pitchFamily="34" charset="0"/>
                          <a:cs typeface="Arial" panose="020B0604020202020204" pitchFamily="34" charset="0"/>
                        </a:rPr>
                        <a:t>Increase Accessibility to NHLS Services</a:t>
                      </a: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5.1.1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Percentage of district</a:t>
                      </a:r>
                      <a:r>
                        <a:rPr lang="en-GB" sz="1600" b="1" baseline="0" dirty="0" smtClean="0">
                          <a:effectLst/>
                          <a:latin typeface="+mn-lt"/>
                          <a:ea typeface="Calibri" panose="020F0502020204030204" pitchFamily="34" charset="0"/>
                          <a:cs typeface="Arial" panose="020B0604020202020204" pitchFamily="34" charset="0"/>
                        </a:rPr>
                        <a:t> hospitals provided with on-site NHLS services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73%</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 </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402053534"/>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5.1.2</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Percentage of primary</a:t>
                      </a:r>
                      <a:r>
                        <a:rPr lang="en-ZA" sz="1600" b="1" baseline="0" dirty="0" smtClean="0">
                          <a:effectLst/>
                          <a:latin typeface="+mn-lt"/>
                          <a:ea typeface="Calibri" panose="020F0502020204030204" pitchFamily="34" charset="0"/>
                          <a:cs typeface="Arial" panose="020B0604020202020204" pitchFamily="34" charset="0"/>
                        </a:rPr>
                        <a:t> healthcare facilities provided with daily NHLS specimen collection services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100%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100%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r>
                        <a:rPr lang="en-ZA" sz="1600" b="0" baseline="0" dirty="0" smtClean="0">
                          <a:effectLst/>
                          <a:latin typeface="+mn-lt"/>
                          <a:ea typeface="Calibri" panose="020F0502020204030204" pitchFamily="34" charset="0"/>
                          <a:cs typeface="Arial" panose="020B0604020202020204" pitchFamily="34" charset="0"/>
                        </a:rPr>
                        <a:t>.</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809112175"/>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5.1.3</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Increase number</a:t>
                      </a:r>
                      <a:r>
                        <a:rPr lang="en-ZA" sz="1600" b="1" baseline="0" dirty="0" smtClean="0">
                          <a:effectLst/>
                          <a:latin typeface="+mn-lt"/>
                          <a:ea typeface="Calibri" panose="020F0502020204030204" pitchFamily="34" charset="0"/>
                          <a:cs typeface="Arial" panose="020B0604020202020204" pitchFamily="34" charset="0"/>
                        </a:rPr>
                        <a:t> of HIV Viral load testing sites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13</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13</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a:t>
                      </a:r>
                      <a:r>
                        <a:rPr lang="en-ZA" sz="1600" b="0" baseline="0" dirty="0" smtClean="0">
                          <a:effectLst/>
                          <a:latin typeface="+mn-lt"/>
                          <a:ea typeface="Calibri" panose="020F0502020204030204" pitchFamily="34" charset="0"/>
                          <a:cs typeface="Arial" panose="020B0604020202020204" pitchFamily="34" charset="0"/>
                        </a:rPr>
                        <a: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235797119"/>
                  </a:ext>
                </a:extLst>
              </a:tr>
            </a:tbl>
          </a:graphicData>
        </a:graphic>
      </p:graphicFrame>
      <p:sp>
        <p:nvSpPr>
          <p:cNvPr id="4" name="TextBox 3"/>
          <p:cNvSpPr txBox="1"/>
          <p:nvPr/>
        </p:nvSpPr>
        <p:spPr>
          <a:xfrm>
            <a:off x="392333" y="967224"/>
            <a:ext cx="8362952"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a:t>
            </a:r>
            <a:r>
              <a:rPr lang="en-ZA" b="1" dirty="0" smtClean="0">
                <a:solidFill>
                  <a:srgbClr val="333300"/>
                </a:solidFill>
                <a:latin typeface="Arial" panose="020B0604020202020204" pitchFamily="34" charset="0"/>
                <a:ea typeface="ＭＳ Ｐゴシック" pitchFamily="-112" charset="-128"/>
                <a:cs typeface="Arial" panose="020B0604020202020204" pitchFamily="34" charset="0"/>
              </a:rPr>
              <a:t>5: Laboratory Services </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6240378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1012710737"/>
              </p:ext>
            </p:extLst>
          </p:nvPr>
        </p:nvGraphicFramePr>
        <p:xfrm>
          <a:off x="326200" y="1304861"/>
          <a:ext cx="8429084" cy="4479886"/>
        </p:xfrm>
        <a:graphic>
          <a:graphicData uri="http://schemas.openxmlformats.org/drawingml/2006/table">
            <a:tbl>
              <a:tblPr firstRow="1" firstCol="1" bandRow="1"/>
              <a:tblGrid>
                <a:gridCol w="541203">
                  <a:extLst>
                    <a:ext uri="{9D8B030D-6E8A-4147-A177-3AD203B41FA5}">
                      <a16:colId xmlns="" xmlns:a16="http://schemas.microsoft.com/office/drawing/2014/main" val="3946509056"/>
                    </a:ext>
                  </a:extLst>
                </a:gridCol>
                <a:gridCol w="1685949">
                  <a:extLst>
                    <a:ext uri="{9D8B030D-6E8A-4147-A177-3AD203B41FA5}">
                      <a16:colId xmlns="" xmlns:a16="http://schemas.microsoft.com/office/drawing/2014/main" val="698282295"/>
                    </a:ext>
                  </a:extLst>
                </a:gridCol>
                <a:gridCol w="969121">
                  <a:extLst>
                    <a:ext uri="{9D8B030D-6E8A-4147-A177-3AD203B41FA5}">
                      <a16:colId xmlns="" xmlns:a16="http://schemas.microsoft.com/office/drawing/2014/main" val="703959260"/>
                    </a:ext>
                  </a:extLst>
                </a:gridCol>
                <a:gridCol w="1172139">
                  <a:extLst>
                    <a:ext uri="{9D8B030D-6E8A-4147-A177-3AD203B41FA5}">
                      <a16:colId xmlns="" xmlns:a16="http://schemas.microsoft.com/office/drawing/2014/main" val="382830195"/>
                    </a:ext>
                  </a:extLst>
                </a:gridCol>
                <a:gridCol w="4060672">
                  <a:extLst>
                    <a:ext uri="{9D8B030D-6E8A-4147-A177-3AD203B41FA5}">
                      <a16:colId xmlns="" xmlns:a16="http://schemas.microsoft.com/office/drawing/2014/main" val="2117978091"/>
                    </a:ext>
                  </a:extLst>
                </a:gridCol>
              </a:tblGrid>
              <a:tr h="383374">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a:t>
                      </a:r>
                      <a:r>
                        <a:rPr lang="en-ZA" sz="1600" b="1" dirty="0" smtClean="0">
                          <a:effectLst/>
                          <a:latin typeface="+mn-lt"/>
                          <a:ea typeface="Calibri" panose="020F0502020204030204" pitchFamily="34" charset="0"/>
                          <a:cs typeface="Arial" panose="020B0604020202020204" pitchFamily="34" charset="0"/>
                        </a:rPr>
                        <a:t>Increase Accessibility to NHLS Services (cont)</a:t>
                      </a: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99426">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354417">
                <a:tc>
                  <a:txBody>
                    <a:bodyPr/>
                    <a:lstStyle/>
                    <a:p>
                      <a:pPr algn="l">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5.2.1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1" baseline="0" dirty="0" smtClean="0">
                          <a:effectLst/>
                          <a:latin typeface="+mn-lt"/>
                          <a:ea typeface="Calibri" panose="020F0502020204030204" pitchFamily="34" charset="0"/>
                          <a:cs typeface="Arial" panose="020B0604020202020204" pitchFamily="34" charset="0"/>
                        </a:rPr>
                        <a:t>% TB microscopy tests performed within 40 hours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94%</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partially</a:t>
                      </a:r>
                      <a:r>
                        <a:rPr lang="en-ZA" sz="1600" b="0" baseline="0" dirty="0" smtClean="0">
                          <a:effectLst/>
                          <a:latin typeface="+mn-lt"/>
                          <a:ea typeface="Calibri" panose="020F0502020204030204" pitchFamily="34" charset="0"/>
                          <a:cs typeface="Arial" panose="020B0604020202020204" pitchFamily="34" charset="0"/>
                        </a:rPr>
                        <a:t> achieved. The turnaround times were negatively impacted by the following:</a:t>
                      </a:r>
                    </a:p>
                    <a:p>
                      <a:pPr marL="171450" indent="-171450" algn="l">
                        <a:lnSpc>
                          <a:spcPct val="115000"/>
                        </a:lnSpc>
                        <a:spcAft>
                          <a:spcPts val="0"/>
                        </a:spcAft>
                        <a:buFont typeface="Arial" panose="020B0604020202020204" pitchFamily="34" charset="0"/>
                        <a:buChar char="•"/>
                      </a:pPr>
                      <a:r>
                        <a:rPr lang="en-ZA" sz="1600" b="0" baseline="0" dirty="0" smtClean="0">
                          <a:effectLst/>
                          <a:latin typeface="+mn-lt"/>
                          <a:ea typeface="Calibri" panose="020F0502020204030204" pitchFamily="34" charset="0"/>
                          <a:cs typeface="Arial" panose="020B0604020202020204" pitchFamily="34" charset="0"/>
                        </a:rPr>
                        <a:t>Breakdown of analysers;</a:t>
                      </a:r>
                    </a:p>
                    <a:p>
                      <a:pPr marL="171450" indent="-171450" algn="l">
                        <a:lnSpc>
                          <a:spcPct val="115000"/>
                        </a:lnSpc>
                        <a:spcAft>
                          <a:spcPts val="0"/>
                        </a:spcAft>
                        <a:buFont typeface="Arial" panose="020B0604020202020204" pitchFamily="34" charset="0"/>
                        <a:buChar char="•"/>
                      </a:pPr>
                      <a:r>
                        <a:rPr lang="en-ZA" sz="1600" b="0" baseline="0" dirty="0" smtClean="0">
                          <a:effectLst/>
                          <a:latin typeface="+mn-lt"/>
                          <a:ea typeface="Calibri" panose="020F0502020204030204" pitchFamily="34" charset="0"/>
                          <a:cs typeface="Arial" panose="020B0604020202020204" pitchFamily="34" charset="0"/>
                        </a:rPr>
                        <a:t>Intermittent downtime of network which affected the availability of the LIS</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 xmlns:a16="http://schemas.microsoft.com/office/drawing/2014/main" val="2402053534"/>
                  </a:ext>
                </a:extLst>
              </a:tr>
              <a:tr h="231921">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5.2.2</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 </a:t>
                      </a:r>
                      <a:r>
                        <a:rPr lang="en-ZA" sz="1600" b="1" baseline="0" dirty="0" smtClean="0">
                          <a:effectLst/>
                          <a:latin typeface="+mn-lt"/>
                          <a:ea typeface="Calibri" panose="020F0502020204030204" pitchFamily="34" charset="0"/>
                          <a:cs typeface="Arial" panose="020B0604020202020204" pitchFamily="34" charset="0"/>
                        </a:rPr>
                        <a:t>TB GXP tests performed within 40 hours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91%</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809112175"/>
                  </a:ext>
                </a:extLst>
              </a:tr>
              <a:tr h="294361">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5.2.3</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ZA" sz="1600" b="1" dirty="0" smtClean="0">
                          <a:effectLst/>
                          <a:latin typeface="+mn-lt"/>
                          <a:ea typeface="Calibri" panose="020F0502020204030204" pitchFamily="34" charset="0"/>
                          <a:cs typeface="Arial" panose="020B0604020202020204" pitchFamily="34" charset="0"/>
                        </a:rPr>
                        <a:t>% CD4 tests performed within 40 hours</a:t>
                      </a: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85%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91%</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a:t>
                      </a:r>
                      <a:r>
                        <a:rPr lang="en-ZA" sz="1600" b="0" baseline="0" dirty="0" smtClean="0">
                          <a:effectLst/>
                          <a:latin typeface="+mn-lt"/>
                          <a:ea typeface="Calibri" panose="020F0502020204030204" pitchFamily="34" charset="0"/>
                          <a:cs typeface="Arial" panose="020B0604020202020204" pitchFamily="34" charset="0"/>
                        </a:rPr>
                        <a: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235797119"/>
                  </a:ext>
                </a:extLst>
              </a:tr>
              <a:tr h="267601">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5.2.4</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a:t>
                      </a:r>
                      <a:r>
                        <a:rPr lang="en-ZA" sz="1600" b="1" baseline="0" dirty="0" smtClean="0">
                          <a:effectLst/>
                          <a:latin typeface="+mn-lt"/>
                          <a:ea typeface="Calibri" panose="020F0502020204030204" pitchFamily="34" charset="0"/>
                          <a:cs typeface="Arial" panose="020B0604020202020204" pitchFamily="34" charset="0"/>
                        </a:rPr>
                        <a:t> Viral Load tests performed within 96 hours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75%</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82%</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262973155"/>
                  </a:ext>
                </a:extLst>
              </a:tr>
            </a:tbl>
          </a:graphicData>
        </a:graphic>
      </p:graphicFrame>
      <p:sp>
        <p:nvSpPr>
          <p:cNvPr id="4" name="TextBox 3"/>
          <p:cNvSpPr txBox="1"/>
          <p:nvPr/>
        </p:nvSpPr>
        <p:spPr>
          <a:xfrm>
            <a:off x="326201" y="989330"/>
            <a:ext cx="8429084"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a:t>
            </a:r>
            <a:r>
              <a:rPr lang="en-ZA" b="1" dirty="0" smtClean="0">
                <a:solidFill>
                  <a:srgbClr val="333300"/>
                </a:solidFill>
                <a:latin typeface="Arial" panose="020B0604020202020204" pitchFamily="34" charset="0"/>
                <a:ea typeface="ＭＳ Ｐゴシック" pitchFamily="-112" charset="-128"/>
                <a:cs typeface="Arial" panose="020B0604020202020204" pitchFamily="34" charset="0"/>
              </a:rPr>
              <a:t>5: Laboratory Services (cont) </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38613589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1606958070"/>
              </p:ext>
            </p:extLst>
          </p:nvPr>
        </p:nvGraphicFramePr>
        <p:xfrm>
          <a:off x="326202" y="1362546"/>
          <a:ext cx="8429084" cy="4420770"/>
        </p:xfrm>
        <a:graphic>
          <a:graphicData uri="http://schemas.openxmlformats.org/drawingml/2006/table">
            <a:tbl>
              <a:tblPr firstRow="1" firstCol="1" bandRow="1"/>
              <a:tblGrid>
                <a:gridCol w="566493">
                  <a:extLst>
                    <a:ext uri="{9D8B030D-6E8A-4147-A177-3AD203B41FA5}">
                      <a16:colId xmlns="" xmlns:a16="http://schemas.microsoft.com/office/drawing/2014/main" val="3946509056"/>
                    </a:ext>
                  </a:extLst>
                </a:gridCol>
                <a:gridCol w="2590137">
                  <a:extLst>
                    <a:ext uri="{9D8B030D-6E8A-4147-A177-3AD203B41FA5}">
                      <a16:colId xmlns="" xmlns:a16="http://schemas.microsoft.com/office/drawing/2014/main" val="698282295"/>
                    </a:ext>
                  </a:extLst>
                </a:gridCol>
                <a:gridCol w="1151978">
                  <a:extLst>
                    <a:ext uri="{9D8B030D-6E8A-4147-A177-3AD203B41FA5}">
                      <a16:colId xmlns="" xmlns:a16="http://schemas.microsoft.com/office/drawing/2014/main" val="703959260"/>
                    </a:ext>
                  </a:extLst>
                </a:gridCol>
                <a:gridCol w="1182294">
                  <a:extLst>
                    <a:ext uri="{9D8B030D-6E8A-4147-A177-3AD203B41FA5}">
                      <a16:colId xmlns="" xmlns:a16="http://schemas.microsoft.com/office/drawing/2014/main" val="382830195"/>
                    </a:ext>
                  </a:extLst>
                </a:gridCol>
                <a:gridCol w="2938182">
                  <a:extLst>
                    <a:ext uri="{9D8B030D-6E8A-4147-A177-3AD203B41FA5}">
                      <a16:colId xmlns="" xmlns:a16="http://schemas.microsoft.com/office/drawing/2014/main" val="2117978091"/>
                    </a:ext>
                  </a:extLst>
                </a:gridCol>
              </a:tblGrid>
              <a:tr h="383374">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a:t>
                      </a:r>
                      <a:r>
                        <a:rPr lang="en-ZA" sz="1600" b="1" dirty="0" smtClean="0">
                          <a:effectLst/>
                          <a:latin typeface="+mn-lt"/>
                          <a:ea typeface="Calibri" panose="020F0502020204030204" pitchFamily="34" charset="0"/>
                          <a:cs typeface="Arial" panose="020B0604020202020204" pitchFamily="34" charset="0"/>
                        </a:rPr>
                        <a:t>Increase Accessibility to NHLS Services (cont) </a:t>
                      </a: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99426">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240841">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5.2.5</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 HIV</a:t>
                      </a:r>
                      <a:r>
                        <a:rPr lang="en-ZA" sz="1600" b="1" baseline="0" dirty="0" smtClean="0">
                          <a:effectLst/>
                          <a:latin typeface="+mn-lt"/>
                          <a:ea typeface="Calibri" panose="020F0502020204030204" pitchFamily="34" charset="0"/>
                          <a:cs typeface="Arial" panose="020B0604020202020204" pitchFamily="34" charset="0"/>
                        </a:rPr>
                        <a:t> PCR tests performed within 96 hours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77%</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012042859"/>
                  </a:ext>
                </a:extLst>
              </a:tr>
              <a:tr h="285441">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5.2.6</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Performed cervical smear tests performed within</a:t>
                      </a:r>
                      <a:r>
                        <a:rPr lang="en-ZA" sz="1600" b="1" baseline="0" dirty="0" smtClean="0">
                          <a:effectLst/>
                          <a:latin typeface="+mn-lt"/>
                          <a:ea typeface="Calibri" panose="020F0502020204030204" pitchFamily="34" charset="0"/>
                          <a:cs typeface="Arial" panose="020B0604020202020204" pitchFamily="34" charset="0"/>
                        </a:rPr>
                        <a:t> 5 weeks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2852528826"/>
                  </a:ext>
                </a:extLst>
              </a:tr>
              <a:tr h="285441">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5.2.7</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 laboratory tests</a:t>
                      </a:r>
                      <a:r>
                        <a:rPr lang="en-ZA" sz="1600" b="1" baseline="0" dirty="0" smtClean="0">
                          <a:effectLst/>
                          <a:latin typeface="+mn-lt"/>
                          <a:ea typeface="Calibri" panose="020F0502020204030204" pitchFamily="34" charset="0"/>
                          <a:cs typeface="Arial" panose="020B0604020202020204" pitchFamily="34" charset="0"/>
                        </a:rPr>
                        <a:t> </a:t>
                      </a:r>
                      <a:r>
                        <a:rPr lang="en-ZA" sz="1600" b="1" dirty="0" smtClean="0">
                          <a:effectLst/>
                          <a:latin typeface="+mn-lt"/>
                          <a:ea typeface="Calibri" panose="020F0502020204030204" pitchFamily="34" charset="0"/>
                          <a:cs typeface="Arial" panose="020B0604020202020204" pitchFamily="34" charset="0"/>
                        </a:rPr>
                        <a:t>(FBC) performed within 8 hours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94%</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13376980"/>
                  </a:ext>
                </a:extLst>
              </a:tr>
              <a:tr h="303281">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5.2.8</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a:t>
                      </a:r>
                      <a:r>
                        <a:rPr lang="en-ZA" sz="1600" b="1" baseline="0" dirty="0" smtClean="0">
                          <a:effectLst/>
                          <a:latin typeface="+mn-lt"/>
                          <a:ea typeface="Calibri" panose="020F0502020204030204" pitchFamily="34" charset="0"/>
                          <a:cs typeface="Arial" panose="020B0604020202020204" pitchFamily="34" charset="0"/>
                        </a:rPr>
                        <a:t> laboratory tests (U&amp;E) performed within 8 hours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91%</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a:t>
                      </a:r>
                      <a:r>
                        <a:rPr lang="en-ZA" sz="1600" b="0" baseline="0" dirty="0" smtClean="0">
                          <a:effectLst/>
                          <a:latin typeface="+mn-lt"/>
                          <a:ea typeface="Calibri" panose="020F0502020204030204" pitchFamily="34" charset="0"/>
                          <a:cs typeface="Arial" panose="020B0604020202020204" pitchFamily="34" charset="0"/>
                        </a:rPr>
                        <a:t> a</a:t>
                      </a:r>
                      <a:r>
                        <a:rPr lang="en-ZA" sz="1600" b="0" dirty="0" smtClean="0">
                          <a:effectLst/>
                          <a:latin typeface="+mn-lt"/>
                          <a:ea typeface="Calibri" panose="020F0502020204030204" pitchFamily="34" charset="0"/>
                          <a:cs typeface="Arial" panose="020B0604020202020204" pitchFamily="34" charset="0"/>
                        </a:rPr>
                        <a:t>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710546870"/>
                  </a:ext>
                </a:extLst>
              </a:tr>
              <a:tr h="782132">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5.2.9</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 laboratory tests (LFT)</a:t>
                      </a:r>
                      <a:r>
                        <a:rPr lang="en-ZA" sz="1600" b="1" baseline="0" dirty="0" smtClean="0">
                          <a:effectLst/>
                          <a:latin typeface="+mn-lt"/>
                          <a:ea typeface="Calibri" panose="020F0502020204030204" pitchFamily="34" charset="0"/>
                          <a:cs typeface="Arial" panose="020B0604020202020204" pitchFamily="34" charset="0"/>
                        </a:rPr>
                        <a:t> performed within 8 hours</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91%</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1361526641"/>
                  </a:ext>
                </a:extLst>
              </a:tr>
            </a:tbl>
          </a:graphicData>
        </a:graphic>
      </p:graphicFrame>
      <p:sp>
        <p:nvSpPr>
          <p:cNvPr id="4" name="TextBox 3"/>
          <p:cNvSpPr txBox="1"/>
          <p:nvPr/>
        </p:nvSpPr>
        <p:spPr>
          <a:xfrm>
            <a:off x="326201" y="989330"/>
            <a:ext cx="8429084"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a:t>
            </a:r>
            <a:r>
              <a:rPr lang="en-ZA" b="1" dirty="0" smtClean="0">
                <a:solidFill>
                  <a:srgbClr val="333300"/>
                </a:solidFill>
                <a:latin typeface="Arial" panose="020B0604020202020204" pitchFamily="34" charset="0"/>
                <a:ea typeface="ＭＳ Ｐゴシック" pitchFamily="-112" charset="-128"/>
                <a:cs typeface="Arial" panose="020B0604020202020204" pitchFamily="34" charset="0"/>
              </a:rPr>
              <a:t>5: Laboratory Services (cont) </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1845881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106108372"/>
              </p:ext>
            </p:extLst>
          </p:nvPr>
        </p:nvGraphicFramePr>
        <p:xfrm>
          <a:off x="228598" y="1309886"/>
          <a:ext cx="8641081" cy="5085033"/>
        </p:xfrm>
        <a:graphic>
          <a:graphicData uri="http://schemas.openxmlformats.org/drawingml/2006/table">
            <a:tbl>
              <a:tblPr firstRow="1" firstCol="1" bandRow="1"/>
              <a:tblGrid>
                <a:gridCol w="580739">
                  <a:extLst>
                    <a:ext uri="{9D8B030D-6E8A-4147-A177-3AD203B41FA5}">
                      <a16:colId xmlns="" xmlns:a16="http://schemas.microsoft.com/office/drawing/2014/main" val="3946509056"/>
                    </a:ext>
                  </a:extLst>
                </a:gridCol>
                <a:gridCol w="2523600">
                  <a:extLst>
                    <a:ext uri="{9D8B030D-6E8A-4147-A177-3AD203B41FA5}">
                      <a16:colId xmlns="" xmlns:a16="http://schemas.microsoft.com/office/drawing/2014/main" val="698282295"/>
                    </a:ext>
                  </a:extLst>
                </a:gridCol>
                <a:gridCol w="885482">
                  <a:extLst>
                    <a:ext uri="{9D8B030D-6E8A-4147-A177-3AD203B41FA5}">
                      <a16:colId xmlns="" xmlns:a16="http://schemas.microsoft.com/office/drawing/2014/main" val="703959260"/>
                    </a:ext>
                  </a:extLst>
                </a:gridCol>
                <a:gridCol w="871905">
                  <a:extLst>
                    <a:ext uri="{9D8B030D-6E8A-4147-A177-3AD203B41FA5}">
                      <a16:colId xmlns="" xmlns:a16="http://schemas.microsoft.com/office/drawing/2014/main" val="382830195"/>
                    </a:ext>
                  </a:extLst>
                </a:gridCol>
                <a:gridCol w="3779355">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Sub-Programme: </a:t>
                      </a:r>
                      <a:r>
                        <a:rPr lang="en-ZA" sz="1500" b="1" dirty="0" smtClean="0">
                          <a:effectLst/>
                          <a:latin typeface="+mn-lt"/>
                          <a:ea typeface="Calibri" panose="020F0502020204030204" pitchFamily="34" charset="0"/>
                          <a:cs typeface="Arial" panose="020B0604020202020204" pitchFamily="34" charset="0"/>
                        </a:rPr>
                        <a:t>Quality</a:t>
                      </a:r>
                      <a:r>
                        <a:rPr lang="en-ZA" sz="1500" b="1" baseline="0" dirty="0" smtClean="0">
                          <a:effectLst/>
                          <a:latin typeface="+mn-lt"/>
                          <a:ea typeface="Calibri" panose="020F0502020204030204" pitchFamily="34" charset="0"/>
                          <a:cs typeface="Arial" panose="020B0604020202020204" pitchFamily="34" charset="0"/>
                        </a:rPr>
                        <a:t> of Service </a:t>
                      </a:r>
                      <a:endParaRPr lang="en-GB" sz="15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Target</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Actual </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5.3.1</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500" b="1" baseline="0" dirty="0" smtClean="0">
                          <a:effectLst/>
                          <a:latin typeface="+mn-lt"/>
                          <a:ea typeface="Calibri" panose="020F0502020204030204" pitchFamily="34" charset="0"/>
                          <a:cs typeface="Arial" panose="020B0604020202020204" pitchFamily="34" charset="0"/>
                        </a:rPr>
                        <a:t>% of national central laboratories that are SANAS-accredited</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95%</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92%</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not achieved.</a:t>
                      </a:r>
                      <a:r>
                        <a:rPr lang="en-ZA" sz="1500" b="0" baseline="0" dirty="0" smtClean="0">
                          <a:effectLst/>
                          <a:latin typeface="+mn-lt"/>
                          <a:ea typeface="Calibri" panose="020F0502020204030204" pitchFamily="34" charset="0"/>
                          <a:cs typeface="Arial" panose="020B0604020202020204" pitchFamily="34" charset="0"/>
                        </a:rPr>
                        <a:t> The preparation for accreditation is quite a lengthy process with multiple pre-audits and NHLS is in the process of reviewing this process with the aim of shortening it.</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2402053534"/>
                  </a:ext>
                </a:extLst>
              </a:tr>
              <a:tr h="835178">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5.3.2</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1" baseline="0" dirty="0" smtClean="0">
                          <a:effectLst/>
                          <a:latin typeface="+mn-lt"/>
                          <a:ea typeface="Calibri" panose="020F0502020204030204" pitchFamily="34" charset="0"/>
                          <a:cs typeface="Arial" panose="020B0604020202020204" pitchFamily="34" charset="0"/>
                        </a:rPr>
                        <a:t>% of provincial tertiary laboratories that are SANAS-accredited</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70%</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71%</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achieved</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809112175"/>
                  </a:ext>
                </a:extLst>
              </a:tr>
              <a:tr h="835178">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5.3.3</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ZA" sz="1500" b="1" baseline="0" dirty="0" smtClean="0">
                          <a:effectLst/>
                          <a:latin typeface="+mn-lt"/>
                          <a:ea typeface="Calibri" panose="020F0502020204030204" pitchFamily="34" charset="0"/>
                          <a:cs typeface="Arial" panose="020B0604020202020204" pitchFamily="34" charset="0"/>
                        </a:rPr>
                        <a:t>% of regional laboratories that are SANAS-accredited</a:t>
                      </a:r>
                      <a:endParaRPr lang="en-GB" sz="15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40%</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27%</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not achieved.</a:t>
                      </a:r>
                      <a:r>
                        <a:rPr lang="en-ZA" sz="1500" b="0" baseline="0" dirty="0" smtClean="0">
                          <a:effectLst/>
                          <a:latin typeface="+mn-lt"/>
                          <a:ea typeface="Calibri" panose="020F0502020204030204" pitchFamily="34" charset="0"/>
                          <a:cs typeface="Arial" panose="020B0604020202020204" pitchFamily="34" charset="0"/>
                        </a:rPr>
                        <a:t> The preparation for accreditation is quiet a lengthy process with multiple pre-audits and NHLS is in the process of reviewing this process with the aim of shortening it. The number and availability of auditors was also a challenge. The strategy is to train more and increase the pool of auditors.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2235797119"/>
                  </a:ext>
                </a:extLst>
              </a:tr>
            </a:tbl>
          </a:graphicData>
        </a:graphic>
      </p:graphicFrame>
      <p:sp>
        <p:nvSpPr>
          <p:cNvPr id="4" name="TextBox 3"/>
          <p:cNvSpPr txBox="1"/>
          <p:nvPr/>
        </p:nvSpPr>
        <p:spPr>
          <a:xfrm>
            <a:off x="228598" y="926068"/>
            <a:ext cx="8641081"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a:t>
            </a:r>
            <a:r>
              <a:rPr lang="en-ZA" b="1" dirty="0" smtClean="0">
                <a:solidFill>
                  <a:srgbClr val="333300"/>
                </a:solidFill>
                <a:latin typeface="Arial" panose="020B0604020202020204" pitchFamily="34" charset="0"/>
                <a:ea typeface="ＭＳ Ｐゴシック" pitchFamily="-112" charset="-128"/>
                <a:cs typeface="Arial" panose="020B0604020202020204" pitchFamily="34" charset="0"/>
              </a:rPr>
              <a:t>5: Laboratory Services (cont) </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10551388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2880002966"/>
              </p:ext>
            </p:extLst>
          </p:nvPr>
        </p:nvGraphicFramePr>
        <p:xfrm>
          <a:off x="326202" y="1358662"/>
          <a:ext cx="8429084" cy="4775635"/>
        </p:xfrm>
        <a:graphic>
          <a:graphicData uri="http://schemas.openxmlformats.org/drawingml/2006/table">
            <a:tbl>
              <a:tblPr firstRow="1" firstCol="1" bandRow="1"/>
              <a:tblGrid>
                <a:gridCol w="566492">
                  <a:extLst>
                    <a:ext uri="{9D8B030D-6E8A-4147-A177-3AD203B41FA5}">
                      <a16:colId xmlns="" xmlns:a16="http://schemas.microsoft.com/office/drawing/2014/main" val="3946509056"/>
                    </a:ext>
                  </a:extLst>
                </a:gridCol>
                <a:gridCol w="1680543">
                  <a:extLst>
                    <a:ext uri="{9D8B030D-6E8A-4147-A177-3AD203B41FA5}">
                      <a16:colId xmlns="" xmlns:a16="http://schemas.microsoft.com/office/drawing/2014/main" val="698282295"/>
                    </a:ext>
                  </a:extLst>
                </a:gridCol>
                <a:gridCol w="966014">
                  <a:extLst>
                    <a:ext uri="{9D8B030D-6E8A-4147-A177-3AD203B41FA5}">
                      <a16:colId xmlns="" xmlns:a16="http://schemas.microsoft.com/office/drawing/2014/main" val="703959260"/>
                    </a:ext>
                  </a:extLst>
                </a:gridCol>
                <a:gridCol w="1168381">
                  <a:extLst>
                    <a:ext uri="{9D8B030D-6E8A-4147-A177-3AD203B41FA5}">
                      <a16:colId xmlns="" xmlns:a16="http://schemas.microsoft.com/office/drawing/2014/main" val="382830195"/>
                    </a:ext>
                  </a:extLst>
                </a:gridCol>
                <a:gridCol w="4047654">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500" b="1" dirty="0" smtClean="0">
                          <a:effectLst/>
                          <a:latin typeface="+mn-lt"/>
                          <a:ea typeface="Calibri" panose="020F0502020204030204" pitchFamily="34" charset="0"/>
                          <a:cs typeface="Arial" panose="020B0604020202020204" pitchFamily="34" charset="0"/>
                        </a:rPr>
                        <a:t>Sub-Programme: </a:t>
                      </a:r>
                      <a:r>
                        <a:rPr lang="en-ZA" sz="1500" b="1" dirty="0" smtClean="0">
                          <a:effectLst/>
                          <a:latin typeface="+mn-lt"/>
                          <a:ea typeface="Calibri" panose="020F0502020204030204" pitchFamily="34" charset="0"/>
                          <a:cs typeface="Arial" panose="020B0604020202020204" pitchFamily="34" charset="0"/>
                        </a:rPr>
                        <a:t>Quality</a:t>
                      </a:r>
                      <a:r>
                        <a:rPr lang="en-ZA" sz="1500" b="1" baseline="0" dirty="0" smtClean="0">
                          <a:effectLst/>
                          <a:latin typeface="+mn-lt"/>
                          <a:ea typeface="Calibri" panose="020F0502020204030204" pitchFamily="34" charset="0"/>
                          <a:cs typeface="Arial" panose="020B0604020202020204" pitchFamily="34" charset="0"/>
                        </a:rPr>
                        <a:t> of Service (cont) </a:t>
                      </a:r>
                      <a:endParaRPr lang="en-GB" sz="15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Target</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500" b="1" dirty="0" smtClean="0">
                          <a:effectLst/>
                          <a:latin typeface="+mn-lt"/>
                          <a:ea typeface="Calibri" panose="020F0502020204030204" pitchFamily="34" charset="0"/>
                          <a:cs typeface="Arial" panose="020B0604020202020204" pitchFamily="34" charset="0"/>
                        </a:rPr>
                        <a:t>Actual </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5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5.3.4</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a:t>
                      </a:r>
                      <a:r>
                        <a:rPr lang="en-ZA" sz="1500" b="1" baseline="0" dirty="0" smtClean="0">
                          <a:effectLst/>
                          <a:latin typeface="+mn-lt"/>
                          <a:ea typeface="Calibri" panose="020F0502020204030204" pitchFamily="34" charset="0"/>
                          <a:cs typeface="Arial" panose="020B0604020202020204" pitchFamily="34" charset="0"/>
                        </a:rPr>
                        <a:t> </a:t>
                      </a:r>
                      <a:r>
                        <a:rPr lang="en-ZA" sz="1500" b="1" dirty="0" smtClean="0">
                          <a:effectLst/>
                          <a:latin typeface="+mn-lt"/>
                          <a:ea typeface="Calibri" panose="020F0502020204030204" pitchFamily="34" charset="0"/>
                          <a:cs typeface="Arial" panose="020B0604020202020204" pitchFamily="34" charset="0"/>
                        </a:rPr>
                        <a:t>of district</a:t>
                      </a:r>
                    </a:p>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laboratories that are</a:t>
                      </a:r>
                      <a:r>
                        <a:rPr lang="en-ZA" sz="1500" b="1" baseline="0" dirty="0" smtClean="0">
                          <a:effectLst/>
                          <a:latin typeface="+mn-lt"/>
                          <a:ea typeface="Calibri" panose="020F0502020204030204" pitchFamily="34" charset="0"/>
                          <a:cs typeface="Arial" panose="020B0604020202020204" pitchFamily="34" charset="0"/>
                        </a:rPr>
                        <a:t> </a:t>
                      </a:r>
                      <a:r>
                        <a:rPr lang="en-ZA" sz="1500" b="1" dirty="0" smtClean="0">
                          <a:effectLst/>
                          <a:latin typeface="+mn-lt"/>
                          <a:ea typeface="Calibri" panose="020F0502020204030204" pitchFamily="34" charset="0"/>
                          <a:cs typeface="Arial" panose="020B0604020202020204" pitchFamily="34" charset="0"/>
                        </a:rPr>
                        <a:t>SANAS-accredited</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5%</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3%</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not achieved. The preparation for</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accreditation is quite a lengthy process with</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multiple pre-audits and NHLS is in the process of</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reviewing this process with the aim of shortening</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it. The number and availability of auditors was</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also a challenge. The strategy is to train more and</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increase the pool of auditors</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2402053534"/>
                  </a:ext>
                </a:extLst>
              </a:tr>
              <a:tr h="835178">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5.3.5</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 of laboratories</a:t>
                      </a:r>
                    </a:p>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achieving proficiency</a:t>
                      </a:r>
                    </a:p>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testing scheme</a:t>
                      </a:r>
                    </a:p>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performance standards</a:t>
                      </a:r>
                    </a:p>
                    <a:p>
                      <a:pPr algn="l">
                        <a:lnSpc>
                          <a:spcPct val="115000"/>
                        </a:lnSpc>
                        <a:spcAft>
                          <a:spcPts val="0"/>
                        </a:spcAft>
                      </a:pPr>
                      <a:r>
                        <a:rPr lang="en-ZA" sz="1500" b="1" dirty="0" smtClean="0">
                          <a:effectLst/>
                          <a:latin typeface="+mn-lt"/>
                          <a:ea typeface="Calibri" panose="020F0502020204030204" pitchFamily="34" charset="0"/>
                          <a:cs typeface="Arial" panose="020B0604020202020204" pitchFamily="34" charset="0"/>
                        </a:rPr>
                        <a:t>of 80%</a:t>
                      </a:r>
                      <a:endParaRPr lang="en-GB" sz="15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82%</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92%</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Target achieved. The NHLS introduced</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improvements in the Quality Management</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Systems. More training was offered through</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the SLMTA programme. The implementation of</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standardised procedures within the NHLS, resulted</a:t>
                      </a:r>
                    </a:p>
                    <a:p>
                      <a:pPr algn="l">
                        <a:lnSpc>
                          <a:spcPct val="115000"/>
                        </a:lnSpc>
                        <a:spcAft>
                          <a:spcPts val="0"/>
                        </a:spcAft>
                      </a:pPr>
                      <a:r>
                        <a:rPr lang="en-ZA" sz="1500" b="0" dirty="0" smtClean="0">
                          <a:effectLst/>
                          <a:latin typeface="+mn-lt"/>
                          <a:ea typeface="Calibri" panose="020F0502020204030204" pitchFamily="34" charset="0"/>
                          <a:cs typeface="Arial" panose="020B0604020202020204" pitchFamily="34" charset="0"/>
                        </a:rPr>
                        <a:t>in the majority of laboratories complying.</a:t>
                      </a:r>
                      <a:endParaRPr lang="en-GB" sz="15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809112175"/>
                  </a:ext>
                </a:extLst>
              </a:tr>
            </a:tbl>
          </a:graphicData>
        </a:graphic>
      </p:graphicFrame>
      <p:sp>
        <p:nvSpPr>
          <p:cNvPr id="5" name="TextBox 4"/>
          <p:cNvSpPr txBox="1"/>
          <p:nvPr/>
        </p:nvSpPr>
        <p:spPr>
          <a:xfrm>
            <a:off x="326201" y="989330"/>
            <a:ext cx="8429084"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a:t>
            </a:r>
            <a:r>
              <a:rPr lang="en-ZA" b="1" dirty="0" smtClean="0">
                <a:solidFill>
                  <a:srgbClr val="333300"/>
                </a:solidFill>
                <a:latin typeface="Arial" panose="020B0604020202020204" pitchFamily="34" charset="0"/>
                <a:ea typeface="ＭＳ Ｐゴシック" pitchFamily="-112" charset="-128"/>
                <a:cs typeface="Arial" panose="020B0604020202020204" pitchFamily="34" charset="0"/>
              </a:rPr>
              <a:t>5: Laboratory Services (cont) </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20902796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844214153"/>
              </p:ext>
            </p:extLst>
          </p:nvPr>
        </p:nvGraphicFramePr>
        <p:xfrm>
          <a:off x="326200" y="1358662"/>
          <a:ext cx="8429085" cy="3103807"/>
        </p:xfrm>
        <a:graphic>
          <a:graphicData uri="http://schemas.openxmlformats.org/drawingml/2006/table">
            <a:tbl>
              <a:tblPr firstRow="1" firstCol="1" bandRow="1"/>
              <a:tblGrid>
                <a:gridCol w="566492">
                  <a:extLst>
                    <a:ext uri="{9D8B030D-6E8A-4147-A177-3AD203B41FA5}">
                      <a16:colId xmlns="" xmlns:a16="http://schemas.microsoft.com/office/drawing/2014/main" val="3946509056"/>
                    </a:ext>
                  </a:extLst>
                </a:gridCol>
                <a:gridCol w="1949456">
                  <a:extLst>
                    <a:ext uri="{9D8B030D-6E8A-4147-A177-3AD203B41FA5}">
                      <a16:colId xmlns="" xmlns:a16="http://schemas.microsoft.com/office/drawing/2014/main" val="698282295"/>
                    </a:ext>
                  </a:extLst>
                </a:gridCol>
                <a:gridCol w="1044545">
                  <a:extLst>
                    <a:ext uri="{9D8B030D-6E8A-4147-A177-3AD203B41FA5}">
                      <a16:colId xmlns="" xmlns:a16="http://schemas.microsoft.com/office/drawing/2014/main" val="703959260"/>
                    </a:ext>
                  </a:extLst>
                </a:gridCol>
                <a:gridCol w="1074676">
                  <a:extLst>
                    <a:ext uri="{9D8B030D-6E8A-4147-A177-3AD203B41FA5}">
                      <a16:colId xmlns="" xmlns:a16="http://schemas.microsoft.com/office/drawing/2014/main" val="382830195"/>
                    </a:ext>
                  </a:extLst>
                </a:gridCol>
                <a:gridCol w="3793916">
                  <a:extLst>
                    <a:ext uri="{9D8B030D-6E8A-4147-A177-3AD203B41FA5}">
                      <a16:colId xmlns="" xmlns:a16="http://schemas.microsoft.com/office/drawing/2014/main" val="2117978091"/>
                    </a:ext>
                  </a:extLst>
                </a:gridCol>
              </a:tblGrid>
              <a:tr h="409375">
                <a:tc gridSpan="5">
                  <a:txBody>
                    <a:bodyPr/>
                    <a:lstStyle/>
                    <a:p>
                      <a:pPr algn="ctr">
                        <a:lnSpc>
                          <a:spcPct val="115000"/>
                        </a:lnSpc>
                        <a:spcAft>
                          <a:spcPts val="0"/>
                        </a:spcAft>
                      </a:pPr>
                      <a:r>
                        <a:rPr lang="en-GB" sz="1600" b="1" dirty="0" smtClean="0">
                          <a:effectLst/>
                          <a:latin typeface="+mn-lt"/>
                          <a:ea typeface="Calibri" panose="020F0502020204030204" pitchFamily="34" charset="0"/>
                          <a:cs typeface="Arial" panose="020B0604020202020204" pitchFamily="34" charset="0"/>
                        </a:rPr>
                        <a:t>Sub-Programme: </a:t>
                      </a:r>
                      <a:r>
                        <a:rPr lang="en-ZA" sz="1600" b="1" dirty="0" smtClean="0">
                          <a:effectLst/>
                          <a:latin typeface="+mn-lt"/>
                          <a:ea typeface="Calibri" panose="020F0502020204030204" pitchFamily="34" charset="0"/>
                          <a:cs typeface="Arial" panose="020B0604020202020204" pitchFamily="34" charset="0"/>
                        </a:rPr>
                        <a:t>State-of-the-art Laboratories </a:t>
                      </a:r>
                      <a:endParaRPr lang="en-GB" sz="1600" b="1" dirty="0" smtClean="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hMerge="1">
                  <a:txBody>
                    <a:bodyPr/>
                    <a:lstStyle/>
                    <a:p>
                      <a:pPr>
                        <a:lnSpc>
                          <a:spcPct val="115000"/>
                        </a:lnSpc>
                        <a:spcAft>
                          <a:spcPts val="0"/>
                        </a:spcAft>
                      </a:pPr>
                      <a:endParaRPr lang="en-GB" sz="14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1200" b="1" dirty="0">
                        <a:effectLst/>
                        <a:latin typeface="+mn-lt"/>
                        <a:ea typeface="Calibri" panose="020F0502020204030204" pitchFamily="34" charset="0"/>
                        <a:cs typeface="Times New Roman" panose="02020603050405020304" pitchFamily="18"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64668285"/>
                  </a:ext>
                </a:extLst>
              </a:tr>
              <a:tr h="557711">
                <a:tc gridSpan="2">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Performance Indicator</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hMerge="1">
                  <a:txBody>
                    <a:bodyPr/>
                    <a:lstStyle/>
                    <a:p>
                      <a:endParaRPr lang="en-GB"/>
                    </a:p>
                  </a:txBody>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Planned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Target</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2017/18 </a:t>
                      </a:r>
                    </a:p>
                    <a:p>
                      <a:pPr algn="ctr">
                        <a:lnSpc>
                          <a:spcPct val="100000"/>
                        </a:lnSpc>
                        <a:spcAft>
                          <a:spcPts val="0"/>
                        </a:spcAft>
                      </a:pPr>
                      <a:r>
                        <a:rPr lang="en-GB" sz="1600" b="1" dirty="0" smtClean="0">
                          <a:effectLst/>
                          <a:latin typeface="+mn-lt"/>
                          <a:ea typeface="Calibri" panose="020F0502020204030204" pitchFamily="34" charset="0"/>
                          <a:cs typeface="Arial" panose="020B0604020202020204" pitchFamily="34" charset="0"/>
                        </a:rPr>
                        <a:t>Actual </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tc>
                  <a:txBody>
                    <a:bodyPr/>
                    <a:lstStyle/>
                    <a:p>
                      <a:pPr algn="ctr">
                        <a:lnSpc>
                          <a:spcPct val="100000"/>
                        </a:lnSpc>
                        <a:spcAft>
                          <a:spcPts val="0"/>
                        </a:spcAft>
                      </a:pPr>
                      <a:r>
                        <a:rPr lang="en-GB" sz="1600" b="1" dirty="0">
                          <a:effectLst/>
                          <a:latin typeface="+mn-lt"/>
                          <a:ea typeface="Calibri" panose="020F0502020204030204" pitchFamily="34" charset="0"/>
                          <a:cs typeface="Arial" panose="020B0604020202020204" pitchFamily="34" charset="0"/>
                        </a:rPr>
                        <a:t>Reason for Deviation from Planned Target</a:t>
                      </a: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33"/>
                    </a:solidFill>
                  </a:tcPr>
                </a:tc>
                <a:extLst>
                  <a:ext uri="{0D108BD9-81ED-4DB2-BD59-A6C34878D82A}">
                    <a16:rowId xmlns="" xmlns:a16="http://schemas.microsoft.com/office/drawing/2014/main" val="1265728111"/>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5.5.1</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GB" sz="1600" b="1" baseline="0" dirty="0" smtClean="0">
                          <a:effectLst/>
                          <a:latin typeface="+mn-lt"/>
                          <a:ea typeface="Calibri" panose="020F0502020204030204" pitchFamily="34" charset="0"/>
                          <a:cs typeface="Arial" panose="020B0604020202020204" pitchFamily="34" charset="0"/>
                        </a:rPr>
                        <a:t>% of provincial tertiary laboratories with pre-analytical automation</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40%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17.6% (3/17)</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not achieved.</a:t>
                      </a:r>
                      <a:r>
                        <a:rPr lang="en-ZA" sz="1600" b="0" baseline="0" dirty="0" smtClean="0">
                          <a:effectLst/>
                          <a:latin typeface="+mn-lt"/>
                          <a:ea typeface="Calibri" panose="020F0502020204030204" pitchFamily="34" charset="0"/>
                          <a:cs typeface="Arial" panose="020B0604020202020204" pitchFamily="34" charset="0"/>
                        </a:rPr>
                        <a:t> There was a delay in awarding of tenders</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2402053534"/>
                  </a:ext>
                </a:extLst>
              </a:tr>
              <a:tr h="835178">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5.5.2</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1" dirty="0" smtClean="0">
                          <a:effectLst/>
                          <a:latin typeface="+mn-lt"/>
                          <a:ea typeface="Calibri" panose="020F0502020204030204" pitchFamily="34" charset="0"/>
                          <a:cs typeface="Arial" panose="020B0604020202020204" pitchFamily="34" charset="0"/>
                        </a:rPr>
                        <a:t>%</a:t>
                      </a:r>
                      <a:r>
                        <a:rPr lang="en-ZA" sz="1600" b="1" baseline="0" dirty="0" smtClean="0">
                          <a:effectLst/>
                          <a:latin typeface="+mn-lt"/>
                          <a:ea typeface="Calibri" panose="020F0502020204030204" pitchFamily="34" charset="0"/>
                          <a:cs typeface="Arial" panose="020B0604020202020204" pitchFamily="34" charset="0"/>
                        </a:rPr>
                        <a:t> of building, repair and maintenance projects completed</a:t>
                      </a:r>
                      <a:endParaRPr lang="en-GB" sz="1600" b="1"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70%</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71%</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600" b="0" dirty="0" smtClean="0">
                          <a:effectLst/>
                          <a:latin typeface="+mn-lt"/>
                          <a:ea typeface="Calibri" panose="020F0502020204030204" pitchFamily="34" charset="0"/>
                          <a:cs typeface="Arial" panose="020B0604020202020204" pitchFamily="34" charset="0"/>
                        </a:rPr>
                        <a:t>Target achieved</a:t>
                      </a:r>
                      <a:endParaRPr lang="en-GB" sz="1600" b="0" dirty="0">
                        <a:effectLst/>
                        <a:latin typeface="+mn-lt"/>
                        <a:ea typeface="Calibri" panose="020F0502020204030204" pitchFamily="34" charset="0"/>
                        <a:cs typeface="Arial" panose="020B0604020202020204" pitchFamily="34" charset="0"/>
                      </a:endParaRPr>
                    </a:p>
                  </a:txBody>
                  <a:tcPr marL="61361" marR="613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 xmlns:a16="http://schemas.microsoft.com/office/drawing/2014/main" val="3809112175"/>
                  </a:ext>
                </a:extLst>
              </a:tr>
            </a:tbl>
          </a:graphicData>
        </a:graphic>
      </p:graphicFrame>
      <p:sp>
        <p:nvSpPr>
          <p:cNvPr id="5" name="TextBox 4"/>
          <p:cNvSpPr txBox="1"/>
          <p:nvPr/>
        </p:nvSpPr>
        <p:spPr>
          <a:xfrm>
            <a:off x="326201" y="989330"/>
            <a:ext cx="8429084" cy="369332"/>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b="1" dirty="0">
                <a:solidFill>
                  <a:srgbClr val="333300"/>
                </a:solidFill>
                <a:latin typeface="Arial" panose="020B0604020202020204" pitchFamily="34" charset="0"/>
                <a:ea typeface="ＭＳ Ｐゴシック" pitchFamily="-112" charset="-128"/>
                <a:cs typeface="Arial" panose="020B0604020202020204" pitchFamily="34" charset="0"/>
              </a:rPr>
              <a:t>Programme </a:t>
            </a:r>
            <a:r>
              <a:rPr lang="en-ZA" b="1" dirty="0" smtClean="0">
                <a:solidFill>
                  <a:srgbClr val="333300"/>
                </a:solidFill>
                <a:latin typeface="Arial" panose="020B0604020202020204" pitchFamily="34" charset="0"/>
                <a:ea typeface="ＭＳ Ｐゴシック" pitchFamily="-112" charset="-128"/>
                <a:cs typeface="Arial" panose="020B0604020202020204" pitchFamily="34" charset="0"/>
              </a:rPr>
              <a:t>5: Laboratory Services (cont) </a:t>
            </a:r>
            <a:endParaRPr lang="en-GB" b="1" dirty="0">
              <a:solidFill>
                <a:srgbClr val="333300"/>
              </a:solidFill>
              <a:latin typeface="Arial" panose="020B0604020202020204" pitchFamily="34" charset="0"/>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CC54098-E598-401F-B63A-7F6B3B8FC083}"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itchFamily="-109"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ＭＳ Ｐゴシック" pitchFamily="-109" charset="-128"/>
              <a:cs typeface="+mn-cs"/>
            </a:endParaRPr>
          </a:p>
        </p:txBody>
      </p:sp>
    </p:spTree>
    <p:extLst>
      <p:ext uri="{BB962C8B-B14F-4D97-AF65-F5344CB8AC3E}">
        <p14:creationId xmlns="" xmlns:p14="http://schemas.microsoft.com/office/powerpoint/2010/main" val="4139469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8225" y="2009776"/>
            <a:ext cx="8445357" cy="3416320"/>
          </a:xfrm>
          <a:prstGeom prst="rect">
            <a:avLst/>
          </a:prstGeom>
          <a:noFill/>
        </p:spPr>
        <p:txBody>
          <a:bodyPr wrap="square" rtlCol="0">
            <a:spAutoFit/>
          </a:bodyPr>
          <a:lstStyle/>
          <a:p>
            <a:pPr marL="342900" marR="0" lvl="0" indent="-342900" algn="l" defTabSz="457200" rtl="0" eaLnBrk="1" fontAlgn="base" latinLnBrk="0" hangingPunct="1">
              <a:lnSpc>
                <a:spcPct val="100000"/>
              </a:lnSpc>
              <a:spcBef>
                <a:spcPct val="0"/>
              </a:spcBef>
              <a:spcAft>
                <a:spcPct val="0"/>
              </a:spcAft>
              <a:buClr>
                <a:srgbClr val="92D050"/>
              </a:buClr>
              <a:buSzPct val="140000"/>
              <a:buFont typeface="Wingdings" panose="05000000000000000000" pitchFamily="2" charset="2"/>
              <a:buChar char="§"/>
              <a:tabLst/>
              <a:defRPr/>
            </a:pP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The NHLS has been established as a Section 3A public entity.</a:t>
            </a:r>
          </a:p>
          <a:p>
            <a:pPr marL="342900" marR="0" lvl="0" indent="-342900" algn="l" defTabSz="4572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ZA"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ZA" b="1" i="0" u="none" strike="noStrike" kern="1200" cap="none" spc="0" normalizeH="0" baseline="0" noProof="0" dirty="0" smtClean="0">
                <a:ln>
                  <a:noFill/>
                </a:ln>
                <a:solidFill>
                  <a:srgbClr val="336600"/>
                </a:solidFill>
                <a:effectLst/>
                <a:uLnTx/>
                <a:uFillTx/>
                <a:latin typeface="+mn-lt"/>
                <a:ea typeface="ＭＳ Ｐゴシック" pitchFamily="-112" charset="-128"/>
                <a:cs typeface="+mn-cs"/>
              </a:rPr>
              <a:t>The Board</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00000"/>
              </a:lnSpc>
              <a:spcBef>
                <a:spcPct val="0"/>
              </a:spcBef>
              <a:spcAft>
                <a:spcPct val="0"/>
              </a:spcAft>
              <a:buClr>
                <a:srgbClr val="92D050"/>
              </a:buClr>
              <a:buSzPct val="140000"/>
              <a:buFont typeface="Wingdings" panose="05000000000000000000" pitchFamily="2" charset="2"/>
              <a:buChar char="§"/>
              <a:tabLst/>
              <a:defRPr/>
            </a:pPr>
            <a:r>
              <a:rPr kumimoji="0" lang="en-ZA" b="0" i="0" u="none" strike="noStrike" kern="1200" cap="none" spc="0" normalizeH="0" baseline="0" noProof="0" dirty="0">
                <a:ln>
                  <a:noFill/>
                </a:ln>
                <a:solidFill>
                  <a:prstClr val="black"/>
                </a:solidFill>
                <a:effectLst/>
                <a:uLnTx/>
                <a:uFillTx/>
                <a:latin typeface="+mn-lt"/>
                <a:ea typeface="ＭＳ Ｐゴシック" pitchFamily="-112" charset="-128"/>
                <a:cs typeface="+mn-cs"/>
              </a:rPr>
              <a:t>The NHLS Board serves as the accounting authority in terms of Section 49 of the Public Finance Management Act, 1999 (Act No. 1 of 1999</a:t>
            </a: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t>
            </a:r>
          </a:p>
          <a:p>
            <a:pPr marR="0" lvl="0" algn="l" defTabSz="457200" rtl="0" eaLnBrk="1" fontAlgn="base" latinLnBrk="0" hangingPunct="1">
              <a:lnSpc>
                <a:spcPct val="100000"/>
              </a:lnSpc>
              <a:spcBef>
                <a:spcPct val="0"/>
              </a:spcBef>
              <a:spcAft>
                <a:spcPct val="0"/>
              </a:spcAft>
              <a:buClr>
                <a:srgbClr val="92D050"/>
              </a:buClr>
              <a:buSzPct val="140000"/>
              <a:tabLst/>
              <a:defRPr/>
            </a:pPr>
            <a:endParaRPr lang="en-ZA" dirty="0">
              <a:solidFill>
                <a:prstClr val="black"/>
              </a:solidFill>
              <a:latin typeface="+mn-lt"/>
              <a:ea typeface="ＭＳ Ｐゴシック" pitchFamily="-112" charset="-128"/>
            </a:endParaRPr>
          </a:p>
          <a:p>
            <a:pPr marL="285750" marR="0" lvl="0" indent="-285750" algn="l" defTabSz="457200" rtl="0" eaLnBrk="1" fontAlgn="base" latinLnBrk="0" hangingPunct="1">
              <a:lnSpc>
                <a:spcPct val="100000"/>
              </a:lnSpc>
              <a:spcBef>
                <a:spcPct val="0"/>
              </a:spcBef>
              <a:spcAft>
                <a:spcPct val="0"/>
              </a:spcAft>
              <a:buClr>
                <a:srgbClr val="92D050"/>
              </a:buClr>
              <a:buSzPct val="140000"/>
              <a:buFont typeface="Wingdings" panose="05000000000000000000" pitchFamily="2" charset="2"/>
              <a:buChar char="§"/>
              <a:tabLst/>
              <a:defRPr/>
            </a:pP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Responsible </a:t>
            </a:r>
            <a:r>
              <a:rPr kumimoji="0" lang="en-ZA" b="0" i="0" u="none" strike="noStrike" kern="1200" cap="none" spc="0" normalizeH="0" baseline="0" noProof="0" dirty="0">
                <a:ln>
                  <a:noFill/>
                </a:ln>
                <a:solidFill>
                  <a:prstClr val="black"/>
                </a:solidFill>
                <a:effectLst/>
                <a:uLnTx/>
                <a:uFillTx/>
                <a:latin typeface="+mn-lt"/>
                <a:ea typeface="ＭＳ Ｐゴシック" pitchFamily="-112" charset="-128"/>
                <a:cs typeface="+mn-cs"/>
              </a:rPr>
              <a:t>for providing strategic direction and leadership, ensuring good corporate governance and ethics, determining </a:t>
            </a: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policy and agreeing </a:t>
            </a:r>
            <a:r>
              <a:rPr kumimoji="0" lang="en-ZA" b="0" i="0" u="none" strike="noStrike" kern="1200" cap="none" spc="0" normalizeH="0" baseline="0" noProof="0" dirty="0">
                <a:ln>
                  <a:noFill/>
                </a:ln>
                <a:solidFill>
                  <a:prstClr val="black"/>
                </a:solidFill>
                <a:effectLst/>
                <a:uLnTx/>
                <a:uFillTx/>
                <a:latin typeface="+mn-lt"/>
                <a:ea typeface="ＭＳ Ｐゴシック" pitchFamily="-112" charset="-128"/>
                <a:cs typeface="+mn-cs"/>
              </a:rPr>
              <a:t>on performance </a:t>
            </a: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criteria.</a:t>
            </a:r>
          </a:p>
          <a:p>
            <a:pPr marR="0" lvl="0" algn="l" defTabSz="457200" rtl="0" eaLnBrk="1" fontAlgn="base" latinLnBrk="0" hangingPunct="1">
              <a:lnSpc>
                <a:spcPct val="100000"/>
              </a:lnSpc>
              <a:spcBef>
                <a:spcPct val="0"/>
              </a:spcBef>
              <a:spcAft>
                <a:spcPct val="0"/>
              </a:spcAft>
              <a:buClr>
                <a:srgbClr val="92D050"/>
              </a:buClr>
              <a:buSzPct val="140000"/>
              <a:tabLst/>
              <a:defRPr/>
            </a:pPr>
            <a:endParaRPr lang="en-ZA" dirty="0">
              <a:solidFill>
                <a:prstClr val="black"/>
              </a:solidFill>
              <a:latin typeface="+mn-lt"/>
              <a:ea typeface="ＭＳ Ｐゴシック" pitchFamily="-112" charset="-128"/>
            </a:endParaRPr>
          </a:p>
          <a:p>
            <a:pPr marL="285750" marR="0" lvl="0" indent="-285750" algn="l" defTabSz="457200" rtl="0" eaLnBrk="1" fontAlgn="base" latinLnBrk="0" hangingPunct="1">
              <a:lnSpc>
                <a:spcPct val="100000"/>
              </a:lnSpc>
              <a:spcBef>
                <a:spcPct val="0"/>
              </a:spcBef>
              <a:spcAft>
                <a:spcPct val="0"/>
              </a:spcAft>
              <a:buClr>
                <a:srgbClr val="92D050"/>
              </a:buClr>
              <a:buSzPct val="140000"/>
              <a:buFont typeface="Wingdings" panose="05000000000000000000" pitchFamily="2" charset="2"/>
              <a:buChar char="§"/>
              <a:tabLst/>
              <a:defRPr/>
            </a:pPr>
            <a:r>
              <a:rPr kumimoji="0" lang="en-ZA"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Board </a:t>
            </a:r>
            <a:r>
              <a:rPr kumimoji="0" lang="en-ZA" b="0" i="0" u="none" strike="noStrike" kern="1200" cap="none" spc="0" normalizeH="0" baseline="0" noProof="0" dirty="0">
                <a:ln>
                  <a:noFill/>
                </a:ln>
                <a:solidFill>
                  <a:prstClr val="black"/>
                </a:solidFill>
                <a:effectLst/>
                <a:uLnTx/>
                <a:uFillTx/>
                <a:latin typeface="+mn-lt"/>
                <a:ea typeface="ＭＳ Ｐゴシック" pitchFamily="-112" charset="-128"/>
                <a:cs typeface="+mn-cs"/>
              </a:rPr>
              <a:t>is supported by 7 sub-committees to help it meet its mandate, without abdicating its own responsibilities. </a:t>
            </a:r>
            <a:endParaRPr kumimoji="0" lang="en-ZA" b="1" i="0" u="none" strike="noStrike" kern="1200" cap="none" spc="0" normalizeH="0" baseline="0" noProof="0" dirty="0">
              <a:ln>
                <a:noFill/>
              </a:ln>
              <a:solidFill>
                <a:srgbClr val="339933"/>
              </a:solidFill>
              <a:effectLst/>
              <a:uLnTx/>
              <a:uFillTx/>
              <a:latin typeface="+mn-lt"/>
              <a:ea typeface="ＭＳ Ｐゴシック" pitchFamily="-112" charset="-128"/>
              <a:cs typeface="+mn-cs"/>
            </a:endParaRPr>
          </a:p>
        </p:txBody>
      </p:sp>
      <p:sp>
        <p:nvSpPr>
          <p:cNvPr id="4" name="TextBox 3"/>
          <p:cNvSpPr txBox="1"/>
          <p:nvPr/>
        </p:nvSpPr>
        <p:spPr>
          <a:xfrm>
            <a:off x="308225" y="85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ZA" sz="3200" b="1" dirty="0" smtClean="0">
                <a:solidFill>
                  <a:prstClr val="black"/>
                </a:solidFill>
                <a:latin typeface="Calibri"/>
                <a:ea typeface="ＭＳ Ｐゴシック" pitchFamily="-112" charset="-128"/>
                <a:cs typeface="Arial" panose="020B0604020202020204" pitchFamily="34" charset="0"/>
              </a:rPr>
              <a:t>Strategic Overview</a:t>
            </a:r>
            <a:r>
              <a:rPr kumimoji="0" lang="en-ZA" sz="3200" b="1" i="0" u="none" strike="noStrike" kern="1200" cap="none" spc="0" normalizeH="0" baseline="0" noProof="0" dirty="0" smtClean="0">
                <a:ln>
                  <a:noFill/>
                </a:ln>
                <a:solidFill>
                  <a:prstClr val="black"/>
                </a:solidFill>
                <a:effectLst/>
                <a:uLnTx/>
                <a:uFillTx/>
                <a:latin typeface="Calibri"/>
                <a:ea typeface="ＭＳ Ｐゴシック" pitchFamily="-112" charset="-128"/>
                <a:cs typeface="Arial" panose="020B0604020202020204" pitchFamily="34" charset="0"/>
              </a:rPr>
              <a:t> by Board</a:t>
            </a:r>
            <a:r>
              <a:rPr kumimoji="0" lang="en-ZA" sz="3200" b="1" i="0" u="none" strike="noStrike" kern="1200" cap="none" spc="0" normalizeH="0" noProof="0" dirty="0" smtClean="0">
                <a:ln>
                  <a:noFill/>
                </a:ln>
                <a:solidFill>
                  <a:prstClr val="black"/>
                </a:solidFill>
                <a:effectLst/>
                <a:uLnTx/>
                <a:uFillTx/>
                <a:latin typeface="Calibri"/>
                <a:ea typeface="ＭＳ Ｐゴシック" pitchFamily="-112" charset="-128"/>
                <a:cs typeface="Arial" panose="020B0604020202020204" pitchFamily="34" charset="0"/>
              </a:rPr>
              <a:t> Chairperson </a:t>
            </a:r>
            <a:endParaRPr kumimoji="0" lang="en-GB" sz="3200" b="1" i="0" u="none" strike="noStrike" kern="1200" cap="none" spc="0" normalizeH="0" baseline="0" noProof="0" dirty="0">
              <a:ln>
                <a:noFill/>
              </a:ln>
              <a:solidFill>
                <a:prstClr val="black"/>
              </a:solidFill>
              <a:effectLst/>
              <a:uLnTx/>
              <a:uFillTx/>
              <a:latin typeface="Calibri"/>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a:t>
            </a:fld>
            <a:endParaRPr lang="en-US" altLang="en-US" dirty="0"/>
          </a:p>
        </p:txBody>
      </p:sp>
    </p:spTree>
    <p:extLst>
      <p:ext uri="{BB962C8B-B14F-4D97-AF65-F5344CB8AC3E}">
        <p14:creationId xmlns="" xmlns:p14="http://schemas.microsoft.com/office/powerpoint/2010/main" val="26539953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txBox="1">
            <a:spLocks/>
          </p:cNvSpPr>
          <p:nvPr/>
        </p:nvSpPr>
        <p:spPr bwMode="auto">
          <a:xfrm>
            <a:off x="723901" y="2625725"/>
            <a:ext cx="7610474" cy="1365250"/>
          </a:xfrm>
          <a:prstGeom prst="rect">
            <a:avLst/>
          </a:prstGeom>
          <a:noFill/>
          <a:ln w="28575">
            <a:no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ea typeface="ＭＳ Ｐゴシック" pitchFamily="-109" charset="-128"/>
              </a:defRPr>
            </a:lvl1pPr>
            <a:lvl2pPr marL="37931725" indent="-37474525" eaLnBrk="0" hangingPunct="0">
              <a:defRPr sz="2400">
                <a:solidFill>
                  <a:schemeClr val="tx1"/>
                </a:solidFill>
                <a:latin typeface="Arial" panose="020B0604020202020204" pitchFamily="34" charset="0"/>
                <a:ea typeface="ＭＳ Ｐゴシック" pitchFamily="-109" charset="-128"/>
              </a:defRPr>
            </a:lvl2pPr>
            <a:lvl3pPr eaLnBrk="0" hangingPunct="0">
              <a:defRPr sz="2400">
                <a:solidFill>
                  <a:schemeClr val="tx1"/>
                </a:solidFill>
                <a:latin typeface="Arial" panose="020B0604020202020204" pitchFamily="34" charset="0"/>
                <a:ea typeface="ＭＳ Ｐゴシック" pitchFamily="-109" charset="-128"/>
              </a:defRPr>
            </a:lvl3pPr>
            <a:lvl4pPr eaLnBrk="0" hangingPunct="0">
              <a:defRPr sz="2400">
                <a:solidFill>
                  <a:schemeClr val="tx1"/>
                </a:solidFill>
                <a:latin typeface="Arial" panose="020B0604020202020204" pitchFamily="34" charset="0"/>
                <a:ea typeface="ＭＳ Ｐゴシック" pitchFamily="-109" charset="-128"/>
              </a:defRPr>
            </a:lvl4pPr>
            <a:lvl5pPr eaLnBrk="0" hangingPunct="0">
              <a:defRPr sz="2400">
                <a:solidFill>
                  <a:schemeClr val="tx1"/>
                </a:solidFill>
                <a:latin typeface="Arial" panose="020B0604020202020204" pitchFamily="34" charset="0"/>
                <a:ea typeface="ＭＳ Ｐゴシック" pitchFamily="-109"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9p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rPr>
              <a:t>Part 4: </a:t>
            </a:r>
            <a:r>
              <a:rPr kumimoji="0" lang="en-US" sz="4000" b="1" i="0" u="none" strike="noStrike" kern="1200" cap="none" spc="0" normalizeH="0" baseline="0" noProof="0" dirty="0" smtClean="0">
                <a:ln>
                  <a:noFill/>
                </a:ln>
                <a:solidFill>
                  <a:prstClr val="white"/>
                </a:solidFill>
                <a:effectLst/>
                <a:uLnTx/>
                <a:uFillTx/>
                <a:latin typeface="Calibri"/>
                <a:ea typeface="ＭＳ Ｐゴシック" pitchFamily="-112" charset="-128"/>
                <a:cs typeface="+mn-cs"/>
              </a:rPr>
              <a:t>HR Management </a:t>
            </a:r>
            <a:endPar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50</a:t>
            </a:fld>
            <a:endParaRPr lang="en-US" altLang="en-US" dirty="0"/>
          </a:p>
        </p:txBody>
      </p:sp>
    </p:spTree>
    <p:extLst>
      <p:ext uri="{BB962C8B-B14F-4D97-AF65-F5344CB8AC3E}">
        <p14:creationId xmlns="" xmlns:p14="http://schemas.microsoft.com/office/powerpoint/2010/main" val="13419732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72502" y="1972762"/>
            <a:ext cx="8081563" cy="369332"/>
          </a:xfrm>
          <a:prstGeom prst="rect">
            <a:avLst/>
          </a:prstGeom>
          <a:noFill/>
        </p:spPr>
        <p:txBody>
          <a:bodyPr wrap="square" rtlCol="0">
            <a:spAutoFit/>
          </a:bodyPr>
          <a:lstStyle/>
          <a:p>
            <a:r>
              <a:rPr lang="en-ZA" dirty="0" smtClean="0">
                <a:latin typeface="+mn-lt"/>
              </a:rPr>
              <a:t>Total number of employees at end of Fin Year = </a:t>
            </a:r>
            <a:r>
              <a:rPr lang="en-GB" b="1" dirty="0">
                <a:solidFill>
                  <a:srgbClr val="003300"/>
                </a:solidFill>
                <a:latin typeface="+mn-lt"/>
              </a:rPr>
              <a:t>7 615</a:t>
            </a:r>
            <a:r>
              <a:rPr lang="en-GB" dirty="0" smtClean="0">
                <a:latin typeface="+mn-lt"/>
              </a:rPr>
              <a:t>; broken down as follows:</a:t>
            </a:r>
          </a:p>
        </p:txBody>
      </p:sp>
      <p:graphicFrame>
        <p:nvGraphicFramePr>
          <p:cNvPr id="4" name="Table 3"/>
          <p:cNvGraphicFramePr>
            <a:graphicFrameLocks noGrp="1"/>
          </p:cNvGraphicFramePr>
          <p:nvPr>
            <p:extLst>
              <p:ext uri="{D42A27DB-BD31-4B8C-83A1-F6EECF244321}">
                <p14:modId xmlns="" xmlns:p14="http://schemas.microsoft.com/office/powerpoint/2010/main" val="175781681"/>
              </p:ext>
            </p:extLst>
          </p:nvPr>
        </p:nvGraphicFramePr>
        <p:xfrm>
          <a:off x="472502" y="2709964"/>
          <a:ext cx="8081562" cy="3606800"/>
        </p:xfrm>
        <a:graphic>
          <a:graphicData uri="http://schemas.openxmlformats.org/drawingml/2006/table">
            <a:tbl>
              <a:tblPr firstRow="1" bandRow="1">
                <a:tableStyleId>{5C22544A-7EE6-4342-B048-85BDC9FD1C3A}</a:tableStyleId>
              </a:tblPr>
              <a:tblGrid>
                <a:gridCol w="4040781">
                  <a:extLst>
                    <a:ext uri="{9D8B030D-6E8A-4147-A177-3AD203B41FA5}">
                      <a16:colId xmlns="" xmlns:a16="http://schemas.microsoft.com/office/drawing/2014/main" val="2335269306"/>
                    </a:ext>
                  </a:extLst>
                </a:gridCol>
                <a:gridCol w="4040781">
                  <a:extLst>
                    <a:ext uri="{9D8B030D-6E8A-4147-A177-3AD203B41FA5}">
                      <a16:colId xmlns="" xmlns:a16="http://schemas.microsoft.com/office/drawing/2014/main" val="2112414435"/>
                    </a:ext>
                  </a:extLst>
                </a:gridCol>
              </a:tblGrid>
              <a:tr h="370840">
                <a:tc>
                  <a:txBody>
                    <a:bodyPr/>
                    <a:lstStyle/>
                    <a:p>
                      <a:pPr algn="l"/>
                      <a:r>
                        <a:rPr lang="en-ZA" b="1" dirty="0" smtClean="0">
                          <a:solidFill>
                            <a:schemeClr val="tx1"/>
                          </a:solidFill>
                          <a:latin typeface="+mn-lt"/>
                          <a:cs typeface="Arial" panose="020B0604020202020204" pitchFamily="34" charset="0"/>
                        </a:rPr>
                        <a:t>Level</a:t>
                      </a:r>
                      <a:endParaRPr lang="en-GB" b="1" dirty="0">
                        <a:solidFill>
                          <a:schemeClr val="tx1"/>
                        </a:solidFill>
                        <a:latin typeface="+mn-lt"/>
                        <a:cs typeface="Arial" panose="020B0604020202020204" pitchFamily="34" charset="0"/>
                      </a:endParaRPr>
                    </a:p>
                  </a:txBody>
                  <a:tcPr>
                    <a:solidFill>
                      <a:srgbClr val="CCFF33"/>
                    </a:solidFill>
                  </a:tcPr>
                </a:tc>
                <a:tc>
                  <a:txBody>
                    <a:bodyPr/>
                    <a:lstStyle/>
                    <a:p>
                      <a:pPr algn="r"/>
                      <a:r>
                        <a:rPr lang="en-GB" sz="1800" b="1" i="0" u="none" strike="noStrike" kern="1200" baseline="0" dirty="0" smtClean="0">
                          <a:solidFill>
                            <a:schemeClr val="tx1"/>
                          </a:solidFill>
                          <a:latin typeface="+mn-lt"/>
                          <a:ea typeface="+mn-ea"/>
                          <a:cs typeface="Arial" panose="020B0604020202020204" pitchFamily="34" charset="0"/>
                        </a:rPr>
                        <a:t>2017/18</a:t>
                      </a:r>
                    </a:p>
                    <a:p>
                      <a:pPr algn="r"/>
                      <a:r>
                        <a:rPr lang="en-GB" sz="1800" b="1" i="0" u="none" strike="noStrike" kern="1200" baseline="0" dirty="0" smtClean="0">
                          <a:solidFill>
                            <a:schemeClr val="tx1"/>
                          </a:solidFill>
                          <a:latin typeface="+mn-lt"/>
                          <a:ea typeface="+mn-ea"/>
                          <a:cs typeface="Arial" panose="020B0604020202020204" pitchFamily="34" charset="0"/>
                        </a:rPr>
                        <a:t>No. of employees</a:t>
                      </a:r>
                      <a:endParaRPr lang="en-GB" b="1" dirty="0">
                        <a:solidFill>
                          <a:schemeClr val="tx1"/>
                        </a:solidFill>
                        <a:latin typeface="+mn-lt"/>
                        <a:cs typeface="Arial" panose="020B0604020202020204" pitchFamily="34" charset="0"/>
                      </a:endParaRPr>
                    </a:p>
                  </a:txBody>
                  <a:tcPr>
                    <a:solidFill>
                      <a:srgbClr val="CCFF33"/>
                    </a:solidFill>
                  </a:tcPr>
                </a:tc>
                <a:extLst>
                  <a:ext uri="{0D108BD9-81ED-4DB2-BD59-A6C34878D82A}">
                    <a16:rowId xmlns="" xmlns:a16="http://schemas.microsoft.com/office/drawing/2014/main" val="3163966249"/>
                  </a:ext>
                </a:extLst>
              </a:tr>
              <a:tr h="370840">
                <a:tc>
                  <a:txBody>
                    <a:bodyPr/>
                    <a:lstStyle/>
                    <a:p>
                      <a:r>
                        <a:rPr lang="en-GB" sz="1800" b="0" i="0" u="none" strike="noStrike" kern="1200" baseline="0" dirty="0" smtClean="0">
                          <a:solidFill>
                            <a:schemeClr val="dk1"/>
                          </a:solidFill>
                          <a:latin typeface="+mn-lt"/>
                          <a:ea typeface="+mn-ea"/>
                          <a:cs typeface="Arial" panose="020B0604020202020204" pitchFamily="34" charset="0"/>
                        </a:rPr>
                        <a:t>Top management</a:t>
                      </a:r>
                      <a:endParaRPr lang="en-GB" dirty="0">
                        <a:latin typeface="+mn-lt"/>
                        <a:cs typeface="Arial" panose="020B0604020202020204" pitchFamily="34" charset="0"/>
                      </a:endParaRPr>
                    </a:p>
                  </a:txBody>
                  <a:tcPr>
                    <a:solidFill>
                      <a:schemeClr val="bg2">
                        <a:lumMod val="75000"/>
                      </a:schemeClr>
                    </a:solidFill>
                  </a:tcPr>
                </a:tc>
                <a:tc>
                  <a:txBody>
                    <a:bodyPr/>
                    <a:lstStyle/>
                    <a:p>
                      <a:pPr algn="r"/>
                      <a:r>
                        <a:rPr lang="en-ZA" dirty="0" smtClean="0">
                          <a:latin typeface="+mn-lt"/>
                          <a:cs typeface="Arial" panose="020B0604020202020204" pitchFamily="34" charset="0"/>
                        </a:rPr>
                        <a:t>6</a:t>
                      </a:r>
                      <a:endParaRPr lang="en-GB" dirty="0">
                        <a:latin typeface="+mn-lt"/>
                        <a:cs typeface="Arial" panose="020B0604020202020204" pitchFamily="34" charset="0"/>
                      </a:endParaRPr>
                    </a:p>
                  </a:txBody>
                  <a:tcPr>
                    <a:solidFill>
                      <a:schemeClr val="bg2">
                        <a:lumMod val="75000"/>
                      </a:schemeClr>
                    </a:solidFill>
                  </a:tcPr>
                </a:tc>
                <a:extLst>
                  <a:ext uri="{0D108BD9-81ED-4DB2-BD59-A6C34878D82A}">
                    <a16:rowId xmlns="" xmlns:a16="http://schemas.microsoft.com/office/drawing/2014/main" val="4194575882"/>
                  </a:ext>
                </a:extLst>
              </a:tr>
              <a:tr h="370840">
                <a:tc>
                  <a:txBody>
                    <a:bodyPr/>
                    <a:lstStyle/>
                    <a:p>
                      <a:r>
                        <a:rPr lang="en-ZA" dirty="0" smtClean="0">
                          <a:latin typeface="+mn-lt"/>
                          <a:cs typeface="Arial" panose="020B0604020202020204" pitchFamily="34" charset="0"/>
                        </a:rPr>
                        <a:t>Senior management</a:t>
                      </a:r>
                      <a:endParaRPr lang="en-GB" dirty="0">
                        <a:latin typeface="+mn-lt"/>
                        <a:cs typeface="Arial" panose="020B0604020202020204" pitchFamily="34" charset="0"/>
                      </a:endParaRPr>
                    </a:p>
                  </a:txBody>
                  <a:tcPr>
                    <a:solidFill>
                      <a:srgbClr val="99CC00"/>
                    </a:solidFill>
                  </a:tcPr>
                </a:tc>
                <a:tc>
                  <a:txBody>
                    <a:bodyPr/>
                    <a:lstStyle/>
                    <a:p>
                      <a:pPr algn="r"/>
                      <a:r>
                        <a:rPr lang="en-ZA" dirty="0" smtClean="0">
                          <a:latin typeface="+mn-lt"/>
                          <a:cs typeface="Arial" panose="020B0604020202020204" pitchFamily="34" charset="0"/>
                        </a:rPr>
                        <a:t>57</a:t>
                      </a:r>
                      <a:endParaRPr lang="en-GB" dirty="0">
                        <a:latin typeface="+mn-lt"/>
                        <a:cs typeface="Arial" panose="020B0604020202020204" pitchFamily="34" charset="0"/>
                      </a:endParaRPr>
                    </a:p>
                  </a:txBody>
                  <a:tcPr>
                    <a:solidFill>
                      <a:srgbClr val="99CC00"/>
                    </a:solidFill>
                  </a:tcPr>
                </a:tc>
                <a:extLst>
                  <a:ext uri="{0D108BD9-81ED-4DB2-BD59-A6C34878D82A}">
                    <a16:rowId xmlns="" xmlns:a16="http://schemas.microsoft.com/office/drawing/2014/main" val="523225860"/>
                  </a:ext>
                </a:extLst>
              </a:tr>
              <a:tr h="370840">
                <a:tc>
                  <a:txBody>
                    <a:bodyPr/>
                    <a:lstStyle/>
                    <a:p>
                      <a:r>
                        <a:rPr lang="en-ZA" dirty="0" smtClean="0">
                          <a:latin typeface="+mn-lt"/>
                          <a:cs typeface="Arial" panose="020B0604020202020204" pitchFamily="34" charset="0"/>
                        </a:rPr>
                        <a:t>Professional qualified </a:t>
                      </a:r>
                      <a:endParaRPr lang="en-GB" dirty="0">
                        <a:latin typeface="+mn-lt"/>
                        <a:cs typeface="Arial" panose="020B0604020202020204" pitchFamily="34" charset="0"/>
                      </a:endParaRPr>
                    </a:p>
                  </a:txBody>
                  <a:tcPr>
                    <a:solidFill>
                      <a:schemeClr val="bg2">
                        <a:lumMod val="75000"/>
                      </a:schemeClr>
                    </a:solidFill>
                  </a:tcPr>
                </a:tc>
                <a:tc>
                  <a:txBody>
                    <a:bodyPr/>
                    <a:lstStyle/>
                    <a:p>
                      <a:pPr algn="r"/>
                      <a:r>
                        <a:rPr lang="en-ZA" dirty="0" smtClean="0">
                          <a:latin typeface="+mn-lt"/>
                          <a:cs typeface="Arial" panose="020B0604020202020204" pitchFamily="34" charset="0"/>
                        </a:rPr>
                        <a:t>697</a:t>
                      </a:r>
                      <a:endParaRPr lang="en-GB" dirty="0">
                        <a:latin typeface="+mn-lt"/>
                        <a:cs typeface="Arial" panose="020B0604020202020204" pitchFamily="34" charset="0"/>
                      </a:endParaRPr>
                    </a:p>
                  </a:txBody>
                  <a:tcPr>
                    <a:solidFill>
                      <a:schemeClr val="bg2">
                        <a:lumMod val="75000"/>
                      </a:schemeClr>
                    </a:solidFill>
                  </a:tcPr>
                </a:tc>
                <a:extLst>
                  <a:ext uri="{0D108BD9-81ED-4DB2-BD59-A6C34878D82A}">
                    <a16:rowId xmlns="" xmlns:a16="http://schemas.microsoft.com/office/drawing/2014/main" val="3916925691"/>
                  </a:ext>
                </a:extLst>
              </a:tr>
              <a:tr h="370840">
                <a:tc>
                  <a:txBody>
                    <a:bodyPr/>
                    <a:lstStyle/>
                    <a:p>
                      <a:r>
                        <a:rPr lang="en-ZA" dirty="0" smtClean="0">
                          <a:latin typeface="+mn-lt"/>
                          <a:cs typeface="Arial" panose="020B0604020202020204" pitchFamily="34" charset="0"/>
                        </a:rPr>
                        <a:t>Skilled </a:t>
                      </a:r>
                      <a:endParaRPr lang="en-GB" dirty="0">
                        <a:latin typeface="+mn-lt"/>
                        <a:cs typeface="Arial" panose="020B0604020202020204" pitchFamily="34" charset="0"/>
                      </a:endParaRPr>
                    </a:p>
                  </a:txBody>
                  <a:tcPr>
                    <a:solidFill>
                      <a:srgbClr val="99CC00"/>
                    </a:solidFill>
                  </a:tcPr>
                </a:tc>
                <a:tc>
                  <a:txBody>
                    <a:bodyPr/>
                    <a:lstStyle/>
                    <a:p>
                      <a:pPr algn="r"/>
                      <a:r>
                        <a:rPr lang="en-ZA" dirty="0" smtClean="0">
                          <a:latin typeface="+mn-lt"/>
                          <a:cs typeface="Arial" panose="020B0604020202020204" pitchFamily="34" charset="0"/>
                        </a:rPr>
                        <a:t>3 053</a:t>
                      </a:r>
                      <a:endParaRPr lang="en-GB" dirty="0">
                        <a:latin typeface="+mn-lt"/>
                        <a:cs typeface="Arial" panose="020B0604020202020204" pitchFamily="34" charset="0"/>
                      </a:endParaRPr>
                    </a:p>
                  </a:txBody>
                  <a:tcPr>
                    <a:solidFill>
                      <a:srgbClr val="99CC00"/>
                    </a:solidFill>
                  </a:tcPr>
                </a:tc>
                <a:extLst>
                  <a:ext uri="{0D108BD9-81ED-4DB2-BD59-A6C34878D82A}">
                    <a16:rowId xmlns="" xmlns:a16="http://schemas.microsoft.com/office/drawing/2014/main" val="233005435"/>
                  </a:ext>
                </a:extLst>
              </a:tr>
              <a:tr h="370840">
                <a:tc>
                  <a:txBody>
                    <a:bodyPr/>
                    <a:lstStyle/>
                    <a:p>
                      <a:r>
                        <a:rPr lang="en-ZA" dirty="0" smtClean="0">
                          <a:latin typeface="+mn-lt"/>
                          <a:cs typeface="Arial" panose="020B0604020202020204" pitchFamily="34" charset="0"/>
                        </a:rPr>
                        <a:t>Semi-skilled</a:t>
                      </a:r>
                      <a:endParaRPr lang="en-GB" dirty="0">
                        <a:latin typeface="+mn-lt"/>
                        <a:cs typeface="Arial" panose="020B0604020202020204" pitchFamily="34" charset="0"/>
                      </a:endParaRPr>
                    </a:p>
                  </a:txBody>
                  <a:tcPr>
                    <a:solidFill>
                      <a:schemeClr val="bg2">
                        <a:lumMod val="75000"/>
                      </a:schemeClr>
                    </a:solidFill>
                  </a:tcPr>
                </a:tc>
                <a:tc>
                  <a:txBody>
                    <a:bodyPr/>
                    <a:lstStyle/>
                    <a:p>
                      <a:pPr algn="r"/>
                      <a:r>
                        <a:rPr lang="en-ZA" dirty="0" smtClean="0">
                          <a:latin typeface="+mn-lt"/>
                          <a:cs typeface="Arial" panose="020B0604020202020204" pitchFamily="34" charset="0"/>
                        </a:rPr>
                        <a:t>2 614</a:t>
                      </a:r>
                      <a:endParaRPr lang="en-GB" dirty="0">
                        <a:latin typeface="+mn-lt"/>
                        <a:cs typeface="Arial" panose="020B0604020202020204" pitchFamily="34" charset="0"/>
                      </a:endParaRPr>
                    </a:p>
                  </a:txBody>
                  <a:tcPr>
                    <a:solidFill>
                      <a:schemeClr val="bg2">
                        <a:lumMod val="75000"/>
                      </a:schemeClr>
                    </a:solidFill>
                  </a:tcPr>
                </a:tc>
                <a:extLst>
                  <a:ext uri="{0D108BD9-81ED-4DB2-BD59-A6C34878D82A}">
                    <a16:rowId xmlns="" xmlns:a16="http://schemas.microsoft.com/office/drawing/2014/main" val="3971878316"/>
                  </a:ext>
                </a:extLst>
              </a:tr>
              <a:tr h="370840">
                <a:tc>
                  <a:txBody>
                    <a:bodyPr/>
                    <a:lstStyle/>
                    <a:p>
                      <a:r>
                        <a:rPr lang="en-ZA" dirty="0" smtClean="0">
                          <a:latin typeface="+mn-lt"/>
                          <a:cs typeface="Arial" panose="020B0604020202020204" pitchFamily="34" charset="0"/>
                        </a:rPr>
                        <a:t>Unskilled</a:t>
                      </a:r>
                      <a:endParaRPr lang="en-GB" dirty="0">
                        <a:latin typeface="+mn-lt"/>
                        <a:cs typeface="Arial" panose="020B0604020202020204" pitchFamily="34" charset="0"/>
                      </a:endParaRPr>
                    </a:p>
                  </a:txBody>
                  <a:tcPr>
                    <a:solidFill>
                      <a:srgbClr val="99CC00"/>
                    </a:solidFill>
                  </a:tcPr>
                </a:tc>
                <a:tc>
                  <a:txBody>
                    <a:bodyPr/>
                    <a:lstStyle/>
                    <a:p>
                      <a:pPr algn="r"/>
                      <a:r>
                        <a:rPr lang="en-ZA" dirty="0" smtClean="0">
                          <a:latin typeface="+mn-lt"/>
                          <a:cs typeface="Arial" panose="020B0604020202020204" pitchFamily="34" charset="0"/>
                        </a:rPr>
                        <a:t>700</a:t>
                      </a:r>
                      <a:endParaRPr lang="en-GB" dirty="0">
                        <a:latin typeface="+mn-lt"/>
                        <a:cs typeface="Arial" panose="020B0604020202020204" pitchFamily="34" charset="0"/>
                      </a:endParaRPr>
                    </a:p>
                  </a:txBody>
                  <a:tcPr>
                    <a:solidFill>
                      <a:srgbClr val="99CC00"/>
                    </a:solidFill>
                  </a:tcPr>
                </a:tc>
                <a:extLst>
                  <a:ext uri="{0D108BD9-81ED-4DB2-BD59-A6C34878D82A}">
                    <a16:rowId xmlns="" xmlns:a16="http://schemas.microsoft.com/office/drawing/2014/main" val="2084901285"/>
                  </a:ext>
                </a:extLst>
              </a:tr>
              <a:tr h="370840">
                <a:tc>
                  <a:txBody>
                    <a:bodyPr/>
                    <a:lstStyle/>
                    <a:p>
                      <a:r>
                        <a:rPr lang="en-ZA" dirty="0" smtClean="0">
                          <a:latin typeface="+mn-lt"/>
                          <a:cs typeface="Arial" panose="020B0604020202020204" pitchFamily="34" charset="0"/>
                        </a:rPr>
                        <a:t>Interns (Learnerships)</a:t>
                      </a:r>
                      <a:endParaRPr lang="en-GB" dirty="0">
                        <a:latin typeface="+mn-lt"/>
                        <a:cs typeface="Arial" panose="020B0604020202020204" pitchFamily="34" charset="0"/>
                      </a:endParaRPr>
                    </a:p>
                  </a:txBody>
                  <a:tcPr>
                    <a:solidFill>
                      <a:schemeClr val="bg2">
                        <a:lumMod val="75000"/>
                      </a:schemeClr>
                    </a:solidFill>
                  </a:tcPr>
                </a:tc>
                <a:tc>
                  <a:txBody>
                    <a:bodyPr/>
                    <a:lstStyle/>
                    <a:p>
                      <a:pPr algn="r"/>
                      <a:r>
                        <a:rPr lang="en-ZA" dirty="0" smtClean="0">
                          <a:latin typeface="+mn-lt"/>
                          <a:cs typeface="Arial" panose="020B0604020202020204" pitchFamily="34" charset="0"/>
                        </a:rPr>
                        <a:t>488</a:t>
                      </a:r>
                      <a:endParaRPr lang="en-GB" dirty="0">
                        <a:latin typeface="+mn-lt"/>
                        <a:cs typeface="Arial" panose="020B0604020202020204" pitchFamily="34" charset="0"/>
                      </a:endParaRPr>
                    </a:p>
                  </a:txBody>
                  <a:tcPr>
                    <a:solidFill>
                      <a:schemeClr val="bg2">
                        <a:lumMod val="75000"/>
                      </a:schemeClr>
                    </a:solidFill>
                  </a:tcPr>
                </a:tc>
                <a:extLst>
                  <a:ext uri="{0D108BD9-81ED-4DB2-BD59-A6C34878D82A}">
                    <a16:rowId xmlns="" xmlns:a16="http://schemas.microsoft.com/office/drawing/2014/main" val="168186131"/>
                  </a:ext>
                </a:extLst>
              </a:tr>
              <a:tr h="370840">
                <a:tc>
                  <a:txBody>
                    <a:bodyPr/>
                    <a:lstStyle/>
                    <a:p>
                      <a:r>
                        <a:rPr lang="en-ZA" b="1" dirty="0" smtClean="0">
                          <a:solidFill>
                            <a:schemeClr val="tx1"/>
                          </a:solidFill>
                          <a:latin typeface="+mn-lt"/>
                          <a:cs typeface="Arial" panose="020B0604020202020204" pitchFamily="34" charset="0"/>
                        </a:rPr>
                        <a:t>Total</a:t>
                      </a:r>
                      <a:r>
                        <a:rPr lang="en-ZA" b="1" baseline="0" dirty="0" smtClean="0">
                          <a:solidFill>
                            <a:schemeClr val="tx1"/>
                          </a:solidFill>
                          <a:latin typeface="+mn-lt"/>
                          <a:cs typeface="Arial" panose="020B0604020202020204" pitchFamily="34" charset="0"/>
                        </a:rPr>
                        <a:t> </a:t>
                      </a:r>
                      <a:endParaRPr lang="en-GB" b="1" dirty="0">
                        <a:solidFill>
                          <a:schemeClr val="tx1"/>
                        </a:solidFill>
                        <a:latin typeface="+mn-lt"/>
                        <a:cs typeface="Arial" panose="020B0604020202020204" pitchFamily="34" charset="0"/>
                      </a:endParaRPr>
                    </a:p>
                  </a:txBody>
                  <a:tcPr>
                    <a:solidFill>
                      <a:srgbClr val="CCFF33"/>
                    </a:solidFill>
                  </a:tcPr>
                </a:tc>
                <a:tc>
                  <a:txBody>
                    <a:bodyPr/>
                    <a:lstStyle/>
                    <a:p>
                      <a:pPr algn="r"/>
                      <a:r>
                        <a:rPr lang="en-ZA" b="1" dirty="0" smtClean="0">
                          <a:solidFill>
                            <a:schemeClr val="tx1"/>
                          </a:solidFill>
                          <a:latin typeface="+mn-lt"/>
                          <a:cs typeface="Arial" panose="020B0604020202020204" pitchFamily="34" charset="0"/>
                        </a:rPr>
                        <a:t>7 615</a:t>
                      </a:r>
                      <a:endParaRPr lang="en-GB" b="1" dirty="0">
                        <a:solidFill>
                          <a:schemeClr val="tx1"/>
                        </a:solidFill>
                        <a:latin typeface="+mn-lt"/>
                        <a:cs typeface="Arial" panose="020B0604020202020204" pitchFamily="34" charset="0"/>
                      </a:endParaRPr>
                    </a:p>
                  </a:txBody>
                  <a:tcPr>
                    <a:solidFill>
                      <a:srgbClr val="CCFF33"/>
                    </a:solidFill>
                  </a:tcPr>
                </a:tc>
                <a:extLst>
                  <a:ext uri="{0D108BD9-81ED-4DB2-BD59-A6C34878D82A}">
                    <a16:rowId xmlns="" xmlns:a16="http://schemas.microsoft.com/office/drawing/2014/main" val="2373418750"/>
                  </a:ext>
                </a:extLst>
              </a:tr>
            </a:tbl>
          </a:graphicData>
        </a:graphic>
      </p:graphicFrame>
      <p:sp>
        <p:nvSpPr>
          <p:cNvPr id="5" name="TextBox 4"/>
          <p:cNvSpPr txBox="1"/>
          <p:nvPr/>
        </p:nvSpPr>
        <p:spPr>
          <a:xfrm>
            <a:off x="472502" y="1065552"/>
            <a:ext cx="8081564"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Overview of HR Environment</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51</a:t>
            </a:fld>
            <a:endParaRPr lang="en-US" altLang="en-US" dirty="0"/>
          </a:p>
        </p:txBody>
      </p:sp>
    </p:spTree>
    <p:extLst>
      <p:ext uri="{BB962C8B-B14F-4D97-AF65-F5344CB8AC3E}">
        <p14:creationId xmlns="" xmlns:p14="http://schemas.microsoft.com/office/powerpoint/2010/main" val="21962661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72502" y="2436297"/>
            <a:ext cx="8012737" cy="3000821"/>
          </a:xfrm>
          <a:prstGeom prst="rect">
            <a:avLst/>
          </a:prstGeom>
          <a:noFill/>
        </p:spPr>
        <p:txBody>
          <a:bodyPr wrap="square" rtlCol="0">
            <a:spAutoFit/>
          </a:bodyPr>
          <a:lstStyle/>
          <a:p>
            <a:pPr marL="285750" indent="-285750">
              <a:lnSpc>
                <a:spcPct val="150000"/>
              </a:lnSpc>
              <a:buClr>
                <a:srgbClr val="99CC00"/>
              </a:buClr>
              <a:buSzPct val="140000"/>
              <a:buFont typeface="Wingdings" panose="05000000000000000000" pitchFamily="2" charset="2"/>
              <a:buChar char="§"/>
            </a:pPr>
            <a:r>
              <a:rPr lang="en-ZA" dirty="0" smtClean="0">
                <a:latin typeface="+mn-lt"/>
              </a:rPr>
              <a:t>Total expenditure for the NHLS amounted to just over R7 billion.</a:t>
            </a:r>
          </a:p>
          <a:p>
            <a:pPr>
              <a:lnSpc>
                <a:spcPct val="150000"/>
              </a:lnSpc>
              <a:buClr>
                <a:srgbClr val="99CC00"/>
              </a:buClr>
              <a:buSzPct val="140000"/>
            </a:pPr>
            <a:endParaRPr lang="en-ZA" dirty="0">
              <a:latin typeface="+mn-lt"/>
            </a:endParaRPr>
          </a:p>
          <a:p>
            <a:pPr marL="285750" indent="-285750">
              <a:lnSpc>
                <a:spcPct val="150000"/>
              </a:lnSpc>
              <a:buClr>
                <a:srgbClr val="99CC00"/>
              </a:buClr>
              <a:buSzPct val="140000"/>
              <a:buFont typeface="Wingdings" panose="05000000000000000000" pitchFamily="2" charset="2"/>
              <a:buChar char="§"/>
            </a:pPr>
            <a:r>
              <a:rPr lang="en-ZA" dirty="0" smtClean="0">
                <a:latin typeface="+mn-lt"/>
              </a:rPr>
              <a:t>Personnel expenditure amounted to R3.3 billion.</a:t>
            </a:r>
          </a:p>
          <a:p>
            <a:pPr>
              <a:lnSpc>
                <a:spcPct val="150000"/>
              </a:lnSpc>
              <a:buClr>
                <a:srgbClr val="99CC00"/>
              </a:buClr>
              <a:buSzPct val="140000"/>
            </a:pPr>
            <a:endParaRPr lang="en-ZA" dirty="0">
              <a:latin typeface="+mn-lt"/>
            </a:endParaRPr>
          </a:p>
          <a:p>
            <a:pPr marL="285750" indent="-285750">
              <a:lnSpc>
                <a:spcPct val="150000"/>
              </a:lnSpc>
              <a:buClr>
                <a:srgbClr val="99CC00"/>
              </a:buClr>
              <a:buSzPct val="140000"/>
              <a:buFont typeface="Wingdings" panose="05000000000000000000" pitchFamily="2" charset="2"/>
              <a:buChar char="§"/>
            </a:pPr>
            <a:r>
              <a:rPr lang="en-ZA" dirty="0" smtClean="0">
                <a:latin typeface="+mn-lt"/>
              </a:rPr>
              <a:t>Personnel expenditure as a % of total expenditure = 47%.</a:t>
            </a:r>
          </a:p>
          <a:p>
            <a:pPr>
              <a:lnSpc>
                <a:spcPct val="150000"/>
              </a:lnSpc>
              <a:buClr>
                <a:srgbClr val="99CC00"/>
              </a:buClr>
              <a:buSzPct val="140000"/>
            </a:pPr>
            <a:endParaRPr lang="en-ZA" dirty="0">
              <a:latin typeface="+mn-lt"/>
            </a:endParaRPr>
          </a:p>
          <a:p>
            <a:pPr marL="285750" indent="-285750">
              <a:lnSpc>
                <a:spcPct val="150000"/>
              </a:lnSpc>
              <a:buClr>
                <a:srgbClr val="99CC00"/>
              </a:buClr>
              <a:buSzPct val="140000"/>
              <a:buFont typeface="Wingdings" panose="05000000000000000000" pitchFamily="2" charset="2"/>
              <a:buChar char="§"/>
            </a:pPr>
            <a:r>
              <a:rPr lang="en-ZA" dirty="0" smtClean="0">
                <a:latin typeface="+mn-lt"/>
              </a:rPr>
              <a:t>Average personnel cost per employee = R436 795.</a:t>
            </a:r>
            <a:endParaRPr lang="en-GB" dirty="0" smtClean="0">
              <a:latin typeface="+mn-lt"/>
            </a:endParaRPr>
          </a:p>
        </p:txBody>
      </p:sp>
      <p:sp>
        <p:nvSpPr>
          <p:cNvPr id="4" name="TextBox 3"/>
          <p:cNvSpPr txBox="1"/>
          <p:nvPr/>
        </p:nvSpPr>
        <p:spPr>
          <a:xfrm>
            <a:off x="472502" y="1065552"/>
            <a:ext cx="801273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Overview of HR Environment (cont)</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52</a:t>
            </a:fld>
            <a:endParaRPr lang="en-US" altLang="en-US" dirty="0"/>
          </a:p>
        </p:txBody>
      </p:sp>
    </p:spTree>
    <p:extLst>
      <p:ext uri="{BB962C8B-B14F-4D97-AF65-F5344CB8AC3E}">
        <p14:creationId xmlns="" xmlns:p14="http://schemas.microsoft.com/office/powerpoint/2010/main" val="34736422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72502" y="2062057"/>
            <a:ext cx="8012737" cy="4247317"/>
          </a:xfrm>
          <a:prstGeom prst="rect">
            <a:avLst/>
          </a:prstGeom>
          <a:noFill/>
        </p:spPr>
        <p:txBody>
          <a:bodyPr wrap="square" rtlCol="0">
            <a:spAutoFit/>
          </a:bodyPr>
          <a:lstStyle/>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A total of total of 5 188 employees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attended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technical and non-technical short learning programmes, workshops, seminars,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on-the-job training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and conferences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during the past financial year.</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 100 scholarships were awarded to needy students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across the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country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to study towards a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National Diploma in Biomedical Technology and the Bachelor of Health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Science.</a:t>
            </a: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122 bursaries totalling R2.7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million were issued to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NHLS employees.</a:t>
            </a: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p:txBody>
      </p:sp>
      <p:sp>
        <p:nvSpPr>
          <p:cNvPr id="5" name="TextBox 4"/>
          <p:cNvSpPr txBox="1"/>
          <p:nvPr/>
        </p:nvSpPr>
        <p:spPr>
          <a:xfrm>
            <a:off x="472502" y="1065552"/>
            <a:ext cx="801273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Overview of HR Environment (cont)</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53</a:t>
            </a:fld>
            <a:endParaRPr lang="en-US" altLang="en-US" dirty="0"/>
          </a:p>
        </p:txBody>
      </p:sp>
    </p:spTree>
    <p:extLst>
      <p:ext uri="{BB962C8B-B14F-4D97-AF65-F5344CB8AC3E}">
        <p14:creationId xmlns="" xmlns:p14="http://schemas.microsoft.com/office/powerpoint/2010/main" val="4838995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72502" y="2302947"/>
            <a:ext cx="8012737" cy="3000821"/>
          </a:xfrm>
          <a:prstGeom prst="rect">
            <a:avLst/>
          </a:prstGeom>
          <a:noFill/>
        </p:spPr>
        <p:txBody>
          <a:bodyPr wrap="square" rtlCol="0">
            <a:spAutoFit/>
          </a:bodyPr>
          <a:lstStyle/>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Staff turnover stood at 6%, indicating that the NHLS is </a:t>
            </a:r>
            <a:r>
              <a:rPr lang="en-ZA" dirty="0" smtClean="0">
                <a:solidFill>
                  <a:prstClr val="black"/>
                </a:solidFill>
                <a:latin typeface="+mn-lt"/>
                <a:ea typeface="ＭＳ Ｐゴシック" pitchFamily="-112" charset="-128"/>
              </a:rPr>
              <a:t>an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employer of choice for professionals in the pathology sector.</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Vacancy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rate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was 8.1% - emphasis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was placed on filling critical positions</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The NHLS is still the largest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training provider for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registrars, scientists, technologists, technicians and laboratory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assistants in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the country.</a:t>
            </a:r>
          </a:p>
        </p:txBody>
      </p:sp>
      <p:sp>
        <p:nvSpPr>
          <p:cNvPr id="6" name="TextBox 5"/>
          <p:cNvSpPr txBox="1"/>
          <p:nvPr/>
        </p:nvSpPr>
        <p:spPr>
          <a:xfrm>
            <a:off x="472502" y="1065552"/>
            <a:ext cx="801273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n-lt"/>
                <a:ea typeface="ＭＳ Ｐゴシック" pitchFamily="-112" charset="-128"/>
                <a:cs typeface="Arial" panose="020B0604020202020204" pitchFamily="34" charset="0"/>
              </a:rPr>
              <a:t>Overview of HR Environment (cont)</a:t>
            </a:r>
            <a:endParaRPr kumimoji="0" lang="en-GB" sz="3200" b="1" i="0" u="none" strike="noStrike" kern="1200" cap="none" spc="0" normalizeH="0" baseline="0" noProof="0" dirty="0">
              <a:ln>
                <a:noFill/>
              </a:ln>
              <a:solidFill>
                <a:schemeClr val="tx1"/>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54</a:t>
            </a:fld>
            <a:endParaRPr lang="en-US" altLang="en-US" dirty="0"/>
          </a:p>
        </p:txBody>
      </p:sp>
    </p:spTree>
    <p:extLst>
      <p:ext uri="{BB962C8B-B14F-4D97-AF65-F5344CB8AC3E}">
        <p14:creationId xmlns="" xmlns:p14="http://schemas.microsoft.com/office/powerpoint/2010/main" val="25463182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3550897247"/>
              </p:ext>
            </p:extLst>
          </p:nvPr>
        </p:nvGraphicFramePr>
        <p:xfrm>
          <a:off x="342901" y="1529532"/>
          <a:ext cx="8467722" cy="4788807"/>
        </p:xfrm>
        <a:graphic>
          <a:graphicData uri="http://schemas.openxmlformats.org/drawingml/2006/table">
            <a:tbl>
              <a:tblPr firstRow="1" firstCol="1" bandRow="1">
                <a:tableStyleId>{5C22544A-7EE6-4342-B048-85BDC9FD1C3A}</a:tableStyleId>
              </a:tblPr>
              <a:tblGrid>
                <a:gridCol w="1436738">
                  <a:extLst>
                    <a:ext uri="{9D8B030D-6E8A-4147-A177-3AD203B41FA5}">
                      <a16:colId xmlns="" xmlns:a16="http://schemas.microsoft.com/office/drawing/2014/main" val="3022772376"/>
                    </a:ext>
                  </a:extLst>
                </a:gridCol>
                <a:gridCol w="934064">
                  <a:extLst>
                    <a:ext uri="{9D8B030D-6E8A-4147-A177-3AD203B41FA5}">
                      <a16:colId xmlns="" xmlns:a16="http://schemas.microsoft.com/office/drawing/2014/main" val="1266807060"/>
                    </a:ext>
                  </a:extLst>
                </a:gridCol>
                <a:gridCol w="766916">
                  <a:extLst>
                    <a:ext uri="{9D8B030D-6E8A-4147-A177-3AD203B41FA5}">
                      <a16:colId xmlns="" xmlns:a16="http://schemas.microsoft.com/office/drawing/2014/main" val="1136240317"/>
                    </a:ext>
                  </a:extLst>
                </a:gridCol>
                <a:gridCol w="1120878">
                  <a:extLst>
                    <a:ext uri="{9D8B030D-6E8A-4147-A177-3AD203B41FA5}">
                      <a16:colId xmlns="" xmlns:a16="http://schemas.microsoft.com/office/drawing/2014/main" val="3419881476"/>
                    </a:ext>
                  </a:extLst>
                </a:gridCol>
                <a:gridCol w="796413">
                  <a:extLst>
                    <a:ext uri="{9D8B030D-6E8A-4147-A177-3AD203B41FA5}">
                      <a16:colId xmlns="" xmlns:a16="http://schemas.microsoft.com/office/drawing/2014/main" val="3192735872"/>
                    </a:ext>
                  </a:extLst>
                </a:gridCol>
                <a:gridCol w="934064">
                  <a:extLst>
                    <a:ext uri="{9D8B030D-6E8A-4147-A177-3AD203B41FA5}">
                      <a16:colId xmlns="" xmlns:a16="http://schemas.microsoft.com/office/drawing/2014/main" val="2833089019"/>
                    </a:ext>
                  </a:extLst>
                </a:gridCol>
                <a:gridCol w="747252">
                  <a:extLst>
                    <a:ext uri="{9D8B030D-6E8A-4147-A177-3AD203B41FA5}">
                      <a16:colId xmlns="" xmlns:a16="http://schemas.microsoft.com/office/drawing/2014/main" val="1068937049"/>
                    </a:ext>
                  </a:extLst>
                </a:gridCol>
                <a:gridCol w="924232">
                  <a:extLst>
                    <a:ext uri="{9D8B030D-6E8A-4147-A177-3AD203B41FA5}">
                      <a16:colId xmlns="" xmlns:a16="http://schemas.microsoft.com/office/drawing/2014/main" val="1654199013"/>
                    </a:ext>
                  </a:extLst>
                </a:gridCol>
                <a:gridCol w="807165">
                  <a:extLst>
                    <a:ext uri="{9D8B030D-6E8A-4147-A177-3AD203B41FA5}">
                      <a16:colId xmlns="" xmlns:a16="http://schemas.microsoft.com/office/drawing/2014/main" val="1337183566"/>
                    </a:ext>
                  </a:extLst>
                </a:gridCol>
              </a:tblGrid>
              <a:tr h="292604">
                <a:tc rowSpan="2">
                  <a:txBody>
                    <a:bodyPr/>
                    <a:lstStyle/>
                    <a:p>
                      <a:pPr algn="ctr">
                        <a:lnSpc>
                          <a:spcPct val="107000"/>
                        </a:lnSpc>
                        <a:spcAft>
                          <a:spcPts val="0"/>
                        </a:spcAft>
                      </a:pPr>
                      <a:r>
                        <a:rPr lang="en-GB" sz="1600" dirty="0">
                          <a:solidFill>
                            <a:schemeClr val="tx1"/>
                          </a:solidFill>
                          <a:effectLst/>
                          <a:latin typeface="+mn-lt"/>
                          <a:cs typeface="Arial" panose="020B0604020202020204" pitchFamily="34" charset="0"/>
                        </a:rPr>
                        <a:t>Level</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gridSpan="2">
                  <a:txBody>
                    <a:bodyPr/>
                    <a:lstStyle/>
                    <a:p>
                      <a:pPr algn="ct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African</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2">
                  <a:txBody>
                    <a:bodyPr/>
                    <a:lstStyle/>
                    <a:p>
                      <a:pPr algn="ctr">
                        <a:lnSpc>
                          <a:spcPct val="107000"/>
                        </a:lnSpc>
                        <a:spcAft>
                          <a:spcPts val="0"/>
                        </a:spcAft>
                      </a:pPr>
                      <a:r>
                        <a:rPr lang="en-GB" sz="1600" dirty="0" smtClean="0">
                          <a:solidFill>
                            <a:schemeClr val="tx1"/>
                          </a:solidFill>
                          <a:effectLst/>
                          <a:latin typeface="+mn-lt"/>
                          <a:cs typeface="Arial" panose="020B0604020202020204" pitchFamily="34" charset="0"/>
                        </a:rPr>
                        <a:t>Coloured</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2">
                  <a:txBody>
                    <a:bodyPr/>
                    <a:lstStyle/>
                    <a:p>
                      <a:pPr algn="ctr">
                        <a:lnSpc>
                          <a:spcPct val="107000"/>
                        </a:lnSpc>
                        <a:spcAft>
                          <a:spcPts val="0"/>
                        </a:spcAft>
                      </a:pPr>
                      <a:r>
                        <a:rPr lang="en-GB" sz="1600" dirty="0" smtClean="0">
                          <a:solidFill>
                            <a:schemeClr val="tx1"/>
                          </a:solidFill>
                          <a:effectLst/>
                          <a:latin typeface="+mn-lt"/>
                          <a:cs typeface="Arial" panose="020B0604020202020204" pitchFamily="34" charset="0"/>
                        </a:rPr>
                        <a:t>Indian</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2">
                  <a:txBody>
                    <a:bodyPr/>
                    <a:lstStyle/>
                    <a:p>
                      <a:pPr algn="ctr">
                        <a:lnSpc>
                          <a:spcPct val="107000"/>
                        </a:lnSpc>
                        <a:spcAft>
                          <a:spcPts val="0"/>
                        </a:spcAft>
                      </a:pPr>
                      <a:r>
                        <a:rPr lang="en-GB" sz="1600" dirty="0" smtClean="0">
                          <a:solidFill>
                            <a:schemeClr val="tx1"/>
                          </a:solidFill>
                          <a:effectLst/>
                          <a:latin typeface="+mn-lt"/>
                          <a:cs typeface="Arial" panose="020B0604020202020204" pitchFamily="34" charset="0"/>
                        </a:rPr>
                        <a:t>White</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extLst>
                  <a:ext uri="{0D108BD9-81ED-4DB2-BD59-A6C34878D82A}">
                    <a16:rowId xmlns="" xmlns:a16="http://schemas.microsoft.com/office/drawing/2014/main" val="2018082995"/>
                  </a:ext>
                </a:extLst>
              </a:tr>
              <a:tr h="353141">
                <a:tc vMerge="1">
                  <a:txBody>
                    <a:bodyPr/>
                    <a:lstStyle/>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algn="ctr">
                        <a:lnSpc>
                          <a:spcPct val="107000"/>
                        </a:lnSpc>
                        <a:spcAft>
                          <a:spcPts val="0"/>
                        </a:spcAft>
                      </a:pPr>
                      <a:r>
                        <a:rPr lang="en-GB" sz="1600" b="1" dirty="0">
                          <a:solidFill>
                            <a:schemeClr val="tx1"/>
                          </a:solidFill>
                          <a:effectLst/>
                          <a:latin typeface="+mn-lt"/>
                          <a:cs typeface="Arial" panose="020B0604020202020204" pitchFamily="34" charset="0"/>
                        </a:rPr>
                        <a:t> </a:t>
                      </a:r>
                      <a:r>
                        <a:rPr lang="en-GB" sz="1600" b="1" dirty="0" smtClean="0">
                          <a:solidFill>
                            <a:schemeClr val="tx1"/>
                          </a:solidFill>
                          <a:effectLst/>
                          <a:latin typeface="+mn-lt"/>
                          <a:cs typeface="Arial" panose="020B0604020202020204" pitchFamily="34" charset="0"/>
                        </a:rPr>
                        <a:t>Current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Target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Current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Target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Current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Target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Current </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Target </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 xmlns:a16="http://schemas.microsoft.com/office/drawing/2014/main" val="1534860864"/>
                  </a:ext>
                </a:extLst>
              </a:tr>
              <a:tr h="483637">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Top</a:t>
                      </a:r>
                    </a:p>
                    <a:p>
                      <a:pPr algn="l">
                        <a:lnSpc>
                          <a:spcPct val="107000"/>
                        </a:lnSpc>
                        <a:spcAft>
                          <a:spcPts val="0"/>
                        </a:spcAft>
                      </a:pPr>
                      <a:r>
                        <a:rPr lang="en-GB" sz="1600" dirty="0" smtClean="0">
                          <a:solidFill>
                            <a:schemeClr val="tx1"/>
                          </a:solidFill>
                          <a:effectLst/>
                          <a:latin typeface="+mn-lt"/>
                          <a:cs typeface="Arial" panose="020B0604020202020204" pitchFamily="34" charset="0"/>
                        </a:rPr>
                        <a:t>Management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smtClean="0">
                          <a:solidFill>
                            <a:schemeClr val="tx1"/>
                          </a:solidFill>
                          <a:effectLst/>
                          <a:latin typeface="+mn-lt"/>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smtClean="0">
                          <a:solidFill>
                            <a:schemeClr val="tx1"/>
                          </a:solidFill>
                          <a:effectLst/>
                          <a:latin typeface="+mn-lt"/>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smtClean="0">
                          <a:solidFill>
                            <a:schemeClr val="tx1"/>
                          </a:solidFill>
                          <a:effectLst/>
                          <a:latin typeface="+mn-lt"/>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smtClean="0">
                          <a:solidFill>
                            <a:schemeClr val="tx1"/>
                          </a:solidFill>
                          <a:effectLst/>
                          <a:latin typeface="+mn-lt"/>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smtClean="0">
                          <a:solidFill>
                            <a:schemeClr val="tx1"/>
                          </a:solidFill>
                          <a:effectLst/>
                          <a:latin typeface="+mn-lt"/>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smtClean="0">
                          <a:solidFill>
                            <a:schemeClr val="tx1"/>
                          </a:solidFill>
                          <a:effectLst/>
                          <a:latin typeface="+mn-lt"/>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626390309"/>
                  </a:ext>
                </a:extLst>
              </a:tr>
              <a:tr h="483637">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Senior Management </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14</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smtClean="0">
                          <a:solidFill>
                            <a:schemeClr val="tx1"/>
                          </a:solidFill>
                          <a:effectLst/>
                          <a:latin typeface="+mn-lt"/>
                          <a:cs typeface="Arial" panose="020B0604020202020204" pitchFamily="34" charset="0"/>
                        </a:rPr>
                        <a:t>1</a:t>
                      </a: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4</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4</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10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3352575566"/>
                  </a:ext>
                </a:extLst>
              </a:tr>
              <a:tr h="483637">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Professional Qualified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106</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126</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22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22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43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33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92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59</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230309050"/>
                  </a:ext>
                </a:extLst>
              </a:tr>
              <a:tr h="292604">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630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744</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68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105</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62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65</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61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94</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3104619027"/>
                  </a:ext>
                </a:extLst>
              </a:tr>
              <a:tr h="292604">
                <a:tc>
                  <a:txBody>
                    <a:bodyPr/>
                    <a:lstStyle/>
                    <a:p>
                      <a:pPr algn="l">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Semi-skilled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737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828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68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288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43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42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2328659320"/>
                  </a:ext>
                </a:extLst>
              </a:tr>
              <a:tr h="292604">
                <a:tc>
                  <a:txBody>
                    <a:bodyPr/>
                    <a:lstStyle/>
                    <a:p>
                      <a:pPr algn="l">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Unskilled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222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179</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9</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2714991679"/>
                  </a:ext>
                </a:extLst>
              </a:tr>
              <a:tr h="292604">
                <a:tc>
                  <a:txBody>
                    <a:bodyPr/>
                    <a:lstStyle/>
                    <a:p>
                      <a:pPr algn="l">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Total </a:t>
                      </a:r>
                    </a:p>
                    <a:p>
                      <a:pPr algn="l">
                        <a:lnSpc>
                          <a:spcPct val="107000"/>
                        </a:lnSpc>
                        <a:spcAft>
                          <a:spcPts val="0"/>
                        </a:spcAft>
                      </a:pP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1 705</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1 894</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168</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428</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153</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146</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175</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173</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 xmlns:a16="http://schemas.microsoft.com/office/drawing/2014/main" val="3861117000"/>
                  </a:ext>
                </a:extLst>
              </a:tr>
            </a:tbl>
          </a:graphicData>
        </a:graphic>
      </p:graphicFrame>
      <p:sp>
        <p:nvSpPr>
          <p:cNvPr id="7" name="TextBox 6"/>
          <p:cNvSpPr txBox="1"/>
          <p:nvPr/>
        </p:nvSpPr>
        <p:spPr>
          <a:xfrm>
            <a:off x="342902" y="868081"/>
            <a:ext cx="8467721" cy="46166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2400" b="1" i="0" u="none" strike="noStrike" kern="1200" cap="none" spc="0" normalizeH="0" baseline="0" noProof="0" dirty="0" smtClean="0">
                <a:ln>
                  <a:noFill/>
                </a:ln>
                <a:solidFill>
                  <a:srgbClr val="333300"/>
                </a:solidFill>
                <a:effectLst/>
                <a:uLnTx/>
                <a:uFillTx/>
                <a:latin typeface="+mn-lt"/>
                <a:ea typeface="ＭＳ Ｐゴシック" pitchFamily="-112" charset="-128"/>
                <a:cs typeface="Arial" panose="020B0604020202020204" pitchFamily="34" charset="0"/>
              </a:rPr>
              <a:t>Equity target and employment equity status – male </a:t>
            </a:r>
            <a:endParaRPr lang="en-GB" sz="2400"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55</a:t>
            </a:fld>
            <a:endParaRPr lang="en-US" altLang="en-US" dirty="0"/>
          </a:p>
        </p:txBody>
      </p:sp>
    </p:spTree>
    <p:extLst>
      <p:ext uri="{BB962C8B-B14F-4D97-AF65-F5344CB8AC3E}">
        <p14:creationId xmlns="" xmlns:p14="http://schemas.microsoft.com/office/powerpoint/2010/main" val="22817365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1210171690"/>
              </p:ext>
            </p:extLst>
          </p:nvPr>
        </p:nvGraphicFramePr>
        <p:xfrm>
          <a:off x="442451" y="1500035"/>
          <a:ext cx="8368172" cy="4823920"/>
        </p:xfrm>
        <a:graphic>
          <a:graphicData uri="http://schemas.openxmlformats.org/drawingml/2006/table">
            <a:tbl>
              <a:tblPr firstRow="1" firstCol="1" bandRow="1">
                <a:tableStyleId>{5C22544A-7EE6-4342-B048-85BDC9FD1C3A}</a:tableStyleId>
              </a:tblPr>
              <a:tblGrid>
                <a:gridCol w="1419847">
                  <a:extLst>
                    <a:ext uri="{9D8B030D-6E8A-4147-A177-3AD203B41FA5}">
                      <a16:colId xmlns="" xmlns:a16="http://schemas.microsoft.com/office/drawing/2014/main" val="3022772376"/>
                    </a:ext>
                  </a:extLst>
                </a:gridCol>
                <a:gridCol w="923083">
                  <a:extLst>
                    <a:ext uri="{9D8B030D-6E8A-4147-A177-3AD203B41FA5}">
                      <a16:colId xmlns="" xmlns:a16="http://schemas.microsoft.com/office/drawing/2014/main" val="1266807060"/>
                    </a:ext>
                  </a:extLst>
                </a:gridCol>
                <a:gridCol w="757900">
                  <a:extLst>
                    <a:ext uri="{9D8B030D-6E8A-4147-A177-3AD203B41FA5}">
                      <a16:colId xmlns="" xmlns:a16="http://schemas.microsoft.com/office/drawing/2014/main" val="1136240317"/>
                    </a:ext>
                  </a:extLst>
                </a:gridCol>
                <a:gridCol w="1107700">
                  <a:extLst>
                    <a:ext uri="{9D8B030D-6E8A-4147-A177-3AD203B41FA5}">
                      <a16:colId xmlns="" xmlns:a16="http://schemas.microsoft.com/office/drawing/2014/main" val="3419881476"/>
                    </a:ext>
                  </a:extLst>
                </a:gridCol>
                <a:gridCol w="787050">
                  <a:extLst>
                    <a:ext uri="{9D8B030D-6E8A-4147-A177-3AD203B41FA5}">
                      <a16:colId xmlns="" xmlns:a16="http://schemas.microsoft.com/office/drawing/2014/main" val="3192735872"/>
                    </a:ext>
                  </a:extLst>
                </a:gridCol>
                <a:gridCol w="923083">
                  <a:extLst>
                    <a:ext uri="{9D8B030D-6E8A-4147-A177-3AD203B41FA5}">
                      <a16:colId xmlns="" xmlns:a16="http://schemas.microsoft.com/office/drawing/2014/main" val="2833089019"/>
                    </a:ext>
                  </a:extLst>
                </a:gridCol>
                <a:gridCol w="738467">
                  <a:extLst>
                    <a:ext uri="{9D8B030D-6E8A-4147-A177-3AD203B41FA5}">
                      <a16:colId xmlns="" xmlns:a16="http://schemas.microsoft.com/office/drawing/2014/main" val="1068937049"/>
                    </a:ext>
                  </a:extLst>
                </a:gridCol>
                <a:gridCol w="913366">
                  <a:extLst>
                    <a:ext uri="{9D8B030D-6E8A-4147-A177-3AD203B41FA5}">
                      <a16:colId xmlns="" xmlns:a16="http://schemas.microsoft.com/office/drawing/2014/main" val="1654199013"/>
                    </a:ext>
                  </a:extLst>
                </a:gridCol>
                <a:gridCol w="797676">
                  <a:extLst>
                    <a:ext uri="{9D8B030D-6E8A-4147-A177-3AD203B41FA5}">
                      <a16:colId xmlns="" xmlns:a16="http://schemas.microsoft.com/office/drawing/2014/main" val="1337183566"/>
                    </a:ext>
                  </a:extLst>
                </a:gridCol>
              </a:tblGrid>
              <a:tr h="292604">
                <a:tc rowSpan="2">
                  <a:txBody>
                    <a:bodyPr/>
                    <a:lstStyle/>
                    <a:p>
                      <a:pPr algn="ctr">
                        <a:lnSpc>
                          <a:spcPct val="107000"/>
                        </a:lnSpc>
                        <a:spcAft>
                          <a:spcPts val="0"/>
                        </a:spcAft>
                      </a:pPr>
                      <a:r>
                        <a:rPr lang="en-GB" sz="1600" dirty="0">
                          <a:solidFill>
                            <a:schemeClr val="tx1"/>
                          </a:solidFill>
                          <a:effectLst/>
                          <a:latin typeface="+mn-lt"/>
                          <a:cs typeface="Arial" panose="020B0604020202020204" pitchFamily="34" charset="0"/>
                        </a:rPr>
                        <a:t>Level</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gridSpan="2">
                  <a:txBody>
                    <a:bodyPr/>
                    <a:lstStyle/>
                    <a:p>
                      <a:pPr algn="ctr">
                        <a:lnSpc>
                          <a:spcPct val="107000"/>
                        </a:lnSpc>
                        <a:spcAft>
                          <a:spcPts val="0"/>
                        </a:spcAft>
                      </a:pPr>
                      <a:r>
                        <a:rPr lang="en-GB" sz="1600" dirty="0">
                          <a:solidFill>
                            <a:schemeClr val="tx1"/>
                          </a:solidFill>
                          <a:effectLst/>
                          <a:latin typeface="+mn-lt"/>
                          <a:cs typeface="Arial" panose="020B0604020202020204" pitchFamily="34" charset="0"/>
                        </a:rPr>
                        <a:t> </a:t>
                      </a:r>
                      <a:r>
                        <a:rPr lang="en-GB" sz="1600" dirty="0" smtClean="0">
                          <a:solidFill>
                            <a:schemeClr val="tx1"/>
                          </a:solidFill>
                          <a:effectLst/>
                          <a:latin typeface="+mn-lt"/>
                          <a:cs typeface="Arial" panose="020B0604020202020204" pitchFamily="34" charset="0"/>
                        </a:rPr>
                        <a:t>African</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2">
                  <a:txBody>
                    <a:bodyPr/>
                    <a:lstStyle/>
                    <a:p>
                      <a:pPr algn="ctr">
                        <a:lnSpc>
                          <a:spcPct val="107000"/>
                        </a:lnSpc>
                        <a:spcAft>
                          <a:spcPts val="0"/>
                        </a:spcAft>
                      </a:pPr>
                      <a:r>
                        <a:rPr lang="en-GB" sz="1600" dirty="0" smtClean="0">
                          <a:solidFill>
                            <a:schemeClr val="tx1"/>
                          </a:solidFill>
                          <a:effectLst/>
                          <a:latin typeface="+mn-lt"/>
                          <a:cs typeface="Arial" panose="020B0604020202020204" pitchFamily="34" charset="0"/>
                        </a:rPr>
                        <a:t>Coloured</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2">
                  <a:txBody>
                    <a:bodyPr/>
                    <a:lstStyle/>
                    <a:p>
                      <a:pPr algn="ctr">
                        <a:lnSpc>
                          <a:spcPct val="107000"/>
                        </a:lnSpc>
                        <a:spcAft>
                          <a:spcPts val="0"/>
                        </a:spcAft>
                      </a:pPr>
                      <a:r>
                        <a:rPr lang="en-GB" sz="1600" dirty="0" smtClean="0">
                          <a:solidFill>
                            <a:schemeClr val="tx1"/>
                          </a:solidFill>
                          <a:effectLst/>
                          <a:latin typeface="+mn-lt"/>
                          <a:cs typeface="Arial" panose="020B0604020202020204" pitchFamily="34" charset="0"/>
                        </a:rPr>
                        <a:t>Indian</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2">
                  <a:txBody>
                    <a:bodyPr/>
                    <a:lstStyle/>
                    <a:p>
                      <a:pPr algn="ctr">
                        <a:lnSpc>
                          <a:spcPct val="107000"/>
                        </a:lnSpc>
                        <a:spcAft>
                          <a:spcPts val="0"/>
                        </a:spcAft>
                      </a:pPr>
                      <a:r>
                        <a:rPr lang="en-GB" sz="1600" dirty="0" smtClean="0">
                          <a:solidFill>
                            <a:schemeClr val="tx1"/>
                          </a:solidFill>
                          <a:effectLst/>
                          <a:latin typeface="+mn-lt"/>
                          <a:cs typeface="Arial" panose="020B0604020202020204" pitchFamily="34" charset="0"/>
                        </a:rPr>
                        <a:t>White</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extLst>
                  <a:ext uri="{0D108BD9-81ED-4DB2-BD59-A6C34878D82A}">
                    <a16:rowId xmlns="" xmlns:a16="http://schemas.microsoft.com/office/drawing/2014/main" val="2018082995"/>
                  </a:ext>
                </a:extLst>
              </a:tr>
              <a:tr h="388254">
                <a:tc vMerge="1">
                  <a:txBody>
                    <a:bodyPr/>
                    <a:lstStyle/>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algn="ctr">
                        <a:lnSpc>
                          <a:spcPct val="107000"/>
                        </a:lnSpc>
                        <a:spcAft>
                          <a:spcPts val="0"/>
                        </a:spcAft>
                      </a:pPr>
                      <a:r>
                        <a:rPr lang="en-GB" sz="1600" b="1" dirty="0">
                          <a:solidFill>
                            <a:schemeClr val="tx1"/>
                          </a:solidFill>
                          <a:effectLst/>
                          <a:latin typeface="+mn-lt"/>
                          <a:cs typeface="Arial" panose="020B0604020202020204" pitchFamily="34" charset="0"/>
                        </a:rPr>
                        <a:t> </a:t>
                      </a:r>
                      <a:r>
                        <a:rPr lang="en-GB" sz="1600" b="1" dirty="0" smtClean="0">
                          <a:solidFill>
                            <a:schemeClr val="tx1"/>
                          </a:solidFill>
                          <a:effectLst/>
                          <a:latin typeface="+mn-lt"/>
                          <a:cs typeface="Arial" panose="020B0604020202020204" pitchFamily="34" charset="0"/>
                        </a:rPr>
                        <a:t>Current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Target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Current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Target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Current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Target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Current </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Target </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 xmlns:a16="http://schemas.microsoft.com/office/drawing/2014/main" val="1534860864"/>
                  </a:ext>
                </a:extLst>
              </a:tr>
              <a:tr h="483637">
                <a:tc>
                  <a:txBody>
                    <a:bodyPr/>
                    <a:lstStyle/>
                    <a:p>
                      <a:pPr algn="ctr">
                        <a:lnSpc>
                          <a:spcPct val="107000"/>
                        </a:lnSpc>
                        <a:spcAft>
                          <a:spcPts val="0"/>
                        </a:spcAft>
                      </a:pPr>
                      <a:r>
                        <a:rPr lang="en-GB" sz="1600" dirty="0" smtClean="0">
                          <a:solidFill>
                            <a:schemeClr val="tx1"/>
                          </a:solidFill>
                          <a:effectLst/>
                          <a:latin typeface="+mn-lt"/>
                          <a:cs typeface="Arial" panose="020B0604020202020204" pitchFamily="34" charset="0"/>
                        </a:rPr>
                        <a:t>Top</a:t>
                      </a:r>
                    </a:p>
                    <a:p>
                      <a:pPr algn="ctr">
                        <a:lnSpc>
                          <a:spcPct val="107000"/>
                        </a:lnSpc>
                        <a:spcAft>
                          <a:spcPts val="0"/>
                        </a:spcAft>
                      </a:pPr>
                      <a:r>
                        <a:rPr lang="en-GB" sz="1600" dirty="0" smtClean="0">
                          <a:solidFill>
                            <a:schemeClr val="tx1"/>
                          </a:solidFill>
                          <a:effectLst/>
                          <a:latin typeface="+mn-lt"/>
                          <a:cs typeface="Arial" panose="020B0604020202020204" pitchFamily="34" charset="0"/>
                        </a:rPr>
                        <a:t>Management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626390309"/>
                  </a:ext>
                </a:extLst>
              </a:tr>
              <a:tr h="483637">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Senior Management </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9</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6</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16</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3352575566"/>
                  </a:ext>
                </a:extLst>
              </a:tr>
              <a:tr h="483637">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Professional Qualified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233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158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26</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97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67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190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138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230309050"/>
                  </a:ext>
                </a:extLst>
              </a:tr>
              <a:tr h="292604">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1 387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1 332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163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165</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177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178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286</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289</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3104619027"/>
                  </a:ext>
                </a:extLst>
              </a:tr>
              <a:tr h="292604">
                <a:tc>
                  <a:txBody>
                    <a:bodyPr/>
                    <a:lstStyle/>
                    <a:p>
                      <a:pPr algn="l">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Semi-skilled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1 418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1 406</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187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163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63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61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71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75</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2328659320"/>
                  </a:ext>
                </a:extLst>
              </a:tr>
              <a:tr h="292604">
                <a:tc>
                  <a:txBody>
                    <a:bodyPr/>
                    <a:lstStyle/>
                    <a:p>
                      <a:pPr algn="l">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Unskilled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441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107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25</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7</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2714991679"/>
                  </a:ext>
                </a:extLst>
              </a:tr>
              <a:tr h="292604">
                <a:tc>
                  <a:txBody>
                    <a:bodyPr/>
                    <a:lstStyle/>
                    <a:p>
                      <a:pPr algn="l">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Total </a:t>
                      </a:r>
                    </a:p>
                    <a:p>
                      <a:pPr algn="l">
                        <a:lnSpc>
                          <a:spcPct val="107000"/>
                        </a:lnSpc>
                        <a:spcAft>
                          <a:spcPts val="0"/>
                        </a:spcAft>
                      </a:pP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3 489</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3 016</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402</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359</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346</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312</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564</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522</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 xmlns:a16="http://schemas.microsoft.com/office/drawing/2014/main" val="3861117000"/>
                  </a:ext>
                </a:extLst>
              </a:tr>
            </a:tbl>
          </a:graphicData>
        </a:graphic>
      </p:graphicFrame>
      <p:sp>
        <p:nvSpPr>
          <p:cNvPr id="4" name="TextBox 3"/>
          <p:cNvSpPr txBox="1"/>
          <p:nvPr/>
        </p:nvSpPr>
        <p:spPr>
          <a:xfrm>
            <a:off x="442452" y="897318"/>
            <a:ext cx="8368171" cy="46166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2400" b="1" i="0" u="none" strike="noStrike" kern="1200" cap="none" spc="0" normalizeH="0" baseline="0" noProof="0" dirty="0" smtClean="0">
                <a:ln>
                  <a:noFill/>
                </a:ln>
                <a:solidFill>
                  <a:srgbClr val="333300"/>
                </a:solidFill>
                <a:effectLst/>
                <a:uLnTx/>
                <a:uFillTx/>
                <a:latin typeface="+mn-lt"/>
                <a:ea typeface="ＭＳ Ｐゴシック" pitchFamily="-112" charset="-128"/>
                <a:cs typeface="Arial" panose="020B0604020202020204" pitchFamily="34" charset="0"/>
              </a:rPr>
              <a:t>Equity target and employment equity status – female </a:t>
            </a:r>
            <a:endParaRPr lang="en-GB" sz="2400" b="1" dirty="0">
              <a:solidFill>
                <a:srgbClr val="333300"/>
              </a:solidFill>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56</a:t>
            </a:fld>
            <a:endParaRPr lang="en-US" altLang="en-US" dirty="0"/>
          </a:p>
        </p:txBody>
      </p:sp>
    </p:spTree>
    <p:extLst>
      <p:ext uri="{BB962C8B-B14F-4D97-AF65-F5344CB8AC3E}">
        <p14:creationId xmlns="" xmlns:p14="http://schemas.microsoft.com/office/powerpoint/2010/main" val="16093738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50606" y="833237"/>
            <a:ext cx="7944465" cy="830997"/>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2400" b="1" i="0" u="none" strike="noStrike" kern="1200" cap="none" spc="0" normalizeH="0" baseline="0" noProof="0" dirty="0" smtClean="0">
                <a:ln>
                  <a:noFill/>
                </a:ln>
                <a:solidFill>
                  <a:srgbClr val="333300"/>
                </a:solidFill>
                <a:effectLst/>
                <a:uLnTx/>
                <a:uFillTx/>
                <a:latin typeface="+mn-lt"/>
                <a:ea typeface="ＭＳ Ｐゴシック" pitchFamily="-112" charset="-128"/>
                <a:cs typeface="Arial" panose="020B0604020202020204" pitchFamily="34" charset="0"/>
              </a:rPr>
              <a:t>Equity target and employment equity status –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2400" b="1" i="0" u="none" strike="noStrike" kern="1200" cap="none" spc="0" normalizeH="0" baseline="0" noProof="0" dirty="0" smtClean="0">
                <a:ln>
                  <a:noFill/>
                </a:ln>
                <a:solidFill>
                  <a:srgbClr val="333300"/>
                </a:solidFill>
                <a:effectLst/>
                <a:uLnTx/>
                <a:uFillTx/>
                <a:latin typeface="+mn-lt"/>
                <a:ea typeface="ＭＳ Ｐゴシック" pitchFamily="-112" charset="-128"/>
                <a:cs typeface="Arial" panose="020B0604020202020204" pitchFamily="34" charset="0"/>
              </a:rPr>
              <a:t>staff living with disabilities </a:t>
            </a:r>
            <a:endParaRPr kumimoji="0" lang="en-GB" sz="2400" b="1" i="0" u="none" strike="noStrike" kern="1200" cap="none" spc="0" normalizeH="0" baseline="0" noProof="0" dirty="0">
              <a:ln>
                <a:noFill/>
              </a:ln>
              <a:solidFill>
                <a:srgbClr val="333300"/>
              </a:solidFill>
              <a:effectLst/>
              <a:uLnTx/>
              <a:uFillTx/>
              <a:latin typeface="+mn-lt"/>
              <a:ea typeface="ＭＳ Ｐゴシック" pitchFamily="-112" charset="-128"/>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 xmlns:p14="http://schemas.microsoft.com/office/powerpoint/2010/main" val="2765800381"/>
              </p:ext>
            </p:extLst>
          </p:nvPr>
        </p:nvGraphicFramePr>
        <p:xfrm>
          <a:off x="550605" y="1841215"/>
          <a:ext cx="7944465" cy="4574689"/>
        </p:xfrm>
        <a:graphic>
          <a:graphicData uri="http://schemas.openxmlformats.org/drawingml/2006/table">
            <a:tbl>
              <a:tblPr firstRow="1" firstCol="1" bandRow="1">
                <a:tableStyleId>{5C22544A-7EE6-4342-B048-85BDC9FD1C3A}</a:tableStyleId>
              </a:tblPr>
              <a:tblGrid>
                <a:gridCol w="2230035">
                  <a:extLst>
                    <a:ext uri="{9D8B030D-6E8A-4147-A177-3AD203B41FA5}">
                      <a16:colId xmlns="" xmlns:a16="http://schemas.microsoft.com/office/drawing/2014/main" val="3022772376"/>
                    </a:ext>
                  </a:extLst>
                </a:gridCol>
                <a:gridCol w="1449807">
                  <a:extLst>
                    <a:ext uri="{9D8B030D-6E8A-4147-A177-3AD203B41FA5}">
                      <a16:colId xmlns="" xmlns:a16="http://schemas.microsoft.com/office/drawing/2014/main" val="1266807060"/>
                    </a:ext>
                  </a:extLst>
                </a:gridCol>
                <a:gridCol w="1511329">
                  <a:extLst>
                    <a:ext uri="{9D8B030D-6E8A-4147-A177-3AD203B41FA5}">
                      <a16:colId xmlns="" xmlns:a16="http://schemas.microsoft.com/office/drawing/2014/main" val="1136240317"/>
                    </a:ext>
                  </a:extLst>
                </a:gridCol>
                <a:gridCol w="1445603">
                  <a:extLst>
                    <a:ext uri="{9D8B030D-6E8A-4147-A177-3AD203B41FA5}">
                      <a16:colId xmlns="" xmlns:a16="http://schemas.microsoft.com/office/drawing/2014/main" val="3419881476"/>
                    </a:ext>
                  </a:extLst>
                </a:gridCol>
                <a:gridCol w="1307691">
                  <a:extLst>
                    <a:ext uri="{9D8B030D-6E8A-4147-A177-3AD203B41FA5}">
                      <a16:colId xmlns="" xmlns:a16="http://schemas.microsoft.com/office/drawing/2014/main" val="3192735872"/>
                    </a:ext>
                  </a:extLst>
                </a:gridCol>
              </a:tblGrid>
              <a:tr h="552860">
                <a:tc rowSpan="2">
                  <a:txBody>
                    <a:bodyPr/>
                    <a:lstStyle/>
                    <a:p>
                      <a:pPr algn="ctr">
                        <a:lnSpc>
                          <a:spcPct val="107000"/>
                        </a:lnSpc>
                        <a:spcAft>
                          <a:spcPts val="0"/>
                        </a:spcAft>
                      </a:pPr>
                      <a:r>
                        <a:rPr lang="en-GB" sz="1600" dirty="0">
                          <a:solidFill>
                            <a:schemeClr val="tx1"/>
                          </a:solidFill>
                          <a:effectLst/>
                          <a:latin typeface="+mn-lt"/>
                          <a:cs typeface="Arial" panose="020B0604020202020204" pitchFamily="34" charset="0"/>
                        </a:rPr>
                        <a:t>Level</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gridSpan="2">
                  <a:txBody>
                    <a:bodyPr/>
                    <a:lstStyle/>
                    <a:p>
                      <a:pPr algn="ctr">
                        <a:lnSpc>
                          <a:spcPct val="107000"/>
                        </a:lnSpc>
                        <a:spcAft>
                          <a:spcPts val="0"/>
                        </a:spcAft>
                      </a:pPr>
                      <a:r>
                        <a:rPr lang="en-GB" sz="1600" dirty="0" smtClean="0">
                          <a:solidFill>
                            <a:schemeClr val="tx1"/>
                          </a:solidFill>
                          <a:effectLst/>
                          <a:latin typeface="+mn-lt"/>
                          <a:cs typeface="Arial" panose="020B0604020202020204" pitchFamily="34" charset="0"/>
                        </a:rPr>
                        <a:t>Male</a:t>
                      </a:r>
                      <a:endParaRPr lang="en-GB" sz="16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n-GB" sz="1600" dirty="0">
                          <a:solidFill>
                            <a:schemeClr val="tx1"/>
                          </a:solidFill>
                          <a:effectLst/>
                          <a:latin typeface="+mn-lt"/>
                          <a:cs typeface="Arial" panose="020B0604020202020204" pitchFamily="34" charset="0"/>
                        </a:rPr>
                        <a:t> </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gridSpan="2">
                  <a:txBody>
                    <a:bodyPr/>
                    <a:lstStyle/>
                    <a:p>
                      <a:pPr algn="ctr">
                        <a:lnSpc>
                          <a:spcPct val="107000"/>
                        </a:lnSpc>
                        <a:spcAft>
                          <a:spcPts val="0"/>
                        </a:spcAft>
                      </a:pPr>
                      <a:r>
                        <a:rPr lang="en-ZA" sz="1600" dirty="0" smtClean="0">
                          <a:solidFill>
                            <a:schemeClr val="tx1"/>
                          </a:solidFill>
                          <a:effectLst/>
                          <a:latin typeface="+mn-lt"/>
                          <a:ea typeface="+mn-ea"/>
                          <a:cs typeface="Arial" panose="020B0604020202020204" pitchFamily="34" charset="0"/>
                        </a:rPr>
                        <a:t>Female</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hMerge="1">
                  <a:txBody>
                    <a:bodyPr/>
                    <a:lstStyle/>
                    <a:p>
                      <a:pPr>
                        <a:lnSpc>
                          <a:spcPct val="107000"/>
                        </a:lnSpc>
                        <a:spcAft>
                          <a:spcPts val="0"/>
                        </a:spcAft>
                      </a:pP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extLst>
                  <a:ext uri="{0D108BD9-81ED-4DB2-BD59-A6C34878D82A}">
                    <a16:rowId xmlns="" xmlns:a16="http://schemas.microsoft.com/office/drawing/2014/main" val="2018082995"/>
                  </a:ext>
                </a:extLst>
              </a:tr>
              <a:tr h="374132">
                <a:tc vMerge="1">
                  <a:txBody>
                    <a:bodyPr/>
                    <a:lstStyle/>
                    <a:p>
                      <a:pPr>
                        <a:lnSpc>
                          <a:spcPct val="107000"/>
                        </a:lnSpc>
                        <a:spcAft>
                          <a:spcPts val="0"/>
                        </a:spcAft>
                      </a:pP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FC000"/>
                    </a:solidFill>
                  </a:tcPr>
                </a:tc>
                <a:tc>
                  <a:txBody>
                    <a:bodyPr/>
                    <a:lstStyle/>
                    <a:p>
                      <a:pPr algn="ctr">
                        <a:lnSpc>
                          <a:spcPct val="107000"/>
                        </a:lnSpc>
                        <a:spcAft>
                          <a:spcPts val="0"/>
                        </a:spcAft>
                      </a:pPr>
                      <a:r>
                        <a:rPr lang="en-GB" sz="1600" b="1" dirty="0">
                          <a:solidFill>
                            <a:schemeClr val="tx1"/>
                          </a:solidFill>
                          <a:effectLst/>
                          <a:latin typeface="+mn-lt"/>
                          <a:cs typeface="Arial" panose="020B0604020202020204" pitchFamily="34" charset="0"/>
                        </a:rPr>
                        <a:t> </a:t>
                      </a:r>
                      <a:r>
                        <a:rPr lang="en-GB" sz="1600" b="1" dirty="0" smtClean="0">
                          <a:solidFill>
                            <a:schemeClr val="tx1"/>
                          </a:solidFill>
                          <a:effectLst/>
                          <a:latin typeface="+mn-lt"/>
                          <a:cs typeface="Arial" panose="020B0604020202020204" pitchFamily="34" charset="0"/>
                        </a:rPr>
                        <a:t>Current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Target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Current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ctr">
                        <a:lnSpc>
                          <a:spcPct val="107000"/>
                        </a:lnSpc>
                        <a:spcAft>
                          <a:spcPts val="0"/>
                        </a:spcAft>
                      </a:pPr>
                      <a:r>
                        <a:rPr lang="en-GB" sz="1600" b="1" dirty="0" smtClean="0">
                          <a:solidFill>
                            <a:schemeClr val="tx1"/>
                          </a:solidFill>
                          <a:effectLst/>
                          <a:latin typeface="+mn-lt"/>
                          <a:cs typeface="Arial" panose="020B0604020202020204" pitchFamily="34" charset="0"/>
                        </a:rPr>
                        <a:t>Target</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 xmlns:a16="http://schemas.microsoft.com/office/drawing/2014/main" val="1534860864"/>
                  </a:ext>
                </a:extLst>
              </a:tr>
              <a:tr h="552860">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Top</a:t>
                      </a:r>
                    </a:p>
                    <a:p>
                      <a:pPr algn="l">
                        <a:lnSpc>
                          <a:spcPct val="107000"/>
                        </a:lnSpc>
                        <a:spcAft>
                          <a:spcPts val="0"/>
                        </a:spcAft>
                      </a:pPr>
                      <a:r>
                        <a:rPr lang="en-GB" sz="1600" dirty="0" smtClean="0">
                          <a:solidFill>
                            <a:schemeClr val="tx1"/>
                          </a:solidFill>
                          <a:effectLst/>
                          <a:latin typeface="+mn-lt"/>
                          <a:cs typeface="Arial" panose="020B0604020202020204" pitchFamily="34" charset="0"/>
                        </a:rPr>
                        <a:t>Management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626390309"/>
                  </a:ext>
                </a:extLst>
              </a:tr>
              <a:tr h="538302">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Senior</a:t>
                      </a:r>
                    </a:p>
                    <a:p>
                      <a:pPr algn="l">
                        <a:lnSpc>
                          <a:spcPct val="107000"/>
                        </a:lnSpc>
                        <a:spcAft>
                          <a:spcPts val="0"/>
                        </a:spcAft>
                      </a:pPr>
                      <a:r>
                        <a:rPr lang="en-GB" sz="1600" dirty="0" smtClean="0">
                          <a:solidFill>
                            <a:schemeClr val="tx1"/>
                          </a:solidFill>
                          <a:effectLst/>
                          <a:latin typeface="+mn-lt"/>
                          <a:cs typeface="Arial" panose="020B0604020202020204" pitchFamily="34" charset="0"/>
                        </a:rPr>
                        <a:t>Management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3352575566"/>
                  </a:ext>
                </a:extLst>
              </a:tr>
              <a:tr h="552860">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Professional Qualified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0</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230309050"/>
                  </a:ext>
                </a:extLst>
              </a:tr>
              <a:tr h="474403">
                <a:tc>
                  <a:txBody>
                    <a:bodyPr/>
                    <a:lstStyle/>
                    <a:p>
                      <a:pPr algn="l">
                        <a:lnSpc>
                          <a:spcPct val="107000"/>
                        </a:lnSpc>
                        <a:spcAft>
                          <a:spcPts val="0"/>
                        </a:spcAft>
                      </a:pPr>
                      <a:r>
                        <a:rPr lang="en-GB" sz="1600" dirty="0" smtClean="0">
                          <a:solidFill>
                            <a:schemeClr val="tx1"/>
                          </a:solidFill>
                          <a:effectLst/>
                          <a:latin typeface="+mn-lt"/>
                          <a:cs typeface="Arial" panose="020B0604020202020204" pitchFamily="34" charset="0"/>
                        </a:rPr>
                        <a:t>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18</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3104619027"/>
                  </a:ext>
                </a:extLst>
              </a:tr>
              <a:tr h="413156">
                <a:tc>
                  <a:txBody>
                    <a:bodyPr/>
                    <a:lstStyle/>
                    <a:p>
                      <a:pPr algn="l">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Semi-skilled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4</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9</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5</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9</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2328659320"/>
                  </a:ext>
                </a:extLst>
              </a:tr>
              <a:tr h="460064">
                <a:tc>
                  <a:txBody>
                    <a:bodyPr/>
                    <a:lstStyle/>
                    <a:p>
                      <a:pPr algn="l">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Unskilled</a:t>
                      </a:r>
                    </a:p>
                    <a:p>
                      <a:pPr algn="l">
                        <a:lnSpc>
                          <a:spcPct val="107000"/>
                        </a:lnSpc>
                        <a:spcAft>
                          <a:spcPts val="0"/>
                        </a:spcAft>
                      </a:pP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2</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r">
                        <a:lnSpc>
                          <a:spcPct val="107000"/>
                        </a:lnSpc>
                        <a:spcAft>
                          <a:spcPts val="0"/>
                        </a:spcAft>
                      </a:pPr>
                      <a:r>
                        <a:rPr lang="en-ZA" sz="1600" dirty="0" smtClean="0">
                          <a:solidFill>
                            <a:schemeClr val="tx1"/>
                          </a:solidFill>
                          <a:effectLst/>
                          <a:latin typeface="+mn-lt"/>
                          <a:ea typeface="Calibri" panose="020F0502020204030204" pitchFamily="34" charset="0"/>
                          <a:cs typeface="Arial" panose="020B0604020202020204" pitchFamily="34" charset="0"/>
                        </a:rPr>
                        <a:t>3</a:t>
                      </a:r>
                      <a:endParaRPr lang="en-GB" sz="16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2714991679"/>
                  </a:ext>
                </a:extLst>
              </a:tr>
              <a:tr h="438146">
                <a:tc>
                  <a:txBody>
                    <a:bodyPr/>
                    <a:lstStyle/>
                    <a:p>
                      <a:pPr algn="l">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Total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9</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22</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25</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tc>
                  <a:txBody>
                    <a:bodyPr/>
                    <a:lstStyle/>
                    <a:p>
                      <a:pPr algn="r">
                        <a:lnSpc>
                          <a:spcPct val="107000"/>
                        </a:lnSpc>
                        <a:spcAft>
                          <a:spcPts val="0"/>
                        </a:spcAft>
                      </a:pPr>
                      <a:r>
                        <a:rPr lang="en-ZA" sz="1600" b="1" dirty="0" smtClean="0">
                          <a:solidFill>
                            <a:schemeClr val="tx1"/>
                          </a:solidFill>
                          <a:effectLst/>
                          <a:latin typeface="+mn-lt"/>
                          <a:ea typeface="Calibri" panose="020F0502020204030204" pitchFamily="34" charset="0"/>
                          <a:cs typeface="Arial" panose="020B0604020202020204" pitchFamily="34" charset="0"/>
                        </a:rPr>
                        <a:t>38</a:t>
                      </a:r>
                      <a:endParaRPr lang="en-GB" sz="1600" b="1"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 xmlns:a16="http://schemas.microsoft.com/office/drawing/2014/main" val="3861117000"/>
                  </a:ext>
                </a:extLst>
              </a:tr>
            </a:tbl>
          </a:graphicData>
        </a:graphic>
      </p:graphicFrame>
      <p:sp>
        <p:nvSpPr>
          <p:cNvPr id="4" name="Slide Number Placeholder 3"/>
          <p:cNvSpPr>
            <a:spLocks noGrp="1"/>
          </p:cNvSpPr>
          <p:nvPr>
            <p:ph type="sldNum" sz="quarter" idx="12"/>
          </p:nvPr>
        </p:nvSpPr>
        <p:spPr/>
        <p:txBody>
          <a:bodyPr/>
          <a:lstStyle/>
          <a:p>
            <a:fld id="{3CC54098-E598-401F-B63A-7F6B3B8FC083}" type="slidenum">
              <a:rPr lang="en-US" altLang="en-US" smtClean="0"/>
              <a:pPr/>
              <a:t>57</a:t>
            </a:fld>
            <a:endParaRPr lang="en-US" altLang="en-US" dirty="0"/>
          </a:p>
        </p:txBody>
      </p:sp>
    </p:spTree>
    <p:extLst>
      <p:ext uri="{BB962C8B-B14F-4D97-AF65-F5344CB8AC3E}">
        <p14:creationId xmlns="" xmlns:p14="http://schemas.microsoft.com/office/powerpoint/2010/main" val="15608354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txBox="1">
            <a:spLocks/>
          </p:cNvSpPr>
          <p:nvPr/>
        </p:nvSpPr>
        <p:spPr bwMode="auto">
          <a:xfrm>
            <a:off x="723901" y="2625725"/>
            <a:ext cx="7610474" cy="1365250"/>
          </a:xfrm>
          <a:prstGeom prst="rect">
            <a:avLst/>
          </a:prstGeom>
          <a:noFill/>
          <a:ln w="28575">
            <a:no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ea typeface="ＭＳ Ｐゴシック" pitchFamily="-109" charset="-128"/>
              </a:defRPr>
            </a:lvl1pPr>
            <a:lvl2pPr marL="37931725" indent="-37474525" eaLnBrk="0" hangingPunct="0">
              <a:defRPr sz="2400">
                <a:solidFill>
                  <a:schemeClr val="tx1"/>
                </a:solidFill>
                <a:latin typeface="Arial" panose="020B0604020202020204" pitchFamily="34" charset="0"/>
                <a:ea typeface="ＭＳ Ｐゴシック" pitchFamily="-109" charset="-128"/>
              </a:defRPr>
            </a:lvl2pPr>
            <a:lvl3pPr eaLnBrk="0" hangingPunct="0">
              <a:defRPr sz="2400">
                <a:solidFill>
                  <a:schemeClr val="tx1"/>
                </a:solidFill>
                <a:latin typeface="Arial" panose="020B0604020202020204" pitchFamily="34" charset="0"/>
                <a:ea typeface="ＭＳ Ｐゴシック" pitchFamily="-109" charset="-128"/>
              </a:defRPr>
            </a:lvl3pPr>
            <a:lvl4pPr eaLnBrk="0" hangingPunct="0">
              <a:defRPr sz="2400">
                <a:solidFill>
                  <a:schemeClr val="tx1"/>
                </a:solidFill>
                <a:latin typeface="Arial" panose="020B0604020202020204" pitchFamily="34" charset="0"/>
                <a:ea typeface="ＭＳ Ｐゴシック" pitchFamily="-109" charset="-128"/>
              </a:defRPr>
            </a:lvl4pPr>
            <a:lvl5pPr eaLnBrk="0" hangingPunct="0">
              <a:defRPr sz="2400">
                <a:solidFill>
                  <a:schemeClr val="tx1"/>
                </a:solidFill>
                <a:latin typeface="Arial" panose="020B0604020202020204" pitchFamily="34" charset="0"/>
                <a:ea typeface="ＭＳ Ｐゴシック" pitchFamily="-109"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9p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rPr>
              <a:t>Part 5: </a:t>
            </a:r>
            <a:r>
              <a:rPr kumimoji="0" lang="en-US" sz="4000" b="1" i="0" u="none" strike="noStrike" kern="1200" cap="none" spc="0" normalizeH="0" baseline="0" noProof="0" dirty="0" smtClean="0">
                <a:ln>
                  <a:noFill/>
                </a:ln>
                <a:solidFill>
                  <a:prstClr val="white"/>
                </a:solidFill>
                <a:effectLst/>
                <a:uLnTx/>
                <a:uFillTx/>
                <a:latin typeface="Calibri"/>
                <a:ea typeface="ＭＳ Ｐゴシック" pitchFamily="-112" charset="-128"/>
                <a:cs typeface="+mn-cs"/>
              </a:rPr>
              <a:t>Financial Information</a:t>
            </a:r>
            <a:r>
              <a:rPr kumimoji="0" lang="en-US" sz="4000" b="1" i="0" u="none" strike="noStrike" kern="1200" cap="none" spc="0" normalizeH="0" noProof="0" dirty="0" smtClean="0">
                <a:ln>
                  <a:noFill/>
                </a:ln>
                <a:solidFill>
                  <a:prstClr val="white"/>
                </a:solidFill>
                <a:effectLst/>
                <a:uLnTx/>
                <a:uFillTx/>
                <a:latin typeface="Calibri"/>
                <a:ea typeface="ＭＳ Ｐゴシック" pitchFamily="-112" charset="-128"/>
                <a:cs typeface="+mn-cs"/>
              </a:rPr>
              <a:t> </a:t>
            </a:r>
            <a:endPar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58</a:t>
            </a:fld>
            <a:endParaRPr lang="en-US" altLang="en-US" dirty="0"/>
          </a:p>
        </p:txBody>
      </p:sp>
    </p:spTree>
    <p:extLst>
      <p:ext uri="{BB962C8B-B14F-4D97-AF65-F5344CB8AC3E}">
        <p14:creationId xmlns="" xmlns:p14="http://schemas.microsoft.com/office/powerpoint/2010/main" val="33130918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71948" y="1724069"/>
            <a:ext cx="8023124" cy="4662815"/>
          </a:xfrm>
          <a:prstGeom prst="rect">
            <a:avLst/>
          </a:prstGeom>
          <a:noFill/>
        </p:spPr>
        <p:txBody>
          <a:bodyPr wrap="square" rtlCol="0">
            <a:spAutoFit/>
          </a:bodyPr>
          <a:lstStyle/>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1" i="0" u="none" strike="noStrike" kern="1200" cap="none" spc="0" normalizeH="0" baseline="0" noProof="0" dirty="0" smtClean="0">
                <a:ln>
                  <a:noFill/>
                </a:ln>
                <a:effectLst/>
                <a:uLnTx/>
                <a:uFillTx/>
                <a:latin typeface="+mn-lt"/>
                <a:ea typeface="ＭＳ Ｐゴシック" pitchFamily="-112" charset="-128"/>
                <a:cs typeface="+mn-cs"/>
              </a:rPr>
              <a:t>Surplus </a:t>
            </a:r>
            <a:r>
              <a:rPr kumimoji="0" lang="en-ZA" sz="1800" b="1" i="0" u="none" strike="noStrike" kern="1200" cap="none" spc="0" normalizeH="0" baseline="0" noProof="0" dirty="0">
                <a:ln>
                  <a:noFill/>
                </a:ln>
                <a:effectLst/>
                <a:uLnTx/>
                <a:uFillTx/>
                <a:latin typeface="+mn-lt"/>
                <a:ea typeface="ＭＳ Ｐゴシック" pitchFamily="-112" charset="-128"/>
                <a:cs typeface="+mn-cs"/>
              </a:rPr>
              <a:t>for the year</a:t>
            </a:r>
            <a:r>
              <a:rPr kumimoji="0" lang="en-ZA" sz="1800" b="0" i="0" u="none" strike="noStrike" kern="1200" cap="none" spc="0" normalizeH="0" baseline="0" noProof="0" dirty="0">
                <a:ln>
                  <a:noFill/>
                </a:ln>
                <a:effectLst/>
                <a:uLnTx/>
                <a:uFillTx/>
                <a:latin typeface="+mn-lt"/>
                <a:ea typeface="ＭＳ Ｐゴシック" pitchFamily="-112" charset="-128"/>
                <a:cs typeface="+mn-cs"/>
              </a:rPr>
              <a:t>, amounting to R1.3 billion compared to </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a restated </a:t>
            </a:r>
            <a:r>
              <a:rPr kumimoji="0" lang="en-ZA" sz="1800" b="0" i="0" u="none" strike="noStrike" kern="1200" cap="none" spc="0" normalizeH="0" baseline="0" noProof="0" dirty="0">
                <a:ln>
                  <a:noFill/>
                </a:ln>
                <a:effectLst/>
                <a:uLnTx/>
                <a:uFillTx/>
                <a:latin typeface="+mn-lt"/>
                <a:ea typeface="ＭＳ Ｐゴシック" pitchFamily="-112" charset="-128"/>
                <a:cs typeface="+mn-cs"/>
              </a:rPr>
              <a:t>R1.9 billion deficit in the previous financial </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year.</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a:ln>
                <a:noFill/>
              </a:ln>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1" i="0" u="none" strike="noStrike" kern="1200" cap="none" spc="0" normalizeH="0" baseline="0" noProof="0" dirty="0">
                <a:ln>
                  <a:noFill/>
                </a:ln>
                <a:effectLst/>
                <a:uLnTx/>
                <a:uFillTx/>
                <a:latin typeface="+mn-lt"/>
                <a:ea typeface="ＭＳ Ｐゴシック" pitchFamily="-112" charset="-128"/>
                <a:cs typeface="+mn-cs"/>
              </a:rPr>
              <a:t>Revenue and other income</a:t>
            </a:r>
            <a:r>
              <a:rPr kumimoji="0" lang="en-ZA" sz="1800" b="0" i="0" u="none" strike="noStrike" kern="1200" cap="none" spc="0" normalizeH="0" baseline="0" noProof="0" dirty="0">
                <a:ln>
                  <a:noFill/>
                </a:ln>
                <a:effectLst/>
                <a:uLnTx/>
                <a:uFillTx/>
                <a:latin typeface="+mn-lt"/>
                <a:ea typeface="ＭＳ Ｐゴシック" pitchFamily="-112" charset="-128"/>
                <a:cs typeface="+mn-cs"/>
              </a:rPr>
              <a:t> grew from R7.3 billion to R8.2 </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billion, with provinces accounting for </a:t>
            </a:r>
            <a:r>
              <a:rPr kumimoji="0" lang="en-ZA" sz="1800" b="0" i="0" u="none" strike="noStrike" kern="1200" cap="none" spc="0" normalizeH="0" baseline="0" noProof="0" dirty="0">
                <a:ln>
                  <a:noFill/>
                </a:ln>
                <a:effectLst/>
                <a:uLnTx/>
                <a:uFillTx/>
                <a:latin typeface="+mn-lt"/>
                <a:ea typeface="ＭＳ Ｐゴシック" pitchFamily="-112" charset="-128"/>
                <a:cs typeface="+mn-cs"/>
              </a:rPr>
              <a:t>78% of the total revenue </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generated.</a:t>
            </a: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1" i="0" u="none" strike="noStrike" kern="1200" cap="none" spc="0" normalizeH="0" baseline="0" noProof="0" dirty="0">
                <a:ln>
                  <a:noFill/>
                </a:ln>
                <a:effectLst/>
                <a:uLnTx/>
                <a:uFillTx/>
                <a:latin typeface="+mn-lt"/>
                <a:ea typeface="ＭＳ Ｐゴシック" pitchFamily="-112" charset="-128"/>
                <a:cs typeface="+mn-cs"/>
              </a:rPr>
              <a:t>Production costs </a:t>
            </a:r>
            <a:r>
              <a:rPr kumimoji="0" lang="en-ZA" sz="1800" b="0" i="0" u="none" strike="noStrike" kern="1200" cap="none" spc="0" normalizeH="0" baseline="0" noProof="0" dirty="0">
                <a:ln>
                  <a:noFill/>
                </a:ln>
                <a:effectLst/>
                <a:uLnTx/>
                <a:uFillTx/>
                <a:latin typeface="+mn-lt"/>
                <a:ea typeface="ＭＳ Ｐゴシック" pitchFamily="-112" charset="-128"/>
                <a:cs typeface="+mn-cs"/>
              </a:rPr>
              <a:t>including direct labour and material grew by 8% from R5.8 billion to R6.2 billion. Labour costs constituted 42% of the </a:t>
            </a:r>
            <a:r>
              <a:rPr kumimoji="0" lang="en-ZA" sz="1800" b="0" i="0" u="none" strike="noStrike" kern="1200" cap="none" spc="0" normalizeH="0" baseline="0" noProof="0" dirty="0" smtClean="0">
                <a:ln>
                  <a:noFill/>
                </a:ln>
                <a:effectLst/>
                <a:uLnTx/>
                <a:uFillTx/>
                <a:latin typeface="+mn-lt"/>
                <a:ea typeface="ＭＳ Ｐゴシック" pitchFamily="-112" charset="-128"/>
                <a:cs typeface="+mn-cs"/>
              </a:rPr>
              <a:t>total revenue </a:t>
            </a:r>
            <a:r>
              <a:rPr kumimoji="0" lang="en-ZA" sz="1800" b="0" i="0" u="none" strike="noStrike" kern="1200" cap="none" spc="0" normalizeH="0" baseline="0" noProof="0" dirty="0">
                <a:ln>
                  <a:noFill/>
                </a:ln>
                <a:effectLst/>
                <a:uLnTx/>
                <a:uFillTx/>
                <a:latin typeface="+mn-lt"/>
                <a:ea typeface="ＭＳ Ｐゴシック" pitchFamily="-112" charset="-128"/>
                <a:cs typeface="+mn-cs"/>
              </a:rPr>
              <a:t>compared to 46% in the previous financial year.</a:t>
            </a: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R="0" lvl="0" algn="l" defTabSz="457200" rtl="0" eaLnBrk="1" fontAlgn="base" latinLnBrk="0" hangingPunct="1">
              <a:lnSpc>
                <a:spcPct val="150000"/>
              </a:lnSpc>
              <a:spcBef>
                <a:spcPct val="0"/>
              </a:spcBef>
              <a:spcAft>
                <a:spcPct val="0"/>
              </a:spcAft>
              <a:buClr>
                <a:srgbClr val="99CC00"/>
              </a:buClr>
              <a:buSzPct val="140000"/>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p:txBody>
      </p:sp>
      <p:sp>
        <p:nvSpPr>
          <p:cNvPr id="9" name="TextBox 8"/>
          <p:cNvSpPr txBox="1"/>
          <p:nvPr/>
        </p:nvSpPr>
        <p:spPr>
          <a:xfrm>
            <a:off x="428626" y="986894"/>
            <a:ext cx="8066446"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Summary of</a:t>
            </a:r>
            <a:r>
              <a:rPr kumimoji="0" lang="en-ZA" sz="3200" b="1" i="0" u="none" strike="noStrike" kern="1200" cap="none" spc="0" normalizeH="0" noProof="0" dirty="0" smtClean="0">
                <a:ln>
                  <a:noFill/>
                </a:ln>
                <a:solidFill>
                  <a:schemeClr val="tx1"/>
                </a:solidFill>
                <a:effectLst/>
                <a:uLnTx/>
                <a:uFillTx/>
                <a:latin typeface="+mj-lt"/>
                <a:ea typeface="ＭＳ Ｐゴシック" pitchFamily="-112" charset="-128"/>
                <a:cs typeface="Arial" panose="020B0604020202020204" pitchFamily="34" charset="0"/>
              </a:rPr>
              <a:t> Financial Performance (cont)</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59</a:t>
            </a:fld>
            <a:endParaRPr lang="en-US" altLang="en-US" dirty="0"/>
          </a:p>
        </p:txBody>
      </p:sp>
    </p:spTree>
    <p:extLst>
      <p:ext uri="{BB962C8B-B14F-4D97-AF65-F5344CB8AC3E}">
        <p14:creationId xmlns="" xmlns:p14="http://schemas.microsoft.com/office/powerpoint/2010/main" val="3655425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08225" y="85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ZA" sz="3200" b="1" dirty="0" smtClean="0">
                <a:solidFill>
                  <a:prstClr val="black"/>
                </a:solidFill>
                <a:latin typeface="Calibri"/>
                <a:ea typeface="ＭＳ Ｐゴシック" pitchFamily="-112" charset="-128"/>
                <a:cs typeface="Arial" panose="020B0604020202020204" pitchFamily="34" charset="0"/>
              </a:rPr>
              <a:t>Vision and Mission </a:t>
            </a:r>
            <a:endParaRPr kumimoji="0" lang="en-GB" sz="3200" b="1" i="0" u="none" strike="noStrike" kern="1200" cap="none" spc="0" normalizeH="0" baseline="0" noProof="0" dirty="0">
              <a:ln>
                <a:noFill/>
              </a:ln>
              <a:solidFill>
                <a:prstClr val="black"/>
              </a:solidFill>
              <a:effectLst/>
              <a:uLnTx/>
              <a:uFillTx/>
              <a:latin typeface="Calibri"/>
              <a:ea typeface="ＭＳ Ｐゴシック" pitchFamily="-112" charset="-128"/>
              <a:cs typeface="Arial" panose="020B0604020202020204" pitchFamily="34" charset="0"/>
            </a:endParaRPr>
          </a:p>
        </p:txBody>
      </p:sp>
      <p:sp>
        <p:nvSpPr>
          <p:cNvPr id="3" name="Rectangle 2"/>
          <p:cNvSpPr/>
          <p:nvPr/>
        </p:nvSpPr>
        <p:spPr>
          <a:xfrm>
            <a:off x="285969" y="1646382"/>
            <a:ext cx="8489868" cy="4524315"/>
          </a:xfrm>
          <a:prstGeom prst="rect">
            <a:avLst/>
          </a:prstGeom>
        </p:spPr>
        <p:txBody>
          <a:bodyPr wrap="square">
            <a:spAutoFit/>
          </a:bodyPr>
          <a:lstStyle/>
          <a:p>
            <a:pPr marL="342900" marR="0" lvl="0" indent="-342900" algn="ctr" defTabSz="914400" rtl="0" eaLnBrk="1" fontAlgn="base" latinLnBrk="0" hangingPunct="1">
              <a:lnSpc>
                <a:spcPct val="150000"/>
              </a:lnSpc>
              <a:spcBef>
                <a:spcPts val="0"/>
              </a:spcBef>
              <a:spcAft>
                <a:spcPts val="0"/>
              </a:spcAft>
              <a:buClrTx/>
              <a:buSzTx/>
              <a:buFontTx/>
              <a:buNone/>
              <a:tabLst/>
              <a:defRPr/>
            </a:pPr>
            <a:r>
              <a:rPr kumimoji="0" lang="en-ZA" sz="3200" b="1" i="0" u="none" strike="noStrike" kern="0" cap="none" spc="0" normalizeH="0" baseline="0" noProof="0" dirty="0">
                <a:ln>
                  <a:noFill/>
                </a:ln>
                <a:solidFill>
                  <a:srgbClr val="333300"/>
                </a:solidFill>
                <a:effectLst/>
                <a:uLnTx/>
                <a:uFillTx/>
                <a:latin typeface="+mn-lt"/>
                <a:ea typeface="Calibri" panose="020F0502020204030204" pitchFamily="34" charset="0"/>
                <a:cs typeface="Arial" panose="020B0604020202020204" pitchFamily="34" charset="0"/>
              </a:rPr>
              <a:t>Vision</a:t>
            </a:r>
          </a:p>
          <a:p>
            <a:pPr marL="285750" marR="0" lvl="0" indent="-285750" algn="just" defTabSz="457200" rtl="0" eaLnBrk="1" fontAlgn="base" latinLnBrk="0" hangingPunct="1">
              <a:lnSpc>
                <a:spcPct val="150000"/>
              </a:lnSpc>
              <a:spcBef>
                <a:spcPts val="0"/>
              </a:spcBef>
              <a:spcAft>
                <a:spcPts val="0"/>
              </a:spcAft>
              <a:buClr>
                <a:srgbClr val="99CC00"/>
              </a:buClr>
              <a:buSzPct val="140000"/>
              <a:buFont typeface="Wingdings" panose="05000000000000000000" pitchFamily="2" charset="2"/>
              <a:buChar char="§"/>
              <a:tabLst/>
              <a:defRPr/>
            </a:pPr>
            <a:r>
              <a:rPr kumimoji="0" lang="en-GB"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The vision of the NHLS is “to render efficient patient centred services and become a global centre of excellence for innovative laboratory medicine”.</a:t>
            </a:r>
          </a:p>
          <a:p>
            <a:pPr marL="0" marR="0" lvl="0" indent="0" algn="l" defTabSz="914400" rtl="0" eaLnBrk="1" fontAlgn="base" latinLnBrk="0" hangingPunct="1">
              <a:lnSpc>
                <a:spcPct val="150000"/>
              </a:lnSpc>
              <a:spcBef>
                <a:spcPts val="0"/>
              </a:spcBef>
              <a:spcAft>
                <a:spcPts val="0"/>
              </a:spcAft>
              <a:buClrTx/>
              <a:buSzTx/>
              <a:buFontTx/>
              <a:buNone/>
              <a:tabLst/>
              <a:defRPr/>
            </a:pPr>
            <a:endParaRPr kumimoji="0" lang="en-ZA" sz="2000" b="1" i="0" u="none" strike="noStrike" kern="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base" latinLnBrk="0" hangingPunct="1">
              <a:lnSpc>
                <a:spcPct val="150000"/>
              </a:lnSpc>
              <a:spcBef>
                <a:spcPts val="0"/>
              </a:spcBef>
              <a:spcAft>
                <a:spcPts val="0"/>
              </a:spcAft>
              <a:buClrTx/>
              <a:buSzTx/>
              <a:buFontTx/>
              <a:buNone/>
              <a:tabLst/>
              <a:defRPr/>
            </a:pPr>
            <a:r>
              <a:rPr kumimoji="0" lang="en-ZA" sz="3200" b="1" i="0" u="none" strike="noStrike" kern="0" cap="none" spc="0" normalizeH="0" baseline="0" noProof="0" dirty="0">
                <a:ln>
                  <a:noFill/>
                </a:ln>
                <a:solidFill>
                  <a:srgbClr val="333300"/>
                </a:solidFill>
                <a:effectLst/>
                <a:uLnTx/>
                <a:uFillTx/>
                <a:latin typeface="+mn-lt"/>
                <a:ea typeface="Calibri" panose="020F0502020204030204" pitchFamily="34" charset="0"/>
                <a:cs typeface="Arial" panose="020B0604020202020204" pitchFamily="34" charset="0"/>
              </a:rPr>
              <a:t>Mission</a:t>
            </a:r>
          </a:p>
          <a:p>
            <a:pPr marL="285750" marR="0" lvl="0" indent="-285750" algn="just" defTabSz="457200" rtl="0" eaLnBrk="1" fontAlgn="base" latinLnBrk="0" hangingPunct="1">
              <a:lnSpc>
                <a:spcPct val="150000"/>
              </a:lnSpc>
              <a:spcBef>
                <a:spcPts val="0"/>
              </a:spcBef>
              <a:spcAft>
                <a:spcPts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Our mission is “</a:t>
            </a:r>
            <a:r>
              <a:rPr kumimoji="0" lang="en-GB"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to provide quality, affordable and sustainable health laboratory services through an integrated network of laboratories, the provision of training for health science education and the execution of innovative and relevant research with focus on patient care”.</a:t>
            </a: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a:t>
            </a:fld>
            <a:endParaRPr lang="en-US" altLang="en-US" dirty="0"/>
          </a:p>
        </p:txBody>
      </p:sp>
    </p:spTree>
    <p:extLst>
      <p:ext uri="{BB962C8B-B14F-4D97-AF65-F5344CB8AC3E}">
        <p14:creationId xmlns="" xmlns:p14="http://schemas.microsoft.com/office/powerpoint/2010/main" val="2201443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28626" y="1985856"/>
            <a:ext cx="8066446" cy="4247317"/>
          </a:xfrm>
          <a:prstGeom prst="rect">
            <a:avLst/>
          </a:prstGeom>
          <a:noFill/>
        </p:spPr>
        <p:txBody>
          <a:bodyPr wrap="square" rtlCol="0">
            <a:spAutoFit/>
          </a:bodyPr>
          <a:lstStyle/>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1" i="0" u="none" strike="noStrike" kern="1200" cap="none" spc="0" normalizeH="0" baseline="0" noProof="0" dirty="0">
                <a:ln>
                  <a:noFill/>
                </a:ln>
                <a:solidFill>
                  <a:srgbClr val="003300"/>
                </a:solidFill>
                <a:effectLst/>
                <a:uLnTx/>
                <a:uFillTx/>
                <a:latin typeface="+mn-lt"/>
                <a:ea typeface="ＭＳ Ｐゴシック" pitchFamily="-112" charset="-128"/>
                <a:cs typeface="+mn-cs"/>
              </a:rPr>
              <a:t>Assets</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 increased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by 42% from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R3.4 billion to R4.9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billion.</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The </a:t>
            </a:r>
            <a:r>
              <a:rPr kumimoji="0" lang="en-ZA" sz="1800" b="1" i="0" u="none" strike="noStrike" kern="1200" cap="none" spc="0" normalizeH="0" baseline="0" noProof="0" dirty="0">
                <a:ln>
                  <a:noFill/>
                </a:ln>
                <a:solidFill>
                  <a:srgbClr val="003300"/>
                </a:solidFill>
                <a:effectLst/>
                <a:uLnTx/>
                <a:uFillTx/>
                <a:latin typeface="+mn-lt"/>
                <a:ea typeface="ＭＳ Ｐゴシック" pitchFamily="-112" charset="-128"/>
                <a:cs typeface="+mn-cs"/>
              </a:rPr>
              <a:t>closing bank balance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ended at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R1 119 million compared to R392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million in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the previous financial year, which indicates a net cash inflow of R727m for the NHLS</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1" i="0" u="none" strike="noStrike" kern="1200" cap="none" spc="0" normalizeH="0" baseline="0" noProof="0" dirty="0" smtClean="0">
                <a:ln>
                  <a:noFill/>
                </a:ln>
                <a:solidFill>
                  <a:srgbClr val="003300"/>
                </a:solidFill>
                <a:effectLst/>
                <a:uLnTx/>
                <a:uFillTx/>
                <a:latin typeface="+mn-lt"/>
                <a:ea typeface="ＭＳ Ｐゴシック" pitchFamily="-112" charset="-128"/>
                <a:cs typeface="+mn-cs"/>
              </a:rPr>
              <a:t>Test volumes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increased by 1% while </a:t>
            </a:r>
            <a:r>
              <a:rPr kumimoji="0" lang="en-ZA" sz="1800" b="1" i="0" u="none" strike="noStrike" kern="1200" cap="none" spc="0" normalizeH="0" baseline="0" noProof="0" dirty="0" smtClean="0">
                <a:ln>
                  <a:noFill/>
                </a:ln>
                <a:solidFill>
                  <a:srgbClr val="003300"/>
                </a:solidFill>
                <a:effectLst/>
                <a:uLnTx/>
                <a:uFillTx/>
                <a:latin typeface="+mn-lt"/>
                <a:ea typeface="ＭＳ Ｐゴシック" pitchFamily="-112" charset="-128"/>
                <a:cs typeface="+mn-cs"/>
              </a:rPr>
              <a:t>revenue</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 increased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by 12</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1" i="0" u="none" strike="noStrike" kern="1200" cap="none" spc="0" normalizeH="0" baseline="0" noProof="0" dirty="0" smtClean="0">
                <a:ln>
                  <a:noFill/>
                </a:ln>
                <a:solidFill>
                  <a:srgbClr val="003300"/>
                </a:solidFill>
                <a:effectLst/>
                <a:uLnTx/>
                <a:uFillTx/>
                <a:latin typeface="+mn-lt"/>
                <a:ea typeface="ＭＳ Ｐゴシック" pitchFamily="-112" charset="-128"/>
                <a:cs typeface="+mn-cs"/>
              </a:rPr>
              <a:t>Collection</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 from provincial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departments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amounted to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R6.4 billion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compared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to R5.0 billion in the prior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year.</a:t>
            </a:r>
          </a:p>
        </p:txBody>
      </p:sp>
      <p:sp>
        <p:nvSpPr>
          <p:cNvPr id="4" name="TextBox 3"/>
          <p:cNvSpPr txBox="1"/>
          <p:nvPr/>
        </p:nvSpPr>
        <p:spPr>
          <a:xfrm>
            <a:off x="428626" y="986894"/>
            <a:ext cx="8066446"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Summary of</a:t>
            </a:r>
            <a:r>
              <a:rPr kumimoji="0" lang="en-ZA" sz="3200" b="1" i="0" u="none" strike="noStrike" kern="1200" cap="none" spc="0" normalizeH="0" noProof="0" dirty="0" smtClean="0">
                <a:ln>
                  <a:noFill/>
                </a:ln>
                <a:solidFill>
                  <a:schemeClr val="tx1"/>
                </a:solidFill>
                <a:effectLst/>
                <a:uLnTx/>
                <a:uFillTx/>
                <a:latin typeface="+mj-lt"/>
                <a:ea typeface="ＭＳ Ｐゴシック" pitchFamily="-112" charset="-128"/>
                <a:cs typeface="Arial" panose="020B0604020202020204" pitchFamily="34" charset="0"/>
              </a:rPr>
              <a:t> Financial Position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60</a:t>
            </a:fld>
            <a:endParaRPr lang="en-US" altLang="en-US" dirty="0"/>
          </a:p>
        </p:txBody>
      </p:sp>
    </p:spTree>
    <p:extLst>
      <p:ext uri="{BB962C8B-B14F-4D97-AF65-F5344CB8AC3E}">
        <p14:creationId xmlns="" xmlns:p14="http://schemas.microsoft.com/office/powerpoint/2010/main" val="26114041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28626" y="2074347"/>
            <a:ext cx="8066446" cy="4247317"/>
          </a:xfrm>
          <a:prstGeom prst="rect">
            <a:avLst/>
          </a:prstGeom>
          <a:noFill/>
        </p:spPr>
        <p:txBody>
          <a:bodyPr wrap="square" rtlCol="0">
            <a:spAutoFit/>
          </a:bodyPr>
          <a:lstStyle/>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During the current financial year, the NHLS received R8 billion from operating activities compared to R6.7 billion in the 2016/2017 financial year. </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Of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the R8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billion, R3.3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billion was utilised for personnel costs (2016/2017: R3.1 billion) and R3.7 billion (2016/2017: R3.7 billion) was utilised for goods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and services</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a:t>
            </a:r>
          </a:p>
          <a:p>
            <a:pPr marL="0" marR="0" lvl="0" indent="0" algn="l" defTabSz="457200" rtl="0" eaLnBrk="1" fontAlgn="base" latinLnBrk="0" hangingPunct="1">
              <a:lnSpc>
                <a:spcPct val="150000"/>
              </a:lnSpc>
              <a:spcBef>
                <a:spcPct val="0"/>
              </a:spcBef>
              <a:spcAft>
                <a:spcPct val="0"/>
              </a:spcAft>
              <a:buClr>
                <a:srgbClr val="99CC00"/>
              </a:buClr>
              <a:buSzPct val="140000"/>
              <a:buFontTx/>
              <a:buNone/>
              <a:tabLst/>
              <a:defRPr/>
            </a:pPr>
            <a:endPar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endParaRPr>
          </a:p>
          <a:p>
            <a:pPr marL="285750" marR="0" lvl="0" indent="-285750" algn="l"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The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total revenue is 6.8% over budget (R560 million) due to an increase in the demand for diagnostic laboratory services and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increases in transfer revenue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during the </a:t>
            </a:r>
            <a:r>
              <a:rPr kumimoji="0" lang="en-ZA" sz="1800" b="0" i="0" u="none" strike="noStrike" kern="1200" cap="none" spc="0" normalizeH="0" baseline="0" noProof="0" dirty="0" smtClean="0">
                <a:ln>
                  <a:noFill/>
                </a:ln>
                <a:solidFill>
                  <a:prstClr val="black"/>
                </a:solidFill>
                <a:effectLst/>
                <a:uLnTx/>
                <a:uFillTx/>
                <a:latin typeface="+mn-lt"/>
                <a:ea typeface="ＭＳ Ｐゴシック" pitchFamily="-112" charset="-128"/>
                <a:cs typeface="+mn-cs"/>
              </a:rPr>
              <a:t>financial </a:t>
            </a:r>
            <a:r>
              <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rPr>
              <a:t>year. </a:t>
            </a:r>
          </a:p>
        </p:txBody>
      </p:sp>
      <p:sp>
        <p:nvSpPr>
          <p:cNvPr id="4" name="TextBox 3"/>
          <p:cNvSpPr txBox="1"/>
          <p:nvPr/>
        </p:nvSpPr>
        <p:spPr>
          <a:xfrm>
            <a:off x="428626" y="986894"/>
            <a:ext cx="8066446"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Summary of</a:t>
            </a:r>
            <a:r>
              <a:rPr kumimoji="0" lang="en-ZA" sz="3200" b="1" i="0" u="none" strike="noStrike" kern="1200" cap="none" spc="0" normalizeH="0" noProof="0" dirty="0" smtClean="0">
                <a:ln>
                  <a:noFill/>
                </a:ln>
                <a:solidFill>
                  <a:schemeClr val="tx1"/>
                </a:solidFill>
                <a:effectLst/>
                <a:uLnTx/>
                <a:uFillTx/>
                <a:latin typeface="+mj-lt"/>
                <a:ea typeface="ＭＳ Ｐゴシック" pitchFamily="-112" charset="-128"/>
                <a:cs typeface="Arial" panose="020B0604020202020204" pitchFamily="34" charset="0"/>
              </a:rPr>
              <a:t> Financial Position (cont)</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61</a:t>
            </a:fld>
            <a:endParaRPr lang="en-US" altLang="en-US" dirty="0"/>
          </a:p>
        </p:txBody>
      </p:sp>
    </p:spTree>
    <p:extLst>
      <p:ext uri="{BB962C8B-B14F-4D97-AF65-F5344CB8AC3E}">
        <p14:creationId xmlns="" xmlns:p14="http://schemas.microsoft.com/office/powerpoint/2010/main" val="15583595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1936030226"/>
              </p:ext>
            </p:extLst>
          </p:nvPr>
        </p:nvGraphicFramePr>
        <p:xfrm>
          <a:off x="491612" y="1519327"/>
          <a:ext cx="8056276" cy="4916682"/>
        </p:xfrm>
        <a:graphic>
          <a:graphicData uri="http://schemas.openxmlformats.org/drawingml/2006/table">
            <a:tbl>
              <a:tblPr firstRow="1" bandRow="1">
                <a:tableStyleId>{5C22544A-7EE6-4342-B048-85BDC9FD1C3A}</a:tableStyleId>
              </a:tblPr>
              <a:tblGrid>
                <a:gridCol w="2014069">
                  <a:extLst>
                    <a:ext uri="{9D8B030D-6E8A-4147-A177-3AD203B41FA5}">
                      <a16:colId xmlns="" xmlns:a16="http://schemas.microsoft.com/office/drawing/2014/main" val="1967464733"/>
                    </a:ext>
                  </a:extLst>
                </a:gridCol>
                <a:gridCol w="2014069">
                  <a:extLst>
                    <a:ext uri="{9D8B030D-6E8A-4147-A177-3AD203B41FA5}">
                      <a16:colId xmlns="" xmlns:a16="http://schemas.microsoft.com/office/drawing/2014/main" val="913595122"/>
                    </a:ext>
                  </a:extLst>
                </a:gridCol>
                <a:gridCol w="2014069">
                  <a:extLst>
                    <a:ext uri="{9D8B030D-6E8A-4147-A177-3AD203B41FA5}">
                      <a16:colId xmlns="" xmlns:a16="http://schemas.microsoft.com/office/drawing/2014/main" val="1858194671"/>
                    </a:ext>
                  </a:extLst>
                </a:gridCol>
                <a:gridCol w="2014069">
                  <a:extLst>
                    <a:ext uri="{9D8B030D-6E8A-4147-A177-3AD203B41FA5}">
                      <a16:colId xmlns="" xmlns:a16="http://schemas.microsoft.com/office/drawing/2014/main" val="4170997914"/>
                    </a:ext>
                  </a:extLst>
                </a:gridCol>
              </a:tblGrid>
              <a:tr h="929136">
                <a:tc>
                  <a:txBody>
                    <a:bodyPr/>
                    <a:lstStyle/>
                    <a:p>
                      <a:pPr algn="ctr"/>
                      <a:r>
                        <a:rPr lang="en-GB" sz="1800" b="1" i="0" u="none" strike="noStrike" kern="1200" baseline="0" dirty="0" smtClean="0">
                          <a:solidFill>
                            <a:schemeClr val="tx1"/>
                          </a:solidFill>
                          <a:latin typeface="+mn-lt"/>
                          <a:ea typeface="+mn-ea"/>
                          <a:cs typeface="Arial" panose="020B0604020202020204" pitchFamily="34" charset="0"/>
                        </a:rPr>
                        <a:t>Financial Performance (R’000)</a:t>
                      </a:r>
                      <a:endParaRPr lang="en-GB" b="1"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2016</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2017</a:t>
                      </a:r>
                      <a:r>
                        <a:rPr lang="en-ZA" baseline="0" dirty="0" smtClean="0">
                          <a:solidFill>
                            <a:schemeClr val="tx1"/>
                          </a:solidFill>
                          <a:latin typeface="+mn-lt"/>
                          <a:cs typeface="Arial" panose="020B0604020202020204" pitchFamily="34" charset="0"/>
                        </a:rPr>
                        <a:t> </a:t>
                      </a:r>
                      <a:r>
                        <a:rPr lang="en-ZA" dirty="0" smtClean="0">
                          <a:solidFill>
                            <a:schemeClr val="tx1"/>
                          </a:solidFill>
                          <a:latin typeface="+mn-lt"/>
                          <a:cs typeface="Arial" panose="020B0604020202020204" pitchFamily="34" charset="0"/>
                        </a:rPr>
                        <a:t>Restated </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2018</a:t>
                      </a:r>
                      <a:endParaRPr lang="en-GB" dirty="0">
                        <a:solidFill>
                          <a:schemeClr val="tx1"/>
                        </a:solidFill>
                        <a:latin typeface="+mn-lt"/>
                        <a:cs typeface="Arial" panose="020B0604020202020204" pitchFamily="34" charset="0"/>
                      </a:endParaRPr>
                    </a:p>
                  </a:txBody>
                  <a:tcPr>
                    <a:solidFill>
                      <a:srgbClr val="FFCC00"/>
                    </a:solidFill>
                  </a:tcPr>
                </a:tc>
                <a:extLst>
                  <a:ext uri="{0D108BD9-81ED-4DB2-BD59-A6C34878D82A}">
                    <a16:rowId xmlns="" xmlns:a16="http://schemas.microsoft.com/office/drawing/2014/main" val="2568602341"/>
                  </a:ext>
                </a:extLst>
              </a:tr>
              <a:tr h="664591">
                <a:tc>
                  <a:txBody>
                    <a:bodyPr/>
                    <a:lstStyle/>
                    <a:p>
                      <a:pPr algn="l"/>
                      <a:r>
                        <a:rPr lang="en-ZA" dirty="0" smtClean="0">
                          <a:latin typeface="+mn-lt"/>
                        </a:rPr>
                        <a:t>Revenue</a:t>
                      </a:r>
                      <a:endParaRPr lang="en-GB" dirty="0">
                        <a:latin typeface="+mn-lt"/>
                      </a:endParaRPr>
                    </a:p>
                  </a:txBody>
                  <a:tcPr>
                    <a:solidFill>
                      <a:schemeClr val="bg2"/>
                    </a:solidFill>
                  </a:tcPr>
                </a:tc>
                <a:tc>
                  <a:txBody>
                    <a:bodyPr/>
                    <a:lstStyle/>
                    <a:p>
                      <a:pPr algn="r"/>
                      <a:r>
                        <a:rPr lang="en-GB" sz="1800" b="0" i="0" u="none" strike="noStrike" kern="1200" baseline="0" dirty="0" smtClean="0">
                          <a:solidFill>
                            <a:schemeClr val="dk1"/>
                          </a:solidFill>
                          <a:latin typeface="+mn-lt"/>
                          <a:ea typeface="+mn-ea"/>
                          <a:cs typeface="+mn-cs"/>
                        </a:rPr>
                        <a:t>6 442 194</a:t>
                      </a:r>
                      <a:endParaRPr lang="en-GB" dirty="0">
                        <a:latin typeface="+mn-lt"/>
                      </a:endParaRPr>
                    </a:p>
                  </a:txBody>
                  <a:tcPr>
                    <a:solidFill>
                      <a:schemeClr val="bg2"/>
                    </a:solidFill>
                  </a:tcPr>
                </a:tc>
                <a:tc>
                  <a:txBody>
                    <a:bodyPr/>
                    <a:lstStyle/>
                    <a:p>
                      <a:pPr algn="r"/>
                      <a:r>
                        <a:rPr lang="en-ZA" dirty="0" smtClean="0">
                          <a:latin typeface="+mn-lt"/>
                        </a:rPr>
                        <a:t>7 094 905</a:t>
                      </a:r>
                      <a:endParaRPr lang="en-GB" dirty="0">
                        <a:latin typeface="+mn-lt"/>
                      </a:endParaRPr>
                    </a:p>
                  </a:txBody>
                  <a:tcPr>
                    <a:solidFill>
                      <a:schemeClr val="bg2"/>
                    </a:solidFill>
                  </a:tcPr>
                </a:tc>
                <a:tc>
                  <a:txBody>
                    <a:bodyPr/>
                    <a:lstStyle/>
                    <a:p>
                      <a:pPr algn="r"/>
                      <a:r>
                        <a:rPr lang="en-ZA" dirty="0" smtClean="0">
                          <a:latin typeface="+mn-lt"/>
                        </a:rPr>
                        <a:t>7 915 877</a:t>
                      </a:r>
                      <a:endParaRPr lang="en-GB" dirty="0">
                        <a:latin typeface="+mn-lt"/>
                      </a:endParaRPr>
                    </a:p>
                  </a:txBody>
                  <a:tcPr>
                    <a:solidFill>
                      <a:schemeClr val="bg2"/>
                    </a:solidFill>
                  </a:tcPr>
                </a:tc>
                <a:extLst>
                  <a:ext uri="{0D108BD9-81ED-4DB2-BD59-A6C34878D82A}">
                    <a16:rowId xmlns="" xmlns:a16="http://schemas.microsoft.com/office/drawing/2014/main" val="4045290889"/>
                  </a:ext>
                </a:extLst>
              </a:tr>
              <a:tr h="664591">
                <a:tc>
                  <a:txBody>
                    <a:bodyPr/>
                    <a:lstStyle/>
                    <a:p>
                      <a:pPr algn="l"/>
                      <a:r>
                        <a:rPr lang="en-ZA" dirty="0" smtClean="0">
                          <a:latin typeface="+mn-lt"/>
                        </a:rPr>
                        <a:t>Other revenue</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523 553</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269 119</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327 041</a:t>
                      </a:r>
                      <a:endParaRPr lang="en-GB" dirty="0">
                        <a:latin typeface="+mn-lt"/>
                      </a:endParaRPr>
                    </a:p>
                  </a:txBody>
                  <a:tcPr>
                    <a:solidFill>
                      <a:schemeClr val="accent4">
                        <a:lumMod val="20000"/>
                        <a:lumOff val="80000"/>
                      </a:schemeClr>
                    </a:solidFill>
                  </a:tcPr>
                </a:tc>
                <a:extLst>
                  <a:ext uri="{0D108BD9-81ED-4DB2-BD59-A6C34878D82A}">
                    <a16:rowId xmlns="" xmlns:a16="http://schemas.microsoft.com/office/drawing/2014/main" val="4044925950"/>
                  </a:ext>
                </a:extLst>
              </a:tr>
              <a:tr h="664591">
                <a:tc>
                  <a:txBody>
                    <a:bodyPr/>
                    <a:lstStyle/>
                    <a:p>
                      <a:pPr algn="l"/>
                      <a:r>
                        <a:rPr lang="en-ZA" dirty="0" smtClean="0">
                          <a:latin typeface="+mn-lt"/>
                        </a:rPr>
                        <a:t>Total revenue</a:t>
                      </a:r>
                      <a:endParaRPr lang="en-GB" dirty="0">
                        <a:latin typeface="+mn-lt"/>
                      </a:endParaRPr>
                    </a:p>
                  </a:txBody>
                  <a:tcPr>
                    <a:solidFill>
                      <a:schemeClr val="bg2"/>
                    </a:solidFill>
                  </a:tcPr>
                </a:tc>
                <a:tc>
                  <a:txBody>
                    <a:bodyPr/>
                    <a:lstStyle/>
                    <a:p>
                      <a:pPr algn="r"/>
                      <a:r>
                        <a:rPr lang="en-ZA" dirty="0" smtClean="0">
                          <a:latin typeface="+mn-lt"/>
                        </a:rPr>
                        <a:t>6 965 747</a:t>
                      </a:r>
                      <a:endParaRPr lang="en-GB" dirty="0">
                        <a:latin typeface="+mn-lt"/>
                      </a:endParaRPr>
                    </a:p>
                  </a:txBody>
                  <a:tcPr>
                    <a:solidFill>
                      <a:schemeClr val="bg2"/>
                    </a:solidFill>
                  </a:tcPr>
                </a:tc>
                <a:tc>
                  <a:txBody>
                    <a:bodyPr/>
                    <a:lstStyle/>
                    <a:p>
                      <a:pPr algn="r"/>
                      <a:r>
                        <a:rPr lang="en-ZA" dirty="0" smtClean="0">
                          <a:latin typeface="+mn-lt"/>
                        </a:rPr>
                        <a:t>7 364 024</a:t>
                      </a:r>
                      <a:endParaRPr lang="en-GB" dirty="0">
                        <a:latin typeface="+mn-lt"/>
                      </a:endParaRPr>
                    </a:p>
                  </a:txBody>
                  <a:tcPr>
                    <a:solidFill>
                      <a:schemeClr val="bg2"/>
                    </a:solidFill>
                  </a:tcPr>
                </a:tc>
                <a:tc>
                  <a:txBody>
                    <a:bodyPr/>
                    <a:lstStyle/>
                    <a:p>
                      <a:pPr algn="r"/>
                      <a:r>
                        <a:rPr lang="en-ZA" dirty="0" smtClean="0">
                          <a:latin typeface="+mn-lt"/>
                        </a:rPr>
                        <a:t>8 242 918</a:t>
                      </a:r>
                      <a:endParaRPr lang="en-GB" dirty="0">
                        <a:latin typeface="+mn-lt"/>
                      </a:endParaRPr>
                    </a:p>
                  </a:txBody>
                  <a:tcPr>
                    <a:solidFill>
                      <a:schemeClr val="bg2"/>
                    </a:solidFill>
                  </a:tcPr>
                </a:tc>
                <a:extLst>
                  <a:ext uri="{0D108BD9-81ED-4DB2-BD59-A6C34878D82A}">
                    <a16:rowId xmlns="" xmlns:a16="http://schemas.microsoft.com/office/drawing/2014/main" val="2698240145"/>
                  </a:ext>
                </a:extLst>
              </a:tr>
              <a:tr h="664591">
                <a:tc>
                  <a:txBody>
                    <a:bodyPr/>
                    <a:lstStyle/>
                    <a:p>
                      <a:pPr algn="l"/>
                      <a:r>
                        <a:rPr lang="en-ZA" dirty="0" smtClean="0">
                          <a:latin typeface="+mn-lt"/>
                        </a:rPr>
                        <a:t>Gross Margin</a:t>
                      </a:r>
                      <a:r>
                        <a:rPr lang="en-ZA" baseline="0" dirty="0" smtClean="0">
                          <a:latin typeface="+mn-lt"/>
                        </a:rPr>
                        <a:t> / </a:t>
                      </a:r>
                      <a:r>
                        <a:rPr lang="en-ZA" dirty="0" smtClean="0">
                          <a:latin typeface="+mn-lt"/>
                        </a:rPr>
                        <a:t>(loss)</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1 602 546</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1 262 153</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1 638 276</a:t>
                      </a:r>
                      <a:endParaRPr lang="en-GB" dirty="0">
                        <a:latin typeface="+mn-lt"/>
                      </a:endParaRPr>
                    </a:p>
                  </a:txBody>
                  <a:tcPr>
                    <a:solidFill>
                      <a:schemeClr val="accent4">
                        <a:lumMod val="20000"/>
                        <a:lumOff val="80000"/>
                      </a:schemeClr>
                    </a:solidFill>
                  </a:tcPr>
                </a:tc>
                <a:extLst>
                  <a:ext uri="{0D108BD9-81ED-4DB2-BD59-A6C34878D82A}">
                    <a16:rowId xmlns="" xmlns:a16="http://schemas.microsoft.com/office/drawing/2014/main" val="3695512133"/>
                  </a:ext>
                </a:extLst>
              </a:tr>
              <a:tr h="664591">
                <a:tc>
                  <a:txBody>
                    <a:bodyPr/>
                    <a:lstStyle/>
                    <a:p>
                      <a:pPr algn="l"/>
                      <a:r>
                        <a:rPr lang="en-ZA" dirty="0" smtClean="0">
                          <a:latin typeface="+mn-lt"/>
                        </a:rPr>
                        <a:t>Operating surplus</a:t>
                      </a:r>
                      <a:r>
                        <a:rPr lang="en-ZA" baseline="0" dirty="0" smtClean="0">
                          <a:latin typeface="+mn-lt"/>
                        </a:rPr>
                        <a:t> / (deficit)</a:t>
                      </a:r>
                      <a:endParaRPr lang="en-GB" dirty="0">
                        <a:latin typeface="+mn-lt"/>
                      </a:endParaRPr>
                    </a:p>
                  </a:txBody>
                  <a:tcPr>
                    <a:solidFill>
                      <a:schemeClr val="bg2"/>
                    </a:solidFill>
                  </a:tcPr>
                </a:tc>
                <a:tc>
                  <a:txBody>
                    <a:bodyPr/>
                    <a:lstStyle/>
                    <a:p>
                      <a:pPr algn="r"/>
                      <a:r>
                        <a:rPr lang="en-ZA" dirty="0" smtClean="0">
                          <a:latin typeface="+mn-lt"/>
                        </a:rPr>
                        <a:t>272 946</a:t>
                      </a:r>
                      <a:endParaRPr lang="en-GB" dirty="0">
                        <a:latin typeface="+mn-lt"/>
                      </a:endParaRPr>
                    </a:p>
                  </a:txBody>
                  <a:tcPr>
                    <a:solidFill>
                      <a:schemeClr val="bg2"/>
                    </a:solidFill>
                  </a:tcPr>
                </a:tc>
                <a:tc>
                  <a:txBody>
                    <a:bodyPr/>
                    <a:lstStyle/>
                    <a:p>
                      <a:pPr algn="r"/>
                      <a:r>
                        <a:rPr lang="en-ZA" dirty="0" smtClean="0">
                          <a:latin typeface="+mn-lt"/>
                        </a:rPr>
                        <a:t>(2 029 017)</a:t>
                      </a:r>
                      <a:endParaRPr lang="en-GB" dirty="0">
                        <a:latin typeface="+mn-lt"/>
                      </a:endParaRPr>
                    </a:p>
                  </a:txBody>
                  <a:tcPr>
                    <a:solidFill>
                      <a:schemeClr val="bg2"/>
                    </a:solidFill>
                  </a:tcPr>
                </a:tc>
                <a:tc>
                  <a:txBody>
                    <a:bodyPr/>
                    <a:lstStyle/>
                    <a:p>
                      <a:pPr algn="r"/>
                      <a:r>
                        <a:rPr lang="en-ZA" dirty="0" smtClean="0">
                          <a:latin typeface="+mn-lt"/>
                        </a:rPr>
                        <a:t>1 217 159</a:t>
                      </a:r>
                      <a:endParaRPr lang="en-GB" dirty="0">
                        <a:latin typeface="+mn-lt"/>
                      </a:endParaRPr>
                    </a:p>
                  </a:txBody>
                  <a:tcPr>
                    <a:solidFill>
                      <a:schemeClr val="bg2"/>
                    </a:solidFill>
                  </a:tcPr>
                </a:tc>
                <a:extLst>
                  <a:ext uri="{0D108BD9-81ED-4DB2-BD59-A6C34878D82A}">
                    <a16:rowId xmlns="" xmlns:a16="http://schemas.microsoft.com/office/drawing/2014/main" val="1781411618"/>
                  </a:ext>
                </a:extLst>
              </a:tr>
              <a:tr h="664591">
                <a:tc>
                  <a:txBody>
                    <a:bodyPr/>
                    <a:lstStyle/>
                    <a:p>
                      <a:pPr algn="l"/>
                      <a:r>
                        <a:rPr lang="en-ZA" dirty="0" smtClean="0">
                          <a:latin typeface="+mn-lt"/>
                        </a:rPr>
                        <a:t>Net surplus</a:t>
                      </a:r>
                      <a:r>
                        <a:rPr lang="en-ZA" baseline="0" dirty="0" smtClean="0">
                          <a:latin typeface="+mn-lt"/>
                        </a:rPr>
                        <a:t> / (deficit</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272 762</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(1 910 167)</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1 302 575 </a:t>
                      </a:r>
                      <a:endParaRPr lang="en-GB" dirty="0">
                        <a:latin typeface="+mn-lt"/>
                      </a:endParaRPr>
                    </a:p>
                  </a:txBody>
                  <a:tcPr>
                    <a:solidFill>
                      <a:schemeClr val="accent4">
                        <a:lumMod val="20000"/>
                        <a:lumOff val="80000"/>
                      </a:schemeClr>
                    </a:solidFill>
                  </a:tcPr>
                </a:tc>
                <a:extLst>
                  <a:ext uri="{0D108BD9-81ED-4DB2-BD59-A6C34878D82A}">
                    <a16:rowId xmlns="" xmlns:a16="http://schemas.microsoft.com/office/drawing/2014/main" val="1173963358"/>
                  </a:ext>
                </a:extLst>
              </a:tr>
            </a:tbl>
          </a:graphicData>
        </a:graphic>
      </p:graphicFrame>
      <p:sp>
        <p:nvSpPr>
          <p:cNvPr id="8" name="TextBox 7"/>
          <p:cNvSpPr txBox="1"/>
          <p:nvPr/>
        </p:nvSpPr>
        <p:spPr>
          <a:xfrm>
            <a:off x="491613" y="860566"/>
            <a:ext cx="8056274"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Summary of</a:t>
            </a:r>
            <a:r>
              <a:rPr kumimoji="0" lang="en-ZA" sz="3200" b="1" i="0" u="none" strike="noStrike" kern="1200" cap="none" spc="0" normalizeH="0" noProof="0" dirty="0" smtClean="0">
                <a:ln>
                  <a:noFill/>
                </a:ln>
                <a:solidFill>
                  <a:schemeClr val="tx1"/>
                </a:solidFill>
                <a:effectLst/>
                <a:uLnTx/>
                <a:uFillTx/>
                <a:latin typeface="+mj-lt"/>
                <a:ea typeface="ＭＳ Ｐゴシック" pitchFamily="-112" charset="-128"/>
                <a:cs typeface="Arial" panose="020B0604020202020204" pitchFamily="34" charset="0"/>
              </a:rPr>
              <a:t> Salient Group Information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62</a:t>
            </a:fld>
            <a:endParaRPr lang="en-US" altLang="en-US" dirty="0"/>
          </a:p>
        </p:txBody>
      </p:sp>
    </p:spTree>
    <p:extLst>
      <p:ext uri="{BB962C8B-B14F-4D97-AF65-F5344CB8AC3E}">
        <p14:creationId xmlns="" xmlns:p14="http://schemas.microsoft.com/office/powerpoint/2010/main" val="17555718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1967651225"/>
              </p:ext>
            </p:extLst>
          </p:nvPr>
        </p:nvGraphicFramePr>
        <p:xfrm>
          <a:off x="481780" y="1643767"/>
          <a:ext cx="8066108" cy="4751709"/>
        </p:xfrm>
        <a:graphic>
          <a:graphicData uri="http://schemas.openxmlformats.org/drawingml/2006/table">
            <a:tbl>
              <a:tblPr firstRow="1" bandRow="1">
                <a:tableStyleId>{5C22544A-7EE6-4342-B048-85BDC9FD1C3A}</a:tableStyleId>
              </a:tblPr>
              <a:tblGrid>
                <a:gridCol w="2016527">
                  <a:extLst>
                    <a:ext uri="{9D8B030D-6E8A-4147-A177-3AD203B41FA5}">
                      <a16:colId xmlns="" xmlns:a16="http://schemas.microsoft.com/office/drawing/2014/main" val="1967464733"/>
                    </a:ext>
                  </a:extLst>
                </a:gridCol>
                <a:gridCol w="2016527">
                  <a:extLst>
                    <a:ext uri="{9D8B030D-6E8A-4147-A177-3AD203B41FA5}">
                      <a16:colId xmlns="" xmlns:a16="http://schemas.microsoft.com/office/drawing/2014/main" val="913595122"/>
                    </a:ext>
                  </a:extLst>
                </a:gridCol>
                <a:gridCol w="2016527">
                  <a:extLst>
                    <a:ext uri="{9D8B030D-6E8A-4147-A177-3AD203B41FA5}">
                      <a16:colId xmlns="" xmlns:a16="http://schemas.microsoft.com/office/drawing/2014/main" val="1858194671"/>
                    </a:ext>
                  </a:extLst>
                </a:gridCol>
                <a:gridCol w="2016527">
                  <a:extLst>
                    <a:ext uri="{9D8B030D-6E8A-4147-A177-3AD203B41FA5}">
                      <a16:colId xmlns="" xmlns:a16="http://schemas.microsoft.com/office/drawing/2014/main" val="4170997914"/>
                    </a:ext>
                  </a:extLst>
                </a:gridCol>
              </a:tblGrid>
              <a:tr h="929136">
                <a:tc>
                  <a:txBody>
                    <a:bodyPr/>
                    <a:lstStyle/>
                    <a:p>
                      <a:pPr algn="ctr"/>
                      <a:r>
                        <a:rPr lang="en-GB" sz="1800" b="1" i="0" u="none" strike="noStrike" kern="1200" baseline="0" dirty="0" smtClean="0">
                          <a:solidFill>
                            <a:schemeClr val="tx1"/>
                          </a:solidFill>
                          <a:latin typeface="+mn-lt"/>
                          <a:ea typeface="+mn-ea"/>
                          <a:cs typeface="Arial" panose="020B0604020202020204" pitchFamily="34" charset="0"/>
                        </a:rPr>
                        <a:t>Cash Position </a:t>
                      </a:r>
                      <a:endParaRPr lang="en-GB" b="1"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2016</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2017</a:t>
                      </a:r>
                      <a:r>
                        <a:rPr lang="en-ZA" baseline="0" dirty="0" smtClean="0">
                          <a:solidFill>
                            <a:schemeClr val="tx1"/>
                          </a:solidFill>
                          <a:latin typeface="+mn-lt"/>
                          <a:cs typeface="Arial" panose="020B0604020202020204" pitchFamily="34" charset="0"/>
                        </a:rPr>
                        <a:t> </a:t>
                      </a:r>
                      <a:r>
                        <a:rPr lang="en-ZA" dirty="0" smtClean="0">
                          <a:solidFill>
                            <a:schemeClr val="tx1"/>
                          </a:solidFill>
                          <a:latin typeface="+mn-lt"/>
                          <a:cs typeface="Arial" panose="020B0604020202020204" pitchFamily="34" charset="0"/>
                        </a:rPr>
                        <a:t>Restated </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2018</a:t>
                      </a:r>
                      <a:endParaRPr lang="en-GB" dirty="0">
                        <a:solidFill>
                          <a:schemeClr val="tx1"/>
                        </a:solidFill>
                        <a:latin typeface="+mn-lt"/>
                        <a:cs typeface="Arial" panose="020B0604020202020204" pitchFamily="34" charset="0"/>
                      </a:endParaRPr>
                    </a:p>
                  </a:txBody>
                  <a:tcPr>
                    <a:solidFill>
                      <a:srgbClr val="FFCC00"/>
                    </a:solidFill>
                  </a:tcPr>
                </a:tc>
                <a:extLst>
                  <a:ext uri="{0D108BD9-81ED-4DB2-BD59-A6C34878D82A}">
                    <a16:rowId xmlns="" xmlns:a16="http://schemas.microsoft.com/office/drawing/2014/main" val="2568602341"/>
                  </a:ext>
                </a:extLst>
              </a:tr>
              <a:tr h="664591">
                <a:tc>
                  <a:txBody>
                    <a:bodyPr/>
                    <a:lstStyle/>
                    <a:p>
                      <a:pPr algn="l"/>
                      <a:r>
                        <a:rPr lang="en-ZA" dirty="0" smtClean="0">
                          <a:latin typeface="+mn-lt"/>
                        </a:rPr>
                        <a:t>Net</a:t>
                      </a:r>
                      <a:r>
                        <a:rPr lang="en-ZA" baseline="0" dirty="0" smtClean="0">
                          <a:latin typeface="+mn-lt"/>
                        </a:rPr>
                        <a:t> cash generated from operations</a:t>
                      </a:r>
                      <a:endParaRPr lang="en-GB" dirty="0">
                        <a:latin typeface="+mn-lt"/>
                      </a:endParaRPr>
                    </a:p>
                  </a:txBody>
                  <a:tcPr>
                    <a:solidFill>
                      <a:schemeClr val="bg2"/>
                    </a:solidFill>
                  </a:tcPr>
                </a:tc>
                <a:tc>
                  <a:txBody>
                    <a:bodyPr/>
                    <a:lstStyle/>
                    <a:p>
                      <a:pPr algn="r"/>
                      <a:r>
                        <a:rPr lang="en-ZA" dirty="0" smtClean="0">
                          <a:latin typeface="+mn-lt"/>
                        </a:rPr>
                        <a:t>136 152</a:t>
                      </a:r>
                      <a:endParaRPr lang="en-GB" dirty="0">
                        <a:latin typeface="+mn-lt"/>
                      </a:endParaRPr>
                    </a:p>
                  </a:txBody>
                  <a:tcPr>
                    <a:solidFill>
                      <a:schemeClr val="bg2"/>
                    </a:solidFill>
                  </a:tcPr>
                </a:tc>
                <a:tc>
                  <a:txBody>
                    <a:bodyPr/>
                    <a:lstStyle/>
                    <a:p>
                      <a:pPr algn="r"/>
                      <a:r>
                        <a:rPr lang="en-ZA" dirty="0" smtClean="0">
                          <a:latin typeface="+mn-lt"/>
                        </a:rPr>
                        <a:t>(102 350)</a:t>
                      </a:r>
                      <a:endParaRPr lang="en-GB" dirty="0">
                        <a:latin typeface="+mn-lt"/>
                      </a:endParaRPr>
                    </a:p>
                  </a:txBody>
                  <a:tcPr>
                    <a:solidFill>
                      <a:schemeClr val="bg2"/>
                    </a:solidFill>
                  </a:tcPr>
                </a:tc>
                <a:tc>
                  <a:txBody>
                    <a:bodyPr/>
                    <a:lstStyle/>
                    <a:p>
                      <a:pPr algn="r"/>
                      <a:r>
                        <a:rPr lang="en-ZA" dirty="0" smtClean="0">
                          <a:latin typeface="+mn-lt"/>
                        </a:rPr>
                        <a:t>930 884</a:t>
                      </a:r>
                      <a:endParaRPr lang="en-GB" dirty="0">
                        <a:latin typeface="+mn-lt"/>
                      </a:endParaRPr>
                    </a:p>
                  </a:txBody>
                  <a:tcPr>
                    <a:solidFill>
                      <a:schemeClr val="bg2"/>
                    </a:solidFill>
                  </a:tcPr>
                </a:tc>
                <a:extLst>
                  <a:ext uri="{0D108BD9-81ED-4DB2-BD59-A6C34878D82A}">
                    <a16:rowId xmlns="" xmlns:a16="http://schemas.microsoft.com/office/drawing/2014/main" val="4045290889"/>
                  </a:ext>
                </a:extLst>
              </a:tr>
              <a:tr h="664591">
                <a:tc>
                  <a:txBody>
                    <a:bodyPr/>
                    <a:lstStyle/>
                    <a:p>
                      <a:pPr algn="l"/>
                      <a:r>
                        <a:rPr lang="en-ZA" dirty="0" smtClean="0">
                          <a:latin typeface="+mn-lt"/>
                        </a:rPr>
                        <a:t>Net increase / (decrease) in cash</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87 809</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(346 999)</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727 168</a:t>
                      </a:r>
                      <a:endParaRPr lang="en-GB" dirty="0">
                        <a:latin typeface="+mn-lt"/>
                      </a:endParaRPr>
                    </a:p>
                  </a:txBody>
                  <a:tcPr>
                    <a:solidFill>
                      <a:schemeClr val="accent4">
                        <a:lumMod val="20000"/>
                        <a:lumOff val="80000"/>
                      </a:schemeClr>
                    </a:solidFill>
                  </a:tcPr>
                </a:tc>
                <a:extLst>
                  <a:ext uri="{0D108BD9-81ED-4DB2-BD59-A6C34878D82A}">
                    <a16:rowId xmlns="" xmlns:a16="http://schemas.microsoft.com/office/drawing/2014/main" val="4044925950"/>
                  </a:ext>
                </a:extLst>
              </a:tr>
              <a:tr h="664591">
                <a:tc>
                  <a:txBody>
                    <a:bodyPr/>
                    <a:lstStyle/>
                    <a:p>
                      <a:pPr algn="l"/>
                      <a:r>
                        <a:rPr lang="en-ZA" dirty="0" smtClean="0">
                          <a:latin typeface="+mn-lt"/>
                        </a:rPr>
                        <a:t>Cash on hand available for NHLS operations</a:t>
                      </a:r>
                      <a:endParaRPr lang="en-GB" dirty="0">
                        <a:latin typeface="+mn-lt"/>
                      </a:endParaRPr>
                    </a:p>
                  </a:txBody>
                  <a:tcPr>
                    <a:solidFill>
                      <a:schemeClr val="bg2"/>
                    </a:solidFill>
                  </a:tcPr>
                </a:tc>
                <a:tc>
                  <a:txBody>
                    <a:bodyPr/>
                    <a:lstStyle/>
                    <a:p>
                      <a:pPr algn="r"/>
                      <a:r>
                        <a:rPr lang="en-ZA" dirty="0" smtClean="0">
                          <a:latin typeface="+mn-lt"/>
                        </a:rPr>
                        <a:t>570 756</a:t>
                      </a:r>
                      <a:endParaRPr lang="en-GB" dirty="0">
                        <a:latin typeface="+mn-lt"/>
                      </a:endParaRPr>
                    </a:p>
                  </a:txBody>
                  <a:tcPr>
                    <a:solidFill>
                      <a:schemeClr val="bg2"/>
                    </a:solidFill>
                  </a:tcPr>
                </a:tc>
                <a:tc>
                  <a:txBody>
                    <a:bodyPr/>
                    <a:lstStyle/>
                    <a:p>
                      <a:pPr algn="r"/>
                      <a:r>
                        <a:rPr lang="en-ZA" dirty="0" smtClean="0">
                          <a:latin typeface="+mn-lt"/>
                        </a:rPr>
                        <a:t>333 624</a:t>
                      </a:r>
                      <a:endParaRPr lang="en-GB" dirty="0">
                        <a:latin typeface="+mn-lt"/>
                      </a:endParaRPr>
                    </a:p>
                  </a:txBody>
                  <a:tcPr>
                    <a:solidFill>
                      <a:schemeClr val="bg2"/>
                    </a:solidFill>
                  </a:tcPr>
                </a:tc>
                <a:tc>
                  <a:txBody>
                    <a:bodyPr/>
                    <a:lstStyle/>
                    <a:p>
                      <a:pPr algn="r"/>
                      <a:r>
                        <a:rPr lang="en-ZA" dirty="0" smtClean="0">
                          <a:latin typeface="+mn-lt"/>
                        </a:rPr>
                        <a:t>753 372</a:t>
                      </a:r>
                      <a:endParaRPr lang="en-GB" dirty="0">
                        <a:latin typeface="+mn-lt"/>
                      </a:endParaRPr>
                    </a:p>
                  </a:txBody>
                  <a:tcPr>
                    <a:solidFill>
                      <a:schemeClr val="bg2"/>
                    </a:solidFill>
                  </a:tcPr>
                </a:tc>
                <a:extLst>
                  <a:ext uri="{0D108BD9-81ED-4DB2-BD59-A6C34878D82A}">
                    <a16:rowId xmlns="" xmlns:a16="http://schemas.microsoft.com/office/drawing/2014/main" val="2698240145"/>
                  </a:ext>
                </a:extLst>
              </a:tr>
              <a:tr h="664591">
                <a:tc>
                  <a:txBody>
                    <a:bodyPr/>
                    <a:lstStyle/>
                    <a:p>
                      <a:pPr algn="l"/>
                      <a:r>
                        <a:rPr lang="en-ZA" dirty="0" smtClean="0">
                          <a:latin typeface="+mn-lt"/>
                        </a:rPr>
                        <a:t>Cash on hand available for grants held in trust</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168 219</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58 352</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365 372</a:t>
                      </a:r>
                      <a:endParaRPr lang="en-GB" dirty="0">
                        <a:latin typeface="+mn-lt"/>
                      </a:endParaRPr>
                    </a:p>
                  </a:txBody>
                  <a:tcPr>
                    <a:solidFill>
                      <a:schemeClr val="accent4">
                        <a:lumMod val="20000"/>
                        <a:lumOff val="80000"/>
                      </a:schemeClr>
                    </a:solidFill>
                  </a:tcPr>
                </a:tc>
                <a:extLst>
                  <a:ext uri="{0D108BD9-81ED-4DB2-BD59-A6C34878D82A}">
                    <a16:rowId xmlns="" xmlns:a16="http://schemas.microsoft.com/office/drawing/2014/main" val="3695512133"/>
                  </a:ext>
                </a:extLst>
              </a:tr>
              <a:tr h="664591">
                <a:tc>
                  <a:txBody>
                    <a:bodyPr/>
                    <a:lstStyle/>
                    <a:p>
                      <a:pPr algn="l"/>
                      <a:r>
                        <a:rPr lang="en-ZA" dirty="0" smtClean="0">
                          <a:latin typeface="+mn-lt"/>
                        </a:rPr>
                        <a:t>Total reported cash-on-hand</a:t>
                      </a:r>
                      <a:r>
                        <a:rPr lang="en-ZA" baseline="0" dirty="0" smtClean="0">
                          <a:latin typeface="+mn-lt"/>
                        </a:rPr>
                        <a:t> </a:t>
                      </a:r>
                      <a:endParaRPr lang="en-GB" dirty="0">
                        <a:latin typeface="+mn-lt"/>
                      </a:endParaRPr>
                    </a:p>
                  </a:txBody>
                  <a:tcPr>
                    <a:solidFill>
                      <a:schemeClr val="bg2"/>
                    </a:solidFill>
                  </a:tcPr>
                </a:tc>
                <a:tc>
                  <a:txBody>
                    <a:bodyPr/>
                    <a:lstStyle/>
                    <a:p>
                      <a:pPr algn="r"/>
                      <a:r>
                        <a:rPr lang="en-ZA" dirty="0" smtClean="0">
                          <a:latin typeface="+mn-lt"/>
                        </a:rPr>
                        <a:t>738 975</a:t>
                      </a:r>
                      <a:endParaRPr lang="en-GB" dirty="0">
                        <a:latin typeface="+mn-lt"/>
                      </a:endParaRPr>
                    </a:p>
                  </a:txBody>
                  <a:tcPr>
                    <a:solidFill>
                      <a:schemeClr val="bg2"/>
                    </a:solidFill>
                  </a:tcPr>
                </a:tc>
                <a:tc>
                  <a:txBody>
                    <a:bodyPr/>
                    <a:lstStyle/>
                    <a:p>
                      <a:pPr algn="r"/>
                      <a:r>
                        <a:rPr lang="en-ZA" dirty="0" smtClean="0">
                          <a:latin typeface="+mn-lt"/>
                        </a:rPr>
                        <a:t>391 976 </a:t>
                      </a:r>
                      <a:endParaRPr lang="en-GB" dirty="0">
                        <a:latin typeface="+mn-lt"/>
                      </a:endParaRPr>
                    </a:p>
                  </a:txBody>
                  <a:tcPr>
                    <a:solidFill>
                      <a:schemeClr val="bg2"/>
                    </a:solidFill>
                  </a:tcPr>
                </a:tc>
                <a:tc>
                  <a:txBody>
                    <a:bodyPr/>
                    <a:lstStyle/>
                    <a:p>
                      <a:pPr algn="r"/>
                      <a:r>
                        <a:rPr lang="en-ZA" dirty="0" smtClean="0">
                          <a:latin typeface="+mn-lt"/>
                        </a:rPr>
                        <a:t>1 119 144</a:t>
                      </a:r>
                      <a:endParaRPr lang="en-GB" dirty="0">
                        <a:latin typeface="+mn-lt"/>
                      </a:endParaRPr>
                    </a:p>
                  </a:txBody>
                  <a:tcPr>
                    <a:solidFill>
                      <a:schemeClr val="bg2"/>
                    </a:solidFill>
                  </a:tcPr>
                </a:tc>
                <a:extLst>
                  <a:ext uri="{0D108BD9-81ED-4DB2-BD59-A6C34878D82A}">
                    <a16:rowId xmlns="" xmlns:a16="http://schemas.microsoft.com/office/drawing/2014/main" val="1781411618"/>
                  </a:ext>
                </a:extLst>
              </a:tr>
            </a:tbl>
          </a:graphicData>
        </a:graphic>
      </p:graphicFrame>
      <p:sp>
        <p:nvSpPr>
          <p:cNvPr id="6" name="TextBox 5"/>
          <p:cNvSpPr txBox="1"/>
          <p:nvPr/>
        </p:nvSpPr>
        <p:spPr>
          <a:xfrm>
            <a:off x="481781" y="860566"/>
            <a:ext cx="8066106"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Summary of</a:t>
            </a:r>
            <a:r>
              <a:rPr kumimoji="0" lang="en-ZA" sz="3200" b="1" i="0" u="none" strike="noStrike" kern="1200" cap="none" spc="0" normalizeH="0" noProof="0" dirty="0" smtClean="0">
                <a:ln>
                  <a:noFill/>
                </a:ln>
                <a:solidFill>
                  <a:schemeClr val="tx1"/>
                </a:solidFill>
                <a:effectLst/>
                <a:uLnTx/>
                <a:uFillTx/>
                <a:latin typeface="+mj-lt"/>
                <a:ea typeface="ＭＳ Ｐゴシック" pitchFamily="-112" charset="-128"/>
                <a:cs typeface="Arial" panose="020B0604020202020204" pitchFamily="34" charset="0"/>
              </a:rPr>
              <a:t> Salient Group Information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63</a:t>
            </a:fld>
            <a:endParaRPr lang="en-US" altLang="en-US" dirty="0"/>
          </a:p>
        </p:txBody>
      </p:sp>
    </p:spTree>
    <p:extLst>
      <p:ext uri="{BB962C8B-B14F-4D97-AF65-F5344CB8AC3E}">
        <p14:creationId xmlns="" xmlns:p14="http://schemas.microsoft.com/office/powerpoint/2010/main" val="10733560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2403888820"/>
              </p:ext>
            </p:extLst>
          </p:nvPr>
        </p:nvGraphicFramePr>
        <p:xfrm>
          <a:off x="442450" y="1904687"/>
          <a:ext cx="8101784" cy="1843536"/>
        </p:xfrm>
        <a:graphic>
          <a:graphicData uri="http://schemas.openxmlformats.org/drawingml/2006/table">
            <a:tbl>
              <a:tblPr firstRow="1" bandRow="1">
                <a:tableStyleId>{5C22544A-7EE6-4342-B048-85BDC9FD1C3A}</a:tableStyleId>
              </a:tblPr>
              <a:tblGrid>
                <a:gridCol w="2025446">
                  <a:extLst>
                    <a:ext uri="{9D8B030D-6E8A-4147-A177-3AD203B41FA5}">
                      <a16:colId xmlns="" xmlns:a16="http://schemas.microsoft.com/office/drawing/2014/main" val="1967464733"/>
                    </a:ext>
                  </a:extLst>
                </a:gridCol>
                <a:gridCol w="2025446">
                  <a:extLst>
                    <a:ext uri="{9D8B030D-6E8A-4147-A177-3AD203B41FA5}">
                      <a16:colId xmlns="" xmlns:a16="http://schemas.microsoft.com/office/drawing/2014/main" val="913595122"/>
                    </a:ext>
                  </a:extLst>
                </a:gridCol>
                <a:gridCol w="2025446">
                  <a:extLst>
                    <a:ext uri="{9D8B030D-6E8A-4147-A177-3AD203B41FA5}">
                      <a16:colId xmlns="" xmlns:a16="http://schemas.microsoft.com/office/drawing/2014/main" val="1858194671"/>
                    </a:ext>
                  </a:extLst>
                </a:gridCol>
                <a:gridCol w="2025446">
                  <a:extLst>
                    <a:ext uri="{9D8B030D-6E8A-4147-A177-3AD203B41FA5}">
                      <a16:colId xmlns="" xmlns:a16="http://schemas.microsoft.com/office/drawing/2014/main" val="4170997914"/>
                    </a:ext>
                  </a:extLst>
                </a:gridCol>
              </a:tblGrid>
              <a:tr h="929136">
                <a:tc>
                  <a:txBody>
                    <a:bodyPr/>
                    <a:lstStyle/>
                    <a:p>
                      <a:pPr algn="ctr"/>
                      <a:r>
                        <a:rPr lang="en-GB" sz="1800" b="1" i="0" u="none" strike="noStrike" kern="1200" baseline="0" dirty="0" smtClean="0">
                          <a:solidFill>
                            <a:schemeClr val="tx1"/>
                          </a:solidFill>
                          <a:latin typeface="+mn-lt"/>
                          <a:ea typeface="+mn-ea"/>
                          <a:cs typeface="Arial" panose="020B0604020202020204" pitchFamily="34" charset="0"/>
                        </a:rPr>
                        <a:t>Subsidies from government R’000</a:t>
                      </a:r>
                      <a:endParaRPr lang="en-GB" b="1"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2016</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2017</a:t>
                      </a:r>
                      <a:r>
                        <a:rPr lang="en-ZA" baseline="0" dirty="0" smtClean="0">
                          <a:solidFill>
                            <a:schemeClr val="tx1"/>
                          </a:solidFill>
                          <a:latin typeface="+mn-lt"/>
                          <a:cs typeface="Arial" panose="020B0604020202020204" pitchFamily="34" charset="0"/>
                        </a:rPr>
                        <a:t> </a:t>
                      </a:r>
                      <a:r>
                        <a:rPr lang="en-ZA" dirty="0" smtClean="0">
                          <a:solidFill>
                            <a:schemeClr val="tx1"/>
                          </a:solidFill>
                          <a:latin typeface="+mn-lt"/>
                          <a:cs typeface="Arial" panose="020B0604020202020204" pitchFamily="34" charset="0"/>
                        </a:rPr>
                        <a:t>Restated </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2018</a:t>
                      </a:r>
                      <a:endParaRPr lang="en-GB" dirty="0">
                        <a:solidFill>
                          <a:schemeClr val="tx1"/>
                        </a:solidFill>
                        <a:latin typeface="+mn-lt"/>
                        <a:cs typeface="Arial" panose="020B0604020202020204" pitchFamily="34" charset="0"/>
                      </a:endParaRPr>
                    </a:p>
                  </a:txBody>
                  <a:tcPr>
                    <a:solidFill>
                      <a:srgbClr val="FFCC00"/>
                    </a:solidFill>
                  </a:tcPr>
                </a:tc>
                <a:extLst>
                  <a:ext uri="{0D108BD9-81ED-4DB2-BD59-A6C34878D82A}">
                    <a16:rowId xmlns="" xmlns:a16="http://schemas.microsoft.com/office/drawing/2014/main" val="2568602341"/>
                  </a:ext>
                </a:extLst>
              </a:tr>
              <a:tr h="664591">
                <a:tc>
                  <a:txBody>
                    <a:bodyPr/>
                    <a:lstStyle/>
                    <a:p>
                      <a:r>
                        <a:rPr lang="en-ZA" dirty="0" smtClean="0">
                          <a:latin typeface="+mn-lt"/>
                        </a:rPr>
                        <a:t>Government funding of National Institutes </a:t>
                      </a:r>
                      <a:endParaRPr lang="en-GB" dirty="0">
                        <a:latin typeface="+mn-lt"/>
                      </a:endParaRPr>
                    </a:p>
                  </a:txBody>
                  <a:tcPr>
                    <a:solidFill>
                      <a:schemeClr val="bg2"/>
                    </a:solidFill>
                  </a:tcPr>
                </a:tc>
                <a:tc>
                  <a:txBody>
                    <a:bodyPr/>
                    <a:lstStyle/>
                    <a:p>
                      <a:pPr algn="r"/>
                      <a:r>
                        <a:rPr lang="en-ZA" dirty="0" smtClean="0">
                          <a:latin typeface="+mn-lt"/>
                        </a:rPr>
                        <a:t>678 926 </a:t>
                      </a:r>
                      <a:endParaRPr lang="en-GB" dirty="0">
                        <a:latin typeface="+mn-lt"/>
                      </a:endParaRPr>
                    </a:p>
                  </a:txBody>
                  <a:tcPr>
                    <a:solidFill>
                      <a:schemeClr val="bg2"/>
                    </a:solidFill>
                  </a:tcPr>
                </a:tc>
                <a:tc>
                  <a:txBody>
                    <a:bodyPr/>
                    <a:lstStyle/>
                    <a:p>
                      <a:pPr algn="r"/>
                      <a:r>
                        <a:rPr lang="en-ZA" dirty="0" smtClean="0">
                          <a:latin typeface="+mn-lt"/>
                        </a:rPr>
                        <a:t>715 270 </a:t>
                      </a:r>
                      <a:endParaRPr lang="en-GB" dirty="0">
                        <a:latin typeface="+mn-lt"/>
                      </a:endParaRPr>
                    </a:p>
                  </a:txBody>
                  <a:tcPr>
                    <a:solidFill>
                      <a:schemeClr val="bg2"/>
                    </a:solidFill>
                  </a:tcPr>
                </a:tc>
                <a:tc>
                  <a:txBody>
                    <a:bodyPr/>
                    <a:lstStyle/>
                    <a:p>
                      <a:pPr algn="r"/>
                      <a:r>
                        <a:rPr lang="en-ZA" dirty="0" smtClean="0">
                          <a:latin typeface="+mn-lt"/>
                        </a:rPr>
                        <a:t>746 464</a:t>
                      </a:r>
                      <a:endParaRPr lang="en-GB" dirty="0">
                        <a:latin typeface="+mn-lt"/>
                      </a:endParaRPr>
                    </a:p>
                  </a:txBody>
                  <a:tcPr>
                    <a:solidFill>
                      <a:schemeClr val="bg2"/>
                    </a:solidFill>
                  </a:tcPr>
                </a:tc>
                <a:extLst>
                  <a:ext uri="{0D108BD9-81ED-4DB2-BD59-A6C34878D82A}">
                    <a16:rowId xmlns="" xmlns:a16="http://schemas.microsoft.com/office/drawing/2014/main" val="4045290889"/>
                  </a:ext>
                </a:extLst>
              </a:tr>
            </a:tbl>
          </a:graphicData>
        </a:graphic>
      </p:graphicFrame>
      <p:graphicFrame>
        <p:nvGraphicFramePr>
          <p:cNvPr id="4" name="Table 3"/>
          <p:cNvGraphicFramePr>
            <a:graphicFrameLocks noGrp="1"/>
          </p:cNvGraphicFramePr>
          <p:nvPr>
            <p:extLst>
              <p:ext uri="{D42A27DB-BD31-4B8C-83A1-F6EECF244321}">
                <p14:modId xmlns="" xmlns:p14="http://schemas.microsoft.com/office/powerpoint/2010/main" val="2920077478"/>
              </p:ext>
            </p:extLst>
          </p:nvPr>
        </p:nvGraphicFramePr>
        <p:xfrm>
          <a:off x="442450" y="3974731"/>
          <a:ext cx="8101784" cy="1843536"/>
        </p:xfrm>
        <a:graphic>
          <a:graphicData uri="http://schemas.openxmlformats.org/drawingml/2006/table">
            <a:tbl>
              <a:tblPr firstRow="1" bandRow="1">
                <a:tableStyleId>{5C22544A-7EE6-4342-B048-85BDC9FD1C3A}</a:tableStyleId>
              </a:tblPr>
              <a:tblGrid>
                <a:gridCol w="2025446">
                  <a:extLst>
                    <a:ext uri="{9D8B030D-6E8A-4147-A177-3AD203B41FA5}">
                      <a16:colId xmlns="" xmlns:a16="http://schemas.microsoft.com/office/drawing/2014/main" val="1967464733"/>
                    </a:ext>
                  </a:extLst>
                </a:gridCol>
                <a:gridCol w="2025446">
                  <a:extLst>
                    <a:ext uri="{9D8B030D-6E8A-4147-A177-3AD203B41FA5}">
                      <a16:colId xmlns="" xmlns:a16="http://schemas.microsoft.com/office/drawing/2014/main" val="913595122"/>
                    </a:ext>
                  </a:extLst>
                </a:gridCol>
                <a:gridCol w="2025446">
                  <a:extLst>
                    <a:ext uri="{9D8B030D-6E8A-4147-A177-3AD203B41FA5}">
                      <a16:colId xmlns="" xmlns:a16="http://schemas.microsoft.com/office/drawing/2014/main" val="1858194671"/>
                    </a:ext>
                  </a:extLst>
                </a:gridCol>
                <a:gridCol w="2025446">
                  <a:extLst>
                    <a:ext uri="{9D8B030D-6E8A-4147-A177-3AD203B41FA5}">
                      <a16:colId xmlns="" xmlns:a16="http://schemas.microsoft.com/office/drawing/2014/main" val="4170997914"/>
                    </a:ext>
                  </a:extLst>
                </a:gridCol>
              </a:tblGrid>
              <a:tr h="929136">
                <a:tc>
                  <a:txBody>
                    <a:bodyPr/>
                    <a:lstStyle/>
                    <a:p>
                      <a:pPr algn="ctr"/>
                      <a:r>
                        <a:rPr lang="en-GB" sz="1800" b="1" i="0" u="none" strike="noStrike" kern="1200" baseline="0" dirty="0" smtClean="0">
                          <a:solidFill>
                            <a:schemeClr val="tx1"/>
                          </a:solidFill>
                          <a:latin typeface="+mn-lt"/>
                          <a:ea typeface="+mn-ea"/>
                          <a:cs typeface="Arial" panose="020B0604020202020204" pitchFamily="34" charset="0"/>
                        </a:rPr>
                        <a:t>Teaching and Research </a:t>
                      </a:r>
                    </a:p>
                    <a:p>
                      <a:pPr algn="ctr"/>
                      <a:r>
                        <a:rPr lang="en-ZA" sz="1800" b="1" i="0" u="none" strike="noStrike" kern="1200" baseline="0" dirty="0" smtClean="0">
                          <a:solidFill>
                            <a:schemeClr val="tx1"/>
                          </a:solidFill>
                          <a:latin typeface="+mn-lt"/>
                          <a:ea typeface="+mn-ea"/>
                          <a:cs typeface="Arial" panose="020B0604020202020204" pitchFamily="34" charset="0"/>
                        </a:rPr>
                        <a:t>R’000</a:t>
                      </a:r>
                      <a:endParaRPr lang="en-GB" b="1"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2016</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2017</a:t>
                      </a:r>
                      <a:r>
                        <a:rPr lang="en-ZA" baseline="0" dirty="0" smtClean="0">
                          <a:solidFill>
                            <a:schemeClr val="tx1"/>
                          </a:solidFill>
                          <a:latin typeface="+mn-lt"/>
                          <a:cs typeface="Arial" panose="020B0604020202020204" pitchFamily="34" charset="0"/>
                        </a:rPr>
                        <a:t> </a:t>
                      </a:r>
                      <a:r>
                        <a:rPr lang="en-ZA" dirty="0" smtClean="0">
                          <a:solidFill>
                            <a:schemeClr val="tx1"/>
                          </a:solidFill>
                          <a:latin typeface="+mn-lt"/>
                          <a:cs typeface="Arial" panose="020B0604020202020204" pitchFamily="34" charset="0"/>
                        </a:rPr>
                        <a:t>Restated </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2018</a:t>
                      </a:r>
                      <a:endParaRPr lang="en-GB" dirty="0">
                        <a:solidFill>
                          <a:schemeClr val="tx1"/>
                        </a:solidFill>
                        <a:latin typeface="+mn-lt"/>
                        <a:cs typeface="Arial" panose="020B0604020202020204" pitchFamily="34" charset="0"/>
                      </a:endParaRPr>
                    </a:p>
                  </a:txBody>
                  <a:tcPr>
                    <a:solidFill>
                      <a:srgbClr val="FFCC00"/>
                    </a:solidFill>
                  </a:tcPr>
                </a:tc>
                <a:extLst>
                  <a:ext uri="{0D108BD9-81ED-4DB2-BD59-A6C34878D82A}">
                    <a16:rowId xmlns="" xmlns:a16="http://schemas.microsoft.com/office/drawing/2014/main" val="2568602341"/>
                  </a:ext>
                </a:extLst>
              </a:tr>
              <a:tr h="664591">
                <a:tc>
                  <a:txBody>
                    <a:bodyPr/>
                    <a:lstStyle/>
                    <a:p>
                      <a:r>
                        <a:rPr lang="en-ZA" dirty="0" smtClean="0">
                          <a:latin typeface="+mn-lt"/>
                        </a:rPr>
                        <a:t>Teaching income generated from universities</a:t>
                      </a:r>
                      <a:endParaRPr lang="en-GB" dirty="0">
                        <a:latin typeface="+mn-lt"/>
                      </a:endParaRPr>
                    </a:p>
                  </a:txBody>
                  <a:tcPr>
                    <a:solidFill>
                      <a:schemeClr val="bg2"/>
                    </a:solidFill>
                  </a:tcPr>
                </a:tc>
                <a:tc>
                  <a:txBody>
                    <a:bodyPr/>
                    <a:lstStyle/>
                    <a:p>
                      <a:pPr algn="r"/>
                      <a:r>
                        <a:rPr lang="en-ZA" dirty="0" smtClean="0">
                          <a:latin typeface="+mn-lt"/>
                        </a:rPr>
                        <a:t>106 526</a:t>
                      </a:r>
                      <a:endParaRPr lang="en-GB" dirty="0">
                        <a:latin typeface="+mn-lt"/>
                      </a:endParaRPr>
                    </a:p>
                  </a:txBody>
                  <a:tcPr>
                    <a:solidFill>
                      <a:schemeClr val="bg2"/>
                    </a:solidFill>
                  </a:tcPr>
                </a:tc>
                <a:tc>
                  <a:txBody>
                    <a:bodyPr/>
                    <a:lstStyle/>
                    <a:p>
                      <a:pPr algn="r"/>
                      <a:r>
                        <a:rPr lang="en-ZA" dirty="0" smtClean="0">
                          <a:latin typeface="+mn-lt"/>
                        </a:rPr>
                        <a:t>18 461</a:t>
                      </a:r>
                      <a:endParaRPr lang="en-GB" dirty="0">
                        <a:latin typeface="+mn-lt"/>
                      </a:endParaRPr>
                    </a:p>
                  </a:txBody>
                  <a:tcPr>
                    <a:solidFill>
                      <a:schemeClr val="bg2"/>
                    </a:solidFill>
                  </a:tcPr>
                </a:tc>
                <a:tc>
                  <a:txBody>
                    <a:bodyPr/>
                    <a:lstStyle/>
                    <a:p>
                      <a:pPr algn="r"/>
                      <a:r>
                        <a:rPr lang="en-ZA" dirty="0" smtClean="0">
                          <a:latin typeface="+mn-lt"/>
                        </a:rPr>
                        <a:t>45 172</a:t>
                      </a:r>
                      <a:endParaRPr lang="en-GB" dirty="0">
                        <a:latin typeface="+mn-lt"/>
                      </a:endParaRPr>
                    </a:p>
                  </a:txBody>
                  <a:tcPr>
                    <a:solidFill>
                      <a:schemeClr val="bg2"/>
                    </a:solidFill>
                  </a:tcPr>
                </a:tc>
                <a:extLst>
                  <a:ext uri="{0D108BD9-81ED-4DB2-BD59-A6C34878D82A}">
                    <a16:rowId xmlns="" xmlns:a16="http://schemas.microsoft.com/office/drawing/2014/main" val="4045290889"/>
                  </a:ext>
                </a:extLst>
              </a:tr>
            </a:tbl>
          </a:graphicData>
        </a:graphic>
      </p:graphicFrame>
      <p:sp>
        <p:nvSpPr>
          <p:cNvPr id="5" name="TextBox 4"/>
          <p:cNvSpPr txBox="1"/>
          <p:nvPr/>
        </p:nvSpPr>
        <p:spPr>
          <a:xfrm>
            <a:off x="442452" y="929263"/>
            <a:ext cx="8101780"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Summary of</a:t>
            </a:r>
            <a:r>
              <a:rPr kumimoji="0" lang="en-ZA" sz="3200" b="1" i="0" u="none" strike="noStrike" kern="1200" cap="none" spc="0" normalizeH="0" noProof="0" dirty="0" smtClean="0">
                <a:ln>
                  <a:noFill/>
                </a:ln>
                <a:solidFill>
                  <a:schemeClr val="tx1"/>
                </a:solidFill>
                <a:effectLst/>
                <a:uLnTx/>
                <a:uFillTx/>
                <a:latin typeface="+mj-lt"/>
                <a:ea typeface="ＭＳ Ｐゴシック" pitchFamily="-112" charset="-128"/>
                <a:cs typeface="Arial" panose="020B0604020202020204" pitchFamily="34" charset="0"/>
              </a:rPr>
              <a:t> Salient Group Information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64</a:t>
            </a:fld>
            <a:endParaRPr lang="en-US" altLang="en-US" dirty="0"/>
          </a:p>
        </p:txBody>
      </p:sp>
    </p:spTree>
    <p:extLst>
      <p:ext uri="{BB962C8B-B14F-4D97-AF65-F5344CB8AC3E}">
        <p14:creationId xmlns="" xmlns:p14="http://schemas.microsoft.com/office/powerpoint/2010/main" val="212880702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1002843242"/>
              </p:ext>
            </p:extLst>
          </p:nvPr>
        </p:nvGraphicFramePr>
        <p:xfrm>
          <a:off x="491612" y="1846732"/>
          <a:ext cx="8056276" cy="2258318"/>
        </p:xfrm>
        <a:graphic>
          <a:graphicData uri="http://schemas.openxmlformats.org/drawingml/2006/table">
            <a:tbl>
              <a:tblPr firstRow="1" bandRow="1">
                <a:tableStyleId>{5C22544A-7EE6-4342-B048-85BDC9FD1C3A}</a:tableStyleId>
              </a:tblPr>
              <a:tblGrid>
                <a:gridCol w="2014069">
                  <a:extLst>
                    <a:ext uri="{9D8B030D-6E8A-4147-A177-3AD203B41FA5}">
                      <a16:colId xmlns="" xmlns:a16="http://schemas.microsoft.com/office/drawing/2014/main" val="1967464733"/>
                    </a:ext>
                  </a:extLst>
                </a:gridCol>
                <a:gridCol w="2014069">
                  <a:extLst>
                    <a:ext uri="{9D8B030D-6E8A-4147-A177-3AD203B41FA5}">
                      <a16:colId xmlns="" xmlns:a16="http://schemas.microsoft.com/office/drawing/2014/main" val="913595122"/>
                    </a:ext>
                  </a:extLst>
                </a:gridCol>
                <a:gridCol w="2014069">
                  <a:extLst>
                    <a:ext uri="{9D8B030D-6E8A-4147-A177-3AD203B41FA5}">
                      <a16:colId xmlns="" xmlns:a16="http://schemas.microsoft.com/office/drawing/2014/main" val="1858194671"/>
                    </a:ext>
                  </a:extLst>
                </a:gridCol>
                <a:gridCol w="2014069">
                  <a:extLst>
                    <a:ext uri="{9D8B030D-6E8A-4147-A177-3AD203B41FA5}">
                      <a16:colId xmlns="" xmlns:a16="http://schemas.microsoft.com/office/drawing/2014/main" val="4170997914"/>
                    </a:ext>
                  </a:extLst>
                </a:gridCol>
              </a:tblGrid>
              <a:tr h="929136">
                <a:tc>
                  <a:txBody>
                    <a:bodyPr/>
                    <a:lstStyle/>
                    <a:p>
                      <a:pPr algn="ctr"/>
                      <a:r>
                        <a:rPr lang="en-ZA" sz="1800" b="1" i="0" u="none" strike="noStrike" kern="1200" baseline="0" dirty="0" smtClean="0">
                          <a:solidFill>
                            <a:schemeClr val="tx1"/>
                          </a:solidFill>
                          <a:latin typeface="+mn-lt"/>
                          <a:ea typeface="+mn-ea"/>
                          <a:cs typeface="Arial" panose="020B0604020202020204" pitchFamily="34" charset="0"/>
                        </a:rPr>
                        <a:t>Investments in capex activities (R'000)</a:t>
                      </a:r>
                      <a:endParaRPr lang="en-GB" b="1"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2016</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2017</a:t>
                      </a:r>
                      <a:r>
                        <a:rPr lang="en-ZA" baseline="0" dirty="0" smtClean="0">
                          <a:solidFill>
                            <a:schemeClr val="tx1"/>
                          </a:solidFill>
                          <a:latin typeface="+mn-lt"/>
                          <a:cs typeface="Arial" panose="020B0604020202020204" pitchFamily="34" charset="0"/>
                        </a:rPr>
                        <a:t> </a:t>
                      </a:r>
                      <a:r>
                        <a:rPr lang="en-ZA" dirty="0" smtClean="0">
                          <a:solidFill>
                            <a:schemeClr val="tx1"/>
                          </a:solidFill>
                          <a:latin typeface="+mn-lt"/>
                          <a:cs typeface="Arial" panose="020B0604020202020204" pitchFamily="34" charset="0"/>
                        </a:rPr>
                        <a:t>Restated </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2018</a:t>
                      </a:r>
                      <a:endParaRPr lang="en-GB" dirty="0">
                        <a:solidFill>
                          <a:schemeClr val="tx1"/>
                        </a:solidFill>
                        <a:latin typeface="+mn-lt"/>
                        <a:cs typeface="Arial" panose="020B0604020202020204" pitchFamily="34" charset="0"/>
                      </a:endParaRPr>
                    </a:p>
                  </a:txBody>
                  <a:tcPr>
                    <a:solidFill>
                      <a:srgbClr val="FFCC00"/>
                    </a:solidFill>
                  </a:tcPr>
                </a:tc>
                <a:extLst>
                  <a:ext uri="{0D108BD9-81ED-4DB2-BD59-A6C34878D82A}">
                    <a16:rowId xmlns="" xmlns:a16="http://schemas.microsoft.com/office/drawing/2014/main" val="2568602341"/>
                  </a:ext>
                </a:extLst>
              </a:tr>
              <a:tr h="664591">
                <a:tc>
                  <a:txBody>
                    <a:bodyPr/>
                    <a:lstStyle/>
                    <a:p>
                      <a:r>
                        <a:rPr lang="en-ZA" dirty="0" smtClean="0">
                          <a:latin typeface="+mn-lt"/>
                        </a:rPr>
                        <a:t>Capital expenditure</a:t>
                      </a:r>
                      <a:endParaRPr lang="en-GB" dirty="0">
                        <a:latin typeface="+mn-lt"/>
                      </a:endParaRPr>
                    </a:p>
                  </a:txBody>
                  <a:tcPr>
                    <a:solidFill>
                      <a:schemeClr val="bg2"/>
                    </a:solidFill>
                  </a:tcPr>
                </a:tc>
                <a:tc>
                  <a:txBody>
                    <a:bodyPr/>
                    <a:lstStyle/>
                    <a:p>
                      <a:pPr algn="r"/>
                      <a:r>
                        <a:rPr lang="en-ZA" dirty="0" smtClean="0">
                          <a:latin typeface="+mn-lt"/>
                        </a:rPr>
                        <a:t>155 593</a:t>
                      </a:r>
                      <a:endParaRPr lang="en-GB" dirty="0">
                        <a:latin typeface="+mn-lt"/>
                      </a:endParaRPr>
                    </a:p>
                  </a:txBody>
                  <a:tcPr>
                    <a:solidFill>
                      <a:schemeClr val="bg2"/>
                    </a:solidFill>
                  </a:tcPr>
                </a:tc>
                <a:tc>
                  <a:txBody>
                    <a:bodyPr/>
                    <a:lstStyle/>
                    <a:p>
                      <a:pPr algn="r"/>
                      <a:r>
                        <a:rPr lang="en-ZA" dirty="0" smtClean="0">
                          <a:latin typeface="+mn-lt"/>
                        </a:rPr>
                        <a:t>187 557</a:t>
                      </a:r>
                      <a:endParaRPr lang="en-GB" dirty="0">
                        <a:latin typeface="+mn-lt"/>
                      </a:endParaRPr>
                    </a:p>
                  </a:txBody>
                  <a:tcPr>
                    <a:solidFill>
                      <a:schemeClr val="bg2"/>
                    </a:solidFill>
                  </a:tcPr>
                </a:tc>
                <a:tc>
                  <a:txBody>
                    <a:bodyPr/>
                    <a:lstStyle/>
                    <a:p>
                      <a:pPr algn="r"/>
                      <a:r>
                        <a:rPr lang="en-ZA" dirty="0" smtClean="0">
                          <a:latin typeface="+mn-lt"/>
                        </a:rPr>
                        <a:t>128 450</a:t>
                      </a:r>
                      <a:endParaRPr lang="en-GB" dirty="0">
                        <a:latin typeface="+mn-lt"/>
                      </a:endParaRPr>
                    </a:p>
                  </a:txBody>
                  <a:tcPr>
                    <a:solidFill>
                      <a:schemeClr val="bg2"/>
                    </a:solidFill>
                  </a:tcPr>
                </a:tc>
                <a:extLst>
                  <a:ext uri="{0D108BD9-81ED-4DB2-BD59-A6C34878D82A}">
                    <a16:rowId xmlns="" xmlns:a16="http://schemas.microsoft.com/office/drawing/2014/main" val="4045290889"/>
                  </a:ext>
                </a:extLst>
              </a:tr>
              <a:tr h="664591">
                <a:tc>
                  <a:txBody>
                    <a:bodyPr/>
                    <a:lstStyle/>
                    <a:p>
                      <a:r>
                        <a:rPr lang="en-ZA" dirty="0" smtClean="0">
                          <a:latin typeface="+mn-lt"/>
                        </a:rPr>
                        <a:t>Capex spend as % of turnover </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2%</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3%</a:t>
                      </a:r>
                      <a:endParaRPr lang="en-GB" dirty="0">
                        <a:latin typeface="+mn-lt"/>
                      </a:endParaRPr>
                    </a:p>
                  </a:txBody>
                  <a:tcPr>
                    <a:solidFill>
                      <a:schemeClr val="accent4">
                        <a:lumMod val="20000"/>
                        <a:lumOff val="80000"/>
                      </a:schemeClr>
                    </a:solidFill>
                  </a:tcPr>
                </a:tc>
                <a:tc>
                  <a:txBody>
                    <a:bodyPr/>
                    <a:lstStyle/>
                    <a:p>
                      <a:pPr algn="r"/>
                      <a:r>
                        <a:rPr lang="en-ZA" dirty="0" smtClean="0">
                          <a:latin typeface="+mn-lt"/>
                        </a:rPr>
                        <a:t>2%</a:t>
                      </a:r>
                      <a:endParaRPr lang="en-GB" dirty="0">
                        <a:latin typeface="+mn-lt"/>
                      </a:endParaRPr>
                    </a:p>
                  </a:txBody>
                  <a:tcPr>
                    <a:solidFill>
                      <a:schemeClr val="accent4">
                        <a:lumMod val="20000"/>
                        <a:lumOff val="80000"/>
                      </a:schemeClr>
                    </a:solidFill>
                  </a:tcPr>
                </a:tc>
                <a:extLst>
                  <a:ext uri="{0D108BD9-81ED-4DB2-BD59-A6C34878D82A}">
                    <a16:rowId xmlns="" xmlns:a16="http://schemas.microsoft.com/office/drawing/2014/main" val="4044925950"/>
                  </a:ext>
                </a:extLst>
              </a:tr>
            </a:tbl>
          </a:graphicData>
        </a:graphic>
      </p:graphicFrame>
      <p:graphicFrame>
        <p:nvGraphicFramePr>
          <p:cNvPr id="4" name="Table 3"/>
          <p:cNvGraphicFramePr>
            <a:graphicFrameLocks noGrp="1"/>
          </p:cNvGraphicFramePr>
          <p:nvPr>
            <p:extLst>
              <p:ext uri="{D42A27DB-BD31-4B8C-83A1-F6EECF244321}">
                <p14:modId xmlns="" xmlns:p14="http://schemas.microsoft.com/office/powerpoint/2010/main" val="3134271811"/>
              </p:ext>
            </p:extLst>
          </p:nvPr>
        </p:nvGraphicFramePr>
        <p:xfrm>
          <a:off x="491613" y="4388782"/>
          <a:ext cx="8056276" cy="1593727"/>
        </p:xfrm>
        <a:graphic>
          <a:graphicData uri="http://schemas.openxmlformats.org/drawingml/2006/table">
            <a:tbl>
              <a:tblPr firstRow="1" bandRow="1">
                <a:tableStyleId>{5C22544A-7EE6-4342-B048-85BDC9FD1C3A}</a:tableStyleId>
              </a:tblPr>
              <a:tblGrid>
                <a:gridCol w="2014069">
                  <a:extLst>
                    <a:ext uri="{9D8B030D-6E8A-4147-A177-3AD203B41FA5}">
                      <a16:colId xmlns="" xmlns:a16="http://schemas.microsoft.com/office/drawing/2014/main" val="1967464733"/>
                    </a:ext>
                  </a:extLst>
                </a:gridCol>
                <a:gridCol w="2014069">
                  <a:extLst>
                    <a:ext uri="{9D8B030D-6E8A-4147-A177-3AD203B41FA5}">
                      <a16:colId xmlns="" xmlns:a16="http://schemas.microsoft.com/office/drawing/2014/main" val="913595122"/>
                    </a:ext>
                  </a:extLst>
                </a:gridCol>
                <a:gridCol w="2014069">
                  <a:extLst>
                    <a:ext uri="{9D8B030D-6E8A-4147-A177-3AD203B41FA5}">
                      <a16:colId xmlns="" xmlns:a16="http://schemas.microsoft.com/office/drawing/2014/main" val="1858194671"/>
                    </a:ext>
                  </a:extLst>
                </a:gridCol>
                <a:gridCol w="2014069">
                  <a:extLst>
                    <a:ext uri="{9D8B030D-6E8A-4147-A177-3AD203B41FA5}">
                      <a16:colId xmlns="" xmlns:a16="http://schemas.microsoft.com/office/drawing/2014/main" val="4170997914"/>
                    </a:ext>
                  </a:extLst>
                </a:gridCol>
              </a:tblGrid>
              <a:tr h="929136">
                <a:tc>
                  <a:txBody>
                    <a:bodyPr/>
                    <a:lstStyle/>
                    <a:p>
                      <a:pPr algn="ctr"/>
                      <a:r>
                        <a:rPr lang="en-ZA" sz="1800" b="1" i="0" u="none" strike="noStrike" kern="1200" baseline="0" dirty="0" smtClean="0">
                          <a:solidFill>
                            <a:schemeClr val="tx1"/>
                          </a:solidFill>
                          <a:latin typeface="+mn-lt"/>
                          <a:ea typeface="+mn-ea"/>
                          <a:cs typeface="Arial" panose="020B0604020202020204" pitchFamily="34" charset="0"/>
                        </a:rPr>
                        <a:t>Liquidity ratio analysis </a:t>
                      </a:r>
                      <a:endParaRPr lang="en-GB" b="1"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2016</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2017</a:t>
                      </a:r>
                      <a:r>
                        <a:rPr lang="en-ZA" baseline="0" dirty="0" smtClean="0">
                          <a:solidFill>
                            <a:schemeClr val="tx1"/>
                          </a:solidFill>
                          <a:latin typeface="+mn-lt"/>
                          <a:cs typeface="Arial" panose="020B0604020202020204" pitchFamily="34" charset="0"/>
                        </a:rPr>
                        <a:t> </a:t>
                      </a:r>
                      <a:r>
                        <a:rPr lang="en-ZA" dirty="0" smtClean="0">
                          <a:solidFill>
                            <a:schemeClr val="tx1"/>
                          </a:solidFill>
                          <a:latin typeface="+mn-lt"/>
                          <a:cs typeface="Arial" panose="020B0604020202020204" pitchFamily="34" charset="0"/>
                        </a:rPr>
                        <a:t>Restated </a:t>
                      </a:r>
                      <a:endParaRPr lang="en-GB" dirty="0">
                        <a:solidFill>
                          <a:schemeClr val="tx1"/>
                        </a:solidFill>
                        <a:latin typeface="+mn-lt"/>
                        <a:cs typeface="Arial" panose="020B0604020202020204" pitchFamily="34" charset="0"/>
                      </a:endParaRPr>
                    </a:p>
                  </a:txBody>
                  <a:tcPr>
                    <a:solidFill>
                      <a:srgbClr val="FFCC00"/>
                    </a:solidFill>
                  </a:tcPr>
                </a:tc>
                <a:tc>
                  <a:txBody>
                    <a:bodyPr/>
                    <a:lstStyle/>
                    <a:p>
                      <a:pPr algn="ctr"/>
                      <a:r>
                        <a:rPr lang="en-ZA" dirty="0" smtClean="0">
                          <a:solidFill>
                            <a:schemeClr val="tx1"/>
                          </a:solidFill>
                          <a:latin typeface="+mn-lt"/>
                          <a:cs typeface="Arial" panose="020B0604020202020204" pitchFamily="34" charset="0"/>
                        </a:rPr>
                        <a:t>12 Months </a:t>
                      </a:r>
                    </a:p>
                    <a:p>
                      <a:pPr algn="ctr"/>
                      <a:r>
                        <a:rPr lang="en-ZA" dirty="0" smtClean="0">
                          <a:solidFill>
                            <a:schemeClr val="tx1"/>
                          </a:solidFill>
                          <a:latin typeface="+mn-lt"/>
                          <a:cs typeface="Arial" panose="020B0604020202020204" pitchFamily="34" charset="0"/>
                        </a:rPr>
                        <a:t>2018</a:t>
                      </a:r>
                      <a:endParaRPr lang="en-GB" dirty="0">
                        <a:solidFill>
                          <a:schemeClr val="tx1"/>
                        </a:solidFill>
                        <a:latin typeface="+mn-lt"/>
                        <a:cs typeface="Arial" panose="020B0604020202020204" pitchFamily="34" charset="0"/>
                      </a:endParaRPr>
                    </a:p>
                  </a:txBody>
                  <a:tcPr>
                    <a:solidFill>
                      <a:srgbClr val="FFCC00"/>
                    </a:solidFill>
                  </a:tcPr>
                </a:tc>
                <a:extLst>
                  <a:ext uri="{0D108BD9-81ED-4DB2-BD59-A6C34878D82A}">
                    <a16:rowId xmlns="" xmlns:a16="http://schemas.microsoft.com/office/drawing/2014/main" val="2568602341"/>
                  </a:ext>
                </a:extLst>
              </a:tr>
              <a:tr h="664591">
                <a:tc>
                  <a:txBody>
                    <a:bodyPr/>
                    <a:lstStyle/>
                    <a:p>
                      <a:r>
                        <a:rPr lang="en-ZA" dirty="0" smtClean="0">
                          <a:latin typeface="+mn-lt"/>
                        </a:rPr>
                        <a:t>Current ratio</a:t>
                      </a:r>
                      <a:endParaRPr lang="en-GB" dirty="0">
                        <a:latin typeface="+mn-lt"/>
                      </a:endParaRPr>
                    </a:p>
                  </a:txBody>
                  <a:tcPr>
                    <a:solidFill>
                      <a:schemeClr val="bg2"/>
                    </a:solidFill>
                  </a:tcPr>
                </a:tc>
                <a:tc>
                  <a:txBody>
                    <a:bodyPr/>
                    <a:lstStyle/>
                    <a:p>
                      <a:pPr algn="r"/>
                      <a:r>
                        <a:rPr lang="en-ZA" dirty="0" smtClean="0">
                          <a:latin typeface="+mn-lt"/>
                        </a:rPr>
                        <a:t>2.4:1</a:t>
                      </a:r>
                      <a:endParaRPr lang="en-GB" dirty="0">
                        <a:latin typeface="+mn-lt"/>
                      </a:endParaRPr>
                    </a:p>
                  </a:txBody>
                  <a:tcPr>
                    <a:solidFill>
                      <a:schemeClr val="bg2"/>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dirty="0" smtClean="0">
                          <a:latin typeface="+mn-lt"/>
                        </a:rPr>
                        <a:t>1.2:1</a:t>
                      </a:r>
                      <a:endParaRPr lang="en-GB" dirty="0" smtClean="0">
                        <a:latin typeface="+mn-lt"/>
                      </a:endParaRPr>
                    </a:p>
                    <a:p>
                      <a:pPr algn="r"/>
                      <a:endParaRPr lang="en-GB" dirty="0">
                        <a:latin typeface="+mn-lt"/>
                      </a:endParaRPr>
                    </a:p>
                  </a:txBody>
                  <a:tcPr>
                    <a:solidFill>
                      <a:schemeClr val="bg2"/>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ZA" dirty="0" smtClean="0">
                          <a:latin typeface="+mn-lt"/>
                        </a:rPr>
                        <a:t>1.9:1</a:t>
                      </a:r>
                      <a:endParaRPr lang="en-GB" dirty="0" smtClean="0">
                        <a:latin typeface="+mn-lt"/>
                      </a:endParaRPr>
                    </a:p>
                    <a:p>
                      <a:pPr algn="r"/>
                      <a:endParaRPr lang="en-GB" dirty="0">
                        <a:latin typeface="+mn-lt"/>
                      </a:endParaRPr>
                    </a:p>
                  </a:txBody>
                  <a:tcPr>
                    <a:solidFill>
                      <a:schemeClr val="bg2"/>
                    </a:solidFill>
                  </a:tcPr>
                </a:tc>
                <a:extLst>
                  <a:ext uri="{0D108BD9-81ED-4DB2-BD59-A6C34878D82A}">
                    <a16:rowId xmlns="" xmlns:a16="http://schemas.microsoft.com/office/drawing/2014/main" val="4045290889"/>
                  </a:ext>
                </a:extLst>
              </a:tr>
            </a:tbl>
          </a:graphicData>
        </a:graphic>
      </p:graphicFrame>
      <p:sp>
        <p:nvSpPr>
          <p:cNvPr id="5" name="TextBox 4"/>
          <p:cNvSpPr txBox="1"/>
          <p:nvPr/>
        </p:nvSpPr>
        <p:spPr>
          <a:xfrm>
            <a:off x="491613" y="860566"/>
            <a:ext cx="8056274"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Summary of</a:t>
            </a:r>
            <a:r>
              <a:rPr kumimoji="0" lang="en-ZA" sz="3200" b="1" i="0" u="none" strike="noStrike" kern="1200" cap="none" spc="0" normalizeH="0" noProof="0" dirty="0" smtClean="0">
                <a:ln>
                  <a:noFill/>
                </a:ln>
                <a:solidFill>
                  <a:schemeClr val="tx1"/>
                </a:solidFill>
                <a:effectLst/>
                <a:uLnTx/>
                <a:uFillTx/>
                <a:latin typeface="+mj-lt"/>
                <a:ea typeface="ＭＳ Ｐゴシック" pitchFamily="-112" charset="-128"/>
                <a:cs typeface="Arial" panose="020B0604020202020204" pitchFamily="34" charset="0"/>
              </a:rPr>
              <a:t> Salient Group Information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65</a:t>
            </a:fld>
            <a:endParaRPr lang="en-US" altLang="en-US" dirty="0"/>
          </a:p>
        </p:txBody>
      </p:sp>
    </p:spTree>
    <p:extLst>
      <p:ext uri="{BB962C8B-B14F-4D97-AF65-F5344CB8AC3E}">
        <p14:creationId xmlns="" xmlns:p14="http://schemas.microsoft.com/office/powerpoint/2010/main" val="11238281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507999" y="1877342"/>
            <a:ext cx="8039889" cy="507831"/>
          </a:xfrm>
          <a:prstGeom prst="rect">
            <a:avLst/>
          </a:prstGeom>
          <a:noFill/>
        </p:spPr>
        <p:txBody>
          <a:bodyPr wrap="square" rtlCol="0">
            <a:spAutoFit/>
          </a:bodyPr>
          <a:lstStyle/>
          <a:p>
            <a:pPr algn="just">
              <a:lnSpc>
                <a:spcPct val="150000"/>
              </a:lnSpc>
              <a:buClr>
                <a:srgbClr val="99CC00"/>
              </a:buClr>
              <a:buSzPct val="140000"/>
            </a:pPr>
            <a:r>
              <a:rPr lang="en-ZA" dirty="0">
                <a:latin typeface="+mn-lt"/>
              </a:rPr>
              <a:t>The NHLS received a </a:t>
            </a:r>
            <a:r>
              <a:rPr lang="en-ZA" b="1" dirty="0">
                <a:solidFill>
                  <a:srgbClr val="003300"/>
                </a:solidFill>
                <a:latin typeface="+mn-lt"/>
              </a:rPr>
              <a:t>qualified audit report</a:t>
            </a:r>
            <a:r>
              <a:rPr lang="en-ZA" dirty="0">
                <a:solidFill>
                  <a:srgbClr val="003300"/>
                </a:solidFill>
                <a:latin typeface="+mn-lt"/>
              </a:rPr>
              <a:t> </a:t>
            </a:r>
            <a:r>
              <a:rPr lang="en-ZA" dirty="0">
                <a:latin typeface="+mn-lt"/>
              </a:rPr>
              <a:t>mainly due to the following factors</a:t>
            </a:r>
            <a:r>
              <a:rPr lang="en-ZA" dirty="0" smtClean="0">
                <a:latin typeface="+mn-lt"/>
              </a:rPr>
              <a:t>: </a:t>
            </a:r>
            <a:endParaRPr lang="en-ZA" dirty="0">
              <a:latin typeface="+mn-lt"/>
            </a:endParaRPr>
          </a:p>
        </p:txBody>
      </p:sp>
      <p:sp>
        <p:nvSpPr>
          <p:cNvPr id="9" name="TextBox 8"/>
          <p:cNvSpPr txBox="1"/>
          <p:nvPr/>
        </p:nvSpPr>
        <p:spPr>
          <a:xfrm>
            <a:off x="507999" y="1007251"/>
            <a:ext cx="8039889"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Audit Opinion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TextBox 1"/>
          <p:cNvSpPr txBox="1"/>
          <p:nvPr/>
        </p:nvSpPr>
        <p:spPr>
          <a:xfrm>
            <a:off x="507999" y="2627530"/>
            <a:ext cx="8039889" cy="3416320"/>
          </a:xfrm>
          <a:prstGeom prst="rect">
            <a:avLst/>
          </a:prstGeom>
          <a:noFill/>
        </p:spPr>
        <p:txBody>
          <a:bodyPr wrap="square" rtlCol="0">
            <a:spAutoFit/>
          </a:bodyPr>
          <a:lstStyle/>
          <a:p>
            <a:pPr algn="just">
              <a:lnSpc>
                <a:spcPct val="150000"/>
              </a:lnSpc>
            </a:pPr>
            <a:r>
              <a:rPr lang="en-ZA" sz="2400" b="1" dirty="0" smtClean="0">
                <a:solidFill>
                  <a:srgbClr val="003300"/>
                </a:solidFill>
                <a:latin typeface="+mn-lt"/>
              </a:rPr>
              <a:t>Commitments</a:t>
            </a:r>
          </a:p>
          <a:p>
            <a:pPr algn="just">
              <a:lnSpc>
                <a:spcPct val="150000"/>
              </a:lnSpc>
            </a:pPr>
            <a:endParaRPr lang="en-ZA" b="1" dirty="0">
              <a:latin typeface="+mn-lt"/>
            </a:endParaRPr>
          </a:p>
          <a:p>
            <a:pPr algn="just">
              <a:lnSpc>
                <a:spcPct val="150000"/>
              </a:lnSpc>
            </a:pPr>
            <a:r>
              <a:rPr lang="en-ZA" b="1" dirty="0" smtClean="0">
                <a:latin typeface="+mn-lt"/>
              </a:rPr>
              <a:t>Auditor’s Comments: </a:t>
            </a:r>
            <a:r>
              <a:rPr lang="en-ZA" dirty="0">
                <a:latin typeface="+mn-lt"/>
              </a:rPr>
              <a:t>We were unable to obtain sufficient appropriate audit evidence for commitments disclosure, as the entity did not keep </a:t>
            </a:r>
            <a:r>
              <a:rPr lang="en-ZA" dirty="0" smtClean="0">
                <a:latin typeface="+mn-lt"/>
              </a:rPr>
              <a:t>accurate record </a:t>
            </a:r>
            <a:r>
              <a:rPr lang="en-ZA" dirty="0">
                <a:latin typeface="+mn-lt"/>
              </a:rPr>
              <a:t>of contracts entered into. Consequently, I was unable to determine whether </a:t>
            </a:r>
            <a:r>
              <a:rPr lang="en-ZA" dirty="0" smtClean="0">
                <a:latin typeface="+mn-lt"/>
              </a:rPr>
              <a:t>any adjustment </a:t>
            </a:r>
            <a:r>
              <a:rPr lang="en-ZA" dirty="0">
                <a:latin typeface="+mn-lt"/>
              </a:rPr>
              <a:t>relating to commitments </a:t>
            </a:r>
            <a:r>
              <a:rPr lang="en-ZA" dirty="0" smtClean="0">
                <a:latin typeface="+mn-lt"/>
              </a:rPr>
              <a:t>stated at </a:t>
            </a:r>
            <a:r>
              <a:rPr lang="en-ZA" dirty="0">
                <a:latin typeface="+mn-lt"/>
              </a:rPr>
              <a:t>R77 million in note 35 of the financial statements was necessary.</a:t>
            </a:r>
            <a:endParaRPr lang="en-ZA" b="1" dirty="0">
              <a:latin typeface="+mn-lt"/>
            </a:endParaRPr>
          </a:p>
          <a:p>
            <a:endParaRPr lang="en-GB" dirty="0"/>
          </a:p>
        </p:txBody>
      </p:sp>
      <p:sp>
        <p:nvSpPr>
          <p:cNvPr id="3" name="Slide Number Placeholder 2"/>
          <p:cNvSpPr>
            <a:spLocks noGrp="1"/>
          </p:cNvSpPr>
          <p:nvPr>
            <p:ph type="sldNum" sz="quarter" idx="12"/>
          </p:nvPr>
        </p:nvSpPr>
        <p:spPr/>
        <p:txBody>
          <a:bodyPr/>
          <a:lstStyle/>
          <a:p>
            <a:fld id="{3CC54098-E598-401F-B63A-7F6B3B8FC083}" type="slidenum">
              <a:rPr lang="en-US" altLang="en-US" smtClean="0"/>
              <a:pPr/>
              <a:t>66</a:t>
            </a:fld>
            <a:endParaRPr lang="en-US" altLang="en-US" dirty="0"/>
          </a:p>
        </p:txBody>
      </p:sp>
    </p:spTree>
    <p:extLst>
      <p:ext uri="{BB962C8B-B14F-4D97-AF65-F5344CB8AC3E}">
        <p14:creationId xmlns="" xmlns:p14="http://schemas.microsoft.com/office/powerpoint/2010/main" val="28236806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507999" y="1038605"/>
            <a:ext cx="8143075"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Audit Opinion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4" name="TextBox 3"/>
          <p:cNvSpPr txBox="1"/>
          <p:nvPr/>
        </p:nvSpPr>
        <p:spPr>
          <a:xfrm>
            <a:off x="507999" y="1713130"/>
            <a:ext cx="8039889" cy="4801314"/>
          </a:xfrm>
          <a:prstGeom prst="rect">
            <a:avLst/>
          </a:prstGeom>
          <a:noFill/>
        </p:spPr>
        <p:txBody>
          <a:bodyPr wrap="square" rtlCol="0">
            <a:spAutoFit/>
          </a:bodyPr>
          <a:lstStyle/>
          <a:p>
            <a:pPr algn="just">
              <a:lnSpc>
                <a:spcPct val="150000"/>
              </a:lnSpc>
            </a:pPr>
            <a:r>
              <a:rPr lang="en-ZA" sz="2400" b="1" dirty="0" smtClean="0">
                <a:solidFill>
                  <a:srgbClr val="003300"/>
                </a:solidFill>
                <a:latin typeface="+mn-lt"/>
              </a:rPr>
              <a:t>Irregular expenditure </a:t>
            </a:r>
          </a:p>
          <a:p>
            <a:pPr algn="just">
              <a:lnSpc>
                <a:spcPct val="150000"/>
              </a:lnSpc>
            </a:pPr>
            <a:endParaRPr lang="en-ZA" b="1" dirty="0">
              <a:latin typeface="+mn-lt"/>
            </a:endParaRPr>
          </a:p>
          <a:p>
            <a:pPr algn="just">
              <a:lnSpc>
                <a:spcPct val="150000"/>
              </a:lnSpc>
            </a:pPr>
            <a:r>
              <a:rPr lang="en-ZA" b="1" dirty="0">
                <a:latin typeface="+mn-lt"/>
              </a:rPr>
              <a:t>Auditor’s Comments: </a:t>
            </a:r>
            <a:r>
              <a:rPr lang="en-ZA" dirty="0">
                <a:latin typeface="+mn-lt"/>
              </a:rPr>
              <a:t>Section 55(2)(b)(i) of the PFMA requires the entity to disclose in the consolidated financial statements particulars of all </a:t>
            </a:r>
            <a:r>
              <a:rPr lang="en-ZA" dirty="0" smtClean="0">
                <a:latin typeface="+mn-lt"/>
              </a:rPr>
              <a:t>irregular expenditure </a:t>
            </a:r>
            <a:r>
              <a:rPr lang="en-ZA" dirty="0">
                <a:latin typeface="+mn-lt"/>
              </a:rPr>
              <a:t>incurred during the financial year. The entity did not have an adequate system for identifying and recognising </a:t>
            </a:r>
            <a:r>
              <a:rPr lang="en-ZA" dirty="0" smtClean="0">
                <a:latin typeface="+mn-lt"/>
              </a:rPr>
              <a:t>all irregular </a:t>
            </a:r>
            <a:r>
              <a:rPr lang="en-ZA" dirty="0">
                <a:latin typeface="+mn-lt"/>
              </a:rPr>
              <a:t>expenditure and there were no satisfactory alternative procedures that we could perform to obtain reasonable </a:t>
            </a:r>
            <a:r>
              <a:rPr lang="en-ZA" dirty="0" smtClean="0">
                <a:latin typeface="+mn-lt"/>
              </a:rPr>
              <a:t>assurance that </a:t>
            </a:r>
            <a:r>
              <a:rPr lang="en-ZA" dirty="0">
                <a:latin typeface="+mn-lt"/>
              </a:rPr>
              <a:t>all irregular expenditure had been properly recorded in note 40 of the consolidated financial statements. Consequently, </a:t>
            </a:r>
            <a:r>
              <a:rPr lang="en-ZA" dirty="0" smtClean="0">
                <a:latin typeface="+mn-lt"/>
              </a:rPr>
              <a:t>we were </a:t>
            </a:r>
            <a:r>
              <a:rPr lang="en-ZA" dirty="0">
                <a:latin typeface="+mn-lt"/>
              </a:rPr>
              <a:t>unable to determine whether any adjustment was necessary to the irregular expenditure stated at R1 601 million (2017:R1 </a:t>
            </a:r>
            <a:r>
              <a:rPr lang="en-ZA" dirty="0" smtClean="0">
                <a:latin typeface="+mn-lt"/>
              </a:rPr>
              <a:t>019 million</a:t>
            </a:r>
            <a:r>
              <a:rPr lang="en-ZA" dirty="0">
                <a:latin typeface="+mn-lt"/>
              </a:rPr>
              <a:t>) in the consolidated financial statements.</a:t>
            </a:r>
            <a:endParaRPr lang="en-GB" dirty="0"/>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67</a:t>
            </a:fld>
            <a:endParaRPr lang="en-US" altLang="en-US" dirty="0"/>
          </a:p>
        </p:txBody>
      </p:sp>
    </p:spTree>
    <p:extLst>
      <p:ext uri="{BB962C8B-B14F-4D97-AF65-F5344CB8AC3E}">
        <p14:creationId xmlns="" xmlns:p14="http://schemas.microsoft.com/office/powerpoint/2010/main" val="44994110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507999" y="888490"/>
            <a:ext cx="8143075"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Audit Opinion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4" name="TextBox 3"/>
          <p:cNvSpPr txBox="1"/>
          <p:nvPr/>
        </p:nvSpPr>
        <p:spPr>
          <a:xfrm>
            <a:off x="507999" y="1713130"/>
            <a:ext cx="8039889" cy="3554819"/>
          </a:xfrm>
          <a:prstGeom prst="rect">
            <a:avLst/>
          </a:prstGeom>
          <a:noFill/>
        </p:spPr>
        <p:txBody>
          <a:bodyPr wrap="square" rtlCol="0">
            <a:spAutoFit/>
          </a:bodyPr>
          <a:lstStyle/>
          <a:p>
            <a:pPr algn="just">
              <a:lnSpc>
                <a:spcPct val="150000"/>
              </a:lnSpc>
            </a:pPr>
            <a:r>
              <a:rPr lang="en-ZA" sz="2400" b="1" dirty="0" smtClean="0">
                <a:solidFill>
                  <a:srgbClr val="003300"/>
                </a:solidFill>
                <a:latin typeface="+mn-lt"/>
              </a:rPr>
              <a:t>Accrued expenses </a:t>
            </a:r>
          </a:p>
          <a:p>
            <a:pPr algn="just">
              <a:lnSpc>
                <a:spcPct val="150000"/>
              </a:lnSpc>
            </a:pPr>
            <a:endParaRPr lang="en-ZA" b="1" dirty="0">
              <a:latin typeface="+mn-lt"/>
            </a:endParaRPr>
          </a:p>
          <a:p>
            <a:pPr algn="just">
              <a:lnSpc>
                <a:spcPct val="150000"/>
              </a:lnSpc>
            </a:pPr>
            <a:r>
              <a:rPr lang="en-ZA" b="1" dirty="0">
                <a:latin typeface="+mn-lt"/>
              </a:rPr>
              <a:t>Auditor’s Comments: </a:t>
            </a:r>
            <a:r>
              <a:rPr lang="en-ZA" dirty="0">
                <a:latin typeface="+mn-lt"/>
              </a:rPr>
              <a:t>We were unable to obtain sufficient appropriate audit evidence for accrued expenses in note 14 of the financial statements, </a:t>
            </a:r>
            <a:r>
              <a:rPr lang="en-ZA" dirty="0" smtClean="0">
                <a:latin typeface="+mn-lt"/>
              </a:rPr>
              <a:t>as the </a:t>
            </a:r>
            <a:r>
              <a:rPr lang="en-ZA" dirty="0">
                <a:latin typeface="+mn-lt"/>
              </a:rPr>
              <a:t>entity did not have proper processes to clear the opening balance of accruals from prior year. Consequently, I was unable </a:t>
            </a:r>
            <a:r>
              <a:rPr lang="en-ZA" dirty="0" smtClean="0">
                <a:latin typeface="+mn-lt"/>
              </a:rPr>
              <a:t>to determine </a:t>
            </a:r>
            <a:r>
              <a:rPr lang="en-ZA" dirty="0">
                <a:latin typeface="+mn-lt"/>
              </a:rPr>
              <a:t>whether any adjustment relating to accrued expenses stated at R390 million in note 14 of the financial statements </a:t>
            </a:r>
            <a:r>
              <a:rPr lang="en-ZA" dirty="0" smtClean="0">
                <a:latin typeface="+mn-lt"/>
              </a:rPr>
              <a:t>was necessary</a:t>
            </a:r>
            <a:r>
              <a:rPr lang="en-ZA" dirty="0">
                <a:latin typeface="+mn-lt"/>
              </a:rPr>
              <a:t>.</a:t>
            </a:r>
            <a:endParaRPr lang="en-GB" dirty="0"/>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68</a:t>
            </a:fld>
            <a:endParaRPr lang="en-US" altLang="en-US" dirty="0"/>
          </a:p>
        </p:txBody>
      </p:sp>
    </p:spTree>
    <p:extLst>
      <p:ext uri="{BB962C8B-B14F-4D97-AF65-F5344CB8AC3E}">
        <p14:creationId xmlns="" xmlns:p14="http://schemas.microsoft.com/office/powerpoint/2010/main" val="25107483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58748" y="1514483"/>
            <a:ext cx="8046155" cy="1338828"/>
          </a:xfrm>
          <a:prstGeom prst="rect">
            <a:avLst/>
          </a:prstGeom>
          <a:noFill/>
        </p:spPr>
        <p:txBody>
          <a:bodyPr wrap="square" rtlCol="0">
            <a:spAutoFit/>
          </a:bodyPr>
          <a:lstStyle/>
          <a:p>
            <a:pPr marR="0" lvl="0" defTabSz="457200" rtl="0" eaLnBrk="1" fontAlgn="base" latinLnBrk="0" hangingPunct="1">
              <a:lnSpc>
                <a:spcPct val="150000"/>
              </a:lnSpc>
              <a:spcBef>
                <a:spcPct val="0"/>
              </a:spcBef>
              <a:spcAft>
                <a:spcPct val="0"/>
              </a:spcAft>
              <a:buClr>
                <a:srgbClr val="99CC00"/>
              </a:buClr>
              <a:buSzPct val="140000"/>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285750" marR="0" lvl="0" indent="-285750"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R="0" lvl="0" defTabSz="457200" rtl="0" eaLnBrk="1" fontAlgn="base" latinLnBrk="0" hangingPunct="1">
              <a:lnSpc>
                <a:spcPct val="150000"/>
              </a:lnSpc>
              <a:spcBef>
                <a:spcPct val="0"/>
              </a:spcBef>
              <a:spcAft>
                <a:spcPct val="0"/>
              </a:spcAft>
              <a:buClr>
                <a:srgbClr val="99CC00"/>
              </a:buClr>
              <a:buSzPct val="140000"/>
              <a:tabLst/>
              <a:defRPr/>
            </a:pPr>
            <a:endParaRPr kumimoji="0" lang="en-ZA" sz="1800" b="1" i="0" u="none" strike="noStrike" kern="1200" cap="none" spc="0" normalizeH="0" baseline="0" noProof="0" dirty="0">
              <a:ln>
                <a:noFill/>
              </a:ln>
              <a:solidFill>
                <a:srgbClr val="003300"/>
              </a:solidFill>
              <a:effectLst/>
              <a:uLnTx/>
              <a:uFillTx/>
              <a:latin typeface="+mn-lt"/>
              <a:ea typeface="ＭＳ Ｐゴシック" pitchFamily="-112" charset="-128"/>
              <a:cs typeface="+mn-cs"/>
            </a:endParaRPr>
          </a:p>
        </p:txBody>
      </p:sp>
      <p:sp>
        <p:nvSpPr>
          <p:cNvPr id="10" name="TextBox 9"/>
          <p:cNvSpPr txBox="1"/>
          <p:nvPr/>
        </p:nvSpPr>
        <p:spPr>
          <a:xfrm>
            <a:off x="458748" y="975874"/>
            <a:ext cx="8046155" cy="1077218"/>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sz="3200" b="1" dirty="0">
                <a:solidFill>
                  <a:schemeClr val="tx1"/>
                </a:solidFill>
                <a:latin typeface="+mj-lt"/>
                <a:ea typeface="ＭＳ Ｐゴシック" pitchFamily="-112" charset="-128"/>
                <a:cs typeface="Arial" panose="020B0604020202020204" pitchFamily="34" charset="0"/>
              </a:rPr>
              <a:t>Unauthorised, Irregular, </a:t>
            </a:r>
            <a:endParaRPr lang="en-ZA" sz="3200" b="1" dirty="0" smtClean="0">
              <a:solidFill>
                <a:schemeClr val="tx1"/>
              </a:solidFill>
              <a:latin typeface="+mj-lt"/>
              <a:ea typeface="ＭＳ Ｐゴシック" pitchFamily="-112" charset="-128"/>
              <a:cs typeface="Arial" panose="020B0604020202020204" pitchFamily="34" charset="0"/>
            </a:endParaRPr>
          </a:p>
          <a:p>
            <a:pPr lvl="0" algn="ctr">
              <a:defRPr/>
            </a:pPr>
            <a:r>
              <a:rPr lang="en-ZA" sz="3200" b="1" dirty="0" smtClean="0">
                <a:solidFill>
                  <a:schemeClr val="tx1"/>
                </a:solidFill>
                <a:latin typeface="+mj-lt"/>
                <a:ea typeface="ＭＳ Ｐゴシック" pitchFamily="-112" charset="-128"/>
                <a:cs typeface="Arial" panose="020B0604020202020204" pitchFamily="34" charset="0"/>
              </a:rPr>
              <a:t>Fruitless </a:t>
            </a:r>
            <a:r>
              <a:rPr lang="en-ZA" sz="3200" b="1" dirty="0">
                <a:solidFill>
                  <a:schemeClr val="tx1"/>
                </a:solidFill>
                <a:latin typeface="+mj-lt"/>
                <a:ea typeface="ＭＳ Ｐゴシック" pitchFamily="-112" charset="-128"/>
                <a:cs typeface="Arial" panose="020B0604020202020204" pitchFamily="34" charset="0"/>
              </a:rPr>
              <a:t>and Wasteful Expenditure</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Rectangle 1"/>
          <p:cNvSpPr/>
          <p:nvPr/>
        </p:nvSpPr>
        <p:spPr>
          <a:xfrm>
            <a:off x="458748" y="4839202"/>
            <a:ext cx="8046155" cy="1338828"/>
          </a:xfrm>
          <a:prstGeom prst="rect">
            <a:avLst/>
          </a:prstGeom>
        </p:spPr>
        <p:txBody>
          <a:bodyPr wrap="square">
            <a:spAutoFit/>
          </a:bodyPr>
          <a:lstStyle/>
          <a:p>
            <a:pPr marL="285750" indent="-285750" algn="just">
              <a:lnSpc>
                <a:spcPct val="150000"/>
              </a:lnSpc>
              <a:spcAft>
                <a:spcPts val="0"/>
              </a:spcAft>
              <a:buClr>
                <a:srgbClr val="92D050"/>
              </a:buClr>
              <a:buSzPct val="140000"/>
              <a:buFont typeface="Wingdings" panose="05000000000000000000" pitchFamily="2"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R1,018 billion </a:t>
            </a:r>
            <a:r>
              <a:rPr lang="en-ZA" dirty="0">
                <a:latin typeface="Calibri" panose="020F0502020204030204" pitchFamily="34" charset="0"/>
                <a:ea typeface="Calibri" panose="020F0502020204030204" pitchFamily="34" charset="0"/>
                <a:cs typeface="Times New Roman" panose="02020603050405020304" pitchFamily="18" charset="0"/>
              </a:rPr>
              <a:t>of </a:t>
            </a:r>
            <a:r>
              <a:rPr lang="en-ZA" dirty="0" smtClean="0">
                <a:latin typeface="Calibri" panose="020F0502020204030204" pitchFamily="34" charset="0"/>
                <a:ea typeface="Calibri" panose="020F0502020204030204" pitchFamily="34" charset="0"/>
                <a:cs typeface="Times New Roman" panose="02020603050405020304" pitchFamily="18" charset="0"/>
              </a:rPr>
              <a:t>irregular </a:t>
            </a:r>
            <a:r>
              <a:rPr lang="en-ZA" dirty="0">
                <a:latin typeface="Calibri" panose="020F0502020204030204" pitchFamily="34" charset="0"/>
                <a:ea typeface="Calibri" panose="020F0502020204030204" pitchFamily="34" charset="0"/>
                <a:cs typeface="Times New Roman" panose="02020603050405020304" pitchFamily="18" charset="0"/>
              </a:rPr>
              <a:t>expenditure </a:t>
            </a:r>
            <a:r>
              <a:rPr lang="en-ZA" dirty="0" smtClean="0">
                <a:latin typeface="Calibri" panose="020F0502020204030204" pitchFamily="34" charset="0"/>
                <a:ea typeface="Calibri" panose="020F0502020204030204" pitchFamily="34" charset="0"/>
                <a:cs typeface="Times New Roman" panose="02020603050405020304" pitchFamily="18" charset="0"/>
              </a:rPr>
              <a:t>relates </a:t>
            </a:r>
            <a:r>
              <a:rPr lang="en-ZA" dirty="0">
                <a:latin typeface="Calibri" panose="020F0502020204030204" pitchFamily="34" charset="0"/>
                <a:ea typeface="Calibri" panose="020F0502020204030204" pitchFamily="34" charset="0"/>
                <a:cs typeface="Times New Roman" panose="02020603050405020304" pitchFamily="18" charset="0"/>
              </a:rPr>
              <a:t>to previous years whilst R598 million </a:t>
            </a:r>
            <a:r>
              <a:rPr lang="en-ZA" dirty="0" smtClean="0">
                <a:latin typeface="Calibri" panose="020F0502020204030204" pitchFamily="34" charset="0"/>
                <a:ea typeface="Calibri" panose="020F0502020204030204" pitchFamily="34" charset="0"/>
                <a:cs typeface="Times New Roman" panose="02020603050405020304" pitchFamily="18" charset="0"/>
              </a:rPr>
              <a:t>relates </a:t>
            </a:r>
            <a:r>
              <a:rPr lang="en-ZA" dirty="0">
                <a:latin typeface="Calibri" panose="020F0502020204030204" pitchFamily="34" charset="0"/>
                <a:ea typeface="Calibri" panose="020F0502020204030204" pitchFamily="34" charset="0"/>
                <a:cs typeface="Times New Roman" panose="02020603050405020304" pitchFamily="18" charset="0"/>
              </a:rPr>
              <a:t>to the current year. </a:t>
            </a:r>
            <a:r>
              <a:rPr lang="en-ZA" dirty="0" smtClean="0">
                <a:latin typeface="Calibri" panose="020F0502020204030204" pitchFamily="34" charset="0"/>
                <a:ea typeface="Calibri" panose="020F0502020204030204" pitchFamily="34" charset="0"/>
                <a:cs typeface="Times New Roman" panose="02020603050405020304" pitchFamily="18" charset="0"/>
              </a:rPr>
              <a:t>The irregular expenditure was decreased by almost half in 2017/18.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 xmlns:p14="http://schemas.microsoft.com/office/powerpoint/2010/main" val="2092577406"/>
              </p:ext>
            </p:extLst>
          </p:nvPr>
        </p:nvGraphicFramePr>
        <p:xfrm>
          <a:off x="458748" y="2680917"/>
          <a:ext cx="8046154" cy="1970645"/>
        </p:xfrm>
        <a:graphic>
          <a:graphicData uri="http://schemas.openxmlformats.org/drawingml/2006/table">
            <a:tbl>
              <a:tblPr firstRow="1" bandRow="1">
                <a:tableStyleId>{5C22544A-7EE6-4342-B048-85BDC9FD1C3A}</a:tableStyleId>
              </a:tblPr>
              <a:tblGrid>
                <a:gridCol w="4023077">
                  <a:extLst>
                    <a:ext uri="{9D8B030D-6E8A-4147-A177-3AD203B41FA5}">
                      <a16:colId xmlns="" xmlns:a16="http://schemas.microsoft.com/office/drawing/2014/main" val="1967464733"/>
                    </a:ext>
                  </a:extLst>
                </a:gridCol>
                <a:gridCol w="4023077">
                  <a:extLst>
                    <a:ext uri="{9D8B030D-6E8A-4147-A177-3AD203B41FA5}">
                      <a16:colId xmlns="" xmlns:a16="http://schemas.microsoft.com/office/drawing/2014/main" val="913595122"/>
                    </a:ext>
                  </a:extLst>
                </a:gridCol>
              </a:tblGrid>
              <a:tr h="351598">
                <a:tc>
                  <a:txBody>
                    <a:bodyPr/>
                    <a:lstStyle/>
                    <a:p>
                      <a:r>
                        <a:rPr lang="en-ZA" b="0" dirty="0" smtClean="0">
                          <a:solidFill>
                            <a:schemeClr val="tx1"/>
                          </a:solidFill>
                          <a:latin typeface="+mn-lt"/>
                          <a:ea typeface="Calibri" panose="020F0502020204030204" pitchFamily="34" charset="0"/>
                          <a:cs typeface="Times New Roman" panose="02020603050405020304" pitchFamily="18" charset="0"/>
                        </a:rPr>
                        <a:t>Unauthorised</a:t>
                      </a:r>
                    </a:p>
                    <a:p>
                      <a:endParaRPr lang="en-GB" b="0" dirty="0">
                        <a:solidFill>
                          <a:schemeClr val="tx1"/>
                        </a:solidFill>
                        <a:latin typeface="+mn-lt"/>
                        <a:cs typeface="Arial" panose="020B0604020202020204" pitchFamily="34" charset="0"/>
                      </a:endParaRPr>
                    </a:p>
                  </a:txBody>
                  <a:tcPr>
                    <a:solidFill>
                      <a:schemeClr val="accent3">
                        <a:lumMod val="20000"/>
                        <a:lumOff val="80000"/>
                      </a:schemeClr>
                    </a:solidFill>
                  </a:tcPr>
                </a:tc>
                <a:tc>
                  <a:txBody>
                    <a:bodyPr/>
                    <a:lstStyle/>
                    <a:p>
                      <a:r>
                        <a:rPr lang="en-ZA" b="0" dirty="0" smtClean="0">
                          <a:solidFill>
                            <a:schemeClr val="tx1"/>
                          </a:solidFill>
                          <a:latin typeface="+mn-lt"/>
                          <a:cs typeface="Arial" panose="020B0604020202020204" pitchFamily="34" charset="0"/>
                        </a:rPr>
                        <a:t>Nil</a:t>
                      </a:r>
                      <a:endParaRPr lang="en-GB" b="0" dirty="0">
                        <a:solidFill>
                          <a:schemeClr val="tx1"/>
                        </a:solidFill>
                        <a:latin typeface="+mn-lt"/>
                        <a:cs typeface="Arial" panose="020B0604020202020204" pitchFamily="34" charset="0"/>
                      </a:endParaRPr>
                    </a:p>
                  </a:txBody>
                  <a:tcPr>
                    <a:solidFill>
                      <a:schemeClr val="accent3">
                        <a:lumMod val="20000"/>
                        <a:lumOff val="80000"/>
                      </a:schemeClr>
                    </a:solidFill>
                  </a:tcPr>
                </a:tc>
                <a:extLst>
                  <a:ext uri="{0D108BD9-81ED-4DB2-BD59-A6C34878D82A}">
                    <a16:rowId xmlns="" xmlns:a16="http://schemas.microsoft.com/office/drawing/2014/main" val="2568602341"/>
                  </a:ext>
                </a:extLst>
              </a:tr>
              <a:tr h="301026">
                <a:tc>
                  <a:txBody>
                    <a:bodyPr/>
                    <a:lstStyle/>
                    <a:p>
                      <a:r>
                        <a:rPr lang="en-ZA" b="0" dirty="0" smtClean="0">
                          <a:solidFill>
                            <a:schemeClr val="tx1"/>
                          </a:solidFill>
                          <a:latin typeface="+mn-lt"/>
                          <a:ea typeface="Calibri" panose="020F0502020204030204" pitchFamily="34" charset="0"/>
                          <a:cs typeface="Times New Roman" panose="02020603050405020304" pitchFamily="18" charset="0"/>
                        </a:rPr>
                        <a:t>Fruitless and Wasteful</a:t>
                      </a:r>
                    </a:p>
                    <a:p>
                      <a:endParaRPr lang="en-GB" b="0" dirty="0">
                        <a:solidFill>
                          <a:schemeClr val="tx1"/>
                        </a:solidFill>
                        <a:latin typeface="+mn-lt"/>
                      </a:endParaRPr>
                    </a:p>
                  </a:txBody>
                  <a:tcPr>
                    <a:solidFill>
                      <a:schemeClr val="bg2"/>
                    </a:solidFill>
                  </a:tcPr>
                </a:tc>
                <a:tc>
                  <a:txBody>
                    <a:bodyPr/>
                    <a:lstStyle/>
                    <a:p>
                      <a:r>
                        <a:rPr lang="en-ZA" b="0" dirty="0" smtClean="0">
                          <a:solidFill>
                            <a:schemeClr val="tx1"/>
                          </a:solidFill>
                          <a:latin typeface="+mn-lt"/>
                        </a:rPr>
                        <a:t>Nil</a:t>
                      </a:r>
                      <a:r>
                        <a:rPr lang="en-ZA" b="0" baseline="0" dirty="0" smtClean="0">
                          <a:solidFill>
                            <a:schemeClr val="tx1"/>
                          </a:solidFill>
                          <a:latin typeface="+mn-lt"/>
                        </a:rPr>
                        <a:t> </a:t>
                      </a:r>
                      <a:endParaRPr lang="en-GB" b="0" dirty="0">
                        <a:solidFill>
                          <a:schemeClr val="tx1"/>
                        </a:solidFill>
                        <a:latin typeface="+mn-lt"/>
                      </a:endParaRPr>
                    </a:p>
                  </a:txBody>
                  <a:tcPr>
                    <a:solidFill>
                      <a:schemeClr val="bg2"/>
                    </a:solidFill>
                  </a:tcPr>
                </a:tc>
                <a:extLst>
                  <a:ext uri="{0D108BD9-81ED-4DB2-BD59-A6C34878D82A}">
                    <a16:rowId xmlns="" xmlns:a16="http://schemas.microsoft.com/office/drawing/2014/main" val="4045290889"/>
                  </a:ext>
                </a:extLst>
              </a:tr>
              <a:tr h="690485">
                <a:tc>
                  <a:txBody>
                    <a:bodyPr/>
                    <a:lstStyle/>
                    <a:p>
                      <a:r>
                        <a:rPr lang="en-ZA" b="0" dirty="0" smtClean="0">
                          <a:solidFill>
                            <a:schemeClr val="tx1"/>
                          </a:solidFill>
                          <a:latin typeface="+mn-lt"/>
                          <a:ea typeface="Calibri" panose="020F0502020204030204" pitchFamily="34" charset="0"/>
                          <a:cs typeface="Times New Roman" panose="02020603050405020304" pitchFamily="18" charset="0"/>
                        </a:rPr>
                        <a:t>Irregular</a:t>
                      </a:r>
                      <a:endParaRPr lang="en-GB" b="0" dirty="0">
                        <a:solidFill>
                          <a:schemeClr val="tx1"/>
                        </a:solidFill>
                        <a:latin typeface="+mn-lt"/>
                      </a:endParaRPr>
                    </a:p>
                  </a:txBody>
                  <a:tcPr>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b="0" dirty="0" smtClean="0">
                          <a:solidFill>
                            <a:schemeClr val="tx1"/>
                          </a:solidFill>
                          <a:latin typeface="+mn-lt"/>
                          <a:ea typeface="Calibri" panose="020F0502020204030204" pitchFamily="34" charset="0"/>
                          <a:cs typeface="Times New Roman" panose="02020603050405020304" pitchFamily="18" charset="0"/>
                        </a:rPr>
                        <a:t>R1,617 billion (note 40 in AFS)</a:t>
                      </a:r>
                      <a:endParaRPr lang="en-GB" b="0" dirty="0" smtClean="0">
                        <a:solidFill>
                          <a:schemeClr val="tx1"/>
                        </a:solidFill>
                        <a:latin typeface="+mn-lt"/>
                        <a:ea typeface="Calibri" panose="020F0502020204030204" pitchFamily="34" charset="0"/>
                        <a:cs typeface="Times New Roman" panose="02020603050405020304" pitchFamily="18" charset="0"/>
                      </a:endParaRPr>
                    </a:p>
                  </a:txBody>
                  <a:tcPr>
                    <a:solidFill>
                      <a:schemeClr val="accent4">
                        <a:lumMod val="20000"/>
                        <a:lumOff val="80000"/>
                      </a:schemeClr>
                    </a:solidFill>
                  </a:tcPr>
                </a:tc>
                <a:extLst>
                  <a:ext uri="{0D108BD9-81ED-4DB2-BD59-A6C34878D82A}">
                    <a16:rowId xmlns="" xmlns:a16="http://schemas.microsoft.com/office/drawing/2014/main" val="4044925950"/>
                  </a:ext>
                </a:extLst>
              </a:tr>
            </a:tbl>
          </a:graphicData>
        </a:graphic>
      </p:graphicFrame>
      <p:sp>
        <p:nvSpPr>
          <p:cNvPr id="3" name="Slide Number Placeholder 2"/>
          <p:cNvSpPr>
            <a:spLocks noGrp="1"/>
          </p:cNvSpPr>
          <p:nvPr>
            <p:ph type="sldNum" sz="quarter" idx="12"/>
          </p:nvPr>
        </p:nvSpPr>
        <p:spPr/>
        <p:txBody>
          <a:bodyPr/>
          <a:lstStyle/>
          <a:p>
            <a:fld id="{3CC54098-E598-401F-B63A-7F6B3B8FC083}" type="slidenum">
              <a:rPr lang="en-US" altLang="en-US" smtClean="0"/>
              <a:pPr/>
              <a:t>69</a:t>
            </a:fld>
            <a:endParaRPr lang="en-US" altLang="en-US" dirty="0"/>
          </a:p>
        </p:txBody>
      </p:sp>
    </p:spTree>
    <p:extLst>
      <p:ext uri="{BB962C8B-B14F-4D97-AF65-F5344CB8AC3E}">
        <p14:creationId xmlns="" xmlns:p14="http://schemas.microsoft.com/office/powerpoint/2010/main" val="1075974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08225" y="85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Calibri"/>
                <a:ea typeface="ＭＳ Ｐゴシック" pitchFamily="-112" charset="-128"/>
                <a:cs typeface="Arial" panose="020B0604020202020204" pitchFamily="34" charset="0"/>
              </a:rPr>
              <a:t>Values </a:t>
            </a:r>
            <a:endParaRPr kumimoji="0" lang="en-GB" sz="3200" b="1" i="0" u="none" strike="noStrike" kern="1200" cap="none" spc="0" normalizeH="0" baseline="0" noProof="0" dirty="0">
              <a:ln>
                <a:noFill/>
              </a:ln>
              <a:solidFill>
                <a:prstClr val="black"/>
              </a:solidFill>
              <a:effectLst/>
              <a:uLnTx/>
              <a:uFillTx/>
              <a:latin typeface="Calibri"/>
              <a:ea typeface="ＭＳ Ｐゴシック" pitchFamily="-112" charset="-128"/>
              <a:cs typeface="Arial" panose="020B0604020202020204" pitchFamily="34" charset="0"/>
            </a:endParaRPr>
          </a:p>
        </p:txBody>
      </p:sp>
      <p:sp>
        <p:nvSpPr>
          <p:cNvPr id="3" name="Rectangle 2"/>
          <p:cNvSpPr/>
          <p:nvPr/>
        </p:nvSpPr>
        <p:spPr>
          <a:xfrm>
            <a:off x="371103" y="2109035"/>
            <a:ext cx="8360229" cy="3831818"/>
          </a:xfrm>
          <a:prstGeom prst="rect">
            <a:avLst/>
          </a:prstGeom>
        </p:spPr>
        <p:txBody>
          <a:bodyPr wrap="square">
            <a:spAutoFit/>
          </a:bodyPr>
          <a:lstStyle/>
          <a:p>
            <a:pPr marL="0" marR="0" lvl="0" indent="0" algn="just" defTabSz="457200" rtl="0" eaLnBrk="1" fontAlgn="base" latinLnBrk="0" hangingPunct="1">
              <a:lnSpc>
                <a:spcPct val="150000"/>
              </a:lnSpc>
              <a:spcBef>
                <a:spcPct val="0"/>
              </a:spcBef>
              <a:spcAft>
                <a:spcPct val="0"/>
              </a:spcAft>
              <a:buClrTx/>
              <a:buSzTx/>
              <a:buFontTx/>
              <a:buNone/>
              <a:tabLst/>
              <a:defRPr/>
            </a:pPr>
            <a:r>
              <a:rPr kumimoji="0" lang="en-ZA" b="0" i="0" u="none" strike="noStrike" kern="1200" cap="none" spc="0" normalizeH="0" baseline="0" noProof="0" dirty="0">
                <a:ln>
                  <a:noFill/>
                </a:ln>
                <a:solidFill>
                  <a:prstClr val="black"/>
                </a:solidFill>
                <a:effectLst/>
                <a:uLnTx/>
                <a:uFillTx/>
                <a:latin typeface="+mn-lt"/>
                <a:ea typeface="ＭＳ Ｐゴシック" pitchFamily="-112" charset="-128"/>
              </a:rPr>
              <a:t>The following values are the guiding principles established to govern and align the behaviour of all NHLS employees:</a:t>
            </a:r>
            <a:endParaRPr kumimoji="0" lang="en-GB" b="0" i="0" u="none" strike="noStrike" kern="1200" cap="none" spc="0" normalizeH="0" baseline="0" noProof="0" dirty="0">
              <a:ln>
                <a:noFill/>
              </a:ln>
              <a:solidFill>
                <a:prstClr val="black"/>
              </a:solidFill>
              <a:effectLst/>
              <a:uLnTx/>
              <a:uFillTx/>
              <a:latin typeface="+mn-lt"/>
              <a:ea typeface="ＭＳ Ｐゴシック" pitchFamily="-112" charset="-128"/>
            </a:endParaRPr>
          </a:p>
          <a:p>
            <a:pPr marL="0" marR="0" lvl="0" indent="0" algn="l" defTabSz="457200" rtl="0" eaLnBrk="1" fontAlgn="base" latinLnBrk="0" hangingPunct="1">
              <a:lnSpc>
                <a:spcPct val="150000"/>
              </a:lnSpc>
              <a:spcBef>
                <a:spcPct val="0"/>
              </a:spcBef>
              <a:spcAft>
                <a:spcPts val="0"/>
              </a:spcAft>
              <a:buClrTx/>
              <a:buSzTx/>
              <a:buFontTx/>
              <a:buNone/>
              <a:tabLst/>
              <a:defRPr/>
            </a:pPr>
            <a:endParaRPr kumimoji="0" lang="en-ZA" b="1" i="0" u="none" strike="noStrike" kern="1200" cap="none" spc="0" normalizeH="0" baseline="0" noProof="0" dirty="0">
              <a:ln>
                <a:noFill/>
              </a:ln>
              <a:solidFill>
                <a:prstClr val="black"/>
              </a:solidFill>
              <a:effectLst/>
              <a:uLnTx/>
              <a:uFillTx/>
              <a:latin typeface="+mn-lt"/>
              <a:ea typeface="ＭＳ Ｐゴシック" pitchFamily="-112" charset="-128"/>
              <a:cs typeface="Arial" panose="020B0604020202020204" pitchFamily="34" charset="0"/>
            </a:endParaRPr>
          </a:p>
          <a:p>
            <a:pPr marL="342900" marR="0" lvl="0" indent="-342900" algn="l" defTabSz="914400" rtl="0" eaLnBrk="1" fontAlgn="base" latinLnBrk="0" hangingPunct="1">
              <a:lnSpc>
                <a:spcPct val="150000"/>
              </a:lnSpc>
              <a:spcBef>
                <a:spcPct val="0"/>
              </a:spcBef>
              <a:spcAft>
                <a:spcPts val="0"/>
              </a:spcAft>
              <a:buClrTx/>
              <a:buSzPct val="130000"/>
              <a:buFont typeface="Courier New" panose="02070309020205020404" pitchFamily="49" charset="0"/>
              <a:buChar char="o"/>
              <a:tabLst/>
              <a:defRPr/>
            </a:pPr>
            <a:r>
              <a:rPr kumimoji="0" lang="en-ZA" b="0" i="1" u="none" strike="noStrike" kern="0" cap="none" spc="0" normalizeH="0" baseline="0" noProof="0" dirty="0" smtClean="0">
                <a:ln>
                  <a:noFill/>
                </a:ln>
                <a:solidFill>
                  <a:prstClr val="black"/>
                </a:solidFill>
                <a:effectLst/>
                <a:uLnTx/>
                <a:uFillTx/>
                <a:latin typeface="+mn-lt"/>
                <a:ea typeface="Calibri" panose="020F0502020204030204" pitchFamily="34" charset="0"/>
                <a:cs typeface="Arial" panose="020B0604020202020204" pitchFamily="34" charset="0"/>
              </a:rPr>
              <a:t>Care;</a:t>
            </a:r>
            <a:endParaRPr kumimoji="0" lang="en-ZA" b="0" i="1" u="none" strike="noStrike" kern="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endParaRPr>
          </a:p>
          <a:p>
            <a:pPr marL="342900" marR="0" lvl="0" indent="-342900" algn="l" defTabSz="914400" rtl="0" eaLnBrk="1" fontAlgn="base" latinLnBrk="0" hangingPunct="1">
              <a:lnSpc>
                <a:spcPct val="150000"/>
              </a:lnSpc>
              <a:spcBef>
                <a:spcPct val="0"/>
              </a:spcBef>
              <a:spcAft>
                <a:spcPts val="0"/>
              </a:spcAft>
              <a:buClrTx/>
              <a:buSzPct val="130000"/>
              <a:buFont typeface="Courier New" panose="02070309020205020404" pitchFamily="49" charset="0"/>
              <a:buChar char="o"/>
              <a:tabLst/>
              <a:defRPr/>
            </a:pPr>
            <a:r>
              <a:rPr kumimoji="0" lang="en-ZA" b="0" i="1" u="none" strike="noStrike" kern="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rPr>
              <a:t>Unity for </a:t>
            </a:r>
            <a:r>
              <a:rPr kumimoji="0" lang="en-ZA" b="0" i="1" u="none" strike="noStrike" kern="0" cap="none" spc="0" normalizeH="0" baseline="0" noProof="0" dirty="0" smtClean="0">
                <a:ln>
                  <a:noFill/>
                </a:ln>
                <a:solidFill>
                  <a:prstClr val="black"/>
                </a:solidFill>
                <a:effectLst/>
                <a:uLnTx/>
                <a:uFillTx/>
                <a:latin typeface="+mn-lt"/>
                <a:ea typeface="Calibri" panose="020F0502020204030204" pitchFamily="34" charset="0"/>
                <a:cs typeface="Arial" panose="020B0604020202020204" pitchFamily="34" charset="0"/>
              </a:rPr>
              <a:t>purpose;</a:t>
            </a:r>
            <a:endParaRPr kumimoji="0" lang="en-ZA" b="0" i="1" u="none" strike="noStrike" kern="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endParaRPr>
          </a:p>
          <a:p>
            <a:pPr marL="342900" marR="0" lvl="0" indent="-342900" algn="l" defTabSz="914400" rtl="0" eaLnBrk="1" fontAlgn="base" latinLnBrk="0" hangingPunct="1">
              <a:lnSpc>
                <a:spcPct val="150000"/>
              </a:lnSpc>
              <a:spcBef>
                <a:spcPct val="0"/>
              </a:spcBef>
              <a:spcAft>
                <a:spcPts val="0"/>
              </a:spcAft>
              <a:buClrTx/>
              <a:buSzPct val="130000"/>
              <a:buFont typeface="Courier New" panose="02070309020205020404" pitchFamily="49" charset="0"/>
              <a:buChar char="o"/>
              <a:tabLst/>
              <a:defRPr/>
            </a:pPr>
            <a:r>
              <a:rPr kumimoji="0" lang="en-ZA" b="0" i="1" u="none" strike="noStrike" kern="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rPr>
              <a:t>Service </a:t>
            </a:r>
            <a:r>
              <a:rPr kumimoji="0" lang="en-ZA" b="0" i="1" u="none" strike="noStrike" kern="0" cap="none" spc="0" normalizeH="0" baseline="0" noProof="0" dirty="0" smtClean="0">
                <a:ln>
                  <a:noFill/>
                </a:ln>
                <a:solidFill>
                  <a:prstClr val="black"/>
                </a:solidFill>
                <a:effectLst/>
                <a:uLnTx/>
                <a:uFillTx/>
                <a:latin typeface="+mn-lt"/>
                <a:ea typeface="Calibri" panose="020F0502020204030204" pitchFamily="34" charset="0"/>
                <a:cs typeface="Arial" panose="020B0604020202020204" pitchFamily="34" charset="0"/>
              </a:rPr>
              <a:t>Excellence;</a:t>
            </a:r>
            <a:endParaRPr kumimoji="0" lang="en-ZA" b="0" i="1" u="none" strike="noStrike" kern="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endParaRPr>
          </a:p>
          <a:p>
            <a:pPr marL="342900" marR="0" lvl="0" indent="-342900" algn="l" defTabSz="914400" rtl="0" eaLnBrk="1" fontAlgn="base" latinLnBrk="0" hangingPunct="1">
              <a:lnSpc>
                <a:spcPct val="150000"/>
              </a:lnSpc>
              <a:spcBef>
                <a:spcPct val="0"/>
              </a:spcBef>
              <a:spcAft>
                <a:spcPts val="0"/>
              </a:spcAft>
              <a:buClrTx/>
              <a:buSzPct val="130000"/>
              <a:buFont typeface="Courier New" panose="02070309020205020404" pitchFamily="49" charset="0"/>
              <a:buChar char="o"/>
              <a:tabLst/>
              <a:defRPr/>
            </a:pPr>
            <a:r>
              <a:rPr kumimoji="0" lang="en-ZA" b="0" i="1" u="none" strike="noStrike" kern="0" cap="none" spc="0" normalizeH="0" baseline="0" noProof="0" dirty="0" smtClean="0">
                <a:ln>
                  <a:noFill/>
                </a:ln>
                <a:solidFill>
                  <a:prstClr val="black"/>
                </a:solidFill>
                <a:effectLst/>
                <a:uLnTx/>
                <a:uFillTx/>
                <a:latin typeface="+mn-lt"/>
                <a:ea typeface="Calibri" panose="020F0502020204030204" pitchFamily="34" charset="0"/>
                <a:cs typeface="Arial" panose="020B0604020202020204" pitchFamily="34" charset="0"/>
              </a:rPr>
              <a:t>Transformation;</a:t>
            </a:r>
            <a:endParaRPr kumimoji="0" lang="en-ZA" b="0" i="1" u="none" strike="noStrike" kern="0" cap="none" spc="0" normalizeH="0" baseline="0" noProof="0" dirty="0">
              <a:ln>
                <a:noFill/>
              </a:ln>
              <a:solidFill>
                <a:prstClr val="black"/>
              </a:solidFill>
              <a:effectLst/>
              <a:uLnTx/>
              <a:uFillTx/>
              <a:latin typeface="+mn-lt"/>
              <a:ea typeface="Calibri" panose="020F0502020204030204" pitchFamily="34" charset="0"/>
              <a:cs typeface="Arial" panose="020B0604020202020204" pitchFamily="34" charset="0"/>
            </a:endParaRPr>
          </a:p>
          <a:p>
            <a:pPr marL="342900" marR="0" lvl="0" indent="-342900" algn="l" defTabSz="914400" rtl="0" eaLnBrk="1" fontAlgn="base" latinLnBrk="0" hangingPunct="1">
              <a:lnSpc>
                <a:spcPct val="150000"/>
              </a:lnSpc>
              <a:spcBef>
                <a:spcPct val="0"/>
              </a:spcBef>
              <a:spcAft>
                <a:spcPts val="0"/>
              </a:spcAft>
              <a:buClrTx/>
              <a:buSzPct val="130000"/>
              <a:buFont typeface="Courier New" panose="02070309020205020404" pitchFamily="49" charset="0"/>
              <a:buChar char="o"/>
              <a:tabLst/>
              <a:defRPr/>
            </a:pPr>
            <a:r>
              <a:rPr kumimoji="0" lang="en-ZA" b="0" i="1" u="none" strike="noStrike" kern="0" cap="none" spc="0" normalizeH="0" baseline="0" noProof="0" dirty="0" smtClean="0">
                <a:ln>
                  <a:noFill/>
                </a:ln>
                <a:solidFill>
                  <a:prstClr val="black"/>
                </a:solidFill>
                <a:effectLst/>
                <a:uLnTx/>
                <a:uFillTx/>
                <a:latin typeface="+mn-lt"/>
                <a:ea typeface="Calibri" panose="020F0502020204030204" pitchFamily="34" charset="0"/>
                <a:cs typeface="Arial" panose="020B0604020202020204" pitchFamily="34" charset="0"/>
              </a:rPr>
              <a:t>Innovation; and </a:t>
            </a:r>
          </a:p>
          <a:p>
            <a:pPr marL="342900" marR="0" lvl="0" indent="-342900" algn="l" defTabSz="914400" rtl="0" eaLnBrk="1" fontAlgn="base" latinLnBrk="0" hangingPunct="1">
              <a:lnSpc>
                <a:spcPct val="150000"/>
              </a:lnSpc>
              <a:spcBef>
                <a:spcPct val="0"/>
              </a:spcBef>
              <a:spcAft>
                <a:spcPts val="0"/>
              </a:spcAft>
              <a:buClrTx/>
              <a:buSzPct val="130000"/>
              <a:buFont typeface="Courier New" panose="02070309020205020404" pitchFamily="49" charset="0"/>
              <a:buChar char="o"/>
              <a:tabLst/>
              <a:defRPr/>
            </a:pPr>
            <a:r>
              <a:rPr kumimoji="0" lang="en-ZA" b="0" i="1" u="none" strike="noStrike" kern="0" cap="none" spc="0" normalizeH="0" baseline="0" noProof="0" dirty="0" smtClean="0">
                <a:ln>
                  <a:noFill/>
                </a:ln>
                <a:solidFill>
                  <a:prstClr val="black"/>
                </a:solidFill>
                <a:effectLst/>
                <a:uLnTx/>
                <a:uFillTx/>
                <a:latin typeface="+mn-lt"/>
                <a:ea typeface="ＭＳ Ｐゴシック" pitchFamily="-112" charset="-128"/>
                <a:cs typeface="Arial" panose="020B0604020202020204" pitchFamily="34" charset="0"/>
              </a:rPr>
              <a:t>Integrity.</a:t>
            </a:r>
            <a:endParaRPr kumimoji="0" lang="en-ZA" b="0" i="1" u="none" strike="noStrike" kern="1200" cap="none" spc="0" normalizeH="0" baseline="0" noProof="0" dirty="0">
              <a:ln>
                <a:noFill/>
              </a:ln>
              <a:solidFill>
                <a:prstClr val="black"/>
              </a:solidFill>
              <a:effectLst/>
              <a:uLnTx/>
              <a:uFillTx/>
              <a:latin typeface="+mn-lt"/>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7</a:t>
            </a:fld>
            <a:endParaRPr lang="en-US" altLang="en-US" dirty="0"/>
          </a:p>
        </p:txBody>
      </p:sp>
    </p:spTree>
    <p:extLst>
      <p:ext uri="{BB962C8B-B14F-4D97-AF65-F5344CB8AC3E}">
        <p14:creationId xmlns="" xmlns:p14="http://schemas.microsoft.com/office/powerpoint/2010/main" val="280148975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58748" y="1514483"/>
            <a:ext cx="8046155" cy="1338828"/>
          </a:xfrm>
          <a:prstGeom prst="rect">
            <a:avLst/>
          </a:prstGeom>
          <a:noFill/>
        </p:spPr>
        <p:txBody>
          <a:bodyPr wrap="square" rtlCol="0">
            <a:spAutoFit/>
          </a:bodyPr>
          <a:lstStyle/>
          <a:p>
            <a:pPr marR="0" lvl="0" defTabSz="457200" rtl="0" eaLnBrk="1" fontAlgn="base" latinLnBrk="0" hangingPunct="1">
              <a:lnSpc>
                <a:spcPct val="150000"/>
              </a:lnSpc>
              <a:spcBef>
                <a:spcPct val="0"/>
              </a:spcBef>
              <a:spcAft>
                <a:spcPct val="0"/>
              </a:spcAft>
              <a:buClr>
                <a:srgbClr val="99CC00"/>
              </a:buClr>
              <a:buSzPct val="140000"/>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285750" marR="0" lvl="0" indent="-285750"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R="0" lvl="0" defTabSz="457200" rtl="0" eaLnBrk="1" fontAlgn="base" latinLnBrk="0" hangingPunct="1">
              <a:lnSpc>
                <a:spcPct val="150000"/>
              </a:lnSpc>
              <a:spcBef>
                <a:spcPct val="0"/>
              </a:spcBef>
              <a:spcAft>
                <a:spcPct val="0"/>
              </a:spcAft>
              <a:buClr>
                <a:srgbClr val="99CC00"/>
              </a:buClr>
              <a:buSzPct val="140000"/>
              <a:tabLst/>
              <a:defRPr/>
            </a:pPr>
            <a:endParaRPr kumimoji="0" lang="en-ZA" sz="1800" b="1" i="0" u="none" strike="noStrike" kern="1200" cap="none" spc="0" normalizeH="0" baseline="0" noProof="0" dirty="0">
              <a:ln>
                <a:noFill/>
              </a:ln>
              <a:solidFill>
                <a:srgbClr val="003300"/>
              </a:solidFill>
              <a:effectLst/>
              <a:uLnTx/>
              <a:uFillTx/>
              <a:latin typeface="+mn-lt"/>
              <a:ea typeface="ＭＳ Ｐゴシック" pitchFamily="-112" charset="-128"/>
              <a:cs typeface="+mn-cs"/>
            </a:endParaRPr>
          </a:p>
        </p:txBody>
      </p:sp>
      <p:sp>
        <p:nvSpPr>
          <p:cNvPr id="10" name="TextBox 9"/>
          <p:cNvSpPr txBox="1"/>
          <p:nvPr/>
        </p:nvSpPr>
        <p:spPr>
          <a:xfrm>
            <a:off x="458748" y="1103063"/>
            <a:ext cx="8046155" cy="46166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GB" sz="2400" b="1" dirty="0" smtClean="0">
                <a:solidFill>
                  <a:schemeClr val="tx1"/>
                </a:solidFill>
                <a:latin typeface="+mj-lt"/>
                <a:ea typeface="ＭＳ Ｐゴシック" pitchFamily="-112" charset="-128"/>
                <a:cs typeface="Arial" panose="020B0604020202020204" pitchFamily="34" charset="0"/>
              </a:rPr>
              <a:t>Analysis </a:t>
            </a:r>
            <a:r>
              <a:rPr lang="en-GB" sz="2400" b="1" dirty="0">
                <a:solidFill>
                  <a:schemeClr val="tx1"/>
                </a:solidFill>
                <a:latin typeface="+mj-lt"/>
                <a:ea typeface="ＭＳ Ｐゴシック" pitchFamily="-112" charset="-128"/>
                <a:cs typeface="Arial" panose="020B0604020202020204" pitchFamily="34" charset="0"/>
              </a:rPr>
              <a:t>of Irregular Expenditure</a:t>
            </a:r>
            <a:endParaRPr kumimoji="0" lang="en-GB" sz="24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853832939"/>
              </p:ext>
            </p:extLst>
          </p:nvPr>
        </p:nvGraphicFramePr>
        <p:xfrm>
          <a:off x="458748" y="1564728"/>
          <a:ext cx="8046155" cy="4758443"/>
        </p:xfrm>
        <a:graphic>
          <a:graphicData uri="http://schemas.openxmlformats.org/drawingml/2006/table">
            <a:tbl>
              <a:tblPr firstRow="1" bandRow="1">
                <a:tableStyleId>{5C22544A-7EE6-4342-B048-85BDC9FD1C3A}</a:tableStyleId>
              </a:tblPr>
              <a:tblGrid>
                <a:gridCol w="5075740">
                  <a:extLst>
                    <a:ext uri="{9D8B030D-6E8A-4147-A177-3AD203B41FA5}">
                      <a16:colId xmlns="" xmlns:a16="http://schemas.microsoft.com/office/drawing/2014/main" val="1967464733"/>
                    </a:ext>
                  </a:extLst>
                </a:gridCol>
                <a:gridCol w="1534160">
                  <a:extLst>
                    <a:ext uri="{9D8B030D-6E8A-4147-A177-3AD203B41FA5}">
                      <a16:colId xmlns="" xmlns:a16="http://schemas.microsoft.com/office/drawing/2014/main" val="913595122"/>
                    </a:ext>
                  </a:extLst>
                </a:gridCol>
                <a:gridCol w="1436255">
                  <a:extLst>
                    <a:ext uri="{9D8B030D-6E8A-4147-A177-3AD203B41FA5}">
                      <a16:colId xmlns="" xmlns:a16="http://schemas.microsoft.com/office/drawing/2014/main" val="1858194671"/>
                    </a:ext>
                  </a:extLst>
                </a:gridCol>
              </a:tblGrid>
              <a:tr h="560474">
                <a:tc>
                  <a:txBody>
                    <a:bodyPr/>
                    <a:lstStyle/>
                    <a:p>
                      <a:pPr algn="l"/>
                      <a:endParaRPr lang="en-GB" sz="1600" b="1" dirty="0">
                        <a:solidFill>
                          <a:schemeClr val="tx1"/>
                        </a:solidFill>
                        <a:latin typeface="+mn-lt"/>
                        <a:cs typeface="Arial" panose="020B0604020202020204" pitchFamily="34" charset="0"/>
                      </a:endParaRPr>
                    </a:p>
                  </a:txBody>
                  <a:tcPr>
                    <a:solidFill>
                      <a:schemeClr val="accent6">
                        <a:lumMod val="40000"/>
                        <a:lumOff val="60000"/>
                      </a:schemeClr>
                    </a:solidFill>
                  </a:tcPr>
                </a:tc>
                <a:tc>
                  <a:txBody>
                    <a:bodyPr/>
                    <a:lstStyle/>
                    <a:p>
                      <a:pPr algn="r"/>
                      <a:r>
                        <a:rPr lang="en-ZA" sz="1600" dirty="0" smtClean="0">
                          <a:solidFill>
                            <a:schemeClr val="tx1"/>
                          </a:solidFill>
                          <a:latin typeface="+mn-lt"/>
                          <a:cs typeface="Arial" panose="020B0604020202020204" pitchFamily="34" charset="0"/>
                        </a:rPr>
                        <a:t>2018</a:t>
                      </a:r>
                    </a:p>
                    <a:p>
                      <a:pPr algn="r"/>
                      <a:r>
                        <a:rPr lang="en-ZA" sz="1600" dirty="0" smtClean="0">
                          <a:solidFill>
                            <a:schemeClr val="tx1"/>
                          </a:solidFill>
                          <a:latin typeface="+mn-lt"/>
                          <a:cs typeface="Arial" panose="020B0604020202020204" pitchFamily="34" charset="0"/>
                        </a:rPr>
                        <a:t>R’000</a:t>
                      </a:r>
                      <a:endParaRPr lang="en-GB" sz="1600" dirty="0">
                        <a:solidFill>
                          <a:schemeClr val="tx1"/>
                        </a:solidFill>
                        <a:latin typeface="+mn-lt"/>
                        <a:cs typeface="Arial" panose="020B0604020202020204" pitchFamily="34" charset="0"/>
                      </a:endParaRPr>
                    </a:p>
                  </a:txBody>
                  <a:tcPr>
                    <a:solidFill>
                      <a:schemeClr val="accent6">
                        <a:lumMod val="40000"/>
                        <a:lumOff val="60000"/>
                      </a:schemeClr>
                    </a:solidFill>
                  </a:tcPr>
                </a:tc>
                <a:tc>
                  <a:txBody>
                    <a:bodyPr/>
                    <a:lstStyle/>
                    <a:p>
                      <a:pPr algn="r"/>
                      <a:r>
                        <a:rPr lang="en-ZA" sz="1600" dirty="0" smtClean="0">
                          <a:solidFill>
                            <a:schemeClr val="tx1"/>
                          </a:solidFill>
                          <a:latin typeface="+mn-lt"/>
                          <a:cs typeface="Arial" panose="020B0604020202020204" pitchFamily="34" charset="0"/>
                        </a:rPr>
                        <a:t>2017</a:t>
                      </a:r>
                    </a:p>
                    <a:p>
                      <a:pPr marL="0" marR="0" indent="0" algn="r" defTabSz="4572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mn-lt"/>
                          <a:cs typeface="Arial" panose="020B0604020202020204" pitchFamily="34" charset="0"/>
                        </a:rPr>
                        <a:t>R’000</a:t>
                      </a:r>
                      <a:endParaRPr lang="en-GB" sz="1600" dirty="0" smtClean="0">
                        <a:solidFill>
                          <a:schemeClr val="tx1"/>
                        </a:solidFill>
                        <a:latin typeface="+mn-lt"/>
                        <a:cs typeface="Arial" panose="020B0604020202020204" pitchFamily="34" charset="0"/>
                      </a:endParaRPr>
                    </a:p>
                  </a:txBody>
                  <a:tcPr>
                    <a:solidFill>
                      <a:schemeClr val="accent6">
                        <a:lumMod val="40000"/>
                        <a:lumOff val="60000"/>
                      </a:schemeClr>
                    </a:solidFill>
                  </a:tcPr>
                </a:tc>
                <a:extLst>
                  <a:ext uri="{0D108BD9-81ED-4DB2-BD59-A6C34878D82A}">
                    <a16:rowId xmlns="" xmlns:a16="http://schemas.microsoft.com/office/drawing/2014/main" val="2568602341"/>
                  </a:ext>
                </a:extLst>
              </a:tr>
              <a:tr h="324485">
                <a:tc>
                  <a:txBody>
                    <a:bodyPr/>
                    <a:lstStyle/>
                    <a:p>
                      <a:pPr algn="l"/>
                      <a:r>
                        <a:rPr lang="en-ZA" sz="1600" dirty="0" smtClean="0">
                          <a:latin typeface="+mn-lt"/>
                        </a:rPr>
                        <a:t>Opening balance</a:t>
                      </a:r>
                      <a:r>
                        <a:rPr lang="en-ZA" sz="1600" baseline="0" dirty="0" smtClean="0">
                          <a:latin typeface="+mn-lt"/>
                        </a:rPr>
                        <a:t> </a:t>
                      </a:r>
                      <a:endParaRPr lang="en-GB" sz="1600" dirty="0">
                        <a:latin typeface="+mn-lt"/>
                      </a:endParaRPr>
                    </a:p>
                  </a:txBody>
                  <a:tcPr>
                    <a:solidFill>
                      <a:schemeClr val="bg2"/>
                    </a:solidFill>
                  </a:tcPr>
                </a:tc>
                <a:tc>
                  <a:txBody>
                    <a:bodyPr/>
                    <a:lstStyle/>
                    <a:p>
                      <a:pPr algn="r"/>
                      <a:r>
                        <a:rPr lang="en-GB" sz="1600" dirty="0" smtClean="0">
                          <a:latin typeface="+mn-lt"/>
                        </a:rPr>
                        <a:t>1,019,319</a:t>
                      </a:r>
                      <a:endParaRPr lang="en-GB" sz="1600" dirty="0">
                        <a:latin typeface="+mn-lt"/>
                      </a:endParaRPr>
                    </a:p>
                  </a:txBody>
                  <a:tcPr>
                    <a:solidFill>
                      <a:schemeClr val="bg2"/>
                    </a:solidFill>
                  </a:tcPr>
                </a:tc>
                <a:tc>
                  <a:txBody>
                    <a:bodyPr/>
                    <a:lstStyle/>
                    <a:p>
                      <a:pPr algn="r"/>
                      <a:r>
                        <a:rPr lang="en-GB" sz="1600" dirty="0" smtClean="0">
                          <a:latin typeface="+mn-lt"/>
                        </a:rPr>
                        <a:t>28,890</a:t>
                      </a:r>
                      <a:endParaRPr lang="en-GB" sz="1600" dirty="0">
                        <a:latin typeface="+mn-lt"/>
                      </a:endParaRPr>
                    </a:p>
                  </a:txBody>
                  <a:tcPr>
                    <a:solidFill>
                      <a:schemeClr val="bg2"/>
                    </a:solidFill>
                  </a:tcPr>
                </a:tc>
                <a:extLst>
                  <a:ext uri="{0D108BD9-81ED-4DB2-BD59-A6C34878D82A}">
                    <a16:rowId xmlns="" xmlns:a16="http://schemas.microsoft.com/office/drawing/2014/main" val="4045290889"/>
                  </a:ext>
                </a:extLst>
              </a:tr>
              <a:tr h="324485">
                <a:tc>
                  <a:txBody>
                    <a:bodyPr/>
                    <a:lstStyle/>
                    <a:p>
                      <a:pPr algn="l"/>
                      <a:r>
                        <a:rPr lang="en-ZA" sz="1600" dirty="0" smtClean="0">
                          <a:latin typeface="+mn-lt"/>
                        </a:rPr>
                        <a:t>Expired</a:t>
                      </a:r>
                      <a:r>
                        <a:rPr lang="en-ZA" sz="1600" baseline="0" dirty="0" smtClean="0">
                          <a:latin typeface="+mn-lt"/>
                        </a:rPr>
                        <a:t> contracts </a:t>
                      </a:r>
                      <a:endParaRPr lang="en-GB" sz="1600" dirty="0">
                        <a:latin typeface="+mn-lt"/>
                      </a:endParaRPr>
                    </a:p>
                  </a:txBody>
                  <a:tcPr>
                    <a:solidFill>
                      <a:schemeClr val="accent4">
                        <a:lumMod val="20000"/>
                        <a:lumOff val="80000"/>
                      </a:schemeClr>
                    </a:solidFill>
                  </a:tcPr>
                </a:tc>
                <a:tc>
                  <a:txBody>
                    <a:bodyPr/>
                    <a:lstStyle/>
                    <a:p>
                      <a:pPr algn="r"/>
                      <a:r>
                        <a:rPr lang="en-GB" sz="1600" dirty="0" smtClean="0">
                          <a:latin typeface="+mn-lt"/>
                        </a:rPr>
                        <a:t>469,881</a:t>
                      </a:r>
                      <a:endParaRPr lang="en-GB" sz="1600" dirty="0">
                        <a:latin typeface="+mn-lt"/>
                      </a:endParaRPr>
                    </a:p>
                  </a:txBody>
                  <a:tcPr>
                    <a:solidFill>
                      <a:schemeClr val="accent4">
                        <a:lumMod val="20000"/>
                        <a:lumOff val="80000"/>
                      </a:schemeClr>
                    </a:solidFill>
                  </a:tcPr>
                </a:tc>
                <a:tc>
                  <a:txBody>
                    <a:bodyPr/>
                    <a:lstStyle/>
                    <a:p>
                      <a:pPr algn="r"/>
                      <a:r>
                        <a:rPr lang="en-GB" sz="1600" dirty="0" smtClean="0">
                          <a:latin typeface="+mn-lt"/>
                        </a:rPr>
                        <a:t>574,943</a:t>
                      </a:r>
                      <a:endParaRPr lang="en-GB" sz="1600" dirty="0">
                        <a:latin typeface="+mn-lt"/>
                      </a:endParaRPr>
                    </a:p>
                  </a:txBody>
                  <a:tcPr>
                    <a:solidFill>
                      <a:schemeClr val="accent4">
                        <a:lumMod val="20000"/>
                        <a:lumOff val="80000"/>
                      </a:schemeClr>
                    </a:solidFill>
                  </a:tcPr>
                </a:tc>
                <a:extLst>
                  <a:ext uri="{0D108BD9-81ED-4DB2-BD59-A6C34878D82A}">
                    <a16:rowId xmlns="" xmlns:a16="http://schemas.microsoft.com/office/drawing/2014/main" val="4044925950"/>
                  </a:ext>
                </a:extLst>
              </a:tr>
              <a:tr h="324485">
                <a:tc>
                  <a:txBody>
                    <a:bodyPr/>
                    <a:lstStyle/>
                    <a:p>
                      <a:pPr algn="l"/>
                      <a:r>
                        <a:rPr lang="en-ZA" sz="1600" dirty="0" smtClean="0">
                          <a:latin typeface="+mn-lt"/>
                        </a:rPr>
                        <a:t>Less than 3 quotes not provided</a:t>
                      </a:r>
                      <a:endParaRPr lang="en-GB" sz="1600" dirty="0">
                        <a:latin typeface="+mn-lt"/>
                      </a:endParaRPr>
                    </a:p>
                  </a:txBody>
                  <a:tcPr>
                    <a:solidFill>
                      <a:schemeClr val="bg2"/>
                    </a:solidFill>
                  </a:tcPr>
                </a:tc>
                <a:tc>
                  <a:txBody>
                    <a:bodyPr/>
                    <a:lstStyle/>
                    <a:p>
                      <a:pPr algn="r"/>
                      <a:r>
                        <a:rPr lang="en-ZA" sz="1600" dirty="0" smtClean="0">
                          <a:latin typeface="+mn-lt"/>
                        </a:rPr>
                        <a:t>-</a:t>
                      </a:r>
                      <a:endParaRPr lang="en-GB" sz="1600" dirty="0">
                        <a:latin typeface="+mn-lt"/>
                      </a:endParaRPr>
                    </a:p>
                  </a:txBody>
                  <a:tcPr>
                    <a:solidFill>
                      <a:schemeClr val="bg2"/>
                    </a:solidFill>
                  </a:tcPr>
                </a:tc>
                <a:tc>
                  <a:txBody>
                    <a:bodyPr/>
                    <a:lstStyle/>
                    <a:p>
                      <a:pPr algn="r"/>
                      <a:r>
                        <a:rPr lang="en-GB" sz="1600" dirty="0" smtClean="0">
                          <a:latin typeface="+mn-lt"/>
                        </a:rPr>
                        <a:t>1,478</a:t>
                      </a:r>
                      <a:endParaRPr lang="en-GB" sz="1600" dirty="0">
                        <a:latin typeface="+mn-lt"/>
                      </a:endParaRPr>
                    </a:p>
                  </a:txBody>
                  <a:tcPr>
                    <a:solidFill>
                      <a:schemeClr val="bg2"/>
                    </a:solidFill>
                  </a:tcPr>
                </a:tc>
                <a:extLst>
                  <a:ext uri="{0D108BD9-81ED-4DB2-BD59-A6C34878D82A}">
                    <a16:rowId xmlns="" xmlns:a16="http://schemas.microsoft.com/office/drawing/2014/main" val="2698240145"/>
                  </a:ext>
                </a:extLst>
              </a:tr>
              <a:tr h="326153">
                <a:tc>
                  <a:txBody>
                    <a:bodyPr/>
                    <a:lstStyle/>
                    <a:p>
                      <a:pPr algn="l"/>
                      <a:r>
                        <a:rPr lang="en-ZA" sz="1600" b="0" i="0" u="none" strike="noStrike" kern="1200" baseline="0" dirty="0" smtClean="0">
                          <a:solidFill>
                            <a:schemeClr val="dk1"/>
                          </a:solidFill>
                          <a:latin typeface="+mn-lt"/>
                          <a:ea typeface="+mn-ea"/>
                          <a:cs typeface="+mn-cs"/>
                        </a:rPr>
                        <a:t>Contract values which do not agree with tendered amount</a:t>
                      </a:r>
                      <a:endParaRPr lang="en-GB" sz="1600" dirty="0">
                        <a:latin typeface="+mn-lt"/>
                      </a:endParaRPr>
                    </a:p>
                  </a:txBody>
                  <a:tcPr>
                    <a:solidFill>
                      <a:schemeClr val="accent4">
                        <a:lumMod val="20000"/>
                        <a:lumOff val="80000"/>
                      </a:schemeClr>
                    </a:solidFill>
                  </a:tcPr>
                </a:tc>
                <a:tc>
                  <a:txBody>
                    <a:bodyPr/>
                    <a:lstStyle/>
                    <a:p>
                      <a:pPr algn="r"/>
                      <a:r>
                        <a:rPr lang="en-ZA" sz="1600" dirty="0" smtClean="0">
                          <a:latin typeface="+mn-lt"/>
                        </a:rPr>
                        <a:t>-</a:t>
                      </a:r>
                      <a:endParaRPr lang="en-GB" sz="1600" dirty="0">
                        <a:latin typeface="+mn-lt"/>
                      </a:endParaRPr>
                    </a:p>
                  </a:txBody>
                  <a:tcPr>
                    <a:solidFill>
                      <a:schemeClr val="accent4">
                        <a:lumMod val="20000"/>
                        <a:lumOff val="80000"/>
                      </a:schemeClr>
                    </a:solidFill>
                  </a:tcPr>
                </a:tc>
                <a:tc>
                  <a:txBody>
                    <a:bodyPr/>
                    <a:lstStyle/>
                    <a:p>
                      <a:pPr algn="r"/>
                      <a:r>
                        <a:rPr lang="en-GB" sz="1600" dirty="0" smtClean="0">
                          <a:latin typeface="+mn-lt"/>
                        </a:rPr>
                        <a:t>674</a:t>
                      </a:r>
                      <a:endParaRPr lang="en-GB" sz="1600" dirty="0">
                        <a:latin typeface="+mn-lt"/>
                      </a:endParaRPr>
                    </a:p>
                  </a:txBody>
                  <a:tcPr>
                    <a:solidFill>
                      <a:schemeClr val="accent4">
                        <a:lumMod val="20000"/>
                        <a:lumOff val="80000"/>
                      </a:schemeClr>
                    </a:solidFill>
                  </a:tcPr>
                </a:tc>
                <a:extLst>
                  <a:ext uri="{0D108BD9-81ED-4DB2-BD59-A6C34878D82A}">
                    <a16:rowId xmlns="" xmlns:a16="http://schemas.microsoft.com/office/drawing/2014/main" val="3695512133"/>
                  </a:ext>
                </a:extLst>
              </a:tr>
              <a:tr h="324485">
                <a:tc>
                  <a:txBody>
                    <a:bodyPr/>
                    <a:lstStyle/>
                    <a:p>
                      <a:pPr algn="l"/>
                      <a:r>
                        <a:rPr lang="en-ZA" sz="1600" b="0" i="0" u="none" strike="noStrike" kern="1200" baseline="0" dirty="0" smtClean="0">
                          <a:solidFill>
                            <a:schemeClr val="dk1"/>
                          </a:solidFill>
                          <a:latin typeface="+mn-lt"/>
                          <a:ea typeface="+mn-ea"/>
                          <a:cs typeface="+mn-cs"/>
                        </a:rPr>
                        <a:t>Contracts that exceeded delegation of authority</a:t>
                      </a:r>
                      <a:endParaRPr lang="en-GB" sz="1600" dirty="0">
                        <a:latin typeface="+mn-lt"/>
                      </a:endParaRPr>
                    </a:p>
                  </a:txBody>
                  <a:tcPr>
                    <a:solidFill>
                      <a:schemeClr val="bg2"/>
                    </a:solidFill>
                  </a:tcPr>
                </a:tc>
                <a:tc>
                  <a:txBody>
                    <a:bodyPr/>
                    <a:lstStyle/>
                    <a:p>
                      <a:pPr algn="r"/>
                      <a:r>
                        <a:rPr lang="en-GB" sz="1600" dirty="0" smtClean="0">
                          <a:latin typeface="+mn-lt"/>
                        </a:rPr>
                        <a:t>122,488</a:t>
                      </a:r>
                      <a:endParaRPr lang="en-GB" sz="1600" dirty="0">
                        <a:latin typeface="+mn-lt"/>
                      </a:endParaRPr>
                    </a:p>
                  </a:txBody>
                  <a:tcPr>
                    <a:solidFill>
                      <a:schemeClr val="bg2"/>
                    </a:solidFill>
                  </a:tcPr>
                </a:tc>
                <a:tc>
                  <a:txBody>
                    <a:bodyPr/>
                    <a:lstStyle/>
                    <a:p>
                      <a:pPr algn="r"/>
                      <a:r>
                        <a:rPr lang="en-GB" sz="1600" dirty="0" smtClean="0">
                          <a:latin typeface="+mn-lt"/>
                        </a:rPr>
                        <a:t>209,697</a:t>
                      </a:r>
                      <a:endParaRPr lang="en-GB" sz="1600" dirty="0">
                        <a:latin typeface="+mn-lt"/>
                      </a:endParaRPr>
                    </a:p>
                  </a:txBody>
                  <a:tcPr>
                    <a:solidFill>
                      <a:schemeClr val="bg2"/>
                    </a:solidFill>
                  </a:tcPr>
                </a:tc>
                <a:extLst>
                  <a:ext uri="{0D108BD9-81ED-4DB2-BD59-A6C34878D82A}">
                    <a16:rowId xmlns="" xmlns:a16="http://schemas.microsoft.com/office/drawing/2014/main" val="1781411618"/>
                  </a:ext>
                </a:extLst>
              </a:tr>
              <a:tr h="324485">
                <a:tc>
                  <a:txBody>
                    <a:bodyPr/>
                    <a:lstStyle/>
                    <a:p>
                      <a:pPr algn="l"/>
                      <a:r>
                        <a:rPr lang="en-ZA" sz="1600" b="0" i="0" u="none" strike="noStrike" kern="1200" baseline="0" dirty="0" smtClean="0">
                          <a:solidFill>
                            <a:schemeClr val="dk1"/>
                          </a:solidFill>
                          <a:latin typeface="+mn-lt"/>
                          <a:ea typeface="+mn-ea"/>
                          <a:cs typeface="+mn-cs"/>
                        </a:rPr>
                        <a:t>Payments to suppliers with no contracts</a:t>
                      </a:r>
                      <a:endParaRPr lang="en-GB" sz="1600" dirty="0">
                        <a:latin typeface="+mn-lt"/>
                      </a:endParaRPr>
                    </a:p>
                  </a:txBody>
                  <a:tcPr>
                    <a:solidFill>
                      <a:schemeClr val="accent4">
                        <a:lumMod val="20000"/>
                        <a:lumOff val="80000"/>
                      </a:schemeClr>
                    </a:solidFill>
                  </a:tcPr>
                </a:tc>
                <a:tc>
                  <a:txBody>
                    <a:bodyPr/>
                    <a:lstStyle/>
                    <a:p>
                      <a:pPr algn="r"/>
                      <a:r>
                        <a:rPr lang="en-ZA" sz="1600" dirty="0" smtClean="0">
                          <a:latin typeface="+mn-lt"/>
                        </a:rPr>
                        <a:t>-</a:t>
                      </a:r>
                      <a:endParaRPr lang="en-GB" sz="1600" dirty="0">
                        <a:latin typeface="+mn-lt"/>
                      </a:endParaRPr>
                    </a:p>
                  </a:txBody>
                  <a:tcPr>
                    <a:solidFill>
                      <a:schemeClr val="accent4">
                        <a:lumMod val="20000"/>
                        <a:lumOff val="80000"/>
                      </a:schemeClr>
                    </a:solidFill>
                  </a:tcPr>
                </a:tc>
                <a:tc>
                  <a:txBody>
                    <a:bodyPr/>
                    <a:lstStyle/>
                    <a:p>
                      <a:pPr algn="r"/>
                      <a:r>
                        <a:rPr lang="en-GB" sz="1600" dirty="0" smtClean="0">
                          <a:latin typeface="+mn-lt"/>
                        </a:rPr>
                        <a:t>194,488</a:t>
                      </a:r>
                      <a:endParaRPr lang="en-GB" sz="1600" dirty="0">
                        <a:latin typeface="+mn-lt"/>
                      </a:endParaRPr>
                    </a:p>
                  </a:txBody>
                  <a:tcPr>
                    <a:solidFill>
                      <a:schemeClr val="accent4">
                        <a:lumMod val="20000"/>
                        <a:lumOff val="80000"/>
                      </a:schemeClr>
                    </a:solidFill>
                  </a:tcPr>
                </a:tc>
                <a:extLst>
                  <a:ext uri="{0D108BD9-81ED-4DB2-BD59-A6C34878D82A}">
                    <a16:rowId xmlns="" xmlns:a16="http://schemas.microsoft.com/office/drawing/2014/main" val="2648926532"/>
                  </a:ext>
                </a:extLst>
              </a:tr>
              <a:tr h="363939">
                <a:tc>
                  <a:txBody>
                    <a:bodyPr/>
                    <a:lstStyle/>
                    <a:p>
                      <a:pPr algn="l"/>
                      <a:r>
                        <a:rPr lang="en-ZA" sz="1600" b="0" i="0" u="none" strike="noStrike" kern="1200" baseline="0" dirty="0" smtClean="0">
                          <a:solidFill>
                            <a:schemeClr val="dk1"/>
                          </a:solidFill>
                          <a:latin typeface="+mn-lt"/>
                          <a:ea typeface="+mn-ea"/>
                          <a:cs typeface="+mn-cs"/>
                        </a:rPr>
                        <a:t>Tenders that were not advertised on the CIDB website</a:t>
                      </a:r>
                      <a:endParaRPr lang="en-GB" sz="1600" dirty="0">
                        <a:latin typeface="+mn-lt"/>
                      </a:endParaRPr>
                    </a:p>
                  </a:txBody>
                  <a:tcPr>
                    <a:solidFill>
                      <a:schemeClr val="bg2"/>
                    </a:solidFill>
                  </a:tcPr>
                </a:tc>
                <a:tc>
                  <a:txBody>
                    <a:bodyPr/>
                    <a:lstStyle/>
                    <a:p>
                      <a:pPr algn="r"/>
                      <a:r>
                        <a:rPr lang="en-ZA" sz="1600" dirty="0" smtClean="0">
                          <a:latin typeface="+mn-lt"/>
                        </a:rPr>
                        <a:t>-</a:t>
                      </a:r>
                      <a:endParaRPr lang="en-GB" sz="1600" dirty="0">
                        <a:latin typeface="+mn-lt"/>
                      </a:endParaRPr>
                    </a:p>
                  </a:txBody>
                  <a:tcPr>
                    <a:solidFill>
                      <a:schemeClr val="bg2"/>
                    </a:solidFill>
                  </a:tcPr>
                </a:tc>
                <a:tc>
                  <a:txBody>
                    <a:bodyPr/>
                    <a:lstStyle/>
                    <a:p>
                      <a:pPr algn="r"/>
                      <a:r>
                        <a:rPr lang="en-GB" sz="1600" dirty="0" smtClean="0">
                          <a:latin typeface="+mn-lt"/>
                        </a:rPr>
                        <a:t>6,983</a:t>
                      </a:r>
                      <a:endParaRPr lang="en-GB" sz="1600" dirty="0">
                        <a:latin typeface="+mn-lt"/>
                      </a:endParaRPr>
                    </a:p>
                  </a:txBody>
                  <a:tcPr>
                    <a:solidFill>
                      <a:schemeClr val="bg2"/>
                    </a:solidFill>
                  </a:tcPr>
                </a:tc>
                <a:extLst>
                  <a:ext uri="{0D108BD9-81ED-4DB2-BD59-A6C34878D82A}">
                    <a16:rowId xmlns="" xmlns:a16="http://schemas.microsoft.com/office/drawing/2014/main" val="2095515568"/>
                  </a:ext>
                </a:extLst>
              </a:tr>
              <a:tr h="324485">
                <a:tc>
                  <a:txBody>
                    <a:bodyPr/>
                    <a:lstStyle/>
                    <a:p>
                      <a:pPr algn="l"/>
                      <a:r>
                        <a:rPr lang="en-ZA" sz="1600" b="0" i="0" u="none" strike="noStrike" kern="1200" baseline="0" dirty="0" smtClean="0">
                          <a:solidFill>
                            <a:schemeClr val="dk1"/>
                          </a:solidFill>
                          <a:latin typeface="+mn-lt"/>
                          <a:ea typeface="+mn-ea"/>
                          <a:cs typeface="+mn-cs"/>
                        </a:rPr>
                        <a:t>Foreign suppliers without Tax clearance certificates</a:t>
                      </a:r>
                      <a:endParaRPr lang="en-GB" sz="1600" dirty="0">
                        <a:latin typeface="+mn-lt"/>
                      </a:endParaRPr>
                    </a:p>
                  </a:txBody>
                  <a:tcPr>
                    <a:solidFill>
                      <a:schemeClr val="accent4">
                        <a:lumMod val="20000"/>
                        <a:lumOff val="80000"/>
                      </a:schemeClr>
                    </a:solidFill>
                  </a:tcPr>
                </a:tc>
                <a:tc>
                  <a:txBody>
                    <a:bodyPr/>
                    <a:lstStyle/>
                    <a:p>
                      <a:pPr algn="r"/>
                      <a:r>
                        <a:rPr lang="en-ZA" sz="1600" dirty="0" smtClean="0">
                          <a:latin typeface="+mn-lt"/>
                        </a:rPr>
                        <a:t>-</a:t>
                      </a:r>
                      <a:endParaRPr lang="en-GB" sz="1600" dirty="0">
                        <a:latin typeface="+mn-lt"/>
                      </a:endParaRPr>
                    </a:p>
                  </a:txBody>
                  <a:tcPr>
                    <a:solidFill>
                      <a:schemeClr val="accent4">
                        <a:lumMod val="20000"/>
                        <a:lumOff val="80000"/>
                      </a:schemeClr>
                    </a:solidFill>
                  </a:tcPr>
                </a:tc>
                <a:tc>
                  <a:txBody>
                    <a:bodyPr/>
                    <a:lstStyle/>
                    <a:p>
                      <a:pPr algn="r"/>
                      <a:r>
                        <a:rPr lang="en-GB" sz="1600" dirty="0" smtClean="0">
                          <a:latin typeface="+mn-lt"/>
                        </a:rPr>
                        <a:t>1,110</a:t>
                      </a:r>
                      <a:endParaRPr lang="en-GB" sz="1600" dirty="0">
                        <a:latin typeface="+mn-lt"/>
                      </a:endParaRPr>
                    </a:p>
                  </a:txBody>
                  <a:tcPr>
                    <a:solidFill>
                      <a:schemeClr val="accent4">
                        <a:lumMod val="20000"/>
                        <a:lumOff val="80000"/>
                      </a:schemeClr>
                    </a:solidFill>
                  </a:tcPr>
                </a:tc>
                <a:extLst>
                  <a:ext uri="{0D108BD9-81ED-4DB2-BD59-A6C34878D82A}">
                    <a16:rowId xmlns="" xmlns:a16="http://schemas.microsoft.com/office/drawing/2014/main" val="2835123039"/>
                  </a:ext>
                </a:extLst>
              </a:tr>
              <a:tr h="324485">
                <a:tc>
                  <a:txBody>
                    <a:bodyPr/>
                    <a:lstStyle/>
                    <a:p>
                      <a:pPr algn="l"/>
                      <a:r>
                        <a:rPr lang="en-GB" sz="1600" b="0" i="0" u="none" strike="noStrike" kern="1200" baseline="0" dirty="0" smtClean="0">
                          <a:solidFill>
                            <a:schemeClr val="dk1"/>
                          </a:solidFill>
                          <a:latin typeface="+mn-lt"/>
                          <a:ea typeface="+mn-ea"/>
                          <a:cs typeface="+mn-cs"/>
                        </a:rPr>
                        <a:t>Irregular appointment of employees</a:t>
                      </a:r>
                      <a:endParaRPr lang="en-GB" sz="1600" dirty="0">
                        <a:latin typeface="+mn-lt"/>
                      </a:endParaRPr>
                    </a:p>
                  </a:txBody>
                  <a:tcPr>
                    <a:solidFill>
                      <a:schemeClr val="bg2"/>
                    </a:solidFill>
                  </a:tcPr>
                </a:tc>
                <a:tc>
                  <a:txBody>
                    <a:bodyPr/>
                    <a:lstStyle/>
                    <a:p>
                      <a:pPr algn="r"/>
                      <a:r>
                        <a:rPr lang="en-ZA" sz="1600" dirty="0" smtClean="0">
                          <a:latin typeface="+mn-lt"/>
                        </a:rPr>
                        <a:t>-</a:t>
                      </a:r>
                      <a:endParaRPr lang="en-GB" sz="1600" dirty="0">
                        <a:latin typeface="+mn-lt"/>
                      </a:endParaRPr>
                    </a:p>
                  </a:txBody>
                  <a:tcPr>
                    <a:solidFill>
                      <a:schemeClr val="bg2"/>
                    </a:solidFill>
                  </a:tcPr>
                </a:tc>
                <a:tc>
                  <a:txBody>
                    <a:bodyPr/>
                    <a:lstStyle/>
                    <a:p>
                      <a:pPr algn="r"/>
                      <a:r>
                        <a:rPr lang="en-GB" sz="1600" dirty="0" smtClean="0">
                          <a:latin typeface="+mn-lt"/>
                        </a:rPr>
                        <a:t>983</a:t>
                      </a:r>
                      <a:endParaRPr lang="en-GB" sz="1600" dirty="0">
                        <a:latin typeface="+mn-lt"/>
                      </a:endParaRPr>
                    </a:p>
                  </a:txBody>
                  <a:tcPr>
                    <a:solidFill>
                      <a:schemeClr val="bg2"/>
                    </a:solidFill>
                  </a:tcPr>
                </a:tc>
                <a:extLst>
                  <a:ext uri="{0D108BD9-81ED-4DB2-BD59-A6C34878D82A}">
                    <a16:rowId xmlns="" xmlns:a16="http://schemas.microsoft.com/office/drawing/2014/main" val="55528250"/>
                  </a:ext>
                </a:extLst>
              </a:tr>
              <a:tr h="324485">
                <a:tc>
                  <a:txBody>
                    <a:bodyPr/>
                    <a:lstStyle/>
                    <a:p>
                      <a:pPr algn="l"/>
                      <a:r>
                        <a:rPr lang="en-ZA" sz="1600" b="0" i="0" u="none" strike="noStrike" kern="1200" baseline="0" dirty="0" smtClean="0">
                          <a:solidFill>
                            <a:schemeClr val="dk1"/>
                          </a:solidFill>
                          <a:latin typeface="+mn-lt"/>
                          <a:ea typeface="+mn-ea"/>
                          <a:cs typeface="+mn-cs"/>
                        </a:rPr>
                        <a:t>Failure by employees to declare interests</a:t>
                      </a:r>
                      <a:endParaRPr lang="en-GB" sz="1600" dirty="0">
                        <a:latin typeface="+mn-lt"/>
                      </a:endParaRPr>
                    </a:p>
                  </a:txBody>
                  <a:tcPr>
                    <a:solidFill>
                      <a:schemeClr val="accent4">
                        <a:lumMod val="20000"/>
                        <a:lumOff val="80000"/>
                      </a:schemeClr>
                    </a:solidFill>
                  </a:tcPr>
                </a:tc>
                <a:tc>
                  <a:txBody>
                    <a:bodyPr/>
                    <a:lstStyle/>
                    <a:p>
                      <a:pPr algn="r"/>
                      <a:r>
                        <a:rPr lang="en-ZA" sz="1600" dirty="0" smtClean="0">
                          <a:latin typeface="+mn-lt"/>
                        </a:rPr>
                        <a:t>-</a:t>
                      </a:r>
                      <a:endParaRPr lang="en-GB" sz="1600" dirty="0">
                        <a:latin typeface="+mn-lt"/>
                      </a:endParaRPr>
                    </a:p>
                  </a:txBody>
                  <a:tcPr>
                    <a:solidFill>
                      <a:schemeClr val="accent4">
                        <a:lumMod val="20000"/>
                        <a:lumOff val="80000"/>
                      </a:schemeClr>
                    </a:solidFill>
                  </a:tcPr>
                </a:tc>
                <a:tc>
                  <a:txBody>
                    <a:bodyPr/>
                    <a:lstStyle/>
                    <a:p>
                      <a:pPr algn="r"/>
                      <a:r>
                        <a:rPr lang="en-ZA" sz="1600" dirty="0" smtClean="0">
                          <a:latin typeface="+mn-lt"/>
                        </a:rPr>
                        <a:t>73</a:t>
                      </a:r>
                      <a:endParaRPr lang="en-GB" sz="1600" dirty="0">
                        <a:latin typeface="+mn-lt"/>
                      </a:endParaRPr>
                    </a:p>
                  </a:txBody>
                  <a:tcPr>
                    <a:solidFill>
                      <a:schemeClr val="accent4">
                        <a:lumMod val="20000"/>
                        <a:lumOff val="80000"/>
                      </a:schemeClr>
                    </a:solidFill>
                  </a:tcPr>
                </a:tc>
                <a:extLst>
                  <a:ext uri="{0D108BD9-81ED-4DB2-BD59-A6C34878D82A}">
                    <a16:rowId xmlns="" xmlns:a16="http://schemas.microsoft.com/office/drawing/2014/main" val="2001051851"/>
                  </a:ext>
                </a:extLst>
              </a:tr>
              <a:tr h="324485">
                <a:tc>
                  <a:txBody>
                    <a:bodyPr/>
                    <a:lstStyle/>
                    <a:p>
                      <a:pPr algn="l"/>
                      <a:r>
                        <a:rPr lang="en-GB" sz="1600" b="0" i="0" u="none" strike="noStrike" kern="1200" baseline="0" dirty="0" smtClean="0">
                          <a:solidFill>
                            <a:schemeClr val="dk1"/>
                          </a:solidFill>
                          <a:latin typeface="+mn-lt"/>
                          <a:ea typeface="+mn-ea"/>
                          <a:cs typeface="+mn-cs"/>
                        </a:rPr>
                        <a:t>Quotation splitting</a:t>
                      </a:r>
                      <a:endParaRPr lang="en-GB" sz="1600" dirty="0">
                        <a:latin typeface="+mn-lt"/>
                      </a:endParaRPr>
                    </a:p>
                  </a:txBody>
                  <a:tcPr>
                    <a:solidFill>
                      <a:schemeClr val="bg2"/>
                    </a:solidFill>
                  </a:tcPr>
                </a:tc>
                <a:tc>
                  <a:txBody>
                    <a:bodyPr/>
                    <a:lstStyle/>
                    <a:p>
                      <a:pPr algn="r"/>
                      <a:r>
                        <a:rPr lang="en-GB" sz="1600" dirty="0" smtClean="0">
                          <a:latin typeface="+mn-lt"/>
                        </a:rPr>
                        <a:t>5,414</a:t>
                      </a:r>
                      <a:endParaRPr lang="en-GB" sz="1600" dirty="0">
                        <a:latin typeface="+mn-lt"/>
                      </a:endParaRPr>
                    </a:p>
                  </a:txBody>
                  <a:tcPr>
                    <a:solidFill>
                      <a:schemeClr val="bg2"/>
                    </a:solidFill>
                  </a:tcPr>
                </a:tc>
                <a:tc>
                  <a:txBody>
                    <a:bodyPr/>
                    <a:lstStyle/>
                    <a:p>
                      <a:pPr algn="r"/>
                      <a:r>
                        <a:rPr lang="en-ZA" sz="1600" dirty="0" smtClean="0">
                          <a:latin typeface="+mn-lt"/>
                        </a:rPr>
                        <a:t>-</a:t>
                      </a:r>
                      <a:endParaRPr lang="en-GB" sz="1600" dirty="0">
                        <a:latin typeface="+mn-lt"/>
                      </a:endParaRPr>
                    </a:p>
                  </a:txBody>
                  <a:tcPr>
                    <a:solidFill>
                      <a:schemeClr val="bg2"/>
                    </a:solidFill>
                  </a:tcPr>
                </a:tc>
                <a:extLst>
                  <a:ext uri="{0D108BD9-81ED-4DB2-BD59-A6C34878D82A}">
                    <a16:rowId xmlns="" xmlns:a16="http://schemas.microsoft.com/office/drawing/2014/main" val="397717861"/>
                  </a:ext>
                </a:extLst>
              </a:tr>
              <a:tr h="462584">
                <a:tc>
                  <a:txBody>
                    <a:bodyPr/>
                    <a:lstStyle/>
                    <a:p>
                      <a:pPr algn="l"/>
                      <a:endParaRPr lang="en-GB" sz="1600" dirty="0">
                        <a:latin typeface="+mn-lt"/>
                      </a:endParaRPr>
                    </a:p>
                  </a:txBody>
                  <a:tcPr>
                    <a:solidFill>
                      <a:schemeClr val="accent6">
                        <a:lumMod val="40000"/>
                        <a:lumOff val="60000"/>
                      </a:schemeClr>
                    </a:solidFill>
                  </a:tcPr>
                </a:tc>
                <a:tc>
                  <a:txBody>
                    <a:bodyPr/>
                    <a:lstStyle/>
                    <a:p>
                      <a:pPr algn="r"/>
                      <a:r>
                        <a:rPr lang="en-ZA" sz="1600" b="1" dirty="0" smtClean="0">
                          <a:latin typeface="+mn-lt"/>
                        </a:rPr>
                        <a:t>1,617,102</a:t>
                      </a:r>
                      <a:endParaRPr lang="en-GB" sz="1600" b="1" dirty="0">
                        <a:latin typeface="+mn-lt"/>
                      </a:endParaRPr>
                    </a:p>
                  </a:txBody>
                  <a:tcPr>
                    <a:solidFill>
                      <a:schemeClr val="accent6">
                        <a:lumMod val="40000"/>
                        <a:lumOff val="60000"/>
                      </a:schemeClr>
                    </a:solidFill>
                  </a:tcPr>
                </a:tc>
                <a:tc>
                  <a:txBody>
                    <a:bodyPr/>
                    <a:lstStyle/>
                    <a:p>
                      <a:pPr algn="r"/>
                      <a:r>
                        <a:rPr lang="en-GB" sz="1600" b="1" dirty="0" smtClean="0">
                          <a:latin typeface="+mn-lt"/>
                        </a:rPr>
                        <a:t>1,019,319</a:t>
                      </a:r>
                      <a:endParaRPr lang="en-GB" sz="1600" b="1" dirty="0">
                        <a:latin typeface="+mn-lt"/>
                      </a:endParaRPr>
                    </a:p>
                  </a:txBody>
                  <a:tcPr>
                    <a:solidFill>
                      <a:schemeClr val="accent6">
                        <a:lumMod val="40000"/>
                        <a:lumOff val="60000"/>
                      </a:schemeClr>
                    </a:solidFill>
                  </a:tcPr>
                </a:tc>
                <a:extLst>
                  <a:ext uri="{0D108BD9-81ED-4DB2-BD59-A6C34878D82A}">
                    <a16:rowId xmlns="" xmlns:a16="http://schemas.microsoft.com/office/drawing/2014/main" val="1851735177"/>
                  </a:ext>
                </a:extLst>
              </a:tr>
            </a:tbl>
          </a:graphicData>
        </a:graphic>
      </p:graphicFrame>
      <p:sp>
        <p:nvSpPr>
          <p:cNvPr id="2" name="Slide Number Placeholder 1"/>
          <p:cNvSpPr>
            <a:spLocks noGrp="1"/>
          </p:cNvSpPr>
          <p:nvPr>
            <p:ph type="sldNum" sz="quarter" idx="12"/>
          </p:nvPr>
        </p:nvSpPr>
        <p:spPr/>
        <p:txBody>
          <a:bodyPr/>
          <a:lstStyle/>
          <a:p>
            <a:fld id="{3CC54098-E598-401F-B63A-7F6B3B8FC083}" type="slidenum">
              <a:rPr lang="en-US" altLang="en-US" smtClean="0"/>
              <a:pPr/>
              <a:t>70</a:t>
            </a:fld>
            <a:endParaRPr lang="en-US" altLang="en-US" dirty="0"/>
          </a:p>
        </p:txBody>
      </p:sp>
    </p:spTree>
    <p:extLst>
      <p:ext uri="{BB962C8B-B14F-4D97-AF65-F5344CB8AC3E}">
        <p14:creationId xmlns="" xmlns:p14="http://schemas.microsoft.com/office/powerpoint/2010/main" val="273556710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58748" y="1514483"/>
            <a:ext cx="8046155" cy="1338828"/>
          </a:xfrm>
          <a:prstGeom prst="rect">
            <a:avLst/>
          </a:prstGeom>
          <a:noFill/>
        </p:spPr>
        <p:txBody>
          <a:bodyPr wrap="square" rtlCol="0">
            <a:spAutoFit/>
          </a:bodyPr>
          <a:lstStyle/>
          <a:p>
            <a:pPr marR="0" lvl="0" defTabSz="457200" rtl="0" eaLnBrk="1" fontAlgn="base" latinLnBrk="0" hangingPunct="1">
              <a:lnSpc>
                <a:spcPct val="150000"/>
              </a:lnSpc>
              <a:spcBef>
                <a:spcPct val="0"/>
              </a:spcBef>
              <a:spcAft>
                <a:spcPct val="0"/>
              </a:spcAft>
              <a:buClr>
                <a:srgbClr val="99CC00"/>
              </a:buClr>
              <a:buSzPct val="140000"/>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L="285750" marR="0" lvl="0" indent="-285750"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endParaRPr kumimoji="0" lang="en-ZA" sz="1800" b="0" i="0" u="none" strike="noStrike" kern="1200" cap="none" spc="0" normalizeH="0" baseline="0" noProof="0" dirty="0">
              <a:ln>
                <a:noFill/>
              </a:ln>
              <a:solidFill>
                <a:prstClr val="black"/>
              </a:solidFill>
              <a:effectLst/>
              <a:uLnTx/>
              <a:uFillTx/>
              <a:latin typeface="+mn-lt"/>
              <a:ea typeface="ＭＳ Ｐゴシック" pitchFamily="-112" charset="-128"/>
              <a:cs typeface="+mn-cs"/>
            </a:endParaRPr>
          </a:p>
          <a:p>
            <a:pPr marR="0" lvl="0" defTabSz="457200" rtl="0" eaLnBrk="1" fontAlgn="base" latinLnBrk="0" hangingPunct="1">
              <a:lnSpc>
                <a:spcPct val="150000"/>
              </a:lnSpc>
              <a:spcBef>
                <a:spcPct val="0"/>
              </a:spcBef>
              <a:spcAft>
                <a:spcPct val="0"/>
              </a:spcAft>
              <a:buClr>
                <a:srgbClr val="99CC00"/>
              </a:buClr>
              <a:buSzPct val="140000"/>
              <a:tabLst/>
              <a:defRPr/>
            </a:pPr>
            <a:endParaRPr kumimoji="0" lang="en-ZA" sz="1800" b="1" i="0" u="none" strike="noStrike" kern="1200" cap="none" spc="0" normalizeH="0" baseline="0" noProof="0" dirty="0">
              <a:ln>
                <a:noFill/>
              </a:ln>
              <a:solidFill>
                <a:srgbClr val="003300"/>
              </a:solidFill>
              <a:effectLst/>
              <a:uLnTx/>
              <a:uFillTx/>
              <a:latin typeface="+mn-lt"/>
              <a:ea typeface="ＭＳ Ｐゴシック" pitchFamily="-112" charset="-128"/>
              <a:cs typeface="+mn-cs"/>
            </a:endParaRPr>
          </a:p>
        </p:txBody>
      </p:sp>
      <p:sp>
        <p:nvSpPr>
          <p:cNvPr id="10" name="TextBox 9"/>
          <p:cNvSpPr txBox="1"/>
          <p:nvPr/>
        </p:nvSpPr>
        <p:spPr>
          <a:xfrm>
            <a:off x="580668" y="975874"/>
            <a:ext cx="8046155" cy="1077218"/>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lvl="0" algn="ctr">
              <a:defRPr/>
            </a:pPr>
            <a:r>
              <a:rPr lang="en-ZA" sz="3200" b="1" dirty="0">
                <a:solidFill>
                  <a:schemeClr val="tx1"/>
                </a:solidFill>
                <a:latin typeface="+mj-lt"/>
                <a:ea typeface="ＭＳ Ｐゴシック" pitchFamily="-112" charset="-128"/>
                <a:cs typeface="Arial" panose="020B0604020202020204" pitchFamily="34" charset="0"/>
              </a:rPr>
              <a:t>Action taken in respect of </a:t>
            </a:r>
            <a:endParaRPr lang="en-ZA" sz="3200" b="1" dirty="0" smtClean="0">
              <a:solidFill>
                <a:schemeClr val="tx1"/>
              </a:solidFill>
              <a:latin typeface="+mj-lt"/>
              <a:ea typeface="ＭＳ Ｐゴシック" pitchFamily="-112" charset="-128"/>
              <a:cs typeface="Arial" panose="020B0604020202020204" pitchFamily="34" charset="0"/>
            </a:endParaRPr>
          </a:p>
          <a:p>
            <a:pPr lvl="0" algn="ctr">
              <a:defRPr/>
            </a:pPr>
            <a:r>
              <a:rPr lang="en-ZA" sz="3200" b="1" dirty="0" smtClean="0">
                <a:solidFill>
                  <a:schemeClr val="tx1"/>
                </a:solidFill>
                <a:latin typeface="+mj-lt"/>
                <a:ea typeface="ＭＳ Ｐゴシック" pitchFamily="-112" charset="-128"/>
                <a:cs typeface="Arial" panose="020B0604020202020204" pitchFamily="34" charset="0"/>
              </a:rPr>
              <a:t>Irregular </a:t>
            </a:r>
            <a:r>
              <a:rPr lang="en-ZA" sz="3200" b="1" dirty="0">
                <a:solidFill>
                  <a:schemeClr val="tx1"/>
                </a:solidFill>
                <a:latin typeface="+mj-lt"/>
                <a:ea typeface="ＭＳ Ｐゴシック" pitchFamily="-112" charset="-128"/>
                <a:cs typeface="Arial" panose="020B0604020202020204" pitchFamily="34" charset="0"/>
              </a:rPr>
              <a:t>Expenditure</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2" name="Rectangle 1"/>
          <p:cNvSpPr/>
          <p:nvPr/>
        </p:nvSpPr>
        <p:spPr>
          <a:xfrm>
            <a:off x="580667" y="2481779"/>
            <a:ext cx="8046155" cy="3831818"/>
          </a:xfrm>
          <a:prstGeom prst="rect">
            <a:avLst/>
          </a:prstGeom>
        </p:spPr>
        <p:txBody>
          <a:bodyPr wrap="square">
            <a:spAutoFit/>
          </a:bodyPr>
          <a:lstStyle/>
          <a:p>
            <a:pPr marL="342900" lvl="0" indent="-342900" algn="just">
              <a:lnSpc>
                <a:spcPct val="150000"/>
              </a:lnSpc>
              <a:spcAft>
                <a:spcPts val="0"/>
              </a:spcAft>
              <a:buClr>
                <a:srgbClr val="92D050"/>
              </a:buClr>
              <a:buSzPct val="140000"/>
              <a:buFont typeface="Wingdings" panose="05000000000000000000" pitchFamily="2"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Disciplinary, civil and criminal action against senior officials, including attempts to recover money. However, the outcome will only be known on completion of various hearings and court </a:t>
            </a:r>
            <a:r>
              <a:rPr lang="en-ZA" dirty="0" smtClean="0">
                <a:latin typeface="Calibri" panose="020F0502020204030204" pitchFamily="34" charset="0"/>
                <a:ea typeface="Calibri" panose="020F0502020204030204" pitchFamily="34" charset="0"/>
                <a:cs typeface="Times New Roman" panose="02020603050405020304" pitchFamily="18" charset="0"/>
              </a:rPr>
              <a:t>cases.</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buClr>
                <a:srgbClr val="92D050"/>
              </a:buClr>
              <a:buSzPct val="140000"/>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Clr>
                <a:srgbClr val="92D050"/>
              </a:buClr>
              <a:buSzPct val="140000"/>
              <a:buFont typeface="Wingdings" panose="05000000000000000000" pitchFamily="2"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Implementation </a:t>
            </a:r>
            <a:r>
              <a:rPr lang="en-ZA" dirty="0">
                <a:latin typeface="Calibri" panose="020F0502020204030204" pitchFamily="34" charset="0"/>
                <a:ea typeface="Calibri" panose="020F0502020204030204" pitchFamily="34" charset="0"/>
                <a:cs typeface="Times New Roman" panose="02020603050405020304" pitchFamily="18" charset="0"/>
              </a:rPr>
              <a:t>of new </a:t>
            </a:r>
            <a:r>
              <a:rPr lang="en-ZA" dirty="0" smtClean="0">
                <a:latin typeface="Calibri" panose="020F0502020204030204" pitchFamily="34" charset="0"/>
                <a:ea typeface="Calibri" panose="020F0502020204030204" pitchFamily="34" charset="0"/>
                <a:cs typeface="Times New Roman" panose="02020603050405020304" pitchFamily="18" charset="0"/>
              </a:rPr>
              <a:t>Supply Chain </a:t>
            </a:r>
            <a:r>
              <a:rPr lang="en-ZA" dirty="0">
                <a:latin typeface="Calibri" panose="020F0502020204030204" pitchFamily="34" charset="0"/>
                <a:ea typeface="Calibri" panose="020F0502020204030204" pitchFamily="34" charset="0"/>
                <a:cs typeface="Times New Roman" panose="02020603050405020304" pitchFamily="18" charset="0"/>
              </a:rPr>
              <a:t>module on Oracle to regulate </a:t>
            </a:r>
            <a:r>
              <a:rPr lang="en-ZA" dirty="0" smtClean="0">
                <a:latin typeface="Calibri" panose="020F0502020204030204" pitchFamily="34" charset="0"/>
                <a:ea typeface="Calibri" panose="020F0502020204030204" pitchFamily="34" charset="0"/>
                <a:cs typeface="Times New Roman" panose="02020603050405020304" pitchFamily="18" charset="0"/>
              </a:rPr>
              <a:t>contracts.</a:t>
            </a:r>
          </a:p>
          <a:p>
            <a:pPr lvl="0" algn="just">
              <a:lnSpc>
                <a:spcPct val="150000"/>
              </a:lnSpc>
              <a:spcAft>
                <a:spcPts val="0"/>
              </a:spcAft>
              <a:buClr>
                <a:srgbClr val="92D050"/>
              </a:buClr>
              <a:buSzPct val="140000"/>
            </a:pPr>
            <a:endParaRPr lang="en-ZA"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Clr>
                <a:srgbClr val="92D050"/>
              </a:buClr>
              <a:buSzPct val="140000"/>
              <a:buFont typeface="Wingdings" panose="05000000000000000000" pitchFamily="2"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A </a:t>
            </a:r>
            <a:r>
              <a:rPr lang="en-ZA" dirty="0">
                <a:latin typeface="Calibri" panose="020F0502020204030204" pitchFamily="34" charset="0"/>
                <a:ea typeface="Calibri" panose="020F0502020204030204" pitchFamily="34" charset="0"/>
                <a:cs typeface="Times New Roman" panose="02020603050405020304" pitchFamily="18" charset="0"/>
              </a:rPr>
              <a:t>new senior management team has been appointed in </a:t>
            </a:r>
            <a:r>
              <a:rPr lang="en-ZA" dirty="0" smtClean="0">
                <a:latin typeface="Calibri" panose="020F0502020204030204" pitchFamily="34" charset="0"/>
                <a:ea typeface="Calibri" panose="020F0502020204030204" pitchFamily="34" charset="0"/>
                <a:cs typeface="Times New Roman" panose="02020603050405020304" pitchFamily="18" charset="0"/>
              </a:rPr>
              <a:t>Supply Chain Management (SCM) .</a:t>
            </a:r>
          </a:p>
          <a:p>
            <a:pPr marL="342900" lvl="0" indent="-342900" algn="just">
              <a:lnSpc>
                <a:spcPct val="150000"/>
              </a:lnSpc>
              <a:spcAft>
                <a:spcPts val="0"/>
              </a:spcAft>
              <a:buClr>
                <a:srgbClr val="92D050"/>
              </a:buClr>
              <a:buSzPct val="140000"/>
              <a:buFont typeface="Wingdings" panose="05000000000000000000" pitchFamily="2" charset="2"/>
              <a:buChar char="§"/>
            </a:pPr>
            <a:r>
              <a:rPr lang="en-ZA" dirty="0" smtClean="0">
                <a:latin typeface="Calibri" panose="020F0502020204030204" pitchFamily="34" charset="0"/>
                <a:ea typeface="Calibri" panose="020F0502020204030204" pitchFamily="34" charset="0"/>
                <a:cs typeface="Times New Roman" panose="02020603050405020304" pitchFamily="18" charset="0"/>
              </a:rPr>
              <a:t>Tenders are being advertised for Expired.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3CC54098-E598-401F-B63A-7F6B3B8FC083}" type="slidenum">
              <a:rPr lang="en-US" altLang="en-US" smtClean="0"/>
              <a:pPr/>
              <a:t>71</a:t>
            </a:fld>
            <a:endParaRPr lang="en-US" altLang="en-US" dirty="0"/>
          </a:p>
        </p:txBody>
      </p:sp>
    </p:spTree>
    <p:extLst>
      <p:ext uri="{BB962C8B-B14F-4D97-AF65-F5344CB8AC3E}">
        <p14:creationId xmlns="" xmlns:p14="http://schemas.microsoft.com/office/powerpoint/2010/main" val="286779772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txBox="1">
            <a:spLocks/>
          </p:cNvSpPr>
          <p:nvPr/>
        </p:nvSpPr>
        <p:spPr bwMode="auto">
          <a:xfrm>
            <a:off x="981075" y="2663825"/>
            <a:ext cx="7197724" cy="1898650"/>
          </a:xfrm>
          <a:prstGeom prst="rect">
            <a:avLst/>
          </a:prstGeom>
          <a:noFill/>
          <a:ln w="28575">
            <a:no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ea typeface="ＭＳ Ｐゴシック" pitchFamily="-109" charset="-128"/>
              </a:defRPr>
            </a:lvl1pPr>
            <a:lvl2pPr marL="37931725" indent="-37474525" eaLnBrk="0" hangingPunct="0">
              <a:defRPr sz="2400">
                <a:solidFill>
                  <a:schemeClr val="tx1"/>
                </a:solidFill>
                <a:latin typeface="Arial" panose="020B0604020202020204" pitchFamily="34" charset="0"/>
                <a:ea typeface="ＭＳ Ｐゴシック" pitchFamily="-109" charset="-128"/>
              </a:defRPr>
            </a:lvl2pPr>
            <a:lvl3pPr eaLnBrk="0" hangingPunct="0">
              <a:defRPr sz="2400">
                <a:solidFill>
                  <a:schemeClr val="tx1"/>
                </a:solidFill>
                <a:latin typeface="Arial" panose="020B0604020202020204" pitchFamily="34" charset="0"/>
                <a:ea typeface="ＭＳ Ｐゴシック" pitchFamily="-109" charset="-128"/>
              </a:defRPr>
            </a:lvl3pPr>
            <a:lvl4pPr eaLnBrk="0" hangingPunct="0">
              <a:defRPr sz="2400">
                <a:solidFill>
                  <a:schemeClr val="tx1"/>
                </a:solidFill>
                <a:latin typeface="Arial" panose="020B0604020202020204" pitchFamily="34" charset="0"/>
                <a:ea typeface="ＭＳ Ｐゴシック" pitchFamily="-109" charset="-128"/>
              </a:defRPr>
            </a:lvl4pPr>
            <a:lvl5pPr eaLnBrk="0" hangingPunct="0">
              <a:defRPr sz="2400">
                <a:solidFill>
                  <a:schemeClr val="tx1"/>
                </a:solidFill>
                <a:latin typeface="Arial" panose="020B0604020202020204" pitchFamily="34" charset="0"/>
                <a:ea typeface="ＭＳ Ｐゴシック" pitchFamily="-109"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9p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rPr>
              <a:t>Part 7: </a:t>
            </a:r>
            <a:r>
              <a:rPr kumimoji="0" lang="en-US" sz="4000" b="1" i="0" u="none" strike="noStrike" kern="1200" cap="none" spc="0" normalizeH="0" baseline="0" noProof="0" dirty="0" smtClean="0">
                <a:ln>
                  <a:noFill/>
                </a:ln>
                <a:solidFill>
                  <a:prstClr val="white"/>
                </a:solidFill>
                <a:effectLst/>
                <a:uLnTx/>
                <a:uFillTx/>
                <a:latin typeface="Calibri"/>
                <a:ea typeface="ＭＳ Ｐゴシック" pitchFamily="-112" charset="-128"/>
                <a:cs typeface="+mn-cs"/>
              </a:rPr>
              <a:t>Conclusion</a:t>
            </a:r>
            <a:r>
              <a:rPr kumimoji="0" lang="en-US" sz="4000" b="1" i="0" u="none" strike="noStrike" kern="1200" cap="none" spc="0" normalizeH="0" noProof="0" dirty="0" smtClean="0">
                <a:ln>
                  <a:noFill/>
                </a:ln>
                <a:solidFill>
                  <a:prstClr val="white"/>
                </a:solidFill>
                <a:effectLst/>
                <a:uLnTx/>
                <a:uFillTx/>
                <a:latin typeface="Calibri"/>
                <a:ea typeface="ＭＳ Ｐゴシック" pitchFamily="-112" charset="-128"/>
                <a:cs typeface="+mn-cs"/>
              </a:rPr>
              <a:t> </a:t>
            </a:r>
            <a:endPar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smtClean="0">
              <a:ln>
                <a:noFill/>
              </a:ln>
              <a:solidFill>
                <a:prstClr val="black"/>
              </a:solidFill>
              <a:effectLst/>
              <a:uLnTx/>
              <a:uFillTx/>
              <a:latin typeface="Myriad Pro" pitchFamily="-109" charset="0"/>
              <a:ea typeface="ＭＳ Ｐゴシック" pitchFamily="-109"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72</a:t>
            </a:fld>
            <a:endParaRPr lang="en-US" altLang="en-US" dirty="0"/>
          </a:p>
        </p:txBody>
      </p:sp>
    </p:spTree>
    <p:extLst>
      <p:ext uri="{BB962C8B-B14F-4D97-AF65-F5344CB8AC3E}">
        <p14:creationId xmlns="" xmlns:p14="http://schemas.microsoft.com/office/powerpoint/2010/main" val="36559266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462115" y="845699"/>
            <a:ext cx="8111614"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Conclusion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9" name="Rectangle 8"/>
          <p:cNvSpPr/>
          <p:nvPr/>
        </p:nvSpPr>
        <p:spPr>
          <a:xfrm>
            <a:off x="462115" y="1728205"/>
            <a:ext cx="8111614" cy="4247317"/>
          </a:xfrm>
          <a:prstGeom prst="rect">
            <a:avLst/>
          </a:prstGeom>
        </p:spPr>
        <p:txBody>
          <a:bodyPr wrap="square">
            <a:spAutoFit/>
          </a:bodyPr>
          <a:lstStyle/>
          <a:p>
            <a:pPr marL="285750" indent="-285750" algn="just">
              <a:lnSpc>
                <a:spcPct val="150000"/>
              </a:lnSpc>
              <a:buClr>
                <a:srgbClr val="99CC00"/>
              </a:buClr>
              <a:buSzPct val="140000"/>
              <a:buFont typeface="Wingdings" panose="05000000000000000000" pitchFamily="2" charset="2"/>
              <a:buChar char="§"/>
            </a:pPr>
            <a:r>
              <a:rPr lang="en-ZA" dirty="0" smtClean="0">
                <a:latin typeface="+mn-lt"/>
                <a:cs typeface="Arial" panose="020B0604020202020204" pitchFamily="34" charset="0"/>
              </a:rPr>
              <a:t>The presentation shows that the NHLS has improved substantially both in its service delivery and financial performance.</a:t>
            </a:r>
          </a:p>
          <a:p>
            <a:pPr marL="285750" indent="-285750" algn="just">
              <a:lnSpc>
                <a:spcPct val="150000"/>
              </a:lnSpc>
              <a:buClr>
                <a:srgbClr val="99CC00"/>
              </a:buClr>
              <a:buSzPct val="140000"/>
              <a:buFont typeface="Wingdings" panose="05000000000000000000" pitchFamily="2" charset="2"/>
              <a:buChar char="§"/>
            </a:pPr>
            <a:r>
              <a:rPr lang="en-ZA" dirty="0" smtClean="0">
                <a:latin typeface="+mn-lt"/>
                <a:cs typeface="Arial" panose="020B0604020202020204" pitchFamily="34" charset="0"/>
              </a:rPr>
              <a:t>Measures have already been put into place to stabilise the organisation as evidenced by the improved financial stability of the entity.</a:t>
            </a:r>
            <a:endParaRPr lang="en-ZA" dirty="0">
              <a:latin typeface="+mn-lt"/>
              <a:cs typeface="Arial" panose="020B0604020202020204" pitchFamily="34" charset="0"/>
            </a:endParaRPr>
          </a:p>
          <a:p>
            <a:pPr marL="285750" indent="-285750" algn="just">
              <a:lnSpc>
                <a:spcPct val="150000"/>
              </a:lnSpc>
              <a:buClr>
                <a:srgbClr val="99CC00"/>
              </a:buClr>
              <a:buSzPct val="140000"/>
              <a:buFont typeface="Wingdings" panose="05000000000000000000" pitchFamily="2" charset="2"/>
              <a:buChar char="§"/>
            </a:pPr>
            <a:r>
              <a:rPr lang="en-ZA" dirty="0" smtClean="0">
                <a:latin typeface="+mn-lt"/>
                <a:cs typeface="Arial" panose="020B0604020202020204" pitchFamily="34" charset="0"/>
              </a:rPr>
              <a:t>The Board and the management of the organisation will continue with the work already started of ensuring that the NHLS is a well run and effective entity.</a:t>
            </a:r>
            <a:endParaRPr lang="en-GB" dirty="0">
              <a:latin typeface="+mn-lt"/>
              <a:cs typeface="Arial" panose="020B0604020202020204" pitchFamily="34" charset="0"/>
            </a:endParaRPr>
          </a:p>
          <a:p>
            <a:pPr marL="342900" indent="-342900" algn="just">
              <a:lnSpc>
                <a:spcPct val="150000"/>
              </a:lnSpc>
              <a:buClr>
                <a:srgbClr val="99CC00"/>
              </a:buClr>
              <a:buSzPct val="140000"/>
              <a:buFont typeface="Wingdings" panose="05000000000000000000" pitchFamily="2" charset="2"/>
              <a:buChar char="§"/>
            </a:pPr>
            <a:r>
              <a:rPr lang="en-ZA" dirty="0" smtClean="0">
                <a:latin typeface="+mn-lt"/>
                <a:cs typeface="Arial" panose="020B0604020202020204" pitchFamily="34" charset="0"/>
              </a:rPr>
              <a:t>The Board will ensure that all the audit findings raised by the Auditors will continue to be effectively addressed in the current financial year.</a:t>
            </a:r>
            <a:endParaRPr lang="en-ZA" dirty="0">
              <a:latin typeface="+mn-lt"/>
              <a:cs typeface="Arial" panose="020B0604020202020204" pitchFamily="34" charset="0"/>
            </a:endParaRPr>
          </a:p>
          <a:p>
            <a:pPr marL="342900" indent="-342900" algn="just">
              <a:lnSpc>
                <a:spcPct val="150000"/>
              </a:lnSpc>
              <a:buClr>
                <a:srgbClr val="99CC00"/>
              </a:buClr>
              <a:buSzPct val="140000"/>
              <a:buFont typeface="Wingdings" panose="05000000000000000000" pitchFamily="2" charset="2"/>
              <a:buChar char="§"/>
            </a:pPr>
            <a:r>
              <a:rPr lang="en-ZA" dirty="0" smtClean="0">
                <a:latin typeface="+mn-lt"/>
                <a:cs typeface="Arial" panose="020B0604020202020204" pitchFamily="34" charset="0"/>
              </a:rPr>
              <a:t>Internal controls in all areas will continue to be strengthened to ensure smooth delivery on the NHLS mandate.</a:t>
            </a: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73</a:t>
            </a:fld>
            <a:endParaRPr lang="en-US" altLang="en-US" dirty="0"/>
          </a:p>
        </p:txBody>
      </p:sp>
    </p:spTree>
    <p:extLst>
      <p:ext uri="{BB962C8B-B14F-4D97-AF65-F5344CB8AC3E}">
        <p14:creationId xmlns="" xmlns:p14="http://schemas.microsoft.com/office/powerpoint/2010/main" val="221624514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462115" y="1038739"/>
            <a:ext cx="8111614"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schemeClr val="tx1"/>
                </a:solidFill>
                <a:effectLst/>
                <a:uLnTx/>
                <a:uFillTx/>
                <a:latin typeface="+mj-lt"/>
                <a:ea typeface="ＭＳ Ｐゴシック" pitchFamily="-112" charset="-128"/>
                <a:cs typeface="Arial" panose="020B0604020202020204" pitchFamily="34" charset="0"/>
              </a:rPr>
              <a:t>Conclusion</a:t>
            </a:r>
            <a:endParaRPr kumimoji="0" lang="en-GB" sz="3200" b="1" i="0" u="none" strike="noStrike" kern="1200" cap="none" spc="0" normalizeH="0" baseline="0" noProof="0" dirty="0">
              <a:ln>
                <a:noFill/>
              </a:ln>
              <a:solidFill>
                <a:schemeClr val="tx1"/>
              </a:solidFill>
              <a:effectLst/>
              <a:uLnTx/>
              <a:uFillTx/>
              <a:latin typeface="+mj-lt"/>
              <a:ea typeface="ＭＳ Ｐゴシック" pitchFamily="-112" charset="-128"/>
              <a:cs typeface="Arial" panose="020B0604020202020204" pitchFamily="34" charset="0"/>
            </a:endParaRPr>
          </a:p>
        </p:txBody>
      </p:sp>
      <p:sp>
        <p:nvSpPr>
          <p:cNvPr id="9" name="Rectangle 8"/>
          <p:cNvSpPr/>
          <p:nvPr/>
        </p:nvSpPr>
        <p:spPr>
          <a:xfrm>
            <a:off x="462115" y="2104125"/>
            <a:ext cx="8111614" cy="3277820"/>
          </a:xfrm>
          <a:prstGeom prst="rect">
            <a:avLst/>
          </a:prstGeom>
        </p:spPr>
        <p:txBody>
          <a:bodyPr wrap="square">
            <a:spAutoFit/>
          </a:bodyPr>
          <a:lstStyle/>
          <a:p>
            <a:pPr algn="just">
              <a:buClr>
                <a:srgbClr val="99CC00"/>
              </a:buClr>
              <a:buSzPct val="140000"/>
            </a:pPr>
            <a:endParaRPr lang="en-ZA" dirty="0">
              <a:latin typeface="+mn-lt"/>
              <a:cs typeface="Arial" panose="020B0604020202020204" pitchFamily="34" charset="0"/>
            </a:endParaRPr>
          </a:p>
          <a:p>
            <a:pPr marL="342900" indent="-342900" algn="just">
              <a:lnSpc>
                <a:spcPct val="150000"/>
              </a:lnSpc>
              <a:buClr>
                <a:srgbClr val="99CC00"/>
              </a:buClr>
              <a:buSzPct val="140000"/>
              <a:buFont typeface="Wingdings" panose="05000000000000000000" pitchFamily="2" charset="2"/>
              <a:buChar char="§"/>
            </a:pPr>
            <a:r>
              <a:rPr lang="en-ZA" dirty="0" smtClean="0">
                <a:latin typeface="+mn-lt"/>
                <a:cs typeface="Arial" panose="020B0604020202020204" pitchFamily="34" charset="0"/>
              </a:rPr>
              <a:t>Accelerated implementation of projects initiated during the period under review to improve the efficiency of the organisation.</a:t>
            </a:r>
          </a:p>
          <a:p>
            <a:pPr algn="just">
              <a:lnSpc>
                <a:spcPct val="150000"/>
              </a:lnSpc>
              <a:buClr>
                <a:srgbClr val="99CC00"/>
              </a:buClr>
              <a:buSzPct val="140000"/>
            </a:pPr>
            <a:endParaRPr lang="en-ZA" dirty="0">
              <a:latin typeface="+mn-lt"/>
              <a:cs typeface="Arial" panose="020B0604020202020204" pitchFamily="34" charset="0"/>
            </a:endParaRPr>
          </a:p>
          <a:p>
            <a:pPr marL="342900" indent="-342900" algn="just">
              <a:lnSpc>
                <a:spcPct val="150000"/>
              </a:lnSpc>
              <a:buClr>
                <a:srgbClr val="99CC00"/>
              </a:buClr>
              <a:buSzPct val="140000"/>
              <a:buFont typeface="Wingdings" panose="05000000000000000000" pitchFamily="2" charset="2"/>
              <a:buChar char="§"/>
            </a:pPr>
            <a:r>
              <a:rPr lang="en-ZA" dirty="0" smtClean="0">
                <a:latin typeface="+mn-lt"/>
                <a:cs typeface="Arial" panose="020B0604020202020204" pitchFamily="34" charset="0"/>
              </a:rPr>
              <a:t>Cost containment will remain one of the core focus areas in this  financial year.</a:t>
            </a:r>
          </a:p>
          <a:p>
            <a:pPr algn="just">
              <a:lnSpc>
                <a:spcPct val="150000"/>
              </a:lnSpc>
              <a:buClr>
                <a:srgbClr val="99CC00"/>
              </a:buClr>
              <a:buSzPct val="140000"/>
            </a:pPr>
            <a:endParaRPr lang="en-ZA" dirty="0">
              <a:latin typeface="+mn-lt"/>
              <a:cs typeface="Arial" panose="020B0604020202020204" pitchFamily="34" charset="0"/>
            </a:endParaRPr>
          </a:p>
          <a:p>
            <a:pPr marL="342900" indent="-342900" algn="just">
              <a:lnSpc>
                <a:spcPct val="150000"/>
              </a:lnSpc>
              <a:buClr>
                <a:srgbClr val="99CC00"/>
              </a:buClr>
              <a:buSzPct val="140000"/>
              <a:buFont typeface="Wingdings" panose="05000000000000000000" pitchFamily="2" charset="2"/>
              <a:buChar char="§"/>
            </a:pPr>
            <a:r>
              <a:rPr lang="en-ZA" dirty="0" smtClean="0">
                <a:latin typeface="+mn-lt"/>
                <a:cs typeface="Arial" panose="020B0604020202020204" pitchFamily="34" charset="0"/>
              </a:rPr>
              <a:t>Operational efficiency and effectiveness will also be the key drivers of performance this year. </a:t>
            </a: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74</a:t>
            </a:fld>
            <a:endParaRPr lang="en-US" altLang="en-US" dirty="0"/>
          </a:p>
        </p:txBody>
      </p:sp>
    </p:spTree>
    <p:extLst>
      <p:ext uri="{BB962C8B-B14F-4D97-AF65-F5344CB8AC3E}">
        <p14:creationId xmlns="" xmlns:p14="http://schemas.microsoft.com/office/powerpoint/2010/main" val="32084321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txBox="1">
            <a:spLocks/>
          </p:cNvSpPr>
          <p:nvPr/>
        </p:nvSpPr>
        <p:spPr bwMode="auto">
          <a:xfrm>
            <a:off x="981075" y="2663825"/>
            <a:ext cx="7197724" cy="1898650"/>
          </a:xfrm>
          <a:prstGeom prst="rect">
            <a:avLst/>
          </a:prstGeom>
          <a:noFill/>
          <a:ln w="28575">
            <a:noFill/>
            <a:miter lim="800000"/>
            <a:headEnd/>
            <a:tailEnd/>
          </a:ln>
          <a:extLst>
            <a:ext uri="{909E8E84-426E-40dd-AFC4-6F175D3DCCD1}">
              <a14:hiddenFill xmlns="" xmlns:a14="http://schemas.microsoft.com/office/drawing/2010/main">
                <a:solidFill>
                  <a:srgbClr val="FFFFFF"/>
                </a:solidFill>
              </a14:hiddenFill>
            </a:ext>
          </a:extLst>
        </p:spPr>
        <p:txBody>
          <a:bodyPr/>
          <a:lstStyle>
            <a:lvl1pPr eaLnBrk="0" hangingPunct="0">
              <a:defRPr sz="2400">
                <a:solidFill>
                  <a:schemeClr val="tx1"/>
                </a:solidFill>
                <a:latin typeface="Arial" panose="020B0604020202020204" pitchFamily="34" charset="0"/>
                <a:ea typeface="ＭＳ Ｐゴシック" pitchFamily="-109" charset="-128"/>
              </a:defRPr>
            </a:lvl1pPr>
            <a:lvl2pPr marL="37931725" indent="-37474525" eaLnBrk="0" hangingPunct="0">
              <a:defRPr sz="2400">
                <a:solidFill>
                  <a:schemeClr val="tx1"/>
                </a:solidFill>
                <a:latin typeface="Arial" panose="020B0604020202020204" pitchFamily="34" charset="0"/>
                <a:ea typeface="ＭＳ Ｐゴシック" pitchFamily="-109" charset="-128"/>
              </a:defRPr>
            </a:lvl2pPr>
            <a:lvl3pPr eaLnBrk="0" hangingPunct="0">
              <a:defRPr sz="2400">
                <a:solidFill>
                  <a:schemeClr val="tx1"/>
                </a:solidFill>
                <a:latin typeface="Arial" panose="020B0604020202020204" pitchFamily="34" charset="0"/>
                <a:ea typeface="ＭＳ Ｐゴシック" pitchFamily="-109" charset="-128"/>
              </a:defRPr>
            </a:lvl3pPr>
            <a:lvl4pPr eaLnBrk="0" hangingPunct="0">
              <a:defRPr sz="2400">
                <a:solidFill>
                  <a:schemeClr val="tx1"/>
                </a:solidFill>
                <a:latin typeface="Arial" panose="020B0604020202020204" pitchFamily="34" charset="0"/>
                <a:ea typeface="ＭＳ Ｐゴシック" pitchFamily="-109" charset="-128"/>
              </a:defRPr>
            </a:lvl4pPr>
            <a:lvl5pPr eaLnBrk="0" hangingPunct="0">
              <a:defRPr sz="2400">
                <a:solidFill>
                  <a:schemeClr val="tx1"/>
                </a:solidFill>
                <a:latin typeface="Arial" panose="020B0604020202020204" pitchFamily="34" charset="0"/>
                <a:ea typeface="ＭＳ Ｐゴシック" pitchFamily="-109"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itchFamily="-109" charset="-128"/>
              </a:defRPr>
            </a:lvl9pPr>
          </a:lstStyle>
          <a:p>
            <a:pPr marL="0" marR="0" lvl="0" indent="0" algn="ctr" defTabSz="457200" rtl="0" eaLnBrk="1" fontAlgn="base" latinLnBrk="0" hangingPunct="1">
              <a:lnSpc>
                <a:spcPct val="150000"/>
              </a:lnSpc>
              <a:spcBef>
                <a:spcPct val="0"/>
              </a:spcBef>
              <a:spcAft>
                <a:spcPct val="0"/>
              </a:spcAft>
              <a:buClrTx/>
              <a:buSzTx/>
              <a:buFontTx/>
              <a:buNone/>
              <a:tabLst/>
              <a:defRPr/>
            </a:pPr>
            <a:r>
              <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rPr>
              <a:t>THANK </a:t>
            </a:r>
            <a:r>
              <a:rPr lang="en-US" altLang="en-US" sz="4000" b="1" dirty="0" smtClean="0">
                <a:solidFill>
                  <a:prstClr val="white"/>
                </a:solidFill>
                <a:latin typeface="Calibri"/>
                <a:cs typeface="Myriad Pro" pitchFamily="-109" charset="0"/>
              </a:rPr>
              <a:t>YOU!</a:t>
            </a:r>
            <a:endParaRPr kumimoji="0" lang="en-US" altLang="en-US" sz="4000" b="1" i="0" u="none" strike="noStrike" kern="1200" cap="none" spc="0" normalizeH="0" baseline="0" noProof="0" dirty="0" smtClean="0">
              <a:ln>
                <a:noFill/>
              </a:ln>
              <a:solidFill>
                <a:prstClr val="white"/>
              </a:solidFill>
              <a:effectLst/>
              <a:uLnTx/>
              <a:uFillTx/>
              <a:latin typeface="Calibri"/>
              <a:ea typeface="ＭＳ Ｐゴシック" pitchFamily="-109" charset="-128"/>
              <a:cs typeface="Myriad Pro" pitchFamily="-109"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smtClean="0">
              <a:ln>
                <a:noFill/>
              </a:ln>
              <a:solidFill>
                <a:prstClr val="black"/>
              </a:solidFill>
              <a:effectLst/>
              <a:uLnTx/>
              <a:uFillTx/>
              <a:latin typeface="Myriad Pro" pitchFamily="-109" charset="0"/>
              <a:ea typeface="ＭＳ Ｐゴシック" pitchFamily="-109"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75</a:t>
            </a:fld>
            <a:endParaRPr lang="en-US" altLang="en-US" dirty="0"/>
          </a:p>
        </p:txBody>
      </p:sp>
    </p:spTree>
    <p:extLst>
      <p:ext uri="{BB962C8B-B14F-4D97-AF65-F5344CB8AC3E}">
        <p14:creationId xmlns="" xmlns:p14="http://schemas.microsoft.com/office/powerpoint/2010/main" val="4276705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08225" y="85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ZA" sz="3200" b="1" i="0" u="none" strike="noStrike" kern="1200" cap="none" spc="0" normalizeH="0" baseline="0" noProof="0" dirty="0" smtClean="0">
                <a:ln>
                  <a:noFill/>
                </a:ln>
                <a:solidFill>
                  <a:prstClr val="black"/>
                </a:solidFill>
                <a:effectLst/>
                <a:uLnTx/>
                <a:uFillTx/>
                <a:latin typeface="Calibri"/>
                <a:ea typeface="ＭＳ Ｐゴシック" pitchFamily="-112" charset="-128"/>
                <a:cs typeface="Arial" panose="020B0604020202020204" pitchFamily="34" charset="0"/>
              </a:rPr>
              <a:t>Legislative and Other Mandates</a:t>
            </a:r>
            <a:r>
              <a:rPr kumimoji="0" lang="en-ZA" sz="3200" b="1" i="0" u="none" strike="noStrike" kern="1200" cap="none" spc="0" normalizeH="0" noProof="0" dirty="0" smtClean="0">
                <a:ln>
                  <a:noFill/>
                </a:ln>
                <a:solidFill>
                  <a:prstClr val="black"/>
                </a:solidFill>
                <a:effectLst/>
                <a:uLnTx/>
                <a:uFillTx/>
                <a:latin typeface="Calibri"/>
                <a:ea typeface="ＭＳ Ｐゴシック" pitchFamily="-112" charset="-128"/>
                <a:cs typeface="Arial" panose="020B0604020202020204" pitchFamily="34" charset="0"/>
              </a:rPr>
              <a:t> </a:t>
            </a:r>
            <a:endParaRPr kumimoji="0" lang="en-GB" sz="3200" b="1" i="0" u="none" strike="noStrike" kern="1200" cap="none" spc="0" normalizeH="0" baseline="0" noProof="0" dirty="0">
              <a:ln>
                <a:noFill/>
              </a:ln>
              <a:solidFill>
                <a:prstClr val="black"/>
              </a:solidFill>
              <a:effectLst/>
              <a:uLnTx/>
              <a:uFillTx/>
              <a:latin typeface="Calibri"/>
              <a:ea typeface="ＭＳ Ｐゴシック" pitchFamily="-112" charset="-128"/>
              <a:cs typeface="Arial" panose="020B0604020202020204" pitchFamily="34" charset="0"/>
            </a:endParaRPr>
          </a:p>
        </p:txBody>
      </p:sp>
      <p:sp>
        <p:nvSpPr>
          <p:cNvPr id="3" name="TextBox 2"/>
          <p:cNvSpPr txBox="1"/>
          <p:nvPr/>
        </p:nvSpPr>
        <p:spPr>
          <a:xfrm>
            <a:off x="391886" y="1441333"/>
            <a:ext cx="8361696" cy="4801314"/>
          </a:xfrm>
          <a:prstGeom prst="rect">
            <a:avLst/>
          </a:prstGeom>
          <a:noFill/>
        </p:spPr>
        <p:txBody>
          <a:bodyPr wrap="square" rtlCol="0">
            <a:spAutoFit/>
          </a:bodyPr>
          <a:lstStyle/>
          <a:p>
            <a:pPr marL="285750" marR="0" lvl="0" indent="-285750" algn="l" defTabSz="457200" rtl="0" eaLnBrk="1" fontAlgn="base" latinLnBrk="0" hangingPunct="1">
              <a:lnSpc>
                <a:spcPct val="100000"/>
              </a:lnSpc>
              <a:spcBef>
                <a:spcPct val="0"/>
              </a:spcBef>
              <a:spcAft>
                <a:spcPct val="0"/>
              </a:spcAft>
              <a:buClr>
                <a:srgbClr val="92D050"/>
              </a:buClr>
              <a:buSzPct val="140000"/>
              <a:buFont typeface="Wingdings" panose="05000000000000000000" pitchFamily="2" charset="2"/>
              <a:buChar char="§"/>
              <a:tabLst/>
              <a:defRPr/>
            </a:pPr>
            <a:r>
              <a:rPr kumimoji="0" lang="en-ZA" b="0" i="0" u="none" strike="noStrike" kern="1200" cap="none" spc="0" normalizeH="0" baseline="0" noProof="0" dirty="0">
                <a:ln>
                  <a:noFill/>
                </a:ln>
                <a:solidFill>
                  <a:prstClr val="black"/>
                </a:solidFill>
                <a:effectLst/>
                <a:uLnTx/>
                <a:uFillTx/>
                <a:latin typeface="Calibri"/>
                <a:ea typeface="ＭＳ Ｐゴシック" pitchFamily="-112" charset="-128"/>
                <a:cs typeface="+mn-cs"/>
              </a:rPr>
              <a:t>Constitutional Mandate &amp; Bill of </a:t>
            </a:r>
            <a:r>
              <a:rPr kumimoji="0" lang="en-ZA" b="0" i="0" u="none" strike="noStrike" kern="1200" cap="none" spc="0" normalizeH="0" baseline="0" noProof="0" dirty="0" smtClean="0">
                <a:ln>
                  <a:noFill/>
                </a:ln>
                <a:solidFill>
                  <a:prstClr val="black"/>
                </a:solidFill>
                <a:effectLst/>
                <a:uLnTx/>
                <a:uFillTx/>
                <a:latin typeface="Calibri"/>
                <a:ea typeface="ＭＳ Ｐゴシック" pitchFamily="-112" charset="-128"/>
                <a:cs typeface="+mn-cs"/>
              </a:rPr>
              <a:t>Rights.</a:t>
            </a:r>
            <a:endParaRPr lang="en-ZA" dirty="0">
              <a:solidFill>
                <a:prstClr val="black"/>
              </a:solidFill>
              <a:latin typeface="Calibri"/>
              <a:ea typeface="ＭＳ Ｐゴシック" pitchFamily="-112" charset="-128"/>
            </a:endParaRPr>
          </a:p>
          <a:p>
            <a:pPr marR="0" lvl="0" algn="l" defTabSz="457200" rtl="0" eaLnBrk="1" fontAlgn="base" latinLnBrk="0" hangingPunct="1">
              <a:lnSpc>
                <a:spcPct val="100000"/>
              </a:lnSpc>
              <a:spcBef>
                <a:spcPct val="0"/>
              </a:spcBef>
              <a:spcAft>
                <a:spcPct val="0"/>
              </a:spcAft>
              <a:buClr>
                <a:srgbClr val="92D050"/>
              </a:buClr>
              <a:buSzPct val="140000"/>
              <a:tabLst/>
              <a:defRPr/>
            </a:pPr>
            <a:endParaRPr kumimoji="0" lang="en-ZA" b="0" i="0" u="none" strike="noStrike" kern="1200" cap="none" spc="0" normalizeH="0" baseline="0" noProof="0" dirty="0">
              <a:ln>
                <a:noFill/>
              </a:ln>
              <a:solidFill>
                <a:prstClr val="black"/>
              </a:solidFill>
              <a:effectLst/>
              <a:uLnTx/>
              <a:uFillTx/>
              <a:latin typeface="Calibri"/>
              <a:ea typeface="ＭＳ Ｐゴシック" pitchFamily="-112" charset="-128"/>
              <a:cs typeface="+mn-cs"/>
            </a:endParaRPr>
          </a:p>
          <a:p>
            <a:pPr marL="285750" marR="0" lvl="0" indent="-285750" algn="l" defTabSz="457200" rtl="0" eaLnBrk="1" fontAlgn="base" latinLnBrk="0" hangingPunct="1">
              <a:lnSpc>
                <a:spcPct val="100000"/>
              </a:lnSpc>
              <a:spcBef>
                <a:spcPct val="0"/>
              </a:spcBef>
              <a:spcAft>
                <a:spcPct val="0"/>
              </a:spcAft>
              <a:buClr>
                <a:srgbClr val="92D050"/>
              </a:buClr>
              <a:buSzPct val="140000"/>
              <a:buFont typeface="Wingdings" panose="05000000000000000000" pitchFamily="2" charset="2"/>
              <a:buChar char="§"/>
              <a:tabLst/>
              <a:defRPr/>
            </a:pPr>
            <a:r>
              <a:rPr kumimoji="0" lang="en-ZA" b="0" i="0" u="none" strike="noStrike" kern="1200" cap="none" spc="0" normalizeH="0" baseline="0" noProof="0" dirty="0" smtClean="0">
                <a:ln>
                  <a:noFill/>
                </a:ln>
                <a:solidFill>
                  <a:prstClr val="black"/>
                </a:solidFill>
                <a:effectLst/>
                <a:uLnTx/>
                <a:uFillTx/>
                <a:latin typeface="Calibri"/>
                <a:ea typeface="ＭＳ Ｐゴシック" pitchFamily="-112" charset="-128"/>
                <a:cs typeface="+mn-cs"/>
              </a:rPr>
              <a:t>The </a:t>
            </a:r>
            <a:r>
              <a:rPr kumimoji="0" lang="en-ZA" b="0" i="0" u="none" strike="noStrike" kern="1200" cap="none" spc="0" normalizeH="0" baseline="0" noProof="0" dirty="0">
                <a:ln>
                  <a:noFill/>
                </a:ln>
                <a:solidFill>
                  <a:prstClr val="black"/>
                </a:solidFill>
                <a:effectLst/>
                <a:uLnTx/>
                <a:uFillTx/>
                <a:latin typeface="Calibri"/>
                <a:ea typeface="ＭＳ Ｐゴシック" pitchFamily="-112" charset="-128"/>
                <a:cs typeface="+mn-cs"/>
              </a:rPr>
              <a:t>National Health Act, 2003 (Act No 61 of </a:t>
            </a:r>
            <a:r>
              <a:rPr kumimoji="0" lang="en-ZA" b="0" i="0" u="none" strike="noStrike" kern="1200" cap="none" spc="0" normalizeH="0" baseline="0" noProof="0" dirty="0" smtClean="0">
                <a:ln>
                  <a:noFill/>
                </a:ln>
                <a:solidFill>
                  <a:prstClr val="black"/>
                </a:solidFill>
                <a:effectLst/>
                <a:uLnTx/>
                <a:uFillTx/>
                <a:latin typeface="Calibri"/>
                <a:ea typeface="ＭＳ Ｐゴシック" pitchFamily="-112" charset="-128"/>
                <a:cs typeface="+mn-cs"/>
              </a:rPr>
              <a:t>2003).</a:t>
            </a:r>
          </a:p>
          <a:p>
            <a:pPr marR="0" lvl="0" algn="l" defTabSz="457200" rtl="0" eaLnBrk="1" fontAlgn="base" latinLnBrk="0" hangingPunct="1">
              <a:lnSpc>
                <a:spcPct val="100000"/>
              </a:lnSpc>
              <a:spcBef>
                <a:spcPct val="0"/>
              </a:spcBef>
              <a:spcAft>
                <a:spcPct val="0"/>
              </a:spcAft>
              <a:buClr>
                <a:srgbClr val="92D050"/>
              </a:buClr>
              <a:buSzPct val="140000"/>
              <a:tabLst/>
              <a:defRPr/>
            </a:pPr>
            <a:endParaRPr lang="en-ZA" dirty="0">
              <a:solidFill>
                <a:prstClr val="black"/>
              </a:solidFill>
              <a:latin typeface="Calibri"/>
              <a:ea typeface="ＭＳ Ｐゴシック" pitchFamily="-112" charset="-128"/>
            </a:endParaRPr>
          </a:p>
          <a:p>
            <a:pPr marL="285750" marR="0" lvl="0" indent="-285750" algn="l" defTabSz="457200" rtl="0" eaLnBrk="1" fontAlgn="base" latinLnBrk="0" hangingPunct="1">
              <a:lnSpc>
                <a:spcPct val="100000"/>
              </a:lnSpc>
              <a:spcBef>
                <a:spcPct val="0"/>
              </a:spcBef>
              <a:spcAft>
                <a:spcPct val="0"/>
              </a:spcAft>
              <a:buClr>
                <a:srgbClr val="92D050"/>
              </a:buClr>
              <a:buSzPct val="140000"/>
              <a:buFont typeface="Wingdings" panose="05000000000000000000" pitchFamily="2" charset="2"/>
              <a:buChar char="§"/>
              <a:tabLst/>
              <a:defRPr/>
            </a:pPr>
            <a:r>
              <a:rPr kumimoji="0" lang="en-ZA" b="0" i="0" u="none" strike="noStrike" kern="1200" cap="none" spc="0" normalizeH="0" baseline="0" noProof="0" dirty="0" smtClean="0">
                <a:ln>
                  <a:noFill/>
                </a:ln>
                <a:solidFill>
                  <a:prstClr val="black"/>
                </a:solidFill>
                <a:effectLst/>
                <a:uLnTx/>
                <a:uFillTx/>
                <a:latin typeface="Calibri"/>
                <a:ea typeface="ＭＳ Ｐゴシック" pitchFamily="-112" charset="-128"/>
                <a:cs typeface="+mn-cs"/>
              </a:rPr>
              <a:t>The </a:t>
            </a:r>
            <a:r>
              <a:rPr kumimoji="0" lang="en-ZA" b="0" i="0" u="none" strike="noStrike" kern="1200" cap="none" spc="0" normalizeH="0" baseline="0" noProof="0" dirty="0">
                <a:ln>
                  <a:noFill/>
                </a:ln>
                <a:solidFill>
                  <a:prstClr val="black"/>
                </a:solidFill>
                <a:effectLst/>
                <a:uLnTx/>
                <a:uFillTx/>
                <a:latin typeface="Calibri"/>
                <a:ea typeface="ＭＳ Ｐゴシック" pitchFamily="-112" charset="-128"/>
                <a:cs typeface="+mn-cs"/>
              </a:rPr>
              <a:t>National Health Laboratory Service Act, </a:t>
            </a:r>
            <a:r>
              <a:rPr kumimoji="0" lang="en-ZA" b="0" i="0" u="none" strike="noStrike" kern="1200" cap="none" spc="0" normalizeH="0" baseline="0" noProof="0" dirty="0" smtClean="0">
                <a:ln>
                  <a:noFill/>
                </a:ln>
                <a:solidFill>
                  <a:prstClr val="black"/>
                </a:solidFill>
                <a:effectLst/>
                <a:uLnTx/>
                <a:uFillTx/>
                <a:latin typeface="Calibri"/>
                <a:ea typeface="ＭＳ Ｐゴシック" pitchFamily="-112" charset="-128"/>
                <a:cs typeface="+mn-cs"/>
              </a:rPr>
              <a:t>2000.</a:t>
            </a:r>
          </a:p>
          <a:p>
            <a:pPr marR="0" lvl="0" algn="l" defTabSz="457200" rtl="0" eaLnBrk="1" fontAlgn="base" latinLnBrk="0" hangingPunct="1">
              <a:lnSpc>
                <a:spcPct val="100000"/>
              </a:lnSpc>
              <a:spcBef>
                <a:spcPct val="0"/>
              </a:spcBef>
              <a:spcAft>
                <a:spcPct val="0"/>
              </a:spcAft>
              <a:buClr>
                <a:srgbClr val="92D050"/>
              </a:buClr>
              <a:buSzPct val="140000"/>
              <a:tabLst/>
              <a:defRPr/>
            </a:pPr>
            <a:endParaRPr lang="en-ZA" dirty="0">
              <a:solidFill>
                <a:prstClr val="black"/>
              </a:solidFill>
              <a:latin typeface="Calibri"/>
              <a:ea typeface="ＭＳ Ｐゴシック" pitchFamily="-112" charset="-128"/>
            </a:endParaRPr>
          </a:p>
          <a:p>
            <a:pPr marL="285750" marR="0" lvl="0" indent="-285750" algn="l" defTabSz="457200" rtl="0" eaLnBrk="1" fontAlgn="base" latinLnBrk="0" hangingPunct="1">
              <a:lnSpc>
                <a:spcPct val="100000"/>
              </a:lnSpc>
              <a:spcBef>
                <a:spcPct val="0"/>
              </a:spcBef>
              <a:spcAft>
                <a:spcPct val="0"/>
              </a:spcAft>
              <a:buClr>
                <a:srgbClr val="92D050"/>
              </a:buClr>
              <a:buSzPct val="140000"/>
              <a:buFont typeface="Wingdings" panose="05000000000000000000" pitchFamily="2" charset="2"/>
              <a:buChar char="§"/>
              <a:tabLst/>
              <a:defRPr/>
            </a:pPr>
            <a:r>
              <a:rPr kumimoji="0" lang="en-ZA" b="0" i="0" u="none" strike="noStrike" kern="1200" cap="none" spc="0" normalizeH="0" baseline="0" noProof="0" dirty="0" smtClean="0">
                <a:ln>
                  <a:noFill/>
                </a:ln>
                <a:solidFill>
                  <a:prstClr val="black"/>
                </a:solidFill>
                <a:effectLst/>
                <a:uLnTx/>
                <a:uFillTx/>
                <a:latin typeface="Calibri"/>
                <a:ea typeface="ＭＳ Ｐゴシック" pitchFamily="-112" charset="-128"/>
                <a:cs typeface="+mn-cs"/>
              </a:rPr>
              <a:t>Public Finance Management Act no 1 of 1999 as amended (PFMA).</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b="0" i="0" u="none" strike="noStrike" kern="1200" cap="none" spc="0" normalizeH="0" baseline="0" noProof="0" dirty="0">
              <a:ln>
                <a:noFill/>
              </a:ln>
              <a:solidFill>
                <a:prstClr val="black"/>
              </a:solidFill>
              <a:effectLst/>
              <a:uLnTx/>
              <a:uFillTx/>
              <a:latin typeface="Calibri"/>
              <a:ea typeface="ＭＳ Ｐゴシック" pitchFamily="-112" charset="-128"/>
              <a:cs typeface="+mn-cs"/>
            </a:endParaRPr>
          </a:p>
          <a:p>
            <a:pPr lvl="0" algn="just">
              <a:lnSpc>
                <a:spcPct val="150000"/>
              </a:lnSpc>
              <a:buClr>
                <a:srgbClr val="99CC00"/>
              </a:buClr>
              <a:buSzPct val="140000"/>
              <a:defRPr/>
            </a:pPr>
            <a:r>
              <a:rPr lang="en-ZA" sz="2400" b="1" dirty="0">
                <a:solidFill>
                  <a:srgbClr val="003300"/>
                </a:solidFill>
                <a:latin typeface="Calibri"/>
                <a:ea typeface="ＭＳ Ｐゴシック" pitchFamily="-112" charset="-128"/>
              </a:rPr>
              <a:t>Legislative environment </a:t>
            </a:r>
          </a:p>
          <a:p>
            <a:pPr marL="342900" lvl="0" indent="-342900" algn="just">
              <a:lnSpc>
                <a:spcPct val="150000"/>
              </a:lnSpc>
              <a:buClr>
                <a:srgbClr val="99CC00"/>
              </a:buClr>
              <a:buSzPct val="140000"/>
              <a:buFont typeface="Wingdings" panose="05000000000000000000" pitchFamily="2" charset="2"/>
              <a:buChar char="§"/>
              <a:defRPr/>
            </a:pPr>
            <a:r>
              <a:rPr lang="en-ZA" dirty="0">
                <a:latin typeface="Calibri"/>
                <a:ea typeface="ＭＳ Ｐゴシック" pitchFamily="-112" charset="-128"/>
              </a:rPr>
              <a:t> Impending changes in the legislative environment will have an impact on the NHLS once implemented, e.g. NAPHISA Bill, the NHI Fund Bill.</a:t>
            </a:r>
          </a:p>
          <a:p>
            <a:pPr marL="342900" lvl="0" indent="-342900" algn="just">
              <a:lnSpc>
                <a:spcPct val="150000"/>
              </a:lnSpc>
              <a:buClr>
                <a:srgbClr val="99CC00"/>
              </a:buClr>
              <a:buSzPct val="140000"/>
              <a:buFont typeface="Wingdings" panose="05000000000000000000" pitchFamily="2" charset="2"/>
              <a:buChar char="§"/>
              <a:defRPr/>
            </a:pPr>
            <a:r>
              <a:rPr lang="en-ZA" dirty="0">
                <a:latin typeface="Calibri"/>
                <a:ea typeface="ＭＳ Ｐゴシック" pitchFamily="-112" charset="-128"/>
              </a:rPr>
              <a:t>NHLS Amendment Bill – to enhance governance of the NHLS through reconfiguration of the Board and member representation.</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ZA" b="1" i="1" u="none" strike="noStrike" kern="1200" cap="none" spc="0" normalizeH="0" baseline="0" noProof="0" dirty="0">
              <a:ln>
                <a:noFill/>
              </a:ln>
              <a:solidFill>
                <a:prstClr val="black"/>
              </a:solidFill>
              <a:effectLst/>
              <a:uLnTx/>
              <a:uFillTx/>
              <a:latin typeface="Calibri"/>
              <a:ea typeface="ＭＳ Ｐゴシック" pitchFamily="-112" charset="-128"/>
              <a:cs typeface="+mn-cs"/>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8</a:t>
            </a:fld>
            <a:endParaRPr lang="en-US" altLang="en-US" dirty="0"/>
          </a:p>
        </p:txBody>
      </p:sp>
    </p:spTree>
    <p:extLst>
      <p:ext uri="{BB962C8B-B14F-4D97-AF65-F5344CB8AC3E}">
        <p14:creationId xmlns="" xmlns:p14="http://schemas.microsoft.com/office/powerpoint/2010/main" val="3730887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08224" y="1640390"/>
            <a:ext cx="8445357" cy="5216813"/>
          </a:xfrm>
          <a:prstGeom prst="rect">
            <a:avLst/>
          </a:prstGeom>
          <a:noFill/>
        </p:spPr>
        <p:txBody>
          <a:bodyPr wrap="square" rtlCol="0">
            <a:spAutoFit/>
          </a:bodyPr>
          <a:lstStyle/>
          <a:p>
            <a:pPr marR="0" lvl="0" algn="just" defTabSz="457200" rtl="0" eaLnBrk="1" fontAlgn="base" latinLnBrk="0" hangingPunct="1">
              <a:lnSpc>
                <a:spcPct val="150000"/>
              </a:lnSpc>
              <a:spcBef>
                <a:spcPct val="0"/>
              </a:spcBef>
              <a:spcAft>
                <a:spcPct val="0"/>
              </a:spcAft>
              <a:buClr>
                <a:srgbClr val="99CC00"/>
              </a:buClr>
              <a:buSzPct val="140000"/>
              <a:tabLst/>
              <a:defRPr/>
            </a:pPr>
            <a:endParaRPr lang="en-ZA" baseline="0" dirty="0">
              <a:latin typeface="Calibri"/>
              <a:ea typeface="ＭＳ Ｐゴシック" pitchFamily="-112" charset="-128"/>
            </a:endParaRPr>
          </a:p>
          <a:p>
            <a:pPr marR="0" lvl="0" algn="just" defTabSz="457200" rtl="0" eaLnBrk="1" fontAlgn="base" latinLnBrk="0" hangingPunct="1">
              <a:lnSpc>
                <a:spcPct val="150000"/>
              </a:lnSpc>
              <a:spcBef>
                <a:spcPct val="0"/>
              </a:spcBef>
              <a:spcAft>
                <a:spcPct val="0"/>
              </a:spcAft>
              <a:buClr>
                <a:srgbClr val="99CC00"/>
              </a:buClr>
              <a:buSzPct val="140000"/>
              <a:tabLst/>
              <a:defRPr/>
            </a:pPr>
            <a:r>
              <a:rPr kumimoji="0" lang="en-ZA" sz="2400" b="1" i="0" u="none" strike="noStrike" kern="1200" cap="none" spc="0" normalizeH="0" noProof="0" dirty="0" smtClean="0">
                <a:ln>
                  <a:noFill/>
                </a:ln>
                <a:solidFill>
                  <a:srgbClr val="003300"/>
                </a:solidFill>
                <a:effectLst/>
                <a:uLnTx/>
                <a:uFillTx/>
                <a:latin typeface="Calibri"/>
                <a:ea typeface="ＭＳ Ｐゴシック" pitchFamily="-112" charset="-128"/>
              </a:rPr>
              <a:t>Internal leadership </a:t>
            </a:r>
            <a:r>
              <a:rPr lang="en-ZA" sz="2400" b="1" dirty="0" smtClean="0">
                <a:solidFill>
                  <a:srgbClr val="003300"/>
                </a:solidFill>
                <a:latin typeface="Calibri"/>
                <a:ea typeface="ＭＳ Ｐゴシック" pitchFamily="-112" charset="-128"/>
              </a:rPr>
              <a:t>issues </a:t>
            </a:r>
            <a:endParaRPr kumimoji="0" lang="en-ZA" sz="2400" b="1" i="0" u="none" strike="noStrike" kern="1200" cap="none" spc="0" normalizeH="0" noProof="0" dirty="0" smtClean="0">
              <a:ln>
                <a:noFill/>
              </a:ln>
              <a:solidFill>
                <a:srgbClr val="003300"/>
              </a:solidFill>
              <a:effectLst/>
              <a:uLnTx/>
              <a:uFillTx/>
              <a:latin typeface="Calibri"/>
              <a:ea typeface="ＭＳ Ｐゴシック" pitchFamily="-112" charset="-128"/>
            </a:endParaRP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lang="en-ZA" baseline="0" dirty="0">
                <a:latin typeface="Calibri"/>
                <a:ea typeface="ＭＳ Ｐゴシック" pitchFamily="-112" charset="-128"/>
              </a:rPr>
              <a:t> </a:t>
            </a:r>
            <a:r>
              <a:rPr lang="en-ZA" baseline="0" dirty="0" smtClean="0">
                <a:latin typeface="Calibri"/>
                <a:ea typeface="ＭＳ Ｐゴシック" pitchFamily="-112" charset="-128"/>
              </a:rPr>
              <a:t>Board currently strengthening the NHLS</a:t>
            </a:r>
            <a:r>
              <a:rPr lang="en-ZA" dirty="0" smtClean="0">
                <a:latin typeface="Calibri"/>
                <a:ea typeface="ＭＳ Ｐゴシック" pitchFamily="-112" charset="-128"/>
              </a:rPr>
              <a:t> at Executive and Management levels.</a:t>
            </a:r>
          </a:p>
          <a:p>
            <a:pPr marL="285750" marR="0" lvl="0" indent="-285750" algn="just" defTabSz="457200" rtl="0" eaLnBrk="1" fontAlgn="base" latinLnBrk="0" hangingPunct="1">
              <a:lnSpc>
                <a:spcPct val="150000"/>
              </a:lnSpc>
              <a:spcBef>
                <a:spcPct val="0"/>
              </a:spcBef>
              <a:spcAft>
                <a:spcPct val="0"/>
              </a:spcAft>
              <a:buClr>
                <a:srgbClr val="99CC00"/>
              </a:buClr>
              <a:buSzPct val="140000"/>
              <a:buFont typeface="Wingdings" panose="05000000000000000000" pitchFamily="2" charset="2"/>
              <a:buChar char="§"/>
              <a:tabLst/>
              <a:defRPr/>
            </a:pPr>
            <a:r>
              <a:rPr kumimoji="0" lang="en-ZA" i="0" u="none" strike="noStrike" kern="1200" cap="none" spc="0" normalizeH="0" noProof="0" dirty="0">
                <a:ln>
                  <a:noFill/>
                </a:ln>
                <a:effectLst/>
                <a:uLnTx/>
                <a:uFillTx/>
                <a:latin typeface="Calibri"/>
                <a:ea typeface="ＭＳ Ｐゴシック" pitchFamily="-112" charset="-128"/>
              </a:rPr>
              <a:t> </a:t>
            </a:r>
            <a:r>
              <a:rPr kumimoji="0" lang="en-ZA" i="0" u="none" strike="noStrike" kern="1200" cap="none" spc="0" normalizeH="0" noProof="0" dirty="0" smtClean="0">
                <a:ln>
                  <a:noFill/>
                </a:ln>
                <a:effectLst/>
                <a:uLnTx/>
                <a:uFillTx/>
                <a:latin typeface="Calibri"/>
                <a:ea typeface="ＭＳ Ｐゴシック" pitchFamily="-112" charset="-128"/>
              </a:rPr>
              <a:t>Disciplinary proceedings against suspended CEO and CFO are </a:t>
            </a:r>
            <a:r>
              <a:rPr lang="en-ZA" dirty="0" smtClean="0">
                <a:latin typeface="Calibri"/>
                <a:ea typeface="ＭＳ Ｐゴシック" pitchFamily="-112" charset="-128"/>
              </a:rPr>
              <a:t>in progress</a:t>
            </a:r>
            <a:r>
              <a:rPr kumimoji="0" lang="en-ZA" i="0" u="none" strike="noStrike" kern="1200" cap="none" spc="0" normalizeH="0" noProof="0" dirty="0" smtClean="0">
                <a:ln>
                  <a:noFill/>
                </a:ln>
                <a:effectLst/>
                <a:uLnTx/>
                <a:uFillTx/>
                <a:latin typeface="Calibri"/>
                <a:ea typeface="ＭＳ Ｐゴシック" pitchFamily="-112" charset="-128"/>
              </a:rPr>
              <a:t>.</a:t>
            </a:r>
          </a:p>
          <a:p>
            <a:pPr marL="285750" lvl="0" indent="-285750" algn="just">
              <a:lnSpc>
                <a:spcPct val="150000"/>
              </a:lnSpc>
              <a:buClr>
                <a:srgbClr val="99CC00"/>
              </a:buClr>
              <a:buSzPct val="140000"/>
              <a:buFont typeface="Wingdings" panose="05000000000000000000" pitchFamily="2" charset="2"/>
              <a:buChar char="§"/>
              <a:defRPr/>
            </a:pPr>
            <a:r>
              <a:rPr lang="en-ZA" dirty="0">
                <a:latin typeface="Calibri"/>
                <a:ea typeface="ＭＳ Ｐゴシック" pitchFamily="-112" charset="-128"/>
              </a:rPr>
              <a:t> </a:t>
            </a:r>
            <a:r>
              <a:rPr lang="en-ZA" dirty="0" smtClean="0">
                <a:latin typeface="Calibri"/>
                <a:ea typeface="ＭＳ Ｐゴシック" pitchFamily="-112" charset="-128"/>
              </a:rPr>
              <a:t>In the process of appointing key personnel: COO, Executive Manager: Laboratory Services, CIO and Head </a:t>
            </a:r>
            <a:r>
              <a:rPr lang="en-ZA" dirty="0">
                <a:latin typeface="Calibri"/>
                <a:ea typeface="ＭＳ Ｐゴシック" pitchFamily="-112" charset="-128"/>
              </a:rPr>
              <a:t>of Internal Audit and </a:t>
            </a:r>
            <a:r>
              <a:rPr lang="en-ZA" dirty="0" smtClean="0">
                <a:latin typeface="Calibri"/>
                <a:ea typeface="ＭＳ Ｐゴシック" pitchFamily="-112" charset="-128"/>
              </a:rPr>
              <a:t>Risk.</a:t>
            </a:r>
          </a:p>
          <a:p>
            <a:pPr marL="285750" lvl="0" indent="-285750" algn="just">
              <a:lnSpc>
                <a:spcPct val="150000"/>
              </a:lnSpc>
              <a:buClr>
                <a:srgbClr val="99CC00"/>
              </a:buClr>
              <a:buSzPct val="140000"/>
              <a:buFont typeface="Wingdings" panose="05000000000000000000" pitchFamily="2" charset="2"/>
              <a:buChar char="§"/>
              <a:defRPr/>
            </a:pPr>
            <a:r>
              <a:rPr lang="en-ZA" dirty="0" smtClean="0">
                <a:latin typeface="Calibri"/>
                <a:ea typeface="ＭＳ Ｐゴシック" pitchFamily="-112" charset="-128"/>
              </a:rPr>
              <a:t>Key appointments made in AARQA, Supply Chain and Heads of Departments.</a:t>
            </a:r>
          </a:p>
          <a:p>
            <a:pPr marL="285750" lvl="0" indent="-285750" algn="just">
              <a:lnSpc>
                <a:spcPct val="150000"/>
              </a:lnSpc>
              <a:buClr>
                <a:srgbClr val="99CC00"/>
              </a:buClr>
              <a:buSzPct val="140000"/>
              <a:buFont typeface="Wingdings" panose="05000000000000000000" pitchFamily="2" charset="2"/>
              <a:buChar char="§"/>
              <a:defRPr/>
            </a:pPr>
            <a:r>
              <a:rPr lang="en-ZA" dirty="0" smtClean="0">
                <a:latin typeface="Calibri"/>
                <a:ea typeface="ＭＳ Ｐゴシック" pitchFamily="-112" charset="-128"/>
              </a:rPr>
              <a:t>Board has appointed acting personnel in key posts who have stabilised the organisation.</a:t>
            </a:r>
          </a:p>
          <a:p>
            <a:pPr marL="285750" lvl="0" indent="-285750" algn="just">
              <a:lnSpc>
                <a:spcPct val="150000"/>
              </a:lnSpc>
              <a:buClr>
                <a:srgbClr val="99CC00"/>
              </a:buClr>
              <a:buSzPct val="140000"/>
              <a:buFont typeface="Wingdings" panose="05000000000000000000" pitchFamily="2" charset="2"/>
              <a:buChar char="§"/>
              <a:defRPr/>
            </a:pPr>
            <a:r>
              <a:rPr lang="en-ZA" dirty="0" smtClean="0">
                <a:latin typeface="Calibri"/>
                <a:ea typeface="ＭＳ Ｐゴシック" pitchFamily="-112" charset="-128"/>
              </a:rPr>
              <a:t>The NHLS improved on all functions and processes that enable it to carry out its mandate more effectively and efficiently.</a:t>
            </a:r>
          </a:p>
          <a:p>
            <a:pPr marL="285750" lvl="0" indent="-285750" algn="just">
              <a:lnSpc>
                <a:spcPct val="150000"/>
              </a:lnSpc>
              <a:buClr>
                <a:srgbClr val="99CC00"/>
              </a:buClr>
              <a:buSzPct val="140000"/>
              <a:buFont typeface="Wingdings" panose="05000000000000000000" pitchFamily="2" charset="2"/>
              <a:buChar char="§"/>
              <a:defRPr/>
            </a:pPr>
            <a:endParaRPr kumimoji="0" lang="en-GB" i="0" u="none" strike="noStrike" kern="1200" cap="none" spc="0" normalizeH="0" baseline="0" noProof="0" dirty="0">
              <a:ln>
                <a:noFill/>
              </a:ln>
              <a:effectLst/>
              <a:uLnTx/>
              <a:uFillTx/>
              <a:latin typeface="Calibri"/>
              <a:ea typeface="ＭＳ Ｐゴシック" pitchFamily="-112" charset="-128"/>
            </a:endParaRPr>
          </a:p>
        </p:txBody>
      </p:sp>
      <p:sp>
        <p:nvSpPr>
          <p:cNvPr id="8" name="TextBox 7"/>
          <p:cNvSpPr txBox="1"/>
          <p:nvPr/>
        </p:nvSpPr>
        <p:spPr>
          <a:xfrm>
            <a:off x="308225" y="856558"/>
            <a:ext cx="8445357" cy="584775"/>
          </a:xfrm>
          <a:prstGeom prst="rect">
            <a:avLst/>
          </a:prstGeom>
          <a:effectLst>
            <a:glow rad="228600">
              <a:schemeClr val="accent3">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divo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ZA" sz="3200" b="1" dirty="0" smtClean="0">
                <a:solidFill>
                  <a:prstClr val="black"/>
                </a:solidFill>
                <a:latin typeface="Calibri"/>
                <a:ea typeface="ＭＳ Ｐゴシック" pitchFamily="-112" charset="-128"/>
                <a:cs typeface="Arial" panose="020B0604020202020204" pitchFamily="34" charset="0"/>
              </a:rPr>
              <a:t>Strategic Overview </a:t>
            </a:r>
            <a:r>
              <a:rPr kumimoji="0" lang="en-ZA" sz="3200" b="1" i="0" u="none" strike="noStrike" kern="1200" cap="none" spc="0" normalizeH="0" baseline="0" noProof="0" dirty="0" smtClean="0">
                <a:ln>
                  <a:noFill/>
                </a:ln>
                <a:solidFill>
                  <a:prstClr val="black"/>
                </a:solidFill>
                <a:effectLst/>
                <a:uLnTx/>
                <a:uFillTx/>
                <a:latin typeface="Calibri"/>
                <a:ea typeface="ＭＳ Ｐゴシック" pitchFamily="-112" charset="-128"/>
                <a:cs typeface="Arial" panose="020B0604020202020204" pitchFamily="34" charset="0"/>
              </a:rPr>
              <a:t>by Board</a:t>
            </a:r>
            <a:r>
              <a:rPr kumimoji="0" lang="en-ZA" sz="3200" b="1" i="0" u="none" strike="noStrike" kern="1200" cap="none" spc="0" normalizeH="0" noProof="0" dirty="0" smtClean="0">
                <a:ln>
                  <a:noFill/>
                </a:ln>
                <a:solidFill>
                  <a:prstClr val="black"/>
                </a:solidFill>
                <a:effectLst/>
                <a:uLnTx/>
                <a:uFillTx/>
                <a:latin typeface="Calibri"/>
                <a:ea typeface="ＭＳ Ｐゴシック" pitchFamily="-112" charset="-128"/>
                <a:cs typeface="Arial" panose="020B0604020202020204" pitchFamily="34" charset="0"/>
              </a:rPr>
              <a:t> Chairperson (</a:t>
            </a:r>
            <a:r>
              <a:rPr kumimoji="0" lang="en-ZA" sz="3200" b="1" i="0" u="none" strike="noStrike" kern="1200" cap="none" spc="0" normalizeH="0" noProof="0" dirty="0" err="1" smtClean="0">
                <a:ln>
                  <a:noFill/>
                </a:ln>
                <a:solidFill>
                  <a:prstClr val="black"/>
                </a:solidFill>
                <a:effectLst/>
                <a:uLnTx/>
                <a:uFillTx/>
                <a:latin typeface="Calibri"/>
                <a:ea typeface="ＭＳ Ｐゴシック" pitchFamily="-112" charset="-128"/>
                <a:cs typeface="Arial" panose="020B0604020202020204" pitchFamily="34" charset="0"/>
              </a:rPr>
              <a:t>cont</a:t>
            </a:r>
            <a:r>
              <a:rPr kumimoji="0" lang="en-ZA" sz="3200" b="1" i="0" u="none" strike="noStrike" kern="1200" cap="none" spc="0" normalizeH="0" noProof="0" dirty="0" smtClean="0">
                <a:ln>
                  <a:noFill/>
                </a:ln>
                <a:solidFill>
                  <a:prstClr val="black"/>
                </a:solidFill>
                <a:effectLst/>
                <a:uLnTx/>
                <a:uFillTx/>
                <a:latin typeface="Calibri"/>
                <a:ea typeface="ＭＳ Ｐゴシック" pitchFamily="-112" charset="-128"/>
                <a:cs typeface="Arial" panose="020B0604020202020204" pitchFamily="34" charset="0"/>
              </a:rPr>
              <a:t>)</a:t>
            </a:r>
            <a:endParaRPr kumimoji="0" lang="en-GB" sz="3200" b="1" i="0" u="none" strike="noStrike" kern="1200" cap="none" spc="0" normalizeH="0" baseline="0" noProof="0" dirty="0">
              <a:ln>
                <a:noFill/>
              </a:ln>
              <a:solidFill>
                <a:prstClr val="black"/>
              </a:solidFill>
              <a:effectLst/>
              <a:uLnTx/>
              <a:uFillTx/>
              <a:latin typeface="Calibri"/>
              <a:ea typeface="ＭＳ Ｐゴシック" pitchFamily="-112"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3CC54098-E598-401F-B63A-7F6B3B8FC083}" type="slidenum">
              <a:rPr lang="en-US" altLang="en-US" smtClean="0"/>
              <a:pPr/>
              <a:t>9</a:t>
            </a:fld>
            <a:endParaRPr lang="en-US" altLang="en-US" dirty="0"/>
          </a:p>
        </p:txBody>
      </p:sp>
    </p:spTree>
    <p:extLst>
      <p:ext uri="{BB962C8B-B14F-4D97-AF65-F5344CB8AC3E}">
        <p14:creationId xmlns="" xmlns:p14="http://schemas.microsoft.com/office/powerpoint/2010/main" val="1814561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ms PPT Template _Mr T. Seate_Oct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omms PPT Template _Mr T. Seate_Oct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6477</TotalTime>
  <Words>6378</Words>
  <Application>Microsoft Office PowerPoint</Application>
  <PresentationFormat>On-screen Show (4:3)</PresentationFormat>
  <Paragraphs>1364</Paragraphs>
  <Slides>75</Slides>
  <Notes>0</Notes>
  <HiddenSlides>0</HiddenSlides>
  <MMClips>0</MMClips>
  <ScaleCrop>false</ScaleCrop>
  <HeadingPairs>
    <vt:vector size="4" baseType="variant">
      <vt:variant>
        <vt:lpstr>Theme</vt:lpstr>
      </vt:variant>
      <vt:variant>
        <vt:i4>2</vt:i4>
      </vt:variant>
      <vt:variant>
        <vt:lpstr>Slide Titles</vt:lpstr>
      </vt:variant>
      <vt:variant>
        <vt:i4>75</vt:i4>
      </vt:variant>
    </vt:vector>
  </HeadingPairs>
  <TitlesOfParts>
    <vt:vector size="77" baseType="lpstr">
      <vt:lpstr>Comms PPT Template _Mr T. Seate_Oct2016</vt:lpstr>
      <vt:lpstr>1_Comms PPT Template _Mr T. Seate_Oct2016</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vector>
  </TitlesOfParts>
  <Company>NHLS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YY-COMMSMAC</dc:creator>
  <cp:lastModifiedBy>PUMZA</cp:lastModifiedBy>
  <cp:revision>218</cp:revision>
  <dcterms:created xsi:type="dcterms:W3CDTF">2016-10-03T09:27:22Z</dcterms:created>
  <dcterms:modified xsi:type="dcterms:W3CDTF">2018-10-15T10:56:19Z</dcterms:modified>
</cp:coreProperties>
</file>