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diagrams/data3.xml" ContentType="application/vnd.openxmlformats-officedocument.drawingml.diagramData+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0" r:id="rId1"/>
    <p:sldMasterId id="2147484328" r:id="rId2"/>
    <p:sldMasterId id="2147484343" r:id="rId3"/>
    <p:sldMasterId id="2147484345" r:id="rId4"/>
    <p:sldMasterId id="2147484360" r:id="rId5"/>
    <p:sldMasterId id="2147484373" r:id="rId6"/>
    <p:sldMasterId id="2147484401" r:id="rId7"/>
  </p:sldMasterIdLst>
  <p:notesMasterIdLst>
    <p:notesMasterId r:id="rId45"/>
  </p:notesMasterIdLst>
  <p:handoutMasterIdLst>
    <p:handoutMasterId r:id="rId46"/>
  </p:handoutMasterIdLst>
  <p:sldIdLst>
    <p:sldId id="1003" r:id="rId8"/>
    <p:sldId id="919" r:id="rId9"/>
    <p:sldId id="1013" r:id="rId10"/>
    <p:sldId id="848" r:id="rId11"/>
    <p:sldId id="889" r:id="rId12"/>
    <p:sldId id="968" r:id="rId13"/>
    <p:sldId id="302" r:id="rId14"/>
    <p:sldId id="1001" r:id="rId15"/>
    <p:sldId id="1004" r:id="rId16"/>
    <p:sldId id="963" r:id="rId17"/>
    <p:sldId id="333" r:id="rId18"/>
    <p:sldId id="973" r:id="rId19"/>
    <p:sldId id="888" r:id="rId20"/>
    <p:sldId id="999" r:id="rId21"/>
    <p:sldId id="974" r:id="rId22"/>
    <p:sldId id="880" r:id="rId23"/>
    <p:sldId id="1002" r:id="rId24"/>
    <p:sldId id="1019" r:id="rId25"/>
    <p:sldId id="1020" r:id="rId26"/>
    <p:sldId id="1021" r:id="rId27"/>
    <p:sldId id="922" r:id="rId28"/>
    <p:sldId id="926" r:id="rId29"/>
    <p:sldId id="928" r:id="rId30"/>
    <p:sldId id="923" r:id="rId31"/>
    <p:sldId id="929" r:id="rId32"/>
    <p:sldId id="1022" r:id="rId33"/>
    <p:sldId id="1005" r:id="rId34"/>
    <p:sldId id="965" r:id="rId35"/>
    <p:sldId id="1017" r:id="rId36"/>
    <p:sldId id="1006" r:id="rId37"/>
    <p:sldId id="964" r:id="rId38"/>
    <p:sldId id="960" r:id="rId39"/>
    <p:sldId id="1007" r:id="rId40"/>
    <p:sldId id="1014" r:id="rId41"/>
    <p:sldId id="1015" r:id="rId42"/>
    <p:sldId id="1016" r:id="rId43"/>
    <p:sldId id="312"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LANGBRIDGE" initials="CL" lastIdx="0" clrIdx="0">
    <p:extLst/>
  </p:cmAuthor>
  <p:cmAuthor id="2" name="Ndivhuho Munzhelele" initials="NM" lastIdx="12" clrIdx="1">
    <p:extLst>
      <p:ext uri="{19B8F6BF-5375-455C-9EA6-DF929625EA0E}">
        <p15:presenceInfo xmlns:p15="http://schemas.microsoft.com/office/powerpoint/2012/main" xmlns="" userId="S-1-5-21-1753164699-1753553339-313593124-38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DD0B5"/>
    <a:srgbClr val="F8B090"/>
    <a:srgbClr val="000000"/>
    <a:srgbClr val="FFFF99"/>
    <a:srgbClr val="008000"/>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4" autoAdjust="0"/>
    <p:restoredTop sz="92245" autoAdjust="0"/>
  </p:normalViewPr>
  <p:slideViewPr>
    <p:cSldViewPr>
      <p:cViewPr>
        <p:scale>
          <a:sx n="41" d="100"/>
          <a:sy n="41" d="100"/>
        </p:scale>
        <p:origin x="-3654" y="-173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Overall Performance</a:t>
            </a:r>
          </a:p>
        </c:rich>
      </c:tx>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C98-4CEC-A7DF-F027677AFEA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C98-4CEC-A7DF-F027677AFEA4}"/>
              </c:ext>
            </c:extLst>
          </c:dPt>
          <c:dLbls>
            <c:dLbl>
              <c:idx val="0"/>
              <c:layout>
                <c:manualLayout>
                  <c:x val="-0.19806677589994987"/>
                  <c:y val="7.293486573110612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20 KPIs achieved (45%)</a:t>
                    </a:r>
                  </a:p>
                </c:rich>
              </c:tx>
              <c:spPr>
                <a:noFill/>
                <a:ln>
                  <a:noFill/>
                </a:ln>
                <a:effectLst/>
              </c:spPr>
              <c:dLblPos val="bestFit"/>
              <c:showVal val="1"/>
              <c:extLst xmlns:c16r2="http://schemas.microsoft.com/office/drawing/2015/06/chart">
                <c:ext xmlns:c15="http://schemas.microsoft.com/office/drawing/2012/chart" uri="{CE6537A1-D6FC-4f65-9D91-7224C49458BB}">
                  <c15:layout>
                    <c:manualLayout>
                      <c:w val="0.18553047073377174"/>
                      <c:h val="0.25435107141304247"/>
                    </c:manualLayout>
                  </c15:layout>
                </c:ext>
                <c:ext xmlns:c16="http://schemas.microsoft.com/office/drawing/2014/chart" uri="{C3380CC4-5D6E-409C-BE32-E72D297353CC}">
                  <c16:uniqueId val="{00000001-0C98-4CEC-A7DF-F027677AFEA4}"/>
                </c:ext>
              </c:extLst>
            </c:dLbl>
            <c:dLbl>
              <c:idx val="1"/>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fld id="{27CE7ECA-86E1-412E-8CB4-5072F0EF0E52}" type="VALUE">
                      <a:rPr lang="en-ZA" smtClean="0"/>
                      <a:pPr>
                        <a:defRPr sz="1400" b="1" i="0" u="none" strike="noStrike" kern="1200" baseline="0">
                          <a:solidFill>
                            <a:schemeClr val="bg1"/>
                          </a:solidFill>
                          <a:latin typeface="Arial" panose="020B0604020202020204" pitchFamily="34" charset="0"/>
                          <a:ea typeface="+mn-ea"/>
                          <a:cs typeface="Arial" panose="020B0604020202020204" pitchFamily="34" charset="0"/>
                        </a:defRPr>
                      </a:pPr>
                      <a:t>[VALUE]</a:t>
                    </a:fld>
                    <a:r>
                      <a:rPr lang="en-ZA" dirty="0"/>
                      <a:t> KPIs</a:t>
                    </a:r>
                    <a:r>
                      <a:rPr lang="en-ZA" baseline="0" dirty="0"/>
                      <a:t> not achieved (55%) </a:t>
                    </a:r>
                  </a:p>
                </c:rich>
              </c:tx>
              <c:spPr>
                <a:noFill/>
                <a:ln>
                  <a:noFill/>
                </a:ln>
                <a:effectLst/>
              </c:spPr>
              <c:dLblPos val="bestFit"/>
              <c:showVal val="1"/>
              <c:extLst xmlns:c16r2="http://schemas.microsoft.com/office/drawing/2015/06/chart">
                <c:ext xmlns:c15="http://schemas.microsoft.com/office/drawing/2012/chart" uri="{CE6537A1-D6FC-4f65-9D91-7224C49458BB}">
                  <c15:layout>
                    <c:manualLayout>
                      <c:w val="0.18346327885930075"/>
                      <c:h val="0.23343404251394359"/>
                    </c:manualLayout>
                  </c15:layout>
                  <c15:dlblFieldTable/>
                  <c15:showDataLabelsRange val="0"/>
                </c:ext>
                <c:ext xmlns:c16="http://schemas.microsoft.com/office/drawing/2014/chart" uri="{C3380CC4-5D6E-409C-BE32-E72D297353CC}">
                  <c16:uniqueId val="{00000003-0C98-4CEC-A7DF-F027677AFE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Sheet1!$A$1:$A$2</c:f>
              <c:strCache>
                <c:ptCount val="2"/>
                <c:pt idx="0">
                  <c:v>Achieved</c:v>
                </c:pt>
                <c:pt idx="1">
                  <c:v>Not Achieved</c:v>
                </c:pt>
              </c:strCache>
            </c:strRef>
          </c:cat>
          <c:val>
            <c:numRef>
              <c:f>Sheet1!$B$1:$B$2</c:f>
              <c:numCache>
                <c:formatCode>General</c:formatCode>
                <c:ptCount val="2"/>
                <c:pt idx="0">
                  <c:v>20</c:v>
                </c:pt>
                <c:pt idx="1">
                  <c:v>24</c:v>
                </c:pt>
              </c:numCache>
            </c:numRef>
          </c:val>
          <c:extLst xmlns:c16r2="http://schemas.microsoft.com/office/drawing/2015/06/chart">
            <c:ext xmlns:c16="http://schemas.microsoft.com/office/drawing/2014/chart" uri="{C3380CC4-5D6E-409C-BE32-E72D297353CC}">
              <c16:uniqueId val="{00000004-0C98-4CEC-A7DF-F027677AFEA4}"/>
            </c:ext>
          </c:extLst>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Performance</a:t>
            </a:r>
            <a:r>
              <a:rPr lang="en-US" baseline="0">
                <a:latin typeface="Arial" panose="020B0604020202020204" pitchFamily="34" charset="0"/>
                <a:cs typeface="Arial" panose="020B0604020202020204" pitchFamily="34" charset="0"/>
              </a:rPr>
              <a:t> by Programme</a:t>
            </a:r>
            <a:endParaRPr lang="en-US">
              <a:latin typeface="Arial" panose="020B0604020202020204" pitchFamily="34" charset="0"/>
              <a:cs typeface="Arial" panose="020B0604020202020204" pitchFamily="34" charset="0"/>
            </a:endParaRPr>
          </a:p>
        </c:rich>
      </c:tx>
      <c:spPr>
        <a:noFill/>
        <a:ln>
          <a:noFill/>
        </a:ln>
        <a:effectLst/>
      </c:spPr>
    </c:title>
    <c:plotArea>
      <c:layout/>
      <c:barChart>
        <c:barDir val="col"/>
        <c:grouping val="clustered"/>
        <c:ser>
          <c:idx val="0"/>
          <c:order val="0"/>
          <c:tx>
            <c:strRef>
              <c:f>Sheet1!$B$1</c:f>
              <c:strCache>
                <c:ptCount val="1"/>
                <c:pt idx="0">
                  <c:v>Achieved</c:v>
                </c:pt>
              </c:strCache>
            </c:strRef>
          </c:tx>
          <c:spPr>
            <a:solidFill>
              <a:schemeClr val="accent1"/>
            </a:solidFill>
            <a:ln>
              <a:noFill/>
            </a:ln>
            <a:effectLst/>
          </c:spPr>
          <c:cat>
            <c:strRef>
              <c:f>Sheet1!$A$2:$A$6</c:f>
              <c:strCache>
                <c:ptCount val="5"/>
                <c:pt idx="0">
                  <c:v>1: Governance &amp; Administration</c:v>
                </c:pt>
                <c:pt idx="1">
                  <c:v>2: Grant &amp; Seed Funding</c:v>
                </c:pt>
                <c:pt idx="2">
                  <c:v>3: Public Awareness</c:v>
                </c:pt>
                <c:pt idx="3">
                  <c:v>4: Capacity Building</c:v>
                </c:pt>
                <c:pt idx="4">
                  <c:v>4: Research</c:v>
                </c:pt>
              </c:strCache>
            </c:strRef>
          </c:cat>
          <c:val>
            <c:numRef>
              <c:f>Sheet1!$B$2:$B$6</c:f>
              <c:numCache>
                <c:formatCode>General</c:formatCode>
                <c:ptCount val="5"/>
                <c:pt idx="0">
                  <c:v>12</c:v>
                </c:pt>
                <c:pt idx="1">
                  <c:v>3</c:v>
                </c:pt>
                <c:pt idx="2">
                  <c:v>4</c:v>
                </c:pt>
                <c:pt idx="3">
                  <c:v>1</c:v>
                </c:pt>
                <c:pt idx="4">
                  <c:v>0</c:v>
                </c:pt>
              </c:numCache>
            </c:numRef>
          </c:val>
          <c:extLst xmlns:c16r2="http://schemas.microsoft.com/office/drawing/2015/06/chart">
            <c:ext xmlns:c16="http://schemas.microsoft.com/office/drawing/2014/chart" uri="{C3380CC4-5D6E-409C-BE32-E72D297353CC}">
              <c16:uniqueId val="{00000000-EF9A-41C2-9FA4-8E0960C6D369}"/>
            </c:ext>
          </c:extLst>
        </c:ser>
        <c:ser>
          <c:idx val="1"/>
          <c:order val="1"/>
          <c:tx>
            <c:strRef>
              <c:f>Sheet1!$C$1</c:f>
              <c:strCache>
                <c:ptCount val="1"/>
                <c:pt idx="0">
                  <c:v>Not Achieved</c:v>
                </c:pt>
              </c:strCache>
            </c:strRef>
          </c:tx>
          <c:spPr>
            <a:solidFill>
              <a:schemeClr val="accent2"/>
            </a:solidFill>
            <a:ln>
              <a:noFill/>
            </a:ln>
            <a:effectLst/>
          </c:spPr>
          <c:cat>
            <c:strRef>
              <c:f>Sheet1!$A$2:$A$6</c:f>
              <c:strCache>
                <c:ptCount val="5"/>
                <c:pt idx="0">
                  <c:v>1: Governance &amp; Administration</c:v>
                </c:pt>
                <c:pt idx="1">
                  <c:v>2: Grant &amp; Seed Funding</c:v>
                </c:pt>
                <c:pt idx="2">
                  <c:v>3: Public Awareness</c:v>
                </c:pt>
                <c:pt idx="3">
                  <c:v>4: Capacity Building</c:v>
                </c:pt>
                <c:pt idx="4">
                  <c:v>4: Research</c:v>
                </c:pt>
              </c:strCache>
            </c:strRef>
          </c:cat>
          <c:val>
            <c:numRef>
              <c:f>Sheet1!$C$2:$C$6</c:f>
              <c:numCache>
                <c:formatCode>General</c:formatCode>
                <c:ptCount val="5"/>
                <c:pt idx="0">
                  <c:v>5</c:v>
                </c:pt>
                <c:pt idx="1">
                  <c:v>9</c:v>
                </c:pt>
                <c:pt idx="2">
                  <c:v>4</c:v>
                </c:pt>
                <c:pt idx="3">
                  <c:v>4</c:v>
                </c:pt>
                <c:pt idx="4">
                  <c:v>2</c:v>
                </c:pt>
              </c:numCache>
            </c:numRef>
          </c:val>
          <c:extLst xmlns:c16r2="http://schemas.microsoft.com/office/drawing/2015/06/chart">
            <c:ext xmlns:c16="http://schemas.microsoft.com/office/drawing/2014/chart" uri="{C3380CC4-5D6E-409C-BE32-E72D297353CC}">
              <c16:uniqueId val="{00000001-EF9A-41C2-9FA4-8E0960C6D369}"/>
            </c:ext>
          </c:extLst>
        </c:ser>
        <c:dLbls/>
        <c:gapWidth val="219"/>
        <c:overlap val="-27"/>
        <c:axId val="113543424"/>
        <c:axId val="113553408"/>
      </c:barChart>
      <c:catAx>
        <c:axId val="1135434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553408"/>
        <c:crosses val="autoZero"/>
        <c:auto val="1"/>
        <c:lblAlgn val="ctr"/>
        <c:lblOffset val="100"/>
      </c:catAx>
      <c:valAx>
        <c:axId val="1135534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434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2.svg"/><Relationship Id="rId1" Type="http://schemas.openxmlformats.org/officeDocument/2006/relationships/image" Target="../media/image9.png"/><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DB9D7-CEE3-48A6-B340-54C87538EB3D}" type="doc">
      <dgm:prSet loTypeId="urn:microsoft.com/office/officeart/2005/8/layout/hProcess9" loCatId="process" qsTypeId="urn:microsoft.com/office/officeart/2005/8/quickstyle/simple1" qsCatId="simple" csTypeId="urn:microsoft.com/office/officeart/2005/8/colors/accent1_2" csCatId="accent1" phldr="1"/>
      <dgm:spPr/>
    </dgm:pt>
    <dgm:pt modelId="{835FA404-A9F6-479B-8F24-C4361398BF2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ZA" sz="1600" dirty="0">
              <a:latin typeface="Arial" panose="020B0604020202020204" pitchFamily="34" charset="0"/>
              <a:ea typeface="Times New Roman" panose="02020603050405020304" pitchFamily="18" charset="0"/>
            </a:rPr>
            <a:t>Electronic Communication Act no. 35 of 2005</a:t>
          </a:r>
        </a:p>
      </dgm:t>
    </dgm:pt>
    <dgm:pt modelId="{75305FE7-178B-4E7E-8133-F4EBA21097DD}" type="parTrans" cxnId="{4F2E1F14-9D6F-4F32-8617-3D9D4A5BEAEC}">
      <dgm:prSet/>
      <dgm:spPr/>
      <dgm:t>
        <a:bodyPr/>
        <a:lstStyle/>
        <a:p>
          <a:endParaRPr lang="en-US"/>
        </a:p>
      </dgm:t>
    </dgm:pt>
    <dgm:pt modelId="{3EA9E158-204B-47C2-8E53-A8794B3B8C51}" type="sibTrans" cxnId="{4F2E1F14-9D6F-4F32-8617-3D9D4A5BEAEC}">
      <dgm:prSet/>
      <dgm:spPr/>
      <dgm:t>
        <a:bodyPr/>
        <a:lstStyle/>
        <a:p>
          <a:endParaRPr lang="en-US"/>
        </a:p>
      </dgm:t>
    </dgm:pt>
    <dgm:pt modelId="{F9383A0E-1BD7-4D9E-A67B-BCDE9F2322AC}">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ZA" sz="1600" dirty="0">
              <a:latin typeface="Arial" panose="020B0604020202020204" pitchFamily="34" charset="0"/>
              <a:ea typeface="Times New Roman" panose="02020603050405020304" pitchFamily="18" charset="0"/>
            </a:rPr>
            <a:t>Promotion of Administrative Justice Act.No.3 of 2000 (PAJA)</a:t>
          </a:r>
        </a:p>
        <a:p>
          <a:r>
            <a:rPr lang="en-ZA" sz="1600" dirty="0">
              <a:latin typeface="Arial" panose="020B0604020202020204" pitchFamily="34" charset="0"/>
              <a:ea typeface="Times New Roman" panose="02020603050405020304" pitchFamily="18" charset="0"/>
            </a:rPr>
            <a:t>.</a:t>
          </a:r>
          <a:endParaRPr lang="en-US" sz="1600" dirty="0"/>
        </a:p>
      </dgm:t>
    </dgm:pt>
    <dgm:pt modelId="{37A4555A-6CF8-47D0-B7D0-FC571E4AD830}" type="parTrans" cxnId="{54C33BC7-C97D-4BB6-9CF8-9CFE0A13D7E1}">
      <dgm:prSet/>
      <dgm:spPr/>
      <dgm:t>
        <a:bodyPr/>
        <a:lstStyle/>
        <a:p>
          <a:endParaRPr lang="en-US"/>
        </a:p>
      </dgm:t>
    </dgm:pt>
    <dgm:pt modelId="{B206EC38-7353-4238-AA3A-89970E66981C}" type="sibTrans" cxnId="{54C33BC7-C97D-4BB6-9CF8-9CFE0A13D7E1}">
      <dgm:prSet/>
      <dgm:spPr/>
      <dgm:t>
        <a:bodyPr/>
        <a:lstStyle/>
        <a:p>
          <a:endParaRPr lang="en-US"/>
        </a:p>
      </dgm:t>
    </dgm:pt>
    <dgm:pt modelId="{CFFB8818-F9B2-4110-81CE-AFB4F64EE6B4}">
      <dgm:prSet custT="1">
        <dgm:style>
          <a:lnRef idx="0">
            <a:schemeClr val="accent6"/>
          </a:lnRef>
          <a:fillRef idx="3">
            <a:schemeClr val="accent6"/>
          </a:fillRef>
          <a:effectRef idx="3">
            <a:schemeClr val="accent6"/>
          </a:effectRef>
          <a:fontRef idx="minor">
            <a:schemeClr val="lt1"/>
          </a:fontRef>
        </dgm:style>
      </dgm:prSet>
      <dgm:spPr/>
      <dgm:t>
        <a:bodyPr/>
        <a:lstStyle/>
        <a:p>
          <a:r>
            <a:rPr lang="en-ZA" sz="1600" dirty="0">
              <a:latin typeface="Arial" panose="020B0604020202020204" pitchFamily="34" charset="0"/>
              <a:ea typeface="Times New Roman" panose="02020603050405020304" pitchFamily="18" charset="0"/>
            </a:rPr>
            <a:t>Public Finance Management Act No.1 of 1999 (PFMA)</a:t>
          </a:r>
          <a:endParaRPr lang="en-US" sz="1600" dirty="0"/>
        </a:p>
      </dgm:t>
    </dgm:pt>
    <dgm:pt modelId="{D53891CA-0683-4A62-8AF9-DAC81D93D16B}" type="parTrans" cxnId="{E3C4D7F7-ACE2-4294-9745-E6E0D4528D29}">
      <dgm:prSet/>
      <dgm:spPr/>
      <dgm:t>
        <a:bodyPr/>
        <a:lstStyle/>
        <a:p>
          <a:endParaRPr lang="en-US"/>
        </a:p>
      </dgm:t>
    </dgm:pt>
    <dgm:pt modelId="{515A95F4-8149-4BE9-898C-42C91D1DBF2D}" type="sibTrans" cxnId="{E3C4D7F7-ACE2-4294-9745-E6E0D4528D29}">
      <dgm:prSet/>
      <dgm:spPr/>
      <dgm:t>
        <a:bodyPr/>
        <a:lstStyle/>
        <a:p>
          <a:endParaRPr lang="en-US"/>
        </a:p>
      </dgm:t>
    </dgm:pt>
    <dgm:pt modelId="{341B96FE-B991-4317-918D-62730BACEA35}">
      <dgm:prSet>
        <dgm:style>
          <a:lnRef idx="0">
            <a:schemeClr val="accent6"/>
          </a:lnRef>
          <a:fillRef idx="3">
            <a:schemeClr val="accent6"/>
          </a:fillRef>
          <a:effectRef idx="3">
            <a:schemeClr val="accent6"/>
          </a:effectRef>
          <a:fontRef idx="minor">
            <a:schemeClr val="lt1"/>
          </a:fontRef>
        </dgm:style>
      </dgm:prSet>
      <dgm:spPr/>
      <dgm:t>
        <a:bodyPr/>
        <a:lstStyle/>
        <a:p>
          <a:r>
            <a:rPr lang="en-ZA" dirty="0">
              <a:latin typeface="Arial" panose="020B0604020202020204" pitchFamily="34" charset="0"/>
              <a:ea typeface="Times New Roman" panose="02020603050405020304" pitchFamily="18" charset="0"/>
            </a:rPr>
            <a:t>The Independent Communications Authority of South Africa Act, Act no. 13 of 2000 </a:t>
          </a:r>
          <a:endParaRPr lang="en-US" dirty="0"/>
        </a:p>
      </dgm:t>
    </dgm:pt>
    <dgm:pt modelId="{06A8B96B-2E59-4F5C-9B58-93A8BAD4095B}" type="parTrans" cxnId="{F2FB3C21-097C-4948-9DC0-AD4ECEE470DD}">
      <dgm:prSet/>
      <dgm:spPr/>
      <dgm:t>
        <a:bodyPr/>
        <a:lstStyle/>
        <a:p>
          <a:endParaRPr lang="en-US"/>
        </a:p>
      </dgm:t>
    </dgm:pt>
    <dgm:pt modelId="{1E8EFD9D-91E9-48AA-B082-612905CA7B72}" type="sibTrans" cxnId="{F2FB3C21-097C-4948-9DC0-AD4ECEE470DD}">
      <dgm:prSet/>
      <dgm:spPr/>
      <dgm:t>
        <a:bodyPr/>
        <a:lstStyle/>
        <a:p>
          <a:endParaRPr lang="en-US"/>
        </a:p>
      </dgm:t>
    </dgm:pt>
    <dgm:pt modelId="{432546A1-A515-4706-A991-889FF1EB488F}" type="pres">
      <dgm:prSet presAssocID="{427DB9D7-CEE3-48A6-B340-54C87538EB3D}" presName="CompostProcess" presStyleCnt="0">
        <dgm:presLayoutVars>
          <dgm:dir/>
          <dgm:resizeHandles val="exact"/>
        </dgm:presLayoutVars>
      </dgm:prSet>
      <dgm:spPr/>
    </dgm:pt>
    <dgm:pt modelId="{A9BDD341-F18F-4CB1-B5B6-939CC11A5223}" type="pres">
      <dgm:prSet presAssocID="{427DB9D7-CEE3-48A6-B340-54C87538EB3D}" presName="arrow" presStyleLbl="bgShp" presStyleIdx="0" presStyleCnt="1"/>
      <dgm:spPr/>
    </dgm:pt>
    <dgm:pt modelId="{DF3D99C1-9962-416B-AD29-EDE131278365}" type="pres">
      <dgm:prSet presAssocID="{427DB9D7-CEE3-48A6-B340-54C87538EB3D}" presName="linearProcess" presStyleCnt="0"/>
      <dgm:spPr/>
    </dgm:pt>
    <dgm:pt modelId="{C5EC47D0-0513-41A2-8B0F-8773AB1086C7}" type="pres">
      <dgm:prSet presAssocID="{835FA404-A9F6-479B-8F24-C4361398BF20}" presName="textNode" presStyleLbl="node1" presStyleIdx="0" presStyleCnt="4">
        <dgm:presLayoutVars>
          <dgm:bulletEnabled val="1"/>
        </dgm:presLayoutVars>
      </dgm:prSet>
      <dgm:spPr/>
      <dgm:t>
        <a:bodyPr/>
        <a:lstStyle/>
        <a:p>
          <a:endParaRPr lang="en-ZA"/>
        </a:p>
      </dgm:t>
    </dgm:pt>
    <dgm:pt modelId="{F3371DA9-4750-446D-B7E0-7B39F855104B}" type="pres">
      <dgm:prSet presAssocID="{3EA9E158-204B-47C2-8E53-A8794B3B8C51}" presName="sibTrans" presStyleCnt="0"/>
      <dgm:spPr/>
    </dgm:pt>
    <dgm:pt modelId="{C249A979-3B2B-4DC8-844A-873F5938BFD5}" type="pres">
      <dgm:prSet presAssocID="{341B96FE-B991-4317-918D-62730BACEA35}" presName="textNode" presStyleLbl="node1" presStyleIdx="1" presStyleCnt="4">
        <dgm:presLayoutVars>
          <dgm:bulletEnabled val="1"/>
        </dgm:presLayoutVars>
      </dgm:prSet>
      <dgm:spPr/>
      <dgm:t>
        <a:bodyPr/>
        <a:lstStyle/>
        <a:p>
          <a:endParaRPr lang="en-ZA"/>
        </a:p>
      </dgm:t>
    </dgm:pt>
    <dgm:pt modelId="{4AB889A8-89A2-45EE-ACDC-1E0382790A0B}" type="pres">
      <dgm:prSet presAssocID="{1E8EFD9D-91E9-48AA-B082-612905CA7B72}" presName="sibTrans" presStyleCnt="0"/>
      <dgm:spPr/>
    </dgm:pt>
    <dgm:pt modelId="{D865D5C7-0D15-44A0-9251-07F5E1333706}" type="pres">
      <dgm:prSet presAssocID="{F9383A0E-1BD7-4D9E-A67B-BCDE9F2322AC}" presName="textNode" presStyleLbl="node1" presStyleIdx="2" presStyleCnt="4">
        <dgm:presLayoutVars>
          <dgm:bulletEnabled val="1"/>
        </dgm:presLayoutVars>
      </dgm:prSet>
      <dgm:spPr/>
      <dgm:t>
        <a:bodyPr/>
        <a:lstStyle/>
        <a:p>
          <a:endParaRPr lang="en-ZA"/>
        </a:p>
      </dgm:t>
    </dgm:pt>
    <dgm:pt modelId="{D8EA79FC-D7BD-4778-B382-DFAD28EE7774}" type="pres">
      <dgm:prSet presAssocID="{B206EC38-7353-4238-AA3A-89970E66981C}" presName="sibTrans" presStyleCnt="0"/>
      <dgm:spPr/>
    </dgm:pt>
    <dgm:pt modelId="{A0189BBE-74BF-4325-9988-AB8ABE220A2B}" type="pres">
      <dgm:prSet presAssocID="{CFFB8818-F9B2-4110-81CE-AFB4F64EE6B4}" presName="textNode" presStyleLbl="node1" presStyleIdx="3" presStyleCnt="4">
        <dgm:presLayoutVars>
          <dgm:bulletEnabled val="1"/>
        </dgm:presLayoutVars>
      </dgm:prSet>
      <dgm:spPr/>
      <dgm:t>
        <a:bodyPr/>
        <a:lstStyle/>
        <a:p>
          <a:endParaRPr lang="en-ZA"/>
        </a:p>
      </dgm:t>
    </dgm:pt>
  </dgm:ptLst>
  <dgm:cxnLst>
    <dgm:cxn modelId="{06D95615-94AA-42F1-92AE-B2DC4E6F462D}" type="presOf" srcId="{835FA404-A9F6-479B-8F24-C4361398BF20}" destId="{C5EC47D0-0513-41A2-8B0F-8773AB1086C7}" srcOrd="0" destOrd="0" presId="urn:microsoft.com/office/officeart/2005/8/layout/hProcess9"/>
    <dgm:cxn modelId="{6C3C9A42-4BBB-4A6D-9483-8EE3E892DB2D}" type="presOf" srcId="{341B96FE-B991-4317-918D-62730BACEA35}" destId="{C249A979-3B2B-4DC8-844A-873F5938BFD5}" srcOrd="0" destOrd="0" presId="urn:microsoft.com/office/officeart/2005/8/layout/hProcess9"/>
    <dgm:cxn modelId="{54C33BC7-C97D-4BB6-9CF8-9CFE0A13D7E1}" srcId="{427DB9D7-CEE3-48A6-B340-54C87538EB3D}" destId="{F9383A0E-1BD7-4D9E-A67B-BCDE9F2322AC}" srcOrd="2" destOrd="0" parTransId="{37A4555A-6CF8-47D0-B7D0-FC571E4AD830}" sibTransId="{B206EC38-7353-4238-AA3A-89970E66981C}"/>
    <dgm:cxn modelId="{6CF98B31-EF01-4E6B-B4F9-1800DAB81BB8}" type="presOf" srcId="{427DB9D7-CEE3-48A6-B340-54C87538EB3D}" destId="{432546A1-A515-4706-A991-889FF1EB488F}" srcOrd="0" destOrd="0" presId="urn:microsoft.com/office/officeart/2005/8/layout/hProcess9"/>
    <dgm:cxn modelId="{F2FB3C21-097C-4948-9DC0-AD4ECEE470DD}" srcId="{427DB9D7-CEE3-48A6-B340-54C87538EB3D}" destId="{341B96FE-B991-4317-918D-62730BACEA35}" srcOrd="1" destOrd="0" parTransId="{06A8B96B-2E59-4F5C-9B58-93A8BAD4095B}" sibTransId="{1E8EFD9D-91E9-48AA-B082-612905CA7B72}"/>
    <dgm:cxn modelId="{4F2E1F14-9D6F-4F32-8617-3D9D4A5BEAEC}" srcId="{427DB9D7-CEE3-48A6-B340-54C87538EB3D}" destId="{835FA404-A9F6-479B-8F24-C4361398BF20}" srcOrd="0" destOrd="0" parTransId="{75305FE7-178B-4E7E-8133-F4EBA21097DD}" sibTransId="{3EA9E158-204B-47C2-8E53-A8794B3B8C51}"/>
    <dgm:cxn modelId="{4CF4E7B8-E819-4736-A86E-5FCBD5145A9D}" type="presOf" srcId="{CFFB8818-F9B2-4110-81CE-AFB4F64EE6B4}" destId="{A0189BBE-74BF-4325-9988-AB8ABE220A2B}" srcOrd="0" destOrd="0" presId="urn:microsoft.com/office/officeart/2005/8/layout/hProcess9"/>
    <dgm:cxn modelId="{5571E785-078A-4A01-B721-504D8C01AA2E}" type="presOf" srcId="{F9383A0E-1BD7-4D9E-A67B-BCDE9F2322AC}" destId="{D865D5C7-0D15-44A0-9251-07F5E1333706}" srcOrd="0" destOrd="0" presId="urn:microsoft.com/office/officeart/2005/8/layout/hProcess9"/>
    <dgm:cxn modelId="{E3C4D7F7-ACE2-4294-9745-E6E0D4528D29}" srcId="{427DB9D7-CEE3-48A6-B340-54C87538EB3D}" destId="{CFFB8818-F9B2-4110-81CE-AFB4F64EE6B4}" srcOrd="3" destOrd="0" parTransId="{D53891CA-0683-4A62-8AF9-DAC81D93D16B}" sibTransId="{515A95F4-8149-4BE9-898C-42C91D1DBF2D}"/>
    <dgm:cxn modelId="{9B19D447-B078-4714-ACA0-0403A6769BE6}" type="presParOf" srcId="{432546A1-A515-4706-A991-889FF1EB488F}" destId="{A9BDD341-F18F-4CB1-B5B6-939CC11A5223}" srcOrd="0" destOrd="0" presId="urn:microsoft.com/office/officeart/2005/8/layout/hProcess9"/>
    <dgm:cxn modelId="{F79EEC3F-E6AD-43AE-B280-632CF63B2165}" type="presParOf" srcId="{432546A1-A515-4706-A991-889FF1EB488F}" destId="{DF3D99C1-9962-416B-AD29-EDE131278365}" srcOrd="1" destOrd="0" presId="urn:microsoft.com/office/officeart/2005/8/layout/hProcess9"/>
    <dgm:cxn modelId="{A568D574-D0D0-45E7-AD31-976A44872988}" type="presParOf" srcId="{DF3D99C1-9962-416B-AD29-EDE131278365}" destId="{C5EC47D0-0513-41A2-8B0F-8773AB1086C7}" srcOrd="0" destOrd="0" presId="urn:microsoft.com/office/officeart/2005/8/layout/hProcess9"/>
    <dgm:cxn modelId="{B3142A7C-F7CC-45BA-94E9-AC1FC49E3B6E}" type="presParOf" srcId="{DF3D99C1-9962-416B-AD29-EDE131278365}" destId="{F3371DA9-4750-446D-B7E0-7B39F855104B}" srcOrd="1" destOrd="0" presId="urn:microsoft.com/office/officeart/2005/8/layout/hProcess9"/>
    <dgm:cxn modelId="{0B373EF6-CDBB-4E9A-90E8-F41C0926F908}" type="presParOf" srcId="{DF3D99C1-9962-416B-AD29-EDE131278365}" destId="{C249A979-3B2B-4DC8-844A-873F5938BFD5}" srcOrd="2" destOrd="0" presId="urn:microsoft.com/office/officeart/2005/8/layout/hProcess9"/>
    <dgm:cxn modelId="{30563F0C-7876-41ED-9A4A-FD55B002B2FC}" type="presParOf" srcId="{DF3D99C1-9962-416B-AD29-EDE131278365}" destId="{4AB889A8-89A2-45EE-ACDC-1E0382790A0B}" srcOrd="3" destOrd="0" presId="urn:microsoft.com/office/officeart/2005/8/layout/hProcess9"/>
    <dgm:cxn modelId="{3EA4069A-09D5-4A8A-A452-A15AA50CC862}" type="presParOf" srcId="{DF3D99C1-9962-416B-AD29-EDE131278365}" destId="{D865D5C7-0D15-44A0-9251-07F5E1333706}" srcOrd="4" destOrd="0" presId="urn:microsoft.com/office/officeart/2005/8/layout/hProcess9"/>
    <dgm:cxn modelId="{CAD8DAB3-B42F-441C-864E-29B9CEC03029}" type="presParOf" srcId="{DF3D99C1-9962-416B-AD29-EDE131278365}" destId="{D8EA79FC-D7BD-4778-B382-DFAD28EE7774}" srcOrd="5" destOrd="0" presId="urn:microsoft.com/office/officeart/2005/8/layout/hProcess9"/>
    <dgm:cxn modelId="{9ECADAF8-1039-423F-A00D-55A617D06DF1}" type="presParOf" srcId="{DF3D99C1-9962-416B-AD29-EDE131278365}" destId="{A0189BBE-74BF-4325-9988-AB8ABE220A2B}"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5012A-8C97-4A12-9C12-67BF8BF95C1B}" type="doc">
      <dgm:prSet loTypeId="urn:microsoft.com/office/officeart/2005/8/layout/vList3#1" loCatId="list" qsTypeId="urn:microsoft.com/office/officeart/2005/8/quickstyle/simple1" qsCatId="simple" csTypeId="urn:microsoft.com/office/officeart/2005/8/colors/accent1_2" csCatId="accent1" phldr="1"/>
      <dgm:spPr/>
    </dgm:pt>
    <dgm:pt modelId="{1134AF85-3EE9-4587-B70A-976B54F5C645}">
      <dgm:prSet phldrT="[Text]" custT="1"/>
      <dgm:spPr>
        <a:effectLst>
          <a:outerShdw blurRad="50800" dist="38100" dir="2700000" algn="tl" rotWithShape="0">
            <a:srgbClr val="000000">
              <a:alpha val="43000"/>
            </a:srgbClr>
          </a:outerShdw>
        </a:effectLst>
      </dgm:spPr>
      <dgm:t>
        <a:bodyPr/>
        <a:lstStyle/>
        <a:p>
          <a:pPr algn="just"/>
          <a:r>
            <a:rPr lang="en-ZA" sz="1500" b="1" dirty="0">
              <a:latin typeface="Arial" panose="020B0604020202020204" pitchFamily="34" charset="0"/>
              <a:ea typeface="Arial Unicode MS" panose="020B0604020202020204" pitchFamily="34" charset="-128"/>
            </a:rPr>
            <a:t>Outcome 12 </a:t>
          </a:r>
          <a:r>
            <a:rPr lang="en-ZA" sz="1500" dirty="0">
              <a:latin typeface="Arial" panose="020B0604020202020204" pitchFamily="34" charset="0"/>
              <a:ea typeface="Arial Unicode MS" panose="020B0604020202020204" pitchFamily="34" charset="-128"/>
            </a:rPr>
            <a:t>relates to an efficient, effective and development orientated public service. This speaks to the character and nature of the MDDA as an institution and the values it should champion.</a:t>
          </a:r>
          <a:endParaRPr lang="en-US" sz="1500" dirty="0"/>
        </a:p>
      </dgm:t>
    </dgm:pt>
    <dgm:pt modelId="{45FC6281-3221-4595-BCEB-540D27F9F894}" type="parTrans" cxnId="{4F0A854B-27EF-4952-B304-DD32C438F44F}">
      <dgm:prSet/>
      <dgm:spPr/>
      <dgm:t>
        <a:bodyPr/>
        <a:lstStyle/>
        <a:p>
          <a:endParaRPr lang="en-US"/>
        </a:p>
      </dgm:t>
    </dgm:pt>
    <dgm:pt modelId="{350233E9-2E77-47DD-A5F1-630A83CFA5D0}" type="sibTrans" cxnId="{4F0A854B-27EF-4952-B304-DD32C438F44F}">
      <dgm:prSet/>
      <dgm:spPr/>
      <dgm:t>
        <a:bodyPr/>
        <a:lstStyle/>
        <a:p>
          <a:endParaRPr lang="en-US"/>
        </a:p>
      </dgm:t>
    </dgm:pt>
    <dgm:pt modelId="{1BC57CA9-C921-4E39-BADF-F50D6EF1B931}">
      <dgm:prSet custT="1"/>
      <dgm:spPr>
        <a:effectLst>
          <a:outerShdw blurRad="50800" dist="38100" dir="2700000" algn="tl" rotWithShape="0">
            <a:srgbClr val="000000">
              <a:alpha val="43000"/>
            </a:srgbClr>
          </a:outerShdw>
        </a:effectLst>
      </dgm:spPr>
      <dgm:t>
        <a:bodyPr/>
        <a:lstStyle/>
        <a:p>
          <a:pPr algn="just"/>
          <a:r>
            <a:rPr lang="en-ZA" sz="1500" b="1" dirty="0">
              <a:latin typeface="Arial" panose="020B0604020202020204" pitchFamily="34" charset="0"/>
              <a:ea typeface="Arial Unicode MS" panose="020B0604020202020204" pitchFamily="34" charset="-128"/>
            </a:rPr>
            <a:t>Outcome 14 </a:t>
          </a:r>
          <a:r>
            <a:rPr lang="en-ZA" sz="1500" dirty="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It directs the MDDA’s approach when supporting and enabling content and production elements.</a:t>
          </a:r>
          <a:endParaRPr lang="en-US" sz="1500" dirty="0"/>
        </a:p>
      </dgm:t>
    </dgm:pt>
    <dgm:pt modelId="{5C690D15-A414-4435-BEE4-F78AE31F9ED7}" type="parTrans" cxnId="{15699C65-E255-4FF3-8EA2-E73A8E7B94AE}">
      <dgm:prSet/>
      <dgm:spPr/>
      <dgm:t>
        <a:bodyPr/>
        <a:lstStyle/>
        <a:p>
          <a:endParaRPr lang="en-US"/>
        </a:p>
      </dgm:t>
    </dgm:pt>
    <dgm:pt modelId="{BF1A2DEA-10FA-445E-A7B0-E538341266DF}" type="sibTrans" cxnId="{15699C65-E255-4FF3-8EA2-E73A8E7B94AE}">
      <dgm:prSet/>
      <dgm:spPr/>
      <dgm:t>
        <a:bodyPr/>
        <a:lstStyle/>
        <a:p>
          <a:endParaRPr lang="en-US"/>
        </a:p>
      </dgm:t>
    </dgm:pt>
    <dgm:pt modelId="{5E629277-9302-434D-86E9-95D2231ED9B6}">
      <dgm:prSet phldrT="[Text]" custT="1"/>
      <dgm:spPr>
        <a:effectLst>
          <a:outerShdw blurRad="50800" dist="38100" dir="2700000" algn="tl" rotWithShape="0">
            <a:srgbClr val="000000">
              <a:alpha val="43000"/>
            </a:srgbClr>
          </a:outerShdw>
        </a:effectLst>
      </dgm:spPr>
      <dgm:t>
        <a:bodyPr/>
        <a:lstStyle/>
        <a:p>
          <a:pPr algn="just"/>
          <a:r>
            <a:rPr lang="en-ZA" sz="1500" b="1" dirty="0">
              <a:latin typeface="Arial" panose="020B0604020202020204" pitchFamily="34" charset="0"/>
              <a:ea typeface="Arial Unicode MS" panose="020B0604020202020204" pitchFamily="34" charset="-128"/>
            </a:rPr>
            <a:t>Outcome 6 </a:t>
          </a:r>
          <a:r>
            <a:rPr lang="en-ZA" sz="1500" dirty="0">
              <a:latin typeface="Arial" panose="020B0604020202020204" pitchFamily="34" charset="0"/>
              <a:ea typeface="Arial Unicode MS" panose="020B0604020202020204" pitchFamily="34" charset="-128"/>
            </a:rPr>
            <a:t>relates to an efficient, competitive and responsive economic infrastructure network. This highlights the role of the MDDA in assisting community media to harness the power of a rapidly </a:t>
          </a:r>
          <a:r>
            <a:rPr lang="en-ZA" sz="1500" u="none" dirty="0">
              <a:latin typeface="Arial" panose="020B0604020202020204" pitchFamily="34" charset="0"/>
              <a:ea typeface="Arial Unicode MS" panose="020B0604020202020204" pitchFamily="34" charset="-128"/>
            </a:rPr>
            <a:t>changing communications</a:t>
          </a:r>
          <a:r>
            <a:rPr lang="en-ZA" sz="1500" u="none" dirty="0">
              <a:solidFill>
                <a:srgbClr val="FF0000"/>
              </a:solidFill>
              <a:latin typeface="Arial" panose="020B0604020202020204" pitchFamily="34" charset="0"/>
              <a:ea typeface="Arial Unicode MS" panose="020B0604020202020204" pitchFamily="34" charset="-128"/>
            </a:rPr>
            <a:t> </a:t>
          </a:r>
          <a:r>
            <a:rPr lang="en-ZA" sz="1500" dirty="0">
              <a:latin typeface="Arial" panose="020B0604020202020204" pitchFamily="34" charset="0"/>
              <a:ea typeface="Arial Unicode MS" panose="020B0604020202020204" pitchFamily="34" charset="-128"/>
            </a:rPr>
            <a:t>environment.</a:t>
          </a:r>
          <a:endParaRPr lang="en-US" sz="1500" dirty="0"/>
        </a:p>
      </dgm:t>
    </dgm:pt>
    <dgm:pt modelId="{7158F213-72AE-4EC5-B99E-102030B758B4}" type="sibTrans" cxnId="{7B3424A2-EC03-4260-A110-3EC9B479B56B}">
      <dgm:prSet/>
      <dgm:spPr/>
      <dgm:t>
        <a:bodyPr/>
        <a:lstStyle/>
        <a:p>
          <a:endParaRPr lang="en-US"/>
        </a:p>
      </dgm:t>
    </dgm:pt>
    <dgm:pt modelId="{5467CBA8-44D6-406A-8F1D-64BD37622895}" type="parTrans" cxnId="{7B3424A2-EC03-4260-A110-3EC9B479B56B}">
      <dgm:prSet/>
      <dgm:spPr/>
      <dgm:t>
        <a:bodyPr/>
        <a:lstStyle/>
        <a:p>
          <a:endParaRPr lang="en-US"/>
        </a:p>
      </dgm:t>
    </dgm:pt>
    <dgm:pt modelId="{72C88381-4828-4110-8AD8-1AA98198C9C0}" type="pres">
      <dgm:prSet presAssocID="{5905012A-8C97-4A12-9C12-67BF8BF95C1B}" presName="linearFlow" presStyleCnt="0">
        <dgm:presLayoutVars>
          <dgm:dir/>
          <dgm:resizeHandles val="exact"/>
        </dgm:presLayoutVars>
      </dgm:prSet>
      <dgm:spPr/>
    </dgm:pt>
    <dgm:pt modelId="{9412557C-B83B-4AA5-AFCB-DBD229F78681}" type="pres">
      <dgm:prSet presAssocID="{5E629277-9302-434D-86E9-95D2231ED9B6}" presName="composite" presStyleCnt="0"/>
      <dgm:spPr/>
    </dgm:pt>
    <dgm:pt modelId="{241A15C4-0DB6-4D9C-B8DC-4AA25197DB1E}" type="pres">
      <dgm:prSet presAssocID="{5E629277-9302-434D-86E9-95D2231ED9B6}" presName="imgShp" presStyleLbl="fgImgPlace1" presStyleIdx="0" presStyleCnt="3" custLinFactNeighborX="-48538" custLinFactNeighborY="28824"/>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dgm:spPr>
    </dgm:pt>
    <dgm:pt modelId="{537B60D7-F5A0-498F-A5BA-993F6D04615F}" type="pres">
      <dgm:prSet presAssocID="{5E629277-9302-434D-86E9-95D2231ED9B6}" presName="txShp" presStyleLbl="node1" presStyleIdx="0" presStyleCnt="3" custScaleX="118325" custScaleY="97017" custLinFactNeighborX="12838" custLinFactNeighborY="21538">
        <dgm:presLayoutVars>
          <dgm:bulletEnabled val="1"/>
        </dgm:presLayoutVars>
      </dgm:prSet>
      <dgm:spPr/>
      <dgm:t>
        <a:bodyPr/>
        <a:lstStyle/>
        <a:p>
          <a:endParaRPr lang="en-ZA"/>
        </a:p>
      </dgm:t>
    </dgm:pt>
    <dgm:pt modelId="{3C2B579D-03B0-4B18-B33D-49669527284C}" type="pres">
      <dgm:prSet presAssocID="{7158F213-72AE-4EC5-B99E-102030B758B4}" presName="spacing" presStyleCnt="0"/>
      <dgm:spPr/>
    </dgm:pt>
    <dgm:pt modelId="{F6B2D41E-A0B7-4364-B4B8-75D51056AAC3}" type="pres">
      <dgm:prSet presAssocID="{1134AF85-3EE9-4587-B70A-976B54F5C645}" presName="composite" presStyleCnt="0"/>
      <dgm:spPr/>
    </dgm:pt>
    <dgm:pt modelId="{8784B481-AD61-454D-9F91-F5010FD04773}" type="pres">
      <dgm:prSet presAssocID="{1134AF85-3EE9-4587-B70A-976B54F5C645}" presName="imgShp" presStyleLbl="fgImgPlace1" presStyleIdx="1" presStyleCnt="3" custLinFactNeighborX="-47945" custLinFactNeighborY="13373"/>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dgm:spPr>
    </dgm:pt>
    <dgm:pt modelId="{9E5018C0-A825-4A97-AD2F-9F45B79B67CA}" type="pres">
      <dgm:prSet presAssocID="{1134AF85-3EE9-4587-B70A-976B54F5C645}" presName="txShp" presStyleLbl="node1" presStyleIdx="1" presStyleCnt="3" custScaleX="119679" custLinFactNeighborX="11530" custLinFactNeighborY="-2519">
        <dgm:presLayoutVars>
          <dgm:bulletEnabled val="1"/>
        </dgm:presLayoutVars>
      </dgm:prSet>
      <dgm:spPr/>
      <dgm:t>
        <a:bodyPr/>
        <a:lstStyle/>
        <a:p>
          <a:endParaRPr lang="en-ZA"/>
        </a:p>
      </dgm:t>
    </dgm:pt>
    <dgm:pt modelId="{A98C0B51-2A4B-4C02-9E33-12BBA81061DC}" type="pres">
      <dgm:prSet presAssocID="{350233E9-2E77-47DD-A5F1-630A83CFA5D0}" presName="spacing" presStyleCnt="0"/>
      <dgm:spPr/>
    </dgm:pt>
    <dgm:pt modelId="{B6FD8A9A-994F-4A67-8374-65FAE6310C96}" type="pres">
      <dgm:prSet presAssocID="{1BC57CA9-C921-4E39-BADF-F50D6EF1B931}" presName="composite" presStyleCnt="0"/>
      <dgm:spPr/>
    </dgm:pt>
    <dgm:pt modelId="{93FC1DE4-173F-40E3-9389-EE29A3BA8DA6}" type="pres">
      <dgm:prSet presAssocID="{1BC57CA9-C921-4E39-BADF-F50D6EF1B931}" presName="imgShp" presStyleLbl="fgImgPlace1" presStyleIdx="2" presStyleCnt="3" custLinFactNeighborX="-47945" custLinFactNeighborY="-16477"/>
      <dgm:spPr>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dgm:spPr>
    </dgm:pt>
    <dgm:pt modelId="{92E3D54F-5B52-497F-8B6E-574BEBF5FF7D}" type="pres">
      <dgm:prSet presAssocID="{1BC57CA9-C921-4E39-BADF-F50D6EF1B931}" presName="txShp" presStyleLbl="node1" presStyleIdx="2" presStyleCnt="3" custScaleX="119027" custLinFactNeighborX="11856" custLinFactNeighborY="-23764">
        <dgm:presLayoutVars>
          <dgm:bulletEnabled val="1"/>
        </dgm:presLayoutVars>
      </dgm:prSet>
      <dgm:spPr/>
      <dgm:t>
        <a:bodyPr/>
        <a:lstStyle/>
        <a:p>
          <a:endParaRPr lang="en-ZA"/>
        </a:p>
      </dgm:t>
    </dgm:pt>
  </dgm:ptLst>
  <dgm:cxnLst>
    <dgm:cxn modelId="{0C929C4F-970E-48A8-A724-78E818660158}" type="presOf" srcId="{5E629277-9302-434D-86E9-95D2231ED9B6}" destId="{537B60D7-F5A0-498F-A5BA-993F6D04615F}" srcOrd="0" destOrd="0" presId="urn:microsoft.com/office/officeart/2005/8/layout/vList3#1"/>
    <dgm:cxn modelId="{14E66E62-C126-4753-B841-99D9B907575E}" type="presOf" srcId="{5905012A-8C97-4A12-9C12-67BF8BF95C1B}" destId="{72C88381-4828-4110-8AD8-1AA98198C9C0}" srcOrd="0" destOrd="0" presId="urn:microsoft.com/office/officeart/2005/8/layout/vList3#1"/>
    <dgm:cxn modelId="{F865AF9B-B1EB-4F4F-94B5-AD15217DC4B8}" type="presOf" srcId="{1134AF85-3EE9-4587-B70A-976B54F5C645}" destId="{9E5018C0-A825-4A97-AD2F-9F45B79B67CA}" srcOrd="0" destOrd="0" presId="urn:microsoft.com/office/officeart/2005/8/layout/vList3#1"/>
    <dgm:cxn modelId="{C263F42D-5C71-4EF2-B88C-441E4049E868}" type="presOf" srcId="{1BC57CA9-C921-4E39-BADF-F50D6EF1B931}" destId="{92E3D54F-5B52-497F-8B6E-574BEBF5FF7D}" srcOrd="0" destOrd="0" presId="urn:microsoft.com/office/officeart/2005/8/layout/vList3#1"/>
    <dgm:cxn modelId="{4F0A854B-27EF-4952-B304-DD32C438F44F}" srcId="{5905012A-8C97-4A12-9C12-67BF8BF95C1B}" destId="{1134AF85-3EE9-4587-B70A-976B54F5C645}" srcOrd="1" destOrd="0" parTransId="{45FC6281-3221-4595-BCEB-540D27F9F894}" sibTransId="{350233E9-2E77-47DD-A5F1-630A83CFA5D0}"/>
    <dgm:cxn modelId="{15699C65-E255-4FF3-8EA2-E73A8E7B94AE}" srcId="{5905012A-8C97-4A12-9C12-67BF8BF95C1B}" destId="{1BC57CA9-C921-4E39-BADF-F50D6EF1B931}" srcOrd="2" destOrd="0" parTransId="{5C690D15-A414-4435-BEE4-F78AE31F9ED7}" sibTransId="{BF1A2DEA-10FA-445E-A7B0-E538341266DF}"/>
    <dgm:cxn modelId="{7B3424A2-EC03-4260-A110-3EC9B479B56B}" srcId="{5905012A-8C97-4A12-9C12-67BF8BF95C1B}" destId="{5E629277-9302-434D-86E9-95D2231ED9B6}" srcOrd="0" destOrd="0" parTransId="{5467CBA8-44D6-406A-8F1D-64BD37622895}" sibTransId="{7158F213-72AE-4EC5-B99E-102030B758B4}"/>
    <dgm:cxn modelId="{AF722D0E-91E0-4C65-B661-BDEEB920AEEC}" type="presParOf" srcId="{72C88381-4828-4110-8AD8-1AA98198C9C0}" destId="{9412557C-B83B-4AA5-AFCB-DBD229F78681}" srcOrd="0" destOrd="0" presId="urn:microsoft.com/office/officeart/2005/8/layout/vList3#1"/>
    <dgm:cxn modelId="{1265EDA4-C377-4968-9832-E000FEEC3D9C}" type="presParOf" srcId="{9412557C-B83B-4AA5-AFCB-DBD229F78681}" destId="{241A15C4-0DB6-4D9C-B8DC-4AA25197DB1E}" srcOrd="0" destOrd="0" presId="urn:microsoft.com/office/officeart/2005/8/layout/vList3#1"/>
    <dgm:cxn modelId="{38CA1CBB-67C3-4B03-B459-B94A8F906109}" type="presParOf" srcId="{9412557C-B83B-4AA5-AFCB-DBD229F78681}" destId="{537B60D7-F5A0-498F-A5BA-993F6D04615F}" srcOrd="1" destOrd="0" presId="urn:microsoft.com/office/officeart/2005/8/layout/vList3#1"/>
    <dgm:cxn modelId="{9AE189EC-E898-4559-AA97-A1882072AFE8}" type="presParOf" srcId="{72C88381-4828-4110-8AD8-1AA98198C9C0}" destId="{3C2B579D-03B0-4B18-B33D-49669527284C}" srcOrd="1" destOrd="0" presId="urn:microsoft.com/office/officeart/2005/8/layout/vList3#1"/>
    <dgm:cxn modelId="{B0B5B079-5972-41CD-8C93-1673141E85C6}" type="presParOf" srcId="{72C88381-4828-4110-8AD8-1AA98198C9C0}" destId="{F6B2D41E-A0B7-4364-B4B8-75D51056AAC3}" srcOrd="2" destOrd="0" presId="urn:microsoft.com/office/officeart/2005/8/layout/vList3#1"/>
    <dgm:cxn modelId="{7C7DB94A-FFAB-4265-8A9E-1DB1BED150F6}" type="presParOf" srcId="{F6B2D41E-A0B7-4364-B4B8-75D51056AAC3}" destId="{8784B481-AD61-454D-9F91-F5010FD04773}" srcOrd="0" destOrd="0" presId="urn:microsoft.com/office/officeart/2005/8/layout/vList3#1"/>
    <dgm:cxn modelId="{3B2F544B-6731-4C3D-ADCA-EDC01580D4AE}" type="presParOf" srcId="{F6B2D41E-A0B7-4364-B4B8-75D51056AAC3}" destId="{9E5018C0-A825-4A97-AD2F-9F45B79B67CA}" srcOrd="1" destOrd="0" presId="urn:microsoft.com/office/officeart/2005/8/layout/vList3#1"/>
    <dgm:cxn modelId="{83E343D0-62B6-493C-B766-3EEDD11EF5B4}" type="presParOf" srcId="{72C88381-4828-4110-8AD8-1AA98198C9C0}" destId="{A98C0B51-2A4B-4C02-9E33-12BBA81061DC}" srcOrd="3" destOrd="0" presId="urn:microsoft.com/office/officeart/2005/8/layout/vList3#1"/>
    <dgm:cxn modelId="{2D5B2C2C-8133-401C-829B-7560FCFBBF8C}" type="presParOf" srcId="{72C88381-4828-4110-8AD8-1AA98198C9C0}" destId="{B6FD8A9A-994F-4A67-8374-65FAE6310C96}" srcOrd="4" destOrd="0" presId="urn:microsoft.com/office/officeart/2005/8/layout/vList3#1"/>
    <dgm:cxn modelId="{BE06BAB3-0D72-4062-8C81-F837411FE0F4}" type="presParOf" srcId="{B6FD8A9A-994F-4A67-8374-65FAE6310C96}" destId="{93FC1DE4-173F-40E3-9389-EE29A3BA8DA6}" srcOrd="0" destOrd="0" presId="urn:microsoft.com/office/officeart/2005/8/layout/vList3#1"/>
    <dgm:cxn modelId="{79D9D2C4-CD32-44F0-99E4-39E30ADA98F8}" type="presParOf" srcId="{B6FD8A9A-994F-4A67-8374-65FAE6310C96}" destId="{92E3D54F-5B52-497F-8B6E-574BEBF5FF7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AA422-0E73-46D7-BA6C-3CD5C8E1EA4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0BB255D-CAF5-4BCB-B6C1-CCF174305356}">
      <dgm:prSet phldrT="[Text]"/>
      <dgm:spPr/>
      <dgm:t>
        <a:bodyPr/>
        <a:lstStyle/>
        <a:p>
          <a:r>
            <a:rPr lang="en-US" dirty="0">
              <a:latin typeface="Arial" panose="020B0604020202020204" pitchFamily="34" charset="0"/>
              <a:cs typeface="Arial" panose="020B0604020202020204" pitchFamily="34" charset="0"/>
            </a:rPr>
            <a:t>MDDA commissioned Media Monitoring Africa (MMA) to carry out an Impact Study into the MDDA with the following Brief:</a:t>
          </a:r>
        </a:p>
      </dgm:t>
    </dgm:pt>
    <dgm:pt modelId="{A2C588FC-B646-4476-AA77-0990D54492E9}" type="parTrans" cxnId="{B2128FAA-A91D-438D-ADBB-C3BCC5794FAC}">
      <dgm:prSet/>
      <dgm:spPr/>
      <dgm:t>
        <a:bodyPr/>
        <a:lstStyle/>
        <a:p>
          <a:endParaRPr lang="en-US"/>
        </a:p>
      </dgm:t>
    </dgm:pt>
    <dgm:pt modelId="{CD346594-2168-4DAC-9DCE-F1ED9D7F3216}" type="sibTrans" cxnId="{B2128FAA-A91D-438D-ADBB-C3BCC5794FAC}">
      <dgm:prSet/>
      <dgm:spPr/>
      <dgm:t>
        <a:bodyPr/>
        <a:lstStyle/>
        <a:p>
          <a:endParaRPr lang="en-US"/>
        </a:p>
      </dgm:t>
    </dgm:pt>
    <dgm:pt modelId="{F686A4C8-5ABF-4C0D-9106-16021830AD82}">
      <dgm:prSet/>
      <dgm:spPr/>
      <dgm:t>
        <a:bodyPr/>
        <a:lstStyle/>
        <a:p>
          <a:pPr algn="l"/>
          <a:r>
            <a:rPr lang="en-ZA" dirty="0">
              <a:latin typeface="Arial" panose="020B0604020202020204" pitchFamily="34" charset="0"/>
              <a:cs typeface="Arial" panose="020B0604020202020204" pitchFamily="34" charset="0"/>
            </a:rPr>
            <a:t>Reflect and evaluate the extent to which the MDDA is responding to its mandate of community media development </a:t>
          </a:r>
          <a:endParaRPr lang="en-US" dirty="0">
            <a:latin typeface="Arial" panose="020B0604020202020204" pitchFamily="34" charset="0"/>
            <a:cs typeface="Arial" panose="020B0604020202020204" pitchFamily="34" charset="0"/>
          </a:endParaRPr>
        </a:p>
      </dgm:t>
    </dgm:pt>
    <dgm:pt modelId="{7D2FAC80-9594-4CE0-8FC2-F71BF8EF5776}" type="parTrans" cxnId="{23322362-9167-4CA1-96D2-46717F7C1E8B}">
      <dgm:prSet/>
      <dgm:spPr/>
      <dgm:t>
        <a:bodyPr/>
        <a:lstStyle/>
        <a:p>
          <a:endParaRPr lang="en-US"/>
        </a:p>
      </dgm:t>
    </dgm:pt>
    <dgm:pt modelId="{EE14B705-C904-4C85-AC3F-0E972C3E9350}" type="sibTrans" cxnId="{23322362-9167-4CA1-96D2-46717F7C1E8B}">
      <dgm:prSet/>
      <dgm:spPr/>
      <dgm:t>
        <a:bodyPr/>
        <a:lstStyle/>
        <a:p>
          <a:endParaRPr lang="en-US"/>
        </a:p>
      </dgm:t>
    </dgm:pt>
    <dgm:pt modelId="{F7BAC3FB-C10E-4363-BEA6-05D029EB9E89}">
      <dgm:prSet/>
      <dgm:spPr/>
      <dgm:t>
        <a:bodyPr/>
        <a:lstStyle/>
        <a:p>
          <a:pPr algn="l"/>
          <a:r>
            <a:rPr lang="en-ZA" dirty="0">
              <a:latin typeface="Arial" panose="020B0604020202020204" pitchFamily="34" charset="0"/>
              <a:cs typeface="Arial" panose="020B0604020202020204" pitchFamily="34" charset="0"/>
            </a:rPr>
            <a:t>Describe the impact of MDDA funded projects in terms of how they have made a difference in the communities they serve </a:t>
          </a:r>
          <a:endParaRPr lang="en-US" dirty="0">
            <a:latin typeface="Arial" panose="020B0604020202020204" pitchFamily="34" charset="0"/>
            <a:cs typeface="Arial" panose="020B0604020202020204" pitchFamily="34" charset="0"/>
          </a:endParaRPr>
        </a:p>
      </dgm:t>
    </dgm:pt>
    <dgm:pt modelId="{9703A336-28B9-4F0C-8CE7-26FFBC712360}" type="parTrans" cxnId="{413D558B-FE09-4824-B7FA-EE6D71F28B68}">
      <dgm:prSet/>
      <dgm:spPr/>
      <dgm:t>
        <a:bodyPr/>
        <a:lstStyle/>
        <a:p>
          <a:endParaRPr lang="en-US"/>
        </a:p>
      </dgm:t>
    </dgm:pt>
    <dgm:pt modelId="{EB9EAEA5-73C9-4259-98C0-1A6363A90AA5}" type="sibTrans" cxnId="{413D558B-FE09-4824-B7FA-EE6D71F28B68}">
      <dgm:prSet/>
      <dgm:spPr/>
      <dgm:t>
        <a:bodyPr/>
        <a:lstStyle/>
        <a:p>
          <a:endParaRPr lang="en-US"/>
        </a:p>
      </dgm:t>
    </dgm:pt>
    <dgm:pt modelId="{57E30DFE-838C-4B37-BF9D-AEC9DFC9D367}" type="pres">
      <dgm:prSet presAssocID="{FF8AA422-0E73-46D7-BA6C-3CD5C8E1EA48}" presName="layout" presStyleCnt="0">
        <dgm:presLayoutVars>
          <dgm:chMax/>
          <dgm:chPref/>
          <dgm:dir/>
          <dgm:animOne val="branch"/>
          <dgm:animLvl val="lvl"/>
          <dgm:resizeHandles/>
        </dgm:presLayoutVars>
      </dgm:prSet>
      <dgm:spPr/>
      <dgm:t>
        <a:bodyPr/>
        <a:lstStyle/>
        <a:p>
          <a:endParaRPr lang="en-ZA"/>
        </a:p>
      </dgm:t>
    </dgm:pt>
    <dgm:pt modelId="{C36CDF2C-FE17-4988-8A6A-62A8385DA0F3}" type="pres">
      <dgm:prSet presAssocID="{E0BB255D-CAF5-4BCB-B6C1-CCF174305356}" presName="root" presStyleCnt="0">
        <dgm:presLayoutVars>
          <dgm:chMax/>
          <dgm:chPref val="4"/>
        </dgm:presLayoutVars>
      </dgm:prSet>
      <dgm:spPr/>
    </dgm:pt>
    <dgm:pt modelId="{5D88F953-CFCD-4A24-8A17-FCE8DF9C72D3}" type="pres">
      <dgm:prSet presAssocID="{E0BB255D-CAF5-4BCB-B6C1-CCF174305356}" presName="rootComposite" presStyleCnt="0">
        <dgm:presLayoutVars/>
      </dgm:prSet>
      <dgm:spPr/>
    </dgm:pt>
    <dgm:pt modelId="{749451C5-5935-4287-9682-A3F8496469FE}" type="pres">
      <dgm:prSet presAssocID="{E0BB255D-CAF5-4BCB-B6C1-CCF174305356}" presName="rootText" presStyleLbl="node0" presStyleIdx="0" presStyleCnt="1">
        <dgm:presLayoutVars>
          <dgm:chMax/>
          <dgm:chPref val="4"/>
        </dgm:presLayoutVars>
      </dgm:prSet>
      <dgm:spPr/>
      <dgm:t>
        <a:bodyPr/>
        <a:lstStyle/>
        <a:p>
          <a:endParaRPr lang="en-ZA"/>
        </a:p>
      </dgm:t>
    </dgm:pt>
    <dgm:pt modelId="{25ED9560-58BE-4BBE-8F58-C4E0C932BFAA}" type="pres">
      <dgm:prSet presAssocID="{E0BB255D-CAF5-4BCB-B6C1-CCF174305356}" presName="childShape" presStyleCnt="0">
        <dgm:presLayoutVars>
          <dgm:chMax val="0"/>
          <dgm:chPref val="0"/>
        </dgm:presLayoutVars>
      </dgm:prSet>
      <dgm:spPr/>
    </dgm:pt>
    <dgm:pt modelId="{3190BA7D-57F7-4A6D-8AB6-000ADB667191}" type="pres">
      <dgm:prSet presAssocID="{F686A4C8-5ABF-4C0D-9106-16021830AD82}" presName="childComposite" presStyleCnt="0">
        <dgm:presLayoutVars>
          <dgm:chMax val="0"/>
          <dgm:chPref val="0"/>
        </dgm:presLayoutVars>
      </dgm:prSet>
      <dgm:spPr/>
    </dgm:pt>
    <dgm:pt modelId="{2527A940-DE54-4032-BE2E-9F979D377D72}" type="pres">
      <dgm:prSet presAssocID="{F686A4C8-5ABF-4C0D-9106-16021830AD82}"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Satellite dish"/>
        </a:ext>
      </dgm:extLst>
    </dgm:pt>
    <dgm:pt modelId="{9F3E934A-988E-42A7-B393-2C5CAC4ECA8D}" type="pres">
      <dgm:prSet presAssocID="{F686A4C8-5ABF-4C0D-9106-16021830AD82}" presName="childText" presStyleLbl="lnNode1" presStyleIdx="0" presStyleCnt="2">
        <dgm:presLayoutVars>
          <dgm:chMax val="0"/>
          <dgm:chPref val="0"/>
          <dgm:bulletEnabled val="1"/>
        </dgm:presLayoutVars>
      </dgm:prSet>
      <dgm:spPr/>
      <dgm:t>
        <a:bodyPr/>
        <a:lstStyle/>
        <a:p>
          <a:endParaRPr lang="en-ZA"/>
        </a:p>
      </dgm:t>
    </dgm:pt>
    <dgm:pt modelId="{54EF3547-7375-40A6-A775-1931E9373831}" type="pres">
      <dgm:prSet presAssocID="{F7BAC3FB-C10E-4363-BEA6-05D029EB9E89}" presName="childComposite" presStyleCnt="0">
        <dgm:presLayoutVars>
          <dgm:chMax val="0"/>
          <dgm:chPref val="0"/>
        </dgm:presLayoutVars>
      </dgm:prSet>
      <dgm:spPr/>
    </dgm:pt>
    <dgm:pt modelId="{7C19D7D8-1501-4AD6-B617-4AAD8C0C7D50}" type="pres">
      <dgm:prSet presAssocID="{F7BAC3FB-C10E-4363-BEA6-05D029EB9E89}" presName="Image" presStyleLbl="node1" presStyleIdx="1" presStyleCnt="2"/>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xmlns="" id="0" name="" descr="Newspaper"/>
        </a:ext>
      </dgm:extLst>
    </dgm:pt>
    <dgm:pt modelId="{91C920F1-0D4F-4915-ABA5-6764A0A9AB1F}" type="pres">
      <dgm:prSet presAssocID="{F7BAC3FB-C10E-4363-BEA6-05D029EB9E89}" presName="childText" presStyleLbl="lnNode1" presStyleIdx="1" presStyleCnt="2">
        <dgm:presLayoutVars>
          <dgm:chMax val="0"/>
          <dgm:chPref val="0"/>
          <dgm:bulletEnabled val="1"/>
        </dgm:presLayoutVars>
      </dgm:prSet>
      <dgm:spPr/>
      <dgm:t>
        <a:bodyPr/>
        <a:lstStyle/>
        <a:p>
          <a:endParaRPr lang="en-ZA"/>
        </a:p>
      </dgm:t>
    </dgm:pt>
  </dgm:ptLst>
  <dgm:cxnLst>
    <dgm:cxn modelId="{B2128FAA-A91D-438D-ADBB-C3BCC5794FAC}" srcId="{FF8AA422-0E73-46D7-BA6C-3CD5C8E1EA48}" destId="{E0BB255D-CAF5-4BCB-B6C1-CCF174305356}" srcOrd="0" destOrd="0" parTransId="{A2C588FC-B646-4476-AA77-0990D54492E9}" sibTransId="{CD346594-2168-4DAC-9DCE-F1ED9D7F3216}"/>
    <dgm:cxn modelId="{664D2285-8E67-494B-822C-BAF96652620E}" type="presOf" srcId="{F7BAC3FB-C10E-4363-BEA6-05D029EB9E89}" destId="{91C920F1-0D4F-4915-ABA5-6764A0A9AB1F}" srcOrd="0" destOrd="0" presId="urn:microsoft.com/office/officeart/2008/layout/PictureAccentList"/>
    <dgm:cxn modelId="{413D558B-FE09-4824-B7FA-EE6D71F28B68}" srcId="{E0BB255D-CAF5-4BCB-B6C1-CCF174305356}" destId="{F7BAC3FB-C10E-4363-BEA6-05D029EB9E89}" srcOrd="1" destOrd="0" parTransId="{9703A336-28B9-4F0C-8CE7-26FFBC712360}" sibTransId="{EB9EAEA5-73C9-4259-98C0-1A6363A90AA5}"/>
    <dgm:cxn modelId="{23322362-9167-4CA1-96D2-46717F7C1E8B}" srcId="{E0BB255D-CAF5-4BCB-B6C1-CCF174305356}" destId="{F686A4C8-5ABF-4C0D-9106-16021830AD82}" srcOrd="0" destOrd="0" parTransId="{7D2FAC80-9594-4CE0-8FC2-F71BF8EF5776}" sibTransId="{EE14B705-C904-4C85-AC3F-0E972C3E9350}"/>
    <dgm:cxn modelId="{BA3AE8EC-248E-4502-8C90-B1A25FE04832}" type="presOf" srcId="{E0BB255D-CAF5-4BCB-B6C1-CCF174305356}" destId="{749451C5-5935-4287-9682-A3F8496469FE}" srcOrd="0" destOrd="0" presId="urn:microsoft.com/office/officeart/2008/layout/PictureAccentList"/>
    <dgm:cxn modelId="{AC548B9B-7331-4E7C-81FB-EE7DD4E612D5}" type="presOf" srcId="{FF8AA422-0E73-46D7-BA6C-3CD5C8E1EA48}" destId="{57E30DFE-838C-4B37-BF9D-AEC9DFC9D367}" srcOrd="0" destOrd="0" presId="urn:microsoft.com/office/officeart/2008/layout/PictureAccentList"/>
    <dgm:cxn modelId="{A0554804-086C-4949-A1BA-37D262E5D9D2}" type="presOf" srcId="{F686A4C8-5ABF-4C0D-9106-16021830AD82}" destId="{9F3E934A-988E-42A7-B393-2C5CAC4ECA8D}" srcOrd="0" destOrd="0" presId="urn:microsoft.com/office/officeart/2008/layout/PictureAccentList"/>
    <dgm:cxn modelId="{8940865A-22EE-4980-B133-D925502E822C}" type="presParOf" srcId="{57E30DFE-838C-4B37-BF9D-AEC9DFC9D367}" destId="{C36CDF2C-FE17-4988-8A6A-62A8385DA0F3}" srcOrd="0" destOrd="0" presId="urn:microsoft.com/office/officeart/2008/layout/PictureAccentList"/>
    <dgm:cxn modelId="{9F30CC47-B6EE-449A-AC02-8EE25046566A}" type="presParOf" srcId="{C36CDF2C-FE17-4988-8A6A-62A8385DA0F3}" destId="{5D88F953-CFCD-4A24-8A17-FCE8DF9C72D3}" srcOrd="0" destOrd="0" presId="urn:microsoft.com/office/officeart/2008/layout/PictureAccentList"/>
    <dgm:cxn modelId="{FE4A1685-408F-491C-B1C4-DB5560B436D0}" type="presParOf" srcId="{5D88F953-CFCD-4A24-8A17-FCE8DF9C72D3}" destId="{749451C5-5935-4287-9682-A3F8496469FE}" srcOrd="0" destOrd="0" presId="urn:microsoft.com/office/officeart/2008/layout/PictureAccentList"/>
    <dgm:cxn modelId="{627CD3F9-237B-4E96-8585-0724F1587354}" type="presParOf" srcId="{C36CDF2C-FE17-4988-8A6A-62A8385DA0F3}" destId="{25ED9560-58BE-4BBE-8F58-C4E0C932BFAA}" srcOrd="1" destOrd="0" presId="urn:microsoft.com/office/officeart/2008/layout/PictureAccentList"/>
    <dgm:cxn modelId="{CE3E0182-4B2A-4D9E-BE3A-C485C5662C9A}" type="presParOf" srcId="{25ED9560-58BE-4BBE-8F58-C4E0C932BFAA}" destId="{3190BA7D-57F7-4A6D-8AB6-000ADB667191}" srcOrd="0" destOrd="0" presId="urn:microsoft.com/office/officeart/2008/layout/PictureAccentList"/>
    <dgm:cxn modelId="{1C393141-B8F5-4D3E-9E13-222D366E2963}" type="presParOf" srcId="{3190BA7D-57F7-4A6D-8AB6-000ADB667191}" destId="{2527A940-DE54-4032-BE2E-9F979D377D72}" srcOrd="0" destOrd="0" presId="urn:microsoft.com/office/officeart/2008/layout/PictureAccentList"/>
    <dgm:cxn modelId="{E5C64295-241C-4A07-A9E6-77D69FF00034}" type="presParOf" srcId="{3190BA7D-57F7-4A6D-8AB6-000ADB667191}" destId="{9F3E934A-988E-42A7-B393-2C5CAC4ECA8D}" srcOrd="1" destOrd="0" presId="urn:microsoft.com/office/officeart/2008/layout/PictureAccentList"/>
    <dgm:cxn modelId="{8363AA60-A698-454F-BE2E-F233D2298280}" type="presParOf" srcId="{25ED9560-58BE-4BBE-8F58-C4E0C932BFAA}" destId="{54EF3547-7375-40A6-A775-1931E9373831}" srcOrd="1" destOrd="0" presId="urn:microsoft.com/office/officeart/2008/layout/PictureAccentList"/>
    <dgm:cxn modelId="{26BC27C2-EED3-47C9-9CD8-9FC401ECECFF}" type="presParOf" srcId="{54EF3547-7375-40A6-A775-1931E9373831}" destId="{7C19D7D8-1501-4AD6-B617-4AAD8C0C7D50}" srcOrd="0" destOrd="0" presId="urn:microsoft.com/office/officeart/2008/layout/PictureAccentList"/>
    <dgm:cxn modelId="{4FE0E19E-362E-4936-B242-1ABB6BA36867}" type="presParOf" srcId="{54EF3547-7375-40A6-A775-1931E9373831}" destId="{91C920F1-0D4F-4915-ABA5-6764A0A9AB1F}"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9CB99-A0CE-46A2-BDDA-7903D19BDEF6}"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20DBC9C-C5CB-4458-8979-5A82DA4AE9A2}">
      <dgm:prSet phldrT="[Text]"/>
      <dgm:spPr/>
      <dgm:t>
        <a:bodyPr/>
        <a:lstStyle/>
        <a:p>
          <a:pPr>
            <a:buClrTx/>
            <a:buSzTx/>
            <a:buFontTx/>
            <a:buNone/>
          </a:pPr>
          <a:r>
            <a:rPr kumimoji="0" lang="en-US"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Impact Study provided independent verification that:</a:t>
          </a:r>
          <a:endParaRPr lang="en-US" dirty="0">
            <a:solidFill>
              <a:schemeClr val="bg1"/>
            </a:solidFill>
          </a:endParaRPr>
        </a:p>
      </dgm:t>
    </dgm:pt>
    <dgm:pt modelId="{B14EDAE6-6B37-4AE1-BEC0-227EE4B63555}" type="parTrans" cxnId="{EAC61A40-BC67-4618-B48F-42D672F5326B}">
      <dgm:prSet/>
      <dgm:spPr/>
      <dgm:t>
        <a:bodyPr/>
        <a:lstStyle/>
        <a:p>
          <a:endParaRPr lang="en-US"/>
        </a:p>
      </dgm:t>
    </dgm:pt>
    <dgm:pt modelId="{E3922ADB-42B5-4220-B265-613977527BEF}" type="sibTrans" cxnId="{EAC61A40-BC67-4618-B48F-42D672F5326B}">
      <dgm:prSet/>
      <dgm:spPr/>
      <dgm:t>
        <a:bodyPr/>
        <a:lstStyle/>
        <a:p>
          <a:endParaRPr lang="en-US"/>
        </a:p>
      </dgm:t>
    </dgm:pt>
    <dgm:pt modelId="{68062370-5EAC-48D3-9776-F15B4C7472B3}">
      <dgm:prSet phldrT="[Text]" custT="1"/>
      <dgm:spPr>
        <a:solidFill>
          <a:schemeClr val="accent5">
            <a:lumMod val="75000"/>
          </a:schemeClr>
        </a:solidFill>
      </dgm:spPr>
      <dgm:t>
        <a:bodyPr/>
        <a:lstStyle/>
        <a:p>
          <a:pPr algn="l">
            <a:buClrTx/>
            <a:buSzTx/>
            <a:buFont typeface="Wingdings" panose="05000000000000000000" pitchFamily="2" charset="2"/>
            <a:buChar char="Ø"/>
          </a:pPr>
          <a:r>
            <a:rPr kumimoji="0" lang="en-US"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MDDA has made significant impact on transforming the media landscape through the number of community and small commercial media projects funded, the majority of which are still in existence.</a:t>
          </a:r>
          <a:endParaRPr lang="en-US" sz="1600" dirty="0">
            <a:solidFill>
              <a:schemeClr val="bg1"/>
            </a:solidFill>
          </a:endParaRPr>
        </a:p>
      </dgm:t>
    </dgm:pt>
    <dgm:pt modelId="{1FFB6008-3984-48B7-9C15-0C053161FAC8}" type="parTrans" cxnId="{82F16065-C2F3-4482-9981-E1D5AAB4E726}">
      <dgm:prSet/>
      <dgm:spPr/>
      <dgm:t>
        <a:bodyPr/>
        <a:lstStyle/>
        <a:p>
          <a:endParaRPr lang="en-US"/>
        </a:p>
      </dgm:t>
    </dgm:pt>
    <dgm:pt modelId="{479957A9-4A1C-491E-A5F1-C26DBC1884E9}" type="sibTrans" cxnId="{82F16065-C2F3-4482-9981-E1D5AAB4E726}">
      <dgm:prSet/>
      <dgm:spPr/>
      <dgm:t>
        <a:bodyPr/>
        <a:lstStyle/>
        <a:p>
          <a:endParaRPr lang="en-US"/>
        </a:p>
      </dgm:t>
    </dgm:pt>
    <dgm:pt modelId="{3AE8A618-2E7A-4FCF-AB8D-939151CBB7C1}">
      <dgm:prSet phldrT="[Text]" custT="1"/>
      <dgm:spPr>
        <a:solidFill>
          <a:schemeClr val="accent6">
            <a:lumMod val="75000"/>
          </a:schemeClr>
        </a:solidFill>
      </dgm:spPr>
      <dgm:t>
        <a:bodyPr/>
        <a:lstStyle/>
        <a:p>
          <a:pPr algn="l">
            <a:buClrTx/>
            <a:buSzTx/>
            <a:buFont typeface="Wingdings" panose="05000000000000000000" pitchFamily="2" charset="2"/>
            <a:buChar char="Ø"/>
          </a:pPr>
          <a:r>
            <a:rPr kumimoji="0" lang="en-US"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MDDA internal challenges such as instability of leadership (Board and Executive Management </a:t>
          </a:r>
          <a:r>
            <a:rPr lang="en-US" sz="1600" dirty="0">
              <a:solidFill>
                <a:schemeClr val="bg1"/>
              </a:solidFill>
              <a:latin typeface="Arial" panose="020B0604020202020204" pitchFamily="34" charset="0"/>
            </a:rPr>
            <a:t>vacancies) </a:t>
          </a:r>
          <a:r>
            <a:rPr kumimoji="0" lang="en-US"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and capacity issues detract from its ability to deliver on its mandate</a:t>
          </a:r>
          <a:endParaRPr lang="en-US" sz="1600" dirty="0">
            <a:solidFill>
              <a:schemeClr val="bg1"/>
            </a:solidFill>
          </a:endParaRPr>
        </a:p>
      </dgm:t>
    </dgm:pt>
    <dgm:pt modelId="{7CB105AB-D8FC-41D5-9353-13AC9831B2F8}" type="parTrans" cxnId="{B41CC5F4-AAAB-44E1-A7A9-E14044271C87}">
      <dgm:prSet/>
      <dgm:spPr/>
      <dgm:t>
        <a:bodyPr/>
        <a:lstStyle/>
        <a:p>
          <a:endParaRPr lang="en-US"/>
        </a:p>
      </dgm:t>
    </dgm:pt>
    <dgm:pt modelId="{DFF2839C-2542-4293-9B62-FD8CBCA5A380}" type="sibTrans" cxnId="{B41CC5F4-AAAB-44E1-A7A9-E14044271C87}">
      <dgm:prSet/>
      <dgm:spPr/>
      <dgm:t>
        <a:bodyPr/>
        <a:lstStyle/>
        <a:p>
          <a:endParaRPr lang="en-US"/>
        </a:p>
      </dgm:t>
    </dgm:pt>
    <dgm:pt modelId="{6AD71F42-5F06-42E6-A491-051C03DE1D6C}">
      <dgm:prSet custT="1"/>
      <dgm:spPr>
        <a:solidFill>
          <a:schemeClr val="accent2">
            <a:lumMod val="75000"/>
          </a:schemeClr>
        </a:solidFill>
      </dgm:spPr>
      <dgm:t>
        <a:bodyPr/>
        <a:lstStyle/>
        <a:p>
          <a:pPr algn="l"/>
          <a:r>
            <a:rPr kumimoji="0" lang="en-US"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Greater focus is required by MDDA on partnerships and collaboration with sister entities and sector bodies crucial to strengthen the sector</a:t>
          </a:r>
        </a:p>
        <a:p>
          <a:pPr algn="l"/>
          <a:r>
            <a:rPr kumimoji="0" lang="en-ZA"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MDDA needs to review approaches to raising and disbursing funds</a:t>
          </a:r>
        </a:p>
        <a:p>
          <a:pPr algn="l"/>
          <a:r>
            <a:rPr kumimoji="0" lang="en-US"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Regulation of print media contribution?</a:t>
          </a:r>
        </a:p>
      </dgm:t>
    </dgm:pt>
    <dgm:pt modelId="{98C148DD-5147-4D4F-9055-711D0FA96B54}" type="parTrans" cxnId="{61EBA5A3-856B-4256-B082-41D9EFA3C300}">
      <dgm:prSet/>
      <dgm:spPr/>
      <dgm:t>
        <a:bodyPr/>
        <a:lstStyle/>
        <a:p>
          <a:endParaRPr lang="en-US"/>
        </a:p>
      </dgm:t>
    </dgm:pt>
    <dgm:pt modelId="{179F6A97-230E-455F-BDB3-B638B51C9F2A}" type="sibTrans" cxnId="{61EBA5A3-856B-4256-B082-41D9EFA3C300}">
      <dgm:prSet/>
      <dgm:spPr/>
      <dgm:t>
        <a:bodyPr/>
        <a:lstStyle/>
        <a:p>
          <a:endParaRPr lang="en-US"/>
        </a:p>
      </dgm:t>
    </dgm:pt>
    <dgm:pt modelId="{3CD8990F-584C-491F-9A20-C63E4E8CCD7A}">
      <dgm:prSet custT="1"/>
      <dgm:spPr>
        <a:solidFill>
          <a:schemeClr val="accent3">
            <a:lumMod val="50000"/>
          </a:schemeClr>
        </a:solidFill>
      </dgm:spPr>
      <dgm:t>
        <a:bodyPr/>
        <a:lstStyle/>
        <a:p>
          <a:pPr algn="l">
            <a:buClrTx/>
            <a:buSzTx/>
            <a:buFont typeface="Wingdings" panose="05000000000000000000" pitchFamily="2" charset="2"/>
            <a:buChar char="v"/>
          </a:pPr>
          <a:r>
            <a:rPr kumimoji="0" lang="en-US"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External challenges hinder sustainability and further growth of sector</a:t>
          </a:r>
        </a:p>
        <a:p>
          <a:pPr algn="l">
            <a:buClrTx/>
            <a:buSzTx/>
            <a:buFont typeface="Wingdings" panose="05000000000000000000" pitchFamily="2" charset="2"/>
            <a:buChar char="v"/>
          </a:pPr>
          <a:r>
            <a:rPr kumimoji="0" lang="en-ZA"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Technological changes wreaking havoc in industry mean that MDDA funding regulations outdated</a:t>
          </a:r>
          <a:endParaRPr kumimoji="0" lang="en-US" sz="16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gm:t>
    </dgm:pt>
    <dgm:pt modelId="{275E6DF1-E993-4A44-843D-04DD73BDA648}" type="sibTrans" cxnId="{C329E786-AAE1-48B2-A246-94F34DDDB6F8}">
      <dgm:prSet/>
      <dgm:spPr/>
      <dgm:t>
        <a:bodyPr/>
        <a:lstStyle/>
        <a:p>
          <a:endParaRPr lang="en-US"/>
        </a:p>
      </dgm:t>
    </dgm:pt>
    <dgm:pt modelId="{5B504D6B-06EC-492A-9720-BEF5C8219CCC}" type="parTrans" cxnId="{C329E786-AAE1-48B2-A246-94F34DDDB6F8}">
      <dgm:prSet/>
      <dgm:spPr/>
      <dgm:t>
        <a:bodyPr/>
        <a:lstStyle/>
        <a:p>
          <a:endParaRPr lang="en-US"/>
        </a:p>
      </dgm:t>
    </dgm:pt>
    <dgm:pt modelId="{0AA5E923-0DDB-4EAA-A8A2-281727A8B8DC}" type="pres">
      <dgm:prSet presAssocID="{0A69CB99-A0CE-46A2-BDDA-7903D19BDEF6}" presName="layout" presStyleCnt="0">
        <dgm:presLayoutVars>
          <dgm:chMax/>
          <dgm:chPref/>
          <dgm:dir/>
          <dgm:animOne val="branch"/>
          <dgm:animLvl val="lvl"/>
          <dgm:resizeHandles/>
        </dgm:presLayoutVars>
      </dgm:prSet>
      <dgm:spPr/>
      <dgm:t>
        <a:bodyPr/>
        <a:lstStyle/>
        <a:p>
          <a:endParaRPr lang="en-ZA"/>
        </a:p>
      </dgm:t>
    </dgm:pt>
    <dgm:pt modelId="{C63620CF-DE98-4106-9393-15C139FF3624}" type="pres">
      <dgm:prSet presAssocID="{920DBC9C-C5CB-4458-8979-5A82DA4AE9A2}" presName="root" presStyleCnt="0">
        <dgm:presLayoutVars>
          <dgm:chMax/>
          <dgm:chPref val="4"/>
        </dgm:presLayoutVars>
      </dgm:prSet>
      <dgm:spPr/>
    </dgm:pt>
    <dgm:pt modelId="{8E19D574-DDB3-4EE5-BA8C-8A81C9A98305}" type="pres">
      <dgm:prSet presAssocID="{920DBC9C-C5CB-4458-8979-5A82DA4AE9A2}" presName="rootComposite" presStyleCnt="0">
        <dgm:presLayoutVars/>
      </dgm:prSet>
      <dgm:spPr/>
    </dgm:pt>
    <dgm:pt modelId="{E69E7EB5-62D1-4FD6-BD55-231680D4E905}" type="pres">
      <dgm:prSet presAssocID="{920DBC9C-C5CB-4458-8979-5A82DA4AE9A2}" presName="rootText" presStyleLbl="node0" presStyleIdx="0" presStyleCnt="1" custScaleX="152558">
        <dgm:presLayoutVars>
          <dgm:chMax/>
          <dgm:chPref val="4"/>
        </dgm:presLayoutVars>
      </dgm:prSet>
      <dgm:spPr/>
      <dgm:t>
        <a:bodyPr/>
        <a:lstStyle/>
        <a:p>
          <a:endParaRPr lang="en-ZA"/>
        </a:p>
      </dgm:t>
    </dgm:pt>
    <dgm:pt modelId="{60E760FF-4DAC-4306-BF3E-22C7A16B6B26}" type="pres">
      <dgm:prSet presAssocID="{920DBC9C-C5CB-4458-8979-5A82DA4AE9A2}" presName="childShape" presStyleCnt="0">
        <dgm:presLayoutVars>
          <dgm:chMax val="0"/>
          <dgm:chPref val="0"/>
        </dgm:presLayoutVars>
      </dgm:prSet>
      <dgm:spPr/>
    </dgm:pt>
    <dgm:pt modelId="{15D1A994-2DEE-4064-9FF8-D67EE2D961FA}" type="pres">
      <dgm:prSet presAssocID="{68062370-5EAC-48D3-9776-F15B4C7472B3}" presName="childComposite" presStyleCnt="0">
        <dgm:presLayoutVars>
          <dgm:chMax val="0"/>
          <dgm:chPref val="0"/>
        </dgm:presLayoutVars>
      </dgm:prSet>
      <dgm:spPr/>
    </dgm:pt>
    <dgm:pt modelId="{09D0440B-F8D4-49F9-96CC-622FE369CB45}" type="pres">
      <dgm:prSet presAssocID="{68062370-5EAC-48D3-9776-F15B4C7472B3}" presName="Image" presStyleLbl="node1" presStyleIdx="0" presStyleCnt="4" custLinFactX="-47800" custLinFactNeighborX="-100000"/>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Headphones"/>
        </a:ext>
      </dgm:extLst>
    </dgm:pt>
    <dgm:pt modelId="{31578A29-8D92-43C8-8618-75A714AB6CC4}" type="pres">
      <dgm:prSet presAssocID="{68062370-5EAC-48D3-9776-F15B4C7472B3}" presName="childText" presStyleLbl="lnNode1" presStyleIdx="0" presStyleCnt="4" custScaleX="159452" custLinFactNeighborX="10124" custLinFactNeighborY="-7428">
        <dgm:presLayoutVars>
          <dgm:chMax val="0"/>
          <dgm:chPref val="0"/>
          <dgm:bulletEnabled val="1"/>
        </dgm:presLayoutVars>
      </dgm:prSet>
      <dgm:spPr/>
      <dgm:t>
        <a:bodyPr/>
        <a:lstStyle/>
        <a:p>
          <a:endParaRPr lang="en-ZA"/>
        </a:p>
      </dgm:t>
    </dgm:pt>
    <dgm:pt modelId="{790A9D9B-C9A3-4F2F-B056-310EE10BECA8}" type="pres">
      <dgm:prSet presAssocID="{3AE8A618-2E7A-4FCF-AB8D-939151CBB7C1}" presName="childComposite" presStyleCnt="0">
        <dgm:presLayoutVars>
          <dgm:chMax val="0"/>
          <dgm:chPref val="0"/>
        </dgm:presLayoutVars>
      </dgm:prSet>
      <dgm:spPr/>
    </dgm:pt>
    <dgm:pt modelId="{D1302620-2CAA-49CF-9071-63388E374E89}" type="pres">
      <dgm:prSet presAssocID="{3AE8A618-2E7A-4FCF-AB8D-939151CBB7C1}" presName="Image" presStyleLbl="node1" presStyleIdx="1" presStyleCnt="4" custLinFactX="-100000" custLinFactNeighborX="-113928" custLinFactNeighborY="-6171"/>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xmlns="" id="0" name="" descr="Radio microphone"/>
        </a:ext>
      </dgm:extLst>
    </dgm:pt>
    <dgm:pt modelId="{5B73F4E7-BE5A-4C05-9E99-E6A8E271DC91}" type="pres">
      <dgm:prSet presAssocID="{3AE8A618-2E7A-4FCF-AB8D-939151CBB7C1}" presName="childText" presStyleLbl="lnNode1" presStyleIdx="1" presStyleCnt="4" custScaleX="159452" custLinFactNeighborX="10124" custLinFactNeighborY="-6171">
        <dgm:presLayoutVars>
          <dgm:chMax val="0"/>
          <dgm:chPref val="0"/>
          <dgm:bulletEnabled val="1"/>
        </dgm:presLayoutVars>
      </dgm:prSet>
      <dgm:spPr/>
      <dgm:t>
        <a:bodyPr/>
        <a:lstStyle/>
        <a:p>
          <a:endParaRPr lang="en-ZA"/>
        </a:p>
      </dgm:t>
    </dgm:pt>
    <dgm:pt modelId="{EA340EE8-10A2-49B2-9554-70D4E891FA78}" type="pres">
      <dgm:prSet presAssocID="{6AD71F42-5F06-42E6-A491-051C03DE1D6C}" presName="childComposite" presStyleCnt="0">
        <dgm:presLayoutVars>
          <dgm:chMax val="0"/>
          <dgm:chPref val="0"/>
        </dgm:presLayoutVars>
      </dgm:prSet>
      <dgm:spPr/>
    </dgm:pt>
    <dgm:pt modelId="{C9519EF2-35CC-4587-8891-CCE700032599}" type="pres">
      <dgm:prSet presAssocID="{6AD71F42-5F06-42E6-A491-051C03DE1D6C}" presName="Image" presStyleLbl="node1" presStyleIdx="2" presStyleCnt="4" custLinFactX="-100000" custLinFactNeighborX="-117593" custLinFactNeighborY="-3533"/>
      <dgm:spPr>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Newspaper"/>
        </a:ext>
      </dgm:extLst>
    </dgm:pt>
    <dgm:pt modelId="{C305CA47-D385-4232-B278-F27A980E629C}" type="pres">
      <dgm:prSet presAssocID="{6AD71F42-5F06-42E6-A491-051C03DE1D6C}" presName="childText" presStyleLbl="lnNode1" presStyleIdx="2" presStyleCnt="4" custScaleX="159488" custScaleY="168490" custLinFactNeighborX="9487" custLinFactNeighborY="-3533">
        <dgm:presLayoutVars>
          <dgm:chMax val="0"/>
          <dgm:chPref val="0"/>
          <dgm:bulletEnabled val="1"/>
        </dgm:presLayoutVars>
      </dgm:prSet>
      <dgm:spPr/>
      <dgm:t>
        <a:bodyPr/>
        <a:lstStyle/>
        <a:p>
          <a:endParaRPr lang="en-ZA"/>
        </a:p>
      </dgm:t>
    </dgm:pt>
    <dgm:pt modelId="{62974DAD-29D3-488D-B227-5D794936A91D}" type="pres">
      <dgm:prSet presAssocID="{3CD8990F-584C-491F-9A20-C63E4E8CCD7A}" presName="childComposite" presStyleCnt="0">
        <dgm:presLayoutVars>
          <dgm:chMax val="0"/>
          <dgm:chPref val="0"/>
        </dgm:presLayoutVars>
      </dgm:prSet>
      <dgm:spPr/>
    </dgm:pt>
    <dgm:pt modelId="{C2038185-14F4-4409-B531-AFCC24D8A1C5}" type="pres">
      <dgm:prSet presAssocID="{3CD8990F-584C-491F-9A20-C63E4E8CCD7A}" presName="Image" presStyleLbl="node1" presStyleIdx="3" presStyleCnt="4" custLinFactX="-100000" custLinFactNeighborX="-118787" custLinFactNeighborY="-9713"/>
      <dgm:spPr>
        <a:blipFill>
          <a:blip xmlns:r="http://schemas.openxmlformats.org/officeDocument/2006/relationships"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xmlns="" id="0" name="" descr="Smart Phone"/>
        </a:ext>
      </dgm:extLst>
    </dgm:pt>
    <dgm:pt modelId="{472BC782-08F0-42B2-9E3B-A1519DC38906}" type="pres">
      <dgm:prSet presAssocID="{3CD8990F-584C-491F-9A20-C63E4E8CCD7A}" presName="childText" presStyleLbl="lnNode1" presStyleIdx="3" presStyleCnt="4" custScaleX="159452" custLinFactNeighborX="9863" custLinFactNeighborY="-9713">
        <dgm:presLayoutVars>
          <dgm:chMax val="0"/>
          <dgm:chPref val="0"/>
          <dgm:bulletEnabled val="1"/>
        </dgm:presLayoutVars>
      </dgm:prSet>
      <dgm:spPr/>
      <dgm:t>
        <a:bodyPr/>
        <a:lstStyle/>
        <a:p>
          <a:endParaRPr lang="en-ZA"/>
        </a:p>
      </dgm:t>
    </dgm:pt>
  </dgm:ptLst>
  <dgm:cxnLst>
    <dgm:cxn modelId="{5554021C-64BC-4D76-8F73-963C7FAD587B}" type="presOf" srcId="{0A69CB99-A0CE-46A2-BDDA-7903D19BDEF6}" destId="{0AA5E923-0DDB-4EAA-A8A2-281727A8B8DC}" srcOrd="0" destOrd="0" presId="urn:microsoft.com/office/officeart/2008/layout/PictureAccentList"/>
    <dgm:cxn modelId="{D32E4DDC-5D6A-45A1-A219-9368E034236B}" type="presOf" srcId="{3AE8A618-2E7A-4FCF-AB8D-939151CBB7C1}" destId="{5B73F4E7-BE5A-4C05-9E99-E6A8E271DC91}" srcOrd="0" destOrd="0" presId="urn:microsoft.com/office/officeart/2008/layout/PictureAccentList"/>
    <dgm:cxn modelId="{EAC61A40-BC67-4618-B48F-42D672F5326B}" srcId="{0A69CB99-A0CE-46A2-BDDA-7903D19BDEF6}" destId="{920DBC9C-C5CB-4458-8979-5A82DA4AE9A2}" srcOrd="0" destOrd="0" parTransId="{B14EDAE6-6B37-4AE1-BEC0-227EE4B63555}" sibTransId="{E3922ADB-42B5-4220-B265-613977527BEF}"/>
    <dgm:cxn modelId="{478ADD8E-E452-4A4E-991F-91D3CAE230BD}" type="presOf" srcId="{3CD8990F-584C-491F-9A20-C63E4E8CCD7A}" destId="{472BC782-08F0-42B2-9E3B-A1519DC38906}" srcOrd="0" destOrd="0" presId="urn:microsoft.com/office/officeart/2008/layout/PictureAccentList"/>
    <dgm:cxn modelId="{6612F949-0F96-495B-845A-502D8E40B733}" type="presOf" srcId="{920DBC9C-C5CB-4458-8979-5A82DA4AE9A2}" destId="{E69E7EB5-62D1-4FD6-BD55-231680D4E905}" srcOrd="0" destOrd="0" presId="urn:microsoft.com/office/officeart/2008/layout/PictureAccentList"/>
    <dgm:cxn modelId="{61EBA5A3-856B-4256-B082-41D9EFA3C300}" srcId="{920DBC9C-C5CB-4458-8979-5A82DA4AE9A2}" destId="{6AD71F42-5F06-42E6-A491-051C03DE1D6C}" srcOrd="2" destOrd="0" parTransId="{98C148DD-5147-4D4F-9055-711D0FA96B54}" sibTransId="{179F6A97-230E-455F-BDB3-B638B51C9F2A}"/>
    <dgm:cxn modelId="{9F08556C-05A4-4786-B399-96063FACD93A}" type="presOf" srcId="{68062370-5EAC-48D3-9776-F15B4C7472B3}" destId="{31578A29-8D92-43C8-8618-75A714AB6CC4}" srcOrd="0" destOrd="0" presId="urn:microsoft.com/office/officeart/2008/layout/PictureAccentList"/>
    <dgm:cxn modelId="{B41CC5F4-AAAB-44E1-A7A9-E14044271C87}" srcId="{920DBC9C-C5CB-4458-8979-5A82DA4AE9A2}" destId="{3AE8A618-2E7A-4FCF-AB8D-939151CBB7C1}" srcOrd="1" destOrd="0" parTransId="{7CB105AB-D8FC-41D5-9353-13AC9831B2F8}" sibTransId="{DFF2839C-2542-4293-9B62-FD8CBCA5A380}"/>
    <dgm:cxn modelId="{82F16065-C2F3-4482-9981-E1D5AAB4E726}" srcId="{920DBC9C-C5CB-4458-8979-5A82DA4AE9A2}" destId="{68062370-5EAC-48D3-9776-F15B4C7472B3}" srcOrd="0" destOrd="0" parTransId="{1FFB6008-3984-48B7-9C15-0C053161FAC8}" sibTransId="{479957A9-4A1C-491E-A5F1-C26DBC1884E9}"/>
    <dgm:cxn modelId="{71DD2C8B-0DC5-42EF-9DC2-83F9EEBA2AA3}" type="presOf" srcId="{6AD71F42-5F06-42E6-A491-051C03DE1D6C}" destId="{C305CA47-D385-4232-B278-F27A980E629C}" srcOrd="0" destOrd="0" presId="urn:microsoft.com/office/officeart/2008/layout/PictureAccentList"/>
    <dgm:cxn modelId="{C329E786-AAE1-48B2-A246-94F34DDDB6F8}" srcId="{920DBC9C-C5CB-4458-8979-5A82DA4AE9A2}" destId="{3CD8990F-584C-491F-9A20-C63E4E8CCD7A}" srcOrd="3" destOrd="0" parTransId="{5B504D6B-06EC-492A-9720-BEF5C8219CCC}" sibTransId="{275E6DF1-E993-4A44-843D-04DD73BDA648}"/>
    <dgm:cxn modelId="{8FC78B49-8AFD-4010-98F3-F6AFE95B972E}" type="presParOf" srcId="{0AA5E923-0DDB-4EAA-A8A2-281727A8B8DC}" destId="{C63620CF-DE98-4106-9393-15C139FF3624}" srcOrd="0" destOrd="0" presId="urn:microsoft.com/office/officeart/2008/layout/PictureAccentList"/>
    <dgm:cxn modelId="{C8370898-3F81-44D7-A177-37E22F02B7FE}" type="presParOf" srcId="{C63620CF-DE98-4106-9393-15C139FF3624}" destId="{8E19D574-DDB3-4EE5-BA8C-8A81C9A98305}" srcOrd="0" destOrd="0" presId="urn:microsoft.com/office/officeart/2008/layout/PictureAccentList"/>
    <dgm:cxn modelId="{AD8F59D6-3C6E-4938-984A-9DA67A86BD97}" type="presParOf" srcId="{8E19D574-DDB3-4EE5-BA8C-8A81C9A98305}" destId="{E69E7EB5-62D1-4FD6-BD55-231680D4E905}" srcOrd="0" destOrd="0" presId="urn:microsoft.com/office/officeart/2008/layout/PictureAccentList"/>
    <dgm:cxn modelId="{7C735CDE-EFF2-475D-A8E0-CA3783DAA9C9}" type="presParOf" srcId="{C63620CF-DE98-4106-9393-15C139FF3624}" destId="{60E760FF-4DAC-4306-BF3E-22C7A16B6B26}" srcOrd="1" destOrd="0" presId="urn:microsoft.com/office/officeart/2008/layout/PictureAccentList"/>
    <dgm:cxn modelId="{7D06A6D7-B218-4D51-9216-90B008A890D0}" type="presParOf" srcId="{60E760FF-4DAC-4306-BF3E-22C7A16B6B26}" destId="{15D1A994-2DEE-4064-9FF8-D67EE2D961FA}" srcOrd="0" destOrd="0" presId="urn:microsoft.com/office/officeart/2008/layout/PictureAccentList"/>
    <dgm:cxn modelId="{FB65F45F-C1AA-4FAA-A032-38A261B09011}" type="presParOf" srcId="{15D1A994-2DEE-4064-9FF8-D67EE2D961FA}" destId="{09D0440B-F8D4-49F9-96CC-622FE369CB45}" srcOrd="0" destOrd="0" presId="urn:microsoft.com/office/officeart/2008/layout/PictureAccentList"/>
    <dgm:cxn modelId="{B0B41B93-9008-4CEC-B75D-DF9B50998259}" type="presParOf" srcId="{15D1A994-2DEE-4064-9FF8-D67EE2D961FA}" destId="{31578A29-8D92-43C8-8618-75A714AB6CC4}" srcOrd="1" destOrd="0" presId="urn:microsoft.com/office/officeart/2008/layout/PictureAccentList"/>
    <dgm:cxn modelId="{ED7C4F05-2F85-41D3-9BE8-88C4156A8A87}" type="presParOf" srcId="{60E760FF-4DAC-4306-BF3E-22C7A16B6B26}" destId="{790A9D9B-C9A3-4F2F-B056-310EE10BECA8}" srcOrd="1" destOrd="0" presId="urn:microsoft.com/office/officeart/2008/layout/PictureAccentList"/>
    <dgm:cxn modelId="{4189C5AE-FD06-4F09-AFAE-48565E1516CD}" type="presParOf" srcId="{790A9D9B-C9A3-4F2F-B056-310EE10BECA8}" destId="{D1302620-2CAA-49CF-9071-63388E374E89}" srcOrd="0" destOrd="0" presId="urn:microsoft.com/office/officeart/2008/layout/PictureAccentList"/>
    <dgm:cxn modelId="{19AC1F85-2E1B-4574-978D-29F651762273}" type="presParOf" srcId="{790A9D9B-C9A3-4F2F-B056-310EE10BECA8}" destId="{5B73F4E7-BE5A-4C05-9E99-E6A8E271DC91}" srcOrd="1" destOrd="0" presId="urn:microsoft.com/office/officeart/2008/layout/PictureAccentList"/>
    <dgm:cxn modelId="{B5B46304-28E1-495D-AC6C-9222AA8AF551}" type="presParOf" srcId="{60E760FF-4DAC-4306-BF3E-22C7A16B6B26}" destId="{EA340EE8-10A2-49B2-9554-70D4E891FA78}" srcOrd="2" destOrd="0" presId="urn:microsoft.com/office/officeart/2008/layout/PictureAccentList"/>
    <dgm:cxn modelId="{664AD95A-A43D-4F97-B310-060C79F70177}" type="presParOf" srcId="{EA340EE8-10A2-49B2-9554-70D4E891FA78}" destId="{C9519EF2-35CC-4587-8891-CCE700032599}" srcOrd="0" destOrd="0" presId="urn:microsoft.com/office/officeart/2008/layout/PictureAccentList"/>
    <dgm:cxn modelId="{A7BB253E-B3D5-495F-884B-67E7DA0E7004}" type="presParOf" srcId="{EA340EE8-10A2-49B2-9554-70D4E891FA78}" destId="{C305CA47-D385-4232-B278-F27A980E629C}" srcOrd="1" destOrd="0" presId="urn:microsoft.com/office/officeart/2008/layout/PictureAccentList"/>
    <dgm:cxn modelId="{89A8ECC4-69E8-4544-96C4-265D9529B4D0}" type="presParOf" srcId="{60E760FF-4DAC-4306-BF3E-22C7A16B6B26}" destId="{62974DAD-29D3-488D-B227-5D794936A91D}" srcOrd="3" destOrd="0" presId="urn:microsoft.com/office/officeart/2008/layout/PictureAccentList"/>
    <dgm:cxn modelId="{9AC9CE47-94AA-48D6-98D6-BF6DBCBB6A9F}" type="presParOf" srcId="{62974DAD-29D3-488D-B227-5D794936A91D}" destId="{C2038185-14F4-4409-B531-AFCC24D8A1C5}" srcOrd="0" destOrd="0" presId="urn:microsoft.com/office/officeart/2008/layout/PictureAccentList"/>
    <dgm:cxn modelId="{88623D58-EF9A-4F4F-82D8-357006898709}" type="presParOf" srcId="{62974DAD-29D3-488D-B227-5D794936A91D}" destId="{472BC782-08F0-42B2-9E3B-A1519DC38906}"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BDD341-F18F-4CB1-B5B6-939CC11A5223}">
      <dsp:nvSpPr>
        <dsp:cNvPr id="0" name=""/>
        <dsp:cNvSpPr/>
      </dsp:nvSpPr>
      <dsp:spPr>
        <a:xfrm>
          <a:off x="617219" y="0"/>
          <a:ext cx="699516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C47D0-0513-41A2-8B0F-8773AB1086C7}">
      <dsp:nvSpPr>
        <dsp:cNvPr id="0" name=""/>
        <dsp:cNvSpPr/>
      </dsp:nvSpPr>
      <dsp:spPr>
        <a:xfrm>
          <a:off x="4118" y="1219199"/>
          <a:ext cx="1981051" cy="16256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a:latin typeface="Arial" panose="020B0604020202020204" pitchFamily="34" charset="0"/>
              <a:ea typeface="Times New Roman" panose="02020603050405020304" pitchFamily="18" charset="0"/>
            </a:rPr>
            <a:t>Electronic Communication Act no. 35 of 2005</a:t>
          </a:r>
        </a:p>
      </dsp:txBody>
      <dsp:txXfrm>
        <a:off x="4118" y="1219199"/>
        <a:ext cx="1981051" cy="1625600"/>
      </dsp:txXfrm>
    </dsp:sp>
    <dsp:sp modelId="{C249A979-3B2B-4DC8-844A-873F5938BFD5}">
      <dsp:nvSpPr>
        <dsp:cNvPr id="0" name=""/>
        <dsp:cNvSpPr/>
      </dsp:nvSpPr>
      <dsp:spPr>
        <a:xfrm>
          <a:off x="2084222" y="1219199"/>
          <a:ext cx="1981051" cy="16256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a:latin typeface="Arial" panose="020B0604020202020204" pitchFamily="34" charset="0"/>
              <a:ea typeface="Times New Roman" panose="02020603050405020304" pitchFamily="18" charset="0"/>
            </a:rPr>
            <a:t>The Independent Communications Authority of South Africa Act, Act no. 13 of 2000 </a:t>
          </a:r>
          <a:endParaRPr lang="en-US" sz="1600" kern="1200" dirty="0"/>
        </a:p>
      </dsp:txBody>
      <dsp:txXfrm>
        <a:off x="2084222" y="1219199"/>
        <a:ext cx="1981051" cy="1625600"/>
      </dsp:txXfrm>
    </dsp:sp>
    <dsp:sp modelId="{D865D5C7-0D15-44A0-9251-07F5E1333706}">
      <dsp:nvSpPr>
        <dsp:cNvPr id="0" name=""/>
        <dsp:cNvSpPr/>
      </dsp:nvSpPr>
      <dsp:spPr>
        <a:xfrm>
          <a:off x="4164326" y="1219199"/>
          <a:ext cx="1981051" cy="16256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a:latin typeface="Arial" panose="020B0604020202020204" pitchFamily="34" charset="0"/>
              <a:ea typeface="Times New Roman" panose="02020603050405020304" pitchFamily="18" charset="0"/>
            </a:rPr>
            <a:t>Promotion of Administrative Justice Act.No.3 of 2000 (PAJA)</a:t>
          </a:r>
        </a:p>
        <a:p>
          <a:pPr lvl="0" algn="ctr" defTabSz="711200">
            <a:lnSpc>
              <a:spcPct val="90000"/>
            </a:lnSpc>
            <a:spcBef>
              <a:spcPct val="0"/>
            </a:spcBef>
            <a:spcAft>
              <a:spcPct val="35000"/>
            </a:spcAft>
          </a:pPr>
          <a:r>
            <a:rPr lang="en-ZA" sz="1600" kern="1200" dirty="0">
              <a:latin typeface="Arial" panose="020B0604020202020204" pitchFamily="34" charset="0"/>
              <a:ea typeface="Times New Roman" panose="02020603050405020304" pitchFamily="18" charset="0"/>
            </a:rPr>
            <a:t>.</a:t>
          </a:r>
          <a:endParaRPr lang="en-US" sz="1600" kern="1200" dirty="0"/>
        </a:p>
      </dsp:txBody>
      <dsp:txXfrm>
        <a:off x="4164326" y="1219199"/>
        <a:ext cx="1981051" cy="1625600"/>
      </dsp:txXfrm>
    </dsp:sp>
    <dsp:sp modelId="{A0189BBE-74BF-4325-9988-AB8ABE220A2B}">
      <dsp:nvSpPr>
        <dsp:cNvPr id="0" name=""/>
        <dsp:cNvSpPr/>
      </dsp:nvSpPr>
      <dsp:spPr>
        <a:xfrm>
          <a:off x="6244430" y="1219199"/>
          <a:ext cx="1981051" cy="162560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a:latin typeface="Arial" panose="020B0604020202020204" pitchFamily="34" charset="0"/>
              <a:ea typeface="Times New Roman" panose="02020603050405020304" pitchFamily="18" charset="0"/>
            </a:rPr>
            <a:t>Public Finance Management Act No.1 of 1999 (PFMA)</a:t>
          </a:r>
          <a:endParaRPr lang="en-US" sz="1600" kern="1200" dirty="0"/>
        </a:p>
      </dsp:txBody>
      <dsp:txXfrm>
        <a:off x="6244430" y="1219199"/>
        <a:ext cx="1981051" cy="1625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B60D7-F5A0-498F-A5BA-993F6D04615F}">
      <dsp:nvSpPr>
        <dsp:cNvPr id="0" name=""/>
        <dsp:cNvSpPr/>
      </dsp:nvSpPr>
      <dsp:spPr>
        <a:xfrm rot="10800000">
          <a:off x="1684397" y="288033"/>
          <a:ext cx="6694055" cy="120560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47985" tIns="57150" rIns="106680" bIns="57150" numCol="1" spcCol="1270" anchor="ctr"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ea typeface="Arial Unicode MS" panose="020B0604020202020204" pitchFamily="34" charset="-128"/>
            </a:rPr>
            <a:t>Outcome 6 </a:t>
          </a:r>
          <a:r>
            <a:rPr lang="en-ZA" sz="1500" kern="1200" dirty="0">
              <a:latin typeface="Arial" panose="020B0604020202020204" pitchFamily="34" charset="0"/>
              <a:ea typeface="Arial Unicode MS" panose="020B0604020202020204" pitchFamily="34" charset="-128"/>
            </a:rPr>
            <a:t>relates to an efficient, competitive and responsive economic infrastructure network. This highlights the role of the MDDA in assisting community media to harness the power of a rapidly </a:t>
          </a:r>
          <a:r>
            <a:rPr lang="en-ZA" sz="1500" u="none" kern="1200" dirty="0">
              <a:latin typeface="Arial" panose="020B0604020202020204" pitchFamily="34" charset="0"/>
              <a:ea typeface="Arial Unicode MS" panose="020B0604020202020204" pitchFamily="34" charset="-128"/>
            </a:rPr>
            <a:t>changing communications</a:t>
          </a:r>
          <a:r>
            <a:rPr lang="en-ZA" sz="1500" u="none" kern="1200" dirty="0">
              <a:solidFill>
                <a:srgbClr val="FF0000"/>
              </a:solidFill>
              <a:latin typeface="Arial" panose="020B0604020202020204" pitchFamily="34" charset="0"/>
              <a:ea typeface="Arial Unicode MS" panose="020B0604020202020204" pitchFamily="34" charset="-128"/>
            </a:rPr>
            <a:t> </a:t>
          </a:r>
          <a:r>
            <a:rPr lang="en-ZA" sz="1500" kern="1200" dirty="0">
              <a:latin typeface="Arial" panose="020B0604020202020204" pitchFamily="34" charset="0"/>
              <a:ea typeface="Arial Unicode MS" panose="020B0604020202020204" pitchFamily="34" charset="-128"/>
            </a:rPr>
            <a:t>environment.</a:t>
          </a:r>
          <a:endParaRPr lang="en-US" sz="1500" kern="1200" dirty="0"/>
        </a:p>
      </dsp:txBody>
      <dsp:txXfrm rot="10800000">
        <a:off x="1684397" y="288033"/>
        <a:ext cx="6694055" cy="1205605"/>
      </dsp:txXfrm>
    </dsp:sp>
    <dsp:sp modelId="{241A15C4-0DB6-4D9C-B8DC-4AA25197DB1E}">
      <dsp:nvSpPr>
        <dsp:cNvPr id="0" name=""/>
        <dsp:cNvSpPr/>
      </dsp:nvSpPr>
      <dsp:spPr>
        <a:xfrm>
          <a:off x="251955" y="360040"/>
          <a:ext cx="1242674" cy="124267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018C0-A825-4A97-AD2F-9F45B79B67CA}">
      <dsp:nvSpPr>
        <dsp:cNvPr id="0" name=""/>
        <dsp:cNvSpPr/>
      </dsp:nvSpPr>
      <dsp:spPr>
        <a:xfrm rot="10800000">
          <a:off x="1552949" y="1584171"/>
          <a:ext cx="6770655" cy="1242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47985" tIns="57150" rIns="106680" bIns="57150" numCol="1" spcCol="1270" anchor="ctr"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ea typeface="Arial Unicode MS" panose="020B0604020202020204" pitchFamily="34" charset="-128"/>
            </a:rPr>
            <a:t>Outcome 12 </a:t>
          </a:r>
          <a:r>
            <a:rPr lang="en-ZA" sz="1500" kern="1200" dirty="0">
              <a:latin typeface="Arial" panose="020B0604020202020204" pitchFamily="34" charset="0"/>
              <a:ea typeface="Arial Unicode MS" panose="020B0604020202020204" pitchFamily="34" charset="-128"/>
            </a:rPr>
            <a:t>relates to an efficient, effective and development orientated public service. This speaks to the character and nature of the MDDA as an institution and the values it should champion.</a:t>
          </a:r>
          <a:endParaRPr lang="en-US" sz="1500" kern="1200" dirty="0"/>
        </a:p>
      </dsp:txBody>
      <dsp:txXfrm rot="10800000">
        <a:off x="1552949" y="1584171"/>
        <a:ext cx="6770655" cy="1242674"/>
      </dsp:txXfrm>
    </dsp:sp>
    <dsp:sp modelId="{8784B481-AD61-454D-9F91-F5010FD04773}">
      <dsp:nvSpPr>
        <dsp:cNvPr id="0" name=""/>
        <dsp:cNvSpPr/>
      </dsp:nvSpPr>
      <dsp:spPr>
        <a:xfrm>
          <a:off x="240174" y="1781657"/>
          <a:ext cx="1242674" cy="124267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3D54F-5B52-497F-8B6E-574BEBF5FF7D}">
      <dsp:nvSpPr>
        <dsp:cNvPr id="0" name=""/>
        <dsp:cNvSpPr/>
      </dsp:nvSpPr>
      <dsp:spPr>
        <a:xfrm rot="10800000">
          <a:off x="1599056" y="2933787"/>
          <a:ext cx="6733769" cy="1242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47985" tIns="57150" rIns="106680" bIns="57150" numCol="1" spcCol="1270" anchor="ctr" anchorCtr="0">
          <a:noAutofit/>
        </a:bodyPr>
        <a:lstStyle/>
        <a:p>
          <a:pPr lvl="0" algn="just" defTabSz="666750">
            <a:lnSpc>
              <a:spcPct val="90000"/>
            </a:lnSpc>
            <a:spcBef>
              <a:spcPct val="0"/>
            </a:spcBef>
            <a:spcAft>
              <a:spcPct val="35000"/>
            </a:spcAft>
          </a:pPr>
          <a:r>
            <a:rPr lang="en-ZA" sz="1500" b="1" kern="1200" dirty="0">
              <a:latin typeface="Arial" panose="020B0604020202020204" pitchFamily="34" charset="0"/>
              <a:ea typeface="Arial Unicode MS" panose="020B0604020202020204" pitchFamily="34" charset="-128"/>
            </a:rPr>
            <a:t>Outcome 14 </a:t>
          </a:r>
          <a:r>
            <a:rPr lang="en-ZA" sz="1500" kern="1200" dirty="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It directs the MDDA’s approach when supporting and enabling content and production elements.</a:t>
          </a:r>
          <a:endParaRPr lang="en-US" sz="1500" kern="1200" dirty="0"/>
        </a:p>
      </dsp:txBody>
      <dsp:txXfrm rot="10800000">
        <a:off x="1599056" y="2933787"/>
        <a:ext cx="6733769" cy="1242674"/>
      </dsp:txXfrm>
    </dsp:sp>
    <dsp:sp modelId="{93FC1DE4-173F-40E3-9389-EE29A3BA8DA6}">
      <dsp:nvSpPr>
        <dsp:cNvPr id="0" name=""/>
        <dsp:cNvSpPr/>
      </dsp:nvSpPr>
      <dsp:spPr>
        <a:xfrm>
          <a:off x="249395" y="3024340"/>
          <a:ext cx="1242674" cy="1242674"/>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9451C5-5935-4287-9682-A3F8496469FE}">
      <dsp:nvSpPr>
        <dsp:cNvPr id="0" name=""/>
        <dsp:cNvSpPr/>
      </dsp:nvSpPr>
      <dsp:spPr>
        <a:xfrm>
          <a:off x="0" y="433943"/>
          <a:ext cx="8339958" cy="12398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latin typeface="Arial" panose="020B0604020202020204" pitchFamily="34" charset="0"/>
              <a:cs typeface="Arial" panose="020B0604020202020204" pitchFamily="34" charset="0"/>
            </a:rPr>
            <a:t>MDDA commissioned Media Monitoring Africa (MMA) to carry out an Impact Study into the MDDA with the following Brief:</a:t>
          </a:r>
        </a:p>
      </dsp:txBody>
      <dsp:txXfrm>
        <a:off x="0" y="433943"/>
        <a:ext cx="8339958" cy="1239838"/>
      </dsp:txXfrm>
    </dsp:sp>
    <dsp:sp modelId="{2527A940-DE54-4032-BE2E-9F979D377D72}">
      <dsp:nvSpPr>
        <dsp:cNvPr id="0" name=""/>
        <dsp:cNvSpPr/>
      </dsp:nvSpPr>
      <dsp:spPr>
        <a:xfrm>
          <a:off x="0" y="1896952"/>
          <a:ext cx="1239838" cy="1239838"/>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E934A-988E-42A7-B393-2C5CAC4ECA8D}">
      <dsp:nvSpPr>
        <dsp:cNvPr id="0" name=""/>
        <dsp:cNvSpPr/>
      </dsp:nvSpPr>
      <dsp:spPr>
        <a:xfrm>
          <a:off x="1314228" y="1896952"/>
          <a:ext cx="7025730" cy="123983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ZA" sz="2000" kern="1200" dirty="0">
              <a:latin typeface="Arial" panose="020B0604020202020204" pitchFamily="34" charset="0"/>
              <a:cs typeface="Arial" panose="020B0604020202020204" pitchFamily="34" charset="0"/>
            </a:rPr>
            <a:t>Reflect and evaluate the extent to which the MDDA is responding to its mandate of community media development </a:t>
          </a:r>
          <a:endParaRPr lang="en-US" sz="2000" kern="1200" dirty="0">
            <a:latin typeface="Arial" panose="020B0604020202020204" pitchFamily="34" charset="0"/>
            <a:cs typeface="Arial" panose="020B0604020202020204" pitchFamily="34" charset="0"/>
          </a:endParaRPr>
        </a:p>
      </dsp:txBody>
      <dsp:txXfrm>
        <a:off x="1314228" y="1896952"/>
        <a:ext cx="7025730" cy="1239838"/>
      </dsp:txXfrm>
    </dsp:sp>
    <dsp:sp modelId="{7C19D7D8-1501-4AD6-B617-4AAD8C0C7D50}">
      <dsp:nvSpPr>
        <dsp:cNvPr id="0" name=""/>
        <dsp:cNvSpPr/>
      </dsp:nvSpPr>
      <dsp:spPr>
        <a:xfrm>
          <a:off x="0" y="3285572"/>
          <a:ext cx="1239838" cy="1239838"/>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920F1-0D4F-4915-ABA5-6764A0A9AB1F}">
      <dsp:nvSpPr>
        <dsp:cNvPr id="0" name=""/>
        <dsp:cNvSpPr/>
      </dsp:nvSpPr>
      <dsp:spPr>
        <a:xfrm>
          <a:off x="1314228" y="3285572"/>
          <a:ext cx="7025730" cy="123983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ZA" sz="2000" kern="1200" dirty="0">
              <a:latin typeface="Arial" panose="020B0604020202020204" pitchFamily="34" charset="0"/>
              <a:cs typeface="Arial" panose="020B0604020202020204" pitchFamily="34" charset="0"/>
            </a:rPr>
            <a:t>Describe the impact of MDDA funded projects in terms of how they have made a difference in the communities they serve </a:t>
          </a:r>
          <a:endParaRPr lang="en-US" sz="2000" kern="1200" dirty="0">
            <a:latin typeface="Arial" panose="020B0604020202020204" pitchFamily="34" charset="0"/>
            <a:cs typeface="Arial" panose="020B0604020202020204" pitchFamily="34" charset="0"/>
          </a:endParaRPr>
        </a:p>
      </dsp:txBody>
      <dsp:txXfrm>
        <a:off x="1314228" y="3285572"/>
        <a:ext cx="7025730" cy="12398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9E7EB5-62D1-4FD6-BD55-231680D4E905}">
      <dsp:nvSpPr>
        <dsp:cNvPr id="0" name=""/>
        <dsp:cNvSpPr/>
      </dsp:nvSpPr>
      <dsp:spPr>
        <a:xfrm>
          <a:off x="82360" y="10"/>
          <a:ext cx="8198551" cy="833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buClrTx/>
            <a:buSzTx/>
            <a:buFontTx/>
            <a:buNone/>
          </a:pPr>
          <a:r>
            <a:rPr kumimoji="0" lang="en-US" sz="2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Impact Study provided independent verification that:</a:t>
          </a:r>
          <a:endParaRPr lang="en-US" sz="2700" kern="1200" dirty="0">
            <a:solidFill>
              <a:schemeClr val="bg1"/>
            </a:solidFill>
          </a:endParaRPr>
        </a:p>
      </dsp:txBody>
      <dsp:txXfrm>
        <a:off x="82360" y="10"/>
        <a:ext cx="8198551" cy="833799"/>
      </dsp:txXfrm>
    </dsp:sp>
    <dsp:sp modelId="{09D0440B-F8D4-49F9-96CC-622FE369CB45}">
      <dsp:nvSpPr>
        <dsp:cNvPr id="0" name=""/>
        <dsp:cNvSpPr/>
      </dsp:nvSpPr>
      <dsp:spPr>
        <a:xfrm>
          <a:off x="0" y="983892"/>
          <a:ext cx="833799" cy="833799"/>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78A29-8D92-43C8-8618-75A714AB6CC4}">
      <dsp:nvSpPr>
        <dsp:cNvPr id="0" name=""/>
        <dsp:cNvSpPr/>
      </dsp:nvSpPr>
      <dsp:spPr>
        <a:xfrm>
          <a:off x="1057155" y="921958"/>
          <a:ext cx="7159759" cy="833799"/>
        </a:xfrm>
        <a:prstGeom prst="roundRect">
          <a:avLst>
            <a:gd name="adj" fmla="val 1667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ClrTx/>
            <a:buSzTx/>
            <a:buFont typeface="Wingdings" panose="05000000000000000000" pitchFamily="2" charset="2"/>
            <a:buChar char="Ø"/>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MDDA has made significant impact on transforming the media landscape through the number of community and small commercial media projects funded, the majority of which are still in existence.</a:t>
          </a:r>
          <a:endParaRPr lang="en-US" sz="1600" kern="1200" dirty="0">
            <a:solidFill>
              <a:schemeClr val="bg1"/>
            </a:solidFill>
          </a:endParaRPr>
        </a:p>
      </dsp:txBody>
      <dsp:txXfrm>
        <a:off x="1057155" y="921958"/>
        <a:ext cx="7159759" cy="833799"/>
      </dsp:txXfrm>
    </dsp:sp>
    <dsp:sp modelId="{D1302620-2CAA-49CF-9071-63388E374E89}">
      <dsp:nvSpPr>
        <dsp:cNvPr id="0" name=""/>
        <dsp:cNvSpPr/>
      </dsp:nvSpPr>
      <dsp:spPr>
        <a:xfrm>
          <a:off x="0" y="1866294"/>
          <a:ext cx="833799" cy="833799"/>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3F4E7-BE5A-4C05-9E99-E6A8E271DC91}">
      <dsp:nvSpPr>
        <dsp:cNvPr id="0" name=""/>
        <dsp:cNvSpPr/>
      </dsp:nvSpPr>
      <dsp:spPr>
        <a:xfrm>
          <a:off x="1057155" y="1866294"/>
          <a:ext cx="7159759" cy="833799"/>
        </a:xfrm>
        <a:prstGeom prst="roundRect">
          <a:avLst>
            <a:gd name="adj" fmla="val 166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ClrTx/>
            <a:buSzTx/>
            <a:buFont typeface="Wingdings" panose="05000000000000000000" pitchFamily="2" charset="2"/>
            <a:buChar char="Ø"/>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MDDA internal challenges such as instability of leadership (Board and Executive Management </a:t>
          </a:r>
          <a:r>
            <a:rPr lang="en-US" sz="1600" kern="1200" dirty="0">
              <a:solidFill>
                <a:schemeClr val="bg1"/>
              </a:solidFill>
              <a:latin typeface="Arial" panose="020B0604020202020204" pitchFamily="34" charset="0"/>
            </a:rPr>
            <a:t>vacancies)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and capacity issues detract from its ability to deliver on its mandate</a:t>
          </a:r>
          <a:endParaRPr lang="en-US" sz="1600" kern="1200" dirty="0">
            <a:solidFill>
              <a:schemeClr val="bg1"/>
            </a:solidFill>
          </a:endParaRPr>
        </a:p>
      </dsp:txBody>
      <dsp:txXfrm>
        <a:off x="1057155" y="1866294"/>
        <a:ext cx="7159759" cy="833799"/>
      </dsp:txXfrm>
    </dsp:sp>
    <dsp:sp modelId="{C9519EF2-35CC-4587-8891-CCE700032599}">
      <dsp:nvSpPr>
        <dsp:cNvPr id="0" name=""/>
        <dsp:cNvSpPr/>
      </dsp:nvSpPr>
      <dsp:spPr>
        <a:xfrm>
          <a:off x="0" y="3107679"/>
          <a:ext cx="833799" cy="833799"/>
        </a:xfrm>
        <a:prstGeom prst="roundRect">
          <a:avLst>
            <a:gd name="adj" fmla="val 16670"/>
          </a:avLst>
        </a:prstGeom>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5CA47-D385-4232-B278-F27A980E629C}">
      <dsp:nvSpPr>
        <dsp:cNvPr id="0" name=""/>
        <dsp:cNvSpPr/>
      </dsp:nvSpPr>
      <dsp:spPr>
        <a:xfrm>
          <a:off x="1026936" y="2822144"/>
          <a:ext cx="7161375" cy="1404868"/>
        </a:xfrm>
        <a:prstGeom prst="roundRect">
          <a:avLst>
            <a:gd name="adj" fmla="val 166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Greater focus is required by MDDA on partnerships and collaboration with sister entities and sector bodies crucial to strengthen the sector</a:t>
          </a:r>
        </a:p>
        <a:p>
          <a:pPr lvl="0" algn="l" defTabSz="711200">
            <a:lnSpc>
              <a:spcPct val="90000"/>
            </a:lnSpc>
            <a:spcBef>
              <a:spcPct val="0"/>
            </a:spcBef>
            <a:spcAft>
              <a:spcPct val="35000"/>
            </a:spcAft>
          </a:pPr>
          <a:r>
            <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MDDA needs to review approaches to raising and disbursing funds</a:t>
          </a:r>
        </a:p>
        <a:p>
          <a:pPr lvl="0" algn="l" defTabSz="711200">
            <a:lnSpc>
              <a:spcPct val="90000"/>
            </a:lnSpc>
            <a:spcBef>
              <a:spcPct val="0"/>
            </a:spcBef>
            <a:spcAft>
              <a:spcPct val="35000"/>
            </a:spcAft>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Regulation of print media contribution?</a:t>
          </a:r>
        </a:p>
      </dsp:txBody>
      <dsp:txXfrm>
        <a:off x="1026936" y="2822144"/>
        <a:ext cx="7161375" cy="1404868"/>
      </dsp:txXfrm>
    </dsp:sp>
    <dsp:sp modelId="{C2038185-14F4-4409-B531-AFCC24D8A1C5}">
      <dsp:nvSpPr>
        <dsp:cNvPr id="0" name=""/>
        <dsp:cNvSpPr/>
      </dsp:nvSpPr>
      <dsp:spPr>
        <a:xfrm>
          <a:off x="0" y="4275539"/>
          <a:ext cx="833799" cy="833799"/>
        </a:xfrm>
        <a:prstGeom prst="roundRect">
          <a:avLst>
            <a:gd name="adj" fmla="val 16670"/>
          </a:avLst>
        </a:prstGeom>
        <a:blipFill>
          <a:blip xmlns:r="http://schemas.openxmlformats.org/officeDocument/2006/relationships"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BC782-08F0-42B2-9E3B-A1519DC38906}">
      <dsp:nvSpPr>
        <dsp:cNvPr id="0" name=""/>
        <dsp:cNvSpPr/>
      </dsp:nvSpPr>
      <dsp:spPr>
        <a:xfrm>
          <a:off x="1045435" y="4275539"/>
          <a:ext cx="7159759" cy="833799"/>
        </a:xfrm>
        <a:prstGeom prst="roundRect">
          <a:avLst>
            <a:gd name="adj" fmla="val 1667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ClrTx/>
            <a:buSzTx/>
            <a:buFont typeface="Wingdings" panose="05000000000000000000" pitchFamily="2" charset="2"/>
            <a:buChar char="v"/>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External challenges hinder sustainability and further growth of sector</a:t>
          </a:r>
        </a:p>
        <a:p>
          <a:pPr lvl="0" algn="l" defTabSz="711200">
            <a:lnSpc>
              <a:spcPct val="90000"/>
            </a:lnSpc>
            <a:spcBef>
              <a:spcPct val="0"/>
            </a:spcBef>
            <a:spcAft>
              <a:spcPct val="35000"/>
            </a:spcAft>
            <a:buClrTx/>
            <a:buSzTx/>
            <a:buFont typeface="Wingdings" panose="05000000000000000000" pitchFamily="2" charset="2"/>
            <a:buChar char="v"/>
          </a:pPr>
          <a:r>
            <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Technological changes wreaking havoc in industry mean that MDDA funding regulations outdated</a:t>
          </a: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sp:txBody>
      <dsp:txXfrm>
        <a:off x="1045435" y="4275539"/>
        <a:ext cx="7159759" cy="8337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87" cy="465118"/>
          </a:xfrm>
          <a:prstGeom prst="rect">
            <a:avLst/>
          </a:prstGeom>
        </p:spPr>
        <p:txBody>
          <a:bodyPr vert="horz" lIns="89154" tIns="44577" rIns="89154" bIns="44577" rtlCol="0"/>
          <a:lstStyle>
            <a:lvl1pPr algn="l">
              <a:defRPr sz="1100"/>
            </a:lvl1pPr>
          </a:lstStyle>
          <a:p>
            <a:endParaRPr lang="en-ZA" dirty="0"/>
          </a:p>
        </p:txBody>
      </p:sp>
      <p:sp>
        <p:nvSpPr>
          <p:cNvPr id="3" name="Date Placeholder 2"/>
          <p:cNvSpPr>
            <a:spLocks noGrp="1"/>
          </p:cNvSpPr>
          <p:nvPr>
            <p:ph type="dt" sz="quarter" idx="1"/>
          </p:nvPr>
        </p:nvSpPr>
        <p:spPr>
          <a:xfrm>
            <a:off x="3970378" y="0"/>
            <a:ext cx="3038387" cy="465118"/>
          </a:xfrm>
          <a:prstGeom prst="rect">
            <a:avLst/>
          </a:prstGeom>
        </p:spPr>
        <p:txBody>
          <a:bodyPr vert="horz" lIns="89154" tIns="44577" rIns="89154" bIns="44577" rtlCol="0"/>
          <a:lstStyle>
            <a:lvl1pPr algn="r">
              <a:defRPr sz="1100"/>
            </a:lvl1pPr>
          </a:lstStyle>
          <a:p>
            <a:fld id="{A2417EBD-CB36-4587-9502-48A746B6A3F4}" type="datetimeFigureOut">
              <a:rPr lang="en-ZA" smtClean="0"/>
              <a:pPr/>
              <a:t>2018/11/08</a:t>
            </a:fld>
            <a:endParaRPr lang="en-ZA" dirty="0"/>
          </a:p>
        </p:txBody>
      </p:sp>
      <p:sp>
        <p:nvSpPr>
          <p:cNvPr id="4" name="Footer Placeholder 3"/>
          <p:cNvSpPr>
            <a:spLocks noGrp="1"/>
          </p:cNvSpPr>
          <p:nvPr>
            <p:ph type="ftr" sz="quarter" idx="2"/>
          </p:nvPr>
        </p:nvSpPr>
        <p:spPr>
          <a:xfrm>
            <a:off x="1" y="8829797"/>
            <a:ext cx="3038387" cy="465118"/>
          </a:xfrm>
          <a:prstGeom prst="rect">
            <a:avLst/>
          </a:prstGeom>
        </p:spPr>
        <p:txBody>
          <a:bodyPr vert="horz" lIns="89154" tIns="44577" rIns="89154" bIns="44577" rtlCol="0" anchor="b"/>
          <a:lstStyle>
            <a:lvl1pPr algn="l">
              <a:defRPr sz="1100"/>
            </a:lvl1pPr>
          </a:lstStyle>
          <a:p>
            <a:endParaRPr lang="en-ZA" dirty="0"/>
          </a:p>
        </p:txBody>
      </p:sp>
      <p:sp>
        <p:nvSpPr>
          <p:cNvPr id="5" name="Slide Number Placeholder 4"/>
          <p:cNvSpPr>
            <a:spLocks noGrp="1"/>
          </p:cNvSpPr>
          <p:nvPr>
            <p:ph type="sldNum" sz="quarter" idx="3"/>
          </p:nvPr>
        </p:nvSpPr>
        <p:spPr>
          <a:xfrm>
            <a:off x="3970378" y="8829797"/>
            <a:ext cx="3038387" cy="465118"/>
          </a:xfrm>
          <a:prstGeom prst="rect">
            <a:avLst/>
          </a:prstGeom>
        </p:spPr>
        <p:txBody>
          <a:bodyPr vert="horz" lIns="89154" tIns="44577" rIns="89154" bIns="44577" rtlCol="0" anchor="b"/>
          <a:lstStyle>
            <a:lvl1pPr algn="r">
              <a:defRPr sz="1100"/>
            </a:lvl1pPr>
          </a:lstStyle>
          <a:p>
            <a:fld id="{BEEBE635-BAF9-4098-ADC0-FC1A081A2887}" type="slidenum">
              <a:rPr lang="en-ZA" smtClean="0"/>
              <a:pPr/>
              <a:t>‹#›</a:t>
            </a:fld>
            <a:endParaRPr lang="en-ZA" dirty="0"/>
          </a:p>
        </p:txBody>
      </p:sp>
    </p:spTree>
    <p:extLst>
      <p:ext uri="{BB962C8B-B14F-4D97-AF65-F5344CB8AC3E}">
        <p14:creationId xmlns:p14="http://schemas.microsoft.com/office/powerpoint/2010/main" xmlns="" val="36756452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3038604" cy="465340"/>
          </a:xfrm>
          <a:prstGeom prst="rect">
            <a:avLst/>
          </a:prstGeom>
          <a:noFill/>
          <a:ln w="9525">
            <a:noFill/>
            <a:miter lim="800000"/>
            <a:headEnd/>
            <a:tailEnd/>
          </a:ln>
          <a:effectLst/>
        </p:spPr>
        <p:txBody>
          <a:bodyPr vert="horz" wrap="square" lIns="89983" tIns="44991" rIns="89983" bIns="44991" numCol="1" anchor="t" anchorCtr="0" compatLnSpc="1">
            <a:prstTxWarp prst="textNoShape">
              <a:avLst/>
            </a:prstTxWarp>
          </a:bodyPr>
          <a:lstStyle>
            <a:lvl1pPr>
              <a:defRPr sz="1100">
                <a:latin typeface="Arial" charset="0"/>
                <a:cs typeface="Arial" charset="0"/>
              </a:defRPr>
            </a:lvl1pPr>
          </a:lstStyle>
          <a:p>
            <a:pPr>
              <a:defRPr/>
            </a:pPr>
            <a:endParaRPr lang="en-US" dirty="0"/>
          </a:p>
        </p:txBody>
      </p:sp>
      <p:sp>
        <p:nvSpPr>
          <p:cNvPr id="64515" name="Rectangle 3"/>
          <p:cNvSpPr>
            <a:spLocks noGrp="1" noChangeArrowheads="1"/>
          </p:cNvSpPr>
          <p:nvPr>
            <p:ph type="dt" idx="1"/>
          </p:nvPr>
        </p:nvSpPr>
        <p:spPr bwMode="auto">
          <a:xfrm>
            <a:off x="3970160" y="1"/>
            <a:ext cx="3038604" cy="465340"/>
          </a:xfrm>
          <a:prstGeom prst="rect">
            <a:avLst/>
          </a:prstGeom>
          <a:noFill/>
          <a:ln w="9525">
            <a:noFill/>
            <a:miter lim="800000"/>
            <a:headEnd/>
            <a:tailEnd/>
          </a:ln>
          <a:effectLst/>
        </p:spPr>
        <p:txBody>
          <a:bodyPr vert="horz" wrap="square" lIns="89983" tIns="44991" rIns="89983" bIns="44991" numCol="1" anchor="t" anchorCtr="0" compatLnSpc="1">
            <a:prstTxWarp prst="textNoShape">
              <a:avLst/>
            </a:prstTxWarp>
          </a:bodyPr>
          <a:lstStyle>
            <a:lvl1pPr algn="r">
              <a:defRPr sz="1100">
                <a:latin typeface="Arial" charset="0"/>
                <a:cs typeface="Arial"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2350" y="4415530"/>
            <a:ext cx="5605702" cy="4183603"/>
          </a:xfrm>
          <a:prstGeom prst="rect">
            <a:avLst/>
          </a:prstGeom>
          <a:noFill/>
          <a:ln w="9525">
            <a:noFill/>
            <a:miter lim="800000"/>
            <a:headEnd/>
            <a:tailEnd/>
          </a:ln>
          <a:effectLst/>
        </p:spPr>
        <p:txBody>
          <a:bodyPr vert="horz" wrap="square" lIns="89983" tIns="44991" rIns="89983" bIns="449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829575"/>
            <a:ext cx="3038604" cy="465339"/>
          </a:xfrm>
          <a:prstGeom prst="rect">
            <a:avLst/>
          </a:prstGeom>
          <a:noFill/>
          <a:ln w="9525">
            <a:noFill/>
            <a:miter lim="800000"/>
            <a:headEnd/>
            <a:tailEnd/>
          </a:ln>
          <a:effectLst/>
        </p:spPr>
        <p:txBody>
          <a:bodyPr vert="horz" wrap="square" lIns="89983" tIns="44991" rIns="89983" bIns="44991" numCol="1" anchor="b" anchorCtr="0" compatLnSpc="1">
            <a:prstTxWarp prst="textNoShape">
              <a:avLst/>
            </a:prstTxWarp>
          </a:bodyPr>
          <a:lstStyle>
            <a:lvl1pPr>
              <a:defRPr sz="1100">
                <a:latin typeface="Arial" charset="0"/>
                <a:cs typeface="Arial" charset="0"/>
              </a:defRPr>
            </a:lvl1pPr>
          </a:lstStyle>
          <a:p>
            <a:pPr>
              <a:defRPr/>
            </a:pPr>
            <a:endParaRPr lang="en-US" dirty="0"/>
          </a:p>
        </p:txBody>
      </p:sp>
      <p:sp>
        <p:nvSpPr>
          <p:cNvPr id="64519" name="Rectangle 7"/>
          <p:cNvSpPr>
            <a:spLocks noGrp="1" noChangeArrowheads="1"/>
          </p:cNvSpPr>
          <p:nvPr>
            <p:ph type="sldNum" sz="quarter" idx="5"/>
          </p:nvPr>
        </p:nvSpPr>
        <p:spPr bwMode="auto">
          <a:xfrm>
            <a:off x="3970160" y="8829575"/>
            <a:ext cx="3038604" cy="465339"/>
          </a:xfrm>
          <a:prstGeom prst="rect">
            <a:avLst/>
          </a:prstGeom>
          <a:noFill/>
          <a:ln w="9525">
            <a:noFill/>
            <a:miter lim="800000"/>
            <a:headEnd/>
            <a:tailEnd/>
          </a:ln>
          <a:effectLst/>
        </p:spPr>
        <p:txBody>
          <a:bodyPr vert="horz" wrap="square" lIns="89983" tIns="44991" rIns="89983" bIns="44991" numCol="1" anchor="b" anchorCtr="0" compatLnSpc="1">
            <a:prstTxWarp prst="textNoShape">
              <a:avLst/>
            </a:prstTxWarp>
          </a:bodyPr>
          <a:lstStyle>
            <a:lvl1pPr algn="r">
              <a:defRPr sz="1100">
                <a:latin typeface="Arial" charset="0"/>
                <a:cs typeface="Arial" charset="0"/>
              </a:defRPr>
            </a:lvl1pPr>
          </a:lstStyle>
          <a:p>
            <a:pPr>
              <a:defRPr/>
            </a:pPr>
            <a:fld id="{49EAE1F7-6FD1-489D-976F-62233BDFD13F}" type="slidenum">
              <a:rPr lang="en-US"/>
              <a:pPr>
                <a:defRPr/>
              </a:pPr>
              <a:t>‹#›</a:t>
            </a:fld>
            <a:endParaRPr lang="en-US" dirty="0"/>
          </a:p>
        </p:txBody>
      </p:sp>
    </p:spTree>
    <p:extLst>
      <p:ext uri="{BB962C8B-B14F-4D97-AF65-F5344CB8AC3E}">
        <p14:creationId xmlns:p14="http://schemas.microsoft.com/office/powerpoint/2010/main" xmlns="" val="276623742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343176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24</a:t>
            </a:fld>
            <a:endParaRPr lang="en-ZA"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24536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E301B3-0F82-4F15-B8FA-A70ED243FE3C}" type="slidenum">
              <a:rPr kumimoji="0" lang="en-ZA"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ZA"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68217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Insert</a:t>
            </a:r>
            <a:r>
              <a:rPr lang="en-ZA" baseline="0" dirty="0"/>
              <a:t> the issue of the investment policy to be approved so that we are able to demonstrate a plan to reinvest in viable schemes</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EAE1F7-6FD1-489D-976F-62233BDFD13F}" type="slidenum">
              <a:rPr kumimoji="0" lang="en-US" sz="11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68364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EAE1F7-6FD1-489D-976F-62233BDFD13F}" type="slidenum">
              <a:rPr kumimoji="0" lang="en-US"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190740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214864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EAE1F7-6FD1-489D-976F-62233BDFD13F}" type="slidenum">
              <a:rPr lang="en-US" smtClean="0"/>
              <a:pPr>
                <a:defRPr/>
              </a:pPr>
              <a:t>6</a:t>
            </a:fld>
            <a:endParaRPr lang="en-US" dirty="0"/>
          </a:p>
        </p:txBody>
      </p:sp>
    </p:spTree>
    <p:extLst>
      <p:ext uri="{BB962C8B-B14F-4D97-AF65-F5344CB8AC3E}">
        <p14:creationId xmlns:p14="http://schemas.microsoft.com/office/powerpoint/2010/main" xmlns="" val="38120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13</a:t>
            </a:fld>
            <a:endParaRPr lang="en-ZA"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213185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16</a:t>
            </a:fld>
            <a:endParaRPr lang="en-ZA"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54714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E301B3-0F82-4F15-B8FA-A70ED243FE3C}" type="slidenum">
              <a:rPr kumimoji="0" lang="en-ZA"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ZA"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351677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E301B3-0F82-4F15-B8FA-A70ED243FE3C}" type="slidenum">
              <a:rPr kumimoji="0" lang="en-ZA"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ZA"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381864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E301B3-0F82-4F15-B8FA-A70ED243FE3C}" type="slidenum">
              <a:rPr kumimoji="0" lang="en-ZA" sz="11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ZA"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112982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21</a:t>
            </a:fld>
            <a:endParaRPr lang="en-ZA"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225732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Date Placeholder 3"/>
          <p:cNvSpPr>
            <a:spLocks noGrp="1"/>
          </p:cNvSpPr>
          <p:nvPr>
            <p:ph type="dt" sz="half" idx="10"/>
          </p:nvPr>
        </p:nvSpPr>
        <p:spPr>
          <a:xfrm>
            <a:off x="457200" y="6356350"/>
            <a:ext cx="1738536" cy="365125"/>
          </a:xfr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2195736" y="6520259"/>
            <a:ext cx="4357464"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2000"/>
            </a:lvl1pPr>
          </a:lstStyle>
          <a:p>
            <a:pPr>
              <a:defRPr/>
            </a:pPr>
            <a:fld id="{D5EBA67E-7B4D-4AB0-BEA8-28D80A74962E}" type="slidenum">
              <a:rPr lang="en-US" smtClean="0"/>
              <a:pPr>
                <a:defRPr/>
              </a:pPr>
              <a:t>‹#›</a:t>
            </a:fld>
            <a:endParaRPr lang="en-US" dirty="0"/>
          </a:p>
        </p:txBody>
      </p:sp>
    </p:spTree>
    <p:extLst>
      <p:ext uri="{BB962C8B-B14F-4D97-AF65-F5344CB8AC3E}">
        <p14:creationId xmlns:p14="http://schemas.microsoft.com/office/powerpoint/2010/main" xmlns="" val="98765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1931295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26736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387661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255527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2670955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103348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20318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1479314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3906540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2061203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3025332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2D5DD7BA-0C1A-4101-8990-B76E24FACA69}"/>
              </a:ext>
            </a:extLst>
          </p:cNvPr>
          <p:cNvSpPr txBox="1"/>
          <p:nvPr userDrawn="1"/>
        </p:nvSpPr>
        <p:spPr>
          <a:xfrm>
            <a:off x="445408" y="6306364"/>
            <a:ext cx="4937760" cy="276999"/>
          </a:xfrm>
          <a:prstGeom prst="rect">
            <a:avLst/>
          </a:prstGeom>
          <a:noFill/>
        </p:spPr>
        <p:txBody>
          <a:bodyPr wrap="square" rtlCol="0">
            <a:spAutoFit/>
          </a:bodyPr>
          <a:lstStyle/>
          <a:p>
            <a:r>
              <a:rPr lang="en-ZA" sz="1200" dirty="0">
                <a:latin typeface="Arial" panose="020B0604020202020204" pitchFamily="34" charset="0"/>
                <a:cs typeface="Arial" panose="020B0604020202020204" pitchFamily="34" charset="0"/>
              </a:rPr>
              <a:t>2017/2018 MDDA Annual Report</a:t>
            </a:r>
          </a:p>
        </p:txBody>
      </p:sp>
    </p:spTree>
    <p:extLst>
      <p:ext uri="{BB962C8B-B14F-4D97-AF65-F5344CB8AC3E}">
        <p14:creationId xmlns:p14="http://schemas.microsoft.com/office/powerpoint/2010/main" xmlns="" val="3435932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p>
          <a:p>
            <a:pPr fontAlgn="auto">
              <a:spcAft>
                <a:spcPts val="0"/>
              </a:spcAft>
              <a:defRPr/>
            </a:pPr>
            <a:endParaRPr lang="en-US" sz="2250" b="1" i="1" dirty="0">
              <a:solidFill>
                <a:schemeClr val="tx1"/>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6" y="23336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3148696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
        <p:nvSpPr>
          <p:cNvPr id="5"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350800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86B49129-88C3-40C6-827B-F99834E886BB}"/>
              </a:ext>
            </a:extLst>
          </p:cNvPr>
          <p:cNvSpPr txBox="1"/>
          <p:nvPr userDrawn="1"/>
        </p:nvSpPr>
        <p:spPr>
          <a:xfrm>
            <a:off x="445408" y="6306364"/>
            <a:ext cx="4937760" cy="276999"/>
          </a:xfrm>
          <a:prstGeom prst="rect">
            <a:avLst/>
          </a:prstGeom>
          <a:noFill/>
        </p:spPr>
        <p:txBody>
          <a:bodyPr wrap="square" rtlCol="0">
            <a:spAutoFit/>
          </a:bodyPr>
          <a:lstStyle/>
          <a:p>
            <a:r>
              <a:rPr lang="en-ZA" sz="1200" dirty="0">
                <a:latin typeface="Arial" panose="020B0604020202020204" pitchFamily="34" charset="0"/>
                <a:cs typeface="Arial" panose="020B0604020202020204" pitchFamily="34" charset="0"/>
              </a:rPr>
              <a:t>2017/2018 MDDA Annual Report</a:t>
            </a:r>
          </a:p>
        </p:txBody>
      </p:sp>
    </p:spTree>
    <p:extLst>
      <p:ext uri="{BB962C8B-B14F-4D97-AF65-F5344CB8AC3E}">
        <p14:creationId xmlns:p14="http://schemas.microsoft.com/office/powerpoint/2010/main" xmlns="" val="2674359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423335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307247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970078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3321328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2812876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3936253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515901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41946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1932402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1050909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3718390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xmlns="" id="{15CBE4B4-7FDF-465A-818E-3EFE11833080}"/>
              </a:ext>
            </a:extLst>
          </p:cNvPr>
          <p:cNvSpPr txBox="1"/>
          <p:nvPr userDrawn="1"/>
        </p:nvSpPr>
        <p:spPr>
          <a:xfrm>
            <a:off x="445408" y="6306364"/>
            <a:ext cx="4937760" cy="276999"/>
          </a:xfrm>
          <a:prstGeom prst="rect">
            <a:avLst/>
          </a:prstGeom>
          <a:noFill/>
        </p:spPr>
        <p:txBody>
          <a:bodyPr wrap="square" rtlCol="0">
            <a:spAutoFit/>
          </a:bodyPr>
          <a:lstStyle/>
          <a:p>
            <a:r>
              <a:rPr lang="en-ZA" sz="1200" dirty="0">
                <a:latin typeface="Arial" panose="020B0604020202020204" pitchFamily="34" charset="0"/>
                <a:cs typeface="Arial" panose="020B0604020202020204" pitchFamily="34" charset="0"/>
              </a:rPr>
              <a:t>2017/2018 MDDA Annual Report</a:t>
            </a:r>
          </a:p>
        </p:txBody>
      </p:sp>
    </p:spTree>
    <p:extLst>
      <p:ext uri="{BB962C8B-B14F-4D97-AF65-F5344CB8AC3E}">
        <p14:creationId xmlns:p14="http://schemas.microsoft.com/office/powerpoint/2010/main" xmlns="" val="267547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
        <p:nvSpPr>
          <p:cNvPr id="8"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2400" dirty="0"/>
          </a:p>
          <a:p>
            <a:pPr fontAlgn="auto">
              <a:spcAft>
                <a:spcPts val="0"/>
              </a:spcAft>
              <a:defRPr/>
            </a:pPr>
            <a:endParaRPr lang="en-US" sz="2250" b="1" i="1" dirty="0">
              <a:solidFill>
                <a:schemeClr val="tx1"/>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6" y="233364"/>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27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1329235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
        <p:nvSpPr>
          <p:cNvPr id="5"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xmlns="" val="2020574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3826368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1607214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4162291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1752173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2505513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1208107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2280243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125595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
        <p:nvSpPr>
          <p:cNvPr id="10"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1573731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693669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503774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pic>
        <p:nvPicPr>
          <p:cNvPr id="3" name="Picture 2">
            <a:extLst>
              <a:ext uri="{FF2B5EF4-FFF2-40B4-BE49-F238E27FC236}">
                <a16:creationId xmlns:a16="http://schemas.microsoft.com/office/drawing/2014/main" xmlns="" id="{D6573F64-CD6A-47D4-92B2-04A4B281932D}"/>
              </a:ext>
            </a:extLst>
          </p:cNvPr>
          <p:cNvPicPr>
            <a:picLocks noChangeAspect="1"/>
          </p:cNvPicPr>
          <p:nvPr userDrawn="1"/>
        </p:nvPicPr>
        <p:blipFill>
          <a:blip r:embed="rId3" cstate="print"/>
          <a:stretch>
            <a:fillRect/>
          </a:stretch>
        </p:blipFill>
        <p:spPr>
          <a:xfrm>
            <a:off x="971600" y="6495643"/>
            <a:ext cx="4938188" cy="329213"/>
          </a:xfrm>
          <a:prstGeom prst="rect">
            <a:avLst/>
          </a:prstGeom>
        </p:spPr>
      </p:pic>
    </p:spTree>
    <p:extLst>
      <p:ext uri="{BB962C8B-B14F-4D97-AF65-F5344CB8AC3E}">
        <p14:creationId xmlns:p14="http://schemas.microsoft.com/office/powerpoint/2010/main" xmlns="" val="4134338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xmlns="" val="2314667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xmlns="" val="9065836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xmlns="" val="3927113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xmlns="" val="2240406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xmlns="" val="3013420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xmlns="" val="420896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0490" y="620688"/>
            <a:ext cx="8383020" cy="5616624"/>
          </a:xfrm>
          <a:prstGeom prst="rect">
            <a:avLst/>
          </a:prstGeom>
        </p:spPr>
      </p:pic>
      <p:sp>
        <p:nvSpPr>
          <p:cNvPr id="8"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xmlns="" val="1041600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xmlns="" val="1977962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xmlns="" val="1134073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xmlns="" val="703468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xmlns="" val="24161107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6" name="TextBox 5">
            <a:extLst>
              <a:ext uri="{FF2B5EF4-FFF2-40B4-BE49-F238E27FC236}">
                <a16:creationId xmlns:a16="http://schemas.microsoft.com/office/drawing/2014/main" xmlns="" id="{68B3E78C-62BF-49A9-912B-2869EE0E8222}"/>
              </a:ext>
            </a:extLst>
          </p:cNvPr>
          <p:cNvSpPr txBox="1"/>
          <p:nvPr userDrawn="1"/>
        </p:nvSpPr>
        <p:spPr>
          <a:xfrm>
            <a:off x="445408" y="6306364"/>
            <a:ext cx="4937760" cy="276999"/>
          </a:xfrm>
          <a:prstGeom prst="rect">
            <a:avLst/>
          </a:prstGeom>
          <a:noFill/>
        </p:spPr>
        <p:txBody>
          <a:bodyPr wrap="square" rtlCol="0">
            <a:spAutoFit/>
          </a:bodyPr>
          <a:lstStyle/>
          <a:p>
            <a:r>
              <a:rPr lang="en-ZA" sz="1200" dirty="0">
                <a:latin typeface="Arial" panose="020B0604020202020204" pitchFamily="34" charset="0"/>
                <a:cs typeface="Arial" panose="020B0604020202020204" pitchFamily="34" charset="0"/>
              </a:rPr>
              <a:t>2017/2018 MDDA Annual Report</a:t>
            </a:r>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396451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xmlns="" id="{68B3E78C-62BF-49A9-912B-2869EE0E8222}"/>
              </a:ext>
            </a:extLst>
          </p:cNvPr>
          <p:cNvSpPr txBox="1"/>
          <p:nvPr userDrawn="1"/>
        </p:nvSpPr>
        <p:spPr>
          <a:xfrm>
            <a:off x="868680" y="6352147"/>
            <a:ext cx="49377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Induction</a:t>
            </a:r>
          </a:p>
        </p:txBody>
      </p:sp>
      <p:sp>
        <p:nvSpPr>
          <p:cNvPr id="8" name="Text Placeholder 2">
            <a:extLst>
              <a:ext uri="{FF2B5EF4-FFF2-40B4-BE49-F238E27FC236}">
                <a16:creationId xmlns:a16="http://schemas.microsoft.com/office/drawing/2014/main" xmlns=""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53460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0"/>
            <a:ext cx="1738536" cy="365125"/>
          </a:xfr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2195736" y="6520259"/>
            <a:ext cx="4357464" cy="365125"/>
          </a:xfr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z="2000"/>
            </a:lvl1pPr>
          </a:lstStyle>
          <a:p>
            <a:pPr>
              <a:defRPr/>
            </a:pPr>
            <a:fld id="{D5EBA67E-7B4D-4AB0-BEA8-28D80A74962E}" type="slidenum">
              <a:rPr lang="en-US" smtClean="0"/>
              <a:pPr>
                <a:defRPr/>
              </a:pPr>
              <a:t>‹#›</a:t>
            </a:fld>
            <a:endParaRPr lang="en-US" dirty="0"/>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4.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2483768" y="6356350"/>
            <a:ext cx="432048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xmlns="" val="351832584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E81024-E309-4157-B977-B245F344488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Tree>
    <p:extLst>
      <p:ext uri="{BB962C8B-B14F-4D97-AF65-F5344CB8AC3E}">
        <p14:creationId xmlns:p14="http://schemas.microsoft.com/office/powerpoint/2010/main" xmlns="" val="1399089513"/>
      </p:ext>
    </p:extLst>
  </p:cSld>
  <p:clrMap bg1="lt1" tx1="dk1" bg2="lt2" tx2="dk2" accent1="accent1" accent2="accent2" accent3="accent3" accent4="accent4" accent5="accent5" accent6="accent6" hlink="hlink" folHlink="folHlink"/>
  <p:sldLayoutIdLst>
    <p:sldLayoutId id="214748434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xmlns="" val="51164436"/>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xmlns="" val="1003503180"/>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xmlns="" val="1307996501"/>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E81024-E309-4157-B977-B245F344488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Tree>
    <p:extLst>
      <p:ext uri="{BB962C8B-B14F-4D97-AF65-F5344CB8AC3E}">
        <p14:creationId xmlns:p14="http://schemas.microsoft.com/office/powerpoint/2010/main" xmlns="" val="2380098917"/>
      </p:ext>
    </p:extLst>
  </p:cSld>
  <p:clrMap bg1="lt1" tx1="dk1" bg2="lt2" tx2="dk2" accent1="accent1" accent2="accent2" accent3="accent3" accent4="accent4" accent5="accent5" accent6="accent6" hlink="hlink" folHlink="folHlink"/>
  <p:sldLayoutIdLst>
    <p:sldLayoutId id="214748440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0369476-5E79-4128-BE5F-14DE8DD9D27F}"/>
              </a:ext>
            </a:extLst>
          </p:cNvPr>
          <p:cNvSpPr>
            <a:spLocks noGrp="1"/>
          </p:cNvSpPr>
          <p:nvPr>
            <p:ph type="sldNum" sz="quarter" idx="12"/>
          </p:nvPr>
        </p:nvSpPr>
        <p:spPr/>
        <p:txBody>
          <a:bodyPr/>
          <a:lstStyle/>
          <a:p>
            <a:pPr>
              <a:defRPr/>
            </a:pPr>
            <a:fld id="{6EFE87D6-28AE-4488-BDD1-2DD6D741DE29}" type="slidenum">
              <a:rPr lang="en-US" smtClean="0"/>
              <a:pPr>
                <a:defRPr/>
              </a:pPr>
              <a:t>1</a:t>
            </a:fld>
            <a:endParaRPr lang="en-US" dirty="0"/>
          </a:p>
        </p:txBody>
      </p:sp>
      <p:pic>
        <p:nvPicPr>
          <p:cNvPr id="5" name="Picture 4">
            <a:extLst>
              <a:ext uri="{FF2B5EF4-FFF2-40B4-BE49-F238E27FC236}">
                <a16:creationId xmlns:a16="http://schemas.microsoft.com/office/drawing/2014/main" xmlns="" id="{6FCF23A0-4E01-4932-882D-63FD92901205}"/>
              </a:ext>
            </a:extLst>
          </p:cNvPr>
          <p:cNvPicPr>
            <a:picLocks noChangeAspect="1"/>
          </p:cNvPicPr>
          <p:nvPr/>
        </p:nvPicPr>
        <p:blipFill rotWithShape="1">
          <a:blip r:embed="rId2" cstate="print"/>
          <a:srcRect l="3216" t="8851"/>
          <a:stretch/>
        </p:blipFill>
        <p:spPr>
          <a:xfrm>
            <a:off x="0" y="-14884"/>
            <a:ext cx="8686800" cy="6887768"/>
          </a:xfrm>
          <a:prstGeom prst="rect">
            <a:avLst/>
          </a:prstGeom>
        </p:spPr>
      </p:pic>
      <p:sp>
        <p:nvSpPr>
          <p:cNvPr id="6" name="TextBox 5">
            <a:extLst>
              <a:ext uri="{FF2B5EF4-FFF2-40B4-BE49-F238E27FC236}">
                <a16:creationId xmlns:a16="http://schemas.microsoft.com/office/drawing/2014/main" xmlns="" id="{22139824-3448-4169-B9A7-E4D4D853FC55}"/>
              </a:ext>
            </a:extLst>
          </p:cNvPr>
          <p:cNvSpPr txBox="1"/>
          <p:nvPr/>
        </p:nvSpPr>
        <p:spPr>
          <a:xfrm>
            <a:off x="4139952" y="3717032"/>
            <a:ext cx="4920481" cy="2031325"/>
          </a:xfrm>
          <a:prstGeom prst="rect">
            <a:avLst/>
          </a:prstGeom>
          <a:noFill/>
        </p:spPr>
        <p:txBody>
          <a:bodyPr wrap="square" rtlCol="0">
            <a:spAutoFit/>
          </a:bodyPr>
          <a:lstStyle/>
          <a:p>
            <a:r>
              <a:rPr lang="en-ZA" sz="3600" b="1" dirty="0">
                <a:solidFill>
                  <a:schemeClr val="accent6"/>
                </a:solidFill>
                <a:latin typeface="Arial" pitchFamily="34" charset="0"/>
              </a:rPr>
              <a:t>Presentation to the Portfolio Committee on Communications</a:t>
            </a:r>
          </a:p>
          <a:p>
            <a:endParaRPr lang="en-ZA" b="1" dirty="0">
              <a:latin typeface="Arial" pitchFamily="34" charset="0"/>
            </a:endParaRPr>
          </a:p>
        </p:txBody>
      </p:sp>
    </p:spTree>
    <p:extLst>
      <p:ext uri="{BB962C8B-B14F-4D97-AF65-F5344CB8AC3E}">
        <p14:creationId xmlns:p14="http://schemas.microsoft.com/office/powerpoint/2010/main" xmlns="" val="428842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 bol"/>
                <a:cs typeface="Aria bol"/>
              </a:rPr>
              <a:t>Overall Audit Outcome</a:t>
            </a:r>
          </a:p>
        </p:txBody>
      </p:sp>
      <p:graphicFrame>
        <p:nvGraphicFramePr>
          <p:cNvPr id="7" name="Table 6"/>
          <p:cNvGraphicFramePr>
            <a:graphicFrameLocks noGrp="1"/>
          </p:cNvGraphicFramePr>
          <p:nvPr>
            <p:extLst>
              <p:ext uri="{D42A27DB-BD31-4B8C-83A1-F6EECF244321}">
                <p14:modId xmlns:p14="http://schemas.microsoft.com/office/powerpoint/2010/main" xmlns="" val="1322611750"/>
              </p:ext>
            </p:extLst>
          </p:nvPr>
        </p:nvGraphicFramePr>
        <p:xfrm>
          <a:off x="539552" y="1639065"/>
          <a:ext cx="8118851" cy="1797575"/>
        </p:xfrm>
        <a:graphic>
          <a:graphicData uri="http://schemas.openxmlformats.org/drawingml/2006/table">
            <a:tbl>
              <a:tblPr>
                <a:tableStyleId>{08FB837D-C827-4EFA-A057-4D05807E0F7C}</a:tableStyleId>
              </a:tblPr>
              <a:tblGrid>
                <a:gridCol w="3494189">
                  <a:extLst>
                    <a:ext uri="{9D8B030D-6E8A-4147-A177-3AD203B41FA5}">
                      <a16:colId xmlns:a16="http://schemas.microsoft.com/office/drawing/2014/main" xmlns="" val="20000"/>
                    </a:ext>
                  </a:extLst>
                </a:gridCol>
                <a:gridCol w="1435114">
                  <a:extLst>
                    <a:ext uri="{9D8B030D-6E8A-4147-A177-3AD203B41FA5}">
                      <a16:colId xmlns:a16="http://schemas.microsoft.com/office/drawing/2014/main" xmlns="" val="20001"/>
                    </a:ext>
                  </a:extLst>
                </a:gridCol>
                <a:gridCol w="1580406">
                  <a:extLst>
                    <a:ext uri="{9D8B030D-6E8A-4147-A177-3AD203B41FA5}">
                      <a16:colId xmlns:a16="http://schemas.microsoft.com/office/drawing/2014/main" xmlns="" val="20002"/>
                    </a:ext>
                  </a:extLst>
                </a:gridCol>
                <a:gridCol w="1609142">
                  <a:extLst>
                    <a:ext uri="{9D8B030D-6E8A-4147-A177-3AD203B41FA5}">
                      <a16:colId xmlns:a16="http://schemas.microsoft.com/office/drawing/2014/main" xmlns="" val="20003"/>
                    </a:ext>
                  </a:extLst>
                </a:gridCol>
              </a:tblGrid>
              <a:tr h="349775">
                <a:tc>
                  <a:txBody>
                    <a:bodyPr/>
                    <a:lstStyle/>
                    <a:p>
                      <a:pPr marL="0" marR="0" algn="ctr">
                        <a:spcBef>
                          <a:spcPts val="0"/>
                        </a:spcBef>
                        <a:spcAft>
                          <a:spcPts val="0"/>
                        </a:spcAft>
                      </a:pPr>
                      <a:r>
                        <a:rPr lang="en-ZA" sz="2000" b="1" dirty="0">
                          <a:solidFill>
                            <a:schemeClr val="bg1"/>
                          </a:solidFill>
                          <a:latin typeface="Arial" pitchFamily="34" charset="0"/>
                          <a:cs typeface="Arial" pitchFamily="34" charset="0"/>
                        </a:rPr>
                        <a:t>Details</a:t>
                      </a:r>
                      <a:endParaRPr lang="en-US" sz="2000" b="1"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tc>
                  <a:txBody>
                    <a:bodyPr/>
                    <a:lstStyle/>
                    <a:p>
                      <a:pPr marL="0" marR="0" algn="ctr" defTabSz="914400" rtl="0" eaLnBrk="1" latinLnBrk="0" hangingPunct="1">
                        <a:spcBef>
                          <a:spcPts val="0"/>
                        </a:spcBef>
                        <a:spcAft>
                          <a:spcPts val="0"/>
                        </a:spcAft>
                      </a:pPr>
                      <a:r>
                        <a:rPr lang="en-ZA" sz="2000" b="1" kern="1200" dirty="0">
                          <a:solidFill>
                            <a:schemeClr val="bg1"/>
                          </a:solidFill>
                          <a:latin typeface="Arial" pitchFamily="34" charset="0"/>
                          <a:cs typeface="Arial" pitchFamily="34" charset="0"/>
                        </a:rPr>
                        <a:t>2017/18</a:t>
                      </a:r>
                      <a:endParaRPr lang="en-US" sz="2000" b="1" kern="1200"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tc>
                  <a:txBody>
                    <a:bodyPr/>
                    <a:lstStyle/>
                    <a:p>
                      <a:pPr marL="0" marR="0" algn="ctr" defTabSz="914400" rtl="0" eaLnBrk="1" latinLnBrk="0" hangingPunct="1">
                        <a:spcBef>
                          <a:spcPts val="0"/>
                        </a:spcBef>
                        <a:spcAft>
                          <a:spcPts val="0"/>
                        </a:spcAft>
                      </a:pPr>
                      <a:r>
                        <a:rPr lang="en-ZA" sz="2000" b="1" kern="1200" dirty="0">
                          <a:solidFill>
                            <a:schemeClr val="bg1"/>
                          </a:solidFill>
                          <a:latin typeface="Arial" pitchFamily="34" charset="0"/>
                          <a:cs typeface="Arial" pitchFamily="34" charset="0"/>
                        </a:rPr>
                        <a:t>2016/17</a:t>
                      </a:r>
                      <a:endParaRPr lang="en-US" sz="2000" b="1" kern="1200"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tc>
                  <a:txBody>
                    <a:bodyPr/>
                    <a:lstStyle/>
                    <a:p>
                      <a:pPr marL="0" marR="0" algn="ctr">
                        <a:spcBef>
                          <a:spcPts val="0"/>
                        </a:spcBef>
                        <a:spcAft>
                          <a:spcPts val="0"/>
                        </a:spcAft>
                      </a:pPr>
                      <a:r>
                        <a:rPr lang="en-ZA" sz="2000" b="1" dirty="0">
                          <a:solidFill>
                            <a:schemeClr val="bg1"/>
                          </a:solidFill>
                          <a:latin typeface="Arial" pitchFamily="34" charset="0"/>
                          <a:cs typeface="Arial" pitchFamily="34" charset="0"/>
                        </a:rPr>
                        <a:t>Movement</a:t>
                      </a:r>
                      <a:endParaRPr lang="en-US" sz="2000" b="1"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extLst>
                  <a:ext uri="{0D108BD9-81ED-4DB2-BD59-A6C34878D82A}">
                    <a16:rowId xmlns:a16="http://schemas.microsoft.com/office/drawing/2014/main" xmlns="" val="10000"/>
                  </a:ext>
                </a:extLst>
              </a:tr>
              <a:tr h="360040">
                <a:tc>
                  <a:txBody>
                    <a:bodyPr/>
                    <a:lstStyle/>
                    <a:p>
                      <a:pPr marL="0" marR="0" algn="l">
                        <a:spcBef>
                          <a:spcPts val="0"/>
                        </a:spcBef>
                        <a:spcAft>
                          <a:spcPts val="0"/>
                        </a:spcAft>
                      </a:pPr>
                      <a:endParaRPr lang="en-ZA" sz="1900" dirty="0">
                        <a:latin typeface="Arial" pitchFamily="34" charset="0"/>
                        <a:cs typeface="Arial" pitchFamily="34" charset="0"/>
                      </a:endParaRPr>
                    </a:p>
                    <a:p>
                      <a:pPr marL="0" marR="0" algn="l">
                        <a:spcBef>
                          <a:spcPts val="0"/>
                        </a:spcBef>
                        <a:spcAft>
                          <a:spcPts val="0"/>
                        </a:spcAft>
                      </a:pPr>
                      <a:r>
                        <a:rPr lang="en-ZA" sz="1900" dirty="0">
                          <a:latin typeface="Arial" pitchFamily="34" charset="0"/>
                          <a:cs typeface="Arial" pitchFamily="34" charset="0"/>
                        </a:rPr>
                        <a:t>Audit of Financial statements</a:t>
                      </a:r>
                      <a:endParaRPr lang="en-US" sz="1900" dirty="0">
                        <a:latin typeface="Arial" pitchFamily="34" charset="0"/>
                        <a:ea typeface="Times New Roman"/>
                        <a:cs typeface="Arial" pitchFamily="34" charset="0"/>
                      </a:endParaRP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algn="ctr">
                        <a:spcBef>
                          <a:spcPts val="0"/>
                        </a:spcBef>
                        <a:spcAft>
                          <a:spcPts val="0"/>
                        </a:spcAft>
                      </a:pPr>
                      <a:r>
                        <a:rPr lang="en-ZA" sz="1900" dirty="0">
                          <a:latin typeface="Arial" pitchFamily="34" charset="0"/>
                          <a:cs typeface="Arial" pitchFamily="34" charset="0"/>
                        </a:rPr>
                        <a:t>Unqualified</a:t>
                      </a:r>
                      <a:endParaRPr lang="en-US" sz="1900" dirty="0">
                        <a:latin typeface="Arial" pitchFamily="34" charset="0"/>
                        <a:ea typeface="Times New Roman"/>
                        <a:cs typeface="Arial" pitchFamily="34" charset="0"/>
                      </a:endParaRP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algn="ctr">
                        <a:spcBef>
                          <a:spcPts val="0"/>
                        </a:spcBef>
                        <a:spcAft>
                          <a:spcPts val="0"/>
                        </a:spcAft>
                      </a:pPr>
                      <a:r>
                        <a:rPr lang="en-ZA" sz="1900" dirty="0">
                          <a:latin typeface="Arial" pitchFamily="34" charset="0"/>
                          <a:cs typeface="Arial" pitchFamily="34" charset="0"/>
                        </a:rPr>
                        <a:t>Unqualified</a:t>
                      </a:r>
                      <a:endParaRPr lang="en-US" sz="1900" dirty="0">
                        <a:latin typeface="Arial" pitchFamily="34" charset="0"/>
                        <a:ea typeface="Times New Roman"/>
                        <a:cs typeface="Arial" pitchFamily="34" charset="0"/>
                      </a:endParaRP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900" dirty="0">
                          <a:latin typeface="Arial" pitchFamily="34" charset="0"/>
                          <a:cs typeface="Arial" pitchFamily="34" charset="0"/>
                        </a:rPr>
                        <a:t>Unchanged</a:t>
                      </a:r>
                      <a:endParaRPr lang="en-US" sz="1900" dirty="0">
                        <a:latin typeface="Arial" pitchFamily="34" charset="0"/>
                        <a:cs typeface="Arial" pitchFamily="34" charset="0"/>
                      </a:endParaRPr>
                    </a:p>
                  </a:txBody>
                  <a:tcPr marL="49606" marR="49606" marT="0" marB="0"/>
                </a:tc>
                <a:extLst>
                  <a:ext uri="{0D108BD9-81ED-4DB2-BD59-A6C34878D82A}">
                    <a16:rowId xmlns:a16="http://schemas.microsoft.com/office/drawing/2014/main" xmlns="" val="10001"/>
                  </a:ext>
                </a:extLst>
              </a:tr>
              <a:tr h="409854">
                <a:tc>
                  <a:txBody>
                    <a:bodyPr/>
                    <a:lstStyle/>
                    <a:p>
                      <a:pPr marL="0" marR="0" algn="l">
                        <a:spcBef>
                          <a:spcPts val="0"/>
                        </a:spcBef>
                        <a:spcAft>
                          <a:spcPts val="0"/>
                        </a:spcAft>
                      </a:pPr>
                      <a:endParaRPr lang="en-ZA" sz="1900" dirty="0">
                        <a:latin typeface="Arial" pitchFamily="34" charset="0"/>
                        <a:cs typeface="Arial" pitchFamily="34" charset="0"/>
                      </a:endParaRPr>
                    </a:p>
                    <a:p>
                      <a:pPr marL="0" marR="0" algn="l">
                        <a:spcBef>
                          <a:spcPts val="0"/>
                        </a:spcBef>
                        <a:spcAft>
                          <a:spcPts val="0"/>
                        </a:spcAft>
                      </a:pPr>
                      <a:r>
                        <a:rPr lang="en-ZA" sz="1900" dirty="0">
                          <a:latin typeface="Arial" pitchFamily="34" charset="0"/>
                          <a:cs typeface="Arial" pitchFamily="34" charset="0"/>
                        </a:rPr>
                        <a:t>Findings on compliance with </a:t>
                      </a:r>
                      <a:br>
                        <a:rPr lang="en-ZA" sz="1900" dirty="0">
                          <a:latin typeface="Arial" pitchFamily="34" charset="0"/>
                          <a:cs typeface="Arial" pitchFamily="34" charset="0"/>
                        </a:rPr>
                      </a:br>
                      <a:r>
                        <a:rPr lang="en-ZA" sz="1900" dirty="0">
                          <a:latin typeface="Arial" pitchFamily="34" charset="0"/>
                          <a:cs typeface="Arial" pitchFamily="34" charset="0"/>
                        </a:rPr>
                        <a:t>laws and regulations</a:t>
                      </a:r>
                      <a:endParaRPr lang="en-US" sz="1900" dirty="0">
                        <a:latin typeface="Arial" pitchFamily="34" charset="0"/>
                        <a:ea typeface="Times New Roman"/>
                        <a:cs typeface="Arial" pitchFamily="34" charset="0"/>
                      </a:endParaRP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algn="ctr">
                        <a:spcBef>
                          <a:spcPts val="0"/>
                        </a:spcBef>
                        <a:spcAft>
                          <a:spcPts val="0"/>
                        </a:spcAft>
                      </a:pPr>
                      <a:r>
                        <a:rPr lang="en-ZA" sz="1900" dirty="0">
                          <a:latin typeface="Arial" pitchFamily="34" charset="0"/>
                          <a:cs typeface="Arial" pitchFamily="34" charset="0"/>
                        </a:rPr>
                        <a:t>Yes</a:t>
                      </a:r>
                      <a:endParaRPr lang="en-US" sz="1900" dirty="0">
                        <a:latin typeface="Arial" pitchFamily="34" charset="0"/>
                        <a:ea typeface="Times New Roman"/>
                        <a:cs typeface="Arial" pitchFamily="34" charset="0"/>
                      </a:endParaRP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algn="ctr">
                        <a:spcBef>
                          <a:spcPts val="0"/>
                        </a:spcBef>
                        <a:spcAft>
                          <a:spcPts val="0"/>
                        </a:spcAft>
                      </a:pPr>
                      <a:r>
                        <a:rPr lang="en-ZA" sz="1900" dirty="0">
                          <a:latin typeface="Arial" pitchFamily="34" charset="0"/>
                          <a:ea typeface="+mn-ea"/>
                          <a:cs typeface="Arial" pitchFamily="34" charset="0"/>
                        </a:rPr>
                        <a:t>Yes</a:t>
                      </a:r>
                      <a:r>
                        <a:rPr lang="en-ZA" sz="1900" baseline="0" dirty="0">
                          <a:latin typeface="Arial" pitchFamily="34" charset="0"/>
                          <a:ea typeface="+mn-ea"/>
                          <a:cs typeface="Arial" pitchFamily="34" charset="0"/>
                        </a:rPr>
                        <a:t> </a:t>
                      </a:r>
                      <a:endParaRPr lang="en-US" sz="1900" dirty="0">
                        <a:latin typeface="Arial" pitchFamily="34" charset="0"/>
                        <a:ea typeface="Times New Roman"/>
                        <a:cs typeface="Arial" pitchFamily="34" charset="0"/>
                      </a:endParaRP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900" dirty="0">
                          <a:latin typeface="Arial" pitchFamily="34" charset="0"/>
                          <a:cs typeface="Arial" pitchFamily="34" charset="0"/>
                        </a:rPr>
                        <a:t>Unchanged</a:t>
                      </a:r>
                      <a:endParaRPr lang="en-US" sz="1900" dirty="0">
                        <a:latin typeface="Arial" pitchFamily="34" charset="0"/>
                        <a:cs typeface="Arial" pitchFamily="34" charset="0"/>
                      </a:endParaRPr>
                    </a:p>
                  </a:txBody>
                  <a:tcPr marL="49606" marR="49606" marT="0" marB="0"/>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243927239"/>
              </p:ext>
            </p:extLst>
          </p:nvPr>
        </p:nvGraphicFramePr>
        <p:xfrm>
          <a:off x="485597" y="3789041"/>
          <a:ext cx="8118851" cy="2114224"/>
        </p:xfrm>
        <a:graphic>
          <a:graphicData uri="http://schemas.openxmlformats.org/drawingml/2006/table">
            <a:tbl>
              <a:tblPr>
                <a:tableStyleId>{08FB837D-C827-4EFA-A057-4D05807E0F7C}</a:tableStyleId>
              </a:tblPr>
              <a:tblGrid>
                <a:gridCol w="3494189">
                  <a:extLst>
                    <a:ext uri="{9D8B030D-6E8A-4147-A177-3AD203B41FA5}">
                      <a16:colId xmlns:a16="http://schemas.microsoft.com/office/drawing/2014/main" xmlns="" val="20000"/>
                    </a:ext>
                  </a:extLst>
                </a:gridCol>
                <a:gridCol w="1435114">
                  <a:extLst>
                    <a:ext uri="{9D8B030D-6E8A-4147-A177-3AD203B41FA5}">
                      <a16:colId xmlns:a16="http://schemas.microsoft.com/office/drawing/2014/main" xmlns="" val="20001"/>
                    </a:ext>
                  </a:extLst>
                </a:gridCol>
                <a:gridCol w="1580406">
                  <a:extLst>
                    <a:ext uri="{9D8B030D-6E8A-4147-A177-3AD203B41FA5}">
                      <a16:colId xmlns:a16="http://schemas.microsoft.com/office/drawing/2014/main" xmlns="" val="20002"/>
                    </a:ext>
                  </a:extLst>
                </a:gridCol>
                <a:gridCol w="1609142">
                  <a:extLst>
                    <a:ext uri="{9D8B030D-6E8A-4147-A177-3AD203B41FA5}">
                      <a16:colId xmlns:a16="http://schemas.microsoft.com/office/drawing/2014/main" xmlns="" val="20003"/>
                    </a:ext>
                  </a:extLst>
                </a:gridCol>
              </a:tblGrid>
              <a:tr h="360039">
                <a:tc>
                  <a:txBody>
                    <a:bodyPr/>
                    <a:lstStyle/>
                    <a:p>
                      <a:pPr marL="0" marR="0" algn="ctr">
                        <a:spcBef>
                          <a:spcPts val="0"/>
                        </a:spcBef>
                        <a:spcAft>
                          <a:spcPts val="0"/>
                        </a:spcAft>
                      </a:pPr>
                      <a:r>
                        <a:rPr lang="en-ZA" sz="2000" b="1" dirty="0">
                          <a:solidFill>
                            <a:schemeClr val="bg1"/>
                          </a:solidFill>
                          <a:latin typeface="Arial" pitchFamily="34" charset="0"/>
                          <a:cs typeface="Arial" pitchFamily="34" charset="0"/>
                        </a:rPr>
                        <a:t>Details</a:t>
                      </a:r>
                      <a:endParaRPr lang="en-US" sz="2000" b="1"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tc>
                  <a:txBody>
                    <a:bodyPr/>
                    <a:lstStyle/>
                    <a:p>
                      <a:pPr marL="0" marR="0" algn="ctr" defTabSz="914400" rtl="0" eaLnBrk="1" latinLnBrk="0" hangingPunct="1">
                        <a:spcBef>
                          <a:spcPts val="0"/>
                        </a:spcBef>
                        <a:spcAft>
                          <a:spcPts val="0"/>
                        </a:spcAft>
                      </a:pPr>
                      <a:r>
                        <a:rPr lang="en-ZA" sz="2000" b="1" kern="1200" dirty="0">
                          <a:solidFill>
                            <a:schemeClr val="bg1"/>
                          </a:solidFill>
                          <a:latin typeface="Arial" pitchFamily="34" charset="0"/>
                          <a:cs typeface="Arial" pitchFamily="34" charset="0"/>
                        </a:rPr>
                        <a:t>2017/18</a:t>
                      </a:r>
                      <a:endParaRPr lang="en-US" sz="2000" b="1" kern="1200"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tc>
                  <a:txBody>
                    <a:bodyPr/>
                    <a:lstStyle/>
                    <a:p>
                      <a:pPr marL="0" marR="0" algn="ctr" defTabSz="914400" rtl="0" eaLnBrk="1" latinLnBrk="0" hangingPunct="1">
                        <a:spcBef>
                          <a:spcPts val="0"/>
                        </a:spcBef>
                        <a:spcAft>
                          <a:spcPts val="0"/>
                        </a:spcAft>
                      </a:pPr>
                      <a:r>
                        <a:rPr lang="en-ZA" sz="2000" b="1" kern="1200" dirty="0">
                          <a:solidFill>
                            <a:schemeClr val="bg1"/>
                          </a:solidFill>
                          <a:latin typeface="Arial" pitchFamily="34" charset="0"/>
                          <a:cs typeface="Arial" pitchFamily="34" charset="0"/>
                        </a:rPr>
                        <a:t>2016/17</a:t>
                      </a:r>
                      <a:endParaRPr lang="en-US" sz="2000" b="1" kern="1200"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tc>
                  <a:txBody>
                    <a:bodyPr/>
                    <a:lstStyle/>
                    <a:p>
                      <a:pPr marL="0" marR="0" algn="ctr">
                        <a:spcBef>
                          <a:spcPts val="0"/>
                        </a:spcBef>
                        <a:spcAft>
                          <a:spcPts val="0"/>
                        </a:spcAft>
                      </a:pPr>
                      <a:r>
                        <a:rPr lang="en-ZA" sz="2000" b="1" dirty="0">
                          <a:solidFill>
                            <a:schemeClr val="bg1"/>
                          </a:solidFill>
                          <a:latin typeface="Arial" pitchFamily="34" charset="0"/>
                          <a:cs typeface="Arial" pitchFamily="34" charset="0"/>
                        </a:rPr>
                        <a:t>Movement</a:t>
                      </a:r>
                      <a:endParaRPr lang="en-US" sz="2000" b="1" dirty="0">
                        <a:solidFill>
                          <a:schemeClr val="bg1"/>
                        </a:solidFill>
                        <a:latin typeface="Arial" pitchFamily="34" charset="0"/>
                        <a:ea typeface="Times New Roman"/>
                        <a:cs typeface="Arial" pitchFamily="34" charset="0"/>
                      </a:endParaRPr>
                    </a:p>
                  </a:txBody>
                  <a:tcPr marL="49606" marR="49606" marT="0" marB="0">
                    <a:solidFill>
                      <a:schemeClr val="accent6">
                        <a:lumMod val="75000"/>
                      </a:schemeClr>
                    </a:solidFill>
                  </a:tcPr>
                </a:tc>
                <a:extLst>
                  <a:ext uri="{0D108BD9-81ED-4DB2-BD59-A6C34878D82A}">
                    <a16:rowId xmlns:a16="http://schemas.microsoft.com/office/drawing/2014/main" xmlns="" val="10000"/>
                  </a:ext>
                </a:extLst>
              </a:tr>
              <a:tr h="306385">
                <a:tc gridSpan="4">
                  <a:txBody>
                    <a:bodyPr/>
                    <a:lstStyle/>
                    <a:p>
                      <a:pPr marL="0" marR="0" algn="ctr">
                        <a:spcBef>
                          <a:spcPts val="0"/>
                        </a:spcBef>
                        <a:spcAft>
                          <a:spcPts val="0"/>
                        </a:spcAft>
                      </a:pPr>
                      <a:r>
                        <a:rPr lang="en-ZA" sz="1900" dirty="0">
                          <a:latin typeface="Arial" pitchFamily="34" charset="0"/>
                          <a:cs typeface="Arial" pitchFamily="34" charset="0"/>
                        </a:rPr>
                        <a:t>Audit of predetermined objectives (AOPOs)</a:t>
                      </a:r>
                      <a:endParaRPr lang="en-US" sz="1900" dirty="0">
                        <a:latin typeface="Arial" pitchFamily="34" charset="0"/>
                        <a:ea typeface="Times New Roman"/>
                        <a:cs typeface="Arial" pitchFamily="34" charset="0"/>
                      </a:endParaRPr>
                    </a:p>
                  </a:txBody>
                  <a:tcPr marL="49606" marR="49606" marT="0" marB="0" anchor="ctr"/>
                </a:tc>
                <a:tc hMerge="1">
                  <a:txBody>
                    <a:bodyPr/>
                    <a:lstStyle/>
                    <a:p>
                      <a:pPr marL="0" marR="0" algn="l">
                        <a:spcBef>
                          <a:spcPts val="0"/>
                        </a:spcBef>
                        <a:spcAft>
                          <a:spcPts val="0"/>
                        </a:spcAft>
                      </a:pPr>
                      <a:endParaRPr lang="en-US" sz="1800" dirty="0">
                        <a:latin typeface="Arial" pitchFamily="34" charset="0"/>
                        <a:ea typeface="Times New Roman"/>
                        <a:cs typeface="Arial" pitchFamily="34" charset="0"/>
                      </a:endParaRPr>
                    </a:p>
                  </a:txBody>
                  <a:tcPr marL="49606" marR="49606" marT="0" marB="0"/>
                </a:tc>
                <a:tc hMerge="1">
                  <a:txBody>
                    <a:bodyPr/>
                    <a:lstStyle/>
                    <a:p>
                      <a:pPr marL="0" marR="0" algn="l">
                        <a:spcBef>
                          <a:spcPts val="0"/>
                        </a:spcBef>
                        <a:spcAft>
                          <a:spcPts val="0"/>
                        </a:spcAft>
                      </a:pPr>
                      <a:endParaRPr lang="en-US" sz="1800" dirty="0">
                        <a:latin typeface="Arial" pitchFamily="34" charset="0"/>
                        <a:ea typeface="Times New Roman"/>
                        <a:cs typeface="Arial" pitchFamily="34" charset="0"/>
                      </a:endParaRPr>
                    </a:p>
                  </a:txBody>
                  <a:tcPr marL="49606" marR="49606" marT="0" marB="0"/>
                </a:tc>
                <a:tc hMerge="1">
                  <a:txBody>
                    <a:bodyPr/>
                    <a:lstStyle/>
                    <a:p>
                      <a:pPr marL="0" marR="0" algn="l">
                        <a:spcBef>
                          <a:spcPts val="0"/>
                        </a:spcBef>
                        <a:spcAft>
                          <a:spcPts val="0"/>
                        </a:spcAft>
                      </a:pPr>
                      <a:endParaRPr lang="en-US" sz="1800" dirty="0">
                        <a:latin typeface="Arial" pitchFamily="34" charset="0"/>
                        <a:ea typeface="Times New Roman"/>
                        <a:cs typeface="Arial" pitchFamily="34" charset="0"/>
                      </a:endParaRPr>
                    </a:p>
                  </a:txBody>
                  <a:tcPr marL="49606" marR="49606" marT="0" marB="0"/>
                </a:tc>
                <a:extLst>
                  <a:ext uri="{0D108BD9-81ED-4DB2-BD59-A6C34878D82A}">
                    <a16:rowId xmlns:a16="http://schemas.microsoft.com/office/drawing/2014/main" xmlns="" val="10001"/>
                  </a:ext>
                </a:extLst>
              </a:tr>
              <a:tr h="856230">
                <a:tc>
                  <a:txBody>
                    <a:bodyPr/>
                    <a:lstStyle/>
                    <a:p>
                      <a:pPr marL="0" marR="0" algn="l">
                        <a:spcBef>
                          <a:spcPts val="0"/>
                        </a:spcBef>
                        <a:spcAft>
                          <a:spcPts val="0"/>
                        </a:spcAft>
                      </a:pPr>
                      <a:endParaRPr lang="en-ZA" sz="1900" dirty="0">
                        <a:latin typeface="Arial" pitchFamily="34" charset="0"/>
                        <a:cs typeface="Arial" pitchFamily="34" charset="0"/>
                      </a:endParaRPr>
                    </a:p>
                    <a:p>
                      <a:pPr marL="0" marR="0" algn="l">
                        <a:spcBef>
                          <a:spcPts val="0"/>
                        </a:spcBef>
                        <a:spcAft>
                          <a:spcPts val="0"/>
                        </a:spcAft>
                      </a:pPr>
                      <a:r>
                        <a:rPr lang="en-ZA" sz="1900" b="1" dirty="0">
                          <a:latin typeface="Arial" pitchFamily="34" charset="0"/>
                          <a:cs typeface="Arial" pitchFamily="34" charset="0"/>
                        </a:rPr>
                        <a:t>Programme 2: </a:t>
                      </a:r>
                      <a:br>
                        <a:rPr lang="en-ZA" sz="1900" b="1" dirty="0">
                          <a:latin typeface="Arial" pitchFamily="34" charset="0"/>
                          <a:cs typeface="Arial" pitchFamily="34" charset="0"/>
                        </a:rPr>
                      </a:br>
                      <a:r>
                        <a:rPr lang="en-ZA" sz="1900" dirty="0">
                          <a:latin typeface="Arial" pitchFamily="34" charset="0"/>
                          <a:cs typeface="Arial" pitchFamily="34" charset="0"/>
                        </a:rPr>
                        <a:t>Grant and seed funding</a:t>
                      </a:r>
                      <a:endParaRPr lang="en-US" sz="1900" dirty="0">
                        <a:latin typeface="Arial" pitchFamily="34" charset="0"/>
                        <a:ea typeface="Times New Roman"/>
                        <a:cs typeface="Arial" pitchFamily="34" charset="0"/>
                      </a:endParaRP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algn="ctr">
                        <a:spcBef>
                          <a:spcPts val="0"/>
                        </a:spcBef>
                        <a:spcAft>
                          <a:spcPts val="0"/>
                        </a:spcAft>
                      </a:pPr>
                      <a:r>
                        <a:rPr lang="en-US" sz="1900" dirty="0">
                          <a:latin typeface="Arial" pitchFamily="34" charset="0"/>
                          <a:ea typeface="Times New Roman"/>
                          <a:cs typeface="Arial" pitchFamily="34" charset="0"/>
                        </a:rPr>
                        <a:t>Qualified</a:t>
                      </a:r>
                    </a:p>
                  </a:txBody>
                  <a:tcPr marL="49606" marR="49606" marT="0" marB="0"/>
                </a:tc>
                <a:tc>
                  <a:txBody>
                    <a:bodyPr/>
                    <a:lstStyle/>
                    <a:p>
                      <a:pPr marL="0" marR="0" algn="ctr">
                        <a:spcBef>
                          <a:spcPts val="0"/>
                        </a:spcBef>
                        <a:spcAft>
                          <a:spcPts val="0"/>
                        </a:spcAft>
                      </a:pPr>
                      <a:endParaRPr lang="en-ZA" sz="1900" dirty="0">
                        <a:latin typeface="Arial" pitchFamily="34" charset="0"/>
                        <a:cs typeface="Arial" pitchFamily="34" charset="0"/>
                      </a:endParaRPr>
                    </a:p>
                    <a:p>
                      <a:pPr marL="0" marR="0" algn="ctr">
                        <a:spcBef>
                          <a:spcPts val="0"/>
                        </a:spcBef>
                        <a:spcAft>
                          <a:spcPts val="0"/>
                        </a:spcAft>
                      </a:pPr>
                      <a:r>
                        <a:rPr lang="en-ZA" sz="1900" dirty="0">
                          <a:latin typeface="Arial" pitchFamily="34" charset="0"/>
                          <a:cs typeface="Arial" pitchFamily="34" charset="0"/>
                        </a:rPr>
                        <a:t>Qualified</a:t>
                      </a:r>
                      <a:endParaRPr lang="en-US" sz="1900" dirty="0">
                        <a:latin typeface="Arial" pitchFamily="34" charset="0"/>
                        <a:ea typeface="Times New Roman"/>
                        <a:cs typeface="Arial" pitchFamily="34" charset="0"/>
                      </a:endParaRPr>
                    </a:p>
                  </a:txBody>
                  <a:tcPr marL="49606" marR="4960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900" dirty="0">
                        <a:latin typeface="Arial" pitchFamily="34" charset="0"/>
                        <a:cs typeface="Arial" pitchFamily="34" charset="0"/>
                      </a:endParaRPr>
                    </a:p>
                    <a:p>
                      <a:pPr marL="0" marR="0" algn="ctr">
                        <a:spcBef>
                          <a:spcPts val="0"/>
                        </a:spcBef>
                        <a:spcAft>
                          <a:spcPts val="0"/>
                        </a:spcAft>
                      </a:pPr>
                      <a:r>
                        <a:rPr lang="en-US" sz="1900" dirty="0">
                          <a:latin typeface="Arial" pitchFamily="34" charset="0"/>
                          <a:ea typeface="Times New Roman"/>
                          <a:cs typeface="Arial" pitchFamily="34" charset="0"/>
                        </a:rPr>
                        <a:t>Unchanged</a:t>
                      </a:r>
                    </a:p>
                    <a:p>
                      <a:pPr marL="0" marR="0" algn="ctr">
                        <a:spcBef>
                          <a:spcPts val="0"/>
                        </a:spcBef>
                        <a:spcAft>
                          <a:spcPts val="0"/>
                        </a:spcAft>
                      </a:pPr>
                      <a:r>
                        <a:rPr lang="en-ZA" sz="1900" baseline="0" dirty="0">
                          <a:latin typeface="Arial" pitchFamily="34" charset="0"/>
                          <a:cs typeface="Arial" pitchFamily="34" charset="0"/>
                        </a:rPr>
                        <a:t> </a:t>
                      </a:r>
                      <a:endParaRPr lang="en-US" sz="1900" dirty="0">
                        <a:latin typeface="Arial" pitchFamily="34" charset="0"/>
                        <a:ea typeface="Times New Roman"/>
                        <a:cs typeface="Arial" pitchFamily="34" charset="0"/>
                      </a:endParaRPr>
                    </a:p>
                  </a:txBody>
                  <a:tcPr marL="49606" marR="49606" marT="0" marB="0"/>
                </a:tc>
                <a:extLst>
                  <a:ext uri="{0D108BD9-81ED-4DB2-BD59-A6C34878D82A}">
                    <a16:rowId xmlns:a16="http://schemas.microsoft.com/office/drawing/2014/main" xmlns="" val="10002"/>
                  </a:ext>
                </a:extLst>
              </a:tr>
              <a:tr h="570820">
                <a:tc>
                  <a:txBody>
                    <a:bodyPr/>
                    <a:lstStyle/>
                    <a:p>
                      <a:pPr marL="0" marR="0" algn="l">
                        <a:spcBef>
                          <a:spcPts val="0"/>
                        </a:spcBef>
                        <a:spcAft>
                          <a:spcPts val="0"/>
                        </a:spcAft>
                      </a:pPr>
                      <a:r>
                        <a:rPr lang="en-US" sz="1900" b="1" dirty="0">
                          <a:latin typeface="Arial" pitchFamily="34" charset="0"/>
                          <a:ea typeface="Times New Roman"/>
                          <a:cs typeface="Arial" pitchFamily="34" charset="0"/>
                        </a:rPr>
                        <a:t>Programme 4: </a:t>
                      </a:r>
                      <a:br>
                        <a:rPr lang="en-US" sz="1900" b="1" dirty="0">
                          <a:latin typeface="Arial" pitchFamily="34" charset="0"/>
                          <a:ea typeface="Times New Roman"/>
                          <a:cs typeface="Arial" pitchFamily="34" charset="0"/>
                        </a:rPr>
                      </a:br>
                      <a:r>
                        <a:rPr lang="en-US" sz="1900" dirty="0">
                          <a:latin typeface="Arial" pitchFamily="34" charset="0"/>
                          <a:ea typeface="Times New Roman"/>
                          <a:cs typeface="Arial" pitchFamily="34" charset="0"/>
                        </a:rPr>
                        <a:t>Capacity building</a:t>
                      </a:r>
                    </a:p>
                  </a:txBody>
                  <a:tcPr marL="49606" marR="4960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900" dirty="0">
                          <a:latin typeface="Arial" pitchFamily="34" charset="0"/>
                          <a:cs typeface="Arial" pitchFamily="34" charset="0"/>
                        </a:rPr>
                        <a:t>Unqualified</a:t>
                      </a:r>
                      <a:endParaRPr lang="en-US" sz="1900" dirty="0">
                        <a:latin typeface="Arial" pitchFamily="34" charset="0"/>
                        <a:ea typeface="Times New Roman"/>
                        <a:cs typeface="Arial" pitchFamily="34" charset="0"/>
                      </a:endParaRPr>
                    </a:p>
                  </a:txBody>
                  <a:tcPr marL="49606" marR="4960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900" dirty="0">
                          <a:latin typeface="Arial" pitchFamily="34" charset="0"/>
                          <a:cs typeface="Arial" pitchFamily="34" charset="0"/>
                        </a:rPr>
                        <a:t>Unqualified</a:t>
                      </a:r>
                      <a:endParaRPr lang="en-US" sz="1900" dirty="0">
                        <a:latin typeface="Arial" pitchFamily="34" charset="0"/>
                        <a:ea typeface="Times New Roman"/>
                        <a:cs typeface="Arial" pitchFamily="34" charset="0"/>
                      </a:endParaRPr>
                    </a:p>
                    <a:p>
                      <a:pPr marL="0" marR="0" algn="ctr">
                        <a:spcBef>
                          <a:spcPts val="0"/>
                        </a:spcBef>
                        <a:spcAft>
                          <a:spcPts val="0"/>
                        </a:spcAft>
                      </a:pPr>
                      <a:endParaRPr lang="en-US" sz="1900" dirty="0">
                        <a:latin typeface="Arial" pitchFamily="34" charset="0"/>
                        <a:ea typeface="Times New Roman"/>
                        <a:cs typeface="Arial" pitchFamily="34" charset="0"/>
                      </a:endParaRPr>
                    </a:p>
                  </a:txBody>
                  <a:tcPr marL="49606" marR="4960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900" dirty="0">
                          <a:latin typeface="Arial" pitchFamily="34" charset="0"/>
                          <a:cs typeface="Arial" pitchFamily="34" charset="0"/>
                        </a:rPr>
                        <a:t>Unchanged</a:t>
                      </a:r>
                      <a:endParaRPr lang="en-US" sz="1900" dirty="0">
                        <a:latin typeface="Arial" pitchFamily="34" charset="0"/>
                        <a:cs typeface="Arial" pitchFamily="34" charset="0"/>
                      </a:endParaRPr>
                    </a:p>
                  </a:txBody>
                  <a:tcPr marL="49606" marR="49606" marT="0" marB="0"/>
                </a:tc>
                <a:extLst>
                  <a:ext uri="{0D108BD9-81ED-4DB2-BD59-A6C34878D82A}">
                    <a16:rowId xmlns:a16="http://schemas.microsoft.com/office/drawing/2014/main" xmlns="" val="10003"/>
                  </a:ext>
                </a:extLst>
              </a:tr>
            </a:tbl>
          </a:graphicData>
        </a:graphic>
      </p:graphicFrame>
      <p:sp>
        <p:nvSpPr>
          <p:cNvPr id="3" name="Slide Number Placeholder 2">
            <a:extLst>
              <a:ext uri="{FF2B5EF4-FFF2-40B4-BE49-F238E27FC236}">
                <a16:creationId xmlns:a16="http://schemas.microsoft.com/office/drawing/2014/main" xmlns="" id="{2DC93DA6-2AC8-4008-B11A-0FD11D226F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74943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MDDA Strategy Map</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3453" y="1340768"/>
            <a:ext cx="8229600" cy="5015587"/>
          </a:xfrm>
          <a:prstGeom prst="rect">
            <a:avLst/>
          </a:prstGeom>
          <a:noFill/>
          <a:ln>
            <a:noFill/>
          </a:ln>
        </p:spPr>
      </p:pic>
    </p:spTree>
    <p:extLst>
      <p:ext uri="{BB962C8B-B14F-4D97-AF65-F5344CB8AC3E}">
        <p14:creationId xmlns:p14="http://schemas.microsoft.com/office/powerpoint/2010/main" xmlns="" val="369398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A8B78-BBBC-43D8-8596-310B9212698C}"/>
              </a:ext>
            </a:extLst>
          </p:cNvPr>
          <p:cNvSpPr>
            <a:spLocks noGrp="1"/>
          </p:cNvSpPr>
          <p:nvPr>
            <p:ph type="title"/>
          </p:nvPr>
        </p:nvSpPr>
        <p:spPr/>
        <p:txBody>
          <a:bodyPr/>
          <a:lstStyle/>
          <a:p>
            <a:r>
              <a:rPr lang="en-US" dirty="0"/>
              <a:t>2017/2018 Performance</a:t>
            </a:r>
          </a:p>
        </p:txBody>
      </p:sp>
      <p:sp>
        <p:nvSpPr>
          <p:cNvPr id="3" name="Slide Number Placeholder 2">
            <a:extLst>
              <a:ext uri="{FF2B5EF4-FFF2-40B4-BE49-F238E27FC236}">
                <a16:creationId xmlns:a16="http://schemas.microsoft.com/office/drawing/2014/main" xmlns="" id="{22701557-D81E-4B84-A7C8-84A8C0D78CFF}"/>
              </a:ext>
            </a:extLst>
          </p:cNvPr>
          <p:cNvSpPr>
            <a:spLocks noGrp="1"/>
          </p:cNvSpPr>
          <p:nvPr>
            <p:ph type="sldNum" sz="quarter" idx="12"/>
          </p:nvPr>
        </p:nvSpPr>
        <p:spPr/>
        <p:txBody>
          <a:bodyPr/>
          <a:lstStyle/>
          <a:p>
            <a:pPr>
              <a:defRPr/>
            </a:pPr>
            <a:fld id="{25E0BFFC-8D92-4980-80AF-4F6590FB2DB3}" type="slidenum">
              <a:rPr lang="en-US" smtClean="0"/>
              <a:pPr>
                <a:defRPr/>
              </a:pPr>
              <a:t>12</a:t>
            </a:fld>
            <a:endParaRPr lang="en-US" dirty="0"/>
          </a:p>
        </p:txBody>
      </p:sp>
      <p:sp>
        <p:nvSpPr>
          <p:cNvPr id="6" name="Content Placeholder 3">
            <a:extLst>
              <a:ext uri="{FF2B5EF4-FFF2-40B4-BE49-F238E27FC236}">
                <a16:creationId xmlns:a16="http://schemas.microsoft.com/office/drawing/2014/main" xmlns="" id="{CF934B5B-3117-4226-8BCC-DC0A725C28C0}"/>
              </a:ext>
            </a:extLst>
          </p:cNvPr>
          <p:cNvSpPr txBox="1">
            <a:spLocks/>
          </p:cNvSpPr>
          <p:nvPr/>
        </p:nvSpPr>
        <p:spPr bwMode="auto">
          <a:xfrm>
            <a:off x="251520" y="991968"/>
            <a:ext cx="475252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ZA" sz="2000" dirty="0"/>
              <a:t>MDDA achieved targets for 20 (45%) of 44 Key Performance Indicators (KPIs) </a:t>
            </a:r>
          </a:p>
          <a:p>
            <a:pPr>
              <a:spcBef>
                <a:spcPts val="1200"/>
              </a:spcBef>
            </a:pPr>
            <a:r>
              <a:rPr lang="en-ZA" sz="2000" dirty="0"/>
              <a:t>Targets for 24 KPIs (55%) were not achieved mainly due to the Board being unable to form a quorum for a significant part of the year</a:t>
            </a:r>
          </a:p>
        </p:txBody>
      </p:sp>
      <p:graphicFrame>
        <p:nvGraphicFramePr>
          <p:cNvPr id="7" name="Chart 6">
            <a:extLst>
              <a:ext uri="{FF2B5EF4-FFF2-40B4-BE49-F238E27FC236}">
                <a16:creationId xmlns:a16="http://schemas.microsoft.com/office/drawing/2014/main" xmlns="" id="{D26A4279-778E-4231-B10D-353D71B838F1}"/>
              </a:ext>
            </a:extLst>
          </p:cNvPr>
          <p:cNvGraphicFramePr>
            <a:graphicFrameLocks/>
          </p:cNvGraphicFramePr>
          <p:nvPr>
            <p:extLst>
              <p:ext uri="{D42A27DB-BD31-4B8C-83A1-F6EECF244321}">
                <p14:modId xmlns:p14="http://schemas.microsoft.com/office/powerpoint/2010/main" xmlns="" val="1380908247"/>
              </p:ext>
            </p:extLst>
          </p:nvPr>
        </p:nvGraphicFramePr>
        <p:xfrm>
          <a:off x="3059832" y="1094444"/>
          <a:ext cx="7511752" cy="4617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9841FD11-ADAF-4333-9EF4-36DA0A35EBE3}"/>
              </a:ext>
            </a:extLst>
          </p:cNvPr>
          <p:cNvGraphicFramePr>
            <a:graphicFrameLocks/>
          </p:cNvGraphicFramePr>
          <p:nvPr>
            <p:extLst>
              <p:ext uri="{D42A27DB-BD31-4B8C-83A1-F6EECF244321}">
                <p14:modId xmlns:p14="http://schemas.microsoft.com/office/powerpoint/2010/main" xmlns="" val="2782818420"/>
              </p:ext>
            </p:extLst>
          </p:nvPr>
        </p:nvGraphicFramePr>
        <p:xfrm>
          <a:off x="251520"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880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7B3BBAC-2E78-48CF-B908-AE86EC3A955E}"/>
              </a:ext>
            </a:extLst>
          </p:cNvPr>
          <p:cNvPicPr>
            <a:picLocks noChangeAspect="1"/>
          </p:cNvPicPr>
          <p:nvPr/>
        </p:nvPicPr>
        <p:blipFill>
          <a:blip r:embed="rId3" cstate="print"/>
          <a:stretch>
            <a:fillRect/>
          </a:stretch>
        </p:blipFill>
        <p:spPr>
          <a:xfrm>
            <a:off x="5329295" y="1198149"/>
            <a:ext cx="3690562" cy="2845468"/>
          </a:xfrm>
          <a:prstGeom prst="rect">
            <a:avLst/>
          </a:prstGeom>
        </p:spPr>
      </p:pic>
      <p:sp>
        <p:nvSpPr>
          <p:cNvPr id="5" name="Title 5"/>
          <p:cNvSpPr>
            <a:spLocks noGrp="1"/>
          </p:cNvSpPr>
          <p:nvPr>
            <p:ph type="title"/>
          </p:nvPr>
        </p:nvSpPr>
        <p:spPr>
          <a:xfrm>
            <a:off x="323528" y="40600"/>
            <a:ext cx="8555867" cy="1143000"/>
          </a:xfrm>
          <a:noFill/>
        </p:spPr>
        <p:style>
          <a:lnRef idx="0">
            <a:scrgbClr r="0" g="0" b="0"/>
          </a:lnRef>
          <a:fillRef idx="1002">
            <a:schemeClr val="dk1"/>
          </a:fillRef>
          <a:effectRef idx="0">
            <a:scrgbClr r="0" g="0" b="0"/>
          </a:effectRef>
          <a:fontRef idx="major"/>
        </p:style>
        <p:txBody>
          <a:bodyPr>
            <a:noAutofit/>
          </a:bodyPr>
          <a:lstStyle/>
          <a:p>
            <a:r>
              <a:rPr lang="en-ZA" dirty="0">
                <a:latin typeface="Arial" panose="020B0604020202020204" pitchFamily="34" charset="0"/>
                <a:cs typeface="Arial" panose="020B0604020202020204" pitchFamily="34" charset="0"/>
              </a:rPr>
              <a:t>Achievements –  Media Diversity</a:t>
            </a:r>
          </a:p>
        </p:txBody>
      </p:sp>
      <p:sp>
        <p:nvSpPr>
          <p:cNvPr id="6" name="Rectangle 5"/>
          <p:cNvSpPr/>
          <p:nvPr/>
        </p:nvSpPr>
        <p:spPr>
          <a:xfrm>
            <a:off x="307950" y="856508"/>
            <a:ext cx="5088933" cy="5170646"/>
          </a:xfrm>
          <a:prstGeom prst="rect">
            <a:avLst/>
          </a:prstGeom>
        </p:spPr>
        <p:txBody>
          <a:bodyPr wrap="square">
            <a:spAutoFit/>
          </a:bodyPr>
          <a:lstStyle/>
          <a:p>
            <a:pPr marL="342900" indent="-342900">
              <a:buFont typeface="Wingdings" panose="05000000000000000000" pitchFamily="2" charset="2"/>
              <a:buChar char="q"/>
            </a:pPr>
            <a:r>
              <a:rPr lang="en-ZA" sz="2000" dirty="0">
                <a:latin typeface="Arial" panose="020B0604020202020204" pitchFamily="34" charset="0"/>
              </a:rPr>
              <a:t>R69 million disbursed  to qualifying projects:</a:t>
            </a:r>
          </a:p>
          <a:p>
            <a:pPr marL="682625" indent="-334963">
              <a:spcAft>
                <a:spcPts val="1200"/>
              </a:spcAft>
              <a:buClr>
                <a:schemeClr val="accent6">
                  <a:lumMod val="75000"/>
                </a:schemeClr>
              </a:buClr>
              <a:buFont typeface="Wingdings" panose="05000000000000000000" pitchFamily="2" charset="2"/>
              <a:buChar char="q"/>
            </a:pPr>
            <a:r>
              <a:rPr lang="en-ZA" sz="2000" dirty="0">
                <a:latin typeface="Arial" panose="020B0604020202020204" pitchFamily="34" charset="0"/>
              </a:rPr>
              <a:t>Funding approved for </a:t>
            </a:r>
            <a:r>
              <a:rPr lang="en-ZA" sz="2000" b="1" dirty="0">
                <a:latin typeface="Arial" panose="020B0604020202020204" pitchFamily="34" charset="0"/>
              </a:rPr>
              <a:t>8</a:t>
            </a:r>
            <a:r>
              <a:rPr lang="en-ZA" sz="2000" dirty="0">
                <a:latin typeface="Arial" panose="020B0604020202020204" pitchFamily="34" charset="0"/>
              </a:rPr>
              <a:t> community broadcast projects (R 17,534,015). </a:t>
            </a:r>
          </a:p>
          <a:p>
            <a:pPr marL="682625" indent="-334963">
              <a:spcAft>
                <a:spcPts val="1200"/>
              </a:spcAft>
              <a:buClr>
                <a:schemeClr val="accent6">
                  <a:lumMod val="75000"/>
                </a:schemeClr>
              </a:buClr>
              <a:buFont typeface="Wingdings" panose="05000000000000000000" pitchFamily="2" charset="2"/>
              <a:buChar char="q"/>
            </a:pPr>
            <a:r>
              <a:rPr lang="en-ZA" sz="2000" dirty="0">
                <a:latin typeface="Arial" panose="020B0604020202020204" pitchFamily="34" charset="0"/>
              </a:rPr>
              <a:t>Funding approved for </a:t>
            </a:r>
            <a:r>
              <a:rPr lang="en-ZA" sz="2000" b="1" dirty="0">
                <a:latin typeface="Arial" panose="020B0604020202020204" pitchFamily="34" charset="0"/>
              </a:rPr>
              <a:t>5</a:t>
            </a:r>
            <a:r>
              <a:rPr lang="en-ZA" sz="2000" dirty="0">
                <a:latin typeface="Arial" panose="020B0604020202020204" pitchFamily="34" charset="0"/>
              </a:rPr>
              <a:t> Small Commercial projects (R4,238,214) and </a:t>
            </a:r>
            <a:r>
              <a:rPr lang="en-ZA" sz="2000" b="1" dirty="0">
                <a:latin typeface="Arial" panose="020B0604020202020204" pitchFamily="34" charset="0"/>
              </a:rPr>
              <a:t>1</a:t>
            </a:r>
            <a:r>
              <a:rPr lang="en-ZA" sz="2000" dirty="0">
                <a:latin typeface="Arial" panose="020B0604020202020204" pitchFamily="34" charset="0"/>
              </a:rPr>
              <a:t> community print project (R700,000), including enabling projects to go digital.</a:t>
            </a:r>
          </a:p>
          <a:p>
            <a:pPr marL="682625" indent="-334963">
              <a:spcAft>
                <a:spcPts val="1200"/>
              </a:spcAft>
              <a:buClr>
                <a:schemeClr val="accent6">
                  <a:lumMod val="75000"/>
                </a:schemeClr>
              </a:buClr>
              <a:buFont typeface="Wingdings" panose="05000000000000000000" pitchFamily="2" charset="2"/>
              <a:buChar char="q"/>
            </a:pPr>
            <a:r>
              <a:rPr lang="en-ZA" sz="2000" b="1" dirty="0">
                <a:latin typeface="Arial" panose="020B0604020202020204" pitchFamily="34" charset="0"/>
              </a:rPr>
              <a:t>104</a:t>
            </a:r>
            <a:r>
              <a:rPr lang="en-ZA" sz="2000" dirty="0">
                <a:latin typeface="Arial" panose="020B0604020202020204" pitchFamily="34" charset="0"/>
              </a:rPr>
              <a:t> direct jobs created from community broadcast projects funded.</a:t>
            </a:r>
          </a:p>
          <a:p>
            <a:pPr marL="342900" indent="-342900">
              <a:buClr>
                <a:schemeClr val="accent6">
                  <a:lumMod val="75000"/>
                </a:schemeClr>
              </a:buClr>
              <a:buFont typeface="Wingdings" panose="05000000000000000000" pitchFamily="2" charset="2"/>
              <a:buChar char="q"/>
            </a:pPr>
            <a:r>
              <a:rPr lang="en-ZA" sz="2000" dirty="0">
                <a:latin typeface="Arial" panose="020B0604020202020204" pitchFamily="34" charset="0"/>
              </a:rPr>
              <a:t>Funding approvals restricted by due to Board not </a:t>
            </a:r>
            <a:r>
              <a:rPr lang="en-ZA" sz="2000" dirty="0" err="1">
                <a:latin typeface="Arial" panose="020B0604020202020204" pitchFamily="34" charset="0"/>
              </a:rPr>
              <a:t>quorating</a:t>
            </a:r>
            <a:r>
              <a:rPr lang="en-ZA" sz="2000" dirty="0">
                <a:latin typeface="Arial" panose="020B0604020202020204" pitchFamily="34" charset="0"/>
              </a:rPr>
              <a:t> for most part of the year</a:t>
            </a:r>
          </a:p>
        </p:txBody>
      </p:sp>
      <p:grpSp>
        <p:nvGrpSpPr>
          <p:cNvPr id="3" name="Group 2">
            <a:extLst>
              <a:ext uri="{FF2B5EF4-FFF2-40B4-BE49-F238E27FC236}">
                <a16:creationId xmlns:a16="http://schemas.microsoft.com/office/drawing/2014/main" xmlns="" id="{4FA6B7B0-668D-416E-8CF3-A5B3AC6AD634}"/>
              </a:ext>
            </a:extLst>
          </p:cNvPr>
          <p:cNvGrpSpPr/>
          <p:nvPr/>
        </p:nvGrpSpPr>
        <p:grpSpPr>
          <a:xfrm>
            <a:off x="5674088" y="1363267"/>
            <a:ext cx="2894195" cy="2515231"/>
            <a:chOff x="5375087" y="2339588"/>
            <a:chExt cx="2894195" cy="2515231"/>
          </a:xfrm>
        </p:grpSpPr>
        <p:sp>
          <p:nvSpPr>
            <p:cNvPr id="16" name="TextBox 15">
              <a:extLst>
                <a:ext uri="{FF2B5EF4-FFF2-40B4-BE49-F238E27FC236}">
                  <a16:creationId xmlns:a16="http://schemas.microsoft.com/office/drawing/2014/main" xmlns="" id="{F2110371-7C65-40A9-A169-7ECE1D899128}"/>
                </a:ext>
              </a:extLst>
            </p:cNvPr>
            <p:cNvSpPr txBox="1"/>
            <p:nvPr/>
          </p:nvSpPr>
          <p:spPr>
            <a:xfrm>
              <a:off x="5796136" y="4077072"/>
              <a:ext cx="432048" cy="338554"/>
            </a:xfrm>
            <a:prstGeom prst="rect">
              <a:avLst/>
            </a:prstGeom>
            <a:noFill/>
          </p:spPr>
          <p:txBody>
            <a:bodyPr wrap="square" rtlCol="0">
              <a:spAutoFit/>
            </a:bodyPr>
            <a:lstStyle/>
            <a:p>
              <a:r>
                <a:rPr lang="en-US" sz="1600" b="1" dirty="0">
                  <a:solidFill>
                    <a:schemeClr val="bg1"/>
                  </a:solidFill>
                  <a:latin typeface="Arial" panose="020B0604020202020204" pitchFamily="34" charset="0"/>
                </a:rPr>
                <a:t>1</a:t>
              </a:r>
            </a:p>
          </p:txBody>
        </p:sp>
        <p:sp>
          <p:nvSpPr>
            <p:cNvPr id="17" name="Rectangle 16">
              <a:extLst>
                <a:ext uri="{FF2B5EF4-FFF2-40B4-BE49-F238E27FC236}">
                  <a16:creationId xmlns:a16="http://schemas.microsoft.com/office/drawing/2014/main" xmlns="" id="{1445569E-DAB4-49B3-B60C-47CC1500E726}"/>
                </a:ext>
              </a:extLst>
            </p:cNvPr>
            <p:cNvSpPr/>
            <p:nvPr/>
          </p:nvSpPr>
          <p:spPr>
            <a:xfrm>
              <a:off x="5375087" y="4485487"/>
              <a:ext cx="312906" cy="369332"/>
            </a:xfrm>
            <a:prstGeom prst="rect">
              <a:avLst/>
            </a:prstGeom>
          </p:spPr>
          <p:txBody>
            <a:bodyPr wrap="none">
              <a:spAutoFit/>
            </a:bodyPr>
            <a:lstStyle/>
            <a:p>
              <a:r>
                <a:rPr lang="en-US" b="1" dirty="0">
                  <a:solidFill>
                    <a:schemeClr val="bg1"/>
                  </a:solidFill>
                  <a:latin typeface="Arial" panose="020B0604020202020204" pitchFamily="34" charset="0"/>
                </a:rPr>
                <a:t>1</a:t>
              </a:r>
            </a:p>
          </p:txBody>
        </p:sp>
        <p:sp>
          <p:nvSpPr>
            <p:cNvPr id="18" name="Rectangle 17">
              <a:extLst>
                <a:ext uri="{FF2B5EF4-FFF2-40B4-BE49-F238E27FC236}">
                  <a16:creationId xmlns:a16="http://schemas.microsoft.com/office/drawing/2014/main" xmlns="" id="{A2BC47B9-DD2D-4C47-BC87-6B58D633C35F}"/>
                </a:ext>
              </a:extLst>
            </p:cNvPr>
            <p:cNvSpPr/>
            <p:nvPr/>
          </p:nvSpPr>
          <p:spPr>
            <a:xfrm>
              <a:off x="6804093" y="4485487"/>
              <a:ext cx="312906" cy="369332"/>
            </a:xfrm>
            <a:prstGeom prst="rect">
              <a:avLst/>
            </a:prstGeom>
          </p:spPr>
          <p:txBody>
            <a:bodyPr wrap="none">
              <a:spAutoFit/>
            </a:bodyPr>
            <a:lstStyle/>
            <a:p>
              <a:r>
                <a:rPr lang="en-US" b="1" dirty="0">
                  <a:solidFill>
                    <a:schemeClr val="bg1"/>
                  </a:solidFill>
                  <a:latin typeface="Arial" panose="020B0604020202020204" pitchFamily="34" charset="0"/>
                </a:rPr>
                <a:t>2</a:t>
              </a:r>
            </a:p>
          </p:txBody>
        </p:sp>
        <p:sp>
          <p:nvSpPr>
            <p:cNvPr id="19" name="Rectangle 18">
              <a:extLst>
                <a:ext uri="{FF2B5EF4-FFF2-40B4-BE49-F238E27FC236}">
                  <a16:creationId xmlns:a16="http://schemas.microsoft.com/office/drawing/2014/main" xmlns="" id="{22068473-12AB-412E-B719-71FDB0B51013}"/>
                </a:ext>
              </a:extLst>
            </p:cNvPr>
            <p:cNvSpPr/>
            <p:nvPr/>
          </p:nvSpPr>
          <p:spPr>
            <a:xfrm>
              <a:off x="7956376" y="3707740"/>
              <a:ext cx="312906" cy="369332"/>
            </a:xfrm>
            <a:prstGeom prst="rect">
              <a:avLst/>
            </a:prstGeom>
          </p:spPr>
          <p:txBody>
            <a:bodyPr wrap="none">
              <a:spAutoFit/>
            </a:bodyPr>
            <a:lstStyle/>
            <a:p>
              <a:r>
                <a:rPr lang="en-US" b="1" dirty="0">
                  <a:solidFill>
                    <a:schemeClr val="bg1"/>
                  </a:solidFill>
                  <a:latin typeface="Arial" panose="020B0604020202020204" pitchFamily="34" charset="0"/>
                </a:rPr>
                <a:t>2</a:t>
              </a:r>
            </a:p>
          </p:txBody>
        </p:sp>
        <p:sp>
          <p:nvSpPr>
            <p:cNvPr id="20" name="Rectangle 19">
              <a:extLst>
                <a:ext uri="{FF2B5EF4-FFF2-40B4-BE49-F238E27FC236}">
                  <a16:creationId xmlns:a16="http://schemas.microsoft.com/office/drawing/2014/main" xmlns="" id="{D099BB7B-FABC-49E1-9436-700FDEA65BBB}"/>
                </a:ext>
              </a:extLst>
            </p:cNvPr>
            <p:cNvSpPr/>
            <p:nvPr/>
          </p:nvSpPr>
          <p:spPr>
            <a:xfrm>
              <a:off x="7574731" y="2812147"/>
              <a:ext cx="312906" cy="369332"/>
            </a:xfrm>
            <a:prstGeom prst="rect">
              <a:avLst/>
            </a:prstGeom>
          </p:spPr>
          <p:txBody>
            <a:bodyPr wrap="none">
              <a:spAutoFit/>
            </a:bodyPr>
            <a:lstStyle/>
            <a:p>
              <a:r>
                <a:rPr lang="en-US" b="1" dirty="0">
                  <a:solidFill>
                    <a:schemeClr val="bg1"/>
                  </a:solidFill>
                  <a:latin typeface="Arial" panose="020B0604020202020204" pitchFamily="34" charset="0"/>
                </a:rPr>
                <a:t>3</a:t>
              </a:r>
            </a:p>
          </p:txBody>
        </p:sp>
        <p:sp>
          <p:nvSpPr>
            <p:cNvPr id="21" name="Rectangle 20">
              <a:extLst>
                <a:ext uri="{FF2B5EF4-FFF2-40B4-BE49-F238E27FC236}">
                  <a16:creationId xmlns:a16="http://schemas.microsoft.com/office/drawing/2014/main" xmlns="" id="{F1716C39-DD5A-41C7-A28A-B8EC3C7CA2AE}"/>
                </a:ext>
              </a:extLst>
            </p:cNvPr>
            <p:cNvSpPr/>
            <p:nvPr/>
          </p:nvSpPr>
          <p:spPr>
            <a:xfrm>
              <a:off x="7608425" y="2339588"/>
              <a:ext cx="312906" cy="369332"/>
            </a:xfrm>
            <a:prstGeom prst="rect">
              <a:avLst/>
            </a:prstGeom>
          </p:spPr>
          <p:txBody>
            <a:bodyPr wrap="none">
              <a:spAutoFit/>
            </a:bodyPr>
            <a:lstStyle/>
            <a:p>
              <a:r>
                <a:rPr lang="en-US" b="1" dirty="0">
                  <a:solidFill>
                    <a:schemeClr val="bg1"/>
                  </a:solidFill>
                  <a:latin typeface="Arial" panose="020B0604020202020204" pitchFamily="34" charset="0"/>
                </a:rPr>
                <a:t>2</a:t>
              </a:r>
            </a:p>
          </p:txBody>
        </p:sp>
        <p:sp>
          <p:nvSpPr>
            <p:cNvPr id="22" name="Rectangle 21">
              <a:extLst>
                <a:ext uri="{FF2B5EF4-FFF2-40B4-BE49-F238E27FC236}">
                  <a16:creationId xmlns:a16="http://schemas.microsoft.com/office/drawing/2014/main" xmlns="" id="{B194A2CC-AE8E-477B-83A6-457535454851}"/>
                </a:ext>
              </a:extLst>
            </p:cNvPr>
            <p:cNvSpPr/>
            <p:nvPr/>
          </p:nvSpPr>
          <p:spPr>
            <a:xfrm>
              <a:off x="7116999" y="2755298"/>
              <a:ext cx="312906" cy="369332"/>
            </a:xfrm>
            <a:prstGeom prst="rect">
              <a:avLst/>
            </a:prstGeom>
          </p:spPr>
          <p:txBody>
            <a:bodyPr wrap="none">
              <a:spAutoFit/>
            </a:bodyPr>
            <a:lstStyle/>
            <a:p>
              <a:r>
                <a:rPr lang="en-US" b="1" dirty="0">
                  <a:solidFill>
                    <a:schemeClr val="bg1"/>
                  </a:solidFill>
                  <a:latin typeface="Arial" panose="020B0604020202020204" pitchFamily="34" charset="0"/>
                </a:rPr>
                <a:t>1</a:t>
              </a:r>
            </a:p>
          </p:txBody>
        </p:sp>
      </p:grpSp>
      <p:sp>
        <p:nvSpPr>
          <p:cNvPr id="23" name="Rectangle 22">
            <a:extLst>
              <a:ext uri="{FF2B5EF4-FFF2-40B4-BE49-F238E27FC236}">
                <a16:creationId xmlns:a16="http://schemas.microsoft.com/office/drawing/2014/main" xmlns="" id="{B97D7EFC-2AAF-4272-AF6F-1A3C342273C7}"/>
              </a:ext>
            </a:extLst>
          </p:cNvPr>
          <p:cNvSpPr/>
          <p:nvPr/>
        </p:nvSpPr>
        <p:spPr>
          <a:xfrm>
            <a:off x="8290422" y="2047343"/>
            <a:ext cx="312906" cy="369332"/>
          </a:xfrm>
          <a:prstGeom prst="rect">
            <a:avLst/>
          </a:prstGeom>
        </p:spPr>
        <p:txBody>
          <a:bodyPr wrap="none">
            <a:spAutoFit/>
          </a:bodyPr>
          <a:lstStyle/>
          <a:p>
            <a:r>
              <a:rPr lang="en-US" b="1" dirty="0">
                <a:solidFill>
                  <a:schemeClr val="bg1"/>
                </a:solidFill>
                <a:latin typeface="Arial" panose="020B0604020202020204" pitchFamily="34" charset="0"/>
              </a:rPr>
              <a:t>2</a:t>
            </a:r>
          </a:p>
        </p:txBody>
      </p:sp>
      <p:sp>
        <p:nvSpPr>
          <p:cNvPr id="2" name="Slide Number Placeholder 1">
            <a:extLst>
              <a:ext uri="{FF2B5EF4-FFF2-40B4-BE49-F238E27FC236}">
                <a16:creationId xmlns:a16="http://schemas.microsoft.com/office/drawing/2014/main" xmlns="" id="{73DB7E98-A0C0-430A-96A8-12B3FAE5E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24" name="Picture 23">
            <a:extLst>
              <a:ext uri="{FF2B5EF4-FFF2-40B4-BE49-F238E27FC236}">
                <a16:creationId xmlns:a16="http://schemas.microsoft.com/office/drawing/2014/main" xmlns="" id="{6789D096-98B3-4007-858F-BEBBE9029896}"/>
              </a:ext>
            </a:extLst>
          </p:cNvPr>
          <p:cNvPicPr>
            <a:picLocks noChangeAspect="1"/>
          </p:cNvPicPr>
          <p:nvPr/>
        </p:nvPicPr>
        <p:blipFill>
          <a:blip r:embed="rId4" cstate="print"/>
          <a:stretch>
            <a:fillRect/>
          </a:stretch>
        </p:blipFill>
        <p:spPr>
          <a:xfrm>
            <a:off x="5394447" y="4146844"/>
            <a:ext cx="3416844" cy="2634428"/>
          </a:xfrm>
          <a:prstGeom prst="rect">
            <a:avLst/>
          </a:prstGeom>
        </p:spPr>
      </p:pic>
      <p:sp>
        <p:nvSpPr>
          <p:cNvPr id="25" name="Rectangle 24">
            <a:extLst>
              <a:ext uri="{FF2B5EF4-FFF2-40B4-BE49-F238E27FC236}">
                <a16:creationId xmlns:a16="http://schemas.microsoft.com/office/drawing/2014/main" xmlns="" id="{B2028571-F660-4AFC-834D-73BB64355E2E}"/>
              </a:ext>
            </a:extLst>
          </p:cNvPr>
          <p:cNvSpPr/>
          <p:nvPr/>
        </p:nvSpPr>
        <p:spPr>
          <a:xfrm>
            <a:off x="6382233" y="5157241"/>
            <a:ext cx="312906" cy="369332"/>
          </a:xfrm>
          <a:prstGeom prst="rect">
            <a:avLst/>
          </a:prstGeom>
        </p:spPr>
        <p:txBody>
          <a:bodyPr wrap="none">
            <a:spAutoFit/>
          </a:bodyPr>
          <a:lstStyle/>
          <a:p>
            <a:r>
              <a:rPr lang="en-US" b="1" dirty="0">
                <a:solidFill>
                  <a:schemeClr val="bg1"/>
                </a:solidFill>
                <a:latin typeface="Arial" panose="020B0604020202020204" pitchFamily="34" charset="0"/>
              </a:rPr>
              <a:t>9</a:t>
            </a:r>
          </a:p>
        </p:txBody>
      </p:sp>
      <p:sp>
        <p:nvSpPr>
          <p:cNvPr id="26" name="Rectangle 25">
            <a:extLst>
              <a:ext uri="{FF2B5EF4-FFF2-40B4-BE49-F238E27FC236}">
                <a16:creationId xmlns:a16="http://schemas.microsoft.com/office/drawing/2014/main" xmlns="" id="{F559102B-9A56-4CBF-BDE8-687CE9554C74}"/>
              </a:ext>
            </a:extLst>
          </p:cNvPr>
          <p:cNvSpPr/>
          <p:nvPr/>
        </p:nvSpPr>
        <p:spPr>
          <a:xfrm>
            <a:off x="7693388" y="5936101"/>
            <a:ext cx="441146" cy="369332"/>
          </a:xfrm>
          <a:prstGeom prst="rect">
            <a:avLst/>
          </a:prstGeom>
        </p:spPr>
        <p:txBody>
          <a:bodyPr wrap="none">
            <a:spAutoFit/>
          </a:bodyPr>
          <a:lstStyle/>
          <a:p>
            <a:r>
              <a:rPr lang="en-US" b="1" dirty="0">
                <a:solidFill>
                  <a:schemeClr val="bg1"/>
                </a:solidFill>
                <a:latin typeface="Arial" panose="020B0604020202020204" pitchFamily="34" charset="0"/>
              </a:rPr>
              <a:t>29</a:t>
            </a:r>
          </a:p>
        </p:txBody>
      </p:sp>
      <p:sp>
        <p:nvSpPr>
          <p:cNvPr id="27" name="Rectangle 26">
            <a:extLst>
              <a:ext uri="{FF2B5EF4-FFF2-40B4-BE49-F238E27FC236}">
                <a16:creationId xmlns:a16="http://schemas.microsoft.com/office/drawing/2014/main" xmlns="" id="{60BA6668-3A48-4065-8EBE-A0A82BD1EB3A}"/>
              </a:ext>
            </a:extLst>
          </p:cNvPr>
          <p:cNvSpPr/>
          <p:nvPr/>
        </p:nvSpPr>
        <p:spPr>
          <a:xfrm>
            <a:off x="7315383" y="5508520"/>
            <a:ext cx="441146" cy="369332"/>
          </a:xfrm>
          <a:prstGeom prst="rect">
            <a:avLst/>
          </a:prstGeom>
        </p:spPr>
        <p:txBody>
          <a:bodyPr wrap="none">
            <a:spAutoFit/>
          </a:bodyPr>
          <a:lstStyle/>
          <a:p>
            <a:r>
              <a:rPr lang="en-US" b="1" dirty="0">
                <a:solidFill>
                  <a:schemeClr val="bg1"/>
                </a:solidFill>
                <a:latin typeface="Arial" panose="020B0604020202020204" pitchFamily="34" charset="0"/>
              </a:rPr>
              <a:t>16</a:t>
            </a:r>
          </a:p>
        </p:txBody>
      </p:sp>
      <p:sp>
        <p:nvSpPr>
          <p:cNvPr id="28" name="Rectangle 27">
            <a:extLst>
              <a:ext uri="{FF2B5EF4-FFF2-40B4-BE49-F238E27FC236}">
                <a16:creationId xmlns:a16="http://schemas.microsoft.com/office/drawing/2014/main" xmlns="" id="{A2EF34D9-FBF2-4B91-8572-367CADBFEA49}"/>
              </a:ext>
            </a:extLst>
          </p:cNvPr>
          <p:cNvSpPr/>
          <p:nvPr/>
        </p:nvSpPr>
        <p:spPr>
          <a:xfrm>
            <a:off x="7594520" y="4410125"/>
            <a:ext cx="441146" cy="369332"/>
          </a:xfrm>
          <a:prstGeom prst="rect">
            <a:avLst/>
          </a:prstGeom>
        </p:spPr>
        <p:txBody>
          <a:bodyPr wrap="none">
            <a:spAutoFit/>
          </a:bodyPr>
          <a:lstStyle/>
          <a:p>
            <a:r>
              <a:rPr lang="en-US" b="1" dirty="0">
                <a:solidFill>
                  <a:schemeClr val="bg1"/>
                </a:solidFill>
                <a:latin typeface="Arial" panose="020B0604020202020204" pitchFamily="34" charset="0"/>
              </a:rPr>
              <a:t>32</a:t>
            </a:r>
          </a:p>
        </p:txBody>
      </p:sp>
      <p:sp>
        <p:nvSpPr>
          <p:cNvPr id="29" name="Rectangle 28">
            <a:extLst>
              <a:ext uri="{FF2B5EF4-FFF2-40B4-BE49-F238E27FC236}">
                <a16:creationId xmlns:a16="http://schemas.microsoft.com/office/drawing/2014/main" xmlns="" id="{44313E7A-B63E-4A32-BAB2-689F46750920}"/>
              </a:ext>
            </a:extLst>
          </p:cNvPr>
          <p:cNvSpPr/>
          <p:nvPr/>
        </p:nvSpPr>
        <p:spPr>
          <a:xfrm>
            <a:off x="7299705" y="4660686"/>
            <a:ext cx="441146" cy="369332"/>
          </a:xfrm>
          <a:prstGeom prst="rect">
            <a:avLst/>
          </a:prstGeom>
        </p:spPr>
        <p:txBody>
          <a:bodyPr wrap="none">
            <a:spAutoFit/>
          </a:bodyPr>
          <a:lstStyle/>
          <a:p>
            <a:r>
              <a:rPr lang="en-US" b="1" dirty="0">
                <a:solidFill>
                  <a:schemeClr val="bg1"/>
                </a:solidFill>
                <a:latin typeface="Arial" panose="020B0604020202020204" pitchFamily="34" charset="0"/>
              </a:rPr>
              <a:t>16</a:t>
            </a:r>
          </a:p>
        </p:txBody>
      </p:sp>
      <p:sp>
        <p:nvSpPr>
          <p:cNvPr id="30" name="Rectangle 29">
            <a:extLst>
              <a:ext uri="{FF2B5EF4-FFF2-40B4-BE49-F238E27FC236}">
                <a16:creationId xmlns:a16="http://schemas.microsoft.com/office/drawing/2014/main" xmlns="" id="{DE6FDA78-6EEB-4F02-A03F-DE14FA81F227}"/>
              </a:ext>
            </a:extLst>
          </p:cNvPr>
          <p:cNvSpPr/>
          <p:nvPr/>
        </p:nvSpPr>
        <p:spPr>
          <a:xfrm>
            <a:off x="8255377" y="4590256"/>
            <a:ext cx="441146" cy="369332"/>
          </a:xfrm>
          <a:prstGeom prst="rect">
            <a:avLst/>
          </a:prstGeom>
        </p:spPr>
        <p:txBody>
          <a:bodyPr wrap="none">
            <a:spAutoFit/>
          </a:bodyPr>
          <a:lstStyle/>
          <a:p>
            <a:r>
              <a:rPr lang="en-US" b="1" dirty="0">
                <a:solidFill>
                  <a:schemeClr val="bg1"/>
                </a:solidFill>
                <a:latin typeface="Arial" panose="020B0604020202020204" pitchFamily="34" charset="0"/>
              </a:rPr>
              <a:t>24</a:t>
            </a:r>
          </a:p>
        </p:txBody>
      </p:sp>
      <p:sp>
        <p:nvSpPr>
          <p:cNvPr id="31" name="Rectangle 30">
            <a:extLst>
              <a:ext uri="{FF2B5EF4-FFF2-40B4-BE49-F238E27FC236}">
                <a16:creationId xmlns:a16="http://schemas.microsoft.com/office/drawing/2014/main" xmlns="" id="{CF63E264-7814-4A07-B455-81DC85B7C083}"/>
              </a:ext>
            </a:extLst>
          </p:cNvPr>
          <p:cNvSpPr/>
          <p:nvPr/>
        </p:nvSpPr>
        <p:spPr>
          <a:xfrm>
            <a:off x="8162182" y="5125595"/>
            <a:ext cx="441146" cy="369332"/>
          </a:xfrm>
          <a:prstGeom prst="rect">
            <a:avLst/>
          </a:prstGeom>
        </p:spPr>
        <p:txBody>
          <a:bodyPr wrap="none">
            <a:spAutoFit/>
          </a:bodyPr>
          <a:lstStyle/>
          <a:p>
            <a:r>
              <a:rPr lang="en-US" b="1" dirty="0">
                <a:solidFill>
                  <a:schemeClr val="bg1"/>
                </a:solidFill>
                <a:latin typeface="Arial" panose="020B0604020202020204" pitchFamily="34" charset="0"/>
              </a:rPr>
              <a:t>34</a:t>
            </a:r>
          </a:p>
        </p:txBody>
      </p:sp>
      <p:sp>
        <p:nvSpPr>
          <p:cNvPr id="32" name="Rectangle 31">
            <a:extLst>
              <a:ext uri="{FF2B5EF4-FFF2-40B4-BE49-F238E27FC236}">
                <a16:creationId xmlns:a16="http://schemas.microsoft.com/office/drawing/2014/main" xmlns="" id="{0DF7EA60-83D1-4647-A074-B30B9F8D2CF9}"/>
              </a:ext>
            </a:extLst>
          </p:cNvPr>
          <p:cNvSpPr/>
          <p:nvPr/>
        </p:nvSpPr>
        <p:spPr>
          <a:xfrm>
            <a:off x="5786049" y="6169584"/>
            <a:ext cx="441146" cy="369332"/>
          </a:xfrm>
          <a:prstGeom prst="rect">
            <a:avLst/>
          </a:prstGeom>
        </p:spPr>
        <p:txBody>
          <a:bodyPr wrap="none">
            <a:spAutoFit/>
          </a:bodyPr>
          <a:lstStyle/>
          <a:p>
            <a:r>
              <a:rPr lang="en-US" b="1" dirty="0">
                <a:solidFill>
                  <a:schemeClr val="bg1"/>
                </a:solidFill>
                <a:latin typeface="Arial" panose="020B0604020202020204" pitchFamily="34" charset="0"/>
              </a:rPr>
              <a:t>27</a:t>
            </a:r>
          </a:p>
        </p:txBody>
      </p:sp>
      <p:sp>
        <p:nvSpPr>
          <p:cNvPr id="33" name="Rectangle 32">
            <a:extLst>
              <a:ext uri="{FF2B5EF4-FFF2-40B4-BE49-F238E27FC236}">
                <a16:creationId xmlns:a16="http://schemas.microsoft.com/office/drawing/2014/main" xmlns="" id="{34D66009-FB75-438E-973B-4A2C4DBCE46D}"/>
              </a:ext>
            </a:extLst>
          </p:cNvPr>
          <p:cNvSpPr/>
          <p:nvPr/>
        </p:nvSpPr>
        <p:spPr>
          <a:xfrm>
            <a:off x="7716024" y="4733390"/>
            <a:ext cx="312906" cy="369332"/>
          </a:xfrm>
          <a:prstGeom prst="rect">
            <a:avLst/>
          </a:prstGeom>
        </p:spPr>
        <p:txBody>
          <a:bodyPr wrap="none">
            <a:spAutoFit/>
          </a:bodyPr>
          <a:lstStyle/>
          <a:p>
            <a:r>
              <a:rPr lang="en-US" b="1" dirty="0">
                <a:solidFill>
                  <a:schemeClr val="bg1"/>
                </a:solidFill>
                <a:latin typeface="Arial" panose="020B0604020202020204" pitchFamily="34" charset="0"/>
              </a:rPr>
              <a:t>2</a:t>
            </a:r>
          </a:p>
        </p:txBody>
      </p:sp>
      <p:sp>
        <p:nvSpPr>
          <p:cNvPr id="7" name="TextBox 6">
            <a:extLst>
              <a:ext uri="{FF2B5EF4-FFF2-40B4-BE49-F238E27FC236}">
                <a16:creationId xmlns:a16="http://schemas.microsoft.com/office/drawing/2014/main" xmlns="" id="{8F2A369D-806C-480F-8B40-AE0252DB6244}"/>
              </a:ext>
            </a:extLst>
          </p:cNvPr>
          <p:cNvSpPr txBox="1"/>
          <p:nvPr/>
        </p:nvSpPr>
        <p:spPr>
          <a:xfrm>
            <a:off x="5674088" y="1183600"/>
            <a:ext cx="1625617" cy="461665"/>
          </a:xfrm>
          <a:prstGeom prst="rect">
            <a:avLst/>
          </a:prstGeom>
          <a:noFill/>
        </p:spPr>
        <p:txBody>
          <a:bodyPr wrap="square" rtlCol="0">
            <a:spAutoFit/>
          </a:bodyPr>
          <a:lstStyle/>
          <a:p>
            <a:r>
              <a:rPr lang="en-US" sz="1200" b="1" dirty="0">
                <a:latin typeface="Arial" panose="020B0604020202020204" pitchFamily="34" charset="0"/>
              </a:rPr>
              <a:t>Projects approved for 2017/2018</a:t>
            </a:r>
          </a:p>
        </p:txBody>
      </p:sp>
      <p:sp>
        <p:nvSpPr>
          <p:cNvPr id="34" name="TextBox 33">
            <a:extLst>
              <a:ext uri="{FF2B5EF4-FFF2-40B4-BE49-F238E27FC236}">
                <a16:creationId xmlns:a16="http://schemas.microsoft.com/office/drawing/2014/main" xmlns="" id="{186E0D72-32A6-4C78-BC8F-5E55BFD3BA7F}"/>
              </a:ext>
            </a:extLst>
          </p:cNvPr>
          <p:cNvSpPr txBox="1"/>
          <p:nvPr/>
        </p:nvSpPr>
        <p:spPr>
          <a:xfrm>
            <a:off x="5305794" y="4280685"/>
            <a:ext cx="1625617" cy="461665"/>
          </a:xfrm>
          <a:prstGeom prst="rect">
            <a:avLst/>
          </a:prstGeom>
          <a:noFill/>
        </p:spPr>
        <p:txBody>
          <a:bodyPr wrap="square" rtlCol="0">
            <a:spAutoFit/>
          </a:bodyPr>
          <a:lstStyle/>
          <a:p>
            <a:r>
              <a:rPr lang="en-US" sz="1200" b="1" dirty="0">
                <a:latin typeface="Arial" panose="020B0604020202020204" pitchFamily="34" charset="0"/>
              </a:rPr>
              <a:t>Projects approved to date</a:t>
            </a:r>
          </a:p>
        </p:txBody>
      </p:sp>
    </p:spTree>
    <p:extLst>
      <p:ext uri="{BB962C8B-B14F-4D97-AF65-F5344CB8AC3E}">
        <p14:creationId xmlns:p14="http://schemas.microsoft.com/office/powerpoint/2010/main" xmlns="" val="1891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69684"/>
          </a:xfrm>
        </p:spPr>
        <p:txBody>
          <a:bodyPr/>
          <a:lstStyle/>
          <a:p>
            <a:pPr lvl="0"/>
            <a:r>
              <a:rPr lang="en-ZA" dirty="0"/>
              <a:t>Print &amp; Digital Media Projects funded</a:t>
            </a:r>
            <a:endParaRPr lang="en-US" sz="3200" b="1" dirty="0"/>
          </a:p>
        </p:txBody>
      </p:sp>
      <p:sp>
        <p:nvSpPr>
          <p:cNvPr id="29" name="TextBox 28"/>
          <p:cNvSpPr txBox="1"/>
          <p:nvPr/>
        </p:nvSpPr>
        <p:spPr>
          <a:xfrm>
            <a:off x="5637534" y="4138247"/>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8</a:t>
            </a:r>
          </a:p>
        </p:txBody>
      </p:sp>
      <p:sp>
        <p:nvSpPr>
          <p:cNvPr id="30" name="TextBox 29"/>
          <p:cNvSpPr txBox="1"/>
          <p:nvPr/>
        </p:nvSpPr>
        <p:spPr>
          <a:xfrm>
            <a:off x="3059831" y="4744308"/>
            <a:ext cx="128609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5</a:t>
            </a:r>
          </a:p>
        </p:txBody>
      </p:sp>
      <p:sp>
        <p:nvSpPr>
          <p:cNvPr id="32" name="TextBox 31"/>
          <p:cNvSpPr txBox="1"/>
          <p:nvPr/>
        </p:nvSpPr>
        <p:spPr>
          <a:xfrm>
            <a:off x="2633323" y="5746975"/>
            <a:ext cx="128609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12</a:t>
            </a:r>
          </a:p>
        </p:txBody>
      </p:sp>
      <p:pic>
        <p:nvPicPr>
          <p:cNvPr id="10" name="Picture 9">
            <a:extLst>
              <a:ext uri="{FF2B5EF4-FFF2-40B4-BE49-F238E27FC236}">
                <a16:creationId xmlns:a16="http://schemas.microsoft.com/office/drawing/2014/main" xmlns="" id="{ACE353C6-F525-49B5-8CEE-8012C2FA0E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510" y="1619129"/>
            <a:ext cx="1112479" cy="556240"/>
          </a:xfrm>
          <a:prstGeom prst="rect">
            <a:avLst/>
          </a:prstGeom>
        </p:spPr>
      </p:pic>
      <p:graphicFrame>
        <p:nvGraphicFramePr>
          <p:cNvPr id="15" name="Table 14">
            <a:extLst>
              <a:ext uri="{FF2B5EF4-FFF2-40B4-BE49-F238E27FC236}">
                <a16:creationId xmlns:a16="http://schemas.microsoft.com/office/drawing/2014/main" xmlns="" id="{FCD60A8E-40B5-4623-BF4E-29F51996A922}"/>
              </a:ext>
            </a:extLst>
          </p:cNvPr>
          <p:cNvGraphicFramePr>
            <a:graphicFrameLocks noGrp="1"/>
          </p:cNvGraphicFramePr>
          <p:nvPr>
            <p:extLst>
              <p:ext uri="{D42A27DB-BD31-4B8C-83A1-F6EECF244321}">
                <p14:modId xmlns:p14="http://schemas.microsoft.com/office/powerpoint/2010/main" xmlns="" val="4290217709"/>
              </p:ext>
            </p:extLst>
          </p:nvPr>
        </p:nvGraphicFramePr>
        <p:xfrm>
          <a:off x="1178314" y="1174119"/>
          <a:ext cx="6954962" cy="5547360"/>
        </p:xfrm>
        <a:graphic>
          <a:graphicData uri="http://schemas.openxmlformats.org/drawingml/2006/table">
            <a:tbl>
              <a:tblPr firstRow="1" bandRow="1">
                <a:tableStyleId>{5C22544A-7EE6-4342-B048-85BDC9FD1C3A}</a:tableStyleId>
              </a:tblPr>
              <a:tblGrid>
                <a:gridCol w="1115418">
                  <a:extLst>
                    <a:ext uri="{9D8B030D-6E8A-4147-A177-3AD203B41FA5}">
                      <a16:colId xmlns:a16="http://schemas.microsoft.com/office/drawing/2014/main" xmlns="" val="2717991003"/>
                    </a:ext>
                  </a:extLst>
                </a:gridCol>
                <a:gridCol w="1377870">
                  <a:extLst>
                    <a:ext uri="{9D8B030D-6E8A-4147-A177-3AD203B41FA5}">
                      <a16:colId xmlns:a16="http://schemas.microsoft.com/office/drawing/2014/main" xmlns="" val="3779260517"/>
                    </a:ext>
                  </a:extLst>
                </a:gridCol>
                <a:gridCol w="984382">
                  <a:extLst>
                    <a:ext uri="{9D8B030D-6E8A-4147-A177-3AD203B41FA5}">
                      <a16:colId xmlns:a16="http://schemas.microsoft.com/office/drawing/2014/main" xmlns="" val="950931259"/>
                    </a:ext>
                  </a:extLst>
                </a:gridCol>
                <a:gridCol w="1224136">
                  <a:extLst>
                    <a:ext uri="{9D8B030D-6E8A-4147-A177-3AD203B41FA5}">
                      <a16:colId xmlns:a16="http://schemas.microsoft.com/office/drawing/2014/main" xmlns="" val="3157281814"/>
                    </a:ext>
                  </a:extLst>
                </a:gridCol>
                <a:gridCol w="2253156">
                  <a:extLst>
                    <a:ext uri="{9D8B030D-6E8A-4147-A177-3AD203B41FA5}">
                      <a16:colId xmlns:a16="http://schemas.microsoft.com/office/drawing/2014/main" xmlns="" val="2726796446"/>
                    </a:ext>
                  </a:extLst>
                </a:gridCol>
              </a:tblGrid>
              <a:tr h="370840">
                <a:tc>
                  <a:txBody>
                    <a:bodyPr/>
                    <a:lstStyle/>
                    <a:p>
                      <a:r>
                        <a:rPr lang="en-US" sz="1400" dirty="0">
                          <a:latin typeface="Arial Narrow" panose="020B0606020202030204" pitchFamily="34" charset="0"/>
                          <a:cs typeface="Arial" panose="020B0604020202020204" pitchFamily="34" charset="0"/>
                        </a:rPr>
                        <a:t>Print project</a:t>
                      </a:r>
                    </a:p>
                  </a:txBody>
                  <a:tcPr/>
                </a:tc>
                <a:tc>
                  <a:txBody>
                    <a:bodyPr/>
                    <a:lstStyle/>
                    <a:p>
                      <a:r>
                        <a:rPr lang="en-US" sz="1400" dirty="0">
                          <a:latin typeface="Arial Narrow" panose="020B0606020202030204" pitchFamily="34" charset="0"/>
                          <a:cs typeface="Arial" panose="020B0604020202020204" pitchFamily="34" charset="0"/>
                        </a:rPr>
                        <a:t>Location</a:t>
                      </a:r>
                    </a:p>
                  </a:txBody>
                  <a:tcPr/>
                </a:tc>
                <a:tc>
                  <a:txBody>
                    <a:bodyPr/>
                    <a:lstStyle/>
                    <a:p>
                      <a:r>
                        <a:rPr lang="en-US" sz="1400" dirty="0">
                          <a:latin typeface="Arial Narrow" panose="020B0606020202030204" pitchFamily="34" charset="0"/>
                          <a:cs typeface="Arial" panose="020B0604020202020204" pitchFamily="34" charset="0"/>
                        </a:rPr>
                        <a:t>Amount Approved</a:t>
                      </a:r>
                    </a:p>
                  </a:txBody>
                  <a:tcPr/>
                </a:tc>
                <a:tc>
                  <a:txBody>
                    <a:bodyPr/>
                    <a:lstStyle/>
                    <a:p>
                      <a:r>
                        <a:rPr lang="en-US" sz="1400" dirty="0">
                          <a:latin typeface="Arial Narrow" panose="020B0606020202030204" pitchFamily="34" charset="0"/>
                          <a:cs typeface="Arial" panose="020B0604020202020204" pitchFamily="34" charset="0"/>
                        </a:rPr>
                        <a:t>Publishing language</a:t>
                      </a:r>
                    </a:p>
                  </a:txBody>
                  <a:tcPr/>
                </a:tc>
                <a:tc>
                  <a:txBody>
                    <a:bodyPr/>
                    <a:lstStyle/>
                    <a:p>
                      <a:endParaRPr lang="en-US" sz="1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4033646058"/>
                  </a:ext>
                </a:extLst>
              </a:tr>
              <a:tr h="370840">
                <a:tc>
                  <a:txBody>
                    <a:bodyPr/>
                    <a:lstStyle/>
                    <a:p>
                      <a:r>
                        <a:rPr lang="en-US" sz="1400" dirty="0" err="1">
                          <a:latin typeface="Arial" panose="020B0604020202020204" pitchFamily="34" charset="0"/>
                          <a:cs typeface="Arial" panose="020B0604020202020204" pitchFamily="34" charset="0"/>
                        </a:rPr>
                        <a:t>Kleva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Nkeva</a:t>
                      </a:r>
                      <a:r>
                        <a:rPr lang="en-US" sz="1400" dirty="0">
                          <a:latin typeface="Arial" panose="020B0604020202020204" pitchFamily="34" charset="0"/>
                          <a:cs typeface="Arial" panose="020B0604020202020204" pitchFamily="34" charset="0"/>
                        </a:rPr>
                        <a:t> Online</a:t>
                      </a:r>
                    </a:p>
                  </a:txBody>
                  <a:tcPr/>
                </a:tc>
                <a:tc>
                  <a:txBody>
                    <a:bodyPr/>
                    <a:lstStyle/>
                    <a:p>
                      <a:r>
                        <a:rPr lang="en-US" sz="1400" dirty="0">
                          <a:latin typeface="Arial" panose="020B0604020202020204" pitchFamily="34" charset="0"/>
                          <a:cs typeface="Arial" panose="020B0604020202020204" pitchFamily="34" charset="0"/>
                        </a:rPr>
                        <a:t>Eastern Cape (OR Tambo)</a:t>
                      </a:r>
                    </a:p>
                  </a:txBody>
                  <a:tcPr/>
                </a:tc>
                <a:tc>
                  <a:txBody>
                    <a:bodyPr/>
                    <a:lstStyle/>
                    <a:p>
                      <a:r>
                        <a:rPr lang="en-US" sz="1400" dirty="0">
                          <a:latin typeface="Arial" panose="020B0604020202020204" pitchFamily="34" charset="0"/>
                          <a:cs typeface="Arial" panose="020B0604020202020204" pitchFamily="34" charset="0"/>
                        </a:rPr>
                        <a:t>R935,979</a:t>
                      </a:r>
                    </a:p>
                  </a:txBody>
                  <a:tcPr/>
                </a:tc>
                <a:tc>
                  <a:txBody>
                    <a:bodyPr/>
                    <a:lstStyle/>
                    <a:p>
                      <a:r>
                        <a:rPr lang="en-US" sz="1400" dirty="0">
                          <a:latin typeface="Arial" panose="020B0604020202020204" pitchFamily="34" charset="0"/>
                          <a:cs typeface="Arial" panose="020B0604020202020204" pitchFamily="34" charset="0"/>
                        </a:rPr>
                        <a:t>isiXhosa, English</a:t>
                      </a:r>
                    </a:p>
                  </a:txBody>
                  <a:tcPr/>
                </a:tc>
                <a:tc>
                  <a:txBody>
                    <a:bodyPr/>
                    <a:lstStyle/>
                    <a:p>
                      <a:r>
                        <a:rPr lang="en-US" sz="1400" dirty="0">
                          <a:latin typeface="Arial" panose="020B0604020202020204" pitchFamily="34" charset="0"/>
                          <a:cs typeface="Arial" panose="020B0604020202020204" pitchFamily="34" charset="0"/>
                        </a:rPr>
                        <a:t>Community project</a:t>
                      </a:r>
                    </a:p>
                  </a:txBody>
                  <a:tcPr/>
                </a:tc>
                <a:extLst>
                  <a:ext uri="{0D108BD9-81ED-4DB2-BD59-A6C34878D82A}">
                    <a16:rowId xmlns:a16="http://schemas.microsoft.com/office/drawing/2014/main" xmlns="" val="1345527191"/>
                  </a:ext>
                </a:extLst>
              </a:tr>
              <a:tr h="370840">
                <a:tc>
                  <a:txBody>
                    <a:bodyPr/>
                    <a:lstStyle/>
                    <a:p>
                      <a:r>
                        <a:rPr lang="en-US" sz="1400" dirty="0" err="1">
                          <a:latin typeface="Arial" panose="020B0604020202020204" pitchFamily="34" charset="0"/>
                          <a:cs typeface="Arial" panose="020B0604020202020204" pitchFamily="34" charset="0"/>
                        </a:rPr>
                        <a:t>Mamre</a:t>
                      </a:r>
                      <a:r>
                        <a:rPr lang="en-US" sz="1400" dirty="0">
                          <a:latin typeface="Arial" panose="020B0604020202020204" pitchFamily="34" charset="0"/>
                          <a:cs typeface="Arial" panose="020B0604020202020204" pitchFamily="34" charset="0"/>
                        </a:rPr>
                        <a:t> News</a:t>
                      </a:r>
                    </a:p>
                  </a:txBody>
                  <a:tcPr/>
                </a:tc>
                <a:tc>
                  <a:txBody>
                    <a:bodyPr/>
                    <a:lstStyle/>
                    <a:p>
                      <a:r>
                        <a:rPr lang="en-US" sz="1400" dirty="0">
                          <a:latin typeface="Arial" panose="020B0604020202020204" pitchFamily="34" charset="0"/>
                          <a:cs typeface="Arial" panose="020B0604020202020204" pitchFamily="34" charset="0"/>
                        </a:rPr>
                        <a:t>Western Cape</a:t>
                      </a:r>
                    </a:p>
                    <a:p>
                      <a:r>
                        <a:rPr lang="en-US" sz="1400" dirty="0">
                          <a:latin typeface="Arial" panose="020B0604020202020204" pitchFamily="34" charset="0"/>
                          <a:cs typeface="Arial" panose="020B0604020202020204" pitchFamily="34" charset="0"/>
                        </a:rPr>
                        <a:t>(Cape Town)</a:t>
                      </a:r>
                    </a:p>
                  </a:txBody>
                  <a:tcPr/>
                </a:tc>
                <a:tc>
                  <a:txBody>
                    <a:bodyPr/>
                    <a:lstStyle/>
                    <a:p>
                      <a:r>
                        <a:rPr lang="en-US" sz="1400" dirty="0">
                          <a:latin typeface="Arial" panose="020B0604020202020204" pitchFamily="34" charset="0"/>
                          <a:cs typeface="Arial" panose="020B0604020202020204" pitchFamily="34" charset="0"/>
                        </a:rPr>
                        <a:t>R700,000</a:t>
                      </a:r>
                    </a:p>
                  </a:txBody>
                  <a:tcPr/>
                </a:tc>
                <a:tc>
                  <a:txBody>
                    <a:bodyPr/>
                    <a:lstStyle/>
                    <a:p>
                      <a:r>
                        <a:rPr lang="en-US" sz="1400" dirty="0">
                          <a:latin typeface="Arial" panose="020B0604020202020204" pitchFamily="34" charset="0"/>
                          <a:cs typeface="Arial" panose="020B0604020202020204" pitchFamily="34" charset="0"/>
                        </a:rPr>
                        <a:t>English, Afrikaans</a:t>
                      </a:r>
                    </a:p>
                  </a:txBody>
                  <a:tcPr/>
                </a:tc>
                <a:tc>
                  <a:txBody>
                    <a:bodyPr/>
                    <a:lstStyle/>
                    <a:p>
                      <a:r>
                        <a:rPr lang="en-US" sz="1400" dirty="0">
                          <a:latin typeface="Arial" panose="020B0604020202020204" pitchFamily="34" charset="0"/>
                          <a:cs typeface="Arial" panose="020B0604020202020204" pitchFamily="34" charset="0"/>
                        </a:rPr>
                        <a:t>Small Commercial – free monthly publication</a:t>
                      </a:r>
                    </a:p>
                  </a:txBody>
                  <a:tcPr/>
                </a:tc>
                <a:extLst>
                  <a:ext uri="{0D108BD9-81ED-4DB2-BD59-A6C34878D82A}">
                    <a16:rowId xmlns:a16="http://schemas.microsoft.com/office/drawing/2014/main" xmlns="" val="4034625357"/>
                  </a:ext>
                </a:extLst>
              </a:tr>
              <a:tr h="370840">
                <a:tc>
                  <a:txBody>
                    <a:bodyPr/>
                    <a:lstStyle/>
                    <a:p>
                      <a:r>
                        <a:rPr lang="en-US" sz="1400" dirty="0" err="1">
                          <a:latin typeface="Arial" panose="020B0604020202020204" pitchFamily="34" charset="0"/>
                          <a:cs typeface="Arial" panose="020B0604020202020204" pitchFamily="34" charset="0"/>
                        </a:rPr>
                        <a:t>Ntllhakgolo</a:t>
                      </a:r>
                      <a:r>
                        <a:rPr lang="en-US" sz="1400" dirty="0">
                          <a:latin typeface="Arial" panose="020B0604020202020204" pitchFamily="34" charset="0"/>
                          <a:cs typeface="Arial" panose="020B0604020202020204" pitchFamily="34" charset="0"/>
                        </a:rPr>
                        <a:t> News</a:t>
                      </a:r>
                    </a:p>
                  </a:txBody>
                  <a:tcPr/>
                </a:tc>
                <a:tc>
                  <a:txBody>
                    <a:bodyPr/>
                    <a:lstStyle/>
                    <a:p>
                      <a:r>
                        <a:rPr lang="en-US" sz="1400" dirty="0">
                          <a:latin typeface="Arial" panose="020B0604020202020204" pitchFamily="34" charset="0"/>
                          <a:cs typeface="Arial" panose="020B0604020202020204" pitchFamily="34" charset="0"/>
                        </a:rPr>
                        <a:t>Northern Cape</a:t>
                      </a:r>
                    </a:p>
                    <a:p>
                      <a:r>
                        <a:rPr lang="en-US" sz="1400" dirty="0">
                          <a:latin typeface="Arial" panose="020B0604020202020204" pitchFamily="34" charset="0"/>
                          <a:cs typeface="Arial" panose="020B0604020202020204" pitchFamily="34" charset="0"/>
                        </a:rPr>
                        <a:t>(Francis Baard)</a:t>
                      </a:r>
                    </a:p>
                  </a:txBody>
                  <a:tcPr/>
                </a:tc>
                <a:tc>
                  <a:txBody>
                    <a:bodyPr/>
                    <a:lstStyle/>
                    <a:p>
                      <a:r>
                        <a:rPr lang="en-US" sz="1400" dirty="0">
                          <a:latin typeface="Arial" panose="020B0604020202020204" pitchFamily="34" charset="0"/>
                          <a:cs typeface="Arial" panose="020B0604020202020204" pitchFamily="34" charset="0"/>
                        </a:rPr>
                        <a:t>R819,135</a:t>
                      </a:r>
                    </a:p>
                  </a:txBody>
                  <a:tcPr/>
                </a:tc>
                <a:tc>
                  <a:txBody>
                    <a:bodyPr/>
                    <a:lstStyle/>
                    <a:p>
                      <a:r>
                        <a:rPr lang="en-US" sz="1400" dirty="0">
                          <a:latin typeface="Arial" panose="020B0604020202020204" pitchFamily="34" charset="0"/>
                          <a:cs typeface="Arial" panose="020B0604020202020204" pitchFamily="34" charset="0"/>
                        </a:rPr>
                        <a:t>Setswana, isiXhosa</a:t>
                      </a:r>
                    </a:p>
                  </a:txBody>
                  <a:tcPr/>
                </a:tc>
                <a:tc>
                  <a:txBody>
                    <a:bodyPr/>
                    <a:lstStyle/>
                    <a:p>
                      <a:r>
                        <a:rPr lang="en-US" sz="1400" dirty="0">
                          <a:latin typeface="Arial" panose="020B0604020202020204" pitchFamily="34" charset="0"/>
                          <a:cs typeface="Arial" panose="020B0604020202020204" pitchFamily="34" charset="0"/>
                        </a:rPr>
                        <a:t>Small Commercial – A3 monthly newspaper</a:t>
                      </a:r>
                    </a:p>
                  </a:txBody>
                  <a:tcPr/>
                </a:tc>
                <a:extLst>
                  <a:ext uri="{0D108BD9-81ED-4DB2-BD59-A6C34878D82A}">
                    <a16:rowId xmlns:a16="http://schemas.microsoft.com/office/drawing/2014/main" xmlns="" val="2011748134"/>
                  </a:ext>
                </a:extLst>
              </a:tr>
              <a:tr h="370840">
                <a:tc>
                  <a:txBody>
                    <a:bodyPr/>
                    <a:lstStyle/>
                    <a:p>
                      <a:r>
                        <a:rPr lang="en-US" sz="1400" dirty="0">
                          <a:latin typeface="Arial" panose="020B0604020202020204" pitchFamily="34" charset="0"/>
                          <a:cs typeface="Arial" panose="020B0604020202020204" pitchFamily="34" charset="0"/>
                        </a:rPr>
                        <a:t>The Youth Voice</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Mpumalanga</a:t>
                      </a:r>
                    </a:p>
                    <a:p>
                      <a:r>
                        <a:rPr lang="en-US" sz="1400" dirty="0">
                          <a:latin typeface="Arial" panose="020B0604020202020204" pitchFamily="34" charset="0"/>
                          <a:cs typeface="Arial" panose="020B0604020202020204" pitchFamily="34" charset="0"/>
                        </a:rPr>
                        <a:t>(Ehlanzeni)</a:t>
                      </a: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R765,000</a:t>
                      </a:r>
                    </a:p>
                  </a:txBody>
                  <a:tcPr/>
                </a:tc>
                <a:tc>
                  <a:txBody>
                    <a:bodyPr/>
                    <a:lstStyle/>
                    <a:p>
                      <a:r>
                        <a:rPr lang="en-US" sz="1400" dirty="0">
                          <a:latin typeface="Arial" panose="020B0604020202020204" pitchFamily="34" charset="0"/>
                          <a:cs typeface="Arial" panose="020B0604020202020204" pitchFamily="34" charset="0"/>
                        </a:rPr>
                        <a:t>SiSwati, Xitsonga, </a:t>
                      </a:r>
                      <a:r>
                        <a:rPr lang="en-US" sz="1400" dirty="0" err="1">
                          <a:latin typeface="Arial" panose="020B0604020202020204" pitchFamily="34" charset="0"/>
                          <a:cs typeface="Arial" panose="020B0604020202020204" pitchFamily="34" charset="0"/>
                        </a:rPr>
                        <a:t>Sepulane</a:t>
                      </a:r>
                      <a:r>
                        <a:rPr lang="en-US" sz="1400" dirty="0">
                          <a:latin typeface="Arial" panose="020B0604020202020204" pitchFamily="34" charset="0"/>
                          <a:cs typeface="Arial" panose="020B0604020202020204" pitchFamily="34" charset="0"/>
                        </a:rPr>
                        <a:t>, English, Afrikaans</a:t>
                      </a:r>
                    </a:p>
                  </a:txBody>
                  <a:tcPr/>
                </a:tc>
                <a:tc>
                  <a:txBody>
                    <a:bodyPr/>
                    <a:lstStyle/>
                    <a:p>
                      <a:r>
                        <a:rPr lang="en-US" sz="1400" dirty="0">
                          <a:latin typeface="Arial" panose="020B0604020202020204" pitchFamily="34" charset="0"/>
                          <a:cs typeface="Arial" panose="020B0604020202020204" pitchFamily="34" charset="0"/>
                        </a:rPr>
                        <a:t>Small Commercial – targeting youth and schools</a:t>
                      </a:r>
                    </a:p>
                  </a:txBody>
                  <a:tcPr/>
                </a:tc>
                <a:extLst>
                  <a:ext uri="{0D108BD9-81ED-4DB2-BD59-A6C34878D82A}">
                    <a16:rowId xmlns:a16="http://schemas.microsoft.com/office/drawing/2014/main" xmlns="" val="1660240933"/>
                  </a:ext>
                </a:extLst>
              </a:tr>
              <a:tr h="370840">
                <a:tc>
                  <a:txBody>
                    <a:bodyPr/>
                    <a:lstStyle/>
                    <a:p>
                      <a:r>
                        <a:rPr lang="en-US" sz="1400" dirty="0">
                          <a:latin typeface="Arial" panose="020B0604020202020204" pitchFamily="34" charset="0"/>
                          <a:cs typeface="Arial" panose="020B0604020202020204" pitchFamily="34" charset="0"/>
                        </a:rPr>
                        <a:t>SMME News</a:t>
                      </a:r>
                    </a:p>
                  </a:txBody>
                  <a:tcPr/>
                </a:tc>
                <a:tc>
                  <a:txBody>
                    <a:bodyPr/>
                    <a:lstStyle/>
                    <a:p>
                      <a:r>
                        <a:rPr lang="en-US" sz="1400" dirty="0">
                          <a:latin typeface="Arial" panose="020B0604020202020204" pitchFamily="34" charset="0"/>
                          <a:cs typeface="Arial" panose="020B0604020202020204" pitchFamily="34" charset="0"/>
                        </a:rPr>
                        <a:t>KwaZulu-Natal</a:t>
                      </a:r>
                    </a:p>
                    <a:p>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Ilembe</a:t>
                      </a:r>
                      <a:r>
                        <a:rPr lang="en-US" sz="1400" dirty="0">
                          <a:latin typeface="Arial" panose="020B0604020202020204" pitchFamily="34" charset="0"/>
                          <a:cs typeface="Arial" panose="020B0604020202020204" pitchFamily="34" charset="0"/>
                        </a:rPr>
                        <a:t>)</a:t>
                      </a:r>
                    </a:p>
                  </a:txBody>
                  <a:tcPr/>
                </a:tc>
                <a:tc>
                  <a:txBody>
                    <a:bodyPr/>
                    <a:lstStyle/>
                    <a:p>
                      <a:r>
                        <a:rPr lang="en-US" sz="1400" dirty="0">
                          <a:latin typeface="Arial" panose="020B0604020202020204" pitchFamily="34" charset="0"/>
                          <a:cs typeface="Arial" panose="020B0604020202020204" pitchFamily="34" charset="0"/>
                        </a:rPr>
                        <a:t>R810,500</a:t>
                      </a:r>
                    </a:p>
                  </a:txBody>
                  <a:tcPr/>
                </a:tc>
                <a:tc>
                  <a:txBody>
                    <a:bodyPr/>
                    <a:lstStyle/>
                    <a:p>
                      <a:r>
                        <a:rPr lang="en-US" sz="1400" dirty="0">
                          <a:latin typeface="Arial" panose="020B0604020202020204" pitchFamily="34" charset="0"/>
                          <a:cs typeface="Arial" panose="020B0604020202020204" pitchFamily="34" charset="0"/>
                        </a:rPr>
                        <a:t>isiZulu, English</a:t>
                      </a:r>
                    </a:p>
                  </a:txBody>
                  <a:tcPr/>
                </a:tc>
                <a:tc>
                  <a:txBody>
                    <a:bodyPr/>
                    <a:lstStyle/>
                    <a:p>
                      <a:r>
                        <a:rPr lang="en-US" sz="1400" dirty="0">
                          <a:latin typeface="Arial" panose="020B0604020202020204" pitchFamily="34" charset="0"/>
                          <a:cs typeface="Arial" panose="020B0604020202020204" pitchFamily="34" charset="0"/>
                        </a:rPr>
                        <a:t>Small Commercial – supports capacity building for SMMEs in rural, semi-rural and township environments</a:t>
                      </a:r>
                    </a:p>
                  </a:txBody>
                  <a:tcPr/>
                </a:tc>
                <a:extLst>
                  <a:ext uri="{0D108BD9-81ED-4DB2-BD59-A6C34878D82A}">
                    <a16:rowId xmlns:a16="http://schemas.microsoft.com/office/drawing/2014/main" xmlns="" val="1444860759"/>
                  </a:ext>
                </a:extLst>
              </a:tr>
              <a:tr h="370840">
                <a:tc>
                  <a:txBody>
                    <a:bodyPr/>
                    <a:lstStyle/>
                    <a:p>
                      <a:r>
                        <a:rPr lang="en-US" sz="1400" dirty="0" err="1">
                          <a:latin typeface="Arial" panose="020B0604020202020204" pitchFamily="34" charset="0"/>
                          <a:cs typeface="Arial" panose="020B0604020202020204" pitchFamily="34" charset="0"/>
                        </a:rPr>
                        <a:t>Mapepeza</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Gauteng</a:t>
                      </a:r>
                    </a:p>
                    <a:p>
                      <a:r>
                        <a:rPr lang="en-US" sz="1400" dirty="0">
                          <a:latin typeface="Arial" panose="020B0604020202020204" pitchFamily="34" charset="0"/>
                          <a:cs typeface="Arial" panose="020B0604020202020204" pitchFamily="34" charset="0"/>
                        </a:rPr>
                        <a:t>(Sedibeng)</a:t>
                      </a:r>
                    </a:p>
                  </a:txBody>
                  <a:tcPr/>
                </a:tc>
                <a:tc>
                  <a:txBody>
                    <a:bodyPr/>
                    <a:lstStyle/>
                    <a:p>
                      <a:r>
                        <a:rPr lang="en-US" sz="1400" dirty="0">
                          <a:latin typeface="Arial" panose="020B0604020202020204" pitchFamily="34" charset="0"/>
                          <a:cs typeface="Arial" panose="020B0604020202020204" pitchFamily="34" charset="0"/>
                        </a:rPr>
                        <a:t>R907,600</a:t>
                      </a:r>
                    </a:p>
                  </a:txBody>
                  <a:tcPr/>
                </a:tc>
                <a:tc>
                  <a:txBody>
                    <a:bodyPr/>
                    <a:lstStyle/>
                    <a:p>
                      <a:r>
                        <a:rPr lang="en-US" sz="1400" dirty="0">
                          <a:latin typeface="Arial" panose="020B0604020202020204" pitchFamily="34" charset="0"/>
                          <a:cs typeface="Arial" panose="020B0604020202020204" pitchFamily="34" charset="0"/>
                        </a:rPr>
                        <a:t>isiZulu, Sesotho, English</a:t>
                      </a:r>
                    </a:p>
                  </a:txBody>
                  <a:tcPr/>
                </a:tc>
                <a:tc>
                  <a:txBody>
                    <a:bodyPr/>
                    <a:lstStyle/>
                    <a:p>
                      <a:r>
                        <a:rPr lang="en-US" sz="1400" dirty="0">
                          <a:latin typeface="Arial" panose="020B0604020202020204" pitchFamily="34" charset="0"/>
                          <a:cs typeface="Arial" panose="020B0604020202020204" pitchFamily="34" charset="0"/>
                        </a:rPr>
                        <a:t>Small Commercial – free weekly newspaper</a:t>
                      </a:r>
                    </a:p>
                  </a:txBody>
                  <a:tcPr/>
                </a:tc>
                <a:extLst>
                  <a:ext uri="{0D108BD9-81ED-4DB2-BD59-A6C34878D82A}">
                    <a16:rowId xmlns:a16="http://schemas.microsoft.com/office/drawing/2014/main" xmlns="" val="3139005008"/>
                  </a:ext>
                </a:extLst>
              </a:tr>
            </a:tbl>
          </a:graphicData>
        </a:graphic>
      </p:graphicFrame>
      <p:pic>
        <p:nvPicPr>
          <p:cNvPr id="19" name="Picture 18">
            <a:extLst>
              <a:ext uri="{FF2B5EF4-FFF2-40B4-BE49-F238E27FC236}">
                <a16:creationId xmlns:a16="http://schemas.microsoft.com/office/drawing/2014/main" xmlns="" id="{41543CA7-0B3C-440A-85F0-0A4A045D941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74841" y="4646480"/>
            <a:ext cx="832196" cy="1219795"/>
          </a:xfrm>
          <a:prstGeom prst="rect">
            <a:avLst/>
          </a:prstGeom>
        </p:spPr>
      </p:pic>
      <p:pic>
        <p:nvPicPr>
          <p:cNvPr id="21" name="Picture 20">
            <a:extLst>
              <a:ext uri="{FF2B5EF4-FFF2-40B4-BE49-F238E27FC236}">
                <a16:creationId xmlns:a16="http://schemas.microsoft.com/office/drawing/2014/main" xmlns="" id="{B173C337-AA5A-49A8-99C6-DFB75BCFD48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5047" y="4679717"/>
            <a:ext cx="948646" cy="1341571"/>
          </a:xfrm>
          <a:prstGeom prst="rect">
            <a:avLst/>
          </a:prstGeom>
        </p:spPr>
      </p:pic>
      <p:pic>
        <p:nvPicPr>
          <p:cNvPr id="23" name="Picture 22">
            <a:extLst>
              <a:ext uri="{FF2B5EF4-FFF2-40B4-BE49-F238E27FC236}">
                <a16:creationId xmlns:a16="http://schemas.microsoft.com/office/drawing/2014/main" xmlns="" id="{39936819-0407-4C50-B03C-5E5EB38BAC3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97898" y="2981567"/>
            <a:ext cx="816051" cy="1204808"/>
          </a:xfrm>
          <a:prstGeom prst="rect">
            <a:avLst/>
          </a:prstGeom>
        </p:spPr>
      </p:pic>
      <p:pic>
        <p:nvPicPr>
          <p:cNvPr id="25" name="Picture 24">
            <a:extLst>
              <a:ext uri="{FF2B5EF4-FFF2-40B4-BE49-F238E27FC236}">
                <a16:creationId xmlns:a16="http://schemas.microsoft.com/office/drawing/2014/main" xmlns="" id="{3AFE2570-C301-40FE-AB6E-4793008FC82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3751" y="2652019"/>
            <a:ext cx="989942" cy="1528870"/>
          </a:xfrm>
          <a:prstGeom prst="rect">
            <a:avLst/>
          </a:prstGeom>
        </p:spPr>
      </p:pic>
      <p:pic>
        <p:nvPicPr>
          <p:cNvPr id="26" name="Picture 25">
            <a:extLst>
              <a:ext uri="{FF2B5EF4-FFF2-40B4-BE49-F238E27FC236}">
                <a16:creationId xmlns:a16="http://schemas.microsoft.com/office/drawing/2014/main" xmlns="" id="{2833CF78-3A27-4F03-967B-BF7D91CF11B4}"/>
              </a:ext>
            </a:extLst>
          </p:cNvPr>
          <p:cNvPicPr>
            <a:picLocks noChangeAspect="1"/>
          </p:cNvPicPr>
          <p:nvPr/>
        </p:nvPicPr>
        <p:blipFill>
          <a:blip r:embed="rId7" cstate="print"/>
          <a:stretch>
            <a:fillRect/>
          </a:stretch>
        </p:blipFill>
        <p:spPr>
          <a:xfrm flipH="1">
            <a:off x="8140568" y="1272967"/>
            <a:ext cx="888901" cy="1291604"/>
          </a:xfrm>
          <a:prstGeom prst="rect">
            <a:avLst/>
          </a:prstGeom>
        </p:spPr>
      </p:pic>
      <p:sp>
        <p:nvSpPr>
          <p:cNvPr id="3" name="Slide Number Placeholder 2">
            <a:extLst>
              <a:ext uri="{FF2B5EF4-FFF2-40B4-BE49-F238E27FC236}">
                <a16:creationId xmlns:a16="http://schemas.microsoft.com/office/drawing/2014/main" xmlns="" id="{17D1C968-A4A9-4D6F-B9EE-3779991BB6B4}"/>
              </a:ext>
            </a:extLst>
          </p:cNvPr>
          <p:cNvSpPr>
            <a:spLocks noGrp="1"/>
          </p:cNvSpPr>
          <p:nvPr>
            <p:ph type="sldNum" sz="quarter" idx="12"/>
          </p:nvPr>
        </p:nvSpPr>
        <p:spPr/>
        <p:txBody>
          <a:bodyPr/>
          <a:lstStyle/>
          <a:p>
            <a:pPr>
              <a:defRPr/>
            </a:pPr>
            <a:fld id="{25E0BFFC-8D92-4980-80AF-4F6590FB2DB3}" type="slidenum">
              <a:rPr lang="en-US" smtClean="0"/>
              <a:pPr>
                <a:defRPr/>
              </a:pPr>
              <a:t>14</a:t>
            </a:fld>
            <a:endParaRPr lang="en-US" dirty="0"/>
          </a:p>
        </p:txBody>
      </p:sp>
    </p:spTree>
    <p:extLst>
      <p:ext uri="{BB962C8B-B14F-4D97-AF65-F5344CB8AC3E}">
        <p14:creationId xmlns:p14="http://schemas.microsoft.com/office/powerpoint/2010/main" xmlns="" val="255669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EE67-D9E6-41E8-898B-61DB72CB0CF2}"/>
              </a:ext>
            </a:extLst>
          </p:cNvPr>
          <p:cNvSpPr>
            <a:spLocks noGrp="1"/>
          </p:cNvSpPr>
          <p:nvPr>
            <p:ph type="title"/>
          </p:nvPr>
        </p:nvSpPr>
        <p:spPr/>
        <p:txBody>
          <a:bodyPr/>
          <a:lstStyle/>
          <a:p>
            <a:r>
              <a:rPr lang="en-US" dirty="0"/>
              <a:t>Community Radio Stations funded</a:t>
            </a:r>
          </a:p>
        </p:txBody>
      </p:sp>
      <p:sp>
        <p:nvSpPr>
          <p:cNvPr id="3" name="Slide Number Placeholder 2">
            <a:extLst>
              <a:ext uri="{FF2B5EF4-FFF2-40B4-BE49-F238E27FC236}">
                <a16:creationId xmlns:a16="http://schemas.microsoft.com/office/drawing/2014/main" xmlns="" id="{9DC62E07-6865-43F6-986C-8A19658837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A1D51446-CD7B-451B-A4C9-01E85D504D44}"/>
              </a:ext>
            </a:extLst>
          </p:cNvPr>
          <p:cNvGraphicFramePr>
            <a:graphicFrameLocks noGrp="1"/>
          </p:cNvGraphicFramePr>
          <p:nvPr>
            <p:ph idx="1"/>
            <p:extLst>
              <p:ext uri="{D42A27DB-BD31-4B8C-83A1-F6EECF244321}">
                <p14:modId xmlns:p14="http://schemas.microsoft.com/office/powerpoint/2010/main" xmlns="" val="175368720"/>
              </p:ext>
            </p:extLst>
          </p:nvPr>
        </p:nvGraphicFramePr>
        <p:xfrm>
          <a:off x="1482880" y="995401"/>
          <a:ext cx="7510509" cy="5730240"/>
        </p:xfrm>
        <a:graphic>
          <a:graphicData uri="http://schemas.openxmlformats.org/drawingml/2006/table">
            <a:tbl>
              <a:tblPr firstRow="1" bandRow="1">
                <a:tableStyleId>{5C22544A-7EE6-4342-B048-85BDC9FD1C3A}</a:tableStyleId>
              </a:tblPr>
              <a:tblGrid>
                <a:gridCol w="1196851">
                  <a:extLst>
                    <a:ext uri="{9D8B030D-6E8A-4147-A177-3AD203B41FA5}">
                      <a16:colId xmlns:a16="http://schemas.microsoft.com/office/drawing/2014/main" xmlns="" val="1975274588"/>
                    </a:ext>
                  </a:extLst>
                </a:gridCol>
                <a:gridCol w="1275369">
                  <a:extLst>
                    <a:ext uri="{9D8B030D-6E8A-4147-A177-3AD203B41FA5}">
                      <a16:colId xmlns:a16="http://schemas.microsoft.com/office/drawing/2014/main" xmlns="" val="2532817117"/>
                    </a:ext>
                  </a:extLst>
                </a:gridCol>
                <a:gridCol w="1275369">
                  <a:extLst>
                    <a:ext uri="{9D8B030D-6E8A-4147-A177-3AD203B41FA5}">
                      <a16:colId xmlns:a16="http://schemas.microsoft.com/office/drawing/2014/main" xmlns="" val="3693013056"/>
                    </a:ext>
                  </a:extLst>
                </a:gridCol>
                <a:gridCol w="1700492">
                  <a:extLst>
                    <a:ext uri="{9D8B030D-6E8A-4147-A177-3AD203B41FA5}">
                      <a16:colId xmlns:a16="http://schemas.microsoft.com/office/drawing/2014/main" xmlns="" val="3250333944"/>
                    </a:ext>
                  </a:extLst>
                </a:gridCol>
                <a:gridCol w="2062428">
                  <a:extLst>
                    <a:ext uri="{9D8B030D-6E8A-4147-A177-3AD203B41FA5}">
                      <a16:colId xmlns:a16="http://schemas.microsoft.com/office/drawing/2014/main" xmlns="" val="136809375"/>
                    </a:ext>
                  </a:extLst>
                </a:gridCol>
              </a:tblGrid>
              <a:tr h="370840">
                <a:tc>
                  <a:txBody>
                    <a:bodyPr/>
                    <a:lstStyle/>
                    <a:p>
                      <a:r>
                        <a:rPr lang="en-US" sz="1400" dirty="0">
                          <a:latin typeface="Arial Narrow" panose="020B0606020202030204" pitchFamily="34" charset="0"/>
                          <a:cs typeface="Arial" panose="020B0604020202020204" pitchFamily="34" charset="0"/>
                        </a:rPr>
                        <a:t>Station</a:t>
                      </a:r>
                    </a:p>
                  </a:txBody>
                  <a:tcPr/>
                </a:tc>
                <a:tc>
                  <a:txBody>
                    <a:bodyPr/>
                    <a:lstStyle/>
                    <a:p>
                      <a:r>
                        <a:rPr lang="en-US" sz="1400" dirty="0">
                          <a:latin typeface="Arial Narrow" panose="020B0606020202030204" pitchFamily="34" charset="0"/>
                          <a:cs typeface="Arial" panose="020B0604020202020204" pitchFamily="34" charset="0"/>
                        </a:rPr>
                        <a:t>Location</a:t>
                      </a:r>
                    </a:p>
                  </a:txBody>
                  <a:tcPr/>
                </a:tc>
                <a:tc>
                  <a:txBody>
                    <a:bodyPr/>
                    <a:lstStyle/>
                    <a:p>
                      <a:r>
                        <a:rPr lang="en-US" sz="1400" dirty="0">
                          <a:latin typeface="Arial Narrow" panose="020B0606020202030204" pitchFamily="34" charset="0"/>
                          <a:cs typeface="Arial" panose="020B0604020202020204" pitchFamily="34" charset="0"/>
                        </a:rPr>
                        <a:t>Amount Approved</a:t>
                      </a:r>
                    </a:p>
                  </a:txBody>
                  <a:tcPr/>
                </a:tc>
                <a:tc>
                  <a:txBody>
                    <a:bodyPr/>
                    <a:lstStyle/>
                    <a:p>
                      <a:r>
                        <a:rPr lang="en-US" sz="1400" dirty="0">
                          <a:latin typeface="Arial Narrow" panose="020B0606020202030204" pitchFamily="34" charset="0"/>
                          <a:cs typeface="Arial" panose="020B0604020202020204" pitchFamily="34" charset="0"/>
                        </a:rPr>
                        <a:t>Broadcast Language</a:t>
                      </a:r>
                    </a:p>
                  </a:txBody>
                  <a:tcPr/>
                </a:tc>
                <a:tc>
                  <a:txBody>
                    <a:bodyPr/>
                    <a:lstStyle/>
                    <a:p>
                      <a:endParaRPr lang="en-US" sz="1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xmlns="" val="3642802043"/>
                  </a:ext>
                </a:extLst>
              </a:tr>
              <a:tr h="370840">
                <a:tc>
                  <a:txBody>
                    <a:bodyPr/>
                    <a:lstStyle/>
                    <a:p>
                      <a:r>
                        <a:rPr lang="en-US" sz="1400" dirty="0" err="1">
                          <a:latin typeface="Arial" panose="020B0604020202020204" pitchFamily="34" charset="0"/>
                          <a:cs typeface="Arial" panose="020B0604020202020204" pitchFamily="34" charset="0"/>
                        </a:rPr>
                        <a:t>Musina</a:t>
                      </a:r>
                      <a:r>
                        <a:rPr lang="en-US" sz="1400" dirty="0">
                          <a:latin typeface="Arial" panose="020B0604020202020204" pitchFamily="34" charset="0"/>
                          <a:cs typeface="Arial" panose="020B0604020202020204" pitchFamily="34" charset="0"/>
                        </a:rPr>
                        <a:t> FM</a:t>
                      </a:r>
                    </a:p>
                  </a:txBody>
                  <a:tcPr/>
                </a:tc>
                <a:tc>
                  <a:txBody>
                    <a:bodyPr/>
                    <a:lstStyle/>
                    <a:p>
                      <a:r>
                        <a:rPr lang="en-US" sz="1400" dirty="0">
                          <a:latin typeface="Arial" panose="020B0604020202020204" pitchFamily="34" charset="0"/>
                          <a:cs typeface="Arial" panose="020B0604020202020204" pitchFamily="34" charset="0"/>
                        </a:rPr>
                        <a:t>Limpopo (Vhembe)</a:t>
                      </a:r>
                    </a:p>
                  </a:txBody>
                  <a:tcPr/>
                </a:tc>
                <a:tc>
                  <a:txBody>
                    <a:bodyPr/>
                    <a:lstStyle/>
                    <a:p>
                      <a:r>
                        <a:rPr lang="en-US" sz="1400" dirty="0">
                          <a:latin typeface="Arial" panose="020B0604020202020204" pitchFamily="34" charset="0"/>
                          <a:cs typeface="Arial" panose="020B0604020202020204" pitchFamily="34" charset="0"/>
                        </a:rPr>
                        <a:t>R2,561,600</a:t>
                      </a:r>
                    </a:p>
                  </a:txBody>
                  <a:tcPr/>
                </a:tc>
                <a:tc>
                  <a:txBody>
                    <a:bodyPr/>
                    <a:lstStyle/>
                    <a:p>
                      <a:r>
                        <a:rPr lang="en-US" sz="1400" dirty="0">
                          <a:latin typeface="Arial" panose="020B0604020202020204" pitchFamily="34" charset="0"/>
                          <a:cs typeface="Arial" panose="020B0604020202020204" pitchFamily="34" charset="0"/>
                        </a:rPr>
                        <a:t>Tshivenda, Sepedi, Xitsonga, Afrikaans, English</a:t>
                      </a:r>
                    </a:p>
                  </a:txBody>
                  <a:tcPr/>
                </a:tc>
                <a:tc>
                  <a:txBody>
                    <a:bodyPr/>
                    <a:lstStyle/>
                    <a:p>
                      <a:r>
                        <a:rPr lang="en-US" sz="1400" dirty="0">
                          <a:latin typeface="Arial" panose="020B0604020202020204" pitchFamily="34" charset="0"/>
                          <a:cs typeface="Arial" panose="020B0604020202020204" pitchFamily="34" charset="0"/>
                        </a:rPr>
                        <a:t>Radio is platform to bring many cultures </a:t>
                      </a:r>
                      <a:r>
                        <a:rPr lang="en-US" sz="1400" dirty="0" err="1">
                          <a:latin typeface="Arial" panose="020B0604020202020204" pitchFamily="34" charset="0"/>
                          <a:cs typeface="Arial" panose="020B0604020202020204" pitchFamily="34" charset="0"/>
                        </a:rPr>
                        <a:t>Musina</a:t>
                      </a:r>
                      <a:r>
                        <a:rPr lang="en-US" sz="1400" dirty="0">
                          <a:latin typeface="Arial" panose="020B0604020202020204" pitchFamily="34" charset="0"/>
                          <a:cs typeface="Arial" panose="020B0604020202020204" pitchFamily="34" charset="0"/>
                        </a:rPr>
                        <a:t> together</a:t>
                      </a:r>
                    </a:p>
                  </a:txBody>
                  <a:tcPr/>
                </a:tc>
                <a:extLst>
                  <a:ext uri="{0D108BD9-81ED-4DB2-BD59-A6C34878D82A}">
                    <a16:rowId xmlns:a16="http://schemas.microsoft.com/office/drawing/2014/main" xmlns="" val="577301292"/>
                  </a:ext>
                </a:extLst>
              </a:tr>
              <a:tr h="147715">
                <a:tc>
                  <a:txBody>
                    <a:bodyPr/>
                    <a:lstStyle/>
                    <a:p>
                      <a:r>
                        <a:rPr lang="en-US" sz="1400" dirty="0">
                          <a:latin typeface="Arial" panose="020B0604020202020204" pitchFamily="34" charset="0"/>
                          <a:cs typeface="Arial" panose="020B0604020202020204" pitchFamily="34" charset="0"/>
                        </a:rPr>
                        <a:t>Vuwani CR</a:t>
                      </a:r>
                    </a:p>
                  </a:txBody>
                  <a:tcPr/>
                </a:tc>
                <a:tc>
                  <a:txBody>
                    <a:bodyPr/>
                    <a:lstStyle/>
                    <a:p>
                      <a:r>
                        <a:rPr lang="en-US" sz="1400" dirty="0">
                          <a:latin typeface="Arial" panose="020B0604020202020204" pitchFamily="34" charset="0"/>
                          <a:cs typeface="Arial" panose="020B0604020202020204" pitchFamily="34" charset="0"/>
                        </a:rPr>
                        <a:t>Limpopo (Vhembe)</a:t>
                      </a:r>
                    </a:p>
                  </a:txBody>
                  <a:tcPr/>
                </a:tc>
                <a:tc>
                  <a:txBody>
                    <a:bodyPr/>
                    <a:lstStyle/>
                    <a:p>
                      <a:r>
                        <a:rPr lang="en-US" sz="1400" dirty="0">
                          <a:latin typeface="Arial" panose="020B0604020202020204" pitchFamily="34" charset="0"/>
                          <a:cs typeface="Arial" panose="020B0604020202020204" pitchFamily="34" charset="0"/>
                        </a:rPr>
                        <a:t>R2,477,600</a:t>
                      </a:r>
                    </a:p>
                  </a:txBody>
                  <a:tcPr/>
                </a:tc>
                <a:tc>
                  <a:txBody>
                    <a:bodyPr/>
                    <a:lstStyle/>
                    <a:p>
                      <a:r>
                        <a:rPr lang="en-US" sz="1400" dirty="0">
                          <a:latin typeface="Arial" panose="020B0604020202020204" pitchFamily="34" charset="0"/>
                          <a:cs typeface="Arial" panose="020B0604020202020204" pitchFamily="34" charset="0"/>
                        </a:rPr>
                        <a:t>Tshivenda, Xitsonga, English</a:t>
                      </a:r>
                    </a:p>
                  </a:txBody>
                  <a:tcPr/>
                </a:tc>
                <a:tc>
                  <a:txBody>
                    <a:bodyPr/>
                    <a:lstStyle/>
                    <a:p>
                      <a:r>
                        <a:rPr lang="en-US" sz="1400" dirty="0">
                          <a:latin typeface="Arial" panose="020B0604020202020204" pitchFamily="34" charset="0"/>
                          <a:cs typeface="Arial" panose="020B0604020202020204" pitchFamily="34" charset="0"/>
                        </a:rPr>
                        <a:t>Targets youth</a:t>
                      </a:r>
                    </a:p>
                  </a:txBody>
                  <a:tcPr/>
                </a:tc>
                <a:extLst>
                  <a:ext uri="{0D108BD9-81ED-4DB2-BD59-A6C34878D82A}">
                    <a16:rowId xmlns:a16="http://schemas.microsoft.com/office/drawing/2014/main" xmlns="" val="3723206123"/>
                  </a:ext>
                </a:extLst>
              </a:tr>
              <a:tr h="370840">
                <a:tc>
                  <a:txBody>
                    <a:bodyPr/>
                    <a:lstStyle/>
                    <a:p>
                      <a:r>
                        <a:rPr lang="en-US" sz="1400" dirty="0" err="1">
                          <a:latin typeface="Arial" panose="020B0604020202020204" pitchFamily="34" charset="0"/>
                          <a:cs typeface="Arial" panose="020B0604020202020204" pitchFamily="34" charset="0"/>
                        </a:rPr>
                        <a:t>Ndlambe</a:t>
                      </a:r>
                      <a:r>
                        <a:rPr lang="en-US" sz="1400" dirty="0">
                          <a:latin typeface="Arial" panose="020B0604020202020204" pitchFamily="34" charset="0"/>
                          <a:cs typeface="Arial" panose="020B0604020202020204" pitchFamily="34" charset="0"/>
                        </a:rPr>
                        <a:t> FM</a:t>
                      </a:r>
                    </a:p>
                  </a:txBody>
                  <a:tcPr/>
                </a:tc>
                <a:tc>
                  <a:txBody>
                    <a:bodyPr/>
                    <a:lstStyle/>
                    <a:p>
                      <a:r>
                        <a:rPr lang="en-US" sz="1400" dirty="0">
                          <a:latin typeface="Arial" panose="020B0604020202020204" pitchFamily="34" charset="0"/>
                          <a:cs typeface="Arial" panose="020B0604020202020204" pitchFamily="34" charset="0"/>
                        </a:rPr>
                        <a:t>Eastern Cape</a:t>
                      </a:r>
                    </a:p>
                    <a:p>
                      <a:r>
                        <a:rPr lang="en-US" sz="1400" dirty="0">
                          <a:latin typeface="Arial" panose="020B0604020202020204" pitchFamily="34" charset="0"/>
                          <a:cs typeface="Arial" panose="020B0604020202020204" pitchFamily="34" charset="0"/>
                        </a:rPr>
                        <a:t>(Sarah </a:t>
                      </a:r>
                      <a:r>
                        <a:rPr lang="en-US" sz="1400" dirty="0" err="1">
                          <a:latin typeface="Arial" panose="020B0604020202020204" pitchFamily="34" charset="0"/>
                          <a:cs typeface="Arial" panose="020B0604020202020204" pitchFamily="34" charset="0"/>
                        </a:rPr>
                        <a:t>Bartman</a:t>
                      </a:r>
                      <a:r>
                        <a:rPr lang="en-US" sz="1400" dirty="0">
                          <a:latin typeface="Arial" panose="020B0604020202020204" pitchFamily="34" charset="0"/>
                          <a:cs typeface="Arial" panose="020B0604020202020204" pitchFamily="34" charset="0"/>
                        </a:rPr>
                        <a:t>)</a:t>
                      </a:r>
                    </a:p>
                  </a:txBody>
                  <a:tcPr/>
                </a:tc>
                <a:tc>
                  <a:txBody>
                    <a:bodyPr/>
                    <a:lstStyle/>
                    <a:p>
                      <a:r>
                        <a:rPr lang="en-US" sz="1400" dirty="0">
                          <a:latin typeface="Arial" panose="020B0604020202020204" pitchFamily="34" charset="0"/>
                          <a:cs typeface="Arial" panose="020B0604020202020204" pitchFamily="34" charset="0"/>
                        </a:rPr>
                        <a:t>R2,654,600</a:t>
                      </a:r>
                    </a:p>
                  </a:txBody>
                  <a:tcPr/>
                </a:tc>
                <a:tc>
                  <a:txBody>
                    <a:bodyPr/>
                    <a:lstStyle/>
                    <a:p>
                      <a:r>
                        <a:rPr lang="en-US" sz="1400" dirty="0">
                          <a:latin typeface="Arial" panose="020B0604020202020204" pitchFamily="34" charset="0"/>
                          <a:cs typeface="Arial" panose="020B0604020202020204" pitchFamily="34" charset="0"/>
                        </a:rPr>
                        <a:t>isiXhosa, English, Afrikaans</a:t>
                      </a:r>
                    </a:p>
                  </a:txBody>
                  <a:tcPr/>
                </a:tc>
                <a:tc>
                  <a:txBody>
                    <a:bodyPr/>
                    <a:lstStyle/>
                    <a:p>
                      <a:r>
                        <a:rPr lang="en-US" sz="1400" dirty="0">
                          <a:latin typeface="Arial" panose="020B0604020202020204" pitchFamily="34" charset="0"/>
                          <a:cs typeface="Arial" panose="020B0604020202020204" pitchFamily="34" charset="0"/>
                        </a:rPr>
                        <a:t>Area where unemployment is a huge challenge</a:t>
                      </a:r>
                    </a:p>
                  </a:txBody>
                  <a:tcPr/>
                </a:tc>
                <a:extLst>
                  <a:ext uri="{0D108BD9-81ED-4DB2-BD59-A6C34878D82A}">
                    <a16:rowId xmlns:a16="http://schemas.microsoft.com/office/drawing/2014/main" xmlns="" val="2809133672"/>
                  </a:ext>
                </a:extLst>
              </a:tr>
              <a:tr h="370840">
                <a:tc>
                  <a:txBody>
                    <a:bodyPr/>
                    <a:lstStyle/>
                    <a:p>
                      <a:r>
                        <a:rPr lang="en-US" sz="1400" dirty="0">
                          <a:latin typeface="Arial" panose="020B0604020202020204" pitchFamily="34" charset="0"/>
                          <a:cs typeface="Arial" panose="020B0604020202020204" pitchFamily="34" charset="0"/>
                        </a:rPr>
                        <a:t>Rise FM</a:t>
                      </a:r>
                    </a:p>
                  </a:txBody>
                  <a:tcPr/>
                </a:tc>
                <a:tc>
                  <a:txBody>
                    <a:bodyPr/>
                    <a:lstStyle/>
                    <a:p>
                      <a:r>
                        <a:rPr lang="en-US" sz="1400" dirty="0">
                          <a:latin typeface="Arial" panose="020B0604020202020204" pitchFamily="34" charset="0"/>
                          <a:cs typeface="Arial" panose="020B0604020202020204" pitchFamily="34" charset="0"/>
                        </a:rPr>
                        <a:t>Mpumalanga</a:t>
                      </a:r>
                    </a:p>
                    <a:p>
                      <a:r>
                        <a:rPr lang="en-US" sz="1400" dirty="0">
                          <a:latin typeface="Arial" panose="020B0604020202020204" pitchFamily="34" charset="0"/>
                          <a:cs typeface="Arial" panose="020B0604020202020204" pitchFamily="34" charset="0"/>
                        </a:rPr>
                        <a:t>(Ehlanzeni)</a:t>
                      </a:r>
                    </a:p>
                  </a:txBody>
                  <a:tcPr/>
                </a:tc>
                <a:tc>
                  <a:txBody>
                    <a:bodyPr/>
                    <a:lstStyle/>
                    <a:p>
                      <a:r>
                        <a:rPr lang="en-US" sz="1400" dirty="0">
                          <a:latin typeface="Arial" panose="020B0604020202020204" pitchFamily="34" charset="0"/>
                          <a:cs typeface="Arial" panose="020B0604020202020204" pitchFamily="34" charset="0"/>
                        </a:rPr>
                        <a:t>R2,622,600</a:t>
                      </a:r>
                    </a:p>
                  </a:txBody>
                  <a:tcPr/>
                </a:tc>
                <a:tc>
                  <a:txBody>
                    <a:bodyPr/>
                    <a:lstStyle/>
                    <a:p>
                      <a:r>
                        <a:rPr lang="en-US" sz="1400" dirty="0" err="1">
                          <a:latin typeface="Arial" panose="020B0604020202020204" pitchFamily="34" charset="0"/>
                          <a:cs typeface="Arial" panose="020B0604020202020204" pitchFamily="34" charset="0"/>
                        </a:rPr>
                        <a:t>Sepulana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isiSwati</a:t>
                      </a:r>
                      <a:r>
                        <a:rPr lang="en-US" sz="1400" dirty="0">
                          <a:latin typeface="Arial" panose="020B0604020202020204" pitchFamily="34" charset="0"/>
                          <a:cs typeface="Arial" panose="020B0604020202020204" pitchFamily="34" charset="0"/>
                        </a:rPr>
                        <a:t>, Xitsonga, English</a:t>
                      </a:r>
                    </a:p>
                  </a:txBody>
                  <a:tcPr/>
                </a:tc>
                <a:tc>
                  <a:txBody>
                    <a:bodyPr/>
                    <a:lstStyle/>
                    <a:p>
                      <a:r>
                        <a:rPr lang="en-ZA" sz="1400" dirty="0">
                          <a:latin typeface="Arial" panose="020B0604020202020204" pitchFamily="34" charset="0"/>
                          <a:cs typeface="Arial" panose="020B0604020202020204" pitchFamily="34" charset="0"/>
                        </a:rPr>
                        <a:t>Targets whole community and all ages</a:t>
                      </a:r>
                    </a:p>
                  </a:txBody>
                  <a:tcPr/>
                </a:tc>
                <a:extLst>
                  <a:ext uri="{0D108BD9-81ED-4DB2-BD59-A6C34878D82A}">
                    <a16:rowId xmlns:a16="http://schemas.microsoft.com/office/drawing/2014/main" xmlns="" val="2244378840"/>
                  </a:ext>
                </a:extLst>
              </a:tr>
              <a:tr h="370840">
                <a:tc>
                  <a:txBody>
                    <a:bodyPr/>
                    <a:lstStyle/>
                    <a:p>
                      <a:r>
                        <a:rPr lang="en-US" sz="1400" dirty="0" err="1">
                          <a:latin typeface="Arial" panose="020B0604020202020204" pitchFamily="34" charset="0"/>
                          <a:cs typeface="Arial" panose="020B0604020202020204" pitchFamily="34" charset="0"/>
                        </a:rPr>
                        <a:t>Ugu</a:t>
                      </a:r>
                      <a:r>
                        <a:rPr lang="en-US" sz="1400" dirty="0">
                          <a:latin typeface="Arial" panose="020B0604020202020204" pitchFamily="34" charset="0"/>
                          <a:cs typeface="Arial" panose="020B0604020202020204" pitchFamily="34" charset="0"/>
                        </a:rPr>
                        <a:t> Youth Radio</a:t>
                      </a:r>
                    </a:p>
                  </a:txBody>
                  <a:tcPr/>
                </a:tc>
                <a:tc>
                  <a:txBody>
                    <a:bodyPr/>
                    <a:lstStyle/>
                    <a:p>
                      <a:r>
                        <a:rPr lang="en-US" sz="1400" dirty="0">
                          <a:latin typeface="Arial" panose="020B0604020202020204" pitchFamily="34" charset="0"/>
                          <a:cs typeface="Arial" panose="020B0604020202020204" pitchFamily="34" charset="0"/>
                        </a:rPr>
                        <a:t>KwaZulu-Natal (</a:t>
                      </a:r>
                      <a:r>
                        <a:rPr lang="en-US" sz="1400" dirty="0" err="1">
                          <a:latin typeface="Arial" panose="020B0604020202020204" pitchFamily="34" charset="0"/>
                          <a:cs typeface="Arial" panose="020B0604020202020204" pitchFamily="34" charset="0"/>
                        </a:rPr>
                        <a:t>Ugu</a:t>
                      </a:r>
                      <a:r>
                        <a:rPr lang="en-US" sz="1400" dirty="0">
                          <a:latin typeface="Arial" panose="020B0604020202020204" pitchFamily="34" charset="0"/>
                          <a:cs typeface="Arial" panose="020B0604020202020204" pitchFamily="34" charset="0"/>
                        </a:rPr>
                        <a:t>)</a:t>
                      </a:r>
                    </a:p>
                  </a:txBody>
                  <a:tcPr/>
                </a:tc>
                <a:tc>
                  <a:txBody>
                    <a:bodyPr/>
                    <a:lstStyle/>
                    <a:p>
                      <a:r>
                        <a:rPr lang="en-US" sz="1400" dirty="0">
                          <a:latin typeface="Arial" panose="020B0604020202020204" pitchFamily="34" charset="0"/>
                          <a:cs typeface="Arial" panose="020B0604020202020204" pitchFamily="34" charset="0"/>
                        </a:rPr>
                        <a:t>R2,280,600</a:t>
                      </a:r>
                    </a:p>
                  </a:txBody>
                  <a:tcPr/>
                </a:tc>
                <a:tc>
                  <a:txBody>
                    <a:bodyPr/>
                    <a:lstStyle/>
                    <a:p>
                      <a:r>
                        <a:rPr lang="en-US" sz="1400" dirty="0">
                          <a:latin typeface="Arial" panose="020B0604020202020204" pitchFamily="34" charset="0"/>
                          <a:cs typeface="Arial" panose="020B0604020202020204" pitchFamily="34" charset="0"/>
                        </a:rPr>
                        <a:t>isiZulu, isiXhosa, English</a:t>
                      </a:r>
                    </a:p>
                  </a:txBody>
                  <a:tcPr/>
                </a:tc>
                <a:tc>
                  <a:txBody>
                    <a:bodyPr/>
                    <a:lstStyle/>
                    <a:p>
                      <a:r>
                        <a:rPr lang="en-US" sz="1400" dirty="0">
                          <a:latin typeface="Arial" panose="020B0604020202020204" pitchFamily="34" charset="0"/>
                          <a:cs typeface="Arial" panose="020B0604020202020204" pitchFamily="34" charset="0"/>
                        </a:rPr>
                        <a:t>Youth</a:t>
                      </a:r>
                    </a:p>
                  </a:txBody>
                  <a:tcPr/>
                </a:tc>
                <a:extLst>
                  <a:ext uri="{0D108BD9-81ED-4DB2-BD59-A6C34878D82A}">
                    <a16:rowId xmlns:a16="http://schemas.microsoft.com/office/drawing/2014/main" xmlns="" val="2584176304"/>
                  </a:ext>
                </a:extLst>
              </a:tr>
              <a:tr h="370840">
                <a:tc>
                  <a:txBody>
                    <a:bodyPr/>
                    <a:lstStyle/>
                    <a:p>
                      <a:r>
                        <a:rPr lang="en-US" sz="1400" dirty="0">
                          <a:latin typeface="Arial" panose="020B0604020202020204" pitchFamily="34" charset="0"/>
                          <a:cs typeface="Arial" panose="020B0604020202020204" pitchFamily="34" charset="0"/>
                        </a:rPr>
                        <a:t>Ga Rankuwa CR</a:t>
                      </a:r>
                    </a:p>
                  </a:txBody>
                  <a:tcPr/>
                </a:tc>
                <a:tc>
                  <a:txBody>
                    <a:bodyPr/>
                    <a:lstStyle/>
                    <a:p>
                      <a:r>
                        <a:rPr lang="en-US" sz="1400" dirty="0">
                          <a:latin typeface="Arial" panose="020B0604020202020204" pitchFamily="34" charset="0"/>
                          <a:cs typeface="Arial" panose="020B0604020202020204" pitchFamily="34" charset="0"/>
                        </a:rPr>
                        <a:t>Gauteng</a:t>
                      </a:r>
                    </a:p>
                    <a:p>
                      <a:r>
                        <a:rPr lang="en-US" sz="1400" dirty="0">
                          <a:latin typeface="Arial" panose="020B0604020202020204" pitchFamily="34" charset="0"/>
                          <a:cs typeface="Arial" panose="020B0604020202020204" pitchFamily="34" charset="0"/>
                        </a:rPr>
                        <a:t>(Tshwane)</a:t>
                      </a:r>
                    </a:p>
                  </a:txBody>
                  <a:tcPr/>
                </a:tc>
                <a:tc>
                  <a:txBody>
                    <a:bodyPr/>
                    <a:lstStyle/>
                    <a:p>
                      <a:r>
                        <a:rPr lang="en-US" sz="1400" dirty="0">
                          <a:latin typeface="Arial" panose="020B0604020202020204" pitchFamily="34" charset="0"/>
                          <a:cs typeface="Arial" panose="020B0604020202020204" pitchFamily="34" charset="0"/>
                        </a:rPr>
                        <a:t>R2,393,195</a:t>
                      </a:r>
                    </a:p>
                  </a:txBody>
                  <a:tcPr/>
                </a:tc>
                <a:tc>
                  <a:txBody>
                    <a:bodyPr/>
                    <a:lstStyle/>
                    <a:p>
                      <a:r>
                        <a:rPr lang="en-US" sz="1400" dirty="0">
                          <a:latin typeface="Arial" panose="020B0604020202020204" pitchFamily="34" charset="0"/>
                          <a:cs typeface="Arial" panose="020B0604020202020204" pitchFamily="34" charset="0"/>
                        </a:rPr>
                        <a:t>Setswana, English</a:t>
                      </a:r>
                    </a:p>
                  </a:txBody>
                  <a:tcPr/>
                </a:tc>
                <a:tc>
                  <a:txBody>
                    <a:bodyPr/>
                    <a:lstStyle/>
                    <a:p>
                      <a:r>
                        <a:rPr lang="en-US" sz="1400" dirty="0">
                          <a:latin typeface="Arial" panose="020B0604020202020204" pitchFamily="34" charset="0"/>
                          <a:cs typeface="Arial" panose="020B0604020202020204" pitchFamily="34" charset="0"/>
                        </a:rPr>
                        <a:t>Student community</a:t>
                      </a:r>
                    </a:p>
                  </a:txBody>
                  <a:tcPr/>
                </a:tc>
                <a:extLst>
                  <a:ext uri="{0D108BD9-81ED-4DB2-BD59-A6C34878D82A}">
                    <a16:rowId xmlns:a16="http://schemas.microsoft.com/office/drawing/2014/main" xmlns="" val="1102986747"/>
                  </a:ext>
                </a:extLst>
              </a:tr>
              <a:tr h="370840">
                <a:tc>
                  <a:txBody>
                    <a:bodyPr/>
                    <a:lstStyle/>
                    <a:p>
                      <a:r>
                        <a:rPr lang="en-US" sz="1400" dirty="0" err="1">
                          <a:latin typeface="Arial" panose="020B0604020202020204" pitchFamily="34" charset="0"/>
                          <a:cs typeface="Arial" panose="020B0604020202020204" pitchFamily="34" charset="0"/>
                        </a:rPr>
                        <a:t>Poort</a:t>
                      </a:r>
                      <a:r>
                        <a:rPr lang="en-US" sz="1400" dirty="0">
                          <a:latin typeface="Arial" panose="020B0604020202020204" pitchFamily="34" charset="0"/>
                          <a:cs typeface="Arial" panose="020B0604020202020204" pitchFamily="34" charset="0"/>
                        </a:rPr>
                        <a:t> FM</a:t>
                      </a:r>
                    </a:p>
                  </a:txBody>
                  <a:tcPr/>
                </a:tc>
                <a:tc>
                  <a:txBody>
                    <a:bodyPr/>
                    <a:lstStyle/>
                    <a:p>
                      <a:r>
                        <a:rPr lang="en-US" sz="1400" dirty="0">
                          <a:latin typeface="Arial" panose="020B0604020202020204" pitchFamily="34" charset="0"/>
                          <a:cs typeface="Arial" panose="020B0604020202020204" pitchFamily="34" charset="0"/>
                        </a:rPr>
                        <a:t>Gauteng</a:t>
                      </a:r>
                    </a:p>
                    <a:p>
                      <a:r>
                        <a:rPr lang="en-US" sz="1400" dirty="0">
                          <a:latin typeface="Arial" panose="020B0604020202020204" pitchFamily="34" charset="0"/>
                          <a:cs typeface="Arial" panose="020B0604020202020204" pitchFamily="34" charset="0"/>
                        </a:rPr>
                        <a:t>(Tshwane)</a:t>
                      </a:r>
                    </a:p>
                  </a:txBody>
                  <a:tcPr/>
                </a:tc>
                <a:tc>
                  <a:txBody>
                    <a:bodyPr/>
                    <a:lstStyle/>
                    <a:p>
                      <a:r>
                        <a:rPr lang="en-US" sz="1400" dirty="0">
                          <a:latin typeface="Arial" panose="020B0604020202020204" pitchFamily="34" charset="0"/>
                          <a:cs typeface="Arial" panose="020B0604020202020204" pitchFamily="34" charset="0"/>
                        </a:rPr>
                        <a:t>R71,820</a:t>
                      </a:r>
                    </a:p>
                  </a:txBody>
                  <a:tcPr/>
                </a:tc>
                <a:tc>
                  <a:txBody>
                    <a:bodyPr/>
                    <a:lstStyle/>
                    <a:p>
                      <a:r>
                        <a:rPr lang="en-US" sz="1400" dirty="0">
                          <a:latin typeface="Arial" panose="020B0604020202020204" pitchFamily="34" charset="0"/>
                          <a:cs typeface="Arial" panose="020B0604020202020204" pitchFamily="34" charset="0"/>
                        </a:rPr>
                        <a:t>Afrikaans</a:t>
                      </a:r>
                    </a:p>
                  </a:txBody>
                  <a:tcPr/>
                </a:tc>
                <a:tc>
                  <a:txBody>
                    <a:bodyPr/>
                    <a:lstStyle/>
                    <a:p>
                      <a:r>
                        <a:rPr lang="en-US" sz="1400" dirty="0">
                          <a:latin typeface="Arial" panose="020B0604020202020204" pitchFamily="34" charset="0"/>
                          <a:cs typeface="Arial" panose="020B0604020202020204" pitchFamily="34" charset="0"/>
                        </a:rPr>
                        <a:t>Shares platform with Mams FM to service </a:t>
                      </a:r>
                      <a:r>
                        <a:rPr lang="en-US" sz="1400" dirty="0" err="1">
                          <a:latin typeface="Arial" panose="020B0604020202020204" pitchFamily="34" charset="0"/>
                          <a:cs typeface="Arial" panose="020B0604020202020204" pitchFamily="34" charset="0"/>
                        </a:rPr>
                        <a:t>Eersterus</a:t>
                      </a:r>
                      <a:r>
                        <a:rPr lang="en-US" sz="1400" dirty="0">
                          <a:latin typeface="Arial" panose="020B0604020202020204" pitchFamily="34" charset="0"/>
                          <a:cs typeface="Arial" panose="020B0604020202020204" pitchFamily="34" charset="0"/>
                        </a:rPr>
                        <a:t> community</a:t>
                      </a:r>
                    </a:p>
                  </a:txBody>
                  <a:tcPr/>
                </a:tc>
                <a:extLst>
                  <a:ext uri="{0D108BD9-81ED-4DB2-BD59-A6C34878D82A}">
                    <a16:rowId xmlns:a16="http://schemas.microsoft.com/office/drawing/2014/main" xmlns="" val="2909867708"/>
                  </a:ext>
                </a:extLst>
              </a:tr>
              <a:tr h="370840">
                <a:tc>
                  <a:txBody>
                    <a:bodyPr/>
                    <a:lstStyle/>
                    <a:p>
                      <a:r>
                        <a:rPr lang="en-US" sz="1400" dirty="0">
                          <a:latin typeface="Arial" panose="020B0604020202020204" pitchFamily="34" charset="0"/>
                          <a:cs typeface="Arial" panose="020B0604020202020204" pitchFamily="34" charset="0"/>
                        </a:rPr>
                        <a:t>Diamond FM</a:t>
                      </a:r>
                    </a:p>
                  </a:txBody>
                  <a:tcPr/>
                </a:tc>
                <a:tc>
                  <a:txBody>
                    <a:bodyPr/>
                    <a:lstStyle/>
                    <a:p>
                      <a:r>
                        <a:rPr lang="en-US" sz="1400" dirty="0">
                          <a:latin typeface="Arial" panose="020B0604020202020204" pitchFamily="34" charset="0"/>
                          <a:cs typeface="Arial" panose="020B0604020202020204" pitchFamily="34" charset="0"/>
                        </a:rPr>
                        <a:t>North West</a:t>
                      </a:r>
                    </a:p>
                    <a:p>
                      <a:r>
                        <a:rPr lang="en-US" sz="1400" dirty="0">
                          <a:latin typeface="Arial" panose="020B0604020202020204" pitchFamily="34" charset="0"/>
                          <a:cs typeface="Arial" panose="020B0604020202020204" pitchFamily="34" charset="0"/>
                        </a:rPr>
                        <a:t>(Dr Kenneth Kaunda)</a:t>
                      </a:r>
                    </a:p>
                  </a:txBody>
                  <a:tcPr/>
                </a:tc>
                <a:tc>
                  <a:txBody>
                    <a:bodyPr/>
                    <a:lstStyle/>
                    <a:p>
                      <a:r>
                        <a:rPr lang="en-US" sz="1400" dirty="0">
                          <a:latin typeface="Arial" panose="020B0604020202020204" pitchFamily="34" charset="0"/>
                          <a:cs typeface="Arial" panose="020B0604020202020204" pitchFamily="34" charset="0"/>
                        </a:rPr>
                        <a:t>R2,472,000</a:t>
                      </a:r>
                    </a:p>
                  </a:txBody>
                  <a:tcPr/>
                </a:tc>
                <a:tc>
                  <a:txBody>
                    <a:bodyPr/>
                    <a:lstStyle/>
                    <a:p>
                      <a:r>
                        <a:rPr lang="en-US" sz="1400" dirty="0">
                          <a:latin typeface="Arial" panose="020B0604020202020204" pitchFamily="34" charset="0"/>
                          <a:cs typeface="Arial" panose="020B0604020202020204" pitchFamily="34" charset="0"/>
                        </a:rPr>
                        <a:t>Setswana, Sesotho, English, Afrikaans</a:t>
                      </a:r>
                    </a:p>
                  </a:txBody>
                  <a:tcPr/>
                </a:tc>
                <a:tc>
                  <a:txBody>
                    <a:bodyPr/>
                    <a:lstStyle/>
                    <a:p>
                      <a:r>
                        <a:rPr lang="en-US" sz="1400" dirty="0">
                          <a:latin typeface="Arial" panose="020B0604020202020204" pitchFamily="34" charset="0"/>
                          <a:cs typeface="Arial" panose="020B0604020202020204" pitchFamily="34" charset="0"/>
                        </a:rPr>
                        <a:t>Started broadcasting via internet streaming in early 2017</a:t>
                      </a:r>
                    </a:p>
                  </a:txBody>
                  <a:tcPr/>
                </a:tc>
                <a:extLst>
                  <a:ext uri="{0D108BD9-81ED-4DB2-BD59-A6C34878D82A}">
                    <a16:rowId xmlns:a16="http://schemas.microsoft.com/office/drawing/2014/main" xmlns="" val="1504740394"/>
                  </a:ext>
                </a:extLst>
              </a:tr>
            </a:tbl>
          </a:graphicData>
        </a:graphic>
      </p:graphicFrame>
      <p:pic>
        <p:nvPicPr>
          <p:cNvPr id="7" name="Picture 6">
            <a:extLst>
              <a:ext uri="{FF2B5EF4-FFF2-40B4-BE49-F238E27FC236}">
                <a16:creationId xmlns:a16="http://schemas.microsoft.com/office/drawing/2014/main" xmlns="" id="{03AD453B-E0BE-4AFA-A75A-88148CB62A62}"/>
              </a:ext>
            </a:extLst>
          </p:cNvPr>
          <p:cNvPicPr>
            <a:picLocks noChangeAspect="1"/>
          </p:cNvPicPr>
          <p:nvPr/>
        </p:nvPicPr>
        <p:blipFill>
          <a:blip r:embed="rId2" cstate="print"/>
          <a:stretch>
            <a:fillRect/>
          </a:stretch>
        </p:blipFill>
        <p:spPr>
          <a:xfrm>
            <a:off x="224884" y="4930952"/>
            <a:ext cx="649253" cy="646687"/>
          </a:xfrm>
          <a:prstGeom prst="rect">
            <a:avLst/>
          </a:prstGeom>
        </p:spPr>
      </p:pic>
      <p:pic>
        <p:nvPicPr>
          <p:cNvPr id="8" name="Picture 7">
            <a:extLst>
              <a:ext uri="{FF2B5EF4-FFF2-40B4-BE49-F238E27FC236}">
                <a16:creationId xmlns:a16="http://schemas.microsoft.com/office/drawing/2014/main" xmlns="" id="{68826928-FE08-404C-AD29-675B1B2983C0}"/>
              </a:ext>
            </a:extLst>
          </p:cNvPr>
          <p:cNvPicPr>
            <a:picLocks noChangeAspect="1"/>
          </p:cNvPicPr>
          <p:nvPr/>
        </p:nvPicPr>
        <p:blipFill>
          <a:blip r:embed="rId3" cstate="print"/>
          <a:stretch>
            <a:fillRect/>
          </a:stretch>
        </p:blipFill>
        <p:spPr>
          <a:xfrm>
            <a:off x="204797" y="4165872"/>
            <a:ext cx="802135" cy="660582"/>
          </a:xfrm>
          <a:prstGeom prst="rect">
            <a:avLst/>
          </a:prstGeom>
        </p:spPr>
      </p:pic>
      <p:pic>
        <p:nvPicPr>
          <p:cNvPr id="9" name="Picture 8">
            <a:extLst>
              <a:ext uri="{FF2B5EF4-FFF2-40B4-BE49-F238E27FC236}">
                <a16:creationId xmlns:a16="http://schemas.microsoft.com/office/drawing/2014/main" xmlns="" id="{60A4DB51-CF03-44F3-B3CD-13BF5C09C2C4}"/>
              </a:ext>
            </a:extLst>
          </p:cNvPr>
          <p:cNvPicPr>
            <a:picLocks noChangeAspect="1"/>
          </p:cNvPicPr>
          <p:nvPr/>
        </p:nvPicPr>
        <p:blipFill>
          <a:blip r:embed="rId4" cstate="print"/>
          <a:stretch>
            <a:fillRect/>
          </a:stretch>
        </p:blipFill>
        <p:spPr>
          <a:xfrm>
            <a:off x="150611" y="6069862"/>
            <a:ext cx="848848" cy="469054"/>
          </a:xfrm>
          <a:prstGeom prst="rect">
            <a:avLst/>
          </a:prstGeom>
        </p:spPr>
      </p:pic>
      <p:pic>
        <p:nvPicPr>
          <p:cNvPr id="10" name="Picture 9">
            <a:extLst>
              <a:ext uri="{FF2B5EF4-FFF2-40B4-BE49-F238E27FC236}">
                <a16:creationId xmlns:a16="http://schemas.microsoft.com/office/drawing/2014/main" xmlns="" id="{508FDBB0-366E-4242-9F95-1B2ED3254FB0}"/>
              </a:ext>
            </a:extLst>
          </p:cNvPr>
          <p:cNvPicPr>
            <a:picLocks noChangeAspect="1"/>
          </p:cNvPicPr>
          <p:nvPr/>
        </p:nvPicPr>
        <p:blipFill>
          <a:blip r:embed="rId5" cstate="print"/>
          <a:stretch>
            <a:fillRect/>
          </a:stretch>
        </p:blipFill>
        <p:spPr>
          <a:xfrm>
            <a:off x="204797" y="1164607"/>
            <a:ext cx="864086" cy="669666"/>
          </a:xfrm>
          <a:prstGeom prst="rect">
            <a:avLst/>
          </a:prstGeom>
        </p:spPr>
      </p:pic>
      <p:pic>
        <p:nvPicPr>
          <p:cNvPr id="12" name="Picture 11">
            <a:extLst>
              <a:ext uri="{FF2B5EF4-FFF2-40B4-BE49-F238E27FC236}">
                <a16:creationId xmlns:a16="http://schemas.microsoft.com/office/drawing/2014/main" xmlns="" id="{1FD601DB-BBE4-4FDD-BD57-F1892F0A06B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2203" y="1918459"/>
            <a:ext cx="789273" cy="847542"/>
          </a:xfrm>
          <a:prstGeom prst="rect">
            <a:avLst/>
          </a:prstGeom>
        </p:spPr>
      </p:pic>
      <p:pic>
        <p:nvPicPr>
          <p:cNvPr id="14" name="Picture 13">
            <a:extLst>
              <a:ext uri="{FF2B5EF4-FFF2-40B4-BE49-F238E27FC236}">
                <a16:creationId xmlns:a16="http://schemas.microsoft.com/office/drawing/2014/main" xmlns="" id="{76506B5C-55BB-4B32-932E-C5B03F4BB60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34284" y="2928425"/>
            <a:ext cx="864086" cy="300887"/>
          </a:xfrm>
          <a:prstGeom prst="rect">
            <a:avLst/>
          </a:prstGeom>
        </p:spPr>
      </p:pic>
      <p:pic>
        <p:nvPicPr>
          <p:cNvPr id="16" name="Picture 15">
            <a:extLst>
              <a:ext uri="{FF2B5EF4-FFF2-40B4-BE49-F238E27FC236}">
                <a16:creationId xmlns:a16="http://schemas.microsoft.com/office/drawing/2014/main" xmlns="" id="{C9639FB3-C785-4E30-AC16-4B2EF61CCEF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42203" y="3414687"/>
            <a:ext cx="979182" cy="646687"/>
          </a:xfrm>
          <a:prstGeom prst="rect">
            <a:avLst/>
          </a:prstGeom>
        </p:spPr>
      </p:pic>
      <p:pic>
        <p:nvPicPr>
          <p:cNvPr id="18" name="Picture 17">
            <a:extLst>
              <a:ext uri="{FF2B5EF4-FFF2-40B4-BE49-F238E27FC236}">
                <a16:creationId xmlns:a16="http://schemas.microsoft.com/office/drawing/2014/main" xmlns="" id="{D214FBDF-6F64-4360-91A3-F315B0BC04FB}"/>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50886" y="5470104"/>
            <a:ext cx="669666" cy="669666"/>
          </a:xfrm>
          <a:prstGeom prst="rect">
            <a:avLst/>
          </a:prstGeom>
        </p:spPr>
      </p:pic>
    </p:spTree>
    <p:extLst>
      <p:ext uri="{BB962C8B-B14F-4D97-AF65-F5344CB8AC3E}">
        <p14:creationId xmlns:p14="http://schemas.microsoft.com/office/powerpoint/2010/main" xmlns="" val="252927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323528" y="0"/>
            <a:ext cx="8363272" cy="1143000"/>
          </a:xfrm>
          <a:noFill/>
        </p:spPr>
        <p:style>
          <a:lnRef idx="0">
            <a:scrgbClr r="0" g="0" b="0"/>
          </a:lnRef>
          <a:fillRef idx="1002">
            <a:schemeClr val="dk1"/>
          </a:fillRef>
          <a:effectRef idx="0">
            <a:scrgbClr r="0" g="0" b="0"/>
          </a:effectRef>
          <a:fontRef idx="major"/>
        </p:style>
        <p:txBody>
          <a:bodyPr>
            <a:noAutofit/>
          </a:bodyPr>
          <a:lstStyle/>
          <a:p>
            <a:r>
              <a:rPr lang="en-ZA" dirty="0">
                <a:latin typeface="Arial" panose="020B0604020202020204" pitchFamily="34" charset="0"/>
                <a:cs typeface="Arial" panose="020B0604020202020204" pitchFamily="34" charset="0"/>
              </a:rPr>
              <a:t>Sector Capacity Building</a:t>
            </a:r>
          </a:p>
        </p:txBody>
      </p:sp>
      <p:sp>
        <p:nvSpPr>
          <p:cNvPr id="6" name="Rectangle 5"/>
          <p:cNvSpPr/>
          <p:nvPr/>
        </p:nvSpPr>
        <p:spPr>
          <a:xfrm>
            <a:off x="4283968" y="980728"/>
            <a:ext cx="4662550" cy="5355312"/>
          </a:xfrm>
          <a:prstGeom prst="rect">
            <a:avLst/>
          </a:prstGeom>
        </p:spPr>
        <p:txBody>
          <a:bodyPr wrap="square">
            <a:spAutoFit/>
          </a:bodyPr>
          <a:lstStyle/>
          <a:p>
            <a:pPr marL="342900" indent="-342900">
              <a:buClr>
                <a:schemeClr val="accent6">
                  <a:lumMod val="75000"/>
                </a:schemeClr>
              </a:buClr>
              <a:buSzPct val="120000"/>
              <a:buFont typeface="Wingdings" panose="05000000000000000000" pitchFamily="2" charset="2"/>
              <a:buChar char="q"/>
            </a:pPr>
            <a:r>
              <a:rPr lang="en-ZA" sz="1900" dirty="0">
                <a:latin typeface="Arial" panose="020B0604020202020204" pitchFamily="34" charset="0"/>
              </a:rPr>
              <a:t>MDDA and SAASTA (South African Agency for Science &amp; Technology Advancement) MoU: 47 interns were placed at community projects to develop </a:t>
            </a:r>
            <a:r>
              <a:rPr lang="en-ZA" sz="1900" b="1" dirty="0">
                <a:solidFill>
                  <a:schemeClr val="accent6">
                    <a:lumMod val="75000"/>
                  </a:schemeClr>
                </a:solidFill>
                <a:latin typeface="Arial" panose="020B0604020202020204" pitchFamily="34" charset="0"/>
              </a:rPr>
              <a:t>reporting on science </a:t>
            </a:r>
            <a:r>
              <a:rPr lang="en-ZA" sz="1900" dirty="0">
                <a:latin typeface="Arial" panose="020B0604020202020204" pitchFamily="34" charset="0"/>
              </a:rPr>
              <a:t>matters. (Non-financial support)</a:t>
            </a:r>
            <a:br>
              <a:rPr lang="en-ZA" sz="1900" dirty="0">
                <a:latin typeface="Arial" panose="020B0604020202020204" pitchFamily="34" charset="0"/>
              </a:rPr>
            </a:br>
            <a:endParaRPr lang="en-ZA" sz="1900" dirty="0">
              <a:latin typeface="Arial" panose="020B0604020202020204" pitchFamily="34" charset="0"/>
            </a:endParaRPr>
          </a:p>
          <a:p>
            <a:pPr marL="342900" indent="-342900">
              <a:buClr>
                <a:schemeClr val="accent6">
                  <a:lumMod val="75000"/>
                </a:schemeClr>
              </a:buClr>
              <a:buSzPct val="120000"/>
              <a:buFont typeface="Wingdings" panose="05000000000000000000" pitchFamily="2" charset="2"/>
              <a:buChar char="q"/>
            </a:pPr>
            <a:r>
              <a:rPr lang="en-ZA" sz="1900" dirty="0">
                <a:latin typeface="Arial" panose="020B0604020202020204" pitchFamily="34" charset="0"/>
              </a:rPr>
              <a:t>Ten community media practitioners attended the IAJ(Institute of Advanced Journalism) </a:t>
            </a:r>
            <a:r>
              <a:rPr lang="en-ZA" sz="1900" b="1" dirty="0">
                <a:solidFill>
                  <a:schemeClr val="accent6">
                    <a:lumMod val="75000"/>
                  </a:schemeClr>
                </a:solidFill>
                <a:latin typeface="Arial" panose="020B0604020202020204" pitchFamily="34" charset="0"/>
              </a:rPr>
              <a:t>Reporting on Race and Migration </a:t>
            </a:r>
            <a:r>
              <a:rPr lang="en-ZA" sz="1900" dirty="0">
                <a:latin typeface="Arial" panose="020B0604020202020204" pitchFamily="34" charset="0"/>
              </a:rPr>
              <a:t>Conference and were simultaneously trained on how to write and package Migration stories.  (R114,180)</a:t>
            </a:r>
            <a:br>
              <a:rPr lang="en-ZA" sz="1900" dirty="0">
                <a:latin typeface="Arial" panose="020B0604020202020204" pitchFamily="34" charset="0"/>
              </a:rPr>
            </a:br>
            <a:endParaRPr lang="en-ZA" sz="1900" dirty="0">
              <a:latin typeface="Arial" panose="020B0604020202020204" pitchFamily="34" charset="0"/>
            </a:endParaRPr>
          </a:p>
          <a:p>
            <a:pPr marL="342900" indent="-342900">
              <a:buClr>
                <a:schemeClr val="accent6">
                  <a:lumMod val="75000"/>
                </a:schemeClr>
              </a:buClr>
              <a:buSzPct val="120000"/>
              <a:buFont typeface="Wingdings" panose="05000000000000000000" pitchFamily="2" charset="2"/>
              <a:buChar char="q"/>
            </a:pPr>
            <a:r>
              <a:rPr lang="en-ZA" sz="1900" dirty="0">
                <a:latin typeface="Arial" panose="020B0604020202020204" pitchFamily="34" charset="0"/>
              </a:rPr>
              <a:t>Grantee Orientation Workshop - </a:t>
            </a:r>
            <a:r>
              <a:rPr lang="en-ZA" sz="1900" b="1" dirty="0">
                <a:solidFill>
                  <a:schemeClr val="accent6">
                    <a:lumMod val="75000"/>
                  </a:schemeClr>
                </a:solidFill>
                <a:latin typeface="Arial" panose="020B0604020202020204" pitchFamily="34" charset="0"/>
              </a:rPr>
              <a:t>contract commitment reporting</a:t>
            </a:r>
            <a:r>
              <a:rPr lang="en-ZA" sz="1900" dirty="0">
                <a:latin typeface="Arial" panose="020B0604020202020204" pitchFamily="34" charset="0"/>
              </a:rPr>
              <a:t>.</a:t>
            </a:r>
            <a:br>
              <a:rPr lang="en-ZA" sz="1900" dirty="0">
                <a:latin typeface="Arial" panose="020B0604020202020204" pitchFamily="34" charset="0"/>
              </a:rPr>
            </a:br>
            <a:r>
              <a:rPr lang="en-ZA" sz="1900" dirty="0">
                <a:latin typeface="Arial" panose="020B0604020202020204" pitchFamily="34" charset="0"/>
              </a:rPr>
              <a:t>(R480,000)</a:t>
            </a:r>
          </a:p>
        </p:txBody>
      </p:sp>
      <p:pic>
        <p:nvPicPr>
          <p:cNvPr id="3" name="Picture 2">
            <a:extLst>
              <a:ext uri="{FF2B5EF4-FFF2-40B4-BE49-F238E27FC236}">
                <a16:creationId xmlns:a16="http://schemas.microsoft.com/office/drawing/2014/main" xmlns="" id="{2FE4F787-6F47-44D4-8CB0-3FEDA4C952AE}"/>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66" t="-379" r="16244" b="379"/>
          <a:stretch/>
        </p:blipFill>
        <p:spPr>
          <a:xfrm>
            <a:off x="480226" y="980728"/>
            <a:ext cx="3821712" cy="3048000"/>
          </a:xfrm>
          <a:prstGeom prst="rect">
            <a:avLst/>
          </a:prstGeom>
        </p:spPr>
      </p:pic>
      <p:pic>
        <p:nvPicPr>
          <p:cNvPr id="11" name="Picture 10">
            <a:extLst>
              <a:ext uri="{FF2B5EF4-FFF2-40B4-BE49-F238E27FC236}">
                <a16:creationId xmlns:a16="http://schemas.microsoft.com/office/drawing/2014/main" xmlns="" id="{BD89D4B1-E738-4B1A-8292-0A0AD16B038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9429" r="6414"/>
          <a:stretch/>
        </p:blipFill>
        <p:spPr>
          <a:xfrm>
            <a:off x="472602" y="4052850"/>
            <a:ext cx="3829336" cy="2197844"/>
          </a:xfrm>
          <a:prstGeom prst="rect">
            <a:avLst/>
          </a:prstGeom>
        </p:spPr>
      </p:pic>
      <p:sp>
        <p:nvSpPr>
          <p:cNvPr id="12" name="Slide Number Placeholder 11">
            <a:extLst>
              <a:ext uri="{FF2B5EF4-FFF2-40B4-BE49-F238E27FC236}">
                <a16:creationId xmlns:a16="http://schemas.microsoft.com/office/drawing/2014/main" xmlns="" id="{542E8F09-5007-4CCB-89B6-6E10D258D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642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B7311-047D-43C3-BF2C-BA20B0F1915D}"/>
              </a:ext>
            </a:extLst>
          </p:cNvPr>
          <p:cNvSpPr>
            <a:spLocks noGrp="1"/>
          </p:cNvSpPr>
          <p:nvPr>
            <p:ph type="title"/>
          </p:nvPr>
        </p:nvSpPr>
        <p:spPr>
          <a:xfrm>
            <a:off x="323528" y="0"/>
            <a:ext cx="8363272" cy="1143000"/>
          </a:xfrm>
        </p:spPr>
        <p:txBody>
          <a:bodyPr/>
          <a:lstStyle/>
          <a:p>
            <a:r>
              <a:rPr lang="en-US" dirty="0"/>
              <a:t>Sector Capacity Building/Research</a:t>
            </a:r>
          </a:p>
        </p:txBody>
      </p:sp>
      <p:sp>
        <p:nvSpPr>
          <p:cNvPr id="3" name="Slide Number Placeholder 2">
            <a:extLst>
              <a:ext uri="{FF2B5EF4-FFF2-40B4-BE49-F238E27FC236}">
                <a16:creationId xmlns:a16="http://schemas.microsoft.com/office/drawing/2014/main" xmlns="" id="{ABF3EC67-8706-4F97-8B0E-BD0590FD1A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xmlns="" id="{661F4853-6DBA-468C-8D44-BE143CB01D59}"/>
              </a:ext>
            </a:extLst>
          </p:cNvPr>
          <p:cNvSpPr>
            <a:spLocks noGrp="1"/>
          </p:cNvSpPr>
          <p:nvPr>
            <p:ph idx="1"/>
          </p:nvPr>
        </p:nvSpPr>
        <p:spPr>
          <a:xfrm>
            <a:off x="4564030" y="1044853"/>
            <a:ext cx="4114800" cy="5071294"/>
          </a:xfrm>
        </p:spPr>
        <p:txBody>
          <a:bodyPr/>
          <a:lstStyle/>
          <a:p>
            <a:pPr marL="342900" lvl="0" indent="-342900" eaLnBrk="1" hangingPunct="1">
              <a:spcBef>
                <a:spcPct val="0"/>
              </a:spcBef>
              <a:buClr>
                <a:srgbClr val="F79646">
                  <a:lumMod val="75000"/>
                </a:srgbClr>
              </a:buClr>
              <a:buSzPct val="120000"/>
              <a:buFont typeface="Wingdings" panose="05000000000000000000" pitchFamily="2" charset="2"/>
              <a:buChar char="q"/>
            </a:pPr>
            <a:r>
              <a:rPr lang="en-ZA" sz="1900" dirty="0">
                <a:solidFill>
                  <a:prstClr val="black"/>
                </a:solidFill>
              </a:rPr>
              <a:t>41 print and broadcast journalists attended </a:t>
            </a:r>
            <a:r>
              <a:rPr lang="en-ZA" sz="1900" b="1" dirty="0">
                <a:solidFill>
                  <a:srgbClr val="F79646">
                    <a:lumMod val="75000"/>
                  </a:srgbClr>
                </a:solidFill>
              </a:rPr>
              <a:t>Stigma and Discrimination and Reduction</a:t>
            </a:r>
            <a:r>
              <a:rPr lang="en-ZA" sz="1900" dirty="0">
                <a:solidFill>
                  <a:prstClr val="black"/>
                </a:solidFill>
              </a:rPr>
              <a:t> Training workshops held in three provinces and run by the MDDA, in partnership with the Soul City Institute for Social Justice. Community media were selected from areas where HIV and tuberculosis (TB) are heavily concentrated. (R30,000)</a:t>
            </a:r>
          </a:p>
          <a:p>
            <a:pPr marL="0" lvl="0" indent="0" eaLnBrk="1" hangingPunct="1">
              <a:spcBef>
                <a:spcPct val="0"/>
              </a:spcBef>
              <a:buClr>
                <a:srgbClr val="F79646">
                  <a:lumMod val="75000"/>
                </a:srgbClr>
              </a:buClr>
              <a:buSzPct val="120000"/>
              <a:buNone/>
            </a:pPr>
            <a:r>
              <a:rPr lang="en-ZA" sz="1900" dirty="0">
                <a:solidFill>
                  <a:prstClr val="black"/>
                </a:solidFill>
              </a:rPr>
              <a:t> </a:t>
            </a:r>
          </a:p>
          <a:p>
            <a:pPr>
              <a:buClr>
                <a:schemeClr val="accent6">
                  <a:lumMod val="75000"/>
                </a:schemeClr>
              </a:buClr>
              <a:buFont typeface="Wingdings" panose="05000000000000000000" pitchFamily="2" charset="2"/>
              <a:buChar char="q"/>
            </a:pPr>
            <a:r>
              <a:rPr lang="en-US" sz="1900" dirty="0"/>
              <a:t>Research commissioned into Glass Ceiling – </a:t>
            </a:r>
            <a:r>
              <a:rPr lang="en-US" sz="1900" b="1" dirty="0">
                <a:solidFill>
                  <a:schemeClr val="accent6">
                    <a:lumMod val="75000"/>
                  </a:schemeClr>
                </a:solidFill>
              </a:rPr>
              <a:t>Gender in South African Media Houses </a:t>
            </a:r>
            <a:r>
              <a:rPr lang="en-US" sz="1900" dirty="0"/>
              <a:t>(R960,000)</a:t>
            </a:r>
            <a:endParaRPr lang="en-ZA" sz="1900" dirty="0"/>
          </a:p>
          <a:p>
            <a:pPr marL="0" lvl="0" indent="0" eaLnBrk="1" hangingPunct="1">
              <a:spcBef>
                <a:spcPct val="0"/>
              </a:spcBef>
              <a:buClr>
                <a:srgbClr val="F79646">
                  <a:lumMod val="75000"/>
                </a:srgbClr>
              </a:buClr>
              <a:buSzPct val="120000"/>
              <a:buNone/>
            </a:pPr>
            <a:endParaRPr lang="en-ZA" sz="1900" dirty="0">
              <a:solidFill>
                <a:prstClr val="black"/>
              </a:solidFill>
            </a:endParaRPr>
          </a:p>
        </p:txBody>
      </p:sp>
      <p:pic>
        <p:nvPicPr>
          <p:cNvPr id="6" name="Picture 5">
            <a:extLst>
              <a:ext uri="{FF2B5EF4-FFF2-40B4-BE49-F238E27FC236}">
                <a16:creationId xmlns:a16="http://schemas.microsoft.com/office/drawing/2014/main" xmlns="" id="{9A814D4B-01C1-4427-860E-B4951930C75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8263" r="14563"/>
          <a:stretch/>
        </p:blipFill>
        <p:spPr>
          <a:xfrm>
            <a:off x="484478" y="1052736"/>
            <a:ext cx="3889714" cy="2839046"/>
          </a:xfrm>
          <a:prstGeom prst="rect">
            <a:avLst/>
          </a:prstGeom>
        </p:spPr>
      </p:pic>
      <p:pic>
        <p:nvPicPr>
          <p:cNvPr id="8" name="Picture 7">
            <a:extLst>
              <a:ext uri="{FF2B5EF4-FFF2-40B4-BE49-F238E27FC236}">
                <a16:creationId xmlns:a16="http://schemas.microsoft.com/office/drawing/2014/main" xmlns="" id="{A360496F-A199-4DBF-AB23-415885EFD13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0254" b="3670"/>
          <a:stretch/>
        </p:blipFill>
        <p:spPr>
          <a:xfrm>
            <a:off x="484478" y="4017946"/>
            <a:ext cx="3889714" cy="2219366"/>
          </a:xfrm>
          <a:prstGeom prst="rect">
            <a:avLst/>
          </a:prstGeom>
        </p:spPr>
      </p:pic>
    </p:spTree>
    <p:extLst>
      <p:ext uri="{BB962C8B-B14F-4D97-AF65-F5344CB8AC3E}">
        <p14:creationId xmlns:p14="http://schemas.microsoft.com/office/powerpoint/2010/main" xmlns="" val="218638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07504" y="17121"/>
            <a:ext cx="8399784" cy="1143000"/>
          </a:xfrm>
          <a:noFill/>
        </p:spPr>
        <p:style>
          <a:lnRef idx="0">
            <a:scrgbClr r="0" g="0" b="0"/>
          </a:lnRef>
          <a:fillRef idx="1002">
            <a:schemeClr val="dk1"/>
          </a:fillRef>
          <a:effectRef idx="0">
            <a:scrgbClr r="0" g="0" b="0"/>
          </a:effectRef>
          <a:fontRef idx="major"/>
        </p:style>
        <p:txBody>
          <a:bodyPr>
            <a:noAutofit/>
          </a:bodyPr>
          <a:lstStyle/>
          <a:p>
            <a:pPr algn="l"/>
            <a:r>
              <a:rPr lang="en-ZA" sz="4000" b="0" dirty="0">
                <a:latin typeface="Arial" panose="020B0604020202020204" pitchFamily="34" charset="0"/>
                <a:cs typeface="Arial" panose="020B0604020202020204" pitchFamily="34" charset="0"/>
              </a:rPr>
              <a:t>Performance – Programme 1</a:t>
            </a:r>
            <a:br>
              <a:rPr lang="en-ZA" sz="4000" b="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Governance and Administration</a:t>
            </a:r>
          </a:p>
        </p:txBody>
      </p:sp>
      <p:graphicFrame>
        <p:nvGraphicFramePr>
          <p:cNvPr id="3" name="Table 2"/>
          <p:cNvGraphicFramePr>
            <a:graphicFrameLocks noGrp="1"/>
          </p:cNvGraphicFramePr>
          <p:nvPr>
            <p:extLst>
              <p:ext uri="{D42A27DB-BD31-4B8C-83A1-F6EECF244321}">
                <p14:modId xmlns:p14="http://schemas.microsoft.com/office/powerpoint/2010/main" xmlns="" val="1286027156"/>
              </p:ext>
            </p:extLst>
          </p:nvPr>
        </p:nvGraphicFramePr>
        <p:xfrm>
          <a:off x="597430" y="1628800"/>
          <a:ext cx="7887349" cy="2359690"/>
        </p:xfrm>
        <a:graphic>
          <a:graphicData uri="http://schemas.openxmlformats.org/drawingml/2006/table">
            <a:tbl>
              <a:tblPr firstRow="1" firstCol="1" bandRow="1">
                <a:tableStyleId>{08FB837D-C827-4EFA-A057-4D05807E0F7C}</a:tableStyleId>
              </a:tblPr>
              <a:tblGrid>
                <a:gridCol w="1442808">
                  <a:extLst>
                    <a:ext uri="{9D8B030D-6E8A-4147-A177-3AD203B41FA5}">
                      <a16:colId xmlns:a16="http://schemas.microsoft.com/office/drawing/2014/main" xmlns="" val="599845728"/>
                    </a:ext>
                  </a:extLst>
                </a:gridCol>
                <a:gridCol w="871870">
                  <a:extLst>
                    <a:ext uri="{9D8B030D-6E8A-4147-A177-3AD203B41FA5}">
                      <a16:colId xmlns:a16="http://schemas.microsoft.com/office/drawing/2014/main" xmlns="" val="3066940885"/>
                    </a:ext>
                  </a:extLst>
                </a:gridCol>
                <a:gridCol w="667124">
                  <a:extLst>
                    <a:ext uri="{9D8B030D-6E8A-4147-A177-3AD203B41FA5}">
                      <a16:colId xmlns:a16="http://schemas.microsoft.com/office/drawing/2014/main" xmlns="" val="2133406124"/>
                    </a:ext>
                  </a:extLst>
                </a:gridCol>
                <a:gridCol w="1114275">
                  <a:extLst>
                    <a:ext uri="{9D8B030D-6E8A-4147-A177-3AD203B41FA5}">
                      <a16:colId xmlns:a16="http://schemas.microsoft.com/office/drawing/2014/main" xmlns="" val="1067162969"/>
                    </a:ext>
                  </a:extLst>
                </a:gridCol>
                <a:gridCol w="2238362">
                  <a:extLst>
                    <a:ext uri="{9D8B030D-6E8A-4147-A177-3AD203B41FA5}">
                      <a16:colId xmlns:a16="http://schemas.microsoft.com/office/drawing/2014/main" xmlns="" val="1153546156"/>
                    </a:ext>
                  </a:extLst>
                </a:gridCol>
                <a:gridCol w="1552910">
                  <a:extLst>
                    <a:ext uri="{9D8B030D-6E8A-4147-A177-3AD203B41FA5}">
                      <a16:colId xmlns:a16="http://schemas.microsoft.com/office/drawing/2014/main" xmlns="" val="2525060134"/>
                    </a:ext>
                  </a:extLst>
                </a:gridCol>
              </a:tblGrid>
              <a:tr h="216024">
                <a:tc>
                  <a:txBody>
                    <a:bodyPr/>
                    <a:lstStyle/>
                    <a:p>
                      <a:pPr marL="22860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Indicator</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Target</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Actual</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Variance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Reason for Variance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39366" marR="39366" marT="0" marB="0"/>
                </a:tc>
                <a:extLst>
                  <a:ext uri="{0D108BD9-81ED-4DB2-BD59-A6C34878D82A}">
                    <a16:rowId xmlns:a16="http://schemas.microsoft.com/office/drawing/2014/main" xmlns="" val="389586559"/>
                  </a:ext>
                </a:extLst>
              </a:tr>
              <a:tr h="790544">
                <a:tc>
                  <a:txBody>
                    <a:bodyPr/>
                    <a:lstStyle/>
                    <a:p>
                      <a:pPr marL="0" marR="0" indent="0" algn="l">
                        <a:lnSpc>
                          <a:spcPct val="107000"/>
                        </a:lnSpc>
                        <a:spcBef>
                          <a:spcPts val="0"/>
                        </a:spcBef>
                        <a:spcAft>
                          <a:spcPts val="0"/>
                        </a:spcAft>
                        <a:buFont typeface="Arial" panose="020B0604020202020204" pitchFamily="34" charset="0"/>
                        <a:buNone/>
                      </a:pPr>
                      <a:r>
                        <a:rPr lang="en-ZA" sz="1400" kern="1200" dirty="0">
                          <a:effectLst/>
                          <a:latin typeface="Arial" panose="020B0604020202020204" pitchFamily="34" charset="0"/>
                          <a:cs typeface="Arial" panose="020B0604020202020204" pitchFamily="34" charset="0"/>
                        </a:rPr>
                        <a:t>Number of employees trained as per Personal Development Plans</a:t>
                      </a:r>
                    </a:p>
                  </a:txBody>
                  <a:tcPr marL="61401" marR="61401"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17</a:t>
                      </a:r>
                    </a:p>
                  </a:txBody>
                  <a:tcPr marL="61401" marR="61401"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15</a:t>
                      </a:r>
                    </a:p>
                  </a:txBody>
                  <a:tcPr marL="61401" marR="61401"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a:t>
                      </a:r>
                    </a:p>
                  </a:txBody>
                  <a:tcPr marL="61401" marR="61401" marT="0" marB="0"/>
                </a:tc>
                <a:tc>
                  <a:txBody>
                    <a:bodyPr/>
                    <a:lstStyle/>
                    <a:p>
                      <a:pPr marL="0" marR="0" algn="l">
                        <a:lnSpc>
                          <a:spcPct val="107000"/>
                        </a:lnSpc>
                        <a:spcBef>
                          <a:spcPts val="0"/>
                        </a:spcBef>
                        <a:spcAft>
                          <a:spcPts val="0"/>
                        </a:spcAft>
                      </a:pPr>
                      <a:r>
                        <a:rPr lang="en-ZA" sz="1400" dirty="0">
                          <a:effectLst/>
                          <a:latin typeface="Arial" panose="020B0604020202020204" pitchFamily="34" charset="0"/>
                          <a:cs typeface="Arial" panose="020B0604020202020204" pitchFamily="34" charset="0"/>
                        </a:rPr>
                        <a:t>Training programmes were delayed in Q1 for completion of personnel development/ competency assessments.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indent="0" algn="l">
                        <a:lnSpc>
                          <a:spcPct val="107000"/>
                        </a:lnSpc>
                        <a:spcBef>
                          <a:spcPts val="0"/>
                        </a:spcBef>
                        <a:spcAft>
                          <a:spcPts val="0"/>
                        </a:spcAft>
                        <a:buFont typeface="Arial" panose="020B0604020202020204" pitchFamily="34" charset="0"/>
                        <a:buNone/>
                      </a:pPr>
                      <a:r>
                        <a:rPr lang="en-ZA" sz="1400" kern="1200" dirty="0">
                          <a:effectLst/>
                          <a:latin typeface="Arial" panose="020B0604020202020204" pitchFamily="34" charset="0"/>
                          <a:cs typeface="Arial" panose="020B0604020202020204" pitchFamily="34" charset="0"/>
                        </a:rPr>
                        <a:t>Training in line with the Personal Development Plans is on track in 2018/2019.</a:t>
                      </a:r>
                    </a:p>
                  </a:txBody>
                  <a:tcPr marL="61401" marR="61401" marT="0" marB="0"/>
                </a:tc>
                <a:extLst>
                  <a:ext uri="{0D108BD9-81ED-4DB2-BD59-A6C34878D82A}">
                    <a16:rowId xmlns:a16="http://schemas.microsoft.com/office/drawing/2014/main" xmlns="" val="349832716"/>
                  </a:ext>
                </a:extLst>
              </a:tr>
              <a:tr h="790544">
                <a:tc>
                  <a:txBody>
                    <a:bodyPr/>
                    <a:lstStyle/>
                    <a:p>
                      <a:pPr marL="0" marR="0" indent="0" algn="l">
                        <a:lnSpc>
                          <a:spcPct val="107000"/>
                        </a:lnSpc>
                        <a:spcBef>
                          <a:spcPts val="0"/>
                        </a:spcBef>
                        <a:spcAft>
                          <a:spcPts val="0"/>
                        </a:spcAft>
                        <a:buFont typeface="Arial" panose="020B0604020202020204" pitchFamily="34" charset="0"/>
                        <a:buNone/>
                      </a:pPr>
                      <a:r>
                        <a:rPr lang="en-ZA" sz="1400" kern="1200" dirty="0">
                          <a:effectLst/>
                          <a:latin typeface="Arial" panose="020B0604020202020204" pitchFamily="34" charset="0"/>
                          <a:cs typeface="Arial" panose="020B0604020202020204" pitchFamily="34" charset="0"/>
                        </a:rPr>
                        <a:t>Number  of interns recruited</a:t>
                      </a:r>
                    </a:p>
                  </a:txBody>
                  <a:tcPr marL="61401" marR="61401"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a:t>
                      </a:r>
                    </a:p>
                  </a:txBody>
                  <a:tcPr marL="61401" marR="61401"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a:t>
                      </a:r>
                    </a:p>
                  </a:txBody>
                  <a:tcPr marL="61401" marR="61401"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indent="0" algn="l">
                        <a:lnSpc>
                          <a:spcPct val="107000"/>
                        </a:lnSpc>
                        <a:spcBef>
                          <a:spcPts val="0"/>
                        </a:spcBef>
                        <a:spcAft>
                          <a:spcPts val="0"/>
                        </a:spcAft>
                        <a:buFont typeface="Arial" panose="020B0604020202020204" pitchFamily="34" charset="0"/>
                        <a:buNone/>
                      </a:pPr>
                      <a:endParaRPr lang="en-ZA" sz="1400" kern="1200" dirty="0">
                        <a:effectLst/>
                        <a:latin typeface="Arial" panose="020B0604020202020204" pitchFamily="34" charset="0"/>
                        <a:cs typeface="Arial" panose="020B0604020202020204" pitchFamily="34" charset="0"/>
                      </a:endParaRPr>
                    </a:p>
                  </a:txBody>
                  <a:tcPr marL="61401" marR="61401" marT="0" marB="0"/>
                </a:tc>
                <a:extLst>
                  <a:ext uri="{0D108BD9-81ED-4DB2-BD59-A6C34878D82A}">
                    <a16:rowId xmlns:a16="http://schemas.microsoft.com/office/drawing/2014/main" xmlns="" val="1869624167"/>
                  </a:ext>
                </a:extLst>
              </a:tr>
            </a:tbl>
          </a:graphicData>
        </a:graphic>
      </p:graphicFrame>
      <p:sp>
        <p:nvSpPr>
          <p:cNvPr id="2" name="Slide Number Placeholder 1">
            <a:extLst>
              <a:ext uri="{FF2B5EF4-FFF2-40B4-BE49-F238E27FC236}">
                <a16:creationId xmlns:a16="http://schemas.microsoft.com/office/drawing/2014/main" xmlns="" id="{B92291C4-45DA-45CB-B0C3-03E0815112A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xmlns="" id="{6B934797-A74D-4A47-AA35-9AE6859D8DB2}"/>
              </a:ext>
            </a:extLst>
          </p:cNvPr>
          <p:cNvSpPr/>
          <p:nvPr/>
        </p:nvSpPr>
        <p:spPr>
          <a:xfrm>
            <a:off x="403954" y="1147621"/>
            <a:ext cx="4134465" cy="369332"/>
          </a:xfrm>
          <a:prstGeom prst="rect">
            <a:avLst/>
          </a:prstGeom>
        </p:spPr>
        <p:txBody>
          <a:bodyPr wrap="none">
            <a:spAutoFit/>
          </a:bodyPr>
          <a:lstStyle/>
          <a:p>
            <a:r>
              <a:rPr lang="en-US" b="1" dirty="0">
                <a:latin typeface="Arial" panose="020B0604020202020204" pitchFamily="34" charset="0"/>
              </a:rPr>
              <a:t>1.1. Human Resources Management</a:t>
            </a:r>
          </a:p>
        </p:txBody>
      </p:sp>
    </p:spTree>
    <p:extLst>
      <p:ext uri="{BB962C8B-B14F-4D97-AF65-F5344CB8AC3E}">
        <p14:creationId xmlns:p14="http://schemas.microsoft.com/office/powerpoint/2010/main" xmlns="" val="338152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07504" y="17121"/>
            <a:ext cx="8399784" cy="1143000"/>
          </a:xfrm>
          <a:noFill/>
        </p:spPr>
        <p:style>
          <a:lnRef idx="0">
            <a:scrgbClr r="0" g="0" b="0"/>
          </a:lnRef>
          <a:fillRef idx="1002">
            <a:schemeClr val="dk1"/>
          </a:fillRef>
          <a:effectRef idx="0">
            <a:scrgbClr r="0" g="0" b="0"/>
          </a:effectRef>
          <a:fontRef idx="major"/>
        </p:style>
        <p:txBody>
          <a:bodyPr>
            <a:noAutofit/>
          </a:bodyPr>
          <a:lstStyle/>
          <a:p>
            <a:pPr algn="l"/>
            <a:r>
              <a:rPr lang="en-ZA" sz="4000" b="0" dirty="0">
                <a:latin typeface="Arial" panose="020B0604020202020204" pitchFamily="34" charset="0"/>
                <a:cs typeface="Arial" panose="020B0604020202020204" pitchFamily="34" charset="0"/>
              </a:rPr>
              <a:t>Performance – Programme 1</a:t>
            </a:r>
          </a:p>
        </p:txBody>
      </p:sp>
      <p:graphicFrame>
        <p:nvGraphicFramePr>
          <p:cNvPr id="3" name="Table 2"/>
          <p:cNvGraphicFramePr>
            <a:graphicFrameLocks noGrp="1"/>
          </p:cNvGraphicFramePr>
          <p:nvPr>
            <p:extLst>
              <p:ext uri="{D42A27DB-BD31-4B8C-83A1-F6EECF244321}">
                <p14:modId xmlns:p14="http://schemas.microsoft.com/office/powerpoint/2010/main" xmlns="" val="418586031"/>
              </p:ext>
            </p:extLst>
          </p:nvPr>
        </p:nvGraphicFramePr>
        <p:xfrm>
          <a:off x="162740" y="1462303"/>
          <a:ext cx="8856983" cy="4434140"/>
        </p:xfrm>
        <a:graphic>
          <a:graphicData uri="http://schemas.openxmlformats.org/drawingml/2006/table">
            <a:tbl>
              <a:tblPr firstRow="1" firstCol="1" bandRow="1">
                <a:tableStyleId>{08FB837D-C827-4EFA-A057-4D05807E0F7C}</a:tableStyleId>
              </a:tblPr>
              <a:tblGrid>
                <a:gridCol w="1620180">
                  <a:extLst>
                    <a:ext uri="{9D8B030D-6E8A-4147-A177-3AD203B41FA5}">
                      <a16:colId xmlns:a16="http://schemas.microsoft.com/office/drawing/2014/main" xmlns="" val="599845728"/>
                    </a:ext>
                  </a:extLst>
                </a:gridCol>
                <a:gridCol w="979054">
                  <a:extLst>
                    <a:ext uri="{9D8B030D-6E8A-4147-A177-3AD203B41FA5}">
                      <a16:colId xmlns:a16="http://schemas.microsoft.com/office/drawing/2014/main" xmlns="" val="3066940885"/>
                    </a:ext>
                  </a:extLst>
                </a:gridCol>
                <a:gridCol w="749138">
                  <a:extLst>
                    <a:ext uri="{9D8B030D-6E8A-4147-A177-3AD203B41FA5}">
                      <a16:colId xmlns:a16="http://schemas.microsoft.com/office/drawing/2014/main" xmlns="" val="2133406124"/>
                    </a:ext>
                  </a:extLst>
                </a:gridCol>
                <a:gridCol w="936104">
                  <a:extLst>
                    <a:ext uri="{9D8B030D-6E8A-4147-A177-3AD203B41FA5}">
                      <a16:colId xmlns:a16="http://schemas.microsoft.com/office/drawing/2014/main" xmlns="" val="1067162969"/>
                    </a:ext>
                  </a:extLst>
                </a:gridCol>
                <a:gridCol w="2828690">
                  <a:extLst>
                    <a:ext uri="{9D8B030D-6E8A-4147-A177-3AD203B41FA5}">
                      <a16:colId xmlns:a16="http://schemas.microsoft.com/office/drawing/2014/main" xmlns="" val="1153546156"/>
                    </a:ext>
                  </a:extLst>
                </a:gridCol>
                <a:gridCol w="1743817">
                  <a:extLst>
                    <a:ext uri="{9D8B030D-6E8A-4147-A177-3AD203B41FA5}">
                      <a16:colId xmlns:a16="http://schemas.microsoft.com/office/drawing/2014/main" xmlns="" val="2525060134"/>
                    </a:ext>
                  </a:extLst>
                </a:gridCol>
              </a:tblGrid>
              <a:tr h="216024">
                <a:tc>
                  <a:txBody>
                    <a:bodyPr/>
                    <a:lstStyle/>
                    <a:p>
                      <a:pPr marL="22860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Indicator</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Target</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Actual</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Variance</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Reason for Variance</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39366" marR="39366" marT="0" marB="0"/>
                </a:tc>
                <a:extLst>
                  <a:ext uri="{0D108BD9-81ED-4DB2-BD59-A6C34878D82A}">
                    <a16:rowId xmlns:a16="http://schemas.microsoft.com/office/drawing/2014/main" xmlns="" val="389586559"/>
                  </a:ext>
                </a:extLst>
              </a:tr>
              <a:tr h="527030">
                <a:tc>
                  <a:txBody>
                    <a:bodyPr/>
                    <a:lstStyle/>
                    <a:p>
                      <a:pPr marL="0" marR="0" indent="0" algn="l">
                        <a:lnSpc>
                          <a:spcPct val="107000"/>
                        </a:lnSpc>
                        <a:spcBef>
                          <a:spcPts val="0"/>
                        </a:spcBef>
                        <a:spcAft>
                          <a:spcPts val="0"/>
                        </a:spcAft>
                        <a:buFont typeface="Arial" panose="020B0604020202020204" pitchFamily="34" charset="0"/>
                        <a:buNone/>
                      </a:pPr>
                      <a:r>
                        <a:rPr lang="en-ZA" sz="1300" kern="1200" dirty="0">
                          <a:effectLst/>
                          <a:latin typeface="Arial" panose="020B0604020202020204" pitchFamily="34" charset="0"/>
                          <a:cs typeface="Arial" panose="020B0604020202020204" pitchFamily="34" charset="0"/>
                        </a:rPr>
                        <a:t>Number of compliance registers produced</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-3</a:t>
                      </a:r>
                    </a:p>
                  </a:txBody>
                  <a:tcPr marL="61401" marR="61401" marT="0" marB="0"/>
                </a:tc>
                <a:tc>
                  <a:txBody>
                    <a:bodyPr/>
                    <a:lstStyle/>
                    <a:p>
                      <a:pPr marL="0" marR="0" algn="l">
                        <a:lnSpc>
                          <a:spcPct val="107000"/>
                        </a:lnSpc>
                        <a:spcBef>
                          <a:spcPts val="0"/>
                        </a:spcBef>
                        <a:spcAft>
                          <a:spcPts val="0"/>
                        </a:spcAft>
                      </a:pPr>
                      <a:r>
                        <a:rPr lang="en-ZA" sz="1300" dirty="0">
                          <a:effectLst/>
                          <a:latin typeface="Arial" panose="020B0604020202020204" pitchFamily="34" charset="0"/>
                          <a:cs typeface="Arial" panose="020B0604020202020204" pitchFamily="34" charset="0"/>
                        </a:rPr>
                        <a:t>Capacity constraints in the Legal unit and the Board being unable to form a quorum for much of the year restricted achievement of the target.</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l">
                        <a:lnSpc>
                          <a:spcPct val="107000"/>
                        </a:lnSpc>
                        <a:spcBef>
                          <a:spcPts val="0"/>
                        </a:spcBef>
                        <a:spcAft>
                          <a:spcPts val="0"/>
                        </a:spcAft>
                      </a:pPr>
                      <a:r>
                        <a:rPr lang="en-US" sz="1300" dirty="0">
                          <a:effectLst/>
                          <a:latin typeface="Arial" panose="020B0604020202020204" pitchFamily="34" charset="0"/>
                          <a:cs typeface="Arial" panose="020B0604020202020204" pitchFamily="34" charset="0"/>
                        </a:rPr>
                        <a:t>Vacancies in the Company Secretary’s office have been filled.</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811513008"/>
                  </a:ext>
                </a:extLst>
              </a:tr>
              <a:tr h="1270570">
                <a:tc>
                  <a:txBody>
                    <a:bodyPr/>
                    <a:lstStyle/>
                    <a:p>
                      <a:pPr marL="0" marR="0" indent="0" algn="l">
                        <a:lnSpc>
                          <a:spcPct val="107000"/>
                        </a:lnSpc>
                        <a:spcBef>
                          <a:spcPts val="0"/>
                        </a:spcBef>
                        <a:spcAft>
                          <a:spcPts val="0"/>
                        </a:spcAft>
                        <a:buFont typeface="Arial" panose="020B0604020202020204" pitchFamily="34" charset="0"/>
                        <a:buNone/>
                      </a:pPr>
                      <a:r>
                        <a:rPr lang="en-ZA" sz="1300" kern="1200" dirty="0">
                          <a:effectLst/>
                          <a:latin typeface="Arial" panose="020B0604020202020204" pitchFamily="34" charset="0"/>
                          <a:cs typeface="Arial" panose="020B0604020202020204" pitchFamily="34" charset="0"/>
                        </a:rPr>
                        <a:t>One month turn around lead time for contract vetting and approval</a:t>
                      </a:r>
                    </a:p>
                    <a:p>
                      <a:pPr marL="0" marR="0" indent="0" algn="l">
                        <a:lnSpc>
                          <a:spcPct val="107000"/>
                        </a:lnSpc>
                        <a:spcBef>
                          <a:spcPts val="0"/>
                        </a:spcBef>
                        <a:spcAft>
                          <a:spcPts val="0"/>
                        </a:spcAft>
                        <a:buFont typeface="Arial" panose="020B0604020202020204" pitchFamily="34" charset="0"/>
                        <a:buNone/>
                      </a:pPr>
                      <a:r>
                        <a:rPr lang="en-US" sz="1300" dirty="0">
                          <a:effectLst/>
                          <a:latin typeface="Arial" panose="020B0604020202020204" pitchFamily="34" charset="0"/>
                          <a:cs typeface="Arial" panose="020B0604020202020204" pitchFamily="34" charset="0"/>
                        </a:rPr>
                        <a:t>. </a:t>
                      </a:r>
                      <a:endParaRPr lang="en-US" sz="1300" i="1"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1 month</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3 months</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2 months</a:t>
                      </a:r>
                    </a:p>
                  </a:txBody>
                  <a:tcPr marL="61401" marR="61401" marT="0" marB="0"/>
                </a:tc>
                <a:tc>
                  <a:txBody>
                    <a:bodyPr/>
                    <a:lstStyle/>
                    <a:p>
                      <a:pPr marL="0" marR="0" algn="l">
                        <a:lnSpc>
                          <a:spcPct val="107000"/>
                        </a:lnSpc>
                        <a:spcBef>
                          <a:spcPts val="0"/>
                        </a:spcBef>
                        <a:spcAft>
                          <a:spcPts val="0"/>
                        </a:spcAft>
                      </a:pPr>
                      <a:r>
                        <a:rPr lang="en-ZA" sz="1300" dirty="0">
                          <a:effectLst/>
                          <a:latin typeface="Arial" panose="020B0604020202020204" pitchFamily="34" charset="0"/>
                          <a:cs typeface="Arial" panose="020B0604020202020204" pitchFamily="34" charset="0"/>
                        </a:rPr>
                        <a:t>In addition to capacity constraints in the Legal unit, no new projects were approved in Q1, 2 and 4, due to the Board being unable to form a quorum, making it difficult to measure achievement of the target.</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l">
                        <a:lnSpc>
                          <a:spcPct val="107000"/>
                        </a:lnSpc>
                        <a:spcBef>
                          <a:spcPts val="0"/>
                        </a:spcBef>
                        <a:spcAft>
                          <a:spcPts val="0"/>
                        </a:spcAft>
                      </a:pPr>
                      <a:r>
                        <a:rPr lang="en-ZA" sz="1300" dirty="0">
                          <a:effectLst/>
                          <a:latin typeface="Arial" panose="020B0604020202020204" pitchFamily="34" charset="0"/>
                          <a:cs typeface="Arial" panose="020B0604020202020204" pitchFamily="34" charset="0"/>
                        </a:rPr>
                        <a:t>Vacancies in the Company Secretary’s office have been filled.</a:t>
                      </a:r>
                    </a:p>
                    <a:p>
                      <a:pPr marL="0" marR="0" algn="l">
                        <a:lnSpc>
                          <a:spcPct val="107000"/>
                        </a:lnSpc>
                        <a:spcBef>
                          <a:spcPts val="0"/>
                        </a:spcBef>
                        <a:spcAft>
                          <a:spcPts val="0"/>
                        </a:spcAft>
                      </a:pP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1139269845"/>
                  </a:ext>
                </a:extLst>
              </a:tr>
              <a:tr h="790544">
                <a:tc>
                  <a:txBody>
                    <a:bodyPr/>
                    <a:lstStyle/>
                    <a:p>
                      <a:pPr marL="0" marR="0" indent="0" algn="l">
                        <a:lnSpc>
                          <a:spcPct val="107000"/>
                        </a:lnSpc>
                        <a:spcBef>
                          <a:spcPts val="0"/>
                        </a:spcBef>
                        <a:spcAft>
                          <a:spcPts val="0"/>
                        </a:spcAft>
                        <a:buFont typeface="Arial" panose="020B0604020202020204" pitchFamily="34" charset="0"/>
                        <a:buNone/>
                      </a:pPr>
                      <a:r>
                        <a:rPr lang="en-ZA" sz="1300" dirty="0">
                          <a:effectLst/>
                          <a:latin typeface="Arial" panose="020B0604020202020204" pitchFamily="34" charset="0"/>
                          <a:cs typeface="Arial" panose="020B0604020202020204" pitchFamily="34" charset="0"/>
                        </a:rPr>
                        <a:t>Number of  MDDA policies reviewed and updated by end of quarter</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26</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ctr">
                        <a:lnSpc>
                          <a:spcPct val="107000"/>
                        </a:lnSpc>
                        <a:spcBef>
                          <a:spcPts val="0"/>
                        </a:spcBef>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-26</a:t>
                      </a:r>
                    </a:p>
                  </a:txBody>
                  <a:tcPr marL="61401" marR="61401" marT="0" marB="0"/>
                </a:tc>
                <a:tc>
                  <a:txBody>
                    <a:bodyPr/>
                    <a:lstStyle/>
                    <a:p>
                      <a:pPr marL="0" marR="0" algn="l">
                        <a:lnSpc>
                          <a:spcPct val="107000"/>
                        </a:lnSpc>
                        <a:spcBef>
                          <a:spcPts val="0"/>
                        </a:spcBef>
                        <a:spcAft>
                          <a:spcPts val="0"/>
                        </a:spcAft>
                      </a:pPr>
                      <a:r>
                        <a:rPr lang="en-ZA" sz="1300" dirty="0">
                          <a:effectLst/>
                          <a:latin typeface="Arial" panose="020B0604020202020204" pitchFamily="34" charset="0"/>
                          <a:cs typeface="Arial" panose="020B0604020202020204" pitchFamily="34" charset="0"/>
                        </a:rPr>
                        <a:t>Reviews and approvals of all policy reviews were deferred for new board members to familiarise themselves with the MDDA.</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l">
                        <a:lnSpc>
                          <a:spcPct val="107000"/>
                        </a:lnSpc>
                        <a:spcBef>
                          <a:spcPts val="0"/>
                        </a:spcBef>
                        <a:spcAft>
                          <a:spcPts val="0"/>
                        </a:spcAft>
                      </a:pPr>
                      <a:r>
                        <a:rPr lang="en-US" sz="1300" dirty="0">
                          <a:effectLst/>
                          <a:latin typeface="Arial" panose="020B0604020202020204" pitchFamily="34" charset="0"/>
                          <a:cs typeface="Arial" panose="020B0604020202020204" pitchFamily="34" charset="0"/>
                        </a:rPr>
                        <a:t>Review of MDDA policies has indicated significant gaps in the suite as well as a number of policies requiring considerable revision. A complete overhaul of the suite of policies is being initiated.</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247073245"/>
                  </a:ext>
                </a:extLst>
              </a:tr>
            </a:tbl>
          </a:graphicData>
        </a:graphic>
      </p:graphicFrame>
      <p:sp>
        <p:nvSpPr>
          <p:cNvPr id="2" name="Slide Number Placeholder 1">
            <a:extLst>
              <a:ext uri="{FF2B5EF4-FFF2-40B4-BE49-F238E27FC236}">
                <a16:creationId xmlns:a16="http://schemas.microsoft.com/office/drawing/2014/main" xmlns="" id="{B92291C4-45DA-45CB-B0C3-03E0815112A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xmlns="" id="{F1F3DFCA-4BA7-45F8-A4F1-C1AB7165D772}"/>
              </a:ext>
            </a:extLst>
          </p:cNvPr>
          <p:cNvSpPr/>
          <p:nvPr/>
        </p:nvSpPr>
        <p:spPr>
          <a:xfrm>
            <a:off x="162740" y="975455"/>
            <a:ext cx="4409260" cy="369332"/>
          </a:xfrm>
          <a:prstGeom prst="rect">
            <a:avLst/>
          </a:prstGeom>
        </p:spPr>
        <p:txBody>
          <a:bodyPr wrap="square">
            <a:spAutoFit/>
          </a:bodyPr>
          <a:lstStyle/>
          <a:p>
            <a:r>
              <a:rPr lang="en-US" b="1" dirty="0">
                <a:latin typeface="Arial" panose="020B0604020202020204" pitchFamily="34" charset="0"/>
              </a:rPr>
              <a:t>1.2. Legal and Regulatory Affairs</a:t>
            </a:r>
          </a:p>
        </p:txBody>
      </p:sp>
    </p:spTree>
    <p:extLst>
      <p:ext uri="{BB962C8B-B14F-4D97-AF65-F5344CB8AC3E}">
        <p14:creationId xmlns:p14="http://schemas.microsoft.com/office/powerpoint/2010/main" xmlns="" val="45956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Contents</a:t>
            </a:r>
          </a:p>
        </p:txBody>
      </p:sp>
      <p:graphicFrame>
        <p:nvGraphicFramePr>
          <p:cNvPr id="7" name="Table 6"/>
          <p:cNvGraphicFramePr>
            <a:graphicFrameLocks noGrp="1"/>
          </p:cNvGraphicFramePr>
          <p:nvPr>
            <p:extLst>
              <p:ext uri="{D42A27DB-BD31-4B8C-83A1-F6EECF244321}">
                <p14:modId xmlns:p14="http://schemas.microsoft.com/office/powerpoint/2010/main" xmlns="" val="397459035"/>
              </p:ext>
            </p:extLst>
          </p:nvPr>
        </p:nvGraphicFramePr>
        <p:xfrm>
          <a:off x="1043608" y="2204864"/>
          <a:ext cx="7056784" cy="3335275"/>
        </p:xfrm>
        <a:graphic>
          <a:graphicData uri="http://schemas.openxmlformats.org/drawingml/2006/table">
            <a:tbl>
              <a:tblPr firstRow="1" bandRow="1">
                <a:tableStyleId>{E8B1032C-EA38-4F05-BA0D-38AFFFC7BED3}</a:tableStyleId>
              </a:tblPr>
              <a:tblGrid>
                <a:gridCol w="888779">
                  <a:extLst>
                    <a:ext uri="{9D8B030D-6E8A-4147-A177-3AD203B41FA5}">
                      <a16:colId xmlns:a16="http://schemas.microsoft.com/office/drawing/2014/main" xmlns="" val="3285000611"/>
                    </a:ext>
                  </a:extLst>
                </a:gridCol>
                <a:gridCol w="6168005">
                  <a:extLst>
                    <a:ext uri="{9D8B030D-6E8A-4147-A177-3AD203B41FA5}">
                      <a16:colId xmlns:a16="http://schemas.microsoft.com/office/drawing/2014/main" xmlns="" val="2302562798"/>
                    </a:ext>
                  </a:extLst>
                </a:gridCol>
              </a:tblGrid>
              <a:tr h="149736">
                <a:tc>
                  <a:txBody>
                    <a:bodyPr/>
                    <a:lstStyle/>
                    <a:p>
                      <a:r>
                        <a:rPr lang="en-US" b="0" dirty="0">
                          <a:latin typeface="Arial" panose="020B0604020202020204" pitchFamily="34" charset="0"/>
                          <a:cs typeface="Arial" panose="020B0604020202020204" pitchFamily="34" charset="0"/>
                        </a:rPr>
                        <a:t>1</a:t>
                      </a:r>
                    </a:p>
                  </a:txBody>
                  <a:tcPr/>
                </a:tc>
                <a:tc>
                  <a:txBody>
                    <a:bodyPr/>
                    <a:lstStyle/>
                    <a:p>
                      <a:r>
                        <a:rPr lang="en-US" b="0" dirty="0">
                          <a:latin typeface="Arial" panose="020B0604020202020204" pitchFamily="34" charset="0"/>
                          <a:cs typeface="Arial" panose="020B0604020202020204" pitchFamily="34" charset="0"/>
                        </a:rPr>
                        <a:t>MDDA Mandate</a:t>
                      </a:r>
                    </a:p>
                  </a:txBody>
                  <a:tcPr/>
                </a:tc>
                <a:extLst>
                  <a:ext uri="{0D108BD9-81ED-4DB2-BD59-A6C34878D82A}">
                    <a16:rowId xmlns:a16="http://schemas.microsoft.com/office/drawing/2014/main" xmlns="" val="3796565437"/>
                  </a:ext>
                </a:extLst>
              </a:tr>
              <a:tr h="352032">
                <a:tc>
                  <a:txBody>
                    <a:bodyPr/>
                    <a:lstStyle/>
                    <a:p>
                      <a:r>
                        <a:rPr lang="en-US" dirty="0">
                          <a:latin typeface="Arial" panose="020B0604020202020204" pitchFamily="34" charset="0"/>
                          <a:cs typeface="Arial" panose="020B0604020202020204" pitchFamily="34" charset="0"/>
                        </a:rPr>
                        <a:t>2</a:t>
                      </a:r>
                    </a:p>
                  </a:txBody>
                  <a:tcPr/>
                </a:tc>
                <a:tc>
                  <a:txBody>
                    <a:bodyPr/>
                    <a:lstStyle/>
                    <a:p>
                      <a:r>
                        <a:rPr lang="en-US" dirty="0">
                          <a:latin typeface="Arial" panose="020B0604020202020204" pitchFamily="34" charset="0"/>
                          <a:cs typeface="Arial" panose="020B0604020202020204" pitchFamily="34" charset="0"/>
                        </a:rPr>
                        <a:t>Legislative Environment</a:t>
                      </a:r>
                    </a:p>
                  </a:txBody>
                  <a:tcPr/>
                </a:tc>
                <a:extLst>
                  <a:ext uri="{0D108BD9-81ED-4DB2-BD59-A6C34878D82A}">
                    <a16:rowId xmlns:a16="http://schemas.microsoft.com/office/drawing/2014/main" xmlns="" val="2202016353"/>
                  </a:ext>
                </a:extLst>
              </a:tr>
              <a:tr h="352032">
                <a:tc>
                  <a:txBody>
                    <a:bodyPr/>
                    <a:lstStyle/>
                    <a:p>
                      <a:r>
                        <a:rPr lang="en-US"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National Development Plan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99854950"/>
                  </a:ext>
                </a:extLst>
              </a:tr>
              <a:tr h="206020">
                <a:tc>
                  <a:txBody>
                    <a:bodyPr/>
                    <a:lstStyle/>
                    <a:p>
                      <a:r>
                        <a:rPr lang="en-US" dirty="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Alignment with </a:t>
                      </a:r>
                      <a:r>
                        <a:rPr lang="en-US" b="0" dirty="0" err="1">
                          <a:latin typeface="Arial" panose="020B0604020202020204" pitchFamily="34" charset="0"/>
                          <a:cs typeface="Arial" panose="020B0604020202020204" pitchFamily="34" charset="0"/>
                        </a:rPr>
                        <a:t>DoC</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00086459"/>
                  </a:ext>
                </a:extLst>
              </a:tr>
              <a:tr h="352032">
                <a:tc>
                  <a:txBody>
                    <a:bodyPr/>
                    <a:lstStyle/>
                    <a:p>
                      <a:r>
                        <a:rPr lang="en-US" dirty="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Impact Study</a:t>
                      </a:r>
                    </a:p>
                  </a:txBody>
                  <a:tcPr/>
                </a:tc>
                <a:extLst>
                  <a:ext uri="{0D108BD9-81ED-4DB2-BD59-A6C34878D82A}">
                    <a16:rowId xmlns:a16="http://schemas.microsoft.com/office/drawing/2014/main" xmlns="" val="2979922607"/>
                  </a:ext>
                </a:extLst>
              </a:tr>
              <a:tr h="217460">
                <a:tc>
                  <a:txBody>
                    <a:bodyPr/>
                    <a:lstStyle/>
                    <a:p>
                      <a:r>
                        <a:rPr lang="en-US" dirty="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2017/2018 Performance</a:t>
                      </a:r>
                    </a:p>
                  </a:txBody>
                  <a:tcPr/>
                </a:tc>
                <a:extLst>
                  <a:ext uri="{0D108BD9-81ED-4DB2-BD59-A6C34878D82A}">
                    <a16:rowId xmlns:a16="http://schemas.microsoft.com/office/drawing/2014/main" xmlns="" val="840866854"/>
                  </a:ext>
                </a:extLst>
              </a:tr>
              <a:tr h="325720">
                <a:tc>
                  <a:txBody>
                    <a:bodyPr/>
                    <a:lstStyle/>
                    <a:p>
                      <a:r>
                        <a:rPr lang="en-US" dirty="0">
                          <a:latin typeface="Arial" panose="020B0604020202020204" pitchFamily="34" charset="0"/>
                          <a:cs typeface="Arial" panose="020B0604020202020204" pitchFamily="34" charset="0"/>
                        </a:rPr>
                        <a:t>7</a:t>
                      </a:r>
                    </a:p>
                  </a:txBody>
                  <a:tcPr/>
                </a:tc>
                <a:tc>
                  <a:txBody>
                    <a:bodyPr/>
                    <a:lstStyle/>
                    <a:p>
                      <a:r>
                        <a:rPr lang="en-US" dirty="0">
                          <a:latin typeface="Arial" panose="020B0604020202020204" pitchFamily="34" charset="0"/>
                          <a:cs typeface="Arial" panose="020B0604020202020204" pitchFamily="34" charset="0"/>
                        </a:rPr>
                        <a:t>Human Resources</a:t>
                      </a:r>
                    </a:p>
                  </a:txBody>
                  <a:tcPr/>
                </a:tc>
                <a:extLst>
                  <a:ext uri="{0D108BD9-81ED-4DB2-BD59-A6C34878D82A}">
                    <a16:rowId xmlns:a16="http://schemas.microsoft.com/office/drawing/2014/main" xmlns="" val="3014595611"/>
                  </a:ext>
                </a:extLst>
              </a:tr>
              <a:tr h="409195">
                <a:tc>
                  <a:txBody>
                    <a:bodyPr/>
                    <a:lstStyle/>
                    <a:p>
                      <a:r>
                        <a:rPr lang="en-US" dirty="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Report on Audit Outcome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60435610"/>
                  </a:ext>
                </a:extLst>
              </a:tr>
              <a:tr h="339540">
                <a:tc>
                  <a:txBody>
                    <a:bodyPr/>
                    <a:lstStyle/>
                    <a:p>
                      <a:r>
                        <a:rPr lang="en-US" dirty="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Financial Performance</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45800606"/>
                  </a:ext>
                </a:extLst>
              </a:tr>
            </a:tbl>
          </a:graphicData>
        </a:graphic>
      </p:graphicFrame>
      <p:sp>
        <p:nvSpPr>
          <p:cNvPr id="3" name="Slide Number Placeholder 2">
            <a:extLst>
              <a:ext uri="{FF2B5EF4-FFF2-40B4-BE49-F238E27FC236}">
                <a16:creationId xmlns:a16="http://schemas.microsoft.com/office/drawing/2014/main" xmlns="" id="{D7EBD0AD-1F54-453A-B6DD-5EB9B94539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50102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07504" y="17121"/>
            <a:ext cx="8399784" cy="1143000"/>
          </a:xfrm>
          <a:noFill/>
        </p:spPr>
        <p:style>
          <a:lnRef idx="0">
            <a:scrgbClr r="0" g="0" b="0"/>
          </a:lnRef>
          <a:fillRef idx="1002">
            <a:schemeClr val="dk1"/>
          </a:fillRef>
          <a:effectRef idx="0">
            <a:scrgbClr r="0" g="0" b="0"/>
          </a:effectRef>
          <a:fontRef idx="major"/>
        </p:style>
        <p:txBody>
          <a:bodyPr>
            <a:noAutofit/>
          </a:bodyPr>
          <a:lstStyle/>
          <a:p>
            <a:pPr algn="l"/>
            <a:r>
              <a:rPr lang="en-ZA" sz="4000" b="0" dirty="0">
                <a:latin typeface="Arial" panose="020B0604020202020204" pitchFamily="34" charset="0"/>
                <a:cs typeface="Arial" panose="020B0604020202020204" pitchFamily="34" charset="0"/>
              </a:rPr>
              <a:t>Performance - Programme 1</a:t>
            </a:r>
          </a:p>
        </p:txBody>
      </p:sp>
      <p:graphicFrame>
        <p:nvGraphicFramePr>
          <p:cNvPr id="3" name="Table 2"/>
          <p:cNvGraphicFramePr>
            <a:graphicFrameLocks noGrp="1"/>
          </p:cNvGraphicFramePr>
          <p:nvPr>
            <p:extLst>
              <p:ext uri="{D42A27DB-BD31-4B8C-83A1-F6EECF244321}">
                <p14:modId xmlns:p14="http://schemas.microsoft.com/office/powerpoint/2010/main" xmlns="" val="1322474116"/>
              </p:ext>
            </p:extLst>
          </p:nvPr>
        </p:nvGraphicFramePr>
        <p:xfrm>
          <a:off x="102208" y="1362716"/>
          <a:ext cx="8856983" cy="5162628"/>
        </p:xfrm>
        <a:graphic>
          <a:graphicData uri="http://schemas.openxmlformats.org/drawingml/2006/table">
            <a:tbl>
              <a:tblPr firstRow="1" firstCol="1" bandRow="1">
                <a:tableStyleId>{08FB837D-C827-4EFA-A057-4D05807E0F7C}</a:tableStyleId>
              </a:tblPr>
              <a:tblGrid>
                <a:gridCol w="2564128">
                  <a:extLst>
                    <a:ext uri="{9D8B030D-6E8A-4147-A177-3AD203B41FA5}">
                      <a16:colId xmlns:a16="http://schemas.microsoft.com/office/drawing/2014/main" xmlns="" val="599845728"/>
                    </a:ext>
                  </a:extLst>
                </a:gridCol>
                <a:gridCol w="1008112">
                  <a:extLst>
                    <a:ext uri="{9D8B030D-6E8A-4147-A177-3AD203B41FA5}">
                      <a16:colId xmlns:a16="http://schemas.microsoft.com/office/drawing/2014/main" xmlns="" val="3248960257"/>
                    </a:ext>
                  </a:extLst>
                </a:gridCol>
                <a:gridCol w="837303">
                  <a:extLst>
                    <a:ext uri="{9D8B030D-6E8A-4147-A177-3AD203B41FA5}">
                      <a16:colId xmlns:a16="http://schemas.microsoft.com/office/drawing/2014/main" xmlns="" val="3215361474"/>
                    </a:ext>
                  </a:extLst>
                </a:gridCol>
                <a:gridCol w="859798">
                  <a:extLst>
                    <a:ext uri="{9D8B030D-6E8A-4147-A177-3AD203B41FA5}">
                      <a16:colId xmlns:a16="http://schemas.microsoft.com/office/drawing/2014/main" xmlns="" val="569916708"/>
                    </a:ext>
                  </a:extLst>
                </a:gridCol>
                <a:gridCol w="1843825">
                  <a:extLst>
                    <a:ext uri="{9D8B030D-6E8A-4147-A177-3AD203B41FA5}">
                      <a16:colId xmlns:a16="http://schemas.microsoft.com/office/drawing/2014/main" xmlns="" val="1153546156"/>
                    </a:ext>
                  </a:extLst>
                </a:gridCol>
                <a:gridCol w="1743817">
                  <a:extLst>
                    <a:ext uri="{9D8B030D-6E8A-4147-A177-3AD203B41FA5}">
                      <a16:colId xmlns:a16="http://schemas.microsoft.com/office/drawing/2014/main" xmlns="" val="2525060134"/>
                    </a:ext>
                  </a:extLst>
                </a:gridCol>
              </a:tblGrid>
              <a:tr h="252896">
                <a:tc>
                  <a:txBody>
                    <a:bodyPr/>
                    <a:lstStyle/>
                    <a:p>
                      <a:pPr marL="22860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Indicator</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Target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Actual</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Variance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Reason for Variance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r>
                        <a:rPr lang="en-ZA" sz="1200" dirty="0">
                          <a:solidFill>
                            <a:schemeClr val="tx1"/>
                          </a:solidFill>
                          <a:latin typeface="Arial" panose="020B0604020202020204" pitchFamily="34" charset="0"/>
                          <a:cs typeface="Arial" panose="020B0604020202020204" pitchFamily="34" charset="0"/>
                        </a:rPr>
                        <a:t>Corrective Action</a:t>
                      </a:r>
                    </a:p>
                  </a:txBody>
                  <a:tcPr/>
                </a:tc>
                <a:extLst>
                  <a:ext uri="{0D108BD9-81ED-4DB2-BD59-A6C34878D82A}">
                    <a16:rowId xmlns:a16="http://schemas.microsoft.com/office/drawing/2014/main" xmlns="" val="389586559"/>
                  </a:ext>
                </a:extLst>
              </a:tr>
              <a:tr h="505792">
                <a:tc>
                  <a:txBody>
                    <a:bodyPr/>
                    <a:lstStyle/>
                    <a:p>
                      <a:pPr marL="0" marR="0">
                        <a:spcBef>
                          <a:spcPts val="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Number of procurement plans submitted to National Treasury before 1 April</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1202522948"/>
                  </a:ext>
                </a:extLst>
              </a:tr>
              <a:tr h="191531">
                <a:tc>
                  <a:txBody>
                    <a:bodyPr/>
                    <a:lstStyle/>
                    <a:p>
                      <a:pPr marL="0" marR="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Unqualified audit opinion </a:t>
                      </a:r>
                      <a:endParaRPr lang="en-US" sz="12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550482982"/>
                  </a:ext>
                </a:extLst>
              </a:tr>
              <a:tr h="505792">
                <a:tc>
                  <a:txBody>
                    <a:bodyPr/>
                    <a:lstStyle/>
                    <a:p>
                      <a:pPr marL="0" marR="0">
                        <a:spcBef>
                          <a:spcPts val="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Quarterly reports approved by Accounting Authority </a:t>
                      </a:r>
                      <a:r>
                        <a:rPr lang="en-ZA" sz="1200" dirty="0">
                          <a:effectLst/>
                          <a:latin typeface="Arial" panose="020B0604020202020204" pitchFamily="34" charset="0"/>
                          <a:ea typeface="Calibri" panose="020F0502020204030204" pitchFamily="34" charset="0"/>
                          <a:cs typeface="Arial" panose="020B0604020202020204" pitchFamily="34" charset="0"/>
                        </a:rPr>
                        <a:t>within one month of end of quarter</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522800131"/>
                  </a:ext>
                </a:extLst>
              </a:tr>
              <a:tr h="1170859">
                <a:tc>
                  <a:txBody>
                    <a:bodyPr/>
                    <a:lstStyle/>
                    <a:p>
                      <a:pPr marL="0" marR="0" indent="0" algn="l">
                        <a:lnSpc>
                          <a:spcPct val="107000"/>
                        </a:lnSpc>
                        <a:spcBef>
                          <a:spcPts val="0"/>
                        </a:spcBef>
                        <a:spcAft>
                          <a:spcPts val="0"/>
                        </a:spcAft>
                        <a:buFont typeface="Arial" panose="020B0604020202020204" pitchFamily="34" charset="0"/>
                        <a:buNone/>
                      </a:pPr>
                      <a:r>
                        <a:rPr lang="en-ZA" sz="1200" kern="1200" dirty="0">
                          <a:effectLst/>
                          <a:latin typeface="Arial" panose="020B0604020202020204" pitchFamily="34" charset="0"/>
                          <a:cs typeface="Arial" panose="020B0604020202020204" pitchFamily="34" charset="0"/>
                        </a:rPr>
                        <a:t>Number of reviewed and updated risk management policies, frameworks and strategies</a:t>
                      </a:r>
                      <a:endParaRPr lang="en-US" sz="1200" b="1" i="1" dirty="0">
                        <a:effectLst/>
                        <a:latin typeface="Arial" panose="020B0604020202020204" pitchFamily="34" charset="0"/>
                        <a:cs typeface="Arial" panose="020B0604020202020204" pitchFamily="34" charset="0"/>
                      </a:endParaRP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ZA" sz="1200" baseline="0" dirty="0">
                          <a:effectLst/>
                          <a:latin typeface="Arial" panose="020B0604020202020204" pitchFamily="34" charset="0"/>
                          <a:cs typeface="Arial" panose="020B0604020202020204" pitchFamily="34" charset="0"/>
                        </a:rPr>
                        <a:t>The policy, strategy and framework are pending Board approval as a result of  the Board being unable to form a quorum.</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Reviewed and updated documents for 2018/2019 will be submitted for approval to the Board, which  is now </a:t>
                      </a:r>
                      <a:r>
                        <a:rPr lang="en-US" sz="1200" dirty="0" err="1">
                          <a:effectLst/>
                          <a:latin typeface="Arial" panose="020B0604020202020204" pitchFamily="34" charset="0"/>
                          <a:cs typeface="Arial" panose="020B0604020202020204" pitchFamily="34" charset="0"/>
                        </a:rPr>
                        <a:t>quorating</a:t>
                      </a:r>
                      <a:r>
                        <a:rPr lang="en-US" sz="1200" dirty="0">
                          <a:effectLst/>
                          <a:latin typeface="Arial" panose="020B0604020202020204" pitchFamily="34"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431079435"/>
                  </a:ext>
                </a:extLst>
              </a:tr>
              <a:tr h="565706">
                <a:tc>
                  <a:txBody>
                    <a:bodyPr/>
                    <a:lstStyle/>
                    <a:p>
                      <a:pPr marL="0" marR="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Number of annual strategic risk assessments conducted in April of the financial year</a:t>
                      </a:r>
                      <a:endParaRPr lang="en-US" sz="12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062706844"/>
                  </a:ext>
                </a:extLst>
              </a:tr>
              <a:tr h="565706">
                <a:tc>
                  <a:txBody>
                    <a:bodyPr/>
                    <a:lstStyle/>
                    <a:p>
                      <a:pPr marL="0" marR="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Number of approved fraud and corruption prevention and awareness plans in place</a:t>
                      </a:r>
                      <a:endParaRPr lang="en-US" sz="12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681583401"/>
                  </a:ext>
                </a:extLst>
              </a:tr>
              <a:tr h="674389">
                <a:tc>
                  <a:txBody>
                    <a:bodyPr/>
                    <a:lstStyle/>
                    <a:p>
                      <a:pPr marL="0" marR="0">
                        <a:spcBef>
                          <a:spcPts val="0"/>
                        </a:spcBef>
                        <a:spcAft>
                          <a:spcPts val="0"/>
                        </a:spcAft>
                      </a:pPr>
                      <a:r>
                        <a:rPr lang="en-GB" sz="1200">
                          <a:effectLst/>
                          <a:latin typeface="Arial" panose="020B0604020202020204" pitchFamily="34" charset="0"/>
                          <a:ea typeface="Times New Roman" panose="02020603050405020304" pitchFamily="18" charset="0"/>
                          <a:cs typeface="Arial" panose="020B0604020202020204" pitchFamily="34" charset="0"/>
                        </a:rPr>
                        <a:t>Number of approved annual internal  audit plans </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approved by Audit and Risk Committee 1 month before internal audit cycle</a:t>
                      </a:r>
                      <a:endParaRPr lang="en-US" sz="12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1777391460"/>
                  </a:ext>
                </a:extLst>
              </a:tr>
              <a:tr h="565706">
                <a:tc>
                  <a:txBody>
                    <a:bodyPr/>
                    <a:lstStyle/>
                    <a:p>
                      <a:pPr marL="0" marR="0">
                        <a:spcBef>
                          <a:spcPts val="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Number of risk based internal audit reports</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r>
                        <a:rPr lang="en-US" sz="1200" dirty="0">
                          <a:latin typeface="Arial" panose="020B0604020202020204" pitchFamily="34" charset="0"/>
                          <a:cs typeface="Arial" panose="020B0604020202020204" pitchFamily="34" charset="0"/>
                        </a:rPr>
                        <a:t>8</a:t>
                      </a:r>
                    </a:p>
                  </a:txBody>
                  <a:tcPr marL="61401" marR="61401" marT="0" marB="0"/>
                </a:tc>
                <a:tc>
                  <a:txBody>
                    <a:bodyPr/>
                    <a:lstStyle/>
                    <a:p>
                      <a:pPr algn="ctr"/>
                      <a:r>
                        <a:rPr lang="en-US" sz="1200" dirty="0">
                          <a:latin typeface="Arial" panose="020B0604020202020204" pitchFamily="34" charset="0"/>
                          <a:cs typeface="Arial" panose="020B0604020202020204" pitchFamily="34" charset="0"/>
                        </a:rPr>
                        <a:t>14</a:t>
                      </a:r>
                    </a:p>
                  </a:txBody>
                  <a:tcPr marL="61401" marR="61401" marT="0" marB="0"/>
                </a:tc>
                <a:tc>
                  <a:txBody>
                    <a:bodyPr/>
                    <a:lstStyle/>
                    <a:p>
                      <a:pPr algn="ctr"/>
                      <a:r>
                        <a:rPr lang="en-US" sz="1200" dirty="0">
                          <a:latin typeface="Arial" panose="020B0604020202020204" pitchFamily="34" charset="0"/>
                          <a:cs typeface="Arial" panose="020B0604020202020204" pitchFamily="34" charset="0"/>
                        </a:rPr>
                        <a:t>+6</a:t>
                      </a:r>
                    </a:p>
                  </a:txBody>
                  <a:tcPr marL="61401" marR="61401" marT="0" marB="0"/>
                </a:tc>
                <a:tc>
                  <a:txBody>
                    <a:bodyPr/>
                    <a:lstStyle/>
                    <a:p>
                      <a:r>
                        <a:rPr lang="en-US" sz="1200" dirty="0">
                          <a:latin typeface="Arial" panose="020B0604020202020204" pitchFamily="34" charset="0"/>
                          <a:cs typeface="Arial" panose="020B0604020202020204" pitchFamily="34" charset="0"/>
                        </a:rPr>
                        <a:t>Achieved</a:t>
                      </a:r>
                    </a:p>
                  </a:txBody>
                  <a:tcPr marL="61401" marR="61401" marT="0" marB="0"/>
                </a:tc>
                <a:tc>
                  <a:txBody>
                    <a:bodyPr/>
                    <a:lstStyle/>
                    <a:p>
                      <a:endParaRPr lang="en-US" sz="1200" dirty="0">
                        <a:latin typeface="Arial" panose="020B0604020202020204" pitchFamily="34" charset="0"/>
                        <a:cs typeface="Arial" panose="020B0604020202020204" pitchFamily="34" charset="0"/>
                      </a:endParaRPr>
                    </a:p>
                  </a:txBody>
                  <a:tcPr marL="61401" marR="61401" marT="0" marB="0"/>
                </a:tc>
                <a:extLst>
                  <a:ext uri="{0D108BD9-81ED-4DB2-BD59-A6C34878D82A}">
                    <a16:rowId xmlns:a16="http://schemas.microsoft.com/office/drawing/2014/main" xmlns="" val="1682595431"/>
                  </a:ext>
                </a:extLst>
              </a:tr>
            </a:tbl>
          </a:graphicData>
        </a:graphic>
      </p:graphicFrame>
      <p:sp>
        <p:nvSpPr>
          <p:cNvPr id="2" name="Slide Number Placeholder 1">
            <a:extLst>
              <a:ext uri="{FF2B5EF4-FFF2-40B4-BE49-F238E27FC236}">
                <a16:creationId xmlns:a16="http://schemas.microsoft.com/office/drawing/2014/main" xmlns="" id="{B92291C4-45DA-45CB-B0C3-03E0815112A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xmlns="" id="{D0722DD2-46B5-4192-A53A-462C6E554A36}"/>
              </a:ext>
            </a:extLst>
          </p:cNvPr>
          <p:cNvSpPr/>
          <p:nvPr/>
        </p:nvSpPr>
        <p:spPr>
          <a:xfrm>
            <a:off x="35496" y="986578"/>
            <a:ext cx="6822112" cy="369332"/>
          </a:xfrm>
          <a:prstGeom prst="rect">
            <a:avLst/>
          </a:prstGeom>
        </p:spPr>
        <p:txBody>
          <a:bodyPr wrap="square">
            <a:spAutoFit/>
          </a:bodyPr>
          <a:lstStyle/>
          <a:p>
            <a:r>
              <a:rPr lang="en-US" b="1" dirty="0">
                <a:latin typeface="Arial" panose="020B0604020202020204" pitchFamily="34" charset="0"/>
              </a:rPr>
              <a:t>1.3. Financial Administration, Risk and Internal Audit</a:t>
            </a:r>
          </a:p>
        </p:txBody>
      </p:sp>
    </p:spTree>
    <p:extLst>
      <p:ext uri="{BB962C8B-B14F-4D97-AF65-F5344CB8AC3E}">
        <p14:creationId xmlns:p14="http://schemas.microsoft.com/office/powerpoint/2010/main" xmlns="" val="93409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07504" y="17121"/>
            <a:ext cx="8399784" cy="1143000"/>
          </a:xfrm>
          <a:noFill/>
        </p:spPr>
        <p:style>
          <a:lnRef idx="0">
            <a:scrgbClr r="0" g="0" b="0"/>
          </a:lnRef>
          <a:fillRef idx="1002">
            <a:schemeClr val="dk1"/>
          </a:fillRef>
          <a:effectRef idx="0">
            <a:scrgbClr r="0" g="0" b="0"/>
          </a:effectRef>
          <a:fontRef idx="major"/>
        </p:style>
        <p:txBody>
          <a:bodyPr>
            <a:noAutofit/>
          </a:bodyPr>
          <a:lstStyle/>
          <a:p>
            <a:pPr algn="l"/>
            <a:r>
              <a:rPr lang="en-ZA" sz="4000" b="0" dirty="0">
                <a:latin typeface="Arial" panose="020B0604020202020204" pitchFamily="34" charset="0"/>
                <a:cs typeface="Arial" panose="020B0604020202020204" pitchFamily="34" charset="0"/>
              </a:rPr>
              <a:t>Performance – Programme 1</a:t>
            </a:r>
          </a:p>
        </p:txBody>
      </p:sp>
      <p:graphicFrame>
        <p:nvGraphicFramePr>
          <p:cNvPr id="3" name="Table 2"/>
          <p:cNvGraphicFramePr>
            <a:graphicFrameLocks noGrp="1"/>
          </p:cNvGraphicFramePr>
          <p:nvPr>
            <p:extLst>
              <p:ext uri="{D42A27DB-BD31-4B8C-83A1-F6EECF244321}">
                <p14:modId xmlns:p14="http://schemas.microsoft.com/office/powerpoint/2010/main" xmlns="" val="455966456"/>
              </p:ext>
            </p:extLst>
          </p:nvPr>
        </p:nvGraphicFramePr>
        <p:xfrm>
          <a:off x="750813" y="1443989"/>
          <a:ext cx="7113166" cy="3970022"/>
        </p:xfrm>
        <a:graphic>
          <a:graphicData uri="http://schemas.openxmlformats.org/drawingml/2006/table">
            <a:tbl>
              <a:tblPr firstRow="1" firstCol="1" bandRow="1">
                <a:tableStyleId>{08FB837D-C827-4EFA-A057-4D05807E0F7C}</a:tableStyleId>
              </a:tblPr>
              <a:tblGrid>
                <a:gridCol w="2453035">
                  <a:extLst>
                    <a:ext uri="{9D8B030D-6E8A-4147-A177-3AD203B41FA5}">
                      <a16:colId xmlns:a16="http://schemas.microsoft.com/office/drawing/2014/main" xmlns="" val="599845728"/>
                    </a:ext>
                  </a:extLst>
                </a:gridCol>
                <a:gridCol w="1152128">
                  <a:extLst>
                    <a:ext uri="{9D8B030D-6E8A-4147-A177-3AD203B41FA5}">
                      <a16:colId xmlns:a16="http://schemas.microsoft.com/office/drawing/2014/main" xmlns="" val="3066940885"/>
                    </a:ext>
                  </a:extLst>
                </a:gridCol>
                <a:gridCol w="1008112">
                  <a:extLst>
                    <a:ext uri="{9D8B030D-6E8A-4147-A177-3AD203B41FA5}">
                      <a16:colId xmlns:a16="http://schemas.microsoft.com/office/drawing/2014/main" xmlns="" val="2133406124"/>
                    </a:ext>
                  </a:extLst>
                </a:gridCol>
                <a:gridCol w="1075357">
                  <a:extLst>
                    <a:ext uri="{9D8B030D-6E8A-4147-A177-3AD203B41FA5}">
                      <a16:colId xmlns:a16="http://schemas.microsoft.com/office/drawing/2014/main" xmlns="" val="1067162969"/>
                    </a:ext>
                  </a:extLst>
                </a:gridCol>
                <a:gridCol w="1424534">
                  <a:extLst>
                    <a:ext uri="{9D8B030D-6E8A-4147-A177-3AD203B41FA5}">
                      <a16:colId xmlns:a16="http://schemas.microsoft.com/office/drawing/2014/main" xmlns="" val="1153546156"/>
                    </a:ext>
                  </a:extLst>
                </a:gridCol>
              </a:tblGrid>
              <a:tr h="216024">
                <a:tc>
                  <a:txBody>
                    <a:bodyPr/>
                    <a:lstStyle/>
                    <a:p>
                      <a:pPr marL="22860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Indicator</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Target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Actual</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Variance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Reason for Variance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extLst>
                  <a:ext uri="{0D108BD9-81ED-4DB2-BD59-A6C34878D82A}">
                    <a16:rowId xmlns:a16="http://schemas.microsoft.com/office/drawing/2014/main" xmlns="" val="389586559"/>
                  </a:ext>
                </a:extLst>
              </a:tr>
              <a:tr h="790544">
                <a:tc>
                  <a:txBody>
                    <a:bodyPr/>
                    <a:lstStyle/>
                    <a:p>
                      <a:pPr marL="0" marR="0">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Number of reviewed IT strategies approved by IT Steering Committee within 1</a:t>
                      </a:r>
                      <a:r>
                        <a:rPr lang="en-ZA" sz="1200" baseline="30000">
                          <a:effectLst/>
                          <a:latin typeface="Arial" panose="020B0604020202020204" pitchFamily="34" charset="0"/>
                          <a:ea typeface="Calibri" panose="020F0502020204030204" pitchFamily="34" charset="0"/>
                          <a:cs typeface="Arial" panose="020B0604020202020204" pitchFamily="34" charset="0"/>
                        </a:rPr>
                        <a:t>st</a:t>
                      </a:r>
                      <a:r>
                        <a:rPr lang="en-ZA" sz="1200">
                          <a:effectLst/>
                          <a:latin typeface="Arial" panose="020B0604020202020204" pitchFamily="34" charset="0"/>
                          <a:ea typeface="Calibri" panose="020F0502020204030204" pitchFamily="34" charset="0"/>
                          <a:cs typeface="Arial" panose="020B0604020202020204" pitchFamily="34" charset="0"/>
                        </a:rPr>
                        <a:t> quarter of financial year</a:t>
                      </a:r>
                      <a:endParaRPr lang="en-US" sz="12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ZA" sz="1200" baseline="0" dirty="0">
                          <a:effectLst/>
                          <a:latin typeface="Arial" panose="020B0604020202020204" pitchFamily="34" charset="0"/>
                          <a:cs typeface="Arial" panose="020B0604020202020204" pitchFamily="34" charset="0"/>
                        </a:rPr>
                        <a:t>Achieved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431079435"/>
                  </a:ext>
                </a:extLst>
              </a:tr>
              <a:tr h="790544">
                <a:tc>
                  <a:txBody>
                    <a:bodyPr/>
                    <a:lstStyle/>
                    <a:p>
                      <a:pPr marL="0" marR="0">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Number of approved reviewed Business Continuity and Disaster Recovery Plans  approved by IT Steering Committee  within 1</a:t>
                      </a:r>
                      <a:r>
                        <a:rPr lang="en-ZA" sz="1200" baseline="30000">
                          <a:effectLst/>
                          <a:latin typeface="Arial" panose="020B0604020202020204" pitchFamily="34" charset="0"/>
                          <a:ea typeface="Calibri" panose="020F0502020204030204" pitchFamily="34" charset="0"/>
                          <a:cs typeface="Arial" panose="020B0604020202020204" pitchFamily="34" charset="0"/>
                        </a:rPr>
                        <a:t>st</a:t>
                      </a:r>
                      <a:r>
                        <a:rPr lang="en-ZA" sz="1200">
                          <a:effectLst/>
                          <a:latin typeface="Arial" panose="020B0604020202020204" pitchFamily="34" charset="0"/>
                          <a:ea typeface="Calibri" panose="020F0502020204030204" pitchFamily="34" charset="0"/>
                          <a:cs typeface="Arial" panose="020B0604020202020204" pitchFamily="34" charset="0"/>
                        </a:rPr>
                        <a:t> quarter of financial year</a:t>
                      </a:r>
                      <a:endParaRPr lang="en-US" sz="12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extLst>
                  <a:ext uri="{0D108BD9-81ED-4DB2-BD59-A6C34878D82A}">
                    <a16:rowId xmlns:a16="http://schemas.microsoft.com/office/drawing/2014/main" xmlns="" val="2289748175"/>
                  </a:ext>
                </a:extLst>
              </a:tr>
              <a:tr h="790544">
                <a:tc>
                  <a:txBody>
                    <a:bodyPr/>
                    <a:lstStyle/>
                    <a:p>
                      <a:pPr marL="0" marR="0">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Quarterly assessment of upgraded and maintained ICT Infrastructure and Software completed within one month of quarter end</a:t>
                      </a:r>
                      <a:endParaRPr lang="en-US" sz="12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extLst>
                  <a:ext uri="{0D108BD9-81ED-4DB2-BD59-A6C34878D82A}">
                    <a16:rowId xmlns:a16="http://schemas.microsoft.com/office/drawing/2014/main" xmlns="" val="3075426147"/>
                  </a:ext>
                </a:extLst>
              </a:tr>
              <a:tr h="790544">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Number of approved IT external projects supported and reported on within one month of quarter end</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5</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7</a:t>
                      </a:r>
                    </a:p>
                  </a:txBody>
                  <a:tcPr marL="61401" marR="61401"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extLst>
                  <a:ext uri="{0D108BD9-81ED-4DB2-BD59-A6C34878D82A}">
                    <a16:rowId xmlns:a16="http://schemas.microsoft.com/office/drawing/2014/main" xmlns="" val="605509902"/>
                  </a:ext>
                </a:extLst>
              </a:tr>
            </a:tbl>
          </a:graphicData>
        </a:graphic>
      </p:graphicFrame>
      <p:sp>
        <p:nvSpPr>
          <p:cNvPr id="2" name="Slide Number Placeholder 1">
            <a:extLst>
              <a:ext uri="{FF2B5EF4-FFF2-40B4-BE49-F238E27FC236}">
                <a16:creationId xmlns:a16="http://schemas.microsoft.com/office/drawing/2014/main" xmlns="" id="{B92291C4-45DA-45CB-B0C3-03E0815112A8}"/>
              </a:ext>
            </a:extLst>
          </p:cNvPr>
          <p:cNvSpPr>
            <a:spLocks noGrp="1"/>
          </p:cNvSpPr>
          <p:nvPr>
            <p:ph type="sldNum" sz="quarter" idx="12"/>
          </p:nvPr>
        </p:nvSpPr>
        <p:spPr/>
        <p:txBody>
          <a:bodyPr/>
          <a:lstStyle/>
          <a:p>
            <a:pPr>
              <a:defRPr/>
            </a:pPr>
            <a:fld id="{25E0BFFC-8D92-4980-80AF-4F6590FB2DB3}" type="slidenum">
              <a:rPr lang="en-US" smtClean="0"/>
              <a:pPr>
                <a:defRPr/>
              </a:pPr>
              <a:t>21</a:t>
            </a:fld>
            <a:endParaRPr lang="en-US" dirty="0"/>
          </a:p>
        </p:txBody>
      </p:sp>
      <p:sp>
        <p:nvSpPr>
          <p:cNvPr id="6" name="Rectangle 5">
            <a:extLst>
              <a:ext uri="{FF2B5EF4-FFF2-40B4-BE49-F238E27FC236}">
                <a16:creationId xmlns:a16="http://schemas.microsoft.com/office/drawing/2014/main" xmlns="" id="{81C86978-50F0-4F34-8ECC-88B0CF01484F}"/>
              </a:ext>
            </a:extLst>
          </p:cNvPr>
          <p:cNvSpPr/>
          <p:nvPr/>
        </p:nvSpPr>
        <p:spPr>
          <a:xfrm>
            <a:off x="731312" y="975455"/>
            <a:ext cx="4950907" cy="369332"/>
          </a:xfrm>
          <a:prstGeom prst="rect">
            <a:avLst/>
          </a:prstGeom>
        </p:spPr>
        <p:txBody>
          <a:bodyPr wrap="none">
            <a:spAutoFit/>
          </a:bodyPr>
          <a:lstStyle/>
          <a:p>
            <a:r>
              <a:rPr lang="en-US" b="1" dirty="0">
                <a:latin typeface="Arial" panose="020B0604020202020204" pitchFamily="34" charset="0"/>
              </a:rPr>
              <a:t>1.4. Information Management &amp; Technology</a:t>
            </a:r>
          </a:p>
        </p:txBody>
      </p:sp>
    </p:spTree>
    <p:extLst>
      <p:ext uri="{BB962C8B-B14F-4D97-AF65-F5344CB8AC3E}">
        <p14:creationId xmlns:p14="http://schemas.microsoft.com/office/powerpoint/2010/main" xmlns="" val="323252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29" y="0"/>
            <a:ext cx="8229600" cy="1143000"/>
          </a:xfrm>
        </p:spPr>
        <p:txBody>
          <a:bodyPr/>
          <a:lstStyle/>
          <a:p>
            <a:r>
              <a:rPr lang="en-US" dirty="0"/>
              <a:t>Performance – </a:t>
            </a:r>
            <a:r>
              <a:rPr lang="en-US" dirty="0" err="1"/>
              <a:t>Programme</a:t>
            </a:r>
            <a:r>
              <a:rPr lang="en-US" dirty="0"/>
              <a:t> 2</a:t>
            </a:r>
            <a:br>
              <a:rPr lang="en-US" dirty="0"/>
            </a:br>
            <a:r>
              <a:rPr lang="en-US" sz="1800" b="1" dirty="0"/>
              <a:t>Grant and Seed Funding</a:t>
            </a:r>
          </a:p>
        </p:txBody>
      </p:sp>
      <p:graphicFrame>
        <p:nvGraphicFramePr>
          <p:cNvPr id="6" name="Table 5"/>
          <p:cNvGraphicFramePr>
            <a:graphicFrameLocks noGrp="1"/>
          </p:cNvGraphicFramePr>
          <p:nvPr>
            <p:extLst>
              <p:ext uri="{D42A27DB-BD31-4B8C-83A1-F6EECF244321}">
                <p14:modId xmlns:p14="http://schemas.microsoft.com/office/powerpoint/2010/main" xmlns="" val="2300356328"/>
              </p:ext>
            </p:extLst>
          </p:nvPr>
        </p:nvGraphicFramePr>
        <p:xfrm>
          <a:off x="251520" y="1443772"/>
          <a:ext cx="8841849" cy="3919591"/>
        </p:xfrm>
        <a:graphic>
          <a:graphicData uri="http://schemas.openxmlformats.org/drawingml/2006/table">
            <a:tbl>
              <a:tblPr firstRow="1" firstCol="1" bandRow="1">
                <a:tableStyleId>{08FB837D-C827-4EFA-A057-4D05807E0F7C}</a:tableStyleId>
              </a:tblPr>
              <a:tblGrid>
                <a:gridCol w="2061290">
                  <a:extLst>
                    <a:ext uri="{9D8B030D-6E8A-4147-A177-3AD203B41FA5}">
                      <a16:colId xmlns:a16="http://schemas.microsoft.com/office/drawing/2014/main" xmlns="" val="332986315"/>
                    </a:ext>
                  </a:extLst>
                </a:gridCol>
                <a:gridCol w="650934">
                  <a:extLst>
                    <a:ext uri="{9D8B030D-6E8A-4147-A177-3AD203B41FA5}">
                      <a16:colId xmlns:a16="http://schemas.microsoft.com/office/drawing/2014/main" xmlns="" val="606998315"/>
                    </a:ext>
                  </a:extLst>
                </a:gridCol>
                <a:gridCol w="712354">
                  <a:extLst>
                    <a:ext uri="{9D8B030D-6E8A-4147-A177-3AD203B41FA5}">
                      <a16:colId xmlns:a16="http://schemas.microsoft.com/office/drawing/2014/main" xmlns="" val="1274899454"/>
                    </a:ext>
                  </a:extLst>
                </a:gridCol>
                <a:gridCol w="824240">
                  <a:extLst>
                    <a:ext uri="{9D8B030D-6E8A-4147-A177-3AD203B41FA5}">
                      <a16:colId xmlns:a16="http://schemas.microsoft.com/office/drawing/2014/main" xmlns="" val="876000506"/>
                    </a:ext>
                  </a:extLst>
                </a:gridCol>
                <a:gridCol w="2922306">
                  <a:extLst>
                    <a:ext uri="{9D8B030D-6E8A-4147-A177-3AD203B41FA5}">
                      <a16:colId xmlns:a16="http://schemas.microsoft.com/office/drawing/2014/main" xmlns="" val="883829766"/>
                    </a:ext>
                  </a:extLst>
                </a:gridCol>
                <a:gridCol w="1670725">
                  <a:extLst>
                    <a:ext uri="{9D8B030D-6E8A-4147-A177-3AD203B41FA5}">
                      <a16:colId xmlns:a16="http://schemas.microsoft.com/office/drawing/2014/main" xmlns="" val="3520550136"/>
                    </a:ext>
                  </a:extLst>
                </a:gridCol>
              </a:tblGrid>
              <a:tr h="202554">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Indicator</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Target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Actual</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a:solidFill>
                            <a:schemeClr val="tx1"/>
                          </a:solidFill>
                          <a:effectLst/>
                          <a:latin typeface="Arial" panose="020B0604020202020204" pitchFamily="34" charset="0"/>
                          <a:cs typeface="Arial" panose="020B0604020202020204" pitchFamily="34" charset="0"/>
                        </a:rPr>
                        <a:t>Variance</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Reason for Variance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9862" marR="9862" marT="0" marB="0"/>
                </a:tc>
                <a:extLst>
                  <a:ext uri="{0D108BD9-81ED-4DB2-BD59-A6C34878D82A}">
                    <a16:rowId xmlns:a16="http://schemas.microsoft.com/office/drawing/2014/main" xmlns="" val="1802416387"/>
                  </a:ext>
                </a:extLst>
              </a:tr>
              <a:tr h="607663">
                <a:tc>
                  <a:txBody>
                    <a:bodyPr/>
                    <a:lstStyle/>
                    <a:p>
                      <a:pPr marL="0" marR="0">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Number of community radio stations approved by the Board for first time funding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ZA" sz="1200" kern="1200" dirty="0">
                          <a:effectLst/>
                          <a:latin typeface="Arial" panose="020B0604020202020204" pitchFamily="34" charset="0"/>
                          <a:ea typeface="Times New Roman" panose="02020603050405020304" pitchFamily="18" charset="0"/>
                          <a:cs typeface="Arial" panose="020B0604020202020204" pitchFamily="34" charset="0"/>
                        </a:rPr>
                        <a:t>12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dirty="0">
                          <a:effectLst/>
                          <a:latin typeface="Arial" panose="020B0604020202020204" pitchFamily="34" charset="0"/>
                          <a:cs typeface="Arial" panose="020B0604020202020204" pitchFamily="34" charset="0"/>
                        </a:rPr>
                        <a:t>-6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rowSpan="2">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ZA" sz="1200" dirty="0">
                          <a:effectLst/>
                          <a:latin typeface="Arial" panose="020B0604020202020204" pitchFamily="34" charset="0"/>
                          <a:cs typeface="Arial" panose="020B0604020202020204" pitchFamily="34" charset="0"/>
                        </a:rPr>
                        <a:t>Target not achieved due to the Board not being able to form a quorum at its meetings in Q1 and Q4.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rowSpan="2">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ZA" sz="1200" dirty="0">
                          <a:effectLst/>
                          <a:latin typeface="Arial" panose="020B0604020202020204" pitchFamily="34" charset="0"/>
                          <a:ea typeface="Times New Roman" panose="02020603050405020304" pitchFamily="18" charset="0"/>
                          <a:cs typeface="Arial" panose="020B0604020202020204" pitchFamily="34" charset="0"/>
                        </a:rPr>
                        <a:t>The outstanding project approvals were rolled over to 2018/2019.</a:t>
                      </a:r>
                    </a:p>
                    <a:p>
                      <a:pPr marL="0" marR="0" lvl="0" indent="0" algn="l" defTabSz="914377" rtl="0" eaLnBrk="1" fontAlgn="auto" latinLnBrk="0" hangingPunct="1">
                        <a:lnSpc>
                          <a:spcPct val="107000"/>
                        </a:lnSpc>
                        <a:spcBef>
                          <a:spcPts val="0"/>
                        </a:spcBef>
                        <a:spcAft>
                          <a:spcPts val="0"/>
                        </a:spcAft>
                        <a:buClrTx/>
                        <a:buSzTx/>
                        <a:buFontTx/>
                        <a:buNone/>
                        <a:tabLst/>
                        <a:defRPr/>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377" rtl="0" eaLnBrk="1" fontAlgn="auto" latinLnBrk="0" hangingPunct="1">
                        <a:lnSpc>
                          <a:spcPct val="107000"/>
                        </a:lnSpc>
                        <a:spcBef>
                          <a:spcPts val="0"/>
                        </a:spcBef>
                        <a:spcAft>
                          <a:spcPts val="0"/>
                        </a:spcAft>
                        <a:buClrTx/>
                        <a:buSzTx/>
                        <a:buFontTx/>
                        <a:buNone/>
                        <a:tabLst/>
                        <a:defRPr/>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377" rtl="0" eaLnBrk="1" fontAlgn="auto" latinLnBrk="0" hangingPunct="1">
                        <a:lnSpc>
                          <a:spcPct val="107000"/>
                        </a:lnSpc>
                        <a:spcBef>
                          <a:spcPts val="0"/>
                        </a:spcBef>
                        <a:spcAft>
                          <a:spcPts val="0"/>
                        </a:spcAft>
                        <a:buClrTx/>
                        <a:buSzTx/>
                        <a:buFontTx/>
                        <a:buNone/>
                        <a:tabLst/>
                        <a:defRPr/>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extLst>
                  <a:ext uri="{0D108BD9-81ED-4DB2-BD59-A6C34878D82A}">
                    <a16:rowId xmlns:a16="http://schemas.microsoft.com/office/drawing/2014/main" xmlns="" val="2559269591"/>
                  </a:ext>
                </a:extLst>
              </a:tr>
              <a:tr h="607663">
                <a:tc>
                  <a:txBody>
                    <a:bodyPr/>
                    <a:lstStyle/>
                    <a:p>
                      <a:pPr marL="0" marR="0">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Number of community radio stations approved by the Board for strengthening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10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vMerge="1">
                  <a:txBody>
                    <a:bodyPr/>
                    <a:lstStyle/>
                    <a:p>
                      <a:pPr marL="0" marR="0">
                        <a:lnSpc>
                          <a:spcPct val="107000"/>
                        </a:lnSpc>
                        <a:spcBef>
                          <a:spcPts val="0"/>
                        </a:spcBef>
                        <a:spcAft>
                          <a:spcPts val="0"/>
                        </a:spcAft>
                      </a:pP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vMerge="1">
                  <a:txBody>
                    <a:bodyPr/>
                    <a:lstStyle/>
                    <a:p>
                      <a:endParaRPr lang="en-US"/>
                    </a:p>
                  </a:txBody>
                  <a:tcPr/>
                </a:tc>
                <a:extLst>
                  <a:ext uri="{0D108BD9-81ED-4DB2-BD59-A6C34878D82A}">
                    <a16:rowId xmlns:a16="http://schemas.microsoft.com/office/drawing/2014/main" xmlns="" val="1006133178"/>
                  </a:ext>
                </a:extLst>
              </a:tr>
              <a:tr h="607663">
                <a:tc>
                  <a:txBody>
                    <a:bodyPr/>
                    <a:lstStyle/>
                    <a:p>
                      <a:pPr marL="0" marR="0">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Number of community TV supported for strengthening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ZA" sz="1200" kern="1200" dirty="0">
                          <a:effectLst/>
                          <a:latin typeface="Arial" panose="020B0604020202020204" pitchFamily="34" charset="0"/>
                          <a:ea typeface="Times New Roman" panose="02020603050405020304" pitchFamily="18" charset="0"/>
                          <a:cs typeface="Arial" panose="020B0604020202020204" pitchFamily="34" charset="0"/>
                        </a:rPr>
                        <a:t>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a:effectLst/>
                          <a:latin typeface="Arial" panose="020B0604020202020204" pitchFamily="34"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Target not achieved as no requests from Community TV stations.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MDDA will approach the sector to identify where assistance can be provided.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extLst>
                  <a:ext uri="{0D108BD9-81ED-4DB2-BD59-A6C34878D82A}">
                    <a16:rowId xmlns:a16="http://schemas.microsoft.com/office/drawing/2014/main" xmlns="" val="3640826317"/>
                  </a:ext>
                </a:extLst>
              </a:tr>
              <a:tr h="371121">
                <a:tc>
                  <a:txBody>
                    <a:bodyPr/>
                    <a:lstStyle/>
                    <a:p>
                      <a:pPr marL="0" marR="0">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Number of direct jobs created in community broadcast sector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ZA" sz="1200" kern="1200" dirty="0">
                          <a:effectLst/>
                          <a:latin typeface="Arial" panose="020B0604020202020204" pitchFamily="34" charset="0"/>
                          <a:ea typeface="Times New Roman" panose="02020603050405020304" pitchFamily="18" charset="0"/>
                          <a:cs typeface="Arial" panose="020B0604020202020204" pitchFamily="34" charset="0"/>
                        </a:rPr>
                        <a:t>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104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GB"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Achieved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extLst>
                  <a:ext uri="{0D108BD9-81ED-4DB2-BD59-A6C34878D82A}">
                    <a16:rowId xmlns:a16="http://schemas.microsoft.com/office/drawing/2014/main" xmlns="" val="369783224"/>
                  </a:ext>
                </a:extLst>
              </a:tr>
              <a:tr h="607663">
                <a:tc>
                  <a:txBody>
                    <a:bodyPr/>
                    <a:lstStyle/>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Social engagement strategy</a:t>
                      </a:r>
                    </a:p>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Implemented for communities</a:t>
                      </a:r>
                    </a:p>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using broadcast platform</a:t>
                      </a:r>
                    </a:p>
                    <a:p>
                      <a:pPr marL="0" marR="0">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9862" marR="9862"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9862" marR="9862"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9862" marR="9862"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Target not achieved as the project was temporarily suspended due to concerns by ICASA over moratorium on issuing of new licences and the need to review strategy in light of various stakeholder interests. The project is being reinstated.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The project is being reinstated. (October 2018)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extLst>
                  <a:ext uri="{0D108BD9-81ED-4DB2-BD59-A6C34878D82A}">
                    <a16:rowId xmlns:a16="http://schemas.microsoft.com/office/drawing/2014/main" xmlns="" val="3184886559"/>
                  </a:ext>
                </a:extLst>
              </a:tr>
            </a:tbl>
          </a:graphicData>
        </a:graphic>
      </p:graphicFrame>
      <p:sp>
        <p:nvSpPr>
          <p:cNvPr id="3" name="Rectangle 2">
            <a:extLst>
              <a:ext uri="{FF2B5EF4-FFF2-40B4-BE49-F238E27FC236}">
                <a16:creationId xmlns:a16="http://schemas.microsoft.com/office/drawing/2014/main" xmlns="" id="{1544F895-79DC-44E8-BF11-9E7477110022}"/>
              </a:ext>
            </a:extLst>
          </p:cNvPr>
          <p:cNvSpPr/>
          <p:nvPr/>
        </p:nvSpPr>
        <p:spPr>
          <a:xfrm>
            <a:off x="251520" y="1052736"/>
            <a:ext cx="3813865" cy="369332"/>
          </a:xfrm>
          <a:prstGeom prst="rect">
            <a:avLst/>
          </a:prstGeom>
        </p:spPr>
        <p:txBody>
          <a:bodyPr wrap="none">
            <a:spAutoFit/>
          </a:bodyPr>
          <a:lstStyle/>
          <a:p>
            <a:r>
              <a:rPr lang="en-US" b="1" dirty="0">
                <a:latin typeface="Arial" panose="020B0604020202020204" pitchFamily="34" charset="0"/>
              </a:rPr>
              <a:t>2.1. Community Broadcast Media</a:t>
            </a:r>
          </a:p>
        </p:txBody>
      </p:sp>
      <p:sp>
        <p:nvSpPr>
          <p:cNvPr id="4" name="Slide Number Placeholder 3">
            <a:extLst>
              <a:ext uri="{FF2B5EF4-FFF2-40B4-BE49-F238E27FC236}">
                <a16:creationId xmlns:a16="http://schemas.microsoft.com/office/drawing/2014/main" xmlns="" id="{893490CC-064B-409B-8789-FF8FB118CD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5304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03" y="0"/>
            <a:ext cx="8531697" cy="1143000"/>
          </a:xfrm>
        </p:spPr>
        <p:txBody>
          <a:bodyPr/>
          <a:lstStyle/>
          <a:p>
            <a:r>
              <a:rPr lang="en-US" dirty="0"/>
              <a:t>Performance – </a:t>
            </a:r>
            <a:r>
              <a:rPr lang="en-US" dirty="0" err="1"/>
              <a:t>Programme</a:t>
            </a:r>
            <a:r>
              <a:rPr lang="en-US" dirty="0"/>
              <a:t> 2</a:t>
            </a:r>
          </a:p>
        </p:txBody>
      </p:sp>
      <p:sp>
        <p:nvSpPr>
          <p:cNvPr id="4" name="Content Placeholder 3">
            <a:extLst>
              <a:ext uri="{FF2B5EF4-FFF2-40B4-BE49-F238E27FC236}">
                <a16:creationId xmlns:a16="http://schemas.microsoft.com/office/drawing/2014/main" xmlns="" id="{747BE719-C0AE-4AFE-BB42-3A4D50BEF08F}"/>
              </a:ext>
            </a:extLst>
          </p:cNvPr>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566971718"/>
              </p:ext>
            </p:extLst>
          </p:nvPr>
        </p:nvGraphicFramePr>
        <p:xfrm>
          <a:off x="155103" y="1365454"/>
          <a:ext cx="8833794" cy="3690409"/>
        </p:xfrm>
        <a:graphic>
          <a:graphicData uri="http://schemas.openxmlformats.org/drawingml/2006/table">
            <a:tbl>
              <a:tblPr firstRow="1" firstCol="1" bandRow="1">
                <a:tableStyleId>{08FB837D-C827-4EFA-A057-4D05807E0F7C}</a:tableStyleId>
              </a:tblPr>
              <a:tblGrid>
                <a:gridCol w="3810915">
                  <a:extLst>
                    <a:ext uri="{9D8B030D-6E8A-4147-A177-3AD203B41FA5}">
                      <a16:colId xmlns:a16="http://schemas.microsoft.com/office/drawing/2014/main" xmlns="" val="104609902"/>
                    </a:ext>
                  </a:extLst>
                </a:gridCol>
                <a:gridCol w="816535">
                  <a:extLst>
                    <a:ext uri="{9D8B030D-6E8A-4147-A177-3AD203B41FA5}">
                      <a16:colId xmlns:a16="http://schemas.microsoft.com/office/drawing/2014/main" xmlns="" val="929747910"/>
                    </a:ext>
                  </a:extLst>
                </a:gridCol>
                <a:gridCol w="816535">
                  <a:extLst>
                    <a:ext uri="{9D8B030D-6E8A-4147-A177-3AD203B41FA5}">
                      <a16:colId xmlns:a16="http://schemas.microsoft.com/office/drawing/2014/main" xmlns="" val="1589311034"/>
                    </a:ext>
                  </a:extLst>
                </a:gridCol>
                <a:gridCol w="1039226">
                  <a:extLst>
                    <a:ext uri="{9D8B030D-6E8A-4147-A177-3AD203B41FA5}">
                      <a16:colId xmlns:a16="http://schemas.microsoft.com/office/drawing/2014/main" xmlns="" val="2628219933"/>
                    </a:ext>
                  </a:extLst>
                </a:gridCol>
                <a:gridCol w="1261918">
                  <a:extLst>
                    <a:ext uri="{9D8B030D-6E8A-4147-A177-3AD203B41FA5}">
                      <a16:colId xmlns:a16="http://schemas.microsoft.com/office/drawing/2014/main" xmlns="" val="3250657446"/>
                    </a:ext>
                  </a:extLst>
                </a:gridCol>
                <a:gridCol w="1088665">
                  <a:extLst>
                    <a:ext uri="{9D8B030D-6E8A-4147-A177-3AD203B41FA5}">
                      <a16:colId xmlns:a16="http://schemas.microsoft.com/office/drawing/2014/main" xmlns="" val="918027858"/>
                    </a:ext>
                  </a:extLst>
                </a:gridCol>
              </a:tblGrid>
              <a:tr h="34660">
                <a:tc>
                  <a:txBody>
                    <a:bodyPr/>
                    <a:lstStyle/>
                    <a:p>
                      <a:pPr marL="22860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Indicator</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Target</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Actual</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Variance</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Reason for Variance</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39366" marR="39366" marT="0" marB="0"/>
                </a:tc>
                <a:extLst>
                  <a:ext uri="{0D108BD9-81ED-4DB2-BD59-A6C34878D82A}">
                    <a16:rowId xmlns:a16="http://schemas.microsoft.com/office/drawing/2014/main" xmlns="" val="3769791952"/>
                  </a:ext>
                </a:extLst>
              </a:tr>
              <a:tr h="397387">
                <a:tc>
                  <a:txBody>
                    <a:bodyPr/>
                    <a:lstStyle/>
                    <a:p>
                      <a:pPr marL="0" marR="0">
                        <a:lnSpc>
                          <a:spcPct val="107000"/>
                        </a:lnSpc>
                        <a:spcBef>
                          <a:spcPts val="0"/>
                        </a:spcBef>
                        <a:spcAft>
                          <a:spcPts val="0"/>
                        </a:spcAft>
                      </a:pPr>
                      <a:r>
                        <a:rPr lang="en-GB" sz="1500" kern="1200" dirty="0">
                          <a:effectLst/>
                          <a:latin typeface="Arial" panose="020B0604020202020204" pitchFamily="34" charset="0"/>
                          <a:cs typeface="Arial" panose="020B0604020202020204" pitchFamily="34" charset="0"/>
                        </a:rPr>
                        <a:t>Number of Small Commercial Media projects </a:t>
                      </a:r>
                      <a:r>
                        <a:rPr lang="en-ZA" sz="1500" kern="1200" dirty="0">
                          <a:effectLst/>
                          <a:latin typeface="Arial" panose="020B0604020202020204" pitchFamily="34" charset="0"/>
                          <a:cs typeface="Arial" panose="020B0604020202020204" pitchFamily="34" charset="0"/>
                        </a:rPr>
                        <a:t>approved by the Board for first time funding</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4</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3</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rowSpan="5">
                  <a:txBody>
                    <a:bodyPr/>
                    <a:lstStyle/>
                    <a:p>
                      <a:pPr marL="0" marR="0">
                        <a:lnSpc>
                          <a:spcPct val="107000"/>
                        </a:lnSpc>
                        <a:spcBef>
                          <a:spcPts val="0"/>
                        </a:spcBef>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Target not achieved due to the Board not being able to form a quorum at its meetings in Q1 and Q4. </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rowSpan="5">
                  <a:txBody>
                    <a:bodyPr/>
                    <a:lstStyle/>
                    <a:p>
                      <a:pPr marL="0" marR="0">
                        <a:lnSpc>
                          <a:spcPct val="107000"/>
                        </a:lnSpc>
                        <a:spcBef>
                          <a:spcPts val="0"/>
                        </a:spcBef>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The outstanding project approvals were rolled over to 2018/2019.</a:t>
                      </a:r>
                    </a:p>
                    <a:p>
                      <a:pPr marL="0" marR="0">
                        <a:lnSpc>
                          <a:spcPct val="107000"/>
                        </a:lnSpc>
                        <a:spcBef>
                          <a:spcPts val="0"/>
                        </a:spcBef>
                        <a:spcAft>
                          <a:spcPts val="0"/>
                        </a:spcAft>
                      </a:pPr>
                      <a:endParaRPr lang="en-ZA" sz="15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extLst>
                  <a:ext uri="{0D108BD9-81ED-4DB2-BD59-A6C34878D82A}">
                    <a16:rowId xmlns:a16="http://schemas.microsoft.com/office/drawing/2014/main" xmlns="" val="3281485144"/>
                  </a:ext>
                </a:extLst>
              </a:tr>
              <a:tr h="322352">
                <a:tc>
                  <a:txBody>
                    <a:bodyPr/>
                    <a:lstStyle/>
                    <a:p>
                      <a:pPr marL="0" marR="0">
                        <a:lnSpc>
                          <a:spcPct val="107000"/>
                        </a:lnSpc>
                        <a:spcBef>
                          <a:spcPts val="0"/>
                        </a:spcBef>
                        <a:spcAft>
                          <a:spcPts val="0"/>
                        </a:spcAft>
                      </a:pPr>
                      <a:r>
                        <a:rPr lang="en-GB" sz="1500" kern="1200" dirty="0">
                          <a:effectLst/>
                          <a:latin typeface="Arial" panose="020B0604020202020204" pitchFamily="34" charset="0"/>
                          <a:cs typeface="Arial" panose="020B0604020202020204" pitchFamily="34" charset="0"/>
                        </a:rPr>
                        <a:t>Number of Small Commercial Media projects </a:t>
                      </a:r>
                      <a:r>
                        <a:rPr lang="en-ZA" sz="1500" kern="1200" dirty="0">
                          <a:effectLst/>
                          <a:latin typeface="Arial" panose="020B0604020202020204" pitchFamily="34" charset="0"/>
                          <a:cs typeface="Arial" panose="020B0604020202020204" pitchFamily="34" charset="0"/>
                        </a:rPr>
                        <a:t>approved by the Board for strengthening</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4</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2</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228600" marR="0" indent="-228600" algn="ctr">
                        <a:lnSpc>
                          <a:spcPct val="107000"/>
                        </a:lnSpc>
                        <a:spcBef>
                          <a:spcPts val="0"/>
                        </a:spcBef>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-2</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endParaRPr lang="en-US"/>
                    </a:p>
                  </a:txBody>
                  <a:tcPr/>
                </a:tc>
                <a:extLst>
                  <a:ext uri="{0D108BD9-81ED-4DB2-BD59-A6C34878D82A}">
                    <a16:rowId xmlns:a16="http://schemas.microsoft.com/office/drawing/2014/main" xmlns="" val="408270458"/>
                  </a:ext>
                </a:extLst>
              </a:tr>
              <a:tr h="538989">
                <a:tc>
                  <a:txBody>
                    <a:bodyPr/>
                    <a:lstStyle/>
                    <a:p>
                      <a:pPr marL="0" marR="0">
                        <a:lnSpc>
                          <a:spcPct val="107000"/>
                        </a:lnSpc>
                        <a:spcBef>
                          <a:spcPts val="0"/>
                        </a:spcBef>
                        <a:spcAft>
                          <a:spcPts val="0"/>
                        </a:spcAft>
                      </a:pPr>
                      <a:r>
                        <a:rPr lang="en-GB" sz="1500" kern="1200" dirty="0">
                          <a:effectLst/>
                          <a:latin typeface="Arial" panose="020B0604020202020204" pitchFamily="34" charset="0"/>
                          <a:cs typeface="Arial" panose="020B0604020202020204" pitchFamily="34" charset="0"/>
                        </a:rPr>
                        <a:t>Number of Community Print projects </a:t>
                      </a:r>
                      <a:r>
                        <a:rPr lang="en-ZA" sz="1500" kern="1200" dirty="0">
                          <a:effectLst/>
                          <a:latin typeface="Arial" panose="020B0604020202020204" pitchFamily="34" charset="0"/>
                          <a:cs typeface="Arial" panose="020B0604020202020204" pitchFamily="34" charset="0"/>
                        </a:rPr>
                        <a:t>approved by the Board for first time funding</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2</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0</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-2</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endParaRPr lang="en-US"/>
                    </a:p>
                  </a:txBody>
                  <a:tcPr/>
                </a:tc>
                <a:extLst>
                  <a:ext uri="{0D108BD9-81ED-4DB2-BD59-A6C34878D82A}">
                    <a16:rowId xmlns:a16="http://schemas.microsoft.com/office/drawing/2014/main" xmlns="" val="1878149174"/>
                  </a:ext>
                </a:extLst>
              </a:tr>
              <a:tr h="336008">
                <a:tc>
                  <a:txBody>
                    <a:bodyPr/>
                    <a:lstStyle/>
                    <a:p>
                      <a:pPr marL="0" marR="0">
                        <a:lnSpc>
                          <a:spcPct val="107000"/>
                        </a:lnSpc>
                        <a:spcBef>
                          <a:spcPts val="0"/>
                        </a:spcBef>
                        <a:spcAft>
                          <a:spcPts val="0"/>
                        </a:spcAft>
                      </a:pPr>
                      <a:r>
                        <a:rPr lang="en-GB" sz="1500" kern="1200" dirty="0">
                          <a:effectLst/>
                          <a:latin typeface="Arial" panose="020B0604020202020204" pitchFamily="34" charset="0"/>
                          <a:cs typeface="Arial" panose="020B0604020202020204" pitchFamily="34" charset="0"/>
                        </a:rPr>
                        <a:t>Number of Community Print projects </a:t>
                      </a:r>
                      <a:r>
                        <a:rPr lang="en-ZA" sz="1500" kern="1200" dirty="0">
                          <a:effectLst/>
                          <a:latin typeface="Arial" panose="020B0604020202020204" pitchFamily="34" charset="0"/>
                          <a:cs typeface="Arial" panose="020B0604020202020204" pitchFamily="34" charset="0"/>
                        </a:rPr>
                        <a:t>approved by the Board for strengthening</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2</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1</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228600" marR="0" indent="-228600" algn="ctr">
                        <a:lnSpc>
                          <a:spcPct val="107000"/>
                        </a:lnSpc>
                        <a:spcBef>
                          <a:spcPts val="0"/>
                        </a:spcBef>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-1</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endParaRPr lang="en-US"/>
                    </a:p>
                  </a:txBody>
                  <a:tcPr/>
                </a:tc>
                <a:extLst>
                  <a:ext uri="{0D108BD9-81ED-4DB2-BD59-A6C34878D82A}">
                    <a16:rowId xmlns:a16="http://schemas.microsoft.com/office/drawing/2014/main" xmlns="" val="3738131599"/>
                  </a:ext>
                </a:extLst>
              </a:tr>
              <a:tr h="599483">
                <a:tc>
                  <a:txBody>
                    <a:bodyPr/>
                    <a:lstStyle/>
                    <a:p>
                      <a:pPr marL="0" marR="0">
                        <a:lnSpc>
                          <a:spcPct val="107000"/>
                        </a:lnSpc>
                        <a:spcBef>
                          <a:spcPts val="0"/>
                        </a:spcBef>
                        <a:spcAft>
                          <a:spcPts val="0"/>
                        </a:spcAft>
                      </a:pPr>
                      <a:r>
                        <a:rPr lang="en-GB" sz="1500" kern="1200" dirty="0">
                          <a:effectLst/>
                          <a:latin typeface="Arial" panose="020B0604020202020204" pitchFamily="34" charset="0"/>
                          <a:cs typeface="Arial" panose="020B0604020202020204" pitchFamily="34" charset="0"/>
                        </a:rPr>
                        <a:t>Number of projects approved for online presence</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cs typeface="Arial" panose="020B0604020202020204" pitchFamily="34" charset="0"/>
                        </a:rPr>
                        <a:t>12</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3</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-9</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endParaRPr lang="en-US"/>
                    </a:p>
                  </a:txBody>
                  <a:tcPr/>
                </a:tc>
                <a:extLst>
                  <a:ext uri="{0D108BD9-81ED-4DB2-BD59-A6C34878D82A}">
                    <a16:rowId xmlns:a16="http://schemas.microsoft.com/office/drawing/2014/main" xmlns="" val="1301071494"/>
                  </a:ext>
                </a:extLst>
              </a:tr>
            </a:tbl>
          </a:graphicData>
        </a:graphic>
      </p:graphicFrame>
      <p:sp>
        <p:nvSpPr>
          <p:cNvPr id="3" name="Rectangle 2">
            <a:extLst>
              <a:ext uri="{FF2B5EF4-FFF2-40B4-BE49-F238E27FC236}">
                <a16:creationId xmlns:a16="http://schemas.microsoft.com/office/drawing/2014/main" xmlns="" id="{CBD178AF-5692-4FAD-9990-7582B90FE7A4}"/>
              </a:ext>
            </a:extLst>
          </p:cNvPr>
          <p:cNvSpPr/>
          <p:nvPr/>
        </p:nvSpPr>
        <p:spPr>
          <a:xfrm>
            <a:off x="155103" y="980728"/>
            <a:ext cx="2877711" cy="369332"/>
          </a:xfrm>
          <a:prstGeom prst="rect">
            <a:avLst/>
          </a:prstGeom>
        </p:spPr>
        <p:txBody>
          <a:bodyPr wrap="none">
            <a:spAutoFit/>
          </a:bodyPr>
          <a:lstStyle/>
          <a:p>
            <a:r>
              <a:rPr lang="en-US" b="1" dirty="0">
                <a:latin typeface="Arial" panose="020B0604020202020204" pitchFamily="34" charset="0"/>
              </a:rPr>
              <a:t>2.2. Print &amp; Digital Media</a:t>
            </a:r>
          </a:p>
        </p:txBody>
      </p:sp>
      <p:sp>
        <p:nvSpPr>
          <p:cNvPr id="7" name="Rectangle 6">
            <a:extLst>
              <a:ext uri="{FF2B5EF4-FFF2-40B4-BE49-F238E27FC236}">
                <a16:creationId xmlns:a16="http://schemas.microsoft.com/office/drawing/2014/main" xmlns="" id="{06DDEE65-D6AC-45EA-A42C-5E423C7C9B56}"/>
              </a:ext>
            </a:extLst>
          </p:cNvPr>
          <p:cNvSpPr/>
          <p:nvPr/>
        </p:nvSpPr>
        <p:spPr>
          <a:xfrm>
            <a:off x="121081" y="5010049"/>
            <a:ext cx="3288080" cy="369332"/>
          </a:xfrm>
          <a:prstGeom prst="rect">
            <a:avLst/>
          </a:prstGeom>
        </p:spPr>
        <p:txBody>
          <a:bodyPr wrap="none">
            <a:spAutoFit/>
          </a:bodyPr>
          <a:lstStyle/>
          <a:p>
            <a:r>
              <a:rPr lang="en-US" b="1" dirty="0">
                <a:latin typeface="Arial" panose="020B0604020202020204" pitchFamily="34" charset="0"/>
              </a:rPr>
              <a:t>2.3. Monitoring &amp; Evaluation</a:t>
            </a:r>
          </a:p>
        </p:txBody>
      </p:sp>
      <p:graphicFrame>
        <p:nvGraphicFramePr>
          <p:cNvPr id="8" name="Table 7">
            <a:extLst>
              <a:ext uri="{FF2B5EF4-FFF2-40B4-BE49-F238E27FC236}">
                <a16:creationId xmlns:a16="http://schemas.microsoft.com/office/drawing/2014/main" xmlns="" id="{1BF171EC-BCD5-472D-9F79-F13829F02372}"/>
              </a:ext>
            </a:extLst>
          </p:cNvPr>
          <p:cNvGraphicFramePr>
            <a:graphicFrameLocks noGrp="1"/>
          </p:cNvGraphicFramePr>
          <p:nvPr>
            <p:extLst>
              <p:ext uri="{D42A27DB-BD31-4B8C-83A1-F6EECF244321}">
                <p14:modId xmlns:p14="http://schemas.microsoft.com/office/powerpoint/2010/main" xmlns="" val="1395377694"/>
              </p:ext>
            </p:extLst>
          </p:nvPr>
        </p:nvGraphicFramePr>
        <p:xfrm>
          <a:off x="155102" y="5329240"/>
          <a:ext cx="8833793" cy="931448"/>
        </p:xfrm>
        <a:graphic>
          <a:graphicData uri="http://schemas.openxmlformats.org/drawingml/2006/table">
            <a:tbl>
              <a:tblPr firstRow="1" firstCol="1" bandRow="1">
                <a:tableStyleId>{08FB837D-C827-4EFA-A057-4D05807E0F7C}</a:tableStyleId>
              </a:tblPr>
              <a:tblGrid>
                <a:gridCol w="4074796">
                  <a:extLst>
                    <a:ext uri="{9D8B030D-6E8A-4147-A177-3AD203B41FA5}">
                      <a16:colId xmlns:a16="http://schemas.microsoft.com/office/drawing/2014/main" xmlns="" val="104609902"/>
                    </a:ext>
                  </a:extLst>
                </a:gridCol>
                <a:gridCol w="742304">
                  <a:extLst>
                    <a:ext uri="{9D8B030D-6E8A-4147-A177-3AD203B41FA5}">
                      <a16:colId xmlns:a16="http://schemas.microsoft.com/office/drawing/2014/main" xmlns="" val="929747910"/>
                    </a:ext>
                  </a:extLst>
                </a:gridCol>
                <a:gridCol w="824784">
                  <a:extLst>
                    <a:ext uri="{9D8B030D-6E8A-4147-A177-3AD203B41FA5}">
                      <a16:colId xmlns:a16="http://schemas.microsoft.com/office/drawing/2014/main" xmlns="" val="1589311034"/>
                    </a:ext>
                  </a:extLst>
                </a:gridCol>
                <a:gridCol w="964996">
                  <a:extLst>
                    <a:ext uri="{9D8B030D-6E8A-4147-A177-3AD203B41FA5}">
                      <a16:colId xmlns:a16="http://schemas.microsoft.com/office/drawing/2014/main" xmlns="" val="2628219933"/>
                    </a:ext>
                  </a:extLst>
                </a:gridCol>
                <a:gridCol w="2226913">
                  <a:extLst>
                    <a:ext uri="{9D8B030D-6E8A-4147-A177-3AD203B41FA5}">
                      <a16:colId xmlns:a16="http://schemas.microsoft.com/office/drawing/2014/main" xmlns="" val="3250657446"/>
                    </a:ext>
                  </a:extLst>
                </a:gridCol>
              </a:tblGrid>
              <a:tr h="34660">
                <a:tc>
                  <a:txBody>
                    <a:bodyPr/>
                    <a:lstStyle/>
                    <a:p>
                      <a:pPr marL="22860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Indicator</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Target</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Actual</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Variance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Reason for Variance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extLst>
                  <a:ext uri="{0D108BD9-81ED-4DB2-BD59-A6C34878D82A}">
                    <a16:rowId xmlns:a16="http://schemas.microsoft.com/office/drawing/2014/main" xmlns="" val="3769791952"/>
                  </a:ext>
                </a:extLst>
              </a:tr>
              <a:tr h="397387">
                <a:tc>
                  <a:txBody>
                    <a:bodyPr/>
                    <a:lstStyle/>
                    <a:p>
                      <a:pPr marL="0" marR="0">
                        <a:lnSpc>
                          <a:spcPct val="107000"/>
                        </a:lnSpc>
                        <a:spcBef>
                          <a:spcPts val="0"/>
                        </a:spcBef>
                        <a:spcAft>
                          <a:spcPts val="0"/>
                        </a:spcAft>
                      </a:pPr>
                      <a:r>
                        <a:rPr lang="en-ZA" sz="1500" kern="1200" dirty="0">
                          <a:effectLst/>
                          <a:latin typeface="Arial" panose="020B0604020202020204" pitchFamily="34" charset="0"/>
                          <a:cs typeface="Arial" panose="020B0604020202020204" pitchFamily="34" charset="0"/>
                        </a:rPr>
                        <a:t>Number of monitoring reports produced</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80</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80</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0</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rowSpan="2">
                  <a:txBody>
                    <a:bodyPr/>
                    <a:lstStyle/>
                    <a:p>
                      <a:pPr marL="0" marR="0">
                        <a:lnSpc>
                          <a:spcPct val="107000"/>
                        </a:lnSpc>
                        <a:spcBef>
                          <a:spcPts val="0"/>
                        </a:spcBef>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Achieved</a:t>
                      </a:r>
                    </a:p>
                    <a:p>
                      <a:pPr marL="0" marR="0">
                        <a:lnSpc>
                          <a:spcPct val="107000"/>
                        </a:lnSpc>
                        <a:spcBef>
                          <a:spcPts val="0"/>
                        </a:spcBef>
                        <a:spcAft>
                          <a:spcPts val="0"/>
                        </a:spcAft>
                      </a:pP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extLst>
                  <a:ext uri="{0D108BD9-81ED-4DB2-BD59-A6C34878D82A}">
                    <a16:rowId xmlns:a16="http://schemas.microsoft.com/office/drawing/2014/main" xmlns="" val="3281485144"/>
                  </a:ext>
                </a:extLst>
              </a:tr>
              <a:tr h="322352">
                <a:tc>
                  <a:txBody>
                    <a:bodyPr/>
                    <a:lstStyle/>
                    <a:p>
                      <a:pPr marL="0" marR="0">
                        <a:lnSpc>
                          <a:spcPct val="107000"/>
                        </a:lnSpc>
                        <a:spcBef>
                          <a:spcPts val="0"/>
                        </a:spcBef>
                        <a:spcAft>
                          <a:spcPts val="0"/>
                        </a:spcAft>
                      </a:pPr>
                      <a:r>
                        <a:rPr lang="en-ZA" sz="1500" kern="1200" dirty="0">
                          <a:effectLst/>
                          <a:latin typeface="Arial" panose="020B0604020202020204" pitchFamily="34" charset="0"/>
                          <a:cs typeface="Arial" panose="020B0604020202020204" pitchFamily="34" charset="0"/>
                        </a:rPr>
                        <a:t>Number of evaluation reports produced</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35</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0" marR="0" algn="ctr">
                        <a:lnSpc>
                          <a:spcPct val="107000"/>
                        </a:lnSpc>
                        <a:spcBef>
                          <a:spcPts val="0"/>
                        </a:spcBef>
                        <a:spcAft>
                          <a:spcPts val="0"/>
                        </a:spcAft>
                      </a:pPr>
                      <a:r>
                        <a:rPr lang="en-GB" sz="1500" kern="1200" dirty="0">
                          <a:effectLst/>
                          <a:latin typeface="Arial" panose="020B0604020202020204" pitchFamily="34" charset="0"/>
                          <a:ea typeface="Times New Roman" panose="02020603050405020304" pitchFamily="18" charset="0"/>
                          <a:cs typeface="Arial" panose="020B0604020202020204" pitchFamily="34" charset="0"/>
                        </a:rPr>
                        <a:t>35</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a:txBody>
                    <a:bodyPr/>
                    <a:lstStyle/>
                    <a:p>
                      <a:pPr marL="228600" marR="0" indent="-228600" algn="ctr">
                        <a:lnSpc>
                          <a:spcPct val="107000"/>
                        </a:lnSpc>
                        <a:spcBef>
                          <a:spcPts val="0"/>
                        </a:spcBef>
                        <a:spcAft>
                          <a:spcPts val="0"/>
                        </a:spcAft>
                      </a:pPr>
                      <a:r>
                        <a:rPr lang="en-GB" sz="1500" dirty="0">
                          <a:effectLst/>
                          <a:latin typeface="Arial" panose="020B0604020202020204" pitchFamily="34" charset="0"/>
                          <a:ea typeface="Times New Roman" panose="02020603050405020304" pitchFamily="18" charset="0"/>
                          <a:cs typeface="Arial" panose="020B0604020202020204" pitchFamily="34" charset="0"/>
                        </a:rPr>
                        <a:t>0</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9366" marR="39366" marT="0" marB="0"/>
                </a:tc>
                <a:extLst>
                  <a:ext uri="{0D108BD9-81ED-4DB2-BD59-A6C34878D82A}">
                    <a16:rowId xmlns:a16="http://schemas.microsoft.com/office/drawing/2014/main" xmlns="" val="408270458"/>
                  </a:ext>
                </a:extLst>
              </a:tr>
            </a:tbl>
          </a:graphicData>
        </a:graphic>
      </p:graphicFrame>
      <p:sp>
        <p:nvSpPr>
          <p:cNvPr id="9" name="Slide Number Placeholder 8">
            <a:extLst>
              <a:ext uri="{FF2B5EF4-FFF2-40B4-BE49-F238E27FC236}">
                <a16:creationId xmlns:a16="http://schemas.microsoft.com/office/drawing/2014/main" xmlns="" id="{635B3B61-4B85-43CE-9669-3659DFFA6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43821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1304837652"/>
              </p:ext>
            </p:extLst>
          </p:nvPr>
        </p:nvGraphicFramePr>
        <p:xfrm>
          <a:off x="178266" y="1350060"/>
          <a:ext cx="8810493" cy="1674238"/>
        </p:xfrm>
        <a:graphic>
          <a:graphicData uri="http://schemas.openxmlformats.org/drawingml/2006/table">
            <a:tbl>
              <a:tblPr firstRow="1" firstCol="1" bandRow="1">
                <a:tableStyleId>{08FB837D-C827-4EFA-A057-4D05807E0F7C}</a:tableStyleId>
              </a:tblPr>
              <a:tblGrid>
                <a:gridCol w="2389023">
                  <a:extLst>
                    <a:ext uri="{9D8B030D-6E8A-4147-A177-3AD203B41FA5}">
                      <a16:colId xmlns:a16="http://schemas.microsoft.com/office/drawing/2014/main" xmlns="" val="599845728"/>
                    </a:ext>
                  </a:extLst>
                </a:gridCol>
                <a:gridCol w="504056">
                  <a:extLst>
                    <a:ext uri="{9D8B030D-6E8A-4147-A177-3AD203B41FA5}">
                      <a16:colId xmlns:a16="http://schemas.microsoft.com/office/drawing/2014/main" xmlns="" val="2373254744"/>
                    </a:ext>
                  </a:extLst>
                </a:gridCol>
                <a:gridCol w="648072">
                  <a:extLst>
                    <a:ext uri="{9D8B030D-6E8A-4147-A177-3AD203B41FA5}">
                      <a16:colId xmlns:a16="http://schemas.microsoft.com/office/drawing/2014/main" xmlns="" val="1964165077"/>
                    </a:ext>
                  </a:extLst>
                </a:gridCol>
                <a:gridCol w="936104">
                  <a:extLst>
                    <a:ext uri="{9D8B030D-6E8A-4147-A177-3AD203B41FA5}">
                      <a16:colId xmlns:a16="http://schemas.microsoft.com/office/drawing/2014/main" xmlns="" val="1008970563"/>
                    </a:ext>
                  </a:extLst>
                </a:gridCol>
                <a:gridCol w="2160240">
                  <a:extLst>
                    <a:ext uri="{9D8B030D-6E8A-4147-A177-3AD203B41FA5}">
                      <a16:colId xmlns:a16="http://schemas.microsoft.com/office/drawing/2014/main" xmlns="" val="1153546156"/>
                    </a:ext>
                  </a:extLst>
                </a:gridCol>
                <a:gridCol w="2172998">
                  <a:extLst>
                    <a:ext uri="{9D8B030D-6E8A-4147-A177-3AD203B41FA5}">
                      <a16:colId xmlns:a16="http://schemas.microsoft.com/office/drawing/2014/main" xmlns="" val="2471326049"/>
                    </a:ext>
                  </a:extLst>
                </a:gridCol>
              </a:tblGrid>
              <a:tr h="293750">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Indicator</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Target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Actual</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a:solidFill>
                            <a:schemeClr val="tx1"/>
                          </a:solidFill>
                          <a:effectLst/>
                          <a:latin typeface="Arial" panose="020B0604020202020204" pitchFamily="34" charset="0"/>
                          <a:cs typeface="Arial" panose="020B0604020202020204" pitchFamily="34" charset="0"/>
                        </a:rPr>
                        <a:t>Variance</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Reason for Variance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9862" marR="9862" marT="0" marB="0"/>
                </a:tc>
                <a:extLst>
                  <a:ext uri="{0D108BD9-81ED-4DB2-BD59-A6C34878D82A}">
                    <a16:rowId xmlns:a16="http://schemas.microsoft.com/office/drawing/2014/main" xmlns="" val="202551521"/>
                  </a:ext>
                </a:extLst>
              </a:tr>
              <a:tr h="807527">
                <a:tc>
                  <a:txBody>
                    <a:bodyPr/>
                    <a:lstStyle/>
                    <a:p>
                      <a:pPr marL="0" marR="0" indent="0" algn="l">
                        <a:lnSpc>
                          <a:spcPct val="107000"/>
                        </a:lnSpc>
                        <a:spcBef>
                          <a:spcPts val="0"/>
                        </a:spcBef>
                        <a:spcAft>
                          <a:spcPts val="0"/>
                        </a:spcAft>
                        <a:buFont typeface="Arial" panose="020B0604020202020204" pitchFamily="34" charset="0"/>
                        <a:buNone/>
                      </a:pPr>
                      <a:r>
                        <a:rPr lang="en-ZA" sz="1200" kern="1200" dirty="0">
                          <a:effectLst/>
                          <a:latin typeface="Arial" panose="020B0604020202020204" pitchFamily="34" charset="0"/>
                          <a:cs typeface="Arial" panose="020B0604020202020204" pitchFamily="34" charset="0"/>
                        </a:rPr>
                        <a:t>Reviewed Community Media digital migration strategy approved by Board in last quarter of each year</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Target not achieved due to capacity constraints.</a:t>
                      </a:r>
                    </a:p>
                  </a:txBody>
                  <a:tcPr marL="61401" marR="61401" marT="0" marB="0"/>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ZA" sz="1200" dirty="0">
                          <a:effectLst/>
                          <a:latin typeface="Arial" panose="020B0604020202020204" pitchFamily="34" charset="0"/>
                          <a:cs typeface="Arial" panose="020B0604020202020204" pitchFamily="34" charset="0"/>
                        </a:rPr>
                        <a:t>Posts are anticipated to be filled in 2018/2019 enabling development of strategy.</a:t>
                      </a:r>
                      <a:endParaRPr lang="en-US" sz="1200" dirty="0">
                        <a:effectLst/>
                        <a:latin typeface="Arial" panose="020B0604020202020204" pitchFamily="34" charset="0"/>
                        <a:cs typeface="Arial" panose="020B0604020202020204" pitchFamily="34" charset="0"/>
                      </a:endParaRPr>
                    </a:p>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389586559"/>
                  </a:ext>
                </a:extLst>
              </a:tr>
              <a:tr h="42728">
                <a:tc>
                  <a:txBody>
                    <a:bodyPr/>
                    <a:lstStyle/>
                    <a:p>
                      <a:pPr marL="0" marR="0" indent="0" algn="l">
                        <a:lnSpc>
                          <a:spcPct val="107000"/>
                        </a:lnSpc>
                        <a:spcBef>
                          <a:spcPts val="0"/>
                        </a:spcBef>
                        <a:spcAft>
                          <a:spcPts val="0"/>
                        </a:spcAft>
                        <a:buFont typeface="Arial" panose="020B0604020202020204" pitchFamily="34" charset="0"/>
                        <a:buNone/>
                      </a:pPr>
                      <a:r>
                        <a:rPr lang="en-ZA" sz="1200" dirty="0">
                          <a:effectLst/>
                          <a:latin typeface="Arial" panose="020B0604020202020204" pitchFamily="34" charset="0"/>
                          <a:cs typeface="Arial" panose="020B0604020202020204" pitchFamily="34" charset="0"/>
                        </a:rPr>
                        <a:t>Stakeholder engagement policy and plan developed and implemented</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Target not achieved due to Board not being able to form a quorum.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Reviewed documents will be submitted for Board approval in 2018/2019.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811513008"/>
                  </a:ext>
                </a:extLst>
              </a:tr>
            </a:tbl>
          </a:graphicData>
        </a:graphic>
      </p:graphicFrame>
      <p:sp>
        <p:nvSpPr>
          <p:cNvPr id="5" name="Title 5"/>
          <p:cNvSpPr>
            <a:spLocks noGrp="1"/>
          </p:cNvSpPr>
          <p:nvPr>
            <p:ph type="title"/>
          </p:nvPr>
        </p:nvSpPr>
        <p:spPr>
          <a:xfrm>
            <a:off x="178266" y="0"/>
            <a:ext cx="8508534" cy="1143000"/>
          </a:xfrm>
          <a:noFill/>
        </p:spPr>
        <p:style>
          <a:lnRef idx="0">
            <a:scrgbClr r="0" g="0" b="0"/>
          </a:lnRef>
          <a:fillRef idx="1002">
            <a:schemeClr val="dk1"/>
          </a:fillRef>
          <a:effectRef idx="0">
            <a:scrgbClr r="0" g="0" b="0"/>
          </a:effectRef>
          <a:fontRef idx="major"/>
        </p:style>
        <p:txBody>
          <a:bodyPr>
            <a:noAutofit/>
          </a:bodyPr>
          <a:lstStyle/>
          <a:p>
            <a:pPr algn="l"/>
            <a:r>
              <a:rPr lang="en-ZA" sz="4000" b="0" dirty="0">
                <a:latin typeface="Arial" panose="020B0604020202020204" pitchFamily="34" charset="0"/>
                <a:cs typeface="Arial" panose="020B0604020202020204" pitchFamily="34" charset="0"/>
              </a:rPr>
              <a:t>Performance - Programme 3</a:t>
            </a:r>
          </a:p>
        </p:txBody>
      </p:sp>
      <p:sp>
        <p:nvSpPr>
          <p:cNvPr id="3" name="Slide Number Placeholder 2">
            <a:extLst>
              <a:ext uri="{FF2B5EF4-FFF2-40B4-BE49-F238E27FC236}">
                <a16:creationId xmlns:a16="http://schemas.microsoft.com/office/drawing/2014/main" xmlns="" id="{A2E7D7F6-BDE1-4B6D-8174-C3B360E9F180}"/>
              </a:ext>
            </a:extLst>
          </p:cNvPr>
          <p:cNvSpPr>
            <a:spLocks noGrp="1"/>
          </p:cNvSpPr>
          <p:nvPr>
            <p:ph type="sldNum" sz="quarter" idx="12"/>
          </p:nvPr>
        </p:nvSpPr>
        <p:spPr/>
        <p:txBody>
          <a:bodyPr/>
          <a:lstStyle/>
          <a:p>
            <a:pPr>
              <a:defRPr/>
            </a:pPr>
            <a:fld id="{25E0BFFC-8D92-4980-80AF-4F6590FB2DB3}" type="slidenum">
              <a:rPr lang="en-US" smtClean="0"/>
              <a:pPr>
                <a:defRPr/>
              </a:pPr>
              <a:t>24</a:t>
            </a:fld>
            <a:endParaRPr lang="en-US" dirty="0"/>
          </a:p>
        </p:txBody>
      </p:sp>
      <p:graphicFrame>
        <p:nvGraphicFramePr>
          <p:cNvPr id="6" name="Table 5">
            <a:extLst>
              <a:ext uri="{FF2B5EF4-FFF2-40B4-BE49-F238E27FC236}">
                <a16:creationId xmlns:a16="http://schemas.microsoft.com/office/drawing/2014/main" xmlns="" id="{F6A3C225-1B24-4B0B-8772-C25A27AF0DDA}"/>
              </a:ext>
            </a:extLst>
          </p:cNvPr>
          <p:cNvGraphicFramePr>
            <a:graphicFrameLocks noGrp="1"/>
          </p:cNvGraphicFramePr>
          <p:nvPr>
            <p:extLst>
              <p:ext uri="{D42A27DB-BD31-4B8C-83A1-F6EECF244321}">
                <p14:modId xmlns:p14="http://schemas.microsoft.com/office/powerpoint/2010/main" xmlns="" val="3456212060"/>
              </p:ext>
            </p:extLst>
          </p:nvPr>
        </p:nvGraphicFramePr>
        <p:xfrm>
          <a:off x="155103" y="3429000"/>
          <a:ext cx="8810493" cy="3352890"/>
        </p:xfrm>
        <a:graphic>
          <a:graphicData uri="http://schemas.openxmlformats.org/drawingml/2006/table">
            <a:tbl>
              <a:tblPr firstRow="1" firstCol="1" bandRow="1">
                <a:tableStyleId>{08FB837D-C827-4EFA-A057-4D05807E0F7C}</a:tableStyleId>
              </a:tblPr>
              <a:tblGrid>
                <a:gridCol w="2028983">
                  <a:extLst>
                    <a:ext uri="{9D8B030D-6E8A-4147-A177-3AD203B41FA5}">
                      <a16:colId xmlns:a16="http://schemas.microsoft.com/office/drawing/2014/main" xmlns="" val="599845728"/>
                    </a:ext>
                  </a:extLst>
                </a:gridCol>
                <a:gridCol w="720080">
                  <a:extLst>
                    <a:ext uri="{9D8B030D-6E8A-4147-A177-3AD203B41FA5}">
                      <a16:colId xmlns:a16="http://schemas.microsoft.com/office/drawing/2014/main" xmlns="" val="2373254744"/>
                    </a:ext>
                  </a:extLst>
                </a:gridCol>
                <a:gridCol w="576064">
                  <a:extLst>
                    <a:ext uri="{9D8B030D-6E8A-4147-A177-3AD203B41FA5}">
                      <a16:colId xmlns:a16="http://schemas.microsoft.com/office/drawing/2014/main" xmlns="" val="1964165077"/>
                    </a:ext>
                  </a:extLst>
                </a:gridCol>
                <a:gridCol w="936104">
                  <a:extLst>
                    <a:ext uri="{9D8B030D-6E8A-4147-A177-3AD203B41FA5}">
                      <a16:colId xmlns:a16="http://schemas.microsoft.com/office/drawing/2014/main" xmlns="" val="1008970563"/>
                    </a:ext>
                  </a:extLst>
                </a:gridCol>
                <a:gridCol w="2448272">
                  <a:extLst>
                    <a:ext uri="{9D8B030D-6E8A-4147-A177-3AD203B41FA5}">
                      <a16:colId xmlns:a16="http://schemas.microsoft.com/office/drawing/2014/main" xmlns="" val="1153546156"/>
                    </a:ext>
                  </a:extLst>
                </a:gridCol>
                <a:gridCol w="2100990">
                  <a:extLst>
                    <a:ext uri="{9D8B030D-6E8A-4147-A177-3AD203B41FA5}">
                      <a16:colId xmlns:a16="http://schemas.microsoft.com/office/drawing/2014/main" xmlns="" val="2471326049"/>
                    </a:ext>
                  </a:extLst>
                </a:gridCol>
              </a:tblGrid>
              <a:tr h="268398">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Indicator</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Target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Actual</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a:solidFill>
                            <a:schemeClr val="tx1"/>
                          </a:solidFill>
                          <a:effectLst/>
                          <a:latin typeface="Arial" panose="020B0604020202020204" pitchFamily="34" charset="0"/>
                          <a:cs typeface="Arial" panose="020B0604020202020204" pitchFamily="34" charset="0"/>
                        </a:rPr>
                        <a:t>Variance</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Reason for Variance</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9862" marR="9862" marT="0" marB="0"/>
                </a:tc>
                <a:extLst>
                  <a:ext uri="{0D108BD9-81ED-4DB2-BD59-A6C34878D82A}">
                    <a16:rowId xmlns:a16="http://schemas.microsoft.com/office/drawing/2014/main" xmlns="" val="202551521"/>
                  </a:ext>
                </a:extLst>
              </a:tr>
              <a:tr h="835483">
                <a:tc>
                  <a:txBody>
                    <a:bodyPr/>
                    <a:lstStyle/>
                    <a:p>
                      <a:pPr marL="0" marR="0">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Communications plan reviewed and approved by Communications Committee by end of 1</a:t>
                      </a:r>
                      <a:r>
                        <a:rPr lang="en-US" sz="1200" baseline="30000">
                          <a:effectLst/>
                          <a:latin typeface="Arial" panose="020B0604020202020204" pitchFamily="34" charset="0"/>
                          <a:ea typeface="Arial Unicode MS" panose="020B0604020202020204" pitchFamily="34" charset="-128"/>
                          <a:cs typeface="Arial" panose="020B0604020202020204" pitchFamily="34" charset="0"/>
                        </a:rPr>
                        <a:t>st</a:t>
                      </a:r>
                      <a:r>
                        <a:rPr lang="en-US" sz="1200">
                          <a:effectLst/>
                          <a:latin typeface="Arial" panose="020B0604020202020204" pitchFamily="34" charset="0"/>
                          <a:ea typeface="Arial Unicode MS" panose="020B0604020202020204" pitchFamily="34" charset="-128"/>
                          <a:cs typeface="Arial" panose="020B0604020202020204" pitchFamily="34" charset="0"/>
                        </a:rPr>
                        <a:t> quarter of financial year</a:t>
                      </a:r>
                      <a:endParaRPr lang="en-US"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Target not achieved due to Board not being able to form a quorum.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Reviewed documents will be submitted for Board approval in 2018/2019.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389586559"/>
                  </a:ext>
                </a:extLst>
              </a:tr>
              <a:tr h="329370">
                <a:tc>
                  <a:txBody>
                    <a:bodyPr/>
                    <a:lstStyle/>
                    <a:p>
                      <a:pPr marL="0" marR="0">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Number of newsletters produced </a:t>
                      </a:r>
                      <a:endParaRPr lang="en-US"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Achieved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811513008"/>
                  </a:ext>
                </a:extLst>
              </a:tr>
              <a:tr h="167097">
                <a:tc>
                  <a:txBody>
                    <a:bodyPr/>
                    <a:lstStyle/>
                    <a:p>
                      <a:pPr marL="0" marR="0">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Annual Report produced</a:t>
                      </a:r>
                      <a:endParaRPr lang="en-US"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958512289"/>
                  </a:ext>
                </a:extLst>
              </a:tr>
              <a:tr h="379372">
                <a:tc>
                  <a:txBody>
                    <a:bodyPr/>
                    <a:lstStyle/>
                    <a:p>
                      <a:pPr marL="0" marR="0">
                        <a:spcBef>
                          <a:spcPts val="0"/>
                        </a:spcBef>
                        <a:spcAft>
                          <a:spcPts val="0"/>
                        </a:spcAft>
                      </a:pPr>
                      <a:r>
                        <a:rPr lang="en-US" sz="1200">
                          <a:effectLst/>
                          <a:latin typeface="Arial" panose="020B0604020202020204" pitchFamily="34" charset="0"/>
                          <a:ea typeface="MS Mincho" panose="02020609040205080304" pitchFamily="49" charset="-128"/>
                          <a:cs typeface="Arial" panose="020B0604020202020204" pitchFamily="34" charset="0"/>
                        </a:rPr>
                        <a:t>Number of outreach programmes </a:t>
                      </a:r>
                      <a:endParaRPr lang="en-US"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16</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16</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3913197272"/>
                  </a:ext>
                </a:extLst>
              </a:tr>
              <a:tr h="334193">
                <a:tc>
                  <a:txBody>
                    <a:bodyPr/>
                    <a:lstStyle/>
                    <a:p>
                      <a:pPr marL="0" marR="0">
                        <a:spcBef>
                          <a:spcPts val="0"/>
                        </a:spcBef>
                        <a:spcAft>
                          <a:spcPts val="0"/>
                        </a:spcAft>
                      </a:pPr>
                      <a:r>
                        <a:rPr lang="en-US" sz="1200">
                          <a:effectLst/>
                          <a:latin typeface="Arial" panose="020B0604020202020204" pitchFamily="34" charset="0"/>
                          <a:ea typeface="MS Mincho" panose="02020609040205080304" pitchFamily="49" charset="-128"/>
                          <a:cs typeface="Arial" panose="020B0604020202020204" pitchFamily="34" charset="0"/>
                        </a:rPr>
                        <a:t>Number of publicity campaigns implemented</a:t>
                      </a:r>
                      <a:endParaRPr lang="en-US"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1401" marR="61401" marT="0" marB="0"/>
                </a:tc>
                <a:tc>
                  <a:txBody>
                    <a:bodyPr/>
                    <a:lstStyle/>
                    <a:p>
                      <a:pPr marL="0" marR="0" algn="l">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1087544226"/>
                  </a:ext>
                </a:extLst>
              </a:tr>
              <a:tr h="876320">
                <a:tc>
                  <a:txBody>
                    <a:bodyPr/>
                    <a:lstStyle/>
                    <a:p>
                      <a:pPr marL="0" marR="0">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Number of media awards hosted </a:t>
                      </a:r>
                      <a:endParaRPr lang="en-US"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61401" marR="61401" marT="0" marB="0"/>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Board decision in 2015/2016 to cancel further media awards pending outcomes of Media Awards and Impact Study.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working party will</a:t>
                      </a:r>
                    </a:p>
                    <a:p>
                      <a:pPr marL="0" marR="0" lvl="0" indent="0" algn="l" defTabSz="914377"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be established in 2018/2019 to consider alternatives.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1711614904"/>
                  </a:ext>
                </a:extLst>
              </a:tr>
            </a:tbl>
          </a:graphicData>
        </a:graphic>
      </p:graphicFrame>
      <p:sp>
        <p:nvSpPr>
          <p:cNvPr id="8" name="Rectangle 7">
            <a:extLst>
              <a:ext uri="{FF2B5EF4-FFF2-40B4-BE49-F238E27FC236}">
                <a16:creationId xmlns:a16="http://schemas.microsoft.com/office/drawing/2014/main" xmlns="" id="{2B622F15-2A76-47AA-BECC-597E3963CCF4}"/>
              </a:ext>
            </a:extLst>
          </p:cNvPr>
          <p:cNvSpPr/>
          <p:nvPr/>
        </p:nvSpPr>
        <p:spPr>
          <a:xfrm>
            <a:off x="155103" y="980728"/>
            <a:ext cx="3095719" cy="369332"/>
          </a:xfrm>
          <a:prstGeom prst="rect">
            <a:avLst/>
          </a:prstGeom>
        </p:spPr>
        <p:txBody>
          <a:bodyPr wrap="none">
            <a:spAutoFit/>
          </a:bodyPr>
          <a:lstStyle/>
          <a:p>
            <a:r>
              <a:rPr lang="en-US" b="1" dirty="0">
                <a:latin typeface="Arial" panose="020B0604020202020204" pitchFamily="34" charset="0"/>
              </a:rPr>
              <a:t>3.1. Strategic </a:t>
            </a:r>
            <a:r>
              <a:rPr lang="en-US" b="1" dirty="0" err="1">
                <a:latin typeface="Arial" panose="020B0604020202020204" pitchFamily="34" charset="0"/>
              </a:rPr>
              <a:t>Programmes</a:t>
            </a:r>
            <a:endParaRPr lang="en-US" b="1" dirty="0">
              <a:latin typeface="Arial" panose="020B0604020202020204" pitchFamily="34" charset="0"/>
            </a:endParaRPr>
          </a:p>
        </p:txBody>
      </p:sp>
      <p:sp>
        <p:nvSpPr>
          <p:cNvPr id="9" name="Rectangle 8">
            <a:extLst>
              <a:ext uri="{FF2B5EF4-FFF2-40B4-BE49-F238E27FC236}">
                <a16:creationId xmlns:a16="http://schemas.microsoft.com/office/drawing/2014/main" xmlns="" id="{AA3254F8-3DB9-41AF-A433-11D7B7B61076}"/>
              </a:ext>
            </a:extLst>
          </p:cNvPr>
          <p:cNvSpPr/>
          <p:nvPr/>
        </p:nvSpPr>
        <p:spPr>
          <a:xfrm>
            <a:off x="144244" y="3059668"/>
            <a:ext cx="3035831" cy="369332"/>
          </a:xfrm>
          <a:prstGeom prst="rect">
            <a:avLst/>
          </a:prstGeom>
        </p:spPr>
        <p:txBody>
          <a:bodyPr wrap="none">
            <a:spAutoFit/>
          </a:bodyPr>
          <a:lstStyle/>
          <a:p>
            <a:r>
              <a:rPr lang="en-US" b="1" dirty="0">
                <a:latin typeface="Arial" panose="020B0604020202020204" pitchFamily="34" charset="0"/>
              </a:rPr>
              <a:t>3.2. MDDA Brand Building</a:t>
            </a:r>
          </a:p>
        </p:txBody>
      </p:sp>
    </p:spTree>
    <p:extLst>
      <p:ext uri="{BB962C8B-B14F-4D97-AF65-F5344CB8AC3E}">
        <p14:creationId xmlns:p14="http://schemas.microsoft.com/office/powerpoint/2010/main" xmlns="" val="373973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0"/>
            <a:ext cx="8471284" cy="1143000"/>
          </a:xfrm>
        </p:spPr>
        <p:txBody>
          <a:bodyPr/>
          <a:lstStyle/>
          <a:p>
            <a:pPr algn="l"/>
            <a:r>
              <a:rPr lang="en-US" sz="4000" b="0" dirty="0">
                <a:latin typeface="Arial" panose="020B0604020202020204" pitchFamily="34" charset="0"/>
                <a:cs typeface="Arial" panose="020B0604020202020204" pitchFamily="34" charset="0"/>
              </a:rPr>
              <a:t>Performance – </a:t>
            </a:r>
            <a:r>
              <a:rPr lang="en-US" sz="4000" b="0" dirty="0" err="1">
                <a:latin typeface="Arial" panose="020B0604020202020204" pitchFamily="34" charset="0"/>
                <a:cs typeface="Arial" panose="020B0604020202020204" pitchFamily="34" charset="0"/>
              </a:rPr>
              <a:t>Programme</a:t>
            </a:r>
            <a:r>
              <a:rPr lang="en-US" sz="4000" b="0" dirty="0">
                <a:latin typeface="Arial" panose="020B0604020202020204" pitchFamily="34" charset="0"/>
                <a:cs typeface="Arial" panose="020B0604020202020204" pitchFamily="34" charset="0"/>
              </a:rPr>
              <a:t> 4</a:t>
            </a:r>
            <a:r>
              <a:rPr lang="en-GB" sz="4000" b="0" dirty="0">
                <a:latin typeface="Arial" panose="020B0604020202020204" pitchFamily="34" charset="0"/>
                <a:cs typeface="Arial" panose="020B0604020202020204" pitchFamily="34" charset="0"/>
              </a:rPr>
              <a:t>:</a:t>
            </a:r>
            <a:r>
              <a:rPr lang="en-GB" altLang="en-US" sz="4000" b="0" dirty="0">
                <a:latin typeface="Arial" panose="020B0604020202020204" pitchFamily="34" charset="0"/>
                <a:ea typeface="Times New Roman" panose="02020603050405020304" pitchFamily="18" charset="0"/>
                <a:cs typeface="Arial" panose="020B0604020202020204" pitchFamily="34" charset="0"/>
              </a:rPr>
              <a:t> </a:t>
            </a:r>
            <a:br>
              <a:rPr lang="en-GB" altLang="en-US" sz="4000" b="0" dirty="0">
                <a:latin typeface="Arial" panose="020B0604020202020204" pitchFamily="34" charset="0"/>
                <a:ea typeface="Times New Roman" panose="02020603050405020304" pitchFamily="18" charset="0"/>
                <a:cs typeface="Arial" panose="020B0604020202020204" pitchFamily="34" charset="0"/>
              </a:rPr>
            </a:br>
            <a:r>
              <a:rPr lang="en-GB" altLang="en-US" sz="1800" dirty="0">
                <a:latin typeface="Arial" panose="020B0604020202020204" pitchFamily="34" charset="0"/>
                <a:ea typeface="Times New Roman" panose="02020603050405020304" pitchFamily="18" charset="0"/>
                <a:cs typeface="Arial" panose="020B0604020202020204" pitchFamily="34" charset="0"/>
              </a:rPr>
              <a:t>Capacity Building and Sector Development</a:t>
            </a:r>
            <a:endParaRPr lang="en-US" sz="1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337815155"/>
              </p:ext>
            </p:extLst>
          </p:nvPr>
        </p:nvGraphicFramePr>
        <p:xfrm>
          <a:off x="246530" y="1125214"/>
          <a:ext cx="8712968" cy="4814760"/>
        </p:xfrm>
        <a:graphic>
          <a:graphicData uri="http://schemas.openxmlformats.org/drawingml/2006/table">
            <a:tbl>
              <a:tblPr firstRow="1" firstCol="1" bandRow="1">
                <a:tableStyleId>{08FB837D-C827-4EFA-A057-4D05807E0F7C}</a:tableStyleId>
              </a:tblPr>
              <a:tblGrid>
                <a:gridCol w="1692188">
                  <a:extLst>
                    <a:ext uri="{9D8B030D-6E8A-4147-A177-3AD203B41FA5}">
                      <a16:colId xmlns:a16="http://schemas.microsoft.com/office/drawing/2014/main" xmlns="" val="14905543"/>
                    </a:ext>
                  </a:extLst>
                </a:gridCol>
                <a:gridCol w="648072">
                  <a:extLst>
                    <a:ext uri="{9D8B030D-6E8A-4147-A177-3AD203B41FA5}">
                      <a16:colId xmlns:a16="http://schemas.microsoft.com/office/drawing/2014/main" xmlns="" val="2576573868"/>
                    </a:ext>
                  </a:extLst>
                </a:gridCol>
                <a:gridCol w="720080">
                  <a:extLst>
                    <a:ext uri="{9D8B030D-6E8A-4147-A177-3AD203B41FA5}">
                      <a16:colId xmlns:a16="http://schemas.microsoft.com/office/drawing/2014/main" xmlns="" val="507110230"/>
                    </a:ext>
                  </a:extLst>
                </a:gridCol>
                <a:gridCol w="864096">
                  <a:extLst>
                    <a:ext uri="{9D8B030D-6E8A-4147-A177-3AD203B41FA5}">
                      <a16:colId xmlns:a16="http://schemas.microsoft.com/office/drawing/2014/main" xmlns="" val="139525188"/>
                    </a:ext>
                  </a:extLst>
                </a:gridCol>
                <a:gridCol w="2592288">
                  <a:extLst>
                    <a:ext uri="{9D8B030D-6E8A-4147-A177-3AD203B41FA5}">
                      <a16:colId xmlns:a16="http://schemas.microsoft.com/office/drawing/2014/main" xmlns="" val="3855447009"/>
                    </a:ext>
                  </a:extLst>
                </a:gridCol>
                <a:gridCol w="2196244">
                  <a:extLst>
                    <a:ext uri="{9D8B030D-6E8A-4147-A177-3AD203B41FA5}">
                      <a16:colId xmlns:a16="http://schemas.microsoft.com/office/drawing/2014/main" xmlns="" val="3534353362"/>
                    </a:ext>
                  </a:extLst>
                </a:gridCol>
              </a:tblGrid>
              <a:tr h="161642">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Indicator</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Target</a:t>
                      </a:r>
                      <a:endParaRPr lang="en-US" sz="1400" dirty="0">
                        <a:solidFill>
                          <a:schemeClr val="tx1"/>
                        </a:solidFill>
                        <a:effectLst/>
                        <a:latin typeface="Arial" panose="020B0604020202020204" pitchFamily="34"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Actual</a:t>
                      </a:r>
                      <a:endParaRPr lang="en-US" sz="1400" dirty="0">
                        <a:solidFill>
                          <a:schemeClr val="tx1"/>
                        </a:solidFill>
                        <a:effectLst/>
                        <a:latin typeface="Arial" panose="020B0604020202020204" pitchFamily="34"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Variance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Reason for Variance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33990" marR="33990" marT="0" marB="0"/>
                </a:tc>
                <a:extLst>
                  <a:ext uri="{0D108BD9-81ED-4DB2-BD59-A6C34878D82A}">
                    <a16:rowId xmlns:a16="http://schemas.microsoft.com/office/drawing/2014/main" xmlns="" val="208834426"/>
                  </a:ext>
                </a:extLst>
              </a:tr>
              <a:tr h="1050670">
                <a:tc>
                  <a:txBody>
                    <a:bodyPr/>
                    <a:lstStyle/>
                    <a:p>
                      <a:pPr marL="0" marR="0">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Number of partnership agreements with accredited learning and training institutions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Target not achieved due to capacity constraints, resulting from vacancies, within the unit.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Recruitment of Strategy Director is expected to be finalised shortly and Research Manager position has been filled.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extLst>
                  <a:ext uri="{0D108BD9-81ED-4DB2-BD59-A6C34878D82A}">
                    <a16:rowId xmlns:a16="http://schemas.microsoft.com/office/drawing/2014/main" xmlns="" val="459961899"/>
                  </a:ext>
                </a:extLst>
              </a:tr>
              <a:tr h="673881">
                <a:tc>
                  <a:txBody>
                    <a:bodyPr/>
                    <a:lstStyle/>
                    <a:p>
                      <a:pPr marL="0" marR="0">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Number of MoUs signed with partners that enhance our projects’ environment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kern="1200" dirty="0">
                          <a:effectLst/>
                          <a:latin typeface="Arial" panose="020B0604020202020204" pitchFamily="34" charset="0"/>
                          <a:cs typeface="Arial" panose="020B0604020202020204" pitchFamily="34" charset="0"/>
                        </a:rPr>
                        <a:t>Achieved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extLst>
                  <a:ext uri="{0D108BD9-81ED-4DB2-BD59-A6C34878D82A}">
                    <a16:rowId xmlns:a16="http://schemas.microsoft.com/office/drawing/2014/main" xmlns="" val="2510957819"/>
                  </a:ext>
                </a:extLst>
              </a:tr>
              <a:tr h="1050670">
                <a:tc>
                  <a:txBody>
                    <a:bodyPr/>
                    <a:lstStyle/>
                    <a:p>
                      <a:pPr marL="0" marR="0">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Number of training interventions such as Learning Forum, Grantee Orientation Workshop, etc.</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ea typeface="Times New Roman" panose="02020603050405020304" pitchFamily="18" charset="0"/>
                          <a:cs typeface="Arial" panose="020B0604020202020204" pitchFamily="34" charset="0"/>
                        </a:rPr>
                        <a:t>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Target not achieved due to capacity constraints, resulting from vacancies, within the unit. </a:t>
                      </a:r>
                    </a:p>
                  </a:txBody>
                  <a:tcPr marL="33990" marR="33990" marT="0" marB="0"/>
                </a:tc>
                <a:tc rowSpan="3">
                  <a:txBody>
                    <a:bodyPr/>
                    <a:lstStyle/>
                    <a:p>
                      <a:pPr marL="0" marR="0">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Recruitment of Strategy Director is expected to be finalised shortly and Research Manager position has been filled.</a:t>
                      </a:r>
                    </a:p>
                  </a:txBody>
                  <a:tcPr marL="33990" marR="33990" marT="0" marB="0"/>
                </a:tc>
                <a:extLst>
                  <a:ext uri="{0D108BD9-81ED-4DB2-BD59-A6C34878D82A}">
                    <a16:rowId xmlns:a16="http://schemas.microsoft.com/office/drawing/2014/main" xmlns="" val="4271419529"/>
                  </a:ext>
                </a:extLst>
              </a:tr>
              <a:tr h="1050670">
                <a:tc>
                  <a:txBody>
                    <a:bodyPr/>
                    <a:lstStyle/>
                    <a:p>
                      <a:pPr marL="0" marR="0">
                        <a:lnSpc>
                          <a:spcPct val="107000"/>
                        </a:lnSpc>
                        <a:spcBef>
                          <a:spcPts val="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Number of media literacy workshops conducted</a:t>
                      </a:r>
                    </a:p>
                    <a:p>
                      <a:pPr marL="0" marR="0">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33990" marR="3399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0</a:t>
                      </a:r>
                    </a:p>
                  </a:txBody>
                  <a:tcPr marL="33990" marR="33990" marT="0" marB="0"/>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33990" marR="33990" marT="0" marB="0"/>
                </a:tc>
                <a:tc rowSpan="2">
                  <a:txBody>
                    <a:bodyPr/>
                    <a:lstStyle/>
                    <a:p>
                      <a:pPr marL="0" marR="0">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Target not achieved as media literacy workshop structure requires review, but has not yet been finalised. This was largely due to capacity constraints in the unit.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vMerge="1">
                  <a:txBody>
                    <a:bodyPr/>
                    <a:lstStyle/>
                    <a:p>
                      <a:pPr marL="0" marR="0">
                        <a:lnSpc>
                          <a:spcPct val="107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extLst>
                  <a:ext uri="{0D108BD9-81ED-4DB2-BD59-A6C34878D82A}">
                    <a16:rowId xmlns:a16="http://schemas.microsoft.com/office/drawing/2014/main" xmlns="" val="1832918873"/>
                  </a:ext>
                </a:extLst>
              </a:tr>
              <a:tr h="484925">
                <a:tc>
                  <a:txBody>
                    <a:bodyPr/>
                    <a:lstStyle/>
                    <a:p>
                      <a:pPr marL="0" marR="0">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Number of media exchange programmes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ZA" sz="1200" kern="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GB" sz="1200" kern="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a:txBody>
                    <a:bodyPr/>
                    <a:lstStyle/>
                    <a:p>
                      <a:pPr marL="0" marR="0" algn="ctr">
                        <a:lnSpc>
                          <a:spcPct val="107000"/>
                        </a:lnSpc>
                        <a:spcBef>
                          <a:spcPts val="0"/>
                        </a:spcBef>
                        <a:spcAft>
                          <a:spcPts val="0"/>
                        </a:spcAft>
                      </a:pPr>
                      <a:r>
                        <a:rPr lang="en-ZA" sz="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3990" marR="33990" marT="0" marB="0"/>
                </a:tc>
                <a:extLst>
                  <a:ext uri="{0D108BD9-81ED-4DB2-BD59-A6C34878D82A}">
                    <a16:rowId xmlns:a16="http://schemas.microsoft.com/office/drawing/2014/main" xmlns="" val="1755805259"/>
                  </a:ext>
                </a:extLst>
              </a:tr>
            </a:tbl>
          </a:graphicData>
        </a:graphic>
      </p:graphicFrame>
      <p:sp>
        <p:nvSpPr>
          <p:cNvPr id="3" name="Slide Number Placeholder 2">
            <a:extLst>
              <a:ext uri="{FF2B5EF4-FFF2-40B4-BE49-F238E27FC236}">
                <a16:creationId xmlns:a16="http://schemas.microsoft.com/office/drawing/2014/main" xmlns="" id="{01E435FA-3647-40CB-BC12-603C6DD67A0B}"/>
              </a:ext>
            </a:extLst>
          </p:cNvPr>
          <p:cNvSpPr>
            <a:spLocks noGrp="1"/>
          </p:cNvSpPr>
          <p:nvPr>
            <p:ph type="sldNum" sz="quarter" idx="12"/>
          </p:nvPr>
        </p:nvSpPr>
        <p:spPr/>
        <p:txBody>
          <a:bodyPr/>
          <a:lstStyle/>
          <a:p>
            <a:pPr>
              <a:defRPr/>
            </a:pPr>
            <a:fld id="{25E0BFFC-8D92-4980-80AF-4F6590FB2DB3}" type="slidenum">
              <a:rPr lang="en-US" smtClean="0"/>
              <a:pPr>
                <a:defRPr/>
              </a:pPr>
              <a:t>25</a:t>
            </a:fld>
            <a:endParaRPr lang="en-US" dirty="0"/>
          </a:p>
        </p:txBody>
      </p:sp>
    </p:spTree>
    <p:extLst>
      <p:ext uri="{BB962C8B-B14F-4D97-AF65-F5344CB8AC3E}">
        <p14:creationId xmlns:p14="http://schemas.microsoft.com/office/powerpoint/2010/main" xmlns="" val="157461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4255925614"/>
              </p:ext>
            </p:extLst>
          </p:nvPr>
        </p:nvGraphicFramePr>
        <p:xfrm>
          <a:off x="389156" y="1849425"/>
          <a:ext cx="8365688" cy="3159149"/>
        </p:xfrm>
        <a:graphic>
          <a:graphicData uri="http://schemas.openxmlformats.org/drawingml/2006/table">
            <a:tbl>
              <a:tblPr firstRow="1" firstCol="1" bandRow="1">
                <a:tableStyleId>{08FB837D-C827-4EFA-A057-4D05807E0F7C}</a:tableStyleId>
              </a:tblPr>
              <a:tblGrid>
                <a:gridCol w="1486004">
                  <a:extLst>
                    <a:ext uri="{9D8B030D-6E8A-4147-A177-3AD203B41FA5}">
                      <a16:colId xmlns:a16="http://schemas.microsoft.com/office/drawing/2014/main" xmlns="" val="599845728"/>
                    </a:ext>
                  </a:extLst>
                </a:gridCol>
                <a:gridCol w="664749">
                  <a:extLst>
                    <a:ext uri="{9D8B030D-6E8A-4147-A177-3AD203B41FA5}">
                      <a16:colId xmlns:a16="http://schemas.microsoft.com/office/drawing/2014/main" xmlns="" val="2373254744"/>
                    </a:ext>
                  </a:extLst>
                </a:gridCol>
                <a:gridCol w="598275">
                  <a:extLst>
                    <a:ext uri="{9D8B030D-6E8A-4147-A177-3AD203B41FA5}">
                      <a16:colId xmlns:a16="http://schemas.microsoft.com/office/drawing/2014/main" xmlns="" val="1964165077"/>
                    </a:ext>
                  </a:extLst>
                </a:gridCol>
                <a:gridCol w="864174">
                  <a:extLst>
                    <a:ext uri="{9D8B030D-6E8A-4147-A177-3AD203B41FA5}">
                      <a16:colId xmlns:a16="http://schemas.microsoft.com/office/drawing/2014/main" xmlns="" val="1008970563"/>
                    </a:ext>
                  </a:extLst>
                </a:gridCol>
                <a:gridCol w="1184996">
                  <a:extLst>
                    <a:ext uri="{9D8B030D-6E8A-4147-A177-3AD203B41FA5}">
                      <a16:colId xmlns:a16="http://schemas.microsoft.com/office/drawing/2014/main" xmlns="" val="1153546156"/>
                    </a:ext>
                  </a:extLst>
                </a:gridCol>
                <a:gridCol w="3567490">
                  <a:extLst>
                    <a:ext uri="{9D8B030D-6E8A-4147-A177-3AD203B41FA5}">
                      <a16:colId xmlns:a16="http://schemas.microsoft.com/office/drawing/2014/main" xmlns="" val="2471326049"/>
                    </a:ext>
                  </a:extLst>
                </a:gridCol>
              </a:tblGrid>
              <a:tr h="303157">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Indicator</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Target</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Actual</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400">
                          <a:solidFill>
                            <a:schemeClr val="tx1"/>
                          </a:solidFill>
                          <a:effectLst/>
                          <a:latin typeface="Arial" panose="020B0604020202020204" pitchFamily="34" charset="0"/>
                          <a:cs typeface="Arial" panose="020B0604020202020204" pitchFamily="34" charset="0"/>
                        </a:rPr>
                        <a:t>Variance</a:t>
                      </a:r>
                      <a:endParaRPr lang="en-US"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GB" sz="1400" dirty="0">
                          <a:solidFill>
                            <a:schemeClr val="tx1"/>
                          </a:solidFill>
                          <a:effectLst/>
                          <a:latin typeface="Arial" panose="020B0604020202020204" pitchFamily="34" charset="0"/>
                          <a:cs typeface="Arial" panose="020B0604020202020204" pitchFamily="34" charset="0"/>
                        </a:rPr>
                        <a:t>Reason for Variance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862" marR="9862" marT="0" marB="0"/>
                </a:tc>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Action</a:t>
                      </a:r>
                    </a:p>
                  </a:txBody>
                  <a:tcPr marL="9862" marR="9862" marT="0" marB="0"/>
                </a:tc>
                <a:extLst>
                  <a:ext uri="{0D108BD9-81ED-4DB2-BD59-A6C34878D82A}">
                    <a16:rowId xmlns:a16="http://schemas.microsoft.com/office/drawing/2014/main" xmlns="" val="202551521"/>
                  </a:ext>
                </a:extLst>
              </a:tr>
              <a:tr h="454735">
                <a:tc>
                  <a:txBody>
                    <a:bodyPr/>
                    <a:lstStyle/>
                    <a:p>
                      <a:pPr marL="0" marR="0" lvl="0" indent="0" algn="l" defTabSz="914377"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ZA" sz="1400" u="none" strike="noStrike" kern="1200" cap="none" spc="0" normalizeH="0" baseline="0" noProof="0" dirty="0">
                          <a:ln>
                            <a:noFill/>
                          </a:ln>
                          <a:effectLst/>
                          <a:uLnTx/>
                          <a:uFillTx/>
                          <a:latin typeface="Arial" panose="020B0604020202020204" pitchFamily="34" charset="0"/>
                          <a:cs typeface="Arial" panose="020B0604020202020204" pitchFamily="34" charset="0"/>
                        </a:rPr>
                        <a:t>Quarterly reports on updates to Content Hub produced 1 month after each quarter end</a:t>
                      </a:r>
                    </a:p>
                  </a:txBody>
                  <a:tcPr marL="61401" marR="61401" marT="0" marB="0"/>
                </a:tc>
                <a:tc>
                  <a:txBody>
                    <a:bodyPr/>
                    <a:lstStyle/>
                    <a:p>
                      <a:pPr marL="0" marR="0" algn="l">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4</a:t>
                      </a:r>
                    </a:p>
                  </a:txBody>
                  <a:tcPr marL="61401" marR="61401" marT="0" marB="0"/>
                </a:tc>
                <a:tc>
                  <a:txBody>
                    <a:bodyPr/>
                    <a:lstStyle/>
                    <a:p>
                      <a:pPr marL="0" marR="0" algn="l">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a:t>
                      </a:r>
                    </a:p>
                  </a:txBody>
                  <a:tcPr marL="61401" marR="61401" marT="0" marB="0"/>
                </a:tc>
                <a:tc>
                  <a:txBody>
                    <a:bodyPr/>
                    <a:lstStyle/>
                    <a:p>
                      <a:pPr marL="0" marR="0" algn="l">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rowSpan="2">
                  <a:txBody>
                    <a:bodyPr/>
                    <a:lstStyle/>
                    <a:p>
                      <a:pPr marL="0" marR="0" algn="l">
                        <a:lnSpc>
                          <a:spcPct val="107000"/>
                        </a:lnSpc>
                        <a:spcBef>
                          <a:spcPts val="0"/>
                        </a:spcBef>
                        <a:spcAft>
                          <a:spcPts val="0"/>
                        </a:spcAft>
                      </a:pPr>
                      <a:r>
                        <a:rPr lang="en-ZA" sz="1400" baseline="0" dirty="0">
                          <a:effectLst/>
                          <a:latin typeface="Arial" panose="020B0604020202020204" pitchFamily="34" charset="0"/>
                          <a:cs typeface="Arial" panose="020B0604020202020204" pitchFamily="34" charset="0"/>
                        </a:rPr>
                        <a:t>Target not achieved due to capacity constraints,</a:t>
                      </a:r>
                    </a:p>
                    <a:p>
                      <a:pPr marL="0" marR="0" algn="l">
                        <a:lnSpc>
                          <a:spcPct val="107000"/>
                        </a:lnSpc>
                        <a:spcBef>
                          <a:spcPts val="0"/>
                        </a:spcBef>
                        <a:spcAft>
                          <a:spcPts val="0"/>
                        </a:spcAft>
                      </a:pPr>
                      <a:r>
                        <a:rPr lang="en-ZA" sz="1400" baseline="0" dirty="0">
                          <a:effectLst/>
                          <a:latin typeface="Arial" panose="020B0604020202020204" pitchFamily="34" charset="0"/>
                          <a:cs typeface="Arial" panose="020B0604020202020204" pitchFamily="34" charset="0"/>
                        </a:rPr>
                        <a:t>resulting from vacancies within the unit.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7000"/>
                        </a:lnSpc>
                        <a:spcBef>
                          <a:spcPts val="0"/>
                        </a:spcBef>
                        <a:spcAft>
                          <a:spcPts val="0"/>
                        </a:spcAft>
                      </a:pPr>
                      <a:r>
                        <a:rPr lang="en-ZA" sz="1400" baseline="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rowSpan="2">
                  <a:txBody>
                    <a:bodyPr/>
                    <a:lstStyle/>
                    <a:p>
                      <a:pPr marL="0" marR="0">
                        <a:lnSpc>
                          <a:spcPct val="107000"/>
                        </a:lnSpc>
                        <a:spcBef>
                          <a:spcPts val="0"/>
                        </a:spcBef>
                        <a:spcAft>
                          <a:spcPts val="0"/>
                        </a:spcAft>
                      </a:pPr>
                      <a:r>
                        <a:rPr lang="en-ZA" sz="1400" kern="1200" dirty="0">
                          <a:effectLst/>
                          <a:latin typeface="Arial" panose="020B0604020202020204" pitchFamily="34" charset="0"/>
                          <a:cs typeface="Arial" panose="020B0604020202020204" pitchFamily="34" charset="0"/>
                        </a:rPr>
                        <a:t>Recruitment of Strategy Director is expected to be finalised shortly and Research Manager position has been filled.</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3291055347"/>
                  </a:ext>
                </a:extLst>
              </a:tr>
              <a:tr h="909470">
                <a:tc>
                  <a:txBody>
                    <a:bodyPr/>
                    <a:lstStyle/>
                    <a:p>
                      <a:pPr marL="0" marR="0" indent="0" algn="l">
                        <a:lnSpc>
                          <a:spcPct val="107000"/>
                        </a:lnSpc>
                        <a:spcBef>
                          <a:spcPts val="0"/>
                        </a:spcBef>
                        <a:spcAft>
                          <a:spcPts val="0"/>
                        </a:spcAft>
                        <a:buFont typeface="Arial" panose="020B0604020202020204" pitchFamily="34" charset="0"/>
                        <a:buNone/>
                      </a:pPr>
                      <a:r>
                        <a:rPr lang="en-ZA" sz="1400" kern="1200" dirty="0">
                          <a:effectLst/>
                          <a:latin typeface="Arial" panose="020B0604020202020204" pitchFamily="34" charset="0"/>
                          <a:cs typeface="Arial" panose="020B0604020202020204" pitchFamily="34" charset="0"/>
                        </a:rPr>
                        <a:t>Number of Research projects commissioned</a:t>
                      </a:r>
                    </a:p>
                  </a:txBody>
                  <a:tcPr marL="61401" marR="61401" marT="0" marB="0"/>
                </a:tc>
                <a:tc>
                  <a:txBody>
                    <a:bodyPr/>
                    <a:lstStyle/>
                    <a:p>
                      <a:pPr marL="0" marR="0" algn="l">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2</a:t>
                      </a:r>
                    </a:p>
                  </a:txBody>
                  <a:tcPr marL="61401" marR="61401" marT="0" marB="0"/>
                </a:tc>
                <a:tc>
                  <a:txBody>
                    <a:bodyPr/>
                    <a:lstStyle/>
                    <a:p>
                      <a:pPr marL="0" marR="0" algn="l">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a:txBody>
                    <a:bodyPr/>
                    <a:lstStyle/>
                    <a:p>
                      <a:pPr marL="0" marR="0" algn="l">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a:t>
                      </a:r>
                    </a:p>
                  </a:txBody>
                  <a:tcPr marL="61401" marR="61401" marT="0" marB="0"/>
                </a:tc>
                <a:tc vMerge="1">
                  <a:txBody>
                    <a:bodyPr/>
                    <a:lstStyle/>
                    <a:p>
                      <a:pPr marL="0" marR="0" algn="l">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tc vMerge="1">
                  <a:txBody>
                    <a:bodyPr/>
                    <a:lstStyle/>
                    <a:p>
                      <a:pPr marL="0" marR="0" algn="l">
                        <a:lnSpc>
                          <a:spcPct val="107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401" marR="61401" marT="0" marB="0"/>
                </a:tc>
                <a:extLst>
                  <a:ext uri="{0D108BD9-81ED-4DB2-BD59-A6C34878D82A}">
                    <a16:rowId xmlns:a16="http://schemas.microsoft.com/office/drawing/2014/main" xmlns="" val="2376233958"/>
                  </a:ext>
                </a:extLst>
              </a:tr>
            </a:tbl>
          </a:graphicData>
        </a:graphic>
      </p:graphicFrame>
      <p:sp>
        <p:nvSpPr>
          <p:cNvPr id="5" name="Title 5"/>
          <p:cNvSpPr>
            <a:spLocks noGrp="1"/>
          </p:cNvSpPr>
          <p:nvPr>
            <p:ph type="title"/>
          </p:nvPr>
        </p:nvSpPr>
        <p:spPr>
          <a:xfrm>
            <a:off x="81987" y="15766"/>
            <a:ext cx="8229600" cy="1143000"/>
          </a:xfrm>
          <a:noFill/>
        </p:spPr>
        <p:style>
          <a:lnRef idx="0">
            <a:scrgbClr r="0" g="0" b="0"/>
          </a:lnRef>
          <a:fillRef idx="1002">
            <a:schemeClr val="dk1"/>
          </a:fillRef>
          <a:effectRef idx="0">
            <a:scrgbClr r="0" g="0" b="0"/>
          </a:effectRef>
          <a:fontRef idx="major"/>
        </p:style>
        <p:txBody>
          <a:bodyPr>
            <a:noAutofit/>
          </a:bodyPr>
          <a:lstStyle/>
          <a:p>
            <a:pPr algn="l"/>
            <a:r>
              <a:rPr lang="en-ZA" sz="4000" b="0" dirty="0">
                <a:latin typeface="Arial" panose="020B0604020202020204" pitchFamily="34" charset="0"/>
                <a:cs typeface="Arial" panose="020B0604020202020204" pitchFamily="34" charset="0"/>
              </a:rPr>
              <a:t>Performance - Programme 5</a:t>
            </a:r>
            <a:br>
              <a:rPr lang="en-ZA" sz="4000" b="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Innovation, Research and Development</a:t>
            </a:r>
          </a:p>
        </p:txBody>
      </p:sp>
      <p:sp>
        <p:nvSpPr>
          <p:cNvPr id="3" name="Slide Number Placeholder 2">
            <a:extLst>
              <a:ext uri="{FF2B5EF4-FFF2-40B4-BE49-F238E27FC236}">
                <a16:creationId xmlns:a16="http://schemas.microsoft.com/office/drawing/2014/main" xmlns="" id="{A2E7D7F6-BDE1-4B6D-8174-C3B360E9F18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1563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4AC610E5-3B58-4439-9E36-D496B88C1D92}"/>
              </a:ext>
            </a:extLst>
          </p:cNvPr>
          <p:cNvSpPr txBox="1">
            <a:spLocks/>
          </p:cNvSpPr>
          <p:nvPr/>
        </p:nvSpPr>
        <p:spPr bwMode="auto">
          <a:xfrm>
            <a:off x="1105272" y="5886400"/>
            <a:ext cx="764319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Human Resources</a:t>
            </a:r>
          </a:p>
        </p:txBody>
      </p:sp>
      <p:pic>
        <p:nvPicPr>
          <p:cNvPr id="9" name="Picture 8">
            <a:extLst>
              <a:ext uri="{FF2B5EF4-FFF2-40B4-BE49-F238E27FC236}">
                <a16:creationId xmlns:a16="http://schemas.microsoft.com/office/drawing/2014/main" xmlns="" id="{88F87D80-E685-48EE-A87C-B08EBC0196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0466" y="386467"/>
            <a:ext cx="4183067" cy="1011528"/>
          </a:xfrm>
          <a:prstGeom prst="rect">
            <a:avLst/>
          </a:prstGeom>
        </p:spPr>
      </p:pic>
      <p:pic>
        <p:nvPicPr>
          <p:cNvPr id="2" name="Picture 1">
            <a:extLst>
              <a:ext uri="{FF2B5EF4-FFF2-40B4-BE49-F238E27FC236}">
                <a16:creationId xmlns:a16="http://schemas.microsoft.com/office/drawing/2014/main" xmlns="" id="{BF7DDB03-C0FA-4EA6-B850-8D8FA0105FBF}"/>
              </a:ext>
            </a:extLst>
          </p:cNvPr>
          <p:cNvPicPr>
            <a:picLocks noChangeAspect="1"/>
          </p:cNvPicPr>
          <p:nvPr/>
        </p:nvPicPr>
        <p:blipFill rotWithShape="1">
          <a:blip r:embed="rId3" cstate="print"/>
          <a:srcRect t="5583"/>
          <a:stretch/>
        </p:blipFill>
        <p:spPr>
          <a:xfrm>
            <a:off x="2267744" y="1397995"/>
            <a:ext cx="5253282" cy="4816230"/>
          </a:xfrm>
          <a:prstGeom prst="rect">
            <a:avLst/>
          </a:prstGeom>
        </p:spPr>
      </p:pic>
      <p:sp>
        <p:nvSpPr>
          <p:cNvPr id="4" name="Slide Number Placeholder 3">
            <a:extLst>
              <a:ext uri="{FF2B5EF4-FFF2-40B4-BE49-F238E27FC236}">
                <a16:creationId xmlns:a16="http://schemas.microsoft.com/office/drawing/2014/main" xmlns="" id="{2937762A-6042-4E50-B14B-8871313E74FD}"/>
              </a:ext>
            </a:extLst>
          </p:cNvPr>
          <p:cNvSpPr>
            <a:spLocks noGrp="1"/>
          </p:cNvSpPr>
          <p:nvPr>
            <p:ph type="sldNum" sz="quarter" idx="12"/>
          </p:nvPr>
        </p:nvSpPr>
        <p:spPr/>
        <p:txBody>
          <a:bodyPr/>
          <a:lstStyle/>
          <a:p>
            <a:pPr>
              <a:defRPr/>
            </a:pPr>
            <a:fld id="{2E49CD9C-A5F4-41C1-A948-BC0E30924D59}" type="slidenum">
              <a:rPr lang="en-US" smtClean="0"/>
              <a:pPr>
                <a:defRPr/>
              </a:pPr>
              <a:t>27</a:t>
            </a:fld>
            <a:endParaRPr lang="en-US" dirty="0"/>
          </a:p>
        </p:txBody>
      </p:sp>
    </p:spTree>
    <p:extLst>
      <p:ext uri="{BB962C8B-B14F-4D97-AF65-F5344CB8AC3E}">
        <p14:creationId xmlns:p14="http://schemas.microsoft.com/office/powerpoint/2010/main" xmlns="" val="2194507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0" dirty="0">
                <a:latin typeface="Arial" panose="020B0604020202020204" pitchFamily="34" charset="0"/>
                <a:cs typeface="Arial" panose="020B0604020202020204" pitchFamily="34" charset="0"/>
              </a:rPr>
              <a:t>Personnel Information – </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Summary as of 31 March 2018 </a:t>
            </a:r>
            <a:endParaRPr lang="en-US" b="0" dirty="0"/>
          </a:p>
        </p:txBody>
      </p:sp>
      <p:sp>
        <p:nvSpPr>
          <p:cNvPr id="4" name="Slide Number Placeholder 3"/>
          <p:cNvSpPr>
            <a:spLocks noGrp="1"/>
          </p:cNvSpPr>
          <p:nvPr>
            <p:ph type="sldNum" sz="quarter" idx="12"/>
          </p:nvPr>
        </p:nvSpPr>
        <p:spPr/>
        <p:txBody>
          <a:bodyPr/>
          <a:lstStyle/>
          <a:p>
            <a:pPr>
              <a:defRPr/>
            </a:pPr>
            <a:fld id="{D5EBA67E-7B4D-4AB0-BEA8-28D80A74962E}" type="slidenum">
              <a:rPr lang="en-US" smtClean="0"/>
              <a:pPr>
                <a:defRPr/>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064222307"/>
              </p:ext>
            </p:extLst>
          </p:nvPr>
        </p:nvGraphicFramePr>
        <p:xfrm>
          <a:off x="287524" y="1052736"/>
          <a:ext cx="8568952" cy="4886960"/>
        </p:xfrm>
        <a:graphic>
          <a:graphicData uri="http://schemas.openxmlformats.org/drawingml/2006/table">
            <a:tbl>
              <a:tblPr firstRow="1" bandRow="1">
                <a:tableStyleId>{93296810-A885-4BE3-A3E7-6D5BEEA58F35}</a:tableStyleId>
              </a:tblPr>
              <a:tblGrid>
                <a:gridCol w="2736304">
                  <a:extLst>
                    <a:ext uri="{9D8B030D-6E8A-4147-A177-3AD203B41FA5}">
                      <a16:colId xmlns:a16="http://schemas.microsoft.com/office/drawing/2014/main" xmlns="" val="918188769"/>
                    </a:ext>
                  </a:extLst>
                </a:gridCol>
                <a:gridCol w="4320480">
                  <a:extLst>
                    <a:ext uri="{9D8B030D-6E8A-4147-A177-3AD203B41FA5}">
                      <a16:colId xmlns:a16="http://schemas.microsoft.com/office/drawing/2014/main" xmlns="" val="1250367977"/>
                    </a:ext>
                  </a:extLst>
                </a:gridCol>
                <a:gridCol w="1512168">
                  <a:extLst>
                    <a:ext uri="{9D8B030D-6E8A-4147-A177-3AD203B41FA5}">
                      <a16:colId xmlns:a16="http://schemas.microsoft.com/office/drawing/2014/main" xmlns="" val="357758105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latin typeface="Arial" panose="020B0604020202020204" pitchFamily="34" charset="0"/>
                          <a:cs typeface="Arial" panose="020B0604020202020204" pitchFamily="34" charset="0"/>
                        </a:rPr>
                        <a:t>Total post establishment </a:t>
                      </a:r>
                      <a:endParaRPr lang="en-US" b="1" dirty="0">
                        <a:latin typeface="Arial" panose="020B0604020202020204" pitchFamily="34" charset="0"/>
                        <a:cs typeface="Arial" panose="020B060402020202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39 funded posts</a:t>
                      </a:r>
                      <a:endParaRPr lang="en-ZA" dirty="0">
                        <a:solidFill>
                          <a:schemeClr val="accent6">
                            <a:lumMod val="75000"/>
                          </a:schemeClr>
                        </a:solidFill>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xmlns="" val="2043336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latin typeface="Arial" panose="020B0604020202020204" pitchFamily="34" charset="0"/>
                          <a:cs typeface="Arial" panose="020B0604020202020204" pitchFamily="34" charset="0"/>
                        </a:rPr>
                        <a:t>Number of </a:t>
                      </a:r>
                      <a:r>
                        <a:rPr lang="en-ZA" b="1" dirty="0">
                          <a:latin typeface="Arial" panose="020B0604020202020204" pitchFamily="34" charset="0"/>
                          <a:cs typeface="Arial" panose="020B0604020202020204" pitchFamily="34" charset="0"/>
                        </a:rPr>
                        <a:t>posts filled at end of financial year </a:t>
                      </a:r>
                      <a:endParaRPr lang="en-US" b="1" dirty="0">
                        <a:latin typeface="Arial" panose="020B0604020202020204" pitchFamily="34" charset="0"/>
                        <a:cs typeface="Arial" panose="020B060402020202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26 </a:t>
                      </a:r>
                    </a:p>
                  </a:txBody>
                  <a:tcPr/>
                </a:tc>
                <a:tc hMerge="1">
                  <a:txBody>
                    <a:bodyPr/>
                    <a:lstStyle/>
                    <a:p>
                      <a:endParaRPr lang="en-US"/>
                    </a:p>
                  </a:txBody>
                  <a:tcPr/>
                </a:tc>
                <a:extLst>
                  <a:ext uri="{0D108BD9-81ED-4DB2-BD59-A6C34878D82A}">
                    <a16:rowId xmlns:a16="http://schemas.microsoft.com/office/drawing/2014/main" xmlns="" val="38898749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Arial" panose="020B0604020202020204" pitchFamily="34" charset="0"/>
                          <a:cs typeface="Arial" panose="020B0604020202020204" pitchFamily="34" charset="0"/>
                        </a:rPr>
                        <a:t>Number of funded vacant posts</a:t>
                      </a:r>
                      <a:endParaRPr lang="en-US" b="1" dirty="0">
                        <a:latin typeface="Arial" panose="020B0604020202020204" pitchFamily="34" charset="0"/>
                        <a:cs typeface="Arial" panose="020B0604020202020204" pitchFamily="34" charset="0"/>
                      </a:endParaRPr>
                    </a:p>
                  </a:txBody>
                  <a:tcPr/>
                </a:tc>
                <a:tc gridSpan="2">
                  <a:txBody>
                    <a:bodyPr/>
                    <a:lstStyle/>
                    <a:p>
                      <a:r>
                        <a:rPr lang="en-US" dirty="0">
                          <a:latin typeface="Arial" panose="020B0604020202020204" pitchFamily="34" charset="0"/>
                          <a:cs typeface="Arial" panose="020B0604020202020204" pitchFamily="34" charset="0"/>
                        </a:rPr>
                        <a:t>13</a:t>
                      </a:r>
                    </a:p>
                  </a:txBody>
                  <a:tcPr/>
                </a:tc>
                <a:tc hMerge="1">
                  <a:txBody>
                    <a:bodyPr/>
                    <a:lstStyle/>
                    <a:p>
                      <a:endParaRPr lang="en-US"/>
                    </a:p>
                  </a:txBody>
                  <a:tcPr/>
                </a:tc>
                <a:extLst>
                  <a:ext uri="{0D108BD9-81ED-4DB2-BD59-A6C34878D82A}">
                    <a16:rowId xmlns:a16="http://schemas.microsoft.com/office/drawing/2014/main" xmlns="" val="1513608518"/>
                  </a:ext>
                </a:extLst>
              </a:tr>
              <a:tr h="370840">
                <a:tc rowSpan="8">
                  <a:txBody>
                    <a:bodyPr/>
                    <a:lstStyle/>
                    <a:p>
                      <a:r>
                        <a:rPr lang="en-ZA" sz="1800" b="1" dirty="0">
                          <a:latin typeface="Arial" panose="020B0604020202020204" pitchFamily="34" charset="0"/>
                          <a:cs typeface="Arial" panose="020B0604020202020204" pitchFamily="34" charset="0"/>
                        </a:rPr>
                        <a:t>Vacant posts </a:t>
                      </a:r>
                      <a:endParaRPr lang="en-US" b="1"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Office of the CEO/Company Secretary</a:t>
                      </a:r>
                    </a:p>
                  </a:txBody>
                  <a:tcPr/>
                </a:tc>
                <a:tc>
                  <a:txBody>
                    <a:bodyPr/>
                    <a:lstStyle/>
                    <a:p>
                      <a:r>
                        <a:rPr lang="en-US" dirty="0">
                          <a:latin typeface="Arial" panose="020B0604020202020204" pitchFamily="34" charset="0"/>
                          <a:cs typeface="Arial" panose="020B0604020202020204" pitchFamily="34" charset="0"/>
                        </a:rPr>
                        <a:t>4 posts</a:t>
                      </a:r>
                    </a:p>
                  </a:txBody>
                  <a:tcPr/>
                </a:tc>
                <a:extLst>
                  <a:ext uri="{0D108BD9-81ED-4DB2-BD59-A6C34878D82A}">
                    <a16:rowId xmlns:a16="http://schemas.microsoft.com/office/drawing/2014/main" xmlns="" val="1261844119"/>
                  </a:ext>
                </a:extLst>
              </a:tr>
              <a:tr h="370840">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Projects</a:t>
                      </a:r>
                    </a:p>
                  </a:txBody>
                  <a:tcPr/>
                </a:tc>
                <a:tc>
                  <a:txBody>
                    <a:bodyPr/>
                    <a:lstStyle/>
                    <a:p>
                      <a:r>
                        <a:rPr lang="en-US" dirty="0">
                          <a:latin typeface="Arial" panose="020B0604020202020204" pitchFamily="34" charset="0"/>
                          <a:cs typeface="Arial" panose="020B0604020202020204" pitchFamily="34" charset="0"/>
                        </a:rPr>
                        <a:t>2 posts</a:t>
                      </a:r>
                    </a:p>
                  </a:txBody>
                  <a:tcPr/>
                </a:tc>
                <a:extLst>
                  <a:ext uri="{0D108BD9-81ED-4DB2-BD59-A6C34878D82A}">
                    <a16:rowId xmlns:a16="http://schemas.microsoft.com/office/drawing/2014/main" xmlns="" val="2735310250"/>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Finance </a:t>
                      </a:r>
                    </a:p>
                  </a:txBody>
                  <a:tcPr/>
                </a:tc>
                <a:tc>
                  <a:txBody>
                    <a:bodyPr/>
                    <a:lstStyle/>
                    <a:p>
                      <a:r>
                        <a:rPr lang="en-US" dirty="0">
                          <a:latin typeface="Arial" panose="020B0604020202020204" pitchFamily="34" charset="0"/>
                          <a:cs typeface="Arial" panose="020B0604020202020204" pitchFamily="34" charset="0"/>
                        </a:rPr>
                        <a:t>2 post</a:t>
                      </a:r>
                    </a:p>
                  </a:txBody>
                  <a:tcPr/>
                </a:tc>
                <a:extLst>
                  <a:ext uri="{0D108BD9-81ED-4DB2-BD59-A6C34878D82A}">
                    <a16:rowId xmlns:a16="http://schemas.microsoft.com/office/drawing/2014/main" xmlns="" val="4150817996"/>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Human Resources and Corporate Affairs</a:t>
                      </a:r>
                    </a:p>
                  </a:txBody>
                  <a:tcPr/>
                </a:tc>
                <a:tc>
                  <a:txBody>
                    <a:bodyPr/>
                    <a:lstStyle/>
                    <a:p>
                      <a:r>
                        <a:rPr lang="en-US" dirty="0">
                          <a:latin typeface="Arial" panose="020B0604020202020204" pitchFamily="34" charset="0"/>
                          <a:cs typeface="Arial" panose="020B0604020202020204" pitchFamily="34" charset="0"/>
                        </a:rPr>
                        <a:t>0 posts</a:t>
                      </a:r>
                    </a:p>
                  </a:txBody>
                  <a:tcPr/>
                </a:tc>
                <a:extLst>
                  <a:ext uri="{0D108BD9-81ED-4DB2-BD59-A6C34878D82A}">
                    <a16:rowId xmlns:a16="http://schemas.microsoft.com/office/drawing/2014/main" xmlns="" val="634752906"/>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Internal Audit</a:t>
                      </a:r>
                    </a:p>
                  </a:txBody>
                  <a:tcPr/>
                </a:tc>
                <a:tc>
                  <a:txBody>
                    <a:bodyPr/>
                    <a:lstStyle/>
                    <a:p>
                      <a:r>
                        <a:rPr lang="en-US" dirty="0">
                          <a:latin typeface="Arial" panose="020B0604020202020204" pitchFamily="34" charset="0"/>
                          <a:cs typeface="Arial" panose="020B0604020202020204" pitchFamily="34" charset="0"/>
                        </a:rPr>
                        <a:t>1 post</a:t>
                      </a:r>
                    </a:p>
                  </a:txBody>
                  <a:tcPr/>
                </a:tc>
                <a:extLst>
                  <a:ext uri="{0D108BD9-81ED-4DB2-BD59-A6C34878D82A}">
                    <a16:rowId xmlns:a16="http://schemas.microsoft.com/office/drawing/2014/main" xmlns="" val="4047988704"/>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Risk Management</a:t>
                      </a:r>
                    </a:p>
                  </a:txBody>
                  <a:tcPr/>
                </a:tc>
                <a:tc>
                  <a:txBody>
                    <a:bodyPr/>
                    <a:lstStyle/>
                    <a:p>
                      <a:r>
                        <a:rPr lang="en-US" dirty="0">
                          <a:latin typeface="Arial" panose="020B0604020202020204" pitchFamily="34" charset="0"/>
                          <a:cs typeface="Arial" panose="020B0604020202020204" pitchFamily="34" charset="0"/>
                        </a:rPr>
                        <a:t>1 post</a:t>
                      </a:r>
                    </a:p>
                  </a:txBody>
                  <a:tcPr/>
                </a:tc>
                <a:extLst>
                  <a:ext uri="{0D108BD9-81ED-4DB2-BD59-A6C34878D82A}">
                    <a16:rowId xmlns:a16="http://schemas.microsoft.com/office/drawing/2014/main" xmlns="" val="3103874966"/>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Communications</a:t>
                      </a:r>
                    </a:p>
                  </a:txBody>
                  <a:tcPr/>
                </a:tc>
                <a:tc>
                  <a:txBody>
                    <a:bodyPr/>
                    <a:lstStyle/>
                    <a:p>
                      <a:r>
                        <a:rPr lang="en-US" dirty="0">
                          <a:latin typeface="Arial" panose="020B0604020202020204" pitchFamily="34" charset="0"/>
                          <a:cs typeface="Arial" panose="020B0604020202020204" pitchFamily="34" charset="0"/>
                        </a:rPr>
                        <a:t>1 post</a:t>
                      </a:r>
                    </a:p>
                  </a:txBody>
                  <a:tcPr/>
                </a:tc>
                <a:extLst>
                  <a:ext uri="{0D108BD9-81ED-4DB2-BD59-A6C34878D82A}">
                    <a16:rowId xmlns:a16="http://schemas.microsoft.com/office/drawing/2014/main" xmlns="" val="1774225792"/>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Strategy,</a:t>
                      </a:r>
                      <a:r>
                        <a:rPr lang="en-ZA" sz="1800" baseline="0" dirty="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Monitoring and Evaluation</a:t>
                      </a:r>
                    </a:p>
                  </a:txBody>
                  <a:tcPr/>
                </a:tc>
                <a:tc>
                  <a:txBody>
                    <a:bodyPr/>
                    <a:lstStyle/>
                    <a:p>
                      <a:r>
                        <a:rPr lang="en-US" dirty="0">
                          <a:latin typeface="Arial" panose="020B0604020202020204" pitchFamily="34" charset="0"/>
                          <a:cs typeface="Arial" panose="020B0604020202020204" pitchFamily="34" charset="0"/>
                        </a:rPr>
                        <a:t>2 posts</a:t>
                      </a:r>
                    </a:p>
                  </a:txBody>
                  <a:tcPr/>
                </a:tc>
                <a:extLst>
                  <a:ext uri="{0D108BD9-81ED-4DB2-BD59-A6C34878D82A}">
                    <a16:rowId xmlns:a16="http://schemas.microsoft.com/office/drawing/2014/main" xmlns="" val="211504670"/>
                  </a:ext>
                </a:extLst>
              </a:tr>
            </a:tbl>
          </a:graphicData>
        </a:graphic>
      </p:graphicFrame>
    </p:spTree>
    <p:extLst>
      <p:ext uri="{BB962C8B-B14F-4D97-AF65-F5344CB8AC3E}">
        <p14:creationId xmlns:p14="http://schemas.microsoft.com/office/powerpoint/2010/main" xmlns="" val="200789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0" dirty="0">
                <a:latin typeface="Arial" panose="020B0604020202020204" pitchFamily="34" charset="0"/>
                <a:cs typeface="Arial" panose="020B0604020202020204" pitchFamily="34" charset="0"/>
              </a:rPr>
              <a:t>Personnel Information – </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Summary as of 1 October 2018 </a:t>
            </a:r>
            <a:endParaRPr lang="en-US" b="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462690405"/>
              </p:ext>
            </p:extLst>
          </p:nvPr>
        </p:nvGraphicFramePr>
        <p:xfrm>
          <a:off x="148680" y="1184488"/>
          <a:ext cx="8846640" cy="5196840"/>
        </p:xfrm>
        <a:graphic>
          <a:graphicData uri="http://schemas.openxmlformats.org/drawingml/2006/table">
            <a:tbl>
              <a:tblPr firstRow="1" bandRow="1">
                <a:tableStyleId>{93296810-A885-4BE3-A3E7-6D5BEEA58F35}</a:tableStyleId>
              </a:tblPr>
              <a:tblGrid>
                <a:gridCol w="1141784">
                  <a:extLst>
                    <a:ext uri="{9D8B030D-6E8A-4147-A177-3AD203B41FA5}">
                      <a16:colId xmlns:a16="http://schemas.microsoft.com/office/drawing/2014/main" xmlns="" val="918188769"/>
                    </a:ext>
                  </a:extLst>
                </a:gridCol>
                <a:gridCol w="1769368">
                  <a:extLst>
                    <a:ext uri="{9D8B030D-6E8A-4147-A177-3AD203B41FA5}">
                      <a16:colId xmlns:a16="http://schemas.microsoft.com/office/drawing/2014/main" xmlns="" val="1250367977"/>
                    </a:ext>
                  </a:extLst>
                </a:gridCol>
                <a:gridCol w="360040">
                  <a:extLst>
                    <a:ext uri="{9D8B030D-6E8A-4147-A177-3AD203B41FA5}">
                      <a16:colId xmlns:a16="http://schemas.microsoft.com/office/drawing/2014/main" xmlns="" val="3577581053"/>
                    </a:ext>
                  </a:extLst>
                </a:gridCol>
                <a:gridCol w="2695128">
                  <a:extLst>
                    <a:ext uri="{9D8B030D-6E8A-4147-A177-3AD203B41FA5}">
                      <a16:colId xmlns:a16="http://schemas.microsoft.com/office/drawing/2014/main" xmlns="" val="805280251"/>
                    </a:ext>
                  </a:extLst>
                </a:gridCol>
                <a:gridCol w="2880320">
                  <a:extLst>
                    <a:ext uri="{9D8B030D-6E8A-4147-A177-3AD203B41FA5}">
                      <a16:colId xmlns:a16="http://schemas.microsoft.com/office/drawing/2014/main" xmlns="" val="25253450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39 funded posts</a:t>
                      </a:r>
                      <a:endParaRPr lang="en-ZA" sz="1500" dirty="0">
                        <a:solidFill>
                          <a:schemeClr val="accent6">
                            <a:lumMod val="75000"/>
                          </a:schemeClr>
                        </a:solidFill>
                        <a:latin typeface="Arial" panose="020B0604020202020204" pitchFamily="34" charset="0"/>
                        <a:cs typeface="Arial" panose="020B060402020202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dirty="0">
                        <a:solidFill>
                          <a:schemeClr val="accent6">
                            <a:lumMod val="75000"/>
                          </a:schemeClr>
                        </a:solidFill>
                        <a:latin typeface="Arial" panose="020B0604020202020204" pitchFamily="34" charset="0"/>
                        <a:cs typeface="Arial" panose="020B0604020202020204" pitchFamily="34" charset="0"/>
                      </a:endParaRP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solidFill>
                            <a:schemeClr val="bg1"/>
                          </a:solidFill>
                          <a:latin typeface="Arial" panose="020B0604020202020204" pitchFamily="34" charset="0"/>
                          <a:cs typeface="Arial" panose="020B0604020202020204" pitchFamily="34" charset="0"/>
                        </a:rPr>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solidFill>
                            <a:schemeClr val="bg1"/>
                          </a:solidFill>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xmlns="" val="2043336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1" dirty="0">
                          <a:latin typeface="Arial" panose="020B0604020202020204" pitchFamily="34" charset="0"/>
                          <a:cs typeface="Arial" panose="020B0604020202020204" pitchFamily="34" charset="0"/>
                        </a:rPr>
                        <a:t>Filled</a:t>
                      </a:r>
                      <a:endParaRPr lang="en-US" sz="1500" b="1" dirty="0">
                        <a:latin typeface="Arial" panose="020B0604020202020204" pitchFamily="34" charset="0"/>
                        <a:cs typeface="Arial" panose="020B0604020202020204" pitchFamily="34" charset="0"/>
                      </a:endParaRP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29</a:t>
                      </a:r>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dirty="0">
                        <a:latin typeface="Arial" panose="020B0604020202020204" pitchFamily="34" charset="0"/>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898749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1" dirty="0">
                          <a:latin typeface="Arial" panose="020B0604020202020204" pitchFamily="34" charset="0"/>
                          <a:cs typeface="Arial" panose="020B0604020202020204" pitchFamily="34" charset="0"/>
                        </a:rPr>
                        <a:t>Vacant</a:t>
                      </a:r>
                      <a:endParaRPr lang="en-US" sz="1500" b="1" dirty="0">
                        <a:latin typeface="Arial" panose="020B0604020202020204" pitchFamily="34" charset="0"/>
                        <a:cs typeface="Arial" panose="020B0604020202020204" pitchFamily="34" charset="0"/>
                      </a:endParaRPr>
                    </a:p>
                  </a:txBody>
                  <a:tcPr/>
                </a:tc>
                <a:tc gridSpan="4">
                  <a:txBody>
                    <a:bodyPr/>
                    <a:lstStyle/>
                    <a:p>
                      <a:r>
                        <a:rPr lang="en-US" sz="1500" dirty="0">
                          <a:latin typeface="Arial" panose="020B0604020202020204" pitchFamily="34" charset="0"/>
                          <a:cs typeface="Arial" panose="020B0604020202020204" pitchFamily="34" charset="0"/>
                        </a:rPr>
                        <a:t>10</a:t>
                      </a:r>
                    </a:p>
                  </a:txBody>
                  <a:tcPr/>
                </a:tc>
                <a:tc hMerge="1">
                  <a:txBody>
                    <a:bodyPr/>
                    <a:lstStyle/>
                    <a:p>
                      <a:endParaRPr lang="en-US"/>
                    </a:p>
                  </a:txBody>
                  <a:tcPr/>
                </a:tc>
                <a:tc hMerge="1">
                  <a:txBody>
                    <a:bodyPr/>
                    <a:lstStyle/>
                    <a:p>
                      <a:endParaRPr lang="en-US" sz="1500" dirty="0">
                        <a:latin typeface="Arial" panose="020B0604020202020204" pitchFamily="34" charset="0"/>
                        <a:cs typeface="Arial" panose="020B0604020202020204" pitchFamily="34" charset="0"/>
                      </a:endParaRPr>
                    </a:p>
                  </a:txBody>
                  <a:tcPr/>
                </a:tc>
                <a:tc hMerge="1">
                  <a:txBody>
                    <a:bodyPr/>
                    <a:lstStyle/>
                    <a:p>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13608518"/>
                  </a:ext>
                </a:extLst>
              </a:tr>
              <a:tr h="370840">
                <a:tc rowSpan="8">
                  <a:txBody>
                    <a:bodyPr/>
                    <a:lstStyle/>
                    <a:p>
                      <a:r>
                        <a:rPr lang="en-ZA" sz="1500" b="1" dirty="0">
                          <a:latin typeface="Arial" panose="020B0604020202020204" pitchFamily="34" charset="0"/>
                          <a:cs typeface="Arial" panose="020B0604020202020204" pitchFamily="34" charset="0"/>
                        </a:rPr>
                        <a:t>Vacant posts </a:t>
                      </a:r>
                      <a:endParaRPr lang="en-US" sz="1500" b="1"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Office of CEO</a:t>
                      </a:r>
                    </a:p>
                  </a:txBody>
                  <a:tcPr/>
                </a:tc>
                <a:tc>
                  <a:txBody>
                    <a:bodyPr/>
                    <a:lstStyle/>
                    <a:p>
                      <a:r>
                        <a:rPr lang="en-US" sz="1500" dirty="0">
                          <a:latin typeface="Arial" panose="020B0604020202020204" pitchFamily="34" charset="0"/>
                          <a:cs typeface="Arial" panose="020B0604020202020204" pitchFamily="34" charset="0"/>
                        </a:rPr>
                        <a:t>2 </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CEO</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Knowledge </a:t>
                      </a:r>
                      <a:r>
                        <a:rPr lang="en-US" sz="1500" dirty="0" err="1">
                          <a:latin typeface="Arial" panose="020B0604020202020204" pitchFamily="34" charset="0"/>
                          <a:cs typeface="Arial" panose="020B0604020202020204" pitchFamily="34" charset="0"/>
                        </a:rPr>
                        <a:t>Mgt</a:t>
                      </a:r>
                      <a:r>
                        <a:rPr lang="en-US" sz="1500" dirty="0">
                          <a:latin typeface="Arial" panose="020B0604020202020204" pitchFamily="34" charset="0"/>
                          <a:cs typeface="Arial" panose="020B0604020202020204" pitchFamily="34" charset="0"/>
                        </a:rPr>
                        <a:t> Co-</a:t>
                      </a:r>
                      <a:r>
                        <a:rPr lang="en-US" sz="1500" dirty="0" err="1">
                          <a:latin typeface="Arial" panose="020B0604020202020204" pitchFamily="34" charset="0"/>
                          <a:cs typeface="Arial" panose="020B0604020202020204" pitchFamily="34" charset="0"/>
                        </a:rPr>
                        <a:t>ordinator</a:t>
                      </a:r>
                      <a:endParaRPr lang="en-US" sz="1500" dirty="0">
                        <a:latin typeface="Arial" panose="020B0604020202020204" pitchFamily="34" charset="0"/>
                        <a:cs typeface="Arial" panose="020B0604020202020204" pitchFamily="34" charset="0"/>
                      </a:endParaRPr>
                    </a:p>
                  </a:txBody>
                  <a:tcPr/>
                </a:tc>
                <a:tc>
                  <a:txBody>
                    <a:bodyPr/>
                    <a:lstStyle/>
                    <a:p>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61844119"/>
                  </a:ext>
                </a:extLst>
              </a:tr>
              <a:tr h="370840">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Projects</a:t>
                      </a:r>
                    </a:p>
                  </a:txBody>
                  <a:tcPr/>
                </a:tc>
                <a:tc>
                  <a:txBody>
                    <a:bodyPr/>
                    <a:lstStyle/>
                    <a:p>
                      <a:r>
                        <a:rPr lang="en-US" sz="1500" dirty="0">
                          <a:latin typeface="Arial" panose="020B0604020202020204" pitchFamily="34" charset="0"/>
                          <a:cs typeface="Arial" panose="020B0604020202020204" pitchFamily="34" charset="0"/>
                        </a:rPr>
                        <a:t>2</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Projects Director</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Digital Co-</a:t>
                      </a:r>
                      <a:r>
                        <a:rPr lang="en-US" sz="1500" dirty="0" err="1">
                          <a:latin typeface="Arial" panose="020B0604020202020204" pitchFamily="34" charset="0"/>
                          <a:cs typeface="Arial" panose="020B0604020202020204" pitchFamily="34" charset="0"/>
                        </a:rPr>
                        <a:t>ordinator</a:t>
                      </a:r>
                      <a:endParaRPr lang="en-US" sz="15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Position Advertised</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Recent resignation</a:t>
                      </a:r>
                    </a:p>
                  </a:txBody>
                  <a:tcPr/>
                </a:tc>
                <a:extLst>
                  <a:ext uri="{0D108BD9-81ED-4DB2-BD59-A6C34878D82A}">
                    <a16:rowId xmlns:a16="http://schemas.microsoft.com/office/drawing/2014/main" xmlns="" val="2735310250"/>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Finance </a:t>
                      </a:r>
                    </a:p>
                  </a:txBody>
                  <a:tcPr/>
                </a:tc>
                <a:tc>
                  <a:txBody>
                    <a:bodyPr/>
                    <a:lstStyle/>
                    <a:p>
                      <a:r>
                        <a:rPr lang="en-US" sz="1500" dirty="0">
                          <a:latin typeface="Arial" panose="020B0604020202020204" pitchFamily="34" charset="0"/>
                          <a:cs typeface="Arial" panose="020B0604020202020204" pitchFamily="34" charset="0"/>
                        </a:rPr>
                        <a:t>1 </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Finance </a:t>
                      </a:r>
                      <a:r>
                        <a:rPr lang="en-US" sz="1500" dirty="0" err="1">
                          <a:latin typeface="Arial" panose="020B0604020202020204" pitchFamily="34" charset="0"/>
                          <a:cs typeface="Arial" panose="020B0604020202020204" pitchFamily="34" charset="0"/>
                        </a:rPr>
                        <a:t>Mgr</a:t>
                      </a:r>
                      <a:endParaRPr lang="en-US" sz="15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Recruitment in process</a:t>
                      </a:r>
                    </a:p>
                  </a:txBody>
                  <a:tcPr/>
                </a:tc>
                <a:extLst>
                  <a:ext uri="{0D108BD9-81ED-4DB2-BD59-A6C34878D82A}">
                    <a16:rowId xmlns:a16="http://schemas.microsoft.com/office/drawing/2014/main" xmlns="" val="4150817996"/>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HR &amp; Corp Affairs</a:t>
                      </a:r>
                    </a:p>
                  </a:txBody>
                  <a:tcPr/>
                </a:tc>
                <a:tc>
                  <a:txBody>
                    <a:bodyPr/>
                    <a:lstStyle/>
                    <a:p>
                      <a:r>
                        <a:rPr lang="en-US" sz="1500" dirty="0">
                          <a:latin typeface="Arial" panose="020B0604020202020204" pitchFamily="34" charset="0"/>
                          <a:cs typeface="Arial" panose="020B0604020202020204" pitchFamily="34" charset="0"/>
                        </a:rPr>
                        <a:t>1</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HR &amp; Corp Affairs </a:t>
                      </a:r>
                      <a:r>
                        <a:rPr lang="en-US" sz="1500" dirty="0" err="1">
                          <a:latin typeface="Arial" panose="020B0604020202020204" pitchFamily="34" charset="0"/>
                          <a:cs typeface="Arial" panose="020B0604020202020204" pitchFamily="34" charset="0"/>
                        </a:rPr>
                        <a:t>Mgr</a:t>
                      </a:r>
                      <a:endParaRPr lang="en-US" sz="1500" dirty="0">
                        <a:latin typeface="Arial" panose="020B0604020202020204" pitchFamily="34" charset="0"/>
                        <a:cs typeface="Arial" panose="020B0604020202020204" pitchFamily="34" charset="0"/>
                      </a:endParaRPr>
                    </a:p>
                  </a:txBody>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Recent resignation - position advertised</a:t>
                      </a:r>
                    </a:p>
                  </a:txBody>
                  <a:tcPr/>
                </a:tc>
                <a:extLst>
                  <a:ext uri="{0D108BD9-81ED-4DB2-BD59-A6C34878D82A}">
                    <a16:rowId xmlns:a16="http://schemas.microsoft.com/office/drawing/2014/main" xmlns="" val="634752906"/>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Internal Audit</a:t>
                      </a:r>
                    </a:p>
                  </a:txBody>
                  <a:tcPr/>
                </a:tc>
                <a:tc>
                  <a:txBody>
                    <a:bodyPr/>
                    <a:lstStyle/>
                    <a:p>
                      <a:r>
                        <a:rPr lang="en-US" sz="1500" dirty="0">
                          <a:latin typeface="Arial" panose="020B0604020202020204" pitchFamily="34" charset="0"/>
                          <a:cs typeface="Arial" panose="020B0604020202020204" pitchFamily="34" charset="0"/>
                        </a:rPr>
                        <a:t>1</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IA Manager</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Offer to be made in October</a:t>
                      </a:r>
                    </a:p>
                  </a:txBody>
                  <a:tcPr/>
                </a:tc>
                <a:extLst>
                  <a:ext uri="{0D108BD9-81ED-4DB2-BD59-A6C34878D82A}">
                    <a16:rowId xmlns:a16="http://schemas.microsoft.com/office/drawing/2014/main" xmlns="" val="4047988704"/>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Risk Management</a:t>
                      </a:r>
                    </a:p>
                  </a:txBody>
                  <a:tcPr/>
                </a:tc>
                <a:tc>
                  <a:txBody>
                    <a:bodyPr/>
                    <a:lstStyle/>
                    <a:p>
                      <a:r>
                        <a:rPr lang="en-US" sz="1500" dirty="0">
                          <a:latin typeface="Arial" panose="020B0604020202020204" pitchFamily="34" charset="0"/>
                          <a:cs typeface="Arial" panose="020B0604020202020204" pitchFamily="34" charset="0"/>
                        </a:rPr>
                        <a:t>1</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Risk Specialist</a:t>
                      </a:r>
                    </a:p>
                  </a:txBody>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Offer to be made in October</a:t>
                      </a:r>
                    </a:p>
                  </a:txBody>
                  <a:tcPr/>
                </a:tc>
                <a:extLst>
                  <a:ext uri="{0D108BD9-81ED-4DB2-BD59-A6C34878D82A}">
                    <a16:rowId xmlns:a16="http://schemas.microsoft.com/office/drawing/2014/main" xmlns="" val="3103874966"/>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err="1">
                          <a:latin typeface="Arial" panose="020B0604020202020204" pitchFamily="34" charset="0"/>
                          <a:cs typeface="Arial" panose="020B0604020202020204" pitchFamily="34" charset="0"/>
                        </a:rPr>
                        <a:t>Comms</a:t>
                      </a:r>
                      <a:endParaRPr lang="en-ZA"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1</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Travel &amp; Events Co-</a:t>
                      </a:r>
                      <a:r>
                        <a:rPr lang="en-US" sz="1500" dirty="0" err="1">
                          <a:latin typeface="Arial" panose="020B0604020202020204" pitchFamily="34" charset="0"/>
                          <a:cs typeface="Arial" panose="020B0604020202020204" pitchFamily="34" charset="0"/>
                        </a:rPr>
                        <a:t>ordinator</a:t>
                      </a:r>
                      <a:endParaRPr lang="en-US" sz="15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Position to be rescoped</a:t>
                      </a:r>
                    </a:p>
                  </a:txBody>
                  <a:tcPr/>
                </a:tc>
                <a:extLst>
                  <a:ext uri="{0D108BD9-81ED-4DB2-BD59-A6C34878D82A}">
                    <a16:rowId xmlns:a16="http://schemas.microsoft.com/office/drawing/2014/main" xmlns="" val="1774225792"/>
                  </a:ext>
                </a:extLst>
              </a:tr>
              <a:tr h="370840">
                <a:tc vMerge="1">
                  <a:txBody>
                    <a:bodyPr/>
                    <a:lstStyle/>
                    <a:p>
                      <a:pPr>
                        <a:buClr>
                          <a:schemeClr val="accent6">
                            <a:lumMod val="75000"/>
                          </a:schemeClr>
                        </a:buClr>
                        <a:buSzPct val="200000"/>
                        <a:buFont typeface="Wingdings" panose="05000000000000000000" pitchFamily="2" charset="2"/>
                        <a:buNone/>
                      </a:pP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Arial" panose="020B0604020202020204" pitchFamily="34" charset="0"/>
                          <a:cs typeface="Arial" panose="020B0604020202020204" pitchFamily="34" charset="0"/>
                        </a:rPr>
                        <a:t>Strategy,</a:t>
                      </a:r>
                      <a:r>
                        <a:rPr lang="en-ZA" sz="1500" baseline="0" dirty="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M&amp;E</a:t>
                      </a:r>
                    </a:p>
                  </a:txBody>
                  <a:tcPr/>
                </a:tc>
                <a:tc>
                  <a:txBody>
                    <a:bodyPr/>
                    <a:lstStyle/>
                    <a:p>
                      <a:r>
                        <a:rPr lang="en-US" sz="1500" dirty="0">
                          <a:latin typeface="Arial" panose="020B0604020202020204" pitchFamily="34" charset="0"/>
                          <a:cs typeface="Arial" panose="020B0604020202020204" pitchFamily="34" charset="0"/>
                        </a:rPr>
                        <a:t>1</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Strategy &amp; M&amp;E Director</a:t>
                      </a:r>
                    </a:p>
                  </a:txBody>
                  <a:tcPr/>
                </a:tc>
                <a:tc>
                  <a:txBody>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Position advertised</a:t>
                      </a:r>
                    </a:p>
                  </a:txBody>
                  <a:tcPr/>
                </a:tc>
                <a:extLst>
                  <a:ext uri="{0D108BD9-81ED-4DB2-BD59-A6C34878D82A}">
                    <a16:rowId xmlns:a16="http://schemas.microsoft.com/office/drawing/2014/main" xmlns="" val="211504670"/>
                  </a:ext>
                </a:extLst>
              </a:tr>
            </a:tbl>
          </a:graphicData>
        </a:graphic>
      </p:graphicFrame>
    </p:spTree>
    <p:extLst>
      <p:ext uri="{BB962C8B-B14F-4D97-AF65-F5344CB8AC3E}">
        <p14:creationId xmlns:p14="http://schemas.microsoft.com/office/powerpoint/2010/main" xmlns="" val="142478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1143000"/>
          </a:xfrm>
        </p:spPr>
        <p:txBody>
          <a:bodyPr/>
          <a:lstStyle/>
          <a:p>
            <a:pPr algn="l"/>
            <a:r>
              <a:rPr lang="en-ZA" sz="4000" b="0" dirty="0">
                <a:solidFill>
                  <a:schemeClr val="tx1"/>
                </a:solidFill>
                <a:latin typeface="Arial" panose="020B0604020202020204" pitchFamily="34" charset="0"/>
                <a:cs typeface="Arial" panose="020B0604020202020204" pitchFamily="34" charset="0"/>
              </a:rPr>
              <a:t>MDDA Mandate</a:t>
            </a:r>
            <a:endParaRPr lang="en-US" sz="4000" b="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439C9FF8-086F-44FC-8F62-63AC359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t="22064" b="7350"/>
          <a:stretch/>
        </p:blipFill>
        <p:spPr>
          <a:xfrm>
            <a:off x="323528" y="1189540"/>
            <a:ext cx="8466600" cy="4482132"/>
          </a:xfrm>
          <a:prstGeom prst="rect">
            <a:avLst/>
          </a:prstGeom>
        </p:spPr>
      </p:pic>
      <p:grpSp>
        <p:nvGrpSpPr>
          <p:cNvPr id="10" name="Group 9"/>
          <p:cNvGrpSpPr/>
          <p:nvPr/>
        </p:nvGrpSpPr>
        <p:grpSpPr>
          <a:xfrm>
            <a:off x="333872" y="4859353"/>
            <a:ext cx="1728192" cy="1327545"/>
            <a:chOff x="1312329" y="378360"/>
            <a:chExt cx="2678310" cy="2115051"/>
          </a:xfrm>
        </p:grpSpPr>
        <p:sp>
          <p:nvSpPr>
            <p:cNvPr id="11" name="Rectangle: Rounded Corners 10"/>
            <p:cNvSpPr/>
            <p:nvPr/>
          </p:nvSpPr>
          <p:spPr>
            <a:xfrm>
              <a:off x="1312329" y="378360"/>
              <a:ext cx="2678310" cy="2115051"/>
            </a:xfrm>
            <a:prstGeom prst="roundRect">
              <a:avLst/>
            </a:prstGeom>
          </p:spPr>
          <p:style>
            <a:lnRef idx="0">
              <a:schemeClr val="accent1"/>
            </a:lnRef>
            <a:fillRef idx="3">
              <a:schemeClr val="accent1"/>
            </a:fillRef>
            <a:effectRef idx="3">
              <a:schemeClr val="accent1"/>
            </a:effectRef>
            <a:fontRef idx="minor">
              <a:schemeClr val="lt1"/>
            </a:fontRef>
          </p:style>
        </p:sp>
        <p:sp>
          <p:nvSpPr>
            <p:cNvPr id="12" name="Rectangle: Rounded Corners 4"/>
            <p:cNvSpPr txBox="1"/>
            <p:nvPr/>
          </p:nvSpPr>
          <p:spPr>
            <a:xfrm>
              <a:off x="1415577" y="589865"/>
              <a:ext cx="2471814" cy="18002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Encourage ownership of, and access to, media by </a:t>
              </a:r>
              <a:r>
                <a:rPr lang="en-US" sz="1200" dirty="0" err="1">
                  <a:solidFill>
                    <a:prstClr val="white"/>
                  </a:solidFill>
                  <a:latin typeface="Arial" panose="020B0604020202020204" pitchFamily="34" charset="0"/>
                  <a:cs typeface="Arial" panose="020B0604020202020204" pitchFamily="34" charset="0"/>
                </a:rPr>
                <a:t>historicall</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 disadvantaged groups as well as by historically diminished indigenous language and cultural groups</a:t>
              </a:r>
            </a:p>
          </p:txBody>
        </p:sp>
      </p:grpSp>
      <p:grpSp>
        <p:nvGrpSpPr>
          <p:cNvPr id="13" name="Group 12"/>
          <p:cNvGrpSpPr/>
          <p:nvPr/>
        </p:nvGrpSpPr>
        <p:grpSpPr>
          <a:xfrm>
            <a:off x="2146310" y="4725144"/>
            <a:ext cx="2065650" cy="1461754"/>
            <a:chOff x="4099215" y="179873"/>
            <a:chExt cx="2678310" cy="2328873"/>
          </a:xfrm>
        </p:grpSpPr>
        <p:sp>
          <p:nvSpPr>
            <p:cNvPr id="14" name="Rectangle: Rounded Corners 13"/>
            <p:cNvSpPr/>
            <p:nvPr/>
          </p:nvSpPr>
          <p:spPr>
            <a:xfrm>
              <a:off x="4099215" y="393695"/>
              <a:ext cx="2678310" cy="2115051"/>
            </a:xfrm>
            <a:prstGeom prst="round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Rounded Corners 4"/>
            <p:cNvSpPr txBox="1"/>
            <p:nvPr/>
          </p:nvSpPr>
          <p:spPr>
            <a:xfrm>
              <a:off x="4212346" y="179873"/>
              <a:ext cx="2471814" cy="2225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Encourage the development of human resources and training, and capacity building, within the media industry, especially amongst HDGs</a:t>
              </a:r>
            </a:p>
          </p:txBody>
        </p:sp>
      </p:grpSp>
      <p:grpSp>
        <p:nvGrpSpPr>
          <p:cNvPr id="16" name="Group 15"/>
          <p:cNvGrpSpPr/>
          <p:nvPr/>
        </p:nvGrpSpPr>
        <p:grpSpPr>
          <a:xfrm>
            <a:off x="4222304" y="4725144"/>
            <a:ext cx="2361272" cy="1461754"/>
            <a:chOff x="1375875" y="2804509"/>
            <a:chExt cx="2551216" cy="2328873"/>
          </a:xfrm>
        </p:grpSpPr>
        <p:sp>
          <p:nvSpPr>
            <p:cNvPr id="17" name="Rectangle: Rounded Corners 16"/>
            <p:cNvSpPr/>
            <p:nvPr/>
          </p:nvSpPr>
          <p:spPr>
            <a:xfrm>
              <a:off x="1375875" y="3018331"/>
              <a:ext cx="2551216" cy="2115051"/>
            </a:xfrm>
            <a:prstGeom prst="roundRect">
              <a:avLst/>
            </a:prstGeom>
          </p:spPr>
          <p:style>
            <a:lnRef idx="0">
              <a:schemeClr val="accent1"/>
            </a:lnRef>
            <a:fillRef idx="3">
              <a:schemeClr val="accent1"/>
            </a:fillRef>
            <a:effectRef idx="3">
              <a:schemeClr val="accent1"/>
            </a:effectRef>
            <a:fontRef idx="minor">
              <a:schemeClr val="lt1"/>
            </a:fontRef>
          </p:style>
        </p:sp>
        <p:sp>
          <p:nvSpPr>
            <p:cNvPr id="18" name="Rectangle: Rounded Corners 4"/>
            <p:cNvSpPr txBox="1"/>
            <p:nvPr/>
          </p:nvSpPr>
          <p:spPr>
            <a:xfrm>
              <a:off x="1479123" y="2804509"/>
              <a:ext cx="2344720" cy="2225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Encourage the channeling of resources to the community media sectors. Raise public awareness with regard to media development &amp; diversity issues</a:t>
              </a:r>
            </a:p>
          </p:txBody>
        </p:sp>
      </p:grpSp>
      <p:grpSp>
        <p:nvGrpSpPr>
          <p:cNvPr id="19" name="Group 18"/>
          <p:cNvGrpSpPr/>
          <p:nvPr/>
        </p:nvGrpSpPr>
        <p:grpSpPr>
          <a:xfrm>
            <a:off x="6622121" y="4869160"/>
            <a:ext cx="2168007" cy="1317738"/>
            <a:chOff x="3947805" y="3068606"/>
            <a:chExt cx="2765344" cy="2115051"/>
          </a:xfrm>
        </p:grpSpPr>
        <p:sp>
          <p:nvSpPr>
            <p:cNvPr id="20" name="Rectangle: Rounded Corners 19"/>
            <p:cNvSpPr/>
            <p:nvPr/>
          </p:nvSpPr>
          <p:spPr>
            <a:xfrm>
              <a:off x="3947805" y="3068606"/>
              <a:ext cx="2765344" cy="2115051"/>
            </a:xfrm>
            <a:prstGeom prst="roundRect">
              <a:avLst/>
            </a:prstGeom>
          </p:spPr>
          <p:style>
            <a:lnRef idx="0">
              <a:schemeClr val="accent1"/>
            </a:lnRef>
            <a:fillRef idx="3">
              <a:schemeClr val="accent1"/>
            </a:fillRef>
            <a:effectRef idx="3">
              <a:schemeClr val="accent1"/>
            </a:effectRef>
            <a:fontRef idx="minor">
              <a:schemeClr val="lt1"/>
            </a:fontRef>
          </p:style>
        </p:sp>
        <p:sp>
          <p:nvSpPr>
            <p:cNvPr id="21" name="Rectangle: Rounded Corners 4"/>
            <p:cNvSpPr txBox="1"/>
            <p:nvPr/>
          </p:nvSpPr>
          <p:spPr>
            <a:xfrm>
              <a:off x="4051053" y="3171854"/>
              <a:ext cx="2558848" cy="1908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Support initiatives which promote literacy and a culture of reading. Encourage research regarding media development &amp; diversity</a:t>
              </a:r>
            </a:p>
          </p:txBody>
        </p:sp>
      </p:grpSp>
    </p:spTree>
    <p:extLst>
      <p:ext uri="{BB962C8B-B14F-4D97-AF65-F5344CB8AC3E}">
        <p14:creationId xmlns:p14="http://schemas.microsoft.com/office/powerpoint/2010/main" xmlns="" val="262879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4AC610E5-3B58-4439-9E36-D496B88C1D92}"/>
              </a:ext>
            </a:extLst>
          </p:cNvPr>
          <p:cNvSpPr txBox="1">
            <a:spLocks/>
          </p:cNvSpPr>
          <p:nvPr/>
        </p:nvSpPr>
        <p:spPr bwMode="auto">
          <a:xfrm>
            <a:off x="144016" y="5716427"/>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Report on Audit Outcome</a:t>
            </a:r>
          </a:p>
        </p:txBody>
      </p:sp>
      <p:pic>
        <p:nvPicPr>
          <p:cNvPr id="9" name="Picture 8">
            <a:extLst>
              <a:ext uri="{FF2B5EF4-FFF2-40B4-BE49-F238E27FC236}">
                <a16:creationId xmlns:a16="http://schemas.microsoft.com/office/drawing/2014/main" xmlns="" id="{88F87D80-E685-48EE-A87C-B08EBC0196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0466" y="386467"/>
            <a:ext cx="4183067" cy="1011528"/>
          </a:xfrm>
          <a:prstGeom prst="rect">
            <a:avLst/>
          </a:prstGeom>
        </p:spPr>
      </p:pic>
      <p:pic>
        <p:nvPicPr>
          <p:cNvPr id="4" name="Picture 3">
            <a:extLst>
              <a:ext uri="{FF2B5EF4-FFF2-40B4-BE49-F238E27FC236}">
                <a16:creationId xmlns:a16="http://schemas.microsoft.com/office/drawing/2014/main" xmlns="" id="{08D72F64-F860-4552-9DF3-C165ECA5622C}"/>
              </a:ext>
            </a:extLst>
          </p:cNvPr>
          <p:cNvPicPr>
            <a:picLocks noChangeAspect="1"/>
          </p:cNvPicPr>
          <p:nvPr/>
        </p:nvPicPr>
        <p:blipFill rotWithShape="1">
          <a:blip r:embed="rId3" cstate="print"/>
          <a:srcRect t="4351" b="2590"/>
          <a:stretch/>
        </p:blipFill>
        <p:spPr>
          <a:xfrm>
            <a:off x="2051720" y="1397996"/>
            <a:ext cx="5328592" cy="4623292"/>
          </a:xfrm>
          <a:prstGeom prst="rect">
            <a:avLst/>
          </a:prstGeom>
        </p:spPr>
      </p:pic>
      <p:sp>
        <p:nvSpPr>
          <p:cNvPr id="5" name="Slide Number Placeholder 4">
            <a:extLst>
              <a:ext uri="{FF2B5EF4-FFF2-40B4-BE49-F238E27FC236}">
                <a16:creationId xmlns:a16="http://schemas.microsoft.com/office/drawing/2014/main" xmlns="" id="{FC0ACFDA-F7BB-4029-BF7F-2E70C8858BDA}"/>
              </a:ext>
            </a:extLst>
          </p:cNvPr>
          <p:cNvSpPr>
            <a:spLocks noGrp="1"/>
          </p:cNvSpPr>
          <p:nvPr>
            <p:ph type="sldNum" sz="quarter" idx="12"/>
          </p:nvPr>
        </p:nvSpPr>
        <p:spPr/>
        <p:txBody>
          <a:bodyPr/>
          <a:lstStyle/>
          <a:p>
            <a:pPr>
              <a:defRPr/>
            </a:pPr>
            <a:fld id="{2E49CD9C-A5F4-41C1-A948-BC0E30924D59}" type="slidenum">
              <a:rPr lang="en-US" smtClean="0"/>
              <a:pPr>
                <a:defRPr/>
              </a:pPr>
              <a:t>30</a:t>
            </a:fld>
            <a:endParaRPr lang="en-US" dirty="0"/>
          </a:p>
        </p:txBody>
      </p:sp>
    </p:spTree>
    <p:extLst>
      <p:ext uri="{BB962C8B-B14F-4D97-AF65-F5344CB8AC3E}">
        <p14:creationId xmlns:p14="http://schemas.microsoft.com/office/powerpoint/2010/main" xmlns="" val="2964122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Audit Report Highlights per Section</a:t>
            </a:r>
          </a:p>
        </p:txBody>
      </p:sp>
      <p:sp>
        <p:nvSpPr>
          <p:cNvPr id="3" name="TextBox 2"/>
          <p:cNvSpPr txBox="1"/>
          <p:nvPr/>
        </p:nvSpPr>
        <p:spPr>
          <a:xfrm>
            <a:off x="395536" y="1268760"/>
            <a:ext cx="705678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old"/>
                <a:ea typeface="+mn-ea"/>
                <a:cs typeface="Arial Bold"/>
              </a:rPr>
              <a:t>There were 26 findings for 2017/2018</a:t>
            </a:r>
            <a:endParaRPr kumimoji="0" lang="en-GB" sz="2000" b="0" i="0" u="none" strike="noStrike" kern="1200" cap="none" spc="0" normalizeH="0" baseline="0" noProof="0" dirty="0">
              <a:ln>
                <a:noFill/>
              </a:ln>
              <a:solidFill>
                <a:prstClr val="black"/>
              </a:solidFill>
              <a:effectLst/>
              <a:uLnTx/>
              <a:uFillTx/>
              <a:latin typeface="Arial Bold"/>
              <a:ea typeface="+mn-ea"/>
              <a:cs typeface="Arial Bold"/>
            </a:endParaRPr>
          </a:p>
        </p:txBody>
      </p:sp>
      <p:pic>
        <p:nvPicPr>
          <p:cNvPr id="5" name="Picture 4">
            <a:extLst>
              <a:ext uri="{FF2B5EF4-FFF2-40B4-BE49-F238E27FC236}">
                <a16:creationId xmlns:a16="http://schemas.microsoft.com/office/drawing/2014/main" xmlns="" id="{E704D17E-565C-41CF-AADD-323B67ACC15E}"/>
              </a:ext>
            </a:extLst>
          </p:cNvPr>
          <p:cNvPicPr>
            <a:picLocks noChangeAspect="1"/>
          </p:cNvPicPr>
          <p:nvPr/>
        </p:nvPicPr>
        <p:blipFill>
          <a:blip r:embed="rId2" cstate="print"/>
          <a:stretch>
            <a:fillRect/>
          </a:stretch>
        </p:blipFill>
        <p:spPr>
          <a:xfrm>
            <a:off x="755576" y="2051184"/>
            <a:ext cx="7056783" cy="3538056"/>
          </a:xfrm>
          <a:prstGeom prst="rect">
            <a:avLst/>
          </a:prstGeom>
        </p:spPr>
      </p:pic>
      <p:sp>
        <p:nvSpPr>
          <p:cNvPr id="8" name="Slide Number Placeholder 7">
            <a:extLst>
              <a:ext uri="{FF2B5EF4-FFF2-40B4-BE49-F238E27FC236}">
                <a16:creationId xmlns:a16="http://schemas.microsoft.com/office/drawing/2014/main" xmlns="" id="{7D68FE13-637F-495D-8AC3-E5A6A3A8C1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68000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Key Audit Improvement Areas</a:t>
            </a:r>
          </a:p>
        </p:txBody>
      </p:sp>
      <p:sp>
        <p:nvSpPr>
          <p:cNvPr id="7" name="Content Placeholder 6">
            <a:extLst>
              <a:ext uri="{FF2B5EF4-FFF2-40B4-BE49-F238E27FC236}">
                <a16:creationId xmlns:a16="http://schemas.microsoft.com/office/drawing/2014/main" xmlns="" id="{CE347699-C09A-43C0-8FDF-E478738A740F}"/>
              </a:ext>
            </a:extLst>
          </p:cNvPr>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684246807"/>
              </p:ext>
            </p:extLst>
          </p:nvPr>
        </p:nvGraphicFramePr>
        <p:xfrm>
          <a:off x="429481" y="958850"/>
          <a:ext cx="8424936" cy="5264932"/>
        </p:xfrm>
        <a:graphic>
          <a:graphicData uri="http://schemas.openxmlformats.org/drawingml/2006/table">
            <a:tbl>
              <a:tblPr bandRow="1">
                <a:tableStyleId>{08FB837D-C827-4EFA-A057-4D05807E0F7C}</a:tableStyleId>
              </a:tblPr>
              <a:tblGrid>
                <a:gridCol w="1865781">
                  <a:extLst>
                    <a:ext uri="{9D8B030D-6E8A-4147-A177-3AD203B41FA5}">
                      <a16:colId xmlns:a16="http://schemas.microsoft.com/office/drawing/2014/main" xmlns="" val="1578706385"/>
                    </a:ext>
                  </a:extLst>
                </a:gridCol>
                <a:gridCol w="6559155">
                  <a:extLst>
                    <a:ext uri="{9D8B030D-6E8A-4147-A177-3AD203B41FA5}">
                      <a16:colId xmlns:a16="http://schemas.microsoft.com/office/drawing/2014/main" xmlns="" val="20000"/>
                    </a:ext>
                  </a:extLst>
                </a:gridCol>
              </a:tblGrid>
              <a:tr h="564038">
                <a:tc>
                  <a:txBody>
                    <a:bodyPr/>
                    <a:lstStyle/>
                    <a:p>
                      <a:pPr marL="0" indent="0">
                        <a:lnSpc>
                          <a:spcPct val="100000"/>
                        </a:lnSpc>
                        <a:buFont typeface="Wingdings" panose="05000000000000000000" pitchFamily="2" charset="2"/>
                        <a:buNone/>
                      </a:pPr>
                      <a:r>
                        <a:rPr lang="en-ZA" sz="1700" b="1" dirty="0">
                          <a:latin typeface="Arial" pitchFamily="34" charset="0"/>
                          <a:cs typeface="Arial" pitchFamily="34" charset="0"/>
                        </a:rPr>
                        <a:t>Assurance Provider</a:t>
                      </a:r>
                    </a:p>
                  </a:txBody>
                  <a:tcPr/>
                </a:tc>
                <a:tc>
                  <a:txBody>
                    <a:bodyPr/>
                    <a:lstStyle/>
                    <a:p>
                      <a:pPr marL="0" indent="0">
                        <a:lnSpc>
                          <a:spcPct val="100000"/>
                        </a:lnSpc>
                        <a:buFont typeface="Wingdings" panose="05000000000000000000" pitchFamily="2" charset="2"/>
                        <a:buNone/>
                      </a:pPr>
                      <a:r>
                        <a:rPr lang="en-ZA" sz="1700" b="1" dirty="0">
                          <a:latin typeface="Arial" pitchFamily="34" charset="0"/>
                          <a:cs typeface="Arial" pitchFamily="34" charset="0"/>
                        </a:rPr>
                        <a:t>Areas of improvement</a:t>
                      </a:r>
                    </a:p>
                  </a:txBody>
                  <a:tcPr/>
                </a:tc>
                <a:extLst>
                  <a:ext uri="{0D108BD9-81ED-4DB2-BD59-A6C34878D82A}">
                    <a16:rowId xmlns:a16="http://schemas.microsoft.com/office/drawing/2014/main" xmlns="" val="4140449685"/>
                  </a:ext>
                </a:extLst>
              </a:tr>
              <a:tr h="803754">
                <a:tc>
                  <a:txBody>
                    <a:bodyPr/>
                    <a:lstStyle/>
                    <a:p>
                      <a:pPr marL="0" indent="0">
                        <a:lnSpc>
                          <a:spcPct val="100000"/>
                        </a:lnSpc>
                        <a:buFont typeface="Wingdings" panose="05000000000000000000" pitchFamily="2" charset="2"/>
                        <a:buNone/>
                      </a:pPr>
                      <a:r>
                        <a:rPr lang="en-ZA" sz="1700" dirty="0">
                          <a:latin typeface="Arial" pitchFamily="34" charset="0"/>
                          <a:cs typeface="Arial" pitchFamily="34" charset="0"/>
                        </a:rPr>
                        <a:t>ACEO</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dirty="0">
                          <a:latin typeface="Arial" panose="020B0604020202020204" pitchFamily="34" charset="0"/>
                          <a:cs typeface="Arial" panose="020B0604020202020204" pitchFamily="34" charset="0"/>
                        </a:rPr>
                        <a:t>Improved</a:t>
                      </a:r>
                      <a:r>
                        <a:rPr lang="en-ZA" sz="1700" baseline="0" dirty="0">
                          <a:latin typeface="Arial" panose="020B0604020202020204" pitchFamily="34" charset="0"/>
                          <a:cs typeface="Arial" panose="020B0604020202020204" pitchFamily="34" charset="0"/>
                        </a:rPr>
                        <a:t> record management system is needed to be implemented to ensure timeous submission of documents for audit.</a:t>
                      </a:r>
                      <a:endParaRPr lang="en-ZA" sz="1700" dirty="0">
                        <a:latin typeface="Arial" pitchFamily="34" charset="0"/>
                        <a:cs typeface="Arial" pitchFamily="34" charset="0"/>
                      </a:endParaRPr>
                    </a:p>
                  </a:txBody>
                  <a:tcPr/>
                </a:tc>
                <a:extLst>
                  <a:ext uri="{0D108BD9-81ED-4DB2-BD59-A6C34878D82A}">
                    <a16:rowId xmlns:a16="http://schemas.microsoft.com/office/drawing/2014/main" xmlns="" val="10000"/>
                  </a:ext>
                </a:extLst>
              </a:tr>
              <a:tr h="1283186">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700" dirty="0">
                          <a:latin typeface="Arial" panose="020B0604020202020204" pitchFamily="34" charset="0"/>
                          <a:cs typeface="Arial" panose="020B0604020202020204" pitchFamily="34" charset="0"/>
                        </a:rPr>
                        <a:t>CFO</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dirty="0">
                          <a:latin typeface="Arial" panose="020B0604020202020204" pitchFamily="34" charset="0"/>
                          <a:cs typeface="Arial" panose="020B0604020202020204" pitchFamily="34" charset="0"/>
                        </a:rPr>
                        <a:t>The compliance with supply chain management (SCM) regulations and impact of non-compliance identified. Continuous engagements</a:t>
                      </a:r>
                      <a:r>
                        <a:rPr lang="en-ZA" sz="1700" baseline="0" dirty="0">
                          <a:latin typeface="Arial" panose="020B0604020202020204" pitchFamily="34" charset="0"/>
                          <a:cs typeface="Arial" panose="020B0604020202020204" pitchFamily="34" charset="0"/>
                        </a:rPr>
                        <a:t> with National Treasury required on new Circulars and impact thereof . Audit action plan has been implemented and is being monitored on a monthly basis.</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564038">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700" dirty="0">
                          <a:latin typeface="Arial" panose="020B0604020202020204" pitchFamily="34" charset="0"/>
                          <a:cs typeface="Arial" panose="020B0604020202020204" pitchFamily="34" charset="0"/>
                        </a:rPr>
                        <a:t>Company Secretary</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700" dirty="0">
                          <a:latin typeface="Arial" panose="020B0604020202020204" pitchFamily="34" charset="0"/>
                          <a:cs typeface="Arial" panose="020B0604020202020204" pitchFamily="34" charset="0"/>
                        </a:rPr>
                        <a:t>Ensure compliance with National Treasury</a:t>
                      </a:r>
                      <a:r>
                        <a:rPr lang="en-GB" sz="1700" baseline="0" dirty="0">
                          <a:latin typeface="Arial" panose="020B0604020202020204" pitchFamily="34" charset="0"/>
                          <a:cs typeface="Arial" panose="020B0604020202020204" pitchFamily="34" charset="0"/>
                        </a:rPr>
                        <a:t> regulations on contract management.</a:t>
                      </a:r>
                      <a:endParaRPr lang="en-GB"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43997520"/>
                  </a:ext>
                </a:extLst>
              </a:tr>
              <a:tr h="80375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dirty="0">
                          <a:latin typeface="Arial" pitchFamily="34" charset="0"/>
                          <a:cs typeface="Arial" pitchFamily="34" charset="0"/>
                        </a:rPr>
                        <a:t>HR &amp; Corp Affairs</a:t>
                      </a:r>
                      <a:r>
                        <a:rPr lang="en-ZA" sz="1700" baseline="0" dirty="0">
                          <a:latin typeface="Arial" pitchFamily="34" charset="0"/>
                          <a:cs typeface="Arial" pitchFamily="34" charset="0"/>
                        </a:rPr>
                        <a:t> Manager</a:t>
                      </a:r>
                      <a:endParaRPr lang="en-ZA" sz="1700" dirty="0">
                        <a:latin typeface="Arial" pitchFamily="34" charset="0"/>
                        <a:cs typeface="Arial" pitchFamily="34" charset="0"/>
                      </a:endParaRPr>
                    </a:p>
                  </a:txBody>
                  <a:tcPr/>
                </a:tc>
                <a:tc>
                  <a:txBody>
                    <a:bodyPr/>
                    <a:lstStyle/>
                    <a:p>
                      <a:pPr marL="0" indent="0">
                        <a:lnSpc>
                          <a:spcPct val="100000"/>
                        </a:lnSpc>
                        <a:buFont typeface="Wingdings" panose="05000000000000000000" pitchFamily="2" charset="2"/>
                        <a:buNone/>
                      </a:pPr>
                      <a:r>
                        <a:rPr lang="en-ZA" sz="1700" dirty="0">
                          <a:latin typeface="Arial" pitchFamily="34" charset="0"/>
                          <a:cs typeface="Arial" pitchFamily="34" charset="0"/>
                        </a:rPr>
                        <a:t>Vacancies in key positions and instability in the environment. Improvement of Human Resources practices and adherence to policies and best practice</a:t>
                      </a:r>
                      <a:r>
                        <a:rPr lang="en-ZA" sz="1700" baseline="0" dirty="0">
                          <a:latin typeface="Arial" panose="020B0604020202020204" pitchFamily="34" charset="0"/>
                          <a:cs typeface="Arial" panose="020B0604020202020204" pitchFamily="34" charset="0"/>
                        </a:rPr>
                        <a:t> is required</a:t>
                      </a:r>
                      <a:endParaRPr lang="en-ZA" sz="1700" dirty="0">
                        <a:latin typeface="Arial" pitchFamily="34" charset="0"/>
                        <a:cs typeface="Arial" pitchFamily="34" charset="0"/>
                      </a:endParaRPr>
                    </a:p>
                  </a:txBody>
                  <a:tcPr/>
                </a:tc>
                <a:extLst>
                  <a:ext uri="{0D108BD9-81ED-4DB2-BD59-A6C34878D82A}">
                    <a16:rowId xmlns:a16="http://schemas.microsoft.com/office/drawing/2014/main" xmlns="" val="10002"/>
                  </a:ext>
                </a:extLst>
              </a:tr>
              <a:tr h="921532">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dirty="0">
                          <a:latin typeface="Arial" pitchFamily="34" charset="0"/>
                          <a:cs typeface="Arial" pitchFamily="34" charset="0"/>
                        </a:rPr>
                        <a:t>Communications Manager</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700" dirty="0">
                          <a:latin typeface="Arial" panose="020B0604020202020204" pitchFamily="34" charset="0"/>
                          <a:cs typeface="Arial" panose="020B0604020202020204" pitchFamily="34" charset="0"/>
                        </a:rPr>
                        <a:t>Performance</a:t>
                      </a:r>
                      <a:r>
                        <a:rPr lang="en-ZA" sz="1700" baseline="0" dirty="0">
                          <a:latin typeface="Arial" panose="020B0604020202020204" pitchFamily="34" charset="0"/>
                          <a:cs typeface="Arial" panose="020B0604020202020204" pitchFamily="34" charset="0"/>
                        </a:rPr>
                        <a:t> information target setting and technical indicator definitions to be revisited to ensure compliance with National Treasury guidelines.</a:t>
                      </a:r>
                      <a:endParaRPr lang="en-ZA" sz="1700" dirty="0">
                        <a:latin typeface="Arial" pitchFamily="34" charset="0"/>
                        <a:cs typeface="Arial" pitchFamily="34" charset="0"/>
                      </a:endParaRPr>
                    </a:p>
                  </a:txBody>
                  <a:tcPr/>
                </a:tc>
                <a:extLst>
                  <a:ext uri="{0D108BD9-81ED-4DB2-BD59-A6C34878D82A}">
                    <a16:rowId xmlns:a16="http://schemas.microsoft.com/office/drawing/2014/main" xmlns="" val="10003"/>
                  </a:ext>
                </a:extLst>
              </a:tr>
            </a:tbl>
          </a:graphicData>
        </a:graphic>
      </p:graphicFrame>
      <p:sp>
        <p:nvSpPr>
          <p:cNvPr id="8" name="Slide Number Placeholder 7">
            <a:extLst>
              <a:ext uri="{FF2B5EF4-FFF2-40B4-BE49-F238E27FC236}">
                <a16:creationId xmlns:a16="http://schemas.microsoft.com/office/drawing/2014/main" xmlns="" id="{C68C0C0E-63AF-4569-B8AA-527189F2B0B9}"/>
              </a:ext>
            </a:extLst>
          </p:cNvPr>
          <p:cNvSpPr>
            <a:spLocks noGrp="1"/>
          </p:cNvSpPr>
          <p:nvPr>
            <p:ph type="sldNum" sz="quarter" idx="12"/>
          </p:nvPr>
        </p:nvSpPr>
        <p:spPr/>
        <p:txBody>
          <a:bodyPr/>
          <a:lstStyle/>
          <a:p>
            <a:pPr>
              <a:defRPr/>
            </a:pPr>
            <a:fld id="{25E0BFFC-8D92-4980-80AF-4F6590FB2DB3}" type="slidenum">
              <a:rPr lang="en-US" smtClean="0"/>
              <a:pPr>
                <a:defRPr/>
              </a:pPr>
              <a:t>32</a:t>
            </a:fld>
            <a:endParaRPr lang="en-US" dirty="0"/>
          </a:p>
        </p:txBody>
      </p:sp>
    </p:spTree>
    <p:extLst>
      <p:ext uri="{BB962C8B-B14F-4D97-AF65-F5344CB8AC3E}">
        <p14:creationId xmlns:p14="http://schemas.microsoft.com/office/powerpoint/2010/main" xmlns="" val="213773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4AC610E5-3B58-4439-9E36-D496B88C1D92}"/>
              </a:ext>
            </a:extLst>
          </p:cNvPr>
          <p:cNvSpPr txBox="1">
            <a:spLocks/>
          </p:cNvSpPr>
          <p:nvPr/>
        </p:nvSpPr>
        <p:spPr bwMode="auto">
          <a:xfrm>
            <a:off x="665819" y="5900033"/>
            <a:ext cx="824440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Financial Performance</a:t>
            </a:r>
            <a:endParaRPr kumimoji="0" lang="en-US" sz="3600" b="1"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8">
            <a:extLst>
              <a:ext uri="{FF2B5EF4-FFF2-40B4-BE49-F238E27FC236}">
                <a16:creationId xmlns:a16="http://schemas.microsoft.com/office/drawing/2014/main" xmlns="" id="{88F87D80-E685-48EE-A87C-B08EBC0196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80466" y="386467"/>
            <a:ext cx="4183067" cy="1011528"/>
          </a:xfrm>
          <a:prstGeom prst="rect">
            <a:avLst/>
          </a:prstGeom>
        </p:spPr>
      </p:pic>
      <p:pic>
        <p:nvPicPr>
          <p:cNvPr id="5" name="Picture 4">
            <a:extLst>
              <a:ext uri="{FF2B5EF4-FFF2-40B4-BE49-F238E27FC236}">
                <a16:creationId xmlns:a16="http://schemas.microsoft.com/office/drawing/2014/main" xmlns="" id="{BC9C4E62-EDEF-4726-B2B1-3273C9E48C59}"/>
              </a:ext>
            </a:extLst>
          </p:cNvPr>
          <p:cNvPicPr>
            <a:picLocks noChangeAspect="1"/>
          </p:cNvPicPr>
          <p:nvPr/>
        </p:nvPicPr>
        <p:blipFill rotWithShape="1">
          <a:blip r:embed="rId3" cstate="print"/>
          <a:srcRect t="3206" b="4090"/>
          <a:stretch/>
        </p:blipFill>
        <p:spPr>
          <a:xfrm>
            <a:off x="2123728" y="1556792"/>
            <a:ext cx="5328591" cy="4593187"/>
          </a:xfrm>
          <a:prstGeom prst="rect">
            <a:avLst/>
          </a:prstGeom>
        </p:spPr>
      </p:pic>
      <p:sp>
        <p:nvSpPr>
          <p:cNvPr id="7" name="Slide Number Placeholder 6">
            <a:extLst>
              <a:ext uri="{FF2B5EF4-FFF2-40B4-BE49-F238E27FC236}">
                <a16:creationId xmlns:a16="http://schemas.microsoft.com/office/drawing/2014/main" xmlns="" id="{97CBA1CF-304F-4F68-9F40-B751FCFFF682}"/>
              </a:ext>
            </a:extLst>
          </p:cNvPr>
          <p:cNvSpPr>
            <a:spLocks noGrp="1"/>
          </p:cNvSpPr>
          <p:nvPr>
            <p:ph type="sldNum" sz="quarter" idx="12"/>
          </p:nvPr>
        </p:nvSpPr>
        <p:spPr/>
        <p:txBody>
          <a:bodyPr/>
          <a:lstStyle/>
          <a:p>
            <a:pPr>
              <a:defRPr/>
            </a:pPr>
            <a:fld id="{2E49CD9C-A5F4-41C1-A948-BC0E30924D59}" type="slidenum">
              <a:rPr lang="en-US" smtClean="0"/>
              <a:pPr>
                <a:defRPr/>
              </a:pPr>
              <a:t>33</a:t>
            </a:fld>
            <a:endParaRPr lang="en-US" dirty="0"/>
          </a:p>
        </p:txBody>
      </p:sp>
    </p:spTree>
    <p:extLst>
      <p:ext uri="{BB962C8B-B14F-4D97-AF65-F5344CB8AC3E}">
        <p14:creationId xmlns:p14="http://schemas.microsoft.com/office/powerpoint/2010/main" xmlns="" val="926169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Statement of Financial Performance</a:t>
            </a:r>
          </a:p>
        </p:txBody>
      </p:sp>
      <p:sp>
        <p:nvSpPr>
          <p:cNvPr id="3" name="Slide Number Placeholder 2">
            <a:extLst>
              <a:ext uri="{FF2B5EF4-FFF2-40B4-BE49-F238E27FC236}">
                <a16:creationId xmlns:a16="http://schemas.microsoft.com/office/drawing/2014/main" xmlns="" id="{1B176889-1A97-4FA1-A81E-839C11ED8BE9}"/>
              </a:ext>
            </a:extLst>
          </p:cNvPr>
          <p:cNvSpPr>
            <a:spLocks noGrp="1"/>
          </p:cNvSpPr>
          <p:nvPr>
            <p:ph type="sldNum" sz="quarter" idx="12"/>
          </p:nvPr>
        </p:nvSpPr>
        <p:spPr/>
        <p:txBody>
          <a:bodyPr/>
          <a:lstStyle/>
          <a:p>
            <a:pPr>
              <a:defRPr/>
            </a:pPr>
            <a:fld id="{25E0BFFC-8D92-4980-80AF-4F6590FB2DB3}" type="slidenum">
              <a:rPr lang="en-US" smtClean="0"/>
              <a:pPr>
                <a:defRPr/>
              </a:pPr>
              <a:t>34</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515051804"/>
              </p:ext>
            </p:extLst>
          </p:nvPr>
        </p:nvGraphicFramePr>
        <p:xfrm>
          <a:off x="457524" y="1199990"/>
          <a:ext cx="8229276" cy="5099374"/>
        </p:xfrm>
        <a:graphic>
          <a:graphicData uri="http://schemas.openxmlformats.org/drawingml/2006/table">
            <a:tbl>
              <a:tblPr firstRow="1" bandRow="1">
                <a:tableStyleId>{93296810-A885-4BE3-A3E7-6D5BEEA58F35}</a:tableStyleId>
              </a:tblPr>
              <a:tblGrid>
                <a:gridCol w="5881584">
                  <a:extLst>
                    <a:ext uri="{9D8B030D-6E8A-4147-A177-3AD203B41FA5}">
                      <a16:colId xmlns:a16="http://schemas.microsoft.com/office/drawing/2014/main" xmlns="" val="20000"/>
                    </a:ext>
                  </a:extLst>
                </a:gridCol>
                <a:gridCol w="1194440">
                  <a:extLst>
                    <a:ext uri="{9D8B030D-6E8A-4147-A177-3AD203B41FA5}">
                      <a16:colId xmlns:a16="http://schemas.microsoft.com/office/drawing/2014/main" xmlns="" val="20001"/>
                    </a:ext>
                  </a:extLst>
                </a:gridCol>
                <a:gridCol w="1153252">
                  <a:extLst>
                    <a:ext uri="{9D8B030D-6E8A-4147-A177-3AD203B41FA5}">
                      <a16:colId xmlns:a16="http://schemas.microsoft.com/office/drawing/2014/main" xmlns="" val="20002"/>
                    </a:ext>
                  </a:extLst>
                </a:gridCol>
              </a:tblGrid>
              <a:tr h="936104">
                <a:tc>
                  <a:txBody>
                    <a:bodyPr/>
                    <a:lstStyle/>
                    <a:p>
                      <a:r>
                        <a:rPr lang="en-ZA" sz="1400" dirty="0">
                          <a:latin typeface="Arial" panose="020B0604020202020204" pitchFamily="34" charset="0"/>
                          <a:ea typeface="Arial Unicode MS" panose="020B0604020202020204" pitchFamily="34" charset="-128"/>
                          <a:cs typeface="Arial" panose="020B0604020202020204" pitchFamily="34" charset="0"/>
                        </a:rPr>
                        <a:t>DESCRIPTION</a:t>
                      </a:r>
                      <a:r>
                        <a:rPr lang="en-ZA" sz="1400" baseline="0" dirty="0">
                          <a:latin typeface="Arial" panose="020B0604020202020204" pitchFamily="34" charset="0"/>
                          <a:ea typeface="Arial Unicode MS" panose="020B0604020202020204" pitchFamily="34" charset="-128"/>
                          <a:cs typeface="Arial" panose="020B0604020202020204" pitchFamily="34" charset="0"/>
                        </a:rPr>
                        <a:t> </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marL="63429" marR="63429" marT="34290" marB="34290" anchor="ctr"/>
                </a:tc>
                <a:tc>
                  <a:txBody>
                    <a:bodyPr/>
                    <a:lstStyle/>
                    <a:p>
                      <a:pPr algn="ctr"/>
                      <a:r>
                        <a:rPr lang="en-ZA" sz="1400" dirty="0">
                          <a:latin typeface="Arial" panose="020B0604020202020204" pitchFamily="34" charset="0"/>
                          <a:ea typeface="Arial Unicode MS" panose="020B0604020202020204" pitchFamily="34" charset="-128"/>
                          <a:cs typeface="Arial" panose="020B0604020202020204" pitchFamily="34" charset="0"/>
                        </a:rPr>
                        <a:t>31</a:t>
                      </a:r>
                      <a:r>
                        <a:rPr lang="en-ZA" sz="1400" baseline="0" dirty="0">
                          <a:latin typeface="Arial" panose="020B0604020202020204" pitchFamily="34" charset="0"/>
                          <a:ea typeface="Arial Unicode MS" panose="020B0604020202020204" pitchFamily="34" charset="-128"/>
                          <a:cs typeface="Arial" panose="020B0604020202020204" pitchFamily="34" charset="0"/>
                        </a:rPr>
                        <a:t> March 2018</a:t>
                      </a:r>
                    </a:p>
                    <a:p>
                      <a:pPr algn="ctr"/>
                      <a:endParaRPr lang="en-ZA" sz="1400" baseline="0" dirty="0">
                        <a:latin typeface="Arial" panose="020B0604020202020204" pitchFamily="34" charset="0"/>
                        <a:ea typeface="Arial Unicode MS" panose="020B0604020202020204" pitchFamily="34" charset="-128"/>
                        <a:cs typeface="Arial" panose="020B0604020202020204" pitchFamily="34" charset="0"/>
                      </a:endParaRPr>
                    </a:p>
                    <a:p>
                      <a:pPr algn="ctr"/>
                      <a:r>
                        <a:rPr lang="en-ZA" sz="1400" baseline="0" dirty="0">
                          <a:latin typeface="Arial" panose="020B0604020202020204" pitchFamily="34" charset="0"/>
                          <a:ea typeface="Arial Unicode MS" panose="020B0604020202020204" pitchFamily="34" charset="-128"/>
                          <a:cs typeface="Arial" panose="020B0604020202020204" pitchFamily="34" charset="0"/>
                        </a:rPr>
                        <a:t>(R’000)</a:t>
                      </a:r>
                      <a:endParaRPr lang="en-ZA" sz="1400" dirty="0">
                        <a:latin typeface="Arial" panose="020B0604020202020204" pitchFamily="34" charset="0"/>
                        <a:ea typeface="Arial Unicode MS" panose="020B0604020202020204" pitchFamily="34" charset="-128"/>
                        <a:cs typeface="Arial" panose="020B0604020202020204" pitchFamily="34" charset="0"/>
                      </a:endParaRPr>
                    </a:p>
                  </a:txBody>
                  <a:tcPr marL="63429" marR="63429" marT="34290" marB="34290" anchor="ctr"/>
                </a:tc>
                <a:tc>
                  <a:txBody>
                    <a:bodyPr/>
                    <a:lstStyle/>
                    <a:p>
                      <a:pPr algn="ctr"/>
                      <a:r>
                        <a:rPr lang="en-ZA" sz="1400" dirty="0">
                          <a:latin typeface="Arial" panose="020B0604020202020204" pitchFamily="34" charset="0"/>
                          <a:ea typeface="Arial Unicode MS" panose="020B0604020202020204" pitchFamily="34" charset="-128"/>
                          <a:cs typeface="Arial" panose="020B0604020202020204" pitchFamily="34" charset="0"/>
                        </a:rPr>
                        <a:t>31 March 2017</a:t>
                      </a:r>
                    </a:p>
                    <a:p>
                      <a:pPr algn="ctr"/>
                      <a:endParaRPr lang="en-ZA" sz="1400" dirty="0">
                        <a:latin typeface="Arial" panose="020B0604020202020204" pitchFamily="34" charset="0"/>
                        <a:ea typeface="Arial Unicode MS" panose="020B0604020202020204" pitchFamily="34" charset="-128"/>
                        <a:cs typeface="Arial" panose="020B0604020202020204" pitchFamily="34" charset="0"/>
                      </a:endParaRPr>
                    </a:p>
                    <a:p>
                      <a:pPr algn="ctr"/>
                      <a:r>
                        <a:rPr lang="en-ZA" sz="1400" dirty="0">
                          <a:latin typeface="Arial" panose="020B0604020202020204" pitchFamily="34" charset="0"/>
                          <a:ea typeface="Arial Unicode MS" panose="020B0604020202020204" pitchFamily="34" charset="-128"/>
                          <a:cs typeface="Arial" panose="020B0604020202020204" pitchFamily="34" charset="0"/>
                        </a:rPr>
                        <a:t>(R’000)</a:t>
                      </a:r>
                    </a:p>
                  </a:txBody>
                  <a:tcPr marL="63429" marR="63429" marT="34290" marB="34290" anchor="ctr"/>
                </a:tc>
                <a:extLst>
                  <a:ext uri="{0D108BD9-81ED-4DB2-BD59-A6C34878D82A}">
                    <a16:rowId xmlns:a16="http://schemas.microsoft.com/office/drawing/2014/main" xmlns="" val="10000"/>
                  </a:ext>
                </a:extLst>
              </a:tr>
              <a:tr h="395421">
                <a:tc>
                  <a:txBody>
                    <a:bodyPr/>
                    <a:lstStyle/>
                    <a:p>
                      <a:r>
                        <a:rPr lang="en-ZA" sz="1400" b="1" dirty="0">
                          <a:latin typeface="Arial" panose="020B0604020202020204" pitchFamily="34" charset="0"/>
                          <a:ea typeface="Arial Unicode MS" panose="020B0604020202020204" pitchFamily="34" charset="-128"/>
                          <a:cs typeface="Arial" panose="020B0604020202020204" pitchFamily="34" charset="0"/>
                        </a:rPr>
                        <a:t>REVENUE</a:t>
                      </a:r>
                    </a:p>
                  </a:txBody>
                  <a:tcPr marL="63429" marR="63429" marT="34290" marB="34290" anchor="ctr"/>
                </a:tc>
                <a:tc>
                  <a:txBody>
                    <a:bodyPr/>
                    <a:lstStyle/>
                    <a:p>
                      <a:pPr algn="r"/>
                      <a:r>
                        <a:rPr lang="en-ZA" sz="1400" b="1" dirty="0">
                          <a:latin typeface="Arial" panose="020B0604020202020204" pitchFamily="34" charset="0"/>
                          <a:ea typeface="Arial Unicode MS" panose="020B0604020202020204" pitchFamily="34" charset="-128"/>
                          <a:cs typeface="Arial" panose="020B0604020202020204" pitchFamily="34" charset="0"/>
                        </a:rPr>
                        <a:t>83 555</a:t>
                      </a:r>
                    </a:p>
                  </a:txBody>
                  <a:tcPr marL="63429" marR="63429" marT="34290" marB="34290" anchor="ctr"/>
                </a:tc>
                <a:tc>
                  <a:txBody>
                    <a:bodyPr/>
                    <a:lstStyle/>
                    <a:p>
                      <a:pPr algn="r"/>
                      <a:r>
                        <a:rPr lang="en-ZA" sz="1400" b="1" dirty="0">
                          <a:latin typeface="Arial" panose="020B0604020202020204" pitchFamily="34" charset="0"/>
                          <a:ea typeface="Arial Unicode MS" panose="020B0604020202020204" pitchFamily="34" charset="-128"/>
                          <a:cs typeface="Arial" panose="020B0604020202020204" pitchFamily="34" charset="0"/>
                        </a:rPr>
                        <a:t>74 245</a:t>
                      </a:r>
                    </a:p>
                  </a:txBody>
                  <a:tcPr marL="63429" marR="63429" marT="34290" marB="34290" anchor="ctr"/>
                </a:tc>
                <a:extLst>
                  <a:ext uri="{0D108BD9-81ED-4DB2-BD59-A6C34878D82A}">
                    <a16:rowId xmlns:a16="http://schemas.microsoft.com/office/drawing/2014/main" xmlns="" val="10001"/>
                  </a:ext>
                </a:extLst>
              </a:tr>
              <a:tr h="395421">
                <a:tc>
                  <a:txBody>
                    <a:bodyPr/>
                    <a:lstStyle/>
                    <a:p>
                      <a:r>
                        <a:rPr lang="en-ZA" sz="1400" dirty="0">
                          <a:latin typeface="Arial" panose="020B0604020202020204" pitchFamily="34" charset="0"/>
                          <a:ea typeface="Arial Unicode MS" panose="020B0604020202020204" pitchFamily="34" charset="-128"/>
                          <a:cs typeface="Arial" panose="020B0604020202020204" pitchFamily="34" charset="0"/>
                        </a:rPr>
                        <a:t>Government grants and subsidies</a:t>
                      </a:r>
                    </a:p>
                  </a:txBody>
                  <a:tcPr marL="63429" marR="63429" marT="34290" marB="34290"/>
                </a:tc>
                <a:tc>
                  <a:txBody>
                    <a:bodyPr/>
                    <a:lstStyle/>
                    <a:p>
                      <a:pPr algn="r"/>
                      <a:r>
                        <a:rPr lang="en-ZA" sz="1400" dirty="0">
                          <a:latin typeface="Arial" panose="020B0604020202020204" pitchFamily="34" charset="0"/>
                          <a:ea typeface="Arial Unicode MS" panose="020B0604020202020204" pitchFamily="34" charset="-128"/>
                          <a:cs typeface="Arial" panose="020B0604020202020204" pitchFamily="34" charset="0"/>
                        </a:rPr>
                        <a:t>30 005</a:t>
                      </a:r>
                    </a:p>
                  </a:txBody>
                  <a:tcPr marL="63429" marR="63429" marT="34290" marB="34290"/>
                </a:tc>
                <a:tc>
                  <a:txBody>
                    <a:bodyPr/>
                    <a:lstStyle/>
                    <a:p>
                      <a:pPr algn="r"/>
                      <a:r>
                        <a:rPr lang="en-ZA" sz="1400" dirty="0">
                          <a:latin typeface="Arial" panose="020B0604020202020204" pitchFamily="34" charset="0"/>
                          <a:ea typeface="Arial Unicode MS" panose="020B0604020202020204" pitchFamily="34" charset="-128"/>
                          <a:cs typeface="Arial" panose="020B0604020202020204" pitchFamily="34" charset="0"/>
                        </a:rPr>
                        <a:t>23 814</a:t>
                      </a:r>
                    </a:p>
                  </a:txBody>
                  <a:tcPr marL="63429" marR="63429" marT="34290" marB="34290"/>
                </a:tc>
                <a:extLst>
                  <a:ext uri="{0D108BD9-81ED-4DB2-BD59-A6C34878D82A}">
                    <a16:rowId xmlns:a16="http://schemas.microsoft.com/office/drawing/2014/main" xmlns="" val="10002"/>
                  </a:ext>
                </a:extLst>
              </a:tr>
              <a:tr h="395421">
                <a:tc>
                  <a:txBody>
                    <a:bodyPr/>
                    <a:lstStyle/>
                    <a:p>
                      <a:r>
                        <a:rPr lang="en-ZA" sz="1400" dirty="0">
                          <a:latin typeface="Arial" panose="020B0604020202020204" pitchFamily="34" charset="0"/>
                          <a:ea typeface="Arial Unicode MS" panose="020B0604020202020204" pitchFamily="34" charset="-128"/>
                          <a:cs typeface="Arial" panose="020B0604020202020204" pitchFamily="34" charset="0"/>
                        </a:rPr>
                        <a:t>Revenue from non-exchange transactions – Broadcast funders</a:t>
                      </a:r>
                    </a:p>
                  </a:txBody>
                  <a:tcPr marL="63429" marR="63429" marT="34290" marB="34290"/>
                </a:tc>
                <a:tc>
                  <a:txBody>
                    <a:bodyPr/>
                    <a:lstStyle/>
                    <a:p>
                      <a:pPr algn="r"/>
                      <a:r>
                        <a:rPr lang="en-ZA" sz="1400" dirty="0">
                          <a:latin typeface="Arial" panose="020B0604020202020204" pitchFamily="34" charset="0"/>
                          <a:ea typeface="Arial Unicode MS" panose="020B0604020202020204" pitchFamily="34" charset="-128"/>
                          <a:cs typeface="Arial" panose="020B0604020202020204" pitchFamily="34" charset="0"/>
                        </a:rPr>
                        <a:t>48 257</a:t>
                      </a:r>
                    </a:p>
                  </a:txBody>
                  <a:tcPr marL="63429" marR="63429" marT="34290" marB="34290"/>
                </a:tc>
                <a:tc>
                  <a:txBody>
                    <a:bodyPr/>
                    <a:lstStyle/>
                    <a:p>
                      <a:pPr algn="r"/>
                      <a:r>
                        <a:rPr lang="en-ZA" sz="1400" dirty="0">
                          <a:latin typeface="Arial" panose="020B0604020202020204" pitchFamily="34" charset="0"/>
                          <a:ea typeface="Arial Unicode MS" panose="020B0604020202020204" pitchFamily="34" charset="-128"/>
                          <a:cs typeface="Arial" panose="020B0604020202020204" pitchFamily="34" charset="0"/>
                        </a:rPr>
                        <a:t>45 615</a:t>
                      </a:r>
                    </a:p>
                  </a:txBody>
                  <a:tcPr marL="63429" marR="63429" marT="34290" marB="34290"/>
                </a:tc>
                <a:extLst>
                  <a:ext uri="{0D108BD9-81ED-4DB2-BD59-A6C34878D82A}">
                    <a16:rowId xmlns:a16="http://schemas.microsoft.com/office/drawing/2014/main" xmlns="" val="10003"/>
                  </a:ext>
                </a:extLst>
              </a:tr>
              <a:tr h="395421">
                <a:tc>
                  <a:txBody>
                    <a:bodyPr/>
                    <a:lstStyle/>
                    <a:p>
                      <a:r>
                        <a:rPr lang="en-ZA" sz="1400" dirty="0">
                          <a:latin typeface="Arial" panose="020B0604020202020204" pitchFamily="34" charset="0"/>
                          <a:ea typeface="Arial Unicode MS" panose="020B0604020202020204" pitchFamily="34" charset="-128"/>
                          <a:cs typeface="Arial" panose="020B0604020202020204" pitchFamily="34" charset="0"/>
                        </a:rPr>
                        <a:t>Interest received</a:t>
                      </a:r>
                    </a:p>
                  </a:txBody>
                  <a:tcPr marL="63429" marR="63429" marT="34290" marB="34290"/>
                </a:tc>
                <a:tc>
                  <a:txBody>
                    <a:bodyPr/>
                    <a:lstStyle/>
                    <a:p>
                      <a:pPr algn="r"/>
                      <a:r>
                        <a:rPr lang="en-ZA" sz="1400" dirty="0">
                          <a:latin typeface="Arial" panose="020B0604020202020204" pitchFamily="34" charset="0"/>
                          <a:ea typeface="Arial Unicode MS" panose="020B0604020202020204" pitchFamily="34" charset="-128"/>
                          <a:cs typeface="Arial" panose="020B0604020202020204" pitchFamily="34" charset="0"/>
                        </a:rPr>
                        <a:t>5 293</a:t>
                      </a:r>
                    </a:p>
                  </a:txBody>
                  <a:tcPr marL="63429" marR="63429" marT="34290" marB="34290"/>
                </a:tc>
                <a:tc>
                  <a:txBody>
                    <a:bodyPr/>
                    <a:lstStyle/>
                    <a:p>
                      <a:pPr algn="r"/>
                      <a:r>
                        <a:rPr lang="en-ZA" sz="1400" dirty="0">
                          <a:latin typeface="Arial" panose="020B0604020202020204" pitchFamily="34" charset="0"/>
                          <a:ea typeface="Arial Unicode MS" panose="020B0604020202020204" pitchFamily="34" charset="-128"/>
                          <a:cs typeface="Arial" panose="020B0604020202020204" pitchFamily="34" charset="0"/>
                        </a:rPr>
                        <a:t>4 816</a:t>
                      </a:r>
                    </a:p>
                  </a:txBody>
                  <a:tcPr marL="63429" marR="63429" marT="34290" marB="34290"/>
                </a:tc>
                <a:extLst>
                  <a:ext uri="{0D108BD9-81ED-4DB2-BD59-A6C34878D82A}">
                    <a16:rowId xmlns:a16="http://schemas.microsoft.com/office/drawing/2014/main" xmlns="" val="10004"/>
                  </a:ext>
                </a:extLst>
              </a:tr>
              <a:tr h="395421">
                <a:tc>
                  <a:txBody>
                    <a:bodyPr/>
                    <a:lstStyle/>
                    <a:p>
                      <a:r>
                        <a:rPr lang="en-ZA" sz="1400" b="1" dirty="0">
                          <a:latin typeface="Arial" panose="020B0604020202020204" pitchFamily="34" charset="0"/>
                          <a:ea typeface="Arial Unicode MS" panose="020B0604020202020204" pitchFamily="34" charset="-128"/>
                          <a:cs typeface="Arial" panose="020B0604020202020204" pitchFamily="34" charset="0"/>
                        </a:rPr>
                        <a:t>EXPENDITURE</a:t>
                      </a:r>
                    </a:p>
                  </a:txBody>
                  <a:tcPr marL="63429" marR="63429" marT="34290" marB="34290"/>
                </a:tc>
                <a:tc>
                  <a:txBody>
                    <a:bodyPr/>
                    <a:lstStyle/>
                    <a:p>
                      <a:pPr algn="r"/>
                      <a:r>
                        <a:rPr lang="en-ZA" sz="1400" b="1" dirty="0">
                          <a:latin typeface="Arial" panose="020B0604020202020204" pitchFamily="34" charset="0"/>
                          <a:ea typeface="Arial Unicode MS" panose="020B0604020202020204" pitchFamily="34" charset="-128"/>
                          <a:cs typeface="Arial" panose="020B0604020202020204" pitchFamily="34" charset="0"/>
                        </a:rPr>
                        <a:t>(82 344)</a:t>
                      </a:r>
                    </a:p>
                  </a:txBody>
                  <a:tcPr marL="63429" marR="63429" marT="34290" marB="34290"/>
                </a:tc>
                <a:tc>
                  <a:txBody>
                    <a:bodyPr/>
                    <a:lstStyle/>
                    <a:p>
                      <a:pPr algn="r"/>
                      <a:r>
                        <a:rPr lang="en-ZA" sz="1400" b="1" dirty="0">
                          <a:latin typeface="Arial" panose="020B0604020202020204" pitchFamily="34" charset="0"/>
                          <a:ea typeface="Arial Unicode MS" panose="020B0604020202020204" pitchFamily="34" charset="-128"/>
                          <a:cs typeface="Arial" panose="020B0604020202020204" pitchFamily="34" charset="0"/>
                        </a:rPr>
                        <a:t>(87 168)</a:t>
                      </a:r>
                    </a:p>
                  </a:txBody>
                  <a:tcPr marL="63429" marR="63429" marT="34290" marB="34290"/>
                </a:tc>
                <a:extLst>
                  <a:ext uri="{0D108BD9-81ED-4DB2-BD59-A6C34878D82A}">
                    <a16:rowId xmlns:a16="http://schemas.microsoft.com/office/drawing/2014/main" xmlns="" val="10005"/>
                  </a:ext>
                </a:extLst>
              </a:tr>
              <a:tr h="395421">
                <a:tc>
                  <a:txBody>
                    <a:bodyPr/>
                    <a:lstStyle/>
                    <a:p>
                      <a:r>
                        <a:rPr lang="en-ZA" sz="1400" b="0" dirty="0">
                          <a:latin typeface="Arial" panose="020B0604020202020204" pitchFamily="34" charset="0"/>
                          <a:ea typeface="Arial Unicode MS" panose="020B0604020202020204" pitchFamily="34" charset="-128"/>
                          <a:cs typeface="Arial" panose="020B0604020202020204" pitchFamily="34" charset="0"/>
                        </a:rPr>
                        <a:t>Employee related costs</a:t>
                      </a:r>
                    </a:p>
                  </a:txBody>
                  <a:tcPr marL="63429" marR="63429" marT="34290" marB="34290"/>
                </a:tc>
                <a:tc>
                  <a:txBody>
                    <a:bodyPr/>
                    <a:lstStyle/>
                    <a:p>
                      <a:pPr algn="r"/>
                      <a:r>
                        <a:rPr lang="en-ZA" sz="1400" b="0" dirty="0">
                          <a:latin typeface="Arial" panose="020B0604020202020204" pitchFamily="34" charset="0"/>
                          <a:ea typeface="Arial Unicode MS" panose="020B0604020202020204" pitchFamily="34" charset="-128"/>
                          <a:cs typeface="Arial" panose="020B0604020202020204" pitchFamily="34" charset="0"/>
                        </a:rPr>
                        <a:t>(16 258)</a:t>
                      </a:r>
                    </a:p>
                  </a:txBody>
                  <a:tcPr marL="63429" marR="63429" marT="34290" marB="34290"/>
                </a:tc>
                <a:tc>
                  <a:txBody>
                    <a:bodyPr/>
                    <a:lstStyle/>
                    <a:p>
                      <a:pPr algn="r"/>
                      <a:r>
                        <a:rPr lang="en-ZA" sz="1400" b="0" dirty="0">
                          <a:latin typeface="Arial" panose="020B0604020202020204" pitchFamily="34" charset="0"/>
                          <a:ea typeface="Arial Unicode MS" panose="020B0604020202020204" pitchFamily="34" charset="-128"/>
                          <a:cs typeface="Arial" panose="020B0604020202020204" pitchFamily="34" charset="0"/>
                        </a:rPr>
                        <a:t>(13 174)</a:t>
                      </a:r>
                    </a:p>
                  </a:txBody>
                  <a:tcPr marL="63429" marR="63429" marT="34290" marB="34290"/>
                </a:tc>
                <a:extLst>
                  <a:ext uri="{0D108BD9-81ED-4DB2-BD59-A6C34878D82A}">
                    <a16:rowId xmlns:a16="http://schemas.microsoft.com/office/drawing/2014/main" xmlns="" val="10006"/>
                  </a:ext>
                </a:extLst>
              </a:tr>
              <a:tr h="395421">
                <a:tc>
                  <a:txBody>
                    <a:bodyPr/>
                    <a:lstStyle/>
                    <a:p>
                      <a:r>
                        <a:rPr lang="en-ZA" sz="1400" b="0" dirty="0">
                          <a:latin typeface="Arial" panose="020B0604020202020204" pitchFamily="34" charset="0"/>
                          <a:ea typeface="Arial Unicode MS" panose="020B0604020202020204" pitchFamily="34" charset="-128"/>
                          <a:cs typeface="Arial" panose="020B0604020202020204" pitchFamily="34" charset="0"/>
                        </a:rPr>
                        <a:t>Grant cost expenditure</a:t>
                      </a:r>
                    </a:p>
                  </a:txBody>
                  <a:tcPr marL="63429" marR="63429" marT="34290" marB="34290"/>
                </a:tc>
                <a:tc>
                  <a:txBody>
                    <a:bodyPr/>
                    <a:lstStyle/>
                    <a:p>
                      <a:pPr algn="r"/>
                      <a:r>
                        <a:rPr lang="en-ZA" sz="1400" b="0" dirty="0">
                          <a:latin typeface="Arial" panose="020B0604020202020204" pitchFamily="34" charset="0"/>
                          <a:ea typeface="Arial Unicode MS" panose="020B0604020202020204" pitchFamily="34" charset="-128"/>
                          <a:cs typeface="Arial" panose="020B0604020202020204" pitchFamily="34" charset="0"/>
                        </a:rPr>
                        <a:t>(46 830)</a:t>
                      </a:r>
                    </a:p>
                  </a:txBody>
                  <a:tcPr marL="63429" marR="63429" marT="34290" marB="34290"/>
                </a:tc>
                <a:tc>
                  <a:txBody>
                    <a:bodyPr/>
                    <a:lstStyle/>
                    <a:p>
                      <a:pPr algn="r"/>
                      <a:r>
                        <a:rPr lang="en-ZA" sz="1400" b="0" dirty="0">
                          <a:latin typeface="Arial" panose="020B0604020202020204" pitchFamily="34" charset="0"/>
                          <a:ea typeface="Arial Unicode MS" panose="020B0604020202020204" pitchFamily="34" charset="-128"/>
                          <a:cs typeface="Arial" panose="020B0604020202020204" pitchFamily="34" charset="0"/>
                        </a:rPr>
                        <a:t>(57 744)</a:t>
                      </a:r>
                    </a:p>
                  </a:txBody>
                  <a:tcPr marL="63429" marR="63429" marT="34290" marB="34290"/>
                </a:tc>
                <a:extLst>
                  <a:ext uri="{0D108BD9-81ED-4DB2-BD59-A6C34878D82A}">
                    <a16:rowId xmlns:a16="http://schemas.microsoft.com/office/drawing/2014/main" xmlns="" val="10007"/>
                  </a:ext>
                </a:extLst>
              </a:tr>
              <a:tr h="395421">
                <a:tc>
                  <a:txBody>
                    <a:bodyPr/>
                    <a:lstStyle/>
                    <a:p>
                      <a:r>
                        <a:rPr lang="en-ZA" sz="1400" b="0" dirty="0">
                          <a:latin typeface="Arial" panose="020B0604020202020204" pitchFamily="34" charset="0"/>
                          <a:ea typeface="Arial Unicode MS" panose="020B0604020202020204" pitchFamily="34" charset="-128"/>
                          <a:cs typeface="Arial" panose="020B0604020202020204" pitchFamily="34" charset="0"/>
                        </a:rPr>
                        <a:t>Other operating expenditure</a:t>
                      </a:r>
                    </a:p>
                  </a:txBody>
                  <a:tcPr marL="63429" marR="63429" marT="34290" marB="34290"/>
                </a:tc>
                <a:tc>
                  <a:txBody>
                    <a:bodyPr/>
                    <a:lstStyle/>
                    <a:p>
                      <a:pPr algn="r"/>
                      <a:r>
                        <a:rPr lang="en-ZA" sz="1400" b="0" dirty="0">
                          <a:latin typeface="Arial" panose="020B0604020202020204" pitchFamily="34" charset="0"/>
                          <a:ea typeface="Arial Unicode MS" panose="020B0604020202020204" pitchFamily="34" charset="-128"/>
                          <a:cs typeface="Arial" panose="020B0604020202020204" pitchFamily="34" charset="0"/>
                        </a:rPr>
                        <a:t>(19 256)</a:t>
                      </a:r>
                    </a:p>
                  </a:txBody>
                  <a:tcPr marL="63429" marR="63429" marT="34290" marB="34290"/>
                </a:tc>
                <a:tc>
                  <a:txBody>
                    <a:bodyPr/>
                    <a:lstStyle/>
                    <a:p>
                      <a:pPr algn="r"/>
                      <a:r>
                        <a:rPr lang="en-ZA" sz="1400" b="0" dirty="0">
                          <a:latin typeface="Arial" panose="020B0604020202020204" pitchFamily="34" charset="0"/>
                          <a:ea typeface="Arial Unicode MS" panose="020B0604020202020204" pitchFamily="34" charset="-128"/>
                          <a:cs typeface="Arial" panose="020B0604020202020204" pitchFamily="34" charset="0"/>
                        </a:rPr>
                        <a:t>(16 250)</a:t>
                      </a:r>
                    </a:p>
                  </a:txBody>
                  <a:tcPr marL="63429" marR="63429" marT="34290" marB="34290"/>
                </a:tc>
                <a:extLst>
                  <a:ext uri="{0D108BD9-81ED-4DB2-BD59-A6C34878D82A}">
                    <a16:rowId xmlns:a16="http://schemas.microsoft.com/office/drawing/2014/main" xmlns="" val="10008"/>
                  </a:ext>
                </a:extLst>
              </a:tr>
              <a:tr h="395421">
                <a:tc>
                  <a:txBody>
                    <a:bodyPr/>
                    <a:lstStyle/>
                    <a:p>
                      <a:r>
                        <a:rPr lang="en-ZA" sz="1400" b="1" dirty="0">
                          <a:latin typeface="Arial" panose="020B0604020202020204" pitchFamily="34" charset="0"/>
                          <a:ea typeface="Arial Unicode MS" panose="020B0604020202020204" pitchFamily="34" charset="-128"/>
                          <a:cs typeface="Arial" panose="020B0604020202020204" pitchFamily="34" charset="0"/>
                        </a:rPr>
                        <a:t>(DEFICIT) SURPLUS</a:t>
                      </a:r>
                    </a:p>
                  </a:txBody>
                  <a:tcPr marL="63429" marR="63429" marT="34290" marB="34290"/>
                </a:tc>
                <a:tc>
                  <a:txBody>
                    <a:bodyPr/>
                    <a:lstStyle/>
                    <a:p>
                      <a:pPr algn="r"/>
                      <a:r>
                        <a:rPr lang="en-ZA" sz="1400" b="1" dirty="0">
                          <a:latin typeface="Arial" panose="020B0604020202020204" pitchFamily="34" charset="0"/>
                          <a:ea typeface="Arial Unicode MS" panose="020B0604020202020204" pitchFamily="34" charset="-128"/>
                          <a:cs typeface="Arial" panose="020B0604020202020204" pitchFamily="34" charset="0"/>
                        </a:rPr>
                        <a:t>1 211</a:t>
                      </a:r>
                    </a:p>
                  </a:txBody>
                  <a:tcPr marL="63429" marR="63429" marT="34290" marB="34290"/>
                </a:tc>
                <a:tc>
                  <a:txBody>
                    <a:bodyPr/>
                    <a:lstStyle/>
                    <a:p>
                      <a:pPr algn="r"/>
                      <a:r>
                        <a:rPr lang="en-ZA" sz="1400" b="1" dirty="0">
                          <a:latin typeface="Arial" panose="020B0604020202020204" pitchFamily="34" charset="0"/>
                          <a:ea typeface="Arial Unicode MS" panose="020B0604020202020204" pitchFamily="34" charset="-128"/>
                          <a:cs typeface="Arial" panose="020B0604020202020204" pitchFamily="34" charset="0"/>
                        </a:rPr>
                        <a:t>(12 923)</a:t>
                      </a:r>
                    </a:p>
                  </a:txBody>
                  <a:tcPr marL="63429" marR="63429" marT="34290" marB="34290"/>
                </a:tc>
                <a:extLst>
                  <a:ext uri="{0D108BD9-81ED-4DB2-BD59-A6C34878D82A}">
                    <a16:rowId xmlns:a16="http://schemas.microsoft.com/office/drawing/2014/main" xmlns="" val="10009"/>
                  </a:ext>
                </a:extLst>
              </a:tr>
              <a:tr h="604481">
                <a:tc gridSpan="3">
                  <a:txBody>
                    <a:bodyPr/>
                    <a:lstStyle/>
                    <a:p>
                      <a:r>
                        <a:rPr lang="en-ZA" sz="1400" b="1" dirty="0">
                          <a:latin typeface="Arial" panose="020B0604020202020204" pitchFamily="34" charset="0"/>
                          <a:ea typeface="Arial Unicode MS" panose="020B0604020202020204" pitchFamily="34" charset="-128"/>
                          <a:cs typeface="Arial" panose="020B0604020202020204" pitchFamily="34" charset="0"/>
                        </a:rPr>
                        <a:t>Deficit is a result of </a:t>
                      </a:r>
                      <a:r>
                        <a:rPr lang="en-ZA" sz="1400" b="1" baseline="0" dirty="0">
                          <a:latin typeface="Arial" panose="020B0604020202020204" pitchFamily="34" charset="0"/>
                          <a:ea typeface="Arial Unicode MS" panose="020B0604020202020204" pitchFamily="34" charset="-128"/>
                          <a:cs typeface="Arial" panose="020B0604020202020204" pitchFamily="34" charset="0"/>
                        </a:rPr>
                        <a:t>improved disbursement to projects from prior years and is </a:t>
                      </a:r>
                      <a:r>
                        <a:rPr lang="en-ZA" sz="1400" b="1" dirty="0">
                          <a:latin typeface="Arial" panose="020B0604020202020204" pitchFamily="34" charset="0"/>
                          <a:ea typeface="Arial Unicode MS" panose="020B0604020202020204" pitchFamily="34" charset="-128"/>
                          <a:cs typeface="Arial" panose="020B0604020202020204" pitchFamily="34" charset="0"/>
                        </a:rPr>
                        <a:t>funded by Accumulated Surplus</a:t>
                      </a:r>
                      <a:r>
                        <a:rPr lang="en-ZA" sz="1400" b="1" baseline="0" dirty="0">
                          <a:latin typeface="Arial" panose="020B0604020202020204" pitchFamily="34" charset="0"/>
                          <a:ea typeface="Arial Unicode MS" panose="020B0604020202020204" pitchFamily="34" charset="-128"/>
                          <a:cs typeface="Arial" panose="020B0604020202020204" pitchFamily="34" charset="0"/>
                        </a:rPr>
                        <a:t>. </a:t>
                      </a: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marL="63429" marR="63429" marT="34290" marB="34290"/>
                </a:tc>
                <a:tc hMerge="1">
                  <a:txBody>
                    <a:bodyPr/>
                    <a:lstStyle/>
                    <a:p>
                      <a:pPr algn="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marL="68580" marR="68580" marT="34290" marB="34290"/>
                </a:tc>
                <a:tc hMerge="1">
                  <a:txBody>
                    <a:bodyPr/>
                    <a:lstStyle/>
                    <a:p>
                      <a:pPr algn="r"/>
                      <a:endParaRPr lang="en-ZA" sz="1400" b="1" dirty="0">
                        <a:latin typeface="Arial" panose="020B0604020202020204" pitchFamily="34" charset="0"/>
                        <a:ea typeface="Arial Unicode MS" panose="020B0604020202020204" pitchFamily="34" charset="-128"/>
                        <a:cs typeface="Arial" panose="020B0604020202020204" pitchFamily="34" charset="0"/>
                      </a:endParaRPr>
                    </a:p>
                  </a:txBody>
                  <a:tcPr marL="68580" marR="68580" marT="34290" marB="3429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783410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Use of Consultants -2017/2018</a:t>
            </a:r>
          </a:p>
        </p:txBody>
      </p:sp>
      <p:sp>
        <p:nvSpPr>
          <p:cNvPr id="6" name="Slide Number Placeholder 3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a:rPr>
              <a:t>35</a:t>
            </a:r>
          </a:p>
        </p:txBody>
      </p:sp>
      <p:sp>
        <p:nvSpPr>
          <p:cNvPr id="3" name="Content Placeholder 2">
            <a:extLst>
              <a:ext uri="{FF2B5EF4-FFF2-40B4-BE49-F238E27FC236}">
                <a16:creationId xmlns:a16="http://schemas.microsoft.com/office/drawing/2014/main" xmlns="" id="{98740049-340C-4BDC-B014-73D36D9AB8C7}"/>
              </a:ext>
            </a:extLst>
          </p:cNvPr>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2644563275"/>
              </p:ext>
            </p:extLst>
          </p:nvPr>
        </p:nvGraphicFramePr>
        <p:xfrm>
          <a:off x="463215" y="1157611"/>
          <a:ext cx="8064896" cy="4324889"/>
        </p:xfrm>
        <a:graphic>
          <a:graphicData uri="http://schemas.openxmlformats.org/drawingml/2006/table">
            <a:tbl>
              <a:tblPr firstRow="1">
                <a:tableStyleId>{08FB837D-C827-4EFA-A057-4D05807E0F7C}</a:tableStyleId>
              </a:tblPr>
              <a:tblGrid>
                <a:gridCol w="3528393">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016223">
                  <a:extLst>
                    <a:ext uri="{9D8B030D-6E8A-4147-A177-3AD203B41FA5}">
                      <a16:colId xmlns:a16="http://schemas.microsoft.com/office/drawing/2014/main" xmlns="" val="20002"/>
                    </a:ext>
                  </a:extLst>
                </a:gridCol>
              </a:tblGrid>
              <a:tr h="643663">
                <a:tc>
                  <a:txBody>
                    <a:bodyPr/>
                    <a:lstStyle/>
                    <a:p>
                      <a:pPr algn="l" rtl="0" fontAlgn="ctr"/>
                      <a:r>
                        <a:rPr lang="en-GB" sz="2000" u="none" strike="noStrike" dirty="0">
                          <a:effectLst/>
                          <a:latin typeface="Arial" panose="020B0604020202020204" pitchFamily="34" charset="0"/>
                          <a:cs typeface="Arial" panose="020B0604020202020204" pitchFamily="34" charset="0"/>
                        </a:rPr>
                        <a:t>Description</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GB" sz="2000" u="none" strike="noStrike" dirty="0">
                          <a:effectLst/>
                          <a:latin typeface="Arial" panose="020B0604020202020204" pitchFamily="34" charset="0"/>
                          <a:cs typeface="Arial" panose="020B0604020202020204" pitchFamily="34" charset="0"/>
                        </a:rPr>
                        <a:t>Section</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GB" sz="2000" u="none" strike="noStrike" dirty="0">
                          <a:effectLst/>
                          <a:latin typeface="Arial" panose="020B0604020202020204" pitchFamily="34" charset="0"/>
                          <a:cs typeface="Arial" panose="020B0604020202020204" pitchFamily="34" charset="0"/>
                        </a:rPr>
                        <a:t>Amount </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750940">
                <a:tc>
                  <a:txBody>
                    <a:bodyPr/>
                    <a:lstStyle/>
                    <a:p>
                      <a:pPr algn="l" rtl="0" fontAlgn="ctr"/>
                      <a:r>
                        <a:rPr lang="en-GB" sz="1900" u="none" strike="noStrike">
                          <a:effectLst/>
                          <a:latin typeface="Arial" panose="020B0604020202020204" pitchFamily="34" charset="0"/>
                          <a:cs typeface="Arial" panose="020B0604020202020204" pitchFamily="34" charset="0"/>
                        </a:rPr>
                        <a:t>Internal Audit Co-sourcing Services</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GB" sz="1900" u="none" strike="noStrike">
                          <a:effectLst/>
                          <a:latin typeface="Arial" panose="020B0604020202020204" pitchFamily="34" charset="0"/>
                          <a:cs typeface="Arial" panose="020B0604020202020204" pitchFamily="34" charset="0"/>
                        </a:rPr>
                        <a:t>Internal Audit</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GB" sz="1900" u="none" strike="noStrike" dirty="0">
                          <a:effectLst/>
                          <a:latin typeface="Arial" panose="020B0604020202020204" pitchFamily="34" charset="0"/>
                          <a:cs typeface="Arial" panose="020B0604020202020204" pitchFamily="34" charset="0"/>
                        </a:rPr>
                        <a:t>R1 434 178</a:t>
                      </a:r>
                      <a:endParaRPr lang="en-GB"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643663">
                <a:tc>
                  <a:txBody>
                    <a:bodyPr/>
                    <a:lstStyle/>
                    <a:p>
                      <a:pPr algn="l" rtl="0" fontAlgn="ctr"/>
                      <a:r>
                        <a:rPr lang="en-GB" sz="1900" u="none" strike="noStrike">
                          <a:effectLst/>
                          <a:latin typeface="Arial" panose="020B0604020202020204" pitchFamily="34" charset="0"/>
                          <a:cs typeface="Arial" panose="020B0604020202020204" pitchFamily="34" charset="0"/>
                        </a:rPr>
                        <a:t>Human Resource Services</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GB" sz="1900" u="none" strike="noStrike">
                          <a:effectLst/>
                          <a:latin typeface="Arial" panose="020B0604020202020204" pitchFamily="34" charset="0"/>
                          <a:cs typeface="Arial" panose="020B0604020202020204" pitchFamily="34" charset="0"/>
                        </a:rPr>
                        <a:t>Placements </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GB" sz="1900" u="none" strike="noStrike" dirty="0">
                          <a:effectLst/>
                          <a:latin typeface="Arial" panose="020B0604020202020204" pitchFamily="34" charset="0"/>
                          <a:cs typeface="Arial" panose="020B0604020202020204" pitchFamily="34" charset="0"/>
                        </a:rPr>
                        <a:t>R206 119</a:t>
                      </a:r>
                      <a:endParaRPr lang="en-GB"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643663">
                <a:tc>
                  <a:txBody>
                    <a:bodyPr/>
                    <a:lstStyle/>
                    <a:p>
                      <a:pPr algn="l" rtl="0" fontAlgn="ctr"/>
                      <a:r>
                        <a:rPr lang="en-GB" sz="1900" u="none" strike="noStrike">
                          <a:effectLst/>
                          <a:latin typeface="Arial" panose="020B0604020202020204" pitchFamily="34" charset="0"/>
                          <a:cs typeface="Arial" panose="020B0604020202020204" pitchFamily="34" charset="0"/>
                        </a:rPr>
                        <a:t>Legal Services</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GB" sz="1900" u="none" strike="noStrike">
                          <a:effectLst/>
                          <a:latin typeface="Arial" panose="020B0604020202020204" pitchFamily="34" charset="0"/>
                          <a:cs typeface="Arial" panose="020B0604020202020204" pitchFamily="34" charset="0"/>
                        </a:rPr>
                        <a:t>Company Secretary</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GB" sz="1900" u="none" strike="noStrike" dirty="0">
                          <a:effectLst/>
                          <a:latin typeface="Arial" panose="020B0604020202020204" pitchFamily="34" charset="0"/>
                          <a:cs typeface="Arial" panose="020B0604020202020204" pitchFamily="34" charset="0"/>
                        </a:rPr>
                        <a:t>R2 065 000</a:t>
                      </a:r>
                      <a:endParaRPr lang="en-GB"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643663">
                <a:tc>
                  <a:txBody>
                    <a:bodyPr/>
                    <a:lstStyle/>
                    <a:p>
                      <a:pPr algn="l" rtl="0" fontAlgn="ctr"/>
                      <a:r>
                        <a:rPr lang="en-GB" sz="1900" u="none" strike="noStrike" dirty="0">
                          <a:effectLst/>
                          <a:latin typeface="Arial" panose="020B0604020202020204" pitchFamily="34" charset="0"/>
                          <a:cs typeface="Arial" panose="020B0604020202020204" pitchFamily="34" charset="0"/>
                        </a:rPr>
                        <a:t>Finance</a:t>
                      </a:r>
                      <a:endParaRPr lang="en-GB"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GB" sz="1900" u="none" strike="noStrike">
                          <a:effectLst/>
                          <a:latin typeface="Arial" panose="020B0604020202020204" pitchFamily="34" charset="0"/>
                          <a:cs typeface="Arial" panose="020B0604020202020204" pitchFamily="34" charset="0"/>
                        </a:rPr>
                        <a:t>Financial services</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GB" sz="1900" u="none" strike="noStrike" dirty="0">
                          <a:effectLst/>
                          <a:latin typeface="Arial" panose="020B0604020202020204" pitchFamily="34" charset="0"/>
                          <a:cs typeface="Arial" panose="020B0604020202020204" pitchFamily="34" charset="0"/>
                        </a:rPr>
                        <a:t>R1 148 568</a:t>
                      </a:r>
                      <a:endParaRPr lang="en-GB"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643663">
                <a:tc>
                  <a:txBody>
                    <a:bodyPr/>
                    <a:lstStyle/>
                    <a:p>
                      <a:pPr algn="l" rtl="0" fontAlgn="ctr"/>
                      <a:r>
                        <a:rPr lang="en-GB" sz="1900" u="none" strike="noStrike">
                          <a:effectLst/>
                          <a:latin typeface="Arial" panose="020B0604020202020204" pitchFamily="34" charset="0"/>
                          <a:cs typeface="Arial" panose="020B0604020202020204" pitchFamily="34" charset="0"/>
                        </a:rPr>
                        <a:t>Communications and branding</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GB" sz="1900" u="none" strike="noStrike">
                          <a:effectLst/>
                          <a:latin typeface="Arial" panose="020B0604020202020204" pitchFamily="34" charset="0"/>
                          <a:cs typeface="Arial" panose="020B0604020202020204" pitchFamily="34" charset="0"/>
                        </a:rPr>
                        <a:t>Annual report</a:t>
                      </a:r>
                      <a:endParaRPr lang="en-GB" sz="19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GB" sz="1900" u="none" strike="noStrike" dirty="0">
                          <a:effectLst/>
                          <a:latin typeface="Arial" panose="020B0604020202020204" pitchFamily="34" charset="0"/>
                          <a:cs typeface="Arial" panose="020B0604020202020204" pitchFamily="34" charset="0"/>
                        </a:rPr>
                        <a:t>R168 893</a:t>
                      </a:r>
                      <a:endParaRPr lang="en-GB" sz="1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355634">
                <a:tc gridSpan="2">
                  <a:txBody>
                    <a:bodyPr/>
                    <a:lstStyle/>
                    <a:p>
                      <a:pPr algn="l" rtl="0" fontAlgn="b"/>
                      <a:r>
                        <a:rPr lang="en-GB" sz="1900" b="1" u="none" strike="noStrike" dirty="0">
                          <a:effectLst/>
                          <a:latin typeface="Arial" panose="020B0604020202020204" pitchFamily="34" charset="0"/>
                          <a:cs typeface="Arial" panose="020B0604020202020204" pitchFamily="34" charset="0"/>
                        </a:rPr>
                        <a:t>Grand Total</a:t>
                      </a:r>
                      <a:endParaRPr lang="en-GB" sz="1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GB"/>
                    </a:p>
                  </a:txBody>
                  <a:tcPr/>
                </a:tc>
                <a:tc>
                  <a:txBody>
                    <a:bodyPr/>
                    <a:lstStyle/>
                    <a:p>
                      <a:pPr algn="r" rtl="0" fontAlgn="b"/>
                      <a:r>
                        <a:rPr lang="en-GB" sz="1900" b="1" u="none" strike="noStrike" dirty="0">
                          <a:effectLst/>
                          <a:latin typeface="Arial" panose="020B0604020202020204" pitchFamily="34" charset="0"/>
                          <a:cs typeface="Arial" panose="020B0604020202020204" pitchFamily="34" charset="0"/>
                        </a:rPr>
                        <a:t>R5 022 758</a:t>
                      </a:r>
                      <a:endParaRPr lang="en-GB" sz="1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814811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4000" b="0" dirty="0">
                <a:latin typeface="Arial" panose="020B0604020202020204" pitchFamily="34" charset="0"/>
                <a:cs typeface="Arial" panose="020B0604020202020204" pitchFamily="34" charset="0"/>
              </a:rPr>
              <a:t>Financial Matters – 2017/2018</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EECFC7-B341-4D6A-8357-29E82B2BD3F1}"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xmlns="" id="{9845974C-6A29-4A74-8885-99687103167D}"/>
              </a:ext>
            </a:extLst>
          </p:cNvPr>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638611867"/>
              </p:ext>
            </p:extLst>
          </p:nvPr>
        </p:nvGraphicFramePr>
        <p:xfrm>
          <a:off x="68860" y="1236548"/>
          <a:ext cx="9034536" cy="2296563"/>
        </p:xfrm>
        <a:graphic>
          <a:graphicData uri="http://schemas.openxmlformats.org/drawingml/2006/table">
            <a:tbl>
              <a:tblPr firstRow="1" bandRow="1">
                <a:tableStyleId>{10A1B5D5-9B99-4C35-A422-299274C87663}</a:tableStyleId>
              </a:tblPr>
              <a:tblGrid>
                <a:gridCol w="9034536">
                  <a:extLst>
                    <a:ext uri="{9D8B030D-6E8A-4147-A177-3AD203B41FA5}">
                      <a16:colId xmlns:a16="http://schemas.microsoft.com/office/drawing/2014/main" xmlns="" val="20000"/>
                    </a:ext>
                  </a:extLst>
                </a:gridCol>
              </a:tblGrid>
              <a:tr h="319545">
                <a:tc>
                  <a:txBody>
                    <a:bodyPr/>
                    <a:lstStyle/>
                    <a:p>
                      <a:pPr algn="ctr"/>
                      <a:r>
                        <a:rPr lang="en-US" sz="1600" b="1" dirty="0">
                          <a:latin typeface="Arial" panose="020B0604020202020204" pitchFamily="34" charset="0"/>
                          <a:cs typeface="Arial" panose="020B0604020202020204" pitchFamily="34" charset="0"/>
                        </a:rPr>
                        <a:t>Irregular expenditure – 2017/2018</a:t>
                      </a:r>
                    </a:p>
                  </a:txBody>
                  <a:tcPr/>
                </a:tc>
                <a:extLst>
                  <a:ext uri="{0D108BD9-81ED-4DB2-BD59-A6C34878D82A}">
                    <a16:rowId xmlns:a16="http://schemas.microsoft.com/office/drawing/2014/main" xmlns="" val="10000"/>
                  </a:ext>
                </a:extLst>
              </a:tr>
              <a:tr h="55920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ZA" sz="1600" dirty="0">
                          <a:latin typeface="Arial" pitchFamily="34" charset="0"/>
                          <a:cs typeface="Arial" pitchFamily="34" charset="0"/>
                        </a:rPr>
                        <a:t>A total of R3,2m of irregular expenditure was incurred in the 2017/2018 financial year. </a:t>
                      </a:r>
                    </a:p>
                  </a:txBody>
                  <a:tcPr/>
                </a:tc>
                <a:extLst>
                  <a:ext uri="{0D108BD9-81ED-4DB2-BD59-A6C34878D82A}">
                    <a16:rowId xmlns:a16="http://schemas.microsoft.com/office/drawing/2014/main" xmlns="" val="10001"/>
                  </a:ext>
                </a:extLst>
              </a:tr>
              <a:tr h="570722">
                <a:tc>
                  <a:txBody>
                    <a:bodyPr/>
                    <a:lstStyle/>
                    <a:p>
                      <a:pPr marL="285750" indent="-285750">
                        <a:lnSpc>
                          <a:spcPct val="100000"/>
                        </a:lnSpc>
                        <a:buFont typeface="Wingdings" panose="05000000000000000000" pitchFamily="2" charset="2"/>
                        <a:buChar char="v"/>
                      </a:pPr>
                      <a:r>
                        <a:rPr lang="en-ZA" sz="1600" dirty="0">
                          <a:latin typeface="Arial" pitchFamily="34" charset="0"/>
                          <a:cs typeface="Arial" pitchFamily="34" charset="0"/>
                        </a:rPr>
                        <a:t>This was mainly attributed to changes in the National Treasury changes in the procurement process through introduction of the Central Supplier Database. </a:t>
                      </a:r>
                    </a:p>
                  </a:txBody>
                  <a:tcPr/>
                </a:tc>
                <a:extLst>
                  <a:ext uri="{0D108BD9-81ED-4DB2-BD59-A6C34878D82A}">
                    <a16:rowId xmlns:a16="http://schemas.microsoft.com/office/drawing/2014/main" xmlns="" val="10002"/>
                  </a:ext>
                </a:extLst>
              </a:tr>
              <a:tr h="76452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ZA" sz="1600" dirty="0">
                          <a:latin typeface="Arial" panose="020B0604020202020204" pitchFamily="34" charset="0"/>
                          <a:cs typeface="Arial" panose="020B0604020202020204" pitchFamily="34" charset="0"/>
                        </a:rPr>
                        <a:t>Consequence Management - Measures have been implemented to ensure a parallel process of supplier evaluations is implemented. Disciplinary action will be taken if employee is found to be responsible.</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028166056"/>
              </p:ext>
            </p:extLst>
          </p:nvPr>
        </p:nvGraphicFramePr>
        <p:xfrm>
          <a:off x="85142" y="3597425"/>
          <a:ext cx="9034536" cy="1187745"/>
        </p:xfrm>
        <a:graphic>
          <a:graphicData uri="http://schemas.openxmlformats.org/drawingml/2006/table">
            <a:tbl>
              <a:tblPr firstRow="1" bandRow="1">
                <a:tableStyleId>{10A1B5D5-9B99-4C35-A422-299274C87663}</a:tableStyleId>
              </a:tblPr>
              <a:tblGrid>
                <a:gridCol w="9034536">
                  <a:extLst>
                    <a:ext uri="{9D8B030D-6E8A-4147-A177-3AD203B41FA5}">
                      <a16:colId xmlns:a16="http://schemas.microsoft.com/office/drawing/2014/main" xmlns="" val="20000"/>
                    </a:ext>
                  </a:extLst>
                </a:gridCol>
              </a:tblGrid>
              <a:tr h="299636">
                <a:tc>
                  <a:txBody>
                    <a:bodyPr/>
                    <a:lstStyle/>
                    <a:p>
                      <a:pPr algn="ctr"/>
                      <a:r>
                        <a:rPr lang="en-US" sz="1600" b="1" dirty="0">
                          <a:latin typeface="Arial" panose="020B0604020202020204" pitchFamily="34" charset="0"/>
                          <a:cs typeface="Arial" panose="020B0604020202020204" pitchFamily="34" charset="0"/>
                        </a:rPr>
                        <a:t>Fruitless &amp; wasteful expenditure – 2017/2018</a:t>
                      </a:r>
                    </a:p>
                  </a:txBody>
                  <a:tcPr/>
                </a:tc>
                <a:extLst>
                  <a:ext uri="{0D108BD9-81ED-4DB2-BD59-A6C34878D82A}">
                    <a16:rowId xmlns:a16="http://schemas.microsoft.com/office/drawing/2014/main" xmlns="" val="10000"/>
                  </a:ext>
                </a:extLst>
              </a:tr>
              <a:tr h="852465">
                <a:tc>
                  <a:txBody>
                    <a:bodyPr/>
                    <a:lstStyle/>
                    <a:p>
                      <a:pPr marL="285750" indent="-285750">
                        <a:lnSpc>
                          <a:spcPct val="100000"/>
                        </a:lnSpc>
                        <a:buFont typeface="Wingdings" panose="05000000000000000000" pitchFamily="2" charset="2"/>
                        <a:buChar char="v"/>
                      </a:pPr>
                      <a:r>
                        <a:rPr lang="en-ZA" sz="1600" dirty="0">
                          <a:latin typeface="Arial" pitchFamily="34" charset="0"/>
                          <a:cs typeface="Arial" pitchFamily="34" charset="0"/>
                        </a:rPr>
                        <a:t>MDDA incurred R82 000 fruitless and wasteful expenditure in the 2017/2018 financial year . Measures have been put in place to recover amounts that are deemed recoverable from the respective employees.</a:t>
                      </a:r>
                    </a:p>
                  </a:txBody>
                  <a:tcPr/>
                </a:tc>
                <a:extLst>
                  <a:ext uri="{0D108BD9-81ED-4DB2-BD59-A6C34878D82A}">
                    <a16:rowId xmlns:a16="http://schemas.microsoft.com/office/drawing/2014/main" xmlns=""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954351059"/>
              </p:ext>
            </p:extLst>
          </p:nvPr>
        </p:nvGraphicFramePr>
        <p:xfrm>
          <a:off x="75163" y="4877585"/>
          <a:ext cx="9034536" cy="1389236"/>
        </p:xfrm>
        <a:graphic>
          <a:graphicData uri="http://schemas.openxmlformats.org/drawingml/2006/table">
            <a:tbl>
              <a:tblPr firstRow="1" bandRow="1">
                <a:tableStyleId>{10A1B5D5-9B99-4C35-A422-299274C87663}</a:tableStyleId>
              </a:tblPr>
              <a:tblGrid>
                <a:gridCol w="9034536">
                  <a:extLst>
                    <a:ext uri="{9D8B030D-6E8A-4147-A177-3AD203B41FA5}">
                      <a16:colId xmlns:a16="http://schemas.microsoft.com/office/drawing/2014/main" xmlns="" val="20000"/>
                    </a:ext>
                  </a:extLst>
                </a:gridCol>
              </a:tblGrid>
              <a:tr h="348648">
                <a:tc>
                  <a:txBody>
                    <a:bodyPr/>
                    <a:lstStyle/>
                    <a:p>
                      <a:pPr algn="ctr"/>
                      <a:r>
                        <a:rPr lang="en-US" sz="1600" b="1" dirty="0">
                          <a:latin typeface="Arial" panose="020B0604020202020204" pitchFamily="34" charset="0"/>
                          <a:cs typeface="Arial" panose="020B0604020202020204" pitchFamily="34" charset="0"/>
                        </a:rPr>
                        <a:t>Contingent Liabilities &amp; Litigations  – 2017/2018</a:t>
                      </a:r>
                    </a:p>
                  </a:txBody>
                  <a:tcPr/>
                </a:tc>
                <a:extLst>
                  <a:ext uri="{0D108BD9-81ED-4DB2-BD59-A6C34878D82A}">
                    <a16:rowId xmlns:a16="http://schemas.microsoft.com/office/drawing/2014/main" xmlns="" val="10000"/>
                  </a:ext>
                </a:extLst>
              </a:tr>
              <a:tr h="1040588">
                <a:tc>
                  <a:txBody>
                    <a:bodyPr/>
                    <a:lstStyle/>
                    <a:p>
                      <a:pPr marL="285750" indent="-285750">
                        <a:lnSpc>
                          <a:spcPct val="100000"/>
                        </a:lnSpc>
                        <a:buFont typeface="Wingdings" panose="05000000000000000000" pitchFamily="2" charset="2"/>
                        <a:buChar char="v"/>
                      </a:pPr>
                      <a:r>
                        <a:rPr lang="en-ZA" sz="1600" dirty="0">
                          <a:latin typeface="Arial" pitchFamily="34" charset="0"/>
                          <a:cs typeface="Arial" pitchFamily="34" charset="0"/>
                        </a:rPr>
                        <a:t>There was a legal dispute between MDDA and </a:t>
                      </a:r>
                      <a:r>
                        <a:rPr lang="en-ZA" sz="1600" dirty="0" err="1">
                          <a:latin typeface="Arial" pitchFamily="34" charset="0"/>
                          <a:cs typeface="Arial" pitchFamily="34" charset="0"/>
                        </a:rPr>
                        <a:t>Joburg</a:t>
                      </a:r>
                      <a:r>
                        <a:rPr lang="en-ZA" sz="1600" dirty="0">
                          <a:latin typeface="Arial" pitchFamily="34" charset="0"/>
                          <a:cs typeface="Arial" pitchFamily="34" charset="0"/>
                        </a:rPr>
                        <a:t> Post in respect of the funding agreement signed between the two parties . The financial exposure was R384 600 depending on the outcome of the dispute. The case is currently being heard by the courts.</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62000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986580" y="1198330"/>
            <a:ext cx="3942438" cy="3931547"/>
          </a:xfrm>
          <a:prstGeom prst="rect">
            <a:avLst/>
          </a:prstGeom>
        </p:spPr>
      </p:pic>
      <p:sp>
        <p:nvSpPr>
          <p:cNvPr id="3" name="Slide Number Placeholder 2">
            <a:extLst>
              <a:ext uri="{FF2B5EF4-FFF2-40B4-BE49-F238E27FC236}">
                <a16:creationId xmlns:a16="http://schemas.microsoft.com/office/drawing/2014/main" xmlns="" id="{5375305D-9ACE-4B67-9A57-F381E489B4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27644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ea typeface="Calibri" panose="020F0502020204030204" pitchFamily="34" charset="0"/>
              </a:rPr>
              <a:t>Legislative Environment</a:t>
            </a:r>
            <a:endParaRPr lang="en-US" dirty="0"/>
          </a:p>
        </p:txBody>
      </p:sp>
      <p:graphicFrame>
        <p:nvGraphicFramePr>
          <p:cNvPr id="5" name="Diagram 4"/>
          <p:cNvGraphicFramePr/>
          <p:nvPr>
            <p:extLst>
              <p:ext uri="{D42A27DB-BD31-4B8C-83A1-F6EECF244321}">
                <p14:modId xmlns:p14="http://schemas.microsoft.com/office/powerpoint/2010/main" xmlns="" val="1795472953"/>
              </p:ext>
            </p:extLst>
          </p:nvPr>
        </p:nvGraphicFramePr>
        <p:xfrm>
          <a:off x="518864" y="1124744"/>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395536" y="4373139"/>
            <a:ext cx="1872208" cy="1792495"/>
            <a:chOff x="2263616" y="2428914"/>
            <a:chExt cx="1568767" cy="1568767"/>
          </a:xfrm>
          <a:scene3d>
            <a:camera prst="orthographicFront">
              <a:rot lat="0" lon="0" rev="0"/>
            </a:camera>
            <a:lightRig rig="threePt" dir="t">
              <a:rot lat="0" lon="0" rev="1200000"/>
            </a:lightRig>
          </a:scene3d>
        </p:grpSpPr>
        <p:sp>
          <p:nvSpPr>
            <p:cNvPr id="11" name="Oval 10"/>
            <p:cNvSpPr/>
            <p:nvPr/>
          </p:nvSpPr>
          <p:spPr>
            <a:xfrm>
              <a:off x="2263616" y="2428914"/>
              <a:ext cx="1568767" cy="1568767"/>
            </a:xfrm>
            <a:prstGeom prst="ellipse">
              <a:avLst/>
            </a:prstGeom>
            <a:sp3d>
              <a:bevelT w="63500" h="25400" prst="softRound"/>
            </a:sp3d>
          </p:spPr>
          <p:style>
            <a:lnRef idx="0">
              <a:schemeClr val="accent3"/>
            </a:lnRef>
            <a:fillRef idx="3">
              <a:schemeClr val="accent3"/>
            </a:fillRef>
            <a:effectRef idx="3">
              <a:schemeClr val="accent3"/>
            </a:effectRef>
            <a:fontRef idx="minor">
              <a:schemeClr val="lt1"/>
            </a:fontRef>
          </p:style>
        </p:sp>
        <p:sp>
          <p:nvSpPr>
            <p:cNvPr id="12" name="Oval 4"/>
            <p:cNvSpPr/>
            <p:nvPr/>
          </p:nvSpPr>
          <p:spPr>
            <a:xfrm>
              <a:off x="2602424" y="2658655"/>
              <a:ext cx="1109285" cy="11092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R="0" lvl="0">
                <a:lnSpc>
                  <a:spcPct val="115000"/>
                </a:lnSpc>
                <a:spcBef>
                  <a:spcPts val="0"/>
                </a:spcBef>
                <a:spcAft>
                  <a:spcPts val="0"/>
                </a:spcAft>
              </a:pPr>
              <a:r>
                <a:rPr lang="en-ZA" sz="1400" dirty="0">
                  <a:solidFill>
                    <a:schemeClr val="tx1"/>
                  </a:solidFill>
                  <a:latin typeface="Arial" panose="020B0604020202020204" pitchFamily="34" charset="0"/>
                  <a:ea typeface="Calibri" panose="020F0502020204030204" pitchFamily="34" charset="0"/>
                </a:rPr>
                <a:t>Community Television Broadcasting Services Position Paper (2004)</a:t>
              </a:r>
              <a:endParaRPr lang="en-US" sz="1400" b="1" dirty="0">
                <a:solidFill>
                  <a:schemeClr val="tx1"/>
                </a:solidFill>
                <a:latin typeface="Arial" panose="020B0604020202020204" pitchFamily="34" charset="0"/>
                <a:ea typeface="Calibri" panose="020F0502020204030204" pitchFamily="34" charset="0"/>
              </a:endParaRPr>
            </a:p>
          </p:txBody>
        </p:sp>
      </p:grpSp>
      <p:grpSp>
        <p:nvGrpSpPr>
          <p:cNvPr id="13" name="Group 12"/>
          <p:cNvGrpSpPr/>
          <p:nvPr/>
        </p:nvGrpSpPr>
        <p:grpSpPr>
          <a:xfrm>
            <a:off x="2555776" y="4373139"/>
            <a:ext cx="1872208" cy="1792495"/>
            <a:chOff x="2263616" y="2428914"/>
            <a:chExt cx="1568767" cy="1568767"/>
          </a:xfrm>
          <a:scene3d>
            <a:camera prst="orthographicFront">
              <a:rot lat="0" lon="0" rev="0"/>
            </a:camera>
            <a:lightRig rig="threePt" dir="t">
              <a:rot lat="0" lon="0" rev="1200000"/>
            </a:lightRig>
          </a:scene3d>
        </p:grpSpPr>
        <p:sp>
          <p:nvSpPr>
            <p:cNvPr id="14" name="Oval 13"/>
            <p:cNvSpPr/>
            <p:nvPr/>
          </p:nvSpPr>
          <p:spPr>
            <a:xfrm>
              <a:off x="2263616" y="2428914"/>
              <a:ext cx="1568767" cy="1568767"/>
            </a:xfrm>
            <a:prstGeom prst="ellipse">
              <a:avLst/>
            </a:prstGeom>
            <a:sp3d>
              <a:bevelT w="63500" h="25400" prst="softRound"/>
            </a:sp3d>
          </p:spPr>
          <p:style>
            <a:lnRef idx="0">
              <a:schemeClr val="accent3"/>
            </a:lnRef>
            <a:fillRef idx="3">
              <a:schemeClr val="accent3"/>
            </a:fillRef>
            <a:effectRef idx="3">
              <a:schemeClr val="accent3"/>
            </a:effectRef>
            <a:fontRef idx="minor">
              <a:schemeClr val="lt1"/>
            </a:fontRef>
          </p:style>
        </p:sp>
        <p:sp>
          <p:nvSpPr>
            <p:cNvPr id="15" name="Oval 4"/>
            <p:cNvSpPr/>
            <p:nvPr/>
          </p:nvSpPr>
          <p:spPr>
            <a:xfrm>
              <a:off x="2493357" y="2658655"/>
              <a:ext cx="1109285" cy="11092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R="0" lvl="0">
                <a:lnSpc>
                  <a:spcPct val="115000"/>
                </a:lnSpc>
                <a:spcBef>
                  <a:spcPts val="0"/>
                </a:spcBef>
                <a:spcAft>
                  <a:spcPts val="0"/>
                </a:spcAft>
              </a:pPr>
              <a:r>
                <a:rPr lang="en-ZA" sz="1400" dirty="0">
                  <a:solidFill>
                    <a:schemeClr val="tx1"/>
                  </a:solidFill>
                  <a:latin typeface="Arial" panose="020B0604020202020204" pitchFamily="34" charset="0"/>
                  <a:ea typeface="Calibri" panose="020F0502020204030204" pitchFamily="34" charset="0"/>
                </a:rPr>
                <a:t>White Paper </a:t>
              </a:r>
              <a:br>
                <a:rPr lang="en-ZA" sz="1400" dirty="0">
                  <a:solidFill>
                    <a:schemeClr val="tx1"/>
                  </a:solidFill>
                  <a:latin typeface="Arial" panose="020B0604020202020204" pitchFamily="34" charset="0"/>
                  <a:ea typeface="Calibri" panose="020F0502020204030204" pitchFamily="34" charset="0"/>
                </a:rPr>
              </a:br>
              <a:r>
                <a:rPr lang="en-ZA" sz="1400" dirty="0">
                  <a:solidFill>
                    <a:schemeClr val="tx1"/>
                  </a:solidFill>
                  <a:latin typeface="Arial" panose="020B0604020202020204" pitchFamily="34" charset="0"/>
                  <a:ea typeface="Calibri" panose="020F0502020204030204" pitchFamily="34" charset="0"/>
                </a:rPr>
                <a:t>on Broadcasting Policy </a:t>
              </a:r>
            </a:p>
            <a:p>
              <a:pPr marR="0" lvl="0">
                <a:lnSpc>
                  <a:spcPct val="115000"/>
                </a:lnSpc>
                <a:spcBef>
                  <a:spcPts val="0"/>
                </a:spcBef>
                <a:spcAft>
                  <a:spcPts val="0"/>
                </a:spcAft>
              </a:pPr>
              <a:r>
                <a:rPr lang="en-ZA" sz="1400" b="1" dirty="0">
                  <a:solidFill>
                    <a:schemeClr val="tx1"/>
                  </a:solidFill>
                  <a:latin typeface="Arial" panose="020B0604020202020204" pitchFamily="34" charset="0"/>
                  <a:ea typeface="Calibri" panose="020F0502020204030204" pitchFamily="34" charset="0"/>
                </a:rPr>
                <a:t>(1998)</a:t>
              </a:r>
              <a:endParaRPr lang="en-US" sz="1400" b="1" dirty="0">
                <a:solidFill>
                  <a:schemeClr val="tx1"/>
                </a:solidFill>
                <a:latin typeface="Arial" panose="020B0604020202020204" pitchFamily="34" charset="0"/>
                <a:ea typeface="Calibri" panose="020F0502020204030204" pitchFamily="34" charset="0"/>
              </a:endParaRPr>
            </a:p>
          </p:txBody>
        </p:sp>
      </p:grpSp>
      <p:grpSp>
        <p:nvGrpSpPr>
          <p:cNvPr id="16" name="Group 15"/>
          <p:cNvGrpSpPr/>
          <p:nvPr/>
        </p:nvGrpSpPr>
        <p:grpSpPr>
          <a:xfrm>
            <a:off x="4716016" y="4373139"/>
            <a:ext cx="1872208" cy="1792495"/>
            <a:chOff x="2263616" y="2428914"/>
            <a:chExt cx="1568767" cy="1568767"/>
          </a:xfrm>
          <a:scene3d>
            <a:camera prst="orthographicFront">
              <a:rot lat="0" lon="0" rev="0"/>
            </a:camera>
            <a:lightRig rig="threePt" dir="t">
              <a:rot lat="0" lon="0" rev="1200000"/>
            </a:lightRig>
          </a:scene3d>
        </p:grpSpPr>
        <p:sp>
          <p:nvSpPr>
            <p:cNvPr id="17" name="Oval 16"/>
            <p:cNvSpPr/>
            <p:nvPr/>
          </p:nvSpPr>
          <p:spPr>
            <a:xfrm>
              <a:off x="2263616" y="2428914"/>
              <a:ext cx="1568767" cy="1568767"/>
            </a:xfrm>
            <a:prstGeom prst="ellipse">
              <a:avLst/>
            </a:prstGeom>
            <a:sp3d>
              <a:bevelT w="63500" h="25400" prst="softRound"/>
            </a:sp3d>
          </p:spPr>
          <p:style>
            <a:lnRef idx="0">
              <a:schemeClr val="accent3"/>
            </a:lnRef>
            <a:fillRef idx="3">
              <a:schemeClr val="accent3"/>
            </a:fillRef>
            <a:effectRef idx="3">
              <a:schemeClr val="accent3"/>
            </a:effectRef>
            <a:fontRef idx="minor">
              <a:schemeClr val="lt1"/>
            </a:fontRef>
          </p:style>
        </p:sp>
        <p:sp>
          <p:nvSpPr>
            <p:cNvPr id="18" name="Oval 4"/>
            <p:cNvSpPr/>
            <p:nvPr/>
          </p:nvSpPr>
          <p:spPr>
            <a:xfrm>
              <a:off x="2384290" y="2658655"/>
              <a:ext cx="1418745" cy="11092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R="0" lvl="0">
                <a:lnSpc>
                  <a:spcPct val="115000"/>
                </a:lnSpc>
                <a:spcBef>
                  <a:spcPts val="0"/>
                </a:spcBef>
                <a:spcAft>
                  <a:spcPts val="0"/>
                </a:spcAft>
              </a:pPr>
              <a:r>
                <a:rPr lang="en-ZA" sz="1400" dirty="0">
                  <a:solidFill>
                    <a:schemeClr val="tx1"/>
                  </a:solidFill>
                  <a:latin typeface="Arial" panose="020B0604020202020204" pitchFamily="34" charset="0"/>
                  <a:ea typeface="Calibri" panose="020F0502020204030204" pitchFamily="34" charset="0"/>
                </a:rPr>
                <a:t>Independent Communication Authority of South Africa </a:t>
              </a:r>
              <a:r>
                <a:rPr lang="en-ZA" sz="1400" b="1" dirty="0">
                  <a:solidFill>
                    <a:schemeClr val="tx1"/>
                  </a:solidFill>
                  <a:latin typeface="Arial" panose="020B0604020202020204" pitchFamily="34" charset="0"/>
                  <a:ea typeface="Calibri" panose="020F0502020204030204" pitchFamily="34" charset="0"/>
                </a:rPr>
                <a:t>(2015) - </a:t>
              </a:r>
              <a:r>
                <a:rPr lang="en-ZA" sz="1400" dirty="0">
                  <a:solidFill>
                    <a:schemeClr val="tx1"/>
                  </a:solidFill>
                  <a:latin typeface="Arial" panose="020B0604020202020204" pitchFamily="34" charset="0"/>
                  <a:ea typeface="Calibri" panose="020F0502020204030204" pitchFamily="34" charset="0"/>
                </a:rPr>
                <a:t>power to grant; renew; amend; transfer; and revoke licences</a:t>
              </a:r>
              <a:endParaRPr lang="en-US" sz="1400" dirty="0">
                <a:solidFill>
                  <a:schemeClr val="tx1"/>
                </a:solidFill>
                <a:latin typeface="Arial" panose="020B0604020202020204" pitchFamily="34" charset="0"/>
                <a:ea typeface="Calibri" panose="020F0502020204030204" pitchFamily="34" charset="0"/>
              </a:endParaRPr>
            </a:p>
          </p:txBody>
        </p:sp>
      </p:grpSp>
      <p:grpSp>
        <p:nvGrpSpPr>
          <p:cNvPr id="19" name="Group 18"/>
          <p:cNvGrpSpPr/>
          <p:nvPr/>
        </p:nvGrpSpPr>
        <p:grpSpPr>
          <a:xfrm>
            <a:off x="6876256" y="4373139"/>
            <a:ext cx="1872208" cy="1792495"/>
            <a:chOff x="2263616" y="2428914"/>
            <a:chExt cx="1568767" cy="1568767"/>
          </a:xfrm>
          <a:scene3d>
            <a:camera prst="orthographicFront">
              <a:rot lat="0" lon="0" rev="0"/>
            </a:camera>
            <a:lightRig rig="threePt" dir="t">
              <a:rot lat="0" lon="0" rev="1200000"/>
            </a:lightRig>
          </a:scene3d>
        </p:grpSpPr>
        <p:sp>
          <p:nvSpPr>
            <p:cNvPr id="20" name="Oval 19"/>
            <p:cNvSpPr/>
            <p:nvPr/>
          </p:nvSpPr>
          <p:spPr>
            <a:xfrm>
              <a:off x="2263616" y="2428914"/>
              <a:ext cx="1568767" cy="1568767"/>
            </a:xfrm>
            <a:prstGeom prst="ellipse">
              <a:avLst/>
            </a:prstGeom>
            <a:sp3d>
              <a:bevelT w="63500" h="25400" prst="softRound"/>
            </a:sp3d>
          </p:spPr>
          <p:style>
            <a:lnRef idx="0">
              <a:schemeClr val="accent3"/>
            </a:lnRef>
            <a:fillRef idx="3">
              <a:schemeClr val="accent3"/>
            </a:fillRef>
            <a:effectRef idx="3">
              <a:schemeClr val="accent3"/>
            </a:effectRef>
            <a:fontRef idx="minor">
              <a:schemeClr val="lt1"/>
            </a:fontRef>
          </p:style>
        </p:sp>
        <p:sp>
          <p:nvSpPr>
            <p:cNvPr id="21" name="Oval 4"/>
            <p:cNvSpPr/>
            <p:nvPr/>
          </p:nvSpPr>
          <p:spPr>
            <a:xfrm>
              <a:off x="2625639" y="2658655"/>
              <a:ext cx="1109285" cy="11092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R="0" lvl="0">
                <a:lnSpc>
                  <a:spcPct val="115000"/>
                </a:lnSpc>
                <a:spcBef>
                  <a:spcPts val="0"/>
                </a:spcBef>
                <a:spcAft>
                  <a:spcPts val="0"/>
                </a:spcAft>
              </a:pPr>
              <a:r>
                <a:rPr lang="en-ZA" sz="1400" dirty="0">
                  <a:solidFill>
                    <a:schemeClr val="tx1"/>
                  </a:solidFill>
                  <a:latin typeface="Arial" panose="020B0604020202020204" pitchFamily="34" charset="0"/>
                  <a:ea typeface="Calibri" panose="020F0502020204030204" pitchFamily="34" charset="0"/>
                </a:rPr>
                <a:t>Independent Broadcasting Authority Triple Inquiry Report</a:t>
              </a:r>
            </a:p>
            <a:p>
              <a:pPr marR="0" lvl="0">
                <a:lnSpc>
                  <a:spcPct val="115000"/>
                </a:lnSpc>
                <a:spcBef>
                  <a:spcPts val="0"/>
                </a:spcBef>
                <a:spcAft>
                  <a:spcPts val="0"/>
                </a:spcAft>
              </a:pPr>
              <a:r>
                <a:rPr lang="en-US" sz="1400" b="1" dirty="0">
                  <a:solidFill>
                    <a:schemeClr val="tx1"/>
                  </a:solidFill>
                  <a:latin typeface="Arial" panose="020B0604020202020204" pitchFamily="34" charset="0"/>
                  <a:ea typeface="Calibri" panose="020F0502020204030204" pitchFamily="34" charset="0"/>
                </a:rPr>
                <a:t>(1995)</a:t>
              </a:r>
              <a:endParaRPr lang="en-ZA" sz="1400" b="1" dirty="0">
                <a:solidFill>
                  <a:schemeClr val="tx1"/>
                </a:solidFill>
                <a:latin typeface="Arial" panose="020B0604020202020204" pitchFamily="34" charset="0"/>
                <a:ea typeface="Calibri" panose="020F0502020204030204" pitchFamily="34" charset="0"/>
              </a:endParaRPr>
            </a:p>
          </p:txBody>
        </p:sp>
      </p:grpSp>
      <p:sp>
        <p:nvSpPr>
          <p:cNvPr id="4" name="Slide Number Placeholder 3">
            <a:extLst>
              <a:ext uri="{FF2B5EF4-FFF2-40B4-BE49-F238E27FC236}">
                <a16:creationId xmlns:a16="http://schemas.microsoft.com/office/drawing/2014/main" xmlns="" id="{01FF8329-1684-4839-B510-24A2F0E9EAA5}"/>
              </a:ext>
            </a:extLst>
          </p:cNvPr>
          <p:cNvSpPr>
            <a:spLocks noGrp="1"/>
          </p:cNvSpPr>
          <p:nvPr>
            <p:ph type="sldNum" sz="quarter" idx="12"/>
          </p:nvPr>
        </p:nvSpPr>
        <p:spPr/>
        <p:txBody>
          <a:bodyPr/>
          <a:lstStyle/>
          <a:p>
            <a:pPr>
              <a:defRPr/>
            </a:pPr>
            <a:fld id="{25E0BFFC-8D92-4980-80AF-4F6590FB2DB3}" type="slidenum">
              <a:rPr lang="en-US" smtClean="0"/>
              <a:pPr>
                <a:defRPr/>
              </a:pPr>
              <a:t>4</a:t>
            </a:fld>
            <a:endParaRPr lang="en-US" dirty="0"/>
          </a:p>
        </p:txBody>
      </p:sp>
    </p:spTree>
    <p:extLst>
      <p:ext uri="{BB962C8B-B14F-4D97-AF65-F5344CB8AC3E}">
        <p14:creationId xmlns:p14="http://schemas.microsoft.com/office/powerpoint/2010/main" xmlns="" val="30543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549281264"/>
              </p:ext>
            </p:extLst>
          </p:nvPr>
        </p:nvGraphicFramePr>
        <p:xfrm>
          <a:off x="457200" y="1988840"/>
          <a:ext cx="8507288" cy="447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ZA" dirty="0">
                <a:latin typeface="Arial" panose="020B0604020202020204" pitchFamily="34" charset="0"/>
              </a:rPr>
              <a:t>National Development Plan </a:t>
            </a:r>
            <a:r>
              <a:rPr lang="en-ZA" dirty="0"/>
              <a:t>(NDP)</a:t>
            </a:r>
            <a:endParaRPr lang="en-US" dirty="0"/>
          </a:p>
        </p:txBody>
      </p:sp>
      <p:sp>
        <p:nvSpPr>
          <p:cNvPr id="7" name="Rectangle 6"/>
          <p:cNvSpPr/>
          <p:nvPr/>
        </p:nvSpPr>
        <p:spPr>
          <a:xfrm>
            <a:off x="755576" y="1340768"/>
            <a:ext cx="7920880" cy="792525"/>
          </a:xfrm>
          <a:prstGeom prst="rect">
            <a:avLst/>
          </a:prstGeom>
        </p:spPr>
        <p:txBody>
          <a:bodyPr wrap="square">
            <a:spAutoFit/>
          </a:bodyPr>
          <a:lstStyle/>
          <a:p>
            <a:pPr marL="0" marR="0">
              <a:lnSpc>
                <a:spcPct val="115000"/>
              </a:lnSpc>
              <a:spcBef>
                <a:spcPts val="0"/>
              </a:spcBef>
              <a:spcAft>
                <a:spcPts val="0"/>
              </a:spcAft>
            </a:pPr>
            <a:r>
              <a:rPr lang="en-US" sz="2000" dirty="0">
                <a:solidFill>
                  <a:srgbClr val="252525"/>
                </a:solidFill>
                <a:latin typeface="Arial" panose="020B0604020202020204" pitchFamily="34" charset="0"/>
                <a:ea typeface="Times New Roman" panose="02020603050405020304" pitchFamily="18" charset="0"/>
              </a:rPr>
              <a:t>The </a:t>
            </a:r>
            <a:r>
              <a:rPr lang="en-US" sz="2000" b="1" dirty="0">
                <a:latin typeface="Arial" panose="020B0604020202020204" pitchFamily="34" charset="0"/>
                <a:ea typeface="Times New Roman" panose="02020603050405020304" pitchFamily="18" charset="0"/>
              </a:rPr>
              <a:t>NDP</a:t>
            </a:r>
            <a:r>
              <a:rPr lang="en-US" sz="2000" dirty="0">
                <a:solidFill>
                  <a:srgbClr val="252525"/>
                </a:solidFill>
                <a:latin typeface="Arial" panose="020B0604020202020204" pitchFamily="34" charset="0"/>
                <a:ea typeface="Times New Roman" panose="02020603050405020304" pitchFamily="18" charset="0"/>
              </a:rPr>
              <a:t> informs the MDDA’s Medium Term Strategic Framework (MTSF) priorities.</a:t>
            </a:r>
            <a:endParaRPr lang="en-US" sz="2000" b="1" dirty="0">
              <a:solidFill>
                <a:srgbClr val="252525"/>
              </a:solidFill>
              <a:latin typeface="Arial" panose="020B060402020202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xmlns="" id="{EBC205E0-9510-4EAA-A1D1-8ECA78A725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90627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with </a:t>
            </a:r>
            <a:r>
              <a:rPr lang="en-US" dirty="0" err="1"/>
              <a:t>DoC</a:t>
            </a:r>
            <a:r>
              <a:rPr lang="en-US" dirty="0"/>
              <a:t> </a:t>
            </a:r>
          </a:p>
        </p:txBody>
      </p:sp>
      <p:sp>
        <p:nvSpPr>
          <p:cNvPr id="4" name="Slide Number Placeholder 3"/>
          <p:cNvSpPr>
            <a:spLocks noGrp="1"/>
          </p:cNvSpPr>
          <p:nvPr>
            <p:ph type="sldNum" sz="quarter" idx="12"/>
          </p:nvPr>
        </p:nvSpPr>
        <p:spPr/>
        <p:txBody>
          <a:bodyPr/>
          <a:lstStyle/>
          <a:p>
            <a:pPr>
              <a:defRPr/>
            </a:pPr>
            <a:fld id="{D5EBA67E-7B4D-4AB0-BEA8-28D80A74962E}" type="slidenum">
              <a:rPr lang="en-US" smtClean="0"/>
              <a:pPr>
                <a:defRPr/>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51291186"/>
              </p:ext>
            </p:extLst>
          </p:nvPr>
        </p:nvGraphicFramePr>
        <p:xfrm>
          <a:off x="385192" y="1196752"/>
          <a:ext cx="3240360" cy="3010554"/>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xmlns="" val="20000"/>
                    </a:ext>
                  </a:extLst>
                </a:gridCol>
              </a:tblGrid>
              <a:tr h="144017">
                <a:tc>
                  <a:txBody>
                    <a:bodyPr/>
                    <a:lstStyle/>
                    <a:p>
                      <a:r>
                        <a:rPr lang="en-US" sz="1600" dirty="0" err="1">
                          <a:latin typeface="Arial" panose="020B0604020202020204" pitchFamily="34" charset="0"/>
                          <a:cs typeface="Arial" panose="020B0604020202020204" pitchFamily="34" charset="0"/>
                        </a:rPr>
                        <a:t>DoC</a:t>
                      </a:r>
                      <a:r>
                        <a:rPr lang="en-US" sz="1600" dirty="0">
                          <a:latin typeface="Arial" panose="020B0604020202020204" pitchFamily="34" charset="0"/>
                          <a:cs typeface="Arial" panose="020B0604020202020204" pitchFamily="34" charset="0"/>
                        </a:rPr>
                        <a:t> Strategic</a:t>
                      </a:r>
                      <a:r>
                        <a:rPr lang="en-US" sz="1600" baseline="0" dirty="0">
                          <a:latin typeface="Arial" panose="020B0604020202020204" pitchFamily="34" charset="0"/>
                          <a:cs typeface="Arial" panose="020B0604020202020204" pitchFamily="34" charset="0"/>
                        </a:rPr>
                        <a:t> Goal</a:t>
                      </a:r>
                    </a:p>
                  </a:txBody>
                  <a:tcPr/>
                </a:tc>
                <a:extLst>
                  <a:ext uri="{0D108BD9-81ED-4DB2-BD59-A6C34878D82A}">
                    <a16:rowId xmlns:a16="http://schemas.microsoft.com/office/drawing/2014/main" xmlns="" val="10000"/>
                  </a:ext>
                </a:extLst>
              </a:tr>
              <a:tr h="816849">
                <a:tc>
                  <a:txBody>
                    <a:bodyPr/>
                    <a:lstStyle/>
                    <a:p>
                      <a:r>
                        <a:rPr lang="en-ZA" sz="1600" u="none" strike="noStrike" kern="1200" baseline="0" dirty="0">
                          <a:latin typeface="Arial" panose="020B0604020202020204" pitchFamily="34" charset="0"/>
                          <a:cs typeface="Arial" panose="020B0604020202020204" pitchFamily="34" charset="0"/>
                        </a:rPr>
                        <a:t>Goal 1 - Effective and efficient strategic leadership, governance and administration </a:t>
                      </a:r>
                    </a:p>
                  </a:txBody>
                  <a:tcPr/>
                </a:tc>
                <a:extLst>
                  <a:ext uri="{0D108BD9-81ED-4DB2-BD59-A6C34878D82A}">
                    <a16:rowId xmlns:a16="http://schemas.microsoft.com/office/drawing/2014/main" xmlns="" val="10001"/>
                  </a:ext>
                </a:extLst>
              </a:tr>
              <a:tr h="1074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a:latin typeface="Arial" panose="020B0604020202020204" pitchFamily="34" charset="0"/>
                          <a:cs typeface="Arial" panose="020B0604020202020204" pitchFamily="34" charset="0"/>
                        </a:rPr>
                        <a:t>Goal 2 - A responsive communications policy regulatory environment and improved country branding </a:t>
                      </a:r>
                    </a:p>
                  </a:txBody>
                  <a:tcPr/>
                </a:tc>
                <a:extLst>
                  <a:ext uri="{0D108BD9-81ED-4DB2-BD59-A6C34878D82A}">
                    <a16:rowId xmlns:a16="http://schemas.microsoft.com/office/drawing/2014/main" xmlns="" val="10002"/>
                  </a:ext>
                </a:extLst>
              </a:tr>
              <a:tr h="778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Goal 3</a:t>
                      </a:r>
                      <a:r>
                        <a:rPr lang="en-US" sz="1600" b="0" baseline="0" dirty="0">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 Transformed communications sector </a:t>
                      </a:r>
                      <a:endParaRPr lang="en-US" sz="1600" b="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402880988"/>
              </p:ext>
            </p:extLst>
          </p:nvPr>
        </p:nvGraphicFramePr>
        <p:xfrm>
          <a:off x="3876936" y="1196753"/>
          <a:ext cx="4943536" cy="3807881"/>
        </p:xfrm>
        <a:graphic>
          <a:graphicData uri="http://schemas.openxmlformats.org/drawingml/2006/table">
            <a:tbl>
              <a:tblPr firstRow="1" bandRow="1">
                <a:tableStyleId>{93296810-A885-4BE3-A3E7-6D5BEEA58F35}</a:tableStyleId>
              </a:tblPr>
              <a:tblGrid>
                <a:gridCol w="4943536">
                  <a:extLst>
                    <a:ext uri="{9D8B030D-6E8A-4147-A177-3AD203B41FA5}">
                      <a16:colId xmlns:a16="http://schemas.microsoft.com/office/drawing/2014/main" xmlns="" val="20000"/>
                    </a:ext>
                  </a:extLst>
                </a:gridCol>
              </a:tblGrid>
              <a:tr h="360040">
                <a:tc>
                  <a:txBody>
                    <a:bodyPr/>
                    <a:lstStyle/>
                    <a:p>
                      <a:r>
                        <a:rPr lang="en-US" sz="1600" dirty="0">
                          <a:latin typeface="Arial" panose="020B0604020202020204" pitchFamily="34" charset="0"/>
                          <a:cs typeface="Arial" panose="020B0604020202020204" pitchFamily="34" charset="0"/>
                        </a:rPr>
                        <a:t>MDDA Strategic</a:t>
                      </a:r>
                      <a:r>
                        <a:rPr lang="en-US" sz="1600" baseline="0" dirty="0">
                          <a:latin typeface="Arial" panose="020B0604020202020204" pitchFamily="34" charset="0"/>
                          <a:cs typeface="Arial" panose="020B0604020202020204" pitchFamily="34" charset="0"/>
                        </a:rPr>
                        <a:t> Outcome Orientated Goal</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19137">
                <a:tc>
                  <a:txBody>
                    <a:bodyPr/>
                    <a:lstStyle/>
                    <a:p>
                      <a:pPr marL="285750" lvl="0" indent="-285750">
                        <a:buFont typeface="Arial" panose="020B0604020202020204" pitchFamily="34" charset="0"/>
                        <a:buChar char="•"/>
                      </a:pPr>
                      <a:r>
                        <a:rPr lang="en-ZA" sz="1600" dirty="0">
                          <a:effectLst/>
                          <a:latin typeface="Arial" panose="020B0604020202020204" pitchFamily="34" charset="0"/>
                          <a:cs typeface="Arial" panose="020B0604020202020204" pitchFamily="34" charset="0"/>
                        </a:rPr>
                        <a:t>Capable and accomplished organisation in support of the delivery of the MDDA mandate by 2019</a:t>
                      </a:r>
                    </a:p>
                  </a:txBody>
                  <a:tcPr/>
                </a:tc>
                <a:extLst>
                  <a:ext uri="{0D108BD9-81ED-4DB2-BD59-A6C34878D82A}">
                    <a16:rowId xmlns:a16="http://schemas.microsoft.com/office/drawing/2014/main" xmlns="" val="10001"/>
                  </a:ext>
                </a:extLst>
              </a:tr>
              <a:tr h="82656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effectLst/>
                          <a:latin typeface="Arial" panose="020B0604020202020204" pitchFamily="34" charset="0"/>
                          <a:cs typeface="Arial" panose="020B0604020202020204" pitchFamily="34" charset="0"/>
                        </a:rPr>
                        <a:t>Media transformation promoted through the growth of community-based media in South Africa by 2019</a:t>
                      </a:r>
                      <a:endParaRPr lang="en-GB" sz="16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768867">
                <a:tc>
                  <a:txBody>
                    <a:bodyPr/>
                    <a:lstStyle/>
                    <a:p>
                      <a:pPr marL="285750" lvl="0" indent="-285750">
                        <a:buFont typeface="Arial" panose="020B0604020202020204" pitchFamily="34" charset="0"/>
                        <a:buChar char="•"/>
                      </a:pPr>
                      <a:r>
                        <a:rPr lang="en-ZA" sz="1600" dirty="0">
                          <a:effectLst/>
                          <a:latin typeface="Arial" panose="020B0604020202020204" pitchFamily="34" charset="0"/>
                          <a:cs typeface="Arial" panose="020B0604020202020204" pitchFamily="34" charset="0"/>
                        </a:rPr>
                        <a:t>Media transformation promoted through the growth of community-based media in South Africa by 2019</a:t>
                      </a: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285750" lvl="0" indent="-285750">
                        <a:buFont typeface="Arial" panose="020B0604020202020204" pitchFamily="34" charset="0"/>
                        <a:buChar char="•"/>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Body of knowledge on the community-based media sector established through focused innovation, research and development efforts by 2019</a:t>
                      </a:r>
                    </a:p>
                  </a:txBody>
                  <a:tcPr/>
                </a:tc>
                <a:extLst>
                  <a:ext uri="{0D108BD9-81ED-4DB2-BD59-A6C34878D82A}">
                    <a16:rowId xmlns:a16="http://schemas.microsoft.com/office/drawing/2014/main" xmlns="" val="10003"/>
                  </a:ext>
                </a:extLst>
              </a:tr>
            </a:tbl>
          </a:graphicData>
        </a:graphic>
      </p:graphicFrame>
      <p:cxnSp>
        <p:nvCxnSpPr>
          <p:cNvPr id="7" name="Straight Arrow Connector 6"/>
          <p:cNvCxnSpPr/>
          <p:nvPr/>
        </p:nvCxnSpPr>
        <p:spPr>
          <a:xfrm>
            <a:off x="3378586" y="1988841"/>
            <a:ext cx="606383"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32202" y="2708920"/>
            <a:ext cx="606383"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21024" y="3789041"/>
            <a:ext cx="606383"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956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4CF55-B1CA-434C-A0E7-50336825F557}"/>
              </a:ext>
            </a:extLst>
          </p:cNvPr>
          <p:cNvSpPr>
            <a:spLocks noGrp="1"/>
          </p:cNvSpPr>
          <p:nvPr>
            <p:ph type="title"/>
          </p:nvPr>
        </p:nvSpPr>
        <p:spPr/>
        <p:txBody>
          <a:bodyPr/>
          <a:lstStyle/>
          <a:p>
            <a:pPr algn="l"/>
            <a:r>
              <a:rPr lang="en-US" sz="4000" b="0" dirty="0">
                <a:latin typeface="Arial" panose="020B0604020202020204" pitchFamily="34" charset="0"/>
                <a:cs typeface="Arial" panose="020B0604020202020204" pitchFamily="34" charset="0"/>
              </a:rPr>
              <a:t>Impact Study</a:t>
            </a:r>
          </a:p>
        </p:txBody>
      </p:sp>
      <p:sp>
        <p:nvSpPr>
          <p:cNvPr id="3" name="Slide Number Placeholder 2">
            <a:extLst>
              <a:ext uri="{FF2B5EF4-FFF2-40B4-BE49-F238E27FC236}">
                <a16:creationId xmlns:a16="http://schemas.microsoft.com/office/drawing/2014/main" xmlns="" id="{18852B34-FCCF-4DEA-A012-05785903A5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Diagram 5">
            <a:extLst>
              <a:ext uri="{FF2B5EF4-FFF2-40B4-BE49-F238E27FC236}">
                <a16:creationId xmlns:a16="http://schemas.microsoft.com/office/drawing/2014/main" xmlns="" id="{E09049BF-2880-4795-8E77-1AA42CD62731}"/>
              </a:ext>
            </a:extLst>
          </p:cNvPr>
          <p:cNvGraphicFramePr/>
          <p:nvPr>
            <p:extLst>
              <p:ext uri="{D42A27DB-BD31-4B8C-83A1-F6EECF244321}">
                <p14:modId xmlns:p14="http://schemas.microsoft.com/office/powerpoint/2010/main" xmlns="" val="510014443"/>
              </p:ext>
            </p:extLst>
          </p:nvPr>
        </p:nvGraphicFramePr>
        <p:xfrm>
          <a:off x="371637" y="845910"/>
          <a:ext cx="8339959" cy="495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165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22FFB-FCF3-4CE3-A3C9-1C8EFBCE8600}"/>
              </a:ext>
            </a:extLst>
          </p:cNvPr>
          <p:cNvSpPr>
            <a:spLocks noGrp="1"/>
          </p:cNvSpPr>
          <p:nvPr>
            <p:ph type="title"/>
          </p:nvPr>
        </p:nvSpPr>
        <p:spPr/>
        <p:txBody>
          <a:bodyPr/>
          <a:lstStyle/>
          <a:p>
            <a:r>
              <a:rPr lang="en-US" dirty="0"/>
              <a:t>Key Findings</a:t>
            </a:r>
          </a:p>
        </p:txBody>
      </p:sp>
      <p:sp>
        <p:nvSpPr>
          <p:cNvPr id="3" name="Slide Number Placeholder 2">
            <a:extLst>
              <a:ext uri="{FF2B5EF4-FFF2-40B4-BE49-F238E27FC236}">
                <a16:creationId xmlns:a16="http://schemas.microsoft.com/office/drawing/2014/main" xmlns="" id="{3BB17C3C-55FD-40E1-A9FD-B9077712F25C}"/>
              </a:ext>
            </a:extLst>
          </p:cNvPr>
          <p:cNvSpPr>
            <a:spLocks noGrp="1"/>
          </p:cNvSpPr>
          <p:nvPr>
            <p:ph type="sldNum" sz="quarter" idx="12"/>
          </p:nvPr>
        </p:nvSpPr>
        <p:spPr/>
        <p:txBody>
          <a:bodyPr/>
          <a:lstStyle/>
          <a:p>
            <a:pPr>
              <a:defRPr/>
            </a:pPr>
            <a:fld id="{25E0BFFC-8D92-4980-80AF-4F6590FB2DB3}" type="slidenum">
              <a:rPr lang="en-US" smtClean="0"/>
              <a:pPr>
                <a:defRPr/>
              </a:pPr>
              <a:t>8</a:t>
            </a:fld>
            <a:endParaRPr lang="en-US" dirty="0"/>
          </a:p>
        </p:txBody>
      </p:sp>
      <p:graphicFrame>
        <p:nvGraphicFramePr>
          <p:cNvPr id="5" name="Content Placeholder 4">
            <a:extLst>
              <a:ext uri="{FF2B5EF4-FFF2-40B4-BE49-F238E27FC236}">
                <a16:creationId xmlns:a16="http://schemas.microsoft.com/office/drawing/2014/main" xmlns="" id="{25BECC7E-4F22-4749-9ECA-BCB636B3DBE1}"/>
              </a:ext>
            </a:extLst>
          </p:cNvPr>
          <p:cNvGraphicFramePr>
            <a:graphicFrameLocks noGrp="1"/>
          </p:cNvGraphicFramePr>
          <p:nvPr>
            <p:ph idx="1"/>
            <p:extLst>
              <p:ext uri="{D42A27DB-BD31-4B8C-83A1-F6EECF244321}">
                <p14:modId xmlns:p14="http://schemas.microsoft.com/office/powerpoint/2010/main" xmlns="" val="1030423035"/>
              </p:ext>
            </p:extLst>
          </p:nvPr>
        </p:nvGraphicFramePr>
        <p:xfrm>
          <a:off x="457200" y="1166018"/>
          <a:ext cx="8363272" cy="5190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2592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E9697E3-47E6-4D34-AD00-1F0940658912}"/>
              </a:ext>
            </a:extLst>
          </p:cNvPr>
          <p:cNvPicPr>
            <a:picLocks noChangeAspect="1"/>
          </p:cNvPicPr>
          <p:nvPr/>
        </p:nvPicPr>
        <p:blipFill>
          <a:blip r:embed="rId2" cstate="print"/>
          <a:stretch>
            <a:fillRect/>
          </a:stretch>
        </p:blipFill>
        <p:spPr>
          <a:xfrm>
            <a:off x="1547664" y="1174555"/>
            <a:ext cx="5790550" cy="5181799"/>
          </a:xfrm>
          <a:prstGeom prst="rect">
            <a:avLst/>
          </a:prstGeom>
        </p:spPr>
      </p:pic>
      <p:sp>
        <p:nvSpPr>
          <p:cNvPr id="6" name="Title 3">
            <a:extLst>
              <a:ext uri="{FF2B5EF4-FFF2-40B4-BE49-F238E27FC236}">
                <a16:creationId xmlns:a16="http://schemas.microsoft.com/office/drawing/2014/main" xmlns="" id="{4AC610E5-3B58-4439-9E36-D496B88C1D92}"/>
              </a:ext>
            </a:extLst>
          </p:cNvPr>
          <p:cNvSpPr txBox="1">
            <a:spLocks/>
          </p:cNvSpPr>
          <p:nvPr/>
        </p:nvSpPr>
        <p:spPr bwMode="auto">
          <a:xfrm>
            <a:off x="1115616" y="5766530"/>
            <a:ext cx="646559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2017/2018 Performance</a:t>
            </a:r>
          </a:p>
        </p:txBody>
      </p:sp>
      <p:pic>
        <p:nvPicPr>
          <p:cNvPr id="9" name="Picture 8">
            <a:extLst>
              <a:ext uri="{FF2B5EF4-FFF2-40B4-BE49-F238E27FC236}">
                <a16:creationId xmlns:a16="http://schemas.microsoft.com/office/drawing/2014/main" xmlns="" id="{88F87D80-E685-48EE-A87C-B08EBC01965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80466" y="386467"/>
            <a:ext cx="4183067" cy="1011528"/>
          </a:xfrm>
          <a:prstGeom prst="rect">
            <a:avLst/>
          </a:prstGeom>
        </p:spPr>
      </p:pic>
      <p:sp>
        <p:nvSpPr>
          <p:cNvPr id="11" name="Slide Number Placeholder 10">
            <a:extLst>
              <a:ext uri="{FF2B5EF4-FFF2-40B4-BE49-F238E27FC236}">
                <a16:creationId xmlns:a16="http://schemas.microsoft.com/office/drawing/2014/main" xmlns="" id="{FB2C2E9D-EE32-4050-8306-D4250C304962}"/>
              </a:ext>
            </a:extLst>
          </p:cNvPr>
          <p:cNvSpPr>
            <a:spLocks noGrp="1"/>
          </p:cNvSpPr>
          <p:nvPr>
            <p:ph type="sldNum" sz="quarter" idx="12"/>
          </p:nvPr>
        </p:nvSpPr>
        <p:spPr/>
        <p:txBody>
          <a:bodyPr/>
          <a:lstStyle/>
          <a:p>
            <a:pPr>
              <a:defRPr/>
            </a:pPr>
            <a:fld id="{2E49CD9C-A5F4-41C1-A948-BC0E30924D59}" type="slidenum">
              <a:rPr lang="en-US" smtClean="0"/>
              <a:pPr>
                <a:defRPr/>
              </a:pPr>
              <a:t>9</a:t>
            </a:fld>
            <a:endParaRPr lang="en-US" dirty="0"/>
          </a:p>
        </p:txBody>
      </p:sp>
    </p:spTree>
    <p:extLst>
      <p:ext uri="{BB962C8B-B14F-4D97-AF65-F5344CB8AC3E}">
        <p14:creationId xmlns:p14="http://schemas.microsoft.com/office/powerpoint/2010/main" xmlns="" val="1944543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33924</TotalTime>
  <Words>3370</Words>
  <Application>Microsoft Office PowerPoint</Application>
  <PresentationFormat>On-screen Show (4:3)</PresentationFormat>
  <Paragraphs>758</Paragraphs>
  <Slides>37</Slides>
  <Notes>13</Notes>
  <HiddenSlides>0</HiddenSlides>
  <MMClips>0</MMClips>
  <ScaleCrop>false</ScaleCrop>
  <HeadingPairs>
    <vt:vector size="4" baseType="variant">
      <vt:variant>
        <vt:lpstr>Theme</vt:lpstr>
      </vt:variant>
      <vt:variant>
        <vt:i4>7</vt:i4>
      </vt:variant>
      <vt:variant>
        <vt:lpstr>Slide Titles</vt:lpstr>
      </vt:variant>
      <vt:variant>
        <vt:i4>37</vt:i4>
      </vt:variant>
    </vt:vector>
  </HeadingPairs>
  <TitlesOfParts>
    <vt:vector size="44" baseType="lpstr">
      <vt:lpstr>Office Theme</vt:lpstr>
      <vt:lpstr>1_Office Theme</vt:lpstr>
      <vt:lpstr>2_Office Theme</vt:lpstr>
      <vt:lpstr>3_Office Theme</vt:lpstr>
      <vt:lpstr>4_Office Theme</vt:lpstr>
      <vt:lpstr>5_Office Theme</vt:lpstr>
      <vt:lpstr>7_Office Theme</vt:lpstr>
      <vt:lpstr>Slide 1</vt:lpstr>
      <vt:lpstr>Contents</vt:lpstr>
      <vt:lpstr>MDDA Mandate</vt:lpstr>
      <vt:lpstr>Legislative Environment</vt:lpstr>
      <vt:lpstr>National Development Plan (NDP)</vt:lpstr>
      <vt:lpstr>Alignment with DoC </vt:lpstr>
      <vt:lpstr>Impact Study</vt:lpstr>
      <vt:lpstr>Key Findings</vt:lpstr>
      <vt:lpstr>Slide 9</vt:lpstr>
      <vt:lpstr>Overall Audit Outcome</vt:lpstr>
      <vt:lpstr>MDDA Strategy Map</vt:lpstr>
      <vt:lpstr>2017/2018 Performance</vt:lpstr>
      <vt:lpstr>Achievements –  Media Diversity</vt:lpstr>
      <vt:lpstr>Print &amp; Digital Media Projects funded</vt:lpstr>
      <vt:lpstr>Community Radio Stations funded</vt:lpstr>
      <vt:lpstr>Sector Capacity Building</vt:lpstr>
      <vt:lpstr>Sector Capacity Building/Research</vt:lpstr>
      <vt:lpstr>Performance – Programme 1 Governance and Administration</vt:lpstr>
      <vt:lpstr>Performance – Programme 1</vt:lpstr>
      <vt:lpstr>Performance - Programme 1</vt:lpstr>
      <vt:lpstr>Performance – Programme 1</vt:lpstr>
      <vt:lpstr>Performance – Programme 2 Grant and Seed Funding</vt:lpstr>
      <vt:lpstr>Performance – Programme 2</vt:lpstr>
      <vt:lpstr>Performance - Programme 3</vt:lpstr>
      <vt:lpstr>Performance – Programme 4:  Capacity Building and Sector Development</vt:lpstr>
      <vt:lpstr>Performance - Programme 5 Innovation, Research and Development</vt:lpstr>
      <vt:lpstr>Slide 27</vt:lpstr>
      <vt:lpstr>Personnel Information –  Summary as of 31 March 2018 </vt:lpstr>
      <vt:lpstr>Personnel Information –  Summary as of 1 October 2018 </vt:lpstr>
      <vt:lpstr>Slide 30</vt:lpstr>
      <vt:lpstr>Audit Report Highlights per Section</vt:lpstr>
      <vt:lpstr>Key Audit Improvement Areas</vt:lpstr>
      <vt:lpstr>Slide 33</vt:lpstr>
      <vt:lpstr>Statement of Financial Performance</vt:lpstr>
      <vt:lpstr>Use of Consultants -2017/2018</vt:lpstr>
      <vt:lpstr>Financial Matters – 2017/2018</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Manana STONE</dc:creator>
  <cp:lastModifiedBy>PUMZA</cp:lastModifiedBy>
  <cp:revision>1184</cp:revision>
  <cp:lastPrinted>2017-08-25T10:08:44Z</cp:lastPrinted>
  <dcterms:created xsi:type="dcterms:W3CDTF">2004-06-08T22:31:48Z</dcterms:created>
  <dcterms:modified xsi:type="dcterms:W3CDTF">2018-11-08T14:47:12Z</dcterms:modified>
</cp:coreProperties>
</file>