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30"/>
  </p:notesMasterIdLst>
  <p:sldIdLst>
    <p:sldId id="256" r:id="rId2"/>
    <p:sldId id="292" r:id="rId3"/>
    <p:sldId id="293" r:id="rId4"/>
    <p:sldId id="294" r:id="rId5"/>
    <p:sldId id="295" r:id="rId6"/>
    <p:sldId id="296" r:id="rId7"/>
    <p:sldId id="297" r:id="rId8"/>
    <p:sldId id="298" r:id="rId9"/>
    <p:sldId id="265" r:id="rId10"/>
    <p:sldId id="266" r:id="rId11"/>
    <p:sldId id="267" r:id="rId12"/>
    <p:sldId id="268" r:id="rId13"/>
    <p:sldId id="303" r:id="rId14"/>
    <p:sldId id="314" r:id="rId15"/>
    <p:sldId id="270" r:id="rId16"/>
    <p:sldId id="313" r:id="rId17"/>
    <p:sldId id="306" r:id="rId18"/>
    <p:sldId id="309" r:id="rId19"/>
    <p:sldId id="311" r:id="rId20"/>
    <p:sldId id="315" r:id="rId21"/>
    <p:sldId id="316" r:id="rId22"/>
    <p:sldId id="317" r:id="rId23"/>
    <p:sldId id="321" r:id="rId24"/>
    <p:sldId id="322" r:id="rId25"/>
    <p:sldId id="323" r:id="rId26"/>
    <p:sldId id="318" r:id="rId27"/>
    <p:sldId id="319" r:id="rId28"/>
    <p:sldId id="320" r:id="rId29"/>
  </p:sldIdLst>
  <p:sldSz cx="9144000" cy="6858000" type="screen4x3"/>
  <p:notesSz cx="6797675" cy="9874250"/>
  <p:defaultTextStyle>
    <a:defPPr>
      <a:defRPr lang="en-GB"/>
    </a:defPPr>
    <a:lvl1pPr algn="l" rtl="0" fontAlgn="base">
      <a:spcBef>
        <a:spcPct val="0"/>
      </a:spcBef>
      <a:spcAft>
        <a:spcPct val="0"/>
      </a:spcAft>
      <a:defRPr kern="1200">
        <a:solidFill>
          <a:schemeClr val="tx1"/>
        </a:solidFill>
        <a:latin typeface="Tahoma" charset="0"/>
        <a:ea typeface="+mn-ea"/>
        <a:cs typeface="+mn-cs"/>
      </a:defRPr>
    </a:lvl1pPr>
    <a:lvl2pPr marL="457200" algn="l" rtl="0" fontAlgn="base">
      <a:spcBef>
        <a:spcPct val="0"/>
      </a:spcBef>
      <a:spcAft>
        <a:spcPct val="0"/>
      </a:spcAft>
      <a:defRPr kern="1200">
        <a:solidFill>
          <a:schemeClr val="tx1"/>
        </a:solidFill>
        <a:latin typeface="Tahoma" charset="0"/>
        <a:ea typeface="+mn-ea"/>
        <a:cs typeface="+mn-cs"/>
      </a:defRPr>
    </a:lvl2pPr>
    <a:lvl3pPr marL="914400" algn="l" rtl="0" fontAlgn="base">
      <a:spcBef>
        <a:spcPct val="0"/>
      </a:spcBef>
      <a:spcAft>
        <a:spcPct val="0"/>
      </a:spcAft>
      <a:defRPr kern="1200">
        <a:solidFill>
          <a:schemeClr val="tx1"/>
        </a:solidFill>
        <a:latin typeface="Tahoma" charset="0"/>
        <a:ea typeface="+mn-ea"/>
        <a:cs typeface="+mn-cs"/>
      </a:defRPr>
    </a:lvl3pPr>
    <a:lvl4pPr marL="1371600" algn="l" rtl="0" fontAlgn="base">
      <a:spcBef>
        <a:spcPct val="0"/>
      </a:spcBef>
      <a:spcAft>
        <a:spcPct val="0"/>
      </a:spcAft>
      <a:defRPr kern="1200">
        <a:solidFill>
          <a:schemeClr val="tx1"/>
        </a:solidFill>
        <a:latin typeface="Tahoma" charset="0"/>
        <a:ea typeface="+mn-ea"/>
        <a:cs typeface="+mn-cs"/>
      </a:defRPr>
    </a:lvl4pPr>
    <a:lvl5pPr marL="1828800" algn="l" rtl="0" fontAlgn="base">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000099"/>
    <a:srgbClr val="FF9933"/>
    <a:srgbClr val="66FF99"/>
    <a:srgbClr val="9933FF"/>
    <a:srgbClr val="3366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23" autoAdjust="0"/>
    <p:restoredTop sz="94660"/>
  </p:normalViewPr>
  <p:slideViewPr>
    <p:cSldViewPr>
      <p:cViewPr>
        <p:scale>
          <a:sx n="112" d="100"/>
          <a:sy n="112" d="100"/>
        </p:scale>
        <p:origin x="-1584" y="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2945984" cy="49395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22" tIns="46561" rIns="93122" bIns="46561" numCol="1" anchor="t" anchorCtr="0" compatLnSpc="1">
            <a:prstTxWarp prst="textNoShape">
              <a:avLst/>
            </a:prstTxWarp>
          </a:bodyPr>
          <a:lstStyle>
            <a:lvl1pPr>
              <a:defRPr sz="1200">
                <a:latin typeface="Arial" charset="0"/>
              </a:defRPr>
            </a:lvl1pPr>
          </a:lstStyle>
          <a:p>
            <a:pPr>
              <a:defRPr/>
            </a:pPr>
            <a:endParaRPr lang="en-GB"/>
          </a:p>
        </p:txBody>
      </p:sp>
      <p:sp>
        <p:nvSpPr>
          <p:cNvPr id="3075" name="Rectangle 3"/>
          <p:cNvSpPr>
            <a:spLocks noGrp="1" noChangeArrowheads="1"/>
          </p:cNvSpPr>
          <p:nvPr>
            <p:ph type="dt" idx="1"/>
          </p:nvPr>
        </p:nvSpPr>
        <p:spPr bwMode="auto">
          <a:xfrm>
            <a:off x="3850069" y="0"/>
            <a:ext cx="2945984" cy="49395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22" tIns="46561" rIns="93122" bIns="46561" numCol="1" anchor="t" anchorCtr="0" compatLnSpc="1">
            <a:prstTxWarp prst="textNoShape">
              <a:avLst/>
            </a:prstTxWarp>
          </a:bodyPr>
          <a:lstStyle>
            <a:lvl1pPr algn="r">
              <a:defRPr sz="1200">
                <a:latin typeface="Arial" charset="0"/>
              </a:defRPr>
            </a:lvl1pPr>
          </a:lstStyle>
          <a:p>
            <a:pPr>
              <a:defRPr/>
            </a:pPr>
            <a:endParaRPr lang="en-GB"/>
          </a:p>
        </p:txBody>
      </p:sp>
      <p:sp>
        <p:nvSpPr>
          <p:cNvPr id="7172" name="Rectangle 4"/>
          <p:cNvSpPr>
            <a:spLocks noGrp="1" noRot="1" noChangeAspect="1" noChangeArrowheads="1" noTextEdit="1"/>
          </p:cNvSpPr>
          <p:nvPr>
            <p:ph type="sldImg" idx="2"/>
          </p:nvPr>
        </p:nvSpPr>
        <p:spPr bwMode="auto">
          <a:xfrm>
            <a:off x="928688" y="739775"/>
            <a:ext cx="4940300" cy="3705225"/>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3077" name="Rectangle 5"/>
          <p:cNvSpPr>
            <a:spLocks noGrp="1" noChangeArrowheads="1"/>
          </p:cNvSpPr>
          <p:nvPr>
            <p:ph type="body" sz="quarter" idx="3"/>
          </p:nvPr>
        </p:nvSpPr>
        <p:spPr bwMode="auto">
          <a:xfrm>
            <a:off x="680094" y="4690952"/>
            <a:ext cx="5437491" cy="444237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22" tIns="46561" rIns="93122" bIns="46561"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1" y="9378693"/>
            <a:ext cx="2945984" cy="49395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22" tIns="46561" rIns="93122" bIns="46561" numCol="1" anchor="b" anchorCtr="0" compatLnSpc="1">
            <a:prstTxWarp prst="textNoShape">
              <a:avLst/>
            </a:prstTxWarp>
          </a:bodyPr>
          <a:lstStyle>
            <a:lvl1pPr>
              <a:defRPr sz="1200">
                <a:latin typeface="Arial" charset="0"/>
              </a:defRPr>
            </a:lvl1pPr>
          </a:lstStyle>
          <a:p>
            <a:pPr>
              <a:defRPr/>
            </a:pPr>
            <a:endParaRPr lang="en-GB"/>
          </a:p>
        </p:txBody>
      </p:sp>
      <p:sp>
        <p:nvSpPr>
          <p:cNvPr id="3079" name="Rectangle 7"/>
          <p:cNvSpPr>
            <a:spLocks noGrp="1" noChangeArrowheads="1"/>
          </p:cNvSpPr>
          <p:nvPr>
            <p:ph type="sldNum" sz="quarter" idx="5"/>
          </p:nvPr>
        </p:nvSpPr>
        <p:spPr bwMode="auto">
          <a:xfrm>
            <a:off x="3850069" y="9378693"/>
            <a:ext cx="2945984" cy="49395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22" tIns="46561" rIns="93122" bIns="46561" numCol="1" anchor="b" anchorCtr="0" compatLnSpc="1">
            <a:prstTxWarp prst="textNoShape">
              <a:avLst/>
            </a:prstTxWarp>
          </a:bodyPr>
          <a:lstStyle>
            <a:lvl1pPr algn="r">
              <a:defRPr sz="1200">
                <a:latin typeface="Arial" charset="0"/>
              </a:defRPr>
            </a:lvl1pPr>
          </a:lstStyle>
          <a:p>
            <a:pPr>
              <a:defRPr/>
            </a:pPr>
            <a:fld id="{7765011B-6FB7-49BA-9A86-B93AB27D37B7}" type="slidenum">
              <a:rPr lang="en-GB"/>
              <a:pPr>
                <a:defRPr/>
              </a:pPr>
              <a:t>‹#›</a:t>
            </a:fld>
            <a:endParaRPr lang="en-GB"/>
          </a:p>
        </p:txBody>
      </p:sp>
    </p:spTree>
    <p:extLst>
      <p:ext uri="{BB962C8B-B14F-4D97-AF65-F5344CB8AC3E}">
        <p14:creationId xmlns:p14="http://schemas.microsoft.com/office/powerpoint/2010/main" xmlns="" val="42583835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93E1D78-3B3C-4475-B4B8-DF06DD388F63}" type="slidenum">
              <a:rPr lang="en-ZA" smtClean="0"/>
              <a:pPr/>
              <a:t>11</a:t>
            </a:fld>
            <a:endParaRPr lang="en-ZA"/>
          </a:p>
        </p:txBody>
      </p:sp>
    </p:spTree>
    <p:extLst>
      <p:ext uri="{BB962C8B-B14F-4D97-AF65-F5344CB8AC3E}">
        <p14:creationId xmlns:p14="http://schemas.microsoft.com/office/powerpoint/2010/main" xmlns="" val="3459944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5331E38-80F3-4653-9200-649E067FA81D}" type="slidenum">
              <a:rPr lang="en-GB"/>
              <a:pPr>
                <a:defRPr/>
              </a:pPr>
              <a:t>‹#›</a:t>
            </a:fld>
            <a:endParaRPr lang="en-GB"/>
          </a:p>
        </p:txBody>
      </p:sp>
    </p:spTree>
    <p:extLst>
      <p:ext uri="{BB962C8B-B14F-4D97-AF65-F5344CB8AC3E}">
        <p14:creationId xmlns:p14="http://schemas.microsoft.com/office/powerpoint/2010/main" xmlns="" val="219498891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9FFC7AC-A8DC-473B-ADBF-64836D6E33BA}" type="slidenum">
              <a:rPr lang="en-GB"/>
              <a:pPr>
                <a:defRPr/>
              </a:pPr>
              <a:t>‹#›</a:t>
            </a:fld>
            <a:endParaRPr lang="en-GB"/>
          </a:p>
        </p:txBody>
      </p:sp>
    </p:spTree>
    <p:extLst>
      <p:ext uri="{BB962C8B-B14F-4D97-AF65-F5344CB8AC3E}">
        <p14:creationId xmlns:p14="http://schemas.microsoft.com/office/powerpoint/2010/main" xmlns="" val="4147210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7A33FED-5997-4C2E-B6A7-497FE98EAEC2}" type="slidenum">
              <a:rPr lang="en-GB"/>
              <a:pPr>
                <a:defRPr/>
              </a:pPr>
              <a:t>‹#›</a:t>
            </a:fld>
            <a:endParaRPr lang="en-GB"/>
          </a:p>
        </p:txBody>
      </p:sp>
    </p:spTree>
    <p:extLst>
      <p:ext uri="{BB962C8B-B14F-4D97-AF65-F5344CB8AC3E}">
        <p14:creationId xmlns:p14="http://schemas.microsoft.com/office/powerpoint/2010/main" xmlns="" val="1415154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9AA8BA9-080E-4EDB-BAF0-9B905D3FA43D}" type="slidenum">
              <a:rPr lang="en-GB"/>
              <a:pPr>
                <a:defRPr/>
              </a:pPr>
              <a:t>‹#›</a:t>
            </a:fld>
            <a:endParaRPr lang="en-GB"/>
          </a:p>
        </p:txBody>
      </p:sp>
    </p:spTree>
    <p:extLst>
      <p:ext uri="{BB962C8B-B14F-4D97-AF65-F5344CB8AC3E}">
        <p14:creationId xmlns:p14="http://schemas.microsoft.com/office/powerpoint/2010/main" xmlns="" val="91113608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A192BD2-C0F2-40EC-B6BB-00BE18CFA4B9}" type="slidenum">
              <a:rPr lang="en-GB"/>
              <a:pPr>
                <a:defRPr/>
              </a:pPr>
              <a:t>‹#›</a:t>
            </a:fld>
            <a:endParaRPr lang="en-GB"/>
          </a:p>
        </p:txBody>
      </p:sp>
    </p:spTree>
    <p:extLst>
      <p:ext uri="{BB962C8B-B14F-4D97-AF65-F5344CB8AC3E}">
        <p14:creationId xmlns:p14="http://schemas.microsoft.com/office/powerpoint/2010/main" xmlns="" val="3832849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26A87A66-7BE5-4CE8-B12F-F4D7685407FA}" type="slidenum">
              <a:rPr lang="en-GB"/>
              <a:pPr>
                <a:defRPr/>
              </a:pPr>
              <a:t>‹#›</a:t>
            </a:fld>
            <a:endParaRPr lang="en-GB"/>
          </a:p>
        </p:txBody>
      </p:sp>
    </p:spTree>
    <p:extLst>
      <p:ext uri="{BB962C8B-B14F-4D97-AF65-F5344CB8AC3E}">
        <p14:creationId xmlns:p14="http://schemas.microsoft.com/office/powerpoint/2010/main" xmlns="" val="2122018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3"/>
          <p:cNvSpPr>
            <a:spLocks noGrp="1"/>
          </p:cNvSpPr>
          <p:nvPr>
            <p:ph type="dt" sz="half" idx="10"/>
          </p:nvPr>
        </p:nvSpPr>
        <p:spPr/>
        <p:txBody>
          <a:bodyPr/>
          <a:lstStyle>
            <a:lvl1pPr>
              <a:defRPr/>
            </a:lvl1pPr>
          </a:lstStyle>
          <a:p>
            <a:pPr>
              <a:defRPr/>
            </a:pPr>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8A061AC1-CD42-48DD-A622-56D0FEC85D92}" type="slidenum">
              <a:rPr lang="en-GB"/>
              <a:pPr>
                <a:defRPr/>
              </a:pPr>
              <a:t>‹#›</a:t>
            </a:fld>
            <a:endParaRPr lang="en-GB"/>
          </a:p>
        </p:txBody>
      </p:sp>
    </p:spTree>
    <p:extLst>
      <p:ext uri="{BB962C8B-B14F-4D97-AF65-F5344CB8AC3E}">
        <p14:creationId xmlns:p14="http://schemas.microsoft.com/office/powerpoint/2010/main" xmlns="" val="3857923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3"/>
          <p:cNvSpPr>
            <a:spLocks noGrp="1"/>
          </p:cNvSpPr>
          <p:nvPr>
            <p:ph type="dt" sz="half" idx="10"/>
          </p:nvPr>
        </p:nvSpPr>
        <p:spPr/>
        <p:txBody>
          <a:bodyPr/>
          <a:lstStyle>
            <a:lvl1pPr>
              <a:defRPr/>
            </a:lvl1pPr>
          </a:lstStyle>
          <a:p>
            <a:pPr>
              <a:defRPr/>
            </a:pPr>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8503680A-7897-45DA-BEE0-6BBFA08CA8F1}" type="slidenum">
              <a:rPr lang="en-GB"/>
              <a:pPr>
                <a:defRPr/>
              </a:pPr>
              <a:t>‹#›</a:t>
            </a:fld>
            <a:endParaRPr lang="en-GB"/>
          </a:p>
        </p:txBody>
      </p:sp>
    </p:spTree>
    <p:extLst>
      <p:ext uri="{BB962C8B-B14F-4D97-AF65-F5344CB8AC3E}">
        <p14:creationId xmlns:p14="http://schemas.microsoft.com/office/powerpoint/2010/main" xmlns="" val="1049601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A2400330-6ABA-4620-95F3-53583E45A496}" type="slidenum">
              <a:rPr lang="en-GB"/>
              <a:pPr>
                <a:defRPr/>
              </a:pPr>
              <a:t>‹#›</a:t>
            </a:fld>
            <a:endParaRPr lang="en-GB"/>
          </a:p>
        </p:txBody>
      </p:sp>
    </p:spTree>
    <p:extLst>
      <p:ext uri="{BB962C8B-B14F-4D97-AF65-F5344CB8AC3E}">
        <p14:creationId xmlns:p14="http://schemas.microsoft.com/office/powerpoint/2010/main" xmlns="" val="1880440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F1D9E4B8-ECC1-4480-B8D8-746B018760A1}" type="slidenum">
              <a:rPr lang="en-GB"/>
              <a:pPr>
                <a:defRPr/>
              </a:pPr>
              <a:t>‹#›</a:t>
            </a:fld>
            <a:endParaRPr lang="en-GB"/>
          </a:p>
        </p:txBody>
      </p:sp>
    </p:spTree>
    <p:extLst>
      <p:ext uri="{BB962C8B-B14F-4D97-AF65-F5344CB8AC3E}">
        <p14:creationId xmlns:p14="http://schemas.microsoft.com/office/powerpoint/2010/main" xmlns="" val="4124480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075E5BBD-569B-4395-80B4-AE2B41DC83AA}" type="slidenum">
              <a:rPr lang="en-GB"/>
              <a:pPr>
                <a:defRPr/>
              </a:pPr>
              <a:t>‹#›</a:t>
            </a:fld>
            <a:endParaRPr lang="en-GB"/>
          </a:p>
        </p:txBody>
      </p:sp>
    </p:spTree>
    <p:extLst>
      <p:ext uri="{BB962C8B-B14F-4D97-AF65-F5344CB8AC3E}">
        <p14:creationId xmlns:p14="http://schemas.microsoft.com/office/powerpoint/2010/main" xmlns="" val="2511053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ZA"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ZA"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9C027CBD-05D7-428C-863F-7EE122BDFAE2}" type="slidenum">
              <a:rPr lang="en-GB"/>
              <a:pPr>
                <a:defRPr/>
              </a:pPr>
              <a:t>‹#›</a:t>
            </a:fld>
            <a:endParaRPr lang="en-GB"/>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p:nvPr>
        </p:nvSpPr>
        <p:spPr>
          <a:xfrm>
            <a:off x="250825" y="4221163"/>
            <a:ext cx="4826000" cy="1470025"/>
          </a:xfrm>
        </p:spPr>
        <p:txBody>
          <a:bodyPr/>
          <a:lstStyle/>
          <a:p>
            <a:r>
              <a:rPr lang="en-ZA" altLang="en-US" b="1" smtClean="0">
                <a:solidFill>
                  <a:schemeClr val="bg1"/>
                </a:solidFill>
              </a:rPr>
              <a:t>Type your topic here</a:t>
            </a:r>
            <a:endParaRPr lang="en-GB" altLang="en-US" b="1" smtClean="0">
              <a:solidFill>
                <a:schemeClr val="bg1"/>
              </a:solidFill>
            </a:endParaRPr>
          </a:p>
        </p:txBody>
      </p:sp>
      <p:sp>
        <p:nvSpPr>
          <p:cNvPr id="2" name="Rectangle 3"/>
          <p:cNvSpPr>
            <a:spLocks noGrp="1" noChangeArrowheads="1"/>
          </p:cNvSpPr>
          <p:nvPr>
            <p:ph type="subTitle" idx="1"/>
          </p:nvPr>
        </p:nvSpPr>
        <p:spPr>
          <a:xfrm>
            <a:off x="6300788" y="5949950"/>
            <a:ext cx="2592387" cy="719138"/>
          </a:xfrm>
        </p:spPr>
        <p:txBody>
          <a:bodyPr rtlCol="0">
            <a:normAutofit fontScale="92500" lnSpcReduction="10000"/>
          </a:bodyPr>
          <a:lstStyle/>
          <a:p>
            <a:pPr fontAlgn="auto">
              <a:spcAft>
                <a:spcPts val="0"/>
              </a:spcAft>
              <a:buFont typeface="Arial" panose="020B0604020202020204" pitchFamily="34" charset="0"/>
              <a:buNone/>
              <a:defRPr/>
            </a:pPr>
            <a:r>
              <a:rPr lang="en-ZA" sz="2400" i="1" dirty="0" smtClean="0">
                <a:solidFill>
                  <a:srgbClr val="000099"/>
                </a:solidFill>
              </a:rPr>
              <a:t>Electoral Matters</a:t>
            </a:r>
          </a:p>
          <a:p>
            <a:pPr fontAlgn="auto">
              <a:spcAft>
                <a:spcPts val="0"/>
              </a:spcAft>
              <a:buFont typeface="Arial" panose="020B0604020202020204" pitchFamily="34" charset="0"/>
              <a:buNone/>
              <a:defRPr/>
            </a:pPr>
            <a:r>
              <a:rPr lang="en-GB" sz="1800" dirty="0" smtClean="0">
                <a:solidFill>
                  <a:srgbClr val="000099"/>
                </a:solidFill>
              </a:rPr>
              <a:t>May 2016</a:t>
            </a:r>
          </a:p>
        </p:txBody>
      </p:sp>
      <p:pic>
        <p:nvPicPr>
          <p:cNvPr id="8" name="Picture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10274"/>
            <a:ext cx="9144000" cy="6858000"/>
          </a:xfrm>
          <a:prstGeom prst="rect">
            <a:avLst/>
          </a:prstGeom>
        </p:spPr>
      </p:pic>
      <p:sp>
        <p:nvSpPr>
          <p:cNvPr id="9" name="TextBox 8"/>
          <p:cNvSpPr txBox="1"/>
          <p:nvPr/>
        </p:nvSpPr>
        <p:spPr>
          <a:xfrm>
            <a:off x="899592" y="1628800"/>
            <a:ext cx="7041621" cy="4031873"/>
          </a:xfrm>
          <a:prstGeom prst="rect">
            <a:avLst/>
          </a:prstGeom>
          <a:noFill/>
        </p:spPr>
        <p:txBody>
          <a:bodyPr wrap="square" rtlCol="0">
            <a:spAutoFit/>
          </a:bodyPr>
          <a:lstStyle/>
          <a:p>
            <a:pPr algn="ctr"/>
            <a:r>
              <a:rPr lang="en-ZA" sz="4000" b="1" dirty="0" smtClean="0">
                <a:solidFill>
                  <a:schemeClr val="bg1"/>
                </a:solidFill>
                <a:latin typeface="Arial" charset="0"/>
                <a:ea typeface="Arial" charset="0"/>
                <a:cs typeface="Arial" charset="0"/>
              </a:rPr>
              <a:t>Electoral Commission</a:t>
            </a:r>
          </a:p>
          <a:p>
            <a:pPr algn="ctr"/>
            <a:endParaRPr lang="en-ZA" sz="2000" b="1" dirty="0" smtClean="0">
              <a:solidFill>
                <a:schemeClr val="bg1"/>
              </a:solidFill>
              <a:latin typeface="Arial" charset="0"/>
              <a:ea typeface="Arial" charset="0"/>
              <a:cs typeface="Arial" charset="0"/>
            </a:endParaRPr>
          </a:p>
          <a:p>
            <a:pPr algn="ctr">
              <a:lnSpc>
                <a:spcPct val="90000"/>
              </a:lnSpc>
              <a:buFontTx/>
              <a:buNone/>
            </a:pPr>
            <a:r>
              <a:rPr lang="en-US" sz="3200" b="1" dirty="0">
                <a:solidFill>
                  <a:schemeClr val="bg1"/>
                </a:solidFill>
                <a:latin typeface="Arial" charset="0"/>
                <a:ea typeface="Arial" charset="0"/>
                <a:cs typeface="Arial" charset="0"/>
              </a:rPr>
              <a:t>Briefing on the Annual Report for the </a:t>
            </a:r>
            <a:r>
              <a:rPr lang="en-US" sz="3200" b="1" dirty="0" smtClean="0">
                <a:solidFill>
                  <a:schemeClr val="bg1"/>
                </a:solidFill>
                <a:latin typeface="Arial" charset="0"/>
                <a:ea typeface="Arial" charset="0"/>
                <a:cs typeface="Arial" charset="0"/>
              </a:rPr>
              <a:t>2017/18 </a:t>
            </a:r>
            <a:r>
              <a:rPr lang="en-US" sz="3200" b="1" dirty="0">
                <a:solidFill>
                  <a:schemeClr val="bg1"/>
                </a:solidFill>
                <a:latin typeface="Arial" charset="0"/>
                <a:ea typeface="Arial" charset="0"/>
                <a:cs typeface="Arial" charset="0"/>
              </a:rPr>
              <a:t>Financial Year</a:t>
            </a:r>
          </a:p>
          <a:p>
            <a:pPr algn="ctr">
              <a:lnSpc>
                <a:spcPct val="90000"/>
              </a:lnSpc>
              <a:buFontTx/>
              <a:buNone/>
            </a:pPr>
            <a:endParaRPr lang="en-US" sz="3200" b="1" dirty="0">
              <a:solidFill>
                <a:schemeClr val="bg1"/>
              </a:solidFill>
              <a:latin typeface="Arial" charset="0"/>
              <a:ea typeface="Arial" charset="0"/>
              <a:cs typeface="Arial" charset="0"/>
            </a:endParaRPr>
          </a:p>
          <a:p>
            <a:pPr algn="ctr">
              <a:lnSpc>
                <a:spcPct val="90000"/>
              </a:lnSpc>
              <a:buFontTx/>
              <a:buNone/>
            </a:pPr>
            <a:r>
              <a:rPr lang="en-US" sz="3200" b="1" dirty="0">
                <a:solidFill>
                  <a:schemeClr val="bg1"/>
                </a:solidFill>
                <a:latin typeface="Arial" charset="0"/>
                <a:ea typeface="Arial" charset="0"/>
                <a:cs typeface="Arial" charset="0"/>
              </a:rPr>
              <a:t>Portfolio Committee on Home Affairs</a:t>
            </a:r>
          </a:p>
          <a:p>
            <a:pPr algn="ctr"/>
            <a:endParaRPr lang="en-US" sz="2000" b="1" dirty="0" smtClean="0">
              <a:solidFill>
                <a:schemeClr val="bg1"/>
              </a:solidFill>
              <a:latin typeface="Arial" charset="0"/>
              <a:ea typeface="Arial" charset="0"/>
              <a:cs typeface="Arial" charset="0"/>
            </a:endParaRPr>
          </a:p>
          <a:p>
            <a:pPr algn="ctr"/>
            <a:r>
              <a:rPr lang="en-US" sz="3200" b="1" dirty="0" smtClean="0">
                <a:solidFill>
                  <a:schemeClr val="bg1"/>
                </a:solidFill>
                <a:latin typeface="Arial" charset="0"/>
                <a:ea typeface="Arial" charset="0"/>
                <a:cs typeface="Arial" charset="0"/>
              </a:rPr>
              <a:t>11 October 2018</a:t>
            </a:r>
            <a:endParaRPr lang="en-ZA" sz="3200" b="1" dirty="0">
              <a:solidFill>
                <a:schemeClr val="bg1"/>
              </a:solidFill>
              <a:latin typeface="Arial" charset="0"/>
              <a:ea typeface="Arial" charset="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03434" y="349324"/>
            <a:ext cx="8085762" cy="461665"/>
          </a:xfrm>
          <a:prstGeom prst="rect">
            <a:avLst/>
          </a:prstGeom>
          <a:noFill/>
        </p:spPr>
        <p:txBody>
          <a:bodyPr wrap="square" rtlCol="0">
            <a:spAutoFit/>
          </a:bodyPr>
          <a:lstStyle/>
          <a:p>
            <a:r>
              <a:rPr lang="en-US" sz="2400" b="1" dirty="0" smtClean="0">
                <a:solidFill>
                  <a:srgbClr val="155294"/>
                </a:solidFill>
                <a:latin typeface="Arial" charset="0"/>
                <a:ea typeface="Arial" charset="0"/>
                <a:cs typeface="Arial" charset="0"/>
              </a:rPr>
              <a:t>Strategic Outcome-oriented Goals</a:t>
            </a:r>
          </a:p>
        </p:txBody>
      </p:sp>
      <p:sp>
        <p:nvSpPr>
          <p:cNvPr id="9" name="TextBox 8"/>
          <p:cNvSpPr txBox="1"/>
          <p:nvPr/>
        </p:nvSpPr>
        <p:spPr>
          <a:xfrm>
            <a:off x="395536" y="1119749"/>
            <a:ext cx="8229619" cy="3877985"/>
          </a:xfrm>
          <a:prstGeom prst="rect">
            <a:avLst/>
          </a:prstGeom>
          <a:noFill/>
        </p:spPr>
        <p:txBody>
          <a:bodyPr wrap="square" rtlCol="0">
            <a:spAutoFit/>
          </a:bodyPr>
          <a:lstStyle/>
          <a:p>
            <a:pPr>
              <a:spcBef>
                <a:spcPts val="600"/>
              </a:spcBef>
              <a:spcAft>
                <a:spcPts val="600"/>
              </a:spcAft>
            </a:pPr>
            <a:r>
              <a:rPr lang="en-ZA" sz="2400" dirty="0">
                <a:solidFill>
                  <a:srgbClr val="155294"/>
                </a:solidFill>
                <a:latin typeface="Arial" charset="0"/>
                <a:ea typeface="Arial" charset="0"/>
                <a:cs typeface="Arial" charset="0"/>
              </a:rPr>
              <a:t>The strategic outcome-oriented goals of the Electoral Commission are to do the following:</a:t>
            </a:r>
          </a:p>
          <a:p>
            <a:pPr marL="342900" lvl="0" indent="-342900">
              <a:spcBef>
                <a:spcPts val="600"/>
              </a:spcBef>
              <a:spcAft>
                <a:spcPts val="600"/>
              </a:spcAft>
              <a:buFont typeface="Arial" panose="020B0604020202020204" pitchFamily="34" charset="0"/>
              <a:buChar char="•"/>
            </a:pPr>
            <a:r>
              <a:rPr lang="en-ZA" sz="2400" dirty="0">
                <a:solidFill>
                  <a:srgbClr val="155294"/>
                </a:solidFill>
                <a:latin typeface="Arial" charset="0"/>
                <a:ea typeface="Arial" charset="0"/>
                <a:cs typeface="Arial" charset="0"/>
              </a:rPr>
              <a:t>Strengthening governance, institutional excellence, professionalism and enabling business processes at all levels of the </a:t>
            </a:r>
            <a:r>
              <a:rPr lang="en-ZA" sz="2400" dirty="0" smtClean="0">
                <a:solidFill>
                  <a:srgbClr val="155294"/>
                </a:solidFill>
                <a:latin typeface="Arial" charset="0"/>
                <a:ea typeface="Arial" charset="0"/>
                <a:cs typeface="Arial" charset="0"/>
              </a:rPr>
              <a:t>organisation;</a:t>
            </a:r>
            <a:endParaRPr lang="en-ZA" sz="2400" dirty="0">
              <a:solidFill>
                <a:srgbClr val="155294"/>
              </a:solidFill>
              <a:latin typeface="Arial" charset="0"/>
              <a:ea typeface="Arial" charset="0"/>
              <a:cs typeface="Arial" charset="0"/>
            </a:endParaRPr>
          </a:p>
          <a:p>
            <a:pPr marL="342900" lvl="0" indent="-342900">
              <a:spcBef>
                <a:spcPts val="600"/>
              </a:spcBef>
              <a:spcAft>
                <a:spcPts val="600"/>
              </a:spcAft>
              <a:buFont typeface="Arial" panose="020B0604020202020204" pitchFamily="34" charset="0"/>
              <a:buChar char="•"/>
            </a:pPr>
            <a:r>
              <a:rPr lang="en-ZA" sz="2400" dirty="0" smtClean="0">
                <a:solidFill>
                  <a:srgbClr val="155294"/>
                </a:solidFill>
                <a:latin typeface="Arial" charset="0"/>
                <a:ea typeface="Arial" charset="0"/>
                <a:cs typeface="Arial" charset="0"/>
              </a:rPr>
              <a:t>Achieving </a:t>
            </a:r>
            <a:r>
              <a:rPr lang="en-ZA" sz="2400" dirty="0">
                <a:solidFill>
                  <a:srgbClr val="155294"/>
                </a:solidFill>
                <a:latin typeface="Arial" charset="0"/>
                <a:ea typeface="Arial" charset="0"/>
                <a:cs typeface="Arial" charset="0"/>
              </a:rPr>
              <a:t>pre-eminence in the area of managing elections and referenda, including strengthening of a cooperative relationship with political </a:t>
            </a:r>
            <a:r>
              <a:rPr lang="en-ZA" sz="2400" dirty="0" smtClean="0">
                <a:solidFill>
                  <a:srgbClr val="155294"/>
                </a:solidFill>
                <a:latin typeface="Arial" charset="0"/>
                <a:ea typeface="Arial" charset="0"/>
                <a:cs typeface="Arial" charset="0"/>
              </a:rPr>
              <a:t>parties; and</a:t>
            </a:r>
            <a:endParaRPr lang="en-ZA" sz="2400" dirty="0">
              <a:solidFill>
                <a:srgbClr val="155294"/>
              </a:solidFill>
              <a:latin typeface="Arial" charset="0"/>
              <a:ea typeface="Arial" charset="0"/>
              <a:cs typeface="Arial" charset="0"/>
            </a:endParaRPr>
          </a:p>
          <a:p>
            <a:pPr marL="342900" lvl="0" indent="-342900">
              <a:spcBef>
                <a:spcPts val="600"/>
              </a:spcBef>
              <a:spcAft>
                <a:spcPts val="600"/>
              </a:spcAft>
              <a:buFont typeface="Arial" panose="020B0604020202020204" pitchFamily="34" charset="0"/>
              <a:buChar char="•"/>
            </a:pPr>
            <a:r>
              <a:rPr lang="en-ZA" sz="2400" dirty="0" smtClean="0">
                <a:solidFill>
                  <a:srgbClr val="155294"/>
                </a:solidFill>
                <a:latin typeface="Arial" charset="0"/>
                <a:ea typeface="Arial" charset="0"/>
                <a:cs typeface="Arial" charset="0"/>
              </a:rPr>
              <a:t>Strengthening </a:t>
            </a:r>
            <a:r>
              <a:rPr lang="en-ZA" sz="2400" dirty="0">
                <a:solidFill>
                  <a:srgbClr val="155294"/>
                </a:solidFill>
                <a:latin typeface="Arial" charset="0"/>
                <a:ea typeface="Arial" charset="0"/>
                <a:cs typeface="Arial" charset="0"/>
              </a:rPr>
              <a:t>electoral </a:t>
            </a:r>
            <a:r>
              <a:rPr lang="en-ZA" sz="2400" dirty="0" smtClean="0">
                <a:solidFill>
                  <a:srgbClr val="155294"/>
                </a:solidFill>
                <a:latin typeface="Arial" charset="0"/>
                <a:ea typeface="Arial" charset="0"/>
                <a:cs typeface="Arial" charset="0"/>
              </a:rPr>
              <a:t>democracy.</a:t>
            </a:r>
            <a:endParaRPr lang="en-ZA" sz="2400" dirty="0">
              <a:solidFill>
                <a:srgbClr val="155294"/>
              </a:solidFill>
              <a:latin typeface="Arial" charset="0"/>
              <a:ea typeface="Arial" charset="0"/>
              <a:cs typeface="Arial" charset="0"/>
            </a:endParaRPr>
          </a:p>
        </p:txBody>
      </p:sp>
      <p:sp>
        <p:nvSpPr>
          <p:cNvPr id="5" name="Slide Number Placeholder 3"/>
          <p:cNvSpPr>
            <a:spLocks noGrp="1"/>
          </p:cNvSpPr>
          <p:nvPr>
            <p:ph type="sldNum" sz="quarter" idx="12"/>
          </p:nvPr>
        </p:nvSpPr>
        <p:spPr>
          <a:xfrm>
            <a:off x="6300192" y="6381328"/>
            <a:ext cx="2133600" cy="365125"/>
          </a:xfrm>
        </p:spPr>
        <p:txBody>
          <a:bodyPr/>
          <a:lstStyle/>
          <a:p>
            <a:pPr>
              <a:defRPr/>
            </a:pPr>
            <a:fld id="{39AA8BA9-080E-4EDB-BAF0-9B905D3FA43D}" type="slidenum">
              <a:rPr lang="en-GB" b="1" smtClean="0">
                <a:solidFill>
                  <a:schemeClr val="bg1"/>
                </a:solidFill>
              </a:rPr>
              <a:pPr>
                <a:defRPr/>
              </a:pPr>
              <a:t>10</a:t>
            </a:fld>
            <a:endParaRPr lang="en-GB" b="1" dirty="0">
              <a:solidFill>
                <a:schemeClr val="bg1"/>
              </a:solidFill>
            </a:endParaRPr>
          </a:p>
        </p:txBody>
      </p:sp>
    </p:spTree>
    <p:extLst>
      <p:ext uri="{BB962C8B-B14F-4D97-AF65-F5344CB8AC3E}">
        <p14:creationId xmlns:p14="http://schemas.microsoft.com/office/powerpoint/2010/main" xmlns="" val="3029785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03434" y="349324"/>
            <a:ext cx="8085762" cy="830997"/>
          </a:xfrm>
          <a:prstGeom prst="rect">
            <a:avLst/>
          </a:prstGeom>
          <a:noFill/>
        </p:spPr>
        <p:txBody>
          <a:bodyPr wrap="square" rtlCol="0">
            <a:spAutoFit/>
          </a:bodyPr>
          <a:lstStyle/>
          <a:p>
            <a:r>
              <a:rPr lang="en-US" sz="2400" b="1" dirty="0" smtClean="0">
                <a:solidFill>
                  <a:srgbClr val="155294"/>
                </a:solidFill>
                <a:latin typeface="Arial" charset="0"/>
                <a:ea typeface="Arial" charset="0"/>
                <a:cs typeface="Arial" charset="0"/>
              </a:rPr>
              <a:t>Summary Outcomes in Respect of Performance Information</a:t>
            </a:r>
          </a:p>
        </p:txBody>
      </p:sp>
      <p:sp>
        <p:nvSpPr>
          <p:cNvPr id="9" name="TextBox 8"/>
          <p:cNvSpPr txBox="1"/>
          <p:nvPr/>
        </p:nvSpPr>
        <p:spPr>
          <a:xfrm>
            <a:off x="518845" y="1119749"/>
            <a:ext cx="8106310" cy="5509200"/>
          </a:xfrm>
          <a:prstGeom prst="rect">
            <a:avLst/>
          </a:prstGeom>
          <a:noFill/>
        </p:spPr>
        <p:txBody>
          <a:bodyPr wrap="square" rtlCol="0">
            <a:spAutoFit/>
          </a:bodyPr>
          <a:lstStyle/>
          <a:p>
            <a:r>
              <a:rPr lang="en-ZA" sz="1600" dirty="0" smtClean="0">
                <a:solidFill>
                  <a:srgbClr val="155294"/>
                </a:solidFill>
                <a:latin typeface="Arial" charset="0"/>
                <a:ea typeface="Arial" charset="0"/>
                <a:cs typeface="Arial" charset="0"/>
              </a:rPr>
              <a:t>A </a:t>
            </a:r>
            <a:r>
              <a:rPr lang="en-ZA" sz="1600" dirty="0">
                <a:solidFill>
                  <a:srgbClr val="155294"/>
                </a:solidFill>
                <a:latin typeface="Arial" charset="0"/>
                <a:ea typeface="Arial" charset="0"/>
                <a:cs typeface="Arial" charset="0"/>
              </a:rPr>
              <a:t>total of </a:t>
            </a:r>
            <a:r>
              <a:rPr lang="en-ZA" sz="1600" dirty="0" smtClean="0">
                <a:solidFill>
                  <a:srgbClr val="155294"/>
                </a:solidFill>
                <a:latin typeface="Arial" charset="0"/>
                <a:ea typeface="Arial" charset="0"/>
                <a:cs typeface="Arial" charset="0"/>
              </a:rPr>
              <a:t>20 </a:t>
            </a:r>
            <a:r>
              <a:rPr lang="en-ZA" sz="1600" dirty="0">
                <a:solidFill>
                  <a:srgbClr val="155294"/>
                </a:solidFill>
                <a:latin typeface="Arial" charset="0"/>
                <a:ea typeface="Arial" charset="0"/>
                <a:cs typeface="Arial" charset="0"/>
              </a:rPr>
              <a:t>of the </a:t>
            </a:r>
            <a:r>
              <a:rPr lang="en-ZA" sz="1600" dirty="0" smtClean="0">
                <a:solidFill>
                  <a:srgbClr val="155294"/>
                </a:solidFill>
                <a:latin typeface="Arial" charset="0"/>
                <a:ea typeface="Arial" charset="0"/>
                <a:cs typeface="Arial" charset="0"/>
              </a:rPr>
              <a:t>25 </a:t>
            </a:r>
            <a:r>
              <a:rPr lang="en-ZA" sz="1600" dirty="0">
                <a:solidFill>
                  <a:srgbClr val="155294"/>
                </a:solidFill>
                <a:latin typeface="Arial" charset="0"/>
                <a:ea typeface="Arial" charset="0"/>
                <a:cs typeface="Arial" charset="0"/>
              </a:rPr>
              <a:t>targets </a:t>
            </a:r>
            <a:r>
              <a:rPr lang="en-ZA" sz="1600" dirty="0" smtClean="0">
                <a:solidFill>
                  <a:srgbClr val="155294"/>
                </a:solidFill>
                <a:latin typeface="Arial" charset="0"/>
                <a:ea typeface="Arial" charset="0"/>
                <a:cs typeface="Arial" charset="0"/>
              </a:rPr>
              <a:t>(80%) </a:t>
            </a:r>
            <a:r>
              <a:rPr lang="en-ZA" sz="1600" dirty="0">
                <a:solidFill>
                  <a:srgbClr val="155294"/>
                </a:solidFill>
                <a:latin typeface="Arial" charset="0"/>
                <a:ea typeface="Arial" charset="0"/>
                <a:cs typeface="Arial" charset="0"/>
              </a:rPr>
              <a:t>for performance indicators were either achieved or exceeded during the financial year</a:t>
            </a:r>
            <a:r>
              <a:rPr lang="en-ZA" sz="1600" dirty="0" smtClean="0">
                <a:solidFill>
                  <a:srgbClr val="155294"/>
                </a:solidFill>
                <a:latin typeface="Arial" charset="0"/>
                <a:ea typeface="Arial" charset="0"/>
                <a:cs typeface="Arial" charset="0"/>
              </a:rPr>
              <a:t>. This is an improvement of 18% in comparison with the performance of the previous financial year.</a:t>
            </a:r>
          </a:p>
          <a:p>
            <a:r>
              <a:rPr lang="en-ZA" sz="1600" dirty="0" smtClean="0">
                <a:solidFill>
                  <a:srgbClr val="155294"/>
                </a:solidFill>
                <a:latin typeface="Arial" charset="0"/>
                <a:ea typeface="Arial" charset="0"/>
                <a:cs typeface="Arial" charset="0"/>
              </a:rPr>
              <a:t> </a:t>
            </a:r>
            <a:endParaRPr lang="en-US" sz="1600" dirty="0">
              <a:solidFill>
                <a:srgbClr val="155294"/>
              </a:solidFill>
              <a:latin typeface="Arial" charset="0"/>
              <a:ea typeface="Arial" charset="0"/>
              <a:cs typeface="Arial" charset="0"/>
            </a:endParaRPr>
          </a:p>
          <a:p>
            <a:endParaRPr lang="en-US" sz="1600" dirty="0" smtClean="0">
              <a:solidFill>
                <a:srgbClr val="155294"/>
              </a:solidFill>
              <a:latin typeface="Arial" charset="0"/>
              <a:ea typeface="Arial" charset="0"/>
              <a:cs typeface="Arial" charset="0"/>
            </a:endParaRPr>
          </a:p>
          <a:p>
            <a:endParaRPr lang="en-ZA" sz="1600" dirty="0" smtClean="0">
              <a:solidFill>
                <a:srgbClr val="155294"/>
              </a:solidFill>
              <a:latin typeface="Arial" charset="0"/>
              <a:ea typeface="Arial" charset="0"/>
              <a:cs typeface="Arial" charset="0"/>
            </a:endParaRPr>
          </a:p>
          <a:p>
            <a:endParaRPr lang="en-US" sz="1600" dirty="0">
              <a:solidFill>
                <a:srgbClr val="155294"/>
              </a:solidFill>
              <a:latin typeface="Arial" charset="0"/>
              <a:ea typeface="Arial" charset="0"/>
              <a:cs typeface="Arial" charset="0"/>
            </a:endParaRPr>
          </a:p>
          <a:p>
            <a:endParaRPr lang="en-US" sz="1600" dirty="0" smtClean="0">
              <a:solidFill>
                <a:srgbClr val="155294"/>
              </a:solidFill>
              <a:latin typeface="Arial" charset="0"/>
              <a:ea typeface="Arial" charset="0"/>
              <a:cs typeface="Arial" charset="0"/>
            </a:endParaRPr>
          </a:p>
          <a:p>
            <a:endParaRPr lang="en-US" sz="1600" dirty="0">
              <a:solidFill>
                <a:srgbClr val="155294"/>
              </a:solidFill>
              <a:latin typeface="Arial" charset="0"/>
              <a:ea typeface="Arial" charset="0"/>
              <a:cs typeface="Arial" charset="0"/>
            </a:endParaRPr>
          </a:p>
          <a:p>
            <a:endParaRPr lang="en-US" sz="1600" dirty="0" smtClean="0">
              <a:solidFill>
                <a:srgbClr val="155294"/>
              </a:solidFill>
              <a:latin typeface="Arial" charset="0"/>
              <a:ea typeface="Arial" charset="0"/>
              <a:cs typeface="Arial" charset="0"/>
            </a:endParaRPr>
          </a:p>
          <a:p>
            <a:endParaRPr lang="en-US" sz="1600" dirty="0">
              <a:solidFill>
                <a:srgbClr val="155294"/>
              </a:solidFill>
              <a:latin typeface="Arial" charset="0"/>
              <a:ea typeface="Arial" charset="0"/>
              <a:cs typeface="Arial" charset="0"/>
            </a:endParaRPr>
          </a:p>
          <a:p>
            <a:endParaRPr lang="en-US" sz="1600" dirty="0" smtClean="0">
              <a:solidFill>
                <a:srgbClr val="155294"/>
              </a:solidFill>
              <a:latin typeface="Arial" charset="0"/>
              <a:ea typeface="Arial" charset="0"/>
              <a:cs typeface="Arial" charset="0"/>
            </a:endParaRPr>
          </a:p>
          <a:p>
            <a:endParaRPr lang="en-US" sz="1600" dirty="0">
              <a:solidFill>
                <a:srgbClr val="155294"/>
              </a:solidFill>
              <a:latin typeface="Arial" charset="0"/>
              <a:ea typeface="Arial" charset="0"/>
              <a:cs typeface="Arial" charset="0"/>
            </a:endParaRPr>
          </a:p>
          <a:p>
            <a:endParaRPr lang="en-US" sz="1600" dirty="0" smtClean="0">
              <a:solidFill>
                <a:srgbClr val="155294"/>
              </a:solidFill>
              <a:latin typeface="Arial" charset="0"/>
              <a:ea typeface="Arial" charset="0"/>
              <a:cs typeface="Arial" charset="0"/>
            </a:endParaRPr>
          </a:p>
          <a:p>
            <a:endParaRPr lang="en-US" sz="1600" dirty="0">
              <a:solidFill>
                <a:srgbClr val="155294"/>
              </a:solidFill>
              <a:latin typeface="Arial" charset="0"/>
              <a:ea typeface="Arial" charset="0"/>
              <a:cs typeface="Arial" charset="0"/>
            </a:endParaRPr>
          </a:p>
          <a:p>
            <a:endParaRPr lang="en-US" sz="1600" dirty="0" smtClean="0">
              <a:solidFill>
                <a:srgbClr val="155294"/>
              </a:solidFill>
              <a:latin typeface="Arial" charset="0"/>
              <a:ea typeface="Arial" charset="0"/>
              <a:cs typeface="Arial" charset="0"/>
            </a:endParaRPr>
          </a:p>
          <a:p>
            <a:endParaRPr lang="en-US" sz="1600" dirty="0">
              <a:solidFill>
                <a:srgbClr val="155294"/>
              </a:solidFill>
              <a:latin typeface="Arial" charset="0"/>
              <a:ea typeface="Arial" charset="0"/>
              <a:cs typeface="Arial" charset="0"/>
            </a:endParaRPr>
          </a:p>
          <a:p>
            <a:endParaRPr lang="en-US" sz="1600" dirty="0" smtClean="0">
              <a:solidFill>
                <a:srgbClr val="155294"/>
              </a:solidFill>
              <a:latin typeface="Arial" charset="0"/>
              <a:ea typeface="Arial" charset="0"/>
              <a:cs typeface="Arial" charset="0"/>
            </a:endParaRPr>
          </a:p>
          <a:p>
            <a:endParaRPr lang="en-US" sz="1600" dirty="0">
              <a:solidFill>
                <a:srgbClr val="155294"/>
              </a:solidFill>
              <a:latin typeface="Arial" charset="0"/>
              <a:ea typeface="Arial" charset="0"/>
              <a:cs typeface="Arial" charset="0"/>
            </a:endParaRPr>
          </a:p>
          <a:p>
            <a:endParaRPr lang="en-US" sz="1600" dirty="0" smtClean="0">
              <a:solidFill>
                <a:srgbClr val="155294"/>
              </a:solidFill>
              <a:latin typeface="Arial" charset="0"/>
              <a:ea typeface="Arial" charset="0"/>
              <a:cs typeface="Arial" charset="0"/>
            </a:endParaRPr>
          </a:p>
          <a:p>
            <a:endParaRPr lang="en-US" sz="1600" dirty="0">
              <a:solidFill>
                <a:srgbClr val="155294"/>
              </a:solidFill>
              <a:latin typeface="Arial" charset="0"/>
              <a:ea typeface="Arial" charset="0"/>
              <a:cs typeface="Arial" charset="0"/>
            </a:endParaRPr>
          </a:p>
          <a:p>
            <a:endParaRPr lang="en-ZA" sz="1600" dirty="0">
              <a:solidFill>
                <a:srgbClr val="155294"/>
              </a:solidFill>
              <a:latin typeface="Arial" charset="0"/>
              <a:ea typeface="Arial" charset="0"/>
              <a:cs typeface="Arial"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3033673638"/>
              </p:ext>
            </p:extLst>
          </p:nvPr>
        </p:nvGraphicFramePr>
        <p:xfrm>
          <a:off x="503434" y="1988840"/>
          <a:ext cx="8244916" cy="3882799"/>
        </p:xfrm>
        <a:graphic>
          <a:graphicData uri="http://schemas.openxmlformats.org/drawingml/2006/table">
            <a:tbl>
              <a:tblPr firstRow="1" firstCol="1" bandRow="1">
                <a:tableStyleId>{5940675A-B579-460E-94D1-54222C63F5DA}</a:tableStyleId>
              </a:tblPr>
              <a:tblGrid>
                <a:gridCol w="1643585"/>
                <a:gridCol w="2388863"/>
                <a:gridCol w="869167"/>
                <a:gridCol w="891348"/>
                <a:gridCol w="906716"/>
                <a:gridCol w="1545237"/>
              </a:tblGrid>
              <a:tr h="525982">
                <a:tc>
                  <a:txBody>
                    <a:bodyPr/>
                    <a:lstStyle/>
                    <a:p>
                      <a:pPr>
                        <a:spcBef>
                          <a:spcPts val="600"/>
                        </a:spcBef>
                        <a:spcAft>
                          <a:spcPts val="600"/>
                        </a:spcAft>
                      </a:pPr>
                      <a:r>
                        <a:rPr lang="en-ZA" sz="1200" b="1" dirty="0">
                          <a:solidFill>
                            <a:schemeClr val="bg1"/>
                          </a:solidFill>
                          <a:effectLst/>
                          <a:latin typeface="Arial" panose="020B0604020202020204" pitchFamily="34" charset="0"/>
                          <a:cs typeface="Arial" panose="020B0604020202020204" pitchFamily="34" charset="0"/>
                        </a:rPr>
                        <a:t>Programme</a:t>
                      </a:r>
                    </a:p>
                  </a:txBody>
                  <a:tcPr marL="68580" marR="68580" marT="0" marB="0" anchor="ctr">
                    <a:solidFill>
                      <a:schemeClr val="tx2">
                        <a:lumMod val="60000"/>
                        <a:lumOff val="40000"/>
                      </a:schemeClr>
                    </a:solidFill>
                  </a:tcPr>
                </a:tc>
                <a:tc>
                  <a:txBody>
                    <a:bodyPr/>
                    <a:lstStyle/>
                    <a:p>
                      <a:pPr algn="ctr">
                        <a:spcBef>
                          <a:spcPts val="600"/>
                        </a:spcBef>
                        <a:spcAft>
                          <a:spcPts val="600"/>
                        </a:spcAft>
                      </a:pPr>
                      <a:r>
                        <a:rPr lang="en-ZA" sz="1200" b="1" dirty="0">
                          <a:solidFill>
                            <a:schemeClr val="bg1"/>
                          </a:solidFill>
                          <a:effectLst/>
                          <a:latin typeface="Arial" panose="020B0604020202020204" pitchFamily="34" charset="0"/>
                          <a:cs typeface="Arial" panose="020B0604020202020204" pitchFamily="34" charset="0"/>
                        </a:rPr>
                        <a:t>Strategic Outcome-oriented Goal</a:t>
                      </a:r>
                    </a:p>
                  </a:txBody>
                  <a:tcPr marL="68580" marR="68580" marT="0" marB="0" anchor="ctr">
                    <a:solidFill>
                      <a:schemeClr val="tx2">
                        <a:lumMod val="60000"/>
                        <a:lumOff val="40000"/>
                      </a:schemeClr>
                    </a:solidFill>
                  </a:tcPr>
                </a:tc>
                <a:tc>
                  <a:txBody>
                    <a:bodyPr/>
                    <a:lstStyle/>
                    <a:p>
                      <a:pPr algn="ctr">
                        <a:spcBef>
                          <a:spcPts val="600"/>
                        </a:spcBef>
                        <a:spcAft>
                          <a:spcPts val="600"/>
                        </a:spcAft>
                      </a:pPr>
                      <a:r>
                        <a:rPr lang="en-ZA" sz="1200" b="1" dirty="0">
                          <a:solidFill>
                            <a:schemeClr val="bg1"/>
                          </a:solidFill>
                          <a:effectLst/>
                          <a:latin typeface="Arial" panose="020B0604020202020204" pitchFamily="34" charset="0"/>
                          <a:cs typeface="Arial" panose="020B0604020202020204" pitchFamily="34" charset="0"/>
                        </a:rPr>
                        <a:t># of targets</a:t>
                      </a:r>
                    </a:p>
                  </a:txBody>
                  <a:tcPr marL="68580" marR="68580" marT="0" marB="0" anchor="ctr">
                    <a:solidFill>
                      <a:schemeClr val="tx2">
                        <a:lumMod val="60000"/>
                        <a:lumOff val="40000"/>
                      </a:schemeClr>
                    </a:solidFill>
                  </a:tcPr>
                </a:tc>
                <a:tc>
                  <a:txBody>
                    <a:bodyPr/>
                    <a:lstStyle/>
                    <a:p>
                      <a:pPr algn="ctr">
                        <a:spcBef>
                          <a:spcPts val="600"/>
                        </a:spcBef>
                        <a:spcAft>
                          <a:spcPts val="600"/>
                        </a:spcAft>
                      </a:pPr>
                      <a:r>
                        <a:rPr lang="en-ZA" sz="1200" b="1" dirty="0">
                          <a:solidFill>
                            <a:schemeClr val="bg1"/>
                          </a:solidFill>
                          <a:effectLst/>
                          <a:latin typeface="Arial" panose="020B0604020202020204" pitchFamily="34" charset="0"/>
                          <a:cs typeface="Arial" panose="020B0604020202020204" pitchFamily="34" charset="0"/>
                        </a:rPr>
                        <a:t># achieved / exceeded</a:t>
                      </a:r>
                    </a:p>
                  </a:txBody>
                  <a:tcPr marL="68580" marR="68580" marT="0" marB="0" anchor="ctr">
                    <a:solidFill>
                      <a:schemeClr val="tx2">
                        <a:lumMod val="60000"/>
                        <a:lumOff val="40000"/>
                      </a:schemeClr>
                    </a:solidFill>
                  </a:tcPr>
                </a:tc>
                <a:tc>
                  <a:txBody>
                    <a:bodyPr/>
                    <a:lstStyle/>
                    <a:p>
                      <a:pPr algn="ctr">
                        <a:spcBef>
                          <a:spcPts val="600"/>
                        </a:spcBef>
                        <a:spcAft>
                          <a:spcPts val="600"/>
                        </a:spcAft>
                      </a:pPr>
                      <a:r>
                        <a:rPr lang="en-ZA" sz="1200" b="1" dirty="0">
                          <a:solidFill>
                            <a:schemeClr val="bg1"/>
                          </a:solidFill>
                          <a:effectLst/>
                          <a:latin typeface="Arial" panose="020B0604020202020204" pitchFamily="34" charset="0"/>
                          <a:cs typeface="Arial" panose="020B0604020202020204" pitchFamily="34" charset="0"/>
                        </a:rPr>
                        <a:t># not achieved</a:t>
                      </a:r>
                    </a:p>
                  </a:txBody>
                  <a:tcPr marL="68580" marR="68580" marT="0" marB="0" anchor="ctr">
                    <a:solidFill>
                      <a:schemeClr val="tx2">
                        <a:lumMod val="60000"/>
                        <a:lumOff val="40000"/>
                      </a:schemeClr>
                    </a:solidFill>
                  </a:tcPr>
                </a:tc>
                <a:tc>
                  <a:txBody>
                    <a:bodyPr/>
                    <a:lstStyle/>
                    <a:p>
                      <a:pPr algn="ctr">
                        <a:spcBef>
                          <a:spcPts val="600"/>
                        </a:spcBef>
                        <a:spcAft>
                          <a:spcPts val="600"/>
                        </a:spcAft>
                      </a:pPr>
                      <a:r>
                        <a:rPr lang="en-ZA" sz="1200" b="1" dirty="0">
                          <a:solidFill>
                            <a:schemeClr val="bg1"/>
                          </a:solidFill>
                          <a:effectLst/>
                          <a:latin typeface="Arial" panose="020B0604020202020204" pitchFamily="34" charset="0"/>
                          <a:cs typeface="Arial" panose="020B0604020202020204" pitchFamily="34" charset="0"/>
                        </a:rPr>
                        <a:t>% Achievement</a:t>
                      </a:r>
                    </a:p>
                  </a:txBody>
                  <a:tcPr marL="68580" marR="68580" marT="0" marB="0" anchor="ctr">
                    <a:solidFill>
                      <a:schemeClr val="tx2">
                        <a:lumMod val="60000"/>
                        <a:lumOff val="40000"/>
                      </a:schemeClr>
                    </a:solidFill>
                  </a:tcPr>
                </a:tc>
              </a:tr>
              <a:tr h="1051964">
                <a:tc>
                  <a:txBody>
                    <a:bodyPr/>
                    <a:lstStyle/>
                    <a:p>
                      <a:pPr>
                        <a:spcBef>
                          <a:spcPts val="600"/>
                        </a:spcBef>
                        <a:spcAft>
                          <a:spcPts val="600"/>
                        </a:spcAft>
                      </a:pPr>
                      <a:r>
                        <a:rPr lang="en-ZA" sz="1200" b="1" dirty="0">
                          <a:solidFill>
                            <a:schemeClr val="bg1"/>
                          </a:solidFill>
                          <a:effectLst/>
                          <a:latin typeface="Arial" panose="020B0604020202020204" pitchFamily="34" charset="0"/>
                          <a:cs typeface="Arial" panose="020B0604020202020204" pitchFamily="34" charset="0"/>
                        </a:rPr>
                        <a:t>Programme 1:</a:t>
                      </a:r>
                    </a:p>
                    <a:p>
                      <a:pPr>
                        <a:spcBef>
                          <a:spcPts val="600"/>
                        </a:spcBef>
                        <a:spcAft>
                          <a:spcPts val="600"/>
                        </a:spcAft>
                      </a:pPr>
                      <a:r>
                        <a:rPr lang="en-ZA" sz="1200" b="1" dirty="0">
                          <a:solidFill>
                            <a:schemeClr val="bg1"/>
                          </a:solidFill>
                          <a:effectLst/>
                          <a:latin typeface="Arial" panose="020B0604020202020204" pitchFamily="34" charset="0"/>
                          <a:cs typeface="Arial" panose="020B0604020202020204" pitchFamily="34" charset="0"/>
                        </a:rPr>
                        <a:t>Administration</a:t>
                      </a:r>
                    </a:p>
                  </a:txBody>
                  <a:tcPr marL="68580" marR="68580" marT="0" marB="0" anchor="ctr">
                    <a:solidFill>
                      <a:schemeClr val="tx2">
                        <a:lumMod val="60000"/>
                        <a:lumOff val="40000"/>
                      </a:schemeClr>
                    </a:solidFill>
                  </a:tcPr>
                </a:tc>
                <a:tc>
                  <a:txBody>
                    <a:bodyPr/>
                    <a:lstStyle/>
                    <a:p>
                      <a:pPr>
                        <a:spcBef>
                          <a:spcPts val="600"/>
                        </a:spcBef>
                        <a:spcAft>
                          <a:spcPts val="600"/>
                        </a:spcAft>
                      </a:pPr>
                      <a:r>
                        <a:rPr lang="en-ZA" sz="1200" b="0" dirty="0">
                          <a:effectLst/>
                          <a:latin typeface="Arial" panose="020B0604020202020204" pitchFamily="34" charset="0"/>
                          <a:cs typeface="Arial" panose="020B0604020202020204" pitchFamily="34" charset="0"/>
                        </a:rPr>
                        <a:t>Goal 1: Strengthening governance, institutional excellence, professionalism and enabling business processes at all levels of the organisation</a:t>
                      </a:r>
                    </a:p>
                  </a:txBody>
                  <a:tcPr marL="68580" marR="68580" marT="0" marB="0" anchor="ctr"/>
                </a:tc>
                <a:tc>
                  <a:txBody>
                    <a:bodyPr/>
                    <a:lstStyle/>
                    <a:p>
                      <a:pPr algn="ctr">
                        <a:spcBef>
                          <a:spcPts val="600"/>
                        </a:spcBef>
                        <a:spcAft>
                          <a:spcPts val="600"/>
                        </a:spcAft>
                      </a:pPr>
                      <a:r>
                        <a:rPr lang="en-ZA" sz="1400" b="0" dirty="0" smtClean="0">
                          <a:effectLst/>
                          <a:latin typeface="Arial" panose="020B0604020202020204" pitchFamily="34" charset="0"/>
                          <a:cs typeface="Arial" panose="020B0604020202020204" pitchFamily="34" charset="0"/>
                        </a:rPr>
                        <a:t>11</a:t>
                      </a:r>
                      <a:endParaRPr lang="en-ZA" sz="1400" b="0" dirty="0">
                        <a:effectLst/>
                        <a:latin typeface="Arial" panose="020B0604020202020204" pitchFamily="34" charset="0"/>
                        <a:cs typeface="Arial" panose="020B0604020202020204" pitchFamily="34" charset="0"/>
                      </a:endParaRPr>
                    </a:p>
                  </a:txBody>
                  <a:tcPr marL="68580" marR="68580" marT="0" marB="0" anchor="ctr"/>
                </a:tc>
                <a:tc>
                  <a:txBody>
                    <a:bodyPr/>
                    <a:lstStyle/>
                    <a:p>
                      <a:pPr algn="ctr">
                        <a:spcBef>
                          <a:spcPts val="600"/>
                        </a:spcBef>
                        <a:spcAft>
                          <a:spcPts val="600"/>
                        </a:spcAft>
                      </a:pPr>
                      <a:r>
                        <a:rPr lang="en-US" sz="1400" b="0" dirty="0" smtClean="0">
                          <a:effectLst/>
                          <a:latin typeface="Arial" panose="020B0604020202020204" pitchFamily="34" charset="0"/>
                          <a:cs typeface="Arial" panose="020B0604020202020204" pitchFamily="34" charset="0"/>
                        </a:rPr>
                        <a:t>8</a:t>
                      </a:r>
                      <a:endParaRPr lang="en-ZA" sz="1400" b="0" dirty="0">
                        <a:effectLst/>
                        <a:latin typeface="Arial" panose="020B0604020202020204" pitchFamily="34" charset="0"/>
                        <a:cs typeface="Arial" panose="020B0604020202020204" pitchFamily="34" charset="0"/>
                      </a:endParaRPr>
                    </a:p>
                  </a:txBody>
                  <a:tcPr marL="68580" marR="68580" marT="0" marB="0" anchor="ctr"/>
                </a:tc>
                <a:tc>
                  <a:txBody>
                    <a:bodyPr/>
                    <a:lstStyle/>
                    <a:p>
                      <a:pPr algn="ctr">
                        <a:spcBef>
                          <a:spcPts val="600"/>
                        </a:spcBef>
                        <a:spcAft>
                          <a:spcPts val="600"/>
                        </a:spcAft>
                      </a:pPr>
                      <a:r>
                        <a:rPr lang="en-US" sz="1400" b="0" dirty="0" smtClean="0">
                          <a:effectLst/>
                          <a:latin typeface="Arial" panose="020B0604020202020204" pitchFamily="34" charset="0"/>
                          <a:cs typeface="Arial" panose="020B0604020202020204" pitchFamily="34" charset="0"/>
                        </a:rPr>
                        <a:t>3</a:t>
                      </a:r>
                      <a:endParaRPr lang="en-ZA" sz="1400" b="0" dirty="0">
                        <a:effectLst/>
                        <a:latin typeface="Arial" panose="020B0604020202020204" pitchFamily="34" charset="0"/>
                        <a:cs typeface="Arial" panose="020B0604020202020204" pitchFamily="34" charset="0"/>
                      </a:endParaRPr>
                    </a:p>
                  </a:txBody>
                  <a:tcPr marL="68580" marR="68580" marT="0" marB="0" anchor="ctr"/>
                </a:tc>
                <a:tc>
                  <a:txBody>
                    <a:bodyPr/>
                    <a:lstStyle/>
                    <a:p>
                      <a:pPr algn="ctr">
                        <a:spcBef>
                          <a:spcPts val="600"/>
                        </a:spcBef>
                        <a:spcAft>
                          <a:spcPts val="600"/>
                        </a:spcAft>
                      </a:pPr>
                      <a:r>
                        <a:rPr lang="en-ZA" sz="1400" b="0" dirty="0" smtClean="0">
                          <a:effectLst/>
                          <a:latin typeface="Arial" panose="020B0604020202020204" pitchFamily="34" charset="0"/>
                          <a:cs typeface="Arial" panose="020B0604020202020204" pitchFamily="34" charset="0"/>
                        </a:rPr>
                        <a:t>72%</a:t>
                      </a:r>
                      <a:endParaRPr lang="en-ZA" sz="1400" b="0" dirty="0">
                        <a:effectLst/>
                        <a:latin typeface="Arial" panose="020B0604020202020204" pitchFamily="34" charset="0"/>
                        <a:cs typeface="Arial" panose="020B0604020202020204" pitchFamily="34" charset="0"/>
                      </a:endParaRPr>
                    </a:p>
                  </a:txBody>
                  <a:tcPr marL="68580" marR="68580" marT="0" marB="0" anchor="ctr"/>
                </a:tc>
              </a:tr>
              <a:tr h="1394279">
                <a:tc>
                  <a:txBody>
                    <a:bodyPr/>
                    <a:lstStyle/>
                    <a:p>
                      <a:pPr>
                        <a:spcBef>
                          <a:spcPts val="600"/>
                        </a:spcBef>
                        <a:spcAft>
                          <a:spcPts val="600"/>
                        </a:spcAft>
                      </a:pPr>
                      <a:r>
                        <a:rPr lang="en-ZA" sz="1200" b="1" dirty="0">
                          <a:solidFill>
                            <a:schemeClr val="bg1"/>
                          </a:solidFill>
                          <a:effectLst/>
                          <a:latin typeface="Arial" panose="020B0604020202020204" pitchFamily="34" charset="0"/>
                          <a:cs typeface="Arial" panose="020B0604020202020204" pitchFamily="34" charset="0"/>
                        </a:rPr>
                        <a:t>Programme 2:</a:t>
                      </a:r>
                    </a:p>
                    <a:p>
                      <a:pPr>
                        <a:spcBef>
                          <a:spcPts val="600"/>
                        </a:spcBef>
                        <a:spcAft>
                          <a:spcPts val="600"/>
                        </a:spcAft>
                      </a:pPr>
                      <a:r>
                        <a:rPr lang="en-ZA" sz="1200" b="1" dirty="0">
                          <a:solidFill>
                            <a:schemeClr val="bg1"/>
                          </a:solidFill>
                          <a:effectLst/>
                          <a:latin typeface="Arial" panose="020B0604020202020204" pitchFamily="34" charset="0"/>
                          <a:cs typeface="Arial" panose="020B0604020202020204" pitchFamily="34" charset="0"/>
                        </a:rPr>
                        <a:t>Electoral Operations</a:t>
                      </a:r>
                    </a:p>
                  </a:txBody>
                  <a:tcPr marL="68580" marR="68580" marT="0" marB="0" anchor="ctr">
                    <a:solidFill>
                      <a:schemeClr val="tx2">
                        <a:lumMod val="60000"/>
                        <a:lumOff val="40000"/>
                      </a:schemeClr>
                    </a:solidFill>
                  </a:tcPr>
                </a:tc>
                <a:tc>
                  <a:txBody>
                    <a:bodyPr/>
                    <a:lstStyle/>
                    <a:p>
                      <a:pPr marL="0" algn="l" defTabSz="914400" rtl="0" eaLnBrk="1" latinLnBrk="0" hangingPunct="1">
                        <a:lnSpc>
                          <a:spcPct val="115000"/>
                        </a:lnSpc>
                        <a:spcBef>
                          <a:spcPts val="600"/>
                        </a:spcBef>
                        <a:spcAft>
                          <a:spcPts val="600"/>
                        </a:spcAft>
                      </a:pPr>
                      <a:r>
                        <a:rPr lang="en-ZA" sz="1200" b="0" kern="1200" dirty="0">
                          <a:effectLst/>
                          <a:latin typeface="Arial" panose="020B0604020202020204" pitchFamily="34" charset="0"/>
                          <a:cs typeface="Arial" panose="020B0604020202020204" pitchFamily="34" charset="0"/>
                        </a:rPr>
                        <a:t>Goal 2: Achieving pre-eminence in the area of managing elections and referenda, including the strengthening of a co-operative relationship with political parties. </a:t>
                      </a:r>
                      <a:endParaRPr lang="en-ZA" sz="1200" b="0" kern="1200" dirty="0">
                        <a:solidFill>
                          <a:schemeClr val="dk1"/>
                        </a:solidFill>
                        <a:effectLst/>
                        <a:latin typeface="Arial" panose="020B0604020202020204" pitchFamily="34" charset="0"/>
                        <a:ea typeface="+mn-ea"/>
                        <a:cs typeface="Arial" panose="020B0604020202020204" pitchFamily="34" charset="0"/>
                      </a:endParaRPr>
                    </a:p>
                  </a:txBody>
                  <a:tcPr marL="68580" marR="68580" marT="0" marB="0" anchor="ctr"/>
                </a:tc>
                <a:tc>
                  <a:txBody>
                    <a:bodyPr/>
                    <a:lstStyle/>
                    <a:p>
                      <a:pPr algn="ctr">
                        <a:spcBef>
                          <a:spcPts val="600"/>
                        </a:spcBef>
                        <a:spcAft>
                          <a:spcPts val="600"/>
                        </a:spcAft>
                      </a:pPr>
                      <a:r>
                        <a:rPr lang="en-ZA" sz="1400" b="0" dirty="0" smtClean="0">
                          <a:effectLst/>
                          <a:latin typeface="Arial" panose="020B0604020202020204" pitchFamily="34" charset="0"/>
                          <a:cs typeface="Arial" panose="020B0604020202020204" pitchFamily="34" charset="0"/>
                        </a:rPr>
                        <a:t>10</a:t>
                      </a:r>
                      <a:endParaRPr lang="en-ZA" sz="1400" b="0" dirty="0">
                        <a:effectLst/>
                        <a:latin typeface="Arial" panose="020B0604020202020204" pitchFamily="34" charset="0"/>
                        <a:cs typeface="Arial" panose="020B0604020202020204" pitchFamily="34" charset="0"/>
                      </a:endParaRPr>
                    </a:p>
                  </a:txBody>
                  <a:tcPr marL="68580" marR="68580" marT="0" marB="0" anchor="ctr"/>
                </a:tc>
                <a:tc>
                  <a:txBody>
                    <a:bodyPr/>
                    <a:lstStyle/>
                    <a:p>
                      <a:pPr algn="ctr">
                        <a:spcBef>
                          <a:spcPts val="600"/>
                        </a:spcBef>
                        <a:spcAft>
                          <a:spcPts val="600"/>
                        </a:spcAft>
                      </a:pPr>
                      <a:r>
                        <a:rPr lang="en-US" sz="1400" b="0" dirty="0" smtClean="0">
                          <a:effectLst/>
                          <a:latin typeface="Arial" panose="020B0604020202020204" pitchFamily="34" charset="0"/>
                          <a:cs typeface="Arial" panose="020B0604020202020204" pitchFamily="34" charset="0"/>
                        </a:rPr>
                        <a:t>8</a:t>
                      </a:r>
                      <a:endParaRPr lang="en-ZA" sz="1400" b="0" dirty="0">
                        <a:effectLst/>
                        <a:latin typeface="Arial" panose="020B0604020202020204" pitchFamily="34" charset="0"/>
                        <a:cs typeface="Arial" panose="020B0604020202020204" pitchFamily="34" charset="0"/>
                      </a:endParaRPr>
                    </a:p>
                  </a:txBody>
                  <a:tcPr marL="68580" marR="68580" marT="0" marB="0" anchor="ctr"/>
                </a:tc>
                <a:tc>
                  <a:txBody>
                    <a:bodyPr/>
                    <a:lstStyle/>
                    <a:p>
                      <a:pPr algn="ctr">
                        <a:spcBef>
                          <a:spcPts val="600"/>
                        </a:spcBef>
                        <a:spcAft>
                          <a:spcPts val="600"/>
                        </a:spcAft>
                      </a:pPr>
                      <a:r>
                        <a:rPr lang="en-US" sz="1400" b="0" dirty="0" smtClean="0">
                          <a:effectLst/>
                          <a:latin typeface="Arial" panose="020B0604020202020204" pitchFamily="34" charset="0"/>
                          <a:cs typeface="Arial" panose="020B0604020202020204" pitchFamily="34" charset="0"/>
                        </a:rPr>
                        <a:t>2</a:t>
                      </a:r>
                      <a:endParaRPr lang="en-ZA" sz="1400" b="0" dirty="0">
                        <a:effectLst/>
                        <a:latin typeface="Arial" panose="020B0604020202020204" pitchFamily="34" charset="0"/>
                        <a:cs typeface="Arial" panose="020B0604020202020204" pitchFamily="34" charset="0"/>
                      </a:endParaRPr>
                    </a:p>
                  </a:txBody>
                  <a:tcPr marL="68580" marR="68580" marT="0" marB="0" anchor="ctr"/>
                </a:tc>
                <a:tc>
                  <a:txBody>
                    <a:bodyPr/>
                    <a:lstStyle/>
                    <a:p>
                      <a:pPr algn="ctr">
                        <a:spcBef>
                          <a:spcPts val="600"/>
                        </a:spcBef>
                        <a:spcAft>
                          <a:spcPts val="600"/>
                        </a:spcAft>
                      </a:pPr>
                      <a:r>
                        <a:rPr lang="en-ZA" sz="1400" b="0" dirty="0" smtClean="0">
                          <a:effectLst/>
                          <a:latin typeface="Arial" panose="020B0604020202020204" pitchFamily="34" charset="0"/>
                          <a:cs typeface="Arial" panose="020B0604020202020204" pitchFamily="34" charset="0"/>
                        </a:rPr>
                        <a:t>80%</a:t>
                      </a:r>
                      <a:endParaRPr lang="en-ZA" sz="1400" b="0" dirty="0">
                        <a:effectLst/>
                        <a:latin typeface="Arial" panose="020B0604020202020204" pitchFamily="34" charset="0"/>
                        <a:cs typeface="Arial" panose="020B0604020202020204" pitchFamily="34" charset="0"/>
                      </a:endParaRPr>
                    </a:p>
                  </a:txBody>
                  <a:tcPr marL="68580" marR="68580" marT="0" marB="0" anchor="ctr"/>
                </a:tc>
              </a:tr>
              <a:tr h="603982">
                <a:tc>
                  <a:txBody>
                    <a:bodyPr/>
                    <a:lstStyle/>
                    <a:p>
                      <a:pPr>
                        <a:spcBef>
                          <a:spcPts val="600"/>
                        </a:spcBef>
                        <a:spcAft>
                          <a:spcPts val="600"/>
                        </a:spcAft>
                      </a:pPr>
                      <a:r>
                        <a:rPr lang="en-ZA" sz="1200" b="1" dirty="0">
                          <a:solidFill>
                            <a:schemeClr val="bg1"/>
                          </a:solidFill>
                          <a:effectLst/>
                          <a:latin typeface="Arial" panose="020B0604020202020204" pitchFamily="34" charset="0"/>
                          <a:cs typeface="Arial" panose="020B0604020202020204" pitchFamily="34" charset="0"/>
                        </a:rPr>
                        <a:t>Programme 3:</a:t>
                      </a:r>
                    </a:p>
                    <a:p>
                      <a:pPr>
                        <a:spcBef>
                          <a:spcPts val="600"/>
                        </a:spcBef>
                        <a:spcAft>
                          <a:spcPts val="600"/>
                        </a:spcAft>
                      </a:pPr>
                      <a:r>
                        <a:rPr lang="en-ZA" sz="1200" b="1" dirty="0">
                          <a:solidFill>
                            <a:schemeClr val="bg1"/>
                          </a:solidFill>
                          <a:effectLst/>
                          <a:latin typeface="Arial" panose="020B0604020202020204" pitchFamily="34" charset="0"/>
                          <a:cs typeface="Arial" panose="020B0604020202020204" pitchFamily="34" charset="0"/>
                        </a:rPr>
                        <a:t>Outreach</a:t>
                      </a:r>
                    </a:p>
                  </a:txBody>
                  <a:tcPr marL="68580" marR="68580" marT="0" marB="0" anchor="ctr">
                    <a:solidFill>
                      <a:schemeClr val="tx2">
                        <a:lumMod val="60000"/>
                        <a:lumOff val="40000"/>
                      </a:schemeClr>
                    </a:solidFill>
                  </a:tcPr>
                </a:tc>
                <a:tc>
                  <a:txBody>
                    <a:bodyPr/>
                    <a:lstStyle/>
                    <a:p>
                      <a:pPr marL="0" algn="l" defTabSz="914400" rtl="0" eaLnBrk="1" latinLnBrk="0" hangingPunct="1">
                        <a:spcBef>
                          <a:spcPts val="600"/>
                        </a:spcBef>
                        <a:spcAft>
                          <a:spcPts val="600"/>
                        </a:spcAft>
                      </a:pPr>
                      <a:r>
                        <a:rPr lang="en-ZA" sz="1200" b="0" kern="1200" dirty="0">
                          <a:effectLst/>
                          <a:latin typeface="Arial" panose="020B0604020202020204" pitchFamily="34" charset="0"/>
                          <a:cs typeface="Arial" panose="020B0604020202020204" pitchFamily="34" charset="0"/>
                        </a:rPr>
                        <a:t>Goal 3: Strengthening electoral democracy</a:t>
                      </a:r>
                      <a:endParaRPr lang="en-ZA" sz="1200" b="0" kern="1200" dirty="0">
                        <a:solidFill>
                          <a:schemeClr val="dk1"/>
                        </a:solidFill>
                        <a:effectLst/>
                        <a:latin typeface="Arial" panose="020B0604020202020204" pitchFamily="34" charset="0"/>
                        <a:ea typeface="+mn-ea"/>
                        <a:cs typeface="Arial" panose="020B0604020202020204" pitchFamily="34" charset="0"/>
                      </a:endParaRPr>
                    </a:p>
                  </a:txBody>
                  <a:tcPr marL="68580" marR="68580" marT="0" marB="0" anchor="ctr"/>
                </a:tc>
                <a:tc>
                  <a:txBody>
                    <a:bodyPr/>
                    <a:lstStyle/>
                    <a:p>
                      <a:pPr algn="ctr">
                        <a:spcBef>
                          <a:spcPts val="600"/>
                        </a:spcBef>
                        <a:spcAft>
                          <a:spcPts val="600"/>
                        </a:spcAft>
                      </a:pPr>
                      <a:r>
                        <a:rPr lang="en-US" sz="1400" b="0" dirty="0" smtClean="0">
                          <a:effectLst/>
                          <a:latin typeface="Arial" panose="020B0604020202020204" pitchFamily="34" charset="0"/>
                          <a:cs typeface="Arial" panose="020B0604020202020204" pitchFamily="34" charset="0"/>
                        </a:rPr>
                        <a:t>4</a:t>
                      </a:r>
                      <a:endParaRPr lang="en-ZA" sz="1400" b="0" dirty="0">
                        <a:effectLst/>
                        <a:latin typeface="Arial" panose="020B0604020202020204" pitchFamily="34" charset="0"/>
                        <a:cs typeface="Arial" panose="020B0604020202020204" pitchFamily="34" charset="0"/>
                      </a:endParaRPr>
                    </a:p>
                  </a:txBody>
                  <a:tcPr marL="68580" marR="68580" marT="0" marB="0" anchor="ctr"/>
                </a:tc>
                <a:tc>
                  <a:txBody>
                    <a:bodyPr/>
                    <a:lstStyle/>
                    <a:p>
                      <a:pPr algn="ctr">
                        <a:spcBef>
                          <a:spcPts val="600"/>
                        </a:spcBef>
                        <a:spcAft>
                          <a:spcPts val="600"/>
                        </a:spcAft>
                      </a:pPr>
                      <a:r>
                        <a:rPr lang="en-US" sz="1400" b="0" dirty="0" smtClean="0">
                          <a:effectLst/>
                          <a:latin typeface="Arial" panose="020B0604020202020204" pitchFamily="34" charset="0"/>
                          <a:cs typeface="Arial" panose="020B0604020202020204" pitchFamily="34" charset="0"/>
                        </a:rPr>
                        <a:t>4</a:t>
                      </a:r>
                      <a:endParaRPr lang="en-ZA" sz="1400" b="0" dirty="0">
                        <a:effectLst/>
                        <a:latin typeface="Arial" panose="020B0604020202020204" pitchFamily="34" charset="0"/>
                        <a:cs typeface="Arial" panose="020B0604020202020204" pitchFamily="34" charset="0"/>
                      </a:endParaRPr>
                    </a:p>
                  </a:txBody>
                  <a:tcPr marL="68580" marR="68580" marT="0" marB="0" anchor="ctr"/>
                </a:tc>
                <a:tc>
                  <a:txBody>
                    <a:bodyPr/>
                    <a:lstStyle/>
                    <a:p>
                      <a:pPr algn="ctr">
                        <a:spcBef>
                          <a:spcPts val="600"/>
                        </a:spcBef>
                        <a:spcAft>
                          <a:spcPts val="600"/>
                        </a:spcAft>
                      </a:pPr>
                      <a:r>
                        <a:rPr lang="en-US" sz="1400" b="0" dirty="0" smtClean="0">
                          <a:effectLst/>
                          <a:latin typeface="Arial" panose="020B0604020202020204" pitchFamily="34" charset="0"/>
                          <a:cs typeface="Arial" panose="020B0604020202020204" pitchFamily="34" charset="0"/>
                        </a:rPr>
                        <a:t>0</a:t>
                      </a:r>
                      <a:endParaRPr lang="en-ZA" sz="1400" b="0" dirty="0">
                        <a:effectLst/>
                        <a:latin typeface="Arial" panose="020B0604020202020204" pitchFamily="34" charset="0"/>
                        <a:cs typeface="Arial" panose="020B0604020202020204" pitchFamily="34" charset="0"/>
                      </a:endParaRPr>
                    </a:p>
                  </a:txBody>
                  <a:tcPr marL="68580" marR="68580" marT="0" marB="0" anchor="ctr"/>
                </a:tc>
                <a:tc>
                  <a:txBody>
                    <a:bodyPr/>
                    <a:lstStyle/>
                    <a:p>
                      <a:pPr algn="ctr">
                        <a:spcBef>
                          <a:spcPts val="600"/>
                        </a:spcBef>
                        <a:spcAft>
                          <a:spcPts val="600"/>
                        </a:spcAft>
                      </a:pPr>
                      <a:r>
                        <a:rPr lang="en-ZA" sz="1400" b="0" dirty="0" smtClean="0">
                          <a:effectLst/>
                          <a:latin typeface="Arial" panose="020B0604020202020204" pitchFamily="34" charset="0"/>
                          <a:cs typeface="Arial" panose="020B0604020202020204" pitchFamily="34" charset="0"/>
                        </a:rPr>
                        <a:t>100%</a:t>
                      </a:r>
                      <a:endParaRPr lang="en-ZA" sz="1400" b="0" dirty="0">
                        <a:effectLst/>
                        <a:latin typeface="Arial" panose="020B0604020202020204" pitchFamily="34" charset="0"/>
                        <a:cs typeface="Arial" panose="020B0604020202020204" pitchFamily="34" charset="0"/>
                      </a:endParaRPr>
                    </a:p>
                  </a:txBody>
                  <a:tcPr marL="68580" marR="68580" marT="0" marB="0" anchor="ctr"/>
                </a:tc>
              </a:tr>
              <a:tr h="283934">
                <a:tc gridSpan="2">
                  <a:txBody>
                    <a:bodyPr/>
                    <a:lstStyle/>
                    <a:p>
                      <a:pPr>
                        <a:spcBef>
                          <a:spcPts val="600"/>
                        </a:spcBef>
                        <a:spcAft>
                          <a:spcPts val="600"/>
                        </a:spcAft>
                      </a:pPr>
                      <a:r>
                        <a:rPr lang="en-ZA" sz="1200" b="1" dirty="0">
                          <a:solidFill>
                            <a:schemeClr val="bg1"/>
                          </a:solidFill>
                          <a:effectLst/>
                          <a:latin typeface="Arial" panose="020B0604020202020204" pitchFamily="34" charset="0"/>
                          <a:cs typeface="Arial" panose="020B0604020202020204" pitchFamily="34" charset="0"/>
                        </a:rPr>
                        <a:t>Total</a:t>
                      </a:r>
                    </a:p>
                  </a:txBody>
                  <a:tcPr marL="68580" marR="68580" marT="0" marB="0" anchor="ctr">
                    <a:solidFill>
                      <a:schemeClr val="tx2">
                        <a:lumMod val="60000"/>
                        <a:lumOff val="40000"/>
                      </a:schemeClr>
                    </a:solidFill>
                  </a:tcPr>
                </a:tc>
                <a:tc hMerge="1">
                  <a:txBody>
                    <a:bodyPr/>
                    <a:lstStyle/>
                    <a:p>
                      <a:endParaRPr lang="en-ZA"/>
                    </a:p>
                  </a:txBody>
                  <a:tcPr/>
                </a:tc>
                <a:tc>
                  <a:txBody>
                    <a:bodyPr/>
                    <a:lstStyle/>
                    <a:p>
                      <a:pPr algn="ctr">
                        <a:spcBef>
                          <a:spcPts val="600"/>
                        </a:spcBef>
                        <a:spcAft>
                          <a:spcPts val="600"/>
                        </a:spcAft>
                      </a:pPr>
                      <a:r>
                        <a:rPr lang="en-US" sz="1400" b="1" dirty="0" smtClean="0">
                          <a:solidFill>
                            <a:schemeClr val="bg1"/>
                          </a:solidFill>
                          <a:effectLst/>
                          <a:latin typeface="Arial" panose="020B0604020202020204" pitchFamily="34" charset="0"/>
                          <a:cs typeface="Arial" panose="020B0604020202020204" pitchFamily="34" charset="0"/>
                        </a:rPr>
                        <a:t>25</a:t>
                      </a:r>
                      <a:endParaRPr lang="en-ZA" sz="1400" b="1" dirty="0">
                        <a:solidFill>
                          <a:schemeClr val="bg1"/>
                        </a:solidFill>
                        <a:effectLst/>
                        <a:latin typeface="Arial" panose="020B0604020202020204" pitchFamily="34" charset="0"/>
                        <a:cs typeface="Arial" panose="020B0604020202020204" pitchFamily="34" charset="0"/>
                      </a:endParaRPr>
                    </a:p>
                  </a:txBody>
                  <a:tcPr marL="68580" marR="68580" marT="0" marB="0" anchor="ctr">
                    <a:solidFill>
                      <a:schemeClr val="tx2">
                        <a:lumMod val="60000"/>
                        <a:lumOff val="40000"/>
                      </a:schemeClr>
                    </a:solidFill>
                  </a:tcPr>
                </a:tc>
                <a:tc>
                  <a:txBody>
                    <a:bodyPr/>
                    <a:lstStyle/>
                    <a:p>
                      <a:pPr algn="ctr">
                        <a:spcBef>
                          <a:spcPts val="600"/>
                        </a:spcBef>
                        <a:spcAft>
                          <a:spcPts val="600"/>
                        </a:spcAft>
                      </a:pPr>
                      <a:r>
                        <a:rPr lang="en-ZA" sz="1400" b="1" dirty="0" smtClean="0">
                          <a:solidFill>
                            <a:schemeClr val="bg1"/>
                          </a:solidFill>
                          <a:effectLst/>
                          <a:latin typeface="Arial" panose="020B0604020202020204" pitchFamily="34" charset="0"/>
                          <a:cs typeface="Arial" panose="020B0604020202020204" pitchFamily="34" charset="0"/>
                        </a:rPr>
                        <a:t>20</a:t>
                      </a:r>
                      <a:endParaRPr lang="en-ZA" sz="1400" b="1" dirty="0">
                        <a:solidFill>
                          <a:schemeClr val="bg1"/>
                        </a:solidFill>
                        <a:effectLst/>
                        <a:latin typeface="Arial" panose="020B0604020202020204" pitchFamily="34" charset="0"/>
                        <a:cs typeface="Arial" panose="020B0604020202020204" pitchFamily="34" charset="0"/>
                      </a:endParaRPr>
                    </a:p>
                  </a:txBody>
                  <a:tcPr marL="68580" marR="68580" marT="0" marB="0" anchor="ctr">
                    <a:solidFill>
                      <a:schemeClr val="tx2">
                        <a:lumMod val="60000"/>
                        <a:lumOff val="40000"/>
                      </a:schemeClr>
                    </a:solidFill>
                  </a:tcPr>
                </a:tc>
                <a:tc>
                  <a:txBody>
                    <a:bodyPr/>
                    <a:lstStyle/>
                    <a:p>
                      <a:pPr algn="ctr">
                        <a:spcBef>
                          <a:spcPts val="600"/>
                        </a:spcBef>
                        <a:spcAft>
                          <a:spcPts val="600"/>
                        </a:spcAft>
                      </a:pPr>
                      <a:r>
                        <a:rPr lang="en-US" sz="1400" b="1" dirty="0" smtClean="0">
                          <a:solidFill>
                            <a:schemeClr val="bg1"/>
                          </a:solidFill>
                          <a:effectLst/>
                          <a:latin typeface="Arial" panose="020B0604020202020204" pitchFamily="34" charset="0"/>
                          <a:cs typeface="Arial" panose="020B0604020202020204" pitchFamily="34" charset="0"/>
                        </a:rPr>
                        <a:t>5</a:t>
                      </a:r>
                      <a:endParaRPr lang="en-ZA" sz="1400" b="1" dirty="0">
                        <a:solidFill>
                          <a:schemeClr val="bg1"/>
                        </a:solidFill>
                        <a:effectLst/>
                        <a:latin typeface="Arial" panose="020B0604020202020204" pitchFamily="34" charset="0"/>
                        <a:cs typeface="Arial" panose="020B0604020202020204" pitchFamily="34" charset="0"/>
                      </a:endParaRPr>
                    </a:p>
                  </a:txBody>
                  <a:tcPr marL="68580" marR="68580" marT="0" marB="0" anchor="ctr">
                    <a:solidFill>
                      <a:schemeClr val="tx2">
                        <a:lumMod val="60000"/>
                        <a:lumOff val="40000"/>
                      </a:schemeClr>
                    </a:solidFill>
                  </a:tcPr>
                </a:tc>
                <a:tc>
                  <a:txBody>
                    <a:bodyPr/>
                    <a:lstStyle/>
                    <a:p>
                      <a:pPr algn="ctr">
                        <a:spcBef>
                          <a:spcPts val="600"/>
                        </a:spcBef>
                        <a:spcAft>
                          <a:spcPts val="600"/>
                        </a:spcAft>
                      </a:pPr>
                      <a:r>
                        <a:rPr lang="en-ZA" sz="1400" b="1" dirty="0" smtClean="0">
                          <a:solidFill>
                            <a:schemeClr val="bg1"/>
                          </a:solidFill>
                          <a:effectLst/>
                          <a:latin typeface="Arial" panose="020B0604020202020204" pitchFamily="34" charset="0"/>
                          <a:cs typeface="Arial" panose="020B0604020202020204" pitchFamily="34" charset="0"/>
                        </a:rPr>
                        <a:t>80%</a:t>
                      </a:r>
                      <a:endParaRPr lang="en-ZA" sz="1400" b="1" dirty="0">
                        <a:solidFill>
                          <a:schemeClr val="bg1"/>
                        </a:solidFill>
                        <a:effectLst/>
                        <a:latin typeface="Arial" panose="020B0604020202020204" pitchFamily="34" charset="0"/>
                        <a:cs typeface="Arial" panose="020B0604020202020204" pitchFamily="34" charset="0"/>
                      </a:endParaRPr>
                    </a:p>
                  </a:txBody>
                  <a:tcPr marL="68580" marR="68580" marT="0" marB="0" anchor="ctr">
                    <a:solidFill>
                      <a:schemeClr val="tx2">
                        <a:lumMod val="60000"/>
                        <a:lumOff val="40000"/>
                      </a:schemeClr>
                    </a:solidFill>
                  </a:tcPr>
                </a:tc>
              </a:tr>
            </a:tbl>
          </a:graphicData>
        </a:graphic>
      </p:graphicFrame>
      <p:sp>
        <p:nvSpPr>
          <p:cNvPr id="6" name="Slide Number Placeholder 3"/>
          <p:cNvSpPr>
            <a:spLocks noGrp="1"/>
          </p:cNvSpPr>
          <p:nvPr>
            <p:ph type="sldNum" sz="quarter" idx="12"/>
          </p:nvPr>
        </p:nvSpPr>
        <p:spPr>
          <a:xfrm>
            <a:off x="6300192" y="6381328"/>
            <a:ext cx="2133600" cy="365125"/>
          </a:xfrm>
        </p:spPr>
        <p:txBody>
          <a:bodyPr/>
          <a:lstStyle/>
          <a:p>
            <a:pPr>
              <a:defRPr/>
            </a:pPr>
            <a:fld id="{39AA8BA9-080E-4EDB-BAF0-9B905D3FA43D}" type="slidenum">
              <a:rPr lang="en-GB" b="1" smtClean="0">
                <a:solidFill>
                  <a:schemeClr val="bg1"/>
                </a:solidFill>
              </a:rPr>
              <a:pPr>
                <a:defRPr/>
              </a:pPr>
              <a:t>11</a:t>
            </a:fld>
            <a:endParaRPr lang="en-GB" b="1" dirty="0">
              <a:solidFill>
                <a:schemeClr val="bg1"/>
              </a:solidFill>
            </a:endParaRPr>
          </a:p>
        </p:txBody>
      </p:sp>
    </p:spTree>
    <p:extLst>
      <p:ext uri="{BB962C8B-B14F-4D97-AF65-F5344CB8AC3E}">
        <p14:creationId xmlns:p14="http://schemas.microsoft.com/office/powerpoint/2010/main" xmlns="" val="14360439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03434" y="271136"/>
            <a:ext cx="8085762" cy="461665"/>
          </a:xfrm>
          <a:prstGeom prst="rect">
            <a:avLst/>
          </a:prstGeom>
          <a:noFill/>
        </p:spPr>
        <p:txBody>
          <a:bodyPr wrap="square" rtlCol="0">
            <a:spAutoFit/>
          </a:bodyPr>
          <a:lstStyle/>
          <a:p>
            <a:r>
              <a:rPr lang="en-US" sz="2400" b="1" dirty="0" smtClean="0">
                <a:solidFill>
                  <a:srgbClr val="155294"/>
                </a:solidFill>
                <a:latin typeface="Arial" charset="0"/>
                <a:ea typeface="Arial" charset="0"/>
                <a:cs typeface="Arial" charset="0"/>
              </a:rPr>
              <a:t>Programme 1: Administration</a:t>
            </a:r>
          </a:p>
        </p:txBody>
      </p:sp>
      <p:sp>
        <p:nvSpPr>
          <p:cNvPr id="9" name="TextBox 8"/>
          <p:cNvSpPr txBox="1"/>
          <p:nvPr/>
        </p:nvSpPr>
        <p:spPr>
          <a:xfrm>
            <a:off x="518845" y="1119749"/>
            <a:ext cx="8106310" cy="369332"/>
          </a:xfrm>
          <a:prstGeom prst="rect">
            <a:avLst/>
          </a:prstGeom>
          <a:noFill/>
        </p:spPr>
        <p:txBody>
          <a:bodyPr wrap="square" rtlCol="0">
            <a:spAutoFit/>
          </a:bodyPr>
          <a:lstStyle/>
          <a:p>
            <a:endParaRPr lang="en-US" dirty="0">
              <a:solidFill>
                <a:srgbClr val="155294"/>
              </a:solidFill>
              <a:latin typeface="Arial" charset="0"/>
              <a:ea typeface="Arial" charset="0"/>
              <a:cs typeface="Arial" charset="0"/>
            </a:endParaRPr>
          </a:p>
        </p:txBody>
      </p:sp>
      <p:sp>
        <p:nvSpPr>
          <p:cNvPr id="7" name="Slide Number Placeholder 3"/>
          <p:cNvSpPr>
            <a:spLocks noGrp="1"/>
          </p:cNvSpPr>
          <p:nvPr>
            <p:ph type="sldNum" sz="quarter" idx="12"/>
          </p:nvPr>
        </p:nvSpPr>
        <p:spPr>
          <a:xfrm>
            <a:off x="6300192" y="6381328"/>
            <a:ext cx="2133600" cy="365125"/>
          </a:xfrm>
        </p:spPr>
        <p:txBody>
          <a:bodyPr/>
          <a:lstStyle/>
          <a:p>
            <a:pPr>
              <a:defRPr/>
            </a:pPr>
            <a:fld id="{39AA8BA9-080E-4EDB-BAF0-9B905D3FA43D}" type="slidenum">
              <a:rPr lang="en-GB" b="1" smtClean="0">
                <a:solidFill>
                  <a:schemeClr val="bg1"/>
                </a:solidFill>
              </a:rPr>
              <a:pPr>
                <a:defRPr/>
              </a:pPr>
              <a:t>12</a:t>
            </a:fld>
            <a:endParaRPr lang="en-GB" b="1" dirty="0">
              <a:solidFill>
                <a:schemeClr val="bg1"/>
              </a:solidFill>
            </a:endParaRPr>
          </a:p>
        </p:txBody>
      </p:sp>
      <p:graphicFrame>
        <p:nvGraphicFramePr>
          <p:cNvPr id="15" name="Table 14"/>
          <p:cNvGraphicFramePr>
            <a:graphicFrameLocks noGrp="1"/>
          </p:cNvGraphicFramePr>
          <p:nvPr>
            <p:extLst>
              <p:ext uri="{D42A27DB-BD31-4B8C-83A1-F6EECF244321}">
                <p14:modId xmlns:p14="http://schemas.microsoft.com/office/powerpoint/2010/main" xmlns="" val="568017278"/>
              </p:ext>
            </p:extLst>
          </p:nvPr>
        </p:nvGraphicFramePr>
        <p:xfrm>
          <a:off x="323526" y="1119749"/>
          <a:ext cx="8496945" cy="4757523"/>
        </p:xfrm>
        <a:graphic>
          <a:graphicData uri="http://schemas.openxmlformats.org/drawingml/2006/table">
            <a:tbl>
              <a:tblPr>
                <a:tableStyleId>{5C22544A-7EE6-4342-B048-85BDC9FD1C3A}</a:tableStyleId>
              </a:tblPr>
              <a:tblGrid>
                <a:gridCol w="1821533"/>
                <a:gridCol w="371736"/>
                <a:gridCol w="2199221"/>
                <a:gridCol w="720080"/>
                <a:gridCol w="648072"/>
                <a:gridCol w="720080"/>
                <a:gridCol w="986879"/>
                <a:gridCol w="1029344"/>
              </a:tblGrid>
              <a:tr h="513531">
                <a:tc>
                  <a:txBody>
                    <a:bodyPr/>
                    <a:lstStyle/>
                    <a:p>
                      <a:pPr algn="just" fontAlgn="ctr"/>
                      <a:r>
                        <a:rPr lang="en-GB" sz="800" b="1" u="none" strike="noStrike" dirty="0">
                          <a:effectLst/>
                          <a:latin typeface="Arial" panose="020B0604020202020204" pitchFamily="34" charset="0"/>
                          <a:cs typeface="Arial" panose="020B0604020202020204" pitchFamily="34" charset="0"/>
                        </a:rPr>
                        <a:t>Strategic objective</a:t>
                      </a:r>
                      <a:endParaRPr lang="en-ZA" sz="800" b="1" i="0" u="none" strike="noStrike" dirty="0">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dirty="0" smtClean="0">
                          <a:effectLst/>
                          <a:latin typeface="Arial" panose="020B0604020202020204" pitchFamily="34" charset="0"/>
                          <a:cs typeface="Arial" panose="020B0604020202020204" pitchFamily="34" charset="0"/>
                        </a:rPr>
                        <a:t>Ref</a:t>
                      </a:r>
                      <a:endParaRPr lang="en-ZA" sz="800" b="1" i="0" u="none" strike="noStrike" dirty="0">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a:effectLst/>
                          <a:latin typeface="Arial" panose="020B0604020202020204" pitchFamily="34" charset="0"/>
                          <a:cs typeface="Arial" panose="020B0604020202020204" pitchFamily="34" charset="0"/>
                        </a:rPr>
                        <a:t>Performance indicator</a:t>
                      </a:r>
                      <a:endParaRPr lang="en-ZA" sz="800" b="1" i="0" u="none" strike="noStrike">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a:effectLst/>
                          <a:latin typeface="Arial" panose="020B0604020202020204" pitchFamily="34" charset="0"/>
                          <a:cs typeface="Arial" panose="020B0604020202020204" pitchFamily="34" charset="0"/>
                        </a:rPr>
                        <a:t>Actual achievement 2016/17</a:t>
                      </a:r>
                      <a:endParaRPr lang="en-ZA" sz="800" b="1" i="0" u="none" strike="noStrike">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dirty="0">
                          <a:effectLst/>
                          <a:latin typeface="Arial" panose="020B0604020202020204" pitchFamily="34" charset="0"/>
                          <a:cs typeface="Arial" panose="020B0604020202020204" pitchFamily="34" charset="0"/>
                        </a:rPr>
                        <a:t>Planned </a:t>
                      </a:r>
                      <a:r>
                        <a:rPr lang="en-GB" sz="800" b="1" u="none" strike="noStrike" dirty="0" smtClean="0">
                          <a:effectLst/>
                          <a:latin typeface="Arial" panose="020B0604020202020204" pitchFamily="34" charset="0"/>
                          <a:cs typeface="Arial" panose="020B0604020202020204" pitchFamily="34" charset="0"/>
                        </a:rPr>
                        <a:t>target 2017/18</a:t>
                      </a:r>
                      <a:endParaRPr lang="en-ZA" sz="800" b="1" i="0" u="none" strike="noStrike" dirty="0">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dirty="0">
                          <a:effectLst/>
                          <a:latin typeface="Arial" panose="020B0604020202020204" pitchFamily="34" charset="0"/>
                          <a:cs typeface="Arial" panose="020B0604020202020204" pitchFamily="34" charset="0"/>
                        </a:rPr>
                        <a:t>Actual </a:t>
                      </a:r>
                      <a:r>
                        <a:rPr lang="en-GB" sz="800" b="1" u="none" strike="noStrike" dirty="0" smtClean="0">
                          <a:effectLst/>
                          <a:latin typeface="Arial" panose="020B0604020202020204" pitchFamily="34" charset="0"/>
                          <a:cs typeface="Arial" panose="020B0604020202020204" pitchFamily="34" charset="0"/>
                        </a:rPr>
                        <a:t>achievement 2017/18</a:t>
                      </a:r>
                      <a:endParaRPr lang="en-ZA" sz="800" b="1" i="0" u="none" strike="noStrike" dirty="0">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a:effectLst/>
                          <a:latin typeface="Arial" panose="020B0604020202020204" pitchFamily="34" charset="0"/>
                          <a:cs typeface="Arial" panose="020B0604020202020204" pitchFamily="34" charset="0"/>
                        </a:rPr>
                        <a:t>Deviation from planned target to actual achievement for 2017/18</a:t>
                      </a:r>
                      <a:endParaRPr lang="en-ZA" sz="800" b="1" i="0" u="none" strike="noStrike">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dirty="0">
                          <a:effectLst/>
                          <a:latin typeface="Arial" panose="020B0604020202020204" pitchFamily="34" charset="0"/>
                          <a:cs typeface="Arial" panose="020B0604020202020204" pitchFamily="34" charset="0"/>
                        </a:rPr>
                        <a:t>Comment on deviations</a:t>
                      </a:r>
                      <a:endParaRPr lang="en-ZA" sz="800" b="1" i="0" u="none" strike="noStrike" dirty="0">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766594">
                <a:tc rowSpan="2">
                  <a:txBody>
                    <a:bodyPr/>
                    <a:lstStyle/>
                    <a:p>
                      <a:pPr algn="l" fontAlgn="ctr"/>
                      <a:r>
                        <a:rPr lang="en-ZA" sz="800" u="none" strike="noStrike" dirty="0">
                          <a:effectLst/>
                          <a:latin typeface="Arial" panose="020B0604020202020204" pitchFamily="34" charset="0"/>
                          <a:cs typeface="Arial" panose="020B0604020202020204" pitchFamily="34" charset="0"/>
                        </a:rPr>
                        <a:t>1.1  Exercise oversight (monitoring, evaluation and leadership) to ensure the effective implementation of the Electoral Commission’s core mandate, strategic goals and objectives, aligned with the corresponding budget allocation.</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85626"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ZA" sz="800" u="none" strike="noStrike" dirty="0">
                          <a:effectLst/>
                          <a:latin typeface="Arial" panose="020B0604020202020204" pitchFamily="34" charset="0"/>
                          <a:cs typeface="Arial" panose="020B0604020202020204" pitchFamily="34" charset="0"/>
                        </a:rPr>
                        <a:t>1.1.1</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ZA" sz="800" u="none" strike="noStrike" dirty="0">
                          <a:effectLst/>
                          <a:latin typeface="Arial" panose="020B0604020202020204" pitchFamily="34" charset="0"/>
                          <a:cs typeface="Arial" panose="020B0604020202020204" pitchFamily="34" charset="0"/>
                        </a:rPr>
                        <a:t>Number of Commission meetings held per annum</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a:effectLst/>
                          <a:latin typeface="Arial" panose="020B0604020202020204" pitchFamily="34" charset="0"/>
                          <a:cs typeface="Arial" panose="020B0604020202020204" pitchFamily="34" charset="0"/>
                        </a:rPr>
                        <a:t>20</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ZA" sz="800" u="none" strike="noStrike">
                          <a:effectLst/>
                          <a:latin typeface="Arial" panose="020B0604020202020204" pitchFamily="34" charset="0"/>
                          <a:cs typeface="Arial" panose="020B0604020202020204" pitchFamily="34" charset="0"/>
                        </a:rPr>
                        <a:t>9</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a:effectLst/>
                          <a:latin typeface="Arial" panose="020B0604020202020204" pitchFamily="34" charset="0"/>
                          <a:cs typeface="Arial" panose="020B0604020202020204" pitchFamily="34" charset="0"/>
                        </a:rPr>
                        <a:t>10</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dirty="0">
                          <a:effectLst/>
                          <a:latin typeface="Arial" panose="020B0604020202020204" pitchFamily="34" charset="0"/>
                          <a:cs typeface="Arial" panose="020B0604020202020204" pitchFamily="34" charset="0"/>
                        </a:rPr>
                        <a:t>-</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800" b="1" u="none" strike="noStrike" dirty="0">
                          <a:effectLst/>
                          <a:latin typeface="Arial" panose="020B0604020202020204" pitchFamily="34" charset="0"/>
                          <a:cs typeface="Arial" panose="020B0604020202020204" pitchFamily="34" charset="0"/>
                        </a:rPr>
                        <a:t>Target achieved. </a:t>
                      </a:r>
                      <a:r>
                        <a:rPr lang="en-GB" sz="800" u="none" strike="noStrike" dirty="0">
                          <a:effectLst/>
                          <a:latin typeface="Arial" panose="020B0604020202020204" pitchFamily="34" charset="0"/>
                          <a:cs typeface="Arial" panose="020B0604020202020204" pitchFamily="34" charset="0"/>
                        </a:rPr>
                        <a:t>Address harvesting initiatives necessitated more meetings than planned.</a:t>
                      </a:r>
                      <a:endParaRPr lang="en-ZA" sz="800" b="1" i="0" u="none" strike="noStrike" dirty="0">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81350">
                <a:tc vMerge="1">
                  <a:txBody>
                    <a:bodyPr/>
                    <a:lstStyle/>
                    <a:p>
                      <a:endParaRPr lang="en-ZA"/>
                    </a:p>
                  </a:txBody>
                  <a:tcPr/>
                </a:tc>
                <a:tc>
                  <a:txBody>
                    <a:bodyPr/>
                    <a:lstStyle/>
                    <a:p>
                      <a:pPr algn="l" fontAlgn="ctr"/>
                      <a:r>
                        <a:rPr lang="en-ZA" sz="800" u="none" strike="noStrike">
                          <a:effectLst/>
                          <a:latin typeface="Arial" panose="020B0604020202020204" pitchFamily="34" charset="0"/>
                          <a:cs typeface="Arial" panose="020B0604020202020204" pitchFamily="34" charset="0"/>
                        </a:rPr>
                        <a:t>1.1.2</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ZA" sz="800" u="none" strike="noStrike" dirty="0">
                          <a:effectLst/>
                          <a:latin typeface="Arial" panose="020B0604020202020204" pitchFamily="34" charset="0"/>
                          <a:cs typeface="Arial" panose="020B0604020202020204" pitchFamily="34" charset="0"/>
                        </a:rPr>
                        <a:t>Number of quarterly reports per annum reviewed by the CEO within 30 days after the start of the next quarter</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a:effectLst/>
                          <a:latin typeface="Arial" panose="020B0604020202020204" pitchFamily="34" charset="0"/>
                          <a:cs typeface="Arial" panose="020B0604020202020204" pitchFamily="34" charset="0"/>
                        </a:rPr>
                        <a:t>4</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ZA" sz="800" u="none" strike="noStrike">
                          <a:effectLst/>
                          <a:latin typeface="Arial" panose="020B0604020202020204" pitchFamily="34" charset="0"/>
                          <a:cs typeface="Arial" panose="020B0604020202020204" pitchFamily="34" charset="0"/>
                        </a:rPr>
                        <a:t>4</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a:effectLst/>
                          <a:latin typeface="Arial" panose="020B0604020202020204" pitchFamily="34" charset="0"/>
                          <a:cs typeface="Arial" panose="020B0604020202020204" pitchFamily="34" charset="0"/>
                        </a:rPr>
                        <a:t>4</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dirty="0">
                          <a:effectLst/>
                          <a:latin typeface="Arial" panose="020B0604020202020204" pitchFamily="34" charset="0"/>
                          <a:cs typeface="Arial" panose="020B0604020202020204" pitchFamily="34" charset="0"/>
                        </a:rPr>
                        <a:t>-</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800" b="1" u="none" strike="noStrike" dirty="0">
                          <a:effectLst/>
                          <a:latin typeface="Arial" panose="020B0604020202020204" pitchFamily="34" charset="0"/>
                          <a:cs typeface="Arial" panose="020B0604020202020204" pitchFamily="34" charset="0"/>
                        </a:rPr>
                        <a:t>Target achieved</a:t>
                      </a:r>
                      <a:endParaRPr lang="en-ZA" sz="800" b="1" i="0" u="none" strike="noStrike" dirty="0">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99837">
                <a:tc rowSpan="3">
                  <a:txBody>
                    <a:bodyPr/>
                    <a:lstStyle/>
                    <a:p>
                      <a:pPr algn="l" fontAlgn="ctr"/>
                      <a:r>
                        <a:rPr lang="en-ZA" sz="800" u="none" strike="noStrike">
                          <a:effectLst/>
                          <a:latin typeface="Arial" panose="020B0604020202020204" pitchFamily="34" charset="0"/>
                          <a:cs typeface="Arial" panose="020B0604020202020204" pitchFamily="34" charset="0"/>
                        </a:rPr>
                        <a:t>1.2 Exercise efficient oversight (monitoring, evaluation and support) by providing assurance and risk management services.</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85626"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ZA" sz="800" u="none" strike="noStrike" dirty="0">
                          <a:effectLst/>
                          <a:latin typeface="Arial" panose="020B0604020202020204" pitchFamily="34" charset="0"/>
                          <a:cs typeface="Arial" panose="020B0604020202020204" pitchFamily="34" charset="0"/>
                        </a:rPr>
                        <a:t>1.2.1</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ZA" sz="800" u="none" strike="noStrike">
                          <a:effectLst/>
                          <a:latin typeface="Arial" panose="020B0604020202020204" pitchFamily="34" charset="0"/>
                          <a:cs typeface="Arial" panose="020B0604020202020204" pitchFamily="34" charset="0"/>
                        </a:rPr>
                        <a:t>Number of risk-based annual internal audit plans approved by the Audit Committee each year by 30 June in the financial year to which the plan relates</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a:effectLst/>
                          <a:latin typeface="Arial" panose="020B0604020202020204" pitchFamily="34" charset="0"/>
                          <a:cs typeface="Arial" panose="020B0604020202020204" pitchFamily="34" charset="0"/>
                        </a:rPr>
                        <a:t>1</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a:effectLst/>
                          <a:latin typeface="Arial" panose="020B0604020202020204" pitchFamily="34" charset="0"/>
                          <a:cs typeface="Arial" panose="020B0604020202020204" pitchFamily="34" charset="0"/>
                        </a:rPr>
                        <a:t>1</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a:effectLst/>
                          <a:latin typeface="Arial" panose="020B0604020202020204" pitchFamily="34" charset="0"/>
                          <a:cs typeface="Arial" panose="020B0604020202020204" pitchFamily="34" charset="0"/>
                        </a:rPr>
                        <a:t>1</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dirty="0">
                          <a:effectLst/>
                          <a:latin typeface="Arial" panose="020B0604020202020204" pitchFamily="34" charset="0"/>
                          <a:cs typeface="Arial" panose="020B0604020202020204" pitchFamily="34" charset="0"/>
                        </a:rPr>
                        <a:t>-</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800" b="1" u="none" strike="noStrike" dirty="0">
                          <a:effectLst/>
                          <a:latin typeface="Arial" panose="020B0604020202020204" pitchFamily="34" charset="0"/>
                          <a:cs typeface="Arial" panose="020B0604020202020204" pitchFamily="34" charset="0"/>
                        </a:rPr>
                        <a:t>Target achieved</a:t>
                      </a:r>
                      <a:endParaRPr lang="en-ZA" sz="800" b="1" i="0" u="none" strike="noStrike" dirty="0">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77889">
                <a:tc vMerge="1">
                  <a:txBody>
                    <a:bodyPr/>
                    <a:lstStyle/>
                    <a:p>
                      <a:endParaRPr lang="en-ZA"/>
                    </a:p>
                  </a:txBody>
                  <a:tcPr/>
                </a:tc>
                <a:tc>
                  <a:txBody>
                    <a:bodyPr/>
                    <a:lstStyle/>
                    <a:p>
                      <a:pPr algn="l" fontAlgn="ctr"/>
                      <a:r>
                        <a:rPr lang="en-ZA" sz="800" u="none" strike="noStrike" dirty="0">
                          <a:effectLst/>
                          <a:latin typeface="Arial" panose="020B0604020202020204" pitchFamily="34" charset="0"/>
                          <a:cs typeface="Arial" panose="020B0604020202020204" pitchFamily="34" charset="0"/>
                        </a:rPr>
                        <a:t>1.2.2</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ZA" sz="800" u="none" strike="noStrike">
                          <a:effectLst/>
                          <a:latin typeface="Arial" panose="020B0604020202020204" pitchFamily="34" charset="0"/>
                          <a:cs typeface="Arial" panose="020B0604020202020204" pitchFamily="34" charset="0"/>
                        </a:rPr>
                        <a:t>Number of quarterly internal audit progress reports per annum prepared by the Chief Audit Executive and reviewed by the Audit Committee each year within 60 days after the start of the next quarter</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a:effectLst/>
                          <a:latin typeface="Arial" panose="020B0604020202020204" pitchFamily="34" charset="0"/>
                          <a:cs typeface="Arial" panose="020B0604020202020204" pitchFamily="34" charset="0"/>
                        </a:rPr>
                        <a:t>2</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a:effectLst/>
                          <a:latin typeface="Arial" panose="020B0604020202020204" pitchFamily="34" charset="0"/>
                          <a:cs typeface="Arial" panose="020B0604020202020204" pitchFamily="34" charset="0"/>
                        </a:rPr>
                        <a:t>4</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a:effectLst/>
                          <a:latin typeface="Arial" panose="020B0604020202020204" pitchFamily="34" charset="0"/>
                          <a:cs typeface="Arial" panose="020B0604020202020204" pitchFamily="34" charset="0"/>
                        </a:rPr>
                        <a:t>1</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a:effectLst/>
                          <a:latin typeface="Arial" panose="020B0604020202020204" pitchFamily="34" charset="0"/>
                          <a:cs typeface="Arial" panose="020B0604020202020204" pitchFamily="34" charset="0"/>
                        </a:rPr>
                        <a:t>-3</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800" b="1" u="none" strike="noStrike" dirty="0">
                          <a:effectLst/>
                          <a:latin typeface="Arial" panose="020B0604020202020204" pitchFamily="34" charset="0"/>
                          <a:cs typeface="Arial" panose="020B0604020202020204" pitchFamily="34" charset="0"/>
                        </a:rPr>
                        <a:t>Target not met. </a:t>
                      </a:r>
                      <a:endParaRPr lang="en-GB" sz="800" b="1" u="none" strike="noStrike" dirty="0" smtClean="0">
                        <a:effectLst/>
                        <a:latin typeface="Arial" panose="020B0604020202020204" pitchFamily="34" charset="0"/>
                        <a:cs typeface="Arial" panose="020B0604020202020204" pitchFamily="34" charset="0"/>
                      </a:endParaRPr>
                    </a:p>
                    <a:p>
                      <a:pPr algn="l" fontAlgn="ctr"/>
                      <a:r>
                        <a:rPr lang="en-GB" sz="800" u="none" strike="noStrike" dirty="0" smtClean="0">
                          <a:effectLst/>
                          <a:latin typeface="Arial" panose="020B0604020202020204" pitchFamily="34" charset="0"/>
                          <a:cs typeface="Arial" panose="020B0604020202020204" pitchFamily="34" charset="0"/>
                        </a:rPr>
                        <a:t>Four </a:t>
                      </a:r>
                      <a:r>
                        <a:rPr lang="en-GB" sz="800" u="none" strike="noStrike" dirty="0">
                          <a:effectLst/>
                          <a:latin typeface="Arial" panose="020B0604020202020204" pitchFamily="34" charset="0"/>
                          <a:cs typeface="Arial" panose="020B0604020202020204" pitchFamily="34" charset="0"/>
                        </a:rPr>
                        <a:t>quarterly reports were prepared and submitted to the audit committee during the course of the year. However, due to changes in the scheduling of audit committee meetings, the target dates were not met.</a:t>
                      </a:r>
                      <a:endParaRPr lang="en-ZA" sz="800" b="1" i="0" u="none" strike="noStrike" dirty="0">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18322">
                <a:tc vMerge="1">
                  <a:txBody>
                    <a:bodyPr/>
                    <a:lstStyle/>
                    <a:p>
                      <a:endParaRPr lang="en-ZA"/>
                    </a:p>
                  </a:txBody>
                  <a:tcPr/>
                </a:tc>
                <a:tc>
                  <a:txBody>
                    <a:bodyPr/>
                    <a:lstStyle/>
                    <a:p>
                      <a:pPr algn="l" fontAlgn="ctr"/>
                      <a:r>
                        <a:rPr lang="en-ZA" sz="800" u="none" strike="noStrike">
                          <a:effectLst/>
                          <a:latin typeface="Arial" panose="020B0604020202020204" pitchFamily="34" charset="0"/>
                          <a:cs typeface="Arial" panose="020B0604020202020204" pitchFamily="34" charset="0"/>
                        </a:rPr>
                        <a:t>1.2.3</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ZA" sz="800" u="none" strike="noStrike">
                          <a:effectLst/>
                          <a:latin typeface="Arial" panose="020B0604020202020204" pitchFamily="34" charset="0"/>
                          <a:cs typeface="Arial" panose="020B0604020202020204" pitchFamily="34" charset="0"/>
                        </a:rPr>
                        <a:t>Quarterly review and update of the Electoral Commission’s strategic risk register by the Executive Risk Management Committee within 30 days after the start of the next quarter</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dirty="0">
                          <a:effectLst/>
                          <a:latin typeface="Arial" panose="020B0604020202020204" pitchFamily="34" charset="0"/>
                          <a:cs typeface="Arial" panose="020B0604020202020204" pitchFamily="34" charset="0"/>
                        </a:rPr>
                        <a:t>4</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a:effectLst/>
                          <a:latin typeface="Arial" panose="020B0604020202020204" pitchFamily="34" charset="0"/>
                          <a:cs typeface="Arial" panose="020B0604020202020204" pitchFamily="34" charset="0"/>
                        </a:rPr>
                        <a:t>4</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a:effectLst/>
                          <a:latin typeface="Arial" panose="020B0604020202020204" pitchFamily="34" charset="0"/>
                          <a:cs typeface="Arial" panose="020B0604020202020204" pitchFamily="34" charset="0"/>
                        </a:rPr>
                        <a:t>4</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dirty="0">
                          <a:effectLst/>
                          <a:latin typeface="Arial" panose="020B0604020202020204" pitchFamily="34" charset="0"/>
                          <a:cs typeface="Arial" panose="020B0604020202020204" pitchFamily="34" charset="0"/>
                        </a:rPr>
                        <a:t>-</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fontAlgn="ctr"/>
                      <a:r>
                        <a:rPr lang="en-GB" sz="800" b="1" u="none" strike="noStrike" dirty="0">
                          <a:effectLst/>
                          <a:latin typeface="Arial" panose="020B0604020202020204" pitchFamily="34" charset="0"/>
                          <a:cs typeface="Arial" panose="020B0604020202020204" pitchFamily="34" charset="0"/>
                        </a:rPr>
                        <a:t>Target achieved. </a:t>
                      </a:r>
                      <a:endParaRPr lang="en-ZA" sz="800" b="1" i="0" u="none" strike="noStrike" dirty="0">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xmlns="" val="28622826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81358" y="188640"/>
            <a:ext cx="8085762" cy="461665"/>
          </a:xfrm>
          <a:prstGeom prst="rect">
            <a:avLst/>
          </a:prstGeom>
          <a:noFill/>
        </p:spPr>
        <p:txBody>
          <a:bodyPr wrap="square" rtlCol="0">
            <a:spAutoFit/>
          </a:bodyPr>
          <a:lstStyle/>
          <a:p>
            <a:r>
              <a:rPr lang="en-US" sz="2400" b="1" dirty="0" smtClean="0">
                <a:solidFill>
                  <a:srgbClr val="155294"/>
                </a:solidFill>
                <a:latin typeface="Arial" charset="0"/>
                <a:ea typeface="Arial" charset="0"/>
                <a:cs typeface="Arial" charset="0"/>
              </a:rPr>
              <a:t>Programme 1: Administration</a:t>
            </a:r>
          </a:p>
        </p:txBody>
      </p:sp>
      <p:sp>
        <p:nvSpPr>
          <p:cNvPr id="9" name="TextBox 8"/>
          <p:cNvSpPr txBox="1"/>
          <p:nvPr/>
        </p:nvSpPr>
        <p:spPr>
          <a:xfrm>
            <a:off x="518845" y="1119749"/>
            <a:ext cx="8106310" cy="369332"/>
          </a:xfrm>
          <a:prstGeom prst="rect">
            <a:avLst/>
          </a:prstGeom>
          <a:noFill/>
        </p:spPr>
        <p:txBody>
          <a:bodyPr wrap="square" rtlCol="0">
            <a:spAutoFit/>
          </a:bodyPr>
          <a:lstStyle/>
          <a:p>
            <a:endParaRPr lang="en-US" dirty="0">
              <a:solidFill>
                <a:srgbClr val="155294"/>
              </a:solidFill>
              <a:latin typeface="Arial" charset="0"/>
              <a:ea typeface="Arial" charset="0"/>
              <a:cs typeface="Arial" charset="0"/>
            </a:endParaRPr>
          </a:p>
        </p:txBody>
      </p:sp>
      <p:sp>
        <p:nvSpPr>
          <p:cNvPr id="7" name="Slide Number Placeholder 3"/>
          <p:cNvSpPr>
            <a:spLocks noGrp="1"/>
          </p:cNvSpPr>
          <p:nvPr>
            <p:ph type="sldNum" sz="quarter" idx="12"/>
          </p:nvPr>
        </p:nvSpPr>
        <p:spPr>
          <a:xfrm>
            <a:off x="6300192" y="6381328"/>
            <a:ext cx="2133600" cy="365125"/>
          </a:xfrm>
        </p:spPr>
        <p:txBody>
          <a:bodyPr/>
          <a:lstStyle/>
          <a:p>
            <a:pPr>
              <a:defRPr/>
            </a:pPr>
            <a:fld id="{39AA8BA9-080E-4EDB-BAF0-9B905D3FA43D}" type="slidenum">
              <a:rPr lang="en-GB" b="1" smtClean="0">
                <a:solidFill>
                  <a:schemeClr val="bg1"/>
                </a:solidFill>
              </a:rPr>
              <a:pPr>
                <a:defRPr/>
              </a:pPr>
              <a:t>13</a:t>
            </a:fld>
            <a:endParaRPr lang="en-GB" b="1" dirty="0">
              <a:solidFill>
                <a:schemeClr val="bg1"/>
              </a:solidFill>
            </a:endParaRPr>
          </a:p>
        </p:txBody>
      </p:sp>
      <p:graphicFrame>
        <p:nvGraphicFramePr>
          <p:cNvPr id="5" name="Table 4"/>
          <p:cNvGraphicFramePr>
            <a:graphicFrameLocks noGrp="1"/>
          </p:cNvGraphicFramePr>
          <p:nvPr>
            <p:extLst>
              <p:ext uri="{D42A27DB-BD31-4B8C-83A1-F6EECF244321}">
                <p14:modId xmlns:p14="http://schemas.microsoft.com/office/powerpoint/2010/main" xmlns="" val="1789397378"/>
              </p:ext>
            </p:extLst>
          </p:nvPr>
        </p:nvGraphicFramePr>
        <p:xfrm>
          <a:off x="323527" y="836711"/>
          <a:ext cx="8485188" cy="5040561"/>
        </p:xfrm>
        <a:graphic>
          <a:graphicData uri="http://schemas.openxmlformats.org/drawingml/2006/table">
            <a:tbl>
              <a:tblPr>
                <a:tableStyleId>{5C22544A-7EE6-4342-B048-85BDC9FD1C3A}</a:tableStyleId>
              </a:tblPr>
              <a:tblGrid>
                <a:gridCol w="1580333"/>
                <a:gridCol w="427824"/>
                <a:gridCol w="1808268"/>
                <a:gridCol w="792088"/>
                <a:gridCol w="864096"/>
                <a:gridCol w="864096"/>
                <a:gridCol w="1138918"/>
                <a:gridCol w="1009565"/>
              </a:tblGrid>
              <a:tr h="495101">
                <a:tc>
                  <a:txBody>
                    <a:bodyPr/>
                    <a:lstStyle/>
                    <a:p>
                      <a:pPr algn="just" fontAlgn="ctr"/>
                      <a:r>
                        <a:rPr lang="en-GB" sz="800" b="1" u="none" strike="noStrike" dirty="0">
                          <a:effectLst/>
                          <a:latin typeface="Arial" panose="020B0604020202020204" pitchFamily="34" charset="0"/>
                          <a:cs typeface="Arial" panose="020B0604020202020204" pitchFamily="34" charset="0"/>
                        </a:rPr>
                        <a:t>Strategic objective</a:t>
                      </a:r>
                      <a:endParaRPr lang="en-GB" sz="800" b="1" i="0" u="none" strike="noStrike" dirty="0">
                        <a:solidFill>
                          <a:srgbClr val="000000"/>
                        </a:solidFill>
                        <a:effectLst/>
                        <a:latin typeface="Arial" panose="020B0604020202020204" pitchFamily="34" charset="0"/>
                        <a:cs typeface="Arial" panose="020B0604020202020204" pitchFamily="34" charset="0"/>
                      </a:endParaRPr>
                    </a:p>
                  </a:txBody>
                  <a:tcPr marL="6466" marR="6466"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dirty="0" smtClean="0">
                          <a:effectLst/>
                          <a:latin typeface="Arial" panose="020B0604020202020204" pitchFamily="34" charset="0"/>
                          <a:cs typeface="Arial" panose="020B0604020202020204" pitchFamily="34" charset="0"/>
                        </a:rPr>
                        <a:t>Ref</a:t>
                      </a:r>
                      <a:endParaRPr lang="en-GB" sz="800" b="1" i="0" u="none" strike="noStrike" dirty="0">
                        <a:solidFill>
                          <a:srgbClr val="000000"/>
                        </a:solidFill>
                        <a:effectLst/>
                        <a:latin typeface="Arial" panose="020B0604020202020204" pitchFamily="34" charset="0"/>
                        <a:cs typeface="Arial" panose="020B0604020202020204" pitchFamily="34" charset="0"/>
                      </a:endParaRPr>
                    </a:p>
                  </a:txBody>
                  <a:tcPr marL="6466" marR="6466"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a:effectLst/>
                          <a:latin typeface="Arial" panose="020B0604020202020204" pitchFamily="34" charset="0"/>
                          <a:cs typeface="Arial" panose="020B0604020202020204" pitchFamily="34" charset="0"/>
                        </a:rPr>
                        <a:t>Performance indicator</a:t>
                      </a:r>
                      <a:endParaRPr lang="en-GB" sz="800" b="1" i="0" u="none" strike="noStrike">
                        <a:solidFill>
                          <a:srgbClr val="000000"/>
                        </a:solidFill>
                        <a:effectLst/>
                        <a:latin typeface="Arial" panose="020B0604020202020204" pitchFamily="34" charset="0"/>
                        <a:cs typeface="Arial" panose="020B0604020202020204" pitchFamily="34" charset="0"/>
                      </a:endParaRPr>
                    </a:p>
                  </a:txBody>
                  <a:tcPr marL="6466" marR="6466"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a:effectLst/>
                          <a:latin typeface="Arial" panose="020B0604020202020204" pitchFamily="34" charset="0"/>
                          <a:cs typeface="Arial" panose="020B0604020202020204" pitchFamily="34" charset="0"/>
                        </a:rPr>
                        <a:t>Actual achievement 2016/17</a:t>
                      </a:r>
                      <a:endParaRPr lang="en-GB" sz="800" b="1" i="0" u="none" strike="noStrike">
                        <a:solidFill>
                          <a:srgbClr val="000000"/>
                        </a:solidFill>
                        <a:effectLst/>
                        <a:latin typeface="Arial" panose="020B0604020202020204" pitchFamily="34" charset="0"/>
                        <a:cs typeface="Arial" panose="020B0604020202020204" pitchFamily="34" charset="0"/>
                      </a:endParaRPr>
                    </a:p>
                  </a:txBody>
                  <a:tcPr marL="6466" marR="6466"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dirty="0">
                          <a:effectLst/>
                          <a:latin typeface="Arial" panose="020B0604020202020204" pitchFamily="34" charset="0"/>
                          <a:cs typeface="Arial" panose="020B0604020202020204" pitchFamily="34" charset="0"/>
                        </a:rPr>
                        <a:t>Planned </a:t>
                      </a:r>
                      <a:r>
                        <a:rPr lang="en-GB" sz="800" b="1" u="none" strike="noStrike" dirty="0" smtClean="0">
                          <a:effectLst/>
                          <a:latin typeface="Arial" panose="020B0604020202020204" pitchFamily="34" charset="0"/>
                          <a:cs typeface="Arial" panose="020B0604020202020204" pitchFamily="34" charset="0"/>
                        </a:rPr>
                        <a:t>target 2017/18</a:t>
                      </a:r>
                      <a:endParaRPr lang="en-GB" sz="800" b="1" i="0" u="none" strike="noStrike" dirty="0">
                        <a:solidFill>
                          <a:srgbClr val="000000"/>
                        </a:solidFill>
                        <a:effectLst/>
                        <a:latin typeface="Arial" panose="020B0604020202020204" pitchFamily="34" charset="0"/>
                        <a:cs typeface="Arial" panose="020B0604020202020204" pitchFamily="34" charset="0"/>
                      </a:endParaRPr>
                    </a:p>
                  </a:txBody>
                  <a:tcPr marL="6466" marR="6466"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dirty="0">
                          <a:effectLst/>
                          <a:latin typeface="Arial" panose="020B0604020202020204" pitchFamily="34" charset="0"/>
                          <a:cs typeface="Arial" panose="020B0604020202020204" pitchFamily="34" charset="0"/>
                        </a:rPr>
                        <a:t>Actual </a:t>
                      </a:r>
                      <a:r>
                        <a:rPr lang="en-GB" sz="800" b="1" u="none" strike="noStrike" dirty="0" smtClean="0">
                          <a:effectLst/>
                          <a:latin typeface="Arial" panose="020B0604020202020204" pitchFamily="34" charset="0"/>
                          <a:cs typeface="Arial" panose="020B0604020202020204" pitchFamily="34" charset="0"/>
                        </a:rPr>
                        <a:t>achievement 2017/18</a:t>
                      </a:r>
                      <a:endParaRPr lang="en-GB" sz="800" b="1" i="0" u="none" strike="noStrike" dirty="0">
                        <a:solidFill>
                          <a:srgbClr val="000000"/>
                        </a:solidFill>
                        <a:effectLst/>
                        <a:latin typeface="Arial" panose="020B0604020202020204" pitchFamily="34" charset="0"/>
                        <a:cs typeface="Arial" panose="020B0604020202020204" pitchFamily="34" charset="0"/>
                      </a:endParaRPr>
                    </a:p>
                  </a:txBody>
                  <a:tcPr marL="6466" marR="6466"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ZA" sz="800" b="1" u="none" strike="noStrike">
                          <a:effectLst/>
                          <a:latin typeface="Arial" panose="020B0604020202020204" pitchFamily="34" charset="0"/>
                          <a:cs typeface="Arial" panose="020B0604020202020204" pitchFamily="34" charset="0"/>
                        </a:rPr>
                        <a:t>Deviation from planned target to actual achievement for 2017/18</a:t>
                      </a:r>
                      <a:endParaRPr lang="en-ZA" sz="800" b="1" i="0" u="none" strike="noStrike">
                        <a:solidFill>
                          <a:srgbClr val="000000"/>
                        </a:solidFill>
                        <a:effectLst/>
                        <a:latin typeface="Arial" panose="020B0604020202020204" pitchFamily="34" charset="0"/>
                        <a:cs typeface="Arial" panose="020B0604020202020204" pitchFamily="34" charset="0"/>
                      </a:endParaRPr>
                    </a:p>
                  </a:txBody>
                  <a:tcPr marL="6466" marR="6466"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dirty="0">
                          <a:effectLst/>
                          <a:latin typeface="Arial" panose="020B0604020202020204" pitchFamily="34" charset="0"/>
                          <a:cs typeface="Arial" panose="020B0604020202020204" pitchFamily="34" charset="0"/>
                        </a:rPr>
                        <a:t>Comment on deviations</a:t>
                      </a:r>
                      <a:endParaRPr lang="en-GB" sz="800" b="1" i="0" u="none" strike="noStrike" dirty="0">
                        <a:solidFill>
                          <a:srgbClr val="000000"/>
                        </a:solidFill>
                        <a:effectLst/>
                        <a:latin typeface="Arial" panose="020B0604020202020204" pitchFamily="34" charset="0"/>
                        <a:cs typeface="Arial" panose="020B0604020202020204" pitchFamily="34" charset="0"/>
                      </a:endParaRPr>
                    </a:p>
                  </a:txBody>
                  <a:tcPr marL="6466" marR="6466"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786127">
                <a:tc rowSpan="3">
                  <a:txBody>
                    <a:bodyPr/>
                    <a:lstStyle/>
                    <a:p>
                      <a:pPr algn="l" fontAlgn="ctr"/>
                      <a:r>
                        <a:rPr lang="en-ZA" sz="800" u="none" strike="noStrike" dirty="0">
                          <a:effectLst/>
                          <a:latin typeface="Arial" panose="020B0604020202020204" pitchFamily="34" charset="0"/>
                          <a:cs typeface="Arial" panose="020B0604020202020204" pitchFamily="34" charset="0"/>
                        </a:rPr>
                        <a:t>1.3 Build institutional capacity to enable the Electoral Commission to deliver on its constitutional mandate.</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77588" marR="6466"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ZA" sz="800" u="none" strike="noStrike" dirty="0">
                          <a:effectLst/>
                          <a:latin typeface="Arial" panose="020B0604020202020204" pitchFamily="34" charset="0"/>
                          <a:cs typeface="Arial" panose="020B0604020202020204" pitchFamily="34" charset="0"/>
                        </a:rPr>
                        <a:t>1.3.1</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6466" marR="6466"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ZA" sz="800" u="none" strike="noStrike">
                          <a:effectLst/>
                          <a:latin typeface="Arial" panose="020B0604020202020204" pitchFamily="34" charset="0"/>
                          <a:cs typeface="Arial" panose="020B0604020202020204" pitchFamily="34" charset="0"/>
                        </a:rPr>
                        <a:t>Number of permanent staff positions filled per annum (posts filled for part of the year will be counted on a pro-rata basis).</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6466" marR="6466"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ZA" sz="800" u="none" strike="noStrike">
                          <a:effectLst/>
                          <a:latin typeface="Arial" panose="020B0604020202020204" pitchFamily="34" charset="0"/>
                          <a:cs typeface="Arial" panose="020B0604020202020204" pitchFamily="34" charset="0"/>
                        </a:rPr>
                        <a:t>943 filled posts calculated pro- rata over the year</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6466" marR="6466"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a:effectLst/>
                          <a:latin typeface="Arial" panose="020B0604020202020204" pitchFamily="34" charset="0"/>
                          <a:cs typeface="Arial" panose="020B0604020202020204" pitchFamily="34" charset="0"/>
                        </a:rPr>
                        <a:t>930 filled posts</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6466" marR="6466"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ZA" sz="800" u="none" strike="noStrike">
                          <a:effectLst/>
                          <a:latin typeface="Arial" panose="020B0604020202020204" pitchFamily="34" charset="0"/>
                          <a:cs typeface="Arial" panose="020B0604020202020204" pitchFamily="34" charset="0"/>
                        </a:rPr>
                        <a:t>929 filled posts calculated pro- rata over the year</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6466" marR="6466"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a:effectLst/>
                          <a:latin typeface="Arial" panose="020B0604020202020204" pitchFamily="34" charset="0"/>
                          <a:cs typeface="Arial" panose="020B0604020202020204" pitchFamily="34" charset="0"/>
                        </a:rPr>
                        <a:t>-1</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6466" marR="6466"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ZA" sz="800" b="1" u="none" strike="noStrike" dirty="0">
                          <a:effectLst/>
                          <a:latin typeface="Arial" panose="020B0604020202020204" pitchFamily="34" charset="0"/>
                          <a:cs typeface="Arial" panose="020B0604020202020204" pitchFamily="34" charset="0"/>
                        </a:rPr>
                        <a:t>Target not met </a:t>
                      </a:r>
                      <a:r>
                        <a:rPr lang="en-ZA" sz="800" u="none" strike="noStrike" dirty="0">
                          <a:effectLst/>
                          <a:latin typeface="Arial" panose="020B0604020202020204" pitchFamily="34" charset="0"/>
                          <a:cs typeface="Arial" panose="020B0604020202020204" pitchFamily="34" charset="0"/>
                        </a:rPr>
                        <a:t>due to delayed organisational review processes.</a:t>
                      </a:r>
                      <a:endParaRPr lang="en-ZA" sz="800" b="1" i="0" u="none" strike="noStrike" dirty="0">
                        <a:solidFill>
                          <a:srgbClr val="000000"/>
                        </a:solidFill>
                        <a:effectLst/>
                        <a:latin typeface="Arial" panose="020B0604020202020204" pitchFamily="34" charset="0"/>
                        <a:cs typeface="Arial" panose="020B0604020202020204" pitchFamily="34" charset="0"/>
                      </a:endParaRPr>
                    </a:p>
                  </a:txBody>
                  <a:tcPr marL="6466" marR="6466"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62939">
                <a:tc vMerge="1">
                  <a:txBody>
                    <a:bodyPr/>
                    <a:lstStyle/>
                    <a:p>
                      <a:endParaRPr lang="en-ZA"/>
                    </a:p>
                  </a:txBody>
                  <a:tcPr/>
                </a:tc>
                <a:tc>
                  <a:txBody>
                    <a:bodyPr/>
                    <a:lstStyle/>
                    <a:p>
                      <a:pPr algn="l" fontAlgn="ctr"/>
                      <a:r>
                        <a:rPr lang="en-ZA" sz="800" u="none" strike="noStrike">
                          <a:effectLst/>
                          <a:latin typeface="Arial" panose="020B0604020202020204" pitchFamily="34" charset="0"/>
                          <a:cs typeface="Arial" panose="020B0604020202020204" pitchFamily="34" charset="0"/>
                        </a:rPr>
                        <a:t>1.3.2</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6466" marR="6466"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ZA" sz="800" u="none" strike="noStrike" dirty="0">
                          <a:effectLst/>
                          <a:latin typeface="Arial" panose="020B0604020202020204" pitchFamily="34" charset="0"/>
                          <a:cs typeface="Arial" panose="020B0604020202020204" pitchFamily="34" charset="0"/>
                        </a:rPr>
                        <a:t>Number of permanent staff who were provided with developmental training interventions per annum</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6466" marR="6466"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a:effectLst/>
                          <a:latin typeface="Arial" panose="020B0604020202020204" pitchFamily="34" charset="0"/>
                          <a:cs typeface="Arial" panose="020B0604020202020204" pitchFamily="34" charset="0"/>
                        </a:rPr>
                        <a:t>180</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6466" marR="6466"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a:effectLst/>
                          <a:latin typeface="Arial" panose="020B0604020202020204" pitchFamily="34" charset="0"/>
                          <a:cs typeface="Arial" panose="020B0604020202020204" pitchFamily="34" charset="0"/>
                        </a:rPr>
                        <a:t>585</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6466" marR="6466"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a:effectLst/>
                          <a:latin typeface="Arial" panose="020B0604020202020204" pitchFamily="34" charset="0"/>
                          <a:cs typeface="Arial" panose="020B0604020202020204" pitchFamily="34" charset="0"/>
                        </a:rPr>
                        <a:t>734</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6466" marR="6466"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a:effectLst/>
                          <a:latin typeface="Arial" panose="020B0604020202020204" pitchFamily="34" charset="0"/>
                          <a:cs typeface="Arial" panose="020B0604020202020204" pitchFamily="34" charset="0"/>
                        </a:rPr>
                        <a:t>149</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6466" marR="6466"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ZA" sz="800" b="1" u="none" strike="noStrike" dirty="0">
                          <a:effectLst/>
                          <a:latin typeface="Arial" panose="020B0604020202020204" pitchFamily="34" charset="0"/>
                          <a:cs typeface="Arial" panose="020B0604020202020204" pitchFamily="34" charset="0"/>
                        </a:rPr>
                        <a:t>Target overachieved </a:t>
                      </a:r>
                      <a:r>
                        <a:rPr lang="en-ZA" sz="800" u="none" strike="noStrike" dirty="0">
                          <a:effectLst/>
                          <a:latin typeface="Arial" panose="020B0604020202020204" pitchFamily="34" charset="0"/>
                          <a:cs typeface="Arial" panose="020B0604020202020204" pitchFamily="34" charset="0"/>
                        </a:rPr>
                        <a:t>by 149 due to training approach that was adopted by most provinces for the address harvesting initiatives.</a:t>
                      </a:r>
                      <a:endParaRPr lang="en-ZA" sz="800" b="1" i="0" u="none" strike="noStrike" dirty="0">
                        <a:solidFill>
                          <a:srgbClr val="000000"/>
                        </a:solidFill>
                        <a:effectLst/>
                        <a:latin typeface="Arial" panose="020B0604020202020204" pitchFamily="34" charset="0"/>
                        <a:cs typeface="Arial" panose="020B0604020202020204" pitchFamily="34" charset="0"/>
                      </a:endParaRPr>
                    </a:p>
                  </a:txBody>
                  <a:tcPr marL="6466" marR="6466"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96394">
                <a:tc vMerge="1">
                  <a:txBody>
                    <a:bodyPr/>
                    <a:lstStyle/>
                    <a:p>
                      <a:endParaRPr lang="en-ZA"/>
                    </a:p>
                  </a:txBody>
                  <a:tcPr/>
                </a:tc>
                <a:tc>
                  <a:txBody>
                    <a:bodyPr/>
                    <a:lstStyle/>
                    <a:p>
                      <a:pPr algn="l" fontAlgn="ctr"/>
                      <a:r>
                        <a:rPr lang="en-ZA" sz="800" u="none" strike="noStrike" dirty="0">
                          <a:effectLst/>
                          <a:latin typeface="Arial" panose="020B0604020202020204" pitchFamily="34" charset="0"/>
                          <a:cs typeface="Arial" panose="020B0604020202020204" pitchFamily="34" charset="0"/>
                        </a:rPr>
                        <a:t>1.3.3</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6466" marR="6466"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ZA" sz="800" u="none" strike="noStrike">
                          <a:effectLst/>
                          <a:latin typeface="Arial" panose="020B0604020202020204" pitchFamily="34" charset="0"/>
                          <a:cs typeface="Arial" panose="020B0604020202020204" pitchFamily="34" charset="0"/>
                        </a:rPr>
                        <a:t>Extent of compliance with the performance management system as evidenced by the existence of performance agreements and performance assessments for the year under review</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6466" marR="6466"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ZA" sz="800" u="none" strike="noStrike" dirty="0">
                          <a:effectLst/>
                          <a:latin typeface="Arial" panose="020B0604020202020204" pitchFamily="34" charset="0"/>
                          <a:cs typeface="Arial" panose="020B0604020202020204" pitchFamily="34" charset="0"/>
                        </a:rPr>
                        <a:t>25% (228) of agreements for 2016/17 </a:t>
                      </a:r>
                      <a:r>
                        <a:rPr lang="en-ZA" sz="800" u="none" strike="noStrike" dirty="0" smtClean="0">
                          <a:effectLst/>
                          <a:latin typeface="Arial" panose="020B0604020202020204" pitchFamily="34" charset="0"/>
                          <a:cs typeface="Arial" panose="020B0604020202020204" pitchFamily="34" charset="0"/>
                        </a:rPr>
                        <a:t>in</a:t>
                      </a:r>
                    </a:p>
                    <a:p>
                      <a:pPr algn="ctr" fontAlgn="ctr"/>
                      <a:r>
                        <a:rPr lang="en-ZA" sz="800" u="none" strike="noStrike" dirty="0" smtClean="0">
                          <a:effectLst/>
                          <a:latin typeface="Arial" panose="020B0604020202020204" pitchFamily="34" charset="0"/>
                          <a:cs typeface="Arial" panose="020B0604020202020204" pitchFamily="34" charset="0"/>
                        </a:rPr>
                        <a:t> </a:t>
                      </a:r>
                      <a:r>
                        <a:rPr lang="en-ZA" sz="800" u="none" strike="noStrike" dirty="0">
                          <a:effectLst/>
                          <a:latin typeface="Arial" panose="020B0604020202020204" pitchFamily="34" charset="0"/>
                          <a:cs typeface="Arial" panose="020B0604020202020204" pitchFamily="34" charset="0"/>
                        </a:rPr>
                        <a:t>place by the deadline date</a:t>
                      </a:r>
                      <a:br>
                        <a:rPr lang="en-ZA" sz="800" u="none" strike="noStrike" dirty="0">
                          <a:effectLst/>
                          <a:latin typeface="Arial" panose="020B0604020202020204" pitchFamily="34" charset="0"/>
                          <a:cs typeface="Arial" panose="020B0604020202020204" pitchFamily="34" charset="0"/>
                        </a:rPr>
                      </a:br>
                      <a:r>
                        <a:rPr lang="en-ZA" sz="800" u="none" strike="noStrike" dirty="0">
                          <a:effectLst/>
                          <a:latin typeface="Arial" panose="020B0604020202020204" pitchFamily="34" charset="0"/>
                          <a:cs typeface="Arial" panose="020B0604020202020204" pitchFamily="34" charset="0"/>
                        </a:rPr>
                        <a:t/>
                      </a:r>
                      <a:br>
                        <a:rPr lang="en-ZA" sz="800" u="none" strike="noStrike" dirty="0">
                          <a:effectLst/>
                          <a:latin typeface="Arial" panose="020B0604020202020204" pitchFamily="34" charset="0"/>
                          <a:cs typeface="Arial" panose="020B0604020202020204" pitchFamily="34" charset="0"/>
                        </a:rPr>
                      </a:br>
                      <a:r>
                        <a:rPr lang="en-ZA" sz="800" u="none" strike="noStrike" dirty="0">
                          <a:effectLst/>
                          <a:latin typeface="Arial" panose="020B0604020202020204" pitchFamily="34" charset="0"/>
                          <a:cs typeface="Arial" panose="020B0604020202020204" pitchFamily="34" charset="0"/>
                        </a:rPr>
                        <a:t>100% (940) of performance assessments </a:t>
                      </a:r>
                      <a:endParaRPr lang="en-ZA" sz="800" u="none" strike="noStrike" dirty="0" smtClean="0">
                        <a:effectLst/>
                        <a:latin typeface="Arial" panose="020B0604020202020204" pitchFamily="34" charset="0"/>
                        <a:cs typeface="Arial" panose="020B0604020202020204" pitchFamily="34" charset="0"/>
                      </a:endParaRPr>
                    </a:p>
                    <a:p>
                      <a:pPr algn="ctr" fontAlgn="ctr"/>
                      <a:r>
                        <a:rPr lang="en-ZA" sz="800" u="none" strike="noStrike" dirty="0" smtClean="0">
                          <a:effectLst/>
                          <a:latin typeface="Arial" panose="020B0604020202020204" pitchFamily="34" charset="0"/>
                          <a:cs typeface="Arial" panose="020B0604020202020204" pitchFamily="34" charset="0"/>
                        </a:rPr>
                        <a:t>for </a:t>
                      </a:r>
                      <a:r>
                        <a:rPr lang="en-ZA" sz="800" u="none" strike="noStrike" dirty="0">
                          <a:effectLst/>
                          <a:latin typeface="Arial" panose="020B0604020202020204" pitchFamily="34" charset="0"/>
                          <a:cs typeface="Arial" panose="020B0604020202020204" pitchFamily="34" charset="0"/>
                        </a:rPr>
                        <a:t>2016/17 </a:t>
                      </a:r>
                      <a:endParaRPr lang="en-ZA" sz="800" u="none" strike="noStrike" dirty="0" smtClean="0">
                        <a:effectLst/>
                        <a:latin typeface="Arial" panose="020B0604020202020204" pitchFamily="34" charset="0"/>
                        <a:cs typeface="Arial" panose="020B0604020202020204" pitchFamily="34" charset="0"/>
                      </a:endParaRPr>
                    </a:p>
                    <a:p>
                      <a:pPr algn="ctr" fontAlgn="ctr"/>
                      <a:r>
                        <a:rPr lang="en-ZA" sz="800" u="none" strike="noStrike" dirty="0" smtClean="0">
                          <a:effectLst/>
                          <a:latin typeface="Arial" panose="020B0604020202020204" pitchFamily="34" charset="0"/>
                          <a:cs typeface="Arial" panose="020B0604020202020204" pitchFamily="34" charset="0"/>
                        </a:rPr>
                        <a:t>were </a:t>
                      </a:r>
                      <a:r>
                        <a:rPr lang="en-ZA" sz="800" u="none" strike="noStrike" dirty="0">
                          <a:effectLst/>
                          <a:latin typeface="Arial" panose="020B0604020202020204" pitchFamily="34" charset="0"/>
                          <a:cs typeface="Arial" panose="020B0604020202020204" pitchFamily="34" charset="0"/>
                        </a:rPr>
                        <a:t>completed and moderated in May 2017</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6466" marR="6466"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ZA" sz="800" u="none" strike="noStrike" dirty="0">
                          <a:effectLst/>
                          <a:latin typeface="Arial" panose="020B0604020202020204" pitchFamily="34" charset="0"/>
                          <a:cs typeface="Arial" panose="020B0604020202020204" pitchFamily="34" charset="0"/>
                        </a:rPr>
                        <a:t>100% performance agreements of qualifying staff (930 staff)</a:t>
                      </a:r>
                      <a:br>
                        <a:rPr lang="en-ZA" sz="800" u="none" strike="noStrike" dirty="0">
                          <a:effectLst/>
                          <a:latin typeface="Arial" panose="020B0604020202020204" pitchFamily="34" charset="0"/>
                          <a:cs typeface="Arial" panose="020B0604020202020204" pitchFamily="34" charset="0"/>
                        </a:rPr>
                      </a:br>
                      <a:r>
                        <a:rPr lang="en-ZA" sz="800" u="none" strike="noStrike" dirty="0">
                          <a:effectLst/>
                          <a:latin typeface="Arial" panose="020B0604020202020204" pitchFamily="34" charset="0"/>
                          <a:cs typeface="Arial" panose="020B0604020202020204" pitchFamily="34" charset="0"/>
                        </a:rPr>
                        <a:t/>
                      </a:r>
                      <a:br>
                        <a:rPr lang="en-ZA" sz="800" u="none" strike="noStrike" dirty="0">
                          <a:effectLst/>
                          <a:latin typeface="Arial" panose="020B0604020202020204" pitchFamily="34" charset="0"/>
                          <a:cs typeface="Arial" panose="020B0604020202020204" pitchFamily="34" charset="0"/>
                        </a:rPr>
                      </a:br>
                      <a:r>
                        <a:rPr lang="en-ZA" sz="800" u="none" strike="noStrike" dirty="0">
                          <a:effectLst/>
                          <a:latin typeface="Arial" panose="020B0604020202020204" pitchFamily="34" charset="0"/>
                          <a:cs typeface="Arial" panose="020B0604020202020204" pitchFamily="34" charset="0"/>
                        </a:rPr>
                        <a:t>100% of performance assessments of qualifying staff </a:t>
                      </a:r>
                      <a:r>
                        <a:rPr lang="en-ZA" sz="800" u="none" strike="noStrike" dirty="0" smtClean="0">
                          <a:effectLst/>
                          <a:latin typeface="Arial" panose="020B0604020202020204" pitchFamily="34" charset="0"/>
                          <a:cs typeface="Arial" panose="020B0604020202020204" pitchFamily="34" charset="0"/>
                        </a:rPr>
                        <a:t> (930 staff)</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6466" marR="6466"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ZA" sz="800" u="none" strike="noStrike">
                          <a:effectLst/>
                          <a:latin typeface="Arial" panose="020B0604020202020204" pitchFamily="34" charset="0"/>
                          <a:cs typeface="Arial" panose="020B0604020202020204" pitchFamily="34" charset="0"/>
                        </a:rPr>
                        <a:t>95% (892) performance agreements for 2017/18 in place by the deadline date </a:t>
                      </a:r>
                      <a:br>
                        <a:rPr lang="en-ZA" sz="800" u="none" strike="noStrike">
                          <a:effectLst/>
                          <a:latin typeface="Arial" panose="020B0604020202020204" pitchFamily="34" charset="0"/>
                          <a:cs typeface="Arial" panose="020B0604020202020204" pitchFamily="34" charset="0"/>
                        </a:rPr>
                      </a:br>
                      <a:r>
                        <a:rPr lang="en-ZA" sz="800" u="none" strike="noStrike">
                          <a:effectLst/>
                          <a:latin typeface="Arial" panose="020B0604020202020204" pitchFamily="34" charset="0"/>
                          <a:cs typeface="Arial" panose="020B0604020202020204" pitchFamily="34" charset="0"/>
                        </a:rPr>
                        <a:t/>
                      </a:r>
                      <a:br>
                        <a:rPr lang="en-ZA" sz="800" u="none" strike="noStrike">
                          <a:effectLst/>
                          <a:latin typeface="Arial" panose="020B0604020202020204" pitchFamily="34" charset="0"/>
                          <a:cs typeface="Arial" panose="020B0604020202020204" pitchFamily="34" charset="0"/>
                        </a:rPr>
                      </a:br>
                      <a:r>
                        <a:rPr lang="en-ZA" sz="800" u="none" strike="noStrike">
                          <a:effectLst/>
                          <a:latin typeface="Arial" panose="020B0604020202020204" pitchFamily="34" charset="0"/>
                          <a:cs typeface="Arial" panose="020B0604020202020204" pitchFamily="34" charset="0"/>
                        </a:rPr>
                        <a:t>96% (873) of performance assessments for 2017/18 were completed and moderated in May 2018</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6466" marR="6466"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ZA" sz="800" u="none" strike="noStrike">
                          <a:effectLst/>
                          <a:latin typeface="Arial" panose="020B0604020202020204" pitchFamily="34" charset="0"/>
                          <a:cs typeface="Arial" panose="020B0604020202020204" pitchFamily="34" charset="0"/>
                        </a:rPr>
                        <a:t> (5%) of Performance agreements were not signed.</a:t>
                      </a:r>
                      <a:br>
                        <a:rPr lang="en-ZA" sz="800" u="none" strike="noStrike">
                          <a:effectLst/>
                          <a:latin typeface="Arial" panose="020B0604020202020204" pitchFamily="34" charset="0"/>
                          <a:cs typeface="Arial" panose="020B0604020202020204" pitchFamily="34" charset="0"/>
                        </a:rPr>
                      </a:br>
                      <a:r>
                        <a:rPr lang="en-ZA" sz="800" u="none" strike="noStrike">
                          <a:effectLst/>
                          <a:latin typeface="Arial" panose="020B0604020202020204" pitchFamily="34" charset="0"/>
                          <a:cs typeface="Arial" panose="020B0604020202020204" pitchFamily="34" charset="0"/>
                        </a:rPr>
                        <a:t/>
                      </a:r>
                      <a:br>
                        <a:rPr lang="en-ZA" sz="800" u="none" strike="noStrike">
                          <a:effectLst/>
                          <a:latin typeface="Arial" panose="020B0604020202020204" pitchFamily="34" charset="0"/>
                          <a:cs typeface="Arial" panose="020B0604020202020204" pitchFamily="34" charset="0"/>
                        </a:rPr>
                      </a:br>
                      <a:r>
                        <a:rPr lang="en-ZA" sz="800" u="none" strike="noStrike">
                          <a:effectLst/>
                          <a:latin typeface="Arial" panose="020B0604020202020204" pitchFamily="34" charset="0"/>
                          <a:cs typeface="Arial" panose="020B0604020202020204" pitchFamily="34" charset="0"/>
                        </a:rPr>
                        <a:t>(4%) of Performance assessments were not completed.</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6466" marR="6466"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ZA" sz="800" b="1" u="none" strike="noStrike" dirty="0">
                          <a:effectLst/>
                          <a:latin typeface="Arial" panose="020B0604020202020204" pitchFamily="34" charset="0"/>
                          <a:cs typeface="Arial" panose="020B0604020202020204" pitchFamily="34" charset="0"/>
                        </a:rPr>
                        <a:t>Target not achieved</a:t>
                      </a:r>
                      <a:r>
                        <a:rPr lang="en-ZA" sz="800" u="none" strike="noStrike" dirty="0">
                          <a:effectLst/>
                          <a:latin typeface="Arial" panose="020B0604020202020204" pitchFamily="34" charset="0"/>
                          <a:cs typeface="Arial" panose="020B0604020202020204" pitchFamily="34" charset="0"/>
                        </a:rPr>
                        <a:t>. 94% of performance agreements were completed by the deadline date of 1 April 2017, and 96% assessments were completed and moderated in advance of the May 2018 deadline.</a:t>
                      </a:r>
                      <a:endParaRPr lang="en-ZA" sz="800" b="1" i="0" u="none" strike="noStrike" dirty="0">
                        <a:solidFill>
                          <a:srgbClr val="000000"/>
                        </a:solidFill>
                        <a:effectLst/>
                        <a:latin typeface="Arial" panose="020B0604020202020204" pitchFamily="34" charset="0"/>
                        <a:cs typeface="Arial" panose="020B0604020202020204" pitchFamily="34" charset="0"/>
                      </a:endParaRPr>
                    </a:p>
                  </a:txBody>
                  <a:tcPr marL="6466" marR="6466" marT="64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xmlns="" val="9344222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67474" y="171955"/>
            <a:ext cx="8085762" cy="461665"/>
          </a:xfrm>
          <a:prstGeom prst="rect">
            <a:avLst/>
          </a:prstGeom>
          <a:noFill/>
        </p:spPr>
        <p:txBody>
          <a:bodyPr wrap="square" rtlCol="0">
            <a:spAutoFit/>
          </a:bodyPr>
          <a:lstStyle/>
          <a:p>
            <a:r>
              <a:rPr lang="en-US" sz="2400" b="1" dirty="0" smtClean="0">
                <a:solidFill>
                  <a:srgbClr val="155294"/>
                </a:solidFill>
                <a:latin typeface="Arial" charset="0"/>
                <a:ea typeface="Arial" charset="0"/>
                <a:cs typeface="Arial" charset="0"/>
              </a:rPr>
              <a:t>Programme 1: Administration</a:t>
            </a:r>
          </a:p>
        </p:txBody>
      </p:sp>
      <p:sp>
        <p:nvSpPr>
          <p:cNvPr id="9" name="TextBox 8"/>
          <p:cNvSpPr txBox="1"/>
          <p:nvPr/>
        </p:nvSpPr>
        <p:spPr>
          <a:xfrm>
            <a:off x="504961" y="1103064"/>
            <a:ext cx="8106310" cy="369332"/>
          </a:xfrm>
          <a:prstGeom prst="rect">
            <a:avLst/>
          </a:prstGeom>
          <a:noFill/>
        </p:spPr>
        <p:txBody>
          <a:bodyPr wrap="square" rtlCol="0">
            <a:spAutoFit/>
          </a:bodyPr>
          <a:lstStyle/>
          <a:p>
            <a:endParaRPr lang="en-US" dirty="0">
              <a:solidFill>
                <a:srgbClr val="155294"/>
              </a:solidFill>
              <a:latin typeface="Arial" charset="0"/>
              <a:ea typeface="Arial" charset="0"/>
              <a:cs typeface="Arial" charset="0"/>
            </a:endParaRPr>
          </a:p>
        </p:txBody>
      </p:sp>
      <p:sp>
        <p:nvSpPr>
          <p:cNvPr id="7" name="Slide Number Placeholder 3"/>
          <p:cNvSpPr>
            <a:spLocks noGrp="1"/>
          </p:cNvSpPr>
          <p:nvPr>
            <p:ph type="sldNum" sz="quarter" idx="12"/>
          </p:nvPr>
        </p:nvSpPr>
        <p:spPr>
          <a:xfrm>
            <a:off x="6286308" y="6364643"/>
            <a:ext cx="2133600" cy="365125"/>
          </a:xfrm>
        </p:spPr>
        <p:txBody>
          <a:bodyPr/>
          <a:lstStyle/>
          <a:p>
            <a:pPr>
              <a:defRPr/>
            </a:pPr>
            <a:fld id="{39AA8BA9-080E-4EDB-BAF0-9B905D3FA43D}" type="slidenum">
              <a:rPr lang="en-GB" b="1" smtClean="0">
                <a:solidFill>
                  <a:schemeClr val="bg1"/>
                </a:solidFill>
              </a:rPr>
              <a:pPr>
                <a:defRPr/>
              </a:pPr>
              <a:t>14</a:t>
            </a:fld>
            <a:endParaRPr lang="en-GB" b="1" dirty="0">
              <a:solidFill>
                <a:schemeClr val="bg1"/>
              </a:solidFill>
            </a:endParaRPr>
          </a:p>
        </p:txBody>
      </p:sp>
      <p:graphicFrame>
        <p:nvGraphicFramePr>
          <p:cNvPr id="10" name="Table 9"/>
          <p:cNvGraphicFramePr>
            <a:graphicFrameLocks noGrp="1"/>
          </p:cNvGraphicFramePr>
          <p:nvPr>
            <p:extLst>
              <p:ext uri="{D42A27DB-BD31-4B8C-83A1-F6EECF244321}">
                <p14:modId xmlns:p14="http://schemas.microsoft.com/office/powerpoint/2010/main" xmlns="" val="2569506813"/>
              </p:ext>
            </p:extLst>
          </p:nvPr>
        </p:nvGraphicFramePr>
        <p:xfrm>
          <a:off x="323527" y="1180066"/>
          <a:ext cx="8496944" cy="3617086"/>
        </p:xfrm>
        <a:graphic>
          <a:graphicData uri="http://schemas.openxmlformats.org/drawingml/2006/table">
            <a:tbl>
              <a:tblPr>
                <a:tableStyleId>{5C22544A-7EE6-4342-B048-85BDC9FD1C3A}</a:tableStyleId>
              </a:tblPr>
              <a:tblGrid>
                <a:gridCol w="1815571"/>
                <a:gridCol w="363118"/>
                <a:gridCol w="2178709"/>
                <a:gridCol w="755171"/>
                <a:gridCol w="697302"/>
                <a:gridCol w="742858"/>
                <a:gridCol w="782238"/>
                <a:gridCol w="1161977"/>
              </a:tblGrid>
              <a:tr h="798551">
                <a:tc>
                  <a:txBody>
                    <a:bodyPr/>
                    <a:lstStyle/>
                    <a:p>
                      <a:pPr algn="just" fontAlgn="ctr"/>
                      <a:r>
                        <a:rPr lang="en-GB" sz="800" b="1" u="none" strike="noStrike" dirty="0">
                          <a:effectLst/>
                          <a:latin typeface="Arial" panose="020B0604020202020204" pitchFamily="34" charset="0"/>
                          <a:cs typeface="Arial" panose="020B0604020202020204" pitchFamily="34" charset="0"/>
                        </a:rPr>
                        <a:t>Strategic objective</a:t>
                      </a:r>
                      <a:endParaRPr lang="en-GB" sz="800" b="1" i="0" u="none" strike="noStrike" dirty="0">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dirty="0" smtClean="0">
                          <a:effectLst/>
                          <a:latin typeface="Arial" panose="020B0604020202020204" pitchFamily="34" charset="0"/>
                          <a:cs typeface="Arial" panose="020B0604020202020204" pitchFamily="34" charset="0"/>
                        </a:rPr>
                        <a:t>Ref</a:t>
                      </a:r>
                      <a:endParaRPr lang="en-GB" sz="800" b="1" i="0" u="none" strike="noStrike" dirty="0">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dirty="0">
                          <a:effectLst/>
                          <a:latin typeface="Arial" panose="020B0604020202020204" pitchFamily="34" charset="0"/>
                          <a:cs typeface="Arial" panose="020B0604020202020204" pitchFamily="34" charset="0"/>
                        </a:rPr>
                        <a:t>Performance indicator</a:t>
                      </a:r>
                      <a:endParaRPr lang="en-GB" sz="800" b="1" i="0" u="none" strike="noStrike" dirty="0">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a:effectLst/>
                          <a:latin typeface="Arial" panose="020B0604020202020204" pitchFamily="34" charset="0"/>
                          <a:cs typeface="Arial" panose="020B0604020202020204" pitchFamily="34" charset="0"/>
                        </a:rPr>
                        <a:t>Actual achievement 2016/17</a:t>
                      </a:r>
                      <a:endParaRPr lang="en-GB" sz="800" b="1" i="0" u="none" strike="noStrike">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dirty="0">
                          <a:effectLst/>
                          <a:latin typeface="Arial" panose="020B0604020202020204" pitchFamily="34" charset="0"/>
                          <a:cs typeface="Arial" panose="020B0604020202020204" pitchFamily="34" charset="0"/>
                        </a:rPr>
                        <a:t>Planned </a:t>
                      </a:r>
                      <a:r>
                        <a:rPr lang="en-GB" sz="800" b="1" u="none" strike="noStrike" dirty="0" smtClean="0">
                          <a:effectLst/>
                          <a:latin typeface="Arial" panose="020B0604020202020204" pitchFamily="34" charset="0"/>
                          <a:cs typeface="Arial" panose="020B0604020202020204" pitchFamily="34" charset="0"/>
                        </a:rPr>
                        <a:t>target 2017/18</a:t>
                      </a:r>
                      <a:endParaRPr lang="en-GB" sz="800" b="1" i="0" u="none" strike="noStrike" dirty="0">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dirty="0">
                          <a:effectLst/>
                          <a:latin typeface="Arial" panose="020B0604020202020204" pitchFamily="34" charset="0"/>
                          <a:cs typeface="Arial" panose="020B0604020202020204" pitchFamily="34" charset="0"/>
                        </a:rPr>
                        <a:t>Actual </a:t>
                      </a:r>
                      <a:r>
                        <a:rPr lang="en-GB" sz="800" b="1" u="none" strike="noStrike" dirty="0" smtClean="0">
                          <a:effectLst/>
                          <a:latin typeface="Arial" panose="020B0604020202020204" pitchFamily="34" charset="0"/>
                          <a:cs typeface="Arial" panose="020B0604020202020204" pitchFamily="34" charset="0"/>
                        </a:rPr>
                        <a:t>achievement 2017/18</a:t>
                      </a:r>
                      <a:endParaRPr lang="en-GB" sz="800" b="1" i="0" u="none" strike="noStrike" dirty="0">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ZA" sz="800" b="1" u="none" strike="noStrike">
                          <a:effectLst/>
                          <a:latin typeface="Arial" panose="020B0604020202020204" pitchFamily="34" charset="0"/>
                          <a:cs typeface="Arial" panose="020B0604020202020204" pitchFamily="34" charset="0"/>
                        </a:rPr>
                        <a:t>Deviation from planned target to actual achievement for 2017/18</a:t>
                      </a:r>
                      <a:endParaRPr lang="en-ZA" sz="800" b="1" i="0" u="none" strike="noStrike">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dirty="0">
                          <a:effectLst/>
                          <a:latin typeface="Arial" panose="020B0604020202020204" pitchFamily="34" charset="0"/>
                          <a:cs typeface="Arial" panose="020B0604020202020204" pitchFamily="34" charset="0"/>
                        </a:rPr>
                        <a:t>Comment on deviations</a:t>
                      </a:r>
                      <a:endParaRPr lang="en-GB" sz="800" b="1" i="0" u="none" strike="noStrike" dirty="0">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808069">
                <a:tc>
                  <a:txBody>
                    <a:bodyPr/>
                    <a:lstStyle/>
                    <a:p>
                      <a:pPr algn="l" fontAlgn="ctr"/>
                      <a:r>
                        <a:rPr lang="en-ZA" sz="800" u="none" strike="noStrike" dirty="0">
                          <a:effectLst/>
                          <a:latin typeface="Arial" panose="020B0604020202020204" pitchFamily="34" charset="0"/>
                          <a:cs typeface="Arial" panose="020B0604020202020204" pitchFamily="34" charset="0"/>
                        </a:rPr>
                        <a:t>1.4 Manage financial resources efficiently to protect the public image of the Electoral Commission as an accountable institution.</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85626"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ZA" sz="800" u="none" strike="noStrike">
                          <a:effectLst/>
                          <a:latin typeface="Arial" panose="020B0604020202020204" pitchFamily="34" charset="0"/>
                          <a:cs typeface="Arial" panose="020B0604020202020204" pitchFamily="34" charset="0"/>
                        </a:rPr>
                        <a:t>1.4.1</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ZA" sz="800" u="none" strike="noStrike">
                          <a:effectLst/>
                          <a:latin typeface="Arial" panose="020B0604020202020204" pitchFamily="34" charset="0"/>
                          <a:cs typeface="Arial" panose="020B0604020202020204" pitchFamily="34" charset="0"/>
                        </a:rPr>
                        <a:t>Achieve an unqualified audit report on the annual financial statements each year</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a:effectLst/>
                          <a:latin typeface="Arial" panose="020B0604020202020204" pitchFamily="34" charset="0"/>
                          <a:cs typeface="Arial" panose="020B0604020202020204" pitchFamily="34" charset="0"/>
                        </a:rPr>
                        <a:t>Unqualified</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dirty="0">
                          <a:effectLst/>
                          <a:latin typeface="Arial" panose="020B0604020202020204" pitchFamily="34" charset="0"/>
                          <a:cs typeface="Arial" panose="020B0604020202020204" pitchFamily="34" charset="0"/>
                        </a:rPr>
                        <a:t>Unqualified</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a:effectLst/>
                          <a:latin typeface="Arial" panose="020B0604020202020204" pitchFamily="34" charset="0"/>
                          <a:cs typeface="Arial" panose="020B0604020202020204" pitchFamily="34" charset="0"/>
                        </a:rPr>
                        <a:t>Unqualified</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a:effectLst/>
                          <a:latin typeface="Arial" panose="020B0604020202020204" pitchFamily="34" charset="0"/>
                          <a:cs typeface="Arial" panose="020B0604020202020204" pitchFamily="34" charset="0"/>
                        </a:rPr>
                        <a:t>0</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800" b="1" u="none" strike="noStrike" dirty="0">
                          <a:effectLst/>
                          <a:latin typeface="Arial" panose="020B0604020202020204" pitchFamily="34" charset="0"/>
                          <a:cs typeface="Arial" panose="020B0604020202020204" pitchFamily="34" charset="0"/>
                        </a:rPr>
                        <a:t>Target Achieved</a:t>
                      </a:r>
                      <a:endParaRPr lang="en-GB" sz="800" b="1" i="0" u="none" strike="noStrike" dirty="0">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114277">
                <a:tc rowSpan="2">
                  <a:txBody>
                    <a:bodyPr/>
                    <a:lstStyle/>
                    <a:p>
                      <a:pPr algn="l" fontAlgn="ctr"/>
                      <a:r>
                        <a:rPr lang="en-ZA" sz="800" u="none" strike="noStrike">
                          <a:effectLst/>
                          <a:latin typeface="Arial" panose="020B0604020202020204" pitchFamily="34" charset="0"/>
                          <a:cs typeface="Arial" panose="020B0604020202020204" pitchFamily="34" charset="0"/>
                        </a:rPr>
                        <a:t>1.5 Provide and maintain a stable, secure and scalable ICT environment that meets the functional needs of the Electoral Commission</a:t>
                      </a:r>
                      <a:r>
                        <a:rPr lang="en-ZA" sz="1200" u="none" strike="noStrike">
                          <a:effectLst/>
                          <a:latin typeface="Arial" panose="020B0604020202020204" pitchFamily="34" charset="0"/>
                          <a:cs typeface="Arial" panose="020B0604020202020204" pitchFamily="34" charset="0"/>
                        </a:rPr>
                        <a:t> </a:t>
                      </a:r>
                      <a:r>
                        <a:rPr lang="en-ZA" sz="800" u="none" strike="noStrike">
                          <a:effectLst/>
                          <a:latin typeface="Arial" panose="020B0604020202020204" pitchFamily="34" charset="0"/>
                          <a:cs typeface="Arial" panose="020B0604020202020204" pitchFamily="34" charset="0"/>
                        </a:rPr>
                        <a:t>to ensure the credibility of electronic electoral processes</a:t>
                      </a:r>
                      <a:r>
                        <a:rPr lang="en-ZA" sz="1200" u="none" strike="noStrike">
                          <a:effectLst/>
                          <a:latin typeface="Arial" panose="020B0604020202020204" pitchFamily="34" charset="0"/>
                          <a:cs typeface="Arial" panose="020B0604020202020204" pitchFamily="34" charset="0"/>
                        </a:rPr>
                        <a:t>.</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85626"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ZA" sz="800" u="none" strike="noStrike">
                          <a:effectLst/>
                          <a:latin typeface="Arial" panose="020B0604020202020204" pitchFamily="34" charset="0"/>
                          <a:cs typeface="Arial" panose="020B0604020202020204" pitchFamily="34" charset="0"/>
                        </a:rPr>
                        <a:t>1.5.1</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ZA" sz="800" u="none" strike="noStrike">
                          <a:effectLst/>
                          <a:latin typeface="Arial" panose="020B0604020202020204" pitchFamily="34" charset="0"/>
                          <a:cs typeface="Arial" panose="020B0604020202020204" pitchFamily="34" charset="0"/>
                        </a:rPr>
                        <a:t>Minimum annual percentage network and application systems availability measured in hours (system-generated report available)</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ZA" sz="800" u="none" strike="noStrike">
                          <a:effectLst/>
                          <a:latin typeface="Arial" panose="020B0604020202020204" pitchFamily="34" charset="0"/>
                          <a:cs typeface="Arial" panose="020B0604020202020204" pitchFamily="34" charset="0"/>
                        </a:rPr>
                        <a:t>98.32%</a:t>
                      </a:r>
                      <a:br>
                        <a:rPr lang="en-ZA" sz="800" u="none" strike="noStrike">
                          <a:effectLst/>
                          <a:latin typeface="Arial" panose="020B0604020202020204" pitchFamily="34" charset="0"/>
                          <a:cs typeface="Arial" panose="020B0604020202020204" pitchFamily="34" charset="0"/>
                        </a:rPr>
                      </a:br>
                      <a:r>
                        <a:rPr lang="en-ZA" sz="800" u="none" strike="noStrike">
                          <a:effectLst/>
                          <a:latin typeface="Arial" panose="020B0604020202020204" pitchFamily="34" charset="0"/>
                          <a:cs typeface="Arial" panose="020B0604020202020204" pitchFamily="34" charset="0"/>
                        </a:rPr>
                        <a:t>(2 203.31 hours achieved)</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ZA" sz="800" u="none" strike="noStrike" dirty="0">
                          <a:effectLst/>
                          <a:latin typeface="Arial" panose="020B0604020202020204" pitchFamily="34" charset="0"/>
                          <a:cs typeface="Arial" panose="020B0604020202020204" pitchFamily="34" charset="0"/>
                        </a:rPr>
                        <a:t>97</a:t>
                      </a:r>
                      <a:r>
                        <a:rPr lang="en-ZA" sz="800" u="none" strike="noStrike" dirty="0" smtClean="0">
                          <a:effectLst/>
                          <a:latin typeface="Arial" panose="020B0604020202020204" pitchFamily="34" charset="0"/>
                          <a:cs typeface="Arial" panose="020B0604020202020204" pitchFamily="34" charset="0"/>
                        </a:rPr>
                        <a:t>%</a:t>
                      </a:r>
                      <a:r>
                        <a:rPr lang="en-ZA" sz="800" u="none" strike="noStrike" dirty="0">
                          <a:effectLst/>
                          <a:latin typeface="Arial" panose="020B0604020202020204" pitchFamily="34" charset="0"/>
                          <a:cs typeface="Arial" panose="020B0604020202020204" pitchFamily="34" charset="0"/>
                        </a:rPr>
                        <a:t/>
                      </a:r>
                      <a:br>
                        <a:rPr lang="en-ZA" sz="800" u="none" strike="noStrike" dirty="0">
                          <a:effectLst/>
                          <a:latin typeface="Arial" panose="020B0604020202020204" pitchFamily="34" charset="0"/>
                          <a:cs typeface="Arial" panose="020B0604020202020204" pitchFamily="34" charset="0"/>
                        </a:rPr>
                      </a:br>
                      <a:r>
                        <a:rPr lang="en-ZA" sz="800" u="none" strike="noStrike" dirty="0">
                          <a:effectLst/>
                          <a:latin typeface="Arial" panose="020B0604020202020204" pitchFamily="34" charset="0"/>
                          <a:cs typeface="Arial" panose="020B0604020202020204" pitchFamily="34" charset="0"/>
                        </a:rPr>
                        <a:t>(2,205 hours achievement)</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a:effectLst/>
                          <a:latin typeface="Arial" panose="020B0604020202020204" pitchFamily="34" charset="0"/>
                          <a:cs typeface="Arial" panose="020B0604020202020204" pitchFamily="34" charset="0"/>
                        </a:rPr>
                        <a:t>98.38%</a:t>
                      </a:r>
                      <a:br>
                        <a:rPr lang="en-GB" sz="800" u="none" strike="noStrike">
                          <a:effectLst/>
                          <a:latin typeface="Arial" panose="020B0604020202020204" pitchFamily="34" charset="0"/>
                          <a:cs typeface="Arial" panose="020B0604020202020204" pitchFamily="34" charset="0"/>
                        </a:rPr>
                      </a:br>
                      <a:r>
                        <a:rPr lang="en-GB" sz="800" u="none" strike="noStrike">
                          <a:effectLst/>
                          <a:latin typeface="Arial" panose="020B0604020202020204" pitchFamily="34" charset="0"/>
                          <a:cs typeface="Arial" panose="020B0604020202020204" pitchFamily="34" charset="0"/>
                        </a:rPr>
                        <a:t>(2,169.206 hours achieved)</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ZA" sz="800" u="none" strike="noStrike" dirty="0">
                          <a:effectLst/>
                          <a:latin typeface="Arial" panose="020B0604020202020204" pitchFamily="34" charset="0"/>
                          <a:cs typeface="Arial" panose="020B0604020202020204" pitchFamily="34" charset="0"/>
                        </a:rPr>
                        <a:t>Target overachieved </a:t>
                      </a:r>
                      <a:endParaRPr lang="en-ZA" sz="800" u="none" strike="noStrike" dirty="0" smtClean="0">
                        <a:effectLst/>
                        <a:latin typeface="Arial" panose="020B0604020202020204" pitchFamily="34" charset="0"/>
                        <a:cs typeface="Arial" panose="020B0604020202020204" pitchFamily="34" charset="0"/>
                      </a:endParaRPr>
                    </a:p>
                    <a:p>
                      <a:pPr algn="ctr" fontAlgn="ctr"/>
                      <a:r>
                        <a:rPr lang="en-ZA" sz="800" u="none" strike="noStrike" dirty="0" smtClean="0">
                          <a:effectLst/>
                          <a:latin typeface="Arial" panose="020B0604020202020204" pitchFamily="34" charset="0"/>
                          <a:cs typeface="Arial" panose="020B0604020202020204" pitchFamily="34" charset="0"/>
                        </a:rPr>
                        <a:t>by </a:t>
                      </a:r>
                      <a:r>
                        <a:rPr lang="en-ZA" sz="800" u="none" strike="noStrike" dirty="0">
                          <a:effectLst/>
                          <a:latin typeface="Arial" panose="020B0604020202020204" pitchFamily="34" charset="0"/>
                          <a:cs typeface="Arial" panose="020B0604020202020204" pitchFamily="34" charset="0"/>
                        </a:rPr>
                        <a:t>1.38% or 30.36 hours</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ZA" sz="800" b="1" u="none" strike="noStrike" dirty="0">
                          <a:effectLst/>
                          <a:latin typeface="Arial" panose="020B0604020202020204" pitchFamily="34" charset="0"/>
                          <a:cs typeface="Arial" panose="020B0604020202020204" pitchFamily="34" charset="0"/>
                        </a:rPr>
                        <a:t>Target achieved. </a:t>
                      </a:r>
                      <a:r>
                        <a:rPr lang="en-ZA" sz="800" u="none" strike="noStrike" dirty="0">
                          <a:effectLst/>
                          <a:latin typeface="Arial" panose="020B0604020202020204" pitchFamily="34" charset="0"/>
                          <a:cs typeface="Arial" panose="020B0604020202020204" pitchFamily="34" charset="0"/>
                        </a:rPr>
                        <a:t>Performance above target indicates a very stable ICT network and application system availability.</a:t>
                      </a:r>
                      <a:endParaRPr lang="en-ZA" sz="800" b="1" i="0" u="none" strike="noStrike" dirty="0">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96189">
                <a:tc vMerge="1">
                  <a:txBody>
                    <a:bodyPr/>
                    <a:lstStyle/>
                    <a:p>
                      <a:endParaRPr lang="en-ZA"/>
                    </a:p>
                  </a:txBody>
                  <a:tcPr/>
                </a:tc>
                <a:tc>
                  <a:txBody>
                    <a:bodyPr/>
                    <a:lstStyle/>
                    <a:p>
                      <a:pPr algn="l" fontAlgn="ctr"/>
                      <a:r>
                        <a:rPr lang="en-ZA" sz="800" u="none" strike="noStrike">
                          <a:effectLst/>
                          <a:latin typeface="Arial" panose="020B0604020202020204" pitchFamily="34" charset="0"/>
                          <a:cs typeface="Arial" panose="020B0604020202020204" pitchFamily="34" charset="0"/>
                        </a:rPr>
                        <a:t>1.5.2</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ZA" sz="800" u="none" strike="noStrike">
                          <a:effectLst/>
                          <a:latin typeface="Arial" panose="020B0604020202020204" pitchFamily="34" charset="0"/>
                          <a:cs typeface="Arial" panose="020B0604020202020204" pitchFamily="34" charset="0"/>
                        </a:rPr>
                        <a:t>Upgrade IT hardware and platform on a five-year cycle as per the approved ICT strategy and plan (Phase 1) by 31 March 2018 and (Phase 2 &amp; 3) by 31 March 2019</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ZA" sz="800" u="none" strike="noStrike">
                          <a:effectLst/>
                          <a:latin typeface="Arial" panose="020B0604020202020204" pitchFamily="34" charset="0"/>
                          <a:cs typeface="Arial" panose="020B0604020202020204" pitchFamily="34" charset="0"/>
                        </a:rPr>
                        <a:t>Project was revised and deferred to next year</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ZA" sz="800" u="none" strike="noStrike">
                          <a:effectLst/>
                          <a:latin typeface="Arial" panose="020B0604020202020204" pitchFamily="34" charset="0"/>
                          <a:cs typeface="Arial" panose="020B0604020202020204" pitchFamily="34" charset="0"/>
                        </a:rPr>
                        <a:t>Procurement: Platform upgrade completed</a:t>
                      </a:r>
                      <a:br>
                        <a:rPr lang="en-ZA" sz="800" u="none" strike="noStrike">
                          <a:effectLst/>
                          <a:latin typeface="Arial" panose="020B0604020202020204" pitchFamily="34" charset="0"/>
                          <a:cs typeface="Arial" panose="020B0604020202020204" pitchFamily="34" charset="0"/>
                        </a:rPr>
                      </a:br>
                      <a:r>
                        <a:rPr lang="en-ZA" sz="800" u="none" strike="noStrike">
                          <a:effectLst/>
                          <a:latin typeface="Arial" panose="020B0604020202020204" pitchFamily="34" charset="0"/>
                          <a:cs typeface="Arial" panose="020B0604020202020204" pitchFamily="34" charset="0"/>
                        </a:rPr>
                        <a:t>(Phase 1)</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dirty="0">
                          <a:effectLst/>
                          <a:latin typeface="Arial" panose="020B0604020202020204" pitchFamily="34" charset="0"/>
                          <a:cs typeface="Arial" panose="020B0604020202020204" pitchFamily="34" charset="0"/>
                        </a:rPr>
                        <a:t>100% of (Phase 1)</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dirty="0">
                          <a:effectLst/>
                          <a:latin typeface="Arial" panose="020B0604020202020204" pitchFamily="34" charset="0"/>
                          <a:cs typeface="Arial" panose="020B0604020202020204" pitchFamily="34" charset="0"/>
                        </a:rPr>
                        <a:t>-</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800" b="1" u="none" strike="noStrike" dirty="0">
                          <a:effectLst/>
                          <a:latin typeface="Arial" panose="020B0604020202020204" pitchFamily="34" charset="0"/>
                          <a:cs typeface="Arial" panose="020B0604020202020204" pitchFamily="34" charset="0"/>
                        </a:rPr>
                        <a:t>Target achieved</a:t>
                      </a:r>
                      <a:endParaRPr lang="en-GB" sz="800" b="1" i="0" u="none" strike="noStrike" dirty="0">
                        <a:solidFill>
                          <a:srgbClr val="000000"/>
                        </a:solidFill>
                        <a:effectLst/>
                        <a:latin typeface="Arial" panose="020B0604020202020204" pitchFamily="34" charset="0"/>
                        <a:cs typeface="Arial" panose="020B0604020202020204" pitchFamily="34" charset="0"/>
                      </a:endParaRPr>
                    </a:p>
                  </a:txBody>
                  <a:tcPr marL="7135" marR="713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xmlns="" val="22702294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3434" y="349324"/>
            <a:ext cx="8085762" cy="461665"/>
          </a:xfrm>
          <a:prstGeom prst="rect">
            <a:avLst/>
          </a:prstGeom>
          <a:noFill/>
        </p:spPr>
        <p:txBody>
          <a:bodyPr wrap="square" rtlCol="0">
            <a:spAutoFit/>
          </a:bodyPr>
          <a:lstStyle/>
          <a:p>
            <a:r>
              <a:rPr lang="en-US" sz="2400" b="1" dirty="0">
                <a:solidFill>
                  <a:srgbClr val="155294"/>
                </a:solidFill>
                <a:latin typeface="Arial" charset="0"/>
                <a:ea typeface="Arial" charset="0"/>
                <a:cs typeface="Arial" charset="0"/>
              </a:rPr>
              <a:t>Programme </a:t>
            </a:r>
            <a:r>
              <a:rPr lang="en-US" sz="2400" b="1" dirty="0" smtClean="0">
                <a:solidFill>
                  <a:srgbClr val="155294"/>
                </a:solidFill>
                <a:latin typeface="Arial" charset="0"/>
                <a:ea typeface="Arial" charset="0"/>
                <a:cs typeface="Arial" charset="0"/>
              </a:rPr>
              <a:t>2: Electoral Operations</a:t>
            </a:r>
            <a:endParaRPr lang="en-US" sz="2400" b="1" dirty="0">
              <a:solidFill>
                <a:srgbClr val="155294"/>
              </a:solidFill>
              <a:latin typeface="Arial" charset="0"/>
              <a:ea typeface="Arial" charset="0"/>
              <a:cs typeface="Arial" charset="0"/>
            </a:endParaRPr>
          </a:p>
        </p:txBody>
      </p:sp>
      <p:sp>
        <p:nvSpPr>
          <p:cNvPr id="7" name="Slide Number Placeholder 3"/>
          <p:cNvSpPr>
            <a:spLocks noGrp="1"/>
          </p:cNvSpPr>
          <p:nvPr>
            <p:ph type="sldNum" sz="quarter" idx="12"/>
          </p:nvPr>
        </p:nvSpPr>
        <p:spPr>
          <a:xfrm>
            <a:off x="6300192" y="6381328"/>
            <a:ext cx="2133600" cy="365125"/>
          </a:xfrm>
        </p:spPr>
        <p:txBody>
          <a:bodyPr/>
          <a:lstStyle/>
          <a:p>
            <a:pPr>
              <a:defRPr/>
            </a:pPr>
            <a:fld id="{39AA8BA9-080E-4EDB-BAF0-9B905D3FA43D}" type="slidenum">
              <a:rPr lang="en-GB" b="1" smtClean="0">
                <a:solidFill>
                  <a:schemeClr val="bg1"/>
                </a:solidFill>
              </a:rPr>
              <a:pPr>
                <a:defRPr/>
              </a:pPr>
              <a:t>15</a:t>
            </a:fld>
            <a:endParaRPr lang="en-GB" b="1" dirty="0">
              <a:solidFill>
                <a:schemeClr val="bg1"/>
              </a:solidFill>
            </a:endParaRPr>
          </a:p>
        </p:txBody>
      </p:sp>
      <p:graphicFrame>
        <p:nvGraphicFramePr>
          <p:cNvPr id="8" name="Table 7"/>
          <p:cNvGraphicFramePr>
            <a:graphicFrameLocks noGrp="1"/>
          </p:cNvGraphicFramePr>
          <p:nvPr>
            <p:extLst>
              <p:ext uri="{D42A27DB-BD31-4B8C-83A1-F6EECF244321}">
                <p14:modId xmlns:p14="http://schemas.microsoft.com/office/powerpoint/2010/main" xmlns="" val="2657756885"/>
              </p:ext>
            </p:extLst>
          </p:nvPr>
        </p:nvGraphicFramePr>
        <p:xfrm>
          <a:off x="297843" y="908720"/>
          <a:ext cx="8496943" cy="4994278"/>
        </p:xfrm>
        <a:graphic>
          <a:graphicData uri="http://schemas.openxmlformats.org/drawingml/2006/table">
            <a:tbl>
              <a:tblPr>
                <a:tableStyleId>{5C22544A-7EE6-4342-B048-85BDC9FD1C3A}</a:tableStyleId>
              </a:tblPr>
              <a:tblGrid>
                <a:gridCol w="1224136"/>
                <a:gridCol w="360040"/>
                <a:gridCol w="1888490"/>
                <a:gridCol w="775806"/>
                <a:gridCol w="720080"/>
                <a:gridCol w="868480"/>
                <a:gridCol w="960524"/>
                <a:gridCol w="1699387"/>
              </a:tblGrid>
              <a:tr h="565968">
                <a:tc>
                  <a:txBody>
                    <a:bodyPr/>
                    <a:lstStyle/>
                    <a:p>
                      <a:pPr algn="just" fontAlgn="ctr"/>
                      <a:r>
                        <a:rPr lang="en-GB" sz="800" b="1" u="none" strike="noStrike" dirty="0">
                          <a:effectLst/>
                          <a:latin typeface="Arial" panose="020B0604020202020204" pitchFamily="34" charset="0"/>
                          <a:cs typeface="Arial" panose="020B0604020202020204" pitchFamily="34" charset="0"/>
                        </a:rPr>
                        <a:t>Strategic objective</a:t>
                      </a:r>
                      <a:endParaRPr lang="en-ZA" sz="800" b="1" i="0" u="none" strike="noStrike" dirty="0">
                        <a:solidFill>
                          <a:srgbClr val="000000"/>
                        </a:solidFill>
                        <a:effectLst/>
                        <a:latin typeface="Arial" panose="020B0604020202020204" pitchFamily="34" charset="0"/>
                        <a:cs typeface="Arial" panose="020B0604020202020204" pitchFamily="34" charset="0"/>
                      </a:endParaRPr>
                    </a:p>
                  </a:txBody>
                  <a:tcPr marL="2968" marR="2968" marT="2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dirty="0" smtClean="0">
                          <a:effectLst/>
                          <a:latin typeface="Arial" panose="020B0604020202020204" pitchFamily="34" charset="0"/>
                          <a:cs typeface="Arial" panose="020B0604020202020204" pitchFamily="34" charset="0"/>
                        </a:rPr>
                        <a:t>Ref</a:t>
                      </a:r>
                      <a:endParaRPr lang="en-ZA" sz="800" b="1" i="0" u="none" strike="noStrike" dirty="0">
                        <a:solidFill>
                          <a:srgbClr val="000000"/>
                        </a:solidFill>
                        <a:effectLst/>
                        <a:latin typeface="Arial" panose="020B0604020202020204" pitchFamily="34" charset="0"/>
                        <a:cs typeface="Arial" panose="020B0604020202020204" pitchFamily="34" charset="0"/>
                      </a:endParaRPr>
                    </a:p>
                  </a:txBody>
                  <a:tcPr marL="2968" marR="2968" marT="2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a:effectLst/>
                          <a:latin typeface="Arial" panose="020B0604020202020204" pitchFamily="34" charset="0"/>
                          <a:cs typeface="Arial" panose="020B0604020202020204" pitchFamily="34" charset="0"/>
                        </a:rPr>
                        <a:t>Performance indicator</a:t>
                      </a:r>
                      <a:endParaRPr lang="en-ZA" sz="800" b="1" i="0" u="none" strike="noStrike">
                        <a:solidFill>
                          <a:srgbClr val="000000"/>
                        </a:solidFill>
                        <a:effectLst/>
                        <a:latin typeface="Arial" panose="020B0604020202020204" pitchFamily="34" charset="0"/>
                        <a:cs typeface="Arial" panose="020B0604020202020204" pitchFamily="34" charset="0"/>
                      </a:endParaRPr>
                    </a:p>
                  </a:txBody>
                  <a:tcPr marL="2968" marR="2968" marT="2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a:effectLst/>
                          <a:latin typeface="Arial" panose="020B0604020202020204" pitchFamily="34" charset="0"/>
                          <a:cs typeface="Arial" panose="020B0604020202020204" pitchFamily="34" charset="0"/>
                        </a:rPr>
                        <a:t>Actual achievement 2016/17</a:t>
                      </a:r>
                      <a:endParaRPr lang="en-ZA" sz="800" b="1" i="0" u="none" strike="noStrike">
                        <a:solidFill>
                          <a:srgbClr val="000000"/>
                        </a:solidFill>
                        <a:effectLst/>
                        <a:latin typeface="Arial" panose="020B0604020202020204" pitchFamily="34" charset="0"/>
                        <a:cs typeface="Arial" panose="020B0604020202020204" pitchFamily="34" charset="0"/>
                      </a:endParaRPr>
                    </a:p>
                  </a:txBody>
                  <a:tcPr marL="2968" marR="2968" marT="2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dirty="0" smtClean="0">
                          <a:effectLst/>
                          <a:latin typeface="Arial" panose="020B0604020202020204" pitchFamily="34" charset="0"/>
                          <a:cs typeface="Arial" panose="020B0604020202020204" pitchFamily="34" charset="0"/>
                        </a:rPr>
                        <a:t>Planned </a:t>
                      </a:r>
                    </a:p>
                    <a:p>
                      <a:pPr algn="ctr" fontAlgn="ctr"/>
                      <a:r>
                        <a:rPr lang="en-GB" sz="800" b="1" u="none" strike="noStrike" dirty="0" smtClean="0">
                          <a:effectLst/>
                          <a:latin typeface="Arial" panose="020B0604020202020204" pitchFamily="34" charset="0"/>
                          <a:cs typeface="Arial" panose="020B0604020202020204" pitchFamily="34" charset="0"/>
                        </a:rPr>
                        <a:t>target</a:t>
                      </a:r>
                      <a:r>
                        <a:rPr lang="en-GB" sz="800" b="1" u="none" strike="noStrike" dirty="0">
                          <a:effectLst/>
                          <a:latin typeface="Arial" panose="020B0604020202020204" pitchFamily="34" charset="0"/>
                          <a:cs typeface="Arial" panose="020B0604020202020204" pitchFamily="34" charset="0"/>
                        </a:rPr>
                        <a:t/>
                      </a:r>
                      <a:br>
                        <a:rPr lang="en-GB" sz="800" b="1" u="none" strike="noStrike" dirty="0">
                          <a:effectLst/>
                          <a:latin typeface="Arial" panose="020B0604020202020204" pitchFamily="34" charset="0"/>
                          <a:cs typeface="Arial" panose="020B0604020202020204" pitchFamily="34" charset="0"/>
                        </a:rPr>
                      </a:br>
                      <a:r>
                        <a:rPr lang="en-GB" sz="800" b="1" u="none" strike="noStrike" dirty="0">
                          <a:effectLst/>
                          <a:latin typeface="Arial" panose="020B0604020202020204" pitchFamily="34" charset="0"/>
                          <a:cs typeface="Arial" panose="020B0604020202020204" pitchFamily="34" charset="0"/>
                        </a:rPr>
                        <a:t>2017/18</a:t>
                      </a:r>
                      <a:endParaRPr lang="en-ZA" sz="800" b="1" i="0" u="none" strike="noStrike" dirty="0">
                        <a:solidFill>
                          <a:srgbClr val="000000"/>
                        </a:solidFill>
                        <a:effectLst/>
                        <a:latin typeface="Arial" panose="020B0604020202020204" pitchFamily="34" charset="0"/>
                        <a:cs typeface="Arial" panose="020B0604020202020204" pitchFamily="34" charset="0"/>
                      </a:endParaRPr>
                    </a:p>
                  </a:txBody>
                  <a:tcPr marL="2968" marR="2968" marT="2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a:effectLst/>
                          <a:latin typeface="Arial" panose="020B0604020202020204" pitchFamily="34" charset="0"/>
                          <a:cs typeface="Arial" panose="020B0604020202020204" pitchFamily="34" charset="0"/>
                        </a:rPr>
                        <a:t>Actual achievement</a:t>
                      </a:r>
                      <a:br>
                        <a:rPr lang="en-GB" sz="800" b="1" u="none" strike="noStrike">
                          <a:effectLst/>
                          <a:latin typeface="Arial" panose="020B0604020202020204" pitchFamily="34" charset="0"/>
                          <a:cs typeface="Arial" panose="020B0604020202020204" pitchFamily="34" charset="0"/>
                        </a:rPr>
                      </a:br>
                      <a:r>
                        <a:rPr lang="en-GB" sz="800" b="1" u="none" strike="noStrike">
                          <a:effectLst/>
                          <a:latin typeface="Arial" panose="020B0604020202020204" pitchFamily="34" charset="0"/>
                          <a:cs typeface="Arial" panose="020B0604020202020204" pitchFamily="34" charset="0"/>
                        </a:rPr>
                        <a:t>2017/18</a:t>
                      </a:r>
                      <a:endParaRPr lang="en-ZA" sz="800" b="1" i="0" u="none" strike="noStrike">
                        <a:solidFill>
                          <a:srgbClr val="000000"/>
                        </a:solidFill>
                        <a:effectLst/>
                        <a:latin typeface="Arial" panose="020B0604020202020204" pitchFamily="34" charset="0"/>
                        <a:cs typeface="Arial" panose="020B0604020202020204" pitchFamily="34" charset="0"/>
                      </a:endParaRPr>
                    </a:p>
                  </a:txBody>
                  <a:tcPr marL="2968" marR="2968" marT="2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a:effectLst/>
                          <a:latin typeface="Arial" panose="020B0604020202020204" pitchFamily="34" charset="0"/>
                          <a:cs typeface="Arial" panose="020B0604020202020204" pitchFamily="34" charset="0"/>
                        </a:rPr>
                        <a:t>Deviation from planned target to actual achievement for 2017/18</a:t>
                      </a:r>
                      <a:endParaRPr lang="en-ZA" sz="800" b="1" i="0" u="none" strike="noStrike">
                        <a:solidFill>
                          <a:srgbClr val="000000"/>
                        </a:solidFill>
                        <a:effectLst/>
                        <a:latin typeface="Arial" panose="020B0604020202020204" pitchFamily="34" charset="0"/>
                        <a:cs typeface="Arial" panose="020B0604020202020204" pitchFamily="34" charset="0"/>
                      </a:endParaRPr>
                    </a:p>
                  </a:txBody>
                  <a:tcPr marL="2968" marR="2968" marT="2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dirty="0">
                          <a:effectLst/>
                          <a:latin typeface="Arial" panose="020B0604020202020204" pitchFamily="34" charset="0"/>
                          <a:cs typeface="Arial" panose="020B0604020202020204" pitchFamily="34" charset="0"/>
                        </a:rPr>
                        <a:t>Comment on deviations</a:t>
                      </a:r>
                      <a:endParaRPr lang="en-ZA" sz="800" b="1" i="0" u="none" strike="noStrike" dirty="0">
                        <a:solidFill>
                          <a:srgbClr val="000000"/>
                        </a:solidFill>
                        <a:effectLst/>
                        <a:latin typeface="Arial" panose="020B0604020202020204" pitchFamily="34" charset="0"/>
                        <a:cs typeface="Arial" panose="020B0604020202020204" pitchFamily="34" charset="0"/>
                      </a:endParaRPr>
                    </a:p>
                  </a:txBody>
                  <a:tcPr marL="2968" marR="2968" marT="2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1705009">
                <a:tc rowSpan="4">
                  <a:txBody>
                    <a:bodyPr/>
                    <a:lstStyle/>
                    <a:p>
                      <a:pPr algn="l" fontAlgn="ctr"/>
                      <a:r>
                        <a:rPr lang="en-ZA" sz="800" u="none" strike="noStrike" dirty="0">
                          <a:effectLst/>
                          <a:latin typeface="Arial" panose="020B0604020202020204" pitchFamily="34" charset="0"/>
                          <a:cs typeface="Arial" panose="020B0604020202020204" pitchFamily="34" charset="0"/>
                        </a:rPr>
                        <a:t>2.1 Manage free and fair elections in accordance with the applicable electoral timetables </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35614" marR="2968" marT="2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ZA" sz="800" u="none" strike="noStrike" dirty="0">
                          <a:effectLst/>
                          <a:latin typeface="Arial" panose="020B0604020202020204" pitchFamily="34" charset="0"/>
                          <a:cs typeface="Arial" panose="020B0604020202020204" pitchFamily="34" charset="0"/>
                        </a:rPr>
                        <a:t>2.1.1</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2968" marR="2968" marT="2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ZA" sz="800" u="none" strike="noStrike" dirty="0">
                          <a:effectLst/>
                          <a:latin typeface="Arial" panose="020B0604020202020204" pitchFamily="34" charset="0"/>
                          <a:cs typeface="Arial" panose="020B0604020202020204" pitchFamily="34" charset="0"/>
                        </a:rPr>
                        <a:t>Average number of calendar days in which elections are conducted from date of vacancy in each year covered by this plan</a:t>
                      </a:r>
                      <a:br>
                        <a:rPr lang="en-ZA" sz="800" u="none" strike="noStrike" dirty="0">
                          <a:effectLst/>
                          <a:latin typeface="Arial" panose="020B0604020202020204" pitchFamily="34" charset="0"/>
                          <a:cs typeface="Arial" panose="020B0604020202020204" pitchFamily="34" charset="0"/>
                        </a:rPr>
                      </a:br>
                      <a:r>
                        <a:rPr lang="en-ZA" sz="800" u="none" strike="noStrike" dirty="0">
                          <a:effectLst/>
                          <a:latin typeface="Arial" panose="020B0604020202020204" pitchFamily="34" charset="0"/>
                          <a:cs typeface="Arial" panose="020B0604020202020204" pitchFamily="34" charset="0"/>
                        </a:rPr>
                        <a:t>The date of the vacancy is the date on which the Electoral Commission receives the up-to-date notification (unless the matter is still active in the court).</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2968" marR="2968" marT="2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ZA" sz="800" u="none" strike="noStrike" dirty="0">
                          <a:effectLst/>
                          <a:latin typeface="Arial" panose="020B0604020202020204" pitchFamily="34" charset="0"/>
                          <a:cs typeface="Arial" panose="020B0604020202020204" pitchFamily="34" charset="0"/>
                        </a:rPr>
                        <a:t>76 days for </a:t>
                      </a:r>
                      <a:endParaRPr lang="en-ZA" sz="800" u="none" strike="noStrike" dirty="0" smtClean="0">
                        <a:effectLst/>
                        <a:latin typeface="Arial" panose="020B0604020202020204" pitchFamily="34" charset="0"/>
                        <a:cs typeface="Arial" panose="020B0604020202020204" pitchFamily="34" charset="0"/>
                      </a:endParaRPr>
                    </a:p>
                    <a:p>
                      <a:pPr algn="ctr" fontAlgn="ctr"/>
                      <a:r>
                        <a:rPr lang="en-ZA" sz="800" u="none" strike="noStrike" dirty="0" smtClean="0">
                          <a:effectLst/>
                          <a:latin typeface="Arial" panose="020B0604020202020204" pitchFamily="34" charset="0"/>
                          <a:cs typeface="Arial" panose="020B0604020202020204" pitchFamily="34" charset="0"/>
                        </a:rPr>
                        <a:t>2016 </a:t>
                      </a:r>
                      <a:r>
                        <a:rPr lang="en-ZA" sz="800" u="none" strike="noStrike" dirty="0">
                          <a:effectLst/>
                          <a:latin typeface="Arial" panose="020B0604020202020204" pitchFamily="34" charset="0"/>
                          <a:cs typeface="Arial" panose="020B0604020202020204" pitchFamily="34" charset="0"/>
                        </a:rPr>
                        <a:t>Local Government Elections; </a:t>
                      </a:r>
                      <a:endParaRPr lang="en-ZA" sz="800" u="none" strike="noStrike" dirty="0" smtClean="0">
                        <a:effectLst/>
                        <a:latin typeface="Arial" panose="020B0604020202020204" pitchFamily="34" charset="0"/>
                        <a:cs typeface="Arial" panose="020B0604020202020204" pitchFamily="34" charset="0"/>
                      </a:endParaRPr>
                    </a:p>
                    <a:p>
                      <a:pPr algn="ctr" fontAlgn="ctr"/>
                      <a:r>
                        <a:rPr lang="en-ZA" sz="800" u="none" strike="noStrike" dirty="0" smtClean="0">
                          <a:effectLst/>
                          <a:latin typeface="Arial" panose="020B0604020202020204" pitchFamily="34" charset="0"/>
                          <a:cs typeface="Arial" panose="020B0604020202020204" pitchFamily="34" charset="0"/>
                        </a:rPr>
                        <a:t>83 </a:t>
                      </a:r>
                      <a:r>
                        <a:rPr lang="en-ZA" sz="800" u="none" strike="noStrike" dirty="0">
                          <a:effectLst/>
                          <a:latin typeface="Arial" panose="020B0604020202020204" pitchFamily="34" charset="0"/>
                          <a:cs typeface="Arial" panose="020B0604020202020204" pitchFamily="34" charset="0"/>
                        </a:rPr>
                        <a:t>days for by-elections</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2968" marR="2968" marT="2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ZA" sz="800" u="none" strike="noStrike" dirty="0">
                          <a:effectLst/>
                          <a:latin typeface="Arial" panose="020B0604020202020204" pitchFamily="34" charset="0"/>
                          <a:cs typeface="Arial" panose="020B0604020202020204" pitchFamily="34" charset="0"/>
                        </a:rPr>
                        <a:t>90 days for </a:t>
                      </a:r>
                      <a:endParaRPr lang="en-ZA" sz="800" u="none" strike="noStrike" dirty="0" smtClean="0">
                        <a:effectLst/>
                        <a:latin typeface="Arial" panose="020B0604020202020204" pitchFamily="34" charset="0"/>
                        <a:cs typeface="Arial" panose="020B0604020202020204" pitchFamily="34" charset="0"/>
                      </a:endParaRPr>
                    </a:p>
                    <a:p>
                      <a:pPr algn="ctr" fontAlgn="ctr"/>
                      <a:r>
                        <a:rPr lang="en-ZA" sz="800" u="none" strike="noStrike" dirty="0" smtClean="0">
                          <a:effectLst/>
                          <a:latin typeface="Arial" panose="020B0604020202020204" pitchFamily="34" charset="0"/>
                          <a:cs typeface="Arial" panose="020B0604020202020204" pitchFamily="34" charset="0"/>
                        </a:rPr>
                        <a:t>by-elections</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2968" marR="2968" marT="2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dirty="0">
                          <a:effectLst/>
                          <a:latin typeface="Arial" panose="020B0604020202020204" pitchFamily="34" charset="0"/>
                          <a:cs typeface="Arial" panose="020B0604020202020204" pitchFamily="34" charset="0"/>
                        </a:rPr>
                        <a:t>106 days </a:t>
                      </a:r>
                      <a:r>
                        <a:rPr lang="en-GB" sz="800" u="none" strike="noStrike" dirty="0" smtClean="0">
                          <a:effectLst/>
                          <a:latin typeface="Arial" panose="020B0604020202020204" pitchFamily="34" charset="0"/>
                          <a:cs typeface="Arial" panose="020B0604020202020204" pitchFamily="34" charset="0"/>
                        </a:rPr>
                        <a:t>for</a:t>
                      </a:r>
                    </a:p>
                    <a:p>
                      <a:pPr algn="ctr" fontAlgn="ctr"/>
                      <a:r>
                        <a:rPr lang="en-GB" sz="800" u="none" strike="noStrike" dirty="0" smtClean="0">
                          <a:effectLst/>
                          <a:latin typeface="Arial" panose="020B0604020202020204" pitchFamily="34" charset="0"/>
                          <a:cs typeface="Arial" panose="020B0604020202020204" pitchFamily="34" charset="0"/>
                        </a:rPr>
                        <a:t> </a:t>
                      </a:r>
                      <a:r>
                        <a:rPr lang="en-GB" sz="800" u="none" strike="noStrike" dirty="0">
                          <a:effectLst/>
                          <a:latin typeface="Arial" panose="020B0604020202020204" pitchFamily="34" charset="0"/>
                          <a:cs typeface="Arial" panose="020B0604020202020204" pitchFamily="34" charset="0"/>
                        </a:rPr>
                        <a:t>by-elections</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2968" marR="2968" marT="2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a:effectLst/>
                          <a:latin typeface="Arial" panose="020B0604020202020204" pitchFamily="34" charset="0"/>
                          <a:cs typeface="Arial" panose="020B0604020202020204" pitchFamily="34" charset="0"/>
                        </a:rPr>
                        <a:t>Target exceeded with16 days</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2968" marR="2968" marT="2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ZA" sz="800" b="1" u="none" strike="noStrike" dirty="0" smtClean="0">
                          <a:effectLst/>
                          <a:latin typeface="Arial" panose="020B0604020202020204" pitchFamily="34" charset="0"/>
                          <a:cs typeface="Arial" panose="020B0604020202020204" pitchFamily="34" charset="0"/>
                        </a:rPr>
                        <a:t>Target </a:t>
                      </a:r>
                      <a:r>
                        <a:rPr lang="en-ZA" sz="800" b="1" u="none" strike="noStrike" dirty="0">
                          <a:effectLst/>
                          <a:latin typeface="Arial" panose="020B0604020202020204" pitchFamily="34" charset="0"/>
                          <a:cs typeface="Arial" panose="020B0604020202020204" pitchFamily="34" charset="0"/>
                        </a:rPr>
                        <a:t>not met. </a:t>
                      </a:r>
                      <a:r>
                        <a:rPr lang="en-ZA" sz="800" u="none" strike="noStrike" dirty="0">
                          <a:effectLst/>
                          <a:latin typeface="Arial" panose="020B0604020202020204" pitchFamily="34" charset="0"/>
                          <a:cs typeface="Arial" panose="020B0604020202020204" pitchFamily="34" charset="0"/>
                        </a:rPr>
                        <a:t>The reason for </a:t>
                      </a:r>
                      <a:r>
                        <a:rPr lang="en-ZA" sz="800" u="none" strike="noStrike" dirty="0" smtClean="0">
                          <a:effectLst/>
                          <a:latin typeface="Arial" panose="020B0604020202020204" pitchFamily="34" charset="0"/>
                          <a:cs typeface="Arial" panose="020B0604020202020204" pitchFamily="34" charset="0"/>
                        </a:rPr>
                        <a:t>exceeding </a:t>
                      </a:r>
                      <a:r>
                        <a:rPr lang="en-ZA" sz="800" u="none" strike="noStrike" dirty="0">
                          <a:effectLst/>
                          <a:latin typeface="Arial" panose="020B0604020202020204" pitchFamily="34" charset="0"/>
                          <a:cs typeface="Arial" panose="020B0604020202020204" pitchFamily="34" charset="0"/>
                        </a:rPr>
                        <a:t>the 90 day period in the 44 by-elections was due to the Electoral Commission approaching, and being granted permission to extend the by-elections beyond the 90 days, by the Electoral Court following objections to the voters’ roll (</a:t>
                      </a:r>
                      <a:r>
                        <a:rPr lang="en-ZA" sz="800" u="none" strike="noStrike" dirty="0" err="1">
                          <a:effectLst/>
                          <a:latin typeface="Arial" panose="020B0604020202020204" pitchFamily="34" charset="0"/>
                          <a:cs typeface="Arial" panose="020B0604020202020204" pitchFamily="34" charset="0"/>
                        </a:rPr>
                        <a:t>uPhongolo</a:t>
                      </a:r>
                      <a:r>
                        <a:rPr lang="en-ZA" sz="800" u="none" strike="noStrike" dirty="0">
                          <a:effectLst/>
                          <a:latin typeface="Arial" panose="020B0604020202020204" pitchFamily="34" charset="0"/>
                          <a:cs typeface="Arial" panose="020B0604020202020204" pitchFamily="34" charset="0"/>
                        </a:rPr>
                        <a:t> ward 7 and </a:t>
                      </a:r>
                      <a:r>
                        <a:rPr lang="en-ZA" sz="800" u="none" strike="noStrike" dirty="0" err="1">
                          <a:effectLst/>
                          <a:latin typeface="Arial" panose="020B0604020202020204" pitchFamily="34" charset="0"/>
                          <a:cs typeface="Arial" panose="020B0604020202020204" pitchFamily="34" charset="0"/>
                        </a:rPr>
                        <a:t>Moretele</a:t>
                      </a:r>
                      <a:r>
                        <a:rPr lang="en-ZA" sz="800" u="none" strike="noStrike" dirty="0">
                          <a:effectLst/>
                          <a:latin typeface="Arial" panose="020B0604020202020204" pitchFamily="34" charset="0"/>
                          <a:cs typeface="Arial" panose="020B0604020202020204" pitchFamily="34" charset="0"/>
                        </a:rPr>
                        <a:t> ward 18) and the risk of objections to the voters’ roll (</a:t>
                      </a:r>
                      <a:r>
                        <a:rPr lang="en-ZA" sz="800" u="none" strike="noStrike" dirty="0" err="1">
                          <a:effectLst/>
                          <a:latin typeface="Arial" panose="020B0604020202020204" pitchFamily="34" charset="0"/>
                          <a:cs typeface="Arial" panose="020B0604020202020204" pitchFamily="34" charset="0"/>
                        </a:rPr>
                        <a:t>Metsimaholo</a:t>
                      </a:r>
                      <a:r>
                        <a:rPr lang="en-ZA" sz="800" u="none" strike="noStrike" dirty="0">
                          <a:effectLst/>
                          <a:latin typeface="Arial" panose="020B0604020202020204" pitchFamily="34" charset="0"/>
                          <a:cs typeface="Arial" panose="020B0604020202020204" pitchFamily="34" charset="0"/>
                        </a:rPr>
                        <a:t>).</a:t>
                      </a:r>
                      <a:endParaRPr lang="en-ZA" sz="800" b="1" i="0" u="none" strike="noStrike" dirty="0">
                        <a:solidFill>
                          <a:srgbClr val="000000"/>
                        </a:solidFill>
                        <a:effectLst/>
                        <a:latin typeface="Arial" panose="020B0604020202020204" pitchFamily="34" charset="0"/>
                        <a:cs typeface="Arial" panose="020B0604020202020204" pitchFamily="34" charset="0"/>
                      </a:endParaRPr>
                    </a:p>
                  </a:txBody>
                  <a:tcPr marL="2968" marR="2968" marT="2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24961">
                <a:tc vMerge="1">
                  <a:txBody>
                    <a:bodyPr/>
                    <a:lstStyle/>
                    <a:p>
                      <a:endParaRPr lang="en-ZA"/>
                    </a:p>
                  </a:txBody>
                  <a:tcPr/>
                </a:tc>
                <a:tc>
                  <a:txBody>
                    <a:bodyPr/>
                    <a:lstStyle/>
                    <a:p>
                      <a:pPr algn="l" fontAlgn="ctr"/>
                      <a:r>
                        <a:rPr lang="en-GB" sz="800" u="none" strike="noStrike" dirty="0">
                          <a:effectLst/>
                          <a:latin typeface="Arial" panose="020B0604020202020204" pitchFamily="34" charset="0"/>
                          <a:cs typeface="Arial" panose="020B0604020202020204" pitchFamily="34" charset="0"/>
                        </a:rPr>
                        <a:t>2.1.2</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2968" marR="2968" marT="2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800" u="none" strike="noStrike" dirty="0">
                          <a:effectLst/>
                          <a:latin typeface="Arial" panose="020B0604020202020204" pitchFamily="34" charset="0"/>
                          <a:cs typeface="Arial" panose="020B0604020202020204" pitchFamily="34" charset="0"/>
                        </a:rPr>
                        <a:t>Average number of calendar days in which to replace proportional representation (PR) seat vacancies in each year covered by this </a:t>
                      </a:r>
                      <a:r>
                        <a:rPr lang="en-GB" sz="800" u="none" strike="noStrike" dirty="0" smtClean="0">
                          <a:effectLst/>
                          <a:latin typeface="Arial" panose="020B0604020202020204" pitchFamily="34" charset="0"/>
                          <a:cs typeface="Arial" panose="020B0604020202020204" pitchFamily="34" charset="0"/>
                        </a:rPr>
                        <a:t>plan.</a:t>
                      </a:r>
                    </a:p>
                    <a:p>
                      <a:pPr marL="0" marR="0" indent="0" algn="l" defTabSz="914400" rtl="0" eaLnBrk="1" fontAlgn="ctr" latinLnBrk="0" hangingPunct="1">
                        <a:lnSpc>
                          <a:spcPct val="100000"/>
                        </a:lnSpc>
                        <a:spcBef>
                          <a:spcPts val="0"/>
                        </a:spcBef>
                        <a:spcAft>
                          <a:spcPts val="0"/>
                        </a:spcAft>
                        <a:buClrTx/>
                        <a:buSzTx/>
                        <a:buFontTx/>
                        <a:buNone/>
                        <a:tabLst/>
                        <a:defRPr/>
                      </a:pPr>
                      <a:r>
                        <a:rPr lang="en-ZA" sz="800" u="none" strike="noStrike" dirty="0" smtClean="0">
                          <a:effectLst/>
                          <a:latin typeface="Arial" panose="020B0604020202020204" pitchFamily="34" charset="0"/>
                          <a:cs typeface="Arial" panose="020B0604020202020204" pitchFamily="34" charset="0"/>
                        </a:rPr>
                        <a:t>The date of the vacancy is the date on which the Electoral Commission receives an up-to-date notification (unless the matter is still active in the court).</a:t>
                      </a:r>
                      <a:endParaRPr lang="en-ZA" sz="800" b="0" i="0" u="none" strike="noStrike" dirty="0" smtClean="0">
                        <a:solidFill>
                          <a:srgbClr val="000000"/>
                        </a:solidFill>
                        <a:effectLst/>
                        <a:latin typeface="Arial" panose="020B0604020202020204" pitchFamily="34" charset="0"/>
                        <a:cs typeface="Arial" panose="020B0604020202020204" pitchFamily="34" charset="0"/>
                      </a:endParaRPr>
                    </a:p>
                  </a:txBody>
                  <a:tcPr marL="2968" marR="2968" marT="2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ZA" sz="800" u="none" strike="noStrike" dirty="0">
                          <a:effectLst/>
                          <a:latin typeface="Arial" panose="020B0604020202020204" pitchFamily="34" charset="0"/>
                          <a:cs typeface="Arial" panose="020B0604020202020204" pitchFamily="34" charset="0"/>
                        </a:rPr>
                        <a:t>Within </a:t>
                      </a:r>
                      <a:endParaRPr lang="en-ZA" sz="800" u="none" strike="noStrike" dirty="0" smtClean="0">
                        <a:effectLst/>
                        <a:latin typeface="Arial" panose="020B0604020202020204" pitchFamily="34" charset="0"/>
                        <a:cs typeface="Arial" panose="020B0604020202020204" pitchFamily="34" charset="0"/>
                      </a:endParaRPr>
                    </a:p>
                    <a:p>
                      <a:pPr algn="ctr" fontAlgn="ctr"/>
                      <a:r>
                        <a:rPr lang="en-ZA" sz="800" u="none" strike="noStrike" dirty="0" smtClean="0">
                          <a:effectLst/>
                          <a:latin typeface="Arial" panose="020B0604020202020204" pitchFamily="34" charset="0"/>
                          <a:cs typeface="Arial" panose="020B0604020202020204" pitchFamily="34" charset="0"/>
                        </a:rPr>
                        <a:t>9 </a:t>
                      </a:r>
                      <a:r>
                        <a:rPr lang="en-ZA" sz="800" u="none" strike="noStrike" dirty="0">
                          <a:effectLst/>
                          <a:latin typeface="Arial" panose="020B0604020202020204" pitchFamily="34" charset="0"/>
                          <a:cs typeface="Arial" panose="020B0604020202020204" pitchFamily="34" charset="0"/>
                        </a:rPr>
                        <a:t>days </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2968" marR="2968" marT="2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ZA" sz="800" u="none" strike="noStrike" dirty="0">
                          <a:effectLst/>
                          <a:latin typeface="Arial" panose="020B0604020202020204" pitchFamily="34" charset="0"/>
                          <a:cs typeface="Arial" panose="020B0604020202020204" pitchFamily="34" charset="0"/>
                        </a:rPr>
                        <a:t>Within </a:t>
                      </a:r>
                      <a:endParaRPr lang="en-ZA" sz="800" u="none" strike="noStrike" dirty="0" smtClean="0">
                        <a:effectLst/>
                        <a:latin typeface="Arial" panose="020B0604020202020204" pitchFamily="34" charset="0"/>
                        <a:cs typeface="Arial" panose="020B0604020202020204" pitchFamily="34" charset="0"/>
                      </a:endParaRPr>
                    </a:p>
                    <a:p>
                      <a:pPr algn="ctr" fontAlgn="ctr"/>
                      <a:r>
                        <a:rPr lang="en-ZA" sz="800" u="none" strike="noStrike" dirty="0" smtClean="0">
                          <a:effectLst/>
                          <a:latin typeface="Arial" panose="020B0604020202020204" pitchFamily="34" charset="0"/>
                          <a:cs typeface="Arial" panose="020B0604020202020204" pitchFamily="34" charset="0"/>
                        </a:rPr>
                        <a:t>35 </a:t>
                      </a:r>
                      <a:r>
                        <a:rPr lang="en-ZA" sz="800" u="none" strike="noStrike" dirty="0">
                          <a:effectLst/>
                          <a:latin typeface="Arial" panose="020B0604020202020204" pitchFamily="34" charset="0"/>
                          <a:cs typeface="Arial" panose="020B0604020202020204" pitchFamily="34" charset="0"/>
                        </a:rPr>
                        <a:t>days</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2968" marR="2968" marT="2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dirty="0">
                          <a:effectLst/>
                          <a:latin typeface="Arial" panose="020B0604020202020204" pitchFamily="34" charset="0"/>
                          <a:cs typeface="Arial" panose="020B0604020202020204" pitchFamily="34" charset="0"/>
                        </a:rPr>
                        <a:t>Within </a:t>
                      </a:r>
                      <a:r>
                        <a:rPr lang="en-GB" sz="800" u="none" strike="noStrike" dirty="0" smtClean="0">
                          <a:effectLst/>
                          <a:latin typeface="Arial" panose="020B0604020202020204" pitchFamily="34" charset="0"/>
                          <a:cs typeface="Arial" panose="020B0604020202020204" pitchFamily="34" charset="0"/>
                        </a:rPr>
                        <a:t>1</a:t>
                      </a:r>
                    </a:p>
                    <a:p>
                      <a:pPr algn="ctr" fontAlgn="ctr"/>
                      <a:r>
                        <a:rPr lang="en-GB" sz="800" u="none" strike="noStrike" dirty="0" smtClean="0">
                          <a:effectLst/>
                          <a:latin typeface="Arial" panose="020B0604020202020204" pitchFamily="34" charset="0"/>
                          <a:cs typeface="Arial" panose="020B0604020202020204" pitchFamily="34" charset="0"/>
                        </a:rPr>
                        <a:t>3 </a:t>
                      </a:r>
                      <a:r>
                        <a:rPr lang="en-GB" sz="800" u="none" strike="noStrike" dirty="0">
                          <a:effectLst/>
                          <a:latin typeface="Arial" panose="020B0604020202020204" pitchFamily="34" charset="0"/>
                          <a:cs typeface="Arial" panose="020B0604020202020204" pitchFamily="34" charset="0"/>
                        </a:rPr>
                        <a:t>days</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2968" marR="2968" marT="2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ZA" sz="800" u="none" strike="noStrike">
                          <a:effectLst/>
                          <a:latin typeface="Arial" panose="020B0604020202020204" pitchFamily="34" charset="0"/>
                          <a:cs typeface="Arial" panose="020B0604020202020204" pitchFamily="34" charset="0"/>
                        </a:rPr>
                        <a:t>22 days ahead of target</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2968" marR="2968" marT="2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ZA" sz="800" b="1" u="none" strike="noStrike" dirty="0">
                          <a:effectLst/>
                          <a:latin typeface="Arial" panose="020B0604020202020204" pitchFamily="34" charset="0"/>
                          <a:cs typeface="Arial" panose="020B0604020202020204" pitchFamily="34" charset="0"/>
                        </a:rPr>
                        <a:t>Target achieved. </a:t>
                      </a:r>
                      <a:r>
                        <a:rPr lang="en-ZA" sz="800" u="none" strike="noStrike" dirty="0">
                          <a:effectLst/>
                          <a:latin typeface="Arial" panose="020B0604020202020204" pitchFamily="34" charset="0"/>
                          <a:cs typeface="Arial" panose="020B0604020202020204" pitchFamily="34" charset="0"/>
                        </a:rPr>
                        <a:t>The department was more efficient than the target set at 35 days.</a:t>
                      </a:r>
                      <a:endParaRPr lang="en-ZA" sz="800" b="1" i="0" u="none" strike="noStrike" dirty="0">
                        <a:solidFill>
                          <a:srgbClr val="000000"/>
                        </a:solidFill>
                        <a:effectLst/>
                        <a:latin typeface="Arial" panose="020B0604020202020204" pitchFamily="34" charset="0"/>
                        <a:cs typeface="Arial" panose="020B0604020202020204" pitchFamily="34" charset="0"/>
                      </a:endParaRPr>
                    </a:p>
                  </a:txBody>
                  <a:tcPr marL="2968" marR="2968" marT="2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87503">
                <a:tc vMerge="1">
                  <a:txBody>
                    <a:bodyPr/>
                    <a:lstStyle/>
                    <a:p>
                      <a:endParaRPr lang="en-ZA"/>
                    </a:p>
                  </a:txBody>
                  <a:tcPr/>
                </a:tc>
                <a:tc>
                  <a:txBody>
                    <a:bodyPr/>
                    <a:lstStyle/>
                    <a:p>
                      <a:pPr algn="l" fontAlgn="ctr"/>
                      <a:r>
                        <a:rPr lang="en-GB" sz="800" u="none" strike="noStrike" dirty="0">
                          <a:effectLst/>
                          <a:latin typeface="Arial" panose="020B0604020202020204" pitchFamily="34" charset="0"/>
                          <a:cs typeface="Arial" panose="020B0604020202020204" pitchFamily="34" charset="0"/>
                        </a:rPr>
                        <a:t>2.1.3</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2968" marR="2968" marT="2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ZA" sz="800" u="none" strike="noStrike">
                          <a:effectLst/>
                          <a:latin typeface="Arial" panose="020B0604020202020204" pitchFamily="34" charset="0"/>
                          <a:cs typeface="Arial" panose="020B0604020202020204" pitchFamily="34" charset="0"/>
                        </a:rPr>
                        <a:t>Number of calendar days in which election results for each election are announced by the Electoral Commission in each year covered by this plan</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2968" marR="2968" marT="2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ZA" sz="800" u="none" strike="noStrike" dirty="0">
                          <a:effectLst/>
                          <a:latin typeface="Arial" panose="020B0604020202020204" pitchFamily="34" charset="0"/>
                          <a:cs typeface="Arial" panose="020B0604020202020204" pitchFamily="34" charset="0"/>
                        </a:rPr>
                        <a:t>Within 7 days </a:t>
                      </a:r>
                      <a:endParaRPr lang="en-ZA" sz="800" u="none" strike="noStrike" dirty="0" smtClean="0">
                        <a:effectLst/>
                        <a:latin typeface="Arial" panose="020B0604020202020204" pitchFamily="34" charset="0"/>
                        <a:cs typeface="Arial" panose="020B0604020202020204" pitchFamily="34" charset="0"/>
                      </a:endParaRPr>
                    </a:p>
                    <a:p>
                      <a:pPr algn="ctr" fontAlgn="ctr"/>
                      <a:r>
                        <a:rPr lang="en-ZA" sz="800" u="none" strike="noStrike" dirty="0" smtClean="0">
                          <a:effectLst/>
                          <a:latin typeface="Arial" panose="020B0604020202020204" pitchFamily="34" charset="0"/>
                          <a:cs typeface="Arial" panose="020B0604020202020204" pitchFamily="34" charset="0"/>
                        </a:rPr>
                        <a:t>for </a:t>
                      </a:r>
                      <a:r>
                        <a:rPr lang="en-ZA" sz="800" u="none" strike="noStrike" dirty="0">
                          <a:effectLst/>
                          <a:latin typeface="Arial" panose="020B0604020202020204" pitchFamily="34" charset="0"/>
                          <a:cs typeface="Arial" panose="020B0604020202020204" pitchFamily="34" charset="0"/>
                        </a:rPr>
                        <a:t>the 2016 Local Government Elections and within 1 day for by-elections</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2968" marR="2968" marT="2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ZA" sz="800" u="none" strike="noStrike">
                          <a:effectLst/>
                          <a:latin typeface="Arial" panose="020B0604020202020204" pitchFamily="34" charset="0"/>
                          <a:cs typeface="Arial" panose="020B0604020202020204" pitchFamily="34" charset="0"/>
                        </a:rPr>
                        <a:t>By-elections within 7 days</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2968" marR="2968" marT="2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ZA" sz="800" u="none" strike="noStrike">
                          <a:effectLst/>
                          <a:latin typeface="Arial" panose="020B0604020202020204" pitchFamily="34" charset="0"/>
                          <a:cs typeface="Arial" panose="020B0604020202020204" pitchFamily="34" charset="0"/>
                        </a:rPr>
                        <a:t>95 by-elections within 1 day, and 36 by-elections within 2 days</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2968" marR="2968" marT="2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dirty="0">
                          <a:effectLst/>
                          <a:latin typeface="Arial" panose="020B0604020202020204" pitchFamily="34" charset="0"/>
                          <a:cs typeface="Arial" panose="020B0604020202020204" pitchFamily="34" charset="0"/>
                        </a:rPr>
                        <a:t>95 by-elections </a:t>
                      </a:r>
                      <a:endParaRPr lang="en-GB" sz="800" u="none" strike="noStrike" dirty="0" smtClean="0">
                        <a:effectLst/>
                        <a:latin typeface="Arial" panose="020B0604020202020204" pitchFamily="34" charset="0"/>
                        <a:cs typeface="Arial" panose="020B0604020202020204" pitchFamily="34" charset="0"/>
                      </a:endParaRPr>
                    </a:p>
                    <a:p>
                      <a:pPr algn="ctr" fontAlgn="ctr"/>
                      <a:r>
                        <a:rPr lang="en-GB" sz="800" u="none" strike="noStrike" dirty="0" smtClean="0">
                          <a:effectLst/>
                          <a:latin typeface="Arial" panose="020B0604020202020204" pitchFamily="34" charset="0"/>
                          <a:cs typeface="Arial" panose="020B0604020202020204" pitchFamily="34" charset="0"/>
                        </a:rPr>
                        <a:t>6 </a:t>
                      </a:r>
                      <a:r>
                        <a:rPr lang="en-GB" sz="800" u="none" strike="noStrike" dirty="0">
                          <a:effectLst/>
                          <a:latin typeface="Arial" panose="020B0604020202020204" pitchFamily="34" charset="0"/>
                          <a:cs typeface="Arial" panose="020B0604020202020204" pitchFamily="34" charset="0"/>
                        </a:rPr>
                        <a:t>days ahead of deadline and 36 </a:t>
                      </a:r>
                      <a:endParaRPr lang="en-GB" sz="800" u="none" strike="noStrike" dirty="0" smtClean="0">
                        <a:effectLst/>
                        <a:latin typeface="Arial" panose="020B0604020202020204" pitchFamily="34" charset="0"/>
                        <a:cs typeface="Arial" panose="020B0604020202020204" pitchFamily="34" charset="0"/>
                      </a:endParaRPr>
                    </a:p>
                    <a:p>
                      <a:pPr algn="ctr" fontAlgn="ctr"/>
                      <a:r>
                        <a:rPr lang="en-GB" sz="800" u="none" strike="noStrike" dirty="0" smtClean="0">
                          <a:effectLst/>
                          <a:latin typeface="Arial" panose="020B0604020202020204" pitchFamily="34" charset="0"/>
                          <a:cs typeface="Arial" panose="020B0604020202020204" pitchFamily="34" charset="0"/>
                        </a:rPr>
                        <a:t>by-elections </a:t>
                      </a:r>
                      <a:r>
                        <a:rPr lang="en-GB" sz="800" u="none" strike="noStrike" dirty="0">
                          <a:effectLst/>
                          <a:latin typeface="Arial" panose="020B0604020202020204" pitchFamily="34" charset="0"/>
                          <a:cs typeface="Arial" panose="020B0604020202020204" pitchFamily="34" charset="0"/>
                        </a:rPr>
                        <a:t>within </a:t>
                      </a:r>
                      <a:endParaRPr lang="en-GB" sz="800" u="none" strike="noStrike" dirty="0" smtClean="0">
                        <a:effectLst/>
                        <a:latin typeface="Arial" panose="020B0604020202020204" pitchFamily="34" charset="0"/>
                        <a:cs typeface="Arial" panose="020B0604020202020204" pitchFamily="34" charset="0"/>
                      </a:endParaRPr>
                    </a:p>
                    <a:p>
                      <a:pPr algn="ctr" fontAlgn="ctr"/>
                      <a:r>
                        <a:rPr lang="en-GB" sz="800" u="none" strike="noStrike" dirty="0" smtClean="0">
                          <a:effectLst/>
                          <a:latin typeface="Arial" panose="020B0604020202020204" pitchFamily="34" charset="0"/>
                          <a:cs typeface="Arial" panose="020B0604020202020204" pitchFamily="34" charset="0"/>
                        </a:rPr>
                        <a:t>5 </a:t>
                      </a:r>
                      <a:r>
                        <a:rPr lang="en-GB" sz="800" u="none" strike="noStrike" dirty="0">
                          <a:effectLst/>
                          <a:latin typeface="Arial" panose="020B0604020202020204" pitchFamily="34" charset="0"/>
                          <a:cs typeface="Arial" panose="020B0604020202020204" pitchFamily="34" charset="0"/>
                        </a:rPr>
                        <a:t>days ahead of deadline</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2968" marR="2968" marT="2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ZA" sz="800" b="1" u="none" strike="noStrike" dirty="0">
                          <a:effectLst/>
                          <a:latin typeface="Arial" panose="020B0604020202020204" pitchFamily="34" charset="0"/>
                          <a:cs typeface="Arial" panose="020B0604020202020204" pitchFamily="34" charset="0"/>
                        </a:rPr>
                        <a:t>Target achieved. </a:t>
                      </a:r>
                      <a:r>
                        <a:rPr lang="en-ZA" sz="800" u="none" strike="noStrike" dirty="0">
                          <a:effectLst/>
                          <a:latin typeface="Arial" panose="020B0604020202020204" pitchFamily="34" charset="0"/>
                          <a:cs typeface="Arial" panose="020B0604020202020204" pitchFamily="34" charset="0"/>
                        </a:rPr>
                        <a:t>All 131 by-election results were announced in less than the legislated timeframe.</a:t>
                      </a:r>
                      <a:endParaRPr lang="en-ZA" sz="800" b="1" i="0" u="none" strike="noStrike" dirty="0">
                        <a:solidFill>
                          <a:srgbClr val="000000"/>
                        </a:solidFill>
                        <a:effectLst/>
                        <a:latin typeface="Arial" panose="020B0604020202020204" pitchFamily="34" charset="0"/>
                        <a:cs typeface="Arial" panose="020B0604020202020204" pitchFamily="34" charset="0"/>
                      </a:endParaRPr>
                    </a:p>
                  </a:txBody>
                  <a:tcPr marL="2968" marR="2968" marT="2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0837">
                <a:tc vMerge="1">
                  <a:txBody>
                    <a:bodyPr/>
                    <a:lstStyle/>
                    <a:p>
                      <a:endParaRPr lang="en-ZA"/>
                    </a:p>
                  </a:txBody>
                  <a:tcPr/>
                </a:tc>
                <a:tc>
                  <a:txBody>
                    <a:bodyPr/>
                    <a:lstStyle/>
                    <a:p>
                      <a:pPr algn="l" fontAlgn="ctr"/>
                      <a:r>
                        <a:rPr lang="en-GB" sz="800" u="none" strike="noStrike" dirty="0">
                          <a:effectLst/>
                          <a:latin typeface="Arial" panose="020B0604020202020204" pitchFamily="34" charset="0"/>
                          <a:cs typeface="Arial" panose="020B0604020202020204" pitchFamily="34" charset="0"/>
                        </a:rPr>
                        <a:t>2.1.4</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2968" marR="2968" marT="2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800" u="none" strike="noStrike">
                          <a:effectLst/>
                          <a:latin typeface="Arial" panose="020B0604020202020204" pitchFamily="34" charset="0"/>
                          <a:cs typeface="Arial" panose="020B0604020202020204" pitchFamily="34" charset="0"/>
                        </a:rPr>
                        <a:t>Number of elections set aside in each year covered by this plan</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2968" marR="2968" marT="2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ZA" sz="800" u="none" strike="noStrike">
                          <a:effectLst/>
                          <a:latin typeface="Arial" panose="020B0604020202020204" pitchFamily="34" charset="0"/>
                          <a:cs typeface="Arial" panose="020B0604020202020204" pitchFamily="34" charset="0"/>
                        </a:rPr>
                        <a:t>Two elections</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2968" marR="2968" marT="2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ZA" sz="800" u="none" strike="noStrike">
                          <a:effectLst/>
                          <a:latin typeface="Arial" panose="020B0604020202020204" pitchFamily="34" charset="0"/>
                          <a:cs typeface="Arial" panose="020B0604020202020204" pitchFamily="34" charset="0"/>
                        </a:rPr>
                        <a:t>0 (None)</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2968" marR="2968" marT="2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ZA" sz="800" u="none" strike="noStrike">
                          <a:effectLst/>
                          <a:latin typeface="Arial" panose="020B0604020202020204" pitchFamily="34" charset="0"/>
                          <a:cs typeface="Arial" panose="020B0604020202020204" pitchFamily="34" charset="0"/>
                        </a:rPr>
                        <a:t>0 (None)</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2968" marR="2968" marT="2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a:effectLst/>
                          <a:latin typeface="Arial" panose="020B0604020202020204" pitchFamily="34" charset="0"/>
                          <a:cs typeface="Arial" panose="020B0604020202020204" pitchFamily="34" charset="0"/>
                        </a:rPr>
                        <a:t>-</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2968" marR="2968" marT="2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ZA" sz="800" b="1" u="none" strike="noStrike" dirty="0">
                          <a:effectLst/>
                          <a:latin typeface="Arial" panose="020B0604020202020204" pitchFamily="34" charset="0"/>
                          <a:cs typeface="Arial" panose="020B0604020202020204" pitchFamily="34" charset="0"/>
                        </a:rPr>
                        <a:t>Target achieved</a:t>
                      </a:r>
                      <a:r>
                        <a:rPr lang="en-ZA" sz="800" u="none" strike="noStrike" dirty="0">
                          <a:effectLst/>
                          <a:latin typeface="Arial" panose="020B0604020202020204" pitchFamily="34" charset="0"/>
                          <a:cs typeface="Arial" panose="020B0604020202020204" pitchFamily="34" charset="0"/>
                        </a:rPr>
                        <a:t>. No elections were set aside in 2017/18. </a:t>
                      </a:r>
                      <a:endParaRPr lang="en-ZA" sz="800" b="1" i="0" u="none" strike="noStrike" dirty="0">
                        <a:solidFill>
                          <a:srgbClr val="000000"/>
                        </a:solidFill>
                        <a:effectLst/>
                        <a:latin typeface="Arial" panose="020B0604020202020204" pitchFamily="34" charset="0"/>
                        <a:cs typeface="Arial" panose="020B0604020202020204" pitchFamily="34" charset="0"/>
                      </a:endParaRPr>
                    </a:p>
                  </a:txBody>
                  <a:tcPr marL="2968" marR="2968" marT="2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xmlns="" val="41057855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300192" y="6381328"/>
            <a:ext cx="2133600" cy="365125"/>
          </a:xfrm>
        </p:spPr>
        <p:txBody>
          <a:bodyPr/>
          <a:lstStyle/>
          <a:p>
            <a:pPr>
              <a:defRPr/>
            </a:pPr>
            <a:fld id="{39AA8BA9-080E-4EDB-BAF0-9B905D3FA43D}" type="slidenum">
              <a:rPr lang="en-GB" b="1" smtClean="0">
                <a:solidFill>
                  <a:schemeClr val="bg1"/>
                </a:solidFill>
              </a:rPr>
              <a:pPr>
                <a:defRPr/>
              </a:pPr>
              <a:t>16</a:t>
            </a:fld>
            <a:endParaRPr lang="en-GB" b="1" dirty="0">
              <a:solidFill>
                <a:schemeClr val="bg1"/>
              </a:solidFill>
            </a:endParaRPr>
          </a:p>
        </p:txBody>
      </p:sp>
      <p:sp>
        <p:nvSpPr>
          <p:cNvPr id="5" name="TextBox 4"/>
          <p:cNvSpPr txBox="1"/>
          <p:nvPr/>
        </p:nvSpPr>
        <p:spPr>
          <a:xfrm>
            <a:off x="503434" y="349324"/>
            <a:ext cx="8085762" cy="461665"/>
          </a:xfrm>
          <a:prstGeom prst="rect">
            <a:avLst/>
          </a:prstGeom>
          <a:noFill/>
        </p:spPr>
        <p:txBody>
          <a:bodyPr wrap="square" rtlCol="0">
            <a:spAutoFit/>
          </a:bodyPr>
          <a:lstStyle/>
          <a:p>
            <a:r>
              <a:rPr lang="en-US" sz="2400" b="1" dirty="0">
                <a:solidFill>
                  <a:srgbClr val="155294"/>
                </a:solidFill>
                <a:latin typeface="Arial" charset="0"/>
                <a:ea typeface="Arial" charset="0"/>
                <a:cs typeface="Arial" charset="0"/>
              </a:rPr>
              <a:t>Programme </a:t>
            </a:r>
            <a:r>
              <a:rPr lang="en-US" sz="2400" b="1" dirty="0" smtClean="0">
                <a:solidFill>
                  <a:srgbClr val="155294"/>
                </a:solidFill>
                <a:latin typeface="Arial" charset="0"/>
                <a:ea typeface="Arial" charset="0"/>
                <a:cs typeface="Arial" charset="0"/>
              </a:rPr>
              <a:t>2: Electoral Operations</a:t>
            </a:r>
            <a:endParaRPr lang="en-US" sz="2400" b="1" dirty="0">
              <a:solidFill>
                <a:srgbClr val="155294"/>
              </a:solidFill>
              <a:latin typeface="Arial" charset="0"/>
              <a:ea typeface="Arial" charset="0"/>
              <a:cs typeface="Arial" charset="0"/>
            </a:endParaRPr>
          </a:p>
        </p:txBody>
      </p:sp>
      <p:graphicFrame>
        <p:nvGraphicFramePr>
          <p:cNvPr id="8" name="Table 7"/>
          <p:cNvGraphicFramePr>
            <a:graphicFrameLocks noGrp="1"/>
          </p:cNvGraphicFramePr>
          <p:nvPr>
            <p:extLst>
              <p:ext uri="{D42A27DB-BD31-4B8C-83A1-F6EECF244321}">
                <p14:modId xmlns:p14="http://schemas.microsoft.com/office/powerpoint/2010/main" xmlns="" val="518899796"/>
              </p:ext>
            </p:extLst>
          </p:nvPr>
        </p:nvGraphicFramePr>
        <p:xfrm>
          <a:off x="395536" y="1124744"/>
          <a:ext cx="8496950" cy="4390940"/>
        </p:xfrm>
        <a:graphic>
          <a:graphicData uri="http://schemas.openxmlformats.org/drawingml/2006/table">
            <a:tbl>
              <a:tblPr>
                <a:tableStyleId>{5C22544A-7EE6-4342-B048-85BDC9FD1C3A}</a:tableStyleId>
              </a:tblPr>
              <a:tblGrid>
                <a:gridCol w="1296147"/>
                <a:gridCol w="432048"/>
                <a:gridCol w="1800200"/>
                <a:gridCol w="936104"/>
                <a:gridCol w="936104"/>
                <a:gridCol w="864096"/>
                <a:gridCol w="936104"/>
                <a:gridCol w="1296147"/>
              </a:tblGrid>
              <a:tr h="739925">
                <a:tc>
                  <a:txBody>
                    <a:bodyPr/>
                    <a:lstStyle/>
                    <a:p>
                      <a:pPr algn="just" fontAlgn="ctr"/>
                      <a:r>
                        <a:rPr lang="en-GB" sz="800" b="1" u="none" strike="noStrike" dirty="0">
                          <a:effectLst/>
                          <a:latin typeface="Arial" panose="020B0604020202020204" pitchFamily="34" charset="0"/>
                          <a:cs typeface="Arial" panose="020B0604020202020204" pitchFamily="34" charset="0"/>
                        </a:rPr>
                        <a:t>Strategic objective</a:t>
                      </a:r>
                      <a:endParaRPr lang="en-ZA" sz="800" b="1" i="0" u="none" strike="noStrike" dirty="0">
                        <a:solidFill>
                          <a:srgbClr val="000000"/>
                        </a:solidFill>
                        <a:effectLst/>
                        <a:latin typeface="Arial" panose="020B0604020202020204" pitchFamily="34" charset="0"/>
                        <a:cs typeface="Arial" panose="020B0604020202020204" pitchFamily="34" charset="0"/>
                      </a:endParaRPr>
                    </a:p>
                  </a:txBody>
                  <a:tcPr marL="5401" marR="5401" marT="54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dirty="0" smtClean="0">
                          <a:effectLst/>
                          <a:latin typeface="Arial" panose="020B0604020202020204" pitchFamily="34" charset="0"/>
                          <a:cs typeface="Arial" panose="020B0604020202020204" pitchFamily="34" charset="0"/>
                        </a:rPr>
                        <a:t>Ref</a:t>
                      </a:r>
                      <a:endParaRPr lang="en-ZA" sz="800" b="1" i="0" u="none" strike="noStrike" dirty="0" smtClean="0">
                        <a:solidFill>
                          <a:srgbClr val="000000"/>
                        </a:solidFill>
                        <a:effectLst/>
                        <a:latin typeface="Arial" panose="020B0604020202020204" pitchFamily="34" charset="0"/>
                        <a:cs typeface="Arial" panose="020B0604020202020204" pitchFamily="34" charset="0"/>
                      </a:endParaRPr>
                    </a:p>
                  </a:txBody>
                  <a:tcPr marL="5401" marR="5401" marT="54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a:effectLst/>
                          <a:latin typeface="Arial" panose="020B0604020202020204" pitchFamily="34" charset="0"/>
                          <a:cs typeface="Arial" panose="020B0604020202020204" pitchFamily="34" charset="0"/>
                        </a:rPr>
                        <a:t>Performance indicator</a:t>
                      </a:r>
                      <a:endParaRPr lang="en-ZA" sz="800" b="1" i="0" u="none" strike="noStrike">
                        <a:solidFill>
                          <a:srgbClr val="000000"/>
                        </a:solidFill>
                        <a:effectLst/>
                        <a:latin typeface="Arial" panose="020B0604020202020204" pitchFamily="34" charset="0"/>
                        <a:cs typeface="Arial" panose="020B0604020202020204" pitchFamily="34" charset="0"/>
                      </a:endParaRPr>
                    </a:p>
                  </a:txBody>
                  <a:tcPr marL="5401" marR="5401" marT="54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a:effectLst/>
                          <a:latin typeface="Arial" panose="020B0604020202020204" pitchFamily="34" charset="0"/>
                          <a:cs typeface="Arial" panose="020B0604020202020204" pitchFamily="34" charset="0"/>
                        </a:rPr>
                        <a:t>Actual achievement 2016/17</a:t>
                      </a:r>
                      <a:endParaRPr lang="en-ZA" sz="800" b="1" i="0" u="none" strike="noStrike">
                        <a:solidFill>
                          <a:srgbClr val="000000"/>
                        </a:solidFill>
                        <a:effectLst/>
                        <a:latin typeface="Arial" panose="020B0604020202020204" pitchFamily="34" charset="0"/>
                        <a:cs typeface="Arial" panose="020B0604020202020204" pitchFamily="34" charset="0"/>
                      </a:endParaRPr>
                    </a:p>
                  </a:txBody>
                  <a:tcPr marL="5401" marR="5401" marT="54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dirty="0" smtClean="0">
                          <a:effectLst/>
                          <a:latin typeface="Arial" panose="020B0604020202020204" pitchFamily="34" charset="0"/>
                          <a:cs typeface="Arial" panose="020B0604020202020204" pitchFamily="34" charset="0"/>
                        </a:rPr>
                        <a:t>Planned </a:t>
                      </a:r>
                      <a:r>
                        <a:rPr lang="en-GB" sz="800" b="1" u="none" strike="noStrike" dirty="0">
                          <a:effectLst/>
                          <a:latin typeface="Arial" panose="020B0604020202020204" pitchFamily="34" charset="0"/>
                          <a:cs typeface="Arial" panose="020B0604020202020204" pitchFamily="34" charset="0"/>
                        </a:rPr>
                        <a:t>target</a:t>
                      </a:r>
                      <a:br>
                        <a:rPr lang="en-GB" sz="800" b="1" u="none" strike="noStrike" dirty="0">
                          <a:effectLst/>
                          <a:latin typeface="Arial" panose="020B0604020202020204" pitchFamily="34" charset="0"/>
                          <a:cs typeface="Arial" panose="020B0604020202020204" pitchFamily="34" charset="0"/>
                        </a:rPr>
                      </a:br>
                      <a:r>
                        <a:rPr lang="en-GB" sz="800" b="1" u="none" strike="noStrike" dirty="0">
                          <a:effectLst/>
                          <a:latin typeface="Arial" panose="020B0604020202020204" pitchFamily="34" charset="0"/>
                          <a:cs typeface="Arial" panose="020B0604020202020204" pitchFamily="34" charset="0"/>
                        </a:rPr>
                        <a:t>2017/18</a:t>
                      </a:r>
                      <a:endParaRPr lang="en-ZA" sz="800" b="1" i="0" u="none" strike="noStrike" dirty="0">
                        <a:solidFill>
                          <a:srgbClr val="000000"/>
                        </a:solidFill>
                        <a:effectLst/>
                        <a:latin typeface="Arial" panose="020B0604020202020204" pitchFamily="34" charset="0"/>
                        <a:cs typeface="Arial" panose="020B0604020202020204" pitchFamily="34" charset="0"/>
                      </a:endParaRPr>
                    </a:p>
                  </a:txBody>
                  <a:tcPr marL="5401" marR="5401" marT="54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a:effectLst/>
                          <a:latin typeface="Arial" panose="020B0604020202020204" pitchFamily="34" charset="0"/>
                          <a:cs typeface="Arial" panose="020B0604020202020204" pitchFamily="34" charset="0"/>
                        </a:rPr>
                        <a:t>Actual achievement</a:t>
                      </a:r>
                      <a:br>
                        <a:rPr lang="en-GB" sz="800" b="1" u="none" strike="noStrike">
                          <a:effectLst/>
                          <a:latin typeface="Arial" panose="020B0604020202020204" pitchFamily="34" charset="0"/>
                          <a:cs typeface="Arial" panose="020B0604020202020204" pitchFamily="34" charset="0"/>
                        </a:rPr>
                      </a:br>
                      <a:r>
                        <a:rPr lang="en-GB" sz="800" b="1" u="none" strike="noStrike">
                          <a:effectLst/>
                          <a:latin typeface="Arial" panose="020B0604020202020204" pitchFamily="34" charset="0"/>
                          <a:cs typeface="Arial" panose="020B0604020202020204" pitchFamily="34" charset="0"/>
                        </a:rPr>
                        <a:t>2017/18</a:t>
                      </a:r>
                      <a:endParaRPr lang="en-ZA" sz="800" b="1" i="0" u="none" strike="noStrike">
                        <a:solidFill>
                          <a:srgbClr val="000000"/>
                        </a:solidFill>
                        <a:effectLst/>
                        <a:latin typeface="Arial" panose="020B0604020202020204" pitchFamily="34" charset="0"/>
                        <a:cs typeface="Arial" panose="020B0604020202020204" pitchFamily="34" charset="0"/>
                      </a:endParaRPr>
                    </a:p>
                  </a:txBody>
                  <a:tcPr marL="5401" marR="5401" marT="54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a:effectLst/>
                          <a:latin typeface="Arial" panose="020B0604020202020204" pitchFamily="34" charset="0"/>
                          <a:cs typeface="Arial" panose="020B0604020202020204" pitchFamily="34" charset="0"/>
                        </a:rPr>
                        <a:t>Deviation from planned target to actual achievement for 2017/18</a:t>
                      </a:r>
                      <a:endParaRPr lang="en-ZA" sz="800" b="1" i="0" u="none" strike="noStrike">
                        <a:solidFill>
                          <a:srgbClr val="000000"/>
                        </a:solidFill>
                        <a:effectLst/>
                        <a:latin typeface="Arial" panose="020B0604020202020204" pitchFamily="34" charset="0"/>
                        <a:cs typeface="Arial" panose="020B0604020202020204" pitchFamily="34" charset="0"/>
                      </a:endParaRPr>
                    </a:p>
                  </a:txBody>
                  <a:tcPr marL="5401" marR="5401" marT="54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dirty="0">
                          <a:effectLst/>
                          <a:latin typeface="Arial" panose="020B0604020202020204" pitchFamily="34" charset="0"/>
                          <a:cs typeface="Arial" panose="020B0604020202020204" pitchFamily="34" charset="0"/>
                        </a:rPr>
                        <a:t>Comment on deviations</a:t>
                      </a:r>
                      <a:endParaRPr lang="en-ZA" sz="800" b="1" i="0" u="none" strike="noStrike" dirty="0">
                        <a:solidFill>
                          <a:srgbClr val="000000"/>
                        </a:solidFill>
                        <a:effectLst/>
                        <a:latin typeface="Arial" panose="020B0604020202020204" pitchFamily="34" charset="0"/>
                        <a:cs typeface="Arial" panose="020B0604020202020204" pitchFamily="34" charset="0"/>
                      </a:endParaRPr>
                    </a:p>
                  </a:txBody>
                  <a:tcPr marL="5401" marR="5401" marT="54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1992936">
                <a:tc rowSpan="2">
                  <a:txBody>
                    <a:bodyPr/>
                    <a:lstStyle/>
                    <a:p>
                      <a:pPr algn="l" fontAlgn="ctr"/>
                      <a:r>
                        <a:rPr lang="en-ZA" sz="800" u="none" strike="noStrike">
                          <a:effectLst/>
                          <a:latin typeface="Arial" panose="020B0604020202020204" pitchFamily="34" charset="0"/>
                          <a:cs typeface="Arial" panose="020B0604020202020204" pitchFamily="34" charset="0"/>
                        </a:rPr>
                        <a:t>2.2 Maintain an accurate national common voters’ roll </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64811" marR="5401" marT="54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800" u="none" strike="noStrike">
                          <a:effectLst/>
                          <a:latin typeface="Arial" panose="020B0604020202020204" pitchFamily="34" charset="0"/>
                          <a:cs typeface="Arial" panose="020B0604020202020204" pitchFamily="34" charset="0"/>
                        </a:rPr>
                        <a:t>2.2.1</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5401" marR="5401" marT="54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ZA" sz="800" u="none" strike="noStrike" dirty="0">
                          <a:effectLst/>
                          <a:latin typeface="Arial" panose="020B0604020202020204" pitchFamily="34" charset="0"/>
                          <a:cs typeface="Arial" panose="020B0604020202020204" pitchFamily="34" charset="0"/>
                        </a:rPr>
                        <a:t>Number of registered voters reflected on the voters’ roll as at 31 March each year</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5401" marR="5401" marT="54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a:effectLst/>
                          <a:latin typeface="Arial" panose="020B0604020202020204" pitchFamily="34" charset="0"/>
                          <a:cs typeface="Arial" panose="020B0604020202020204" pitchFamily="34" charset="0"/>
                        </a:rPr>
                        <a:t>26 099 774</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5401" marR="5401" marT="54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ZA" sz="800" u="none" strike="noStrike" dirty="0">
                          <a:effectLst/>
                          <a:latin typeface="Arial" panose="020B0604020202020204" pitchFamily="34" charset="0"/>
                          <a:cs typeface="Arial" panose="020B0604020202020204" pitchFamily="34" charset="0"/>
                        </a:rPr>
                        <a:t>25 616 339</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5401" marR="5401" marT="54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a:effectLst/>
                          <a:latin typeface="Arial" panose="020B0604020202020204" pitchFamily="34" charset="0"/>
                          <a:cs typeface="Arial" panose="020B0604020202020204" pitchFamily="34" charset="0"/>
                        </a:rPr>
                        <a:t>26 253 822</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5401" marR="5401" marT="54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a:effectLst/>
                          <a:latin typeface="Arial" panose="020B0604020202020204" pitchFamily="34" charset="0"/>
                          <a:cs typeface="Arial" panose="020B0604020202020204" pitchFamily="34" charset="0"/>
                        </a:rPr>
                        <a:t>637 483 </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5401" marR="5401" marT="54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ZA" sz="800" b="1" u="none" strike="noStrike" dirty="0">
                          <a:effectLst/>
                          <a:latin typeface="Arial" panose="020B0604020202020204" pitchFamily="34" charset="0"/>
                          <a:cs typeface="Arial" panose="020B0604020202020204" pitchFamily="34" charset="0"/>
                        </a:rPr>
                        <a:t>Target achieved. </a:t>
                      </a:r>
                      <a:endParaRPr lang="en-ZA" sz="800" b="1" u="none" strike="noStrike" dirty="0" smtClean="0">
                        <a:effectLst/>
                        <a:latin typeface="Arial" panose="020B0604020202020204" pitchFamily="34" charset="0"/>
                        <a:cs typeface="Arial" panose="020B0604020202020204" pitchFamily="34" charset="0"/>
                      </a:endParaRPr>
                    </a:p>
                    <a:p>
                      <a:pPr algn="l" fontAlgn="ctr"/>
                      <a:r>
                        <a:rPr lang="en-ZA" sz="800" u="none" strike="noStrike" dirty="0" smtClean="0">
                          <a:effectLst/>
                          <a:latin typeface="Arial" panose="020B0604020202020204" pitchFamily="34" charset="0"/>
                          <a:cs typeface="Arial" panose="020B0604020202020204" pitchFamily="34" charset="0"/>
                        </a:rPr>
                        <a:t>The </a:t>
                      </a:r>
                      <a:r>
                        <a:rPr lang="en-ZA" sz="800" u="none" strike="noStrike" dirty="0">
                          <a:effectLst/>
                          <a:latin typeface="Arial" panose="020B0604020202020204" pitchFamily="34" charset="0"/>
                          <a:cs typeface="Arial" panose="020B0604020202020204" pitchFamily="34" charset="0"/>
                        </a:rPr>
                        <a:t>actual number of registered votes on the voters’ roll as reflected on 31 March was 26 253 822 and exceeded the target by 637 483 voters. This was due to the increase in by-election registrations for the reporting period.</a:t>
                      </a:r>
                      <a:endParaRPr lang="en-ZA" sz="800" b="1" i="0" u="none" strike="noStrike" dirty="0">
                        <a:solidFill>
                          <a:srgbClr val="000000"/>
                        </a:solidFill>
                        <a:effectLst/>
                        <a:latin typeface="Arial" panose="020B0604020202020204" pitchFamily="34" charset="0"/>
                        <a:cs typeface="Arial" panose="020B0604020202020204" pitchFamily="34" charset="0"/>
                      </a:endParaRPr>
                    </a:p>
                  </a:txBody>
                  <a:tcPr marL="5401" marR="5401" marT="54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58079">
                <a:tc vMerge="1">
                  <a:txBody>
                    <a:bodyPr/>
                    <a:lstStyle/>
                    <a:p>
                      <a:endParaRPr lang="en-ZA"/>
                    </a:p>
                  </a:txBody>
                  <a:tcPr/>
                </a:tc>
                <a:tc>
                  <a:txBody>
                    <a:bodyPr/>
                    <a:lstStyle/>
                    <a:p>
                      <a:pPr algn="l" fontAlgn="ctr"/>
                      <a:r>
                        <a:rPr lang="en-GB" sz="800" u="none" strike="noStrike">
                          <a:effectLst/>
                          <a:latin typeface="Arial" panose="020B0604020202020204" pitchFamily="34" charset="0"/>
                          <a:cs typeface="Arial" panose="020B0604020202020204" pitchFamily="34" charset="0"/>
                        </a:rPr>
                        <a:t>2.2.2</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5401" marR="5401" marT="54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800" u="none" strike="noStrike">
                          <a:effectLst/>
                          <a:latin typeface="Arial" panose="020B0604020202020204" pitchFamily="34" charset="0"/>
                          <a:cs typeface="Arial" panose="020B0604020202020204" pitchFamily="34" charset="0"/>
                        </a:rPr>
                        <a:t>Reduction in number of registered voters who appeared on the voters roll as at 31 March 2016 for who the Electoral Commission did not have addresses or sufficient particularities for each year covered by this plan.</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5401" marR="5401" marT="54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dirty="0">
                          <a:effectLst/>
                          <a:latin typeface="Arial" panose="020B0604020202020204" pitchFamily="34" charset="0"/>
                          <a:cs typeface="Arial" panose="020B0604020202020204" pitchFamily="34" charset="0"/>
                        </a:rPr>
                        <a:t>N/A</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5401" marR="5401" marT="54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ZA" sz="800" u="none" strike="noStrike">
                          <a:effectLst/>
                          <a:latin typeface="Arial" panose="020B0604020202020204" pitchFamily="34" charset="0"/>
                          <a:cs typeface="Arial" panose="020B0604020202020204" pitchFamily="34" charset="0"/>
                        </a:rPr>
                        <a:t>5 500 000</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5401" marR="5401" marT="54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b="0" i="0" u="none" strike="noStrike" dirty="0" smtClean="0">
                          <a:solidFill>
                            <a:schemeClr val="dk1"/>
                          </a:solidFill>
                          <a:effectLst/>
                          <a:latin typeface="Arial" panose="020B0604020202020204" pitchFamily="34" charset="0"/>
                          <a:cs typeface="Arial" panose="020B0604020202020204" pitchFamily="34" charset="0"/>
                        </a:rPr>
                        <a:t>395</a:t>
                      </a:r>
                      <a:r>
                        <a:rPr lang="en-GB" sz="800" b="0" i="0" u="none" strike="noStrike" baseline="0" dirty="0" smtClean="0">
                          <a:solidFill>
                            <a:schemeClr val="dk1"/>
                          </a:solidFill>
                          <a:effectLst/>
                          <a:latin typeface="Arial" panose="020B0604020202020204" pitchFamily="34" charset="0"/>
                          <a:cs typeface="Arial" panose="020B0604020202020204" pitchFamily="34" charset="0"/>
                        </a:rPr>
                        <a:t> 276</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5401" marR="5401" marT="54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b="0" i="0" u="none" strike="noStrike" dirty="0" smtClean="0">
                          <a:solidFill>
                            <a:schemeClr val="dk1"/>
                          </a:solidFill>
                          <a:effectLst/>
                          <a:latin typeface="Arial" panose="020B0604020202020204" pitchFamily="34" charset="0"/>
                          <a:cs typeface="Arial" panose="020B0604020202020204" pitchFamily="34" charset="0"/>
                        </a:rPr>
                        <a:t>5</a:t>
                      </a:r>
                      <a:r>
                        <a:rPr lang="en-GB" sz="800" b="0" i="0" u="none" strike="noStrike" baseline="0" dirty="0" smtClean="0">
                          <a:solidFill>
                            <a:schemeClr val="dk1"/>
                          </a:solidFill>
                          <a:effectLst/>
                          <a:latin typeface="Arial" panose="020B0604020202020204" pitchFamily="34" charset="0"/>
                          <a:cs typeface="Arial" panose="020B0604020202020204" pitchFamily="34" charset="0"/>
                        </a:rPr>
                        <a:t> 104 724</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5401" marR="5401" marT="54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ZA" sz="800" b="1" u="none" strike="noStrike" dirty="0" smtClean="0">
                          <a:effectLst/>
                          <a:latin typeface="Arial" panose="020B0604020202020204" pitchFamily="34" charset="0"/>
                          <a:cs typeface="Arial" panose="020B0604020202020204" pitchFamily="34" charset="0"/>
                        </a:rPr>
                        <a:t>Target not met. </a:t>
                      </a:r>
                    </a:p>
                    <a:p>
                      <a:pPr algn="l" fontAlgn="ctr"/>
                      <a:r>
                        <a:rPr lang="en-ZA" sz="800" u="none" strike="noStrike" dirty="0" smtClean="0">
                          <a:effectLst/>
                          <a:latin typeface="Arial" panose="020B0604020202020204" pitchFamily="34" charset="0"/>
                          <a:cs typeface="Arial" panose="020B0604020202020204" pitchFamily="34" charset="0"/>
                        </a:rPr>
                        <a:t>The actual address yield in the year under review is not yet fully captured</a:t>
                      </a:r>
                      <a:r>
                        <a:rPr lang="en-ZA" sz="800" u="none" strike="noStrike" baseline="0" dirty="0" smtClean="0">
                          <a:effectLst/>
                          <a:latin typeface="Arial" panose="020B0604020202020204" pitchFamily="34" charset="0"/>
                          <a:cs typeface="Arial" panose="020B0604020202020204" pitchFamily="34" charset="0"/>
                        </a:rPr>
                        <a:t> on the voter registration system</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5401" marR="5401" marT="54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xmlns="" val="18906586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3434" y="349324"/>
            <a:ext cx="8085762" cy="461665"/>
          </a:xfrm>
          <a:prstGeom prst="rect">
            <a:avLst/>
          </a:prstGeom>
          <a:noFill/>
        </p:spPr>
        <p:txBody>
          <a:bodyPr wrap="square" rtlCol="0">
            <a:spAutoFit/>
          </a:bodyPr>
          <a:lstStyle/>
          <a:p>
            <a:r>
              <a:rPr lang="en-US" sz="2400" b="1" dirty="0">
                <a:solidFill>
                  <a:srgbClr val="155294"/>
                </a:solidFill>
                <a:latin typeface="Arial" charset="0"/>
                <a:ea typeface="Arial" charset="0"/>
                <a:cs typeface="Arial" charset="0"/>
              </a:rPr>
              <a:t>Programme </a:t>
            </a:r>
            <a:r>
              <a:rPr lang="en-US" sz="2400" b="1" dirty="0" smtClean="0">
                <a:solidFill>
                  <a:srgbClr val="155294"/>
                </a:solidFill>
                <a:latin typeface="Arial" charset="0"/>
                <a:ea typeface="Arial" charset="0"/>
                <a:cs typeface="Arial" charset="0"/>
              </a:rPr>
              <a:t>2: Electoral Operations</a:t>
            </a:r>
            <a:endParaRPr lang="en-US" sz="2400" b="1" dirty="0">
              <a:solidFill>
                <a:srgbClr val="155294"/>
              </a:solidFill>
              <a:latin typeface="Arial" charset="0"/>
              <a:ea typeface="Arial" charset="0"/>
              <a:cs typeface="Arial" charset="0"/>
            </a:endParaRPr>
          </a:p>
        </p:txBody>
      </p:sp>
      <p:sp>
        <p:nvSpPr>
          <p:cNvPr id="7" name="Slide Number Placeholder 3"/>
          <p:cNvSpPr>
            <a:spLocks noGrp="1"/>
          </p:cNvSpPr>
          <p:nvPr>
            <p:ph type="sldNum" sz="quarter" idx="12"/>
          </p:nvPr>
        </p:nvSpPr>
        <p:spPr>
          <a:xfrm>
            <a:off x="6300192" y="6381328"/>
            <a:ext cx="2133600" cy="365125"/>
          </a:xfrm>
        </p:spPr>
        <p:txBody>
          <a:bodyPr/>
          <a:lstStyle/>
          <a:p>
            <a:pPr>
              <a:defRPr/>
            </a:pPr>
            <a:fld id="{39AA8BA9-080E-4EDB-BAF0-9B905D3FA43D}" type="slidenum">
              <a:rPr lang="en-GB" b="1" smtClean="0">
                <a:solidFill>
                  <a:schemeClr val="bg1"/>
                </a:solidFill>
              </a:rPr>
              <a:pPr>
                <a:defRPr/>
              </a:pPr>
              <a:t>17</a:t>
            </a:fld>
            <a:endParaRPr lang="en-GB" b="1" dirty="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2622436891"/>
              </p:ext>
            </p:extLst>
          </p:nvPr>
        </p:nvGraphicFramePr>
        <p:xfrm>
          <a:off x="297843" y="810989"/>
          <a:ext cx="8496944" cy="5138291"/>
        </p:xfrm>
        <a:graphic>
          <a:graphicData uri="http://schemas.openxmlformats.org/drawingml/2006/table">
            <a:tbl>
              <a:tblPr>
                <a:tableStyleId>{5C22544A-7EE6-4342-B048-85BDC9FD1C3A}</a:tableStyleId>
              </a:tblPr>
              <a:tblGrid>
                <a:gridCol w="1609861"/>
                <a:gridCol w="432048"/>
                <a:gridCol w="1944216"/>
                <a:gridCol w="864096"/>
                <a:gridCol w="864096"/>
                <a:gridCol w="864096"/>
                <a:gridCol w="856413"/>
                <a:gridCol w="1062118"/>
              </a:tblGrid>
              <a:tr h="620661">
                <a:tc>
                  <a:txBody>
                    <a:bodyPr/>
                    <a:lstStyle/>
                    <a:p>
                      <a:pPr algn="just" fontAlgn="ctr"/>
                      <a:r>
                        <a:rPr lang="en-GB" sz="800" b="1" u="none" strike="noStrike" dirty="0">
                          <a:effectLst/>
                          <a:latin typeface="Arial" panose="020B0604020202020204" pitchFamily="34" charset="0"/>
                          <a:cs typeface="Arial" panose="020B0604020202020204" pitchFamily="34" charset="0"/>
                        </a:rPr>
                        <a:t>Strategic objective</a:t>
                      </a:r>
                      <a:endParaRPr lang="en-ZA" sz="800" b="1" i="0" u="none" strike="noStrike" dirty="0">
                        <a:solidFill>
                          <a:srgbClr val="000000"/>
                        </a:solidFill>
                        <a:effectLst/>
                        <a:latin typeface="Arial" panose="020B0604020202020204" pitchFamily="34" charset="0"/>
                        <a:cs typeface="Arial" panose="020B0604020202020204" pitchFamily="34" charset="0"/>
                      </a:endParaRPr>
                    </a:p>
                  </a:txBody>
                  <a:tcPr marL="3237" marR="3237" marT="32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dirty="0" smtClean="0">
                          <a:effectLst/>
                          <a:latin typeface="Arial" panose="020B0604020202020204" pitchFamily="34" charset="0"/>
                          <a:cs typeface="Arial" panose="020B0604020202020204" pitchFamily="34" charset="0"/>
                        </a:rPr>
                        <a:t>Ref</a:t>
                      </a:r>
                      <a:endParaRPr lang="en-ZA" sz="800" b="1" i="0" u="none" strike="noStrike" dirty="0">
                        <a:solidFill>
                          <a:srgbClr val="000000"/>
                        </a:solidFill>
                        <a:effectLst/>
                        <a:latin typeface="Arial" panose="020B0604020202020204" pitchFamily="34" charset="0"/>
                        <a:cs typeface="Arial" panose="020B0604020202020204" pitchFamily="34" charset="0"/>
                      </a:endParaRPr>
                    </a:p>
                  </a:txBody>
                  <a:tcPr marL="3237" marR="3237" marT="32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dirty="0">
                          <a:effectLst/>
                          <a:latin typeface="Arial" panose="020B0604020202020204" pitchFamily="34" charset="0"/>
                          <a:cs typeface="Arial" panose="020B0604020202020204" pitchFamily="34" charset="0"/>
                        </a:rPr>
                        <a:t>Performance indicator</a:t>
                      </a:r>
                      <a:endParaRPr lang="en-ZA" sz="800" b="1" i="0" u="none" strike="noStrike" dirty="0">
                        <a:solidFill>
                          <a:srgbClr val="000000"/>
                        </a:solidFill>
                        <a:effectLst/>
                        <a:latin typeface="Arial" panose="020B0604020202020204" pitchFamily="34" charset="0"/>
                        <a:cs typeface="Arial" panose="020B0604020202020204" pitchFamily="34" charset="0"/>
                      </a:endParaRPr>
                    </a:p>
                  </a:txBody>
                  <a:tcPr marL="3237" marR="3237" marT="32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a:effectLst/>
                          <a:latin typeface="Arial" panose="020B0604020202020204" pitchFamily="34" charset="0"/>
                          <a:cs typeface="Arial" panose="020B0604020202020204" pitchFamily="34" charset="0"/>
                        </a:rPr>
                        <a:t>Actual achievement 2016/17</a:t>
                      </a:r>
                      <a:endParaRPr lang="en-ZA" sz="800" b="1" i="0" u="none" strike="noStrike">
                        <a:solidFill>
                          <a:srgbClr val="000000"/>
                        </a:solidFill>
                        <a:effectLst/>
                        <a:latin typeface="Arial" panose="020B0604020202020204" pitchFamily="34" charset="0"/>
                        <a:cs typeface="Arial" panose="020B0604020202020204" pitchFamily="34" charset="0"/>
                      </a:endParaRPr>
                    </a:p>
                  </a:txBody>
                  <a:tcPr marL="3237" marR="3237" marT="32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dirty="0" smtClean="0">
                          <a:effectLst/>
                          <a:latin typeface="Arial" panose="020B0604020202020204" pitchFamily="34" charset="0"/>
                          <a:cs typeface="Arial" panose="020B0604020202020204" pitchFamily="34" charset="0"/>
                        </a:rPr>
                        <a:t>Planned target</a:t>
                      </a:r>
                      <a:br>
                        <a:rPr lang="en-GB" sz="800" b="1" u="none" strike="noStrike" dirty="0" smtClean="0">
                          <a:effectLst/>
                          <a:latin typeface="Arial" panose="020B0604020202020204" pitchFamily="34" charset="0"/>
                          <a:cs typeface="Arial" panose="020B0604020202020204" pitchFamily="34" charset="0"/>
                        </a:rPr>
                      </a:br>
                      <a:r>
                        <a:rPr lang="en-GB" sz="800" b="1" u="none" strike="noStrike" dirty="0" smtClean="0">
                          <a:effectLst/>
                          <a:latin typeface="Arial" panose="020B0604020202020204" pitchFamily="34" charset="0"/>
                          <a:cs typeface="Arial" panose="020B0604020202020204" pitchFamily="34" charset="0"/>
                        </a:rPr>
                        <a:t>2017/18</a:t>
                      </a:r>
                      <a:endParaRPr lang="en-ZA" sz="800" b="1" i="0" u="none" strike="noStrike" dirty="0">
                        <a:solidFill>
                          <a:srgbClr val="000000"/>
                        </a:solidFill>
                        <a:effectLst/>
                        <a:latin typeface="Arial" panose="020B0604020202020204" pitchFamily="34" charset="0"/>
                        <a:cs typeface="Arial" panose="020B0604020202020204" pitchFamily="34" charset="0"/>
                      </a:endParaRPr>
                    </a:p>
                  </a:txBody>
                  <a:tcPr marL="3237" marR="3237" marT="32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a:effectLst/>
                          <a:latin typeface="Arial" panose="020B0604020202020204" pitchFamily="34" charset="0"/>
                          <a:cs typeface="Arial" panose="020B0604020202020204" pitchFamily="34" charset="0"/>
                        </a:rPr>
                        <a:t>Actual achievement</a:t>
                      </a:r>
                      <a:br>
                        <a:rPr lang="en-GB" sz="800" b="1" u="none" strike="noStrike">
                          <a:effectLst/>
                          <a:latin typeface="Arial" panose="020B0604020202020204" pitchFamily="34" charset="0"/>
                          <a:cs typeface="Arial" panose="020B0604020202020204" pitchFamily="34" charset="0"/>
                        </a:rPr>
                      </a:br>
                      <a:r>
                        <a:rPr lang="en-GB" sz="800" b="1" u="none" strike="noStrike">
                          <a:effectLst/>
                          <a:latin typeface="Arial" panose="020B0604020202020204" pitchFamily="34" charset="0"/>
                          <a:cs typeface="Arial" panose="020B0604020202020204" pitchFamily="34" charset="0"/>
                        </a:rPr>
                        <a:t>2017/18</a:t>
                      </a:r>
                      <a:endParaRPr lang="en-ZA" sz="800" b="1" i="0" u="none" strike="noStrike">
                        <a:solidFill>
                          <a:srgbClr val="000000"/>
                        </a:solidFill>
                        <a:effectLst/>
                        <a:latin typeface="Arial" panose="020B0604020202020204" pitchFamily="34" charset="0"/>
                        <a:cs typeface="Arial" panose="020B0604020202020204" pitchFamily="34" charset="0"/>
                      </a:endParaRPr>
                    </a:p>
                  </a:txBody>
                  <a:tcPr marL="3237" marR="3237" marT="32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a:effectLst/>
                          <a:latin typeface="Arial" panose="020B0604020202020204" pitchFamily="34" charset="0"/>
                          <a:cs typeface="Arial" panose="020B0604020202020204" pitchFamily="34" charset="0"/>
                        </a:rPr>
                        <a:t>Deviation from planned target to actual achievement for 2017/18</a:t>
                      </a:r>
                      <a:endParaRPr lang="en-ZA" sz="800" b="1" i="0" u="none" strike="noStrike">
                        <a:solidFill>
                          <a:srgbClr val="000000"/>
                        </a:solidFill>
                        <a:effectLst/>
                        <a:latin typeface="Arial" panose="020B0604020202020204" pitchFamily="34" charset="0"/>
                        <a:cs typeface="Arial" panose="020B0604020202020204" pitchFamily="34" charset="0"/>
                      </a:endParaRPr>
                    </a:p>
                  </a:txBody>
                  <a:tcPr marL="3237" marR="3237" marT="32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dirty="0">
                          <a:effectLst/>
                          <a:latin typeface="Arial" panose="020B0604020202020204" pitchFamily="34" charset="0"/>
                          <a:cs typeface="Arial" panose="020B0604020202020204" pitchFamily="34" charset="0"/>
                        </a:rPr>
                        <a:t>Comment on deviations</a:t>
                      </a:r>
                      <a:endParaRPr lang="en-ZA" sz="800" b="1" i="0" u="none" strike="noStrike" dirty="0">
                        <a:solidFill>
                          <a:srgbClr val="000000"/>
                        </a:solidFill>
                        <a:effectLst/>
                        <a:latin typeface="Arial" panose="020B0604020202020204" pitchFamily="34" charset="0"/>
                        <a:cs typeface="Arial" panose="020B0604020202020204" pitchFamily="34" charset="0"/>
                      </a:endParaRPr>
                    </a:p>
                  </a:txBody>
                  <a:tcPr marL="3237" marR="3237" marT="32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696673">
                <a:tc rowSpan="2">
                  <a:txBody>
                    <a:bodyPr/>
                    <a:lstStyle/>
                    <a:p>
                      <a:pPr algn="l" fontAlgn="ctr"/>
                      <a:r>
                        <a:rPr lang="en-ZA" sz="800" u="none" strike="noStrike" dirty="0">
                          <a:effectLst/>
                          <a:latin typeface="Arial" panose="020B0604020202020204" pitchFamily="34" charset="0"/>
                          <a:cs typeface="Arial" panose="020B0604020202020204" pitchFamily="34" charset="0"/>
                        </a:rPr>
                        <a:t>2.3 Ensure efficient election delivery by the timely establishment of accessible and suitable voting facilities and processes and by applying infrastructure and logistical resources to meet operation demands for main electoral events.</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38849" marR="3237" marT="32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ZA" sz="800" u="none" strike="noStrike">
                          <a:effectLst/>
                          <a:latin typeface="Arial" panose="020B0604020202020204" pitchFamily="34" charset="0"/>
                          <a:cs typeface="Arial" panose="020B0604020202020204" pitchFamily="34" charset="0"/>
                        </a:rPr>
                        <a:t>2.3.1</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3237" marR="3237" marT="32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ZA" sz="800" u="none" strike="noStrike">
                          <a:effectLst/>
                          <a:latin typeface="Arial" panose="020B0604020202020204" pitchFamily="34" charset="0"/>
                          <a:cs typeface="Arial" panose="020B0604020202020204" pitchFamily="34" charset="0"/>
                        </a:rPr>
                        <a:t>Number of contracted voting stations in place on main registration weekends or general election days in the years where applicable</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3237" marR="3237" marT="32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ZA" sz="800" u="none" strike="noStrike">
                          <a:effectLst/>
                          <a:latin typeface="Arial" panose="020B0604020202020204" pitchFamily="34" charset="0"/>
                          <a:cs typeface="Arial" panose="020B0604020202020204" pitchFamily="34" charset="0"/>
                        </a:rPr>
                        <a:t>22 612</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3237" marR="3237" marT="32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ZA" sz="800" u="none" strike="noStrike">
                          <a:effectLst/>
                          <a:latin typeface="Arial" panose="020B0604020202020204" pitchFamily="34" charset="0"/>
                          <a:cs typeface="Arial" panose="020B0604020202020204" pitchFamily="34" charset="0"/>
                        </a:rPr>
                        <a:t>22 613</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3237" marR="3237" marT="32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ZA" sz="800" u="none" strike="noStrike">
                          <a:effectLst/>
                          <a:latin typeface="Arial" panose="020B0604020202020204" pitchFamily="34" charset="0"/>
                          <a:cs typeface="Arial" panose="020B0604020202020204" pitchFamily="34" charset="0"/>
                        </a:rPr>
                        <a:t>22 617</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3237" marR="3237" marT="32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ZA" sz="800" u="none" strike="noStrike" dirty="0">
                          <a:effectLst/>
                          <a:latin typeface="Arial" panose="020B0604020202020204" pitchFamily="34" charset="0"/>
                          <a:cs typeface="Arial" panose="020B0604020202020204" pitchFamily="34" charset="0"/>
                        </a:rPr>
                        <a:t>4</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3237" marR="3237" marT="32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ZA" sz="800" b="1" u="none" strike="noStrike" dirty="0">
                          <a:effectLst/>
                          <a:latin typeface="Arial" panose="020B0604020202020204" pitchFamily="34" charset="0"/>
                          <a:cs typeface="Arial" panose="020B0604020202020204" pitchFamily="34" charset="0"/>
                        </a:rPr>
                        <a:t>Target achieved. </a:t>
                      </a:r>
                      <a:r>
                        <a:rPr lang="en-ZA" sz="800" u="none" strike="noStrike" dirty="0">
                          <a:effectLst/>
                          <a:latin typeface="Arial" panose="020B0604020202020204" pitchFamily="34" charset="0"/>
                          <a:cs typeface="Arial" panose="020B0604020202020204" pitchFamily="34" charset="0"/>
                        </a:rPr>
                        <a:t>Variance improved accessibility to voting stations.</a:t>
                      </a:r>
                      <a:endParaRPr lang="en-ZA" sz="800" b="1" i="0" u="none" strike="noStrike" dirty="0">
                        <a:solidFill>
                          <a:srgbClr val="000000"/>
                        </a:solidFill>
                        <a:effectLst/>
                        <a:latin typeface="Arial" panose="020B0604020202020204" pitchFamily="34" charset="0"/>
                        <a:cs typeface="Arial" panose="020B0604020202020204" pitchFamily="34" charset="0"/>
                      </a:endParaRPr>
                    </a:p>
                  </a:txBody>
                  <a:tcPr marL="3237" marR="3237" marT="32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40073">
                <a:tc vMerge="1">
                  <a:txBody>
                    <a:bodyPr/>
                    <a:lstStyle/>
                    <a:p>
                      <a:endParaRPr lang="en-ZA"/>
                    </a:p>
                  </a:txBody>
                  <a:tcPr/>
                </a:tc>
                <a:tc>
                  <a:txBody>
                    <a:bodyPr/>
                    <a:lstStyle/>
                    <a:p>
                      <a:pPr algn="l" fontAlgn="ctr"/>
                      <a:r>
                        <a:rPr lang="en-GB" sz="800" u="none" strike="noStrike">
                          <a:effectLst/>
                          <a:latin typeface="Arial" panose="020B0604020202020204" pitchFamily="34" charset="0"/>
                          <a:cs typeface="Arial" panose="020B0604020202020204" pitchFamily="34" charset="0"/>
                        </a:rPr>
                        <a:t>2.3.2</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3237" marR="3237" marT="32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800" u="none" strike="noStrike">
                          <a:effectLst/>
                          <a:latin typeface="Arial" panose="020B0604020202020204" pitchFamily="34" charset="0"/>
                          <a:cs typeface="Arial" panose="020B0604020202020204" pitchFamily="34" charset="0"/>
                        </a:rPr>
                        <a:t>Timely sourced electoral materials in accordance with the approved materials requirement plan (MRP) and bill of material (BOM) delivered to voting stations, for each main electoral event (i.e. national and provincial elections, and local government elections)</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3237" marR="3237" marT="32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ZA" sz="800" u="none" strike="noStrike">
                          <a:effectLst/>
                          <a:latin typeface="Arial" panose="020B0604020202020204" pitchFamily="34" charset="0"/>
                          <a:cs typeface="Arial" panose="020B0604020202020204" pitchFamily="34" charset="0"/>
                        </a:rPr>
                        <a:t>100% of 22 612 voting stations achieved</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3237" marR="3237" marT="32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ZA" sz="800" u="none" strike="noStrike">
                          <a:effectLst/>
                          <a:latin typeface="Arial" panose="020B0604020202020204" pitchFamily="34" charset="0"/>
                          <a:cs typeface="Arial" panose="020B0604020202020204" pitchFamily="34" charset="0"/>
                        </a:rPr>
                        <a:t>100% of 22 613 voting stations achievement</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3237" marR="3237" marT="32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dirty="0">
                          <a:effectLst/>
                          <a:latin typeface="Arial" panose="020B0604020202020204" pitchFamily="34" charset="0"/>
                          <a:cs typeface="Arial" panose="020B0604020202020204" pitchFamily="34" charset="0"/>
                        </a:rPr>
                        <a:t>100% of 22 617 voting stations achieved</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3237" marR="3237" marT="32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a:effectLst/>
                          <a:latin typeface="Arial" panose="020B0604020202020204" pitchFamily="34" charset="0"/>
                          <a:cs typeface="Arial" panose="020B0604020202020204" pitchFamily="34" charset="0"/>
                        </a:rPr>
                        <a:t>4</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3237" marR="3237" marT="32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ZA" sz="800" b="1" u="none" strike="noStrike" dirty="0">
                          <a:effectLst/>
                          <a:latin typeface="Arial" panose="020B0604020202020204" pitchFamily="34" charset="0"/>
                          <a:cs typeface="Arial" panose="020B0604020202020204" pitchFamily="34" charset="0"/>
                        </a:rPr>
                        <a:t>Target achieved. </a:t>
                      </a:r>
                      <a:r>
                        <a:rPr lang="en-ZA" sz="800" u="none" strike="noStrike" dirty="0">
                          <a:effectLst/>
                          <a:latin typeface="Arial" panose="020B0604020202020204" pitchFamily="34" charset="0"/>
                          <a:cs typeface="Arial" panose="020B0604020202020204" pitchFamily="34" charset="0"/>
                        </a:rPr>
                        <a:t>100% of voting stations was achieved.</a:t>
                      </a:r>
                      <a:endParaRPr lang="en-ZA" sz="800" b="1" i="0" u="none" strike="noStrike" dirty="0">
                        <a:solidFill>
                          <a:srgbClr val="000000"/>
                        </a:solidFill>
                        <a:effectLst/>
                        <a:latin typeface="Arial" panose="020B0604020202020204" pitchFamily="34" charset="0"/>
                        <a:cs typeface="Arial" panose="020B0604020202020204" pitchFamily="34" charset="0"/>
                      </a:endParaRPr>
                    </a:p>
                  </a:txBody>
                  <a:tcPr marL="3237" marR="3237" marT="32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187158">
                <a:tc>
                  <a:txBody>
                    <a:bodyPr/>
                    <a:lstStyle/>
                    <a:p>
                      <a:pPr marL="0" indent="0" algn="l" defTabSz="914400" rtl="0" eaLnBrk="1" fontAlgn="ctr" latinLnBrk="0" hangingPunct="1"/>
                      <a:r>
                        <a:rPr lang="en-ZA" sz="800" u="none" strike="noStrike" kern="1200" dirty="0">
                          <a:solidFill>
                            <a:schemeClr val="dk1"/>
                          </a:solidFill>
                          <a:effectLst/>
                          <a:latin typeface="Arial" panose="020B0604020202020204" pitchFamily="34" charset="0"/>
                          <a:ea typeface="+mn-ea"/>
                          <a:cs typeface="Arial" panose="020B0604020202020204" pitchFamily="34" charset="0"/>
                        </a:rPr>
                        <a:t>2.4 Provide consultative and cooperative liaison platforms between the Electoral Commission and political parties to facilitate free and fair elections.</a:t>
                      </a:r>
                    </a:p>
                  </a:txBody>
                  <a:tcPr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ZA" sz="800" b="0" i="0" u="none" strike="noStrike" dirty="0">
                          <a:solidFill>
                            <a:srgbClr val="000000"/>
                          </a:solidFill>
                          <a:effectLst/>
                          <a:latin typeface="Arial"/>
                        </a:rPr>
                        <a:t>2.4.1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ZA" sz="800" b="0" i="0" u="none" strike="noStrike" dirty="0">
                          <a:solidFill>
                            <a:srgbClr val="000000"/>
                          </a:solidFill>
                          <a:effectLst/>
                          <a:latin typeface="Arial"/>
                        </a:rPr>
                        <a:t>Number of liaison sessions held with members of party liaison committees (PLCs) at national (1), provincial (9) and municipal (213) levels per annum</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fr-FR" sz="800" b="0" i="0" u="none" strike="noStrike" dirty="0">
                          <a:solidFill>
                            <a:srgbClr val="000000"/>
                          </a:solidFill>
                          <a:effectLst/>
                          <a:latin typeface="Arial"/>
                        </a:rPr>
                        <a:t>(1 937 liaison sessions</a:t>
                      </a:r>
                      <a:r>
                        <a:rPr lang="fr-FR" sz="800" b="0" i="0" u="none" strike="noStrike" dirty="0" smtClean="0">
                          <a:solidFill>
                            <a:srgbClr val="000000"/>
                          </a:solidFill>
                          <a:effectLst/>
                          <a:latin typeface="Arial"/>
                        </a:rPr>
                        <a:t>)</a:t>
                      </a:r>
                    </a:p>
                    <a:p>
                      <a:pPr algn="ctr" fontAlgn="ctr"/>
                      <a:r>
                        <a:rPr lang="fr-FR" sz="800" b="0" i="0" u="none" strike="noStrike" dirty="0" smtClean="0">
                          <a:solidFill>
                            <a:srgbClr val="000000"/>
                          </a:solidFill>
                          <a:effectLst/>
                          <a:latin typeface="Arial"/>
                        </a:rPr>
                        <a:t> </a:t>
                      </a:r>
                    </a:p>
                    <a:p>
                      <a:pPr algn="ctr" fontAlgn="ctr"/>
                      <a:r>
                        <a:rPr lang="fr-FR" sz="800" b="0" i="0" u="none" strike="noStrike" dirty="0" smtClean="0">
                          <a:solidFill>
                            <a:srgbClr val="000000"/>
                          </a:solidFill>
                          <a:effectLst/>
                          <a:latin typeface="Arial"/>
                        </a:rPr>
                        <a:t>17 National </a:t>
                      </a:r>
                    </a:p>
                    <a:p>
                      <a:pPr algn="ctr" fontAlgn="ctr"/>
                      <a:r>
                        <a:rPr lang="fr-FR" sz="800" b="0" i="0" u="none" strike="noStrike" dirty="0" smtClean="0">
                          <a:solidFill>
                            <a:srgbClr val="000000"/>
                          </a:solidFill>
                          <a:effectLst/>
                          <a:latin typeface="Arial"/>
                        </a:rPr>
                        <a:t>57 Provincial </a:t>
                      </a:r>
                    </a:p>
                    <a:p>
                      <a:pPr algn="ctr" fontAlgn="ctr"/>
                      <a:r>
                        <a:rPr lang="fr-FR" sz="800" b="0" i="0" u="none" strike="noStrike" dirty="0" smtClean="0">
                          <a:solidFill>
                            <a:srgbClr val="000000"/>
                          </a:solidFill>
                          <a:effectLst/>
                          <a:latin typeface="Arial"/>
                        </a:rPr>
                        <a:t>1 </a:t>
                      </a:r>
                      <a:r>
                        <a:rPr lang="fr-FR" sz="800" b="0" i="0" u="none" strike="noStrike" dirty="0">
                          <a:solidFill>
                            <a:srgbClr val="000000"/>
                          </a:solidFill>
                          <a:effectLst/>
                          <a:latin typeface="Arial"/>
                        </a:rPr>
                        <a:t>863 </a:t>
                      </a:r>
                      <a:r>
                        <a:rPr lang="fr-FR" sz="800" b="0" i="0" u="none" strike="noStrike" dirty="0" smtClean="0">
                          <a:solidFill>
                            <a:srgbClr val="000000"/>
                          </a:solidFill>
                          <a:effectLst/>
                          <a:latin typeface="Arial"/>
                        </a:rPr>
                        <a:t>Local</a:t>
                      </a:r>
                      <a:endParaRPr lang="fr-FR" sz="800" b="0" i="0" u="none" strike="noStrike" dirty="0">
                        <a:solidFill>
                          <a:srgbClr val="000000"/>
                        </a:solidFill>
                        <a:effectLst/>
                        <a:latin typeface="Arial"/>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fr-FR" sz="800" b="0" i="0" u="none" strike="noStrike" dirty="0">
                          <a:solidFill>
                            <a:srgbClr val="000000"/>
                          </a:solidFill>
                          <a:effectLst/>
                          <a:latin typeface="Arial"/>
                        </a:rPr>
                        <a:t>(892 liaison sessions</a:t>
                      </a:r>
                      <a:r>
                        <a:rPr lang="fr-FR" sz="800" b="0" i="0" u="none" strike="noStrike" dirty="0" smtClean="0">
                          <a:solidFill>
                            <a:srgbClr val="000000"/>
                          </a:solidFill>
                          <a:effectLst/>
                          <a:latin typeface="Arial"/>
                        </a:rPr>
                        <a:t>)</a:t>
                      </a:r>
                    </a:p>
                    <a:p>
                      <a:pPr algn="ctr" fontAlgn="ctr"/>
                      <a:r>
                        <a:rPr lang="fr-FR" sz="800" b="0" i="0" u="none" strike="noStrike" dirty="0" smtClean="0">
                          <a:solidFill>
                            <a:srgbClr val="000000"/>
                          </a:solidFill>
                          <a:effectLst/>
                          <a:latin typeface="Arial"/>
                        </a:rPr>
                        <a:t> </a:t>
                      </a:r>
                    </a:p>
                    <a:p>
                      <a:pPr algn="ctr" fontAlgn="ctr"/>
                      <a:r>
                        <a:rPr lang="fr-FR" sz="800" b="0" i="0" u="none" strike="noStrike" dirty="0" smtClean="0">
                          <a:solidFill>
                            <a:srgbClr val="000000"/>
                          </a:solidFill>
                          <a:effectLst/>
                          <a:latin typeface="Arial"/>
                        </a:rPr>
                        <a:t>4 National </a:t>
                      </a:r>
                    </a:p>
                    <a:p>
                      <a:pPr algn="ctr" fontAlgn="ctr"/>
                      <a:r>
                        <a:rPr lang="fr-FR" sz="800" b="0" i="0" u="none" strike="noStrike" dirty="0" smtClean="0">
                          <a:solidFill>
                            <a:srgbClr val="000000"/>
                          </a:solidFill>
                          <a:effectLst/>
                          <a:latin typeface="Arial"/>
                        </a:rPr>
                        <a:t>36 Provincial </a:t>
                      </a:r>
                    </a:p>
                    <a:p>
                      <a:pPr algn="ctr" fontAlgn="ctr"/>
                      <a:r>
                        <a:rPr lang="fr-FR" sz="800" b="0" i="0" u="none" strike="noStrike" dirty="0" smtClean="0">
                          <a:solidFill>
                            <a:srgbClr val="000000"/>
                          </a:solidFill>
                          <a:effectLst/>
                          <a:latin typeface="Arial"/>
                        </a:rPr>
                        <a:t>1 </a:t>
                      </a:r>
                      <a:r>
                        <a:rPr lang="fr-FR" sz="800" b="0" i="0" u="none" strike="noStrike" dirty="0">
                          <a:solidFill>
                            <a:srgbClr val="000000"/>
                          </a:solidFill>
                          <a:effectLst/>
                          <a:latin typeface="Arial"/>
                        </a:rPr>
                        <a:t>232 Local</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ZA" sz="800" b="0" i="0" u="none" strike="noStrike" dirty="0">
                          <a:solidFill>
                            <a:srgbClr val="000000"/>
                          </a:solidFill>
                          <a:effectLst/>
                          <a:latin typeface="Arial"/>
                        </a:rPr>
                        <a:t>(1 </a:t>
                      </a:r>
                      <a:r>
                        <a:rPr lang="en-ZA" sz="800" b="0" i="0" u="none" strike="noStrike" dirty="0" smtClean="0">
                          <a:solidFill>
                            <a:srgbClr val="000000"/>
                          </a:solidFill>
                          <a:effectLst/>
                          <a:latin typeface="Arial"/>
                        </a:rPr>
                        <a:t>285 </a:t>
                      </a:r>
                      <a:r>
                        <a:rPr lang="en-ZA" sz="800" b="0" i="0" u="none" strike="noStrike" dirty="0">
                          <a:solidFill>
                            <a:srgbClr val="000000"/>
                          </a:solidFill>
                          <a:effectLst/>
                          <a:latin typeface="Arial"/>
                        </a:rPr>
                        <a:t>liaison sessions</a:t>
                      </a:r>
                      <a:r>
                        <a:rPr lang="en-ZA" sz="800" b="0" i="0" u="none" strike="noStrike" dirty="0" smtClean="0">
                          <a:solidFill>
                            <a:srgbClr val="000000"/>
                          </a:solidFill>
                          <a:effectLst/>
                          <a:latin typeface="Arial"/>
                        </a:rPr>
                        <a:t>)</a:t>
                      </a:r>
                    </a:p>
                    <a:p>
                      <a:pPr algn="ctr" fontAlgn="ctr"/>
                      <a:endParaRPr lang="en-ZA" sz="800" b="0" i="0" u="none" strike="noStrike" dirty="0" smtClean="0">
                        <a:solidFill>
                          <a:srgbClr val="000000"/>
                        </a:solidFill>
                        <a:effectLst/>
                        <a:latin typeface="Arial"/>
                      </a:endParaRPr>
                    </a:p>
                    <a:p>
                      <a:pPr algn="ctr" fontAlgn="ctr"/>
                      <a:r>
                        <a:rPr lang="en-US" sz="800" b="0" i="0" u="none" strike="noStrike" dirty="0" smtClean="0">
                          <a:solidFill>
                            <a:srgbClr val="000000"/>
                          </a:solidFill>
                          <a:effectLst/>
                          <a:latin typeface="Arial"/>
                        </a:rPr>
                        <a:t>7 National</a:t>
                      </a:r>
                    </a:p>
                    <a:p>
                      <a:pPr algn="ctr" fontAlgn="ctr"/>
                      <a:r>
                        <a:rPr lang="en-US" sz="800" b="0" i="0" u="none" strike="noStrike" dirty="0" smtClean="0">
                          <a:solidFill>
                            <a:srgbClr val="000000"/>
                          </a:solidFill>
                          <a:effectLst/>
                          <a:latin typeface="Arial"/>
                        </a:rPr>
                        <a:t>47</a:t>
                      </a:r>
                      <a:r>
                        <a:rPr lang="en-US" sz="800" b="0" i="0" u="none" strike="noStrike" baseline="0" dirty="0" smtClean="0">
                          <a:solidFill>
                            <a:srgbClr val="000000"/>
                          </a:solidFill>
                          <a:effectLst/>
                          <a:latin typeface="Arial"/>
                        </a:rPr>
                        <a:t> Provincial</a:t>
                      </a:r>
                    </a:p>
                    <a:p>
                      <a:pPr algn="ctr" fontAlgn="ctr"/>
                      <a:r>
                        <a:rPr lang="en-US" sz="800" b="0" i="0" u="none" strike="noStrike" baseline="0" dirty="0" smtClean="0">
                          <a:solidFill>
                            <a:srgbClr val="000000"/>
                          </a:solidFill>
                          <a:effectLst/>
                          <a:latin typeface="Arial"/>
                        </a:rPr>
                        <a:t>1 231 Local</a:t>
                      </a:r>
                      <a:endParaRPr lang="en-ZA" sz="800" b="0" i="0" u="none" strike="noStrike" dirty="0">
                        <a:solidFill>
                          <a:srgbClr val="000000"/>
                        </a:solidFill>
                        <a:effectLst/>
                        <a:latin typeface="Arial"/>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ZA" sz="800" b="0" i="0" u="none" strike="noStrike" dirty="0" smtClean="0">
                          <a:solidFill>
                            <a:srgbClr val="000000"/>
                          </a:solidFill>
                          <a:effectLst/>
                          <a:latin typeface="Arial"/>
                        </a:rPr>
                        <a:t>393</a:t>
                      </a:r>
                      <a:endParaRPr lang="en-ZA" sz="800" b="0" i="0" u="none" strike="noStrike" dirty="0">
                        <a:solidFill>
                          <a:srgbClr val="000000"/>
                        </a:solidFill>
                        <a:effectLst/>
                        <a:latin typeface="Arial"/>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ZA" sz="800" b="1" i="0" u="none" strike="noStrike" dirty="0">
                          <a:solidFill>
                            <a:srgbClr val="000000"/>
                          </a:solidFill>
                          <a:effectLst/>
                          <a:latin typeface="Arial"/>
                        </a:rPr>
                        <a:t>Target achieved</a:t>
                      </a:r>
                      <a:r>
                        <a:rPr lang="en-ZA" sz="800" b="0" i="0" u="none" strike="noStrike" dirty="0">
                          <a:solidFill>
                            <a:srgbClr val="000000"/>
                          </a:solidFill>
                          <a:effectLst/>
                          <a:latin typeface="Arial"/>
                        </a:rPr>
                        <a:t>. The number of liaison sessions exceeded the target by </a:t>
                      </a:r>
                      <a:r>
                        <a:rPr lang="en-ZA" sz="800" b="0" i="0" u="none" strike="noStrike" dirty="0" smtClean="0">
                          <a:solidFill>
                            <a:srgbClr val="000000"/>
                          </a:solidFill>
                          <a:effectLst/>
                          <a:latin typeface="Arial"/>
                        </a:rPr>
                        <a:t>393. </a:t>
                      </a:r>
                      <a:r>
                        <a:rPr lang="en-ZA" sz="800" b="0" i="0" u="none" strike="noStrike" dirty="0">
                          <a:solidFill>
                            <a:srgbClr val="000000"/>
                          </a:solidFill>
                          <a:effectLst/>
                          <a:latin typeface="Arial"/>
                        </a:rPr>
                        <a:t>This was due to the increase in the number of by-elections held for the year.</a:t>
                      </a:r>
                      <a:endParaRPr lang="en-ZA" sz="800" b="1" i="0" u="none" strike="noStrike" dirty="0">
                        <a:solidFill>
                          <a:srgbClr val="000000"/>
                        </a:solidFill>
                        <a:effectLst/>
                        <a:latin typeface="Arial"/>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93726">
                <a:tc>
                  <a:txBody>
                    <a:bodyPr/>
                    <a:lstStyle/>
                    <a:p>
                      <a:pPr marL="0" algn="l" defTabSz="914400" rtl="0" eaLnBrk="1" fontAlgn="ctr" latinLnBrk="0" hangingPunct="1"/>
                      <a:r>
                        <a:rPr lang="en-ZA" sz="800" u="none" strike="noStrike" kern="1200" dirty="0">
                          <a:solidFill>
                            <a:schemeClr val="dk1"/>
                          </a:solidFill>
                          <a:effectLst/>
                          <a:latin typeface="Arial" panose="020B0604020202020204" pitchFamily="34" charset="0"/>
                          <a:ea typeface="+mn-ea"/>
                          <a:cs typeface="Arial" panose="020B0604020202020204" pitchFamily="34" charset="0"/>
                        </a:rPr>
                        <a:t>2.5 Strive for excellence at voting station level</a:t>
                      </a:r>
                    </a:p>
                  </a:txBody>
                  <a:tcPr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ZA" sz="800" b="0" i="0" u="none" strike="noStrike">
                          <a:solidFill>
                            <a:srgbClr val="000000"/>
                          </a:solidFill>
                          <a:effectLst/>
                          <a:latin typeface="Arial"/>
                        </a:rPr>
                        <a:t>2.5.1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ZA" sz="800" b="0" i="0" u="none" strike="noStrike" dirty="0">
                          <a:solidFill>
                            <a:srgbClr val="000000"/>
                          </a:solidFill>
                          <a:effectLst/>
                          <a:latin typeface="Arial"/>
                        </a:rPr>
                        <a:t>Number of electoral staff recruited and trained per annum</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ZA" sz="800" b="0" i="0" u="none" strike="noStrike" dirty="0">
                          <a:solidFill>
                            <a:srgbClr val="000000"/>
                          </a:solidFill>
                          <a:effectLst/>
                          <a:latin typeface="Arial"/>
                        </a:rPr>
                        <a:t>262 738 staff members</a:t>
                      </a:r>
                      <a:br>
                        <a:rPr lang="en-ZA" sz="800" b="0" i="0" u="none" strike="noStrike" dirty="0">
                          <a:solidFill>
                            <a:srgbClr val="000000"/>
                          </a:solidFill>
                          <a:effectLst/>
                          <a:latin typeface="Arial"/>
                        </a:rPr>
                      </a:br>
                      <a:r>
                        <a:rPr lang="en-ZA" sz="800" b="0" i="0" u="none" strike="noStrike" dirty="0">
                          <a:solidFill>
                            <a:srgbClr val="000000"/>
                          </a:solidFill>
                          <a:effectLst/>
                          <a:latin typeface="Arial"/>
                        </a:rPr>
                        <a:t/>
                      </a:r>
                      <a:br>
                        <a:rPr lang="en-ZA" sz="800" b="0" i="0" u="none" strike="noStrike" dirty="0">
                          <a:solidFill>
                            <a:srgbClr val="000000"/>
                          </a:solidFill>
                          <a:effectLst/>
                          <a:latin typeface="Arial"/>
                        </a:rPr>
                      </a:br>
                      <a:r>
                        <a:rPr lang="en-ZA" sz="800" b="0" i="0" u="none" strike="noStrike" dirty="0">
                          <a:solidFill>
                            <a:srgbClr val="000000"/>
                          </a:solidFill>
                          <a:effectLst/>
                          <a:latin typeface="Arial"/>
                        </a:rPr>
                        <a:t>(58 001 for </a:t>
                      </a:r>
                      <a:r>
                        <a:rPr lang="en-ZA" sz="800" b="0" i="0" u="none" strike="noStrike" dirty="0" smtClean="0">
                          <a:solidFill>
                            <a:srgbClr val="000000"/>
                          </a:solidFill>
                          <a:effectLst/>
                          <a:latin typeface="Arial"/>
                        </a:rPr>
                        <a:t>second registration weekend and  </a:t>
                      </a:r>
                    </a:p>
                    <a:p>
                      <a:pPr algn="ctr" fontAlgn="ctr"/>
                      <a:r>
                        <a:rPr lang="en-ZA" sz="800" b="0" i="0" u="none" strike="noStrike" dirty="0" smtClean="0">
                          <a:solidFill>
                            <a:srgbClr val="000000"/>
                          </a:solidFill>
                          <a:effectLst/>
                          <a:latin typeface="Arial"/>
                        </a:rPr>
                        <a:t>204 </a:t>
                      </a:r>
                      <a:r>
                        <a:rPr lang="en-ZA" sz="800" b="0" i="0" u="none" strike="noStrike" dirty="0">
                          <a:solidFill>
                            <a:srgbClr val="000000"/>
                          </a:solidFill>
                          <a:effectLst/>
                          <a:latin typeface="Arial"/>
                        </a:rPr>
                        <a:t>737 for 2016 Local Government Election)</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ZA" sz="800" b="0" i="0" u="none" strike="noStrike" dirty="0">
                          <a:solidFill>
                            <a:srgbClr val="000000"/>
                          </a:solidFill>
                          <a:effectLst/>
                          <a:latin typeface="Arial"/>
                        </a:rPr>
                        <a:t>61 055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ZA" sz="800" b="0" i="0" u="none" strike="noStrike">
                          <a:solidFill>
                            <a:srgbClr val="000000"/>
                          </a:solidFill>
                          <a:effectLst/>
                          <a:latin typeface="Arial"/>
                        </a:rPr>
                        <a:t>67 289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ZA" sz="800" b="0" i="0" u="none" strike="noStrike">
                          <a:solidFill>
                            <a:srgbClr val="000000"/>
                          </a:solidFill>
                          <a:effectLst/>
                          <a:latin typeface="Arial"/>
                        </a:rPr>
                        <a:t>6 234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ZA" sz="800" b="1" i="0" u="none" strike="noStrike" dirty="0">
                          <a:solidFill>
                            <a:srgbClr val="000000"/>
                          </a:solidFill>
                          <a:effectLst/>
                          <a:latin typeface="Arial"/>
                        </a:rPr>
                        <a:t>Target achieved.</a:t>
                      </a:r>
                      <a:r>
                        <a:rPr lang="en-ZA" sz="800" b="0" i="0" u="none" strike="noStrike" dirty="0">
                          <a:solidFill>
                            <a:srgbClr val="000000"/>
                          </a:solidFill>
                          <a:effectLst/>
                          <a:latin typeface="Arial"/>
                        </a:rPr>
                        <a:t> The deviations (difference of 6  234) is due to requests prior to the event for additional staff in high risk areas, as well as marginally based on an increased number of voting stations by 4.</a:t>
                      </a:r>
                      <a:endParaRPr lang="en-ZA" sz="800" b="1" i="0" u="none" strike="noStrike" dirty="0">
                        <a:solidFill>
                          <a:srgbClr val="000000"/>
                        </a:solidFill>
                        <a:effectLst/>
                        <a:latin typeface="Arial"/>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xmlns="" val="28688207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03434" y="349324"/>
            <a:ext cx="8085762" cy="461665"/>
          </a:xfrm>
          <a:prstGeom prst="rect">
            <a:avLst/>
          </a:prstGeom>
          <a:noFill/>
        </p:spPr>
        <p:txBody>
          <a:bodyPr wrap="square" rtlCol="0">
            <a:spAutoFit/>
          </a:bodyPr>
          <a:lstStyle/>
          <a:p>
            <a:r>
              <a:rPr lang="en-US" sz="2400" b="1" dirty="0">
                <a:solidFill>
                  <a:srgbClr val="155294"/>
                </a:solidFill>
                <a:latin typeface="Arial" charset="0"/>
                <a:ea typeface="Arial" charset="0"/>
                <a:cs typeface="Arial" charset="0"/>
              </a:rPr>
              <a:t>Programme </a:t>
            </a:r>
            <a:r>
              <a:rPr lang="en-US" sz="2400" b="1" dirty="0" smtClean="0">
                <a:solidFill>
                  <a:srgbClr val="155294"/>
                </a:solidFill>
                <a:latin typeface="Arial" charset="0"/>
                <a:ea typeface="Arial" charset="0"/>
                <a:cs typeface="Arial" charset="0"/>
              </a:rPr>
              <a:t>3: Outreach</a:t>
            </a:r>
            <a:endParaRPr lang="en-US" sz="2400" b="1" dirty="0">
              <a:solidFill>
                <a:srgbClr val="155294"/>
              </a:solidFill>
              <a:latin typeface="Arial" charset="0"/>
              <a:ea typeface="Arial" charset="0"/>
              <a:cs typeface="Arial" charset="0"/>
            </a:endParaRPr>
          </a:p>
        </p:txBody>
      </p:sp>
      <p:sp>
        <p:nvSpPr>
          <p:cNvPr id="7" name="Slide Number Placeholder 3"/>
          <p:cNvSpPr>
            <a:spLocks noGrp="1"/>
          </p:cNvSpPr>
          <p:nvPr>
            <p:ph type="sldNum" sz="quarter" idx="12"/>
          </p:nvPr>
        </p:nvSpPr>
        <p:spPr>
          <a:xfrm>
            <a:off x="6300192" y="6381328"/>
            <a:ext cx="2133600" cy="365125"/>
          </a:xfrm>
        </p:spPr>
        <p:txBody>
          <a:bodyPr/>
          <a:lstStyle/>
          <a:p>
            <a:pPr>
              <a:defRPr/>
            </a:pPr>
            <a:fld id="{39AA8BA9-080E-4EDB-BAF0-9B905D3FA43D}" type="slidenum">
              <a:rPr lang="en-GB" b="1" smtClean="0">
                <a:solidFill>
                  <a:schemeClr val="bg1"/>
                </a:solidFill>
              </a:rPr>
              <a:pPr>
                <a:defRPr/>
              </a:pPr>
              <a:t>18</a:t>
            </a:fld>
            <a:endParaRPr lang="en-GB" b="1" dirty="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153314878"/>
              </p:ext>
            </p:extLst>
          </p:nvPr>
        </p:nvGraphicFramePr>
        <p:xfrm>
          <a:off x="297842" y="908720"/>
          <a:ext cx="8594638" cy="4752528"/>
        </p:xfrm>
        <a:graphic>
          <a:graphicData uri="http://schemas.openxmlformats.org/drawingml/2006/table">
            <a:tbl>
              <a:tblPr>
                <a:tableStyleId>{5C22544A-7EE6-4342-B048-85BDC9FD1C3A}</a:tableStyleId>
              </a:tblPr>
              <a:tblGrid>
                <a:gridCol w="1311045"/>
                <a:gridCol w="437015"/>
                <a:gridCol w="2039405"/>
                <a:gridCol w="946867"/>
                <a:gridCol w="801195"/>
                <a:gridCol w="910451"/>
                <a:gridCol w="983283"/>
                <a:gridCol w="1165377"/>
              </a:tblGrid>
              <a:tr h="588453">
                <a:tc>
                  <a:txBody>
                    <a:bodyPr/>
                    <a:lstStyle/>
                    <a:p>
                      <a:pPr algn="just" fontAlgn="ctr"/>
                      <a:r>
                        <a:rPr lang="en-GB" sz="800" b="1" u="none" strike="noStrike" dirty="0">
                          <a:effectLst/>
                          <a:latin typeface="Arial" panose="020B0604020202020204" pitchFamily="34" charset="0"/>
                          <a:cs typeface="Arial" panose="020B0604020202020204" pitchFamily="34" charset="0"/>
                        </a:rPr>
                        <a:t>Strategic objective</a:t>
                      </a:r>
                      <a:endParaRPr lang="en-ZA" sz="800" b="1" i="0" u="none" strike="noStrike" dirty="0">
                        <a:solidFill>
                          <a:srgbClr val="000000"/>
                        </a:solidFill>
                        <a:effectLst/>
                        <a:latin typeface="Arial" panose="020B0604020202020204" pitchFamily="34" charset="0"/>
                        <a:cs typeface="Arial" panose="020B0604020202020204" pitchFamily="34" charset="0"/>
                      </a:endParaRPr>
                    </a:p>
                  </a:txBody>
                  <a:tcPr marL="4175" marR="4175" marT="4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dirty="0" smtClean="0">
                          <a:effectLst/>
                          <a:latin typeface="Arial" panose="020B0604020202020204" pitchFamily="34" charset="0"/>
                          <a:cs typeface="Arial" panose="020B0604020202020204" pitchFamily="34" charset="0"/>
                        </a:rPr>
                        <a:t>Ref</a:t>
                      </a:r>
                      <a:endParaRPr lang="en-ZA" sz="800" b="1" i="0" u="none" strike="noStrike" dirty="0">
                        <a:solidFill>
                          <a:srgbClr val="000000"/>
                        </a:solidFill>
                        <a:effectLst/>
                        <a:latin typeface="Arial" panose="020B0604020202020204" pitchFamily="34" charset="0"/>
                        <a:cs typeface="Arial" panose="020B0604020202020204" pitchFamily="34" charset="0"/>
                      </a:endParaRPr>
                    </a:p>
                  </a:txBody>
                  <a:tcPr marL="4175" marR="4175" marT="4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a:effectLst/>
                          <a:latin typeface="Arial" panose="020B0604020202020204" pitchFamily="34" charset="0"/>
                          <a:cs typeface="Arial" panose="020B0604020202020204" pitchFamily="34" charset="0"/>
                        </a:rPr>
                        <a:t>Performance indicator</a:t>
                      </a:r>
                      <a:endParaRPr lang="en-ZA" sz="800" b="1" i="0" u="none" strike="noStrike">
                        <a:solidFill>
                          <a:srgbClr val="000000"/>
                        </a:solidFill>
                        <a:effectLst/>
                        <a:latin typeface="Arial" panose="020B0604020202020204" pitchFamily="34" charset="0"/>
                        <a:cs typeface="Arial" panose="020B0604020202020204" pitchFamily="34" charset="0"/>
                      </a:endParaRPr>
                    </a:p>
                  </a:txBody>
                  <a:tcPr marL="4175" marR="4175" marT="4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a:effectLst/>
                          <a:latin typeface="Arial" panose="020B0604020202020204" pitchFamily="34" charset="0"/>
                          <a:cs typeface="Arial" panose="020B0604020202020204" pitchFamily="34" charset="0"/>
                        </a:rPr>
                        <a:t>Actual achievement 2016/17</a:t>
                      </a:r>
                      <a:endParaRPr lang="en-ZA" sz="800" b="1" i="0" u="none" strike="noStrike">
                        <a:solidFill>
                          <a:srgbClr val="000000"/>
                        </a:solidFill>
                        <a:effectLst/>
                        <a:latin typeface="Arial" panose="020B0604020202020204" pitchFamily="34" charset="0"/>
                        <a:cs typeface="Arial" panose="020B0604020202020204" pitchFamily="34" charset="0"/>
                      </a:endParaRPr>
                    </a:p>
                  </a:txBody>
                  <a:tcPr marL="4175" marR="4175" marT="4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dirty="0">
                          <a:effectLst/>
                          <a:latin typeface="Arial" panose="020B0604020202020204" pitchFamily="34" charset="0"/>
                          <a:cs typeface="Arial" panose="020B0604020202020204" pitchFamily="34" charset="0"/>
                        </a:rPr>
                        <a:t>Planned </a:t>
                      </a:r>
                      <a:r>
                        <a:rPr lang="en-GB" sz="800" b="1" u="none" strike="noStrike" dirty="0" smtClean="0">
                          <a:effectLst/>
                          <a:latin typeface="Arial" panose="020B0604020202020204" pitchFamily="34" charset="0"/>
                          <a:cs typeface="Arial" panose="020B0604020202020204" pitchFamily="34" charset="0"/>
                        </a:rPr>
                        <a:t>target  2017/18</a:t>
                      </a:r>
                    </a:p>
                  </a:txBody>
                  <a:tcPr marL="4175" marR="4175" marT="4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dirty="0">
                          <a:effectLst/>
                          <a:latin typeface="Arial" panose="020B0604020202020204" pitchFamily="34" charset="0"/>
                          <a:cs typeface="Arial" panose="020B0604020202020204" pitchFamily="34" charset="0"/>
                        </a:rPr>
                        <a:t>Actual </a:t>
                      </a:r>
                      <a:r>
                        <a:rPr lang="en-GB" sz="800" b="1" u="none" strike="noStrike" dirty="0" smtClean="0">
                          <a:effectLst/>
                          <a:latin typeface="Arial" panose="020B0604020202020204" pitchFamily="34" charset="0"/>
                          <a:cs typeface="Arial" panose="020B0604020202020204" pitchFamily="34" charset="0"/>
                        </a:rPr>
                        <a:t>achievement 2017/18</a:t>
                      </a:r>
                    </a:p>
                  </a:txBody>
                  <a:tcPr marL="4175" marR="4175" marT="4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a:effectLst/>
                          <a:latin typeface="Arial" panose="020B0604020202020204" pitchFamily="34" charset="0"/>
                          <a:cs typeface="Arial" panose="020B0604020202020204" pitchFamily="34" charset="0"/>
                        </a:rPr>
                        <a:t>Deviation from planned target to actual achievement for 2017/18</a:t>
                      </a:r>
                      <a:endParaRPr lang="en-ZA" sz="800" b="1" i="0" u="none" strike="noStrike">
                        <a:solidFill>
                          <a:srgbClr val="000000"/>
                        </a:solidFill>
                        <a:effectLst/>
                        <a:latin typeface="Arial" panose="020B0604020202020204" pitchFamily="34" charset="0"/>
                        <a:cs typeface="Arial" panose="020B0604020202020204" pitchFamily="34" charset="0"/>
                      </a:endParaRPr>
                    </a:p>
                  </a:txBody>
                  <a:tcPr marL="4175" marR="4175" marT="4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dirty="0">
                          <a:effectLst/>
                          <a:latin typeface="Arial" panose="020B0604020202020204" pitchFamily="34" charset="0"/>
                          <a:cs typeface="Arial" panose="020B0604020202020204" pitchFamily="34" charset="0"/>
                        </a:rPr>
                        <a:t>Comment on deviations</a:t>
                      </a:r>
                      <a:endParaRPr lang="en-ZA" sz="800" b="1" i="0" u="none" strike="noStrike" dirty="0">
                        <a:solidFill>
                          <a:srgbClr val="000000"/>
                        </a:solidFill>
                        <a:effectLst/>
                        <a:latin typeface="Arial" panose="020B0604020202020204" pitchFamily="34" charset="0"/>
                        <a:cs typeface="Arial" panose="020B0604020202020204" pitchFamily="34" charset="0"/>
                      </a:endParaRPr>
                    </a:p>
                  </a:txBody>
                  <a:tcPr marL="4175" marR="4175" marT="4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979067">
                <a:tc rowSpan="4">
                  <a:txBody>
                    <a:bodyPr/>
                    <a:lstStyle/>
                    <a:p>
                      <a:pPr algn="l" fontAlgn="ctr"/>
                      <a:r>
                        <a:rPr lang="en-GB" sz="800" u="none" strike="noStrike" dirty="0">
                          <a:effectLst/>
                          <a:latin typeface="Arial" panose="020B0604020202020204" pitchFamily="34" charset="0"/>
                          <a:cs typeface="Arial" panose="020B0604020202020204" pitchFamily="34" charset="0"/>
                        </a:rPr>
                        <a:t>3.1 Encourage the electorate’s engagement with, and participation in, electoral processes.</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4175" marR="4175" marT="4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800" u="none" strike="noStrike">
                          <a:effectLst/>
                          <a:latin typeface="Arial" panose="020B0604020202020204" pitchFamily="34" charset="0"/>
                          <a:cs typeface="Arial" panose="020B0604020202020204" pitchFamily="34" charset="0"/>
                        </a:rPr>
                        <a:t>3.1.1</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4175" marR="4175" marT="4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ZA" sz="800" u="none" strike="noStrike">
                          <a:effectLst/>
                          <a:latin typeface="Arial" panose="020B0604020202020204" pitchFamily="34" charset="0"/>
                          <a:cs typeface="Arial" panose="020B0604020202020204" pitchFamily="34" charset="0"/>
                        </a:rPr>
                        <a:t>Number of voters who turn out to vote in national and local government elections, as a percentage of registered voters in years when applicable</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4175" marR="4175" marT="4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800" u="none" strike="noStrike" dirty="0">
                          <a:effectLst/>
                          <a:latin typeface="Arial" panose="020B0604020202020204" pitchFamily="34" charset="0"/>
                          <a:cs typeface="Arial" panose="020B0604020202020204" pitchFamily="34" charset="0"/>
                        </a:rPr>
                        <a:t>57.95% of registered </a:t>
                      </a:r>
                      <a:r>
                        <a:rPr lang="en-GB" sz="800" u="none" strike="noStrike" dirty="0" smtClean="0">
                          <a:effectLst/>
                          <a:latin typeface="Arial" panose="020B0604020202020204" pitchFamily="34" charset="0"/>
                          <a:cs typeface="Arial" panose="020B0604020202020204" pitchFamily="34" charset="0"/>
                        </a:rPr>
                        <a:t>voters </a:t>
                      </a:r>
                    </a:p>
                    <a:p>
                      <a:pPr marL="0" marR="0" indent="0" algn="ctr" defTabSz="914400" rtl="0" eaLnBrk="1" fontAlgn="ctr" latinLnBrk="0" hangingPunct="1">
                        <a:lnSpc>
                          <a:spcPct val="100000"/>
                        </a:lnSpc>
                        <a:spcBef>
                          <a:spcPts val="0"/>
                        </a:spcBef>
                        <a:spcAft>
                          <a:spcPts val="0"/>
                        </a:spcAft>
                        <a:buClrTx/>
                        <a:buSzTx/>
                        <a:buFontTx/>
                        <a:buNone/>
                        <a:tabLst/>
                        <a:defRPr/>
                      </a:pPr>
                      <a:r>
                        <a:rPr lang="en-ZA" sz="800" u="none" strike="noStrike" dirty="0" smtClean="0">
                          <a:effectLst/>
                          <a:latin typeface="Arial" panose="020B0604020202020204" pitchFamily="34" charset="0"/>
                          <a:cs typeface="Arial" panose="020B0604020202020204" pitchFamily="34" charset="0"/>
                        </a:rPr>
                        <a:t>(15 290 820)</a:t>
                      </a:r>
                      <a:endParaRPr lang="en-ZA" sz="800" b="0" i="0" u="none" strike="noStrike" dirty="0" smtClean="0">
                        <a:solidFill>
                          <a:srgbClr val="000000"/>
                        </a:solidFill>
                        <a:effectLst/>
                        <a:latin typeface="Arial" panose="020B0604020202020204" pitchFamily="34" charset="0"/>
                        <a:cs typeface="Arial" panose="020B0604020202020204" pitchFamily="34" charset="0"/>
                      </a:endParaRPr>
                    </a:p>
                    <a:p>
                      <a:pPr algn="ctr" fontAlgn="ct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4175" marR="4175" marT="4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ZA" sz="800" u="none" strike="noStrike">
                          <a:effectLst/>
                          <a:latin typeface="Arial" panose="020B0604020202020204" pitchFamily="34" charset="0"/>
                          <a:cs typeface="Arial" panose="020B0604020202020204" pitchFamily="34" charset="0"/>
                        </a:rPr>
                        <a:t>Non-election Year</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4175" marR="4175" marT="4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b="0" i="0" u="none" strike="noStrike" dirty="0" smtClean="0">
                          <a:solidFill>
                            <a:schemeClr val="dk1"/>
                          </a:solidFill>
                          <a:effectLst/>
                          <a:latin typeface="Arial" panose="020B0604020202020204" pitchFamily="34" charset="0"/>
                          <a:cs typeface="Arial" panose="020B0604020202020204" pitchFamily="34" charset="0"/>
                        </a:rPr>
                        <a:t>N/A</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4175" marR="4175" marT="4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b="0" i="0" u="none" strike="noStrike" dirty="0" smtClean="0">
                          <a:solidFill>
                            <a:schemeClr val="dk1"/>
                          </a:solidFill>
                          <a:effectLst/>
                          <a:latin typeface="Arial" panose="020B0604020202020204" pitchFamily="34" charset="0"/>
                          <a:cs typeface="Arial" panose="020B0604020202020204" pitchFamily="34" charset="0"/>
                        </a:rPr>
                        <a:t>N/A</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4175" marR="4175" marT="4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ZA" sz="800" u="none" strike="noStrike" dirty="0">
                          <a:effectLst/>
                          <a:latin typeface="Arial" panose="020B0604020202020204" pitchFamily="34" charset="0"/>
                          <a:cs typeface="Arial" panose="020B0604020202020204" pitchFamily="34" charset="0"/>
                        </a:rPr>
                        <a:t>Target not applicable </a:t>
                      </a:r>
                      <a:r>
                        <a:rPr lang="en-ZA" sz="800" u="none" strike="noStrike" dirty="0" smtClean="0">
                          <a:effectLst/>
                          <a:latin typeface="Arial" panose="020B0604020202020204" pitchFamily="34" charset="0"/>
                          <a:cs typeface="Arial" panose="020B0604020202020204" pitchFamily="34" charset="0"/>
                        </a:rPr>
                        <a:t>in</a:t>
                      </a:r>
                      <a:r>
                        <a:rPr lang="en-ZA" sz="800" u="none" strike="noStrike" baseline="0" dirty="0" smtClean="0">
                          <a:effectLst/>
                          <a:latin typeface="Arial" panose="020B0604020202020204" pitchFamily="34" charset="0"/>
                          <a:cs typeface="Arial" panose="020B0604020202020204" pitchFamily="34" charset="0"/>
                        </a:rPr>
                        <a:t> </a:t>
                      </a:r>
                      <a:r>
                        <a:rPr lang="en-ZA" sz="800" u="none" strike="noStrike" dirty="0" smtClean="0">
                          <a:effectLst/>
                          <a:latin typeface="Arial" panose="020B0604020202020204" pitchFamily="34" charset="0"/>
                          <a:cs typeface="Arial" panose="020B0604020202020204" pitchFamily="34" charset="0"/>
                        </a:rPr>
                        <a:t>the </a:t>
                      </a:r>
                      <a:r>
                        <a:rPr lang="en-ZA" sz="800" u="none" strike="noStrike" dirty="0">
                          <a:effectLst/>
                          <a:latin typeface="Arial" panose="020B0604020202020204" pitchFamily="34" charset="0"/>
                          <a:cs typeface="Arial" panose="020B0604020202020204" pitchFamily="34" charset="0"/>
                        </a:rPr>
                        <a:t>year under review.</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4175" marR="4175" marT="4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34317">
                <a:tc vMerge="1">
                  <a:txBody>
                    <a:bodyPr/>
                    <a:lstStyle/>
                    <a:p>
                      <a:endParaRPr lang="en-ZA"/>
                    </a:p>
                  </a:txBody>
                  <a:tcPr/>
                </a:tc>
                <a:tc>
                  <a:txBody>
                    <a:bodyPr/>
                    <a:lstStyle/>
                    <a:p>
                      <a:pPr algn="l" fontAlgn="ctr"/>
                      <a:r>
                        <a:rPr lang="en-GB" sz="800" u="none" strike="noStrike">
                          <a:effectLst/>
                          <a:latin typeface="Arial" panose="020B0604020202020204" pitchFamily="34" charset="0"/>
                          <a:cs typeface="Arial" panose="020B0604020202020204" pitchFamily="34" charset="0"/>
                        </a:rPr>
                        <a:t>3.1.2</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4175" marR="4175" marT="4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800" u="none" strike="noStrike" dirty="0">
                          <a:effectLst/>
                          <a:latin typeface="Arial" panose="020B0604020202020204" pitchFamily="34" charset="0"/>
                          <a:cs typeface="Arial" panose="020B0604020202020204" pitchFamily="34" charset="0"/>
                        </a:rPr>
                        <a:t>Number of civic and democracy education events held per annum</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4175" marR="4175" marT="4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a:effectLst/>
                          <a:latin typeface="Arial" panose="020B0604020202020204" pitchFamily="34" charset="0"/>
                          <a:cs typeface="Arial" panose="020B0604020202020204" pitchFamily="34" charset="0"/>
                        </a:rPr>
                        <a:t>48 449</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4175" marR="4175" marT="4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a:effectLst/>
                          <a:latin typeface="Arial" panose="020B0604020202020204" pitchFamily="34" charset="0"/>
                          <a:cs typeface="Arial" panose="020B0604020202020204" pitchFamily="34" charset="0"/>
                        </a:rPr>
                        <a:t>12 872</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4175" marR="4175" marT="4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dirty="0">
                          <a:effectLst/>
                          <a:latin typeface="Arial" panose="020B0604020202020204" pitchFamily="34" charset="0"/>
                          <a:cs typeface="Arial" panose="020B0604020202020204" pitchFamily="34" charset="0"/>
                        </a:rPr>
                        <a:t>14 </a:t>
                      </a:r>
                      <a:r>
                        <a:rPr lang="en-GB" sz="800" u="none" strike="noStrike" dirty="0" smtClean="0">
                          <a:effectLst/>
                          <a:latin typeface="Arial" panose="020B0604020202020204" pitchFamily="34" charset="0"/>
                          <a:cs typeface="Arial" panose="020B0604020202020204" pitchFamily="34" charset="0"/>
                        </a:rPr>
                        <a:t>074</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4175" marR="4175" marT="4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dirty="0">
                          <a:effectLst/>
                          <a:latin typeface="Arial" panose="020B0604020202020204" pitchFamily="34" charset="0"/>
                          <a:cs typeface="Arial" panose="020B0604020202020204" pitchFamily="34" charset="0"/>
                        </a:rPr>
                        <a:t>1 </a:t>
                      </a:r>
                      <a:r>
                        <a:rPr lang="en-GB" sz="800" u="none" strike="noStrike" dirty="0" smtClean="0">
                          <a:effectLst/>
                          <a:latin typeface="Arial" panose="020B0604020202020204" pitchFamily="34" charset="0"/>
                          <a:cs typeface="Arial" panose="020B0604020202020204" pitchFamily="34" charset="0"/>
                        </a:rPr>
                        <a:t>202</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4175" marR="4175" marT="4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800" b="1" u="none" strike="noStrike" dirty="0">
                          <a:effectLst/>
                          <a:latin typeface="Arial" panose="020B0604020202020204" pitchFamily="34" charset="0"/>
                          <a:cs typeface="Arial" panose="020B0604020202020204" pitchFamily="34" charset="0"/>
                        </a:rPr>
                        <a:t>Target achieved. </a:t>
                      </a:r>
                      <a:endParaRPr lang="en-GB" sz="800" b="1" u="none" strike="noStrike" dirty="0" smtClean="0">
                        <a:effectLst/>
                        <a:latin typeface="Arial" panose="020B0604020202020204" pitchFamily="34" charset="0"/>
                        <a:cs typeface="Arial" panose="020B0604020202020204" pitchFamily="34" charset="0"/>
                      </a:endParaRPr>
                    </a:p>
                    <a:p>
                      <a:pPr algn="l" fontAlgn="ctr"/>
                      <a:r>
                        <a:rPr lang="en-GB" sz="800" u="none" strike="noStrike" dirty="0" smtClean="0">
                          <a:effectLst/>
                          <a:latin typeface="Arial" panose="020B0604020202020204" pitchFamily="34" charset="0"/>
                          <a:cs typeface="Arial" panose="020B0604020202020204" pitchFamily="34" charset="0"/>
                        </a:rPr>
                        <a:t>The </a:t>
                      </a:r>
                      <a:r>
                        <a:rPr lang="en-GB" sz="800" u="none" strike="noStrike" dirty="0">
                          <a:effectLst/>
                          <a:latin typeface="Arial" panose="020B0604020202020204" pitchFamily="34" charset="0"/>
                          <a:cs typeface="Arial" panose="020B0604020202020204" pitchFamily="34" charset="0"/>
                        </a:rPr>
                        <a:t>March 2018 registration event necessitated additional CDE events.</a:t>
                      </a:r>
                      <a:endParaRPr lang="en-ZA" sz="800" b="1" i="0" u="none" strike="noStrike" dirty="0">
                        <a:solidFill>
                          <a:srgbClr val="000000"/>
                        </a:solidFill>
                        <a:effectLst/>
                        <a:latin typeface="Arial" panose="020B0604020202020204" pitchFamily="34" charset="0"/>
                        <a:cs typeface="Arial" panose="020B0604020202020204" pitchFamily="34" charset="0"/>
                      </a:endParaRPr>
                    </a:p>
                  </a:txBody>
                  <a:tcPr marL="4175" marR="4175" marT="4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171911">
                <a:tc vMerge="1">
                  <a:txBody>
                    <a:bodyPr/>
                    <a:lstStyle/>
                    <a:p>
                      <a:endParaRPr lang="en-ZA"/>
                    </a:p>
                  </a:txBody>
                  <a:tcPr/>
                </a:tc>
                <a:tc>
                  <a:txBody>
                    <a:bodyPr/>
                    <a:lstStyle/>
                    <a:p>
                      <a:pPr algn="l" fontAlgn="ctr"/>
                      <a:r>
                        <a:rPr lang="en-GB" sz="800" u="none" strike="noStrike" dirty="0">
                          <a:effectLst/>
                          <a:latin typeface="Arial" panose="020B0604020202020204" pitchFamily="34" charset="0"/>
                          <a:cs typeface="Arial" panose="020B0604020202020204" pitchFamily="34" charset="0"/>
                        </a:rPr>
                        <a:t>3.1.3</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4175" marR="4175" marT="4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800" u="none" strike="noStrike">
                          <a:effectLst/>
                          <a:latin typeface="Arial" panose="020B0604020202020204" pitchFamily="34" charset="0"/>
                          <a:cs typeface="Arial" panose="020B0604020202020204" pitchFamily="34" charset="0"/>
                        </a:rPr>
                        <a:t>Audience reach for television and radio democracy education content as evidenced by the relevant viewership and listenership figures in each year covered by the Annual Performance Plan.</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4175" marR="4175" marT="4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ZA" sz="800" u="none" strike="noStrike" dirty="0">
                          <a:effectLst/>
                          <a:latin typeface="Arial" panose="020B0604020202020204" pitchFamily="34" charset="0"/>
                          <a:cs typeface="Arial" panose="020B0604020202020204" pitchFamily="34" charset="0"/>
                        </a:rPr>
                        <a:t>8 275 </a:t>
                      </a:r>
                      <a:r>
                        <a:rPr lang="en-ZA" sz="800" u="none" strike="noStrike" dirty="0" smtClean="0">
                          <a:effectLst/>
                          <a:latin typeface="Arial" panose="020B0604020202020204" pitchFamily="34" charset="0"/>
                          <a:cs typeface="Arial" panose="020B0604020202020204" pitchFamily="34" charset="0"/>
                        </a:rPr>
                        <a:t>432</a:t>
                      </a:r>
                    </a:p>
                    <a:p>
                      <a:pPr algn="ctr" fontAlgn="ctr"/>
                      <a:r>
                        <a:rPr lang="en-ZA" sz="800" u="none" strike="noStrike" dirty="0" smtClean="0">
                          <a:effectLst/>
                          <a:latin typeface="Arial" panose="020B0604020202020204" pitchFamily="34" charset="0"/>
                          <a:cs typeface="Arial" panose="020B0604020202020204" pitchFamily="34" charset="0"/>
                        </a:rPr>
                        <a:t>viewers </a:t>
                      </a:r>
                      <a:r>
                        <a:rPr lang="en-ZA" sz="800" u="none" strike="noStrike" dirty="0">
                          <a:effectLst/>
                          <a:latin typeface="Arial" panose="020B0604020202020204" pitchFamily="34" charset="0"/>
                          <a:cs typeface="Arial" panose="020B0604020202020204" pitchFamily="34" charset="0"/>
                        </a:rPr>
                        <a:t>and listeners </a:t>
                      </a:r>
                      <a:endParaRPr lang="en-ZA" sz="800" u="none" strike="noStrike" dirty="0" smtClean="0">
                        <a:effectLst/>
                        <a:latin typeface="Arial" panose="020B0604020202020204" pitchFamily="34" charset="0"/>
                        <a:cs typeface="Arial" panose="020B0604020202020204" pitchFamily="34" charset="0"/>
                      </a:endParaRPr>
                    </a:p>
                    <a:p>
                      <a:pPr marL="0" marR="0" indent="0" algn="ctr" defTabSz="914400" rtl="0" eaLnBrk="1" fontAlgn="ctr" latinLnBrk="0" hangingPunct="1">
                        <a:lnSpc>
                          <a:spcPct val="100000"/>
                        </a:lnSpc>
                        <a:spcBef>
                          <a:spcPts val="0"/>
                        </a:spcBef>
                        <a:spcAft>
                          <a:spcPts val="0"/>
                        </a:spcAft>
                        <a:buClrTx/>
                        <a:buSzTx/>
                        <a:buFontTx/>
                        <a:buNone/>
                        <a:tabLst/>
                        <a:defRPr/>
                      </a:pPr>
                      <a:r>
                        <a:rPr lang="en-ZA" sz="800" u="none" strike="noStrike" dirty="0" smtClean="0">
                          <a:effectLst/>
                          <a:latin typeface="Arial" panose="020B0604020202020204" pitchFamily="34" charset="0"/>
                          <a:cs typeface="Arial" panose="020B0604020202020204" pitchFamily="34" charset="0"/>
                        </a:rPr>
                        <a:t>(1 505 432 according to TAMS and</a:t>
                      </a:r>
                      <a:r>
                        <a:rPr lang="en-ZA" sz="800" b="0" i="0" u="none" strike="noStrike" baseline="0" dirty="0" smtClean="0">
                          <a:solidFill>
                            <a:srgbClr val="000000"/>
                          </a:solidFill>
                          <a:effectLst/>
                          <a:latin typeface="Arial" panose="020B0604020202020204" pitchFamily="34" charset="0"/>
                          <a:cs typeface="Arial" panose="020B0604020202020204" pitchFamily="34" charset="0"/>
                        </a:rPr>
                        <a:t> </a:t>
                      </a:r>
                      <a:r>
                        <a:rPr lang="en-ZA" sz="800" u="none" strike="noStrike" dirty="0" smtClean="0">
                          <a:effectLst/>
                          <a:latin typeface="Arial" panose="020B0604020202020204" pitchFamily="34" charset="0"/>
                          <a:cs typeface="Arial" panose="020B0604020202020204" pitchFamily="34" charset="0"/>
                        </a:rPr>
                        <a:t>6 770 000 according to RAMS)</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4175" marR="4175" marT="4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b="0" i="0" u="none" strike="noStrike" dirty="0" smtClean="0">
                          <a:solidFill>
                            <a:schemeClr val="dk1"/>
                          </a:solidFill>
                          <a:effectLst/>
                          <a:latin typeface="Arial" panose="020B0604020202020204" pitchFamily="34" charset="0"/>
                          <a:cs typeface="Arial" panose="020B0604020202020204" pitchFamily="34" charset="0"/>
                        </a:rPr>
                        <a:t>N/A</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4175" marR="4175" marT="4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b="0" i="0" u="none" strike="noStrike" dirty="0" smtClean="0">
                          <a:solidFill>
                            <a:schemeClr val="dk1"/>
                          </a:solidFill>
                          <a:effectLst/>
                          <a:latin typeface="Arial" panose="020B0604020202020204" pitchFamily="34" charset="0"/>
                          <a:cs typeface="Arial" panose="020B0604020202020204" pitchFamily="34" charset="0"/>
                        </a:rPr>
                        <a:t>N/A</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4175" marR="4175" marT="4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b="0" i="0" u="none" strike="noStrike" dirty="0" smtClean="0">
                          <a:solidFill>
                            <a:schemeClr val="dk1"/>
                          </a:solidFill>
                          <a:effectLst/>
                          <a:latin typeface="Arial" panose="020B0604020202020204" pitchFamily="34" charset="0"/>
                          <a:cs typeface="Arial" panose="020B0604020202020204" pitchFamily="34" charset="0"/>
                        </a:rPr>
                        <a:t>N/A</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4175" marR="4175" marT="4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800" b="0" i="0" u="none" strike="noStrike" dirty="0" smtClean="0">
                          <a:solidFill>
                            <a:schemeClr val="dk1"/>
                          </a:solidFill>
                          <a:effectLst/>
                          <a:latin typeface="Arial" panose="020B0604020202020204" pitchFamily="34" charset="0"/>
                          <a:cs typeface="Arial" panose="020B0604020202020204" pitchFamily="34" charset="0"/>
                        </a:rPr>
                        <a:t>Target</a:t>
                      </a:r>
                      <a:r>
                        <a:rPr lang="en-GB" sz="800" b="0" i="0" u="none" strike="noStrike" baseline="0" dirty="0" smtClean="0">
                          <a:solidFill>
                            <a:schemeClr val="dk1"/>
                          </a:solidFill>
                          <a:effectLst/>
                          <a:latin typeface="Arial" panose="020B0604020202020204" pitchFamily="34" charset="0"/>
                          <a:cs typeface="Arial" panose="020B0604020202020204" pitchFamily="34" charset="0"/>
                        </a:rPr>
                        <a:t> not applicable in the year under review.</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4175" marR="4175" marT="4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78780">
                <a:tc vMerge="1">
                  <a:txBody>
                    <a:bodyPr/>
                    <a:lstStyle/>
                    <a:p>
                      <a:endParaRPr lang="en-ZA"/>
                    </a:p>
                  </a:txBody>
                  <a:tcPr/>
                </a:tc>
                <a:tc>
                  <a:txBody>
                    <a:bodyPr/>
                    <a:lstStyle/>
                    <a:p>
                      <a:pPr algn="l" fontAlgn="ctr"/>
                      <a:r>
                        <a:rPr lang="en-GB" sz="800" u="none" strike="noStrike">
                          <a:effectLst/>
                          <a:latin typeface="Arial" panose="020B0604020202020204" pitchFamily="34" charset="0"/>
                          <a:cs typeface="Arial" panose="020B0604020202020204" pitchFamily="34" charset="0"/>
                        </a:rPr>
                        <a:t>3.1.4</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4175" marR="4175" marT="4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800" u="none" strike="noStrike">
                          <a:effectLst/>
                          <a:latin typeface="Arial" panose="020B0604020202020204" pitchFamily="34" charset="0"/>
                          <a:cs typeface="Arial" panose="020B0604020202020204" pitchFamily="34" charset="0"/>
                        </a:rPr>
                        <a:t>Public perceptions held of the Electoral Commission as evidenced by the media reports for each year covered by the Annual Performance Plan</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4175" marR="4175" marT="4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a:effectLst/>
                          <a:latin typeface="Arial" panose="020B0604020202020204" pitchFamily="34" charset="0"/>
                          <a:cs typeface="Arial" panose="020B0604020202020204" pitchFamily="34" charset="0"/>
                        </a:rPr>
                        <a:t>92.27% positive/neutral achieved</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4175" marR="4175" marT="4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dirty="0">
                          <a:effectLst/>
                          <a:latin typeface="Arial" panose="020B0604020202020204" pitchFamily="34" charset="0"/>
                          <a:cs typeface="Arial" panose="020B0604020202020204" pitchFamily="34" charset="0"/>
                        </a:rPr>
                        <a:t>75% positive/neutral achievement</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4175" marR="4175" marT="4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dirty="0">
                          <a:effectLst/>
                          <a:latin typeface="Arial" panose="020B0604020202020204" pitchFamily="34" charset="0"/>
                          <a:cs typeface="Arial" panose="020B0604020202020204" pitchFamily="34" charset="0"/>
                        </a:rPr>
                        <a:t>98.3% positive/neutral achievement</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4175" marR="4175" marT="4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a:effectLst/>
                          <a:latin typeface="Arial" panose="020B0604020202020204" pitchFamily="34" charset="0"/>
                          <a:cs typeface="Arial" panose="020B0604020202020204" pitchFamily="34" charset="0"/>
                        </a:rPr>
                        <a:t>23.3% positive/neutral </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4175" marR="4175" marT="4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800" b="1" u="none" strike="noStrike" dirty="0">
                          <a:effectLst/>
                          <a:latin typeface="Arial" panose="020B0604020202020204" pitchFamily="34" charset="0"/>
                          <a:cs typeface="Arial" panose="020B0604020202020204" pitchFamily="34" charset="0"/>
                        </a:rPr>
                        <a:t>Target achieved. </a:t>
                      </a:r>
                      <a:endParaRPr lang="en-GB" sz="800" b="1" u="none" strike="noStrike" dirty="0" smtClean="0">
                        <a:effectLst/>
                        <a:latin typeface="Arial" panose="020B0604020202020204" pitchFamily="34" charset="0"/>
                        <a:cs typeface="Arial" panose="020B0604020202020204" pitchFamily="34" charset="0"/>
                      </a:endParaRPr>
                    </a:p>
                    <a:p>
                      <a:pPr algn="l" fontAlgn="ctr"/>
                      <a:r>
                        <a:rPr lang="en-GB" sz="800" u="none" strike="noStrike" dirty="0" smtClean="0">
                          <a:effectLst/>
                          <a:latin typeface="Arial" panose="020B0604020202020204" pitchFamily="34" charset="0"/>
                          <a:cs typeface="Arial" panose="020B0604020202020204" pitchFamily="34" charset="0"/>
                        </a:rPr>
                        <a:t>The </a:t>
                      </a:r>
                      <a:r>
                        <a:rPr lang="en-GB" sz="800" u="none" strike="noStrike" dirty="0">
                          <a:effectLst/>
                          <a:latin typeface="Arial" panose="020B0604020202020204" pitchFamily="34" charset="0"/>
                          <a:cs typeface="Arial" panose="020B0604020202020204" pitchFamily="34" charset="0"/>
                        </a:rPr>
                        <a:t>overall public perceptions remained positive or neutral.</a:t>
                      </a:r>
                      <a:endParaRPr lang="en-ZA" sz="800" b="1" i="0" u="none" strike="noStrike" dirty="0">
                        <a:solidFill>
                          <a:srgbClr val="000000"/>
                        </a:solidFill>
                        <a:effectLst/>
                        <a:latin typeface="Arial" panose="020B0604020202020204" pitchFamily="34" charset="0"/>
                        <a:cs typeface="Arial" panose="020B0604020202020204" pitchFamily="34" charset="0"/>
                      </a:endParaRPr>
                    </a:p>
                  </a:txBody>
                  <a:tcPr marL="4175" marR="4175" marT="4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xmlns="" val="7613923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03434" y="349324"/>
            <a:ext cx="8085762" cy="461665"/>
          </a:xfrm>
          <a:prstGeom prst="rect">
            <a:avLst/>
          </a:prstGeom>
          <a:noFill/>
        </p:spPr>
        <p:txBody>
          <a:bodyPr wrap="square" rtlCol="0">
            <a:spAutoFit/>
          </a:bodyPr>
          <a:lstStyle/>
          <a:p>
            <a:r>
              <a:rPr lang="en-US" sz="2400" b="1" dirty="0">
                <a:solidFill>
                  <a:srgbClr val="155294"/>
                </a:solidFill>
                <a:latin typeface="Arial" charset="0"/>
                <a:ea typeface="Arial" charset="0"/>
                <a:cs typeface="Arial" charset="0"/>
              </a:rPr>
              <a:t>Programme </a:t>
            </a:r>
            <a:r>
              <a:rPr lang="en-US" sz="2400" b="1" dirty="0" smtClean="0">
                <a:solidFill>
                  <a:srgbClr val="155294"/>
                </a:solidFill>
                <a:latin typeface="Arial" charset="0"/>
                <a:ea typeface="Arial" charset="0"/>
                <a:cs typeface="Arial" charset="0"/>
              </a:rPr>
              <a:t>3: Outreach</a:t>
            </a:r>
            <a:endParaRPr lang="en-US" sz="2400" b="1" dirty="0">
              <a:solidFill>
                <a:srgbClr val="155294"/>
              </a:solidFill>
              <a:latin typeface="Arial" charset="0"/>
              <a:ea typeface="Arial" charset="0"/>
              <a:cs typeface="Arial" charset="0"/>
            </a:endParaRPr>
          </a:p>
        </p:txBody>
      </p:sp>
      <p:sp>
        <p:nvSpPr>
          <p:cNvPr id="7" name="Slide Number Placeholder 3"/>
          <p:cNvSpPr>
            <a:spLocks noGrp="1"/>
          </p:cNvSpPr>
          <p:nvPr>
            <p:ph type="sldNum" sz="quarter" idx="12"/>
          </p:nvPr>
        </p:nvSpPr>
        <p:spPr>
          <a:xfrm>
            <a:off x="6300192" y="6381328"/>
            <a:ext cx="2133600" cy="365125"/>
          </a:xfrm>
        </p:spPr>
        <p:txBody>
          <a:bodyPr/>
          <a:lstStyle/>
          <a:p>
            <a:pPr>
              <a:defRPr/>
            </a:pPr>
            <a:fld id="{39AA8BA9-080E-4EDB-BAF0-9B905D3FA43D}" type="slidenum">
              <a:rPr lang="en-GB" b="1" smtClean="0">
                <a:solidFill>
                  <a:schemeClr val="bg1"/>
                </a:solidFill>
              </a:rPr>
              <a:pPr>
                <a:defRPr/>
              </a:pPr>
              <a:t>19</a:t>
            </a:fld>
            <a:endParaRPr lang="en-GB" b="1"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xmlns="" val="702051607"/>
              </p:ext>
            </p:extLst>
          </p:nvPr>
        </p:nvGraphicFramePr>
        <p:xfrm>
          <a:off x="323528" y="1052736"/>
          <a:ext cx="8496944" cy="4190209"/>
        </p:xfrm>
        <a:graphic>
          <a:graphicData uri="http://schemas.openxmlformats.org/drawingml/2006/table">
            <a:tbl>
              <a:tblPr>
                <a:tableStyleId>{5C22544A-7EE6-4342-B048-85BDC9FD1C3A}</a:tableStyleId>
              </a:tblPr>
              <a:tblGrid>
                <a:gridCol w="1728192"/>
                <a:gridCol w="360040"/>
                <a:gridCol w="1872208"/>
                <a:gridCol w="864096"/>
                <a:gridCol w="864096"/>
                <a:gridCol w="864096"/>
                <a:gridCol w="882098"/>
                <a:gridCol w="1062118"/>
              </a:tblGrid>
              <a:tr h="745374">
                <a:tc>
                  <a:txBody>
                    <a:bodyPr/>
                    <a:lstStyle/>
                    <a:p>
                      <a:pPr algn="just" fontAlgn="ctr"/>
                      <a:r>
                        <a:rPr lang="en-GB" sz="800" b="1" u="none" strike="noStrike" dirty="0">
                          <a:effectLst/>
                          <a:latin typeface="Arial" panose="020B0604020202020204" pitchFamily="34" charset="0"/>
                          <a:cs typeface="Arial" panose="020B0604020202020204" pitchFamily="34" charset="0"/>
                        </a:rPr>
                        <a:t>Strategic objective</a:t>
                      </a:r>
                      <a:endParaRPr lang="en-ZA" sz="800" b="1" i="0" u="none" strike="noStrike" dirty="0">
                        <a:solidFill>
                          <a:srgbClr val="000000"/>
                        </a:solidFill>
                        <a:effectLst/>
                        <a:latin typeface="Arial" panose="020B0604020202020204" pitchFamily="34" charset="0"/>
                        <a:cs typeface="Arial" panose="020B0604020202020204" pitchFamily="34" charset="0"/>
                      </a:endParaRPr>
                    </a:p>
                  </a:txBody>
                  <a:tcPr marL="6715" marR="6715" marT="67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dirty="0" smtClean="0">
                          <a:effectLst/>
                          <a:latin typeface="Arial" panose="020B0604020202020204" pitchFamily="34" charset="0"/>
                          <a:cs typeface="Arial" panose="020B0604020202020204" pitchFamily="34" charset="0"/>
                        </a:rPr>
                        <a:t>Ref</a:t>
                      </a:r>
                      <a:endParaRPr lang="en-ZA" sz="800" b="1" i="0" u="none" strike="noStrike" dirty="0">
                        <a:solidFill>
                          <a:srgbClr val="000000"/>
                        </a:solidFill>
                        <a:effectLst/>
                        <a:latin typeface="Arial" panose="020B0604020202020204" pitchFamily="34" charset="0"/>
                        <a:cs typeface="Arial" panose="020B0604020202020204" pitchFamily="34" charset="0"/>
                      </a:endParaRPr>
                    </a:p>
                  </a:txBody>
                  <a:tcPr marL="6715" marR="6715" marT="67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a:effectLst/>
                          <a:latin typeface="Arial" panose="020B0604020202020204" pitchFamily="34" charset="0"/>
                          <a:cs typeface="Arial" panose="020B0604020202020204" pitchFamily="34" charset="0"/>
                        </a:rPr>
                        <a:t>Performance indicator</a:t>
                      </a:r>
                      <a:endParaRPr lang="en-ZA" sz="800" b="1" i="0" u="none" strike="noStrike">
                        <a:solidFill>
                          <a:srgbClr val="000000"/>
                        </a:solidFill>
                        <a:effectLst/>
                        <a:latin typeface="Arial" panose="020B0604020202020204" pitchFamily="34" charset="0"/>
                        <a:cs typeface="Arial" panose="020B0604020202020204" pitchFamily="34" charset="0"/>
                      </a:endParaRPr>
                    </a:p>
                  </a:txBody>
                  <a:tcPr marL="6715" marR="6715" marT="67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a:effectLst/>
                          <a:latin typeface="Arial" panose="020B0604020202020204" pitchFamily="34" charset="0"/>
                          <a:cs typeface="Arial" panose="020B0604020202020204" pitchFamily="34" charset="0"/>
                        </a:rPr>
                        <a:t>Actual achievement 2016/17</a:t>
                      </a:r>
                      <a:endParaRPr lang="en-ZA" sz="800" b="1" i="0" u="none" strike="noStrike">
                        <a:solidFill>
                          <a:srgbClr val="000000"/>
                        </a:solidFill>
                        <a:effectLst/>
                        <a:latin typeface="Arial" panose="020B0604020202020204" pitchFamily="34" charset="0"/>
                        <a:cs typeface="Arial" panose="020B0604020202020204" pitchFamily="34" charset="0"/>
                      </a:endParaRPr>
                    </a:p>
                  </a:txBody>
                  <a:tcPr marL="6715" marR="6715" marT="67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dirty="0">
                          <a:effectLst/>
                          <a:latin typeface="Arial" panose="020B0604020202020204" pitchFamily="34" charset="0"/>
                          <a:cs typeface="Arial" panose="020B0604020202020204" pitchFamily="34" charset="0"/>
                        </a:rPr>
                        <a:t>Planned </a:t>
                      </a:r>
                      <a:r>
                        <a:rPr lang="en-GB" sz="800" b="1" u="none" strike="noStrike" dirty="0" smtClean="0">
                          <a:effectLst/>
                          <a:latin typeface="Arial" panose="020B0604020202020204" pitchFamily="34" charset="0"/>
                          <a:cs typeface="Arial" panose="020B0604020202020204" pitchFamily="34" charset="0"/>
                        </a:rPr>
                        <a:t>target 2017/18</a:t>
                      </a:r>
                    </a:p>
                  </a:txBody>
                  <a:tcPr marL="6715" marR="6715" marT="67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dirty="0">
                          <a:effectLst/>
                          <a:latin typeface="Arial" panose="020B0604020202020204" pitchFamily="34" charset="0"/>
                          <a:cs typeface="Arial" panose="020B0604020202020204" pitchFamily="34" charset="0"/>
                        </a:rPr>
                        <a:t>Actual </a:t>
                      </a:r>
                      <a:r>
                        <a:rPr lang="en-GB" sz="800" b="1" u="none" strike="noStrike" dirty="0" smtClean="0">
                          <a:effectLst/>
                          <a:latin typeface="Arial" panose="020B0604020202020204" pitchFamily="34" charset="0"/>
                          <a:cs typeface="Arial" panose="020B0604020202020204" pitchFamily="34" charset="0"/>
                        </a:rPr>
                        <a:t>achievement 2017/18</a:t>
                      </a:r>
                      <a:endParaRPr lang="en-ZA" sz="800" b="1" i="0" u="none" strike="noStrike" dirty="0" smtClean="0">
                        <a:solidFill>
                          <a:srgbClr val="000000"/>
                        </a:solidFill>
                        <a:effectLst/>
                        <a:latin typeface="Arial" panose="020B0604020202020204" pitchFamily="34" charset="0"/>
                        <a:cs typeface="Arial" panose="020B0604020202020204" pitchFamily="34" charset="0"/>
                      </a:endParaRPr>
                    </a:p>
                  </a:txBody>
                  <a:tcPr marL="6715" marR="6715" marT="67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a:effectLst/>
                          <a:latin typeface="Arial" panose="020B0604020202020204" pitchFamily="34" charset="0"/>
                          <a:cs typeface="Arial" panose="020B0604020202020204" pitchFamily="34" charset="0"/>
                        </a:rPr>
                        <a:t>Deviation from planned target to actual achievement for 2017/18</a:t>
                      </a:r>
                      <a:endParaRPr lang="en-ZA" sz="800" b="1" i="0" u="none" strike="noStrike">
                        <a:solidFill>
                          <a:srgbClr val="000000"/>
                        </a:solidFill>
                        <a:effectLst/>
                        <a:latin typeface="Arial" panose="020B0604020202020204" pitchFamily="34" charset="0"/>
                        <a:cs typeface="Arial" panose="020B0604020202020204" pitchFamily="34" charset="0"/>
                      </a:endParaRPr>
                    </a:p>
                  </a:txBody>
                  <a:tcPr marL="6715" marR="6715" marT="67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800" b="1" u="none" strike="noStrike" dirty="0">
                          <a:effectLst/>
                          <a:latin typeface="Arial" panose="020B0604020202020204" pitchFamily="34" charset="0"/>
                          <a:cs typeface="Arial" panose="020B0604020202020204" pitchFamily="34" charset="0"/>
                        </a:rPr>
                        <a:t>Comment on deviations</a:t>
                      </a:r>
                      <a:endParaRPr lang="en-ZA" sz="800" b="1" i="0" u="none" strike="noStrike" dirty="0">
                        <a:solidFill>
                          <a:srgbClr val="000000"/>
                        </a:solidFill>
                        <a:effectLst/>
                        <a:latin typeface="Arial" panose="020B0604020202020204" pitchFamily="34" charset="0"/>
                        <a:cs typeface="Arial" panose="020B0604020202020204" pitchFamily="34" charset="0"/>
                      </a:endParaRPr>
                    </a:p>
                  </a:txBody>
                  <a:tcPr marL="6715" marR="6715" marT="67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1148278">
                <a:tc>
                  <a:txBody>
                    <a:bodyPr/>
                    <a:lstStyle/>
                    <a:p>
                      <a:pPr algn="l" fontAlgn="ctr"/>
                      <a:r>
                        <a:rPr lang="en-ZA" sz="800" u="none" strike="noStrike" dirty="0">
                          <a:effectLst/>
                          <a:latin typeface="Arial" panose="020B0604020202020204" pitchFamily="34" charset="0"/>
                          <a:cs typeface="Arial" panose="020B0604020202020204" pitchFamily="34" charset="0"/>
                        </a:rPr>
                        <a:t>3.2 Achieve a low rate of spoilt ballots.</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6715" marR="6715" marT="67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800" u="none" strike="noStrike">
                          <a:effectLst/>
                          <a:latin typeface="Arial" panose="020B0604020202020204" pitchFamily="34" charset="0"/>
                          <a:cs typeface="Arial" panose="020B0604020202020204" pitchFamily="34" charset="0"/>
                        </a:rPr>
                        <a:t>3.2.1</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6715" marR="6715" marT="67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800" u="none" strike="noStrike" dirty="0">
                          <a:effectLst/>
                          <a:latin typeface="Arial" panose="020B0604020202020204" pitchFamily="34" charset="0"/>
                          <a:cs typeface="Arial" panose="020B0604020202020204" pitchFamily="34" charset="0"/>
                        </a:rPr>
                        <a:t>Recorded number of spoilt ballots in national and local elections in the years when applicable</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6715" marR="6715" marT="67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ZA" sz="800" u="none" strike="noStrike" dirty="0">
                          <a:effectLst/>
                          <a:latin typeface="Arial" panose="020B0604020202020204" pitchFamily="34" charset="0"/>
                          <a:cs typeface="Arial" panose="020B0604020202020204" pitchFamily="34" charset="0"/>
                        </a:rPr>
                        <a:t>1.83% of votes cast</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6715" marR="6715" marT="67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ZA" sz="800" u="none" strike="noStrike" dirty="0">
                          <a:effectLst/>
                          <a:latin typeface="Arial" panose="020B0604020202020204" pitchFamily="34" charset="0"/>
                          <a:cs typeface="Arial" panose="020B0604020202020204" pitchFamily="34" charset="0"/>
                        </a:rPr>
                        <a:t>Non-election </a:t>
                      </a:r>
                      <a:endParaRPr lang="en-ZA" sz="800" u="none" strike="noStrike" dirty="0" smtClean="0">
                        <a:effectLst/>
                        <a:latin typeface="Arial" panose="020B0604020202020204" pitchFamily="34" charset="0"/>
                        <a:cs typeface="Arial" panose="020B0604020202020204" pitchFamily="34" charset="0"/>
                      </a:endParaRPr>
                    </a:p>
                    <a:p>
                      <a:pPr algn="ctr" fontAlgn="ctr"/>
                      <a:r>
                        <a:rPr lang="en-ZA" sz="800" u="none" strike="noStrike" dirty="0" smtClean="0">
                          <a:effectLst/>
                          <a:latin typeface="Arial" panose="020B0604020202020204" pitchFamily="34" charset="0"/>
                          <a:cs typeface="Arial" panose="020B0604020202020204" pitchFamily="34" charset="0"/>
                        </a:rPr>
                        <a:t>year</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6715" marR="6715" marT="67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dirty="0" smtClean="0">
                          <a:effectLst/>
                          <a:latin typeface="Arial" panose="020B0604020202020204" pitchFamily="34" charset="0"/>
                          <a:cs typeface="Arial" panose="020B0604020202020204" pitchFamily="34" charset="0"/>
                        </a:rPr>
                        <a:t>N/A</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6715" marR="6715" marT="67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dirty="0" smtClean="0">
                          <a:effectLst/>
                          <a:latin typeface="Arial" panose="020B0604020202020204" pitchFamily="34" charset="0"/>
                          <a:cs typeface="Arial" panose="020B0604020202020204" pitchFamily="34" charset="0"/>
                        </a:rPr>
                        <a:t>N/A</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6715" marR="6715" marT="67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800" b="0" i="0" u="none" strike="noStrike" dirty="0" smtClean="0">
                          <a:solidFill>
                            <a:schemeClr val="dk1"/>
                          </a:solidFill>
                          <a:effectLst/>
                          <a:latin typeface="Arial" panose="020B0604020202020204" pitchFamily="34" charset="0"/>
                          <a:cs typeface="Arial" panose="020B0604020202020204" pitchFamily="34" charset="0"/>
                        </a:rPr>
                        <a:t>Target</a:t>
                      </a:r>
                      <a:r>
                        <a:rPr lang="en-GB" sz="800" b="0" i="0" u="none" strike="noStrike" baseline="0" dirty="0" smtClean="0">
                          <a:solidFill>
                            <a:schemeClr val="dk1"/>
                          </a:solidFill>
                          <a:effectLst/>
                          <a:latin typeface="Arial" panose="020B0604020202020204" pitchFamily="34" charset="0"/>
                          <a:cs typeface="Arial" panose="020B0604020202020204" pitchFamily="34" charset="0"/>
                        </a:rPr>
                        <a:t> not applicable in the year under review.</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6715" marR="6715" marT="67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76591">
                <a:tc>
                  <a:txBody>
                    <a:bodyPr/>
                    <a:lstStyle/>
                    <a:p>
                      <a:pPr algn="l" fontAlgn="ctr"/>
                      <a:r>
                        <a:rPr lang="en-ZA" sz="800" u="none" strike="noStrike">
                          <a:effectLst/>
                          <a:latin typeface="Arial" panose="020B0604020202020204" pitchFamily="34" charset="0"/>
                          <a:cs typeface="Arial" panose="020B0604020202020204" pitchFamily="34" charset="0"/>
                        </a:rPr>
                        <a:t>3.3 Enhance the Electoral Commission’s reputation as a credible and trustworthy Electoral Management Body.</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6715" marR="6715" marT="67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800" u="none" strike="noStrike">
                          <a:effectLst/>
                          <a:latin typeface="Arial" panose="020B0604020202020204" pitchFamily="34" charset="0"/>
                          <a:cs typeface="Arial" panose="020B0604020202020204" pitchFamily="34" charset="0"/>
                        </a:rPr>
                        <a:t>3.3.1</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6715" marR="6715" marT="67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ZA" sz="800" u="none" strike="noStrike">
                          <a:effectLst/>
                          <a:latin typeface="Arial" panose="020B0604020202020204" pitchFamily="34" charset="0"/>
                          <a:cs typeface="Arial" panose="020B0604020202020204" pitchFamily="34" charset="0"/>
                        </a:rPr>
                        <a:t>Number of interactions/liaisons internationally achieved per annum</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6715" marR="6715" marT="67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dirty="0">
                          <a:effectLst/>
                          <a:latin typeface="Arial" panose="020B0604020202020204" pitchFamily="34" charset="0"/>
                          <a:cs typeface="Arial" panose="020B0604020202020204" pitchFamily="34" charset="0"/>
                        </a:rPr>
                        <a:t>20</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6715" marR="6715" marT="67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a:effectLst/>
                          <a:latin typeface="Arial" panose="020B0604020202020204" pitchFamily="34" charset="0"/>
                          <a:cs typeface="Arial" panose="020B0604020202020204" pitchFamily="34" charset="0"/>
                        </a:rPr>
                        <a:t>20</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6715" marR="6715" marT="67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a:effectLst/>
                          <a:latin typeface="Arial" panose="020B0604020202020204" pitchFamily="34" charset="0"/>
                          <a:cs typeface="Arial" panose="020B0604020202020204" pitchFamily="34" charset="0"/>
                        </a:rPr>
                        <a:t>30</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6715" marR="6715" marT="67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a:effectLst/>
                          <a:latin typeface="Arial" panose="020B0604020202020204" pitchFamily="34" charset="0"/>
                          <a:cs typeface="Arial" panose="020B0604020202020204" pitchFamily="34" charset="0"/>
                        </a:rPr>
                        <a:t>10</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6715" marR="6715" marT="67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800" b="1" u="none" strike="noStrike" dirty="0">
                          <a:effectLst/>
                          <a:latin typeface="Arial" panose="020B0604020202020204" pitchFamily="34" charset="0"/>
                          <a:cs typeface="Arial" panose="020B0604020202020204" pitchFamily="34" charset="0"/>
                        </a:rPr>
                        <a:t>Target achieved</a:t>
                      </a:r>
                      <a:r>
                        <a:rPr lang="en-GB" sz="800" u="none" strike="noStrike" dirty="0">
                          <a:effectLst/>
                          <a:latin typeface="Arial" panose="020B0604020202020204" pitchFamily="34" charset="0"/>
                          <a:cs typeface="Arial" panose="020B0604020202020204" pitchFamily="34" charset="0"/>
                        </a:rPr>
                        <a:t>. More </a:t>
                      </a:r>
                      <a:r>
                        <a:rPr lang="en-GB" sz="800" u="none" strike="noStrike" dirty="0" smtClean="0">
                          <a:effectLst/>
                          <a:latin typeface="Arial" panose="020B0604020202020204" pitchFamily="34" charset="0"/>
                          <a:cs typeface="Arial" panose="020B0604020202020204" pitchFamily="34" charset="0"/>
                        </a:rPr>
                        <a:t>requests</a:t>
                      </a:r>
                      <a:r>
                        <a:rPr lang="en-GB" sz="800" u="none" strike="noStrike" baseline="0" dirty="0" smtClean="0">
                          <a:effectLst/>
                          <a:latin typeface="Arial" panose="020B0604020202020204" pitchFamily="34" charset="0"/>
                          <a:cs typeface="Arial" panose="020B0604020202020204" pitchFamily="34" charset="0"/>
                        </a:rPr>
                        <a:t> were recei</a:t>
                      </a:r>
                      <a:r>
                        <a:rPr lang="en-GB" sz="800" u="none" strike="noStrike" dirty="0" smtClean="0">
                          <a:effectLst/>
                          <a:latin typeface="Arial" panose="020B0604020202020204" pitchFamily="34" charset="0"/>
                          <a:cs typeface="Arial" panose="020B0604020202020204" pitchFamily="34" charset="0"/>
                        </a:rPr>
                        <a:t>ved </a:t>
                      </a:r>
                      <a:r>
                        <a:rPr lang="en-GB" sz="800" u="none" strike="noStrike" dirty="0">
                          <a:effectLst/>
                          <a:latin typeface="Arial" panose="020B0604020202020204" pitchFamily="34" charset="0"/>
                          <a:cs typeface="Arial" panose="020B0604020202020204" pitchFamily="34" charset="0"/>
                        </a:rPr>
                        <a:t>from international </a:t>
                      </a:r>
                      <a:r>
                        <a:rPr lang="en-GB" sz="800" u="none" strike="noStrike" dirty="0" smtClean="0">
                          <a:effectLst/>
                          <a:latin typeface="Arial" panose="020B0604020202020204" pitchFamily="34" charset="0"/>
                          <a:cs typeface="Arial" panose="020B0604020202020204" pitchFamily="34" charset="0"/>
                        </a:rPr>
                        <a:t>counterparts</a:t>
                      </a:r>
                      <a:r>
                        <a:rPr lang="en-GB" sz="800" u="none" strike="noStrike" baseline="0" dirty="0" smtClean="0">
                          <a:effectLst/>
                          <a:latin typeface="Arial" panose="020B0604020202020204" pitchFamily="34" charset="0"/>
                          <a:cs typeface="Arial" panose="020B0604020202020204" pitchFamily="34" charset="0"/>
                        </a:rPr>
                        <a:t> than anticipated.</a:t>
                      </a:r>
                      <a:endParaRPr lang="en-ZA" sz="800" b="1" i="0" u="none" strike="noStrike" dirty="0">
                        <a:solidFill>
                          <a:srgbClr val="000000"/>
                        </a:solidFill>
                        <a:effectLst/>
                        <a:latin typeface="Arial" panose="020B0604020202020204" pitchFamily="34" charset="0"/>
                        <a:cs typeface="Arial" panose="020B0604020202020204" pitchFamily="34" charset="0"/>
                      </a:endParaRPr>
                    </a:p>
                  </a:txBody>
                  <a:tcPr marL="6715" marR="6715" marT="67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19966">
                <a:tc>
                  <a:txBody>
                    <a:bodyPr/>
                    <a:lstStyle/>
                    <a:p>
                      <a:pPr algn="l" fontAlgn="ctr"/>
                      <a:r>
                        <a:rPr lang="en-ZA" sz="800" u="none" strike="noStrike">
                          <a:effectLst/>
                          <a:latin typeface="Arial" panose="020B0604020202020204" pitchFamily="34" charset="0"/>
                          <a:cs typeface="Arial" panose="020B0604020202020204" pitchFamily="34" charset="0"/>
                        </a:rPr>
                        <a:t>3.4 Provide thought leadership in the field of electoral management and related fields</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6715" marR="6715" marT="67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800" u="none" strike="noStrike">
                          <a:effectLst/>
                          <a:latin typeface="Arial" panose="020B0604020202020204" pitchFamily="34" charset="0"/>
                          <a:cs typeface="Arial" panose="020B0604020202020204" pitchFamily="34" charset="0"/>
                        </a:rPr>
                        <a:t>3.4.1</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6715" marR="6715" marT="67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800" u="none" strike="noStrike">
                          <a:effectLst/>
                          <a:latin typeface="Arial" panose="020B0604020202020204" pitchFamily="34" charset="0"/>
                          <a:cs typeface="Arial" panose="020B0604020202020204" pitchFamily="34" charset="0"/>
                        </a:rPr>
                        <a:t>The number of research and thought leadership initiatives achieved per annum</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6715" marR="6715" marT="67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a:effectLst/>
                          <a:latin typeface="Arial" panose="020B0604020202020204" pitchFamily="34" charset="0"/>
                          <a:cs typeface="Arial" panose="020B0604020202020204" pitchFamily="34" charset="0"/>
                        </a:rPr>
                        <a:t>4</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6715" marR="6715" marT="67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a:effectLst/>
                          <a:latin typeface="Arial" panose="020B0604020202020204" pitchFamily="34" charset="0"/>
                          <a:cs typeface="Arial" panose="020B0604020202020204" pitchFamily="34" charset="0"/>
                        </a:rPr>
                        <a:t>4</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6715" marR="6715" marT="67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dirty="0">
                          <a:effectLst/>
                          <a:latin typeface="Arial" panose="020B0604020202020204" pitchFamily="34" charset="0"/>
                          <a:cs typeface="Arial" panose="020B0604020202020204" pitchFamily="34" charset="0"/>
                        </a:rPr>
                        <a:t>4</a:t>
                      </a:r>
                      <a:endParaRPr lang="en-ZA" sz="800" b="0" i="0" u="none" strike="noStrike" dirty="0">
                        <a:solidFill>
                          <a:srgbClr val="000000"/>
                        </a:solidFill>
                        <a:effectLst/>
                        <a:latin typeface="Arial" panose="020B0604020202020204" pitchFamily="34" charset="0"/>
                        <a:cs typeface="Arial" panose="020B0604020202020204" pitchFamily="34" charset="0"/>
                      </a:endParaRPr>
                    </a:p>
                  </a:txBody>
                  <a:tcPr marL="6715" marR="6715" marT="67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u="none" strike="noStrike">
                          <a:effectLst/>
                          <a:latin typeface="Arial" panose="020B0604020202020204" pitchFamily="34" charset="0"/>
                          <a:cs typeface="Arial" panose="020B0604020202020204" pitchFamily="34" charset="0"/>
                        </a:rPr>
                        <a:t>-</a:t>
                      </a:r>
                      <a:endParaRPr lang="en-ZA" sz="800" b="0" i="0" u="none" strike="noStrike">
                        <a:solidFill>
                          <a:srgbClr val="000000"/>
                        </a:solidFill>
                        <a:effectLst/>
                        <a:latin typeface="Arial" panose="020B0604020202020204" pitchFamily="34" charset="0"/>
                        <a:cs typeface="Arial" panose="020B0604020202020204" pitchFamily="34" charset="0"/>
                      </a:endParaRPr>
                    </a:p>
                  </a:txBody>
                  <a:tcPr marL="6715" marR="6715" marT="67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800" b="1" u="none" strike="noStrike" dirty="0">
                          <a:effectLst/>
                          <a:latin typeface="Arial" panose="020B0604020202020204" pitchFamily="34" charset="0"/>
                          <a:cs typeface="Arial" panose="020B0604020202020204" pitchFamily="34" charset="0"/>
                        </a:rPr>
                        <a:t>Target achieved.</a:t>
                      </a:r>
                      <a:endParaRPr lang="en-ZA" sz="800" b="1" i="0" u="none" strike="noStrike" dirty="0">
                        <a:solidFill>
                          <a:srgbClr val="000000"/>
                        </a:solidFill>
                        <a:effectLst/>
                        <a:latin typeface="Arial" panose="020B0604020202020204" pitchFamily="34" charset="0"/>
                        <a:cs typeface="Arial" panose="020B0604020202020204" pitchFamily="34" charset="0"/>
                      </a:endParaRPr>
                    </a:p>
                  </a:txBody>
                  <a:tcPr marL="6715" marR="6715" marT="67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xmlns="" val="19176445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300192" y="6381328"/>
            <a:ext cx="2133600" cy="365125"/>
          </a:xfrm>
        </p:spPr>
        <p:txBody>
          <a:bodyPr/>
          <a:lstStyle/>
          <a:p>
            <a:pPr>
              <a:defRPr/>
            </a:pPr>
            <a:fld id="{39AA8BA9-080E-4EDB-BAF0-9B905D3FA43D}" type="slidenum">
              <a:rPr lang="en-GB" b="1" smtClean="0">
                <a:solidFill>
                  <a:schemeClr val="bg1"/>
                </a:solidFill>
              </a:rPr>
              <a:pPr>
                <a:defRPr/>
              </a:pPr>
              <a:t>2</a:t>
            </a:fld>
            <a:endParaRPr lang="en-GB" b="1" dirty="0">
              <a:solidFill>
                <a:schemeClr val="bg1"/>
              </a:solidFill>
            </a:endParaRPr>
          </a:p>
        </p:txBody>
      </p:sp>
      <p:sp>
        <p:nvSpPr>
          <p:cNvPr id="5" name="TextBox 4"/>
          <p:cNvSpPr txBox="1"/>
          <p:nvPr/>
        </p:nvSpPr>
        <p:spPr>
          <a:xfrm>
            <a:off x="503434" y="349324"/>
            <a:ext cx="8085762" cy="461665"/>
          </a:xfrm>
          <a:prstGeom prst="rect">
            <a:avLst/>
          </a:prstGeom>
          <a:noFill/>
        </p:spPr>
        <p:txBody>
          <a:bodyPr wrap="square" rtlCol="0">
            <a:spAutoFit/>
          </a:bodyPr>
          <a:lstStyle/>
          <a:p>
            <a:r>
              <a:rPr lang="en-US" sz="2400" b="1" dirty="0" smtClean="0">
                <a:solidFill>
                  <a:srgbClr val="155294"/>
                </a:solidFill>
                <a:latin typeface="Arial" charset="0"/>
                <a:ea typeface="Arial" charset="0"/>
                <a:cs typeface="Arial" charset="0"/>
              </a:rPr>
              <a:t>Vision and Mission</a:t>
            </a:r>
          </a:p>
        </p:txBody>
      </p:sp>
      <p:sp>
        <p:nvSpPr>
          <p:cNvPr id="6" name="TextBox 5"/>
          <p:cNvSpPr txBox="1"/>
          <p:nvPr/>
        </p:nvSpPr>
        <p:spPr>
          <a:xfrm>
            <a:off x="518845" y="1119749"/>
            <a:ext cx="8106310" cy="3416320"/>
          </a:xfrm>
          <a:prstGeom prst="rect">
            <a:avLst/>
          </a:prstGeom>
          <a:noFill/>
        </p:spPr>
        <p:txBody>
          <a:bodyPr wrap="square" rtlCol="0">
            <a:spAutoFit/>
          </a:bodyPr>
          <a:lstStyle/>
          <a:p>
            <a:pPr indent="0">
              <a:buNone/>
            </a:pPr>
            <a:r>
              <a:rPr lang="en-GB" sz="2400" b="1" dirty="0">
                <a:solidFill>
                  <a:srgbClr val="155294"/>
                </a:solidFill>
                <a:latin typeface="Arial" charset="0"/>
                <a:ea typeface="Arial" charset="0"/>
                <a:cs typeface="Arial" charset="0"/>
              </a:rPr>
              <a:t>Vision</a:t>
            </a:r>
            <a:endParaRPr lang="en-ZA" sz="2400" b="1" dirty="0">
              <a:solidFill>
                <a:srgbClr val="155294"/>
              </a:solidFill>
              <a:latin typeface="Arial" charset="0"/>
              <a:ea typeface="Arial" charset="0"/>
              <a:cs typeface="Arial" charset="0"/>
            </a:endParaRPr>
          </a:p>
          <a:p>
            <a:r>
              <a:rPr lang="en-ZA" sz="2400" dirty="0">
                <a:solidFill>
                  <a:srgbClr val="155294"/>
                </a:solidFill>
                <a:latin typeface="Arial" charset="0"/>
                <a:ea typeface="Arial" charset="0"/>
                <a:cs typeface="Arial" charset="0"/>
              </a:rPr>
              <a:t>To be a pre-eminent leader in electoral democracy.</a:t>
            </a:r>
          </a:p>
          <a:p>
            <a:endParaRPr lang="en-ZA" sz="2400" dirty="0">
              <a:solidFill>
                <a:srgbClr val="155294"/>
              </a:solidFill>
              <a:latin typeface="Arial" charset="0"/>
              <a:ea typeface="Arial" charset="0"/>
              <a:cs typeface="Arial" charset="0"/>
            </a:endParaRPr>
          </a:p>
          <a:p>
            <a:r>
              <a:rPr lang="en-GB" sz="2400" b="1" dirty="0">
                <a:solidFill>
                  <a:srgbClr val="155294"/>
                </a:solidFill>
                <a:latin typeface="Arial" charset="0"/>
                <a:ea typeface="Arial" charset="0"/>
                <a:cs typeface="Arial" charset="0"/>
              </a:rPr>
              <a:t>Mission</a:t>
            </a:r>
            <a:endParaRPr lang="en-ZA" sz="2400" b="1" dirty="0">
              <a:solidFill>
                <a:srgbClr val="155294"/>
              </a:solidFill>
              <a:latin typeface="Arial" charset="0"/>
              <a:ea typeface="Arial" charset="0"/>
              <a:cs typeface="Arial" charset="0"/>
            </a:endParaRPr>
          </a:p>
          <a:p>
            <a:r>
              <a:rPr lang="en-ZA" sz="2400" dirty="0">
                <a:solidFill>
                  <a:srgbClr val="155294"/>
                </a:solidFill>
                <a:latin typeface="Arial" charset="0"/>
                <a:ea typeface="Arial" charset="0"/>
                <a:cs typeface="Arial" charset="0"/>
              </a:rPr>
              <a:t>The Electoral Commission is an independent constitutional body which manages free and fair elections of legislative bodies and institutions through the participation of citizens, political parties and civil society in deepening electoral democracy</a:t>
            </a:r>
            <a:r>
              <a:rPr lang="en-ZA" sz="2400" dirty="0" smtClean="0">
                <a:solidFill>
                  <a:srgbClr val="155294"/>
                </a:solidFill>
                <a:latin typeface="Arial" charset="0"/>
                <a:ea typeface="Arial" charset="0"/>
                <a:cs typeface="Arial" charset="0"/>
              </a:rPr>
              <a:t>.</a:t>
            </a:r>
            <a:endParaRPr lang="en-ZA" sz="2400" dirty="0">
              <a:solidFill>
                <a:srgbClr val="155294"/>
              </a:solidFill>
              <a:latin typeface="Arial" charset="0"/>
              <a:ea typeface="Arial" charset="0"/>
              <a:cs typeface="Arial" charset="0"/>
            </a:endParaRPr>
          </a:p>
        </p:txBody>
      </p:sp>
    </p:spTree>
    <p:extLst>
      <p:ext uri="{BB962C8B-B14F-4D97-AF65-F5344CB8AC3E}">
        <p14:creationId xmlns:p14="http://schemas.microsoft.com/office/powerpoint/2010/main" xmlns="" val="26425759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p:nvPr>
        </p:nvSpPr>
        <p:spPr>
          <a:xfrm>
            <a:off x="250825" y="4221163"/>
            <a:ext cx="4826000" cy="1470025"/>
          </a:xfrm>
        </p:spPr>
        <p:txBody>
          <a:bodyPr/>
          <a:lstStyle/>
          <a:p>
            <a:r>
              <a:rPr lang="en-ZA" altLang="en-US" b="1" smtClean="0">
                <a:solidFill>
                  <a:schemeClr val="bg1"/>
                </a:solidFill>
              </a:rPr>
              <a:t>Type your topic here</a:t>
            </a:r>
            <a:endParaRPr lang="en-GB" altLang="en-US" b="1" smtClean="0">
              <a:solidFill>
                <a:schemeClr val="bg1"/>
              </a:solidFill>
            </a:endParaRPr>
          </a:p>
        </p:txBody>
      </p:sp>
      <p:sp>
        <p:nvSpPr>
          <p:cNvPr id="2" name="Rectangle 3"/>
          <p:cNvSpPr>
            <a:spLocks noGrp="1" noChangeArrowheads="1"/>
          </p:cNvSpPr>
          <p:nvPr>
            <p:ph type="subTitle" idx="1"/>
          </p:nvPr>
        </p:nvSpPr>
        <p:spPr>
          <a:xfrm>
            <a:off x="6300788" y="5949950"/>
            <a:ext cx="2592387" cy="719138"/>
          </a:xfrm>
        </p:spPr>
        <p:txBody>
          <a:bodyPr rtlCol="0">
            <a:normAutofit fontScale="92500" lnSpcReduction="10000"/>
          </a:bodyPr>
          <a:lstStyle/>
          <a:p>
            <a:pPr fontAlgn="auto">
              <a:spcAft>
                <a:spcPts val="0"/>
              </a:spcAft>
              <a:buFont typeface="Arial" panose="020B0604020202020204" pitchFamily="34" charset="0"/>
              <a:buNone/>
              <a:defRPr/>
            </a:pPr>
            <a:r>
              <a:rPr lang="en-ZA" sz="2400" i="1" dirty="0" smtClean="0">
                <a:solidFill>
                  <a:srgbClr val="000099"/>
                </a:solidFill>
              </a:rPr>
              <a:t>Electoral Matters</a:t>
            </a:r>
          </a:p>
          <a:p>
            <a:pPr fontAlgn="auto">
              <a:spcAft>
                <a:spcPts val="0"/>
              </a:spcAft>
              <a:buFont typeface="Arial" panose="020B0604020202020204" pitchFamily="34" charset="0"/>
              <a:buNone/>
              <a:defRPr/>
            </a:pPr>
            <a:r>
              <a:rPr lang="en-GB" sz="1800" dirty="0" smtClean="0">
                <a:solidFill>
                  <a:srgbClr val="000099"/>
                </a:solidFill>
              </a:rPr>
              <a:t>May 2016</a:t>
            </a:r>
          </a:p>
        </p:txBody>
      </p:sp>
      <p:pic>
        <p:nvPicPr>
          <p:cNvPr id="8" name="Picture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10274"/>
            <a:ext cx="9144000" cy="6858000"/>
          </a:xfrm>
          <a:prstGeom prst="rect">
            <a:avLst/>
          </a:prstGeom>
        </p:spPr>
      </p:pic>
      <p:sp>
        <p:nvSpPr>
          <p:cNvPr id="9" name="TextBox 8"/>
          <p:cNvSpPr txBox="1"/>
          <p:nvPr/>
        </p:nvSpPr>
        <p:spPr>
          <a:xfrm>
            <a:off x="899592" y="1628800"/>
            <a:ext cx="7041621" cy="584775"/>
          </a:xfrm>
          <a:prstGeom prst="rect">
            <a:avLst/>
          </a:prstGeom>
          <a:noFill/>
        </p:spPr>
        <p:txBody>
          <a:bodyPr wrap="square" rtlCol="0">
            <a:spAutoFit/>
          </a:bodyPr>
          <a:lstStyle/>
          <a:p>
            <a:pPr algn="ctr"/>
            <a:endParaRPr lang="en-ZA" sz="3200" b="1" dirty="0">
              <a:solidFill>
                <a:schemeClr val="bg1"/>
              </a:solidFill>
              <a:latin typeface="Arial" charset="0"/>
              <a:ea typeface="Arial" charset="0"/>
              <a:cs typeface="Arial" charset="0"/>
            </a:endParaRPr>
          </a:p>
        </p:txBody>
      </p:sp>
      <p:sp>
        <p:nvSpPr>
          <p:cNvPr id="6" name="TextBox 5"/>
          <p:cNvSpPr txBox="1"/>
          <p:nvPr/>
        </p:nvSpPr>
        <p:spPr>
          <a:xfrm>
            <a:off x="1907704" y="2213575"/>
            <a:ext cx="4787758" cy="1569660"/>
          </a:xfrm>
          <a:prstGeom prst="rect">
            <a:avLst/>
          </a:prstGeom>
          <a:noFill/>
        </p:spPr>
        <p:txBody>
          <a:bodyPr wrap="square" rtlCol="0">
            <a:spAutoFit/>
          </a:bodyPr>
          <a:lstStyle/>
          <a:p>
            <a:pPr algn="ctr"/>
            <a:r>
              <a:rPr lang="en-US" sz="3200" b="1" dirty="0">
                <a:solidFill>
                  <a:schemeClr val="bg1"/>
                </a:solidFill>
                <a:latin typeface="Arial" charset="0"/>
                <a:ea typeface="Arial" charset="0"/>
                <a:cs typeface="Arial" charset="0"/>
              </a:rPr>
              <a:t>Financial statements for the Financial Year ended </a:t>
            </a:r>
            <a:r>
              <a:rPr lang="en-US" sz="3200" b="1" dirty="0" smtClean="0">
                <a:solidFill>
                  <a:schemeClr val="bg1"/>
                </a:solidFill>
                <a:latin typeface="Arial" charset="0"/>
                <a:ea typeface="Arial" charset="0"/>
                <a:cs typeface="Arial" charset="0"/>
              </a:rPr>
              <a:t>31 </a:t>
            </a:r>
            <a:r>
              <a:rPr lang="en-US" sz="3200" b="1" dirty="0">
                <a:solidFill>
                  <a:schemeClr val="bg1"/>
                </a:solidFill>
                <a:latin typeface="Arial" charset="0"/>
                <a:ea typeface="Arial" charset="0"/>
                <a:cs typeface="Arial" charset="0"/>
              </a:rPr>
              <a:t>March </a:t>
            </a:r>
            <a:r>
              <a:rPr lang="en-US" sz="3200" b="1" dirty="0" smtClean="0">
                <a:solidFill>
                  <a:schemeClr val="bg1"/>
                </a:solidFill>
                <a:latin typeface="Arial" charset="0"/>
                <a:ea typeface="Arial" charset="0"/>
                <a:cs typeface="Arial" charset="0"/>
              </a:rPr>
              <a:t>2018</a:t>
            </a:r>
            <a:endParaRPr lang="en-US" sz="3200" b="1" dirty="0">
              <a:solidFill>
                <a:schemeClr val="bg1"/>
              </a:solidFill>
              <a:latin typeface="Arial" charset="0"/>
              <a:ea typeface="Arial" charset="0"/>
              <a:cs typeface="Arial" charset="0"/>
            </a:endParaRPr>
          </a:p>
        </p:txBody>
      </p:sp>
      <p:sp>
        <p:nvSpPr>
          <p:cNvPr id="7" name="Slide Number Placeholder 3"/>
          <p:cNvSpPr>
            <a:spLocks noGrp="1"/>
          </p:cNvSpPr>
          <p:nvPr>
            <p:ph type="sldNum" sz="quarter" idx="12"/>
          </p:nvPr>
        </p:nvSpPr>
        <p:spPr>
          <a:xfrm>
            <a:off x="6300192" y="6381328"/>
            <a:ext cx="2133600" cy="365125"/>
          </a:xfrm>
        </p:spPr>
        <p:txBody>
          <a:bodyPr/>
          <a:lstStyle/>
          <a:p>
            <a:pPr>
              <a:defRPr/>
            </a:pPr>
            <a:fld id="{39AA8BA9-080E-4EDB-BAF0-9B905D3FA43D}" type="slidenum">
              <a:rPr lang="en-GB" b="1" smtClean="0">
                <a:solidFill>
                  <a:schemeClr val="bg1"/>
                </a:solidFill>
              </a:rPr>
              <a:pPr>
                <a:defRPr/>
              </a:pPr>
              <a:t>20</a:t>
            </a:fld>
            <a:endParaRPr lang="en-GB" b="1" dirty="0">
              <a:solidFill>
                <a:schemeClr val="bg1"/>
              </a:solidFill>
            </a:endParaRPr>
          </a:p>
        </p:txBody>
      </p:sp>
    </p:spTree>
    <p:extLst>
      <p:ext uri="{BB962C8B-B14F-4D97-AF65-F5344CB8AC3E}">
        <p14:creationId xmlns:p14="http://schemas.microsoft.com/office/powerpoint/2010/main" xmlns="" val="15981676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03434" y="349324"/>
            <a:ext cx="8085762" cy="523220"/>
          </a:xfrm>
          <a:prstGeom prst="rect">
            <a:avLst/>
          </a:prstGeom>
          <a:noFill/>
        </p:spPr>
        <p:txBody>
          <a:bodyPr wrap="square" rtlCol="0">
            <a:spAutoFit/>
          </a:bodyPr>
          <a:lstStyle/>
          <a:p>
            <a:r>
              <a:rPr lang="en-US" sz="2800" b="1" dirty="0" smtClean="0">
                <a:solidFill>
                  <a:srgbClr val="155294"/>
                </a:solidFill>
                <a:latin typeface="Arial" charset="0"/>
                <a:ea typeface="Arial" charset="0"/>
                <a:cs typeface="Arial" charset="0"/>
              </a:rPr>
              <a:t>Basis of Preparation</a:t>
            </a:r>
          </a:p>
        </p:txBody>
      </p:sp>
      <p:sp>
        <p:nvSpPr>
          <p:cNvPr id="9" name="TextBox 8"/>
          <p:cNvSpPr txBox="1"/>
          <p:nvPr/>
        </p:nvSpPr>
        <p:spPr>
          <a:xfrm>
            <a:off x="503434" y="1119749"/>
            <a:ext cx="8121721" cy="4336572"/>
          </a:xfrm>
          <a:prstGeom prst="rect">
            <a:avLst/>
          </a:prstGeom>
          <a:noFill/>
        </p:spPr>
        <p:txBody>
          <a:bodyPr wrap="square" rtlCol="0">
            <a:spAutoFit/>
          </a:bodyPr>
          <a:lstStyle/>
          <a:p>
            <a:pPr>
              <a:spcBef>
                <a:spcPts val="600"/>
              </a:spcBef>
              <a:spcAft>
                <a:spcPts val="600"/>
              </a:spcAft>
            </a:pPr>
            <a:r>
              <a:rPr lang="en-US" sz="2800" dirty="0">
                <a:solidFill>
                  <a:srgbClr val="155294"/>
                </a:solidFill>
                <a:latin typeface="Arial" charset="0"/>
                <a:ea typeface="Arial" charset="0"/>
                <a:cs typeface="Arial" charset="0"/>
              </a:rPr>
              <a:t>The basis of preparation remains unchanged from the prior year</a:t>
            </a:r>
          </a:p>
          <a:p>
            <a:pPr marL="285750" lvl="1" indent="-285750">
              <a:lnSpc>
                <a:spcPct val="80000"/>
              </a:lnSpc>
              <a:spcBef>
                <a:spcPts val="600"/>
              </a:spcBef>
              <a:spcAft>
                <a:spcPts val="600"/>
              </a:spcAft>
              <a:buFont typeface="Arial" panose="020B0604020202020204" pitchFamily="34" charset="0"/>
              <a:buChar char="•"/>
            </a:pPr>
            <a:r>
              <a:rPr lang="en-ZA" altLang="en-US" sz="2800" dirty="0">
                <a:solidFill>
                  <a:srgbClr val="155294"/>
                </a:solidFill>
                <a:latin typeface="Arial" charset="0"/>
                <a:ea typeface="Arial" charset="0"/>
                <a:cs typeface="Arial" charset="0"/>
              </a:rPr>
              <a:t>Financial statements encompass the reporting  as specified in the Public Finance Management Act 1 of 1999. </a:t>
            </a:r>
            <a:endParaRPr lang="en-ZA" altLang="en-US" sz="2800" dirty="0" smtClean="0">
              <a:solidFill>
                <a:srgbClr val="155294"/>
              </a:solidFill>
              <a:latin typeface="Arial" charset="0"/>
              <a:ea typeface="Arial" charset="0"/>
              <a:cs typeface="Arial" charset="0"/>
            </a:endParaRPr>
          </a:p>
          <a:p>
            <a:pPr marL="285750" lvl="1" indent="-285750">
              <a:lnSpc>
                <a:spcPct val="80000"/>
              </a:lnSpc>
              <a:spcBef>
                <a:spcPts val="600"/>
              </a:spcBef>
              <a:spcAft>
                <a:spcPts val="600"/>
              </a:spcAft>
              <a:buFont typeface="Arial" panose="020B0604020202020204" pitchFamily="34" charset="0"/>
              <a:buChar char="•"/>
            </a:pPr>
            <a:r>
              <a:rPr lang="en-ZA" altLang="en-US" sz="2800" dirty="0" smtClean="0">
                <a:solidFill>
                  <a:srgbClr val="155294"/>
                </a:solidFill>
                <a:latin typeface="Arial" charset="0"/>
                <a:ea typeface="Arial" charset="0"/>
                <a:cs typeface="Arial" charset="0"/>
              </a:rPr>
              <a:t>The </a:t>
            </a:r>
            <a:r>
              <a:rPr lang="en-ZA" altLang="en-US" sz="2800" dirty="0">
                <a:solidFill>
                  <a:srgbClr val="155294"/>
                </a:solidFill>
                <a:latin typeface="Arial" charset="0"/>
                <a:ea typeface="Arial" charset="0"/>
                <a:cs typeface="Arial" charset="0"/>
              </a:rPr>
              <a:t>annual financial statements have been prepared in accordance with relevant accounting </a:t>
            </a:r>
            <a:r>
              <a:rPr lang="en-ZA" altLang="en-US" sz="2800" dirty="0" smtClean="0">
                <a:solidFill>
                  <a:srgbClr val="155294"/>
                </a:solidFill>
                <a:latin typeface="Arial" charset="0"/>
                <a:ea typeface="Arial" charset="0"/>
                <a:cs typeface="Arial" charset="0"/>
              </a:rPr>
              <a:t>standards.</a:t>
            </a:r>
          </a:p>
          <a:p>
            <a:pPr marL="285750" lvl="1" indent="-285750">
              <a:lnSpc>
                <a:spcPct val="80000"/>
              </a:lnSpc>
              <a:spcBef>
                <a:spcPts val="600"/>
              </a:spcBef>
              <a:spcAft>
                <a:spcPts val="600"/>
              </a:spcAft>
              <a:buFont typeface="Arial" panose="020B0604020202020204" pitchFamily="34" charset="0"/>
              <a:buChar char="•"/>
            </a:pPr>
            <a:r>
              <a:rPr lang="en-ZA" altLang="en-US" sz="2800" dirty="0" smtClean="0">
                <a:solidFill>
                  <a:srgbClr val="155294"/>
                </a:solidFill>
                <a:latin typeface="Arial" charset="0"/>
                <a:ea typeface="Arial" charset="0"/>
                <a:cs typeface="Arial" charset="0"/>
              </a:rPr>
              <a:t>There </a:t>
            </a:r>
            <a:r>
              <a:rPr lang="en-ZA" altLang="en-US" sz="2800" dirty="0">
                <a:solidFill>
                  <a:srgbClr val="155294"/>
                </a:solidFill>
                <a:latin typeface="Arial" charset="0"/>
                <a:ea typeface="Arial" charset="0"/>
                <a:cs typeface="Arial" charset="0"/>
              </a:rPr>
              <a:t>were no changes in accounting policies.</a:t>
            </a:r>
          </a:p>
          <a:p>
            <a:pPr algn="just"/>
            <a:endParaRPr lang="en-ZA" sz="2800" dirty="0">
              <a:solidFill>
                <a:srgbClr val="155294"/>
              </a:solidFill>
              <a:latin typeface="Arial" charset="0"/>
              <a:ea typeface="Arial" charset="0"/>
              <a:cs typeface="Arial" charset="0"/>
            </a:endParaRPr>
          </a:p>
        </p:txBody>
      </p:sp>
      <p:sp>
        <p:nvSpPr>
          <p:cNvPr id="5" name="Slide Number Placeholder 3"/>
          <p:cNvSpPr>
            <a:spLocks noGrp="1"/>
          </p:cNvSpPr>
          <p:nvPr>
            <p:ph type="sldNum" sz="quarter" idx="12"/>
          </p:nvPr>
        </p:nvSpPr>
        <p:spPr>
          <a:xfrm>
            <a:off x="6300192" y="6381328"/>
            <a:ext cx="2133600" cy="365125"/>
          </a:xfrm>
        </p:spPr>
        <p:txBody>
          <a:bodyPr/>
          <a:lstStyle/>
          <a:p>
            <a:pPr>
              <a:defRPr/>
            </a:pPr>
            <a:fld id="{39AA8BA9-080E-4EDB-BAF0-9B905D3FA43D}" type="slidenum">
              <a:rPr lang="en-GB" b="1" smtClean="0">
                <a:solidFill>
                  <a:schemeClr val="bg1"/>
                </a:solidFill>
              </a:rPr>
              <a:pPr>
                <a:defRPr/>
              </a:pPr>
              <a:t>21</a:t>
            </a:fld>
            <a:endParaRPr lang="en-GB" b="1" dirty="0">
              <a:solidFill>
                <a:schemeClr val="bg1"/>
              </a:solidFill>
            </a:endParaRPr>
          </a:p>
        </p:txBody>
      </p:sp>
    </p:spTree>
    <p:extLst>
      <p:ext uri="{BB962C8B-B14F-4D97-AF65-F5344CB8AC3E}">
        <p14:creationId xmlns:p14="http://schemas.microsoft.com/office/powerpoint/2010/main" xmlns="" val="20840013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95536" y="349324"/>
            <a:ext cx="8085762" cy="523220"/>
          </a:xfrm>
          <a:prstGeom prst="rect">
            <a:avLst/>
          </a:prstGeom>
          <a:noFill/>
        </p:spPr>
        <p:txBody>
          <a:bodyPr wrap="square" rtlCol="0">
            <a:spAutoFit/>
          </a:bodyPr>
          <a:lstStyle/>
          <a:p>
            <a:r>
              <a:rPr lang="en-US" sz="2800" b="1" dirty="0" smtClean="0">
                <a:solidFill>
                  <a:srgbClr val="155294"/>
                </a:solidFill>
                <a:latin typeface="Arial" charset="0"/>
                <a:ea typeface="Arial" charset="0"/>
                <a:cs typeface="Arial" charset="0"/>
              </a:rPr>
              <a:t>Audit Outcome</a:t>
            </a:r>
          </a:p>
        </p:txBody>
      </p:sp>
      <p:sp>
        <p:nvSpPr>
          <p:cNvPr id="9" name="TextBox 8"/>
          <p:cNvSpPr txBox="1"/>
          <p:nvPr/>
        </p:nvSpPr>
        <p:spPr>
          <a:xfrm>
            <a:off x="395536" y="1119748"/>
            <a:ext cx="8229619" cy="4896725"/>
          </a:xfrm>
          <a:prstGeom prst="rect">
            <a:avLst/>
          </a:prstGeom>
          <a:noFill/>
        </p:spPr>
        <p:txBody>
          <a:bodyPr wrap="square" rtlCol="0">
            <a:spAutoFit/>
          </a:bodyPr>
          <a:lstStyle/>
          <a:p>
            <a:pPr>
              <a:spcBef>
                <a:spcPts val="600"/>
              </a:spcBef>
              <a:spcAft>
                <a:spcPts val="600"/>
              </a:spcAft>
              <a:defRPr/>
            </a:pPr>
            <a:r>
              <a:rPr lang="en-ZA" sz="2400" dirty="0">
                <a:solidFill>
                  <a:srgbClr val="155294"/>
                </a:solidFill>
                <a:latin typeface="Arial" charset="0"/>
                <a:ea typeface="Arial" charset="0"/>
                <a:cs typeface="Arial" charset="0"/>
              </a:rPr>
              <a:t>Audit outcome on the annual financial statements was:</a:t>
            </a:r>
          </a:p>
          <a:p>
            <a:pPr marL="285750" lvl="1" indent="-285750">
              <a:lnSpc>
                <a:spcPct val="80000"/>
              </a:lnSpc>
              <a:spcBef>
                <a:spcPts val="600"/>
              </a:spcBef>
              <a:spcAft>
                <a:spcPts val="600"/>
              </a:spcAft>
              <a:buFont typeface="Arial" panose="020B0604020202020204" pitchFamily="34" charset="0"/>
              <a:buChar char="•"/>
              <a:defRPr/>
            </a:pPr>
            <a:r>
              <a:rPr lang="en-ZA" sz="2000" dirty="0">
                <a:solidFill>
                  <a:srgbClr val="155294"/>
                </a:solidFill>
                <a:latin typeface="Arial" charset="0"/>
                <a:ea typeface="Arial" charset="0"/>
                <a:cs typeface="Arial" charset="0"/>
              </a:rPr>
              <a:t>an unqualified opinion on the annual financial </a:t>
            </a:r>
            <a:r>
              <a:rPr lang="en-ZA" sz="2000" dirty="0" smtClean="0">
                <a:solidFill>
                  <a:srgbClr val="155294"/>
                </a:solidFill>
                <a:latin typeface="Arial" charset="0"/>
                <a:ea typeface="Arial" charset="0"/>
                <a:cs typeface="Arial" charset="0"/>
              </a:rPr>
              <a:t>statements;</a:t>
            </a:r>
          </a:p>
          <a:p>
            <a:pPr marL="285750" lvl="1" indent="-285750">
              <a:lnSpc>
                <a:spcPct val="80000"/>
              </a:lnSpc>
              <a:spcBef>
                <a:spcPts val="600"/>
              </a:spcBef>
              <a:spcAft>
                <a:spcPts val="600"/>
              </a:spcAft>
              <a:buFont typeface="Arial" panose="020B0604020202020204" pitchFamily="34" charset="0"/>
              <a:buChar char="•"/>
              <a:defRPr/>
            </a:pPr>
            <a:r>
              <a:rPr lang="en-ZA" sz="2000" dirty="0" smtClean="0">
                <a:solidFill>
                  <a:srgbClr val="155294"/>
                </a:solidFill>
                <a:latin typeface="Arial" charset="0"/>
                <a:ea typeface="Arial" charset="0"/>
                <a:cs typeface="Arial" charset="0"/>
              </a:rPr>
              <a:t>two </a:t>
            </a:r>
            <a:r>
              <a:rPr lang="en-ZA" sz="2000" dirty="0">
                <a:solidFill>
                  <a:srgbClr val="155294"/>
                </a:solidFill>
                <a:latin typeface="Arial" charset="0"/>
                <a:ea typeface="Arial" charset="0"/>
                <a:cs typeface="Arial" charset="0"/>
              </a:rPr>
              <a:t>emphasis of matter paragraphs on the annual financial </a:t>
            </a:r>
            <a:r>
              <a:rPr lang="en-ZA" sz="2000" dirty="0" smtClean="0">
                <a:solidFill>
                  <a:srgbClr val="155294"/>
                </a:solidFill>
                <a:latin typeface="Arial" charset="0"/>
                <a:ea typeface="Arial" charset="0"/>
                <a:cs typeface="Arial" charset="0"/>
              </a:rPr>
              <a:t>statements;</a:t>
            </a:r>
          </a:p>
          <a:p>
            <a:pPr marL="457200" lvl="2">
              <a:lnSpc>
                <a:spcPct val="80000"/>
              </a:lnSpc>
              <a:spcBef>
                <a:spcPts val="600"/>
              </a:spcBef>
              <a:spcAft>
                <a:spcPts val="600"/>
              </a:spcAft>
              <a:defRPr/>
            </a:pPr>
            <a:r>
              <a:rPr lang="en-ZA" dirty="0" smtClean="0">
                <a:solidFill>
                  <a:srgbClr val="155294"/>
                </a:solidFill>
                <a:latin typeface="Arial" charset="0"/>
                <a:ea typeface="Arial" charset="0"/>
                <a:cs typeface="Arial" charset="0"/>
              </a:rPr>
              <a:t>Restatement of corresponding figures</a:t>
            </a:r>
          </a:p>
          <a:p>
            <a:pPr marL="457200" lvl="2">
              <a:lnSpc>
                <a:spcPct val="80000"/>
              </a:lnSpc>
              <a:spcBef>
                <a:spcPts val="600"/>
              </a:spcBef>
              <a:spcAft>
                <a:spcPts val="600"/>
              </a:spcAft>
              <a:defRPr/>
            </a:pPr>
            <a:r>
              <a:rPr lang="en-US" dirty="0" smtClean="0">
                <a:solidFill>
                  <a:srgbClr val="155294"/>
                </a:solidFill>
                <a:latin typeface="Arial" charset="0"/>
                <a:ea typeface="Arial" charset="0"/>
                <a:cs typeface="Arial" charset="0"/>
              </a:rPr>
              <a:t>As disclosed in note 33 to the financial statements, the corresponding figures for 31 March 2017 were restated as a result of an error in the financial statements of the constitutional institution at, and for the year ended, 31 March 2018.</a:t>
            </a:r>
            <a:endParaRPr lang="en-ZA" dirty="0">
              <a:solidFill>
                <a:srgbClr val="155294"/>
              </a:solidFill>
              <a:latin typeface="Arial" charset="0"/>
              <a:ea typeface="Arial" charset="0"/>
              <a:cs typeface="Arial" charset="0"/>
            </a:endParaRPr>
          </a:p>
          <a:p>
            <a:pPr marL="457200" lvl="2">
              <a:lnSpc>
                <a:spcPct val="80000"/>
              </a:lnSpc>
              <a:spcBef>
                <a:spcPts val="600"/>
              </a:spcBef>
              <a:spcAft>
                <a:spcPts val="600"/>
              </a:spcAft>
              <a:defRPr/>
            </a:pPr>
            <a:r>
              <a:rPr lang="en-ZA" dirty="0" smtClean="0">
                <a:solidFill>
                  <a:srgbClr val="155294"/>
                </a:solidFill>
                <a:latin typeface="Arial" charset="0"/>
                <a:ea typeface="Arial" charset="0"/>
                <a:cs typeface="Arial" charset="0"/>
              </a:rPr>
              <a:t>Irregular expenditure</a:t>
            </a:r>
          </a:p>
          <a:p>
            <a:pPr marL="457200" lvl="2">
              <a:lnSpc>
                <a:spcPct val="80000"/>
              </a:lnSpc>
              <a:spcBef>
                <a:spcPts val="600"/>
              </a:spcBef>
              <a:spcAft>
                <a:spcPts val="600"/>
              </a:spcAft>
              <a:defRPr/>
            </a:pPr>
            <a:r>
              <a:rPr lang="en-ZA" dirty="0" smtClean="0">
                <a:solidFill>
                  <a:srgbClr val="155294"/>
                </a:solidFill>
                <a:latin typeface="Arial" charset="0"/>
                <a:ea typeface="Arial" charset="0"/>
                <a:cs typeface="Arial" charset="0"/>
              </a:rPr>
              <a:t>As disclosed in note 28 to the financial statements, the </a:t>
            </a:r>
            <a:r>
              <a:rPr lang="en-ZA" dirty="0">
                <a:solidFill>
                  <a:srgbClr val="155294"/>
                </a:solidFill>
                <a:latin typeface="Arial" charset="0"/>
                <a:ea typeface="Arial" charset="0"/>
                <a:cs typeface="Arial" charset="0"/>
              </a:rPr>
              <a:t>constitutional institution incurred irregular expenditure of R71,247,803 due to non-compliance with the procurement process and entity specific </a:t>
            </a:r>
            <a:r>
              <a:rPr lang="en-ZA" dirty="0" smtClean="0">
                <a:solidFill>
                  <a:srgbClr val="155294"/>
                </a:solidFill>
                <a:latin typeface="Arial" charset="0"/>
                <a:ea typeface="Arial" charset="0"/>
                <a:cs typeface="Arial" charset="0"/>
              </a:rPr>
              <a:t>legislation</a:t>
            </a:r>
            <a:r>
              <a:rPr lang="en-ZA" sz="2000" dirty="0" smtClean="0">
                <a:solidFill>
                  <a:srgbClr val="155294"/>
                </a:solidFill>
                <a:latin typeface="Arial" charset="0"/>
                <a:ea typeface="Arial" charset="0"/>
                <a:cs typeface="Arial" charset="0"/>
              </a:rPr>
              <a:t>.</a:t>
            </a:r>
          </a:p>
          <a:p>
            <a:pPr marL="285750" lvl="1" indent="-285750">
              <a:lnSpc>
                <a:spcPct val="80000"/>
              </a:lnSpc>
              <a:spcBef>
                <a:spcPts val="600"/>
              </a:spcBef>
              <a:spcAft>
                <a:spcPts val="600"/>
              </a:spcAft>
              <a:buFont typeface="Arial" panose="020B0604020202020204" pitchFamily="34" charset="0"/>
              <a:buChar char="•"/>
              <a:defRPr/>
            </a:pPr>
            <a:r>
              <a:rPr lang="en-ZA" sz="2000" dirty="0">
                <a:solidFill>
                  <a:srgbClr val="155294"/>
                </a:solidFill>
                <a:latin typeface="Arial" charset="0"/>
                <a:ea typeface="Arial" charset="0"/>
                <a:cs typeface="Arial" charset="0"/>
              </a:rPr>
              <a:t>no additional matter paragraphs on the annual financial statements.</a:t>
            </a:r>
          </a:p>
          <a:p>
            <a:pPr algn="just"/>
            <a:endParaRPr lang="en-ZA" sz="2000" dirty="0">
              <a:solidFill>
                <a:srgbClr val="155294"/>
              </a:solidFill>
              <a:latin typeface="Arial" charset="0"/>
              <a:ea typeface="Arial" charset="0"/>
              <a:cs typeface="Arial" charset="0"/>
            </a:endParaRPr>
          </a:p>
        </p:txBody>
      </p:sp>
      <p:sp>
        <p:nvSpPr>
          <p:cNvPr id="5" name="Slide Number Placeholder 3"/>
          <p:cNvSpPr>
            <a:spLocks noGrp="1"/>
          </p:cNvSpPr>
          <p:nvPr>
            <p:ph type="sldNum" sz="quarter" idx="12"/>
          </p:nvPr>
        </p:nvSpPr>
        <p:spPr>
          <a:xfrm>
            <a:off x="6300192" y="6381328"/>
            <a:ext cx="2133600" cy="365125"/>
          </a:xfrm>
        </p:spPr>
        <p:txBody>
          <a:bodyPr/>
          <a:lstStyle/>
          <a:p>
            <a:pPr>
              <a:defRPr/>
            </a:pPr>
            <a:fld id="{39AA8BA9-080E-4EDB-BAF0-9B905D3FA43D}" type="slidenum">
              <a:rPr lang="en-GB" b="1" smtClean="0">
                <a:solidFill>
                  <a:schemeClr val="bg1"/>
                </a:solidFill>
              </a:rPr>
              <a:pPr>
                <a:defRPr/>
              </a:pPr>
              <a:t>22</a:t>
            </a:fld>
            <a:endParaRPr lang="en-GB" b="1" dirty="0">
              <a:solidFill>
                <a:schemeClr val="bg1"/>
              </a:solidFill>
            </a:endParaRPr>
          </a:p>
        </p:txBody>
      </p:sp>
    </p:spTree>
    <p:extLst>
      <p:ext uri="{BB962C8B-B14F-4D97-AF65-F5344CB8AC3E}">
        <p14:creationId xmlns:p14="http://schemas.microsoft.com/office/powerpoint/2010/main" xmlns="" val="32814786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b="1" dirty="0">
                <a:solidFill>
                  <a:srgbClr val="155294"/>
                </a:solidFill>
                <a:latin typeface="Arial" charset="0"/>
                <a:ea typeface="Arial" charset="0"/>
                <a:cs typeface="Arial" charset="0"/>
              </a:rPr>
              <a:t>Irregular Expenditure as at 31 March 2018</a:t>
            </a:r>
            <a:endParaRPr lang="en-ZA" sz="2800" b="1" dirty="0">
              <a:solidFill>
                <a:srgbClr val="155294"/>
              </a:solidFill>
              <a:latin typeface="Arial" charset="0"/>
              <a:ea typeface="Arial" charset="0"/>
              <a:cs typeface="Arial" charset="0"/>
            </a:endParaRPr>
          </a:p>
        </p:txBody>
      </p:sp>
      <p:sp>
        <p:nvSpPr>
          <p:cNvPr id="4" name="Slide Number Placeholder 3"/>
          <p:cNvSpPr>
            <a:spLocks noGrp="1"/>
          </p:cNvSpPr>
          <p:nvPr>
            <p:ph type="sldNum" sz="quarter" idx="12"/>
          </p:nvPr>
        </p:nvSpPr>
        <p:spPr/>
        <p:txBody>
          <a:bodyPr/>
          <a:lstStyle/>
          <a:p>
            <a:pPr>
              <a:defRPr/>
            </a:pPr>
            <a:fld id="{39AA8BA9-080E-4EDB-BAF0-9B905D3FA43D}" type="slidenum">
              <a:rPr lang="en-GB" smtClean="0"/>
              <a:pPr>
                <a:defRPr/>
              </a:pPr>
              <a:t>23</a:t>
            </a:fld>
            <a:endParaRPr lang="en-GB"/>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 val="3841909391"/>
              </p:ext>
            </p:extLst>
          </p:nvPr>
        </p:nvGraphicFramePr>
        <p:xfrm>
          <a:off x="457200" y="1412771"/>
          <a:ext cx="8229600" cy="4320750"/>
        </p:xfrm>
        <a:graphic>
          <a:graphicData uri="http://schemas.openxmlformats.org/drawingml/2006/table">
            <a:tbl>
              <a:tblPr firstRow="1" bandRow="1">
                <a:tableStyleId>{5C22544A-7EE6-4342-B048-85BDC9FD1C3A}</a:tableStyleId>
              </a:tblPr>
              <a:tblGrid>
                <a:gridCol w="5266928"/>
                <a:gridCol w="1421616"/>
                <a:gridCol w="162560"/>
                <a:gridCol w="1378496"/>
              </a:tblGrid>
              <a:tr h="387879">
                <a:tc>
                  <a:txBody>
                    <a:bodyPr/>
                    <a:lstStyle/>
                    <a:p>
                      <a:pPr marL="201930">
                        <a:spcAft>
                          <a:spcPts val="0"/>
                        </a:spcAft>
                      </a:pPr>
                      <a:endParaRPr lang="en-ZA" sz="1200" b="1" dirty="0">
                        <a:effectLst/>
                        <a:latin typeface="Times New Roman"/>
                        <a:ea typeface="Times New Roman"/>
                      </a:endParaRPr>
                    </a:p>
                  </a:txBody>
                  <a:tcPr marL="68580" marR="68580" marT="0" marB="0"/>
                </a:tc>
                <a:tc>
                  <a:txBody>
                    <a:bodyPr/>
                    <a:lstStyle/>
                    <a:p>
                      <a:pPr marL="201930" algn="r" defTabSz="914400" rtl="0" eaLnBrk="1" latinLnBrk="0" hangingPunct="1">
                        <a:spcAft>
                          <a:spcPts val="0"/>
                        </a:spcAft>
                      </a:pPr>
                      <a:r>
                        <a:rPr lang="en-US" sz="1200" b="1" kern="1200" spc="5" dirty="0" smtClean="0">
                          <a:solidFill>
                            <a:schemeClr val="bg1"/>
                          </a:solidFill>
                          <a:effectLst/>
                          <a:latin typeface="+mn-lt"/>
                          <a:ea typeface="+mn-ea"/>
                          <a:cs typeface="+mn-cs"/>
                        </a:rPr>
                        <a:t>2018</a:t>
                      </a:r>
                      <a:endParaRPr lang="en-ZA" sz="1200" b="1" kern="1200" spc="5" dirty="0">
                        <a:solidFill>
                          <a:schemeClr val="bg1"/>
                        </a:solidFill>
                        <a:effectLst/>
                        <a:latin typeface="+mn-lt"/>
                        <a:ea typeface="+mn-ea"/>
                        <a:cs typeface="+mn-cs"/>
                      </a:endParaRPr>
                    </a:p>
                  </a:txBody>
                  <a:tcPr marL="68580" marR="68580" marT="0" marB="0" anchor="ctr"/>
                </a:tc>
                <a:tc>
                  <a:txBody>
                    <a:bodyPr/>
                    <a:lstStyle/>
                    <a:p>
                      <a:pPr marL="201930" algn="r" defTabSz="914400" rtl="0" eaLnBrk="1" latinLnBrk="0" hangingPunct="1">
                        <a:spcAft>
                          <a:spcPts val="0"/>
                        </a:spcAft>
                      </a:pPr>
                      <a:endParaRPr lang="en-ZA" sz="1200" b="1" kern="1200" spc="5" dirty="0">
                        <a:solidFill>
                          <a:schemeClr val="bg1"/>
                        </a:solidFill>
                        <a:effectLst/>
                        <a:latin typeface="+mn-lt"/>
                        <a:ea typeface="+mn-ea"/>
                        <a:cs typeface="+mn-cs"/>
                      </a:endParaRPr>
                    </a:p>
                  </a:txBody>
                  <a:tcPr marL="68580" marR="68580" marT="0" marB="0" anchor="ctr"/>
                </a:tc>
                <a:tc>
                  <a:txBody>
                    <a:bodyPr/>
                    <a:lstStyle/>
                    <a:p>
                      <a:pPr marL="201930" algn="r" defTabSz="914400" rtl="0" eaLnBrk="1" latinLnBrk="0" hangingPunct="1">
                        <a:spcAft>
                          <a:spcPts val="0"/>
                        </a:spcAft>
                      </a:pPr>
                      <a:r>
                        <a:rPr lang="en-US" sz="1200" b="1" kern="1200" spc="5" dirty="0" smtClean="0">
                          <a:solidFill>
                            <a:schemeClr val="bg1"/>
                          </a:solidFill>
                          <a:effectLst/>
                          <a:latin typeface="+mn-lt"/>
                          <a:ea typeface="+mn-ea"/>
                          <a:cs typeface="+mn-cs"/>
                        </a:rPr>
                        <a:t>2017</a:t>
                      </a:r>
                      <a:endParaRPr lang="en-ZA" sz="1200" b="1" kern="1200" spc="5" dirty="0">
                        <a:solidFill>
                          <a:schemeClr val="bg1"/>
                        </a:solidFill>
                        <a:effectLst/>
                        <a:latin typeface="+mn-lt"/>
                        <a:ea typeface="+mn-ea"/>
                        <a:cs typeface="+mn-cs"/>
                      </a:endParaRPr>
                    </a:p>
                  </a:txBody>
                  <a:tcPr marL="68580" marR="68580" marT="0" marB="0" anchor="ctr"/>
                </a:tc>
              </a:tr>
              <a:tr h="387879">
                <a:tc>
                  <a:txBody>
                    <a:bodyPr/>
                    <a:lstStyle/>
                    <a:p>
                      <a:pPr marL="201930">
                        <a:spcAft>
                          <a:spcPts val="600"/>
                        </a:spcAft>
                      </a:pPr>
                      <a:r>
                        <a:rPr lang="en-ZA" sz="1200" b="1" spc="5" dirty="0">
                          <a:solidFill>
                            <a:schemeClr val="tx1"/>
                          </a:solidFill>
                          <a:effectLst/>
                        </a:rPr>
                        <a:t>Opening balance</a:t>
                      </a:r>
                      <a:endParaRPr lang="en-ZA" sz="1200" b="1" dirty="0">
                        <a:solidFill>
                          <a:schemeClr val="tx1"/>
                        </a:solidFill>
                        <a:effectLst/>
                        <a:latin typeface="Times New Roman"/>
                        <a:ea typeface="Times New Roman"/>
                      </a:endParaRPr>
                    </a:p>
                  </a:txBody>
                  <a:tcPr marL="68580" marR="68580" marT="0" marB="0" anchor="ctr"/>
                </a:tc>
                <a:tc>
                  <a:txBody>
                    <a:bodyPr/>
                    <a:lstStyle/>
                    <a:p>
                      <a:pPr algn="r">
                        <a:spcAft>
                          <a:spcPts val="0"/>
                        </a:spcAft>
                      </a:pPr>
                      <a:r>
                        <a:rPr lang="en-ZA" sz="1200" b="1" dirty="0">
                          <a:solidFill>
                            <a:schemeClr val="tx1"/>
                          </a:solidFill>
                          <a:effectLst/>
                        </a:rPr>
                        <a:t>225,093,515</a:t>
                      </a:r>
                      <a:endParaRPr lang="en-ZA" sz="1200" b="1" dirty="0">
                        <a:solidFill>
                          <a:schemeClr val="tx1"/>
                        </a:solidFill>
                        <a:effectLst/>
                        <a:latin typeface="Times New Roman"/>
                        <a:ea typeface="Times New Roman"/>
                      </a:endParaRPr>
                    </a:p>
                  </a:txBody>
                  <a:tcPr marL="68580" marR="68580" marT="0" marB="0" anchor="ctr"/>
                </a:tc>
                <a:tc>
                  <a:txBody>
                    <a:bodyPr/>
                    <a:lstStyle/>
                    <a:p>
                      <a:pPr algn="r">
                        <a:spcAft>
                          <a:spcPts val="0"/>
                        </a:spcAft>
                      </a:pPr>
                      <a:r>
                        <a:rPr lang="en-ZA" sz="1200" b="1" dirty="0">
                          <a:solidFill>
                            <a:schemeClr val="tx1"/>
                          </a:solidFill>
                          <a:effectLst/>
                        </a:rPr>
                        <a:t> </a:t>
                      </a:r>
                      <a:endParaRPr lang="en-ZA" sz="1200" b="1" dirty="0">
                        <a:solidFill>
                          <a:schemeClr val="tx1"/>
                        </a:solidFill>
                        <a:effectLst/>
                        <a:latin typeface="Times New Roman"/>
                        <a:ea typeface="Times New Roman"/>
                      </a:endParaRPr>
                    </a:p>
                  </a:txBody>
                  <a:tcPr marL="68580" marR="68580" marT="0" marB="0" anchor="ctr"/>
                </a:tc>
                <a:tc>
                  <a:txBody>
                    <a:bodyPr/>
                    <a:lstStyle/>
                    <a:p>
                      <a:pPr algn="r">
                        <a:spcAft>
                          <a:spcPts val="0"/>
                        </a:spcAft>
                      </a:pPr>
                      <a:r>
                        <a:rPr lang="en-ZA" sz="1200" b="1" dirty="0">
                          <a:solidFill>
                            <a:schemeClr val="tx1"/>
                          </a:solidFill>
                          <a:effectLst/>
                        </a:rPr>
                        <a:t>187,007,003</a:t>
                      </a:r>
                      <a:endParaRPr lang="en-ZA" sz="1200" b="1" dirty="0">
                        <a:solidFill>
                          <a:schemeClr val="tx1"/>
                        </a:solidFill>
                        <a:effectLst/>
                        <a:latin typeface="Times New Roman"/>
                        <a:ea typeface="Times New Roman"/>
                      </a:endParaRPr>
                    </a:p>
                  </a:txBody>
                  <a:tcPr marL="68580" marR="68580" marT="0" marB="0" anchor="ctr"/>
                </a:tc>
              </a:tr>
              <a:tr h="387879">
                <a:tc>
                  <a:txBody>
                    <a:bodyPr/>
                    <a:lstStyle/>
                    <a:p>
                      <a:pPr marL="201930">
                        <a:spcAft>
                          <a:spcPts val="600"/>
                        </a:spcAft>
                      </a:pPr>
                      <a:r>
                        <a:rPr lang="en-ZA" sz="1200" dirty="0">
                          <a:effectLst/>
                        </a:rPr>
                        <a:t>Add: Irregular expenditure incurred in the current year</a:t>
                      </a:r>
                      <a:endParaRPr lang="en-ZA" sz="1200" dirty="0">
                        <a:effectLst/>
                        <a:latin typeface="Times New Roman"/>
                        <a:ea typeface="Times New Roman"/>
                      </a:endParaRPr>
                    </a:p>
                  </a:txBody>
                  <a:tcPr marL="68580" marR="68580" marT="0" marB="0" anchor="ctr"/>
                </a:tc>
                <a:tc>
                  <a:txBody>
                    <a:bodyPr/>
                    <a:lstStyle/>
                    <a:p>
                      <a:pPr algn="r">
                        <a:spcAft>
                          <a:spcPts val="0"/>
                        </a:spcAft>
                      </a:pPr>
                      <a:r>
                        <a:rPr lang="en-ZA" sz="1200" dirty="0">
                          <a:effectLst/>
                        </a:rPr>
                        <a:t>71,247,803</a:t>
                      </a:r>
                      <a:endParaRPr lang="en-ZA" sz="1200" dirty="0">
                        <a:effectLst/>
                        <a:latin typeface="Times New Roman"/>
                        <a:ea typeface="Times New Roman"/>
                      </a:endParaRPr>
                    </a:p>
                  </a:txBody>
                  <a:tcPr marL="68580" marR="68580" marT="0" marB="0" anchor="ctr"/>
                </a:tc>
                <a:tc>
                  <a:txBody>
                    <a:bodyPr/>
                    <a:lstStyle/>
                    <a:p>
                      <a:pPr algn="r">
                        <a:spcAft>
                          <a:spcPts val="0"/>
                        </a:spcAft>
                      </a:pPr>
                      <a:r>
                        <a:rPr lang="en-ZA" sz="1200">
                          <a:effectLst/>
                        </a:rPr>
                        <a:t> </a:t>
                      </a:r>
                      <a:endParaRPr lang="en-ZA" sz="1200">
                        <a:effectLst/>
                        <a:latin typeface="Times New Roman"/>
                        <a:ea typeface="Times New Roman"/>
                      </a:endParaRPr>
                    </a:p>
                  </a:txBody>
                  <a:tcPr marL="68580" marR="68580" marT="0" marB="0" anchor="ctr"/>
                </a:tc>
                <a:tc>
                  <a:txBody>
                    <a:bodyPr/>
                    <a:lstStyle/>
                    <a:p>
                      <a:pPr algn="r">
                        <a:spcAft>
                          <a:spcPts val="0"/>
                        </a:spcAft>
                      </a:pPr>
                      <a:r>
                        <a:rPr lang="en-ZA" sz="1200">
                          <a:effectLst/>
                        </a:rPr>
                        <a:t>38,086,512</a:t>
                      </a:r>
                      <a:endParaRPr lang="en-ZA" sz="1200">
                        <a:effectLst/>
                        <a:latin typeface="Times New Roman"/>
                        <a:ea typeface="Times New Roman"/>
                      </a:endParaRPr>
                    </a:p>
                  </a:txBody>
                  <a:tcPr marL="68580" marR="68580" marT="0" marB="0" anchor="ctr"/>
                </a:tc>
              </a:tr>
              <a:tr h="387879">
                <a:tc>
                  <a:txBody>
                    <a:bodyPr/>
                    <a:lstStyle/>
                    <a:p>
                      <a:pPr marL="201930">
                        <a:spcAft>
                          <a:spcPts val="600"/>
                        </a:spcAft>
                      </a:pPr>
                      <a:r>
                        <a:rPr lang="en-ZA" sz="1200" spc="5" dirty="0">
                          <a:effectLst/>
                        </a:rPr>
                        <a:t>Add: Irregular expenditure incurred in previous years identified in current year</a:t>
                      </a:r>
                      <a:endParaRPr lang="en-ZA" sz="1200" dirty="0">
                        <a:effectLst/>
                      </a:endParaRPr>
                    </a:p>
                    <a:p>
                      <a:pPr marL="201930">
                        <a:spcAft>
                          <a:spcPts val="600"/>
                        </a:spcAft>
                      </a:pPr>
                      <a:r>
                        <a:rPr lang="en-ZA" sz="1200" spc="5" dirty="0">
                          <a:effectLst/>
                        </a:rPr>
                        <a:t> </a:t>
                      </a:r>
                      <a:endParaRPr lang="en-ZA" sz="1200" dirty="0">
                        <a:effectLst/>
                        <a:latin typeface="Times New Roman"/>
                        <a:ea typeface="Times New Roman"/>
                      </a:endParaRPr>
                    </a:p>
                  </a:txBody>
                  <a:tcPr marL="68580" marR="68580" marT="0" marB="0" anchor="ctr"/>
                </a:tc>
                <a:tc>
                  <a:txBody>
                    <a:bodyPr/>
                    <a:lstStyle/>
                    <a:p>
                      <a:pPr algn="r">
                        <a:spcAft>
                          <a:spcPts val="0"/>
                        </a:spcAft>
                      </a:pPr>
                      <a:r>
                        <a:rPr lang="en-ZA" sz="1200" dirty="0">
                          <a:effectLst/>
                        </a:rPr>
                        <a:t>12,082,109</a:t>
                      </a:r>
                      <a:endParaRPr lang="en-ZA" sz="1200" dirty="0">
                        <a:effectLst/>
                        <a:latin typeface="Times New Roman"/>
                        <a:ea typeface="Times New Roman"/>
                      </a:endParaRPr>
                    </a:p>
                  </a:txBody>
                  <a:tcPr marL="68580" marR="68580" marT="0" marB="0" anchor="ctr"/>
                </a:tc>
                <a:tc>
                  <a:txBody>
                    <a:bodyPr/>
                    <a:lstStyle/>
                    <a:p>
                      <a:pPr algn="r">
                        <a:spcAft>
                          <a:spcPts val="0"/>
                        </a:spcAft>
                      </a:pPr>
                      <a:r>
                        <a:rPr lang="en-ZA" sz="1200">
                          <a:effectLst/>
                        </a:rPr>
                        <a:t> </a:t>
                      </a:r>
                      <a:endParaRPr lang="en-ZA" sz="1200">
                        <a:effectLst/>
                        <a:latin typeface="Times New Roman"/>
                        <a:ea typeface="Times New Roman"/>
                      </a:endParaRPr>
                    </a:p>
                  </a:txBody>
                  <a:tcPr marL="68580" marR="68580" marT="0" marB="0" anchor="ctr"/>
                </a:tc>
                <a:tc>
                  <a:txBody>
                    <a:bodyPr/>
                    <a:lstStyle/>
                    <a:p>
                      <a:pPr algn="r">
                        <a:spcAft>
                          <a:spcPts val="0"/>
                        </a:spcAft>
                      </a:pPr>
                      <a:r>
                        <a:rPr lang="en-ZA" sz="1200">
                          <a:effectLst/>
                        </a:rPr>
                        <a:t>-</a:t>
                      </a:r>
                      <a:endParaRPr lang="en-ZA" sz="1200">
                        <a:effectLst/>
                        <a:latin typeface="Times New Roman"/>
                        <a:ea typeface="Times New Roman"/>
                      </a:endParaRPr>
                    </a:p>
                  </a:txBody>
                  <a:tcPr marL="68580" marR="68580" marT="0" marB="0" anchor="ctr"/>
                </a:tc>
              </a:tr>
              <a:tr h="387879">
                <a:tc>
                  <a:txBody>
                    <a:bodyPr/>
                    <a:lstStyle/>
                    <a:p>
                      <a:pPr marL="201930">
                        <a:spcAft>
                          <a:spcPts val="600"/>
                        </a:spcAft>
                      </a:pPr>
                      <a:r>
                        <a:rPr lang="en-ZA" sz="1200" spc="5" dirty="0">
                          <a:effectLst/>
                        </a:rPr>
                        <a:t>Current year</a:t>
                      </a:r>
                      <a:endParaRPr lang="en-ZA" sz="1200" dirty="0">
                        <a:effectLst/>
                        <a:latin typeface="Times New Roman"/>
                        <a:ea typeface="Times New Roman"/>
                      </a:endParaRPr>
                    </a:p>
                  </a:txBody>
                  <a:tcPr marL="68580" marR="68580" marT="0" marB="0" anchor="ctr"/>
                </a:tc>
                <a:tc>
                  <a:txBody>
                    <a:bodyPr/>
                    <a:lstStyle/>
                    <a:p>
                      <a:pPr algn="r">
                        <a:spcAft>
                          <a:spcPts val="0"/>
                        </a:spcAft>
                      </a:pPr>
                      <a:r>
                        <a:rPr lang="en-ZA" sz="1200" dirty="0">
                          <a:effectLst/>
                        </a:rPr>
                        <a:t> </a:t>
                      </a:r>
                      <a:endParaRPr lang="en-ZA" sz="1200" dirty="0">
                        <a:effectLst/>
                        <a:latin typeface="Times New Roman"/>
                        <a:ea typeface="Times New Roman"/>
                      </a:endParaRPr>
                    </a:p>
                  </a:txBody>
                  <a:tcPr marL="68580" marR="68580" marT="0" marB="0" anchor="ctr"/>
                </a:tc>
                <a:tc>
                  <a:txBody>
                    <a:bodyPr/>
                    <a:lstStyle/>
                    <a:p>
                      <a:pPr algn="r">
                        <a:spcAft>
                          <a:spcPts val="0"/>
                        </a:spcAft>
                      </a:pPr>
                      <a:r>
                        <a:rPr lang="en-ZA" sz="1200" dirty="0">
                          <a:effectLst/>
                        </a:rPr>
                        <a:t> </a:t>
                      </a:r>
                      <a:endParaRPr lang="en-ZA" sz="1200" dirty="0">
                        <a:effectLst/>
                        <a:latin typeface="Times New Roman"/>
                        <a:ea typeface="Times New Roman"/>
                      </a:endParaRPr>
                    </a:p>
                  </a:txBody>
                  <a:tcPr marL="68580" marR="68580" marT="0" marB="0" anchor="ctr"/>
                </a:tc>
                <a:tc>
                  <a:txBody>
                    <a:bodyPr/>
                    <a:lstStyle/>
                    <a:p>
                      <a:pPr algn="r">
                        <a:spcAft>
                          <a:spcPts val="0"/>
                        </a:spcAft>
                      </a:pPr>
                      <a:r>
                        <a:rPr lang="en-ZA" sz="1200" dirty="0">
                          <a:effectLst/>
                        </a:rPr>
                        <a:t> </a:t>
                      </a:r>
                      <a:endParaRPr lang="en-ZA" sz="1200" dirty="0">
                        <a:effectLst/>
                        <a:latin typeface="Times New Roman"/>
                        <a:ea typeface="Times New Roman"/>
                      </a:endParaRPr>
                    </a:p>
                  </a:txBody>
                  <a:tcPr marL="68580" marR="68580" marT="0" marB="0" anchor="ctr"/>
                </a:tc>
              </a:tr>
              <a:tr h="387879">
                <a:tc>
                  <a:txBody>
                    <a:bodyPr/>
                    <a:lstStyle/>
                    <a:p>
                      <a:pPr marL="201930">
                        <a:spcAft>
                          <a:spcPts val="600"/>
                        </a:spcAft>
                      </a:pPr>
                      <a:r>
                        <a:rPr lang="en-ZA" sz="1200" spc="5" dirty="0">
                          <a:effectLst/>
                        </a:rPr>
                        <a:t>Less: Amount condoned in the current year</a:t>
                      </a:r>
                      <a:endParaRPr lang="en-ZA" sz="1200" dirty="0">
                        <a:effectLst/>
                        <a:latin typeface="Times New Roman"/>
                        <a:ea typeface="Times New Roman"/>
                      </a:endParaRPr>
                    </a:p>
                  </a:txBody>
                  <a:tcPr marL="68580" marR="68580" marT="0" marB="0" anchor="ctr"/>
                </a:tc>
                <a:tc>
                  <a:txBody>
                    <a:bodyPr/>
                    <a:lstStyle/>
                    <a:p>
                      <a:pPr algn="r">
                        <a:spcAft>
                          <a:spcPts val="0"/>
                        </a:spcAft>
                      </a:pPr>
                      <a:r>
                        <a:rPr lang="en-ZA" sz="1200" dirty="0">
                          <a:effectLst/>
                        </a:rPr>
                        <a:t>(249,723,387)</a:t>
                      </a:r>
                      <a:endParaRPr lang="en-ZA" sz="1200" dirty="0">
                        <a:effectLst/>
                        <a:latin typeface="Times New Roman"/>
                        <a:ea typeface="Times New Roman"/>
                      </a:endParaRPr>
                    </a:p>
                  </a:txBody>
                  <a:tcPr marL="68580" marR="68580" marT="0" marB="0" anchor="ctr"/>
                </a:tc>
                <a:tc>
                  <a:txBody>
                    <a:bodyPr/>
                    <a:lstStyle/>
                    <a:p>
                      <a:pPr algn="r">
                        <a:spcAft>
                          <a:spcPts val="0"/>
                        </a:spcAft>
                      </a:pPr>
                      <a:r>
                        <a:rPr lang="en-ZA" sz="1200" dirty="0">
                          <a:effectLst/>
                        </a:rPr>
                        <a:t> </a:t>
                      </a:r>
                      <a:endParaRPr lang="en-ZA" sz="1200" dirty="0">
                        <a:effectLst/>
                        <a:latin typeface="Times New Roman"/>
                        <a:ea typeface="Times New Roman"/>
                      </a:endParaRPr>
                    </a:p>
                  </a:txBody>
                  <a:tcPr marL="68580" marR="68580" marT="0" marB="0" anchor="ctr"/>
                </a:tc>
                <a:tc>
                  <a:txBody>
                    <a:bodyPr/>
                    <a:lstStyle/>
                    <a:p>
                      <a:pPr algn="r">
                        <a:spcAft>
                          <a:spcPts val="0"/>
                        </a:spcAft>
                      </a:pPr>
                      <a:r>
                        <a:rPr lang="en-ZA" sz="1200" dirty="0">
                          <a:effectLst/>
                        </a:rPr>
                        <a:t>-</a:t>
                      </a:r>
                      <a:endParaRPr lang="en-ZA" sz="1200" dirty="0">
                        <a:effectLst/>
                        <a:latin typeface="Times New Roman"/>
                        <a:ea typeface="Times New Roman"/>
                      </a:endParaRPr>
                    </a:p>
                  </a:txBody>
                  <a:tcPr marL="68580" marR="68580" marT="0" marB="0" anchor="ctr"/>
                </a:tc>
              </a:tr>
              <a:tr h="387879">
                <a:tc>
                  <a:txBody>
                    <a:bodyPr/>
                    <a:lstStyle/>
                    <a:p>
                      <a:pPr marL="342900" lvl="0" indent="-342900">
                        <a:spcAft>
                          <a:spcPts val="600"/>
                        </a:spcAft>
                        <a:buFont typeface="Symbol"/>
                        <a:buChar char=""/>
                      </a:pPr>
                      <a:r>
                        <a:rPr lang="en-ZA" sz="1200" spc="5" dirty="0">
                          <a:effectLst/>
                        </a:rPr>
                        <a:t>Lump-sum payments [current year]</a:t>
                      </a:r>
                      <a:endParaRPr lang="en-ZA" sz="1200" dirty="0">
                        <a:effectLst/>
                        <a:latin typeface="Times New Roman"/>
                        <a:ea typeface="Times New Roman"/>
                      </a:endParaRPr>
                    </a:p>
                  </a:txBody>
                  <a:tcPr marL="68580" marR="68580" marT="0" marB="0" anchor="ctr"/>
                </a:tc>
                <a:tc>
                  <a:txBody>
                    <a:bodyPr/>
                    <a:lstStyle/>
                    <a:p>
                      <a:pPr algn="r">
                        <a:spcAft>
                          <a:spcPts val="0"/>
                        </a:spcAft>
                      </a:pPr>
                      <a:r>
                        <a:rPr lang="en-ZA" sz="1200">
                          <a:effectLst/>
                        </a:rPr>
                        <a:t>(4,055,380)</a:t>
                      </a:r>
                      <a:endParaRPr lang="en-ZA" sz="1200">
                        <a:effectLst/>
                        <a:latin typeface="Times New Roman"/>
                        <a:ea typeface="Times New Roman"/>
                      </a:endParaRPr>
                    </a:p>
                  </a:txBody>
                  <a:tcPr marL="68580" marR="68580" marT="0" marB="0" anchor="ctr"/>
                </a:tc>
                <a:tc>
                  <a:txBody>
                    <a:bodyPr/>
                    <a:lstStyle/>
                    <a:p>
                      <a:pPr algn="r">
                        <a:spcAft>
                          <a:spcPts val="0"/>
                        </a:spcAft>
                      </a:pPr>
                      <a:r>
                        <a:rPr lang="en-ZA" sz="1200" dirty="0">
                          <a:effectLst/>
                        </a:rPr>
                        <a:t> </a:t>
                      </a:r>
                      <a:endParaRPr lang="en-ZA" sz="1200" dirty="0">
                        <a:effectLst/>
                        <a:latin typeface="Times New Roman"/>
                        <a:ea typeface="Times New Roman"/>
                      </a:endParaRPr>
                    </a:p>
                  </a:txBody>
                  <a:tcPr marL="68580" marR="68580" marT="0" marB="0" anchor="ctr"/>
                </a:tc>
                <a:tc>
                  <a:txBody>
                    <a:bodyPr/>
                    <a:lstStyle/>
                    <a:p>
                      <a:pPr algn="r">
                        <a:spcAft>
                          <a:spcPts val="0"/>
                        </a:spcAft>
                      </a:pPr>
                      <a:r>
                        <a:rPr lang="en-ZA" sz="1200" dirty="0">
                          <a:effectLst/>
                        </a:rPr>
                        <a:t>-</a:t>
                      </a:r>
                      <a:endParaRPr lang="en-ZA" sz="1200" dirty="0">
                        <a:effectLst/>
                        <a:latin typeface="Times New Roman"/>
                        <a:ea typeface="Times New Roman"/>
                      </a:endParaRPr>
                    </a:p>
                  </a:txBody>
                  <a:tcPr marL="68580" marR="68580" marT="0" marB="0" anchor="ctr"/>
                </a:tc>
              </a:tr>
              <a:tr h="387879">
                <a:tc>
                  <a:txBody>
                    <a:bodyPr/>
                    <a:lstStyle/>
                    <a:p>
                      <a:pPr marL="342900" lvl="0" indent="-342900">
                        <a:spcAft>
                          <a:spcPts val="600"/>
                        </a:spcAft>
                        <a:buFont typeface="Symbol"/>
                        <a:buChar char=""/>
                      </a:pPr>
                      <a:r>
                        <a:rPr lang="en-ZA" sz="1200" spc="5" dirty="0">
                          <a:effectLst/>
                        </a:rPr>
                        <a:t>Lump-sum payments [prior year]</a:t>
                      </a:r>
                      <a:endParaRPr lang="en-ZA" sz="1200" dirty="0">
                        <a:effectLst/>
                        <a:latin typeface="Times New Roman"/>
                        <a:ea typeface="Times New Roman"/>
                      </a:endParaRPr>
                    </a:p>
                  </a:txBody>
                  <a:tcPr marL="68580" marR="68580" marT="0" marB="0" anchor="ctr"/>
                </a:tc>
                <a:tc>
                  <a:txBody>
                    <a:bodyPr/>
                    <a:lstStyle/>
                    <a:p>
                      <a:pPr algn="r">
                        <a:spcAft>
                          <a:spcPts val="0"/>
                        </a:spcAft>
                      </a:pPr>
                      <a:r>
                        <a:rPr lang="en-ZA" sz="1200">
                          <a:effectLst/>
                        </a:rPr>
                        <a:t>(11,929,199)</a:t>
                      </a:r>
                      <a:endParaRPr lang="en-ZA" sz="1200">
                        <a:effectLst/>
                        <a:latin typeface="Times New Roman"/>
                        <a:ea typeface="Times New Roman"/>
                      </a:endParaRPr>
                    </a:p>
                  </a:txBody>
                  <a:tcPr marL="68580" marR="68580" marT="0" marB="0" anchor="ctr"/>
                </a:tc>
                <a:tc>
                  <a:txBody>
                    <a:bodyPr/>
                    <a:lstStyle/>
                    <a:p>
                      <a:pPr algn="r">
                        <a:spcAft>
                          <a:spcPts val="0"/>
                        </a:spcAft>
                      </a:pPr>
                      <a:r>
                        <a:rPr lang="en-ZA" sz="1200" dirty="0">
                          <a:effectLst/>
                        </a:rPr>
                        <a:t> </a:t>
                      </a:r>
                      <a:endParaRPr lang="en-ZA" sz="1200" dirty="0">
                        <a:effectLst/>
                        <a:latin typeface="Times New Roman"/>
                        <a:ea typeface="Times New Roman"/>
                      </a:endParaRPr>
                    </a:p>
                  </a:txBody>
                  <a:tcPr marL="68580" marR="68580" marT="0" marB="0" anchor="ctr"/>
                </a:tc>
                <a:tc>
                  <a:txBody>
                    <a:bodyPr/>
                    <a:lstStyle/>
                    <a:p>
                      <a:pPr algn="r">
                        <a:spcAft>
                          <a:spcPts val="0"/>
                        </a:spcAft>
                      </a:pPr>
                      <a:r>
                        <a:rPr lang="en-ZA" sz="1200" dirty="0">
                          <a:effectLst/>
                        </a:rPr>
                        <a:t>-</a:t>
                      </a:r>
                      <a:endParaRPr lang="en-ZA" sz="1200" dirty="0">
                        <a:effectLst/>
                        <a:latin typeface="Times New Roman"/>
                        <a:ea typeface="Times New Roman"/>
                      </a:endParaRPr>
                    </a:p>
                  </a:txBody>
                  <a:tcPr marL="68580" marR="68580" marT="0" marB="0" anchor="ctr"/>
                </a:tc>
              </a:tr>
              <a:tr h="387879">
                <a:tc>
                  <a:txBody>
                    <a:bodyPr/>
                    <a:lstStyle/>
                    <a:p>
                      <a:pPr marL="342900" lvl="0" indent="-342900">
                        <a:spcAft>
                          <a:spcPts val="600"/>
                        </a:spcAft>
                        <a:buFont typeface="Symbol"/>
                        <a:buChar char=""/>
                      </a:pPr>
                      <a:r>
                        <a:rPr lang="en-ZA" sz="1200" spc="5" dirty="0">
                          <a:effectLst/>
                        </a:rPr>
                        <a:t>Riverside Office Park Lease [current year]</a:t>
                      </a:r>
                      <a:endParaRPr lang="en-ZA" sz="1200" dirty="0">
                        <a:effectLst/>
                        <a:latin typeface="Times New Roman"/>
                        <a:ea typeface="Times New Roman"/>
                      </a:endParaRPr>
                    </a:p>
                  </a:txBody>
                  <a:tcPr marL="68580" marR="68580" marT="0" marB="0" anchor="ctr"/>
                </a:tc>
                <a:tc>
                  <a:txBody>
                    <a:bodyPr/>
                    <a:lstStyle/>
                    <a:p>
                      <a:pPr algn="r">
                        <a:spcAft>
                          <a:spcPts val="0"/>
                        </a:spcAft>
                      </a:pPr>
                      <a:r>
                        <a:rPr lang="en-ZA" sz="1200">
                          <a:effectLst/>
                        </a:rPr>
                        <a:t>(40,279,756)</a:t>
                      </a:r>
                      <a:endParaRPr lang="en-ZA" sz="1200">
                        <a:effectLst/>
                        <a:latin typeface="Times New Roman"/>
                        <a:ea typeface="Times New Roman"/>
                      </a:endParaRPr>
                    </a:p>
                  </a:txBody>
                  <a:tcPr marL="68580" marR="68580" marT="0" marB="0" anchor="ctr"/>
                </a:tc>
                <a:tc>
                  <a:txBody>
                    <a:bodyPr/>
                    <a:lstStyle/>
                    <a:p>
                      <a:pPr algn="r">
                        <a:spcAft>
                          <a:spcPts val="0"/>
                        </a:spcAft>
                      </a:pPr>
                      <a:r>
                        <a:rPr lang="en-ZA" sz="1200">
                          <a:effectLst/>
                        </a:rPr>
                        <a:t> </a:t>
                      </a:r>
                      <a:endParaRPr lang="en-ZA" sz="1200">
                        <a:effectLst/>
                        <a:latin typeface="Times New Roman"/>
                        <a:ea typeface="Times New Roman"/>
                      </a:endParaRPr>
                    </a:p>
                  </a:txBody>
                  <a:tcPr marL="68580" marR="68580" marT="0" marB="0" anchor="ctr"/>
                </a:tc>
                <a:tc>
                  <a:txBody>
                    <a:bodyPr/>
                    <a:lstStyle/>
                    <a:p>
                      <a:pPr algn="r">
                        <a:spcAft>
                          <a:spcPts val="0"/>
                        </a:spcAft>
                      </a:pPr>
                      <a:r>
                        <a:rPr lang="en-ZA" sz="1200" dirty="0">
                          <a:effectLst/>
                        </a:rPr>
                        <a:t>-</a:t>
                      </a:r>
                      <a:endParaRPr lang="en-ZA" sz="1200" dirty="0">
                        <a:effectLst/>
                        <a:latin typeface="Times New Roman"/>
                        <a:ea typeface="Times New Roman"/>
                      </a:endParaRPr>
                    </a:p>
                  </a:txBody>
                  <a:tcPr marL="68580" marR="68580" marT="0" marB="0" anchor="ctr"/>
                </a:tc>
              </a:tr>
              <a:tr h="387879">
                <a:tc>
                  <a:txBody>
                    <a:bodyPr/>
                    <a:lstStyle/>
                    <a:p>
                      <a:pPr marL="342900" lvl="0" indent="-342900">
                        <a:spcAft>
                          <a:spcPts val="600"/>
                        </a:spcAft>
                        <a:buFont typeface="Symbol"/>
                        <a:buChar char=""/>
                      </a:pPr>
                      <a:r>
                        <a:rPr lang="en-ZA" sz="1200" spc="5" dirty="0">
                          <a:effectLst/>
                        </a:rPr>
                        <a:t>Riverside Office Park Lease [prior year]</a:t>
                      </a:r>
                      <a:endParaRPr lang="en-ZA" sz="1200" dirty="0">
                        <a:effectLst/>
                        <a:latin typeface="Times New Roman"/>
                        <a:ea typeface="Times New Roman"/>
                      </a:endParaRPr>
                    </a:p>
                  </a:txBody>
                  <a:tcPr marL="68580" marR="68580" marT="0" marB="0" anchor="ctr"/>
                </a:tc>
                <a:tc>
                  <a:txBody>
                    <a:bodyPr/>
                    <a:lstStyle/>
                    <a:p>
                      <a:pPr algn="r">
                        <a:spcAft>
                          <a:spcPts val="0"/>
                        </a:spcAft>
                      </a:pPr>
                      <a:r>
                        <a:rPr lang="en-ZA" sz="1200">
                          <a:effectLst/>
                        </a:rPr>
                        <a:t>(193,459,052)</a:t>
                      </a:r>
                      <a:endParaRPr lang="en-ZA" sz="1200">
                        <a:effectLst/>
                        <a:latin typeface="Times New Roman"/>
                        <a:ea typeface="Times New Roman"/>
                      </a:endParaRPr>
                    </a:p>
                  </a:txBody>
                  <a:tcPr marL="68580" marR="68580" marT="0" marB="0" anchor="ctr"/>
                </a:tc>
                <a:tc>
                  <a:txBody>
                    <a:bodyPr/>
                    <a:lstStyle/>
                    <a:p>
                      <a:pPr algn="r">
                        <a:spcAft>
                          <a:spcPts val="0"/>
                        </a:spcAft>
                      </a:pPr>
                      <a:r>
                        <a:rPr lang="en-ZA" sz="1200">
                          <a:effectLst/>
                        </a:rPr>
                        <a:t> </a:t>
                      </a:r>
                      <a:endParaRPr lang="en-ZA" sz="1200">
                        <a:effectLst/>
                        <a:latin typeface="Times New Roman"/>
                        <a:ea typeface="Times New Roman"/>
                      </a:endParaRPr>
                    </a:p>
                  </a:txBody>
                  <a:tcPr marL="68580" marR="68580" marT="0" marB="0" anchor="ctr"/>
                </a:tc>
                <a:tc>
                  <a:txBody>
                    <a:bodyPr/>
                    <a:lstStyle/>
                    <a:p>
                      <a:pPr algn="r">
                        <a:spcAft>
                          <a:spcPts val="0"/>
                        </a:spcAft>
                      </a:pPr>
                      <a:r>
                        <a:rPr lang="en-ZA" sz="1200" dirty="0">
                          <a:effectLst/>
                        </a:rPr>
                        <a:t> </a:t>
                      </a:r>
                      <a:endParaRPr lang="en-ZA" sz="1200" dirty="0">
                        <a:effectLst/>
                        <a:latin typeface="Times New Roman"/>
                        <a:ea typeface="Times New Roman"/>
                      </a:endParaRPr>
                    </a:p>
                  </a:txBody>
                  <a:tcPr marL="68580" marR="68580" marT="0" marB="0" anchor="ctr"/>
                </a:tc>
              </a:tr>
              <a:tr h="387879">
                <a:tc>
                  <a:txBody>
                    <a:bodyPr/>
                    <a:lstStyle/>
                    <a:p>
                      <a:pPr marL="201295">
                        <a:spcAft>
                          <a:spcPts val="600"/>
                        </a:spcAft>
                      </a:pPr>
                      <a:r>
                        <a:rPr lang="en-ZA" sz="1200" dirty="0">
                          <a:solidFill>
                            <a:schemeClr val="tx1"/>
                          </a:solidFill>
                          <a:effectLst/>
                        </a:rPr>
                        <a:t> </a:t>
                      </a:r>
                      <a:r>
                        <a:rPr lang="en-ZA" sz="1200" b="1" kern="1200" spc="5" dirty="0" smtClean="0">
                          <a:solidFill>
                            <a:schemeClr val="tx1"/>
                          </a:solidFill>
                          <a:effectLst/>
                          <a:latin typeface="+mn-lt"/>
                          <a:ea typeface="+mn-ea"/>
                          <a:cs typeface="+mn-cs"/>
                        </a:rPr>
                        <a:t>Closing balance</a:t>
                      </a:r>
                    </a:p>
                  </a:txBody>
                  <a:tcPr marL="68580" marR="68580" marT="0" marB="0" anchor="ctr"/>
                </a:tc>
                <a:tc>
                  <a:txBody>
                    <a:bodyPr/>
                    <a:lstStyle/>
                    <a:p>
                      <a:pPr indent="127635" algn="r">
                        <a:spcAft>
                          <a:spcPts val="0"/>
                        </a:spcAft>
                      </a:pPr>
                      <a:r>
                        <a:rPr lang="en-ZA" sz="1200" b="1" dirty="0">
                          <a:solidFill>
                            <a:schemeClr val="tx1"/>
                          </a:solidFill>
                          <a:effectLst/>
                        </a:rPr>
                        <a:t>58,700,040</a:t>
                      </a:r>
                      <a:endParaRPr lang="en-ZA" sz="1200" b="1" dirty="0">
                        <a:solidFill>
                          <a:schemeClr val="tx1"/>
                        </a:solidFill>
                        <a:effectLst/>
                        <a:latin typeface="Times New Roman"/>
                        <a:ea typeface="Times New Roman"/>
                      </a:endParaRPr>
                    </a:p>
                  </a:txBody>
                  <a:tcPr marL="68580" marR="68580" marT="0" marB="0" anchor="ctr"/>
                </a:tc>
                <a:tc>
                  <a:txBody>
                    <a:bodyPr/>
                    <a:lstStyle/>
                    <a:p>
                      <a:pPr algn="r">
                        <a:spcAft>
                          <a:spcPts val="0"/>
                        </a:spcAft>
                      </a:pPr>
                      <a:r>
                        <a:rPr lang="en-ZA" sz="1200" b="1" dirty="0">
                          <a:solidFill>
                            <a:schemeClr val="tx1"/>
                          </a:solidFill>
                          <a:effectLst/>
                        </a:rPr>
                        <a:t> </a:t>
                      </a:r>
                      <a:endParaRPr lang="en-ZA" sz="1200" b="1" dirty="0">
                        <a:solidFill>
                          <a:schemeClr val="tx1"/>
                        </a:solidFill>
                        <a:effectLst/>
                        <a:latin typeface="Times New Roman"/>
                        <a:ea typeface="Times New Roman"/>
                      </a:endParaRPr>
                    </a:p>
                  </a:txBody>
                  <a:tcPr marL="68580" marR="68580" marT="0" marB="0" anchor="ctr"/>
                </a:tc>
                <a:tc>
                  <a:txBody>
                    <a:bodyPr/>
                    <a:lstStyle/>
                    <a:p>
                      <a:pPr indent="127635" algn="r">
                        <a:spcAft>
                          <a:spcPts val="0"/>
                        </a:spcAft>
                      </a:pPr>
                      <a:r>
                        <a:rPr lang="en-ZA" sz="1200" b="1" dirty="0">
                          <a:solidFill>
                            <a:schemeClr val="tx1"/>
                          </a:solidFill>
                          <a:effectLst/>
                        </a:rPr>
                        <a:t>225,093,515</a:t>
                      </a:r>
                      <a:endParaRPr lang="en-ZA" sz="1200" b="1" dirty="0">
                        <a:solidFill>
                          <a:schemeClr val="tx1"/>
                        </a:solidFill>
                        <a:effectLst/>
                        <a:latin typeface="Times New Roman"/>
                        <a:ea typeface="Times New Roman"/>
                      </a:endParaRPr>
                    </a:p>
                  </a:txBody>
                  <a:tcPr marL="68580" marR="68580" marT="0" marB="0" anchor="ctr"/>
                </a:tc>
              </a:tr>
            </a:tbl>
          </a:graphicData>
        </a:graphic>
      </p:graphicFrame>
    </p:spTree>
    <p:extLst>
      <p:ext uri="{BB962C8B-B14F-4D97-AF65-F5344CB8AC3E}">
        <p14:creationId xmlns:p14="http://schemas.microsoft.com/office/powerpoint/2010/main" xmlns="" val="14444370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b="1" dirty="0">
                <a:solidFill>
                  <a:srgbClr val="155294"/>
                </a:solidFill>
                <a:latin typeface="Arial" charset="0"/>
                <a:ea typeface="Arial" charset="0"/>
                <a:cs typeface="Arial" charset="0"/>
              </a:rPr>
              <a:t>Irregular Expenditure as at 31 March 2018</a:t>
            </a:r>
            <a:endParaRPr lang="en-ZA" sz="2800" b="1" dirty="0">
              <a:solidFill>
                <a:srgbClr val="155294"/>
              </a:solidFill>
              <a:latin typeface="Arial" charset="0"/>
              <a:ea typeface="Arial" charset="0"/>
              <a:cs typeface="Arial"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564382625"/>
              </p:ext>
            </p:extLst>
          </p:nvPr>
        </p:nvGraphicFramePr>
        <p:xfrm>
          <a:off x="323528" y="1196752"/>
          <a:ext cx="8352928" cy="4752525"/>
        </p:xfrm>
        <a:graphic>
          <a:graphicData uri="http://schemas.openxmlformats.org/drawingml/2006/table">
            <a:tbl>
              <a:tblPr firstRow="1" bandRow="1">
                <a:tableStyleId>{5C22544A-7EE6-4342-B048-85BDC9FD1C3A}</a:tableStyleId>
              </a:tblPr>
              <a:tblGrid>
                <a:gridCol w="4614987"/>
                <a:gridCol w="1816679"/>
                <a:gridCol w="219261"/>
                <a:gridCol w="1702001"/>
              </a:tblGrid>
              <a:tr h="507583">
                <a:tc>
                  <a:txBody>
                    <a:bodyPr/>
                    <a:lstStyle/>
                    <a:p>
                      <a:pPr algn="just">
                        <a:spcBef>
                          <a:spcPts val="600"/>
                        </a:spcBef>
                        <a:spcAft>
                          <a:spcPts val="600"/>
                        </a:spcAft>
                      </a:pPr>
                      <a:endParaRPr lang="en-ZA" sz="1100" dirty="0" smtClean="0">
                        <a:solidFill>
                          <a:schemeClr val="bg1"/>
                        </a:solidFill>
                        <a:effectLst/>
                      </a:endParaRPr>
                    </a:p>
                    <a:p>
                      <a:pPr algn="just">
                        <a:spcBef>
                          <a:spcPts val="600"/>
                        </a:spcBef>
                        <a:spcAft>
                          <a:spcPts val="600"/>
                        </a:spcAft>
                      </a:pPr>
                      <a:r>
                        <a:rPr lang="en-ZA" sz="1100" dirty="0" smtClean="0">
                          <a:solidFill>
                            <a:schemeClr val="bg1"/>
                          </a:solidFill>
                          <a:effectLst/>
                        </a:rPr>
                        <a:t>Balance</a:t>
                      </a:r>
                      <a:r>
                        <a:rPr lang="en-ZA" sz="1100" baseline="0" dirty="0" smtClean="0">
                          <a:solidFill>
                            <a:schemeClr val="bg1"/>
                          </a:solidFill>
                          <a:effectLst/>
                        </a:rPr>
                        <a:t> carried forward from previous financial year</a:t>
                      </a:r>
                      <a:endParaRPr lang="en-ZA" sz="1200" dirty="0">
                        <a:solidFill>
                          <a:schemeClr val="bg1"/>
                        </a:solidFill>
                        <a:effectLst/>
                      </a:endParaRPr>
                    </a:p>
                  </a:txBody>
                  <a:tcPr marL="68580" marR="68580" marT="0" marB="0" anchor="ctr"/>
                </a:tc>
                <a:tc>
                  <a:txBody>
                    <a:bodyPr/>
                    <a:lstStyle/>
                    <a:p>
                      <a:pPr algn="r">
                        <a:spcBef>
                          <a:spcPts val="0"/>
                        </a:spcBef>
                        <a:spcAft>
                          <a:spcPts val="0"/>
                        </a:spcAft>
                      </a:pPr>
                      <a:r>
                        <a:rPr lang="en-ZA" sz="1000" b="1" dirty="0" smtClean="0">
                          <a:solidFill>
                            <a:schemeClr val="bg1"/>
                          </a:solidFill>
                          <a:effectLst/>
                        </a:rPr>
                        <a:t>2018</a:t>
                      </a:r>
                    </a:p>
                    <a:p>
                      <a:pPr algn="r">
                        <a:spcBef>
                          <a:spcPts val="0"/>
                        </a:spcBef>
                        <a:spcAft>
                          <a:spcPts val="0"/>
                        </a:spcAft>
                      </a:pPr>
                      <a:endParaRPr lang="en-ZA" sz="1000" b="1" dirty="0" smtClean="0">
                        <a:solidFill>
                          <a:schemeClr val="bg1"/>
                        </a:solidFill>
                        <a:effectLst/>
                      </a:endParaRPr>
                    </a:p>
                    <a:p>
                      <a:pPr algn="r">
                        <a:spcBef>
                          <a:spcPts val="0"/>
                        </a:spcBef>
                        <a:spcAft>
                          <a:spcPts val="0"/>
                        </a:spcAft>
                      </a:pPr>
                      <a:r>
                        <a:rPr lang="en-ZA" sz="1000" b="1" dirty="0" smtClean="0">
                          <a:solidFill>
                            <a:schemeClr val="bg1"/>
                          </a:solidFill>
                          <a:effectLst/>
                        </a:rPr>
                        <a:t>225,093,515</a:t>
                      </a:r>
                      <a:endParaRPr lang="en-ZA" sz="1200" b="1" dirty="0">
                        <a:solidFill>
                          <a:schemeClr val="bg1"/>
                        </a:solidFill>
                        <a:effectLst/>
                        <a:latin typeface="Times New Roman"/>
                        <a:ea typeface="Times New Roman"/>
                      </a:endParaRPr>
                    </a:p>
                  </a:txBody>
                  <a:tcPr marL="68580" marR="68580" marT="0" marB="0" anchor="ctr"/>
                </a:tc>
                <a:tc>
                  <a:txBody>
                    <a:bodyPr/>
                    <a:lstStyle/>
                    <a:p>
                      <a:pPr algn="r">
                        <a:spcBef>
                          <a:spcPts val="0"/>
                        </a:spcBef>
                        <a:spcAft>
                          <a:spcPts val="600"/>
                        </a:spcAft>
                      </a:pPr>
                      <a:r>
                        <a:rPr lang="en-ZA" sz="1000" b="1" dirty="0">
                          <a:solidFill>
                            <a:schemeClr val="bg1"/>
                          </a:solidFill>
                          <a:effectLst/>
                        </a:rPr>
                        <a:t> </a:t>
                      </a:r>
                      <a:endParaRPr lang="en-ZA" sz="1200" b="1" dirty="0">
                        <a:solidFill>
                          <a:schemeClr val="bg1"/>
                        </a:solidFill>
                        <a:effectLst/>
                        <a:latin typeface="Times New Roman"/>
                        <a:ea typeface="Times New Roman"/>
                      </a:endParaRPr>
                    </a:p>
                  </a:txBody>
                  <a:tcPr marL="68580" marR="68580" marT="0" marB="0"/>
                </a:tc>
                <a:tc>
                  <a:txBody>
                    <a:bodyPr/>
                    <a:lstStyle/>
                    <a:p>
                      <a:pPr algn="r">
                        <a:spcBef>
                          <a:spcPts val="0"/>
                        </a:spcBef>
                        <a:spcAft>
                          <a:spcPts val="0"/>
                        </a:spcAft>
                      </a:pPr>
                      <a:r>
                        <a:rPr lang="en-ZA" sz="1000" b="1" dirty="0" smtClean="0">
                          <a:solidFill>
                            <a:schemeClr val="bg1"/>
                          </a:solidFill>
                          <a:effectLst/>
                        </a:rPr>
                        <a:t> 2017</a:t>
                      </a:r>
                    </a:p>
                    <a:p>
                      <a:pPr algn="r">
                        <a:spcBef>
                          <a:spcPts val="0"/>
                        </a:spcBef>
                        <a:spcAft>
                          <a:spcPts val="0"/>
                        </a:spcAft>
                      </a:pPr>
                      <a:endParaRPr lang="en-ZA" sz="1000" b="1" dirty="0" smtClean="0">
                        <a:solidFill>
                          <a:schemeClr val="bg1"/>
                        </a:solidFill>
                        <a:effectLst/>
                      </a:endParaRPr>
                    </a:p>
                    <a:p>
                      <a:pPr algn="r">
                        <a:spcBef>
                          <a:spcPts val="0"/>
                        </a:spcBef>
                        <a:spcAft>
                          <a:spcPts val="0"/>
                        </a:spcAft>
                      </a:pPr>
                      <a:r>
                        <a:rPr lang="en-ZA" sz="1000" b="1" dirty="0" smtClean="0">
                          <a:solidFill>
                            <a:schemeClr val="bg1"/>
                          </a:solidFill>
                          <a:effectLst/>
                        </a:rPr>
                        <a:t>187,007,003</a:t>
                      </a:r>
                      <a:r>
                        <a:rPr lang="en-ZA" sz="1000" b="1" dirty="0">
                          <a:solidFill>
                            <a:schemeClr val="bg1"/>
                          </a:solidFill>
                          <a:effectLst/>
                        </a:rPr>
                        <a:t> </a:t>
                      </a:r>
                      <a:endParaRPr lang="en-ZA" sz="1200" b="1" dirty="0">
                        <a:solidFill>
                          <a:schemeClr val="bg1"/>
                        </a:solidFill>
                        <a:effectLst/>
                        <a:latin typeface="Times New Roman"/>
                        <a:ea typeface="Times New Roman"/>
                      </a:endParaRPr>
                    </a:p>
                  </a:txBody>
                  <a:tcPr marL="68580" marR="68580" marT="0" marB="0" anchor="ctr"/>
                </a:tc>
              </a:tr>
              <a:tr h="347714">
                <a:tc>
                  <a:txBody>
                    <a:bodyPr/>
                    <a:lstStyle/>
                    <a:p>
                      <a:pPr marL="0" marR="0" indent="0" algn="just" defTabSz="914400" rtl="0" eaLnBrk="1" fontAlgn="auto" latinLnBrk="0" hangingPunct="1">
                        <a:lnSpc>
                          <a:spcPct val="100000"/>
                        </a:lnSpc>
                        <a:spcBef>
                          <a:spcPts val="0"/>
                        </a:spcBef>
                        <a:spcAft>
                          <a:spcPts val="600"/>
                        </a:spcAft>
                        <a:buClrTx/>
                        <a:buSzTx/>
                        <a:buFontTx/>
                        <a:buNone/>
                        <a:tabLst/>
                        <a:defRPr/>
                      </a:pPr>
                      <a:r>
                        <a:rPr lang="en-ZA" sz="1000" b="1" kern="1200" dirty="0" smtClean="0">
                          <a:solidFill>
                            <a:schemeClr val="tx1"/>
                          </a:solidFill>
                          <a:effectLst/>
                          <a:latin typeface="+mn-lt"/>
                          <a:ea typeface="+mn-ea"/>
                          <a:cs typeface="+mn-cs"/>
                        </a:rPr>
                        <a:t>Riverside Office Park - Lease contract</a:t>
                      </a:r>
                    </a:p>
                  </a:txBody>
                  <a:tcPr marL="68580" marR="68580" marT="0" marB="0" anchor="ctr"/>
                </a:tc>
                <a:tc>
                  <a:txBody>
                    <a:bodyPr/>
                    <a:lstStyle/>
                    <a:p>
                      <a:pPr marL="0" marR="0" indent="0" algn="r" defTabSz="914400" rtl="0" eaLnBrk="1" fontAlgn="auto" latinLnBrk="0" hangingPunct="1">
                        <a:lnSpc>
                          <a:spcPct val="100000"/>
                        </a:lnSpc>
                        <a:spcBef>
                          <a:spcPts val="0"/>
                        </a:spcBef>
                        <a:spcAft>
                          <a:spcPts val="600"/>
                        </a:spcAft>
                        <a:buClrTx/>
                        <a:buSzTx/>
                        <a:buFontTx/>
                        <a:buNone/>
                        <a:tabLst/>
                        <a:defRPr/>
                      </a:pPr>
                      <a:r>
                        <a:rPr lang="en-ZA" sz="1000" kern="1200" dirty="0" smtClean="0">
                          <a:solidFill>
                            <a:schemeClr val="tx1"/>
                          </a:solidFill>
                          <a:effectLst/>
                          <a:latin typeface="+mn-lt"/>
                          <a:ea typeface="+mn-ea"/>
                          <a:cs typeface="+mn-cs"/>
                        </a:rPr>
                        <a:t>40,279,756</a:t>
                      </a:r>
                    </a:p>
                  </a:txBody>
                  <a:tcPr marL="68580" marR="68580" marT="0" marB="0" anchor="ctr"/>
                </a:tc>
                <a:tc>
                  <a:txBody>
                    <a:bodyPr/>
                    <a:lstStyle/>
                    <a:p>
                      <a:pPr marL="0" algn="r" defTabSz="914400" rtl="0" eaLnBrk="1" latinLnBrk="0" hangingPunct="1">
                        <a:spcAft>
                          <a:spcPts val="600"/>
                        </a:spcAft>
                      </a:pPr>
                      <a:endParaRPr lang="en-ZA" sz="1000" kern="1200" dirty="0">
                        <a:solidFill>
                          <a:schemeClr val="tx1"/>
                        </a:solidFill>
                        <a:effectLst/>
                        <a:latin typeface="+mn-lt"/>
                        <a:ea typeface="+mn-ea"/>
                        <a:cs typeface="+mn-cs"/>
                      </a:endParaRPr>
                    </a:p>
                  </a:txBody>
                  <a:tcPr marL="68580" marR="68580" marT="0" marB="0"/>
                </a:tc>
                <a:tc>
                  <a:txBody>
                    <a:bodyPr/>
                    <a:lstStyle/>
                    <a:p>
                      <a:pPr marL="0" marR="0" indent="0" algn="r" defTabSz="914400" rtl="0" eaLnBrk="1" fontAlgn="auto" latinLnBrk="0" hangingPunct="1">
                        <a:lnSpc>
                          <a:spcPct val="100000"/>
                        </a:lnSpc>
                        <a:spcBef>
                          <a:spcPts val="0"/>
                        </a:spcBef>
                        <a:spcAft>
                          <a:spcPts val="600"/>
                        </a:spcAft>
                        <a:buClrTx/>
                        <a:buSzTx/>
                        <a:buFontTx/>
                        <a:buNone/>
                        <a:tabLst/>
                        <a:defRPr/>
                      </a:pPr>
                      <a:r>
                        <a:rPr lang="en-ZA" sz="1000" kern="1200" dirty="0" smtClean="0">
                          <a:solidFill>
                            <a:schemeClr val="tx1"/>
                          </a:solidFill>
                          <a:effectLst/>
                          <a:latin typeface="+mn-lt"/>
                          <a:ea typeface="+mn-ea"/>
                          <a:cs typeface="+mn-cs"/>
                        </a:rPr>
                        <a:t>36,923,643</a:t>
                      </a:r>
                    </a:p>
                  </a:txBody>
                  <a:tcPr marL="68580" marR="68580" marT="0" marB="0" anchor="ctr"/>
                </a:tc>
              </a:tr>
              <a:tr h="385974">
                <a:tc>
                  <a:txBody>
                    <a:bodyPr/>
                    <a:lstStyle/>
                    <a:p>
                      <a:pPr algn="just">
                        <a:spcAft>
                          <a:spcPts val="600"/>
                        </a:spcAft>
                      </a:pPr>
                      <a:r>
                        <a:rPr lang="en-ZA" sz="1000" dirty="0">
                          <a:solidFill>
                            <a:schemeClr val="tx1"/>
                          </a:solidFill>
                          <a:effectLst/>
                        </a:rPr>
                        <a:t>Non-compliance with employment regulations</a:t>
                      </a:r>
                      <a:endParaRPr lang="en-ZA" sz="1200" dirty="0">
                        <a:solidFill>
                          <a:schemeClr val="tx1"/>
                        </a:solidFill>
                        <a:effectLst/>
                        <a:latin typeface="Times New Roman"/>
                        <a:ea typeface="Times New Roman"/>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600"/>
                        </a:spcAft>
                        <a:buClrTx/>
                        <a:buSzTx/>
                        <a:buFontTx/>
                        <a:buNone/>
                        <a:tabLst/>
                        <a:defRPr/>
                      </a:pPr>
                      <a:r>
                        <a:rPr lang="en-ZA" sz="1000" spc="5" dirty="0" smtClean="0">
                          <a:solidFill>
                            <a:schemeClr val="tx1"/>
                          </a:solidFill>
                          <a:effectLst/>
                        </a:rPr>
                        <a:t>15,984,579</a:t>
                      </a:r>
                      <a:endParaRPr lang="en-ZA" sz="1200" dirty="0" smtClean="0">
                        <a:solidFill>
                          <a:schemeClr val="tx1"/>
                        </a:solidFill>
                        <a:effectLst/>
                        <a:latin typeface="Times New Roman"/>
                        <a:ea typeface="Times New Roman"/>
                      </a:endParaRPr>
                    </a:p>
                  </a:txBody>
                  <a:tcPr marL="68580" marR="68580" marT="0" marB="0" anchor="ctr"/>
                </a:tc>
                <a:tc>
                  <a:txBody>
                    <a:bodyPr/>
                    <a:lstStyle/>
                    <a:p>
                      <a:pPr algn="just">
                        <a:spcAft>
                          <a:spcPts val="600"/>
                        </a:spcAft>
                      </a:pPr>
                      <a:r>
                        <a:rPr lang="en-ZA" sz="1000">
                          <a:solidFill>
                            <a:schemeClr val="tx1"/>
                          </a:solidFill>
                          <a:effectLst/>
                        </a:rPr>
                        <a:t> </a:t>
                      </a:r>
                      <a:endParaRPr lang="en-ZA" sz="1200">
                        <a:solidFill>
                          <a:schemeClr val="tx1"/>
                        </a:solidFill>
                        <a:effectLst/>
                        <a:latin typeface="Times New Roman"/>
                        <a:ea typeface="Times New Roman"/>
                      </a:endParaRPr>
                    </a:p>
                  </a:txBody>
                  <a:tcPr marL="68580" marR="68580" marT="0" marB="0"/>
                </a:tc>
                <a:tc>
                  <a:txBody>
                    <a:bodyPr/>
                    <a:lstStyle/>
                    <a:p>
                      <a:pPr algn="r">
                        <a:spcAft>
                          <a:spcPts val="600"/>
                        </a:spcAft>
                      </a:pPr>
                      <a:r>
                        <a:rPr lang="en-ZA" sz="1000" dirty="0" smtClean="0">
                          <a:solidFill>
                            <a:schemeClr val="tx1"/>
                          </a:solidFill>
                          <a:effectLst/>
                        </a:rPr>
                        <a:t>-</a:t>
                      </a:r>
                      <a:r>
                        <a:rPr lang="en-ZA" sz="1000" dirty="0">
                          <a:solidFill>
                            <a:schemeClr val="tx1"/>
                          </a:solidFill>
                          <a:effectLst/>
                        </a:rPr>
                        <a:t> </a:t>
                      </a:r>
                      <a:endParaRPr lang="en-ZA" sz="1200" dirty="0">
                        <a:solidFill>
                          <a:schemeClr val="tx1"/>
                        </a:solidFill>
                        <a:effectLst/>
                        <a:latin typeface="Times New Roman"/>
                        <a:ea typeface="Times New Roman"/>
                      </a:endParaRPr>
                    </a:p>
                  </a:txBody>
                  <a:tcPr marL="68580" marR="68580" marT="0" marB="0" anchor="ctr"/>
                </a:tc>
              </a:tr>
              <a:tr h="250286">
                <a:tc>
                  <a:txBody>
                    <a:bodyPr/>
                    <a:lstStyle/>
                    <a:p>
                      <a:pPr algn="just">
                        <a:spcAft>
                          <a:spcPts val="600"/>
                        </a:spcAft>
                      </a:pPr>
                      <a:r>
                        <a:rPr lang="en-ZA" sz="1000" dirty="0" smtClean="0">
                          <a:solidFill>
                            <a:schemeClr val="tx1"/>
                          </a:solidFill>
                          <a:effectLst/>
                        </a:rPr>
                        <a:t>Tax clearance certificates</a:t>
                      </a:r>
                      <a:endParaRPr lang="en-ZA" sz="1200" dirty="0" smtClean="0">
                        <a:solidFill>
                          <a:schemeClr val="tx1"/>
                        </a:solidFill>
                        <a:effectLst/>
                      </a:endParaRPr>
                    </a:p>
                  </a:txBody>
                  <a:tcPr marL="68580" marR="68580" marT="0" marB="0" anchor="ctr"/>
                </a:tc>
                <a:tc>
                  <a:txBody>
                    <a:bodyPr/>
                    <a:lstStyle/>
                    <a:p>
                      <a:pPr algn="r">
                        <a:spcAft>
                          <a:spcPts val="600"/>
                        </a:spcAft>
                      </a:pPr>
                      <a:r>
                        <a:rPr lang="en-ZA" sz="1000" dirty="0">
                          <a:solidFill>
                            <a:schemeClr val="tx1"/>
                          </a:solidFill>
                          <a:effectLst/>
                        </a:rPr>
                        <a:t>224,767</a:t>
                      </a:r>
                      <a:endParaRPr lang="en-ZA" sz="1200" dirty="0">
                        <a:solidFill>
                          <a:schemeClr val="tx1"/>
                        </a:solidFill>
                        <a:effectLst/>
                        <a:latin typeface="Times New Roman"/>
                        <a:ea typeface="Times New Roman"/>
                      </a:endParaRPr>
                    </a:p>
                  </a:txBody>
                  <a:tcPr marL="68580" marR="68580" marT="0" marB="0" anchor="ctr"/>
                </a:tc>
                <a:tc>
                  <a:txBody>
                    <a:bodyPr/>
                    <a:lstStyle/>
                    <a:p>
                      <a:pPr algn="just">
                        <a:spcAft>
                          <a:spcPts val="600"/>
                        </a:spcAft>
                      </a:pPr>
                      <a:r>
                        <a:rPr lang="en-ZA" sz="1000">
                          <a:solidFill>
                            <a:schemeClr val="tx1"/>
                          </a:solidFill>
                          <a:effectLst/>
                        </a:rPr>
                        <a:t> </a:t>
                      </a:r>
                      <a:endParaRPr lang="en-ZA" sz="1200">
                        <a:solidFill>
                          <a:schemeClr val="tx1"/>
                        </a:solidFill>
                        <a:effectLst/>
                        <a:latin typeface="Times New Roman"/>
                        <a:ea typeface="Times New Roman"/>
                      </a:endParaRPr>
                    </a:p>
                  </a:txBody>
                  <a:tcPr marL="68580" marR="68580" marT="0" marB="0"/>
                </a:tc>
                <a:tc>
                  <a:txBody>
                    <a:bodyPr/>
                    <a:lstStyle/>
                    <a:p>
                      <a:pPr algn="r">
                        <a:spcAft>
                          <a:spcPts val="600"/>
                        </a:spcAft>
                      </a:pPr>
                      <a:r>
                        <a:rPr lang="en-ZA" sz="1000">
                          <a:solidFill>
                            <a:schemeClr val="tx1"/>
                          </a:solidFill>
                          <a:effectLst/>
                        </a:rPr>
                        <a:t>118,460</a:t>
                      </a:r>
                      <a:endParaRPr lang="en-ZA" sz="1200">
                        <a:solidFill>
                          <a:schemeClr val="tx1"/>
                        </a:solidFill>
                        <a:effectLst/>
                        <a:latin typeface="Times New Roman"/>
                        <a:ea typeface="Times New Roman"/>
                      </a:endParaRPr>
                    </a:p>
                  </a:txBody>
                  <a:tcPr marL="68580" marR="68580" marT="0" marB="0" anchor="ctr"/>
                </a:tc>
              </a:tr>
              <a:tr h="224840">
                <a:tc>
                  <a:txBody>
                    <a:bodyPr/>
                    <a:lstStyle/>
                    <a:p>
                      <a:pPr algn="just">
                        <a:spcAft>
                          <a:spcPts val="600"/>
                        </a:spcAft>
                      </a:pPr>
                      <a:r>
                        <a:rPr lang="en-ZA" sz="1000" dirty="0">
                          <a:solidFill>
                            <a:schemeClr val="tx1"/>
                          </a:solidFill>
                          <a:effectLst/>
                        </a:rPr>
                        <a:t>Tax clearance certificates not obtained in the current year</a:t>
                      </a:r>
                      <a:endParaRPr lang="en-ZA" sz="1200" dirty="0">
                        <a:solidFill>
                          <a:schemeClr val="tx1"/>
                        </a:solidFill>
                        <a:effectLst/>
                        <a:latin typeface="Times New Roman"/>
                        <a:ea typeface="Times New Roman"/>
                      </a:endParaRPr>
                    </a:p>
                  </a:txBody>
                  <a:tcPr marL="68580" marR="68580" marT="0" marB="0" anchor="ctr"/>
                </a:tc>
                <a:tc>
                  <a:txBody>
                    <a:bodyPr/>
                    <a:lstStyle/>
                    <a:p>
                      <a:pPr algn="r">
                        <a:spcAft>
                          <a:spcPts val="600"/>
                        </a:spcAft>
                      </a:pPr>
                      <a:r>
                        <a:rPr lang="en-ZA" sz="1000" dirty="0">
                          <a:solidFill>
                            <a:schemeClr val="tx1"/>
                          </a:solidFill>
                          <a:effectLst/>
                        </a:rPr>
                        <a:t>165,694</a:t>
                      </a:r>
                      <a:endParaRPr lang="en-ZA" sz="1200" dirty="0">
                        <a:solidFill>
                          <a:schemeClr val="tx1"/>
                        </a:solidFill>
                        <a:effectLst/>
                        <a:latin typeface="Times New Roman"/>
                        <a:ea typeface="Times New Roman"/>
                      </a:endParaRPr>
                    </a:p>
                  </a:txBody>
                  <a:tcPr marL="68580" marR="68580" marT="0" marB="0" anchor="ctr"/>
                </a:tc>
                <a:tc>
                  <a:txBody>
                    <a:bodyPr/>
                    <a:lstStyle/>
                    <a:p>
                      <a:pPr algn="just">
                        <a:spcAft>
                          <a:spcPts val="600"/>
                        </a:spcAft>
                      </a:pPr>
                      <a:r>
                        <a:rPr lang="en-ZA" sz="1000">
                          <a:solidFill>
                            <a:schemeClr val="tx1"/>
                          </a:solidFill>
                          <a:effectLst/>
                        </a:rPr>
                        <a:t> </a:t>
                      </a:r>
                      <a:endParaRPr lang="en-ZA" sz="1200">
                        <a:solidFill>
                          <a:schemeClr val="tx1"/>
                        </a:solidFill>
                        <a:effectLst/>
                        <a:latin typeface="Times New Roman"/>
                        <a:ea typeface="Times New Roman"/>
                      </a:endParaRPr>
                    </a:p>
                  </a:txBody>
                  <a:tcPr marL="68580" marR="68580" marT="0" marB="0"/>
                </a:tc>
                <a:tc>
                  <a:txBody>
                    <a:bodyPr/>
                    <a:lstStyle/>
                    <a:p>
                      <a:pPr algn="r">
                        <a:spcAft>
                          <a:spcPts val="600"/>
                        </a:spcAft>
                      </a:pPr>
                      <a:r>
                        <a:rPr lang="en-ZA" sz="1000">
                          <a:solidFill>
                            <a:schemeClr val="tx1"/>
                          </a:solidFill>
                          <a:effectLst/>
                        </a:rPr>
                        <a:t>193,309</a:t>
                      </a:r>
                      <a:endParaRPr lang="en-ZA" sz="1200">
                        <a:solidFill>
                          <a:schemeClr val="tx1"/>
                        </a:solidFill>
                        <a:effectLst/>
                        <a:latin typeface="Times New Roman"/>
                        <a:ea typeface="Times New Roman"/>
                      </a:endParaRPr>
                    </a:p>
                  </a:txBody>
                  <a:tcPr marL="68580" marR="68580" marT="0" marB="0" anchor="ctr"/>
                </a:tc>
              </a:tr>
              <a:tr h="299787">
                <a:tc>
                  <a:txBody>
                    <a:bodyPr/>
                    <a:lstStyle/>
                    <a:p>
                      <a:pPr algn="just">
                        <a:spcAft>
                          <a:spcPts val="600"/>
                        </a:spcAft>
                      </a:pPr>
                      <a:r>
                        <a:rPr lang="en-ZA" sz="1000" dirty="0">
                          <a:solidFill>
                            <a:schemeClr val="tx1"/>
                          </a:solidFill>
                          <a:effectLst/>
                        </a:rPr>
                        <a:t>Failure to advertise for 21 days due to urgency</a:t>
                      </a:r>
                      <a:endParaRPr lang="en-ZA" sz="1200" dirty="0">
                        <a:solidFill>
                          <a:schemeClr val="tx1"/>
                        </a:solidFill>
                        <a:effectLst/>
                        <a:latin typeface="Times New Roman"/>
                        <a:ea typeface="Times New Roman"/>
                      </a:endParaRPr>
                    </a:p>
                  </a:txBody>
                  <a:tcPr marL="68580" marR="68580" marT="0" marB="0" anchor="ctr"/>
                </a:tc>
                <a:tc>
                  <a:txBody>
                    <a:bodyPr/>
                    <a:lstStyle/>
                    <a:p>
                      <a:pPr algn="r">
                        <a:spcAft>
                          <a:spcPts val="600"/>
                        </a:spcAft>
                      </a:pPr>
                      <a:r>
                        <a:rPr lang="en-ZA" sz="1000" dirty="0">
                          <a:solidFill>
                            <a:schemeClr val="tx1"/>
                          </a:solidFill>
                          <a:effectLst/>
                        </a:rPr>
                        <a:t>-</a:t>
                      </a:r>
                      <a:endParaRPr lang="en-ZA" sz="1200" dirty="0">
                        <a:solidFill>
                          <a:schemeClr val="tx1"/>
                        </a:solidFill>
                        <a:effectLst/>
                        <a:latin typeface="Times New Roman"/>
                        <a:ea typeface="Times New Roman"/>
                      </a:endParaRPr>
                    </a:p>
                  </a:txBody>
                  <a:tcPr marL="68580" marR="68580" marT="0" marB="0" anchor="ctr"/>
                </a:tc>
                <a:tc>
                  <a:txBody>
                    <a:bodyPr/>
                    <a:lstStyle/>
                    <a:p>
                      <a:pPr algn="just">
                        <a:spcAft>
                          <a:spcPts val="600"/>
                        </a:spcAft>
                      </a:pPr>
                      <a:r>
                        <a:rPr lang="en-ZA" sz="1000" dirty="0">
                          <a:solidFill>
                            <a:schemeClr val="tx1"/>
                          </a:solidFill>
                          <a:effectLst/>
                        </a:rPr>
                        <a:t> </a:t>
                      </a:r>
                      <a:endParaRPr lang="en-ZA" sz="1200" dirty="0">
                        <a:solidFill>
                          <a:schemeClr val="tx1"/>
                        </a:solidFill>
                        <a:effectLst/>
                        <a:latin typeface="Times New Roman"/>
                        <a:ea typeface="Times New Roman"/>
                      </a:endParaRPr>
                    </a:p>
                  </a:txBody>
                  <a:tcPr marL="68580" marR="68580" marT="0" marB="0"/>
                </a:tc>
                <a:tc>
                  <a:txBody>
                    <a:bodyPr/>
                    <a:lstStyle/>
                    <a:p>
                      <a:pPr algn="r">
                        <a:spcAft>
                          <a:spcPts val="600"/>
                        </a:spcAft>
                      </a:pPr>
                      <a:r>
                        <a:rPr lang="en-ZA" sz="1000">
                          <a:solidFill>
                            <a:schemeClr val="tx1"/>
                          </a:solidFill>
                          <a:effectLst/>
                        </a:rPr>
                        <a:t>833,280</a:t>
                      </a:r>
                      <a:endParaRPr lang="en-ZA" sz="1200">
                        <a:solidFill>
                          <a:schemeClr val="tx1"/>
                        </a:solidFill>
                        <a:effectLst/>
                        <a:latin typeface="Times New Roman"/>
                        <a:ea typeface="Times New Roman"/>
                      </a:endParaRPr>
                    </a:p>
                  </a:txBody>
                  <a:tcPr marL="68580" marR="68580" marT="0" marB="0" anchor="ctr"/>
                </a:tc>
              </a:tr>
              <a:tr h="224840">
                <a:tc>
                  <a:txBody>
                    <a:bodyPr/>
                    <a:lstStyle/>
                    <a:p>
                      <a:pPr algn="just">
                        <a:spcAft>
                          <a:spcPts val="600"/>
                        </a:spcAft>
                      </a:pPr>
                      <a:r>
                        <a:rPr lang="en-ZA" sz="1000" dirty="0">
                          <a:solidFill>
                            <a:schemeClr val="tx1"/>
                          </a:solidFill>
                          <a:effectLst/>
                        </a:rPr>
                        <a:t>Non-compliance with SCM </a:t>
                      </a:r>
                      <a:r>
                        <a:rPr lang="en-ZA" sz="1000" dirty="0" smtClean="0">
                          <a:solidFill>
                            <a:schemeClr val="tx1"/>
                          </a:solidFill>
                          <a:effectLst/>
                        </a:rPr>
                        <a:t>Policy</a:t>
                      </a:r>
                    </a:p>
                  </a:txBody>
                  <a:tcPr marL="68580" marR="68580" marT="0" marB="0" anchor="ctr"/>
                </a:tc>
                <a:tc>
                  <a:txBody>
                    <a:bodyPr/>
                    <a:lstStyle/>
                    <a:p>
                      <a:pPr algn="r">
                        <a:spcAft>
                          <a:spcPts val="600"/>
                        </a:spcAft>
                      </a:pPr>
                      <a:r>
                        <a:rPr lang="en-ZA" sz="1000" b="0" dirty="0">
                          <a:solidFill>
                            <a:schemeClr val="tx1"/>
                          </a:solidFill>
                          <a:effectLst/>
                        </a:rPr>
                        <a:t>25,655,478</a:t>
                      </a:r>
                      <a:endParaRPr lang="en-ZA" sz="1200" b="0" dirty="0">
                        <a:solidFill>
                          <a:schemeClr val="tx1"/>
                        </a:solidFill>
                        <a:effectLst/>
                        <a:latin typeface="Times New Roman"/>
                        <a:ea typeface="Times New Roman"/>
                      </a:endParaRPr>
                    </a:p>
                  </a:txBody>
                  <a:tcPr marL="68580" marR="68580" marT="0" marB="0" anchor="ctr"/>
                </a:tc>
                <a:tc>
                  <a:txBody>
                    <a:bodyPr/>
                    <a:lstStyle/>
                    <a:p>
                      <a:pPr algn="just">
                        <a:spcAft>
                          <a:spcPts val="600"/>
                        </a:spcAft>
                      </a:pPr>
                      <a:r>
                        <a:rPr lang="en-ZA" sz="1000" b="0" dirty="0">
                          <a:solidFill>
                            <a:schemeClr val="tx1"/>
                          </a:solidFill>
                          <a:effectLst/>
                        </a:rPr>
                        <a:t> </a:t>
                      </a:r>
                      <a:endParaRPr lang="en-ZA" sz="1200" b="0" dirty="0">
                        <a:solidFill>
                          <a:schemeClr val="tx1"/>
                        </a:solidFill>
                        <a:effectLst/>
                        <a:latin typeface="Times New Roman"/>
                        <a:ea typeface="Times New Roman"/>
                      </a:endParaRPr>
                    </a:p>
                  </a:txBody>
                  <a:tcPr marL="68580" marR="68580" marT="0" marB="0"/>
                </a:tc>
                <a:tc>
                  <a:txBody>
                    <a:bodyPr/>
                    <a:lstStyle/>
                    <a:p>
                      <a:pPr algn="r">
                        <a:spcAft>
                          <a:spcPts val="600"/>
                        </a:spcAft>
                      </a:pPr>
                      <a:r>
                        <a:rPr lang="en-ZA" sz="1000" b="0" dirty="0">
                          <a:solidFill>
                            <a:schemeClr val="tx1"/>
                          </a:solidFill>
                          <a:effectLst/>
                        </a:rPr>
                        <a:t>-</a:t>
                      </a:r>
                      <a:endParaRPr lang="en-ZA" sz="1200" b="0" dirty="0">
                        <a:solidFill>
                          <a:schemeClr val="tx1"/>
                        </a:solidFill>
                        <a:effectLst/>
                        <a:latin typeface="Times New Roman"/>
                        <a:ea typeface="Times New Roman"/>
                      </a:endParaRPr>
                    </a:p>
                  </a:txBody>
                  <a:tcPr marL="68580" marR="68580" marT="0" marB="0" anchor="ctr"/>
                </a:tc>
              </a:tr>
              <a:tr h="224840">
                <a:tc>
                  <a:txBody>
                    <a:bodyPr/>
                    <a:lstStyle/>
                    <a:p>
                      <a:pPr marL="0" marR="0" indent="0" algn="just" defTabSz="914400" rtl="0" eaLnBrk="1" fontAlgn="auto" latinLnBrk="0" hangingPunct="1">
                        <a:lnSpc>
                          <a:spcPct val="100000"/>
                        </a:lnSpc>
                        <a:spcBef>
                          <a:spcPts val="0"/>
                        </a:spcBef>
                        <a:spcAft>
                          <a:spcPts val="600"/>
                        </a:spcAft>
                        <a:buClrTx/>
                        <a:buSzTx/>
                        <a:buFontTx/>
                        <a:buNone/>
                        <a:tabLst/>
                        <a:defRPr/>
                      </a:pPr>
                      <a:r>
                        <a:rPr lang="en-ZA" sz="1000" b="1" kern="1200" dirty="0" smtClean="0">
                          <a:solidFill>
                            <a:schemeClr val="tx1"/>
                          </a:solidFill>
                          <a:effectLst/>
                          <a:latin typeface="+mn-lt"/>
                          <a:ea typeface="+mn-ea"/>
                          <a:cs typeface="+mn-cs"/>
                        </a:rPr>
                        <a:t>Approval for deviations not requested from National Treasury</a:t>
                      </a:r>
                    </a:p>
                  </a:txBody>
                  <a:tcPr marL="68580" marR="68580" marT="0" marB="0" anchor="ctr"/>
                </a:tc>
                <a:tc>
                  <a:txBody>
                    <a:bodyPr/>
                    <a:lstStyle/>
                    <a:p>
                      <a:pPr algn="r">
                        <a:spcAft>
                          <a:spcPts val="600"/>
                        </a:spcAft>
                      </a:pPr>
                      <a:r>
                        <a:rPr lang="en-ZA" sz="1000" spc="5" dirty="0">
                          <a:solidFill>
                            <a:schemeClr val="tx1"/>
                          </a:solidFill>
                          <a:effectLst/>
                        </a:rPr>
                        <a:t>838,000</a:t>
                      </a:r>
                      <a:endParaRPr lang="en-ZA" sz="1200" dirty="0">
                        <a:solidFill>
                          <a:schemeClr val="tx1"/>
                        </a:solidFill>
                        <a:effectLst/>
                        <a:latin typeface="Times New Roman"/>
                        <a:ea typeface="Times New Roman"/>
                      </a:endParaRPr>
                    </a:p>
                  </a:txBody>
                  <a:tcPr marL="68580" marR="68580" marT="0" marB="0" anchor="ctr"/>
                </a:tc>
                <a:tc>
                  <a:txBody>
                    <a:bodyPr/>
                    <a:lstStyle/>
                    <a:p>
                      <a:pPr algn="just">
                        <a:spcAft>
                          <a:spcPts val="600"/>
                        </a:spcAft>
                      </a:pPr>
                      <a:r>
                        <a:rPr lang="en-ZA" sz="1000">
                          <a:solidFill>
                            <a:schemeClr val="tx1"/>
                          </a:solidFill>
                          <a:effectLst/>
                        </a:rPr>
                        <a:t> </a:t>
                      </a:r>
                      <a:endParaRPr lang="en-ZA" sz="1200">
                        <a:solidFill>
                          <a:schemeClr val="tx1"/>
                        </a:solidFill>
                        <a:effectLst/>
                        <a:latin typeface="Times New Roman"/>
                        <a:ea typeface="Times New Roman"/>
                      </a:endParaRPr>
                    </a:p>
                  </a:txBody>
                  <a:tcPr marL="68580" marR="68580" marT="0" marB="0"/>
                </a:tc>
                <a:tc>
                  <a:txBody>
                    <a:bodyPr/>
                    <a:lstStyle/>
                    <a:p>
                      <a:pPr algn="r">
                        <a:spcAft>
                          <a:spcPts val="600"/>
                        </a:spcAft>
                        <a:tabLst>
                          <a:tab pos="942975" algn="l"/>
                        </a:tabLst>
                      </a:pPr>
                      <a:r>
                        <a:rPr lang="en-ZA" sz="1000" dirty="0">
                          <a:solidFill>
                            <a:schemeClr val="tx1"/>
                          </a:solidFill>
                          <a:effectLst/>
                        </a:rPr>
                        <a:t>-</a:t>
                      </a:r>
                      <a:endParaRPr lang="en-ZA" sz="1200" dirty="0">
                        <a:solidFill>
                          <a:schemeClr val="tx1"/>
                        </a:solidFill>
                        <a:effectLst/>
                        <a:latin typeface="Times New Roman"/>
                        <a:ea typeface="Times New Roman"/>
                      </a:endParaRPr>
                    </a:p>
                  </a:txBody>
                  <a:tcPr marL="68580" marR="68580" marT="0" marB="0" anchor="ctr"/>
                </a:tc>
              </a:tr>
              <a:tr h="269029">
                <a:tc>
                  <a:txBody>
                    <a:bodyPr/>
                    <a:lstStyle/>
                    <a:p>
                      <a:pPr algn="just">
                        <a:spcAft>
                          <a:spcPts val="600"/>
                        </a:spcAft>
                      </a:pPr>
                      <a:r>
                        <a:rPr lang="en-ZA" sz="1000" b="0" kern="1200" dirty="0">
                          <a:solidFill>
                            <a:schemeClr val="tx1"/>
                          </a:solidFill>
                          <a:effectLst/>
                          <a:latin typeface="+mn-lt"/>
                          <a:ea typeface="+mn-ea"/>
                          <a:cs typeface="+mn-cs"/>
                        </a:rPr>
                        <a:t>Other current year non-compliance</a:t>
                      </a:r>
                    </a:p>
                  </a:txBody>
                  <a:tcPr marL="68580" marR="68580" marT="0" marB="0" anchor="ctr"/>
                </a:tc>
                <a:tc>
                  <a:txBody>
                    <a:bodyPr/>
                    <a:lstStyle/>
                    <a:p>
                      <a:pPr algn="r">
                        <a:spcAft>
                          <a:spcPts val="600"/>
                        </a:spcAft>
                      </a:pPr>
                      <a:r>
                        <a:rPr lang="en-ZA" sz="1000" spc="5" dirty="0">
                          <a:solidFill>
                            <a:schemeClr val="tx1"/>
                          </a:solidFill>
                          <a:effectLst/>
                        </a:rPr>
                        <a:t>181,638</a:t>
                      </a:r>
                      <a:endParaRPr lang="en-ZA" sz="1200" dirty="0">
                        <a:solidFill>
                          <a:schemeClr val="tx1"/>
                        </a:solidFill>
                        <a:effectLst/>
                        <a:latin typeface="Times New Roman"/>
                        <a:ea typeface="Times New Roman"/>
                      </a:endParaRPr>
                    </a:p>
                  </a:txBody>
                  <a:tcPr marL="68580" marR="68580" marT="0" marB="0" anchor="ctr"/>
                </a:tc>
                <a:tc>
                  <a:txBody>
                    <a:bodyPr/>
                    <a:lstStyle/>
                    <a:p>
                      <a:pPr algn="just">
                        <a:spcAft>
                          <a:spcPts val="600"/>
                        </a:spcAft>
                      </a:pPr>
                      <a:r>
                        <a:rPr lang="en-ZA" sz="1000">
                          <a:solidFill>
                            <a:schemeClr val="tx1"/>
                          </a:solidFill>
                          <a:effectLst/>
                        </a:rPr>
                        <a:t> </a:t>
                      </a:r>
                      <a:endParaRPr lang="en-ZA" sz="1200">
                        <a:solidFill>
                          <a:schemeClr val="tx1"/>
                        </a:solidFill>
                        <a:effectLst/>
                        <a:latin typeface="Times New Roman"/>
                        <a:ea typeface="Times New Roman"/>
                      </a:endParaRPr>
                    </a:p>
                  </a:txBody>
                  <a:tcPr marL="68580" marR="68580" marT="0" marB="0"/>
                </a:tc>
                <a:tc>
                  <a:txBody>
                    <a:bodyPr/>
                    <a:lstStyle/>
                    <a:p>
                      <a:pPr algn="r">
                        <a:spcAft>
                          <a:spcPts val="600"/>
                        </a:spcAft>
                      </a:pPr>
                      <a:r>
                        <a:rPr lang="en-ZA" sz="1000">
                          <a:solidFill>
                            <a:schemeClr val="tx1"/>
                          </a:solidFill>
                          <a:effectLst/>
                        </a:rPr>
                        <a:t>17,820</a:t>
                      </a:r>
                      <a:endParaRPr lang="en-ZA" sz="1200">
                        <a:solidFill>
                          <a:schemeClr val="tx1"/>
                        </a:solidFill>
                        <a:effectLst/>
                        <a:latin typeface="Times New Roman"/>
                        <a:ea typeface="Times New Roman"/>
                      </a:endParaRPr>
                    </a:p>
                  </a:txBody>
                  <a:tcPr marL="68580" marR="68580" marT="0" marB="0" anchor="ctr"/>
                </a:tc>
              </a:tr>
              <a:tr h="299787">
                <a:tc>
                  <a:txBody>
                    <a:bodyPr/>
                    <a:lstStyle/>
                    <a:p>
                      <a:pPr algn="just">
                        <a:spcBef>
                          <a:spcPts val="600"/>
                        </a:spcBef>
                        <a:spcAft>
                          <a:spcPts val="600"/>
                        </a:spcAft>
                      </a:pPr>
                      <a:r>
                        <a:rPr lang="en-US" sz="1000" b="1" kern="1200" dirty="0" smtClean="0">
                          <a:solidFill>
                            <a:schemeClr val="tx1"/>
                          </a:solidFill>
                          <a:effectLst/>
                          <a:latin typeface="+mn-lt"/>
                          <a:ea typeface="+mn-ea"/>
                          <a:cs typeface="+mn-cs"/>
                        </a:rPr>
                        <a:t>Total</a:t>
                      </a:r>
                      <a:r>
                        <a:rPr lang="en-US" sz="1000" b="1" kern="1200" baseline="0" dirty="0" smtClean="0">
                          <a:solidFill>
                            <a:schemeClr val="tx1"/>
                          </a:solidFill>
                          <a:effectLst/>
                          <a:latin typeface="+mn-lt"/>
                          <a:ea typeface="+mn-ea"/>
                          <a:cs typeface="+mn-cs"/>
                        </a:rPr>
                        <a:t> irregular expenditure identified in 2017/18 financial year</a:t>
                      </a:r>
                      <a:endParaRPr lang="en-ZA" sz="1000" b="1" kern="1200" dirty="0">
                        <a:solidFill>
                          <a:schemeClr val="tx1"/>
                        </a:solidFill>
                        <a:effectLst/>
                        <a:latin typeface="+mn-lt"/>
                        <a:ea typeface="+mn-ea"/>
                        <a:cs typeface="+mn-cs"/>
                      </a:endParaRPr>
                    </a:p>
                  </a:txBody>
                  <a:tcPr marL="68580" marR="68580" marT="0" marB="0" anchor="ctr"/>
                </a:tc>
                <a:tc>
                  <a:txBody>
                    <a:bodyPr/>
                    <a:lstStyle/>
                    <a:p>
                      <a:pPr algn="r">
                        <a:spcBef>
                          <a:spcPts val="600"/>
                        </a:spcBef>
                        <a:spcAft>
                          <a:spcPts val="600"/>
                        </a:spcAft>
                      </a:pPr>
                      <a:r>
                        <a:rPr lang="en-ZA" sz="1000" b="1" dirty="0">
                          <a:solidFill>
                            <a:schemeClr val="tx1"/>
                          </a:solidFill>
                          <a:effectLst/>
                        </a:rPr>
                        <a:t>83,329,912</a:t>
                      </a:r>
                      <a:endParaRPr lang="en-ZA" sz="1200" b="1" dirty="0">
                        <a:solidFill>
                          <a:schemeClr val="tx1"/>
                        </a:solidFill>
                        <a:effectLst/>
                        <a:latin typeface="Times New Roman"/>
                        <a:ea typeface="Times New Roman"/>
                      </a:endParaRPr>
                    </a:p>
                  </a:txBody>
                  <a:tcPr marL="68580" marR="68580" marT="0" marB="0" anchor="ctr"/>
                </a:tc>
                <a:tc>
                  <a:txBody>
                    <a:bodyPr/>
                    <a:lstStyle/>
                    <a:p>
                      <a:pPr algn="r">
                        <a:spcBef>
                          <a:spcPts val="600"/>
                        </a:spcBef>
                        <a:spcAft>
                          <a:spcPts val="600"/>
                        </a:spcAft>
                      </a:pPr>
                      <a:r>
                        <a:rPr lang="en-ZA" sz="1000" b="1" dirty="0">
                          <a:solidFill>
                            <a:schemeClr val="tx1"/>
                          </a:solidFill>
                          <a:effectLst/>
                        </a:rPr>
                        <a:t> </a:t>
                      </a:r>
                      <a:endParaRPr lang="en-ZA" sz="1200" b="1" dirty="0">
                        <a:solidFill>
                          <a:schemeClr val="tx1"/>
                        </a:solidFill>
                        <a:effectLst/>
                        <a:latin typeface="Times New Roman"/>
                        <a:ea typeface="Times New Roman"/>
                      </a:endParaRPr>
                    </a:p>
                  </a:txBody>
                  <a:tcPr marL="68580" marR="68580" marT="0" marB="0"/>
                </a:tc>
                <a:tc>
                  <a:txBody>
                    <a:bodyPr/>
                    <a:lstStyle/>
                    <a:p>
                      <a:pPr algn="r">
                        <a:spcBef>
                          <a:spcPts val="600"/>
                        </a:spcBef>
                        <a:spcAft>
                          <a:spcPts val="600"/>
                        </a:spcAft>
                      </a:pPr>
                      <a:r>
                        <a:rPr lang="en-ZA" sz="1000" b="1" dirty="0">
                          <a:solidFill>
                            <a:schemeClr val="tx1"/>
                          </a:solidFill>
                          <a:effectLst/>
                        </a:rPr>
                        <a:t>38,086,512</a:t>
                      </a:r>
                      <a:endParaRPr lang="en-ZA" sz="1200" b="1" dirty="0">
                        <a:solidFill>
                          <a:schemeClr val="tx1"/>
                        </a:solidFill>
                        <a:effectLst/>
                        <a:latin typeface="Times New Roman"/>
                        <a:ea typeface="Times New Roman"/>
                      </a:endParaRPr>
                    </a:p>
                  </a:txBody>
                  <a:tcPr marL="68580" marR="68580" marT="0" marB="0" anchor="ctr"/>
                </a:tc>
              </a:tr>
              <a:tr h="255598">
                <a:tc>
                  <a:txBody>
                    <a:bodyPr/>
                    <a:lstStyle/>
                    <a:p>
                      <a:pPr marL="0" algn="just" defTabSz="914400" rtl="0" eaLnBrk="1" latinLnBrk="0" hangingPunct="1">
                        <a:spcBef>
                          <a:spcPts val="600"/>
                        </a:spcBef>
                        <a:spcAft>
                          <a:spcPts val="600"/>
                        </a:spcAft>
                      </a:pPr>
                      <a:r>
                        <a:rPr lang="en-US" sz="1100" b="1" kern="1200" dirty="0" smtClean="0">
                          <a:solidFill>
                            <a:schemeClr val="tx1"/>
                          </a:solidFill>
                          <a:effectLst/>
                          <a:latin typeface="+mn-lt"/>
                          <a:ea typeface="+mn-ea"/>
                          <a:cs typeface="+mn-cs"/>
                        </a:rPr>
                        <a:t>Total irregular expenditure</a:t>
                      </a:r>
                      <a:endParaRPr lang="en-ZA" sz="1100" b="1" kern="1200" dirty="0">
                        <a:solidFill>
                          <a:schemeClr val="tx1"/>
                        </a:solidFill>
                        <a:effectLst/>
                        <a:latin typeface="+mn-lt"/>
                        <a:ea typeface="+mn-ea"/>
                        <a:cs typeface="+mn-cs"/>
                      </a:endParaRPr>
                    </a:p>
                  </a:txBody>
                  <a:tcPr marL="68580" marR="68580" marT="0" marB="0" anchor="ctr"/>
                </a:tc>
                <a:tc>
                  <a:txBody>
                    <a:bodyPr/>
                    <a:lstStyle/>
                    <a:p>
                      <a:pPr algn="r">
                        <a:spcAft>
                          <a:spcPts val="600"/>
                        </a:spcAft>
                      </a:pPr>
                      <a:r>
                        <a:rPr lang="en-US" sz="1000" b="1" kern="1200" dirty="0" smtClean="0">
                          <a:solidFill>
                            <a:schemeClr val="tx1"/>
                          </a:solidFill>
                          <a:effectLst/>
                          <a:latin typeface="+mn-lt"/>
                          <a:ea typeface="+mn-ea"/>
                          <a:cs typeface="+mn-cs"/>
                        </a:rPr>
                        <a:t>308,423,427</a:t>
                      </a:r>
                      <a:endParaRPr lang="en-ZA" sz="1000" b="1" kern="1200" dirty="0">
                        <a:solidFill>
                          <a:schemeClr val="tx1"/>
                        </a:solidFill>
                        <a:effectLst/>
                        <a:latin typeface="+mn-lt"/>
                        <a:ea typeface="+mn-ea"/>
                        <a:cs typeface="+mn-cs"/>
                      </a:endParaRPr>
                    </a:p>
                  </a:txBody>
                  <a:tcPr marL="68580" marR="68580" marT="0" marB="0" anchor="ctr"/>
                </a:tc>
                <a:tc>
                  <a:txBody>
                    <a:bodyPr/>
                    <a:lstStyle/>
                    <a:p>
                      <a:pPr algn="just">
                        <a:spcAft>
                          <a:spcPts val="600"/>
                        </a:spcAft>
                      </a:pPr>
                      <a:endParaRPr lang="en-ZA" sz="1200" dirty="0">
                        <a:solidFill>
                          <a:schemeClr val="tx1"/>
                        </a:solidFill>
                        <a:effectLst/>
                        <a:latin typeface="Times New Roman"/>
                        <a:ea typeface="Times New Roman"/>
                      </a:endParaRPr>
                    </a:p>
                  </a:txBody>
                  <a:tcPr marL="68580" marR="68580" marT="0" marB="0"/>
                </a:tc>
                <a:tc>
                  <a:txBody>
                    <a:bodyPr/>
                    <a:lstStyle/>
                    <a:p>
                      <a:pPr algn="r">
                        <a:spcAft>
                          <a:spcPts val="600"/>
                        </a:spcAft>
                      </a:pPr>
                      <a:endParaRPr lang="en-ZA" sz="1200" dirty="0">
                        <a:solidFill>
                          <a:schemeClr val="tx1"/>
                        </a:solidFill>
                        <a:effectLst/>
                        <a:latin typeface="Times New Roman"/>
                        <a:ea typeface="Times New Roman"/>
                      </a:endParaRPr>
                    </a:p>
                  </a:txBody>
                  <a:tcPr marL="68580" marR="68580" marT="0" marB="0" anchor="ctr"/>
                </a:tc>
              </a:tr>
              <a:tr h="299787">
                <a:tc>
                  <a:txBody>
                    <a:bodyPr/>
                    <a:lstStyle/>
                    <a:p>
                      <a:pPr marL="0" algn="just" defTabSz="914400" rtl="0" eaLnBrk="1" latinLnBrk="0" hangingPunct="1">
                        <a:spcBef>
                          <a:spcPts val="600"/>
                        </a:spcBef>
                        <a:spcAft>
                          <a:spcPts val="600"/>
                        </a:spcAft>
                      </a:pPr>
                      <a:r>
                        <a:rPr lang="en-ZA" sz="1100" b="1" kern="1200" dirty="0" smtClean="0">
                          <a:solidFill>
                            <a:schemeClr val="tx1"/>
                          </a:solidFill>
                          <a:effectLst/>
                          <a:latin typeface="+mn-lt"/>
                          <a:ea typeface="+mn-ea"/>
                          <a:cs typeface="+mn-cs"/>
                        </a:rPr>
                        <a:t>Expenditure condoned during the year 2017/18 financial year:</a:t>
                      </a:r>
                      <a:endParaRPr lang="en-ZA" sz="1100" b="1" kern="1200" dirty="0">
                        <a:solidFill>
                          <a:schemeClr val="tx1"/>
                        </a:solidFill>
                        <a:effectLst/>
                        <a:latin typeface="+mn-lt"/>
                        <a:ea typeface="+mn-ea"/>
                        <a:cs typeface="+mn-cs"/>
                      </a:endParaRPr>
                    </a:p>
                  </a:txBody>
                  <a:tcPr marL="68580" marR="68580" marT="0" marB="0" anchor="ctr"/>
                </a:tc>
                <a:tc>
                  <a:txBody>
                    <a:bodyPr/>
                    <a:lstStyle/>
                    <a:p>
                      <a:pPr algn="r">
                        <a:spcAft>
                          <a:spcPts val="600"/>
                        </a:spcAft>
                      </a:pPr>
                      <a:endParaRPr lang="en-ZA" sz="1200" dirty="0">
                        <a:solidFill>
                          <a:schemeClr val="tx1"/>
                        </a:solidFill>
                        <a:effectLst/>
                        <a:latin typeface="Times New Roman"/>
                        <a:ea typeface="Times New Roman"/>
                      </a:endParaRPr>
                    </a:p>
                  </a:txBody>
                  <a:tcPr marL="68580" marR="68580" marT="0" marB="0" anchor="ctr"/>
                </a:tc>
                <a:tc>
                  <a:txBody>
                    <a:bodyPr/>
                    <a:lstStyle/>
                    <a:p>
                      <a:pPr algn="just">
                        <a:spcAft>
                          <a:spcPts val="600"/>
                        </a:spcAft>
                      </a:pPr>
                      <a:endParaRPr lang="en-ZA" sz="1200">
                        <a:solidFill>
                          <a:schemeClr val="tx1"/>
                        </a:solidFill>
                        <a:effectLst/>
                        <a:latin typeface="Times New Roman"/>
                        <a:ea typeface="Times New Roman"/>
                      </a:endParaRPr>
                    </a:p>
                  </a:txBody>
                  <a:tcPr marL="68580" marR="68580" marT="0" marB="0"/>
                </a:tc>
                <a:tc>
                  <a:txBody>
                    <a:bodyPr/>
                    <a:lstStyle/>
                    <a:p>
                      <a:pPr algn="r">
                        <a:spcAft>
                          <a:spcPts val="600"/>
                        </a:spcAft>
                      </a:pPr>
                      <a:endParaRPr lang="en-ZA" sz="1200" dirty="0">
                        <a:solidFill>
                          <a:schemeClr val="tx1"/>
                        </a:solidFill>
                        <a:effectLst/>
                        <a:latin typeface="Times New Roman"/>
                        <a:ea typeface="Times New Roman"/>
                      </a:endParaRPr>
                    </a:p>
                  </a:txBody>
                  <a:tcPr marL="68580" marR="68580" marT="0" marB="0" anchor="ctr"/>
                </a:tc>
              </a:tr>
              <a:tr h="255598">
                <a:tc>
                  <a:txBody>
                    <a:bodyPr/>
                    <a:lstStyle/>
                    <a:p>
                      <a:pPr marL="0" algn="just" defTabSz="914400" rtl="0" eaLnBrk="1" latinLnBrk="0" hangingPunct="1">
                        <a:spcAft>
                          <a:spcPts val="600"/>
                        </a:spcAft>
                      </a:pPr>
                      <a:r>
                        <a:rPr lang="en-ZA" sz="1000" b="0" kern="1200" dirty="0" smtClean="0">
                          <a:solidFill>
                            <a:schemeClr val="tx1"/>
                          </a:solidFill>
                          <a:effectLst/>
                          <a:latin typeface="+mn-lt"/>
                          <a:ea typeface="+mn-ea"/>
                          <a:cs typeface="+mn-cs"/>
                        </a:rPr>
                        <a:t>Non-compliance with employment regulations [Lump sum payments]	</a:t>
                      </a:r>
                      <a:endParaRPr lang="en-ZA" sz="1000" b="0" kern="1200" dirty="0">
                        <a:solidFill>
                          <a:schemeClr val="tx1"/>
                        </a:solidFill>
                        <a:effectLst/>
                        <a:latin typeface="+mn-lt"/>
                        <a:ea typeface="+mn-ea"/>
                        <a:cs typeface="+mn-cs"/>
                      </a:endParaRPr>
                    </a:p>
                  </a:txBody>
                  <a:tcPr marL="68580" marR="68580" marT="0" marB="0" anchor="ctr"/>
                </a:tc>
                <a:tc>
                  <a:txBody>
                    <a:bodyPr/>
                    <a:lstStyle/>
                    <a:p>
                      <a:pPr algn="r">
                        <a:spcAft>
                          <a:spcPts val="600"/>
                        </a:spcAft>
                      </a:pPr>
                      <a:r>
                        <a:rPr lang="en-ZA" sz="1000" b="0" kern="1200" dirty="0" smtClean="0">
                          <a:solidFill>
                            <a:schemeClr val="tx1"/>
                          </a:solidFill>
                          <a:effectLst/>
                          <a:latin typeface="+mn-lt"/>
                          <a:ea typeface="+mn-ea"/>
                          <a:cs typeface="+mn-cs"/>
                        </a:rPr>
                        <a:t>(15,984,579)</a:t>
                      </a:r>
                      <a:endParaRPr lang="en-ZA" sz="1000" b="0" kern="1200" dirty="0">
                        <a:solidFill>
                          <a:schemeClr val="tx1"/>
                        </a:solidFill>
                        <a:effectLst/>
                        <a:latin typeface="+mn-lt"/>
                        <a:ea typeface="+mn-ea"/>
                        <a:cs typeface="+mn-cs"/>
                      </a:endParaRPr>
                    </a:p>
                  </a:txBody>
                  <a:tcPr marL="68580" marR="68580" marT="0" marB="0" anchor="ctr"/>
                </a:tc>
                <a:tc>
                  <a:txBody>
                    <a:bodyPr/>
                    <a:lstStyle/>
                    <a:p>
                      <a:pPr algn="just">
                        <a:spcAft>
                          <a:spcPts val="600"/>
                        </a:spcAft>
                      </a:pPr>
                      <a:endParaRPr lang="en-ZA" sz="1200">
                        <a:solidFill>
                          <a:schemeClr val="tx1"/>
                        </a:solidFill>
                        <a:effectLst/>
                        <a:latin typeface="Times New Roman"/>
                        <a:ea typeface="Times New Roman"/>
                      </a:endParaRPr>
                    </a:p>
                  </a:txBody>
                  <a:tcPr marL="68580" marR="68580" marT="0" marB="0"/>
                </a:tc>
                <a:tc>
                  <a:txBody>
                    <a:bodyPr/>
                    <a:lstStyle/>
                    <a:p>
                      <a:pPr algn="r">
                        <a:spcAft>
                          <a:spcPts val="600"/>
                        </a:spcAft>
                      </a:pPr>
                      <a:r>
                        <a:rPr lang="en-US" sz="1200" dirty="0" smtClean="0">
                          <a:solidFill>
                            <a:schemeClr val="tx1"/>
                          </a:solidFill>
                          <a:effectLst/>
                          <a:latin typeface="Times New Roman"/>
                          <a:ea typeface="Times New Roman"/>
                        </a:rPr>
                        <a:t>-</a:t>
                      </a:r>
                      <a:endParaRPr lang="en-ZA" sz="1200" dirty="0">
                        <a:solidFill>
                          <a:schemeClr val="tx1"/>
                        </a:solidFill>
                        <a:effectLst/>
                        <a:latin typeface="Times New Roman"/>
                        <a:ea typeface="Times New Roman"/>
                      </a:endParaRPr>
                    </a:p>
                  </a:txBody>
                  <a:tcPr marL="68580" marR="68580" marT="0" marB="0" anchor="ctr"/>
                </a:tc>
              </a:tr>
              <a:tr h="285515">
                <a:tc>
                  <a:txBody>
                    <a:bodyPr/>
                    <a:lstStyle/>
                    <a:p>
                      <a:pPr algn="just">
                        <a:spcAft>
                          <a:spcPts val="600"/>
                        </a:spcAft>
                      </a:pPr>
                      <a:r>
                        <a:rPr lang="en-ZA" sz="1000" b="0" kern="1200" dirty="0" smtClean="0">
                          <a:solidFill>
                            <a:schemeClr val="tx1"/>
                          </a:solidFill>
                          <a:effectLst/>
                          <a:latin typeface="+mn-lt"/>
                          <a:ea typeface="+mn-ea"/>
                          <a:cs typeface="+mn-cs"/>
                        </a:rPr>
                        <a:t>Riverside Office Park- Lease contract</a:t>
                      </a:r>
                      <a:r>
                        <a:rPr lang="en-ZA" sz="1800" b="1" kern="1200" dirty="0" smtClean="0">
                          <a:solidFill>
                            <a:schemeClr val="tx1"/>
                          </a:solidFill>
                          <a:effectLst/>
                          <a:latin typeface="+mn-lt"/>
                          <a:ea typeface="+mn-ea"/>
                          <a:cs typeface="+mn-cs"/>
                        </a:rPr>
                        <a:t>	</a:t>
                      </a:r>
                      <a:endParaRPr lang="en-ZA" sz="1200" dirty="0">
                        <a:solidFill>
                          <a:schemeClr val="tx1"/>
                        </a:solidFill>
                        <a:effectLst/>
                        <a:latin typeface="Times New Roman"/>
                        <a:ea typeface="Times New Roman"/>
                      </a:endParaRPr>
                    </a:p>
                  </a:txBody>
                  <a:tcPr marL="68580" marR="68580" marT="0" marB="0" anchor="ctr"/>
                </a:tc>
                <a:tc>
                  <a:txBody>
                    <a:bodyPr/>
                    <a:lstStyle/>
                    <a:p>
                      <a:pPr marL="0" algn="r" defTabSz="914400" rtl="0" eaLnBrk="1" latinLnBrk="0" hangingPunct="1">
                        <a:spcAft>
                          <a:spcPts val="600"/>
                        </a:spcAft>
                      </a:pPr>
                      <a:r>
                        <a:rPr lang="en-ZA" sz="1000" b="0" kern="1200" dirty="0" smtClean="0">
                          <a:solidFill>
                            <a:schemeClr val="tx1"/>
                          </a:solidFill>
                          <a:effectLst/>
                          <a:latin typeface="+mn-lt"/>
                          <a:ea typeface="+mn-ea"/>
                          <a:cs typeface="+mn-cs"/>
                        </a:rPr>
                        <a:t>(233,738,808)</a:t>
                      </a:r>
                      <a:endParaRPr lang="en-ZA" sz="1000" b="0" kern="1200" dirty="0">
                        <a:solidFill>
                          <a:schemeClr val="tx1"/>
                        </a:solidFill>
                        <a:effectLst/>
                        <a:latin typeface="+mn-lt"/>
                        <a:ea typeface="+mn-ea"/>
                        <a:cs typeface="+mn-cs"/>
                      </a:endParaRPr>
                    </a:p>
                  </a:txBody>
                  <a:tcPr marL="68580" marR="68580" marT="0" marB="0" anchor="ctr"/>
                </a:tc>
                <a:tc>
                  <a:txBody>
                    <a:bodyPr/>
                    <a:lstStyle/>
                    <a:p>
                      <a:pPr algn="just">
                        <a:spcAft>
                          <a:spcPts val="600"/>
                        </a:spcAft>
                      </a:pPr>
                      <a:endParaRPr lang="en-ZA" sz="1200">
                        <a:solidFill>
                          <a:schemeClr val="tx1"/>
                        </a:solidFill>
                        <a:effectLst/>
                        <a:latin typeface="Times New Roman"/>
                        <a:ea typeface="Times New Roman"/>
                      </a:endParaRPr>
                    </a:p>
                  </a:txBody>
                  <a:tcPr marL="68580" marR="68580" marT="0" marB="0"/>
                </a:tc>
                <a:tc>
                  <a:txBody>
                    <a:bodyPr/>
                    <a:lstStyle/>
                    <a:p>
                      <a:pPr algn="r">
                        <a:spcAft>
                          <a:spcPts val="600"/>
                        </a:spcAft>
                      </a:pPr>
                      <a:r>
                        <a:rPr lang="en-US" sz="1200" dirty="0" smtClean="0">
                          <a:solidFill>
                            <a:schemeClr val="tx1"/>
                          </a:solidFill>
                          <a:effectLst/>
                          <a:latin typeface="Times New Roman"/>
                          <a:ea typeface="Times New Roman"/>
                        </a:rPr>
                        <a:t>-</a:t>
                      </a:r>
                      <a:endParaRPr lang="en-ZA" sz="1200" dirty="0">
                        <a:solidFill>
                          <a:schemeClr val="tx1"/>
                        </a:solidFill>
                        <a:effectLst/>
                        <a:latin typeface="Times New Roman"/>
                        <a:ea typeface="Times New Roman"/>
                      </a:endParaRPr>
                    </a:p>
                  </a:txBody>
                  <a:tcPr marL="68580" marR="68580" marT="0" marB="0" anchor="ctr"/>
                </a:tc>
              </a:tr>
              <a:tr h="296606">
                <a:tc>
                  <a:txBody>
                    <a:bodyPr/>
                    <a:lstStyle/>
                    <a:p>
                      <a:pPr marL="0" marR="0" indent="0" algn="just" defTabSz="914400" rtl="0" eaLnBrk="1" fontAlgn="auto" latinLnBrk="0" hangingPunct="1">
                        <a:lnSpc>
                          <a:spcPct val="100000"/>
                        </a:lnSpc>
                        <a:spcBef>
                          <a:spcPts val="600"/>
                        </a:spcBef>
                        <a:spcAft>
                          <a:spcPts val="600"/>
                        </a:spcAft>
                        <a:buClrTx/>
                        <a:buSzTx/>
                        <a:buFontTx/>
                        <a:buNone/>
                        <a:tabLst/>
                        <a:defRPr/>
                      </a:pPr>
                      <a:r>
                        <a:rPr lang="en-US" sz="1000" b="1" kern="1200" baseline="0" dirty="0" smtClean="0">
                          <a:solidFill>
                            <a:schemeClr val="tx1"/>
                          </a:solidFill>
                          <a:effectLst/>
                          <a:latin typeface="+mn-lt"/>
                          <a:ea typeface="+mn-ea"/>
                          <a:cs typeface="+mn-cs"/>
                        </a:rPr>
                        <a:t>Total irregular expenditure condoned in 2017/18 financial year</a:t>
                      </a:r>
                      <a:endParaRPr lang="en-ZA" sz="1000" b="1" kern="1200" baseline="0" dirty="0" smtClean="0">
                        <a:solidFill>
                          <a:schemeClr val="tx1"/>
                        </a:solidFill>
                        <a:effectLst/>
                        <a:latin typeface="+mn-lt"/>
                        <a:ea typeface="+mn-ea"/>
                        <a:cs typeface="+mn-cs"/>
                      </a:endParaRPr>
                    </a:p>
                  </a:txBody>
                  <a:tcPr marL="68580" marR="68580" marT="0" marB="0" anchor="ctr"/>
                </a:tc>
                <a:tc>
                  <a:txBody>
                    <a:bodyPr/>
                    <a:lstStyle/>
                    <a:p>
                      <a:pPr algn="r">
                        <a:spcAft>
                          <a:spcPts val="600"/>
                        </a:spcAft>
                      </a:pPr>
                      <a:r>
                        <a:rPr lang="en-ZA" sz="1000" b="1" kern="1200" dirty="0" smtClean="0">
                          <a:solidFill>
                            <a:schemeClr val="tx1"/>
                          </a:solidFill>
                          <a:effectLst/>
                          <a:latin typeface="+mn-lt"/>
                          <a:ea typeface="+mn-ea"/>
                          <a:cs typeface="+mn-cs"/>
                        </a:rPr>
                        <a:t>(249,723,387)</a:t>
                      </a:r>
                      <a:endParaRPr lang="en-ZA" sz="1000" b="1" kern="1200" dirty="0">
                        <a:solidFill>
                          <a:schemeClr val="tx1"/>
                        </a:solidFill>
                        <a:effectLst/>
                        <a:latin typeface="+mn-lt"/>
                        <a:ea typeface="+mn-ea"/>
                        <a:cs typeface="+mn-cs"/>
                      </a:endParaRPr>
                    </a:p>
                  </a:txBody>
                  <a:tcPr marL="68580" marR="68580" marT="0" marB="0" anchor="ctr"/>
                </a:tc>
                <a:tc>
                  <a:txBody>
                    <a:bodyPr/>
                    <a:lstStyle/>
                    <a:p>
                      <a:pPr algn="just">
                        <a:spcAft>
                          <a:spcPts val="600"/>
                        </a:spcAft>
                      </a:pPr>
                      <a:endParaRPr lang="en-ZA" sz="1200" dirty="0">
                        <a:solidFill>
                          <a:schemeClr val="tx1"/>
                        </a:solidFill>
                        <a:effectLst/>
                        <a:latin typeface="Times New Roman"/>
                        <a:ea typeface="Times New Roman"/>
                      </a:endParaRPr>
                    </a:p>
                  </a:txBody>
                  <a:tcPr marL="68580" marR="68580" marT="0" marB="0"/>
                </a:tc>
                <a:tc>
                  <a:txBody>
                    <a:bodyPr/>
                    <a:lstStyle/>
                    <a:p>
                      <a:pPr algn="r">
                        <a:spcAft>
                          <a:spcPts val="600"/>
                        </a:spcAft>
                      </a:pPr>
                      <a:r>
                        <a:rPr lang="en-US" sz="1200" b="1" dirty="0" smtClean="0">
                          <a:solidFill>
                            <a:schemeClr val="tx1"/>
                          </a:solidFill>
                          <a:effectLst/>
                          <a:latin typeface="Times New Roman"/>
                          <a:ea typeface="Times New Roman"/>
                        </a:rPr>
                        <a:t>-</a:t>
                      </a:r>
                      <a:endParaRPr lang="en-ZA" sz="1200" b="1" dirty="0">
                        <a:solidFill>
                          <a:schemeClr val="tx1"/>
                        </a:solidFill>
                        <a:effectLst/>
                        <a:latin typeface="Times New Roman"/>
                        <a:ea typeface="Times New Roman"/>
                      </a:endParaRPr>
                    </a:p>
                  </a:txBody>
                  <a:tcPr marL="68580" marR="68580" marT="0" marB="0" anchor="ctr"/>
                </a:tc>
              </a:tr>
              <a:tr h="324741">
                <a:tc>
                  <a:txBody>
                    <a:bodyPr/>
                    <a:lstStyle/>
                    <a:p>
                      <a:pPr marL="0" marR="0" indent="0" algn="just" defTabSz="914400" rtl="0" eaLnBrk="1" fontAlgn="auto" latinLnBrk="0" hangingPunct="1">
                        <a:lnSpc>
                          <a:spcPct val="100000"/>
                        </a:lnSpc>
                        <a:spcBef>
                          <a:spcPts val="0"/>
                        </a:spcBef>
                        <a:spcAft>
                          <a:spcPts val="600"/>
                        </a:spcAft>
                        <a:buClrTx/>
                        <a:buSzTx/>
                        <a:buFontTx/>
                        <a:buNone/>
                        <a:tabLst/>
                        <a:defRPr/>
                      </a:pPr>
                      <a:r>
                        <a:rPr lang="en-US" sz="1200" b="1" kern="1200" dirty="0" smtClean="0">
                          <a:solidFill>
                            <a:schemeClr val="tx1"/>
                          </a:solidFill>
                          <a:effectLst/>
                          <a:latin typeface="+mn-lt"/>
                          <a:ea typeface="+mn-ea"/>
                          <a:cs typeface="+mn-cs"/>
                        </a:rPr>
                        <a:t>Irregular expenditure closing balance</a:t>
                      </a:r>
                      <a:endParaRPr lang="en-ZA" sz="1200" b="1" kern="1200" dirty="0" smtClean="0">
                        <a:solidFill>
                          <a:schemeClr val="tx1"/>
                        </a:solidFill>
                        <a:effectLst/>
                        <a:latin typeface="+mn-lt"/>
                        <a:ea typeface="+mn-ea"/>
                        <a:cs typeface="+mn-cs"/>
                      </a:endParaRPr>
                    </a:p>
                  </a:txBody>
                  <a:tcPr marL="68580" marR="68580" marT="0" marB="0" anchor="ctr"/>
                </a:tc>
                <a:tc>
                  <a:txBody>
                    <a:bodyPr/>
                    <a:lstStyle/>
                    <a:p>
                      <a:pPr marL="0" algn="r" defTabSz="914400" rtl="0" eaLnBrk="1" latinLnBrk="0" hangingPunct="1">
                        <a:spcBef>
                          <a:spcPts val="600"/>
                        </a:spcBef>
                        <a:spcAft>
                          <a:spcPts val="600"/>
                        </a:spcAft>
                      </a:pPr>
                      <a:r>
                        <a:rPr lang="en-US" sz="1000" b="1" kern="1200" dirty="0" smtClean="0">
                          <a:solidFill>
                            <a:schemeClr val="tx1"/>
                          </a:solidFill>
                          <a:effectLst/>
                          <a:latin typeface="+mn-lt"/>
                          <a:ea typeface="+mn-ea"/>
                          <a:cs typeface="+mn-cs"/>
                        </a:rPr>
                        <a:t>58,700,040</a:t>
                      </a:r>
                      <a:endParaRPr lang="en-ZA" sz="1000" b="1" kern="1200" dirty="0">
                        <a:solidFill>
                          <a:schemeClr val="tx1"/>
                        </a:solidFill>
                        <a:effectLst/>
                        <a:latin typeface="+mn-lt"/>
                        <a:ea typeface="+mn-ea"/>
                        <a:cs typeface="+mn-cs"/>
                      </a:endParaRPr>
                    </a:p>
                  </a:txBody>
                  <a:tcPr marL="68580" marR="68580" marT="0" marB="0" anchor="ctr"/>
                </a:tc>
                <a:tc>
                  <a:txBody>
                    <a:bodyPr/>
                    <a:lstStyle/>
                    <a:p>
                      <a:pPr algn="just">
                        <a:spcAft>
                          <a:spcPts val="600"/>
                        </a:spcAft>
                      </a:pPr>
                      <a:endParaRPr lang="en-ZA" sz="1200" dirty="0">
                        <a:solidFill>
                          <a:schemeClr val="tx1"/>
                        </a:solidFill>
                        <a:effectLst/>
                        <a:latin typeface="Times New Roman"/>
                        <a:ea typeface="Times New Roman"/>
                      </a:endParaRPr>
                    </a:p>
                  </a:txBody>
                  <a:tcPr marL="68580" marR="68580" marT="0" marB="0"/>
                </a:tc>
                <a:tc>
                  <a:txBody>
                    <a:bodyPr/>
                    <a:lstStyle/>
                    <a:p>
                      <a:pPr algn="r">
                        <a:spcAft>
                          <a:spcPts val="600"/>
                        </a:spcAft>
                      </a:pPr>
                      <a:endParaRPr lang="en-ZA" sz="1200" dirty="0">
                        <a:solidFill>
                          <a:schemeClr val="tx1"/>
                        </a:solidFill>
                        <a:effectLst/>
                        <a:latin typeface="Times New Roman"/>
                        <a:ea typeface="Times New Roman"/>
                      </a:endParaRPr>
                    </a:p>
                  </a:txBody>
                  <a:tcPr marL="68580" marR="68580" marT="0" marB="0" anchor="ctr"/>
                </a:tc>
              </a:tr>
            </a:tbl>
          </a:graphicData>
        </a:graphic>
      </p:graphicFrame>
      <p:sp>
        <p:nvSpPr>
          <p:cNvPr id="4" name="Slide Number Placeholder 3"/>
          <p:cNvSpPr>
            <a:spLocks noGrp="1"/>
          </p:cNvSpPr>
          <p:nvPr>
            <p:ph type="sldNum" sz="quarter" idx="12"/>
          </p:nvPr>
        </p:nvSpPr>
        <p:spPr/>
        <p:txBody>
          <a:bodyPr/>
          <a:lstStyle/>
          <a:p>
            <a:pPr>
              <a:defRPr/>
            </a:pPr>
            <a:fld id="{39AA8BA9-080E-4EDB-BAF0-9B905D3FA43D}" type="slidenum">
              <a:rPr lang="en-GB" smtClean="0"/>
              <a:pPr>
                <a:defRPr/>
              </a:pPr>
              <a:t>24</a:t>
            </a:fld>
            <a:endParaRPr lang="en-GB"/>
          </a:p>
        </p:txBody>
      </p:sp>
    </p:spTree>
    <p:extLst>
      <p:ext uri="{BB962C8B-B14F-4D97-AF65-F5344CB8AC3E}">
        <p14:creationId xmlns:p14="http://schemas.microsoft.com/office/powerpoint/2010/main" xmlns="" val="5183528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24744"/>
          </a:xfrm>
        </p:spPr>
        <p:txBody>
          <a:bodyPr/>
          <a:lstStyle/>
          <a:p>
            <a:pPr algn="l"/>
            <a:r>
              <a:rPr lang="en-US" sz="2800" b="1" dirty="0">
                <a:solidFill>
                  <a:srgbClr val="155294"/>
                </a:solidFill>
                <a:latin typeface="Arial" charset="0"/>
                <a:ea typeface="Arial" charset="0"/>
                <a:cs typeface="Arial" charset="0"/>
              </a:rPr>
              <a:t>Irregular Expenditure in the process of </a:t>
            </a:r>
            <a:r>
              <a:rPr lang="en-US" sz="2800" b="1" dirty="0" err="1">
                <a:solidFill>
                  <a:srgbClr val="155294"/>
                </a:solidFill>
                <a:latin typeface="Arial" charset="0"/>
                <a:ea typeface="Arial" charset="0"/>
                <a:cs typeface="Arial" charset="0"/>
              </a:rPr>
              <a:t>condonation</a:t>
            </a:r>
            <a:endParaRPr lang="en-ZA" sz="2800" b="1" dirty="0">
              <a:solidFill>
                <a:srgbClr val="155294"/>
              </a:solidFill>
              <a:latin typeface="Arial" charset="0"/>
              <a:ea typeface="Arial" charset="0"/>
              <a:cs typeface="Arial" charset="0"/>
            </a:endParaRPr>
          </a:p>
        </p:txBody>
      </p:sp>
      <p:sp>
        <p:nvSpPr>
          <p:cNvPr id="4" name="Slide Number Placeholder 3"/>
          <p:cNvSpPr>
            <a:spLocks noGrp="1"/>
          </p:cNvSpPr>
          <p:nvPr>
            <p:ph type="sldNum" sz="quarter" idx="12"/>
          </p:nvPr>
        </p:nvSpPr>
        <p:spPr/>
        <p:txBody>
          <a:bodyPr/>
          <a:lstStyle/>
          <a:p>
            <a:pPr>
              <a:defRPr/>
            </a:pPr>
            <a:fld id="{39AA8BA9-080E-4EDB-BAF0-9B905D3FA43D}" type="slidenum">
              <a:rPr lang="en-GB" smtClean="0"/>
              <a:pPr>
                <a:defRPr/>
              </a:pPr>
              <a:t>25</a:t>
            </a:fld>
            <a:endParaRPr lang="en-GB"/>
          </a:p>
        </p:txBody>
      </p:sp>
      <p:graphicFrame>
        <p:nvGraphicFramePr>
          <p:cNvPr id="8" name="Content Placeholder 7"/>
          <p:cNvGraphicFramePr>
            <a:graphicFrameLocks noGrp="1"/>
          </p:cNvGraphicFramePr>
          <p:nvPr>
            <p:ph idx="1"/>
            <p:extLst>
              <p:ext uri="{D42A27DB-BD31-4B8C-83A1-F6EECF244321}">
                <p14:modId xmlns:p14="http://schemas.microsoft.com/office/powerpoint/2010/main" xmlns="" val="1740117968"/>
              </p:ext>
            </p:extLst>
          </p:nvPr>
        </p:nvGraphicFramePr>
        <p:xfrm>
          <a:off x="251520" y="980728"/>
          <a:ext cx="8712968" cy="5349170"/>
        </p:xfrm>
        <a:graphic>
          <a:graphicData uri="http://schemas.openxmlformats.org/drawingml/2006/table">
            <a:tbl>
              <a:tblPr firstRow="1" bandRow="1">
                <a:tableStyleId>{5C22544A-7EE6-4342-B048-85BDC9FD1C3A}</a:tableStyleId>
              </a:tblPr>
              <a:tblGrid>
                <a:gridCol w="432048"/>
                <a:gridCol w="1008112"/>
                <a:gridCol w="3384376"/>
                <a:gridCol w="720080"/>
                <a:gridCol w="432048"/>
                <a:gridCol w="792088"/>
                <a:gridCol w="1008112"/>
                <a:gridCol w="936104"/>
              </a:tblGrid>
              <a:tr h="370840">
                <a:tc rowSpan="2">
                  <a:txBody>
                    <a:bodyPr/>
                    <a:lstStyle/>
                    <a:p>
                      <a:pPr algn="ctr" fontAlgn="ctr"/>
                      <a:r>
                        <a:rPr lang="en-ZA" sz="1000" b="1" u="none" strike="noStrike" dirty="0">
                          <a:solidFill>
                            <a:schemeClr val="bg1"/>
                          </a:solidFill>
                          <a:effectLst/>
                          <a:latin typeface="+mn-lt"/>
                        </a:rPr>
                        <a:t>No. </a:t>
                      </a:r>
                      <a:endParaRPr lang="en-ZA" sz="1000" b="1" i="0" u="none" strike="noStrike" dirty="0">
                        <a:solidFill>
                          <a:schemeClr val="bg1"/>
                        </a:solidFill>
                        <a:effectLst/>
                        <a:latin typeface="+mn-lt"/>
                      </a:endParaRPr>
                    </a:p>
                  </a:txBody>
                  <a:tcPr marL="6623" marR="6623" marT="6623" marB="0" anchor="ctr"/>
                </a:tc>
                <a:tc rowSpan="2">
                  <a:txBody>
                    <a:bodyPr/>
                    <a:lstStyle/>
                    <a:p>
                      <a:pPr algn="ctr" fontAlgn="ctr"/>
                      <a:r>
                        <a:rPr lang="en-ZA" sz="1000" b="1" u="none" strike="noStrike" dirty="0">
                          <a:solidFill>
                            <a:schemeClr val="bg1"/>
                          </a:solidFill>
                          <a:effectLst/>
                          <a:latin typeface="+mn-lt"/>
                        </a:rPr>
                        <a:t>Financial year</a:t>
                      </a:r>
                      <a:endParaRPr lang="en-ZA" sz="1000" b="1" i="0" u="none" strike="noStrike" dirty="0">
                        <a:solidFill>
                          <a:schemeClr val="bg1"/>
                        </a:solidFill>
                        <a:effectLst/>
                        <a:latin typeface="+mn-lt"/>
                      </a:endParaRPr>
                    </a:p>
                  </a:txBody>
                  <a:tcPr marL="6623" marR="6623" marT="6623" marB="0" anchor="ctr"/>
                </a:tc>
                <a:tc rowSpan="2">
                  <a:txBody>
                    <a:bodyPr/>
                    <a:lstStyle/>
                    <a:p>
                      <a:pPr algn="ctr" fontAlgn="ctr"/>
                      <a:r>
                        <a:rPr lang="en-ZA" sz="1000" b="1" u="none" strike="noStrike" dirty="0">
                          <a:solidFill>
                            <a:schemeClr val="bg1"/>
                          </a:solidFill>
                          <a:effectLst/>
                          <a:latin typeface="+mn-lt"/>
                        </a:rPr>
                        <a:t>Reason</a:t>
                      </a:r>
                      <a:endParaRPr lang="en-ZA" sz="1000" b="1" i="0" u="none" strike="noStrike" dirty="0">
                        <a:solidFill>
                          <a:schemeClr val="bg1"/>
                        </a:solidFill>
                        <a:effectLst/>
                        <a:latin typeface="+mn-lt"/>
                      </a:endParaRPr>
                    </a:p>
                  </a:txBody>
                  <a:tcPr marL="6623" marR="6623" marT="6623" marB="0" anchor="ctr"/>
                </a:tc>
                <a:tc rowSpan="2">
                  <a:txBody>
                    <a:bodyPr/>
                    <a:lstStyle/>
                    <a:p>
                      <a:pPr algn="ctr" fontAlgn="ctr"/>
                      <a:r>
                        <a:rPr lang="en-ZA" sz="1000" b="1" u="none" strike="noStrike" dirty="0">
                          <a:solidFill>
                            <a:schemeClr val="bg1"/>
                          </a:solidFill>
                          <a:effectLst/>
                          <a:latin typeface="+mn-lt"/>
                        </a:rPr>
                        <a:t>Amount</a:t>
                      </a:r>
                      <a:endParaRPr lang="en-ZA" sz="1000" b="1" i="0" u="none" strike="noStrike" dirty="0">
                        <a:solidFill>
                          <a:schemeClr val="bg1"/>
                        </a:solidFill>
                        <a:effectLst/>
                        <a:latin typeface="+mn-lt"/>
                      </a:endParaRPr>
                    </a:p>
                  </a:txBody>
                  <a:tcPr marL="6623" marR="6623" marT="6623" marB="0" anchor="ctr"/>
                </a:tc>
                <a:tc gridSpan="2">
                  <a:txBody>
                    <a:bodyPr/>
                    <a:lstStyle/>
                    <a:p>
                      <a:pPr algn="ctr" fontAlgn="b"/>
                      <a:r>
                        <a:rPr lang="en-ZA" sz="900" b="1" u="none" strike="noStrike" dirty="0">
                          <a:solidFill>
                            <a:schemeClr val="bg1"/>
                          </a:solidFill>
                          <a:effectLst/>
                          <a:latin typeface="+mn-lt"/>
                        </a:rPr>
                        <a:t>AGSA Finding </a:t>
                      </a:r>
                      <a:endParaRPr lang="en-ZA" sz="900" b="1" i="0" u="none" strike="noStrike" dirty="0">
                        <a:solidFill>
                          <a:schemeClr val="bg1"/>
                        </a:solidFill>
                        <a:effectLst/>
                        <a:latin typeface="+mn-lt"/>
                      </a:endParaRPr>
                    </a:p>
                  </a:txBody>
                  <a:tcPr marL="6623" marR="6623" marT="6623" marB="0" anchor="b"/>
                </a:tc>
                <a:tc hMerge="1">
                  <a:txBody>
                    <a:bodyPr/>
                    <a:lstStyle/>
                    <a:p>
                      <a:endParaRPr lang="en-ZA"/>
                    </a:p>
                  </a:txBody>
                  <a:tcPr/>
                </a:tc>
                <a:tc rowSpan="2">
                  <a:txBody>
                    <a:bodyPr/>
                    <a:lstStyle/>
                    <a:p>
                      <a:pPr algn="ctr" fontAlgn="b"/>
                      <a:r>
                        <a:rPr lang="en-ZA" sz="1000" b="1" u="none" strike="noStrike" dirty="0">
                          <a:solidFill>
                            <a:schemeClr val="bg1"/>
                          </a:solidFill>
                          <a:effectLst/>
                          <a:latin typeface="+mn-lt"/>
                        </a:rPr>
                        <a:t>1st submission date to NT</a:t>
                      </a:r>
                      <a:endParaRPr lang="en-ZA" sz="1000" b="1" i="0" u="none" strike="noStrike" dirty="0">
                        <a:solidFill>
                          <a:schemeClr val="bg1"/>
                        </a:solidFill>
                        <a:effectLst/>
                        <a:latin typeface="+mn-lt"/>
                      </a:endParaRPr>
                    </a:p>
                  </a:txBody>
                  <a:tcPr marL="6623" marR="6623" marT="6623" marB="0" anchor="b"/>
                </a:tc>
                <a:tc rowSpan="2">
                  <a:txBody>
                    <a:bodyPr/>
                    <a:lstStyle/>
                    <a:p>
                      <a:pPr algn="ctr" fontAlgn="b"/>
                      <a:r>
                        <a:rPr lang="en-ZA" sz="1000" b="1" u="none" strike="noStrike" dirty="0">
                          <a:solidFill>
                            <a:schemeClr val="bg1"/>
                          </a:solidFill>
                          <a:effectLst/>
                          <a:latin typeface="+mn-lt"/>
                        </a:rPr>
                        <a:t>2nd submission date to NT</a:t>
                      </a:r>
                      <a:endParaRPr lang="en-ZA" sz="1000" b="1" i="0" u="none" strike="noStrike" dirty="0">
                        <a:solidFill>
                          <a:schemeClr val="bg1"/>
                        </a:solidFill>
                        <a:effectLst/>
                        <a:latin typeface="+mn-lt"/>
                      </a:endParaRPr>
                    </a:p>
                  </a:txBody>
                  <a:tcPr marL="6623" marR="6623" marT="6623" marB="0" anchor="b"/>
                </a:tc>
              </a:tr>
              <a:tr h="205224">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fontAlgn="ctr"/>
                      <a:r>
                        <a:rPr lang="en-ZA" sz="1000" b="1" u="none" strike="noStrike" dirty="0">
                          <a:solidFill>
                            <a:schemeClr val="bg1"/>
                          </a:solidFill>
                          <a:effectLst/>
                          <a:latin typeface="+mn-lt"/>
                        </a:rPr>
                        <a:t>Yes/No</a:t>
                      </a:r>
                      <a:endParaRPr lang="en-ZA" sz="1000" b="1" i="0" u="none" strike="noStrike" dirty="0">
                        <a:solidFill>
                          <a:schemeClr val="bg1"/>
                        </a:solidFill>
                        <a:effectLst/>
                        <a:latin typeface="+mn-lt"/>
                      </a:endParaRPr>
                    </a:p>
                  </a:txBody>
                  <a:tcPr marL="6623" marR="6623" marT="6623" marB="0" anchor="ctr"/>
                </a:tc>
                <a:tc>
                  <a:txBody>
                    <a:bodyPr/>
                    <a:lstStyle/>
                    <a:p>
                      <a:pPr algn="ctr" fontAlgn="ctr"/>
                      <a:r>
                        <a:rPr lang="en-ZA" sz="1000" b="1" u="none" strike="noStrike" dirty="0">
                          <a:solidFill>
                            <a:schemeClr val="bg1"/>
                          </a:solidFill>
                          <a:effectLst/>
                          <a:latin typeface="+mn-lt"/>
                        </a:rPr>
                        <a:t>Finding No.</a:t>
                      </a:r>
                      <a:endParaRPr lang="en-ZA" sz="1000" b="1" i="0" u="none" strike="noStrike" dirty="0">
                        <a:solidFill>
                          <a:schemeClr val="bg1"/>
                        </a:solidFill>
                        <a:effectLst/>
                        <a:latin typeface="+mn-lt"/>
                      </a:endParaRPr>
                    </a:p>
                  </a:txBody>
                  <a:tcPr marL="6623" marR="6623" marT="6623" marB="0" anchor="ctr"/>
                </a:tc>
                <a:tc vMerge="1">
                  <a:txBody>
                    <a:bodyPr/>
                    <a:lstStyle/>
                    <a:p>
                      <a:endParaRPr lang="en-ZA"/>
                    </a:p>
                  </a:txBody>
                  <a:tcPr/>
                </a:tc>
                <a:tc vMerge="1">
                  <a:txBody>
                    <a:bodyPr/>
                    <a:lstStyle/>
                    <a:p>
                      <a:endParaRPr lang="en-ZA"/>
                    </a:p>
                  </a:txBody>
                  <a:tcPr/>
                </a:tc>
              </a:tr>
              <a:tr h="216024">
                <a:tc>
                  <a:txBody>
                    <a:bodyPr/>
                    <a:lstStyle/>
                    <a:p>
                      <a:pPr algn="ctr" fontAlgn="b"/>
                      <a:r>
                        <a:rPr lang="en-ZA" sz="900" u="none" strike="noStrike" dirty="0">
                          <a:effectLst/>
                          <a:latin typeface="+mn-lt"/>
                        </a:rPr>
                        <a:t>1</a:t>
                      </a:r>
                      <a:endParaRPr lang="en-ZA" sz="900" b="0" i="0" u="none" strike="noStrike" dirty="0">
                        <a:solidFill>
                          <a:srgbClr val="000000"/>
                        </a:solidFill>
                        <a:effectLst/>
                        <a:latin typeface="+mn-lt"/>
                      </a:endParaRPr>
                    </a:p>
                  </a:txBody>
                  <a:tcPr marL="6623" marR="6623" marT="6623" marB="0" anchor="b"/>
                </a:tc>
                <a:tc>
                  <a:txBody>
                    <a:bodyPr/>
                    <a:lstStyle/>
                    <a:p>
                      <a:pPr algn="l" fontAlgn="b"/>
                      <a:r>
                        <a:rPr lang="en-ZA" sz="900" u="none" strike="noStrike" dirty="0">
                          <a:effectLst/>
                          <a:latin typeface="+mn-lt"/>
                        </a:rPr>
                        <a:t>2017/18</a:t>
                      </a:r>
                      <a:endParaRPr lang="en-ZA" sz="900" b="0" i="0" u="none" strike="noStrike" dirty="0">
                        <a:solidFill>
                          <a:srgbClr val="000000"/>
                        </a:solidFill>
                        <a:effectLst/>
                        <a:latin typeface="+mn-lt"/>
                      </a:endParaRPr>
                    </a:p>
                  </a:txBody>
                  <a:tcPr marL="6623" marR="6623" marT="6623" marB="0" anchor="b"/>
                </a:tc>
                <a:tc>
                  <a:txBody>
                    <a:bodyPr/>
                    <a:lstStyle/>
                    <a:p>
                      <a:pPr algn="l" fontAlgn="b"/>
                      <a:r>
                        <a:rPr lang="en-ZA" sz="900" u="none" strike="noStrike" dirty="0">
                          <a:effectLst/>
                          <a:latin typeface="+mn-lt"/>
                        </a:rPr>
                        <a:t>Member involved in Bid Evaluation and Adjudication Committee</a:t>
                      </a:r>
                      <a:endParaRPr lang="en-ZA" sz="900" b="0" i="0" u="none" strike="noStrike" dirty="0">
                        <a:solidFill>
                          <a:srgbClr val="000000"/>
                        </a:solidFill>
                        <a:effectLst/>
                        <a:latin typeface="+mn-lt"/>
                      </a:endParaRPr>
                    </a:p>
                  </a:txBody>
                  <a:tcPr marL="6623" marR="6623" marT="6623" marB="0" anchor="b"/>
                </a:tc>
                <a:tc>
                  <a:txBody>
                    <a:bodyPr/>
                    <a:lstStyle/>
                    <a:p>
                      <a:pPr algn="r" fontAlgn="b"/>
                      <a:r>
                        <a:rPr lang="en-ZA" sz="900" u="none" strike="noStrike" dirty="0">
                          <a:effectLst/>
                          <a:latin typeface="+mn-lt"/>
                        </a:rPr>
                        <a:t>25,655,478</a:t>
                      </a:r>
                      <a:endParaRPr lang="en-ZA" sz="900" b="0" i="0" u="none" strike="noStrike" dirty="0">
                        <a:solidFill>
                          <a:srgbClr val="000000"/>
                        </a:solidFill>
                        <a:effectLst/>
                        <a:latin typeface="+mn-lt"/>
                      </a:endParaRPr>
                    </a:p>
                  </a:txBody>
                  <a:tcPr marL="6623" marR="6623" marT="6623" marB="0" anchor="b"/>
                </a:tc>
                <a:tc>
                  <a:txBody>
                    <a:bodyPr/>
                    <a:lstStyle/>
                    <a:p>
                      <a:pPr algn="ctr" fontAlgn="b"/>
                      <a:r>
                        <a:rPr lang="en-ZA" sz="900" u="none" strike="noStrike" dirty="0">
                          <a:effectLst/>
                          <a:latin typeface="+mn-lt"/>
                        </a:rPr>
                        <a:t>Yes</a:t>
                      </a:r>
                      <a:endParaRPr lang="en-ZA" sz="900" b="0" i="0" u="none" strike="noStrike" dirty="0">
                        <a:solidFill>
                          <a:srgbClr val="000000"/>
                        </a:solidFill>
                        <a:effectLst/>
                        <a:latin typeface="+mn-lt"/>
                      </a:endParaRPr>
                    </a:p>
                  </a:txBody>
                  <a:tcPr marL="6623" marR="6623" marT="6623" marB="0" anchor="b"/>
                </a:tc>
                <a:tc>
                  <a:txBody>
                    <a:bodyPr/>
                    <a:lstStyle/>
                    <a:p>
                      <a:pPr algn="ctr" fontAlgn="b"/>
                      <a:r>
                        <a:rPr lang="en-ZA" sz="900" u="none" strike="noStrike" dirty="0">
                          <a:effectLst/>
                          <a:latin typeface="+mn-lt"/>
                        </a:rPr>
                        <a:t>3 of 2017/18</a:t>
                      </a:r>
                      <a:endParaRPr lang="en-ZA" sz="900" b="0" i="0" u="none" strike="noStrike" dirty="0">
                        <a:solidFill>
                          <a:srgbClr val="000000"/>
                        </a:solidFill>
                        <a:effectLst/>
                        <a:latin typeface="+mn-lt"/>
                      </a:endParaRPr>
                    </a:p>
                  </a:txBody>
                  <a:tcPr marL="6623" marR="6623" marT="6623" marB="0" anchor="b"/>
                </a:tc>
                <a:tc>
                  <a:txBody>
                    <a:bodyPr/>
                    <a:lstStyle/>
                    <a:p>
                      <a:pPr algn="ctr" fontAlgn="b"/>
                      <a:r>
                        <a:rPr lang="en-ZA" sz="900" u="none" strike="noStrike">
                          <a:effectLst/>
                          <a:latin typeface="+mn-lt"/>
                        </a:rPr>
                        <a:t>20/09/2018</a:t>
                      </a:r>
                      <a:endParaRPr lang="en-ZA" sz="900" b="0" i="0" u="none" strike="noStrike">
                        <a:solidFill>
                          <a:srgbClr val="000000"/>
                        </a:solidFill>
                        <a:effectLst/>
                        <a:latin typeface="+mn-lt"/>
                      </a:endParaRPr>
                    </a:p>
                  </a:txBody>
                  <a:tcPr marL="6623" marR="6623" marT="6623" marB="0" anchor="b"/>
                </a:tc>
                <a:tc>
                  <a:txBody>
                    <a:bodyPr/>
                    <a:lstStyle/>
                    <a:p>
                      <a:pPr algn="ctr" fontAlgn="b"/>
                      <a:r>
                        <a:rPr lang="en-ZA" sz="900" u="none" strike="noStrike" dirty="0">
                          <a:effectLst/>
                          <a:latin typeface="+mn-lt"/>
                        </a:rPr>
                        <a:t>n/a</a:t>
                      </a:r>
                      <a:endParaRPr lang="en-ZA" sz="900" b="0" i="0" u="none" strike="noStrike" dirty="0">
                        <a:solidFill>
                          <a:srgbClr val="000000"/>
                        </a:solidFill>
                        <a:effectLst/>
                        <a:latin typeface="+mn-lt"/>
                      </a:endParaRPr>
                    </a:p>
                  </a:txBody>
                  <a:tcPr marL="6623" marR="6623" marT="6623" marB="0" anchor="b"/>
                </a:tc>
              </a:tr>
              <a:tr h="370840">
                <a:tc>
                  <a:txBody>
                    <a:bodyPr/>
                    <a:lstStyle/>
                    <a:p>
                      <a:pPr algn="ctr" fontAlgn="b"/>
                      <a:r>
                        <a:rPr lang="en-ZA" sz="900" u="none" strike="noStrike" dirty="0">
                          <a:effectLst/>
                          <a:latin typeface="+mn-lt"/>
                        </a:rPr>
                        <a:t>2</a:t>
                      </a:r>
                      <a:endParaRPr lang="en-ZA" sz="900" b="0" i="0" u="none" strike="noStrike" dirty="0">
                        <a:solidFill>
                          <a:srgbClr val="000000"/>
                        </a:solidFill>
                        <a:effectLst/>
                        <a:latin typeface="+mn-lt"/>
                      </a:endParaRPr>
                    </a:p>
                  </a:txBody>
                  <a:tcPr marL="6623" marR="6623" marT="6623" marB="0" anchor="b"/>
                </a:tc>
                <a:tc>
                  <a:txBody>
                    <a:bodyPr/>
                    <a:lstStyle/>
                    <a:p>
                      <a:pPr algn="l" fontAlgn="b"/>
                      <a:r>
                        <a:rPr lang="en-ZA" sz="900" u="none" strike="noStrike">
                          <a:effectLst/>
                          <a:latin typeface="+mn-lt"/>
                        </a:rPr>
                        <a:t>2017/18</a:t>
                      </a:r>
                      <a:endParaRPr lang="en-ZA" sz="900" b="0" i="0" u="none" strike="noStrike">
                        <a:solidFill>
                          <a:srgbClr val="000000"/>
                        </a:solidFill>
                        <a:effectLst/>
                        <a:latin typeface="+mn-lt"/>
                      </a:endParaRPr>
                    </a:p>
                  </a:txBody>
                  <a:tcPr marL="6623" marR="6623" marT="6623" marB="0" anchor="b"/>
                </a:tc>
                <a:tc>
                  <a:txBody>
                    <a:bodyPr/>
                    <a:lstStyle/>
                    <a:p>
                      <a:pPr algn="l" fontAlgn="b"/>
                      <a:r>
                        <a:rPr lang="en-ZA" sz="900" u="none" strike="noStrike" dirty="0">
                          <a:effectLst/>
                          <a:latin typeface="+mn-lt"/>
                        </a:rPr>
                        <a:t>Deviation not approved by National Treasury (Sage Computer Technology)</a:t>
                      </a:r>
                      <a:endParaRPr lang="en-ZA" sz="900" b="0" i="0" u="none" strike="noStrike" dirty="0">
                        <a:solidFill>
                          <a:srgbClr val="000000"/>
                        </a:solidFill>
                        <a:effectLst/>
                        <a:latin typeface="+mn-lt"/>
                      </a:endParaRPr>
                    </a:p>
                  </a:txBody>
                  <a:tcPr marL="6623" marR="6623" marT="6623" marB="0" anchor="b"/>
                </a:tc>
                <a:tc>
                  <a:txBody>
                    <a:bodyPr/>
                    <a:lstStyle/>
                    <a:p>
                      <a:pPr algn="r" fontAlgn="b"/>
                      <a:r>
                        <a:rPr lang="en-ZA" sz="900" u="none" strike="noStrike" dirty="0">
                          <a:effectLst/>
                          <a:latin typeface="+mn-lt"/>
                        </a:rPr>
                        <a:t>838,000</a:t>
                      </a:r>
                      <a:endParaRPr lang="en-ZA" sz="900" b="0" i="0" u="none" strike="noStrike" dirty="0">
                        <a:solidFill>
                          <a:srgbClr val="000000"/>
                        </a:solidFill>
                        <a:effectLst/>
                        <a:latin typeface="+mn-lt"/>
                      </a:endParaRPr>
                    </a:p>
                  </a:txBody>
                  <a:tcPr marL="6623" marR="6623" marT="6623" marB="0" anchor="b"/>
                </a:tc>
                <a:tc>
                  <a:txBody>
                    <a:bodyPr/>
                    <a:lstStyle/>
                    <a:p>
                      <a:pPr algn="ctr" fontAlgn="b"/>
                      <a:r>
                        <a:rPr lang="en-ZA" sz="900" u="none" strike="noStrike" dirty="0">
                          <a:effectLst/>
                          <a:latin typeface="+mn-lt"/>
                        </a:rPr>
                        <a:t>Yes</a:t>
                      </a:r>
                      <a:endParaRPr lang="en-ZA" sz="900" b="0" i="0" u="none" strike="noStrike" dirty="0">
                        <a:solidFill>
                          <a:srgbClr val="000000"/>
                        </a:solidFill>
                        <a:effectLst/>
                        <a:latin typeface="+mn-lt"/>
                      </a:endParaRPr>
                    </a:p>
                  </a:txBody>
                  <a:tcPr marL="6623" marR="6623" marT="6623" marB="0" anchor="b"/>
                </a:tc>
                <a:tc>
                  <a:txBody>
                    <a:bodyPr/>
                    <a:lstStyle/>
                    <a:p>
                      <a:pPr algn="ctr" fontAlgn="b"/>
                      <a:r>
                        <a:rPr lang="en-ZA" sz="900" u="none" strike="noStrike" dirty="0">
                          <a:effectLst/>
                          <a:latin typeface="+mn-lt"/>
                        </a:rPr>
                        <a:t>8 of 2017/18</a:t>
                      </a:r>
                      <a:endParaRPr lang="en-ZA" sz="900" b="0" i="0" u="none" strike="noStrike" dirty="0">
                        <a:solidFill>
                          <a:srgbClr val="000000"/>
                        </a:solidFill>
                        <a:effectLst/>
                        <a:latin typeface="+mn-lt"/>
                      </a:endParaRPr>
                    </a:p>
                  </a:txBody>
                  <a:tcPr marL="6623" marR="6623" marT="6623" marB="0" anchor="b"/>
                </a:tc>
                <a:tc>
                  <a:txBody>
                    <a:bodyPr/>
                    <a:lstStyle/>
                    <a:p>
                      <a:pPr algn="ctr" fontAlgn="b"/>
                      <a:r>
                        <a:rPr lang="en-ZA" sz="900" u="none" strike="noStrike" dirty="0">
                          <a:effectLst/>
                          <a:latin typeface="+mn-lt"/>
                        </a:rPr>
                        <a:t>20/09/2018</a:t>
                      </a:r>
                      <a:endParaRPr lang="en-ZA" sz="900" b="0" i="0" u="none" strike="noStrike" dirty="0">
                        <a:solidFill>
                          <a:srgbClr val="000000"/>
                        </a:solidFill>
                        <a:effectLst/>
                        <a:latin typeface="+mn-lt"/>
                      </a:endParaRPr>
                    </a:p>
                  </a:txBody>
                  <a:tcPr marL="6623" marR="6623" marT="6623" marB="0" anchor="b"/>
                </a:tc>
                <a:tc>
                  <a:txBody>
                    <a:bodyPr/>
                    <a:lstStyle/>
                    <a:p>
                      <a:pPr algn="ctr" fontAlgn="b"/>
                      <a:r>
                        <a:rPr lang="en-ZA" sz="900" u="none" strike="noStrike" dirty="0">
                          <a:effectLst/>
                          <a:latin typeface="+mn-lt"/>
                        </a:rPr>
                        <a:t>n/a</a:t>
                      </a:r>
                      <a:endParaRPr lang="en-ZA" sz="900" b="0" i="0" u="none" strike="noStrike" dirty="0">
                        <a:solidFill>
                          <a:srgbClr val="000000"/>
                        </a:solidFill>
                        <a:effectLst/>
                        <a:latin typeface="+mn-lt"/>
                      </a:endParaRPr>
                    </a:p>
                  </a:txBody>
                  <a:tcPr marL="6623" marR="6623" marT="6623" marB="0" anchor="b"/>
                </a:tc>
              </a:tr>
              <a:tr h="205224">
                <a:tc>
                  <a:txBody>
                    <a:bodyPr/>
                    <a:lstStyle/>
                    <a:p>
                      <a:pPr algn="ctr" fontAlgn="b"/>
                      <a:r>
                        <a:rPr lang="en-ZA" sz="900" u="none" strike="noStrike">
                          <a:effectLst/>
                          <a:latin typeface="+mn-lt"/>
                        </a:rPr>
                        <a:t>3</a:t>
                      </a:r>
                      <a:endParaRPr lang="en-ZA" sz="900" b="0" i="0" u="none" strike="noStrike">
                        <a:solidFill>
                          <a:srgbClr val="000000"/>
                        </a:solidFill>
                        <a:effectLst/>
                        <a:latin typeface="+mn-lt"/>
                      </a:endParaRPr>
                    </a:p>
                  </a:txBody>
                  <a:tcPr marL="6623" marR="6623" marT="6623" marB="0" anchor="b"/>
                </a:tc>
                <a:tc>
                  <a:txBody>
                    <a:bodyPr/>
                    <a:lstStyle/>
                    <a:p>
                      <a:pPr algn="l" fontAlgn="b"/>
                      <a:r>
                        <a:rPr lang="en-ZA" sz="900" u="none" strike="noStrike" dirty="0">
                          <a:effectLst/>
                          <a:latin typeface="+mn-lt"/>
                        </a:rPr>
                        <a:t>2017/18</a:t>
                      </a:r>
                      <a:endParaRPr lang="en-ZA" sz="900" b="0" i="0" u="none" strike="noStrike" dirty="0">
                        <a:solidFill>
                          <a:srgbClr val="000000"/>
                        </a:solidFill>
                        <a:effectLst/>
                        <a:latin typeface="+mn-lt"/>
                      </a:endParaRPr>
                    </a:p>
                  </a:txBody>
                  <a:tcPr marL="6623" marR="6623" marT="6623" marB="0" anchor="b"/>
                </a:tc>
                <a:tc>
                  <a:txBody>
                    <a:bodyPr/>
                    <a:lstStyle/>
                    <a:p>
                      <a:pPr algn="l" fontAlgn="b"/>
                      <a:r>
                        <a:rPr lang="en-ZA" sz="900" u="none" strike="noStrike" dirty="0">
                          <a:effectLst/>
                          <a:latin typeface="+mn-lt"/>
                        </a:rPr>
                        <a:t>Deviation not approved by National Treasury (Sunray)</a:t>
                      </a:r>
                      <a:endParaRPr lang="en-ZA" sz="900" b="0" i="0" u="none" strike="noStrike" dirty="0">
                        <a:solidFill>
                          <a:srgbClr val="000000"/>
                        </a:solidFill>
                        <a:effectLst/>
                        <a:latin typeface="+mn-lt"/>
                      </a:endParaRPr>
                    </a:p>
                  </a:txBody>
                  <a:tcPr marL="6623" marR="6623" marT="6623" marB="0" anchor="b"/>
                </a:tc>
                <a:tc>
                  <a:txBody>
                    <a:bodyPr/>
                    <a:lstStyle/>
                    <a:p>
                      <a:pPr algn="r" fontAlgn="b"/>
                      <a:r>
                        <a:rPr lang="en-ZA" sz="900" u="none" strike="noStrike">
                          <a:effectLst/>
                          <a:latin typeface="+mn-lt"/>
                        </a:rPr>
                        <a:t>348,919</a:t>
                      </a:r>
                      <a:endParaRPr lang="en-ZA" sz="900" b="0" i="0" u="none" strike="noStrike">
                        <a:solidFill>
                          <a:srgbClr val="000000"/>
                        </a:solidFill>
                        <a:effectLst/>
                        <a:latin typeface="+mn-lt"/>
                      </a:endParaRPr>
                    </a:p>
                  </a:txBody>
                  <a:tcPr marL="6623" marR="6623" marT="6623" marB="0" anchor="b"/>
                </a:tc>
                <a:tc>
                  <a:txBody>
                    <a:bodyPr/>
                    <a:lstStyle/>
                    <a:p>
                      <a:pPr algn="ctr" fontAlgn="b"/>
                      <a:r>
                        <a:rPr lang="en-ZA" sz="900" u="none" strike="noStrike" dirty="0">
                          <a:effectLst/>
                          <a:latin typeface="+mn-lt"/>
                        </a:rPr>
                        <a:t>Yes</a:t>
                      </a:r>
                      <a:endParaRPr lang="en-ZA" sz="900" b="0" i="0" u="none" strike="noStrike" dirty="0">
                        <a:solidFill>
                          <a:srgbClr val="000000"/>
                        </a:solidFill>
                        <a:effectLst/>
                        <a:latin typeface="+mn-lt"/>
                      </a:endParaRPr>
                    </a:p>
                  </a:txBody>
                  <a:tcPr marL="6623" marR="6623" marT="6623" marB="0" anchor="b"/>
                </a:tc>
                <a:tc>
                  <a:txBody>
                    <a:bodyPr/>
                    <a:lstStyle/>
                    <a:p>
                      <a:pPr algn="ctr" fontAlgn="b"/>
                      <a:r>
                        <a:rPr lang="en-ZA" sz="900" u="none" strike="noStrike" dirty="0">
                          <a:effectLst/>
                          <a:latin typeface="+mn-lt"/>
                        </a:rPr>
                        <a:t>7 of 2017/18</a:t>
                      </a:r>
                      <a:endParaRPr lang="en-ZA" sz="900" b="0" i="0" u="none" strike="noStrike" dirty="0">
                        <a:solidFill>
                          <a:srgbClr val="000000"/>
                        </a:solidFill>
                        <a:effectLst/>
                        <a:latin typeface="+mn-lt"/>
                      </a:endParaRPr>
                    </a:p>
                  </a:txBody>
                  <a:tcPr marL="6623" marR="6623" marT="6623" marB="0" anchor="b"/>
                </a:tc>
                <a:tc>
                  <a:txBody>
                    <a:bodyPr/>
                    <a:lstStyle/>
                    <a:p>
                      <a:pPr algn="ctr" fontAlgn="b"/>
                      <a:r>
                        <a:rPr lang="en-ZA" sz="900" u="none" strike="noStrike">
                          <a:effectLst/>
                          <a:latin typeface="+mn-lt"/>
                        </a:rPr>
                        <a:t>20/09/2018</a:t>
                      </a:r>
                      <a:endParaRPr lang="en-ZA" sz="900" b="0" i="0" u="none" strike="noStrike">
                        <a:solidFill>
                          <a:srgbClr val="000000"/>
                        </a:solidFill>
                        <a:effectLst/>
                        <a:latin typeface="+mn-lt"/>
                      </a:endParaRPr>
                    </a:p>
                  </a:txBody>
                  <a:tcPr marL="6623" marR="6623" marT="6623" marB="0" anchor="b"/>
                </a:tc>
                <a:tc>
                  <a:txBody>
                    <a:bodyPr/>
                    <a:lstStyle/>
                    <a:p>
                      <a:pPr algn="ctr" fontAlgn="b"/>
                      <a:r>
                        <a:rPr lang="en-ZA" sz="900" u="none" strike="noStrike" dirty="0">
                          <a:effectLst/>
                          <a:latin typeface="+mn-lt"/>
                        </a:rPr>
                        <a:t>n/a</a:t>
                      </a:r>
                      <a:endParaRPr lang="en-ZA" sz="900" b="0" i="0" u="none" strike="noStrike" dirty="0">
                        <a:solidFill>
                          <a:srgbClr val="000000"/>
                        </a:solidFill>
                        <a:effectLst/>
                        <a:latin typeface="+mn-lt"/>
                      </a:endParaRPr>
                    </a:p>
                  </a:txBody>
                  <a:tcPr marL="6623" marR="6623" marT="6623" marB="0" anchor="b"/>
                </a:tc>
              </a:tr>
              <a:tr h="216024">
                <a:tc>
                  <a:txBody>
                    <a:bodyPr/>
                    <a:lstStyle/>
                    <a:p>
                      <a:pPr algn="ctr" fontAlgn="b"/>
                      <a:r>
                        <a:rPr lang="en-ZA" sz="900" u="none" strike="noStrike">
                          <a:effectLst/>
                          <a:latin typeface="+mn-lt"/>
                        </a:rPr>
                        <a:t>4</a:t>
                      </a:r>
                      <a:endParaRPr lang="en-ZA" sz="900" b="0" i="0" u="none" strike="noStrike">
                        <a:solidFill>
                          <a:srgbClr val="000000"/>
                        </a:solidFill>
                        <a:effectLst/>
                        <a:latin typeface="+mn-lt"/>
                      </a:endParaRPr>
                    </a:p>
                  </a:txBody>
                  <a:tcPr marL="6623" marR="6623" marT="6623" marB="0" anchor="b"/>
                </a:tc>
                <a:tc>
                  <a:txBody>
                    <a:bodyPr/>
                    <a:lstStyle/>
                    <a:p>
                      <a:pPr algn="l" fontAlgn="b"/>
                      <a:r>
                        <a:rPr lang="en-ZA" sz="900" u="none" strike="noStrike" dirty="0">
                          <a:effectLst/>
                          <a:latin typeface="+mn-lt"/>
                        </a:rPr>
                        <a:t>2017/18</a:t>
                      </a:r>
                      <a:endParaRPr lang="en-ZA" sz="900" b="0" i="0" u="none" strike="noStrike" dirty="0">
                        <a:solidFill>
                          <a:srgbClr val="000000"/>
                        </a:solidFill>
                        <a:effectLst/>
                        <a:latin typeface="+mn-lt"/>
                      </a:endParaRPr>
                    </a:p>
                  </a:txBody>
                  <a:tcPr marL="6623" marR="6623" marT="6623" marB="0" anchor="b"/>
                </a:tc>
                <a:tc>
                  <a:txBody>
                    <a:bodyPr/>
                    <a:lstStyle/>
                    <a:p>
                      <a:pPr algn="l" fontAlgn="b"/>
                      <a:r>
                        <a:rPr lang="en-ZA" sz="900" u="none" strike="noStrike" dirty="0">
                          <a:effectLst/>
                          <a:latin typeface="+mn-lt"/>
                        </a:rPr>
                        <a:t>Connected person appointed for cleaning services</a:t>
                      </a:r>
                      <a:endParaRPr lang="en-ZA" sz="900" b="0" i="0" u="none" strike="noStrike" dirty="0">
                        <a:solidFill>
                          <a:srgbClr val="000000"/>
                        </a:solidFill>
                        <a:effectLst/>
                        <a:latin typeface="+mn-lt"/>
                      </a:endParaRPr>
                    </a:p>
                  </a:txBody>
                  <a:tcPr marL="6623" marR="6623" marT="6623" marB="0" anchor="b"/>
                </a:tc>
                <a:tc>
                  <a:txBody>
                    <a:bodyPr/>
                    <a:lstStyle/>
                    <a:p>
                      <a:pPr algn="r" fontAlgn="b"/>
                      <a:r>
                        <a:rPr lang="en-ZA" sz="900" u="none" strike="noStrike">
                          <a:effectLst/>
                          <a:latin typeface="+mn-lt"/>
                        </a:rPr>
                        <a:t>152,910</a:t>
                      </a:r>
                      <a:endParaRPr lang="en-ZA" sz="900" b="0" i="0" u="none" strike="noStrike">
                        <a:solidFill>
                          <a:srgbClr val="000000"/>
                        </a:solidFill>
                        <a:effectLst/>
                        <a:latin typeface="+mn-lt"/>
                      </a:endParaRPr>
                    </a:p>
                  </a:txBody>
                  <a:tcPr marL="6623" marR="6623" marT="6623" marB="0" anchor="b"/>
                </a:tc>
                <a:tc>
                  <a:txBody>
                    <a:bodyPr/>
                    <a:lstStyle/>
                    <a:p>
                      <a:pPr algn="ctr" fontAlgn="b"/>
                      <a:r>
                        <a:rPr lang="en-ZA" sz="900" u="none" strike="noStrike">
                          <a:effectLst/>
                          <a:latin typeface="+mn-lt"/>
                        </a:rPr>
                        <a:t>No</a:t>
                      </a:r>
                      <a:endParaRPr lang="en-ZA" sz="900" b="0" i="0" u="none" strike="noStrike">
                        <a:solidFill>
                          <a:srgbClr val="000000"/>
                        </a:solidFill>
                        <a:effectLst/>
                        <a:latin typeface="+mn-lt"/>
                      </a:endParaRPr>
                    </a:p>
                  </a:txBody>
                  <a:tcPr marL="6623" marR="6623" marT="6623" marB="0" anchor="b"/>
                </a:tc>
                <a:tc>
                  <a:txBody>
                    <a:bodyPr/>
                    <a:lstStyle/>
                    <a:p>
                      <a:pPr algn="ctr" fontAlgn="b"/>
                      <a:r>
                        <a:rPr lang="en-ZA" sz="900" u="none" strike="noStrike" dirty="0">
                          <a:effectLst/>
                          <a:latin typeface="+mn-lt"/>
                        </a:rPr>
                        <a:t>n/a</a:t>
                      </a:r>
                      <a:endParaRPr lang="en-ZA" sz="900" b="0" i="0" u="none" strike="noStrike" dirty="0">
                        <a:solidFill>
                          <a:srgbClr val="000000"/>
                        </a:solidFill>
                        <a:effectLst/>
                        <a:latin typeface="+mn-lt"/>
                      </a:endParaRPr>
                    </a:p>
                  </a:txBody>
                  <a:tcPr marL="6623" marR="6623" marT="6623" marB="0" anchor="b"/>
                </a:tc>
                <a:tc>
                  <a:txBody>
                    <a:bodyPr/>
                    <a:lstStyle/>
                    <a:p>
                      <a:pPr algn="ctr" fontAlgn="b"/>
                      <a:r>
                        <a:rPr lang="en-ZA" sz="900" u="none" strike="noStrike">
                          <a:effectLst/>
                          <a:latin typeface="+mn-lt"/>
                        </a:rPr>
                        <a:t>20/09/2018</a:t>
                      </a:r>
                      <a:endParaRPr lang="en-ZA" sz="900" b="0" i="0" u="none" strike="noStrike">
                        <a:solidFill>
                          <a:srgbClr val="000000"/>
                        </a:solidFill>
                        <a:effectLst/>
                        <a:latin typeface="+mn-lt"/>
                      </a:endParaRPr>
                    </a:p>
                  </a:txBody>
                  <a:tcPr marL="6623" marR="6623" marT="6623" marB="0" anchor="b"/>
                </a:tc>
                <a:tc>
                  <a:txBody>
                    <a:bodyPr/>
                    <a:lstStyle/>
                    <a:p>
                      <a:pPr algn="ctr" fontAlgn="b"/>
                      <a:r>
                        <a:rPr lang="en-ZA" sz="900" u="none" strike="noStrike" dirty="0">
                          <a:effectLst/>
                          <a:latin typeface="+mn-lt"/>
                        </a:rPr>
                        <a:t>n/a</a:t>
                      </a:r>
                      <a:endParaRPr lang="en-ZA" sz="900" b="0" i="0" u="none" strike="noStrike" dirty="0">
                        <a:solidFill>
                          <a:srgbClr val="000000"/>
                        </a:solidFill>
                        <a:effectLst/>
                        <a:latin typeface="+mn-lt"/>
                      </a:endParaRPr>
                    </a:p>
                  </a:txBody>
                  <a:tcPr marL="6623" marR="6623" marT="6623" marB="0" anchor="b"/>
                </a:tc>
              </a:tr>
              <a:tr h="216024">
                <a:tc>
                  <a:txBody>
                    <a:bodyPr/>
                    <a:lstStyle/>
                    <a:p>
                      <a:pPr algn="ctr" fontAlgn="b"/>
                      <a:r>
                        <a:rPr lang="en-ZA" sz="900" u="none" strike="noStrike">
                          <a:effectLst/>
                          <a:latin typeface="+mn-lt"/>
                        </a:rPr>
                        <a:t>5</a:t>
                      </a:r>
                      <a:endParaRPr lang="en-ZA" sz="900" b="0" i="0" u="none" strike="noStrike">
                        <a:solidFill>
                          <a:srgbClr val="000000"/>
                        </a:solidFill>
                        <a:effectLst/>
                        <a:latin typeface="+mn-lt"/>
                      </a:endParaRPr>
                    </a:p>
                  </a:txBody>
                  <a:tcPr marL="6623" marR="6623" marT="6623" marB="0" anchor="b"/>
                </a:tc>
                <a:tc>
                  <a:txBody>
                    <a:bodyPr/>
                    <a:lstStyle/>
                    <a:p>
                      <a:pPr algn="l" fontAlgn="b"/>
                      <a:r>
                        <a:rPr lang="en-ZA" sz="900" u="none" strike="noStrike" dirty="0">
                          <a:effectLst/>
                          <a:latin typeface="+mn-lt"/>
                        </a:rPr>
                        <a:t>2017/18</a:t>
                      </a:r>
                      <a:endParaRPr lang="en-ZA" sz="900" b="0" i="0" u="none" strike="noStrike" dirty="0">
                        <a:solidFill>
                          <a:srgbClr val="000000"/>
                        </a:solidFill>
                        <a:effectLst/>
                        <a:latin typeface="+mn-lt"/>
                      </a:endParaRPr>
                    </a:p>
                  </a:txBody>
                  <a:tcPr marL="6623" marR="6623" marT="6623" marB="0" anchor="b"/>
                </a:tc>
                <a:tc>
                  <a:txBody>
                    <a:bodyPr/>
                    <a:lstStyle/>
                    <a:p>
                      <a:pPr algn="l" fontAlgn="b"/>
                      <a:r>
                        <a:rPr lang="en-ZA" sz="900" u="none" strike="noStrike" dirty="0">
                          <a:effectLst/>
                          <a:latin typeface="+mn-lt"/>
                        </a:rPr>
                        <a:t>Declaration of interests  ( Mathews and Partners)</a:t>
                      </a:r>
                      <a:endParaRPr lang="en-ZA" sz="900" b="0" i="0" u="none" strike="noStrike" dirty="0">
                        <a:solidFill>
                          <a:srgbClr val="000000"/>
                        </a:solidFill>
                        <a:effectLst/>
                        <a:latin typeface="+mn-lt"/>
                      </a:endParaRPr>
                    </a:p>
                  </a:txBody>
                  <a:tcPr marL="6623" marR="6623" marT="6623" marB="0" anchor="b"/>
                </a:tc>
                <a:tc>
                  <a:txBody>
                    <a:bodyPr/>
                    <a:lstStyle/>
                    <a:p>
                      <a:pPr algn="r" fontAlgn="b"/>
                      <a:r>
                        <a:rPr lang="en-ZA" sz="900" u="none" strike="noStrike">
                          <a:effectLst/>
                          <a:latin typeface="+mn-lt"/>
                        </a:rPr>
                        <a:t>28,728</a:t>
                      </a:r>
                      <a:endParaRPr lang="en-ZA" sz="900" b="0" i="0" u="none" strike="noStrike">
                        <a:solidFill>
                          <a:srgbClr val="000000"/>
                        </a:solidFill>
                        <a:effectLst/>
                        <a:latin typeface="+mn-lt"/>
                      </a:endParaRPr>
                    </a:p>
                  </a:txBody>
                  <a:tcPr marL="6623" marR="6623" marT="6623" marB="0" anchor="b"/>
                </a:tc>
                <a:tc>
                  <a:txBody>
                    <a:bodyPr/>
                    <a:lstStyle/>
                    <a:p>
                      <a:pPr algn="ctr" fontAlgn="b"/>
                      <a:r>
                        <a:rPr lang="en-ZA" sz="900" u="none" strike="noStrike">
                          <a:effectLst/>
                          <a:latin typeface="+mn-lt"/>
                        </a:rPr>
                        <a:t>No</a:t>
                      </a:r>
                      <a:endParaRPr lang="en-ZA" sz="900" b="0" i="0" u="none" strike="noStrike">
                        <a:solidFill>
                          <a:srgbClr val="000000"/>
                        </a:solidFill>
                        <a:effectLst/>
                        <a:latin typeface="+mn-lt"/>
                      </a:endParaRPr>
                    </a:p>
                  </a:txBody>
                  <a:tcPr marL="6623" marR="6623" marT="6623" marB="0" anchor="b"/>
                </a:tc>
                <a:tc>
                  <a:txBody>
                    <a:bodyPr/>
                    <a:lstStyle/>
                    <a:p>
                      <a:pPr algn="ctr" fontAlgn="b"/>
                      <a:r>
                        <a:rPr lang="en-ZA" sz="900" u="none" strike="noStrike" dirty="0">
                          <a:effectLst/>
                          <a:latin typeface="+mn-lt"/>
                        </a:rPr>
                        <a:t>n/a</a:t>
                      </a:r>
                      <a:endParaRPr lang="en-ZA" sz="900" b="0" i="0" u="none" strike="noStrike" dirty="0">
                        <a:solidFill>
                          <a:srgbClr val="000000"/>
                        </a:solidFill>
                        <a:effectLst/>
                        <a:latin typeface="+mn-lt"/>
                      </a:endParaRPr>
                    </a:p>
                  </a:txBody>
                  <a:tcPr marL="6623" marR="6623" marT="6623" marB="0" anchor="b"/>
                </a:tc>
                <a:tc>
                  <a:txBody>
                    <a:bodyPr/>
                    <a:lstStyle/>
                    <a:p>
                      <a:pPr algn="ctr" fontAlgn="b"/>
                      <a:r>
                        <a:rPr lang="en-ZA" sz="900" u="none" strike="noStrike" dirty="0">
                          <a:effectLst/>
                          <a:latin typeface="+mn-lt"/>
                        </a:rPr>
                        <a:t>20/09/2018</a:t>
                      </a:r>
                      <a:endParaRPr lang="en-ZA" sz="900" b="0" i="0" u="none" strike="noStrike" dirty="0">
                        <a:solidFill>
                          <a:srgbClr val="000000"/>
                        </a:solidFill>
                        <a:effectLst/>
                        <a:latin typeface="+mn-lt"/>
                      </a:endParaRPr>
                    </a:p>
                  </a:txBody>
                  <a:tcPr marL="6623" marR="6623" marT="6623" marB="0" anchor="b"/>
                </a:tc>
                <a:tc>
                  <a:txBody>
                    <a:bodyPr/>
                    <a:lstStyle/>
                    <a:p>
                      <a:pPr algn="ctr" fontAlgn="b"/>
                      <a:r>
                        <a:rPr lang="en-ZA" sz="900" u="none" strike="noStrike">
                          <a:effectLst/>
                          <a:latin typeface="+mn-lt"/>
                        </a:rPr>
                        <a:t>n/a</a:t>
                      </a:r>
                      <a:endParaRPr lang="en-ZA" sz="900" b="0" i="0" u="none" strike="noStrike">
                        <a:solidFill>
                          <a:srgbClr val="000000"/>
                        </a:solidFill>
                        <a:effectLst/>
                        <a:latin typeface="+mn-lt"/>
                      </a:endParaRPr>
                    </a:p>
                  </a:txBody>
                  <a:tcPr marL="6623" marR="6623" marT="6623" marB="0" anchor="b"/>
                </a:tc>
              </a:tr>
              <a:tr h="216024">
                <a:tc>
                  <a:txBody>
                    <a:bodyPr/>
                    <a:lstStyle/>
                    <a:p>
                      <a:pPr algn="ctr" fontAlgn="b"/>
                      <a:r>
                        <a:rPr lang="en-ZA" sz="900" u="none" strike="noStrike">
                          <a:effectLst/>
                          <a:latin typeface="+mn-lt"/>
                        </a:rPr>
                        <a:t>6</a:t>
                      </a:r>
                      <a:endParaRPr lang="en-ZA" sz="900" b="0" i="0" u="none" strike="noStrike">
                        <a:solidFill>
                          <a:srgbClr val="000000"/>
                        </a:solidFill>
                        <a:effectLst/>
                        <a:latin typeface="+mn-lt"/>
                      </a:endParaRPr>
                    </a:p>
                  </a:txBody>
                  <a:tcPr marL="6623" marR="6623" marT="6623" marB="0" anchor="b"/>
                </a:tc>
                <a:tc>
                  <a:txBody>
                    <a:bodyPr/>
                    <a:lstStyle/>
                    <a:p>
                      <a:pPr algn="l" fontAlgn="b"/>
                      <a:r>
                        <a:rPr lang="en-ZA" sz="900" u="none" strike="noStrike" dirty="0">
                          <a:effectLst/>
                          <a:latin typeface="+mn-lt"/>
                        </a:rPr>
                        <a:t>2011/12-2017/18</a:t>
                      </a:r>
                      <a:endParaRPr lang="en-ZA" sz="900" b="0" i="0" u="none" strike="noStrike" dirty="0">
                        <a:solidFill>
                          <a:srgbClr val="000000"/>
                        </a:solidFill>
                        <a:effectLst/>
                        <a:latin typeface="+mn-lt"/>
                      </a:endParaRPr>
                    </a:p>
                  </a:txBody>
                  <a:tcPr marL="6623" marR="6623" marT="6623" marB="0" anchor="b"/>
                </a:tc>
                <a:tc>
                  <a:txBody>
                    <a:bodyPr/>
                    <a:lstStyle/>
                    <a:p>
                      <a:pPr algn="l" fontAlgn="b"/>
                      <a:r>
                        <a:rPr lang="en-ZA" sz="900" u="none" strike="noStrike" dirty="0">
                          <a:effectLst/>
                          <a:latin typeface="+mn-lt"/>
                        </a:rPr>
                        <a:t>Invalid tax clearance certificates </a:t>
                      </a:r>
                      <a:endParaRPr lang="en-ZA" sz="900" b="0" i="0" u="none" strike="noStrike" dirty="0">
                        <a:solidFill>
                          <a:srgbClr val="000000"/>
                        </a:solidFill>
                        <a:effectLst/>
                        <a:latin typeface="+mn-lt"/>
                      </a:endParaRPr>
                    </a:p>
                  </a:txBody>
                  <a:tcPr marL="6623" marR="6623" marT="6623" marB="0" anchor="b"/>
                </a:tc>
                <a:tc>
                  <a:txBody>
                    <a:bodyPr/>
                    <a:lstStyle/>
                    <a:p>
                      <a:pPr algn="r" fontAlgn="b"/>
                      <a:r>
                        <a:rPr lang="en-ZA" sz="900" u="none" strike="noStrike" dirty="0">
                          <a:effectLst/>
                          <a:latin typeface="+mn-lt"/>
                        </a:rPr>
                        <a:t>11,137,453</a:t>
                      </a:r>
                      <a:endParaRPr lang="en-ZA" sz="900" b="0" i="0" u="none" strike="noStrike" dirty="0">
                        <a:solidFill>
                          <a:srgbClr val="000000"/>
                        </a:solidFill>
                        <a:effectLst/>
                        <a:latin typeface="+mn-lt"/>
                      </a:endParaRPr>
                    </a:p>
                  </a:txBody>
                  <a:tcPr marL="6623" marR="6623" marT="6623" marB="0" anchor="b"/>
                </a:tc>
                <a:tc>
                  <a:txBody>
                    <a:bodyPr/>
                    <a:lstStyle/>
                    <a:p>
                      <a:pPr algn="ctr" fontAlgn="b"/>
                      <a:r>
                        <a:rPr lang="en-ZA" sz="900" u="none" strike="noStrike">
                          <a:effectLst/>
                          <a:latin typeface="+mn-lt"/>
                        </a:rPr>
                        <a:t>No</a:t>
                      </a:r>
                      <a:endParaRPr lang="en-ZA" sz="900" b="0" i="0" u="none" strike="noStrike">
                        <a:solidFill>
                          <a:srgbClr val="000000"/>
                        </a:solidFill>
                        <a:effectLst/>
                        <a:latin typeface="+mn-lt"/>
                      </a:endParaRPr>
                    </a:p>
                  </a:txBody>
                  <a:tcPr marL="6623" marR="6623" marT="6623" marB="0" anchor="b"/>
                </a:tc>
                <a:tc>
                  <a:txBody>
                    <a:bodyPr/>
                    <a:lstStyle/>
                    <a:p>
                      <a:pPr algn="ctr" fontAlgn="b"/>
                      <a:r>
                        <a:rPr lang="en-ZA" sz="900" u="none" strike="noStrike">
                          <a:effectLst/>
                          <a:latin typeface="+mn-lt"/>
                        </a:rPr>
                        <a:t>n/a</a:t>
                      </a:r>
                      <a:endParaRPr lang="en-ZA" sz="900" b="0" i="0" u="none" strike="noStrike">
                        <a:solidFill>
                          <a:srgbClr val="000000"/>
                        </a:solidFill>
                        <a:effectLst/>
                        <a:latin typeface="+mn-lt"/>
                      </a:endParaRPr>
                    </a:p>
                  </a:txBody>
                  <a:tcPr marL="6623" marR="6623" marT="6623" marB="0" anchor="b"/>
                </a:tc>
                <a:tc>
                  <a:txBody>
                    <a:bodyPr/>
                    <a:lstStyle/>
                    <a:p>
                      <a:pPr algn="ctr" fontAlgn="b"/>
                      <a:r>
                        <a:rPr lang="en-ZA" sz="900" u="none" strike="noStrike" dirty="0">
                          <a:effectLst/>
                          <a:latin typeface="+mn-lt"/>
                        </a:rPr>
                        <a:t>31/07/2013</a:t>
                      </a:r>
                      <a:endParaRPr lang="en-ZA" sz="900" b="0" i="0" u="none" strike="noStrike" dirty="0">
                        <a:solidFill>
                          <a:srgbClr val="000000"/>
                        </a:solidFill>
                        <a:effectLst/>
                        <a:latin typeface="+mn-lt"/>
                      </a:endParaRPr>
                    </a:p>
                  </a:txBody>
                  <a:tcPr marL="6623" marR="6623" marT="6623" marB="0" anchor="b"/>
                </a:tc>
                <a:tc>
                  <a:txBody>
                    <a:bodyPr/>
                    <a:lstStyle/>
                    <a:p>
                      <a:pPr algn="ctr" fontAlgn="b"/>
                      <a:r>
                        <a:rPr lang="en-ZA" sz="900" u="none" strike="noStrike" dirty="0">
                          <a:effectLst/>
                          <a:latin typeface="+mn-lt"/>
                        </a:rPr>
                        <a:t>20/09/2018</a:t>
                      </a:r>
                      <a:endParaRPr lang="en-ZA" sz="900" b="0" i="0" u="none" strike="noStrike" dirty="0">
                        <a:solidFill>
                          <a:srgbClr val="000000"/>
                        </a:solidFill>
                        <a:effectLst/>
                        <a:latin typeface="+mn-lt"/>
                      </a:endParaRPr>
                    </a:p>
                  </a:txBody>
                  <a:tcPr marL="6623" marR="6623" marT="6623" marB="0" anchor="b"/>
                </a:tc>
              </a:tr>
              <a:tr h="216024">
                <a:tc>
                  <a:txBody>
                    <a:bodyPr/>
                    <a:lstStyle/>
                    <a:p>
                      <a:pPr algn="ctr" fontAlgn="b"/>
                      <a:r>
                        <a:rPr lang="en-ZA" sz="900" u="none" strike="noStrike">
                          <a:effectLst/>
                          <a:latin typeface="+mn-lt"/>
                        </a:rPr>
                        <a:t>7</a:t>
                      </a:r>
                      <a:endParaRPr lang="en-ZA" sz="900" b="0" i="0" u="none" strike="noStrike">
                        <a:solidFill>
                          <a:srgbClr val="000000"/>
                        </a:solidFill>
                        <a:effectLst/>
                        <a:latin typeface="+mn-lt"/>
                      </a:endParaRPr>
                    </a:p>
                  </a:txBody>
                  <a:tcPr marL="6623" marR="6623" marT="6623" marB="0" anchor="b"/>
                </a:tc>
                <a:tc>
                  <a:txBody>
                    <a:bodyPr/>
                    <a:lstStyle/>
                    <a:p>
                      <a:pPr algn="l" fontAlgn="b"/>
                      <a:r>
                        <a:rPr lang="en-ZA" sz="900" u="none" strike="noStrike" dirty="0">
                          <a:effectLst/>
                          <a:latin typeface="+mn-lt"/>
                        </a:rPr>
                        <a:t>2015/16-2016/17</a:t>
                      </a:r>
                      <a:endParaRPr lang="en-ZA" sz="900" b="0" i="0" u="none" strike="noStrike" dirty="0">
                        <a:solidFill>
                          <a:srgbClr val="000000"/>
                        </a:solidFill>
                        <a:effectLst/>
                        <a:latin typeface="+mn-lt"/>
                      </a:endParaRPr>
                    </a:p>
                  </a:txBody>
                  <a:tcPr marL="6623" marR="6623" marT="6623" marB="0" anchor="b"/>
                </a:tc>
                <a:tc>
                  <a:txBody>
                    <a:bodyPr/>
                    <a:lstStyle/>
                    <a:p>
                      <a:pPr algn="l" fontAlgn="b"/>
                      <a:r>
                        <a:rPr lang="en-ZA" sz="900" u="none" strike="noStrike" dirty="0">
                          <a:effectLst/>
                          <a:latin typeface="+mn-lt"/>
                        </a:rPr>
                        <a:t>Reasons for deviation not justifiable ( </a:t>
                      </a:r>
                      <a:r>
                        <a:rPr lang="en-ZA" sz="900" u="none" strike="noStrike" dirty="0" err="1">
                          <a:effectLst/>
                          <a:latin typeface="+mn-lt"/>
                        </a:rPr>
                        <a:t>Mailtronic</a:t>
                      </a:r>
                      <a:r>
                        <a:rPr lang="en-ZA" sz="900" u="none" strike="noStrike" dirty="0">
                          <a:effectLst/>
                          <a:latin typeface="+mn-lt"/>
                        </a:rPr>
                        <a:t> Direct Marketing)</a:t>
                      </a:r>
                      <a:endParaRPr lang="en-ZA" sz="900" b="0" i="0" u="none" strike="noStrike" dirty="0">
                        <a:solidFill>
                          <a:srgbClr val="000000"/>
                        </a:solidFill>
                        <a:effectLst/>
                        <a:latin typeface="+mn-lt"/>
                      </a:endParaRPr>
                    </a:p>
                  </a:txBody>
                  <a:tcPr marL="6623" marR="6623" marT="6623" marB="0" anchor="b"/>
                </a:tc>
                <a:tc>
                  <a:txBody>
                    <a:bodyPr/>
                    <a:lstStyle/>
                    <a:p>
                      <a:pPr algn="r" fontAlgn="b"/>
                      <a:r>
                        <a:rPr lang="en-ZA" sz="900" u="none" strike="noStrike" dirty="0">
                          <a:effectLst/>
                          <a:latin typeface="+mn-lt"/>
                        </a:rPr>
                        <a:t>1,391,320</a:t>
                      </a:r>
                      <a:endParaRPr lang="en-ZA" sz="900" b="0" i="0" u="none" strike="noStrike" dirty="0">
                        <a:solidFill>
                          <a:srgbClr val="000000"/>
                        </a:solidFill>
                        <a:effectLst/>
                        <a:latin typeface="+mn-lt"/>
                      </a:endParaRPr>
                    </a:p>
                  </a:txBody>
                  <a:tcPr marL="6623" marR="6623" marT="6623" marB="0" anchor="b"/>
                </a:tc>
                <a:tc>
                  <a:txBody>
                    <a:bodyPr/>
                    <a:lstStyle/>
                    <a:p>
                      <a:pPr algn="ctr" fontAlgn="b"/>
                      <a:r>
                        <a:rPr lang="en-ZA" sz="900" u="none" strike="noStrike">
                          <a:effectLst/>
                          <a:latin typeface="+mn-lt"/>
                        </a:rPr>
                        <a:t>Yes</a:t>
                      </a:r>
                      <a:endParaRPr lang="en-ZA" sz="900" b="0" i="0" u="none" strike="noStrike">
                        <a:solidFill>
                          <a:srgbClr val="000000"/>
                        </a:solidFill>
                        <a:effectLst/>
                        <a:latin typeface="+mn-lt"/>
                      </a:endParaRPr>
                    </a:p>
                  </a:txBody>
                  <a:tcPr marL="6623" marR="6623" marT="6623" marB="0" anchor="b"/>
                </a:tc>
                <a:tc>
                  <a:txBody>
                    <a:bodyPr/>
                    <a:lstStyle/>
                    <a:p>
                      <a:pPr algn="ctr" fontAlgn="b"/>
                      <a:r>
                        <a:rPr lang="en-ZA" sz="900" u="none" strike="noStrike">
                          <a:effectLst/>
                          <a:latin typeface="+mn-lt"/>
                        </a:rPr>
                        <a:t>1 of 2015/16</a:t>
                      </a:r>
                      <a:endParaRPr lang="en-ZA" sz="900" b="0" i="0" u="none" strike="noStrike">
                        <a:solidFill>
                          <a:srgbClr val="000000"/>
                        </a:solidFill>
                        <a:effectLst/>
                        <a:latin typeface="+mn-lt"/>
                      </a:endParaRPr>
                    </a:p>
                  </a:txBody>
                  <a:tcPr marL="6623" marR="6623" marT="6623" marB="0" anchor="b"/>
                </a:tc>
                <a:tc>
                  <a:txBody>
                    <a:bodyPr/>
                    <a:lstStyle/>
                    <a:p>
                      <a:pPr algn="ctr" fontAlgn="b"/>
                      <a:r>
                        <a:rPr lang="en-ZA" sz="900" u="none" strike="noStrike" dirty="0">
                          <a:effectLst/>
                          <a:latin typeface="+mn-lt"/>
                        </a:rPr>
                        <a:t>16/08/2016</a:t>
                      </a:r>
                      <a:endParaRPr lang="en-ZA" sz="900" b="0" i="0" u="none" strike="noStrike" dirty="0">
                        <a:solidFill>
                          <a:srgbClr val="000000"/>
                        </a:solidFill>
                        <a:effectLst/>
                        <a:latin typeface="+mn-lt"/>
                      </a:endParaRPr>
                    </a:p>
                  </a:txBody>
                  <a:tcPr marL="6623" marR="6623" marT="6623" marB="0" anchor="b"/>
                </a:tc>
                <a:tc>
                  <a:txBody>
                    <a:bodyPr/>
                    <a:lstStyle/>
                    <a:p>
                      <a:pPr algn="ctr" fontAlgn="b"/>
                      <a:r>
                        <a:rPr lang="en-ZA" sz="900" u="none" strike="noStrike" dirty="0">
                          <a:effectLst/>
                          <a:latin typeface="+mn-lt"/>
                        </a:rPr>
                        <a:t>20/09/2018</a:t>
                      </a:r>
                      <a:endParaRPr lang="en-ZA" sz="900" b="0" i="0" u="none" strike="noStrike" dirty="0">
                        <a:solidFill>
                          <a:srgbClr val="000000"/>
                        </a:solidFill>
                        <a:effectLst/>
                        <a:latin typeface="+mn-lt"/>
                      </a:endParaRPr>
                    </a:p>
                  </a:txBody>
                  <a:tcPr marL="6623" marR="6623" marT="6623" marB="0" anchor="b"/>
                </a:tc>
              </a:tr>
              <a:tr h="216024">
                <a:tc>
                  <a:txBody>
                    <a:bodyPr/>
                    <a:lstStyle/>
                    <a:p>
                      <a:pPr algn="ctr" fontAlgn="b"/>
                      <a:r>
                        <a:rPr lang="en-ZA" sz="900" u="none" strike="noStrike">
                          <a:effectLst/>
                          <a:latin typeface="+mn-lt"/>
                        </a:rPr>
                        <a:t>8</a:t>
                      </a:r>
                      <a:endParaRPr lang="en-ZA" sz="900" b="0" i="0" u="none" strike="noStrike">
                        <a:solidFill>
                          <a:srgbClr val="000000"/>
                        </a:solidFill>
                        <a:effectLst/>
                        <a:latin typeface="+mn-lt"/>
                      </a:endParaRPr>
                    </a:p>
                  </a:txBody>
                  <a:tcPr marL="6623" marR="6623" marT="6623" marB="0" anchor="b"/>
                </a:tc>
                <a:tc>
                  <a:txBody>
                    <a:bodyPr/>
                    <a:lstStyle/>
                    <a:p>
                      <a:pPr algn="l" fontAlgn="b"/>
                      <a:r>
                        <a:rPr lang="en-ZA" sz="900" u="none" strike="noStrike" dirty="0">
                          <a:effectLst/>
                          <a:latin typeface="+mn-lt"/>
                        </a:rPr>
                        <a:t>2015/16</a:t>
                      </a:r>
                      <a:endParaRPr lang="en-ZA" sz="900" b="0" i="0" u="none" strike="noStrike" dirty="0">
                        <a:solidFill>
                          <a:srgbClr val="000000"/>
                        </a:solidFill>
                        <a:effectLst/>
                        <a:latin typeface="+mn-lt"/>
                      </a:endParaRPr>
                    </a:p>
                  </a:txBody>
                  <a:tcPr marL="6623" marR="6623" marT="6623" marB="0" anchor="b"/>
                </a:tc>
                <a:tc>
                  <a:txBody>
                    <a:bodyPr/>
                    <a:lstStyle/>
                    <a:p>
                      <a:pPr algn="l" fontAlgn="b"/>
                      <a:r>
                        <a:rPr lang="en-ZA" sz="900" u="none" strike="noStrike" dirty="0">
                          <a:effectLst/>
                          <a:latin typeface="+mn-lt"/>
                        </a:rPr>
                        <a:t>Deviation not approved by National Treasury </a:t>
                      </a:r>
                      <a:endParaRPr lang="en-ZA" sz="900" b="0" i="0" u="none" strike="noStrike" dirty="0">
                        <a:solidFill>
                          <a:srgbClr val="000000"/>
                        </a:solidFill>
                        <a:effectLst/>
                        <a:latin typeface="+mn-lt"/>
                      </a:endParaRPr>
                    </a:p>
                  </a:txBody>
                  <a:tcPr marL="6623" marR="6623" marT="6623" marB="0" anchor="b"/>
                </a:tc>
                <a:tc>
                  <a:txBody>
                    <a:bodyPr/>
                    <a:lstStyle/>
                    <a:p>
                      <a:pPr algn="r" fontAlgn="b"/>
                      <a:r>
                        <a:rPr lang="en-ZA" sz="900" u="none" strike="noStrike" dirty="0">
                          <a:effectLst/>
                          <a:latin typeface="+mn-lt"/>
                        </a:rPr>
                        <a:t>489,744</a:t>
                      </a:r>
                      <a:endParaRPr lang="en-ZA" sz="900" b="0" i="0" u="none" strike="noStrike" dirty="0">
                        <a:solidFill>
                          <a:srgbClr val="000000"/>
                        </a:solidFill>
                        <a:effectLst/>
                        <a:latin typeface="+mn-lt"/>
                      </a:endParaRPr>
                    </a:p>
                  </a:txBody>
                  <a:tcPr marL="6623" marR="6623" marT="6623" marB="0" anchor="b"/>
                </a:tc>
                <a:tc>
                  <a:txBody>
                    <a:bodyPr/>
                    <a:lstStyle/>
                    <a:p>
                      <a:pPr algn="ctr" fontAlgn="b"/>
                      <a:r>
                        <a:rPr lang="en-ZA" sz="900" u="none" strike="noStrike" dirty="0">
                          <a:effectLst/>
                          <a:latin typeface="+mn-lt"/>
                        </a:rPr>
                        <a:t>Yes</a:t>
                      </a:r>
                      <a:endParaRPr lang="en-ZA" sz="900" b="0" i="0" u="none" strike="noStrike" dirty="0">
                        <a:solidFill>
                          <a:srgbClr val="000000"/>
                        </a:solidFill>
                        <a:effectLst/>
                        <a:latin typeface="+mn-lt"/>
                      </a:endParaRPr>
                    </a:p>
                  </a:txBody>
                  <a:tcPr marL="6623" marR="6623" marT="6623" marB="0" anchor="b"/>
                </a:tc>
                <a:tc>
                  <a:txBody>
                    <a:bodyPr/>
                    <a:lstStyle/>
                    <a:p>
                      <a:pPr algn="ctr" fontAlgn="b"/>
                      <a:r>
                        <a:rPr lang="en-ZA" sz="900" u="none" strike="noStrike">
                          <a:effectLst/>
                          <a:latin typeface="+mn-lt"/>
                        </a:rPr>
                        <a:t>10 of 2015/16</a:t>
                      </a:r>
                      <a:endParaRPr lang="en-ZA" sz="900" b="0" i="0" u="none" strike="noStrike">
                        <a:solidFill>
                          <a:srgbClr val="000000"/>
                        </a:solidFill>
                        <a:effectLst/>
                        <a:latin typeface="+mn-lt"/>
                      </a:endParaRPr>
                    </a:p>
                  </a:txBody>
                  <a:tcPr marL="6623" marR="6623" marT="6623" marB="0" anchor="b"/>
                </a:tc>
                <a:tc>
                  <a:txBody>
                    <a:bodyPr/>
                    <a:lstStyle/>
                    <a:p>
                      <a:pPr algn="ctr" fontAlgn="b"/>
                      <a:r>
                        <a:rPr lang="en-ZA" sz="900" u="none" strike="noStrike" dirty="0">
                          <a:effectLst/>
                          <a:latin typeface="+mn-lt"/>
                        </a:rPr>
                        <a:t>16/08/2016</a:t>
                      </a:r>
                      <a:endParaRPr lang="en-ZA" sz="900" b="0" i="0" u="none" strike="noStrike" dirty="0">
                        <a:solidFill>
                          <a:srgbClr val="000000"/>
                        </a:solidFill>
                        <a:effectLst/>
                        <a:latin typeface="+mn-lt"/>
                      </a:endParaRPr>
                    </a:p>
                  </a:txBody>
                  <a:tcPr marL="6623" marR="6623" marT="6623" marB="0" anchor="b"/>
                </a:tc>
                <a:tc>
                  <a:txBody>
                    <a:bodyPr/>
                    <a:lstStyle/>
                    <a:p>
                      <a:pPr algn="ctr" fontAlgn="b"/>
                      <a:r>
                        <a:rPr lang="en-ZA" sz="900" u="none" strike="noStrike" dirty="0">
                          <a:effectLst/>
                          <a:latin typeface="+mn-lt"/>
                        </a:rPr>
                        <a:t>20/09/2018</a:t>
                      </a:r>
                      <a:endParaRPr lang="en-ZA" sz="900" b="0" i="0" u="none" strike="noStrike" dirty="0">
                        <a:solidFill>
                          <a:srgbClr val="000000"/>
                        </a:solidFill>
                        <a:effectLst/>
                        <a:latin typeface="+mn-lt"/>
                      </a:endParaRPr>
                    </a:p>
                  </a:txBody>
                  <a:tcPr marL="6623" marR="6623" marT="6623" marB="0" anchor="b"/>
                </a:tc>
              </a:tr>
              <a:tr h="216024">
                <a:tc>
                  <a:txBody>
                    <a:bodyPr/>
                    <a:lstStyle/>
                    <a:p>
                      <a:pPr algn="ctr" fontAlgn="b"/>
                      <a:r>
                        <a:rPr lang="en-ZA" sz="900" u="none" strike="noStrike">
                          <a:effectLst/>
                          <a:latin typeface="+mn-lt"/>
                        </a:rPr>
                        <a:t>9</a:t>
                      </a:r>
                      <a:endParaRPr lang="en-ZA" sz="900" b="0" i="0" u="none" strike="noStrike">
                        <a:solidFill>
                          <a:srgbClr val="000000"/>
                        </a:solidFill>
                        <a:effectLst/>
                        <a:latin typeface="+mn-lt"/>
                      </a:endParaRPr>
                    </a:p>
                  </a:txBody>
                  <a:tcPr marL="6623" marR="6623" marT="6623" marB="0" anchor="b"/>
                </a:tc>
                <a:tc>
                  <a:txBody>
                    <a:bodyPr/>
                    <a:lstStyle/>
                    <a:p>
                      <a:pPr algn="l" fontAlgn="b"/>
                      <a:r>
                        <a:rPr lang="en-ZA" sz="900" u="none" strike="noStrike" dirty="0">
                          <a:effectLst/>
                          <a:latin typeface="+mn-lt"/>
                        </a:rPr>
                        <a:t>2014/15</a:t>
                      </a:r>
                      <a:endParaRPr lang="en-ZA" sz="900" b="0" i="0" u="none" strike="noStrike" dirty="0">
                        <a:solidFill>
                          <a:srgbClr val="000000"/>
                        </a:solidFill>
                        <a:effectLst/>
                        <a:latin typeface="+mn-lt"/>
                      </a:endParaRPr>
                    </a:p>
                  </a:txBody>
                  <a:tcPr marL="6623" marR="6623" marT="6623" marB="0" anchor="b"/>
                </a:tc>
                <a:tc>
                  <a:txBody>
                    <a:bodyPr/>
                    <a:lstStyle/>
                    <a:p>
                      <a:pPr algn="l" fontAlgn="b"/>
                      <a:r>
                        <a:rPr lang="en-ZA" sz="900" u="none" strike="noStrike" dirty="0">
                          <a:effectLst/>
                          <a:latin typeface="+mn-lt"/>
                        </a:rPr>
                        <a:t>Deviation not approved by National Treasury </a:t>
                      </a:r>
                      <a:endParaRPr lang="en-ZA" sz="900" b="0" i="0" u="none" strike="noStrike" dirty="0">
                        <a:solidFill>
                          <a:srgbClr val="000000"/>
                        </a:solidFill>
                        <a:effectLst/>
                        <a:latin typeface="+mn-lt"/>
                      </a:endParaRPr>
                    </a:p>
                  </a:txBody>
                  <a:tcPr marL="6623" marR="6623" marT="6623" marB="0" anchor="b"/>
                </a:tc>
                <a:tc>
                  <a:txBody>
                    <a:bodyPr/>
                    <a:lstStyle/>
                    <a:p>
                      <a:pPr algn="r" fontAlgn="b"/>
                      <a:r>
                        <a:rPr lang="en-ZA" sz="900" u="none" strike="noStrike">
                          <a:effectLst/>
                          <a:latin typeface="+mn-lt"/>
                        </a:rPr>
                        <a:t>720,000</a:t>
                      </a:r>
                      <a:endParaRPr lang="en-ZA" sz="900" b="0" i="0" u="none" strike="noStrike">
                        <a:solidFill>
                          <a:srgbClr val="000000"/>
                        </a:solidFill>
                        <a:effectLst/>
                        <a:latin typeface="+mn-lt"/>
                      </a:endParaRPr>
                    </a:p>
                  </a:txBody>
                  <a:tcPr marL="6623" marR="6623" marT="6623" marB="0" anchor="b"/>
                </a:tc>
                <a:tc>
                  <a:txBody>
                    <a:bodyPr/>
                    <a:lstStyle/>
                    <a:p>
                      <a:pPr algn="ctr" fontAlgn="b"/>
                      <a:r>
                        <a:rPr lang="en-ZA" sz="900" u="none" strike="noStrike" dirty="0">
                          <a:effectLst/>
                          <a:latin typeface="+mn-lt"/>
                        </a:rPr>
                        <a:t>Yes</a:t>
                      </a:r>
                      <a:endParaRPr lang="en-ZA" sz="900" b="0" i="0" u="none" strike="noStrike" dirty="0">
                        <a:solidFill>
                          <a:srgbClr val="000000"/>
                        </a:solidFill>
                        <a:effectLst/>
                        <a:latin typeface="+mn-lt"/>
                      </a:endParaRPr>
                    </a:p>
                  </a:txBody>
                  <a:tcPr marL="6623" marR="6623" marT="6623" marB="0" anchor="b"/>
                </a:tc>
                <a:tc>
                  <a:txBody>
                    <a:bodyPr/>
                    <a:lstStyle/>
                    <a:p>
                      <a:pPr algn="ctr" fontAlgn="b"/>
                      <a:r>
                        <a:rPr lang="en-ZA" sz="900" u="none" strike="noStrike">
                          <a:effectLst/>
                          <a:latin typeface="+mn-lt"/>
                        </a:rPr>
                        <a:t>4 of 2014/15</a:t>
                      </a:r>
                      <a:endParaRPr lang="en-ZA" sz="900" b="0" i="0" u="none" strike="noStrike">
                        <a:solidFill>
                          <a:srgbClr val="000000"/>
                        </a:solidFill>
                        <a:effectLst/>
                        <a:latin typeface="+mn-lt"/>
                      </a:endParaRPr>
                    </a:p>
                  </a:txBody>
                  <a:tcPr marL="6623" marR="6623" marT="6623" marB="0" anchor="b"/>
                </a:tc>
                <a:tc>
                  <a:txBody>
                    <a:bodyPr/>
                    <a:lstStyle/>
                    <a:p>
                      <a:pPr algn="ctr" fontAlgn="b"/>
                      <a:r>
                        <a:rPr lang="en-ZA" sz="900" u="none" strike="noStrike" dirty="0">
                          <a:effectLst/>
                          <a:latin typeface="+mn-lt"/>
                        </a:rPr>
                        <a:t>31/07/2015</a:t>
                      </a:r>
                      <a:endParaRPr lang="en-ZA" sz="900" b="0" i="0" u="none" strike="noStrike" dirty="0">
                        <a:solidFill>
                          <a:srgbClr val="000000"/>
                        </a:solidFill>
                        <a:effectLst/>
                        <a:latin typeface="+mn-lt"/>
                      </a:endParaRPr>
                    </a:p>
                  </a:txBody>
                  <a:tcPr marL="6623" marR="6623" marT="6623" marB="0" anchor="b"/>
                </a:tc>
                <a:tc>
                  <a:txBody>
                    <a:bodyPr/>
                    <a:lstStyle/>
                    <a:p>
                      <a:pPr algn="ctr" fontAlgn="b"/>
                      <a:r>
                        <a:rPr lang="en-ZA" sz="900" u="none" strike="noStrike" dirty="0">
                          <a:effectLst/>
                          <a:latin typeface="+mn-lt"/>
                        </a:rPr>
                        <a:t>20/09/2018</a:t>
                      </a:r>
                      <a:endParaRPr lang="en-ZA" sz="900" b="0" i="0" u="none" strike="noStrike" dirty="0">
                        <a:solidFill>
                          <a:srgbClr val="000000"/>
                        </a:solidFill>
                        <a:effectLst/>
                        <a:latin typeface="+mn-lt"/>
                      </a:endParaRPr>
                    </a:p>
                  </a:txBody>
                  <a:tcPr marL="6623" marR="6623" marT="6623" marB="0" anchor="b"/>
                </a:tc>
              </a:tr>
              <a:tr h="216024">
                <a:tc>
                  <a:txBody>
                    <a:bodyPr/>
                    <a:lstStyle/>
                    <a:p>
                      <a:pPr algn="ctr" fontAlgn="b"/>
                      <a:r>
                        <a:rPr lang="en-ZA" sz="900" u="none" strike="noStrike">
                          <a:effectLst/>
                          <a:latin typeface="+mn-lt"/>
                        </a:rPr>
                        <a:t>10</a:t>
                      </a:r>
                      <a:endParaRPr lang="en-ZA" sz="900" b="0" i="0" u="none" strike="noStrike">
                        <a:solidFill>
                          <a:srgbClr val="000000"/>
                        </a:solidFill>
                        <a:effectLst/>
                        <a:latin typeface="+mn-lt"/>
                      </a:endParaRPr>
                    </a:p>
                  </a:txBody>
                  <a:tcPr marL="6623" marR="6623" marT="6623" marB="0" anchor="b"/>
                </a:tc>
                <a:tc>
                  <a:txBody>
                    <a:bodyPr/>
                    <a:lstStyle/>
                    <a:p>
                      <a:pPr algn="l" fontAlgn="b"/>
                      <a:r>
                        <a:rPr lang="en-ZA" sz="900" u="none" strike="noStrike" dirty="0">
                          <a:effectLst/>
                          <a:latin typeface="+mn-lt"/>
                        </a:rPr>
                        <a:t>2015/16</a:t>
                      </a:r>
                      <a:endParaRPr lang="en-ZA" sz="900" b="0" i="0" u="none" strike="noStrike" dirty="0">
                        <a:solidFill>
                          <a:srgbClr val="000000"/>
                        </a:solidFill>
                        <a:effectLst/>
                        <a:latin typeface="+mn-lt"/>
                      </a:endParaRPr>
                    </a:p>
                  </a:txBody>
                  <a:tcPr marL="6623" marR="6623" marT="6623" marB="0" anchor="b"/>
                </a:tc>
                <a:tc>
                  <a:txBody>
                    <a:bodyPr/>
                    <a:lstStyle/>
                    <a:p>
                      <a:pPr algn="l" fontAlgn="b"/>
                      <a:r>
                        <a:rPr lang="en-ZA" sz="900" u="none" strike="noStrike">
                          <a:effectLst/>
                          <a:latin typeface="+mn-lt"/>
                        </a:rPr>
                        <a:t>Deviation not approved by National Treasury (MMTB Solutions (Pty) Ltd)</a:t>
                      </a:r>
                      <a:endParaRPr lang="en-ZA" sz="900" b="0" i="0" u="none" strike="noStrike">
                        <a:solidFill>
                          <a:srgbClr val="000000"/>
                        </a:solidFill>
                        <a:effectLst/>
                        <a:latin typeface="+mn-lt"/>
                      </a:endParaRPr>
                    </a:p>
                  </a:txBody>
                  <a:tcPr marL="6623" marR="6623" marT="6623" marB="0" anchor="b"/>
                </a:tc>
                <a:tc>
                  <a:txBody>
                    <a:bodyPr/>
                    <a:lstStyle/>
                    <a:p>
                      <a:pPr algn="r" fontAlgn="b"/>
                      <a:r>
                        <a:rPr lang="en-ZA" sz="900" u="none" strike="noStrike">
                          <a:effectLst/>
                          <a:latin typeface="+mn-lt"/>
                        </a:rPr>
                        <a:t>68,250</a:t>
                      </a:r>
                      <a:endParaRPr lang="en-ZA" sz="900" b="0" i="0" u="none" strike="noStrike">
                        <a:solidFill>
                          <a:srgbClr val="000000"/>
                        </a:solidFill>
                        <a:effectLst/>
                        <a:latin typeface="+mn-lt"/>
                      </a:endParaRPr>
                    </a:p>
                  </a:txBody>
                  <a:tcPr marL="6623" marR="6623" marT="6623" marB="0" anchor="b"/>
                </a:tc>
                <a:tc>
                  <a:txBody>
                    <a:bodyPr/>
                    <a:lstStyle/>
                    <a:p>
                      <a:pPr algn="ctr" fontAlgn="b"/>
                      <a:r>
                        <a:rPr lang="en-ZA" sz="900" u="none" strike="noStrike">
                          <a:effectLst/>
                          <a:latin typeface="+mn-lt"/>
                        </a:rPr>
                        <a:t>Yes</a:t>
                      </a:r>
                      <a:endParaRPr lang="en-ZA" sz="900" b="0" i="0" u="none" strike="noStrike">
                        <a:solidFill>
                          <a:srgbClr val="000000"/>
                        </a:solidFill>
                        <a:effectLst/>
                        <a:latin typeface="+mn-lt"/>
                      </a:endParaRPr>
                    </a:p>
                  </a:txBody>
                  <a:tcPr marL="6623" marR="6623" marT="6623" marB="0" anchor="b"/>
                </a:tc>
                <a:tc>
                  <a:txBody>
                    <a:bodyPr/>
                    <a:lstStyle/>
                    <a:p>
                      <a:pPr algn="ctr" fontAlgn="b"/>
                      <a:r>
                        <a:rPr lang="en-ZA" sz="900" u="none" strike="noStrike" dirty="0">
                          <a:effectLst/>
                          <a:latin typeface="+mn-lt"/>
                        </a:rPr>
                        <a:t>8 of 2015/16</a:t>
                      </a:r>
                      <a:endParaRPr lang="en-ZA" sz="900" b="0" i="0" u="none" strike="noStrike" dirty="0">
                        <a:solidFill>
                          <a:srgbClr val="000000"/>
                        </a:solidFill>
                        <a:effectLst/>
                        <a:latin typeface="+mn-lt"/>
                      </a:endParaRPr>
                    </a:p>
                  </a:txBody>
                  <a:tcPr marL="6623" marR="6623" marT="6623" marB="0" anchor="b"/>
                </a:tc>
                <a:tc>
                  <a:txBody>
                    <a:bodyPr/>
                    <a:lstStyle/>
                    <a:p>
                      <a:pPr algn="ctr" fontAlgn="b"/>
                      <a:r>
                        <a:rPr lang="en-ZA" sz="900" u="none" strike="noStrike">
                          <a:effectLst/>
                          <a:latin typeface="+mn-lt"/>
                        </a:rPr>
                        <a:t>16/08/2016</a:t>
                      </a:r>
                      <a:endParaRPr lang="en-ZA" sz="900" b="0" i="0" u="none" strike="noStrike">
                        <a:solidFill>
                          <a:srgbClr val="000000"/>
                        </a:solidFill>
                        <a:effectLst/>
                        <a:latin typeface="+mn-lt"/>
                      </a:endParaRPr>
                    </a:p>
                  </a:txBody>
                  <a:tcPr marL="6623" marR="6623" marT="6623" marB="0" anchor="b"/>
                </a:tc>
                <a:tc>
                  <a:txBody>
                    <a:bodyPr/>
                    <a:lstStyle/>
                    <a:p>
                      <a:pPr algn="ctr" fontAlgn="b"/>
                      <a:r>
                        <a:rPr lang="en-ZA" sz="900" u="none" strike="noStrike" dirty="0">
                          <a:effectLst/>
                          <a:latin typeface="+mn-lt"/>
                        </a:rPr>
                        <a:t>20/09/2018</a:t>
                      </a:r>
                      <a:endParaRPr lang="en-ZA" sz="900" b="0" i="0" u="none" strike="noStrike" dirty="0">
                        <a:solidFill>
                          <a:srgbClr val="000000"/>
                        </a:solidFill>
                        <a:effectLst/>
                        <a:latin typeface="+mn-lt"/>
                      </a:endParaRPr>
                    </a:p>
                  </a:txBody>
                  <a:tcPr marL="6623" marR="6623" marT="6623" marB="0" anchor="b"/>
                </a:tc>
              </a:tr>
              <a:tr h="216024">
                <a:tc>
                  <a:txBody>
                    <a:bodyPr/>
                    <a:lstStyle/>
                    <a:p>
                      <a:pPr algn="ctr" fontAlgn="b"/>
                      <a:r>
                        <a:rPr lang="en-ZA" sz="900" u="none" strike="noStrike">
                          <a:effectLst/>
                          <a:latin typeface="+mn-lt"/>
                        </a:rPr>
                        <a:t>11</a:t>
                      </a:r>
                      <a:endParaRPr lang="en-ZA" sz="900" b="0" i="0" u="none" strike="noStrike">
                        <a:solidFill>
                          <a:srgbClr val="000000"/>
                        </a:solidFill>
                        <a:effectLst/>
                        <a:latin typeface="+mn-lt"/>
                      </a:endParaRPr>
                    </a:p>
                  </a:txBody>
                  <a:tcPr marL="6623" marR="6623" marT="6623" marB="0" anchor="b"/>
                </a:tc>
                <a:tc>
                  <a:txBody>
                    <a:bodyPr/>
                    <a:lstStyle/>
                    <a:p>
                      <a:pPr algn="l" fontAlgn="b"/>
                      <a:r>
                        <a:rPr lang="en-ZA" sz="900" u="none" strike="noStrike" dirty="0">
                          <a:effectLst/>
                          <a:latin typeface="+mn-lt"/>
                        </a:rPr>
                        <a:t>2015/16</a:t>
                      </a:r>
                      <a:endParaRPr lang="en-ZA" sz="900" b="0" i="0" u="none" strike="noStrike" dirty="0">
                        <a:solidFill>
                          <a:srgbClr val="000000"/>
                        </a:solidFill>
                        <a:effectLst/>
                        <a:latin typeface="+mn-lt"/>
                      </a:endParaRPr>
                    </a:p>
                  </a:txBody>
                  <a:tcPr marL="6623" marR="6623" marT="6623" marB="0" anchor="b"/>
                </a:tc>
                <a:tc>
                  <a:txBody>
                    <a:bodyPr/>
                    <a:lstStyle/>
                    <a:p>
                      <a:pPr algn="l" fontAlgn="b"/>
                      <a:r>
                        <a:rPr lang="en-ZA" sz="900" u="none" strike="noStrike" dirty="0">
                          <a:effectLst/>
                          <a:latin typeface="+mn-lt"/>
                        </a:rPr>
                        <a:t>Three written quotes not obtained </a:t>
                      </a:r>
                      <a:endParaRPr lang="en-ZA" sz="900" b="0" i="0" u="none" strike="noStrike" dirty="0">
                        <a:solidFill>
                          <a:srgbClr val="000000"/>
                        </a:solidFill>
                        <a:effectLst/>
                        <a:latin typeface="+mn-lt"/>
                      </a:endParaRPr>
                    </a:p>
                  </a:txBody>
                  <a:tcPr marL="6623" marR="6623" marT="6623" marB="0" anchor="b"/>
                </a:tc>
                <a:tc>
                  <a:txBody>
                    <a:bodyPr/>
                    <a:lstStyle/>
                    <a:p>
                      <a:pPr algn="r" fontAlgn="b"/>
                      <a:r>
                        <a:rPr lang="en-ZA" sz="900" u="none" strike="noStrike">
                          <a:effectLst/>
                          <a:latin typeface="+mn-lt"/>
                        </a:rPr>
                        <a:t>1,287,620</a:t>
                      </a:r>
                      <a:endParaRPr lang="en-ZA" sz="900" b="0" i="0" u="none" strike="noStrike">
                        <a:solidFill>
                          <a:srgbClr val="000000"/>
                        </a:solidFill>
                        <a:effectLst/>
                        <a:latin typeface="+mn-lt"/>
                      </a:endParaRPr>
                    </a:p>
                  </a:txBody>
                  <a:tcPr marL="6623" marR="6623" marT="6623" marB="0" anchor="b"/>
                </a:tc>
                <a:tc>
                  <a:txBody>
                    <a:bodyPr/>
                    <a:lstStyle/>
                    <a:p>
                      <a:pPr algn="ctr" fontAlgn="b"/>
                      <a:r>
                        <a:rPr lang="en-ZA" sz="900" u="none" strike="noStrike">
                          <a:effectLst/>
                          <a:latin typeface="+mn-lt"/>
                        </a:rPr>
                        <a:t>Yes</a:t>
                      </a:r>
                      <a:endParaRPr lang="en-ZA" sz="900" b="0" i="0" u="none" strike="noStrike">
                        <a:solidFill>
                          <a:srgbClr val="000000"/>
                        </a:solidFill>
                        <a:effectLst/>
                        <a:latin typeface="+mn-lt"/>
                      </a:endParaRPr>
                    </a:p>
                  </a:txBody>
                  <a:tcPr marL="6623" marR="6623" marT="6623" marB="0" anchor="b"/>
                </a:tc>
                <a:tc>
                  <a:txBody>
                    <a:bodyPr/>
                    <a:lstStyle/>
                    <a:p>
                      <a:pPr algn="ctr" fontAlgn="b"/>
                      <a:r>
                        <a:rPr lang="en-ZA" sz="900" u="none" strike="noStrike" dirty="0">
                          <a:effectLst/>
                          <a:latin typeface="+mn-lt"/>
                        </a:rPr>
                        <a:t>2 of 2015/16</a:t>
                      </a:r>
                      <a:endParaRPr lang="en-ZA" sz="900" b="0" i="0" u="none" strike="noStrike" dirty="0">
                        <a:solidFill>
                          <a:srgbClr val="000000"/>
                        </a:solidFill>
                        <a:effectLst/>
                        <a:latin typeface="+mn-lt"/>
                      </a:endParaRPr>
                    </a:p>
                  </a:txBody>
                  <a:tcPr marL="6623" marR="6623" marT="6623" marB="0" anchor="b"/>
                </a:tc>
                <a:tc>
                  <a:txBody>
                    <a:bodyPr/>
                    <a:lstStyle/>
                    <a:p>
                      <a:pPr algn="ctr" fontAlgn="b"/>
                      <a:r>
                        <a:rPr lang="en-ZA" sz="900" u="none" strike="noStrike" dirty="0">
                          <a:effectLst/>
                          <a:latin typeface="+mn-lt"/>
                        </a:rPr>
                        <a:t>16/08/2016</a:t>
                      </a:r>
                      <a:endParaRPr lang="en-ZA" sz="900" b="0" i="0" u="none" strike="noStrike" dirty="0">
                        <a:solidFill>
                          <a:srgbClr val="000000"/>
                        </a:solidFill>
                        <a:effectLst/>
                        <a:latin typeface="+mn-lt"/>
                      </a:endParaRPr>
                    </a:p>
                  </a:txBody>
                  <a:tcPr marL="6623" marR="6623" marT="6623" marB="0" anchor="b"/>
                </a:tc>
                <a:tc>
                  <a:txBody>
                    <a:bodyPr/>
                    <a:lstStyle/>
                    <a:p>
                      <a:pPr algn="ctr" fontAlgn="b"/>
                      <a:r>
                        <a:rPr lang="en-ZA" sz="900" u="none" strike="noStrike" dirty="0">
                          <a:effectLst/>
                          <a:latin typeface="+mn-lt"/>
                        </a:rPr>
                        <a:t>20/09/2018</a:t>
                      </a:r>
                      <a:endParaRPr lang="en-ZA" sz="900" b="0" i="0" u="none" strike="noStrike" dirty="0">
                        <a:solidFill>
                          <a:srgbClr val="000000"/>
                        </a:solidFill>
                        <a:effectLst/>
                        <a:latin typeface="+mn-lt"/>
                      </a:endParaRPr>
                    </a:p>
                  </a:txBody>
                  <a:tcPr marL="6623" marR="6623" marT="6623" marB="0" anchor="b"/>
                </a:tc>
              </a:tr>
              <a:tr h="216024">
                <a:tc>
                  <a:txBody>
                    <a:bodyPr/>
                    <a:lstStyle/>
                    <a:p>
                      <a:pPr algn="ctr" fontAlgn="b"/>
                      <a:r>
                        <a:rPr lang="en-ZA" sz="900" u="none" strike="noStrike" dirty="0">
                          <a:effectLst/>
                          <a:latin typeface="+mn-lt"/>
                        </a:rPr>
                        <a:t>12</a:t>
                      </a:r>
                      <a:endParaRPr lang="en-ZA" sz="900" b="0" i="0" u="none" strike="noStrike" dirty="0">
                        <a:solidFill>
                          <a:srgbClr val="000000"/>
                        </a:solidFill>
                        <a:effectLst/>
                        <a:latin typeface="+mn-lt"/>
                      </a:endParaRPr>
                    </a:p>
                  </a:txBody>
                  <a:tcPr marL="6623" marR="6623" marT="6623" marB="0" anchor="b"/>
                </a:tc>
                <a:tc>
                  <a:txBody>
                    <a:bodyPr/>
                    <a:lstStyle/>
                    <a:p>
                      <a:pPr algn="l" fontAlgn="b"/>
                      <a:r>
                        <a:rPr lang="en-ZA" sz="900" u="none" strike="noStrike" dirty="0">
                          <a:effectLst/>
                          <a:latin typeface="+mn-lt"/>
                        </a:rPr>
                        <a:t>2015/16</a:t>
                      </a:r>
                      <a:endParaRPr lang="en-ZA" sz="900" b="0" i="0" u="none" strike="noStrike" dirty="0">
                        <a:solidFill>
                          <a:srgbClr val="000000"/>
                        </a:solidFill>
                        <a:effectLst/>
                        <a:latin typeface="+mn-lt"/>
                      </a:endParaRPr>
                    </a:p>
                  </a:txBody>
                  <a:tcPr marL="6623" marR="6623" marT="6623" marB="0" anchor="b"/>
                </a:tc>
                <a:tc>
                  <a:txBody>
                    <a:bodyPr/>
                    <a:lstStyle/>
                    <a:p>
                      <a:pPr algn="l" fontAlgn="b"/>
                      <a:r>
                        <a:rPr lang="en-ZA" sz="900" u="none" strike="noStrike" dirty="0">
                          <a:effectLst/>
                          <a:latin typeface="+mn-lt"/>
                        </a:rPr>
                        <a:t>Reasons for deviation not justifiable (Appointment of </a:t>
                      </a:r>
                      <a:r>
                        <a:rPr lang="en-ZA" sz="900" u="none" strike="noStrike" dirty="0" err="1">
                          <a:effectLst/>
                          <a:latin typeface="+mn-lt"/>
                        </a:rPr>
                        <a:t>Mr.L</a:t>
                      </a:r>
                      <a:r>
                        <a:rPr lang="en-ZA" sz="900" u="none" strike="noStrike" dirty="0">
                          <a:effectLst/>
                          <a:latin typeface="+mn-lt"/>
                        </a:rPr>
                        <a:t> </a:t>
                      </a:r>
                      <a:r>
                        <a:rPr lang="en-ZA" sz="900" u="none" strike="noStrike" dirty="0" err="1">
                          <a:effectLst/>
                          <a:latin typeface="+mn-lt"/>
                        </a:rPr>
                        <a:t>Jafta</a:t>
                      </a:r>
                      <a:r>
                        <a:rPr lang="en-ZA" sz="900" u="none" strike="noStrike" dirty="0">
                          <a:effectLst/>
                          <a:latin typeface="+mn-lt"/>
                        </a:rPr>
                        <a:t>)</a:t>
                      </a:r>
                      <a:endParaRPr lang="en-ZA" sz="900" b="0" i="0" u="none" strike="noStrike" dirty="0">
                        <a:solidFill>
                          <a:srgbClr val="000000"/>
                        </a:solidFill>
                        <a:effectLst/>
                        <a:latin typeface="+mn-lt"/>
                      </a:endParaRPr>
                    </a:p>
                  </a:txBody>
                  <a:tcPr marL="6623" marR="6623" marT="6623" marB="0" anchor="b"/>
                </a:tc>
                <a:tc>
                  <a:txBody>
                    <a:bodyPr/>
                    <a:lstStyle/>
                    <a:p>
                      <a:pPr algn="r" fontAlgn="b"/>
                      <a:r>
                        <a:rPr lang="en-ZA" sz="900" u="none" strike="noStrike">
                          <a:effectLst/>
                          <a:latin typeface="+mn-lt"/>
                        </a:rPr>
                        <a:t>720,000</a:t>
                      </a:r>
                      <a:endParaRPr lang="en-ZA" sz="900" b="0" i="0" u="none" strike="noStrike">
                        <a:solidFill>
                          <a:srgbClr val="000000"/>
                        </a:solidFill>
                        <a:effectLst/>
                        <a:latin typeface="+mn-lt"/>
                      </a:endParaRPr>
                    </a:p>
                  </a:txBody>
                  <a:tcPr marL="6623" marR="6623" marT="6623" marB="0" anchor="b"/>
                </a:tc>
                <a:tc>
                  <a:txBody>
                    <a:bodyPr/>
                    <a:lstStyle/>
                    <a:p>
                      <a:pPr algn="ctr" fontAlgn="b"/>
                      <a:r>
                        <a:rPr lang="en-ZA" sz="900" u="none" strike="noStrike">
                          <a:effectLst/>
                          <a:latin typeface="+mn-lt"/>
                        </a:rPr>
                        <a:t>Yes</a:t>
                      </a:r>
                      <a:endParaRPr lang="en-ZA" sz="900" b="0" i="0" u="none" strike="noStrike">
                        <a:solidFill>
                          <a:srgbClr val="000000"/>
                        </a:solidFill>
                        <a:effectLst/>
                        <a:latin typeface="+mn-lt"/>
                      </a:endParaRPr>
                    </a:p>
                  </a:txBody>
                  <a:tcPr marL="6623" marR="6623" marT="6623" marB="0" anchor="b"/>
                </a:tc>
                <a:tc>
                  <a:txBody>
                    <a:bodyPr/>
                    <a:lstStyle/>
                    <a:p>
                      <a:pPr algn="ctr" fontAlgn="b"/>
                      <a:r>
                        <a:rPr lang="en-ZA" sz="900" u="none" strike="noStrike">
                          <a:effectLst/>
                          <a:latin typeface="+mn-lt"/>
                        </a:rPr>
                        <a:t>6 of 2015/16</a:t>
                      </a:r>
                      <a:endParaRPr lang="en-ZA" sz="900" b="0" i="0" u="none" strike="noStrike">
                        <a:solidFill>
                          <a:srgbClr val="000000"/>
                        </a:solidFill>
                        <a:effectLst/>
                        <a:latin typeface="+mn-lt"/>
                      </a:endParaRPr>
                    </a:p>
                  </a:txBody>
                  <a:tcPr marL="6623" marR="6623" marT="6623" marB="0" anchor="b"/>
                </a:tc>
                <a:tc>
                  <a:txBody>
                    <a:bodyPr/>
                    <a:lstStyle/>
                    <a:p>
                      <a:pPr algn="ctr" fontAlgn="b"/>
                      <a:r>
                        <a:rPr lang="en-ZA" sz="900" u="none" strike="noStrike" dirty="0">
                          <a:effectLst/>
                          <a:latin typeface="+mn-lt"/>
                        </a:rPr>
                        <a:t>16/08/2016</a:t>
                      </a:r>
                      <a:endParaRPr lang="en-ZA" sz="900" b="0" i="0" u="none" strike="noStrike" dirty="0">
                        <a:solidFill>
                          <a:srgbClr val="000000"/>
                        </a:solidFill>
                        <a:effectLst/>
                        <a:latin typeface="+mn-lt"/>
                      </a:endParaRPr>
                    </a:p>
                  </a:txBody>
                  <a:tcPr marL="6623" marR="6623" marT="6623" marB="0" anchor="b"/>
                </a:tc>
                <a:tc>
                  <a:txBody>
                    <a:bodyPr/>
                    <a:lstStyle/>
                    <a:p>
                      <a:pPr algn="ctr" fontAlgn="b"/>
                      <a:r>
                        <a:rPr lang="en-ZA" sz="900" u="none" strike="noStrike" dirty="0">
                          <a:effectLst/>
                          <a:latin typeface="+mn-lt"/>
                        </a:rPr>
                        <a:t>20/09/2018</a:t>
                      </a:r>
                      <a:endParaRPr lang="en-ZA" sz="900" b="0" i="0" u="none" strike="noStrike" dirty="0">
                        <a:solidFill>
                          <a:srgbClr val="000000"/>
                        </a:solidFill>
                        <a:effectLst/>
                        <a:latin typeface="+mn-lt"/>
                      </a:endParaRPr>
                    </a:p>
                  </a:txBody>
                  <a:tcPr marL="6623" marR="6623" marT="6623" marB="0" anchor="b"/>
                </a:tc>
              </a:tr>
              <a:tr h="216024">
                <a:tc>
                  <a:txBody>
                    <a:bodyPr/>
                    <a:lstStyle/>
                    <a:p>
                      <a:pPr algn="ctr" fontAlgn="b"/>
                      <a:r>
                        <a:rPr lang="en-ZA" sz="900" u="none" strike="noStrike">
                          <a:effectLst/>
                          <a:latin typeface="+mn-lt"/>
                        </a:rPr>
                        <a:t>13</a:t>
                      </a:r>
                      <a:endParaRPr lang="en-ZA" sz="900" b="0" i="0" u="none" strike="noStrike">
                        <a:solidFill>
                          <a:srgbClr val="000000"/>
                        </a:solidFill>
                        <a:effectLst/>
                        <a:latin typeface="+mn-lt"/>
                      </a:endParaRPr>
                    </a:p>
                  </a:txBody>
                  <a:tcPr marL="6623" marR="6623" marT="6623" marB="0" anchor="b"/>
                </a:tc>
                <a:tc>
                  <a:txBody>
                    <a:bodyPr/>
                    <a:lstStyle/>
                    <a:p>
                      <a:pPr algn="l" fontAlgn="b"/>
                      <a:r>
                        <a:rPr lang="en-ZA" sz="900" u="none" strike="noStrike" dirty="0">
                          <a:effectLst/>
                          <a:latin typeface="+mn-lt"/>
                        </a:rPr>
                        <a:t>2011/12</a:t>
                      </a:r>
                      <a:endParaRPr lang="en-ZA" sz="900" b="0" i="0" u="none" strike="noStrike" dirty="0">
                        <a:solidFill>
                          <a:srgbClr val="000000"/>
                        </a:solidFill>
                        <a:effectLst/>
                        <a:latin typeface="+mn-lt"/>
                      </a:endParaRPr>
                    </a:p>
                  </a:txBody>
                  <a:tcPr marL="6623" marR="6623" marT="6623" marB="0" anchor="b"/>
                </a:tc>
                <a:tc>
                  <a:txBody>
                    <a:bodyPr/>
                    <a:lstStyle/>
                    <a:p>
                      <a:pPr algn="l" fontAlgn="b"/>
                      <a:r>
                        <a:rPr lang="en-ZA" sz="900" u="none" strike="noStrike">
                          <a:effectLst/>
                          <a:latin typeface="+mn-lt"/>
                        </a:rPr>
                        <a:t>Functionality Criteria</a:t>
                      </a:r>
                      <a:endParaRPr lang="en-ZA" sz="900" b="0" i="0" u="none" strike="noStrike">
                        <a:solidFill>
                          <a:srgbClr val="000000"/>
                        </a:solidFill>
                        <a:effectLst/>
                        <a:latin typeface="+mn-lt"/>
                      </a:endParaRPr>
                    </a:p>
                  </a:txBody>
                  <a:tcPr marL="6623" marR="6623" marT="6623" marB="0" anchor="b"/>
                </a:tc>
                <a:tc>
                  <a:txBody>
                    <a:bodyPr/>
                    <a:lstStyle/>
                    <a:p>
                      <a:pPr algn="r" fontAlgn="b"/>
                      <a:r>
                        <a:rPr lang="en-ZA" sz="900" u="none" strike="noStrike">
                          <a:effectLst/>
                          <a:latin typeface="+mn-lt"/>
                        </a:rPr>
                        <a:t>9,404,944</a:t>
                      </a:r>
                      <a:endParaRPr lang="en-ZA" sz="900" b="0" i="0" u="none" strike="noStrike">
                        <a:solidFill>
                          <a:srgbClr val="000000"/>
                        </a:solidFill>
                        <a:effectLst/>
                        <a:latin typeface="+mn-lt"/>
                      </a:endParaRPr>
                    </a:p>
                  </a:txBody>
                  <a:tcPr marL="6623" marR="6623" marT="6623" marB="0" anchor="b"/>
                </a:tc>
                <a:tc>
                  <a:txBody>
                    <a:bodyPr/>
                    <a:lstStyle/>
                    <a:p>
                      <a:pPr algn="ctr" fontAlgn="b"/>
                      <a:r>
                        <a:rPr lang="en-ZA" sz="900" u="none" strike="noStrike">
                          <a:effectLst/>
                          <a:latin typeface="+mn-lt"/>
                        </a:rPr>
                        <a:t>Yes</a:t>
                      </a:r>
                      <a:endParaRPr lang="en-ZA" sz="900" b="0" i="0" u="none" strike="noStrike">
                        <a:solidFill>
                          <a:srgbClr val="000000"/>
                        </a:solidFill>
                        <a:effectLst/>
                        <a:latin typeface="+mn-lt"/>
                      </a:endParaRPr>
                    </a:p>
                  </a:txBody>
                  <a:tcPr marL="6623" marR="6623" marT="6623" marB="0" anchor="b"/>
                </a:tc>
                <a:tc>
                  <a:txBody>
                    <a:bodyPr/>
                    <a:lstStyle/>
                    <a:p>
                      <a:pPr algn="ctr" fontAlgn="b"/>
                      <a:r>
                        <a:rPr lang="en-ZA" sz="900" u="none" strike="noStrike">
                          <a:effectLst/>
                          <a:latin typeface="+mn-lt"/>
                        </a:rPr>
                        <a:t>2 of 2011/12</a:t>
                      </a:r>
                      <a:endParaRPr lang="en-ZA" sz="900" b="0" i="0" u="none" strike="noStrike">
                        <a:solidFill>
                          <a:srgbClr val="000000"/>
                        </a:solidFill>
                        <a:effectLst/>
                        <a:latin typeface="+mn-lt"/>
                      </a:endParaRPr>
                    </a:p>
                  </a:txBody>
                  <a:tcPr marL="6623" marR="6623" marT="6623" marB="0" anchor="b"/>
                </a:tc>
                <a:tc>
                  <a:txBody>
                    <a:bodyPr/>
                    <a:lstStyle/>
                    <a:p>
                      <a:pPr algn="ctr" fontAlgn="b"/>
                      <a:r>
                        <a:rPr lang="en-ZA" sz="900" u="none" strike="noStrike" dirty="0">
                          <a:effectLst/>
                          <a:latin typeface="+mn-lt"/>
                        </a:rPr>
                        <a:t>5/03/2016</a:t>
                      </a:r>
                      <a:endParaRPr lang="en-ZA" sz="900" b="0" i="0" u="none" strike="noStrike" dirty="0">
                        <a:solidFill>
                          <a:srgbClr val="000000"/>
                        </a:solidFill>
                        <a:effectLst/>
                        <a:latin typeface="+mn-lt"/>
                      </a:endParaRPr>
                    </a:p>
                  </a:txBody>
                  <a:tcPr marL="6623" marR="6623" marT="6623" marB="0" anchor="b"/>
                </a:tc>
                <a:tc>
                  <a:txBody>
                    <a:bodyPr/>
                    <a:lstStyle/>
                    <a:p>
                      <a:pPr algn="ctr" fontAlgn="b"/>
                      <a:r>
                        <a:rPr lang="en-ZA" sz="900" u="none" strike="noStrike" dirty="0">
                          <a:effectLst/>
                          <a:latin typeface="+mn-lt"/>
                        </a:rPr>
                        <a:t>20/09/2018</a:t>
                      </a:r>
                      <a:endParaRPr lang="en-ZA" sz="900" b="0" i="0" u="none" strike="noStrike" dirty="0">
                        <a:solidFill>
                          <a:srgbClr val="000000"/>
                        </a:solidFill>
                        <a:effectLst/>
                        <a:latin typeface="+mn-lt"/>
                      </a:endParaRPr>
                    </a:p>
                  </a:txBody>
                  <a:tcPr marL="6623" marR="6623" marT="6623" marB="0" anchor="b"/>
                </a:tc>
              </a:tr>
              <a:tr h="216024">
                <a:tc>
                  <a:txBody>
                    <a:bodyPr/>
                    <a:lstStyle/>
                    <a:p>
                      <a:pPr algn="ctr" fontAlgn="b"/>
                      <a:endParaRPr lang="en-ZA" sz="900" b="0" i="0" u="none" strike="noStrike" dirty="0">
                        <a:solidFill>
                          <a:schemeClr val="bg1"/>
                        </a:solidFill>
                        <a:effectLst/>
                        <a:latin typeface="+mn-lt"/>
                      </a:endParaRPr>
                    </a:p>
                  </a:txBody>
                  <a:tcPr marL="6623" marR="6623" marT="6623" marB="0" anchor="b"/>
                </a:tc>
                <a:tc>
                  <a:txBody>
                    <a:bodyPr/>
                    <a:lstStyle/>
                    <a:p>
                      <a:pPr algn="l" fontAlgn="b"/>
                      <a:endParaRPr lang="en-ZA" sz="900" b="0" i="0" u="none" strike="noStrike" dirty="0">
                        <a:solidFill>
                          <a:schemeClr val="bg1"/>
                        </a:solidFill>
                        <a:effectLst/>
                        <a:latin typeface="+mn-lt"/>
                      </a:endParaRPr>
                    </a:p>
                  </a:txBody>
                  <a:tcPr marL="6623" marR="6623" marT="6623" marB="0" anchor="b"/>
                </a:tc>
                <a:tc>
                  <a:txBody>
                    <a:bodyPr/>
                    <a:lstStyle/>
                    <a:p>
                      <a:pPr algn="l" fontAlgn="b"/>
                      <a:r>
                        <a:rPr lang="en-US" sz="1000" b="1" i="0" u="none" strike="noStrike" dirty="0" smtClean="0">
                          <a:solidFill>
                            <a:schemeClr val="tx1"/>
                          </a:solidFill>
                          <a:effectLst/>
                          <a:latin typeface="+mn-lt"/>
                        </a:rPr>
                        <a:t>Total</a:t>
                      </a:r>
                      <a:r>
                        <a:rPr lang="en-US" sz="1000" b="1" i="0" u="none" strike="noStrike" baseline="0" dirty="0" smtClean="0">
                          <a:solidFill>
                            <a:schemeClr val="tx1"/>
                          </a:solidFill>
                          <a:effectLst/>
                          <a:latin typeface="+mn-lt"/>
                        </a:rPr>
                        <a:t> application of </a:t>
                      </a:r>
                      <a:r>
                        <a:rPr lang="en-US" sz="1000" b="1" i="0" u="none" strike="noStrike" baseline="0" dirty="0" err="1" smtClean="0">
                          <a:solidFill>
                            <a:schemeClr val="tx1"/>
                          </a:solidFill>
                          <a:effectLst/>
                          <a:latin typeface="+mn-lt"/>
                        </a:rPr>
                        <a:t>condonation</a:t>
                      </a:r>
                      <a:r>
                        <a:rPr lang="en-US" sz="1000" b="1" i="0" u="none" strike="noStrike" baseline="0" dirty="0" smtClean="0">
                          <a:solidFill>
                            <a:schemeClr val="tx1"/>
                          </a:solidFill>
                          <a:effectLst/>
                          <a:latin typeface="+mn-lt"/>
                        </a:rPr>
                        <a:t> to NT</a:t>
                      </a:r>
                      <a:endParaRPr lang="en-ZA" sz="1000" b="1" i="0" u="none" strike="noStrike" dirty="0">
                        <a:solidFill>
                          <a:schemeClr val="tx1"/>
                        </a:solidFill>
                        <a:effectLst/>
                        <a:latin typeface="+mn-lt"/>
                      </a:endParaRPr>
                    </a:p>
                  </a:txBody>
                  <a:tcPr marL="6623" marR="6623" marT="6623" marB="0" anchor="b"/>
                </a:tc>
                <a:tc>
                  <a:txBody>
                    <a:bodyPr/>
                    <a:lstStyle/>
                    <a:p>
                      <a:pPr algn="r" fontAlgn="b"/>
                      <a:r>
                        <a:rPr lang="en-ZA" sz="1000" b="1" u="none" strike="noStrike" dirty="0">
                          <a:solidFill>
                            <a:schemeClr val="tx1"/>
                          </a:solidFill>
                          <a:effectLst/>
                          <a:latin typeface="+mn-lt"/>
                        </a:rPr>
                        <a:t>52,243,366</a:t>
                      </a:r>
                      <a:endParaRPr lang="en-ZA" sz="1000" b="1" i="0" u="none" strike="noStrike" dirty="0">
                        <a:solidFill>
                          <a:schemeClr val="tx1"/>
                        </a:solidFill>
                        <a:effectLst/>
                        <a:latin typeface="+mn-lt"/>
                      </a:endParaRPr>
                    </a:p>
                  </a:txBody>
                  <a:tcPr marL="6623" marR="6623" marT="6623" marB="0" anchor="b"/>
                </a:tc>
                <a:tc>
                  <a:txBody>
                    <a:bodyPr/>
                    <a:lstStyle/>
                    <a:p>
                      <a:pPr algn="ctr" fontAlgn="b"/>
                      <a:endParaRPr lang="en-ZA" sz="1000" b="1" i="0" u="none" strike="noStrike" dirty="0">
                        <a:solidFill>
                          <a:schemeClr val="bg1"/>
                        </a:solidFill>
                        <a:effectLst/>
                        <a:latin typeface="+mn-lt"/>
                      </a:endParaRPr>
                    </a:p>
                  </a:txBody>
                  <a:tcPr marL="6623" marR="6623" marT="6623" marB="0" anchor="b"/>
                </a:tc>
                <a:tc>
                  <a:txBody>
                    <a:bodyPr/>
                    <a:lstStyle/>
                    <a:p>
                      <a:pPr algn="ctr" fontAlgn="b"/>
                      <a:endParaRPr lang="en-ZA" sz="1000" b="1" i="0" u="none" strike="noStrike" dirty="0">
                        <a:solidFill>
                          <a:schemeClr val="bg1"/>
                        </a:solidFill>
                        <a:effectLst/>
                        <a:latin typeface="+mn-lt"/>
                      </a:endParaRPr>
                    </a:p>
                  </a:txBody>
                  <a:tcPr marL="6623" marR="6623" marT="6623" marB="0" anchor="b"/>
                </a:tc>
                <a:tc>
                  <a:txBody>
                    <a:bodyPr/>
                    <a:lstStyle/>
                    <a:p>
                      <a:pPr algn="ctr" fontAlgn="b"/>
                      <a:endParaRPr lang="en-ZA" sz="1000" b="1" i="0" u="none" strike="noStrike" dirty="0">
                        <a:solidFill>
                          <a:schemeClr val="bg1"/>
                        </a:solidFill>
                        <a:effectLst/>
                        <a:latin typeface="+mn-lt"/>
                      </a:endParaRPr>
                    </a:p>
                  </a:txBody>
                  <a:tcPr marL="6623" marR="6623" marT="6623" marB="0" anchor="b"/>
                </a:tc>
                <a:tc>
                  <a:txBody>
                    <a:bodyPr/>
                    <a:lstStyle/>
                    <a:p>
                      <a:pPr algn="ctr" fontAlgn="b"/>
                      <a:endParaRPr lang="en-ZA" sz="1000" b="1" i="0" u="none" strike="noStrike" dirty="0">
                        <a:solidFill>
                          <a:schemeClr val="bg1"/>
                        </a:solidFill>
                        <a:effectLst/>
                        <a:latin typeface="+mn-lt"/>
                      </a:endParaRPr>
                    </a:p>
                  </a:txBody>
                  <a:tcPr marL="6623" marR="6623" marT="6623" marB="0" anchor="b"/>
                </a:tc>
              </a:tr>
              <a:tr h="0">
                <a:tc>
                  <a:txBody>
                    <a:bodyPr/>
                    <a:lstStyle/>
                    <a:p>
                      <a:pPr algn="ctr" fontAlgn="b"/>
                      <a:endParaRPr lang="en-ZA" sz="900" b="0" i="0" u="none" strike="noStrike" dirty="0">
                        <a:solidFill>
                          <a:srgbClr val="000000"/>
                        </a:solidFill>
                        <a:effectLst/>
                        <a:latin typeface="+mn-lt"/>
                      </a:endParaRPr>
                    </a:p>
                  </a:txBody>
                  <a:tcPr marL="6623" marR="6623" marT="6623" marB="0" anchor="b"/>
                </a:tc>
                <a:tc>
                  <a:txBody>
                    <a:bodyPr/>
                    <a:lstStyle/>
                    <a:p>
                      <a:pPr algn="l" fontAlgn="b"/>
                      <a:endParaRPr lang="en-ZA" sz="900" b="0" i="0" u="none" strike="noStrike" dirty="0">
                        <a:solidFill>
                          <a:srgbClr val="000000"/>
                        </a:solidFill>
                        <a:effectLst/>
                        <a:latin typeface="+mn-lt"/>
                      </a:endParaRPr>
                    </a:p>
                  </a:txBody>
                  <a:tcPr marL="6623" marR="6623" marT="6623" marB="0" anchor="b"/>
                </a:tc>
                <a:tc>
                  <a:txBody>
                    <a:bodyPr/>
                    <a:lstStyle/>
                    <a:p>
                      <a:pPr algn="l" fontAlgn="b"/>
                      <a:endParaRPr lang="en-ZA" sz="900" b="0" i="0" u="none" strike="noStrike" dirty="0">
                        <a:solidFill>
                          <a:srgbClr val="000000"/>
                        </a:solidFill>
                        <a:effectLst/>
                        <a:latin typeface="+mn-lt"/>
                      </a:endParaRPr>
                    </a:p>
                  </a:txBody>
                  <a:tcPr marL="6623" marR="6623" marT="6623" marB="0" anchor="b"/>
                </a:tc>
                <a:tc>
                  <a:txBody>
                    <a:bodyPr/>
                    <a:lstStyle/>
                    <a:p>
                      <a:pPr algn="l" fontAlgn="b"/>
                      <a:endParaRPr lang="en-ZA" sz="900" b="0" i="0" u="none" strike="noStrike" dirty="0">
                        <a:solidFill>
                          <a:srgbClr val="000000"/>
                        </a:solidFill>
                        <a:effectLst/>
                        <a:latin typeface="+mn-lt"/>
                      </a:endParaRPr>
                    </a:p>
                  </a:txBody>
                  <a:tcPr marL="6623" marR="6623" marT="6623" marB="0" anchor="b"/>
                </a:tc>
                <a:tc>
                  <a:txBody>
                    <a:bodyPr/>
                    <a:lstStyle/>
                    <a:p>
                      <a:pPr algn="ctr" fontAlgn="b"/>
                      <a:endParaRPr lang="en-ZA" sz="900" b="0" i="0" u="none" strike="noStrike">
                        <a:solidFill>
                          <a:srgbClr val="000000"/>
                        </a:solidFill>
                        <a:effectLst/>
                        <a:latin typeface="+mn-lt"/>
                      </a:endParaRPr>
                    </a:p>
                  </a:txBody>
                  <a:tcPr marL="6623" marR="6623" marT="6623" marB="0" anchor="b"/>
                </a:tc>
                <a:tc>
                  <a:txBody>
                    <a:bodyPr/>
                    <a:lstStyle/>
                    <a:p>
                      <a:pPr algn="ctr" fontAlgn="b"/>
                      <a:endParaRPr lang="en-ZA" sz="900" b="0" i="0" u="none" strike="noStrike">
                        <a:solidFill>
                          <a:srgbClr val="000000"/>
                        </a:solidFill>
                        <a:effectLst/>
                        <a:latin typeface="+mn-lt"/>
                      </a:endParaRPr>
                    </a:p>
                  </a:txBody>
                  <a:tcPr marL="6623" marR="6623" marT="6623" marB="0" anchor="b"/>
                </a:tc>
                <a:tc>
                  <a:txBody>
                    <a:bodyPr/>
                    <a:lstStyle/>
                    <a:p>
                      <a:pPr algn="ctr" fontAlgn="b"/>
                      <a:endParaRPr lang="en-ZA" sz="900" b="0" i="0" u="none" strike="noStrike" dirty="0">
                        <a:solidFill>
                          <a:srgbClr val="000000"/>
                        </a:solidFill>
                        <a:effectLst/>
                        <a:latin typeface="+mn-lt"/>
                      </a:endParaRPr>
                    </a:p>
                  </a:txBody>
                  <a:tcPr marL="6623" marR="6623" marT="6623" marB="0" anchor="b"/>
                </a:tc>
                <a:tc>
                  <a:txBody>
                    <a:bodyPr/>
                    <a:lstStyle/>
                    <a:p>
                      <a:pPr algn="ctr" fontAlgn="b"/>
                      <a:endParaRPr lang="en-ZA" sz="900" b="0" i="0" u="none" strike="noStrike" dirty="0">
                        <a:solidFill>
                          <a:srgbClr val="000000"/>
                        </a:solidFill>
                        <a:effectLst/>
                        <a:latin typeface="+mn-lt"/>
                      </a:endParaRPr>
                    </a:p>
                  </a:txBody>
                  <a:tcPr marL="6623" marR="6623" marT="6623" marB="0" anchor="b"/>
                </a:tc>
              </a:tr>
              <a:tr h="144249">
                <a:tc>
                  <a:txBody>
                    <a:bodyPr/>
                    <a:lstStyle/>
                    <a:p>
                      <a:pPr algn="l" fontAlgn="b"/>
                      <a:endParaRPr lang="en-ZA" sz="900" b="0" i="0" u="none" strike="noStrike" dirty="0">
                        <a:solidFill>
                          <a:srgbClr val="000000"/>
                        </a:solidFill>
                        <a:effectLst/>
                        <a:latin typeface="+mn-lt"/>
                      </a:endParaRPr>
                    </a:p>
                  </a:txBody>
                  <a:tcPr marL="6623" marR="6623" marT="6623" marB="0" anchor="b"/>
                </a:tc>
                <a:tc>
                  <a:txBody>
                    <a:bodyPr/>
                    <a:lstStyle/>
                    <a:p>
                      <a:pPr algn="l" fontAlgn="b"/>
                      <a:endParaRPr lang="en-ZA" sz="900" b="0" i="0" u="none" strike="noStrike">
                        <a:solidFill>
                          <a:srgbClr val="000000"/>
                        </a:solidFill>
                        <a:effectLst/>
                        <a:latin typeface="+mn-lt"/>
                      </a:endParaRPr>
                    </a:p>
                  </a:txBody>
                  <a:tcPr marL="6623" marR="6623" marT="6623" marB="0" anchor="b"/>
                </a:tc>
                <a:tc>
                  <a:txBody>
                    <a:bodyPr/>
                    <a:lstStyle/>
                    <a:p>
                      <a:pPr algn="l" fontAlgn="b"/>
                      <a:r>
                        <a:rPr lang="en-ZA" sz="1000" b="1" i="0" u="none" strike="noStrike" dirty="0">
                          <a:solidFill>
                            <a:srgbClr val="000000"/>
                          </a:solidFill>
                          <a:effectLst/>
                          <a:latin typeface="+mn-lt"/>
                        </a:rPr>
                        <a:t>Condonation not requested from </a:t>
                      </a:r>
                      <a:r>
                        <a:rPr lang="en-ZA" sz="1000" b="1" i="0" u="none" strike="noStrike" dirty="0" smtClean="0">
                          <a:solidFill>
                            <a:srgbClr val="000000"/>
                          </a:solidFill>
                          <a:effectLst/>
                          <a:latin typeface="+mn-lt"/>
                        </a:rPr>
                        <a:t>NT as yet</a:t>
                      </a:r>
                      <a:endParaRPr lang="en-ZA" sz="1000" b="1" i="0" u="none" strike="noStrike" dirty="0">
                        <a:solidFill>
                          <a:srgbClr val="000000"/>
                        </a:solidFill>
                        <a:effectLst/>
                        <a:latin typeface="+mn-lt"/>
                      </a:endParaRPr>
                    </a:p>
                  </a:txBody>
                  <a:tcPr marL="9525" marR="9525" marT="9525" marB="0" anchor="b"/>
                </a:tc>
                <a:tc>
                  <a:txBody>
                    <a:bodyPr/>
                    <a:lstStyle/>
                    <a:p>
                      <a:pPr algn="r" fontAlgn="b"/>
                      <a:r>
                        <a:rPr lang="en-ZA" sz="1000" b="1" i="0" u="none" strike="noStrike" dirty="0">
                          <a:solidFill>
                            <a:srgbClr val="000000"/>
                          </a:solidFill>
                          <a:effectLst/>
                          <a:latin typeface="+mn-lt"/>
                        </a:rPr>
                        <a:t>6,456,674</a:t>
                      </a:r>
                    </a:p>
                  </a:txBody>
                  <a:tcPr marL="9525" marR="9525" marT="9525" marB="0" anchor="b"/>
                </a:tc>
                <a:tc>
                  <a:txBody>
                    <a:bodyPr/>
                    <a:lstStyle/>
                    <a:p>
                      <a:pPr algn="ctr" fontAlgn="b"/>
                      <a:endParaRPr lang="en-ZA" sz="900" b="0" i="0" u="none" strike="noStrike" dirty="0">
                        <a:solidFill>
                          <a:srgbClr val="000000"/>
                        </a:solidFill>
                        <a:effectLst/>
                        <a:latin typeface="+mn-lt"/>
                      </a:endParaRPr>
                    </a:p>
                  </a:txBody>
                  <a:tcPr marL="6623" marR="6623" marT="6623" marB="0" anchor="b"/>
                </a:tc>
                <a:tc>
                  <a:txBody>
                    <a:bodyPr/>
                    <a:lstStyle/>
                    <a:p>
                      <a:pPr algn="ctr" fontAlgn="b"/>
                      <a:endParaRPr lang="en-ZA" sz="900" b="0" i="0" u="none" strike="noStrike">
                        <a:solidFill>
                          <a:srgbClr val="000000"/>
                        </a:solidFill>
                        <a:effectLst/>
                        <a:latin typeface="+mn-lt"/>
                      </a:endParaRPr>
                    </a:p>
                  </a:txBody>
                  <a:tcPr marL="6623" marR="6623" marT="6623" marB="0" anchor="b"/>
                </a:tc>
                <a:tc>
                  <a:txBody>
                    <a:bodyPr/>
                    <a:lstStyle/>
                    <a:p>
                      <a:pPr algn="ctr" fontAlgn="b"/>
                      <a:endParaRPr lang="en-ZA" sz="900" b="0" i="0" u="none" strike="noStrike" dirty="0">
                        <a:solidFill>
                          <a:srgbClr val="000000"/>
                        </a:solidFill>
                        <a:effectLst/>
                        <a:latin typeface="+mn-lt"/>
                      </a:endParaRPr>
                    </a:p>
                  </a:txBody>
                  <a:tcPr marL="6623" marR="6623" marT="6623" marB="0" anchor="b"/>
                </a:tc>
                <a:tc>
                  <a:txBody>
                    <a:bodyPr/>
                    <a:lstStyle/>
                    <a:p>
                      <a:pPr algn="ctr" fontAlgn="b"/>
                      <a:endParaRPr lang="en-ZA" sz="900" b="0" i="0" u="none" strike="noStrike" dirty="0">
                        <a:solidFill>
                          <a:srgbClr val="000000"/>
                        </a:solidFill>
                        <a:effectLst/>
                        <a:latin typeface="+mn-lt"/>
                      </a:endParaRPr>
                    </a:p>
                  </a:txBody>
                  <a:tcPr marL="6623" marR="6623" marT="6623" marB="0" anchor="b"/>
                </a:tc>
              </a:tr>
              <a:tr h="198348">
                <a:tc>
                  <a:txBody>
                    <a:bodyPr/>
                    <a:lstStyle/>
                    <a:p>
                      <a:pPr algn="l" fontAlgn="b"/>
                      <a:endParaRPr lang="en-ZA" sz="900" b="0" i="0" u="none" strike="noStrike">
                        <a:solidFill>
                          <a:srgbClr val="000000"/>
                        </a:solidFill>
                        <a:effectLst/>
                        <a:latin typeface="+mn-lt"/>
                      </a:endParaRPr>
                    </a:p>
                  </a:txBody>
                  <a:tcPr marL="6623" marR="6623" marT="6623" marB="0" anchor="b"/>
                </a:tc>
                <a:tc>
                  <a:txBody>
                    <a:bodyPr/>
                    <a:lstStyle/>
                    <a:p>
                      <a:pPr algn="l" fontAlgn="b"/>
                      <a:endParaRPr lang="en-ZA" sz="900" b="0" i="0" u="none" strike="noStrike">
                        <a:solidFill>
                          <a:srgbClr val="000000"/>
                        </a:solidFill>
                        <a:effectLst/>
                        <a:latin typeface="+mn-lt"/>
                      </a:endParaRPr>
                    </a:p>
                  </a:txBody>
                  <a:tcPr marL="6623" marR="6623" marT="6623" marB="0" anchor="b"/>
                </a:tc>
                <a:tc>
                  <a:txBody>
                    <a:bodyPr/>
                    <a:lstStyle/>
                    <a:p>
                      <a:pPr algn="l" fontAlgn="b"/>
                      <a:r>
                        <a:rPr lang="en-ZA" sz="900" b="0" i="0" u="none" strike="noStrike" dirty="0">
                          <a:solidFill>
                            <a:srgbClr val="000000"/>
                          </a:solidFill>
                          <a:effectLst/>
                          <a:latin typeface="+mn-lt"/>
                        </a:rPr>
                        <a:t>Commissioners 10% - 2017</a:t>
                      </a:r>
                    </a:p>
                  </a:txBody>
                  <a:tcPr marL="9525" marR="9525" marT="9525" marB="0" anchor="b"/>
                </a:tc>
                <a:tc>
                  <a:txBody>
                    <a:bodyPr/>
                    <a:lstStyle/>
                    <a:p>
                      <a:pPr algn="r" fontAlgn="b"/>
                      <a:r>
                        <a:rPr lang="en-ZA" sz="900" b="0" i="0" u="none" strike="noStrike" dirty="0">
                          <a:solidFill>
                            <a:srgbClr val="000000"/>
                          </a:solidFill>
                          <a:effectLst/>
                          <a:latin typeface="+mn-lt"/>
                        </a:rPr>
                        <a:t>1,796,569</a:t>
                      </a:r>
                    </a:p>
                  </a:txBody>
                  <a:tcPr marL="9525" marR="9525" marT="9525" marB="0" anchor="b"/>
                </a:tc>
                <a:tc>
                  <a:txBody>
                    <a:bodyPr/>
                    <a:lstStyle/>
                    <a:p>
                      <a:pPr algn="ctr" fontAlgn="b"/>
                      <a:endParaRPr lang="en-ZA" sz="900" b="0" i="0" u="none" strike="noStrike" dirty="0">
                        <a:solidFill>
                          <a:srgbClr val="000000"/>
                        </a:solidFill>
                        <a:effectLst/>
                        <a:latin typeface="+mn-lt"/>
                      </a:endParaRPr>
                    </a:p>
                  </a:txBody>
                  <a:tcPr marL="6623" marR="6623" marT="6623" marB="0" anchor="b"/>
                </a:tc>
                <a:tc>
                  <a:txBody>
                    <a:bodyPr/>
                    <a:lstStyle/>
                    <a:p>
                      <a:pPr algn="ctr" fontAlgn="b"/>
                      <a:endParaRPr lang="en-ZA" sz="900" b="0" i="0" u="none" strike="noStrike" dirty="0">
                        <a:solidFill>
                          <a:srgbClr val="000000"/>
                        </a:solidFill>
                        <a:effectLst/>
                        <a:latin typeface="+mn-lt"/>
                      </a:endParaRPr>
                    </a:p>
                  </a:txBody>
                  <a:tcPr marL="6623" marR="6623" marT="6623" marB="0" anchor="b"/>
                </a:tc>
                <a:tc>
                  <a:txBody>
                    <a:bodyPr/>
                    <a:lstStyle/>
                    <a:p>
                      <a:pPr algn="ctr" fontAlgn="b"/>
                      <a:endParaRPr lang="en-ZA" sz="900" b="0" i="0" u="none" strike="noStrike" dirty="0">
                        <a:solidFill>
                          <a:srgbClr val="000000"/>
                        </a:solidFill>
                        <a:effectLst/>
                        <a:latin typeface="+mn-lt"/>
                      </a:endParaRPr>
                    </a:p>
                  </a:txBody>
                  <a:tcPr marL="6623" marR="6623" marT="6623" marB="0" anchor="b"/>
                </a:tc>
                <a:tc>
                  <a:txBody>
                    <a:bodyPr/>
                    <a:lstStyle/>
                    <a:p>
                      <a:pPr algn="ctr" fontAlgn="b"/>
                      <a:endParaRPr lang="en-ZA" sz="900" b="0" i="0" u="none" strike="noStrike" dirty="0">
                        <a:solidFill>
                          <a:srgbClr val="000000"/>
                        </a:solidFill>
                        <a:effectLst/>
                        <a:latin typeface="+mn-lt"/>
                      </a:endParaRPr>
                    </a:p>
                  </a:txBody>
                  <a:tcPr marL="6623" marR="6623" marT="6623" marB="0" anchor="b"/>
                </a:tc>
              </a:tr>
              <a:tr h="144016">
                <a:tc>
                  <a:txBody>
                    <a:bodyPr/>
                    <a:lstStyle/>
                    <a:p>
                      <a:pPr algn="l" fontAlgn="b"/>
                      <a:endParaRPr lang="en-ZA" sz="900" b="0" i="0" u="none" strike="noStrike">
                        <a:solidFill>
                          <a:srgbClr val="000000"/>
                        </a:solidFill>
                        <a:effectLst/>
                        <a:latin typeface="+mn-lt"/>
                      </a:endParaRPr>
                    </a:p>
                  </a:txBody>
                  <a:tcPr marL="6623" marR="6623" marT="6623" marB="0" anchor="b"/>
                </a:tc>
                <a:tc>
                  <a:txBody>
                    <a:bodyPr/>
                    <a:lstStyle/>
                    <a:p>
                      <a:pPr algn="l" fontAlgn="b"/>
                      <a:endParaRPr lang="en-ZA" sz="900" b="0" i="0" u="none" strike="noStrike">
                        <a:solidFill>
                          <a:srgbClr val="000000"/>
                        </a:solidFill>
                        <a:effectLst/>
                        <a:latin typeface="+mn-lt"/>
                      </a:endParaRPr>
                    </a:p>
                  </a:txBody>
                  <a:tcPr marL="6623" marR="6623" marT="6623" marB="0" anchor="b"/>
                </a:tc>
                <a:tc>
                  <a:txBody>
                    <a:bodyPr/>
                    <a:lstStyle/>
                    <a:p>
                      <a:pPr algn="l" fontAlgn="b"/>
                      <a:r>
                        <a:rPr lang="en-ZA" sz="900" b="0" i="0" u="none" strike="noStrike" dirty="0">
                          <a:solidFill>
                            <a:srgbClr val="000000"/>
                          </a:solidFill>
                          <a:effectLst/>
                          <a:latin typeface="+mn-lt"/>
                        </a:rPr>
                        <a:t>Overpayment of voting stations - 2017</a:t>
                      </a:r>
                    </a:p>
                  </a:txBody>
                  <a:tcPr marL="9525" marR="9525" marT="9525" marB="0" anchor="b"/>
                </a:tc>
                <a:tc>
                  <a:txBody>
                    <a:bodyPr/>
                    <a:lstStyle/>
                    <a:p>
                      <a:pPr algn="r" fontAlgn="b"/>
                      <a:r>
                        <a:rPr lang="en-ZA" sz="900" b="0" i="0" u="none" strike="noStrike" dirty="0">
                          <a:solidFill>
                            <a:srgbClr val="000000"/>
                          </a:solidFill>
                          <a:effectLst/>
                          <a:latin typeface="+mn-lt"/>
                        </a:rPr>
                        <a:t>17,100</a:t>
                      </a:r>
                    </a:p>
                  </a:txBody>
                  <a:tcPr marL="9525" marR="9525" marT="9525" marB="0" anchor="b"/>
                </a:tc>
                <a:tc>
                  <a:txBody>
                    <a:bodyPr/>
                    <a:lstStyle/>
                    <a:p>
                      <a:pPr algn="ctr" fontAlgn="b"/>
                      <a:endParaRPr lang="en-ZA" sz="900" b="0" i="0" u="none" strike="noStrike" dirty="0">
                        <a:solidFill>
                          <a:srgbClr val="000000"/>
                        </a:solidFill>
                        <a:effectLst/>
                        <a:latin typeface="+mn-lt"/>
                      </a:endParaRPr>
                    </a:p>
                  </a:txBody>
                  <a:tcPr marL="6623" marR="6623" marT="6623" marB="0" anchor="b"/>
                </a:tc>
                <a:tc>
                  <a:txBody>
                    <a:bodyPr/>
                    <a:lstStyle/>
                    <a:p>
                      <a:pPr algn="ctr" fontAlgn="b"/>
                      <a:endParaRPr lang="en-ZA" sz="900" b="0" i="0" u="none" strike="noStrike" dirty="0">
                        <a:solidFill>
                          <a:srgbClr val="000000"/>
                        </a:solidFill>
                        <a:effectLst/>
                        <a:latin typeface="+mn-lt"/>
                      </a:endParaRPr>
                    </a:p>
                  </a:txBody>
                  <a:tcPr marL="6623" marR="6623" marT="6623" marB="0" anchor="b"/>
                </a:tc>
                <a:tc>
                  <a:txBody>
                    <a:bodyPr/>
                    <a:lstStyle/>
                    <a:p>
                      <a:pPr algn="ctr" fontAlgn="b"/>
                      <a:endParaRPr lang="en-ZA" sz="900" b="0" i="0" u="none" strike="noStrike" dirty="0">
                        <a:solidFill>
                          <a:srgbClr val="000000"/>
                        </a:solidFill>
                        <a:effectLst/>
                        <a:latin typeface="+mn-lt"/>
                      </a:endParaRPr>
                    </a:p>
                  </a:txBody>
                  <a:tcPr marL="6623" marR="6623" marT="6623" marB="0" anchor="b"/>
                </a:tc>
                <a:tc>
                  <a:txBody>
                    <a:bodyPr/>
                    <a:lstStyle/>
                    <a:p>
                      <a:pPr algn="ctr" fontAlgn="b"/>
                      <a:endParaRPr lang="en-ZA" sz="900" b="0" i="0" u="none" strike="noStrike" dirty="0">
                        <a:solidFill>
                          <a:srgbClr val="000000"/>
                        </a:solidFill>
                        <a:effectLst/>
                        <a:latin typeface="+mn-lt"/>
                      </a:endParaRPr>
                    </a:p>
                  </a:txBody>
                  <a:tcPr marL="6623" marR="6623" marT="6623" marB="0" anchor="b"/>
                </a:tc>
              </a:tr>
              <a:tr h="213355">
                <a:tc>
                  <a:txBody>
                    <a:bodyPr/>
                    <a:lstStyle/>
                    <a:p>
                      <a:pPr algn="l" fontAlgn="b"/>
                      <a:endParaRPr lang="en-ZA" sz="900" b="0" i="0" u="none" strike="noStrike">
                        <a:solidFill>
                          <a:srgbClr val="000000"/>
                        </a:solidFill>
                        <a:effectLst/>
                        <a:latin typeface="+mn-lt"/>
                      </a:endParaRPr>
                    </a:p>
                  </a:txBody>
                  <a:tcPr marL="6623" marR="6623" marT="6623" marB="0" anchor="b"/>
                </a:tc>
                <a:tc>
                  <a:txBody>
                    <a:bodyPr/>
                    <a:lstStyle/>
                    <a:p>
                      <a:pPr algn="l" fontAlgn="b"/>
                      <a:endParaRPr lang="en-ZA" sz="900" b="0" i="0" u="none" strike="noStrike">
                        <a:solidFill>
                          <a:srgbClr val="000000"/>
                        </a:solidFill>
                        <a:effectLst/>
                        <a:latin typeface="+mn-lt"/>
                      </a:endParaRPr>
                    </a:p>
                  </a:txBody>
                  <a:tcPr marL="6623" marR="6623" marT="6623" marB="0" anchor="b"/>
                </a:tc>
                <a:tc>
                  <a:txBody>
                    <a:bodyPr/>
                    <a:lstStyle/>
                    <a:p>
                      <a:pPr algn="l" fontAlgn="b"/>
                      <a:r>
                        <a:rPr lang="en-ZA" sz="900" b="0" i="0" u="none" strike="noStrike" dirty="0">
                          <a:solidFill>
                            <a:srgbClr val="000000"/>
                          </a:solidFill>
                          <a:effectLst/>
                          <a:latin typeface="+mn-lt"/>
                        </a:rPr>
                        <a:t>ESS payments - 2017</a:t>
                      </a:r>
                    </a:p>
                  </a:txBody>
                  <a:tcPr marL="9525" marR="9525" marT="9525" marB="0" anchor="b"/>
                </a:tc>
                <a:tc>
                  <a:txBody>
                    <a:bodyPr/>
                    <a:lstStyle/>
                    <a:p>
                      <a:pPr algn="r" fontAlgn="b"/>
                      <a:r>
                        <a:rPr lang="en-ZA" sz="900" b="0" i="0" u="none" strike="noStrike" dirty="0">
                          <a:solidFill>
                            <a:srgbClr val="000000"/>
                          </a:solidFill>
                          <a:effectLst/>
                          <a:latin typeface="+mn-lt"/>
                        </a:rPr>
                        <a:t>720</a:t>
                      </a:r>
                    </a:p>
                  </a:txBody>
                  <a:tcPr marL="9525" marR="9525" marT="9525" marB="0" anchor="b"/>
                </a:tc>
                <a:tc>
                  <a:txBody>
                    <a:bodyPr/>
                    <a:lstStyle/>
                    <a:p>
                      <a:pPr algn="l" fontAlgn="b"/>
                      <a:endParaRPr lang="en-ZA" sz="900" b="0" i="0" u="none" strike="noStrike" dirty="0">
                        <a:solidFill>
                          <a:srgbClr val="000000"/>
                        </a:solidFill>
                        <a:effectLst/>
                        <a:latin typeface="+mn-lt"/>
                      </a:endParaRPr>
                    </a:p>
                  </a:txBody>
                  <a:tcPr marL="6623" marR="6623" marT="6623" marB="0" anchor="b"/>
                </a:tc>
                <a:tc>
                  <a:txBody>
                    <a:bodyPr/>
                    <a:lstStyle/>
                    <a:p>
                      <a:pPr algn="l" fontAlgn="b"/>
                      <a:endParaRPr lang="en-ZA" sz="900" b="0" i="0" u="none" strike="noStrike" dirty="0">
                        <a:solidFill>
                          <a:srgbClr val="000000"/>
                        </a:solidFill>
                        <a:effectLst/>
                        <a:latin typeface="+mn-lt"/>
                      </a:endParaRPr>
                    </a:p>
                  </a:txBody>
                  <a:tcPr marL="6623" marR="6623" marT="6623" marB="0" anchor="b"/>
                </a:tc>
                <a:tc>
                  <a:txBody>
                    <a:bodyPr/>
                    <a:lstStyle/>
                    <a:p>
                      <a:pPr algn="l" fontAlgn="b"/>
                      <a:endParaRPr lang="en-ZA" sz="900" b="0" i="0" u="none" strike="noStrike" dirty="0">
                        <a:solidFill>
                          <a:srgbClr val="000000"/>
                        </a:solidFill>
                        <a:effectLst/>
                        <a:latin typeface="+mn-lt"/>
                      </a:endParaRPr>
                    </a:p>
                  </a:txBody>
                  <a:tcPr marL="6623" marR="6623" marT="6623" marB="0" anchor="b"/>
                </a:tc>
                <a:tc>
                  <a:txBody>
                    <a:bodyPr/>
                    <a:lstStyle/>
                    <a:p>
                      <a:pPr algn="l" fontAlgn="b"/>
                      <a:endParaRPr lang="en-ZA" sz="900" b="0" i="0" u="none" strike="noStrike" dirty="0">
                        <a:solidFill>
                          <a:srgbClr val="000000"/>
                        </a:solidFill>
                        <a:effectLst/>
                        <a:latin typeface="+mn-lt"/>
                      </a:endParaRPr>
                    </a:p>
                  </a:txBody>
                  <a:tcPr marL="6623" marR="6623" marT="6623" marB="0" anchor="b"/>
                </a:tc>
              </a:tr>
              <a:tr h="216024">
                <a:tc>
                  <a:txBody>
                    <a:bodyPr/>
                    <a:lstStyle/>
                    <a:p>
                      <a:pPr algn="l" fontAlgn="b"/>
                      <a:endParaRPr lang="en-ZA" sz="900" b="0" i="0" u="none" strike="noStrike">
                        <a:solidFill>
                          <a:srgbClr val="000000"/>
                        </a:solidFill>
                        <a:effectLst/>
                        <a:latin typeface="+mn-lt"/>
                      </a:endParaRPr>
                    </a:p>
                  </a:txBody>
                  <a:tcPr marL="6623" marR="6623" marT="6623" marB="0" anchor="b"/>
                </a:tc>
                <a:tc>
                  <a:txBody>
                    <a:bodyPr/>
                    <a:lstStyle/>
                    <a:p>
                      <a:pPr algn="l" fontAlgn="b"/>
                      <a:endParaRPr lang="en-ZA" sz="900" b="0" i="0" u="none" strike="noStrike" dirty="0">
                        <a:solidFill>
                          <a:srgbClr val="000000"/>
                        </a:solidFill>
                        <a:effectLst/>
                        <a:latin typeface="+mn-lt"/>
                      </a:endParaRPr>
                    </a:p>
                  </a:txBody>
                  <a:tcPr marL="6623" marR="6623" marT="6623" marB="0" anchor="b"/>
                </a:tc>
                <a:tc>
                  <a:txBody>
                    <a:bodyPr/>
                    <a:lstStyle/>
                    <a:p>
                      <a:pPr algn="l" fontAlgn="b"/>
                      <a:r>
                        <a:rPr lang="en-ZA" sz="900" b="0" i="0" u="none" strike="noStrike" dirty="0">
                          <a:solidFill>
                            <a:srgbClr val="000000"/>
                          </a:solidFill>
                          <a:effectLst/>
                          <a:latin typeface="+mn-lt"/>
                        </a:rPr>
                        <a:t>Functionality Criteria - No transaction listing </a:t>
                      </a:r>
                    </a:p>
                  </a:txBody>
                  <a:tcPr marL="9525" marR="9525" marT="9525" marB="0" anchor="b"/>
                </a:tc>
                <a:tc>
                  <a:txBody>
                    <a:bodyPr/>
                    <a:lstStyle/>
                    <a:p>
                      <a:pPr algn="r" fontAlgn="b"/>
                      <a:r>
                        <a:rPr lang="en-ZA" sz="900" b="0" i="0" u="none" strike="noStrike">
                          <a:solidFill>
                            <a:srgbClr val="000000"/>
                          </a:solidFill>
                          <a:effectLst/>
                          <a:latin typeface="+mn-lt"/>
                        </a:rPr>
                        <a:t>386,785</a:t>
                      </a:r>
                    </a:p>
                  </a:txBody>
                  <a:tcPr marL="9525" marR="9525" marT="9525" marB="0" anchor="b"/>
                </a:tc>
                <a:tc>
                  <a:txBody>
                    <a:bodyPr/>
                    <a:lstStyle/>
                    <a:p>
                      <a:pPr algn="l" fontAlgn="b"/>
                      <a:endParaRPr lang="en-ZA" sz="900" b="0" i="0" u="none" strike="noStrike" dirty="0">
                        <a:solidFill>
                          <a:srgbClr val="000000"/>
                        </a:solidFill>
                        <a:effectLst/>
                        <a:latin typeface="+mn-lt"/>
                      </a:endParaRPr>
                    </a:p>
                  </a:txBody>
                  <a:tcPr marL="6623" marR="6623" marT="6623" marB="0" anchor="b"/>
                </a:tc>
                <a:tc>
                  <a:txBody>
                    <a:bodyPr/>
                    <a:lstStyle/>
                    <a:p>
                      <a:pPr algn="l" fontAlgn="b"/>
                      <a:endParaRPr lang="en-ZA" sz="900" b="0" i="0" u="none" strike="noStrike" dirty="0">
                        <a:solidFill>
                          <a:srgbClr val="000000"/>
                        </a:solidFill>
                        <a:effectLst/>
                        <a:latin typeface="+mn-lt"/>
                      </a:endParaRPr>
                    </a:p>
                  </a:txBody>
                  <a:tcPr marL="6623" marR="6623" marT="6623" marB="0" anchor="b"/>
                </a:tc>
                <a:tc>
                  <a:txBody>
                    <a:bodyPr/>
                    <a:lstStyle/>
                    <a:p>
                      <a:pPr algn="l" fontAlgn="b"/>
                      <a:endParaRPr lang="en-ZA" sz="900" b="0" i="0" u="none" strike="noStrike" dirty="0">
                        <a:solidFill>
                          <a:srgbClr val="000000"/>
                        </a:solidFill>
                        <a:effectLst/>
                        <a:latin typeface="+mn-lt"/>
                      </a:endParaRPr>
                    </a:p>
                  </a:txBody>
                  <a:tcPr marL="6623" marR="6623" marT="6623" marB="0" anchor="b"/>
                </a:tc>
                <a:tc>
                  <a:txBody>
                    <a:bodyPr/>
                    <a:lstStyle/>
                    <a:p>
                      <a:pPr algn="l" fontAlgn="b"/>
                      <a:endParaRPr lang="en-ZA" sz="900" b="0" i="0" u="none" strike="noStrike" dirty="0">
                        <a:solidFill>
                          <a:srgbClr val="000000"/>
                        </a:solidFill>
                        <a:effectLst/>
                        <a:latin typeface="+mn-lt"/>
                      </a:endParaRPr>
                    </a:p>
                  </a:txBody>
                  <a:tcPr marL="6623" marR="6623" marT="6623" marB="0" anchor="b"/>
                </a:tc>
              </a:tr>
              <a:tr h="216024">
                <a:tc>
                  <a:txBody>
                    <a:bodyPr/>
                    <a:lstStyle/>
                    <a:p>
                      <a:pPr algn="l" fontAlgn="b"/>
                      <a:endParaRPr lang="en-ZA" sz="900" b="0" i="0" u="none" strike="noStrike">
                        <a:solidFill>
                          <a:srgbClr val="000000"/>
                        </a:solidFill>
                        <a:effectLst/>
                        <a:latin typeface="+mn-lt"/>
                      </a:endParaRPr>
                    </a:p>
                  </a:txBody>
                  <a:tcPr marL="6623" marR="6623" marT="6623" marB="0" anchor="b"/>
                </a:tc>
                <a:tc>
                  <a:txBody>
                    <a:bodyPr/>
                    <a:lstStyle/>
                    <a:p>
                      <a:pPr algn="l" fontAlgn="b"/>
                      <a:endParaRPr lang="en-ZA" sz="900" b="0" i="0" u="none" strike="noStrike">
                        <a:solidFill>
                          <a:srgbClr val="000000"/>
                        </a:solidFill>
                        <a:effectLst/>
                        <a:latin typeface="+mn-lt"/>
                      </a:endParaRPr>
                    </a:p>
                  </a:txBody>
                  <a:tcPr marL="6623" marR="6623" marT="6623" marB="0" anchor="b"/>
                </a:tc>
                <a:tc>
                  <a:txBody>
                    <a:bodyPr/>
                    <a:lstStyle/>
                    <a:p>
                      <a:pPr algn="l" fontAlgn="b"/>
                      <a:r>
                        <a:rPr lang="en-ZA" sz="900" b="0" i="0" u="none" strike="noStrike" dirty="0">
                          <a:solidFill>
                            <a:srgbClr val="000000"/>
                          </a:solidFill>
                          <a:effectLst/>
                          <a:latin typeface="+mn-lt"/>
                        </a:rPr>
                        <a:t>Procurement processes not followed from prior years</a:t>
                      </a:r>
                    </a:p>
                  </a:txBody>
                  <a:tcPr marL="9525" marR="9525" marT="9525" marB="0" anchor="b"/>
                </a:tc>
                <a:tc>
                  <a:txBody>
                    <a:bodyPr/>
                    <a:lstStyle/>
                    <a:p>
                      <a:pPr algn="r" fontAlgn="b"/>
                      <a:r>
                        <a:rPr lang="en-ZA" sz="900" b="0" i="0" u="none" strike="noStrike" dirty="0">
                          <a:solidFill>
                            <a:srgbClr val="000000"/>
                          </a:solidFill>
                          <a:effectLst/>
                          <a:latin typeface="+mn-lt"/>
                        </a:rPr>
                        <a:t>4,255,500</a:t>
                      </a:r>
                    </a:p>
                  </a:txBody>
                  <a:tcPr marL="9525" marR="9525" marT="9525" marB="0" anchor="b"/>
                </a:tc>
                <a:tc>
                  <a:txBody>
                    <a:bodyPr/>
                    <a:lstStyle/>
                    <a:p>
                      <a:pPr algn="l" fontAlgn="b"/>
                      <a:endParaRPr lang="en-ZA" sz="900" b="0" i="0" u="none" strike="noStrike" dirty="0">
                        <a:solidFill>
                          <a:srgbClr val="000000"/>
                        </a:solidFill>
                        <a:effectLst/>
                        <a:latin typeface="+mn-lt"/>
                      </a:endParaRPr>
                    </a:p>
                  </a:txBody>
                  <a:tcPr marL="6623" marR="6623" marT="6623" marB="0" anchor="b"/>
                </a:tc>
                <a:tc>
                  <a:txBody>
                    <a:bodyPr/>
                    <a:lstStyle/>
                    <a:p>
                      <a:pPr algn="l" fontAlgn="b"/>
                      <a:endParaRPr lang="en-ZA" sz="900" b="0" i="0" u="none" strike="noStrike" dirty="0">
                        <a:solidFill>
                          <a:srgbClr val="000000"/>
                        </a:solidFill>
                        <a:effectLst/>
                        <a:latin typeface="+mn-lt"/>
                      </a:endParaRPr>
                    </a:p>
                  </a:txBody>
                  <a:tcPr marL="6623" marR="6623" marT="6623" marB="0" anchor="b"/>
                </a:tc>
                <a:tc>
                  <a:txBody>
                    <a:bodyPr/>
                    <a:lstStyle/>
                    <a:p>
                      <a:pPr algn="l" fontAlgn="b"/>
                      <a:endParaRPr lang="en-ZA" sz="900" b="0" i="0" u="none" strike="noStrike" dirty="0">
                        <a:solidFill>
                          <a:srgbClr val="000000"/>
                        </a:solidFill>
                        <a:effectLst/>
                        <a:latin typeface="+mn-lt"/>
                      </a:endParaRPr>
                    </a:p>
                  </a:txBody>
                  <a:tcPr marL="6623" marR="6623" marT="6623" marB="0" anchor="b"/>
                </a:tc>
                <a:tc>
                  <a:txBody>
                    <a:bodyPr/>
                    <a:lstStyle/>
                    <a:p>
                      <a:pPr algn="l" fontAlgn="b"/>
                      <a:endParaRPr lang="en-ZA" sz="900" b="0" i="0" u="none" strike="noStrike" dirty="0">
                        <a:solidFill>
                          <a:srgbClr val="000000"/>
                        </a:solidFill>
                        <a:effectLst/>
                        <a:latin typeface="+mn-lt"/>
                      </a:endParaRPr>
                    </a:p>
                  </a:txBody>
                  <a:tcPr marL="6623" marR="6623" marT="6623" marB="0" anchor="b"/>
                </a:tc>
              </a:tr>
              <a:tr h="144016">
                <a:tc>
                  <a:txBody>
                    <a:bodyPr/>
                    <a:lstStyle/>
                    <a:p>
                      <a:pPr algn="l" fontAlgn="b"/>
                      <a:endParaRPr lang="en-ZA" sz="900" b="0" i="0" u="none" strike="noStrike">
                        <a:solidFill>
                          <a:srgbClr val="000000"/>
                        </a:solidFill>
                        <a:effectLst/>
                        <a:latin typeface="+mn-lt"/>
                      </a:endParaRPr>
                    </a:p>
                  </a:txBody>
                  <a:tcPr marL="6623" marR="6623" marT="6623" marB="0" anchor="b"/>
                </a:tc>
                <a:tc>
                  <a:txBody>
                    <a:bodyPr/>
                    <a:lstStyle/>
                    <a:p>
                      <a:pPr algn="l" fontAlgn="b"/>
                      <a:endParaRPr lang="en-ZA" sz="900" b="0" i="0" u="none" strike="noStrike">
                        <a:solidFill>
                          <a:srgbClr val="000000"/>
                        </a:solidFill>
                        <a:effectLst/>
                        <a:latin typeface="+mn-lt"/>
                      </a:endParaRPr>
                    </a:p>
                  </a:txBody>
                  <a:tcPr marL="6623" marR="6623" marT="6623" marB="0" anchor="b"/>
                </a:tc>
                <a:tc>
                  <a:txBody>
                    <a:bodyPr/>
                    <a:lstStyle/>
                    <a:p>
                      <a:pPr algn="l" fontAlgn="b"/>
                      <a:endParaRPr lang="en-ZA" sz="900" b="0" i="0" u="none" strike="noStrike" dirty="0">
                        <a:solidFill>
                          <a:srgbClr val="000000"/>
                        </a:solidFill>
                        <a:effectLst/>
                        <a:latin typeface="+mn-lt"/>
                      </a:endParaRPr>
                    </a:p>
                  </a:txBody>
                  <a:tcPr marL="9525" marR="9525" marT="9525" marB="0" anchor="b"/>
                </a:tc>
                <a:tc>
                  <a:txBody>
                    <a:bodyPr/>
                    <a:lstStyle/>
                    <a:p>
                      <a:pPr algn="l" fontAlgn="b"/>
                      <a:endParaRPr lang="en-ZA" sz="900" b="0" i="0" u="none" strike="noStrike" dirty="0">
                        <a:solidFill>
                          <a:srgbClr val="000000"/>
                        </a:solidFill>
                        <a:effectLst/>
                        <a:latin typeface="+mn-lt"/>
                      </a:endParaRPr>
                    </a:p>
                  </a:txBody>
                  <a:tcPr marL="9525" marR="9525" marT="9525" marB="0" anchor="b"/>
                </a:tc>
                <a:tc>
                  <a:txBody>
                    <a:bodyPr/>
                    <a:lstStyle/>
                    <a:p>
                      <a:pPr algn="l" fontAlgn="b"/>
                      <a:endParaRPr lang="en-ZA" sz="900" b="0" i="0" u="none" strike="noStrike" dirty="0">
                        <a:solidFill>
                          <a:srgbClr val="000000"/>
                        </a:solidFill>
                        <a:effectLst/>
                        <a:latin typeface="+mn-lt"/>
                      </a:endParaRPr>
                    </a:p>
                  </a:txBody>
                  <a:tcPr marL="6623" marR="6623" marT="6623" marB="0" anchor="b"/>
                </a:tc>
                <a:tc>
                  <a:txBody>
                    <a:bodyPr/>
                    <a:lstStyle/>
                    <a:p>
                      <a:pPr algn="l" fontAlgn="b"/>
                      <a:endParaRPr lang="en-ZA" sz="900" b="0" i="0" u="none" strike="noStrike">
                        <a:solidFill>
                          <a:srgbClr val="000000"/>
                        </a:solidFill>
                        <a:effectLst/>
                        <a:latin typeface="+mn-lt"/>
                      </a:endParaRPr>
                    </a:p>
                  </a:txBody>
                  <a:tcPr marL="6623" marR="6623" marT="6623" marB="0" anchor="b"/>
                </a:tc>
                <a:tc>
                  <a:txBody>
                    <a:bodyPr/>
                    <a:lstStyle/>
                    <a:p>
                      <a:pPr algn="l" fontAlgn="b"/>
                      <a:endParaRPr lang="en-ZA" sz="900" b="0" i="0" u="none" strike="noStrike" dirty="0">
                        <a:solidFill>
                          <a:srgbClr val="000000"/>
                        </a:solidFill>
                        <a:effectLst/>
                        <a:latin typeface="+mn-lt"/>
                      </a:endParaRPr>
                    </a:p>
                  </a:txBody>
                  <a:tcPr marL="6623" marR="6623" marT="6623" marB="0" anchor="b"/>
                </a:tc>
                <a:tc>
                  <a:txBody>
                    <a:bodyPr/>
                    <a:lstStyle/>
                    <a:p>
                      <a:pPr algn="l" fontAlgn="b"/>
                      <a:endParaRPr lang="en-ZA" sz="900" b="0" i="0" u="none" strike="noStrike" dirty="0">
                        <a:solidFill>
                          <a:srgbClr val="000000"/>
                        </a:solidFill>
                        <a:effectLst/>
                        <a:latin typeface="+mn-lt"/>
                      </a:endParaRPr>
                    </a:p>
                  </a:txBody>
                  <a:tcPr marL="6623" marR="6623" marT="6623" marB="0" anchor="b"/>
                </a:tc>
              </a:tr>
              <a:tr h="141347">
                <a:tc>
                  <a:txBody>
                    <a:bodyPr/>
                    <a:lstStyle/>
                    <a:p>
                      <a:pPr algn="l" fontAlgn="b"/>
                      <a:endParaRPr lang="en-ZA" sz="900" b="0" i="0" u="none" strike="noStrike">
                        <a:solidFill>
                          <a:srgbClr val="000000"/>
                        </a:solidFill>
                        <a:effectLst/>
                        <a:latin typeface="+mn-lt"/>
                      </a:endParaRPr>
                    </a:p>
                  </a:txBody>
                  <a:tcPr marL="6623" marR="6623" marT="6623" marB="0" anchor="b"/>
                </a:tc>
                <a:tc>
                  <a:txBody>
                    <a:bodyPr/>
                    <a:lstStyle/>
                    <a:p>
                      <a:pPr algn="l" fontAlgn="b"/>
                      <a:endParaRPr lang="en-ZA" sz="900" b="0" i="0" u="none" strike="noStrike">
                        <a:solidFill>
                          <a:srgbClr val="000000"/>
                        </a:solidFill>
                        <a:effectLst/>
                        <a:latin typeface="+mn-lt"/>
                      </a:endParaRPr>
                    </a:p>
                  </a:txBody>
                  <a:tcPr marL="6623" marR="6623" marT="6623" marB="0" anchor="b"/>
                </a:tc>
                <a:tc>
                  <a:txBody>
                    <a:bodyPr/>
                    <a:lstStyle/>
                    <a:p>
                      <a:pPr algn="l" fontAlgn="b"/>
                      <a:r>
                        <a:rPr lang="en-ZA" sz="1000" b="1" i="0" u="sng" strike="noStrike" dirty="0">
                          <a:solidFill>
                            <a:srgbClr val="000000"/>
                          </a:solidFill>
                          <a:effectLst/>
                          <a:latin typeface="+mn-lt"/>
                        </a:rPr>
                        <a:t>Total irregular Expenditure as disclosed in the AFS 2017/18</a:t>
                      </a:r>
                    </a:p>
                  </a:txBody>
                  <a:tcPr marL="9525" marR="9525" marT="9525" marB="0" anchor="b"/>
                </a:tc>
                <a:tc>
                  <a:txBody>
                    <a:bodyPr/>
                    <a:lstStyle/>
                    <a:p>
                      <a:pPr algn="r" fontAlgn="b"/>
                      <a:r>
                        <a:rPr lang="en-ZA" sz="1000" b="1" i="0" u="sng" strike="noStrike" dirty="0">
                          <a:solidFill>
                            <a:srgbClr val="000000"/>
                          </a:solidFill>
                          <a:effectLst/>
                          <a:latin typeface="+mn-lt"/>
                        </a:rPr>
                        <a:t>58,700,040</a:t>
                      </a:r>
                    </a:p>
                  </a:txBody>
                  <a:tcPr marL="9525" marR="9525" marT="9525" marB="0" anchor="b"/>
                </a:tc>
                <a:tc>
                  <a:txBody>
                    <a:bodyPr/>
                    <a:lstStyle/>
                    <a:p>
                      <a:pPr algn="l" fontAlgn="b"/>
                      <a:endParaRPr lang="en-ZA" sz="1000" b="0" i="0" u="none" strike="noStrike" dirty="0">
                        <a:solidFill>
                          <a:srgbClr val="000000"/>
                        </a:solidFill>
                        <a:effectLst/>
                        <a:latin typeface="+mn-lt"/>
                      </a:endParaRPr>
                    </a:p>
                  </a:txBody>
                  <a:tcPr marL="6623" marR="6623" marT="6623" marB="0" anchor="b"/>
                </a:tc>
                <a:tc>
                  <a:txBody>
                    <a:bodyPr/>
                    <a:lstStyle/>
                    <a:p>
                      <a:pPr algn="l" fontAlgn="b"/>
                      <a:endParaRPr lang="en-ZA" sz="900" b="0" i="0" u="none" strike="noStrike">
                        <a:solidFill>
                          <a:srgbClr val="000000"/>
                        </a:solidFill>
                        <a:effectLst/>
                        <a:latin typeface="+mn-lt"/>
                      </a:endParaRPr>
                    </a:p>
                  </a:txBody>
                  <a:tcPr marL="6623" marR="6623" marT="6623" marB="0" anchor="b"/>
                </a:tc>
                <a:tc>
                  <a:txBody>
                    <a:bodyPr/>
                    <a:lstStyle/>
                    <a:p>
                      <a:pPr algn="l" fontAlgn="b"/>
                      <a:endParaRPr lang="en-ZA" sz="900" b="0" i="0" u="none" strike="noStrike" dirty="0">
                        <a:solidFill>
                          <a:srgbClr val="000000"/>
                        </a:solidFill>
                        <a:effectLst/>
                        <a:latin typeface="+mn-lt"/>
                      </a:endParaRPr>
                    </a:p>
                  </a:txBody>
                  <a:tcPr marL="6623" marR="6623" marT="6623" marB="0" anchor="b"/>
                </a:tc>
                <a:tc>
                  <a:txBody>
                    <a:bodyPr/>
                    <a:lstStyle/>
                    <a:p>
                      <a:pPr algn="l" fontAlgn="b"/>
                      <a:endParaRPr lang="en-ZA" sz="900" b="0" i="0" u="none" strike="noStrike" dirty="0">
                        <a:solidFill>
                          <a:srgbClr val="000000"/>
                        </a:solidFill>
                        <a:effectLst/>
                        <a:latin typeface="+mn-lt"/>
                      </a:endParaRPr>
                    </a:p>
                  </a:txBody>
                  <a:tcPr marL="6623" marR="6623" marT="6623" marB="0" anchor="b"/>
                </a:tc>
              </a:tr>
            </a:tbl>
          </a:graphicData>
        </a:graphic>
      </p:graphicFrame>
    </p:spTree>
    <p:extLst>
      <p:ext uri="{BB962C8B-B14F-4D97-AF65-F5344CB8AC3E}">
        <p14:creationId xmlns:p14="http://schemas.microsoft.com/office/powerpoint/2010/main" xmlns="" val="26542225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03434" y="349324"/>
            <a:ext cx="8085762" cy="461665"/>
          </a:xfrm>
          <a:prstGeom prst="rect">
            <a:avLst/>
          </a:prstGeom>
          <a:noFill/>
        </p:spPr>
        <p:txBody>
          <a:bodyPr wrap="square" rtlCol="0">
            <a:spAutoFit/>
          </a:bodyPr>
          <a:lstStyle/>
          <a:p>
            <a:r>
              <a:rPr lang="en-US" sz="2400" b="1" dirty="0">
                <a:solidFill>
                  <a:srgbClr val="155294"/>
                </a:solidFill>
                <a:latin typeface="Arial" charset="0"/>
                <a:ea typeface="Arial" charset="0"/>
                <a:cs typeface="Arial" charset="0"/>
              </a:rPr>
              <a:t>Statement of Financial Performance</a:t>
            </a:r>
            <a:endParaRPr lang="en-US" sz="2400" b="1" dirty="0">
              <a:solidFill>
                <a:srgbClr val="FF0000"/>
              </a:solidFill>
              <a:latin typeface="Arial" charset="0"/>
              <a:ea typeface="Arial" charset="0"/>
              <a:cs typeface="Arial" charset="0"/>
            </a:endParaRPr>
          </a:p>
        </p:txBody>
      </p:sp>
      <p:sp>
        <p:nvSpPr>
          <p:cNvPr id="9" name="TextBox 8"/>
          <p:cNvSpPr txBox="1"/>
          <p:nvPr/>
        </p:nvSpPr>
        <p:spPr>
          <a:xfrm>
            <a:off x="518845" y="1119749"/>
            <a:ext cx="8106310" cy="369332"/>
          </a:xfrm>
          <a:prstGeom prst="rect">
            <a:avLst/>
          </a:prstGeom>
          <a:noFill/>
        </p:spPr>
        <p:txBody>
          <a:bodyPr wrap="square" rtlCol="0">
            <a:spAutoFit/>
          </a:bodyPr>
          <a:lstStyle/>
          <a:p>
            <a:pPr>
              <a:spcBef>
                <a:spcPts val="600"/>
              </a:spcBef>
              <a:spcAft>
                <a:spcPts val="600"/>
              </a:spcAft>
              <a:defRPr/>
            </a:pPr>
            <a:endParaRPr lang="en-ZA" dirty="0">
              <a:solidFill>
                <a:srgbClr val="155294"/>
              </a:solidFill>
              <a:latin typeface="Arial" charset="0"/>
              <a:ea typeface="Arial" charset="0"/>
              <a:cs typeface="Arial" charset="0"/>
            </a:endParaRPr>
          </a:p>
        </p:txBody>
      </p:sp>
      <p:sp>
        <p:nvSpPr>
          <p:cNvPr id="5" name="Slide Number Placeholder 3"/>
          <p:cNvSpPr>
            <a:spLocks noGrp="1"/>
          </p:cNvSpPr>
          <p:nvPr>
            <p:ph type="sldNum" sz="quarter" idx="12"/>
          </p:nvPr>
        </p:nvSpPr>
        <p:spPr>
          <a:xfrm>
            <a:off x="6300192" y="6381328"/>
            <a:ext cx="2133600" cy="365125"/>
          </a:xfrm>
        </p:spPr>
        <p:txBody>
          <a:bodyPr/>
          <a:lstStyle/>
          <a:p>
            <a:pPr>
              <a:defRPr/>
            </a:pPr>
            <a:fld id="{39AA8BA9-080E-4EDB-BAF0-9B905D3FA43D}" type="slidenum">
              <a:rPr lang="en-GB" b="1" smtClean="0">
                <a:solidFill>
                  <a:schemeClr val="bg1"/>
                </a:solidFill>
              </a:rPr>
              <a:pPr>
                <a:defRPr/>
              </a:pPr>
              <a:t>26</a:t>
            </a:fld>
            <a:endParaRPr lang="en-GB" b="1" dirty="0">
              <a:solidFill>
                <a:schemeClr val="bg1"/>
              </a:solidFill>
            </a:endParaRPr>
          </a:p>
        </p:txBody>
      </p:sp>
      <p:graphicFrame>
        <p:nvGraphicFramePr>
          <p:cNvPr id="6" name="Table 5"/>
          <p:cNvGraphicFramePr>
            <a:graphicFrameLocks noGrp="1"/>
          </p:cNvGraphicFramePr>
          <p:nvPr>
            <p:extLst>
              <p:ext uri="{D42A27DB-BD31-4B8C-83A1-F6EECF244321}">
                <p14:modId xmlns:p14="http://schemas.microsoft.com/office/powerpoint/2010/main" xmlns="" val="2455487513"/>
              </p:ext>
            </p:extLst>
          </p:nvPr>
        </p:nvGraphicFramePr>
        <p:xfrm>
          <a:off x="323527" y="810992"/>
          <a:ext cx="8424936" cy="4851644"/>
        </p:xfrm>
        <a:graphic>
          <a:graphicData uri="http://schemas.openxmlformats.org/drawingml/2006/table">
            <a:tbl>
              <a:tblPr firstRow="1" firstCol="1" bandRow="1">
                <a:tableStyleId>{5C22544A-7EE6-4342-B048-85BDC9FD1C3A}</a:tableStyleId>
              </a:tblPr>
              <a:tblGrid>
                <a:gridCol w="4774071"/>
                <a:gridCol w="1703435"/>
                <a:gridCol w="164669"/>
                <a:gridCol w="1782761"/>
              </a:tblGrid>
              <a:tr h="286643">
                <a:tc>
                  <a:txBody>
                    <a:bodyPr/>
                    <a:lstStyle/>
                    <a:p>
                      <a:endParaRPr lang="en-ZA" sz="1200" dirty="0">
                        <a:effectLst/>
                        <a:latin typeface="Arial" panose="020B0604020202020204" pitchFamily="34" charset="0"/>
                        <a:cs typeface="Arial" panose="020B0604020202020204" pitchFamily="34" charset="0"/>
                      </a:endParaRPr>
                    </a:p>
                  </a:txBody>
                  <a:tcPr marL="54017" marR="54017" marT="0" marB="0" anchor="ctr"/>
                </a:tc>
                <a:tc>
                  <a:txBody>
                    <a:bodyPr/>
                    <a:lstStyle/>
                    <a:p>
                      <a:pPr marL="21590" marR="8890" algn="ctr">
                        <a:spcAft>
                          <a:spcPts val="0"/>
                        </a:spcAft>
                      </a:pPr>
                      <a:r>
                        <a:rPr lang="en-ZA" sz="1200" b="1" dirty="0">
                          <a:effectLst/>
                          <a:latin typeface="Arial" panose="020B0604020202020204" pitchFamily="34" charset="0"/>
                          <a:cs typeface="Arial" panose="020B0604020202020204" pitchFamily="34" charset="0"/>
                        </a:rPr>
                        <a:t>31 March </a:t>
                      </a:r>
                      <a:r>
                        <a:rPr lang="en-ZA" sz="1200" b="1" dirty="0" smtClean="0">
                          <a:effectLst/>
                          <a:latin typeface="Arial" panose="020B0604020202020204" pitchFamily="34" charset="0"/>
                          <a:cs typeface="Arial" panose="020B0604020202020204" pitchFamily="34" charset="0"/>
                        </a:rPr>
                        <a:t>2018</a:t>
                      </a:r>
                      <a:endParaRPr lang="en-ZA" sz="1200" b="1" dirty="0">
                        <a:effectLst/>
                        <a:latin typeface="Arial" panose="020B0604020202020204" pitchFamily="34" charset="0"/>
                        <a:ea typeface="Times New Roman"/>
                        <a:cs typeface="Arial" panose="020B0604020202020204" pitchFamily="34" charset="0"/>
                      </a:endParaRPr>
                    </a:p>
                  </a:txBody>
                  <a:tcPr marL="54017" marR="54017" marT="0" marB="0" anchor="ctr"/>
                </a:tc>
                <a:tc>
                  <a:txBody>
                    <a:bodyPr/>
                    <a:lstStyle/>
                    <a:p>
                      <a:endParaRPr lang="en-ZA" sz="1200" b="1" dirty="0">
                        <a:effectLst/>
                        <a:latin typeface="Arial" panose="020B0604020202020204" pitchFamily="34" charset="0"/>
                        <a:cs typeface="Arial" panose="020B0604020202020204" pitchFamily="34" charset="0"/>
                      </a:endParaRPr>
                    </a:p>
                  </a:txBody>
                  <a:tcPr marL="54017" marR="54017" marT="0" marB="0" anchor="ctr"/>
                </a:tc>
                <a:tc>
                  <a:txBody>
                    <a:bodyPr/>
                    <a:lstStyle/>
                    <a:p>
                      <a:pPr marL="21590" marR="8890" algn="ctr">
                        <a:spcAft>
                          <a:spcPts val="0"/>
                        </a:spcAft>
                      </a:pPr>
                      <a:r>
                        <a:rPr lang="en-ZA" sz="1200" b="1" dirty="0">
                          <a:effectLst/>
                          <a:latin typeface="Arial" panose="020B0604020202020204" pitchFamily="34" charset="0"/>
                          <a:cs typeface="Arial" panose="020B0604020202020204" pitchFamily="34" charset="0"/>
                        </a:rPr>
                        <a:t>31 March </a:t>
                      </a:r>
                      <a:r>
                        <a:rPr lang="en-ZA" sz="1200" b="1" dirty="0" smtClean="0">
                          <a:effectLst/>
                          <a:latin typeface="Arial" panose="020B0604020202020204" pitchFamily="34" charset="0"/>
                          <a:cs typeface="Arial" panose="020B0604020202020204" pitchFamily="34" charset="0"/>
                        </a:rPr>
                        <a:t>2017</a:t>
                      </a:r>
                      <a:endParaRPr lang="en-ZA" sz="1200" b="1" dirty="0">
                        <a:effectLst/>
                        <a:latin typeface="Arial" panose="020B0604020202020204" pitchFamily="34" charset="0"/>
                        <a:ea typeface="Times New Roman"/>
                        <a:cs typeface="Arial" panose="020B0604020202020204" pitchFamily="34" charset="0"/>
                      </a:endParaRPr>
                    </a:p>
                  </a:txBody>
                  <a:tcPr marL="54017" marR="54017" marT="0" marB="0" anchor="ctr"/>
                </a:tc>
              </a:tr>
              <a:tr h="286643">
                <a:tc>
                  <a:txBody>
                    <a:bodyPr/>
                    <a:lstStyle/>
                    <a:p>
                      <a:pPr>
                        <a:spcAft>
                          <a:spcPts val="0"/>
                        </a:spcAft>
                      </a:pPr>
                      <a:endParaRPr lang="en-ZA" sz="1200" dirty="0">
                        <a:effectLst/>
                        <a:latin typeface="Arial" panose="020B0604020202020204" pitchFamily="34" charset="0"/>
                        <a:ea typeface="Times New Roman"/>
                        <a:cs typeface="Arial" panose="020B0604020202020204" pitchFamily="34" charset="0"/>
                      </a:endParaRPr>
                    </a:p>
                  </a:txBody>
                  <a:tcPr marL="54017" marR="54017" marT="0" marB="0" anchor="ctr"/>
                </a:tc>
                <a:tc>
                  <a:txBody>
                    <a:bodyPr/>
                    <a:lstStyle/>
                    <a:p>
                      <a:pPr algn="r">
                        <a:spcAft>
                          <a:spcPts val="0"/>
                        </a:spcAft>
                      </a:pPr>
                      <a:endParaRPr lang="en-ZA" sz="1200">
                        <a:effectLst/>
                        <a:latin typeface="Arial" panose="020B0604020202020204" pitchFamily="34" charset="0"/>
                        <a:ea typeface="Times New Roman"/>
                        <a:cs typeface="Arial" panose="020B0604020202020204" pitchFamily="34" charset="0"/>
                      </a:endParaRPr>
                    </a:p>
                  </a:txBody>
                  <a:tcPr marL="54017" marR="54017" marT="0" marB="0" anchor="ctr"/>
                </a:tc>
                <a:tc>
                  <a:txBody>
                    <a:bodyPr/>
                    <a:lstStyle/>
                    <a:p>
                      <a:endParaRPr lang="en-ZA" sz="1200">
                        <a:effectLst/>
                        <a:latin typeface="Arial" panose="020B0604020202020204" pitchFamily="34" charset="0"/>
                        <a:cs typeface="Arial" panose="020B0604020202020204" pitchFamily="34" charset="0"/>
                      </a:endParaRPr>
                    </a:p>
                  </a:txBody>
                  <a:tcPr marL="54017" marR="54017" marT="0" marB="0" anchor="ctr"/>
                </a:tc>
                <a:tc>
                  <a:txBody>
                    <a:bodyPr/>
                    <a:lstStyle/>
                    <a:p>
                      <a:pPr algn="r">
                        <a:spcAft>
                          <a:spcPts val="0"/>
                        </a:spcAft>
                      </a:pPr>
                      <a:endParaRPr lang="en-ZA" sz="1200">
                        <a:effectLst/>
                        <a:latin typeface="Arial" panose="020B0604020202020204" pitchFamily="34" charset="0"/>
                        <a:ea typeface="Times New Roman"/>
                        <a:cs typeface="Arial" panose="020B0604020202020204" pitchFamily="34" charset="0"/>
                      </a:endParaRPr>
                    </a:p>
                  </a:txBody>
                  <a:tcPr marL="54017" marR="54017" marT="0" marB="0" anchor="ctr"/>
                </a:tc>
              </a:tr>
              <a:tr h="286643">
                <a:tc>
                  <a:txBody>
                    <a:bodyPr/>
                    <a:lstStyle/>
                    <a:p>
                      <a:pPr>
                        <a:spcAft>
                          <a:spcPts val="0"/>
                        </a:spcAft>
                      </a:pPr>
                      <a:r>
                        <a:rPr lang="en-ZA" sz="1200" b="1" dirty="0">
                          <a:effectLst/>
                          <a:latin typeface="Arial" panose="020B0604020202020204" pitchFamily="34" charset="0"/>
                          <a:cs typeface="Arial" panose="020B0604020202020204" pitchFamily="34" charset="0"/>
                        </a:rPr>
                        <a:t>Total revenue</a:t>
                      </a:r>
                      <a:endParaRPr lang="en-ZA" sz="1200" b="1" dirty="0">
                        <a:effectLst/>
                        <a:latin typeface="Arial" panose="020B0604020202020204" pitchFamily="34" charset="0"/>
                        <a:ea typeface="Times New Roman"/>
                        <a:cs typeface="Arial" panose="020B0604020202020204" pitchFamily="34" charset="0"/>
                      </a:endParaRPr>
                    </a:p>
                  </a:txBody>
                  <a:tcPr marL="54017" marR="54017" marT="0" marB="0" anchor="ctr"/>
                </a:tc>
                <a:tc>
                  <a:txBody>
                    <a:bodyPr/>
                    <a:lstStyle/>
                    <a:p>
                      <a:pPr algn="r">
                        <a:spcAft>
                          <a:spcPts val="0"/>
                        </a:spcAft>
                      </a:pPr>
                      <a:r>
                        <a:rPr lang="en-US" sz="1200" b="1" dirty="0" smtClean="0">
                          <a:effectLst/>
                          <a:latin typeface="Arial" panose="020B0604020202020204" pitchFamily="34" charset="0"/>
                          <a:ea typeface="Times New Roman"/>
                          <a:cs typeface="Arial" panose="020B0604020202020204" pitchFamily="34" charset="0"/>
                        </a:rPr>
                        <a:t>1,317,251,164</a:t>
                      </a:r>
                      <a:endParaRPr lang="en-ZA" sz="1200" b="1" dirty="0">
                        <a:effectLst/>
                        <a:latin typeface="Arial" panose="020B0604020202020204" pitchFamily="34" charset="0"/>
                        <a:ea typeface="Times New Roman"/>
                        <a:cs typeface="Arial" panose="020B0604020202020204" pitchFamily="34" charset="0"/>
                      </a:endParaRPr>
                    </a:p>
                  </a:txBody>
                  <a:tcPr marL="54017" marR="54017" marT="0" marB="0" anchor="ctr"/>
                </a:tc>
                <a:tc>
                  <a:txBody>
                    <a:bodyPr/>
                    <a:lstStyle/>
                    <a:p>
                      <a:endParaRPr lang="en-ZA" sz="1200" b="1">
                        <a:effectLst/>
                        <a:latin typeface="Arial" panose="020B0604020202020204" pitchFamily="34" charset="0"/>
                        <a:cs typeface="Arial" panose="020B0604020202020204" pitchFamily="34" charset="0"/>
                      </a:endParaRPr>
                    </a:p>
                  </a:txBody>
                  <a:tcPr marL="54017" marR="54017" marT="0" marB="0" anchor="ctr"/>
                </a:tc>
                <a:tc>
                  <a:txBody>
                    <a:bodyPr/>
                    <a:lstStyle/>
                    <a:p>
                      <a:pPr algn="r">
                        <a:spcAft>
                          <a:spcPts val="0"/>
                        </a:spcAft>
                      </a:pPr>
                      <a:r>
                        <a:rPr lang="en-ZA" sz="1200" b="1" dirty="0" smtClean="0">
                          <a:effectLst/>
                          <a:latin typeface="Arial" panose="020B0604020202020204" pitchFamily="34" charset="0"/>
                          <a:cs typeface="Arial" panose="020B0604020202020204" pitchFamily="34" charset="0"/>
                        </a:rPr>
                        <a:t>1,702,565,349</a:t>
                      </a:r>
                      <a:endParaRPr lang="en-ZA" sz="1200" b="1" dirty="0">
                        <a:effectLst/>
                        <a:latin typeface="Arial" panose="020B0604020202020204" pitchFamily="34" charset="0"/>
                        <a:ea typeface="Times New Roman"/>
                        <a:cs typeface="Arial" panose="020B0604020202020204" pitchFamily="34" charset="0"/>
                      </a:endParaRPr>
                    </a:p>
                  </a:txBody>
                  <a:tcPr marL="54017" marR="54017" marT="0" marB="0" anchor="ctr"/>
                </a:tc>
              </a:tr>
              <a:tr h="286643">
                <a:tc>
                  <a:txBody>
                    <a:bodyPr/>
                    <a:lstStyle/>
                    <a:p>
                      <a:endParaRPr lang="en-ZA" sz="1200" dirty="0">
                        <a:effectLst/>
                        <a:latin typeface="Arial" panose="020B0604020202020204" pitchFamily="34" charset="0"/>
                        <a:cs typeface="Arial" panose="020B0604020202020204" pitchFamily="34" charset="0"/>
                      </a:endParaRPr>
                    </a:p>
                  </a:txBody>
                  <a:tcPr marL="54017" marR="54017" marT="0" marB="0" anchor="ctr"/>
                </a:tc>
                <a:tc>
                  <a:txBody>
                    <a:bodyPr/>
                    <a:lstStyle/>
                    <a:p>
                      <a:pPr>
                        <a:spcAft>
                          <a:spcPts val="0"/>
                        </a:spcAft>
                      </a:pPr>
                      <a:endParaRPr lang="en-ZA" sz="1200" dirty="0">
                        <a:effectLst/>
                        <a:latin typeface="Arial" panose="020B0604020202020204" pitchFamily="34" charset="0"/>
                        <a:ea typeface="Times New Roman"/>
                        <a:cs typeface="Arial" panose="020B0604020202020204" pitchFamily="34" charset="0"/>
                      </a:endParaRPr>
                    </a:p>
                  </a:txBody>
                  <a:tcPr marL="54017" marR="54017" marT="0" marB="0" anchor="ctr"/>
                </a:tc>
                <a:tc>
                  <a:txBody>
                    <a:bodyPr/>
                    <a:lstStyle/>
                    <a:p>
                      <a:endParaRPr lang="en-ZA" sz="1200" dirty="0">
                        <a:effectLst/>
                        <a:latin typeface="Arial" panose="020B0604020202020204" pitchFamily="34" charset="0"/>
                        <a:cs typeface="Arial" panose="020B0604020202020204" pitchFamily="34" charset="0"/>
                      </a:endParaRPr>
                    </a:p>
                  </a:txBody>
                  <a:tcPr marL="54017" marR="54017" marT="0" marB="0" anchor="ctr"/>
                </a:tc>
                <a:tc>
                  <a:txBody>
                    <a:bodyPr/>
                    <a:lstStyle/>
                    <a:p>
                      <a:pPr>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54017" marR="54017" marT="0" marB="0" anchor="ctr"/>
                </a:tc>
              </a:tr>
              <a:tr h="286643">
                <a:tc>
                  <a:txBody>
                    <a:bodyPr/>
                    <a:lstStyle/>
                    <a:p>
                      <a:pPr>
                        <a:spcAft>
                          <a:spcPts val="0"/>
                        </a:spcAft>
                      </a:pPr>
                      <a:r>
                        <a:rPr lang="en-ZA" sz="1200" b="1" dirty="0">
                          <a:effectLst/>
                          <a:latin typeface="Arial" panose="020B0604020202020204" pitchFamily="34" charset="0"/>
                          <a:cs typeface="Arial" panose="020B0604020202020204" pitchFamily="34" charset="0"/>
                        </a:rPr>
                        <a:t>Expenditure</a:t>
                      </a:r>
                      <a:endParaRPr lang="en-ZA" sz="1200" b="1" dirty="0">
                        <a:effectLst/>
                        <a:latin typeface="Arial" panose="020B0604020202020204" pitchFamily="34" charset="0"/>
                        <a:ea typeface="Times New Roman"/>
                        <a:cs typeface="Arial" panose="020B0604020202020204" pitchFamily="34" charset="0"/>
                      </a:endParaRPr>
                    </a:p>
                  </a:txBody>
                  <a:tcPr marL="54017" marR="54017" marT="0" marB="0" anchor="ctr"/>
                </a:tc>
                <a:tc>
                  <a:txBody>
                    <a:bodyPr/>
                    <a:lstStyle/>
                    <a:p>
                      <a:pPr algn="r">
                        <a:spcAft>
                          <a:spcPts val="0"/>
                        </a:spcAft>
                      </a:pPr>
                      <a:r>
                        <a:rPr lang="en-US" sz="1200" b="1" dirty="0" smtClean="0">
                          <a:effectLst/>
                          <a:latin typeface="Arial" panose="020B0604020202020204" pitchFamily="34" charset="0"/>
                          <a:ea typeface="Times New Roman"/>
                          <a:cs typeface="Arial" panose="020B0604020202020204" pitchFamily="34" charset="0"/>
                        </a:rPr>
                        <a:t>(1,295,625,683)</a:t>
                      </a:r>
                      <a:endParaRPr lang="en-ZA" sz="1200" b="1" dirty="0">
                        <a:effectLst/>
                        <a:latin typeface="Arial" panose="020B0604020202020204" pitchFamily="34" charset="0"/>
                        <a:ea typeface="Times New Roman"/>
                        <a:cs typeface="Arial" panose="020B0604020202020204" pitchFamily="34" charset="0"/>
                      </a:endParaRPr>
                    </a:p>
                  </a:txBody>
                  <a:tcPr marL="54017" marR="54017" marT="0" marB="0" anchor="ctr"/>
                </a:tc>
                <a:tc>
                  <a:txBody>
                    <a:bodyPr/>
                    <a:lstStyle/>
                    <a:p>
                      <a:endParaRPr lang="en-ZA" sz="1200" b="1" dirty="0">
                        <a:effectLst/>
                        <a:latin typeface="Arial" panose="020B0604020202020204" pitchFamily="34" charset="0"/>
                        <a:cs typeface="Arial" panose="020B0604020202020204" pitchFamily="34" charset="0"/>
                      </a:endParaRPr>
                    </a:p>
                  </a:txBody>
                  <a:tcPr marL="54017" marR="54017" marT="0" marB="0" anchor="ctr"/>
                </a:tc>
                <a:tc>
                  <a:txBody>
                    <a:bodyPr/>
                    <a:lstStyle/>
                    <a:p>
                      <a:pPr algn="r">
                        <a:spcAft>
                          <a:spcPts val="0"/>
                        </a:spcAft>
                      </a:pPr>
                      <a:r>
                        <a:rPr lang="en-ZA" sz="1200" b="1" dirty="0" smtClean="0">
                          <a:effectLst/>
                          <a:latin typeface="Arial" panose="020B0604020202020204" pitchFamily="34" charset="0"/>
                          <a:cs typeface="Arial" panose="020B0604020202020204" pitchFamily="34" charset="0"/>
                        </a:rPr>
                        <a:t>(2,013,921,046)</a:t>
                      </a:r>
                      <a:endParaRPr lang="en-ZA" sz="1200" b="1" dirty="0">
                        <a:effectLst/>
                        <a:latin typeface="Arial" panose="020B0604020202020204" pitchFamily="34" charset="0"/>
                        <a:ea typeface="Times New Roman"/>
                        <a:cs typeface="Arial" panose="020B0604020202020204" pitchFamily="34" charset="0"/>
                      </a:endParaRPr>
                    </a:p>
                  </a:txBody>
                  <a:tcPr marL="54017" marR="54017" marT="0" marB="0" anchor="ctr"/>
                </a:tc>
              </a:tr>
              <a:tr h="286643">
                <a:tc>
                  <a:txBody>
                    <a:bodyPr/>
                    <a:lstStyle/>
                    <a:p>
                      <a:pPr>
                        <a:spcAft>
                          <a:spcPts val="0"/>
                        </a:spcAft>
                      </a:pPr>
                      <a:r>
                        <a:rPr lang="en-ZA" sz="1200" b="0" spc="5" dirty="0">
                          <a:effectLst/>
                          <a:latin typeface="Arial" panose="020B0604020202020204" pitchFamily="34" charset="0"/>
                          <a:cs typeface="Arial" panose="020B0604020202020204" pitchFamily="34" charset="0"/>
                        </a:rPr>
                        <a:t>Employee-related costs</a:t>
                      </a:r>
                      <a:endParaRPr lang="en-ZA" sz="1200" b="0" dirty="0">
                        <a:effectLst/>
                        <a:latin typeface="Arial" panose="020B0604020202020204" pitchFamily="34" charset="0"/>
                        <a:ea typeface="Times New Roman"/>
                        <a:cs typeface="Arial" panose="020B0604020202020204" pitchFamily="34" charset="0"/>
                      </a:endParaRPr>
                    </a:p>
                  </a:txBody>
                  <a:tcPr marL="54017" marR="54017" marT="0" marB="0" anchor="ctr"/>
                </a:tc>
                <a:tc>
                  <a:txBody>
                    <a:bodyPr/>
                    <a:lstStyle/>
                    <a:p>
                      <a:pPr algn="r">
                        <a:spcAft>
                          <a:spcPts val="0"/>
                        </a:spcAft>
                      </a:pPr>
                      <a:r>
                        <a:rPr lang="en-US" sz="1200" dirty="0" smtClean="0">
                          <a:effectLst/>
                          <a:latin typeface="Arial" panose="020B0604020202020204" pitchFamily="34" charset="0"/>
                          <a:ea typeface="Times New Roman"/>
                          <a:cs typeface="Arial" panose="020B0604020202020204" pitchFamily="34" charset="0"/>
                        </a:rPr>
                        <a:t>(638,818,352)</a:t>
                      </a:r>
                      <a:endParaRPr lang="en-ZA" sz="1200" dirty="0">
                        <a:effectLst/>
                        <a:latin typeface="Arial" panose="020B0604020202020204" pitchFamily="34" charset="0"/>
                        <a:ea typeface="Times New Roman"/>
                        <a:cs typeface="Arial" panose="020B0604020202020204" pitchFamily="34" charset="0"/>
                      </a:endParaRPr>
                    </a:p>
                  </a:txBody>
                  <a:tcPr marL="54017" marR="54017" marT="0" marB="0" anchor="ctr"/>
                </a:tc>
                <a:tc>
                  <a:txBody>
                    <a:bodyPr/>
                    <a:lstStyle/>
                    <a:p>
                      <a:pPr>
                        <a:spcAft>
                          <a:spcPts val="0"/>
                        </a:spcAft>
                      </a:pPr>
                      <a:r>
                        <a:rPr lang="en-ZA" sz="1200">
                          <a:effectLst/>
                          <a:latin typeface="Arial" panose="020B0604020202020204" pitchFamily="34" charset="0"/>
                          <a:cs typeface="Arial" panose="020B0604020202020204" pitchFamily="34" charset="0"/>
                        </a:rPr>
                        <a:t> </a:t>
                      </a:r>
                      <a:endParaRPr lang="en-ZA" sz="1200">
                        <a:effectLst/>
                        <a:latin typeface="Arial" panose="020B0604020202020204" pitchFamily="34" charset="0"/>
                        <a:ea typeface="Times New Roman"/>
                        <a:cs typeface="Arial" panose="020B0604020202020204" pitchFamily="34" charset="0"/>
                      </a:endParaRPr>
                    </a:p>
                  </a:txBody>
                  <a:tcPr marL="54017" marR="54017" marT="0" marB="0" anchor="ctr"/>
                </a:tc>
                <a:tc>
                  <a:txBody>
                    <a:bodyPr/>
                    <a:lstStyle/>
                    <a:p>
                      <a:pPr algn="r">
                        <a:spcAft>
                          <a:spcPts val="0"/>
                        </a:spcAft>
                      </a:pPr>
                      <a:r>
                        <a:rPr lang="en-ZA" sz="1200" dirty="0" smtClean="0">
                          <a:effectLst/>
                          <a:latin typeface="Arial" panose="020B0604020202020204" pitchFamily="34" charset="0"/>
                          <a:cs typeface="Arial" panose="020B0604020202020204" pitchFamily="34" charset="0"/>
                        </a:rPr>
                        <a:t>(755,714,847)</a:t>
                      </a:r>
                      <a:endParaRPr lang="en-ZA" sz="1200" dirty="0">
                        <a:effectLst/>
                        <a:latin typeface="Arial" panose="020B0604020202020204" pitchFamily="34" charset="0"/>
                        <a:ea typeface="Times New Roman"/>
                        <a:cs typeface="Arial" panose="020B0604020202020204" pitchFamily="34" charset="0"/>
                      </a:endParaRPr>
                    </a:p>
                  </a:txBody>
                  <a:tcPr marL="54017" marR="54017" marT="0" marB="0" anchor="ctr"/>
                </a:tc>
              </a:tr>
              <a:tr h="286643">
                <a:tc>
                  <a:txBody>
                    <a:bodyPr/>
                    <a:lstStyle/>
                    <a:p>
                      <a:pPr>
                        <a:spcAft>
                          <a:spcPts val="0"/>
                        </a:spcAft>
                      </a:pPr>
                      <a:r>
                        <a:rPr lang="en-ZA" sz="1200" b="0" dirty="0">
                          <a:effectLst/>
                          <a:latin typeface="Arial" panose="020B0604020202020204" pitchFamily="34" charset="0"/>
                          <a:cs typeface="Arial" panose="020B0604020202020204" pitchFamily="34" charset="0"/>
                        </a:rPr>
                        <a:t>Goods and services</a:t>
                      </a:r>
                      <a:endParaRPr lang="en-ZA" sz="1200" b="0" dirty="0">
                        <a:effectLst/>
                        <a:latin typeface="Arial" panose="020B0604020202020204" pitchFamily="34" charset="0"/>
                        <a:ea typeface="Times New Roman"/>
                        <a:cs typeface="Arial" panose="020B0604020202020204" pitchFamily="34" charset="0"/>
                      </a:endParaRPr>
                    </a:p>
                  </a:txBody>
                  <a:tcPr marL="54017" marR="54017" marT="0" marB="0" anchor="ctr"/>
                </a:tc>
                <a:tc>
                  <a:txBody>
                    <a:bodyPr/>
                    <a:lstStyle/>
                    <a:p>
                      <a:pPr algn="r">
                        <a:spcAft>
                          <a:spcPts val="0"/>
                        </a:spcAft>
                      </a:pPr>
                      <a:r>
                        <a:rPr lang="en-US" sz="1200" dirty="0" smtClean="0">
                          <a:effectLst/>
                          <a:latin typeface="Arial" panose="020B0604020202020204" pitchFamily="34" charset="0"/>
                          <a:ea typeface="Times New Roman"/>
                          <a:cs typeface="Arial" panose="020B0604020202020204" pitchFamily="34" charset="0"/>
                        </a:rPr>
                        <a:t>(483,281,699)</a:t>
                      </a:r>
                      <a:endParaRPr lang="en-ZA" sz="1200" dirty="0">
                        <a:effectLst/>
                        <a:latin typeface="Arial" panose="020B0604020202020204" pitchFamily="34" charset="0"/>
                        <a:ea typeface="Times New Roman"/>
                        <a:cs typeface="Arial" panose="020B0604020202020204" pitchFamily="34" charset="0"/>
                      </a:endParaRPr>
                    </a:p>
                  </a:txBody>
                  <a:tcPr marL="54017" marR="54017" marT="0" marB="0" anchor="ctr"/>
                </a:tc>
                <a:tc>
                  <a:txBody>
                    <a:bodyPr/>
                    <a:lstStyle/>
                    <a:p>
                      <a:pPr>
                        <a:spcAft>
                          <a:spcPts val="0"/>
                        </a:spcAft>
                      </a:pPr>
                      <a:r>
                        <a:rPr lang="en-ZA" sz="1200">
                          <a:effectLst/>
                          <a:latin typeface="Arial" panose="020B0604020202020204" pitchFamily="34" charset="0"/>
                          <a:cs typeface="Arial" panose="020B0604020202020204" pitchFamily="34" charset="0"/>
                        </a:rPr>
                        <a:t> </a:t>
                      </a:r>
                      <a:endParaRPr lang="en-ZA" sz="1200">
                        <a:effectLst/>
                        <a:latin typeface="Arial" panose="020B0604020202020204" pitchFamily="34" charset="0"/>
                        <a:ea typeface="Times New Roman"/>
                        <a:cs typeface="Arial" panose="020B0604020202020204" pitchFamily="34" charset="0"/>
                      </a:endParaRPr>
                    </a:p>
                  </a:txBody>
                  <a:tcPr marL="54017" marR="54017" marT="0" marB="0" anchor="ctr"/>
                </a:tc>
                <a:tc>
                  <a:txBody>
                    <a:bodyPr/>
                    <a:lstStyle/>
                    <a:p>
                      <a:pPr algn="r">
                        <a:spcAft>
                          <a:spcPts val="0"/>
                        </a:spcAft>
                      </a:pPr>
                      <a:r>
                        <a:rPr lang="en-ZA" sz="1200" dirty="0" smtClean="0">
                          <a:effectLst/>
                          <a:latin typeface="Arial" panose="020B0604020202020204" pitchFamily="34" charset="0"/>
                          <a:cs typeface="Arial" panose="020B0604020202020204" pitchFamily="34" charset="0"/>
                        </a:rPr>
                        <a:t>(1,091,397,101)</a:t>
                      </a:r>
                      <a:endParaRPr lang="en-ZA" sz="1200" dirty="0">
                        <a:effectLst/>
                        <a:latin typeface="Arial" panose="020B0604020202020204" pitchFamily="34" charset="0"/>
                        <a:ea typeface="Times New Roman"/>
                        <a:cs typeface="Arial" panose="020B0604020202020204" pitchFamily="34" charset="0"/>
                      </a:endParaRPr>
                    </a:p>
                  </a:txBody>
                  <a:tcPr marL="54017" marR="54017" marT="0" marB="0" anchor="ctr"/>
                </a:tc>
              </a:tr>
              <a:tr h="286643">
                <a:tc>
                  <a:txBody>
                    <a:bodyPr/>
                    <a:lstStyle/>
                    <a:p>
                      <a:pPr>
                        <a:spcAft>
                          <a:spcPts val="0"/>
                        </a:spcAft>
                      </a:pPr>
                      <a:r>
                        <a:rPr lang="en-ZA" sz="1200" b="0" spc="5" dirty="0">
                          <a:effectLst/>
                          <a:latin typeface="Arial" panose="020B0604020202020204" pitchFamily="34" charset="0"/>
                          <a:cs typeface="Arial" panose="020B0604020202020204" pitchFamily="34" charset="0"/>
                        </a:rPr>
                        <a:t>Depreciation, amortisation and impairment</a:t>
                      </a:r>
                      <a:endParaRPr lang="en-ZA" sz="1200" b="0" dirty="0">
                        <a:effectLst/>
                        <a:latin typeface="Arial" panose="020B0604020202020204" pitchFamily="34" charset="0"/>
                        <a:ea typeface="Times New Roman"/>
                        <a:cs typeface="Arial" panose="020B0604020202020204" pitchFamily="34" charset="0"/>
                      </a:endParaRPr>
                    </a:p>
                  </a:txBody>
                  <a:tcPr marL="54017" marR="54017" marT="0" marB="0" anchor="ctr"/>
                </a:tc>
                <a:tc>
                  <a:txBody>
                    <a:bodyPr/>
                    <a:lstStyle/>
                    <a:p>
                      <a:pPr algn="r">
                        <a:spcAft>
                          <a:spcPts val="0"/>
                        </a:spcAft>
                      </a:pPr>
                      <a:r>
                        <a:rPr lang="en-US" sz="1200" dirty="0" smtClean="0">
                          <a:effectLst/>
                          <a:latin typeface="Arial" panose="020B0604020202020204" pitchFamily="34" charset="0"/>
                          <a:ea typeface="Times New Roman"/>
                          <a:cs typeface="Arial" panose="020B0604020202020204" pitchFamily="34" charset="0"/>
                        </a:rPr>
                        <a:t>(72,661,237)</a:t>
                      </a:r>
                      <a:endParaRPr lang="en-ZA" sz="1200" dirty="0">
                        <a:effectLst/>
                        <a:latin typeface="Arial" panose="020B0604020202020204" pitchFamily="34" charset="0"/>
                        <a:ea typeface="Times New Roman"/>
                        <a:cs typeface="Arial" panose="020B0604020202020204" pitchFamily="34" charset="0"/>
                      </a:endParaRPr>
                    </a:p>
                  </a:txBody>
                  <a:tcPr marL="54017" marR="54017" marT="0" marB="0" anchor="ctr"/>
                </a:tc>
                <a:tc>
                  <a:txBody>
                    <a:bodyPr/>
                    <a:lstStyle/>
                    <a:p>
                      <a:pPr>
                        <a:spcAft>
                          <a:spcPts val="0"/>
                        </a:spcAft>
                      </a:pPr>
                      <a:r>
                        <a:rPr lang="en-ZA" sz="1200">
                          <a:effectLst/>
                          <a:latin typeface="Arial" panose="020B0604020202020204" pitchFamily="34" charset="0"/>
                          <a:cs typeface="Arial" panose="020B0604020202020204" pitchFamily="34" charset="0"/>
                        </a:rPr>
                        <a:t> </a:t>
                      </a:r>
                      <a:endParaRPr lang="en-ZA" sz="1200">
                        <a:effectLst/>
                        <a:latin typeface="Arial" panose="020B0604020202020204" pitchFamily="34" charset="0"/>
                        <a:ea typeface="Times New Roman"/>
                        <a:cs typeface="Arial" panose="020B0604020202020204" pitchFamily="34" charset="0"/>
                      </a:endParaRPr>
                    </a:p>
                  </a:txBody>
                  <a:tcPr marL="54017" marR="54017" marT="0" marB="0" anchor="ctr"/>
                </a:tc>
                <a:tc>
                  <a:txBody>
                    <a:bodyPr/>
                    <a:lstStyle/>
                    <a:p>
                      <a:pPr algn="r">
                        <a:spcAft>
                          <a:spcPts val="0"/>
                        </a:spcAft>
                      </a:pPr>
                      <a:r>
                        <a:rPr lang="en-ZA" sz="1200" dirty="0" smtClean="0">
                          <a:effectLst/>
                          <a:latin typeface="Arial" panose="020B0604020202020204" pitchFamily="34" charset="0"/>
                          <a:cs typeface="Arial" panose="020B0604020202020204" pitchFamily="34" charset="0"/>
                        </a:rPr>
                        <a:t>(67,990,846)</a:t>
                      </a:r>
                      <a:endParaRPr lang="en-ZA" sz="1200" dirty="0">
                        <a:effectLst/>
                        <a:latin typeface="Arial" panose="020B0604020202020204" pitchFamily="34" charset="0"/>
                        <a:ea typeface="Times New Roman"/>
                        <a:cs typeface="Arial" panose="020B0604020202020204" pitchFamily="34" charset="0"/>
                      </a:endParaRPr>
                    </a:p>
                  </a:txBody>
                  <a:tcPr marL="54017" marR="54017" marT="0" marB="0" anchor="ctr"/>
                </a:tc>
              </a:tr>
              <a:tr h="286643">
                <a:tc>
                  <a:txBody>
                    <a:bodyPr/>
                    <a:lstStyle/>
                    <a:p>
                      <a:pPr>
                        <a:spcAft>
                          <a:spcPts val="0"/>
                        </a:spcAft>
                      </a:pPr>
                      <a:r>
                        <a:rPr lang="en-ZA" sz="1200" b="0" spc="5" dirty="0">
                          <a:effectLst/>
                          <a:latin typeface="Arial" panose="020B0604020202020204" pitchFamily="34" charset="0"/>
                          <a:cs typeface="Arial" panose="020B0604020202020204" pitchFamily="34" charset="0"/>
                        </a:rPr>
                        <a:t>Audit fees</a:t>
                      </a:r>
                      <a:endParaRPr lang="en-ZA" sz="1200" b="0" dirty="0">
                        <a:effectLst/>
                        <a:latin typeface="Arial" panose="020B0604020202020204" pitchFamily="34" charset="0"/>
                        <a:ea typeface="Times New Roman"/>
                        <a:cs typeface="Arial" panose="020B0604020202020204" pitchFamily="34" charset="0"/>
                      </a:endParaRPr>
                    </a:p>
                  </a:txBody>
                  <a:tcPr marL="54017" marR="54017" marT="0" marB="0" anchor="ctr"/>
                </a:tc>
                <a:tc>
                  <a:txBody>
                    <a:bodyPr/>
                    <a:lstStyle/>
                    <a:p>
                      <a:pPr algn="r">
                        <a:spcAft>
                          <a:spcPts val="0"/>
                        </a:spcAft>
                      </a:pPr>
                      <a:r>
                        <a:rPr lang="en-US" sz="1200" dirty="0" smtClean="0">
                          <a:effectLst/>
                          <a:latin typeface="Arial" panose="020B0604020202020204" pitchFamily="34" charset="0"/>
                          <a:ea typeface="Times New Roman"/>
                          <a:cs typeface="Arial" panose="020B0604020202020204" pitchFamily="34" charset="0"/>
                        </a:rPr>
                        <a:t>(6,841,651)</a:t>
                      </a:r>
                      <a:endParaRPr lang="en-ZA" sz="1200" dirty="0">
                        <a:effectLst/>
                        <a:latin typeface="Arial" panose="020B0604020202020204" pitchFamily="34" charset="0"/>
                        <a:ea typeface="Times New Roman"/>
                        <a:cs typeface="Arial" panose="020B0604020202020204" pitchFamily="34" charset="0"/>
                      </a:endParaRPr>
                    </a:p>
                  </a:txBody>
                  <a:tcPr marL="54017" marR="54017" marT="0" marB="0" anchor="ctr"/>
                </a:tc>
                <a:tc>
                  <a:txBody>
                    <a:bodyPr/>
                    <a:lstStyle/>
                    <a:p>
                      <a:pPr>
                        <a:spcAft>
                          <a:spcPts val="0"/>
                        </a:spcAft>
                      </a:pPr>
                      <a:r>
                        <a:rPr lang="en-ZA" sz="1200">
                          <a:effectLst/>
                          <a:latin typeface="Arial" panose="020B0604020202020204" pitchFamily="34" charset="0"/>
                          <a:cs typeface="Arial" panose="020B0604020202020204" pitchFamily="34" charset="0"/>
                        </a:rPr>
                        <a:t> </a:t>
                      </a:r>
                      <a:endParaRPr lang="en-ZA" sz="1200">
                        <a:effectLst/>
                        <a:latin typeface="Arial" panose="020B0604020202020204" pitchFamily="34" charset="0"/>
                        <a:ea typeface="Times New Roman"/>
                        <a:cs typeface="Arial" panose="020B0604020202020204" pitchFamily="34" charset="0"/>
                      </a:endParaRPr>
                    </a:p>
                  </a:txBody>
                  <a:tcPr marL="54017" marR="54017" marT="0" marB="0" anchor="ctr"/>
                </a:tc>
                <a:tc>
                  <a:txBody>
                    <a:bodyPr/>
                    <a:lstStyle/>
                    <a:p>
                      <a:pPr algn="r">
                        <a:spcAft>
                          <a:spcPts val="0"/>
                        </a:spcAft>
                      </a:pPr>
                      <a:r>
                        <a:rPr lang="en-ZA" sz="1200" dirty="0" smtClean="0">
                          <a:effectLst/>
                          <a:latin typeface="Arial" panose="020B0604020202020204" pitchFamily="34" charset="0"/>
                          <a:cs typeface="Arial" panose="020B0604020202020204" pitchFamily="34" charset="0"/>
                        </a:rPr>
                        <a:t>(7,246,252)</a:t>
                      </a:r>
                      <a:endParaRPr lang="en-ZA" sz="1200" dirty="0">
                        <a:effectLst/>
                        <a:latin typeface="Arial" panose="020B0604020202020204" pitchFamily="34" charset="0"/>
                        <a:ea typeface="Times New Roman"/>
                        <a:cs typeface="Arial" panose="020B0604020202020204" pitchFamily="34" charset="0"/>
                      </a:endParaRPr>
                    </a:p>
                  </a:txBody>
                  <a:tcPr marL="54017" marR="54017" marT="0" marB="0" anchor="ctr"/>
                </a:tc>
              </a:tr>
              <a:tr h="286643">
                <a:tc>
                  <a:txBody>
                    <a:bodyPr/>
                    <a:lstStyle/>
                    <a:p>
                      <a:pPr>
                        <a:spcAft>
                          <a:spcPts val="0"/>
                        </a:spcAft>
                      </a:pPr>
                      <a:r>
                        <a:rPr lang="en-ZA" sz="1200" b="0" spc="5" dirty="0">
                          <a:effectLst/>
                          <a:latin typeface="Arial" panose="020B0604020202020204" pitchFamily="34" charset="0"/>
                          <a:cs typeface="Arial" panose="020B0604020202020204" pitchFamily="34" charset="0"/>
                        </a:rPr>
                        <a:t>Lease rental costs</a:t>
                      </a:r>
                      <a:endParaRPr lang="en-ZA" sz="1200" b="0" dirty="0">
                        <a:effectLst/>
                        <a:latin typeface="Arial" panose="020B0604020202020204" pitchFamily="34" charset="0"/>
                        <a:ea typeface="Times New Roman"/>
                        <a:cs typeface="Arial" panose="020B0604020202020204" pitchFamily="34" charset="0"/>
                      </a:endParaRPr>
                    </a:p>
                  </a:txBody>
                  <a:tcPr marL="54017" marR="54017" marT="0" marB="0" anchor="ctr"/>
                </a:tc>
                <a:tc>
                  <a:txBody>
                    <a:bodyPr/>
                    <a:lstStyle/>
                    <a:p>
                      <a:pPr algn="r">
                        <a:spcAft>
                          <a:spcPts val="0"/>
                        </a:spcAft>
                      </a:pPr>
                      <a:r>
                        <a:rPr lang="en-US" sz="1200" dirty="0" smtClean="0">
                          <a:effectLst/>
                          <a:latin typeface="Arial" panose="020B0604020202020204" pitchFamily="34" charset="0"/>
                          <a:ea typeface="Times New Roman"/>
                          <a:cs typeface="Arial" panose="020B0604020202020204" pitchFamily="34" charset="0"/>
                        </a:rPr>
                        <a:t>(93,744,745)</a:t>
                      </a:r>
                      <a:endParaRPr lang="en-ZA" sz="1200" dirty="0">
                        <a:effectLst/>
                        <a:latin typeface="Arial" panose="020B0604020202020204" pitchFamily="34" charset="0"/>
                        <a:ea typeface="Times New Roman"/>
                        <a:cs typeface="Arial" panose="020B0604020202020204" pitchFamily="34" charset="0"/>
                      </a:endParaRPr>
                    </a:p>
                  </a:txBody>
                  <a:tcPr marL="54017" marR="54017" marT="0" marB="0" anchor="ctr"/>
                </a:tc>
                <a:tc>
                  <a:txBody>
                    <a:bodyPr/>
                    <a:lstStyle/>
                    <a:p>
                      <a:pPr>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54017" marR="54017" marT="0" marB="0" anchor="ctr"/>
                </a:tc>
                <a:tc>
                  <a:txBody>
                    <a:bodyPr/>
                    <a:lstStyle/>
                    <a:p>
                      <a:pPr algn="r">
                        <a:spcAft>
                          <a:spcPts val="0"/>
                        </a:spcAft>
                      </a:pPr>
                      <a:r>
                        <a:rPr lang="en-ZA" sz="1200" dirty="0" smtClean="0">
                          <a:effectLst/>
                          <a:latin typeface="Arial" panose="020B0604020202020204" pitchFamily="34" charset="0"/>
                          <a:cs typeface="Arial" panose="020B0604020202020204" pitchFamily="34" charset="0"/>
                        </a:rPr>
                        <a:t>(91,463,313)</a:t>
                      </a:r>
                      <a:endParaRPr lang="en-ZA" sz="1200" dirty="0">
                        <a:effectLst/>
                        <a:latin typeface="Arial" panose="020B0604020202020204" pitchFamily="34" charset="0"/>
                        <a:ea typeface="Times New Roman"/>
                        <a:cs typeface="Arial" panose="020B0604020202020204" pitchFamily="34" charset="0"/>
                      </a:endParaRPr>
                    </a:p>
                  </a:txBody>
                  <a:tcPr marL="54017" marR="54017" marT="0" marB="0" anchor="ctr"/>
                </a:tc>
              </a:tr>
              <a:tr h="286643">
                <a:tc>
                  <a:txBody>
                    <a:bodyPr/>
                    <a:lstStyle/>
                    <a:p>
                      <a:pPr>
                        <a:spcAft>
                          <a:spcPts val="0"/>
                        </a:spcAft>
                      </a:pPr>
                      <a:r>
                        <a:rPr lang="en-ZA" sz="1200" b="0" spc="5" dirty="0">
                          <a:effectLst/>
                          <a:latin typeface="Arial" panose="020B0604020202020204" pitchFamily="34" charset="0"/>
                          <a:cs typeface="Arial" panose="020B0604020202020204" pitchFamily="34" charset="0"/>
                        </a:rPr>
                        <a:t>Finance costs</a:t>
                      </a:r>
                      <a:endParaRPr lang="en-ZA" sz="1200" b="0" dirty="0">
                        <a:effectLst/>
                        <a:latin typeface="Arial" panose="020B0604020202020204" pitchFamily="34" charset="0"/>
                        <a:ea typeface="Times New Roman"/>
                        <a:cs typeface="Arial" panose="020B0604020202020204" pitchFamily="34" charset="0"/>
                      </a:endParaRPr>
                    </a:p>
                  </a:txBody>
                  <a:tcPr marL="54017" marR="54017" marT="0" marB="0" anchor="ctr"/>
                </a:tc>
                <a:tc>
                  <a:txBody>
                    <a:bodyPr/>
                    <a:lstStyle/>
                    <a:p>
                      <a:pPr algn="r">
                        <a:spcAft>
                          <a:spcPts val="0"/>
                        </a:spcAft>
                      </a:pPr>
                      <a:r>
                        <a:rPr lang="en-US" sz="1200" dirty="0" smtClean="0">
                          <a:effectLst/>
                          <a:latin typeface="Arial" panose="020B0604020202020204" pitchFamily="34" charset="0"/>
                          <a:ea typeface="Times New Roman"/>
                          <a:cs typeface="Arial" panose="020B0604020202020204" pitchFamily="34" charset="0"/>
                        </a:rPr>
                        <a:t>(14,629)</a:t>
                      </a:r>
                      <a:endParaRPr lang="en-ZA" sz="1200" dirty="0">
                        <a:effectLst/>
                        <a:latin typeface="Arial" panose="020B0604020202020204" pitchFamily="34" charset="0"/>
                        <a:ea typeface="Times New Roman"/>
                        <a:cs typeface="Arial" panose="020B0604020202020204" pitchFamily="34" charset="0"/>
                      </a:endParaRPr>
                    </a:p>
                  </a:txBody>
                  <a:tcPr marL="54017" marR="54017" marT="0" marB="0" anchor="ctr"/>
                </a:tc>
                <a:tc>
                  <a:txBody>
                    <a:bodyPr/>
                    <a:lstStyle/>
                    <a:p>
                      <a:pPr>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54017" marR="54017" marT="0" marB="0" anchor="ctr"/>
                </a:tc>
                <a:tc>
                  <a:txBody>
                    <a:bodyPr/>
                    <a:lstStyle/>
                    <a:p>
                      <a:pPr algn="r">
                        <a:spcAft>
                          <a:spcPts val="0"/>
                        </a:spcAft>
                      </a:pPr>
                      <a:r>
                        <a:rPr lang="en-ZA" sz="1200" dirty="0" smtClean="0">
                          <a:effectLst/>
                          <a:latin typeface="Arial" panose="020B0604020202020204" pitchFamily="34" charset="0"/>
                          <a:cs typeface="Arial" panose="020B0604020202020204" pitchFamily="34" charset="0"/>
                        </a:rPr>
                        <a:t>(9,951)</a:t>
                      </a:r>
                      <a:endParaRPr lang="en-ZA" sz="1200" dirty="0">
                        <a:effectLst/>
                        <a:latin typeface="Arial" panose="020B0604020202020204" pitchFamily="34" charset="0"/>
                        <a:ea typeface="Times New Roman"/>
                        <a:cs typeface="Arial" panose="020B0604020202020204" pitchFamily="34" charset="0"/>
                      </a:endParaRPr>
                    </a:p>
                  </a:txBody>
                  <a:tcPr marL="54017" marR="54017" marT="0" marB="0" anchor="ctr"/>
                </a:tc>
              </a:tr>
              <a:tr h="286643">
                <a:tc>
                  <a:txBody>
                    <a:bodyPr/>
                    <a:lstStyle/>
                    <a:p>
                      <a:pPr>
                        <a:spcAft>
                          <a:spcPts val="0"/>
                        </a:spcAft>
                      </a:pPr>
                      <a:r>
                        <a:rPr lang="en-ZA" sz="1200" b="0" spc="5" dirty="0">
                          <a:effectLst/>
                          <a:latin typeface="Arial" panose="020B0604020202020204" pitchFamily="34" charset="0"/>
                          <a:cs typeface="Arial" panose="020B0604020202020204" pitchFamily="34" charset="0"/>
                        </a:rPr>
                        <a:t>Debt impairment</a:t>
                      </a:r>
                      <a:endParaRPr lang="en-ZA" sz="1200" b="0" dirty="0">
                        <a:effectLst/>
                        <a:latin typeface="Arial" panose="020B0604020202020204" pitchFamily="34" charset="0"/>
                        <a:ea typeface="Times New Roman"/>
                        <a:cs typeface="Arial" panose="020B0604020202020204" pitchFamily="34" charset="0"/>
                      </a:endParaRPr>
                    </a:p>
                  </a:txBody>
                  <a:tcPr marL="54017" marR="54017" marT="0" marB="0" anchor="ctr"/>
                </a:tc>
                <a:tc>
                  <a:txBody>
                    <a:bodyPr/>
                    <a:lstStyle/>
                    <a:p>
                      <a:pPr algn="r">
                        <a:spcAft>
                          <a:spcPts val="0"/>
                        </a:spcAft>
                      </a:pPr>
                      <a:r>
                        <a:rPr lang="en-US" sz="1200" dirty="0" smtClean="0">
                          <a:effectLst/>
                          <a:latin typeface="Arial" panose="020B0604020202020204" pitchFamily="34" charset="0"/>
                          <a:ea typeface="Times New Roman"/>
                          <a:cs typeface="Arial" panose="020B0604020202020204" pitchFamily="34" charset="0"/>
                        </a:rPr>
                        <a:t>(263,370)</a:t>
                      </a:r>
                      <a:endParaRPr lang="en-ZA" sz="1200" dirty="0">
                        <a:effectLst/>
                        <a:latin typeface="Arial" panose="020B0604020202020204" pitchFamily="34" charset="0"/>
                        <a:ea typeface="Times New Roman"/>
                        <a:cs typeface="Arial" panose="020B0604020202020204" pitchFamily="34" charset="0"/>
                      </a:endParaRPr>
                    </a:p>
                  </a:txBody>
                  <a:tcPr marL="54017" marR="54017" marT="0" marB="0" anchor="ctr"/>
                </a:tc>
                <a:tc>
                  <a:txBody>
                    <a:bodyPr/>
                    <a:lstStyle/>
                    <a:p>
                      <a:pPr algn="r">
                        <a:spcAft>
                          <a:spcPts val="0"/>
                        </a:spcAft>
                      </a:pPr>
                      <a:r>
                        <a:rPr lang="en-ZA" sz="1200">
                          <a:effectLst/>
                          <a:latin typeface="Arial" panose="020B0604020202020204" pitchFamily="34" charset="0"/>
                          <a:cs typeface="Arial" panose="020B0604020202020204" pitchFamily="34" charset="0"/>
                        </a:rPr>
                        <a:t> </a:t>
                      </a:r>
                      <a:endParaRPr lang="en-ZA" sz="1200">
                        <a:effectLst/>
                        <a:latin typeface="Arial" panose="020B0604020202020204" pitchFamily="34" charset="0"/>
                        <a:ea typeface="Times New Roman"/>
                        <a:cs typeface="Arial" panose="020B0604020202020204" pitchFamily="34" charset="0"/>
                      </a:endParaRPr>
                    </a:p>
                  </a:txBody>
                  <a:tcPr marL="54017" marR="54017" marT="0" marB="0" anchor="ctr"/>
                </a:tc>
                <a:tc>
                  <a:txBody>
                    <a:bodyPr/>
                    <a:lstStyle/>
                    <a:p>
                      <a:pPr algn="r">
                        <a:spcAft>
                          <a:spcPts val="0"/>
                        </a:spcAft>
                      </a:pPr>
                      <a:r>
                        <a:rPr lang="en-ZA" sz="1200" dirty="0" smtClean="0">
                          <a:effectLst/>
                          <a:latin typeface="Arial" panose="020B0604020202020204" pitchFamily="34" charset="0"/>
                          <a:cs typeface="Arial" panose="020B0604020202020204" pitchFamily="34" charset="0"/>
                        </a:rPr>
                        <a:t>(98,736)</a:t>
                      </a:r>
                      <a:endParaRPr lang="en-ZA" sz="1200" dirty="0">
                        <a:effectLst/>
                        <a:latin typeface="Arial" panose="020B0604020202020204" pitchFamily="34" charset="0"/>
                        <a:ea typeface="Times New Roman"/>
                        <a:cs typeface="Arial" panose="020B0604020202020204" pitchFamily="34" charset="0"/>
                      </a:endParaRPr>
                    </a:p>
                  </a:txBody>
                  <a:tcPr marL="54017" marR="54017" marT="0" marB="0" anchor="ctr"/>
                </a:tc>
              </a:tr>
              <a:tr h="286643">
                <a:tc>
                  <a:txBody>
                    <a:bodyPr/>
                    <a:lstStyle/>
                    <a:p>
                      <a:endParaRPr lang="en-ZA" sz="1200" dirty="0">
                        <a:effectLst/>
                        <a:latin typeface="Arial" panose="020B0604020202020204" pitchFamily="34" charset="0"/>
                        <a:cs typeface="Arial" panose="020B0604020202020204" pitchFamily="34" charset="0"/>
                      </a:endParaRPr>
                    </a:p>
                  </a:txBody>
                  <a:tcPr marL="54017" marR="54017" marT="0" marB="0" anchor="ctr"/>
                </a:tc>
                <a:tc>
                  <a:txBody>
                    <a:bodyPr/>
                    <a:lstStyle/>
                    <a:p>
                      <a:pPr>
                        <a:spcAft>
                          <a:spcPts val="0"/>
                        </a:spcAft>
                      </a:pPr>
                      <a:endParaRPr lang="en-ZA" sz="1200" dirty="0">
                        <a:effectLst/>
                        <a:latin typeface="Arial" panose="020B0604020202020204" pitchFamily="34" charset="0"/>
                        <a:ea typeface="Times New Roman"/>
                        <a:cs typeface="Arial" panose="020B0604020202020204" pitchFamily="34" charset="0"/>
                      </a:endParaRPr>
                    </a:p>
                  </a:txBody>
                  <a:tcPr marL="54017" marR="54017" marT="0" marB="0" anchor="ctr"/>
                </a:tc>
                <a:tc>
                  <a:txBody>
                    <a:bodyPr/>
                    <a:lstStyle/>
                    <a:p>
                      <a:endParaRPr lang="en-ZA" sz="1200">
                        <a:effectLst/>
                        <a:latin typeface="Arial" panose="020B0604020202020204" pitchFamily="34" charset="0"/>
                        <a:cs typeface="Arial" panose="020B0604020202020204" pitchFamily="34" charset="0"/>
                      </a:endParaRPr>
                    </a:p>
                  </a:txBody>
                  <a:tcPr marL="54017" marR="54017" marT="0" marB="0" anchor="ctr"/>
                </a:tc>
                <a:tc>
                  <a:txBody>
                    <a:bodyPr/>
                    <a:lstStyle/>
                    <a:p>
                      <a:pPr>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54017" marR="54017" marT="0" marB="0" anchor="ctr"/>
                </a:tc>
              </a:tr>
              <a:tr h="286643">
                <a:tc>
                  <a:txBody>
                    <a:bodyPr/>
                    <a:lstStyle/>
                    <a:p>
                      <a:pPr>
                        <a:spcAft>
                          <a:spcPts val="0"/>
                        </a:spcAft>
                      </a:pPr>
                      <a:r>
                        <a:rPr lang="en-ZA" sz="1200" spc="5" dirty="0">
                          <a:effectLst/>
                          <a:latin typeface="Arial" panose="020B0604020202020204" pitchFamily="34" charset="0"/>
                          <a:cs typeface="Arial" panose="020B0604020202020204" pitchFamily="34" charset="0"/>
                        </a:rPr>
                        <a:t>Deficit  on disposal of assets</a:t>
                      </a:r>
                      <a:endParaRPr lang="en-ZA" sz="1200" dirty="0">
                        <a:effectLst/>
                        <a:latin typeface="Arial" panose="020B0604020202020204" pitchFamily="34" charset="0"/>
                        <a:ea typeface="Times New Roman"/>
                        <a:cs typeface="Arial" panose="020B0604020202020204" pitchFamily="34" charset="0"/>
                      </a:endParaRPr>
                    </a:p>
                  </a:txBody>
                  <a:tcPr marL="54017" marR="54017" marT="0" marB="0" anchor="ctr"/>
                </a:tc>
                <a:tc>
                  <a:txBody>
                    <a:bodyPr/>
                    <a:lstStyle/>
                    <a:p>
                      <a:pPr algn="r">
                        <a:spcAft>
                          <a:spcPts val="0"/>
                        </a:spcAft>
                      </a:pPr>
                      <a:r>
                        <a:rPr lang="en-US" sz="1200" dirty="0" smtClean="0">
                          <a:effectLst/>
                          <a:latin typeface="Arial" panose="020B0604020202020204" pitchFamily="34" charset="0"/>
                          <a:ea typeface="Times New Roman"/>
                          <a:cs typeface="Arial" panose="020B0604020202020204" pitchFamily="34" charset="0"/>
                        </a:rPr>
                        <a:t>(178,185)</a:t>
                      </a:r>
                      <a:endParaRPr lang="en-ZA" sz="1200" dirty="0">
                        <a:effectLst/>
                        <a:latin typeface="Arial" panose="020B0604020202020204" pitchFamily="34" charset="0"/>
                        <a:ea typeface="Times New Roman"/>
                        <a:cs typeface="Arial" panose="020B0604020202020204" pitchFamily="34" charset="0"/>
                      </a:endParaRPr>
                    </a:p>
                  </a:txBody>
                  <a:tcPr marL="54017" marR="54017" marT="0" marB="0" anchor="ctr"/>
                </a:tc>
                <a:tc>
                  <a:txBody>
                    <a:bodyPr/>
                    <a:lstStyle/>
                    <a:p>
                      <a:endParaRPr lang="en-ZA" sz="1200">
                        <a:effectLst/>
                        <a:latin typeface="Arial" panose="020B0604020202020204" pitchFamily="34" charset="0"/>
                        <a:cs typeface="Arial" panose="020B0604020202020204" pitchFamily="34" charset="0"/>
                      </a:endParaRPr>
                    </a:p>
                  </a:txBody>
                  <a:tcPr marL="54017" marR="54017" marT="0" marB="0" anchor="ctr"/>
                </a:tc>
                <a:tc>
                  <a:txBody>
                    <a:bodyPr/>
                    <a:lstStyle/>
                    <a:p>
                      <a:pPr algn="r">
                        <a:spcAft>
                          <a:spcPts val="0"/>
                        </a:spcAft>
                      </a:pPr>
                      <a:r>
                        <a:rPr lang="en-ZA" sz="1200" dirty="0" smtClean="0">
                          <a:effectLst/>
                          <a:latin typeface="Arial" panose="020B0604020202020204" pitchFamily="34" charset="0"/>
                          <a:cs typeface="Arial" panose="020B0604020202020204" pitchFamily="34" charset="0"/>
                        </a:rPr>
                        <a:t>(146,956)</a:t>
                      </a:r>
                      <a:endParaRPr lang="en-ZA" sz="1200" dirty="0">
                        <a:effectLst/>
                        <a:latin typeface="Arial" panose="020B0604020202020204" pitchFamily="34" charset="0"/>
                        <a:ea typeface="Times New Roman"/>
                        <a:cs typeface="Arial" panose="020B0604020202020204" pitchFamily="34" charset="0"/>
                      </a:endParaRPr>
                    </a:p>
                  </a:txBody>
                  <a:tcPr marL="54017" marR="54017" marT="0" marB="0" anchor="ctr"/>
                </a:tc>
              </a:tr>
              <a:tr h="286643">
                <a:tc>
                  <a:txBody>
                    <a:bodyPr/>
                    <a:lstStyle/>
                    <a:p>
                      <a:endParaRPr lang="en-ZA" sz="1200">
                        <a:effectLst/>
                        <a:latin typeface="Arial" panose="020B0604020202020204" pitchFamily="34" charset="0"/>
                        <a:cs typeface="Arial" panose="020B0604020202020204" pitchFamily="34" charset="0"/>
                      </a:endParaRPr>
                    </a:p>
                  </a:txBody>
                  <a:tcPr marL="54017" marR="54017" marT="0" marB="0" anchor="ctr"/>
                </a:tc>
                <a:tc>
                  <a:txBody>
                    <a:bodyPr/>
                    <a:lstStyle/>
                    <a:p>
                      <a:pPr>
                        <a:spcAft>
                          <a:spcPts val="0"/>
                        </a:spcAft>
                      </a:pPr>
                      <a:endParaRPr lang="en-ZA" sz="1200" dirty="0">
                        <a:effectLst/>
                        <a:latin typeface="Arial" panose="020B0604020202020204" pitchFamily="34" charset="0"/>
                        <a:ea typeface="Times New Roman"/>
                        <a:cs typeface="Arial" panose="020B0604020202020204" pitchFamily="34" charset="0"/>
                      </a:endParaRPr>
                    </a:p>
                  </a:txBody>
                  <a:tcPr marL="54017" marR="54017" marT="0" marB="0" anchor="ctr"/>
                </a:tc>
                <a:tc>
                  <a:txBody>
                    <a:bodyPr/>
                    <a:lstStyle/>
                    <a:p>
                      <a:endParaRPr lang="en-ZA" sz="1200">
                        <a:effectLst/>
                        <a:latin typeface="Arial" panose="020B0604020202020204" pitchFamily="34" charset="0"/>
                        <a:cs typeface="Arial" panose="020B0604020202020204" pitchFamily="34" charset="0"/>
                      </a:endParaRPr>
                    </a:p>
                  </a:txBody>
                  <a:tcPr marL="54017" marR="54017" marT="0" marB="0" anchor="ctr"/>
                </a:tc>
                <a:tc>
                  <a:txBody>
                    <a:bodyPr/>
                    <a:lstStyle/>
                    <a:p>
                      <a:pPr>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54017" marR="54017" marT="0" marB="0" anchor="ctr"/>
                </a:tc>
              </a:tr>
              <a:tr h="551999">
                <a:tc>
                  <a:txBody>
                    <a:bodyPr/>
                    <a:lstStyle/>
                    <a:p>
                      <a:pPr>
                        <a:spcAft>
                          <a:spcPts val="0"/>
                        </a:spcAft>
                      </a:pPr>
                      <a:r>
                        <a:rPr lang="en-ZA" sz="1200" b="1" spc="5" dirty="0">
                          <a:effectLst/>
                          <a:latin typeface="Arial" panose="020B0604020202020204" pitchFamily="34" charset="0"/>
                          <a:cs typeface="Arial" panose="020B0604020202020204" pitchFamily="34" charset="0"/>
                        </a:rPr>
                        <a:t>Surplus/(deficit) for the year</a:t>
                      </a:r>
                      <a:endParaRPr lang="en-ZA" sz="1200" b="1" dirty="0">
                        <a:effectLst/>
                        <a:latin typeface="Arial" panose="020B0604020202020204" pitchFamily="34" charset="0"/>
                        <a:ea typeface="Times New Roman"/>
                        <a:cs typeface="Arial" panose="020B0604020202020204" pitchFamily="34" charset="0"/>
                      </a:endParaRPr>
                    </a:p>
                  </a:txBody>
                  <a:tcPr marL="54017" marR="54017" marT="0" marB="0" anchor="ctr"/>
                </a:tc>
                <a:tc>
                  <a:txBody>
                    <a:bodyPr/>
                    <a:lstStyle/>
                    <a:p>
                      <a:pPr algn="r">
                        <a:spcAft>
                          <a:spcPts val="0"/>
                        </a:spcAft>
                      </a:pPr>
                      <a:r>
                        <a:rPr lang="en-US" sz="1200" b="1" dirty="0" smtClean="0">
                          <a:effectLst/>
                          <a:latin typeface="Arial" panose="020B0604020202020204" pitchFamily="34" charset="0"/>
                          <a:ea typeface="Times New Roman"/>
                          <a:cs typeface="Arial" panose="020B0604020202020204" pitchFamily="34" charset="0"/>
                        </a:rPr>
                        <a:t>(21,447,296)</a:t>
                      </a:r>
                      <a:endParaRPr lang="en-ZA" sz="1200" b="1" dirty="0">
                        <a:effectLst/>
                        <a:latin typeface="Arial" panose="020B0604020202020204" pitchFamily="34" charset="0"/>
                        <a:ea typeface="Times New Roman"/>
                        <a:cs typeface="Arial" panose="020B0604020202020204" pitchFamily="34" charset="0"/>
                      </a:endParaRPr>
                    </a:p>
                  </a:txBody>
                  <a:tcPr marL="54017" marR="54017" marT="0" marB="0" anchor="ctr"/>
                </a:tc>
                <a:tc>
                  <a:txBody>
                    <a:bodyPr/>
                    <a:lstStyle/>
                    <a:p>
                      <a:endParaRPr lang="en-ZA" sz="1200" b="1" dirty="0">
                        <a:effectLst/>
                        <a:latin typeface="Arial" panose="020B0604020202020204" pitchFamily="34" charset="0"/>
                        <a:cs typeface="Arial" panose="020B0604020202020204" pitchFamily="34" charset="0"/>
                      </a:endParaRPr>
                    </a:p>
                  </a:txBody>
                  <a:tcPr marL="54017" marR="54017" marT="0" marB="0" anchor="ctr"/>
                </a:tc>
                <a:tc>
                  <a:txBody>
                    <a:bodyPr/>
                    <a:lstStyle/>
                    <a:p>
                      <a:pPr algn="r">
                        <a:spcAft>
                          <a:spcPts val="0"/>
                        </a:spcAft>
                      </a:pPr>
                      <a:r>
                        <a:rPr lang="en-ZA" sz="1200" b="1" dirty="0" smtClean="0">
                          <a:effectLst/>
                          <a:latin typeface="Arial" panose="020B0604020202020204" pitchFamily="34" charset="0"/>
                          <a:ea typeface="Times New Roman"/>
                          <a:cs typeface="Arial" panose="020B0604020202020204" pitchFamily="34" charset="0"/>
                        </a:rPr>
                        <a:t>(311,502,653)</a:t>
                      </a:r>
                      <a:endParaRPr lang="en-ZA" sz="1200" b="1" dirty="0">
                        <a:effectLst/>
                        <a:latin typeface="Arial" panose="020B0604020202020204" pitchFamily="34" charset="0"/>
                        <a:ea typeface="Times New Roman"/>
                        <a:cs typeface="Arial" panose="020B0604020202020204" pitchFamily="34" charset="0"/>
                      </a:endParaRPr>
                    </a:p>
                  </a:txBody>
                  <a:tcPr marL="54017" marR="54017" marT="0" marB="0" anchor="ctr"/>
                </a:tc>
              </a:tr>
            </a:tbl>
          </a:graphicData>
        </a:graphic>
      </p:graphicFrame>
    </p:spTree>
    <p:extLst>
      <p:ext uri="{BB962C8B-B14F-4D97-AF65-F5344CB8AC3E}">
        <p14:creationId xmlns:p14="http://schemas.microsoft.com/office/powerpoint/2010/main" xmlns="" val="26608341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03434" y="188640"/>
            <a:ext cx="8085762" cy="461665"/>
          </a:xfrm>
          <a:prstGeom prst="rect">
            <a:avLst/>
          </a:prstGeom>
          <a:noFill/>
        </p:spPr>
        <p:txBody>
          <a:bodyPr wrap="square" rtlCol="0">
            <a:spAutoFit/>
          </a:bodyPr>
          <a:lstStyle/>
          <a:p>
            <a:r>
              <a:rPr lang="en-US" sz="2400" b="1" dirty="0">
                <a:solidFill>
                  <a:srgbClr val="155294"/>
                </a:solidFill>
                <a:latin typeface="Arial" charset="0"/>
                <a:ea typeface="Arial" charset="0"/>
                <a:cs typeface="Arial" charset="0"/>
              </a:rPr>
              <a:t>Statement of Financial Position</a:t>
            </a:r>
          </a:p>
        </p:txBody>
      </p:sp>
      <p:sp>
        <p:nvSpPr>
          <p:cNvPr id="9" name="TextBox 8"/>
          <p:cNvSpPr txBox="1"/>
          <p:nvPr/>
        </p:nvSpPr>
        <p:spPr>
          <a:xfrm>
            <a:off x="518845" y="1119749"/>
            <a:ext cx="8106310" cy="369332"/>
          </a:xfrm>
          <a:prstGeom prst="rect">
            <a:avLst/>
          </a:prstGeom>
          <a:noFill/>
        </p:spPr>
        <p:txBody>
          <a:bodyPr wrap="square" rtlCol="0">
            <a:spAutoFit/>
          </a:bodyPr>
          <a:lstStyle/>
          <a:p>
            <a:pPr>
              <a:spcBef>
                <a:spcPts val="600"/>
              </a:spcBef>
              <a:spcAft>
                <a:spcPts val="600"/>
              </a:spcAft>
              <a:defRPr/>
            </a:pPr>
            <a:endParaRPr lang="en-ZA" dirty="0">
              <a:solidFill>
                <a:srgbClr val="155294"/>
              </a:solidFill>
              <a:latin typeface="Arial" charset="0"/>
              <a:ea typeface="Arial" charset="0"/>
              <a:cs typeface="Arial" charset="0"/>
            </a:endParaRPr>
          </a:p>
        </p:txBody>
      </p:sp>
      <p:sp>
        <p:nvSpPr>
          <p:cNvPr id="5" name="Slide Number Placeholder 3"/>
          <p:cNvSpPr>
            <a:spLocks noGrp="1"/>
          </p:cNvSpPr>
          <p:nvPr>
            <p:ph type="sldNum" sz="quarter" idx="12"/>
          </p:nvPr>
        </p:nvSpPr>
        <p:spPr>
          <a:xfrm>
            <a:off x="6300192" y="6381328"/>
            <a:ext cx="2133600" cy="365125"/>
          </a:xfrm>
        </p:spPr>
        <p:txBody>
          <a:bodyPr/>
          <a:lstStyle/>
          <a:p>
            <a:pPr>
              <a:defRPr/>
            </a:pPr>
            <a:fld id="{39AA8BA9-080E-4EDB-BAF0-9B905D3FA43D}" type="slidenum">
              <a:rPr lang="en-GB" b="1" smtClean="0">
                <a:solidFill>
                  <a:schemeClr val="bg1"/>
                </a:solidFill>
              </a:rPr>
              <a:pPr>
                <a:defRPr/>
              </a:pPr>
              <a:t>27</a:t>
            </a:fld>
            <a:endParaRPr lang="en-GB" b="1" dirty="0">
              <a:solidFill>
                <a:schemeClr val="bg1"/>
              </a:solidFill>
            </a:endParaRPr>
          </a:p>
        </p:txBody>
      </p:sp>
      <p:graphicFrame>
        <p:nvGraphicFramePr>
          <p:cNvPr id="7" name="Table 6"/>
          <p:cNvGraphicFramePr>
            <a:graphicFrameLocks noGrp="1"/>
          </p:cNvGraphicFramePr>
          <p:nvPr>
            <p:extLst>
              <p:ext uri="{D42A27DB-BD31-4B8C-83A1-F6EECF244321}">
                <p14:modId xmlns:p14="http://schemas.microsoft.com/office/powerpoint/2010/main" xmlns="" val="839515832"/>
              </p:ext>
            </p:extLst>
          </p:nvPr>
        </p:nvGraphicFramePr>
        <p:xfrm>
          <a:off x="323528" y="620688"/>
          <a:ext cx="8496944" cy="5184581"/>
        </p:xfrm>
        <a:graphic>
          <a:graphicData uri="http://schemas.openxmlformats.org/drawingml/2006/table">
            <a:tbl>
              <a:tblPr firstRow="1" firstCol="1" bandRow="1">
                <a:tableStyleId>{5C22544A-7EE6-4342-B048-85BDC9FD1C3A}</a:tableStyleId>
              </a:tblPr>
              <a:tblGrid>
                <a:gridCol w="4720524"/>
                <a:gridCol w="1742963"/>
                <a:gridCol w="290494"/>
                <a:gridCol w="1742963"/>
              </a:tblGrid>
              <a:tr h="384045">
                <a:tc>
                  <a:txBody>
                    <a:bodyPr/>
                    <a:lstStyle/>
                    <a:p>
                      <a:endParaRPr lang="en-ZA" sz="1200" dirty="0">
                        <a:effectLst/>
                        <a:latin typeface="Arial" panose="020B0604020202020204" pitchFamily="34" charset="0"/>
                        <a:cs typeface="Arial" panose="020B0604020202020204" pitchFamily="34" charset="0"/>
                      </a:endParaRPr>
                    </a:p>
                  </a:txBody>
                  <a:tcPr marL="50143" marR="50143" marT="0" marB="0" anchor="ctr"/>
                </a:tc>
                <a:tc>
                  <a:txBody>
                    <a:bodyPr/>
                    <a:lstStyle/>
                    <a:p>
                      <a:pPr marL="21590" marR="8890" algn="ctr">
                        <a:spcAft>
                          <a:spcPts val="0"/>
                        </a:spcAft>
                      </a:pPr>
                      <a:r>
                        <a:rPr lang="en-ZA" sz="1200" dirty="0">
                          <a:effectLst/>
                          <a:latin typeface="Arial" panose="020B0604020202020204" pitchFamily="34" charset="0"/>
                          <a:cs typeface="Arial" panose="020B0604020202020204" pitchFamily="34" charset="0"/>
                        </a:rPr>
                        <a:t>31 March </a:t>
                      </a:r>
                      <a:r>
                        <a:rPr lang="en-ZA" sz="1200" dirty="0" smtClean="0">
                          <a:effectLst/>
                          <a:latin typeface="Arial" panose="020B0604020202020204" pitchFamily="34" charset="0"/>
                          <a:cs typeface="Arial" panose="020B0604020202020204" pitchFamily="34" charset="0"/>
                        </a:rPr>
                        <a:t>2018</a:t>
                      </a:r>
                      <a:endParaRPr lang="en-ZA" sz="1200" dirty="0">
                        <a:effectLst/>
                        <a:latin typeface="Arial" panose="020B0604020202020204" pitchFamily="34" charset="0"/>
                        <a:ea typeface="Times New Roman"/>
                        <a:cs typeface="Arial" panose="020B0604020202020204" pitchFamily="34" charset="0"/>
                      </a:endParaRPr>
                    </a:p>
                  </a:txBody>
                  <a:tcPr marL="50143" marR="50143" marT="0" marB="0" anchor="ctr"/>
                </a:tc>
                <a:tc>
                  <a:txBody>
                    <a:bodyPr/>
                    <a:lstStyle/>
                    <a:p>
                      <a:endParaRPr lang="en-ZA" sz="1200" dirty="0">
                        <a:effectLst/>
                        <a:latin typeface="Arial" panose="020B0604020202020204" pitchFamily="34" charset="0"/>
                        <a:cs typeface="Arial" panose="020B0604020202020204" pitchFamily="34" charset="0"/>
                      </a:endParaRPr>
                    </a:p>
                  </a:txBody>
                  <a:tcPr marL="50143" marR="50143" marT="0" marB="0" anchor="ctr"/>
                </a:tc>
                <a:tc>
                  <a:txBody>
                    <a:bodyPr/>
                    <a:lstStyle/>
                    <a:p>
                      <a:pPr algn="ctr">
                        <a:spcAft>
                          <a:spcPts val="0"/>
                        </a:spcAft>
                      </a:pPr>
                      <a:r>
                        <a:rPr lang="en-ZA" sz="1200" b="1" kern="1200" dirty="0">
                          <a:solidFill>
                            <a:schemeClr val="lt1"/>
                          </a:solidFill>
                          <a:effectLst/>
                          <a:latin typeface="Arial" panose="020B0604020202020204" pitchFamily="34" charset="0"/>
                          <a:ea typeface="+mn-ea"/>
                          <a:cs typeface="Arial" panose="020B0604020202020204" pitchFamily="34" charset="0"/>
                        </a:rPr>
                        <a:t>31 March </a:t>
                      </a:r>
                      <a:r>
                        <a:rPr lang="en-ZA" sz="1200" b="1" kern="1200" dirty="0" smtClean="0">
                          <a:solidFill>
                            <a:schemeClr val="lt1"/>
                          </a:solidFill>
                          <a:effectLst/>
                          <a:latin typeface="Arial" panose="020B0604020202020204" pitchFamily="34" charset="0"/>
                          <a:ea typeface="+mn-ea"/>
                          <a:cs typeface="Arial" panose="020B0604020202020204" pitchFamily="34" charset="0"/>
                        </a:rPr>
                        <a:t>2017</a:t>
                      </a:r>
                      <a:endParaRPr lang="en-ZA" sz="1200" b="1" kern="1200" dirty="0">
                        <a:solidFill>
                          <a:schemeClr val="lt1"/>
                        </a:solidFill>
                        <a:effectLst/>
                        <a:latin typeface="Arial" panose="020B0604020202020204" pitchFamily="34" charset="0"/>
                        <a:ea typeface="+mn-ea"/>
                        <a:cs typeface="Arial" panose="020B0604020202020204" pitchFamily="34" charset="0"/>
                      </a:endParaRPr>
                    </a:p>
                  </a:txBody>
                  <a:tcPr marL="50143" marR="50143" marT="0" marB="0" anchor="ctr"/>
                </a:tc>
              </a:tr>
              <a:tr h="184636">
                <a:tc>
                  <a:txBody>
                    <a:bodyPr/>
                    <a:lstStyle/>
                    <a:p>
                      <a:endParaRPr lang="en-ZA" sz="1200" dirty="0">
                        <a:effectLst/>
                        <a:latin typeface="Arial" panose="020B0604020202020204" pitchFamily="34" charset="0"/>
                        <a:cs typeface="Arial" panose="020B0604020202020204" pitchFamily="34" charset="0"/>
                      </a:endParaRPr>
                    </a:p>
                  </a:txBody>
                  <a:tcPr marL="50143" marR="50143" marT="0" marB="0" anchor="ctr"/>
                </a:tc>
                <a:tc>
                  <a:txBody>
                    <a:bodyPr/>
                    <a:lstStyle/>
                    <a:p>
                      <a:pPr algn="ctr">
                        <a:spcAft>
                          <a:spcPts val="0"/>
                        </a:spcAft>
                      </a:pPr>
                      <a:r>
                        <a:rPr lang="en-ZA" sz="1200" dirty="0">
                          <a:effectLst/>
                          <a:latin typeface="Arial" panose="020B0604020202020204" pitchFamily="34" charset="0"/>
                          <a:cs typeface="Arial" panose="020B0604020202020204" pitchFamily="34" charset="0"/>
                        </a:rPr>
                        <a:t>R</a:t>
                      </a:r>
                      <a:endParaRPr lang="en-ZA" sz="1200" dirty="0">
                        <a:effectLst/>
                        <a:latin typeface="Arial" panose="020B0604020202020204" pitchFamily="34" charset="0"/>
                        <a:ea typeface="Times New Roman"/>
                        <a:cs typeface="Arial" panose="020B0604020202020204" pitchFamily="34" charset="0"/>
                      </a:endParaRPr>
                    </a:p>
                  </a:txBody>
                  <a:tcPr marL="50143" marR="50143" marT="0" marB="0" anchor="ctr"/>
                </a:tc>
                <a:tc>
                  <a:txBody>
                    <a:bodyPr/>
                    <a:lstStyle/>
                    <a:p>
                      <a:endParaRPr lang="en-ZA" sz="1200">
                        <a:effectLst/>
                        <a:latin typeface="Arial" panose="020B0604020202020204" pitchFamily="34" charset="0"/>
                        <a:cs typeface="Arial" panose="020B0604020202020204" pitchFamily="34" charset="0"/>
                      </a:endParaRPr>
                    </a:p>
                  </a:txBody>
                  <a:tcPr marL="50143" marR="50143" marT="0" marB="0" anchor="ctr"/>
                </a:tc>
                <a:tc>
                  <a:txBody>
                    <a:bodyPr/>
                    <a:lstStyle/>
                    <a:p>
                      <a:pPr algn="ctr">
                        <a:spcAft>
                          <a:spcPts val="0"/>
                        </a:spcAft>
                      </a:pPr>
                      <a:r>
                        <a:rPr lang="en-ZA" sz="1200" dirty="0">
                          <a:effectLst/>
                          <a:latin typeface="Arial" panose="020B0604020202020204" pitchFamily="34" charset="0"/>
                          <a:cs typeface="Arial" panose="020B0604020202020204" pitchFamily="34" charset="0"/>
                        </a:rPr>
                        <a:t>R</a:t>
                      </a:r>
                      <a:endParaRPr lang="en-ZA" sz="1200" dirty="0">
                        <a:effectLst/>
                        <a:latin typeface="Arial" panose="020B0604020202020204" pitchFamily="34" charset="0"/>
                        <a:ea typeface="Times New Roman"/>
                        <a:cs typeface="Arial" panose="020B0604020202020204" pitchFamily="34" charset="0"/>
                      </a:endParaRPr>
                    </a:p>
                  </a:txBody>
                  <a:tcPr marL="50143" marR="50143" marT="0" marB="0" anchor="ctr"/>
                </a:tc>
              </a:tr>
              <a:tr h="184636">
                <a:tc>
                  <a:txBody>
                    <a:bodyPr/>
                    <a:lstStyle/>
                    <a:p>
                      <a:pPr>
                        <a:spcAft>
                          <a:spcPts val="0"/>
                        </a:spcAft>
                      </a:pPr>
                      <a:r>
                        <a:rPr lang="en-ZA" sz="1200" b="1" dirty="0">
                          <a:effectLst/>
                          <a:latin typeface="Arial" panose="020B0604020202020204" pitchFamily="34" charset="0"/>
                          <a:cs typeface="Arial" panose="020B0604020202020204" pitchFamily="34" charset="0"/>
                        </a:rPr>
                        <a:t>Current assets</a:t>
                      </a:r>
                      <a:endParaRPr lang="en-ZA" sz="1200" b="1" dirty="0">
                        <a:effectLst/>
                        <a:latin typeface="Arial" panose="020B0604020202020204" pitchFamily="34" charset="0"/>
                        <a:ea typeface="Times New Roman"/>
                        <a:cs typeface="Arial" panose="020B0604020202020204" pitchFamily="34" charset="0"/>
                      </a:endParaRPr>
                    </a:p>
                  </a:txBody>
                  <a:tcPr marL="50143" marR="50143" marT="0" marB="0" anchor="ctr"/>
                </a:tc>
                <a:tc>
                  <a:txBody>
                    <a:bodyPr/>
                    <a:lstStyle/>
                    <a:p>
                      <a:pPr algn="r">
                        <a:spcAft>
                          <a:spcPts val="0"/>
                        </a:spcAft>
                      </a:pPr>
                      <a:r>
                        <a:rPr lang="en-US" sz="1200" b="1" dirty="0" smtClean="0">
                          <a:effectLst/>
                          <a:latin typeface="Arial" panose="020B0604020202020204" pitchFamily="34" charset="0"/>
                          <a:ea typeface="Times New Roman"/>
                          <a:cs typeface="Arial" panose="020B0604020202020204" pitchFamily="34" charset="0"/>
                        </a:rPr>
                        <a:t>171,460,554</a:t>
                      </a:r>
                      <a:endParaRPr lang="en-ZA" sz="1200" b="1" dirty="0">
                        <a:effectLst/>
                        <a:latin typeface="Arial" panose="020B0604020202020204" pitchFamily="34" charset="0"/>
                        <a:ea typeface="Times New Roman"/>
                        <a:cs typeface="Arial" panose="020B0604020202020204" pitchFamily="34" charset="0"/>
                      </a:endParaRPr>
                    </a:p>
                  </a:txBody>
                  <a:tcPr marL="50143" marR="50143" marT="0" marB="0" anchor="ctr"/>
                </a:tc>
                <a:tc>
                  <a:txBody>
                    <a:bodyPr/>
                    <a:lstStyle/>
                    <a:p>
                      <a:endParaRPr lang="en-ZA" sz="1200" b="1" dirty="0">
                        <a:effectLst/>
                        <a:latin typeface="Arial" panose="020B0604020202020204" pitchFamily="34" charset="0"/>
                        <a:cs typeface="Arial" panose="020B0604020202020204" pitchFamily="34" charset="0"/>
                      </a:endParaRPr>
                    </a:p>
                  </a:txBody>
                  <a:tcPr marL="50143" marR="50143" marT="0" marB="0" anchor="ctr"/>
                </a:tc>
                <a:tc>
                  <a:txBody>
                    <a:bodyPr/>
                    <a:lstStyle/>
                    <a:p>
                      <a:pPr algn="r">
                        <a:spcAft>
                          <a:spcPts val="0"/>
                        </a:spcAft>
                      </a:pPr>
                      <a:r>
                        <a:rPr lang="en-ZA" sz="1200" b="1" dirty="0" smtClean="0">
                          <a:effectLst/>
                          <a:latin typeface="Arial" panose="020B0604020202020204" pitchFamily="34" charset="0"/>
                          <a:ea typeface="Times New Roman"/>
                          <a:cs typeface="Arial" panose="020B0604020202020204" pitchFamily="34" charset="0"/>
                        </a:rPr>
                        <a:t>48,342,447</a:t>
                      </a:r>
                      <a:endParaRPr lang="en-ZA" sz="1200" b="1" dirty="0">
                        <a:effectLst/>
                        <a:latin typeface="Arial" panose="020B0604020202020204" pitchFamily="34" charset="0"/>
                        <a:ea typeface="Times New Roman"/>
                        <a:cs typeface="Arial" panose="020B0604020202020204" pitchFamily="34" charset="0"/>
                      </a:endParaRPr>
                    </a:p>
                  </a:txBody>
                  <a:tcPr marL="50143" marR="50143" marT="0" marB="0" anchor="ctr"/>
                </a:tc>
              </a:tr>
              <a:tr h="184636">
                <a:tc>
                  <a:txBody>
                    <a:bodyPr/>
                    <a:lstStyle/>
                    <a:p>
                      <a:pPr>
                        <a:spcAft>
                          <a:spcPts val="0"/>
                        </a:spcAft>
                      </a:pPr>
                      <a:r>
                        <a:rPr lang="en-ZA" sz="1200" b="0" spc="5" dirty="0">
                          <a:effectLst/>
                          <a:latin typeface="Arial" panose="020B0604020202020204" pitchFamily="34" charset="0"/>
                          <a:cs typeface="Arial" panose="020B0604020202020204" pitchFamily="34" charset="0"/>
                        </a:rPr>
                        <a:t>Cash and cash equivalents</a:t>
                      </a:r>
                      <a:endParaRPr lang="en-ZA" sz="1200" b="0" dirty="0">
                        <a:effectLst/>
                        <a:latin typeface="Arial" panose="020B0604020202020204" pitchFamily="34" charset="0"/>
                        <a:ea typeface="Times New Roman"/>
                        <a:cs typeface="Arial" panose="020B0604020202020204" pitchFamily="34" charset="0"/>
                      </a:endParaRPr>
                    </a:p>
                  </a:txBody>
                  <a:tcPr marL="50143" marR="50143" marT="0" marB="0" anchor="ctr"/>
                </a:tc>
                <a:tc>
                  <a:txBody>
                    <a:bodyPr/>
                    <a:lstStyle/>
                    <a:p>
                      <a:pPr algn="r">
                        <a:spcAft>
                          <a:spcPts val="0"/>
                        </a:spcAft>
                      </a:pPr>
                      <a:r>
                        <a:rPr lang="en-US" sz="1200" dirty="0" smtClean="0">
                          <a:effectLst/>
                          <a:latin typeface="Arial" panose="020B0604020202020204" pitchFamily="34" charset="0"/>
                          <a:ea typeface="Times New Roman"/>
                          <a:cs typeface="Arial" panose="020B0604020202020204" pitchFamily="34" charset="0"/>
                        </a:rPr>
                        <a:t>129,966,145</a:t>
                      </a:r>
                      <a:endParaRPr lang="en-ZA" sz="1200" dirty="0">
                        <a:effectLst/>
                        <a:latin typeface="Arial" panose="020B0604020202020204" pitchFamily="34" charset="0"/>
                        <a:ea typeface="Times New Roman"/>
                        <a:cs typeface="Arial" panose="020B0604020202020204" pitchFamily="34" charset="0"/>
                      </a:endParaRPr>
                    </a:p>
                  </a:txBody>
                  <a:tcPr marL="50143" marR="50143" marT="0" marB="0" anchor="ctr"/>
                </a:tc>
                <a:tc>
                  <a:txBody>
                    <a:bodyPr/>
                    <a:lstStyle/>
                    <a:p>
                      <a:pPr algn="r">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50143" marR="50143" marT="0" marB="0" anchor="ctr"/>
                </a:tc>
                <a:tc>
                  <a:txBody>
                    <a:bodyPr/>
                    <a:lstStyle/>
                    <a:p>
                      <a:pPr algn="r">
                        <a:spcAft>
                          <a:spcPts val="0"/>
                        </a:spcAft>
                      </a:pPr>
                      <a:r>
                        <a:rPr lang="en-ZA" sz="1200" dirty="0" smtClean="0">
                          <a:effectLst/>
                          <a:latin typeface="Arial" panose="020B0604020202020204" pitchFamily="34" charset="0"/>
                          <a:ea typeface="Times New Roman"/>
                          <a:cs typeface="Arial" panose="020B0604020202020204" pitchFamily="34" charset="0"/>
                        </a:rPr>
                        <a:t>14,078,042</a:t>
                      </a:r>
                      <a:endParaRPr lang="en-ZA" sz="1200" dirty="0">
                        <a:effectLst/>
                        <a:latin typeface="Arial" panose="020B0604020202020204" pitchFamily="34" charset="0"/>
                        <a:ea typeface="Times New Roman"/>
                        <a:cs typeface="Arial" panose="020B0604020202020204" pitchFamily="34" charset="0"/>
                      </a:endParaRPr>
                    </a:p>
                  </a:txBody>
                  <a:tcPr marL="50143" marR="50143" marT="0" marB="0" anchor="ctr"/>
                </a:tc>
              </a:tr>
              <a:tr h="184636">
                <a:tc>
                  <a:txBody>
                    <a:bodyPr/>
                    <a:lstStyle/>
                    <a:p>
                      <a:pPr>
                        <a:spcAft>
                          <a:spcPts val="0"/>
                        </a:spcAft>
                      </a:pPr>
                      <a:r>
                        <a:rPr lang="en-ZA" sz="1200" b="0" dirty="0">
                          <a:effectLst/>
                          <a:latin typeface="Arial" panose="020B0604020202020204" pitchFamily="34" charset="0"/>
                          <a:cs typeface="Arial" panose="020B0604020202020204" pitchFamily="34" charset="0"/>
                        </a:rPr>
                        <a:t>Trade and other receivables from exchange transactions</a:t>
                      </a:r>
                      <a:endParaRPr lang="en-ZA" sz="1200" b="0" dirty="0">
                        <a:effectLst/>
                        <a:latin typeface="Arial" panose="020B0604020202020204" pitchFamily="34" charset="0"/>
                        <a:ea typeface="Times New Roman"/>
                        <a:cs typeface="Arial" panose="020B0604020202020204" pitchFamily="34" charset="0"/>
                      </a:endParaRPr>
                    </a:p>
                  </a:txBody>
                  <a:tcPr marL="50143" marR="50143" marT="0" marB="0" anchor="ctr"/>
                </a:tc>
                <a:tc>
                  <a:txBody>
                    <a:bodyPr/>
                    <a:lstStyle/>
                    <a:p>
                      <a:pPr algn="r">
                        <a:spcAft>
                          <a:spcPts val="0"/>
                        </a:spcAft>
                      </a:pPr>
                      <a:r>
                        <a:rPr lang="en-US" sz="1200" dirty="0" smtClean="0">
                          <a:effectLst/>
                          <a:latin typeface="Arial" panose="020B0604020202020204" pitchFamily="34" charset="0"/>
                          <a:ea typeface="Times New Roman"/>
                          <a:cs typeface="Arial" panose="020B0604020202020204" pitchFamily="34" charset="0"/>
                        </a:rPr>
                        <a:t>32,453,279</a:t>
                      </a:r>
                      <a:endParaRPr lang="en-ZA" sz="1200" dirty="0">
                        <a:effectLst/>
                        <a:latin typeface="Arial" panose="020B0604020202020204" pitchFamily="34" charset="0"/>
                        <a:ea typeface="Times New Roman"/>
                        <a:cs typeface="Arial" panose="020B0604020202020204" pitchFamily="34" charset="0"/>
                      </a:endParaRPr>
                    </a:p>
                  </a:txBody>
                  <a:tcPr marL="50143" marR="50143" marT="0" marB="0" anchor="ctr"/>
                </a:tc>
                <a:tc>
                  <a:txBody>
                    <a:bodyPr/>
                    <a:lstStyle/>
                    <a:p>
                      <a:pPr algn="r">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50143" marR="50143" marT="0" marB="0" anchor="ctr"/>
                </a:tc>
                <a:tc>
                  <a:txBody>
                    <a:bodyPr/>
                    <a:lstStyle/>
                    <a:p>
                      <a:pPr algn="r">
                        <a:spcAft>
                          <a:spcPts val="0"/>
                        </a:spcAft>
                      </a:pPr>
                      <a:r>
                        <a:rPr lang="en-ZA" sz="1200" dirty="0" smtClean="0">
                          <a:effectLst/>
                          <a:latin typeface="Arial" panose="020B0604020202020204" pitchFamily="34" charset="0"/>
                          <a:ea typeface="Times New Roman"/>
                          <a:cs typeface="Arial" panose="020B0604020202020204" pitchFamily="34" charset="0"/>
                        </a:rPr>
                        <a:t>22,352,490</a:t>
                      </a:r>
                      <a:endParaRPr lang="en-ZA" sz="1200" dirty="0">
                        <a:effectLst/>
                        <a:latin typeface="Arial" panose="020B0604020202020204" pitchFamily="34" charset="0"/>
                        <a:ea typeface="Times New Roman"/>
                        <a:cs typeface="Arial" panose="020B0604020202020204" pitchFamily="34" charset="0"/>
                      </a:endParaRPr>
                    </a:p>
                  </a:txBody>
                  <a:tcPr marL="50143" marR="50143" marT="0" marB="0" anchor="ctr"/>
                </a:tc>
              </a:tr>
              <a:tr h="184636">
                <a:tc>
                  <a:txBody>
                    <a:bodyPr/>
                    <a:lstStyle/>
                    <a:p>
                      <a:pPr>
                        <a:spcAft>
                          <a:spcPts val="0"/>
                        </a:spcAft>
                      </a:pPr>
                      <a:r>
                        <a:rPr lang="en-ZA" sz="1200" b="0" dirty="0">
                          <a:effectLst/>
                          <a:latin typeface="Arial" panose="020B0604020202020204" pitchFamily="34" charset="0"/>
                          <a:cs typeface="Arial" panose="020B0604020202020204" pitchFamily="34" charset="0"/>
                        </a:rPr>
                        <a:t>Inventories</a:t>
                      </a:r>
                      <a:endParaRPr lang="en-ZA" sz="1200" b="0" dirty="0">
                        <a:effectLst/>
                        <a:latin typeface="Arial" panose="020B0604020202020204" pitchFamily="34" charset="0"/>
                        <a:ea typeface="Times New Roman"/>
                        <a:cs typeface="Arial" panose="020B0604020202020204" pitchFamily="34" charset="0"/>
                      </a:endParaRPr>
                    </a:p>
                  </a:txBody>
                  <a:tcPr marL="50143" marR="50143" marT="0" marB="0" anchor="ctr"/>
                </a:tc>
                <a:tc>
                  <a:txBody>
                    <a:bodyPr/>
                    <a:lstStyle/>
                    <a:p>
                      <a:pPr algn="r">
                        <a:spcAft>
                          <a:spcPts val="0"/>
                        </a:spcAft>
                      </a:pPr>
                      <a:r>
                        <a:rPr lang="en-US" sz="1200" dirty="0" smtClean="0">
                          <a:effectLst/>
                          <a:latin typeface="Arial" panose="020B0604020202020204" pitchFamily="34" charset="0"/>
                          <a:ea typeface="Times New Roman"/>
                          <a:cs typeface="Arial" panose="020B0604020202020204" pitchFamily="34" charset="0"/>
                        </a:rPr>
                        <a:t>9,041,130</a:t>
                      </a:r>
                      <a:endParaRPr lang="en-ZA" sz="1200" dirty="0">
                        <a:effectLst/>
                        <a:latin typeface="Arial" panose="020B0604020202020204" pitchFamily="34" charset="0"/>
                        <a:ea typeface="Times New Roman"/>
                        <a:cs typeface="Arial" panose="020B0604020202020204" pitchFamily="34" charset="0"/>
                      </a:endParaRPr>
                    </a:p>
                  </a:txBody>
                  <a:tcPr marL="50143" marR="50143" marT="0" marB="0" anchor="ctr"/>
                </a:tc>
                <a:tc>
                  <a:txBody>
                    <a:bodyPr/>
                    <a:lstStyle/>
                    <a:p>
                      <a:pPr algn="r">
                        <a:spcAft>
                          <a:spcPts val="0"/>
                        </a:spcAft>
                      </a:pPr>
                      <a:r>
                        <a:rPr lang="en-ZA" sz="1200">
                          <a:effectLst/>
                          <a:latin typeface="Arial" panose="020B0604020202020204" pitchFamily="34" charset="0"/>
                          <a:cs typeface="Arial" panose="020B0604020202020204" pitchFamily="34" charset="0"/>
                        </a:rPr>
                        <a:t> </a:t>
                      </a:r>
                      <a:endParaRPr lang="en-ZA" sz="1200">
                        <a:effectLst/>
                        <a:latin typeface="Arial" panose="020B0604020202020204" pitchFamily="34" charset="0"/>
                        <a:ea typeface="Times New Roman"/>
                        <a:cs typeface="Arial" panose="020B0604020202020204" pitchFamily="34" charset="0"/>
                      </a:endParaRPr>
                    </a:p>
                  </a:txBody>
                  <a:tcPr marL="50143" marR="50143" marT="0" marB="0" anchor="ctr"/>
                </a:tc>
                <a:tc>
                  <a:txBody>
                    <a:bodyPr/>
                    <a:lstStyle/>
                    <a:p>
                      <a:pPr algn="r">
                        <a:spcAft>
                          <a:spcPts val="0"/>
                        </a:spcAft>
                      </a:pPr>
                      <a:r>
                        <a:rPr lang="en-ZA" sz="1200" dirty="0" smtClean="0">
                          <a:effectLst/>
                          <a:latin typeface="Arial" panose="020B0604020202020204" pitchFamily="34" charset="0"/>
                          <a:ea typeface="Times New Roman"/>
                          <a:cs typeface="Arial" panose="020B0604020202020204" pitchFamily="34" charset="0"/>
                        </a:rPr>
                        <a:t>11,911,915</a:t>
                      </a:r>
                      <a:endParaRPr lang="en-ZA" sz="1200" dirty="0">
                        <a:effectLst/>
                        <a:latin typeface="Arial" panose="020B0604020202020204" pitchFamily="34" charset="0"/>
                        <a:ea typeface="Times New Roman"/>
                        <a:cs typeface="Arial" panose="020B0604020202020204" pitchFamily="34" charset="0"/>
                      </a:endParaRPr>
                    </a:p>
                  </a:txBody>
                  <a:tcPr marL="50143" marR="50143" marT="0" marB="0" anchor="ctr"/>
                </a:tc>
              </a:tr>
              <a:tr h="184636">
                <a:tc>
                  <a:txBody>
                    <a:bodyPr/>
                    <a:lstStyle/>
                    <a:p>
                      <a:endParaRPr lang="en-ZA" sz="1200">
                        <a:effectLst/>
                        <a:latin typeface="Arial" panose="020B0604020202020204" pitchFamily="34" charset="0"/>
                        <a:cs typeface="Arial" panose="020B0604020202020204" pitchFamily="34" charset="0"/>
                      </a:endParaRPr>
                    </a:p>
                  </a:txBody>
                  <a:tcPr marL="50143" marR="50143" marT="0" marB="0" anchor="b"/>
                </a:tc>
                <a:tc>
                  <a:txBody>
                    <a:bodyPr/>
                    <a:lstStyle/>
                    <a:p>
                      <a:pPr>
                        <a:spcAft>
                          <a:spcPts val="0"/>
                        </a:spcAft>
                      </a:pPr>
                      <a:endParaRPr lang="en-ZA" sz="1200" dirty="0">
                        <a:effectLst/>
                        <a:latin typeface="Arial" panose="020B0604020202020204" pitchFamily="34" charset="0"/>
                        <a:ea typeface="Times New Roman"/>
                        <a:cs typeface="Arial" panose="020B0604020202020204" pitchFamily="34" charset="0"/>
                      </a:endParaRPr>
                    </a:p>
                  </a:txBody>
                  <a:tcPr marL="50143" marR="50143" marT="0" marB="0" anchor="b"/>
                </a:tc>
                <a:tc>
                  <a:txBody>
                    <a:bodyPr/>
                    <a:lstStyle/>
                    <a:p>
                      <a:endParaRPr lang="en-ZA" sz="1200">
                        <a:effectLst/>
                        <a:latin typeface="Arial" panose="020B0604020202020204" pitchFamily="34" charset="0"/>
                        <a:cs typeface="Arial" panose="020B0604020202020204" pitchFamily="34" charset="0"/>
                      </a:endParaRPr>
                    </a:p>
                  </a:txBody>
                  <a:tcPr marL="50143" marR="50143" marT="0" marB="0" anchor="b"/>
                </a:tc>
                <a:tc>
                  <a:txBody>
                    <a:bodyPr/>
                    <a:lstStyle/>
                    <a:p>
                      <a:pPr>
                        <a:spcAft>
                          <a:spcPts val="0"/>
                        </a:spcAft>
                      </a:pPr>
                      <a:endParaRPr lang="en-ZA" sz="1200" dirty="0">
                        <a:effectLst/>
                        <a:latin typeface="Arial" panose="020B0604020202020204" pitchFamily="34" charset="0"/>
                        <a:ea typeface="Times New Roman"/>
                        <a:cs typeface="Arial" panose="020B0604020202020204" pitchFamily="34" charset="0"/>
                      </a:endParaRPr>
                    </a:p>
                  </a:txBody>
                  <a:tcPr marL="50143" marR="50143" marT="0" marB="0" anchor="b"/>
                </a:tc>
              </a:tr>
              <a:tr h="184636">
                <a:tc>
                  <a:txBody>
                    <a:bodyPr/>
                    <a:lstStyle/>
                    <a:p>
                      <a:pPr>
                        <a:spcAft>
                          <a:spcPts val="0"/>
                        </a:spcAft>
                      </a:pPr>
                      <a:r>
                        <a:rPr lang="en-ZA" sz="1200" b="1" dirty="0">
                          <a:effectLst/>
                          <a:latin typeface="Arial" panose="020B0604020202020204" pitchFamily="34" charset="0"/>
                          <a:cs typeface="Arial" panose="020B0604020202020204" pitchFamily="34" charset="0"/>
                        </a:rPr>
                        <a:t>Non-current assets</a:t>
                      </a:r>
                      <a:endParaRPr lang="en-ZA" sz="1200" b="1" dirty="0">
                        <a:effectLst/>
                        <a:latin typeface="Arial" panose="020B0604020202020204" pitchFamily="34" charset="0"/>
                        <a:ea typeface="Times New Roman"/>
                        <a:cs typeface="Arial" panose="020B0604020202020204" pitchFamily="34" charset="0"/>
                      </a:endParaRPr>
                    </a:p>
                  </a:txBody>
                  <a:tcPr marL="50143" marR="50143" marT="0" marB="0" anchor="ctr"/>
                </a:tc>
                <a:tc>
                  <a:txBody>
                    <a:bodyPr/>
                    <a:lstStyle/>
                    <a:p>
                      <a:pPr algn="r">
                        <a:spcAft>
                          <a:spcPts val="0"/>
                        </a:spcAft>
                      </a:pPr>
                      <a:r>
                        <a:rPr lang="en-US" sz="1200" b="1" dirty="0" smtClean="0">
                          <a:effectLst/>
                          <a:latin typeface="Arial" panose="020B0604020202020204" pitchFamily="34" charset="0"/>
                          <a:ea typeface="Times New Roman"/>
                          <a:cs typeface="Arial" panose="020B0604020202020204" pitchFamily="34" charset="0"/>
                        </a:rPr>
                        <a:t>227,352,325</a:t>
                      </a:r>
                      <a:endParaRPr lang="en-ZA" sz="1200" b="1" dirty="0">
                        <a:effectLst/>
                        <a:latin typeface="Arial" panose="020B0604020202020204" pitchFamily="34" charset="0"/>
                        <a:ea typeface="Times New Roman"/>
                        <a:cs typeface="Arial" panose="020B0604020202020204" pitchFamily="34" charset="0"/>
                      </a:endParaRPr>
                    </a:p>
                  </a:txBody>
                  <a:tcPr marL="50143" marR="50143" marT="0" marB="0" anchor="ctr"/>
                </a:tc>
                <a:tc>
                  <a:txBody>
                    <a:bodyPr/>
                    <a:lstStyle/>
                    <a:p>
                      <a:endParaRPr lang="en-ZA" sz="1200" b="1" dirty="0">
                        <a:effectLst/>
                        <a:latin typeface="Arial" panose="020B0604020202020204" pitchFamily="34" charset="0"/>
                        <a:cs typeface="Arial" panose="020B0604020202020204" pitchFamily="34" charset="0"/>
                      </a:endParaRPr>
                    </a:p>
                  </a:txBody>
                  <a:tcPr marL="50143" marR="50143" marT="0" marB="0" anchor="ctr"/>
                </a:tc>
                <a:tc>
                  <a:txBody>
                    <a:bodyPr/>
                    <a:lstStyle/>
                    <a:p>
                      <a:pPr algn="r">
                        <a:spcAft>
                          <a:spcPts val="0"/>
                        </a:spcAft>
                      </a:pPr>
                      <a:r>
                        <a:rPr lang="en-ZA" sz="1200" b="1" dirty="0" smtClean="0">
                          <a:effectLst/>
                          <a:latin typeface="Arial" panose="020B0604020202020204" pitchFamily="34" charset="0"/>
                          <a:ea typeface="Times New Roman"/>
                          <a:cs typeface="Arial" panose="020B0604020202020204" pitchFamily="34" charset="0"/>
                        </a:rPr>
                        <a:t>294,179,033</a:t>
                      </a:r>
                      <a:endParaRPr lang="en-ZA" sz="1200" b="1" dirty="0">
                        <a:effectLst/>
                        <a:latin typeface="Arial" panose="020B0604020202020204" pitchFamily="34" charset="0"/>
                        <a:ea typeface="Times New Roman"/>
                        <a:cs typeface="Arial" panose="020B0604020202020204" pitchFamily="34" charset="0"/>
                      </a:endParaRPr>
                    </a:p>
                  </a:txBody>
                  <a:tcPr marL="50143" marR="50143" marT="0" marB="0" anchor="ctr"/>
                </a:tc>
              </a:tr>
              <a:tr h="184636">
                <a:tc>
                  <a:txBody>
                    <a:bodyPr/>
                    <a:lstStyle/>
                    <a:p>
                      <a:pPr>
                        <a:spcAft>
                          <a:spcPts val="0"/>
                        </a:spcAft>
                      </a:pPr>
                      <a:r>
                        <a:rPr lang="en-ZA" sz="1200" b="0" spc="5" dirty="0">
                          <a:effectLst/>
                          <a:latin typeface="Arial" panose="020B0604020202020204" pitchFamily="34" charset="0"/>
                          <a:cs typeface="Arial" panose="020B0604020202020204" pitchFamily="34" charset="0"/>
                        </a:rPr>
                        <a:t>Property, plant and equipment</a:t>
                      </a:r>
                      <a:endParaRPr lang="en-ZA" sz="1200" b="0" dirty="0">
                        <a:effectLst/>
                        <a:latin typeface="Arial" panose="020B0604020202020204" pitchFamily="34" charset="0"/>
                        <a:ea typeface="Times New Roman"/>
                        <a:cs typeface="Arial" panose="020B0604020202020204" pitchFamily="34" charset="0"/>
                      </a:endParaRPr>
                    </a:p>
                  </a:txBody>
                  <a:tcPr marL="50143" marR="50143" marT="0" marB="0" anchor="ctr"/>
                </a:tc>
                <a:tc>
                  <a:txBody>
                    <a:bodyPr/>
                    <a:lstStyle/>
                    <a:p>
                      <a:pPr algn="r">
                        <a:spcAft>
                          <a:spcPts val="0"/>
                        </a:spcAft>
                      </a:pPr>
                      <a:r>
                        <a:rPr lang="en-US" sz="1200" dirty="0" smtClean="0">
                          <a:effectLst/>
                          <a:latin typeface="Arial" panose="020B0604020202020204" pitchFamily="34" charset="0"/>
                          <a:ea typeface="Times New Roman"/>
                          <a:cs typeface="Arial" panose="020B0604020202020204" pitchFamily="34" charset="0"/>
                        </a:rPr>
                        <a:t>144,193,204</a:t>
                      </a:r>
                      <a:endParaRPr lang="en-ZA" sz="1200" dirty="0">
                        <a:effectLst/>
                        <a:latin typeface="Arial" panose="020B0604020202020204" pitchFamily="34" charset="0"/>
                        <a:ea typeface="Times New Roman"/>
                        <a:cs typeface="Arial" panose="020B0604020202020204" pitchFamily="34" charset="0"/>
                      </a:endParaRPr>
                    </a:p>
                  </a:txBody>
                  <a:tcPr marL="50143" marR="50143" marT="0" marB="0" anchor="ctr"/>
                </a:tc>
                <a:tc>
                  <a:txBody>
                    <a:bodyPr/>
                    <a:lstStyle/>
                    <a:p>
                      <a:pPr>
                        <a:spcAft>
                          <a:spcPts val="0"/>
                        </a:spcAft>
                      </a:pPr>
                      <a:r>
                        <a:rPr lang="en-ZA" sz="1200">
                          <a:effectLst/>
                          <a:latin typeface="Arial" panose="020B0604020202020204" pitchFamily="34" charset="0"/>
                          <a:cs typeface="Arial" panose="020B0604020202020204" pitchFamily="34" charset="0"/>
                        </a:rPr>
                        <a:t> </a:t>
                      </a:r>
                      <a:endParaRPr lang="en-ZA" sz="1200">
                        <a:effectLst/>
                        <a:latin typeface="Arial" panose="020B0604020202020204" pitchFamily="34" charset="0"/>
                        <a:ea typeface="Times New Roman"/>
                        <a:cs typeface="Arial" panose="020B0604020202020204" pitchFamily="34" charset="0"/>
                      </a:endParaRPr>
                    </a:p>
                  </a:txBody>
                  <a:tcPr marL="50143" marR="50143" marT="0" marB="0" anchor="ctr"/>
                </a:tc>
                <a:tc>
                  <a:txBody>
                    <a:bodyPr/>
                    <a:lstStyle/>
                    <a:p>
                      <a:pPr algn="r">
                        <a:spcAft>
                          <a:spcPts val="0"/>
                        </a:spcAft>
                      </a:pPr>
                      <a:r>
                        <a:rPr lang="en-ZA" sz="1200" dirty="0" smtClean="0">
                          <a:effectLst/>
                          <a:latin typeface="Arial" panose="020B0604020202020204" pitchFamily="34" charset="0"/>
                          <a:ea typeface="Times New Roman"/>
                          <a:cs typeface="Arial" panose="020B0604020202020204" pitchFamily="34" charset="0"/>
                        </a:rPr>
                        <a:t>197,705,422</a:t>
                      </a:r>
                      <a:endParaRPr lang="en-ZA" sz="1200" dirty="0">
                        <a:effectLst/>
                        <a:latin typeface="Arial" panose="020B0604020202020204" pitchFamily="34" charset="0"/>
                        <a:ea typeface="Times New Roman"/>
                        <a:cs typeface="Arial" panose="020B0604020202020204" pitchFamily="34" charset="0"/>
                      </a:endParaRPr>
                    </a:p>
                  </a:txBody>
                  <a:tcPr marL="50143" marR="50143" marT="0" marB="0" anchor="ctr"/>
                </a:tc>
              </a:tr>
              <a:tr h="184636">
                <a:tc>
                  <a:txBody>
                    <a:bodyPr/>
                    <a:lstStyle/>
                    <a:p>
                      <a:pPr>
                        <a:spcAft>
                          <a:spcPts val="0"/>
                        </a:spcAft>
                      </a:pPr>
                      <a:r>
                        <a:rPr lang="en-ZA" sz="1200" b="0" spc="5" dirty="0">
                          <a:effectLst/>
                          <a:latin typeface="Arial" panose="020B0604020202020204" pitchFamily="34" charset="0"/>
                          <a:cs typeface="Arial" panose="020B0604020202020204" pitchFamily="34" charset="0"/>
                        </a:rPr>
                        <a:t>Heritage assets</a:t>
                      </a:r>
                      <a:endParaRPr lang="en-ZA" sz="1200" b="0" dirty="0">
                        <a:effectLst/>
                        <a:latin typeface="Arial" panose="020B0604020202020204" pitchFamily="34" charset="0"/>
                        <a:ea typeface="Times New Roman"/>
                        <a:cs typeface="Arial" panose="020B0604020202020204" pitchFamily="34" charset="0"/>
                      </a:endParaRPr>
                    </a:p>
                  </a:txBody>
                  <a:tcPr marL="50143" marR="50143" marT="0" marB="0" anchor="ctr"/>
                </a:tc>
                <a:tc>
                  <a:txBody>
                    <a:bodyPr/>
                    <a:lstStyle/>
                    <a:p>
                      <a:pPr algn="r">
                        <a:spcAft>
                          <a:spcPts val="0"/>
                        </a:spcAft>
                      </a:pPr>
                      <a:r>
                        <a:rPr lang="en-US" sz="1200" dirty="0" smtClean="0">
                          <a:effectLst/>
                          <a:latin typeface="Arial" panose="020B0604020202020204" pitchFamily="34" charset="0"/>
                          <a:ea typeface="Times New Roman"/>
                          <a:cs typeface="Arial" panose="020B0604020202020204" pitchFamily="34" charset="0"/>
                        </a:rPr>
                        <a:t>1,664,421</a:t>
                      </a:r>
                      <a:endParaRPr lang="en-ZA" sz="1200" dirty="0">
                        <a:effectLst/>
                        <a:latin typeface="Arial" panose="020B0604020202020204" pitchFamily="34" charset="0"/>
                        <a:ea typeface="Times New Roman"/>
                        <a:cs typeface="Arial" panose="020B0604020202020204" pitchFamily="34" charset="0"/>
                      </a:endParaRPr>
                    </a:p>
                  </a:txBody>
                  <a:tcPr marL="50143" marR="50143" marT="0" marB="0" anchor="ctr"/>
                </a:tc>
                <a:tc>
                  <a:txBody>
                    <a:bodyPr/>
                    <a:lstStyle/>
                    <a:p>
                      <a:pPr>
                        <a:spcAft>
                          <a:spcPts val="0"/>
                        </a:spcAft>
                      </a:pPr>
                      <a:r>
                        <a:rPr lang="en-ZA" sz="1200">
                          <a:effectLst/>
                          <a:latin typeface="Arial" panose="020B0604020202020204" pitchFamily="34" charset="0"/>
                          <a:cs typeface="Arial" panose="020B0604020202020204" pitchFamily="34" charset="0"/>
                        </a:rPr>
                        <a:t> </a:t>
                      </a:r>
                      <a:endParaRPr lang="en-ZA" sz="1200">
                        <a:effectLst/>
                        <a:latin typeface="Arial" panose="020B0604020202020204" pitchFamily="34" charset="0"/>
                        <a:ea typeface="Times New Roman"/>
                        <a:cs typeface="Arial" panose="020B0604020202020204" pitchFamily="34" charset="0"/>
                      </a:endParaRPr>
                    </a:p>
                  </a:txBody>
                  <a:tcPr marL="50143" marR="50143" marT="0" marB="0" anchor="ctr"/>
                </a:tc>
                <a:tc>
                  <a:txBody>
                    <a:bodyPr/>
                    <a:lstStyle/>
                    <a:p>
                      <a:pPr algn="r">
                        <a:spcAft>
                          <a:spcPts val="0"/>
                        </a:spcAft>
                      </a:pPr>
                      <a:r>
                        <a:rPr lang="en-ZA" sz="1200" dirty="0" smtClean="0">
                          <a:effectLst/>
                          <a:latin typeface="Arial" panose="020B0604020202020204" pitchFamily="34" charset="0"/>
                          <a:ea typeface="Times New Roman"/>
                          <a:cs typeface="Arial" panose="020B0604020202020204" pitchFamily="34" charset="0"/>
                        </a:rPr>
                        <a:t>1,663,664</a:t>
                      </a:r>
                      <a:endParaRPr lang="en-ZA" sz="1200" dirty="0">
                        <a:effectLst/>
                        <a:latin typeface="Arial" panose="020B0604020202020204" pitchFamily="34" charset="0"/>
                        <a:ea typeface="Times New Roman"/>
                        <a:cs typeface="Arial" panose="020B0604020202020204" pitchFamily="34" charset="0"/>
                      </a:endParaRPr>
                    </a:p>
                  </a:txBody>
                  <a:tcPr marL="50143" marR="50143" marT="0" marB="0" anchor="ctr"/>
                </a:tc>
              </a:tr>
              <a:tr h="184636">
                <a:tc>
                  <a:txBody>
                    <a:bodyPr/>
                    <a:lstStyle/>
                    <a:p>
                      <a:pPr>
                        <a:spcAft>
                          <a:spcPts val="0"/>
                        </a:spcAft>
                      </a:pPr>
                      <a:r>
                        <a:rPr lang="en-ZA" sz="1200" b="0" spc="5" dirty="0">
                          <a:effectLst/>
                          <a:latin typeface="Arial" panose="020B0604020202020204" pitchFamily="34" charset="0"/>
                          <a:cs typeface="Arial" panose="020B0604020202020204" pitchFamily="34" charset="0"/>
                        </a:rPr>
                        <a:t>Intangible assets</a:t>
                      </a:r>
                      <a:endParaRPr lang="en-ZA" sz="1200" b="0" dirty="0">
                        <a:effectLst/>
                        <a:latin typeface="Arial" panose="020B0604020202020204" pitchFamily="34" charset="0"/>
                        <a:ea typeface="Times New Roman"/>
                        <a:cs typeface="Arial" panose="020B0604020202020204" pitchFamily="34" charset="0"/>
                      </a:endParaRPr>
                    </a:p>
                  </a:txBody>
                  <a:tcPr marL="50143" marR="50143" marT="0" marB="0" anchor="ctr"/>
                </a:tc>
                <a:tc>
                  <a:txBody>
                    <a:bodyPr/>
                    <a:lstStyle/>
                    <a:p>
                      <a:pPr algn="r">
                        <a:spcAft>
                          <a:spcPts val="0"/>
                        </a:spcAft>
                      </a:pPr>
                      <a:r>
                        <a:rPr lang="en-US" sz="1200" dirty="0" smtClean="0">
                          <a:effectLst/>
                          <a:latin typeface="Arial" panose="020B0604020202020204" pitchFamily="34" charset="0"/>
                          <a:ea typeface="Times New Roman"/>
                          <a:cs typeface="Arial" panose="020B0604020202020204" pitchFamily="34" charset="0"/>
                        </a:rPr>
                        <a:t>81,494,700</a:t>
                      </a:r>
                      <a:endParaRPr lang="en-ZA" sz="1200" dirty="0">
                        <a:effectLst/>
                        <a:latin typeface="Arial" panose="020B0604020202020204" pitchFamily="34" charset="0"/>
                        <a:ea typeface="Times New Roman"/>
                        <a:cs typeface="Arial" panose="020B0604020202020204" pitchFamily="34" charset="0"/>
                      </a:endParaRPr>
                    </a:p>
                  </a:txBody>
                  <a:tcPr marL="50143" marR="50143" marT="0" marB="0" anchor="ctr"/>
                </a:tc>
                <a:tc>
                  <a:txBody>
                    <a:bodyPr/>
                    <a:lstStyle/>
                    <a:p>
                      <a:pPr>
                        <a:spcAft>
                          <a:spcPts val="0"/>
                        </a:spcAft>
                      </a:pPr>
                      <a:r>
                        <a:rPr lang="en-ZA" sz="1200">
                          <a:effectLst/>
                          <a:latin typeface="Arial" panose="020B0604020202020204" pitchFamily="34" charset="0"/>
                          <a:cs typeface="Arial" panose="020B0604020202020204" pitchFamily="34" charset="0"/>
                        </a:rPr>
                        <a:t> </a:t>
                      </a:r>
                      <a:endParaRPr lang="en-ZA" sz="1200">
                        <a:effectLst/>
                        <a:latin typeface="Arial" panose="020B0604020202020204" pitchFamily="34" charset="0"/>
                        <a:ea typeface="Times New Roman"/>
                        <a:cs typeface="Arial" panose="020B0604020202020204" pitchFamily="34" charset="0"/>
                      </a:endParaRPr>
                    </a:p>
                  </a:txBody>
                  <a:tcPr marL="50143" marR="50143" marT="0" marB="0" anchor="ctr"/>
                </a:tc>
                <a:tc>
                  <a:txBody>
                    <a:bodyPr/>
                    <a:lstStyle/>
                    <a:p>
                      <a:pPr algn="r">
                        <a:spcAft>
                          <a:spcPts val="0"/>
                        </a:spcAft>
                      </a:pPr>
                      <a:r>
                        <a:rPr lang="en-ZA" sz="1200" dirty="0" smtClean="0">
                          <a:effectLst/>
                          <a:latin typeface="Arial" panose="020B0604020202020204" pitchFamily="34" charset="0"/>
                          <a:ea typeface="Times New Roman"/>
                          <a:cs typeface="Arial" panose="020B0604020202020204" pitchFamily="34" charset="0"/>
                        </a:rPr>
                        <a:t>94,809,947</a:t>
                      </a:r>
                      <a:endParaRPr lang="en-ZA" sz="1200" dirty="0">
                        <a:effectLst/>
                        <a:latin typeface="Arial" panose="020B0604020202020204" pitchFamily="34" charset="0"/>
                        <a:ea typeface="Times New Roman"/>
                        <a:cs typeface="Arial" panose="020B0604020202020204" pitchFamily="34" charset="0"/>
                      </a:endParaRPr>
                    </a:p>
                  </a:txBody>
                  <a:tcPr marL="50143" marR="50143" marT="0" marB="0" anchor="ctr"/>
                </a:tc>
              </a:tr>
              <a:tr h="184636">
                <a:tc>
                  <a:txBody>
                    <a:bodyPr/>
                    <a:lstStyle/>
                    <a:p>
                      <a:endParaRPr lang="en-ZA" sz="1200" dirty="0">
                        <a:effectLst/>
                        <a:latin typeface="Arial" panose="020B0604020202020204" pitchFamily="34" charset="0"/>
                        <a:cs typeface="Arial" panose="020B0604020202020204" pitchFamily="34" charset="0"/>
                      </a:endParaRPr>
                    </a:p>
                  </a:txBody>
                  <a:tcPr marL="50143" marR="50143" marT="0" marB="0" anchor="ctr"/>
                </a:tc>
                <a:tc>
                  <a:txBody>
                    <a:bodyPr/>
                    <a:lstStyle/>
                    <a:p>
                      <a:pPr algn="r">
                        <a:spcAft>
                          <a:spcPts val="0"/>
                        </a:spcAft>
                      </a:pPr>
                      <a:endParaRPr lang="en-ZA" sz="1200" dirty="0">
                        <a:effectLst/>
                        <a:latin typeface="Arial" panose="020B0604020202020204" pitchFamily="34" charset="0"/>
                        <a:ea typeface="Times New Roman"/>
                        <a:cs typeface="Arial" panose="020B0604020202020204" pitchFamily="34" charset="0"/>
                      </a:endParaRPr>
                    </a:p>
                  </a:txBody>
                  <a:tcPr marL="50143" marR="50143" marT="0" marB="0" anchor="ctr"/>
                </a:tc>
                <a:tc>
                  <a:txBody>
                    <a:bodyPr/>
                    <a:lstStyle/>
                    <a:p>
                      <a:endParaRPr lang="en-ZA" sz="1200">
                        <a:effectLst/>
                        <a:latin typeface="Arial" panose="020B0604020202020204" pitchFamily="34" charset="0"/>
                        <a:cs typeface="Arial" panose="020B0604020202020204" pitchFamily="34" charset="0"/>
                      </a:endParaRPr>
                    </a:p>
                  </a:txBody>
                  <a:tcPr marL="50143" marR="50143" marT="0" marB="0" anchor="ctr"/>
                </a:tc>
                <a:tc>
                  <a:txBody>
                    <a:bodyPr/>
                    <a:lstStyle/>
                    <a:p>
                      <a:pPr algn="r">
                        <a:spcAft>
                          <a:spcPts val="0"/>
                        </a:spcAft>
                      </a:pPr>
                      <a:endParaRPr lang="en-ZA" sz="1200" dirty="0">
                        <a:effectLst/>
                        <a:latin typeface="Arial" panose="020B0604020202020204" pitchFamily="34" charset="0"/>
                        <a:ea typeface="Times New Roman"/>
                        <a:cs typeface="Arial" panose="020B0604020202020204" pitchFamily="34" charset="0"/>
                      </a:endParaRPr>
                    </a:p>
                  </a:txBody>
                  <a:tcPr marL="50143" marR="50143" marT="0" marB="0" anchor="ctr"/>
                </a:tc>
              </a:tr>
              <a:tr h="184636">
                <a:tc>
                  <a:txBody>
                    <a:bodyPr/>
                    <a:lstStyle/>
                    <a:p>
                      <a:pPr>
                        <a:spcAft>
                          <a:spcPts val="0"/>
                        </a:spcAft>
                      </a:pPr>
                      <a:r>
                        <a:rPr lang="en-ZA" sz="1200" b="1" dirty="0">
                          <a:effectLst/>
                          <a:latin typeface="Arial" panose="020B0604020202020204" pitchFamily="34" charset="0"/>
                          <a:cs typeface="Arial" panose="020B0604020202020204" pitchFamily="34" charset="0"/>
                        </a:rPr>
                        <a:t>Total assets</a:t>
                      </a:r>
                      <a:endParaRPr lang="en-ZA" sz="1200" b="1" dirty="0">
                        <a:effectLst/>
                        <a:latin typeface="Arial" panose="020B0604020202020204" pitchFamily="34" charset="0"/>
                        <a:ea typeface="Times New Roman"/>
                        <a:cs typeface="Arial" panose="020B0604020202020204" pitchFamily="34" charset="0"/>
                      </a:endParaRPr>
                    </a:p>
                  </a:txBody>
                  <a:tcPr marL="50143" marR="50143" marT="0" marB="0" anchor="ctr"/>
                </a:tc>
                <a:tc>
                  <a:txBody>
                    <a:bodyPr/>
                    <a:lstStyle/>
                    <a:p>
                      <a:pPr algn="r">
                        <a:spcAft>
                          <a:spcPts val="0"/>
                        </a:spcAft>
                      </a:pPr>
                      <a:r>
                        <a:rPr lang="en-US" sz="1200" b="1" dirty="0" smtClean="0">
                          <a:effectLst/>
                          <a:latin typeface="Arial" panose="020B0604020202020204" pitchFamily="34" charset="0"/>
                          <a:ea typeface="Times New Roman"/>
                          <a:cs typeface="Arial" panose="020B0604020202020204" pitchFamily="34" charset="0"/>
                        </a:rPr>
                        <a:t>398,812,879</a:t>
                      </a:r>
                      <a:endParaRPr lang="en-ZA" sz="1200" b="1" dirty="0">
                        <a:effectLst/>
                        <a:latin typeface="Arial" panose="020B0604020202020204" pitchFamily="34" charset="0"/>
                        <a:ea typeface="Times New Roman"/>
                        <a:cs typeface="Arial" panose="020B0604020202020204" pitchFamily="34" charset="0"/>
                      </a:endParaRPr>
                    </a:p>
                  </a:txBody>
                  <a:tcPr marL="50143" marR="50143" marT="0" marB="0" anchor="ctr"/>
                </a:tc>
                <a:tc>
                  <a:txBody>
                    <a:bodyPr/>
                    <a:lstStyle/>
                    <a:p>
                      <a:endParaRPr lang="en-ZA" sz="1200" b="1" dirty="0">
                        <a:effectLst/>
                        <a:latin typeface="Arial" panose="020B0604020202020204" pitchFamily="34" charset="0"/>
                        <a:cs typeface="Arial" panose="020B0604020202020204" pitchFamily="34" charset="0"/>
                      </a:endParaRPr>
                    </a:p>
                  </a:txBody>
                  <a:tcPr marL="50143" marR="50143" marT="0" marB="0" anchor="ctr"/>
                </a:tc>
                <a:tc>
                  <a:txBody>
                    <a:bodyPr/>
                    <a:lstStyle/>
                    <a:p>
                      <a:pPr algn="r">
                        <a:spcAft>
                          <a:spcPts val="0"/>
                        </a:spcAft>
                      </a:pPr>
                      <a:r>
                        <a:rPr lang="en-ZA" sz="1200" b="1" dirty="0" smtClean="0">
                          <a:effectLst/>
                          <a:latin typeface="Arial" panose="020B0604020202020204" pitchFamily="34" charset="0"/>
                          <a:ea typeface="Times New Roman"/>
                          <a:cs typeface="Arial" panose="020B0604020202020204" pitchFamily="34" charset="0"/>
                        </a:rPr>
                        <a:t>342,521,480</a:t>
                      </a:r>
                      <a:endParaRPr lang="en-ZA" sz="1200" b="1" dirty="0">
                        <a:effectLst/>
                        <a:latin typeface="Arial" panose="020B0604020202020204" pitchFamily="34" charset="0"/>
                        <a:ea typeface="Times New Roman"/>
                        <a:cs typeface="Arial" panose="020B0604020202020204" pitchFamily="34" charset="0"/>
                      </a:endParaRPr>
                    </a:p>
                  </a:txBody>
                  <a:tcPr marL="50143" marR="50143" marT="0" marB="0" anchor="ctr"/>
                </a:tc>
              </a:tr>
              <a:tr h="184636">
                <a:tc>
                  <a:txBody>
                    <a:bodyPr/>
                    <a:lstStyle/>
                    <a:p>
                      <a:endParaRPr lang="en-ZA" sz="1200" dirty="0">
                        <a:effectLst/>
                        <a:latin typeface="Arial" panose="020B0604020202020204" pitchFamily="34" charset="0"/>
                        <a:cs typeface="Arial" panose="020B0604020202020204" pitchFamily="34" charset="0"/>
                      </a:endParaRPr>
                    </a:p>
                  </a:txBody>
                  <a:tcPr marL="50143" marR="50143" marT="0" marB="0" anchor="ctr"/>
                </a:tc>
                <a:tc>
                  <a:txBody>
                    <a:bodyPr/>
                    <a:lstStyle/>
                    <a:p>
                      <a:endParaRPr lang="en-ZA" sz="1200" dirty="0">
                        <a:effectLst/>
                        <a:latin typeface="Arial" panose="020B0604020202020204" pitchFamily="34" charset="0"/>
                        <a:cs typeface="Arial" panose="020B0604020202020204" pitchFamily="34" charset="0"/>
                      </a:endParaRPr>
                    </a:p>
                  </a:txBody>
                  <a:tcPr marL="50143" marR="50143" marT="0" marB="0" anchor="ctr"/>
                </a:tc>
                <a:tc>
                  <a:txBody>
                    <a:bodyPr/>
                    <a:lstStyle/>
                    <a:p>
                      <a:endParaRPr lang="en-ZA" sz="1200">
                        <a:effectLst/>
                        <a:latin typeface="Arial" panose="020B0604020202020204" pitchFamily="34" charset="0"/>
                        <a:cs typeface="Arial" panose="020B0604020202020204" pitchFamily="34" charset="0"/>
                      </a:endParaRPr>
                    </a:p>
                  </a:txBody>
                  <a:tcPr marL="50143" marR="50143" marT="0" marB="0" anchor="ctr"/>
                </a:tc>
                <a:tc>
                  <a:txBody>
                    <a:bodyPr/>
                    <a:lstStyle/>
                    <a:p>
                      <a:endParaRPr lang="en-ZA" sz="1200" dirty="0">
                        <a:effectLst/>
                        <a:latin typeface="Arial" panose="020B0604020202020204" pitchFamily="34" charset="0"/>
                        <a:cs typeface="Arial" panose="020B0604020202020204" pitchFamily="34" charset="0"/>
                      </a:endParaRPr>
                    </a:p>
                  </a:txBody>
                  <a:tcPr marL="50143" marR="50143" marT="0" marB="0" anchor="ctr"/>
                </a:tc>
              </a:tr>
              <a:tr h="184636">
                <a:tc>
                  <a:txBody>
                    <a:bodyPr/>
                    <a:lstStyle/>
                    <a:p>
                      <a:pPr>
                        <a:spcAft>
                          <a:spcPts val="0"/>
                        </a:spcAft>
                      </a:pPr>
                      <a:r>
                        <a:rPr lang="en-ZA" sz="1200" b="1" dirty="0">
                          <a:effectLst/>
                          <a:latin typeface="Arial" panose="020B0604020202020204" pitchFamily="34" charset="0"/>
                          <a:cs typeface="Arial" panose="020B0604020202020204" pitchFamily="34" charset="0"/>
                        </a:rPr>
                        <a:t>Current liabilities</a:t>
                      </a:r>
                      <a:endParaRPr lang="en-ZA" sz="1200" b="1" dirty="0">
                        <a:effectLst/>
                        <a:latin typeface="Arial" panose="020B0604020202020204" pitchFamily="34" charset="0"/>
                        <a:ea typeface="Times New Roman"/>
                        <a:cs typeface="Arial" panose="020B0604020202020204" pitchFamily="34" charset="0"/>
                      </a:endParaRPr>
                    </a:p>
                  </a:txBody>
                  <a:tcPr marL="50143" marR="50143" marT="0" marB="0" anchor="ctr"/>
                </a:tc>
                <a:tc>
                  <a:txBody>
                    <a:bodyPr/>
                    <a:lstStyle/>
                    <a:p>
                      <a:pPr algn="r">
                        <a:spcAft>
                          <a:spcPts val="0"/>
                        </a:spcAft>
                      </a:pPr>
                      <a:r>
                        <a:rPr lang="en-US" sz="1200" b="1" dirty="0" smtClean="0">
                          <a:effectLst/>
                          <a:latin typeface="Arial" panose="020B0604020202020204" pitchFamily="34" charset="0"/>
                          <a:ea typeface="Times New Roman"/>
                          <a:cs typeface="Arial" panose="020B0604020202020204" pitchFamily="34" charset="0"/>
                        </a:rPr>
                        <a:t>142,848,280</a:t>
                      </a:r>
                      <a:endParaRPr lang="en-ZA" sz="1200" b="1" dirty="0">
                        <a:effectLst/>
                        <a:latin typeface="Arial" panose="020B0604020202020204" pitchFamily="34" charset="0"/>
                        <a:ea typeface="Times New Roman"/>
                        <a:cs typeface="Arial" panose="020B0604020202020204" pitchFamily="34" charset="0"/>
                      </a:endParaRPr>
                    </a:p>
                  </a:txBody>
                  <a:tcPr marL="50143" marR="50143" marT="0" marB="0" anchor="ctr"/>
                </a:tc>
                <a:tc>
                  <a:txBody>
                    <a:bodyPr/>
                    <a:lstStyle/>
                    <a:p>
                      <a:endParaRPr lang="en-ZA" sz="1200" b="1" dirty="0">
                        <a:effectLst/>
                        <a:latin typeface="Arial" panose="020B0604020202020204" pitchFamily="34" charset="0"/>
                        <a:cs typeface="Arial" panose="020B0604020202020204" pitchFamily="34" charset="0"/>
                      </a:endParaRPr>
                    </a:p>
                  </a:txBody>
                  <a:tcPr marL="50143" marR="50143" marT="0" marB="0" anchor="ctr"/>
                </a:tc>
                <a:tc>
                  <a:txBody>
                    <a:bodyPr/>
                    <a:lstStyle/>
                    <a:p>
                      <a:pPr algn="r">
                        <a:spcAft>
                          <a:spcPts val="0"/>
                        </a:spcAft>
                      </a:pPr>
                      <a:r>
                        <a:rPr lang="en-ZA" sz="1200" b="1" dirty="0" smtClean="0">
                          <a:effectLst/>
                          <a:latin typeface="Arial" panose="020B0604020202020204" pitchFamily="34" charset="0"/>
                          <a:ea typeface="Times New Roman"/>
                          <a:cs typeface="Arial" panose="020B0604020202020204" pitchFamily="34" charset="0"/>
                        </a:rPr>
                        <a:t>105,729,326</a:t>
                      </a:r>
                      <a:endParaRPr lang="en-ZA" sz="1200" b="1" dirty="0">
                        <a:effectLst/>
                        <a:latin typeface="Arial" panose="020B0604020202020204" pitchFamily="34" charset="0"/>
                        <a:ea typeface="Times New Roman"/>
                        <a:cs typeface="Arial" panose="020B0604020202020204" pitchFamily="34" charset="0"/>
                      </a:endParaRPr>
                    </a:p>
                  </a:txBody>
                  <a:tcPr marL="50143" marR="50143" marT="0" marB="0" anchor="ctr"/>
                </a:tc>
              </a:tr>
              <a:tr h="184636">
                <a:tc>
                  <a:txBody>
                    <a:bodyPr/>
                    <a:lstStyle/>
                    <a:p>
                      <a:pPr>
                        <a:spcAft>
                          <a:spcPts val="0"/>
                        </a:spcAft>
                      </a:pPr>
                      <a:r>
                        <a:rPr lang="en-ZA" sz="1200" b="0" dirty="0">
                          <a:effectLst/>
                          <a:latin typeface="Arial" panose="020B0604020202020204" pitchFamily="34" charset="0"/>
                          <a:cs typeface="Arial" panose="020B0604020202020204" pitchFamily="34" charset="0"/>
                        </a:rPr>
                        <a:t>Trade and other payables from exchange transactions</a:t>
                      </a:r>
                      <a:endParaRPr lang="en-ZA" sz="1200" b="0" dirty="0">
                        <a:effectLst/>
                        <a:latin typeface="Arial" panose="020B0604020202020204" pitchFamily="34" charset="0"/>
                        <a:ea typeface="Times New Roman"/>
                        <a:cs typeface="Arial" panose="020B0604020202020204" pitchFamily="34" charset="0"/>
                      </a:endParaRPr>
                    </a:p>
                  </a:txBody>
                  <a:tcPr marL="50143" marR="50143"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Arial" panose="020B0604020202020204" pitchFamily="34" charset="0"/>
                          <a:ea typeface="Times New Roman"/>
                          <a:cs typeface="Arial" panose="020B0604020202020204" pitchFamily="34" charset="0"/>
                        </a:rPr>
                        <a:t>137,238,647</a:t>
                      </a:r>
                      <a:endParaRPr lang="en-ZA" sz="1200" kern="1200" dirty="0" smtClean="0">
                        <a:solidFill>
                          <a:schemeClr val="dk1"/>
                        </a:solidFill>
                        <a:effectLst/>
                        <a:latin typeface="Arial" panose="020B0604020202020204" pitchFamily="34" charset="0"/>
                        <a:ea typeface="Times New Roman"/>
                        <a:cs typeface="Arial" panose="020B0604020202020204" pitchFamily="34" charset="0"/>
                      </a:endParaRPr>
                    </a:p>
                  </a:txBody>
                  <a:tcPr marL="50143" marR="50143" marT="0" marB="0" anchor="ctr"/>
                </a:tc>
                <a:tc>
                  <a:txBody>
                    <a:bodyPr/>
                    <a:lstStyle/>
                    <a:p>
                      <a:endParaRPr lang="en-ZA" sz="1200">
                        <a:effectLst/>
                        <a:latin typeface="Arial" panose="020B0604020202020204" pitchFamily="34" charset="0"/>
                        <a:cs typeface="Arial" panose="020B0604020202020204" pitchFamily="34" charset="0"/>
                      </a:endParaRPr>
                    </a:p>
                  </a:txBody>
                  <a:tcPr marL="50143" marR="50143"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200" kern="1200" dirty="0" smtClean="0">
                          <a:solidFill>
                            <a:schemeClr val="dk1"/>
                          </a:solidFill>
                          <a:effectLst/>
                          <a:latin typeface="Arial" panose="020B0604020202020204" pitchFamily="34" charset="0"/>
                          <a:ea typeface="Times New Roman"/>
                          <a:cs typeface="Arial" panose="020B0604020202020204" pitchFamily="34" charset="0"/>
                        </a:rPr>
                        <a:t>102,690,693</a:t>
                      </a:r>
                    </a:p>
                  </a:txBody>
                  <a:tcPr marL="50143" marR="50143" marT="0" marB="0" anchor="ctr"/>
                </a:tc>
              </a:tr>
              <a:tr h="184636">
                <a:tc>
                  <a:txBody>
                    <a:bodyPr/>
                    <a:lstStyle/>
                    <a:p>
                      <a:pPr>
                        <a:spcAft>
                          <a:spcPts val="0"/>
                        </a:spcAft>
                      </a:pPr>
                      <a:r>
                        <a:rPr lang="en-ZA" sz="1200" b="0" dirty="0" smtClean="0">
                          <a:effectLst/>
                          <a:latin typeface="Arial" panose="020B0604020202020204" pitchFamily="34" charset="0"/>
                          <a:ea typeface="Times New Roman"/>
                          <a:cs typeface="Arial" panose="020B0604020202020204" pitchFamily="34" charset="0"/>
                        </a:rPr>
                        <a:t>Short-term portion of operating lease liability</a:t>
                      </a:r>
                      <a:endParaRPr lang="en-ZA" sz="1200" b="0" dirty="0">
                        <a:effectLst/>
                        <a:latin typeface="Arial" panose="020B0604020202020204" pitchFamily="34" charset="0"/>
                        <a:ea typeface="Times New Roman"/>
                        <a:cs typeface="Arial" panose="020B0604020202020204" pitchFamily="34" charset="0"/>
                      </a:endParaRPr>
                    </a:p>
                  </a:txBody>
                  <a:tcPr marL="50143" marR="50143" marT="0" marB="0" anchor="ctr"/>
                </a:tc>
                <a:tc>
                  <a:txBody>
                    <a:bodyPr/>
                    <a:lstStyle/>
                    <a:p>
                      <a:pPr algn="r">
                        <a:spcAft>
                          <a:spcPts val="0"/>
                        </a:spcAft>
                      </a:pPr>
                      <a:r>
                        <a:rPr lang="en-US" sz="1200" dirty="0" smtClean="0">
                          <a:effectLst/>
                          <a:latin typeface="Arial" panose="020B0604020202020204" pitchFamily="34" charset="0"/>
                          <a:ea typeface="Times New Roman"/>
                          <a:cs typeface="Arial" panose="020B0604020202020204" pitchFamily="34" charset="0"/>
                        </a:rPr>
                        <a:t>3,507,825</a:t>
                      </a:r>
                      <a:endParaRPr lang="en-ZA" sz="1200" dirty="0">
                        <a:effectLst/>
                        <a:latin typeface="Arial" panose="020B0604020202020204" pitchFamily="34" charset="0"/>
                        <a:ea typeface="Times New Roman"/>
                        <a:cs typeface="Arial" panose="020B0604020202020204" pitchFamily="34" charset="0"/>
                      </a:endParaRPr>
                    </a:p>
                  </a:txBody>
                  <a:tcPr marL="50143" marR="50143" marT="0" marB="0" anchor="ctr"/>
                </a:tc>
                <a:tc>
                  <a:txBody>
                    <a:bodyPr/>
                    <a:lstStyle/>
                    <a:p>
                      <a:endParaRPr lang="en-ZA" sz="1200" dirty="0">
                        <a:effectLst/>
                        <a:latin typeface="Arial" panose="020B0604020202020204" pitchFamily="34" charset="0"/>
                        <a:cs typeface="Arial" panose="020B0604020202020204" pitchFamily="34" charset="0"/>
                      </a:endParaRPr>
                    </a:p>
                  </a:txBody>
                  <a:tcPr marL="50143" marR="50143" marT="0" marB="0" anchor="ctr"/>
                </a:tc>
                <a:tc>
                  <a:txBody>
                    <a:bodyPr/>
                    <a:lstStyle/>
                    <a:p>
                      <a:pPr algn="r">
                        <a:spcAft>
                          <a:spcPts val="0"/>
                        </a:spcAft>
                      </a:pPr>
                      <a:r>
                        <a:rPr lang="en-ZA" sz="1200" dirty="0" smtClean="0">
                          <a:effectLst/>
                          <a:latin typeface="Arial" panose="020B0604020202020204" pitchFamily="34" charset="0"/>
                          <a:ea typeface="Times New Roman"/>
                          <a:cs typeface="Arial" panose="020B0604020202020204" pitchFamily="34" charset="0"/>
                        </a:rPr>
                        <a:t>1,315,124</a:t>
                      </a:r>
                      <a:endParaRPr lang="en-ZA" sz="1200" dirty="0">
                        <a:effectLst/>
                        <a:latin typeface="Arial" panose="020B0604020202020204" pitchFamily="34" charset="0"/>
                        <a:ea typeface="Times New Roman"/>
                        <a:cs typeface="Arial" panose="020B0604020202020204" pitchFamily="34" charset="0"/>
                      </a:endParaRPr>
                    </a:p>
                  </a:txBody>
                  <a:tcPr marL="50143" marR="50143" marT="0" marB="0" anchor="ctr"/>
                </a:tc>
              </a:tr>
              <a:tr h="184636">
                <a:tc>
                  <a:txBody>
                    <a:bodyPr/>
                    <a:lstStyle/>
                    <a:p>
                      <a:pPr>
                        <a:spcAft>
                          <a:spcPts val="0"/>
                        </a:spcAft>
                      </a:pPr>
                      <a:r>
                        <a:rPr lang="en-ZA" sz="1200" b="0" dirty="0">
                          <a:effectLst/>
                          <a:latin typeface="Arial" panose="020B0604020202020204" pitchFamily="34" charset="0"/>
                          <a:cs typeface="Arial" panose="020B0604020202020204" pitchFamily="34" charset="0"/>
                        </a:rPr>
                        <a:t>Provisions</a:t>
                      </a:r>
                      <a:endParaRPr lang="en-ZA" sz="1200" b="0" dirty="0">
                        <a:effectLst/>
                        <a:latin typeface="Arial" panose="020B0604020202020204" pitchFamily="34" charset="0"/>
                        <a:ea typeface="Times New Roman"/>
                        <a:cs typeface="Arial" panose="020B0604020202020204" pitchFamily="34" charset="0"/>
                      </a:endParaRPr>
                    </a:p>
                  </a:txBody>
                  <a:tcPr marL="50143" marR="50143" marT="0" marB="0" anchor="ctr"/>
                </a:tc>
                <a:tc>
                  <a:txBody>
                    <a:bodyPr/>
                    <a:lstStyle/>
                    <a:p>
                      <a:pPr algn="r">
                        <a:spcAft>
                          <a:spcPts val="0"/>
                        </a:spcAft>
                      </a:pPr>
                      <a:r>
                        <a:rPr lang="en-US" sz="1200" dirty="0" smtClean="0">
                          <a:effectLst/>
                          <a:latin typeface="Arial" panose="020B0604020202020204" pitchFamily="34" charset="0"/>
                          <a:ea typeface="Times New Roman"/>
                          <a:cs typeface="Arial" panose="020B0604020202020204" pitchFamily="34" charset="0"/>
                        </a:rPr>
                        <a:t>2,101,808</a:t>
                      </a:r>
                      <a:endParaRPr lang="en-ZA" sz="1200" dirty="0">
                        <a:effectLst/>
                        <a:latin typeface="Arial" panose="020B0604020202020204" pitchFamily="34" charset="0"/>
                        <a:ea typeface="Times New Roman"/>
                        <a:cs typeface="Arial" panose="020B0604020202020204" pitchFamily="34" charset="0"/>
                      </a:endParaRPr>
                    </a:p>
                  </a:txBody>
                  <a:tcPr marL="50143" marR="50143" marT="0" marB="0" anchor="ctr"/>
                </a:tc>
                <a:tc>
                  <a:txBody>
                    <a:bodyPr/>
                    <a:lstStyle/>
                    <a:p>
                      <a:endParaRPr lang="en-ZA" sz="1200">
                        <a:effectLst/>
                        <a:latin typeface="Arial" panose="020B0604020202020204" pitchFamily="34" charset="0"/>
                        <a:cs typeface="Arial" panose="020B0604020202020204" pitchFamily="34" charset="0"/>
                      </a:endParaRPr>
                    </a:p>
                  </a:txBody>
                  <a:tcPr marL="50143" marR="50143" marT="0" marB="0" anchor="ctr"/>
                </a:tc>
                <a:tc>
                  <a:txBody>
                    <a:bodyPr/>
                    <a:lstStyle/>
                    <a:p>
                      <a:pPr algn="r">
                        <a:spcAft>
                          <a:spcPts val="0"/>
                        </a:spcAft>
                      </a:pPr>
                      <a:r>
                        <a:rPr lang="en-ZA" sz="1200" dirty="0" smtClean="0">
                          <a:effectLst/>
                          <a:latin typeface="Arial" panose="020B0604020202020204" pitchFamily="34" charset="0"/>
                          <a:ea typeface="Times New Roman"/>
                          <a:cs typeface="Arial" panose="020B0604020202020204" pitchFamily="34" charset="0"/>
                        </a:rPr>
                        <a:t>1,723,509</a:t>
                      </a:r>
                      <a:endParaRPr lang="en-ZA" sz="1200" dirty="0">
                        <a:effectLst/>
                        <a:latin typeface="Arial" panose="020B0604020202020204" pitchFamily="34" charset="0"/>
                        <a:ea typeface="Times New Roman"/>
                        <a:cs typeface="Arial" panose="020B0604020202020204" pitchFamily="34" charset="0"/>
                      </a:endParaRPr>
                    </a:p>
                  </a:txBody>
                  <a:tcPr marL="50143" marR="50143" marT="0" marB="0" anchor="ctr"/>
                </a:tc>
              </a:tr>
              <a:tr h="184636">
                <a:tc>
                  <a:txBody>
                    <a:bodyPr/>
                    <a:lstStyle/>
                    <a:p>
                      <a:endParaRPr lang="en-ZA" sz="1200" b="1">
                        <a:effectLst/>
                        <a:latin typeface="Arial" panose="020B0604020202020204" pitchFamily="34" charset="0"/>
                        <a:cs typeface="Arial" panose="020B0604020202020204" pitchFamily="34" charset="0"/>
                      </a:endParaRPr>
                    </a:p>
                  </a:txBody>
                  <a:tcPr marL="50143" marR="50143" marT="0" marB="0" anchor="ctr"/>
                </a:tc>
                <a:tc>
                  <a:txBody>
                    <a:bodyPr/>
                    <a:lstStyle/>
                    <a:p>
                      <a:pPr>
                        <a:spcAft>
                          <a:spcPts val="0"/>
                        </a:spcAft>
                      </a:pPr>
                      <a:endParaRPr lang="en-ZA" sz="1200" b="1" dirty="0">
                        <a:effectLst/>
                        <a:latin typeface="Arial" panose="020B0604020202020204" pitchFamily="34" charset="0"/>
                        <a:ea typeface="Times New Roman"/>
                        <a:cs typeface="Arial" panose="020B0604020202020204" pitchFamily="34" charset="0"/>
                      </a:endParaRPr>
                    </a:p>
                  </a:txBody>
                  <a:tcPr marL="50143" marR="50143" marT="0" marB="0" anchor="ctr"/>
                </a:tc>
                <a:tc>
                  <a:txBody>
                    <a:bodyPr/>
                    <a:lstStyle/>
                    <a:p>
                      <a:endParaRPr lang="en-ZA" sz="1200" b="1">
                        <a:effectLst/>
                        <a:latin typeface="Arial" panose="020B0604020202020204" pitchFamily="34" charset="0"/>
                        <a:cs typeface="Arial" panose="020B0604020202020204" pitchFamily="34" charset="0"/>
                      </a:endParaRPr>
                    </a:p>
                  </a:txBody>
                  <a:tcPr marL="50143" marR="50143" marT="0" marB="0" anchor="ctr"/>
                </a:tc>
                <a:tc>
                  <a:txBody>
                    <a:bodyPr/>
                    <a:lstStyle/>
                    <a:p>
                      <a:pPr>
                        <a:spcAft>
                          <a:spcPts val="0"/>
                        </a:spcAft>
                      </a:pPr>
                      <a:endParaRPr lang="en-ZA" sz="1200" b="1" dirty="0">
                        <a:effectLst/>
                        <a:latin typeface="Arial" panose="020B0604020202020204" pitchFamily="34" charset="0"/>
                        <a:ea typeface="Times New Roman"/>
                        <a:cs typeface="Arial" panose="020B0604020202020204" pitchFamily="34" charset="0"/>
                      </a:endParaRPr>
                    </a:p>
                  </a:txBody>
                  <a:tcPr marL="50143" marR="50143" marT="0" marB="0" anchor="ctr"/>
                </a:tc>
              </a:tr>
              <a:tr h="184636">
                <a:tc>
                  <a:txBody>
                    <a:bodyPr/>
                    <a:lstStyle/>
                    <a:p>
                      <a:pPr>
                        <a:spcAft>
                          <a:spcPts val="0"/>
                        </a:spcAft>
                      </a:pPr>
                      <a:r>
                        <a:rPr lang="en-ZA" sz="1200" b="1" dirty="0">
                          <a:effectLst/>
                          <a:latin typeface="Arial" panose="020B0604020202020204" pitchFamily="34" charset="0"/>
                          <a:cs typeface="Arial" panose="020B0604020202020204" pitchFamily="34" charset="0"/>
                        </a:rPr>
                        <a:t>Non-current liabilities</a:t>
                      </a:r>
                      <a:endParaRPr lang="en-ZA" sz="1200" b="1" dirty="0">
                        <a:effectLst/>
                        <a:latin typeface="Arial" panose="020B0604020202020204" pitchFamily="34" charset="0"/>
                        <a:ea typeface="Times New Roman"/>
                        <a:cs typeface="Arial" panose="020B0604020202020204" pitchFamily="34" charset="0"/>
                      </a:endParaRPr>
                    </a:p>
                  </a:txBody>
                  <a:tcPr marL="50143" marR="50143" marT="0" marB="0" anchor="ctr"/>
                </a:tc>
                <a:tc>
                  <a:txBody>
                    <a:bodyPr/>
                    <a:lstStyle/>
                    <a:p>
                      <a:pPr algn="r">
                        <a:spcAft>
                          <a:spcPts val="0"/>
                        </a:spcAft>
                      </a:pPr>
                      <a:r>
                        <a:rPr lang="en-US" sz="1200" b="1" dirty="0" smtClean="0">
                          <a:effectLst/>
                          <a:latin typeface="Arial" panose="020B0604020202020204" pitchFamily="34" charset="0"/>
                          <a:ea typeface="Times New Roman"/>
                          <a:cs typeface="Arial" panose="020B0604020202020204" pitchFamily="34" charset="0"/>
                        </a:rPr>
                        <a:t>38,944,549</a:t>
                      </a:r>
                      <a:endParaRPr lang="en-ZA" sz="1200" b="1" dirty="0">
                        <a:effectLst/>
                        <a:latin typeface="Arial" panose="020B0604020202020204" pitchFamily="34" charset="0"/>
                        <a:ea typeface="Times New Roman"/>
                        <a:cs typeface="Arial" panose="020B0604020202020204" pitchFamily="34" charset="0"/>
                      </a:endParaRPr>
                    </a:p>
                  </a:txBody>
                  <a:tcPr marL="50143" marR="50143" marT="0" marB="0" anchor="ctr"/>
                </a:tc>
                <a:tc>
                  <a:txBody>
                    <a:bodyPr/>
                    <a:lstStyle/>
                    <a:p>
                      <a:endParaRPr lang="en-ZA" sz="1200" b="1" dirty="0">
                        <a:effectLst/>
                        <a:latin typeface="Arial" panose="020B0604020202020204" pitchFamily="34" charset="0"/>
                        <a:cs typeface="Arial" panose="020B0604020202020204" pitchFamily="34" charset="0"/>
                      </a:endParaRPr>
                    </a:p>
                  </a:txBody>
                  <a:tcPr marL="50143" marR="50143" marT="0" marB="0" anchor="ctr"/>
                </a:tc>
                <a:tc>
                  <a:txBody>
                    <a:bodyPr/>
                    <a:lstStyle/>
                    <a:p>
                      <a:pPr algn="r">
                        <a:spcAft>
                          <a:spcPts val="0"/>
                        </a:spcAft>
                      </a:pPr>
                      <a:r>
                        <a:rPr lang="en-ZA" sz="1200" b="1" dirty="0" smtClean="0">
                          <a:effectLst/>
                          <a:latin typeface="Arial" panose="020B0604020202020204" pitchFamily="34" charset="0"/>
                          <a:ea typeface="Times New Roman"/>
                          <a:cs typeface="Arial" panose="020B0604020202020204" pitchFamily="34" charset="0"/>
                        </a:rPr>
                        <a:t>41,219,393</a:t>
                      </a:r>
                      <a:endParaRPr lang="en-ZA" sz="1200" b="1" dirty="0">
                        <a:effectLst/>
                        <a:latin typeface="Arial" panose="020B0604020202020204" pitchFamily="34" charset="0"/>
                        <a:ea typeface="Times New Roman"/>
                        <a:cs typeface="Arial" panose="020B0604020202020204" pitchFamily="34" charset="0"/>
                      </a:endParaRPr>
                    </a:p>
                  </a:txBody>
                  <a:tcPr marL="50143" marR="50143" marT="0" marB="0" anchor="ctr"/>
                </a:tc>
              </a:tr>
              <a:tr h="184636">
                <a:tc>
                  <a:txBody>
                    <a:bodyPr/>
                    <a:lstStyle/>
                    <a:p>
                      <a:pPr>
                        <a:spcAft>
                          <a:spcPts val="0"/>
                        </a:spcAft>
                      </a:pPr>
                      <a:r>
                        <a:rPr lang="en-ZA" sz="1200" b="0" spc="5" dirty="0">
                          <a:effectLst/>
                          <a:latin typeface="Arial" panose="020B0604020202020204" pitchFamily="34" charset="0"/>
                          <a:cs typeface="Arial" panose="020B0604020202020204" pitchFamily="34" charset="0"/>
                        </a:rPr>
                        <a:t>Operating lease liability</a:t>
                      </a:r>
                      <a:endParaRPr lang="en-ZA" sz="1200" b="0" dirty="0">
                        <a:effectLst/>
                        <a:latin typeface="Arial" panose="020B0604020202020204" pitchFamily="34" charset="0"/>
                        <a:ea typeface="Times New Roman"/>
                        <a:cs typeface="Arial" panose="020B0604020202020204" pitchFamily="34" charset="0"/>
                      </a:endParaRPr>
                    </a:p>
                  </a:txBody>
                  <a:tcPr marL="50143" marR="50143" marT="0" marB="0" anchor="ctr"/>
                </a:tc>
                <a:tc>
                  <a:txBody>
                    <a:bodyPr/>
                    <a:lstStyle/>
                    <a:p>
                      <a:pPr algn="r">
                        <a:spcAft>
                          <a:spcPts val="0"/>
                        </a:spcAft>
                      </a:pPr>
                      <a:r>
                        <a:rPr lang="en-US" sz="1200" dirty="0" smtClean="0">
                          <a:effectLst/>
                          <a:latin typeface="Arial" panose="020B0604020202020204" pitchFamily="34" charset="0"/>
                          <a:ea typeface="Times New Roman"/>
                          <a:cs typeface="Arial" panose="020B0604020202020204" pitchFamily="34" charset="0"/>
                        </a:rPr>
                        <a:t>38,944,549</a:t>
                      </a:r>
                      <a:endParaRPr lang="en-ZA" sz="1200" dirty="0">
                        <a:effectLst/>
                        <a:latin typeface="Arial" panose="020B0604020202020204" pitchFamily="34" charset="0"/>
                        <a:ea typeface="Times New Roman"/>
                        <a:cs typeface="Arial" panose="020B0604020202020204" pitchFamily="34" charset="0"/>
                      </a:endParaRPr>
                    </a:p>
                  </a:txBody>
                  <a:tcPr marL="50143" marR="50143" marT="0" marB="0" anchor="ctr"/>
                </a:tc>
                <a:tc>
                  <a:txBody>
                    <a:bodyPr/>
                    <a:lstStyle/>
                    <a:p>
                      <a:pPr>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Times New Roman"/>
                        <a:cs typeface="Arial" panose="020B0604020202020204" pitchFamily="34" charset="0"/>
                      </a:endParaRPr>
                    </a:p>
                  </a:txBody>
                  <a:tcPr marL="50143" marR="50143" marT="0" marB="0" anchor="ctr"/>
                </a:tc>
                <a:tc>
                  <a:txBody>
                    <a:bodyPr/>
                    <a:lstStyle/>
                    <a:p>
                      <a:pPr algn="r">
                        <a:spcAft>
                          <a:spcPts val="0"/>
                        </a:spcAft>
                      </a:pPr>
                      <a:r>
                        <a:rPr lang="en-ZA" sz="1200" dirty="0" smtClean="0">
                          <a:effectLst/>
                          <a:latin typeface="Arial" panose="020B0604020202020204" pitchFamily="34" charset="0"/>
                          <a:ea typeface="Times New Roman"/>
                          <a:cs typeface="Arial" panose="020B0604020202020204" pitchFamily="34" charset="0"/>
                        </a:rPr>
                        <a:t>41,219,393</a:t>
                      </a:r>
                      <a:endParaRPr lang="en-ZA" sz="1200" dirty="0">
                        <a:effectLst/>
                        <a:latin typeface="Arial" panose="020B0604020202020204" pitchFamily="34" charset="0"/>
                        <a:ea typeface="Times New Roman"/>
                        <a:cs typeface="Arial" panose="020B0604020202020204" pitchFamily="34" charset="0"/>
                      </a:endParaRPr>
                    </a:p>
                  </a:txBody>
                  <a:tcPr marL="50143" marR="50143" marT="0" marB="0" anchor="ctr"/>
                </a:tc>
              </a:tr>
              <a:tr h="184636">
                <a:tc>
                  <a:txBody>
                    <a:bodyPr/>
                    <a:lstStyle/>
                    <a:p>
                      <a:endParaRPr lang="en-ZA" sz="1200">
                        <a:effectLst/>
                        <a:latin typeface="Arial" panose="020B0604020202020204" pitchFamily="34" charset="0"/>
                        <a:cs typeface="Arial" panose="020B0604020202020204" pitchFamily="34" charset="0"/>
                      </a:endParaRPr>
                    </a:p>
                  </a:txBody>
                  <a:tcPr marL="50143" marR="50143" marT="0" marB="0" anchor="b"/>
                </a:tc>
                <a:tc>
                  <a:txBody>
                    <a:bodyPr/>
                    <a:lstStyle/>
                    <a:p>
                      <a:pPr>
                        <a:spcAft>
                          <a:spcPts val="0"/>
                        </a:spcAft>
                      </a:pPr>
                      <a:endParaRPr lang="en-ZA" sz="1200" dirty="0">
                        <a:effectLst/>
                        <a:latin typeface="Arial" panose="020B0604020202020204" pitchFamily="34" charset="0"/>
                        <a:ea typeface="Times New Roman"/>
                        <a:cs typeface="Arial" panose="020B0604020202020204" pitchFamily="34" charset="0"/>
                      </a:endParaRPr>
                    </a:p>
                  </a:txBody>
                  <a:tcPr marL="50143" marR="50143" marT="0" marB="0" anchor="b"/>
                </a:tc>
                <a:tc>
                  <a:txBody>
                    <a:bodyPr/>
                    <a:lstStyle/>
                    <a:p>
                      <a:endParaRPr lang="en-ZA" sz="1200">
                        <a:effectLst/>
                        <a:latin typeface="Arial" panose="020B0604020202020204" pitchFamily="34" charset="0"/>
                        <a:cs typeface="Arial" panose="020B0604020202020204" pitchFamily="34" charset="0"/>
                      </a:endParaRPr>
                    </a:p>
                  </a:txBody>
                  <a:tcPr marL="50143" marR="50143" marT="0" marB="0" anchor="b"/>
                </a:tc>
                <a:tc>
                  <a:txBody>
                    <a:bodyPr/>
                    <a:lstStyle/>
                    <a:p>
                      <a:pPr>
                        <a:spcAft>
                          <a:spcPts val="0"/>
                        </a:spcAft>
                      </a:pPr>
                      <a:endParaRPr lang="en-ZA" sz="1200" dirty="0">
                        <a:effectLst/>
                        <a:latin typeface="Arial" panose="020B0604020202020204" pitchFamily="34" charset="0"/>
                        <a:ea typeface="Times New Roman"/>
                        <a:cs typeface="Arial" panose="020B0604020202020204" pitchFamily="34" charset="0"/>
                      </a:endParaRPr>
                    </a:p>
                  </a:txBody>
                  <a:tcPr marL="50143" marR="50143" marT="0" marB="0" anchor="b"/>
                </a:tc>
              </a:tr>
              <a:tr h="184636">
                <a:tc>
                  <a:txBody>
                    <a:bodyPr/>
                    <a:lstStyle/>
                    <a:p>
                      <a:pPr>
                        <a:spcAft>
                          <a:spcPts val="0"/>
                        </a:spcAft>
                      </a:pPr>
                      <a:r>
                        <a:rPr lang="en-ZA" sz="1200" b="1" dirty="0">
                          <a:effectLst/>
                          <a:latin typeface="Arial" panose="020B0604020202020204" pitchFamily="34" charset="0"/>
                          <a:cs typeface="Arial" panose="020B0604020202020204" pitchFamily="34" charset="0"/>
                        </a:rPr>
                        <a:t>Total liabilities</a:t>
                      </a:r>
                      <a:endParaRPr lang="en-ZA" sz="1200" b="1" dirty="0">
                        <a:effectLst/>
                        <a:latin typeface="Arial" panose="020B0604020202020204" pitchFamily="34" charset="0"/>
                        <a:ea typeface="Times New Roman"/>
                        <a:cs typeface="Arial" panose="020B0604020202020204" pitchFamily="34" charset="0"/>
                      </a:endParaRPr>
                    </a:p>
                  </a:txBody>
                  <a:tcPr marL="50143" marR="50143" marT="0" marB="0" anchor="ctr"/>
                </a:tc>
                <a:tc>
                  <a:txBody>
                    <a:bodyPr/>
                    <a:lstStyle/>
                    <a:p>
                      <a:pPr algn="r">
                        <a:spcAft>
                          <a:spcPts val="0"/>
                        </a:spcAft>
                      </a:pPr>
                      <a:r>
                        <a:rPr lang="en-US" sz="1200" b="1" dirty="0" smtClean="0">
                          <a:effectLst/>
                          <a:latin typeface="Arial" panose="020B0604020202020204" pitchFamily="34" charset="0"/>
                          <a:ea typeface="Times New Roman"/>
                          <a:cs typeface="Arial" panose="020B0604020202020204" pitchFamily="34" charset="0"/>
                        </a:rPr>
                        <a:t>181,792,829</a:t>
                      </a:r>
                      <a:endParaRPr lang="en-ZA" sz="1200" b="1" dirty="0">
                        <a:effectLst/>
                        <a:latin typeface="Arial" panose="020B0604020202020204" pitchFamily="34" charset="0"/>
                        <a:ea typeface="Times New Roman"/>
                        <a:cs typeface="Arial" panose="020B0604020202020204" pitchFamily="34" charset="0"/>
                      </a:endParaRPr>
                    </a:p>
                  </a:txBody>
                  <a:tcPr marL="50143" marR="50143" marT="0" marB="0" anchor="ctr"/>
                </a:tc>
                <a:tc>
                  <a:txBody>
                    <a:bodyPr/>
                    <a:lstStyle/>
                    <a:p>
                      <a:endParaRPr lang="en-ZA" sz="1200" b="1" dirty="0">
                        <a:effectLst/>
                        <a:latin typeface="Arial" panose="020B0604020202020204" pitchFamily="34" charset="0"/>
                        <a:cs typeface="Arial" panose="020B0604020202020204" pitchFamily="34" charset="0"/>
                      </a:endParaRPr>
                    </a:p>
                  </a:txBody>
                  <a:tcPr marL="50143" marR="50143" marT="0" marB="0" anchor="ctr"/>
                </a:tc>
                <a:tc>
                  <a:txBody>
                    <a:bodyPr/>
                    <a:lstStyle/>
                    <a:p>
                      <a:pPr algn="r">
                        <a:spcAft>
                          <a:spcPts val="0"/>
                        </a:spcAft>
                      </a:pPr>
                      <a:r>
                        <a:rPr lang="en-ZA" sz="1200" b="1" dirty="0" smtClean="0">
                          <a:effectLst/>
                          <a:latin typeface="Arial" panose="020B0604020202020204" pitchFamily="34" charset="0"/>
                          <a:ea typeface="Times New Roman"/>
                          <a:cs typeface="Arial" panose="020B0604020202020204" pitchFamily="34" charset="0"/>
                        </a:rPr>
                        <a:t>146,948,719</a:t>
                      </a:r>
                      <a:endParaRPr lang="en-ZA" sz="1200" b="1" dirty="0">
                        <a:effectLst/>
                        <a:latin typeface="Arial" panose="020B0604020202020204" pitchFamily="34" charset="0"/>
                        <a:ea typeface="Times New Roman"/>
                        <a:cs typeface="Arial" panose="020B0604020202020204" pitchFamily="34" charset="0"/>
                      </a:endParaRPr>
                    </a:p>
                  </a:txBody>
                  <a:tcPr marL="50143" marR="50143" marT="0" marB="0" anchor="ctr"/>
                </a:tc>
              </a:tr>
              <a:tr h="184636">
                <a:tc>
                  <a:txBody>
                    <a:bodyPr/>
                    <a:lstStyle/>
                    <a:p>
                      <a:endParaRPr lang="en-ZA" sz="1200" dirty="0">
                        <a:effectLst/>
                        <a:latin typeface="Arial" panose="020B0604020202020204" pitchFamily="34" charset="0"/>
                        <a:cs typeface="Arial" panose="020B0604020202020204" pitchFamily="34" charset="0"/>
                      </a:endParaRPr>
                    </a:p>
                  </a:txBody>
                  <a:tcPr marL="50143" marR="50143" marT="0" marB="0" anchor="ctr"/>
                </a:tc>
                <a:tc>
                  <a:txBody>
                    <a:bodyPr/>
                    <a:lstStyle/>
                    <a:p>
                      <a:pPr>
                        <a:spcAft>
                          <a:spcPts val="0"/>
                        </a:spcAft>
                      </a:pPr>
                      <a:endParaRPr lang="en-ZA" sz="1200" dirty="0">
                        <a:effectLst/>
                        <a:latin typeface="Arial" panose="020B0604020202020204" pitchFamily="34" charset="0"/>
                        <a:ea typeface="Times New Roman"/>
                        <a:cs typeface="Arial" panose="020B0604020202020204" pitchFamily="34" charset="0"/>
                      </a:endParaRPr>
                    </a:p>
                  </a:txBody>
                  <a:tcPr marL="50143" marR="50143" marT="0" marB="0" anchor="ctr"/>
                </a:tc>
                <a:tc>
                  <a:txBody>
                    <a:bodyPr/>
                    <a:lstStyle/>
                    <a:p>
                      <a:endParaRPr lang="en-ZA" sz="1200">
                        <a:effectLst/>
                        <a:latin typeface="Arial" panose="020B0604020202020204" pitchFamily="34" charset="0"/>
                        <a:cs typeface="Arial" panose="020B0604020202020204" pitchFamily="34" charset="0"/>
                      </a:endParaRPr>
                    </a:p>
                  </a:txBody>
                  <a:tcPr marL="50143" marR="50143" marT="0" marB="0" anchor="ctr"/>
                </a:tc>
                <a:tc>
                  <a:txBody>
                    <a:bodyPr/>
                    <a:lstStyle/>
                    <a:p>
                      <a:pPr>
                        <a:spcAft>
                          <a:spcPts val="0"/>
                        </a:spcAft>
                      </a:pPr>
                      <a:endParaRPr lang="en-ZA" sz="1200" dirty="0">
                        <a:effectLst/>
                        <a:latin typeface="Arial" panose="020B0604020202020204" pitchFamily="34" charset="0"/>
                        <a:ea typeface="Times New Roman"/>
                        <a:cs typeface="Arial" panose="020B0604020202020204" pitchFamily="34" charset="0"/>
                      </a:endParaRPr>
                    </a:p>
                  </a:txBody>
                  <a:tcPr marL="50143" marR="50143" marT="0" marB="0" anchor="ctr"/>
                </a:tc>
              </a:tr>
              <a:tr h="184636">
                <a:tc>
                  <a:txBody>
                    <a:bodyPr/>
                    <a:lstStyle/>
                    <a:p>
                      <a:pPr>
                        <a:spcAft>
                          <a:spcPts val="0"/>
                        </a:spcAft>
                      </a:pPr>
                      <a:r>
                        <a:rPr lang="en-ZA" sz="1200" b="1" spc="5" dirty="0">
                          <a:effectLst/>
                          <a:latin typeface="Arial" panose="020B0604020202020204" pitchFamily="34" charset="0"/>
                          <a:cs typeface="Arial" panose="020B0604020202020204" pitchFamily="34" charset="0"/>
                        </a:rPr>
                        <a:t>Accumulated surplus</a:t>
                      </a:r>
                      <a:endParaRPr lang="en-ZA" sz="1200" b="1" dirty="0">
                        <a:effectLst/>
                        <a:latin typeface="Arial" panose="020B0604020202020204" pitchFamily="34" charset="0"/>
                        <a:ea typeface="Times New Roman"/>
                        <a:cs typeface="Arial" panose="020B0604020202020204" pitchFamily="34" charset="0"/>
                      </a:endParaRPr>
                    </a:p>
                  </a:txBody>
                  <a:tcPr marL="50143" marR="50143" marT="0" marB="0" anchor="ctr"/>
                </a:tc>
                <a:tc>
                  <a:txBody>
                    <a:bodyPr/>
                    <a:lstStyle/>
                    <a:p>
                      <a:pPr algn="r">
                        <a:spcAft>
                          <a:spcPts val="0"/>
                        </a:spcAft>
                      </a:pPr>
                      <a:r>
                        <a:rPr lang="en-US" sz="1200" b="0" dirty="0" smtClean="0">
                          <a:effectLst/>
                          <a:latin typeface="Arial" panose="020B0604020202020204" pitchFamily="34" charset="0"/>
                          <a:ea typeface="Times New Roman"/>
                          <a:cs typeface="Arial" panose="020B0604020202020204" pitchFamily="34" charset="0"/>
                        </a:rPr>
                        <a:t>217,020,050</a:t>
                      </a:r>
                      <a:endParaRPr lang="en-ZA" sz="1200" b="0" dirty="0">
                        <a:effectLst/>
                        <a:latin typeface="Arial" panose="020B0604020202020204" pitchFamily="34" charset="0"/>
                        <a:ea typeface="Times New Roman"/>
                        <a:cs typeface="Arial" panose="020B0604020202020204" pitchFamily="34" charset="0"/>
                      </a:endParaRPr>
                    </a:p>
                  </a:txBody>
                  <a:tcPr marL="50143" marR="50143" marT="0" marB="0" anchor="ctr"/>
                </a:tc>
                <a:tc>
                  <a:txBody>
                    <a:bodyPr/>
                    <a:lstStyle/>
                    <a:p>
                      <a:endParaRPr lang="en-ZA" sz="1200" b="0" dirty="0">
                        <a:effectLst/>
                        <a:latin typeface="Arial" panose="020B0604020202020204" pitchFamily="34" charset="0"/>
                        <a:cs typeface="Arial" panose="020B0604020202020204" pitchFamily="34" charset="0"/>
                      </a:endParaRPr>
                    </a:p>
                  </a:txBody>
                  <a:tcPr marL="50143" marR="50143" marT="0" marB="0" anchor="ctr"/>
                </a:tc>
                <a:tc>
                  <a:txBody>
                    <a:bodyPr/>
                    <a:lstStyle/>
                    <a:p>
                      <a:pPr algn="r">
                        <a:spcAft>
                          <a:spcPts val="0"/>
                        </a:spcAft>
                      </a:pPr>
                      <a:r>
                        <a:rPr lang="en-ZA" sz="1200" b="0" dirty="0" smtClean="0">
                          <a:effectLst/>
                          <a:latin typeface="Arial" panose="020B0604020202020204" pitchFamily="34" charset="0"/>
                          <a:ea typeface="Times New Roman"/>
                          <a:cs typeface="Arial" panose="020B0604020202020204" pitchFamily="34" charset="0"/>
                        </a:rPr>
                        <a:t>195,572,761</a:t>
                      </a:r>
                      <a:endParaRPr lang="en-ZA" sz="1200" b="0" dirty="0">
                        <a:effectLst/>
                        <a:latin typeface="Arial" panose="020B0604020202020204" pitchFamily="34" charset="0"/>
                        <a:ea typeface="Times New Roman"/>
                        <a:cs typeface="Arial" panose="020B0604020202020204" pitchFamily="34" charset="0"/>
                      </a:endParaRPr>
                    </a:p>
                  </a:txBody>
                  <a:tcPr marL="50143" marR="50143" marT="0" marB="0" anchor="ctr"/>
                </a:tc>
              </a:tr>
              <a:tr h="184636">
                <a:tc>
                  <a:txBody>
                    <a:bodyPr/>
                    <a:lstStyle/>
                    <a:p>
                      <a:pPr>
                        <a:spcAft>
                          <a:spcPts val="0"/>
                        </a:spcAft>
                      </a:pPr>
                      <a:endParaRPr lang="en-ZA" sz="1200" b="1" dirty="0">
                        <a:effectLst/>
                        <a:latin typeface="Arial" panose="020B0604020202020204" pitchFamily="34" charset="0"/>
                        <a:ea typeface="Times New Roman"/>
                        <a:cs typeface="Arial" panose="020B0604020202020204" pitchFamily="34" charset="0"/>
                      </a:endParaRPr>
                    </a:p>
                  </a:txBody>
                  <a:tcPr marL="50143" marR="50143" marT="0" marB="0" anchor="ctr"/>
                </a:tc>
                <a:tc>
                  <a:txBody>
                    <a:bodyPr/>
                    <a:lstStyle/>
                    <a:p>
                      <a:pPr algn="r">
                        <a:spcAft>
                          <a:spcPts val="0"/>
                        </a:spcAft>
                      </a:pPr>
                      <a:endParaRPr lang="en-ZA" sz="1200" b="1" dirty="0">
                        <a:effectLst/>
                        <a:latin typeface="Arial" panose="020B0604020202020204" pitchFamily="34" charset="0"/>
                        <a:ea typeface="Times New Roman"/>
                        <a:cs typeface="Arial" panose="020B0604020202020204" pitchFamily="34" charset="0"/>
                      </a:endParaRPr>
                    </a:p>
                  </a:txBody>
                  <a:tcPr marL="50143" marR="50143" marT="0" marB="0" anchor="ctr"/>
                </a:tc>
                <a:tc>
                  <a:txBody>
                    <a:bodyPr/>
                    <a:lstStyle/>
                    <a:p>
                      <a:endParaRPr lang="en-ZA" sz="1200" b="1">
                        <a:effectLst/>
                        <a:latin typeface="Arial" panose="020B0604020202020204" pitchFamily="34" charset="0"/>
                        <a:cs typeface="Arial" panose="020B0604020202020204" pitchFamily="34" charset="0"/>
                      </a:endParaRPr>
                    </a:p>
                  </a:txBody>
                  <a:tcPr marL="50143" marR="50143" marT="0" marB="0" anchor="ctr"/>
                </a:tc>
                <a:tc>
                  <a:txBody>
                    <a:bodyPr/>
                    <a:lstStyle/>
                    <a:p>
                      <a:pPr algn="r">
                        <a:spcAft>
                          <a:spcPts val="0"/>
                        </a:spcAft>
                      </a:pPr>
                      <a:endParaRPr lang="en-ZA" sz="1200" b="1" dirty="0">
                        <a:effectLst/>
                        <a:latin typeface="Arial" panose="020B0604020202020204" pitchFamily="34" charset="0"/>
                        <a:ea typeface="Times New Roman"/>
                        <a:cs typeface="Arial" panose="020B0604020202020204" pitchFamily="34" charset="0"/>
                      </a:endParaRPr>
                    </a:p>
                  </a:txBody>
                  <a:tcPr marL="50143" marR="50143" marT="0" marB="0" anchor="ctr"/>
                </a:tc>
              </a:tr>
              <a:tr h="184636">
                <a:tc>
                  <a:txBody>
                    <a:bodyPr/>
                    <a:lstStyle/>
                    <a:p>
                      <a:pPr>
                        <a:spcAft>
                          <a:spcPts val="0"/>
                        </a:spcAft>
                      </a:pPr>
                      <a:r>
                        <a:rPr lang="en-ZA" sz="1200" b="1" dirty="0">
                          <a:effectLst/>
                          <a:latin typeface="Arial" panose="020B0604020202020204" pitchFamily="34" charset="0"/>
                          <a:cs typeface="Arial" panose="020B0604020202020204" pitchFamily="34" charset="0"/>
                        </a:rPr>
                        <a:t>Total liabilities and net assets</a:t>
                      </a:r>
                      <a:endParaRPr lang="en-ZA" sz="1200" b="1" dirty="0">
                        <a:effectLst/>
                        <a:latin typeface="Arial" panose="020B0604020202020204" pitchFamily="34" charset="0"/>
                        <a:ea typeface="Times New Roman"/>
                        <a:cs typeface="Arial" panose="020B0604020202020204" pitchFamily="34" charset="0"/>
                      </a:endParaRPr>
                    </a:p>
                  </a:txBody>
                  <a:tcPr marL="50143" marR="50143" marT="0" marB="0" anchor="ctr"/>
                </a:tc>
                <a:tc>
                  <a:txBody>
                    <a:bodyPr/>
                    <a:lstStyle/>
                    <a:p>
                      <a:pPr algn="r">
                        <a:spcAft>
                          <a:spcPts val="0"/>
                        </a:spcAft>
                      </a:pPr>
                      <a:r>
                        <a:rPr lang="en-US" sz="1200" b="1" dirty="0" smtClean="0">
                          <a:effectLst/>
                          <a:latin typeface="Arial" panose="020B0604020202020204" pitchFamily="34" charset="0"/>
                          <a:ea typeface="Times New Roman"/>
                          <a:cs typeface="Arial" panose="020B0604020202020204" pitchFamily="34" charset="0"/>
                        </a:rPr>
                        <a:t>398,812,879</a:t>
                      </a:r>
                      <a:endParaRPr lang="en-ZA" sz="1200" b="1" dirty="0">
                        <a:effectLst/>
                        <a:latin typeface="Arial" panose="020B0604020202020204" pitchFamily="34" charset="0"/>
                        <a:ea typeface="Times New Roman"/>
                        <a:cs typeface="Arial" panose="020B0604020202020204" pitchFamily="34" charset="0"/>
                      </a:endParaRPr>
                    </a:p>
                  </a:txBody>
                  <a:tcPr marL="50143" marR="50143" marT="0" marB="0" anchor="ctr"/>
                </a:tc>
                <a:tc>
                  <a:txBody>
                    <a:bodyPr/>
                    <a:lstStyle/>
                    <a:p>
                      <a:endParaRPr lang="en-ZA" sz="1200" b="1">
                        <a:effectLst/>
                        <a:latin typeface="Arial" panose="020B0604020202020204" pitchFamily="34" charset="0"/>
                        <a:cs typeface="Arial" panose="020B0604020202020204" pitchFamily="34" charset="0"/>
                      </a:endParaRPr>
                    </a:p>
                  </a:txBody>
                  <a:tcPr marL="50143" marR="50143" marT="0" marB="0" anchor="ctr"/>
                </a:tc>
                <a:tc>
                  <a:txBody>
                    <a:bodyPr/>
                    <a:lstStyle/>
                    <a:p>
                      <a:pPr algn="r">
                        <a:spcAft>
                          <a:spcPts val="0"/>
                        </a:spcAft>
                      </a:pPr>
                      <a:r>
                        <a:rPr lang="en-ZA" sz="1200" b="1" dirty="0" smtClean="0">
                          <a:effectLst/>
                          <a:latin typeface="Arial" panose="020B0604020202020204" pitchFamily="34" charset="0"/>
                          <a:ea typeface="Times New Roman"/>
                          <a:cs typeface="Arial" panose="020B0604020202020204" pitchFamily="34" charset="0"/>
                        </a:rPr>
                        <a:t>342,521,480</a:t>
                      </a:r>
                      <a:endParaRPr lang="en-ZA" sz="1200" b="1" dirty="0">
                        <a:effectLst/>
                        <a:latin typeface="Arial" panose="020B0604020202020204" pitchFamily="34" charset="0"/>
                        <a:ea typeface="Times New Roman"/>
                        <a:cs typeface="Arial" panose="020B0604020202020204" pitchFamily="34" charset="0"/>
                      </a:endParaRPr>
                    </a:p>
                  </a:txBody>
                  <a:tcPr marL="50143" marR="50143" marT="0" marB="0" anchor="ctr"/>
                </a:tc>
              </a:tr>
            </a:tbl>
          </a:graphicData>
        </a:graphic>
      </p:graphicFrame>
    </p:spTree>
    <p:extLst>
      <p:ext uri="{BB962C8B-B14F-4D97-AF65-F5344CB8AC3E}">
        <p14:creationId xmlns:p14="http://schemas.microsoft.com/office/powerpoint/2010/main" xmlns="" val="28989020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18845" y="1119749"/>
            <a:ext cx="8106310" cy="2308324"/>
          </a:xfrm>
          <a:prstGeom prst="rect">
            <a:avLst/>
          </a:prstGeom>
          <a:noFill/>
        </p:spPr>
        <p:txBody>
          <a:bodyPr wrap="square" rtlCol="0">
            <a:spAutoFit/>
          </a:bodyPr>
          <a:lstStyle/>
          <a:p>
            <a:pPr algn="ctr"/>
            <a:endParaRPr lang="en-ZA" sz="7200" b="1" dirty="0" smtClean="0">
              <a:solidFill>
                <a:srgbClr val="155294"/>
              </a:solidFill>
              <a:latin typeface="Arial" charset="0"/>
              <a:ea typeface="Arial" charset="0"/>
              <a:cs typeface="Arial" charset="0"/>
            </a:endParaRPr>
          </a:p>
          <a:p>
            <a:pPr algn="ctr"/>
            <a:r>
              <a:rPr lang="en-ZA" sz="7200" b="1" dirty="0" smtClean="0">
                <a:solidFill>
                  <a:srgbClr val="155294"/>
                </a:solidFill>
                <a:latin typeface="Arial" charset="0"/>
                <a:ea typeface="Arial" charset="0"/>
                <a:cs typeface="Arial" charset="0"/>
              </a:rPr>
              <a:t>Thank you</a:t>
            </a:r>
            <a:endParaRPr lang="en-ZA" sz="7200" b="1" dirty="0">
              <a:solidFill>
                <a:srgbClr val="155294"/>
              </a:solidFill>
              <a:latin typeface="Arial" charset="0"/>
              <a:ea typeface="Arial" charset="0"/>
              <a:cs typeface="Arial" charset="0"/>
            </a:endParaRPr>
          </a:p>
        </p:txBody>
      </p:sp>
      <p:sp>
        <p:nvSpPr>
          <p:cNvPr id="5" name="Slide Number Placeholder 3"/>
          <p:cNvSpPr>
            <a:spLocks noGrp="1"/>
          </p:cNvSpPr>
          <p:nvPr>
            <p:ph type="sldNum" sz="quarter" idx="12"/>
          </p:nvPr>
        </p:nvSpPr>
        <p:spPr>
          <a:xfrm>
            <a:off x="6300192" y="6381328"/>
            <a:ext cx="2133600" cy="365125"/>
          </a:xfrm>
        </p:spPr>
        <p:txBody>
          <a:bodyPr/>
          <a:lstStyle/>
          <a:p>
            <a:pPr>
              <a:defRPr/>
            </a:pPr>
            <a:fld id="{39AA8BA9-080E-4EDB-BAF0-9B905D3FA43D}" type="slidenum">
              <a:rPr lang="en-GB" b="1" smtClean="0">
                <a:solidFill>
                  <a:schemeClr val="bg1"/>
                </a:solidFill>
              </a:rPr>
              <a:pPr>
                <a:defRPr/>
              </a:pPr>
              <a:t>28</a:t>
            </a:fld>
            <a:endParaRPr lang="en-GB" b="1" dirty="0">
              <a:solidFill>
                <a:schemeClr val="bg1"/>
              </a:solidFill>
            </a:endParaRPr>
          </a:p>
        </p:txBody>
      </p:sp>
    </p:spTree>
    <p:extLst>
      <p:ext uri="{BB962C8B-B14F-4D97-AF65-F5344CB8AC3E}">
        <p14:creationId xmlns:p14="http://schemas.microsoft.com/office/powerpoint/2010/main" xmlns="" val="460582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455596" y="6381328"/>
            <a:ext cx="2133600" cy="365125"/>
          </a:xfrm>
        </p:spPr>
        <p:txBody>
          <a:bodyPr/>
          <a:lstStyle/>
          <a:p>
            <a:pPr>
              <a:defRPr/>
            </a:pPr>
            <a:fld id="{39AA8BA9-080E-4EDB-BAF0-9B905D3FA43D}" type="slidenum">
              <a:rPr lang="en-GB" b="1" smtClean="0">
                <a:solidFill>
                  <a:schemeClr val="bg1"/>
                </a:solidFill>
              </a:rPr>
              <a:pPr>
                <a:defRPr/>
              </a:pPr>
              <a:t>3</a:t>
            </a:fld>
            <a:endParaRPr lang="en-GB" b="1" dirty="0">
              <a:solidFill>
                <a:schemeClr val="bg1"/>
              </a:solidFill>
            </a:endParaRPr>
          </a:p>
        </p:txBody>
      </p:sp>
      <p:sp>
        <p:nvSpPr>
          <p:cNvPr id="5" name="TextBox 4"/>
          <p:cNvSpPr txBox="1"/>
          <p:nvPr/>
        </p:nvSpPr>
        <p:spPr>
          <a:xfrm>
            <a:off x="503434" y="349324"/>
            <a:ext cx="8085762" cy="461665"/>
          </a:xfrm>
          <a:prstGeom prst="rect">
            <a:avLst/>
          </a:prstGeom>
          <a:noFill/>
        </p:spPr>
        <p:txBody>
          <a:bodyPr wrap="square" rtlCol="0">
            <a:spAutoFit/>
          </a:bodyPr>
          <a:lstStyle/>
          <a:p>
            <a:r>
              <a:rPr lang="en-US" sz="2400" b="1" dirty="0" smtClean="0">
                <a:solidFill>
                  <a:srgbClr val="155294"/>
                </a:solidFill>
                <a:latin typeface="Arial" charset="0"/>
                <a:ea typeface="Arial" charset="0"/>
                <a:cs typeface="Arial" charset="0"/>
              </a:rPr>
              <a:t>Values</a:t>
            </a:r>
          </a:p>
        </p:txBody>
      </p:sp>
      <p:sp>
        <p:nvSpPr>
          <p:cNvPr id="6" name="TextBox 5"/>
          <p:cNvSpPr txBox="1"/>
          <p:nvPr/>
        </p:nvSpPr>
        <p:spPr>
          <a:xfrm>
            <a:off x="518845" y="1087988"/>
            <a:ext cx="8106310" cy="4555093"/>
          </a:xfrm>
          <a:prstGeom prst="rect">
            <a:avLst/>
          </a:prstGeom>
          <a:noFill/>
        </p:spPr>
        <p:txBody>
          <a:bodyPr wrap="square" rtlCol="0">
            <a:spAutoFit/>
          </a:bodyPr>
          <a:lstStyle/>
          <a:p>
            <a:pPr>
              <a:spcBef>
                <a:spcPts val="600"/>
              </a:spcBef>
              <a:spcAft>
                <a:spcPts val="600"/>
              </a:spcAft>
            </a:pPr>
            <a:r>
              <a:rPr lang="en-ZA" sz="2000" dirty="0">
                <a:solidFill>
                  <a:srgbClr val="155294"/>
                </a:solidFill>
                <a:latin typeface="Arial" charset="0"/>
                <a:ea typeface="Arial" charset="0"/>
                <a:cs typeface="Arial" charset="0"/>
              </a:rPr>
              <a:t>To enable the Electoral Commission to serve the needs of stakeholders, including the electorate, political parties, the media and permanent and temporary staff, the organisation subscribes to the following organisational values: </a:t>
            </a:r>
          </a:p>
          <a:p>
            <a:pPr marL="285750" lvl="0" indent="-285750">
              <a:spcBef>
                <a:spcPts val="600"/>
              </a:spcBef>
              <a:spcAft>
                <a:spcPts val="600"/>
              </a:spcAft>
              <a:buFont typeface="Wingdings" panose="05000000000000000000" pitchFamily="2" charset="2"/>
              <a:buChar char="Ø"/>
            </a:pPr>
            <a:r>
              <a:rPr lang="en-ZA" sz="2000" dirty="0">
                <a:solidFill>
                  <a:srgbClr val="155294"/>
                </a:solidFill>
                <a:latin typeface="Arial" charset="0"/>
                <a:ea typeface="Arial" charset="0"/>
                <a:cs typeface="Arial" charset="0"/>
              </a:rPr>
              <a:t>Impartiality</a:t>
            </a:r>
          </a:p>
          <a:p>
            <a:pPr marL="285750" lvl="0" indent="-285750">
              <a:spcBef>
                <a:spcPts val="600"/>
              </a:spcBef>
              <a:spcAft>
                <a:spcPts val="600"/>
              </a:spcAft>
              <a:buFont typeface="Wingdings" panose="05000000000000000000" pitchFamily="2" charset="2"/>
              <a:buChar char="Ø"/>
            </a:pPr>
            <a:r>
              <a:rPr lang="en-ZA" sz="2000" dirty="0">
                <a:solidFill>
                  <a:srgbClr val="155294"/>
                </a:solidFill>
                <a:latin typeface="Arial" charset="0"/>
                <a:ea typeface="Arial" charset="0"/>
                <a:cs typeface="Arial" charset="0"/>
              </a:rPr>
              <a:t>Integrity</a:t>
            </a:r>
          </a:p>
          <a:p>
            <a:pPr marL="285750" lvl="0" indent="-285750">
              <a:spcBef>
                <a:spcPts val="600"/>
              </a:spcBef>
              <a:spcAft>
                <a:spcPts val="600"/>
              </a:spcAft>
              <a:buFont typeface="Wingdings" panose="05000000000000000000" pitchFamily="2" charset="2"/>
              <a:buChar char="Ø"/>
            </a:pPr>
            <a:r>
              <a:rPr lang="en-ZA" sz="2000" dirty="0">
                <a:solidFill>
                  <a:srgbClr val="155294"/>
                </a:solidFill>
                <a:latin typeface="Arial" charset="0"/>
                <a:ea typeface="Arial" charset="0"/>
                <a:cs typeface="Arial" charset="0"/>
              </a:rPr>
              <a:t>Accountability </a:t>
            </a:r>
          </a:p>
          <a:p>
            <a:pPr marL="285750" lvl="0" indent="-285750">
              <a:spcBef>
                <a:spcPts val="600"/>
              </a:spcBef>
              <a:spcAft>
                <a:spcPts val="600"/>
              </a:spcAft>
              <a:buFont typeface="Wingdings" panose="05000000000000000000" pitchFamily="2" charset="2"/>
              <a:buChar char="Ø"/>
            </a:pPr>
            <a:r>
              <a:rPr lang="en-ZA" sz="2000" dirty="0">
                <a:solidFill>
                  <a:srgbClr val="155294"/>
                </a:solidFill>
                <a:latin typeface="Arial" charset="0"/>
                <a:ea typeface="Arial" charset="0"/>
                <a:cs typeface="Arial" charset="0"/>
              </a:rPr>
              <a:t>Transparency</a:t>
            </a:r>
          </a:p>
          <a:p>
            <a:pPr marL="285750" lvl="0" indent="-285750">
              <a:spcBef>
                <a:spcPts val="600"/>
              </a:spcBef>
              <a:spcAft>
                <a:spcPts val="600"/>
              </a:spcAft>
              <a:buFont typeface="Wingdings" panose="05000000000000000000" pitchFamily="2" charset="2"/>
              <a:buChar char="Ø"/>
            </a:pPr>
            <a:r>
              <a:rPr lang="en-ZA" sz="2000" dirty="0">
                <a:solidFill>
                  <a:srgbClr val="155294"/>
                </a:solidFill>
                <a:latin typeface="Arial" charset="0"/>
                <a:ea typeface="Arial" charset="0"/>
                <a:cs typeface="Arial" charset="0"/>
              </a:rPr>
              <a:t>Participation</a:t>
            </a:r>
          </a:p>
          <a:p>
            <a:pPr marL="285750" lvl="0" indent="-285750">
              <a:spcBef>
                <a:spcPts val="600"/>
              </a:spcBef>
              <a:spcAft>
                <a:spcPts val="600"/>
              </a:spcAft>
              <a:buFont typeface="Wingdings" panose="05000000000000000000" pitchFamily="2" charset="2"/>
              <a:buChar char="Ø"/>
            </a:pPr>
            <a:r>
              <a:rPr lang="en-ZA" sz="2000" dirty="0">
                <a:solidFill>
                  <a:srgbClr val="155294"/>
                </a:solidFill>
                <a:latin typeface="Arial" charset="0"/>
                <a:ea typeface="Arial" charset="0"/>
                <a:cs typeface="Arial" charset="0"/>
              </a:rPr>
              <a:t>Responsiveness</a:t>
            </a:r>
          </a:p>
          <a:p>
            <a:pPr marL="285750" indent="-285750">
              <a:spcBef>
                <a:spcPts val="600"/>
              </a:spcBef>
              <a:spcAft>
                <a:spcPts val="600"/>
              </a:spcAft>
              <a:buFont typeface="Wingdings" panose="05000000000000000000" pitchFamily="2" charset="2"/>
              <a:buChar char="Ø"/>
            </a:pPr>
            <a:r>
              <a:rPr lang="en-ZA" sz="2000" dirty="0" smtClean="0">
                <a:solidFill>
                  <a:srgbClr val="155294"/>
                </a:solidFill>
                <a:latin typeface="Arial" charset="0"/>
                <a:ea typeface="Arial" charset="0"/>
                <a:cs typeface="Arial" charset="0"/>
              </a:rPr>
              <a:t>Respect</a:t>
            </a:r>
            <a:endParaRPr lang="en-ZA" sz="2000" dirty="0">
              <a:solidFill>
                <a:srgbClr val="155294"/>
              </a:solidFill>
              <a:latin typeface="Arial" charset="0"/>
              <a:ea typeface="Arial" charset="0"/>
              <a:cs typeface="Arial" charset="0"/>
            </a:endParaRPr>
          </a:p>
        </p:txBody>
      </p:sp>
    </p:spTree>
    <p:extLst>
      <p:ext uri="{BB962C8B-B14F-4D97-AF65-F5344CB8AC3E}">
        <p14:creationId xmlns:p14="http://schemas.microsoft.com/office/powerpoint/2010/main" xmlns="" val="39179029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455596" y="6381328"/>
            <a:ext cx="2133600" cy="365125"/>
          </a:xfrm>
        </p:spPr>
        <p:txBody>
          <a:bodyPr/>
          <a:lstStyle/>
          <a:p>
            <a:pPr>
              <a:defRPr/>
            </a:pPr>
            <a:fld id="{39AA8BA9-080E-4EDB-BAF0-9B905D3FA43D}" type="slidenum">
              <a:rPr lang="en-GB" b="1" smtClean="0">
                <a:solidFill>
                  <a:schemeClr val="bg1"/>
                </a:solidFill>
              </a:rPr>
              <a:pPr>
                <a:defRPr/>
              </a:pPr>
              <a:t>4</a:t>
            </a:fld>
            <a:endParaRPr lang="en-GB" b="1" dirty="0">
              <a:solidFill>
                <a:schemeClr val="bg1"/>
              </a:solidFill>
            </a:endParaRPr>
          </a:p>
        </p:txBody>
      </p:sp>
      <p:sp>
        <p:nvSpPr>
          <p:cNvPr id="5" name="TextBox 4"/>
          <p:cNvSpPr txBox="1"/>
          <p:nvPr/>
        </p:nvSpPr>
        <p:spPr>
          <a:xfrm>
            <a:off x="503434" y="349324"/>
            <a:ext cx="8085762" cy="461665"/>
          </a:xfrm>
          <a:prstGeom prst="rect">
            <a:avLst/>
          </a:prstGeom>
          <a:noFill/>
        </p:spPr>
        <p:txBody>
          <a:bodyPr wrap="square" rtlCol="0">
            <a:spAutoFit/>
          </a:bodyPr>
          <a:lstStyle/>
          <a:p>
            <a:r>
              <a:rPr lang="en-US" sz="2400" b="1" dirty="0" smtClean="0">
                <a:solidFill>
                  <a:srgbClr val="155294"/>
                </a:solidFill>
                <a:latin typeface="Arial" charset="0"/>
                <a:ea typeface="Arial" charset="0"/>
                <a:cs typeface="Arial" charset="0"/>
              </a:rPr>
              <a:t>Legislative and </a:t>
            </a:r>
            <a:r>
              <a:rPr lang="en-US" sz="2400" b="1" dirty="0">
                <a:solidFill>
                  <a:srgbClr val="155294"/>
                </a:solidFill>
                <a:latin typeface="Arial" charset="0"/>
                <a:ea typeface="Arial" charset="0"/>
                <a:cs typeface="Arial" charset="0"/>
              </a:rPr>
              <a:t>O</a:t>
            </a:r>
            <a:r>
              <a:rPr lang="en-US" sz="2400" b="1" dirty="0" smtClean="0">
                <a:solidFill>
                  <a:srgbClr val="155294"/>
                </a:solidFill>
                <a:latin typeface="Arial" charset="0"/>
                <a:ea typeface="Arial" charset="0"/>
                <a:cs typeface="Arial" charset="0"/>
              </a:rPr>
              <a:t>ther Mandates</a:t>
            </a:r>
          </a:p>
        </p:txBody>
      </p:sp>
      <p:sp>
        <p:nvSpPr>
          <p:cNvPr id="6" name="TextBox 5"/>
          <p:cNvSpPr txBox="1"/>
          <p:nvPr/>
        </p:nvSpPr>
        <p:spPr>
          <a:xfrm>
            <a:off x="503434" y="1119748"/>
            <a:ext cx="8121721" cy="4093428"/>
          </a:xfrm>
          <a:prstGeom prst="rect">
            <a:avLst/>
          </a:prstGeom>
          <a:noFill/>
        </p:spPr>
        <p:txBody>
          <a:bodyPr wrap="square" rtlCol="0">
            <a:spAutoFit/>
          </a:bodyPr>
          <a:lstStyle/>
          <a:p>
            <a:r>
              <a:rPr lang="en-ZA" sz="2000" dirty="0">
                <a:solidFill>
                  <a:srgbClr val="155294"/>
                </a:solidFill>
                <a:latin typeface="Arial" charset="0"/>
                <a:ea typeface="Arial" charset="0"/>
                <a:cs typeface="Arial" charset="0"/>
              </a:rPr>
              <a:t>The Electoral Commission is a constitutional institution that falls under Schedule 1 of the Public Finance Management Act (Act 1 of 1999)</a:t>
            </a:r>
          </a:p>
          <a:p>
            <a:endParaRPr lang="en-ZA" sz="2000" dirty="0">
              <a:solidFill>
                <a:srgbClr val="155294"/>
              </a:solidFill>
              <a:latin typeface="Arial" charset="0"/>
              <a:ea typeface="Arial" charset="0"/>
              <a:cs typeface="Arial" charset="0"/>
            </a:endParaRPr>
          </a:p>
          <a:p>
            <a:r>
              <a:rPr lang="en-GB" sz="2000" b="1" dirty="0">
                <a:solidFill>
                  <a:srgbClr val="155294"/>
                </a:solidFill>
                <a:latin typeface="Arial" charset="0"/>
                <a:ea typeface="Arial" charset="0"/>
                <a:cs typeface="Arial" charset="0"/>
              </a:rPr>
              <a:t>Constitutional mandate</a:t>
            </a:r>
            <a:endParaRPr lang="en-ZA" sz="2000" b="1" dirty="0">
              <a:solidFill>
                <a:srgbClr val="155294"/>
              </a:solidFill>
              <a:latin typeface="Arial" charset="0"/>
              <a:ea typeface="Arial" charset="0"/>
              <a:cs typeface="Arial" charset="0"/>
            </a:endParaRPr>
          </a:p>
          <a:p>
            <a:r>
              <a:rPr lang="en-ZA" sz="2000" dirty="0">
                <a:solidFill>
                  <a:srgbClr val="155294"/>
                </a:solidFill>
                <a:latin typeface="Arial" charset="0"/>
                <a:ea typeface="Arial" charset="0"/>
                <a:cs typeface="Arial" charset="0"/>
              </a:rPr>
              <a:t>In terms of Section 190(1) of the Constitution of the Republic of South Africa (Act 108 of 1996), the Electoral Commission </a:t>
            </a:r>
            <a:r>
              <a:rPr lang="en-ZA" sz="2000" dirty="0" smtClean="0">
                <a:solidFill>
                  <a:srgbClr val="155294"/>
                </a:solidFill>
                <a:latin typeface="Arial" charset="0"/>
                <a:ea typeface="Arial" charset="0"/>
                <a:cs typeface="Arial" charset="0"/>
              </a:rPr>
              <a:t>must:</a:t>
            </a:r>
          </a:p>
          <a:p>
            <a:r>
              <a:rPr lang="en-ZA" sz="2000" dirty="0" smtClean="0">
                <a:solidFill>
                  <a:srgbClr val="155294"/>
                </a:solidFill>
                <a:latin typeface="Arial" charset="0"/>
                <a:ea typeface="Arial" charset="0"/>
                <a:cs typeface="Arial" charset="0"/>
              </a:rPr>
              <a:t> </a:t>
            </a:r>
            <a:r>
              <a:rPr lang="en-ZA" sz="2000" dirty="0">
                <a:solidFill>
                  <a:srgbClr val="155294"/>
                </a:solidFill>
                <a:latin typeface="Arial" charset="0"/>
                <a:ea typeface="Arial" charset="0"/>
                <a:cs typeface="Arial" charset="0"/>
              </a:rPr>
              <a:t>­ </a:t>
            </a:r>
          </a:p>
          <a:p>
            <a:pPr marL="285750" lvl="0" indent="-285750">
              <a:buFont typeface="Arial" panose="020B0604020202020204" pitchFamily="34" charset="0"/>
              <a:buChar char="•"/>
            </a:pPr>
            <a:r>
              <a:rPr lang="en-GB" sz="2000" dirty="0">
                <a:solidFill>
                  <a:srgbClr val="155294"/>
                </a:solidFill>
                <a:latin typeface="Arial" charset="0"/>
                <a:ea typeface="Arial" charset="0"/>
                <a:cs typeface="Arial" charset="0"/>
              </a:rPr>
              <a:t>manage elections of national, provincial and municipal legislative bodies in accordance with national legislation; </a:t>
            </a:r>
            <a:endParaRPr lang="en-ZA" sz="2000" dirty="0">
              <a:solidFill>
                <a:srgbClr val="155294"/>
              </a:solidFill>
              <a:latin typeface="Arial" charset="0"/>
              <a:ea typeface="Arial" charset="0"/>
              <a:cs typeface="Arial" charset="0"/>
            </a:endParaRPr>
          </a:p>
          <a:p>
            <a:pPr marL="285750" lvl="0" indent="-285750">
              <a:buFont typeface="Arial" panose="020B0604020202020204" pitchFamily="34" charset="0"/>
              <a:buChar char="•"/>
            </a:pPr>
            <a:r>
              <a:rPr lang="en-GB" sz="2000" dirty="0" smtClean="0">
                <a:solidFill>
                  <a:srgbClr val="155294"/>
                </a:solidFill>
                <a:latin typeface="Arial" charset="0"/>
                <a:ea typeface="Arial" charset="0"/>
                <a:cs typeface="Arial" charset="0"/>
              </a:rPr>
              <a:t>ensure </a:t>
            </a:r>
            <a:r>
              <a:rPr lang="en-GB" sz="2000" dirty="0">
                <a:solidFill>
                  <a:srgbClr val="155294"/>
                </a:solidFill>
                <a:latin typeface="Arial" charset="0"/>
                <a:ea typeface="Arial" charset="0"/>
                <a:cs typeface="Arial" charset="0"/>
              </a:rPr>
              <a:t>that those elections are free and fair; </a:t>
            </a:r>
            <a:r>
              <a:rPr lang="en-GB" sz="2000" dirty="0" smtClean="0">
                <a:solidFill>
                  <a:srgbClr val="155294"/>
                </a:solidFill>
                <a:latin typeface="Arial" charset="0"/>
                <a:ea typeface="Arial" charset="0"/>
                <a:cs typeface="Arial" charset="0"/>
              </a:rPr>
              <a:t>and</a:t>
            </a:r>
            <a:endParaRPr lang="en-ZA" sz="2000" dirty="0">
              <a:solidFill>
                <a:srgbClr val="155294"/>
              </a:solidFill>
              <a:latin typeface="Arial" charset="0"/>
              <a:ea typeface="Arial" charset="0"/>
              <a:cs typeface="Arial" charset="0"/>
            </a:endParaRPr>
          </a:p>
          <a:p>
            <a:pPr marL="285750" lvl="0" indent="-285750">
              <a:buFont typeface="Arial" panose="020B0604020202020204" pitchFamily="34" charset="0"/>
              <a:buChar char="•"/>
            </a:pPr>
            <a:r>
              <a:rPr lang="en-GB" sz="2000" dirty="0" smtClean="0">
                <a:solidFill>
                  <a:srgbClr val="155294"/>
                </a:solidFill>
                <a:latin typeface="Arial" charset="0"/>
                <a:ea typeface="Arial" charset="0"/>
                <a:cs typeface="Arial" charset="0"/>
              </a:rPr>
              <a:t>declare </a:t>
            </a:r>
            <a:r>
              <a:rPr lang="en-GB" sz="2000" dirty="0">
                <a:solidFill>
                  <a:srgbClr val="155294"/>
                </a:solidFill>
                <a:latin typeface="Arial" charset="0"/>
                <a:ea typeface="Arial" charset="0"/>
                <a:cs typeface="Arial" charset="0"/>
              </a:rPr>
              <a:t>the results of those elections within a period that must be prescribed by national legislation and that is as short as reasonably possible</a:t>
            </a:r>
            <a:r>
              <a:rPr lang="en-GB" sz="2000" dirty="0" smtClean="0">
                <a:solidFill>
                  <a:srgbClr val="155294"/>
                </a:solidFill>
                <a:latin typeface="Arial" charset="0"/>
                <a:ea typeface="Arial" charset="0"/>
                <a:cs typeface="Arial" charset="0"/>
              </a:rPr>
              <a:t>.</a:t>
            </a:r>
            <a:endParaRPr lang="en-ZA" sz="2000" dirty="0">
              <a:solidFill>
                <a:srgbClr val="155294"/>
              </a:solidFill>
              <a:latin typeface="Arial" charset="0"/>
              <a:ea typeface="Arial" charset="0"/>
              <a:cs typeface="Arial" charset="0"/>
            </a:endParaRPr>
          </a:p>
        </p:txBody>
      </p:sp>
    </p:spTree>
    <p:extLst>
      <p:ext uri="{BB962C8B-B14F-4D97-AF65-F5344CB8AC3E}">
        <p14:creationId xmlns:p14="http://schemas.microsoft.com/office/powerpoint/2010/main" xmlns="" val="29374633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451354" y="6381328"/>
            <a:ext cx="2133600" cy="365125"/>
          </a:xfrm>
        </p:spPr>
        <p:txBody>
          <a:bodyPr/>
          <a:lstStyle/>
          <a:p>
            <a:pPr>
              <a:defRPr/>
            </a:pPr>
            <a:fld id="{39AA8BA9-080E-4EDB-BAF0-9B905D3FA43D}" type="slidenum">
              <a:rPr lang="en-GB" b="1" smtClean="0">
                <a:solidFill>
                  <a:schemeClr val="bg1"/>
                </a:solidFill>
              </a:rPr>
              <a:pPr>
                <a:defRPr/>
              </a:pPr>
              <a:t>5</a:t>
            </a:fld>
            <a:endParaRPr lang="en-GB" b="1" dirty="0">
              <a:solidFill>
                <a:schemeClr val="bg1"/>
              </a:solidFill>
            </a:endParaRPr>
          </a:p>
        </p:txBody>
      </p:sp>
      <p:sp>
        <p:nvSpPr>
          <p:cNvPr id="5" name="TextBox 4"/>
          <p:cNvSpPr txBox="1"/>
          <p:nvPr/>
        </p:nvSpPr>
        <p:spPr>
          <a:xfrm>
            <a:off x="503434" y="349324"/>
            <a:ext cx="8085762" cy="461665"/>
          </a:xfrm>
          <a:prstGeom prst="rect">
            <a:avLst/>
          </a:prstGeom>
          <a:noFill/>
        </p:spPr>
        <p:txBody>
          <a:bodyPr wrap="square" rtlCol="0">
            <a:spAutoFit/>
          </a:bodyPr>
          <a:lstStyle/>
          <a:p>
            <a:r>
              <a:rPr lang="en-US" sz="2400" b="1" dirty="0" smtClean="0">
                <a:solidFill>
                  <a:srgbClr val="155294"/>
                </a:solidFill>
                <a:latin typeface="Arial" charset="0"/>
                <a:ea typeface="Arial" charset="0"/>
                <a:cs typeface="Arial" charset="0"/>
              </a:rPr>
              <a:t>Legislative and Other Mandates </a:t>
            </a:r>
            <a:r>
              <a:rPr lang="en-US" sz="1600" b="1" dirty="0" smtClean="0">
                <a:solidFill>
                  <a:srgbClr val="155294"/>
                </a:solidFill>
                <a:latin typeface="Arial" charset="0"/>
                <a:ea typeface="Arial" charset="0"/>
                <a:cs typeface="Arial" charset="0"/>
              </a:rPr>
              <a:t>(continued)</a:t>
            </a:r>
          </a:p>
        </p:txBody>
      </p:sp>
      <p:sp>
        <p:nvSpPr>
          <p:cNvPr id="6" name="TextBox 5"/>
          <p:cNvSpPr txBox="1"/>
          <p:nvPr/>
        </p:nvSpPr>
        <p:spPr>
          <a:xfrm>
            <a:off x="503434" y="889843"/>
            <a:ext cx="8106310" cy="5001369"/>
          </a:xfrm>
          <a:prstGeom prst="rect">
            <a:avLst/>
          </a:prstGeom>
          <a:noFill/>
        </p:spPr>
        <p:txBody>
          <a:bodyPr wrap="square" rtlCol="0">
            <a:spAutoFit/>
          </a:bodyPr>
          <a:lstStyle/>
          <a:p>
            <a:pPr indent="0">
              <a:buNone/>
            </a:pPr>
            <a:r>
              <a:rPr lang="en-US" b="1" dirty="0" smtClean="0">
                <a:solidFill>
                  <a:srgbClr val="155294"/>
                </a:solidFill>
                <a:latin typeface="Arial" charset="0"/>
                <a:ea typeface="Arial" charset="0"/>
                <a:cs typeface="Arial" charset="0"/>
              </a:rPr>
              <a:t>Electoral Commission Act, 51 of 1996</a:t>
            </a:r>
            <a:endParaRPr lang="en-ZA" b="1" dirty="0">
              <a:solidFill>
                <a:srgbClr val="155294"/>
              </a:solidFill>
              <a:latin typeface="Arial" charset="0"/>
              <a:ea typeface="Arial" charset="0"/>
              <a:cs typeface="Arial" charset="0"/>
            </a:endParaRPr>
          </a:p>
          <a:p>
            <a:pPr>
              <a:spcBef>
                <a:spcPts val="600"/>
              </a:spcBef>
              <a:spcAft>
                <a:spcPts val="600"/>
              </a:spcAft>
            </a:pPr>
            <a:r>
              <a:rPr lang="en-ZA" dirty="0">
                <a:solidFill>
                  <a:srgbClr val="155294"/>
                </a:solidFill>
                <a:latin typeface="Arial" charset="0"/>
                <a:ea typeface="Arial" charset="0"/>
                <a:cs typeface="Arial" charset="0"/>
              </a:rPr>
              <a:t>The duties and functions of the Electoral Commission are defined in section 5 of the Electoral Commission Act, 1996. These include to –</a:t>
            </a:r>
          </a:p>
          <a:p>
            <a:pPr marL="285750" lvl="0" indent="-285750">
              <a:spcBef>
                <a:spcPts val="600"/>
              </a:spcBef>
              <a:spcAft>
                <a:spcPts val="600"/>
              </a:spcAft>
              <a:buFont typeface="Wingdings" panose="05000000000000000000" pitchFamily="2" charset="2"/>
              <a:buChar char="Ø"/>
            </a:pPr>
            <a:r>
              <a:rPr lang="en-GB" dirty="0">
                <a:solidFill>
                  <a:srgbClr val="155294"/>
                </a:solidFill>
                <a:latin typeface="Arial" charset="0"/>
                <a:ea typeface="Arial" charset="0"/>
                <a:cs typeface="Arial" charset="0"/>
              </a:rPr>
              <a:t>manage any election;</a:t>
            </a:r>
            <a:endParaRPr lang="en-ZA" dirty="0">
              <a:solidFill>
                <a:srgbClr val="155294"/>
              </a:solidFill>
              <a:latin typeface="Arial" charset="0"/>
              <a:ea typeface="Arial" charset="0"/>
              <a:cs typeface="Arial" charset="0"/>
            </a:endParaRPr>
          </a:p>
          <a:p>
            <a:pPr marL="285750" lvl="0" indent="-285750">
              <a:spcBef>
                <a:spcPts val="600"/>
              </a:spcBef>
              <a:spcAft>
                <a:spcPts val="600"/>
              </a:spcAft>
              <a:buFont typeface="Wingdings" panose="05000000000000000000" pitchFamily="2" charset="2"/>
              <a:buChar char="Ø"/>
            </a:pPr>
            <a:r>
              <a:rPr lang="en-GB" dirty="0">
                <a:solidFill>
                  <a:srgbClr val="155294"/>
                </a:solidFill>
                <a:latin typeface="Arial" charset="0"/>
                <a:ea typeface="Arial" charset="0"/>
                <a:cs typeface="Arial" charset="0"/>
              </a:rPr>
              <a:t>ensure that any election is free and fair;</a:t>
            </a:r>
            <a:endParaRPr lang="en-ZA" dirty="0">
              <a:solidFill>
                <a:srgbClr val="155294"/>
              </a:solidFill>
              <a:latin typeface="Arial" charset="0"/>
              <a:ea typeface="Arial" charset="0"/>
              <a:cs typeface="Arial" charset="0"/>
            </a:endParaRPr>
          </a:p>
          <a:p>
            <a:pPr marL="285750" lvl="0" indent="-285750">
              <a:spcBef>
                <a:spcPts val="600"/>
              </a:spcBef>
              <a:spcAft>
                <a:spcPts val="600"/>
              </a:spcAft>
              <a:buFont typeface="Wingdings" panose="05000000000000000000" pitchFamily="2" charset="2"/>
              <a:buChar char="Ø"/>
            </a:pPr>
            <a:r>
              <a:rPr lang="en-GB" dirty="0">
                <a:solidFill>
                  <a:srgbClr val="155294"/>
                </a:solidFill>
                <a:latin typeface="Arial" charset="0"/>
                <a:ea typeface="Arial" charset="0"/>
                <a:cs typeface="Arial" charset="0"/>
              </a:rPr>
              <a:t>promote conditions conducive to free and fair elections;</a:t>
            </a:r>
            <a:endParaRPr lang="en-ZA" dirty="0">
              <a:solidFill>
                <a:srgbClr val="155294"/>
              </a:solidFill>
              <a:latin typeface="Arial" charset="0"/>
              <a:ea typeface="Arial" charset="0"/>
              <a:cs typeface="Arial" charset="0"/>
            </a:endParaRPr>
          </a:p>
          <a:p>
            <a:pPr marL="285750" lvl="0" indent="-285750">
              <a:spcBef>
                <a:spcPts val="600"/>
              </a:spcBef>
              <a:spcAft>
                <a:spcPts val="600"/>
              </a:spcAft>
              <a:buFont typeface="Wingdings" panose="05000000000000000000" pitchFamily="2" charset="2"/>
              <a:buChar char="Ø"/>
            </a:pPr>
            <a:r>
              <a:rPr lang="en-GB" dirty="0">
                <a:solidFill>
                  <a:srgbClr val="155294"/>
                </a:solidFill>
                <a:latin typeface="Arial" charset="0"/>
                <a:ea typeface="Arial" charset="0"/>
                <a:cs typeface="Arial" charset="0"/>
              </a:rPr>
              <a:t>promote knowledge of sound and democratic electoral processes; </a:t>
            </a:r>
            <a:endParaRPr lang="en-ZA" dirty="0">
              <a:solidFill>
                <a:srgbClr val="155294"/>
              </a:solidFill>
              <a:latin typeface="Arial" charset="0"/>
              <a:ea typeface="Arial" charset="0"/>
              <a:cs typeface="Arial" charset="0"/>
            </a:endParaRPr>
          </a:p>
          <a:p>
            <a:pPr marL="285750" lvl="0" indent="-285750">
              <a:spcBef>
                <a:spcPts val="600"/>
              </a:spcBef>
              <a:spcAft>
                <a:spcPts val="600"/>
              </a:spcAft>
              <a:buFont typeface="Wingdings" panose="05000000000000000000" pitchFamily="2" charset="2"/>
              <a:buChar char="Ø"/>
            </a:pPr>
            <a:r>
              <a:rPr lang="en-GB" dirty="0">
                <a:solidFill>
                  <a:srgbClr val="155294"/>
                </a:solidFill>
                <a:latin typeface="Arial" charset="0"/>
                <a:ea typeface="Arial" charset="0"/>
                <a:cs typeface="Arial" charset="0"/>
              </a:rPr>
              <a:t>compile and maintain a voters' roll by means of a system of registering eligible voters by utilising data available from government sources and information furnished by voters;</a:t>
            </a:r>
          </a:p>
          <a:p>
            <a:pPr marL="285750" lvl="0" indent="-285750">
              <a:spcBef>
                <a:spcPts val="600"/>
              </a:spcBef>
              <a:spcAft>
                <a:spcPts val="600"/>
              </a:spcAft>
              <a:buFont typeface="Wingdings" panose="05000000000000000000" pitchFamily="2" charset="2"/>
              <a:buChar char="Ø"/>
            </a:pPr>
            <a:r>
              <a:rPr lang="en-GB" dirty="0">
                <a:solidFill>
                  <a:srgbClr val="155294"/>
                </a:solidFill>
                <a:latin typeface="Arial" charset="0"/>
                <a:ea typeface="Arial" charset="0"/>
                <a:cs typeface="Arial" charset="0"/>
              </a:rPr>
              <a:t>compile and maintain a register of parties;</a:t>
            </a:r>
            <a:endParaRPr lang="en-ZA" dirty="0">
              <a:solidFill>
                <a:srgbClr val="155294"/>
              </a:solidFill>
              <a:latin typeface="Arial" charset="0"/>
              <a:ea typeface="Arial" charset="0"/>
              <a:cs typeface="Arial" charset="0"/>
            </a:endParaRPr>
          </a:p>
          <a:p>
            <a:pPr marL="285750" lvl="0" indent="-285750">
              <a:spcBef>
                <a:spcPts val="600"/>
              </a:spcBef>
              <a:spcAft>
                <a:spcPts val="600"/>
              </a:spcAft>
              <a:buFont typeface="Wingdings" panose="05000000000000000000" pitchFamily="2" charset="2"/>
              <a:buChar char="Ø"/>
            </a:pPr>
            <a:r>
              <a:rPr lang="en-GB" dirty="0">
                <a:solidFill>
                  <a:srgbClr val="155294"/>
                </a:solidFill>
                <a:latin typeface="Arial" charset="0"/>
                <a:ea typeface="Arial" charset="0"/>
                <a:cs typeface="Arial" charset="0"/>
              </a:rPr>
              <a:t>establish and maintain liaison and co-operation with parties;</a:t>
            </a:r>
            <a:endParaRPr lang="en-ZA" dirty="0">
              <a:solidFill>
                <a:srgbClr val="155294"/>
              </a:solidFill>
              <a:latin typeface="Arial" charset="0"/>
              <a:ea typeface="Arial" charset="0"/>
              <a:cs typeface="Arial" charset="0"/>
            </a:endParaRPr>
          </a:p>
          <a:p>
            <a:pPr marL="285750" lvl="0" indent="-285750">
              <a:spcBef>
                <a:spcPts val="600"/>
              </a:spcBef>
              <a:spcAft>
                <a:spcPts val="600"/>
              </a:spcAft>
              <a:buFont typeface="Wingdings" panose="05000000000000000000" pitchFamily="2" charset="2"/>
              <a:buChar char="Ø"/>
            </a:pPr>
            <a:r>
              <a:rPr lang="en-GB" dirty="0">
                <a:solidFill>
                  <a:srgbClr val="155294"/>
                </a:solidFill>
                <a:latin typeface="Arial" charset="0"/>
                <a:ea typeface="Arial" charset="0"/>
                <a:cs typeface="Arial" charset="0"/>
              </a:rPr>
              <a:t>undertake and promote research into electoral matters</a:t>
            </a:r>
            <a:r>
              <a:rPr lang="en-GB" dirty="0" smtClean="0">
                <a:solidFill>
                  <a:srgbClr val="155294"/>
                </a:solidFill>
                <a:latin typeface="Arial" charset="0"/>
                <a:ea typeface="Arial" charset="0"/>
                <a:cs typeface="Arial" charset="0"/>
              </a:rPr>
              <a:t>;</a:t>
            </a:r>
            <a:endParaRPr lang="en-ZA" dirty="0">
              <a:solidFill>
                <a:srgbClr val="155294"/>
              </a:solidFill>
              <a:latin typeface="Arial" charset="0"/>
              <a:ea typeface="Arial" charset="0"/>
              <a:cs typeface="Arial" charset="0"/>
            </a:endParaRPr>
          </a:p>
        </p:txBody>
      </p:sp>
    </p:spTree>
    <p:extLst>
      <p:ext uri="{BB962C8B-B14F-4D97-AF65-F5344CB8AC3E}">
        <p14:creationId xmlns:p14="http://schemas.microsoft.com/office/powerpoint/2010/main" xmlns="" val="12749810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455596" y="6381328"/>
            <a:ext cx="2133600" cy="365125"/>
          </a:xfrm>
        </p:spPr>
        <p:txBody>
          <a:bodyPr/>
          <a:lstStyle/>
          <a:p>
            <a:pPr>
              <a:defRPr/>
            </a:pPr>
            <a:fld id="{39AA8BA9-080E-4EDB-BAF0-9B905D3FA43D}" type="slidenum">
              <a:rPr lang="en-GB" b="1" smtClean="0">
                <a:solidFill>
                  <a:schemeClr val="bg1"/>
                </a:solidFill>
              </a:rPr>
              <a:pPr>
                <a:defRPr/>
              </a:pPr>
              <a:t>6</a:t>
            </a:fld>
            <a:endParaRPr lang="en-GB" b="1" dirty="0">
              <a:solidFill>
                <a:schemeClr val="bg1"/>
              </a:solidFill>
            </a:endParaRPr>
          </a:p>
        </p:txBody>
      </p:sp>
      <p:sp>
        <p:nvSpPr>
          <p:cNvPr id="5" name="TextBox 4"/>
          <p:cNvSpPr txBox="1"/>
          <p:nvPr/>
        </p:nvSpPr>
        <p:spPr>
          <a:xfrm>
            <a:off x="503434" y="349324"/>
            <a:ext cx="8085762" cy="461665"/>
          </a:xfrm>
          <a:prstGeom prst="rect">
            <a:avLst/>
          </a:prstGeom>
          <a:noFill/>
        </p:spPr>
        <p:txBody>
          <a:bodyPr wrap="square" rtlCol="0">
            <a:spAutoFit/>
          </a:bodyPr>
          <a:lstStyle/>
          <a:p>
            <a:r>
              <a:rPr lang="en-US" sz="2400" b="1" dirty="0">
                <a:solidFill>
                  <a:srgbClr val="155294"/>
                </a:solidFill>
                <a:latin typeface="Arial" charset="0"/>
                <a:ea typeface="Arial" charset="0"/>
                <a:cs typeface="Arial" charset="0"/>
              </a:rPr>
              <a:t>Legislative and Other Mandates </a:t>
            </a:r>
            <a:r>
              <a:rPr lang="en-US" sz="1600" b="1" dirty="0">
                <a:solidFill>
                  <a:srgbClr val="155294"/>
                </a:solidFill>
                <a:latin typeface="Arial" charset="0"/>
                <a:ea typeface="Arial" charset="0"/>
                <a:cs typeface="Arial" charset="0"/>
              </a:rPr>
              <a:t>(continued)</a:t>
            </a:r>
          </a:p>
        </p:txBody>
      </p:sp>
      <p:sp>
        <p:nvSpPr>
          <p:cNvPr id="6" name="TextBox 5"/>
          <p:cNvSpPr txBox="1"/>
          <p:nvPr/>
        </p:nvSpPr>
        <p:spPr>
          <a:xfrm>
            <a:off x="518845" y="1119749"/>
            <a:ext cx="8106310" cy="4616648"/>
          </a:xfrm>
          <a:prstGeom prst="rect">
            <a:avLst/>
          </a:prstGeom>
          <a:noFill/>
        </p:spPr>
        <p:txBody>
          <a:bodyPr wrap="square" rtlCol="0">
            <a:spAutoFit/>
          </a:bodyPr>
          <a:lstStyle/>
          <a:p>
            <a:pPr marL="285750" lvl="0" indent="-285750">
              <a:spcBef>
                <a:spcPts val="600"/>
              </a:spcBef>
              <a:spcAft>
                <a:spcPts val="600"/>
              </a:spcAft>
              <a:buFont typeface="Wingdings" panose="05000000000000000000" pitchFamily="2" charset="2"/>
              <a:buChar char="Ø"/>
            </a:pPr>
            <a:r>
              <a:rPr lang="en-GB" dirty="0">
                <a:solidFill>
                  <a:srgbClr val="155294"/>
                </a:solidFill>
                <a:latin typeface="Arial" charset="0"/>
                <a:ea typeface="Arial" charset="0"/>
                <a:cs typeface="Arial" charset="0"/>
              </a:rPr>
              <a:t>develop and promote the development of electoral expertise and technology in all spheres of government;</a:t>
            </a:r>
            <a:endParaRPr lang="en-ZA" dirty="0">
              <a:solidFill>
                <a:srgbClr val="155294"/>
              </a:solidFill>
              <a:latin typeface="Arial" charset="0"/>
              <a:ea typeface="Arial" charset="0"/>
              <a:cs typeface="Arial" charset="0"/>
            </a:endParaRPr>
          </a:p>
          <a:p>
            <a:pPr marL="285750" lvl="0" indent="-285750">
              <a:spcBef>
                <a:spcPts val="600"/>
              </a:spcBef>
              <a:spcAft>
                <a:spcPts val="600"/>
              </a:spcAft>
              <a:buFont typeface="Wingdings" panose="05000000000000000000" pitchFamily="2" charset="2"/>
              <a:buChar char="Ø"/>
            </a:pPr>
            <a:r>
              <a:rPr lang="en-GB" dirty="0">
                <a:solidFill>
                  <a:srgbClr val="155294"/>
                </a:solidFill>
                <a:latin typeface="Arial" charset="0"/>
                <a:ea typeface="Arial" charset="0"/>
                <a:cs typeface="Arial" charset="0"/>
              </a:rPr>
              <a:t>continuously review electoral legislation and proposed electoral legislation, and to make recommendations in connection therewith;</a:t>
            </a:r>
            <a:endParaRPr lang="en-ZA" dirty="0">
              <a:solidFill>
                <a:srgbClr val="155294"/>
              </a:solidFill>
              <a:latin typeface="Arial" charset="0"/>
              <a:ea typeface="Arial" charset="0"/>
              <a:cs typeface="Arial" charset="0"/>
            </a:endParaRPr>
          </a:p>
          <a:p>
            <a:pPr marL="285750" lvl="0" indent="-285750">
              <a:spcBef>
                <a:spcPts val="600"/>
              </a:spcBef>
              <a:spcAft>
                <a:spcPts val="600"/>
              </a:spcAft>
              <a:buFont typeface="Wingdings" panose="05000000000000000000" pitchFamily="2" charset="2"/>
              <a:buChar char="Ø"/>
            </a:pPr>
            <a:r>
              <a:rPr lang="en-GB" dirty="0">
                <a:solidFill>
                  <a:srgbClr val="155294"/>
                </a:solidFill>
                <a:latin typeface="Arial" charset="0"/>
                <a:ea typeface="Arial" charset="0"/>
                <a:cs typeface="Arial" charset="0"/>
              </a:rPr>
              <a:t>promote voter </a:t>
            </a:r>
            <a:r>
              <a:rPr lang="en-GB" dirty="0" smtClean="0">
                <a:solidFill>
                  <a:srgbClr val="155294"/>
                </a:solidFill>
                <a:latin typeface="Arial" charset="0"/>
                <a:ea typeface="Arial" charset="0"/>
                <a:cs typeface="Arial" charset="0"/>
              </a:rPr>
              <a:t>education;</a:t>
            </a:r>
            <a:endParaRPr lang="en-ZA" dirty="0">
              <a:solidFill>
                <a:srgbClr val="155294"/>
              </a:solidFill>
              <a:latin typeface="Arial" charset="0"/>
              <a:ea typeface="Arial" charset="0"/>
              <a:cs typeface="Arial" charset="0"/>
            </a:endParaRPr>
          </a:p>
          <a:p>
            <a:pPr marL="285750" indent="-285750">
              <a:spcBef>
                <a:spcPts val="600"/>
              </a:spcBef>
              <a:spcAft>
                <a:spcPts val="600"/>
              </a:spcAft>
              <a:buFont typeface="Wingdings" panose="05000000000000000000" pitchFamily="2" charset="2"/>
              <a:buChar char="Ø"/>
            </a:pPr>
            <a:r>
              <a:rPr lang="en-GB" dirty="0" smtClean="0">
                <a:solidFill>
                  <a:srgbClr val="155294"/>
                </a:solidFill>
                <a:latin typeface="Arial" charset="0"/>
                <a:ea typeface="Arial" charset="0"/>
                <a:cs typeface="Arial" charset="0"/>
              </a:rPr>
              <a:t>promote </a:t>
            </a:r>
            <a:r>
              <a:rPr lang="en-GB" dirty="0">
                <a:solidFill>
                  <a:srgbClr val="155294"/>
                </a:solidFill>
                <a:latin typeface="Arial" charset="0"/>
                <a:ea typeface="Arial" charset="0"/>
                <a:cs typeface="Arial" charset="0"/>
              </a:rPr>
              <a:t>co-operation with and between persons, institutions, governments and administrations for the achievement of its objects;</a:t>
            </a:r>
            <a:endParaRPr lang="en-ZA" dirty="0">
              <a:solidFill>
                <a:srgbClr val="155294"/>
              </a:solidFill>
              <a:latin typeface="Arial" charset="0"/>
              <a:ea typeface="Arial" charset="0"/>
              <a:cs typeface="Arial" charset="0"/>
            </a:endParaRPr>
          </a:p>
          <a:p>
            <a:pPr marL="285750" indent="-285750">
              <a:spcBef>
                <a:spcPts val="600"/>
              </a:spcBef>
              <a:spcAft>
                <a:spcPts val="600"/>
              </a:spcAft>
              <a:buFont typeface="Wingdings" panose="05000000000000000000" pitchFamily="2" charset="2"/>
              <a:buChar char="Ø"/>
            </a:pPr>
            <a:r>
              <a:rPr lang="en-GB" dirty="0">
                <a:solidFill>
                  <a:srgbClr val="155294"/>
                </a:solidFill>
                <a:latin typeface="Arial" charset="0"/>
                <a:ea typeface="Arial" charset="0"/>
                <a:cs typeface="Arial" charset="0"/>
              </a:rPr>
              <a:t>declare the results of elections for national, provincial and municipal legislative bodies within seven days after such elections;</a:t>
            </a:r>
            <a:endParaRPr lang="en-ZA" dirty="0">
              <a:solidFill>
                <a:srgbClr val="155294"/>
              </a:solidFill>
              <a:latin typeface="Arial" charset="0"/>
              <a:ea typeface="Arial" charset="0"/>
              <a:cs typeface="Arial" charset="0"/>
            </a:endParaRPr>
          </a:p>
          <a:p>
            <a:pPr marL="285750" indent="-285750">
              <a:spcBef>
                <a:spcPts val="600"/>
              </a:spcBef>
              <a:spcAft>
                <a:spcPts val="600"/>
              </a:spcAft>
              <a:buFont typeface="Wingdings" panose="05000000000000000000" pitchFamily="2" charset="2"/>
              <a:buChar char="Ø"/>
            </a:pPr>
            <a:r>
              <a:rPr lang="en-GB" dirty="0">
                <a:solidFill>
                  <a:srgbClr val="155294"/>
                </a:solidFill>
                <a:latin typeface="Arial" charset="0"/>
                <a:ea typeface="Arial" charset="0"/>
                <a:cs typeface="Arial" charset="0"/>
              </a:rPr>
              <a:t>adjudicate disputes which may arise from the organisation, administration or conducting of elections and which are of an administrative nature; and</a:t>
            </a:r>
            <a:endParaRPr lang="en-ZA" dirty="0">
              <a:solidFill>
                <a:srgbClr val="155294"/>
              </a:solidFill>
              <a:latin typeface="Arial" charset="0"/>
              <a:ea typeface="Arial" charset="0"/>
              <a:cs typeface="Arial" charset="0"/>
            </a:endParaRPr>
          </a:p>
          <a:p>
            <a:pPr marL="285750" indent="-285750">
              <a:spcBef>
                <a:spcPts val="600"/>
              </a:spcBef>
              <a:spcAft>
                <a:spcPts val="600"/>
              </a:spcAft>
              <a:buFont typeface="Wingdings" panose="05000000000000000000" pitchFamily="2" charset="2"/>
              <a:buChar char="Ø"/>
            </a:pPr>
            <a:r>
              <a:rPr lang="en-GB" dirty="0">
                <a:solidFill>
                  <a:srgbClr val="155294"/>
                </a:solidFill>
                <a:latin typeface="Arial" charset="0"/>
                <a:ea typeface="Arial" charset="0"/>
                <a:cs typeface="Arial" charset="0"/>
              </a:rPr>
              <a:t>appoint appropriate public administrations in any sphere of government to conduct elections when necessary</a:t>
            </a:r>
            <a:r>
              <a:rPr lang="en-GB" dirty="0" smtClean="0">
                <a:solidFill>
                  <a:srgbClr val="155294"/>
                </a:solidFill>
                <a:latin typeface="Arial" charset="0"/>
                <a:ea typeface="Arial" charset="0"/>
                <a:cs typeface="Arial" charset="0"/>
              </a:rPr>
              <a:t>.</a:t>
            </a:r>
            <a:endParaRPr lang="en-ZA" dirty="0">
              <a:solidFill>
                <a:srgbClr val="155294"/>
              </a:solidFill>
              <a:latin typeface="Arial" charset="0"/>
              <a:ea typeface="Arial" charset="0"/>
              <a:cs typeface="Arial" charset="0"/>
            </a:endParaRPr>
          </a:p>
        </p:txBody>
      </p:sp>
    </p:spTree>
    <p:extLst>
      <p:ext uri="{BB962C8B-B14F-4D97-AF65-F5344CB8AC3E}">
        <p14:creationId xmlns:p14="http://schemas.microsoft.com/office/powerpoint/2010/main" xmlns="" val="37362245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428112" y="6381328"/>
            <a:ext cx="2133600" cy="365125"/>
          </a:xfrm>
        </p:spPr>
        <p:txBody>
          <a:bodyPr/>
          <a:lstStyle/>
          <a:p>
            <a:pPr>
              <a:defRPr/>
            </a:pPr>
            <a:fld id="{39AA8BA9-080E-4EDB-BAF0-9B905D3FA43D}" type="slidenum">
              <a:rPr lang="en-GB" b="1" smtClean="0">
                <a:solidFill>
                  <a:schemeClr val="bg1"/>
                </a:solidFill>
              </a:rPr>
              <a:pPr>
                <a:defRPr/>
              </a:pPr>
              <a:t>7</a:t>
            </a:fld>
            <a:endParaRPr lang="en-GB" b="1" dirty="0">
              <a:solidFill>
                <a:schemeClr val="bg1"/>
              </a:solidFill>
            </a:endParaRPr>
          </a:p>
        </p:txBody>
      </p:sp>
      <p:sp>
        <p:nvSpPr>
          <p:cNvPr id="5" name="TextBox 4"/>
          <p:cNvSpPr txBox="1"/>
          <p:nvPr/>
        </p:nvSpPr>
        <p:spPr>
          <a:xfrm>
            <a:off x="503434" y="349324"/>
            <a:ext cx="8085762" cy="461665"/>
          </a:xfrm>
          <a:prstGeom prst="rect">
            <a:avLst/>
          </a:prstGeom>
          <a:noFill/>
        </p:spPr>
        <p:txBody>
          <a:bodyPr wrap="square" rtlCol="0">
            <a:spAutoFit/>
          </a:bodyPr>
          <a:lstStyle/>
          <a:p>
            <a:r>
              <a:rPr lang="en-US" sz="2400" b="1" dirty="0">
                <a:solidFill>
                  <a:srgbClr val="155294"/>
                </a:solidFill>
                <a:latin typeface="Arial" charset="0"/>
                <a:ea typeface="Arial" charset="0"/>
                <a:cs typeface="Arial" charset="0"/>
              </a:rPr>
              <a:t>Legislative and Other Mandates </a:t>
            </a:r>
            <a:r>
              <a:rPr lang="en-US" sz="1600" b="1" dirty="0">
                <a:solidFill>
                  <a:srgbClr val="155294"/>
                </a:solidFill>
                <a:latin typeface="Arial" charset="0"/>
                <a:ea typeface="Arial" charset="0"/>
                <a:cs typeface="Arial" charset="0"/>
              </a:rPr>
              <a:t>(continued)</a:t>
            </a:r>
          </a:p>
        </p:txBody>
      </p:sp>
      <p:sp>
        <p:nvSpPr>
          <p:cNvPr id="6" name="TextBox 5"/>
          <p:cNvSpPr txBox="1"/>
          <p:nvPr/>
        </p:nvSpPr>
        <p:spPr>
          <a:xfrm>
            <a:off x="518845" y="1119749"/>
            <a:ext cx="8106310" cy="4539704"/>
          </a:xfrm>
          <a:prstGeom prst="rect">
            <a:avLst/>
          </a:prstGeom>
          <a:noFill/>
        </p:spPr>
        <p:txBody>
          <a:bodyPr wrap="square" rtlCol="0">
            <a:spAutoFit/>
          </a:bodyPr>
          <a:lstStyle/>
          <a:p>
            <a:r>
              <a:rPr lang="en-ZA" sz="2400" b="1" dirty="0">
                <a:solidFill>
                  <a:srgbClr val="155294"/>
                </a:solidFill>
                <a:latin typeface="Arial" charset="0"/>
                <a:ea typeface="Arial" charset="0"/>
                <a:cs typeface="Arial" charset="0"/>
              </a:rPr>
              <a:t>Electoral </a:t>
            </a:r>
            <a:r>
              <a:rPr lang="en-ZA" sz="2400" b="1" dirty="0" smtClean="0">
                <a:solidFill>
                  <a:srgbClr val="155294"/>
                </a:solidFill>
                <a:latin typeface="Arial" charset="0"/>
                <a:ea typeface="Arial" charset="0"/>
                <a:cs typeface="Arial" charset="0"/>
              </a:rPr>
              <a:t>Act, 73 </a:t>
            </a:r>
            <a:r>
              <a:rPr lang="en-ZA" sz="2400" b="1" dirty="0">
                <a:solidFill>
                  <a:srgbClr val="155294"/>
                </a:solidFill>
                <a:latin typeface="Arial" charset="0"/>
                <a:ea typeface="Arial" charset="0"/>
                <a:cs typeface="Arial" charset="0"/>
              </a:rPr>
              <a:t>of </a:t>
            </a:r>
            <a:r>
              <a:rPr lang="en-ZA" sz="2400" b="1" dirty="0" smtClean="0">
                <a:solidFill>
                  <a:srgbClr val="155294"/>
                </a:solidFill>
                <a:latin typeface="Arial" charset="0"/>
                <a:ea typeface="Arial" charset="0"/>
                <a:cs typeface="Arial" charset="0"/>
              </a:rPr>
              <a:t>1998</a:t>
            </a:r>
            <a:endParaRPr lang="en-ZA" sz="2400" b="1" dirty="0">
              <a:solidFill>
                <a:srgbClr val="155294"/>
              </a:solidFill>
              <a:latin typeface="Arial" charset="0"/>
              <a:ea typeface="Arial" charset="0"/>
              <a:cs typeface="Arial" charset="0"/>
            </a:endParaRPr>
          </a:p>
          <a:p>
            <a:pPr>
              <a:spcBef>
                <a:spcPts val="600"/>
              </a:spcBef>
              <a:spcAft>
                <a:spcPts val="600"/>
              </a:spcAft>
            </a:pPr>
            <a:r>
              <a:rPr lang="en-ZA" sz="2400" dirty="0" smtClean="0">
                <a:solidFill>
                  <a:srgbClr val="155294"/>
                </a:solidFill>
                <a:latin typeface="Arial" charset="0"/>
                <a:ea typeface="Arial" charset="0"/>
                <a:cs typeface="Arial" charset="0"/>
              </a:rPr>
              <a:t>The </a:t>
            </a:r>
            <a:r>
              <a:rPr lang="en-ZA" sz="2400" dirty="0">
                <a:solidFill>
                  <a:srgbClr val="155294"/>
                </a:solidFill>
                <a:latin typeface="Arial" charset="0"/>
                <a:ea typeface="Arial" charset="0"/>
                <a:cs typeface="Arial" charset="0"/>
              </a:rPr>
              <a:t>duties and functions of the Electoral Commission in respect of elections are also defined in the Electoral </a:t>
            </a:r>
            <a:r>
              <a:rPr lang="en-ZA" sz="2400" dirty="0" smtClean="0">
                <a:solidFill>
                  <a:srgbClr val="155294"/>
                </a:solidFill>
                <a:latin typeface="Arial" charset="0"/>
                <a:ea typeface="Arial" charset="0"/>
                <a:cs typeface="Arial" charset="0"/>
              </a:rPr>
              <a:t>Act. </a:t>
            </a:r>
          </a:p>
          <a:p>
            <a:pPr>
              <a:spcBef>
                <a:spcPts val="600"/>
              </a:spcBef>
              <a:spcAft>
                <a:spcPts val="600"/>
              </a:spcAft>
            </a:pPr>
            <a:r>
              <a:rPr lang="en-ZA" sz="2400" dirty="0" smtClean="0">
                <a:solidFill>
                  <a:srgbClr val="155294"/>
                </a:solidFill>
                <a:latin typeface="Arial" charset="0"/>
                <a:ea typeface="Arial" charset="0"/>
                <a:cs typeface="Arial" charset="0"/>
              </a:rPr>
              <a:t>This </a:t>
            </a:r>
            <a:r>
              <a:rPr lang="en-ZA" sz="2400" dirty="0">
                <a:solidFill>
                  <a:srgbClr val="155294"/>
                </a:solidFill>
                <a:latin typeface="Arial" charset="0"/>
                <a:ea typeface="Arial" charset="0"/>
                <a:cs typeface="Arial" charset="0"/>
              </a:rPr>
              <a:t>Act includes among other things the requirements for registration as a voter and the sealing of ballot boxes. It provides for the administration of elections, election timetables, procedures for voting, counting and determining results, the accreditation of observers, and voter education. </a:t>
            </a:r>
            <a:endParaRPr lang="en-ZA" sz="2400" dirty="0" smtClean="0">
              <a:solidFill>
                <a:srgbClr val="155294"/>
              </a:solidFill>
              <a:latin typeface="Arial" charset="0"/>
              <a:ea typeface="Arial" charset="0"/>
              <a:cs typeface="Arial" charset="0"/>
            </a:endParaRPr>
          </a:p>
          <a:p>
            <a:pPr>
              <a:spcBef>
                <a:spcPts val="600"/>
              </a:spcBef>
              <a:spcAft>
                <a:spcPts val="600"/>
              </a:spcAft>
            </a:pPr>
            <a:r>
              <a:rPr lang="en-ZA" sz="2400" dirty="0" smtClean="0">
                <a:solidFill>
                  <a:srgbClr val="155294"/>
                </a:solidFill>
                <a:latin typeface="Arial" charset="0"/>
                <a:ea typeface="Arial" charset="0"/>
                <a:cs typeface="Arial" charset="0"/>
              </a:rPr>
              <a:t>Regulations </a:t>
            </a:r>
            <a:r>
              <a:rPr lang="en-ZA" sz="2400" dirty="0">
                <a:solidFill>
                  <a:srgbClr val="155294"/>
                </a:solidFill>
                <a:latin typeface="Arial" charset="0"/>
                <a:ea typeface="Arial" charset="0"/>
                <a:cs typeface="Arial" charset="0"/>
              </a:rPr>
              <a:t>have been published in terms of the Electoral Act.</a:t>
            </a:r>
          </a:p>
        </p:txBody>
      </p:sp>
    </p:spTree>
    <p:extLst>
      <p:ext uri="{BB962C8B-B14F-4D97-AF65-F5344CB8AC3E}">
        <p14:creationId xmlns:p14="http://schemas.microsoft.com/office/powerpoint/2010/main" xmlns="" val="4114022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372200" y="6381328"/>
            <a:ext cx="2133600" cy="365125"/>
          </a:xfrm>
        </p:spPr>
        <p:txBody>
          <a:bodyPr/>
          <a:lstStyle/>
          <a:p>
            <a:pPr>
              <a:defRPr/>
            </a:pPr>
            <a:fld id="{39AA8BA9-080E-4EDB-BAF0-9B905D3FA43D}" type="slidenum">
              <a:rPr lang="en-GB" b="1" smtClean="0">
                <a:solidFill>
                  <a:schemeClr val="bg1"/>
                </a:solidFill>
              </a:rPr>
              <a:pPr>
                <a:defRPr/>
              </a:pPr>
              <a:t>8</a:t>
            </a:fld>
            <a:endParaRPr lang="en-GB" b="1" dirty="0">
              <a:solidFill>
                <a:schemeClr val="bg1"/>
              </a:solidFill>
            </a:endParaRPr>
          </a:p>
        </p:txBody>
      </p:sp>
      <p:sp>
        <p:nvSpPr>
          <p:cNvPr id="5" name="TextBox 4"/>
          <p:cNvSpPr txBox="1"/>
          <p:nvPr/>
        </p:nvSpPr>
        <p:spPr>
          <a:xfrm>
            <a:off x="503434" y="349324"/>
            <a:ext cx="8085762" cy="461665"/>
          </a:xfrm>
          <a:prstGeom prst="rect">
            <a:avLst/>
          </a:prstGeom>
          <a:noFill/>
        </p:spPr>
        <p:txBody>
          <a:bodyPr wrap="square" rtlCol="0">
            <a:spAutoFit/>
          </a:bodyPr>
          <a:lstStyle/>
          <a:p>
            <a:r>
              <a:rPr lang="en-US" sz="2400" b="1" dirty="0">
                <a:solidFill>
                  <a:srgbClr val="155294"/>
                </a:solidFill>
                <a:latin typeface="Arial" charset="0"/>
                <a:ea typeface="Arial" charset="0"/>
                <a:cs typeface="Arial" charset="0"/>
              </a:rPr>
              <a:t>Legislative and Other Mandates </a:t>
            </a:r>
            <a:r>
              <a:rPr lang="en-US" sz="1600" b="1" dirty="0">
                <a:solidFill>
                  <a:srgbClr val="155294"/>
                </a:solidFill>
                <a:latin typeface="Arial" charset="0"/>
                <a:ea typeface="Arial" charset="0"/>
                <a:cs typeface="Arial" charset="0"/>
              </a:rPr>
              <a:t>(continued)</a:t>
            </a:r>
          </a:p>
        </p:txBody>
      </p:sp>
      <p:sp>
        <p:nvSpPr>
          <p:cNvPr id="6" name="TextBox 5"/>
          <p:cNvSpPr txBox="1"/>
          <p:nvPr/>
        </p:nvSpPr>
        <p:spPr>
          <a:xfrm>
            <a:off x="518845" y="958384"/>
            <a:ext cx="8106310" cy="5016758"/>
          </a:xfrm>
          <a:prstGeom prst="rect">
            <a:avLst/>
          </a:prstGeom>
          <a:noFill/>
        </p:spPr>
        <p:txBody>
          <a:bodyPr wrap="square" rtlCol="0">
            <a:spAutoFit/>
          </a:bodyPr>
          <a:lstStyle/>
          <a:p>
            <a:pPr>
              <a:spcBef>
                <a:spcPts val="600"/>
              </a:spcBef>
              <a:spcAft>
                <a:spcPts val="600"/>
              </a:spcAft>
            </a:pPr>
            <a:r>
              <a:rPr lang="en-ZA" b="1" dirty="0">
                <a:solidFill>
                  <a:srgbClr val="155294"/>
                </a:solidFill>
                <a:latin typeface="Arial" charset="0"/>
                <a:ea typeface="Arial" charset="0"/>
                <a:cs typeface="Arial" charset="0"/>
              </a:rPr>
              <a:t>Municipal Electoral </a:t>
            </a:r>
            <a:r>
              <a:rPr lang="en-ZA" b="1" dirty="0" smtClean="0">
                <a:solidFill>
                  <a:srgbClr val="155294"/>
                </a:solidFill>
                <a:latin typeface="Arial" charset="0"/>
                <a:ea typeface="Arial" charset="0"/>
                <a:cs typeface="Arial" charset="0"/>
              </a:rPr>
              <a:t>Act, 24 </a:t>
            </a:r>
            <a:r>
              <a:rPr lang="en-ZA" b="1" dirty="0">
                <a:solidFill>
                  <a:srgbClr val="155294"/>
                </a:solidFill>
                <a:latin typeface="Arial" charset="0"/>
                <a:ea typeface="Arial" charset="0"/>
                <a:cs typeface="Arial" charset="0"/>
              </a:rPr>
              <a:t>of </a:t>
            </a:r>
            <a:r>
              <a:rPr lang="en-ZA" b="1" dirty="0" smtClean="0">
                <a:solidFill>
                  <a:srgbClr val="155294"/>
                </a:solidFill>
                <a:latin typeface="Arial" charset="0"/>
                <a:ea typeface="Arial" charset="0"/>
                <a:cs typeface="Arial" charset="0"/>
              </a:rPr>
              <a:t>2000</a:t>
            </a:r>
          </a:p>
          <a:p>
            <a:pPr>
              <a:spcBef>
                <a:spcPts val="600"/>
              </a:spcBef>
              <a:spcAft>
                <a:spcPts val="600"/>
              </a:spcAft>
            </a:pPr>
            <a:r>
              <a:rPr lang="en-ZA" dirty="0" smtClean="0">
                <a:solidFill>
                  <a:srgbClr val="155294"/>
                </a:solidFill>
                <a:latin typeface="Arial" charset="0"/>
                <a:ea typeface="Arial" charset="0"/>
                <a:cs typeface="Arial" charset="0"/>
              </a:rPr>
              <a:t>In </a:t>
            </a:r>
            <a:r>
              <a:rPr lang="en-ZA" dirty="0">
                <a:solidFill>
                  <a:srgbClr val="155294"/>
                </a:solidFill>
                <a:latin typeface="Arial" charset="0"/>
                <a:ea typeface="Arial" charset="0"/>
                <a:cs typeface="Arial" charset="0"/>
              </a:rPr>
              <a:t>addition to the provisions in the Electoral Act; the Municipal Electoral Act </a:t>
            </a:r>
            <a:r>
              <a:rPr lang="en-ZA" dirty="0" smtClean="0">
                <a:solidFill>
                  <a:srgbClr val="155294"/>
                </a:solidFill>
                <a:latin typeface="Arial" charset="0"/>
                <a:ea typeface="Arial" charset="0"/>
                <a:cs typeface="Arial" charset="0"/>
              </a:rPr>
              <a:t>deals </a:t>
            </a:r>
            <a:r>
              <a:rPr lang="en-ZA" dirty="0">
                <a:solidFill>
                  <a:srgbClr val="155294"/>
                </a:solidFill>
                <a:latin typeface="Arial" charset="0"/>
                <a:ea typeface="Arial" charset="0"/>
                <a:cs typeface="Arial" charset="0"/>
              </a:rPr>
              <a:t>with the specific nature of municipal elections. It provides for the administration of parties and candidates and all other related voting and counting issues. </a:t>
            </a:r>
            <a:endParaRPr lang="en-ZA" dirty="0" smtClean="0">
              <a:solidFill>
                <a:srgbClr val="155294"/>
              </a:solidFill>
              <a:latin typeface="Arial" charset="0"/>
              <a:ea typeface="Arial" charset="0"/>
              <a:cs typeface="Arial" charset="0"/>
            </a:endParaRPr>
          </a:p>
          <a:p>
            <a:pPr>
              <a:spcBef>
                <a:spcPts val="600"/>
              </a:spcBef>
              <a:spcAft>
                <a:spcPts val="600"/>
              </a:spcAft>
            </a:pPr>
            <a:r>
              <a:rPr lang="en-ZA" dirty="0" smtClean="0">
                <a:solidFill>
                  <a:srgbClr val="155294"/>
                </a:solidFill>
                <a:latin typeface="Arial" charset="0"/>
                <a:ea typeface="Arial" charset="0"/>
                <a:cs typeface="Arial" charset="0"/>
              </a:rPr>
              <a:t>As </a:t>
            </a:r>
            <a:r>
              <a:rPr lang="en-ZA" dirty="0">
                <a:solidFill>
                  <a:srgbClr val="155294"/>
                </a:solidFill>
                <a:latin typeface="Arial" charset="0"/>
                <a:ea typeface="Arial" charset="0"/>
                <a:cs typeface="Arial" charset="0"/>
              </a:rPr>
              <a:t>in the case of the Electoral Act, appropriate regulations have been published in support of the provisions of this Act. The most notable amendment of the Act has been the recent addition of special votes for persons who require home visits owing to infirmity or disability or who are not able to visit their voting stations on Election Day.</a:t>
            </a:r>
          </a:p>
          <a:p>
            <a:pPr>
              <a:spcBef>
                <a:spcPts val="600"/>
              </a:spcBef>
              <a:spcAft>
                <a:spcPts val="600"/>
              </a:spcAft>
            </a:pPr>
            <a:r>
              <a:rPr lang="en-ZA" b="1" dirty="0">
                <a:solidFill>
                  <a:srgbClr val="155294"/>
                </a:solidFill>
                <a:latin typeface="Arial" charset="0"/>
                <a:ea typeface="Arial" charset="0"/>
                <a:cs typeface="Arial" charset="0"/>
              </a:rPr>
              <a:t>The Municipal Structures </a:t>
            </a:r>
            <a:r>
              <a:rPr lang="en-ZA" b="1" dirty="0" smtClean="0">
                <a:solidFill>
                  <a:srgbClr val="155294"/>
                </a:solidFill>
                <a:latin typeface="Arial" charset="0"/>
                <a:ea typeface="Arial" charset="0"/>
                <a:cs typeface="Arial" charset="0"/>
              </a:rPr>
              <a:t>Act, 117 </a:t>
            </a:r>
            <a:r>
              <a:rPr lang="en-ZA" b="1" dirty="0">
                <a:solidFill>
                  <a:srgbClr val="155294"/>
                </a:solidFill>
                <a:latin typeface="Arial" charset="0"/>
                <a:ea typeface="Arial" charset="0"/>
                <a:cs typeface="Arial" charset="0"/>
              </a:rPr>
              <a:t>of </a:t>
            </a:r>
            <a:r>
              <a:rPr lang="en-ZA" b="1" dirty="0" smtClean="0">
                <a:solidFill>
                  <a:srgbClr val="155294"/>
                </a:solidFill>
                <a:latin typeface="Arial" charset="0"/>
                <a:ea typeface="Arial" charset="0"/>
                <a:cs typeface="Arial" charset="0"/>
              </a:rPr>
              <a:t>1998</a:t>
            </a:r>
          </a:p>
          <a:p>
            <a:pPr>
              <a:spcBef>
                <a:spcPts val="600"/>
              </a:spcBef>
              <a:spcAft>
                <a:spcPts val="600"/>
              </a:spcAft>
            </a:pPr>
            <a:r>
              <a:rPr lang="en-ZA" dirty="0" smtClean="0">
                <a:solidFill>
                  <a:srgbClr val="155294"/>
                </a:solidFill>
                <a:latin typeface="Arial" charset="0"/>
                <a:ea typeface="Arial" charset="0"/>
                <a:cs typeface="Arial" charset="0"/>
              </a:rPr>
              <a:t>The </a:t>
            </a:r>
            <a:r>
              <a:rPr lang="en-ZA" dirty="0">
                <a:solidFill>
                  <a:srgbClr val="155294"/>
                </a:solidFill>
                <a:latin typeface="Arial" charset="0"/>
                <a:ea typeface="Arial" charset="0"/>
                <a:cs typeface="Arial" charset="0"/>
              </a:rPr>
              <a:t>Municipal Structures Act </a:t>
            </a:r>
            <a:r>
              <a:rPr lang="en-ZA" dirty="0" smtClean="0">
                <a:solidFill>
                  <a:srgbClr val="155294"/>
                </a:solidFill>
                <a:latin typeface="Arial" charset="0"/>
                <a:ea typeface="Arial" charset="0"/>
                <a:cs typeface="Arial" charset="0"/>
              </a:rPr>
              <a:t>deals </a:t>
            </a:r>
            <a:r>
              <a:rPr lang="en-ZA" dirty="0">
                <a:solidFill>
                  <a:srgbClr val="155294"/>
                </a:solidFill>
                <a:latin typeface="Arial" charset="0"/>
                <a:ea typeface="Arial" charset="0"/>
                <a:cs typeface="Arial" charset="0"/>
              </a:rPr>
              <a:t>with the establishment, management and functions of the various municipalities for a municipal election, as well as seat calculation formulas (i.e. the conversion of votes into seats). </a:t>
            </a:r>
            <a:endParaRPr lang="en-ZA" dirty="0" smtClean="0">
              <a:solidFill>
                <a:srgbClr val="155294"/>
              </a:solidFill>
              <a:latin typeface="Arial" charset="0"/>
              <a:ea typeface="Arial" charset="0"/>
              <a:cs typeface="Arial" charset="0"/>
            </a:endParaRPr>
          </a:p>
          <a:p>
            <a:pPr>
              <a:spcBef>
                <a:spcPts val="600"/>
              </a:spcBef>
              <a:spcAft>
                <a:spcPts val="600"/>
              </a:spcAft>
            </a:pPr>
            <a:r>
              <a:rPr lang="en-ZA" dirty="0" smtClean="0">
                <a:solidFill>
                  <a:srgbClr val="155294"/>
                </a:solidFill>
                <a:latin typeface="Arial" charset="0"/>
                <a:ea typeface="Arial" charset="0"/>
                <a:cs typeface="Arial" charset="0"/>
              </a:rPr>
              <a:t>This </a:t>
            </a:r>
            <a:r>
              <a:rPr lang="en-ZA" dirty="0">
                <a:solidFill>
                  <a:srgbClr val="155294"/>
                </a:solidFill>
                <a:latin typeface="Arial" charset="0"/>
                <a:ea typeface="Arial" charset="0"/>
                <a:cs typeface="Arial" charset="0"/>
              </a:rPr>
              <a:t>legislation is required to conclude the results process</a:t>
            </a:r>
            <a:r>
              <a:rPr lang="en-ZA" dirty="0" smtClean="0">
                <a:solidFill>
                  <a:srgbClr val="155294"/>
                </a:solidFill>
                <a:latin typeface="Arial" charset="0"/>
                <a:ea typeface="Arial" charset="0"/>
                <a:cs typeface="Arial" charset="0"/>
              </a:rPr>
              <a:t>.</a:t>
            </a:r>
            <a:endParaRPr lang="en-ZA" dirty="0">
              <a:solidFill>
                <a:srgbClr val="155294"/>
              </a:solidFill>
              <a:latin typeface="Arial" charset="0"/>
              <a:ea typeface="Arial" charset="0"/>
              <a:cs typeface="Arial" charset="0"/>
            </a:endParaRPr>
          </a:p>
        </p:txBody>
      </p:sp>
    </p:spTree>
    <p:extLst>
      <p:ext uri="{BB962C8B-B14F-4D97-AF65-F5344CB8AC3E}">
        <p14:creationId xmlns:p14="http://schemas.microsoft.com/office/powerpoint/2010/main" xmlns="" val="122797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03434" y="349324"/>
            <a:ext cx="8085762" cy="461665"/>
          </a:xfrm>
          <a:prstGeom prst="rect">
            <a:avLst/>
          </a:prstGeom>
          <a:noFill/>
        </p:spPr>
        <p:txBody>
          <a:bodyPr wrap="square" rtlCol="0">
            <a:spAutoFit/>
          </a:bodyPr>
          <a:lstStyle/>
          <a:p>
            <a:r>
              <a:rPr lang="en-US" sz="2400" b="1" dirty="0" smtClean="0">
                <a:solidFill>
                  <a:srgbClr val="155294"/>
                </a:solidFill>
                <a:latin typeface="Arial" charset="0"/>
                <a:ea typeface="Arial" charset="0"/>
                <a:cs typeface="Arial" charset="0"/>
              </a:rPr>
              <a:t>Organisation Structure</a:t>
            </a:r>
          </a:p>
        </p:txBody>
      </p:sp>
      <p:pic>
        <p:nvPicPr>
          <p:cNvPr id="5" name="Picture 2" descr="C:\Users\MashakeniP\AppData\Local\Microsoft\Windows\Temporary Internet Files\Content.Outlook\S3HOT6X9\IEC AnnualReport2014_19Aug 20 (2).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14186" y="810989"/>
            <a:ext cx="6802726" cy="489034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Slide Number Placeholder 3"/>
          <p:cNvSpPr>
            <a:spLocks noGrp="1"/>
          </p:cNvSpPr>
          <p:nvPr>
            <p:ph type="sldNum" sz="quarter" idx="12"/>
          </p:nvPr>
        </p:nvSpPr>
        <p:spPr>
          <a:xfrm>
            <a:off x="6300192" y="6381328"/>
            <a:ext cx="2133600" cy="365125"/>
          </a:xfrm>
        </p:spPr>
        <p:txBody>
          <a:bodyPr/>
          <a:lstStyle/>
          <a:p>
            <a:pPr>
              <a:defRPr/>
            </a:pPr>
            <a:fld id="{39AA8BA9-080E-4EDB-BAF0-9B905D3FA43D}" type="slidenum">
              <a:rPr lang="en-GB" b="1" smtClean="0">
                <a:solidFill>
                  <a:schemeClr val="bg1"/>
                </a:solidFill>
              </a:rPr>
              <a:pPr>
                <a:defRPr/>
              </a:pPr>
              <a:t>9</a:t>
            </a:fld>
            <a:endParaRPr lang="en-GB" b="1" dirty="0">
              <a:solidFill>
                <a:schemeClr val="bg1"/>
              </a:solidFill>
            </a:endParaRPr>
          </a:p>
        </p:txBody>
      </p:sp>
    </p:spTree>
    <p:extLst>
      <p:ext uri="{BB962C8B-B14F-4D97-AF65-F5344CB8AC3E}">
        <p14:creationId xmlns:p14="http://schemas.microsoft.com/office/powerpoint/2010/main" xmlns="" val="6342697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2691</TotalTime>
  <Words>3933</Words>
  <Application>Microsoft Office PowerPoint</Application>
  <PresentationFormat>On-screen Show (4:3)</PresentationFormat>
  <Paragraphs>836</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Type your topic here</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Type your topic here</vt:lpstr>
      <vt:lpstr>Slide 21</vt:lpstr>
      <vt:lpstr>Slide 22</vt:lpstr>
      <vt:lpstr>Irregular Expenditure as at 31 March 2018</vt:lpstr>
      <vt:lpstr>Irregular Expenditure as at 31 March 2018</vt:lpstr>
      <vt:lpstr>Irregular Expenditure in the process of condonation</vt:lpstr>
      <vt:lpstr>Slide 26</vt:lpstr>
      <vt:lpstr>Slide 27</vt:lpstr>
      <vt:lpstr>Slide 28</vt:lpstr>
    </vt:vector>
  </TitlesOfParts>
  <Company>IEC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Voting LGE 2011</dc:title>
  <dc:creator>murphys</dc:creator>
  <cp:lastModifiedBy>PUMZA</cp:lastModifiedBy>
  <cp:revision>328</cp:revision>
  <cp:lastPrinted>2017-10-02T10:54:17Z</cp:lastPrinted>
  <dcterms:created xsi:type="dcterms:W3CDTF">2011-03-25T13:03:51Z</dcterms:created>
  <dcterms:modified xsi:type="dcterms:W3CDTF">2018-10-15T09:43:33Z</dcterms:modified>
</cp:coreProperties>
</file>