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62"/>
  </p:notesMasterIdLst>
  <p:handoutMasterIdLst>
    <p:handoutMasterId r:id="rId63"/>
  </p:handoutMasterIdLst>
  <p:sldIdLst>
    <p:sldId id="257" r:id="rId3"/>
    <p:sldId id="374" r:id="rId4"/>
    <p:sldId id="432" r:id="rId5"/>
    <p:sldId id="311" r:id="rId6"/>
    <p:sldId id="309" r:id="rId7"/>
    <p:sldId id="306" r:id="rId8"/>
    <p:sldId id="379" r:id="rId9"/>
    <p:sldId id="445" r:id="rId10"/>
    <p:sldId id="310" r:id="rId11"/>
    <p:sldId id="513" r:id="rId12"/>
    <p:sldId id="316" r:id="rId13"/>
    <p:sldId id="514" r:id="rId14"/>
    <p:sldId id="485" r:id="rId15"/>
    <p:sldId id="516" r:id="rId16"/>
    <p:sldId id="517" r:id="rId17"/>
    <p:sldId id="518" r:id="rId18"/>
    <p:sldId id="519" r:id="rId19"/>
    <p:sldId id="520" r:id="rId20"/>
    <p:sldId id="328" r:id="rId21"/>
    <p:sldId id="434" r:id="rId22"/>
    <p:sldId id="510" r:id="rId23"/>
    <p:sldId id="372" r:id="rId24"/>
    <p:sldId id="264" r:id="rId25"/>
    <p:sldId id="466" r:id="rId26"/>
    <p:sldId id="553" r:id="rId27"/>
    <p:sldId id="552" r:id="rId28"/>
    <p:sldId id="467" r:id="rId29"/>
    <p:sldId id="556" r:id="rId30"/>
    <p:sldId id="557" r:id="rId31"/>
    <p:sldId id="511" r:id="rId32"/>
    <p:sldId id="333" r:id="rId33"/>
    <p:sldId id="435" r:id="rId34"/>
    <p:sldId id="558" r:id="rId35"/>
    <p:sldId id="555" r:id="rId36"/>
    <p:sldId id="384" r:id="rId37"/>
    <p:sldId id="536" r:id="rId38"/>
    <p:sldId id="537" r:id="rId39"/>
    <p:sldId id="538"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490" r:id="rId53"/>
    <p:sldId id="491" r:id="rId54"/>
    <p:sldId id="492" r:id="rId55"/>
    <p:sldId id="493" r:id="rId56"/>
    <p:sldId id="494" r:id="rId57"/>
    <p:sldId id="495" r:id="rId58"/>
    <p:sldId id="496" r:id="rId59"/>
    <p:sldId id="497" r:id="rId60"/>
    <p:sldId id="280" r:id="rId61"/>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BAF8CF"/>
    <a:srgbClr val="36EA72"/>
    <a:srgbClr val="CC6600"/>
    <a:srgbClr val="008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7" autoAdjust="0"/>
    <p:restoredTop sz="94684" autoAdjust="0"/>
  </p:normalViewPr>
  <p:slideViewPr>
    <p:cSldViewPr>
      <p:cViewPr varScale="1">
        <p:scale>
          <a:sx n="60" d="100"/>
          <a:sy n="60" d="100"/>
        </p:scale>
        <p:origin x="-90" y="-552"/>
      </p:cViewPr>
      <p:guideLst>
        <p:guide orient="horz" pos="2160"/>
        <p:guide pos="2880"/>
      </p:guideLst>
    </p:cSldViewPr>
  </p:slideViewPr>
  <p:outlineViewPr>
    <p:cViewPr>
      <p:scale>
        <a:sx n="33" d="100"/>
        <a:sy n="33" d="100"/>
      </p:scale>
      <p:origin x="0" y="11874"/>
    </p:cViewPr>
  </p:outlineViewPr>
  <p:notesTextViewPr>
    <p:cViewPr>
      <p:scale>
        <a:sx n="1" d="1"/>
        <a:sy n="1" d="1"/>
      </p:scale>
      <p:origin x="0" y="0"/>
    </p:cViewPr>
  </p:notesTextViewPr>
  <p:sorterViewPr>
    <p:cViewPr>
      <p:scale>
        <a:sx n="100" d="100"/>
        <a:sy n="100" d="100"/>
      </p:scale>
      <p:origin x="0" y="44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adeleinek\Documents\My%20documents\CORRESPONDENCE%202017\Annual%20Report%2020162017\Performance%20File%20for%20Pie%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deleinek\Documents\My%20documents\CORRESPONDENCE%202017\Annual%20Report%2020162017\Performance%20File%20for%20Pie%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sylvesterc\AppData\Local\Microsoft\Windows\INetCache\Content.Outlook\QLNRHMSM\LOG1_V2%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deleinek\Documents\My%20documents\CORRESPONDENCE%202017\Annual%20Report%2020162017\Performance%20File%20for%20Pie%20Char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deleinek\Documents\My%20documents\CORRESPONDENCE%202017\Annual%20Report%2020162017\Performance%20File%20for%20Pie%20Char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deleinek\Documents\My%20documents\CORRESPONDENCE%202017\Annual%20Report%2020162017\Performance%20File%20for%20Pie%20Chart.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8.xml"/><Relationship Id="rId4" Type="http://schemas.microsoft.com/office/2011/relationships/chartStyle" Target="style3.xml"/></Relationships>
</file>

<file path=ppt/charts/_rels/chart9.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5.xlsx"/><Relationship Id="rId1" Type="http://schemas.openxmlformats.org/officeDocument/2006/relationships/themeOverride" Target="../theme/themeOverride9.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Performance %</a:t>
            </a:r>
          </a:p>
        </c:rich>
      </c:tx>
      <c:layout/>
      <c:spPr>
        <a:noFill/>
        <a:ln>
          <a:noFill/>
        </a:ln>
        <a:effectLst/>
      </c:spPr>
    </c:title>
    <c:view3D>
      <c:rotX val="30"/>
      <c:perspective val="30"/>
    </c:view3D>
    <c:floor>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spPr>
        <a:noFill/>
        <a:ln>
          <a:noFill/>
        </a:ln>
        <a:effectLst/>
        <a:sp3d/>
      </c:spPr>
    </c:sideWall>
    <c:backWall>
      <c:spPr>
        <a:noFill/>
        <a:ln>
          <a:noFill/>
        </a:ln>
        <a:effectLst/>
        <a:sp3d/>
      </c:spPr>
    </c:backWall>
    <c:plotArea>
      <c:layout/>
      <c:pie3DChart>
        <c:varyColors val="1"/>
        <c:ser>
          <c:idx val="1"/>
          <c:order val="0"/>
          <c:tx>
            <c:strRef>
              <c:f>'CSPS overall'!$C$1</c:f>
              <c:strCache>
                <c:ptCount val="1"/>
                <c:pt idx="0">
                  <c:v>Performance %</c:v>
                </c:pt>
              </c:strCache>
            </c:strRef>
          </c:tx>
          <c:explosion val="26"/>
          <c:dPt>
            <c:idx val="0"/>
            <c:explosion val="25"/>
            <c:spPr>
              <a:solidFill>
                <a:srgbClr val="92D050"/>
              </a:solidFill>
              <a:ln>
                <a:noFill/>
              </a:ln>
              <a:effectLst/>
              <a:sp3d/>
            </c:spPr>
          </c:dPt>
          <c:dPt>
            <c:idx val="1"/>
            <c:spPr>
              <a:solidFill>
                <a:srgbClr val="C00000"/>
              </a:solidFill>
              <a:ln>
                <a:noFill/>
              </a:ln>
              <a:effectLst/>
              <a:sp3d/>
            </c:spPr>
          </c:dPt>
          <c:dLbls>
            <c:dLbl>
              <c:idx val="0"/>
              <c:layout>
                <c:manualLayout>
                  <c:x val="-0.12313535772493719"/>
                  <c:y val="-0.2480480312641741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Percent val="1"/>
              <c:extLst>
                <c:ext xmlns:c15="http://schemas.microsoft.com/office/drawing/2012/chart" uri="{CE6537A1-D6FC-4f65-9D91-7224C49458BB}">
                  <c15:layout/>
                </c:ext>
              </c:extLst>
            </c:dLbl>
            <c:dLbl>
              <c:idx val="1"/>
              <c:layout>
                <c:manualLayout>
                  <c:x val="6.8454364486824362E-2"/>
                  <c:y val="6.229403886955419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'CSPS overall'!$A$2:$A$3</c:f>
              <c:strCache>
                <c:ptCount val="2"/>
                <c:pt idx="0">
                  <c:v>Achieved</c:v>
                </c:pt>
                <c:pt idx="1">
                  <c:v>Not Achieved</c:v>
                </c:pt>
              </c:strCache>
            </c:strRef>
          </c:cat>
          <c:val>
            <c:numRef>
              <c:f>'CSPS overall'!$C$2:$C$3</c:f>
              <c:numCache>
                <c:formatCode>0.00</c:formatCode>
                <c:ptCount val="2"/>
                <c:pt idx="0">
                  <c:v>81.25</c:v>
                </c:pt>
                <c:pt idx="1">
                  <c:v>18.75</c:v>
                </c:pt>
              </c:numCache>
            </c:numRef>
          </c:val>
        </c:ser>
        <c:dLbls>
          <c:showPercent val="1"/>
        </c:dLbls>
      </c:pie3D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0.80531452527728709"/>
          <c:y val="0.44208733074374951"/>
          <c:w val="0.18515199827046225"/>
          <c:h val="0.14503661889479083"/>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chart>
  <c:spPr>
    <a:noFill/>
    <a:ln w="9525" cap="flat" cmpd="sng" algn="ctr">
      <a:noFill/>
      <a:prstDash val="soli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view3D>
      <c:rotX val="30"/>
      <c:perspective val="30"/>
    </c:view3D>
    <c:plotArea>
      <c:layout/>
      <c:pie3DChart>
        <c:varyColors val="1"/>
        <c:ser>
          <c:idx val="0"/>
          <c:order val="0"/>
          <c:tx>
            <c:strRef>
              <c:f>'Programme 1'!$C$1</c:f>
              <c:strCache>
                <c:ptCount val="1"/>
                <c:pt idx="0">
                  <c:v>Performance %</c:v>
                </c:pt>
              </c:strCache>
            </c:strRef>
          </c:tx>
          <c:explosion val="24"/>
          <c:dPt>
            <c:idx val="0"/>
            <c:explosion val="23"/>
            <c:spPr>
              <a:solidFill>
                <a:srgbClr val="92D050"/>
              </a:solidFill>
            </c:spPr>
          </c:dPt>
          <c:dPt>
            <c:idx val="1"/>
            <c:spPr>
              <a:solidFill>
                <a:srgbClr val="C00000"/>
              </a:solidFill>
            </c:spPr>
          </c:dPt>
          <c:dLbls>
            <c:dLbl>
              <c:idx val="0"/>
              <c:layout>
                <c:manualLayout>
                  <c:x val="-0.13605270085105658"/>
                  <c:y val="-0.19970409270764788"/>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dLbl>
              <c:idx val="1"/>
              <c:layout>
                <c:manualLayout>
                  <c:x val="9.2751330933199636E-2"/>
                  <c:y val="6.3042140616854522E-2"/>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n-US"/>
              </a:p>
            </c:txPr>
            <c:showPercent val="1"/>
            <c:showLeaderLines val="1"/>
            <c:extLst>
              <c:ext xmlns:c15="http://schemas.microsoft.com/office/drawing/2012/chart" uri="{CE6537A1-D6FC-4f65-9D91-7224C49458BB}"/>
            </c:extLst>
          </c:dLbls>
          <c:cat>
            <c:strRef>
              <c:f>'Programme 1'!$A$2:$A$3</c:f>
              <c:strCache>
                <c:ptCount val="2"/>
                <c:pt idx="0">
                  <c:v>Achieved</c:v>
                </c:pt>
                <c:pt idx="1">
                  <c:v>Not Achieved</c:v>
                </c:pt>
              </c:strCache>
            </c:strRef>
          </c:cat>
          <c:val>
            <c:numRef>
              <c:f>'Programme 1'!$C$2:$C$3</c:f>
              <c:numCache>
                <c:formatCode>General</c:formatCode>
                <c:ptCount val="2"/>
                <c:pt idx="0">
                  <c:v>77.777777777777771</c:v>
                </c:pt>
                <c:pt idx="1">
                  <c:v>22.222222222222214</c:v>
                </c:pt>
              </c:numCache>
            </c:numRef>
          </c:val>
        </c:ser>
        <c:dLbls>
          <c:showPercent val="1"/>
        </c:dLbls>
      </c:pie3DChart>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78465868657236282"/>
          <c:y val="0.43158708861408568"/>
          <c:w val="0.2058078381681315"/>
          <c:h val="0.15500542674745543"/>
        </c:manualLayout>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Skills Programs</c:v>
                </c:pt>
              </c:strCache>
            </c:strRef>
          </c:tx>
          <c:spPr>
            <a:solidFill>
              <a:srgbClr val="92D050"/>
            </a:solidFill>
          </c:spPr>
          <c:cat>
            <c:strRef>
              <c:f>Sheet1!$A$2:$A$3</c:f>
              <c:strCache>
                <c:ptCount val="2"/>
                <c:pt idx="0">
                  <c:v>Female</c:v>
                </c:pt>
                <c:pt idx="1">
                  <c:v>Male</c:v>
                </c:pt>
              </c:strCache>
            </c:strRef>
          </c:cat>
          <c:val>
            <c:numRef>
              <c:f>Sheet1!$B$2:$B$3</c:f>
              <c:numCache>
                <c:formatCode>General</c:formatCode>
                <c:ptCount val="2"/>
                <c:pt idx="0">
                  <c:v>62</c:v>
                </c:pt>
                <c:pt idx="1">
                  <c:v>28</c:v>
                </c:pt>
              </c:numCache>
            </c:numRef>
          </c:val>
        </c:ser>
        <c:ser>
          <c:idx val="1"/>
          <c:order val="1"/>
          <c:tx>
            <c:strRef>
              <c:f>Sheet1!$C$1</c:f>
              <c:strCache>
                <c:ptCount val="1"/>
                <c:pt idx="0">
                  <c:v>Other Programs</c:v>
                </c:pt>
              </c:strCache>
            </c:strRef>
          </c:tx>
          <c:spPr>
            <a:solidFill>
              <a:srgbClr val="C00000"/>
            </a:solidFill>
          </c:spPr>
          <c:cat>
            <c:strRef>
              <c:f>Sheet1!$A$2:$A$3</c:f>
              <c:strCache>
                <c:ptCount val="2"/>
                <c:pt idx="0">
                  <c:v>Female</c:v>
                </c:pt>
                <c:pt idx="1">
                  <c:v>Male</c:v>
                </c:pt>
              </c:strCache>
            </c:strRef>
          </c:cat>
          <c:val>
            <c:numRef>
              <c:f>Sheet1!$C$2:$C$3</c:f>
              <c:numCache>
                <c:formatCode>General</c:formatCode>
                <c:ptCount val="2"/>
                <c:pt idx="0">
                  <c:v>37</c:v>
                </c:pt>
                <c:pt idx="1">
                  <c:v>21</c:v>
                </c:pt>
              </c:numCache>
            </c:numRef>
          </c:val>
        </c:ser>
        <c:dLbls/>
        <c:axId val="135342336"/>
        <c:axId val="135348224"/>
      </c:barChart>
      <c:catAx>
        <c:axId val="135342336"/>
        <c:scaling>
          <c:orientation val="minMax"/>
        </c:scaling>
        <c:axPos val="b"/>
        <c:numFmt formatCode="General" sourceLinked="0"/>
        <c:tickLblPos val="nextTo"/>
        <c:crossAx val="135348224"/>
        <c:crosses val="autoZero"/>
        <c:auto val="1"/>
        <c:lblAlgn val="ctr"/>
        <c:lblOffset val="100"/>
      </c:catAx>
      <c:valAx>
        <c:axId val="135348224"/>
        <c:scaling>
          <c:orientation val="minMax"/>
        </c:scaling>
        <c:axPos val="l"/>
        <c:majorGridlines/>
        <c:numFmt formatCode="General" sourceLinked="1"/>
        <c:tickLblPos val="nextTo"/>
        <c:crossAx val="135342336"/>
        <c:crosses val="autoZero"/>
        <c:crossBetween val="between"/>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Employee</a:t>
            </a:r>
            <a:r>
              <a:rPr lang="en-ZA" baseline="0"/>
              <a:t> Attrition</a:t>
            </a:r>
            <a:endParaRPr lang="en-ZA"/>
          </a:p>
        </c:rich>
      </c:tx>
      <c:layout/>
      <c:spPr>
        <a:noFill/>
        <a:ln>
          <a:noFill/>
        </a:ln>
        <a:effectLst/>
      </c:spPr>
    </c:title>
    <c:plotArea>
      <c:layout/>
      <c:barChart>
        <c:barDir val="col"/>
        <c:grouping val="clustered"/>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Resignations</c:v>
                </c:pt>
                <c:pt idx="1">
                  <c:v>Expiry of contract</c:v>
                </c:pt>
                <c:pt idx="2">
                  <c:v>Retirement</c:v>
                </c:pt>
                <c:pt idx="3">
                  <c:v>Transfer</c:v>
                </c:pt>
              </c:strCache>
            </c:strRef>
          </c:cat>
          <c:val>
            <c:numRef>
              <c:f>Sheet1!$B$2:$B$5</c:f>
              <c:numCache>
                <c:formatCode>General</c:formatCode>
                <c:ptCount val="4"/>
                <c:pt idx="0">
                  <c:v>3</c:v>
                </c:pt>
                <c:pt idx="1">
                  <c:v>2</c:v>
                </c:pt>
                <c:pt idx="2">
                  <c:v>1</c:v>
                </c:pt>
                <c:pt idx="3">
                  <c:v>2</c:v>
                </c:pt>
              </c:numCache>
            </c:numRef>
          </c:val>
        </c:ser>
        <c:dLbls>
          <c:showVal val="1"/>
        </c:dLbls>
        <c:gapWidth val="100"/>
        <c:overlap val="-24"/>
        <c:axId val="94164480"/>
        <c:axId val="94166016"/>
      </c:barChart>
      <c:catAx>
        <c:axId val="9416448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4166016"/>
        <c:crosses val="autoZero"/>
        <c:auto val="1"/>
        <c:lblAlgn val="ctr"/>
        <c:lblOffset val="100"/>
      </c:catAx>
      <c:valAx>
        <c:axId val="941660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41644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view3D>
      <c:rotX val="30"/>
      <c:perspective val="30"/>
    </c:view3D>
    <c:plotArea>
      <c:layout/>
      <c:pie3DChart>
        <c:varyColors val="1"/>
        <c:ser>
          <c:idx val="1"/>
          <c:order val="0"/>
          <c:tx>
            <c:strRef>
              <c:f>'[Performance File for Pie Chart.xlsx]Programme 2'!$C$1</c:f>
              <c:strCache>
                <c:ptCount val="1"/>
                <c:pt idx="0">
                  <c:v>Performance %</c:v>
                </c:pt>
              </c:strCache>
            </c:strRef>
          </c:tx>
          <c:explosion val="25"/>
          <c:dPt>
            <c:idx val="0"/>
            <c:spPr>
              <a:solidFill>
                <a:srgbClr val="92D050"/>
              </a:solidFill>
            </c:spPr>
          </c:dPt>
          <c:dPt>
            <c:idx val="1"/>
            <c:spPr>
              <a:solidFill>
                <a:srgbClr val="C00000"/>
              </a:solidFill>
            </c:spPr>
          </c:dPt>
          <c:dLbls>
            <c:dLbl>
              <c:idx val="0"/>
              <c:layout>
                <c:manualLayout>
                  <c:x val="-0.10379877254422157"/>
                  <c:y val="-0.29374130843699353"/>
                </c:manualLayout>
              </c:layout>
              <c:spPr>
                <a:noFill/>
                <a:ln>
                  <a:noFill/>
                </a:ln>
                <a:effectLst/>
              </c:spPr>
              <c:txPr>
                <a:bodyPr wrap="square" lIns="38100" tIns="19050" rIns="38100" bIns="19050" anchor="ctr">
                  <a:noAutofit/>
                </a:bodyPr>
                <a:lstStyle/>
                <a:p>
                  <a:pPr>
                    <a:defRPr sz="1600" b="1"/>
                  </a:pPr>
                  <a:endParaRPr lang="en-US"/>
                </a:p>
              </c:txPr>
              <c:showPercent val="1"/>
              <c:extLst>
                <c:ext xmlns:c15="http://schemas.microsoft.com/office/drawing/2012/chart" uri="{CE6537A1-D6FC-4f65-9D91-7224C49458BB}">
                  <c15:layout>
                    <c:manualLayout>
                      <c:w val="6.6446941515050942E-2"/>
                      <c:h val="5.2454660210168216E-2"/>
                    </c:manualLayout>
                  </c15:layout>
                </c:ext>
              </c:extLst>
            </c:dLbl>
            <c:dLbl>
              <c:idx val="1"/>
              <c:layout>
                <c:manualLayout>
                  <c:x val="6.3922806009480831E-2"/>
                  <c:y val="7.9929816227315736E-2"/>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pPr>
                <a:endParaRPr lang="en-US"/>
              </a:p>
            </c:txPr>
            <c:showPercent val="1"/>
            <c:showLeaderLines val="1"/>
            <c:extLst>
              <c:ext xmlns:c15="http://schemas.microsoft.com/office/drawing/2012/chart" uri="{CE6537A1-D6FC-4f65-9D91-7224C49458BB}"/>
            </c:extLst>
          </c:dLbls>
          <c:cat>
            <c:strRef>
              <c:f>'[Performance File for Pie Chart.xlsx]Programme 2'!$A$2:$A$3</c:f>
              <c:strCache>
                <c:ptCount val="2"/>
                <c:pt idx="0">
                  <c:v>Achieved</c:v>
                </c:pt>
                <c:pt idx="1">
                  <c:v>Not Achieved</c:v>
                </c:pt>
              </c:strCache>
            </c:strRef>
          </c:cat>
          <c:val>
            <c:numRef>
              <c:f>'[Performance File for Pie Chart.xlsx]Programme 2'!$C$2:$C$3</c:f>
              <c:numCache>
                <c:formatCode>0.00</c:formatCode>
                <c:ptCount val="2"/>
                <c:pt idx="0" formatCode="General">
                  <c:v>85.714285714285722</c:v>
                </c:pt>
                <c:pt idx="1">
                  <c:v>14.285714285714286</c:v>
                </c:pt>
              </c:numCache>
            </c:numRef>
          </c:val>
        </c:ser>
        <c:dLbls>
          <c:showPercent val="1"/>
        </c:dLbls>
      </c:pie3DChart>
    </c:plotArea>
    <c:legend>
      <c:legendPos val="r"/>
      <c:txPr>
        <a:bodyPr/>
        <a:lstStyle/>
        <a:p>
          <a:pPr>
            <a:defRPr sz="1600"/>
          </a:pPr>
          <a:endParaRPr lang="en-US"/>
        </a:p>
      </c:txPr>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view3D>
      <c:rotX val="30"/>
      <c:perspective val="30"/>
    </c:view3D>
    <c:plotArea>
      <c:layout/>
      <c:pie3DChart>
        <c:varyColors val="1"/>
        <c:ser>
          <c:idx val="0"/>
          <c:order val="0"/>
          <c:tx>
            <c:strRef>
              <c:f>'Programme 3'!$C$1</c:f>
              <c:strCache>
                <c:ptCount val="1"/>
                <c:pt idx="0">
                  <c:v>Performance %</c:v>
                </c:pt>
              </c:strCache>
            </c:strRef>
          </c:tx>
          <c:explosion val="25"/>
          <c:dPt>
            <c:idx val="0"/>
            <c:spPr>
              <a:solidFill>
                <a:srgbClr val="92D050"/>
              </a:solidFill>
            </c:spPr>
          </c:dPt>
          <c:dPt>
            <c:idx val="1"/>
            <c:spPr>
              <a:solidFill>
                <a:srgbClr val="C00000"/>
              </a:solidFill>
            </c:spPr>
          </c:dPt>
          <c:dLbls>
            <c:dLbl>
              <c:idx val="0"/>
              <c:layout>
                <c:manualLayout>
                  <c:x val="-0.16498328062754944"/>
                  <c:y val="-0.15133275789869505"/>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dLbl>
              <c:idx val="1"/>
              <c:layout>
                <c:manualLayout>
                  <c:x val="0.10672487283159017"/>
                  <c:y val="5.6936408775093372E-2"/>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spPr>
              <a:noFill/>
              <a:ln>
                <a:noFill/>
              </a:ln>
              <a:effectLst/>
            </c:spPr>
            <c:showPercent val="1"/>
            <c:showLeaderLines val="1"/>
            <c:extLst>
              <c:ext xmlns:c15="http://schemas.microsoft.com/office/drawing/2012/chart" uri="{CE6537A1-D6FC-4f65-9D91-7224C49458BB}"/>
            </c:extLst>
          </c:dLbls>
          <c:cat>
            <c:strRef>
              <c:f>'Programme 3'!$A$2:$A$3</c:f>
              <c:strCache>
                <c:ptCount val="2"/>
                <c:pt idx="0">
                  <c:v>Achieved</c:v>
                </c:pt>
                <c:pt idx="1">
                  <c:v>Not Achieved</c:v>
                </c:pt>
              </c:strCache>
            </c:strRef>
          </c:cat>
          <c:val>
            <c:numRef>
              <c:f>'Programme 3'!$C$2:$C$3</c:f>
              <c:numCache>
                <c:formatCode>0.00</c:formatCode>
                <c:ptCount val="2"/>
                <c:pt idx="0">
                  <c:v>66.666666666666657</c:v>
                </c:pt>
                <c:pt idx="1">
                  <c:v>33.333333333333329</c:v>
                </c:pt>
              </c:numCache>
            </c:numRef>
          </c:val>
        </c:ser>
        <c:dLbls>
          <c:showPercent val="1"/>
        </c:dLbls>
      </c:pie3DChart>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78815610269493863"/>
          <c:y val="0.44515395725261309"/>
          <c:w val="0.20239554236037269"/>
          <c:h val="0.14143855810892811"/>
        </c:manualLayout>
      </c:layout>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view3D>
      <c:rotX val="30"/>
      <c:perspective val="30"/>
    </c:view3D>
    <c:plotArea>
      <c:layout/>
      <c:pie3DChart>
        <c:varyColors val="1"/>
        <c:ser>
          <c:idx val="0"/>
          <c:order val="0"/>
          <c:tx>
            <c:strRef>
              <c:f>'Programme 4'!$C$1</c:f>
              <c:strCache>
                <c:ptCount val="1"/>
                <c:pt idx="0">
                  <c:v>Performance %</c:v>
                </c:pt>
              </c:strCache>
            </c:strRef>
          </c:tx>
          <c:explosion val="25"/>
          <c:dPt>
            <c:idx val="0"/>
            <c:spPr>
              <a:solidFill>
                <a:srgbClr val="92D050"/>
              </a:solidFill>
            </c:spPr>
          </c:dPt>
          <c:dPt>
            <c:idx val="1"/>
            <c:spPr>
              <a:solidFill>
                <a:srgbClr val="C00000"/>
              </a:solidFill>
            </c:spPr>
          </c:dPt>
          <c:dLbls>
            <c:dLbl>
              <c:idx val="0"/>
              <c:layout>
                <c:manualLayout>
                  <c:x val="-0.12333103861475708"/>
                  <c:y val="-0.27717689487492847"/>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dLbl>
              <c:idx val="1"/>
              <c:layout>
                <c:manualLayout>
                  <c:x val="5.7295965130858474E-2"/>
                  <c:y val="7.7810585148658712E-2"/>
                </c:manualLayout>
              </c:layout>
              <c:spPr>
                <a:noFill/>
                <a:ln>
                  <a:noFill/>
                </a:ln>
                <a:effectLst/>
              </c:spPr>
              <c:txPr>
                <a:bodyPr wrap="square" lIns="38100" tIns="19050" rIns="38100" bIns="19050" anchor="ctr">
                  <a:spAutoFit/>
                </a:bodyPr>
                <a:lstStyle/>
                <a:p>
                  <a:pPr>
                    <a:defRPr sz="1600" b="1"/>
                  </a:pPr>
                  <a:endParaRPr lang="en-US"/>
                </a:p>
              </c:txPr>
              <c:showPercent val="1"/>
              <c:extLst>
                <c:ext xmlns:c15="http://schemas.microsoft.com/office/drawing/2012/chart" uri="{CE6537A1-D6FC-4f65-9D91-7224C49458BB}">
                  <c15:layout/>
                </c:ext>
              </c:extLst>
            </c:dLbl>
            <c:spPr>
              <a:noFill/>
              <a:ln>
                <a:noFill/>
              </a:ln>
              <a:effectLst/>
            </c:spPr>
            <c:showPercent val="1"/>
            <c:showLeaderLines val="1"/>
            <c:extLst>
              <c:ext xmlns:c15="http://schemas.microsoft.com/office/drawing/2012/chart" uri="{CE6537A1-D6FC-4f65-9D91-7224C49458BB}"/>
            </c:extLst>
          </c:dLbls>
          <c:cat>
            <c:strRef>
              <c:f>'Programme 4'!$A$2:$A$3</c:f>
              <c:strCache>
                <c:ptCount val="2"/>
                <c:pt idx="0">
                  <c:v>Achieved</c:v>
                </c:pt>
                <c:pt idx="1">
                  <c:v>Not Achieved</c:v>
                </c:pt>
              </c:strCache>
            </c:strRef>
          </c:cat>
          <c:val>
            <c:numRef>
              <c:f>'Programme 4'!$C$2:$C$3</c:f>
              <c:numCache>
                <c:formatCode>0.00</c:formatCode>
                <c:ptCount val="2"/>
                <c:pt idx="0">
                  <c:v>84.615384615384599</c:v>
                </c:pt>
                <c:pt idx="1">
                  <c:v>15.384615384615385</c:v>
                </c:pt>
              </c:numCache>
            </c:numRef>
          </c:val>
        </c:ser>
        <c:dLbls>
          <c:showPercent val="1"/>
        </c:dLbls>
      </c:pie3DChart>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78815610269493863"/>
          <c:y val="0.44515395725261309"/>
          <c:w val="0.20239554236037269"/>
          <c:h val="0.14143855810892811"/>
        </c:manualLayout>
      </c:layout>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solidFill>
                  <a:sysClr val="windowText" lastClr="000000"/>
                </a:solidFill>
              </a:rPr>
              <a:t>%</a:t>
            </a:r>
            <a:r>
              <a:rPr lang="en-ZA" b="1" baseline="0">
                <a:solidFill>
                  <a:sysClr val="windowText" lastClr="000000"/>
                </a:solidFill>
              </a:rPr>
              <a:t> of Total Spending</a:t>
            </a:r>
            <a:endParaRPr lang="en-ZA" b="1">
              <a:solidFill>
                <a:sysClr val="windowText" lastClr="000000"/>
              </a:solidFill>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6">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D64-4B95-B697-B098C56B82EE}"/>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D64-4B95-B697-B098C56B82EE}"/>
              </c:ext>
            </c:extLst>
          </c:dPt>
          <c:dPt>
            <c:idx val="2"/>
            <c:spPr>
              <a:solidFill>
                <a:schemeClr val="accent6">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D64-4B95-B697-B098C56B82EE}"/>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8D64-4B95-B697-B098C56B82EE}"/>
              </c:ext>
            </c:extLst>
          </c:dPt>
          <c:dLbls>
            <c:dLbl>
              <c:idx val="0"/>
              <c:layout>
                <c:manualLayout>
                  <c:x val="-0.21639721857712776"/>
                  <c:y val="4.7663405713069026E-2"/>
                </c:manualLayout>
              </c:layout>
              <c:dLblPos val="bestFit"/>
              <c:showCatName val="1"/>
              <c:showPercent val="1"/>
              <c:extLst xmlns:c16r2="http://schemas.microsoft.com/office/drawing/2015/06/chart">
                <c:ext xmlns:c16="http://schemas.microsoft.com/office/drawing/2014/chart" uri="{C3380CC4-5D6E-409C-BE32-E72D297353CC}">
                  <c16:uniqueId val="{00000001-8D64-4B95-B697-B098C56B82EE}"/>
                </c:ext>
                <c:ext xmlns:c15="http://schemas.microsoft.com/office/drawing/2012/chart" uri="{CE6537A1-D6FC-4f65-9D91-7224C49458BB}"/>
              </c:extLst>
            </c:dLbl>
            <c:dLbl>
              <c:idx val="1"/>
              <c:layout>
                <c:manualLayout>
                  <c:x val="0.13954024342075838"/>
                  <c:y val="-0.25854370327192172"/>
                </c:manualLayout>
              </c:layout>
              <c:dLblPos val="bestFit"/>
              <c:showCatName val="1"/>
              <c:showPercent val="1"/>
              <c:extLst xmlns:c16r2="http://schemas.microsoft.com/office/drawing/2015/06/chart">
                <c:ext xmlns:c16="http://schemas.microsoft.com/office/drawing/2014/chart" uri="{C3380CC4-5D6E-409C-BE32-E72D297353CC}">
                  <c16:uniqueId val="{00000003-8D64-4B95-B697-B098C56B82EE}"/>
                </c:ext>
                <c:ext xmlns:c15="http://schemas.microsoft.com/office/drawing/2012/chart" uri="{CE6537A1-D6FC-4f65-9D91-7224C49458BB}"/>
              </c:extLst>
            </c:dLbl>
            <c:dLbl>
              <c:idx val="2"/>
              <c:layout>
                <c:manualLayout>
                  <c:x val="0.17016065224208846"/>
                  <c:y val="-0.16696650008019126"/>
                </c:manualLayout>
              </c:layout>
              <c:dLblPos val="bestFit"/>
              <c:showCatName val="1"/>
              <c:showPercent val="1"/>
              <c:extLst xmlns:c16r2="http://schemas.microsoft.com/office/drawing/2015/06/chart">
                <c:ext xmlns:c16="http://schemas.microsoft.com/office/drawing/2014/chart" uri="{C3380CC4-5D6E-409C-BE32-E72D297353CC}">
                  <c16:uniqueId val="{00000005-8D64-4B95-B697-B098C56B82EE}"/>
                </c:ext>
                <c:ext xmlns:c15="http://schemas.microsoft.com/office/drawing/2012/chart" uri="{CE6537A1-D6FC-4f65-9D91-7224C49458BB}"/>
              </c:extLst>
            </c:dLbl>
            <c:dLbl>
              <c:idx val="3"/>
              <c:layout>
                <c:manualLayout>
                  <c:x val="0.16093388197305095"/>
                  <c:y val="0.15396979995562673"/>
                </c:manualLayout>
              </c:layout>
              <c:dLblPos val="bestFit"/>
              <c:showCatName val="1"/>
              <c:showPercent val="1"/>
              <c:extLst xmlns:c16r2="http://schemas.microsoft.com/office/drawing/2015/06/chart">
                <c:ext xmlns:c16="http://schemas.microsoft.com/office/drawing/2014/chart" uri="{C3380CC4-5D6E-409C-BE32-E72D297353CC}">
                  <c16:uniqueId val="{00000007-8D64-4B95-B697-B098C56B82E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CatName val="1"/>
            <c:showPercent val="1"/>
            <c:extLst xmlns:c16r2="http://schemas.microsoft.com/office/drawing/2015/06/chart">
              <c:ext xmlns:c15="http://schemas.microsoft.com/office/drawing/2012/chart" uri="{CE6537A1-D6FC-4f65-9D91-7224C49458BB}"/>
            </c:extLst>
          </c:dLbls>
          <c:cat>
            <c:strRef>
              <c:f>Sheet2!$A$7:$A$10</c:f>
              <c:strCache>
                <c:ptCount val="4"/>
                <c:pt idx="0">
                  <c:v>Administration</c:v>
                </c:pt>
                <c:pt idx="1">
                  <c:v>Intersectoral Coordination &amp; Strategic Partnerships</c:v>
                </c:pt>
                <c:pt idx="2">
                  <c:v>Legislation &amp; Policy Development</c:v>
                </c:pt>
                <c:pt idx="3">
                  <c:v>Civil oversight, Monitoring &amp; Evaluation</c:v>
                </c:pt>
              </c:strCache>
            </c:strRef>
          </c:cat>
          <c:val>
            <c:numRef>
              <c:f>Sheet2!$B$7:$B$10</c:f>
              <c:numCache>
                <c:formatCode>#,##0_);[Red]\(#,##0\);"-"</c:formatCode>
                <c:ptCount val="4"/>
                <c:pt idx="0">
                  <c:v>52010</c:v>
                </c:pt>
                <c:pt idx="1">
                  <c:v>20945</c:v>
                </c:pt>
                <c:pt idx="2">
                  <c:v>25284</c:v>
                </c:pt>
                <c:pt idx="3">
                  <c:v>20106</c:v>
                </c:pt>
              </c:numCache>
            </c:numRef>
          </c:val>
          <c:extLst xmlns:c16r2="http://schemas.microsoft.com/office/drawing/2015/06/chart">
            <c:ext xmlns:c16="http://schemas.microsoft.com/office/drawing/2014/chart" uri="{C3380CC4-5D6E-409C-BE32-E72D297353CC}">
              <c16:uniqueId val="{00000008-8D64-4B95-B697-B098C56B82EE}"/>
            </c:ext>
          </c:extLst>
        </c:ser>
        <c:dLbls>
          <c:showVal val="1"/>
        </c:dLbls>
      </c:pie3DChart>
      <c:spPr>
        <a:noFill/>
        <a:ln>
          <a:noFill/>
        </a:ln>
        <a:effectLst/>
      </c:spPr>
    </c:plotArea>
    <c:plotVisOnly val="1"/>
    <c:dispBlanksAs val="zero"/>
  </c:chart>
  <c:spPr>
    <a:solidFill>
      <a:schemeClr val="bg1"/>
    </a:solidFill>
    <a:ln w="12700" cap="flat" cmpd="sng" algn="ctr">
      <a:solidFill>
        <a:schemeClr val="tx1"/>
      </a:solidFill>
      <a:round/>
    </a:ln>
    <a:effectLst/>
  </c:spPr>
  <c:txPr>
    <a:bodyPr/>
    <a:lstStyle/>
    <a:p>
      <a:pPr>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ZA"/>
              <a:t>Economic Classification</a:t>
            </a:r>
          </a:p>
        </c:rich>
      </c:tx>
      <c:spPr>
        <a:noFill/>
        <a:ln>
          <a:noFill/>
        </a:ln>
        <a:effectLst/>
      </c:spPr>
    </c:title>
    <c:plotArea>
      <c:layout/>
      <c:barChart>
        <c:barDir val="bar"/>
        <c:grouping val="clustered"/>
        <c:ser>
          <c:idx val="0"/>
          <c:order val="0"/>
          <c:spPr>
            <a:solidFill>
              <a:schemeClr val="accent2">
                <a:alpha val="70000"/>
              </a:schemeClr>
            </a:solidFill>
            <a:ln>
              <a:noFill/>
            </a:ln>
            <a:effectLst/>
          </c:spPr>
          <c:cat>
            <c:strRef>
              <c:f>Sheet2!$A$20:$A$27</c:f>
              <c:strCache>
                <c:ptCount val="8"/>
                <c:pt idx="0">
                  <c:v>Compensation of employees</c:v>
                </c:pt>
                <c:pt idx="1">
                  <c:v>Goods and services</c:v>
                </c:pt>
                <c:pt idx="2">
                  <c:v>Interest and rent on land</c:v>
                </c:pt>
                <c:pt idx="3">
                  <c:v>Municipal agencies and funds</c:v>
                </c:pt>
                <c:pt idx="4">
                  <c:v>Households</c:v>
                </c:pt>
                <c:pt idx="5">
                  <c:v>Transport equipment</c:v>
                </c:pt>
                <c:pt idx="6">
                  <c:v>Machinery and equipment</c:v>
                </c:pt>
                <c:pt idx="7">
                  <c:v>Software and other intagible assets</c:v>
                </c:pt>
              </c:strCache>
            </c:strRef>
          </c:cat>
          <c:val>
            <c:numRef>
              <c:f>Sheet2!$B$20:$B$27</c:f>
              <c:numCache>
                <c:formatCode>#,##0_);[Red]\(#,##0\);"-"</c:formatCode>
                <c:ptCount val="8"/>
                <c:pt idx="0">
                  <c:v>82685</c:v>
                </c:pt>
                <c:pt idx="1">
                  <c:v>31446</c:v>
                </c:pt>
                <c:pt idx="2">
                  <c:v>163</c:v>
                </c:pt>
                <c:pt idx="3">
                  <c:v>5</c:v>
                </c:pt>
                <c:pt idx="4">
                  <c:v>941</c:v>
                </c:pt>
                <c:pt idx="5">
                  <c:v>779</c:v>
                </c:pt>
                <c:pt idx="6">
                  <c:v>1622</c:v>
                </c:pt>
                <c:pt idx="7">
                  <c:v>704</c:v>
                </c:pt>
              </c:numCache>
            </c:numRef>
          </c:val>
          <c:extLst xmlns:c16r2="http://schemas.microsoft.com/office/drawing/2015/06/chart">
            <c:ext xmlns:c16="http://schemas.microsoft.com/office/drawing/2014/chart" uri="{C3380CC4-5D6E-409C-BE32-E72D297353CC}">
              <c16:uniqueId val="{00000000-CB2E-493B-BBC1-EBA28F1902FC}"/>
            </c:ext>
          </c:extLst>
        </c:ser>
        <c:dLbls/>
        <c:axId val="143009664"/>
        <c:axId val="143008128"/>
      </c:barChart>
      <c:valAx>
        <c:axId val="143008128"/>
        <c:scaling>
          <c:orientation val="minMax"/>
        </c:scaling>
        <c:axPos val="b"/>
        <c:majorGridlines>
          <c:spPr>
            <a:ln w="9525" cap="flat" cmpd="sng" algn="ctr">
              <a:solidFill>
                <a:schemeClr val="tx1">
                  <a:lumMod val="5000"/>
                  <a:lumOff val="95000"/>
                </a:schemeClr>
              </a:solidFill>
              <a:round/>
            </a:ln>
            <a:effectLst/>
          </c:spPr>
        </c:majorGridlines>
        <c:numFmt formatCode="#,##0_);[Red]\(#,##0\);&quot;-&quot;" sourceLinked="1"/>
        <c:tickLblPos val="nextTo"/>
        <c:spPr>
          <a:noFill/>
          <a:ln>
            <a:noFill/>
          </a:ln>
          <a:effectLst/>
        </c:spPr>
        <c:txPr>
          <a:bodyPr rot="-60000000" spcFirstLastPara="1" vertOverflow="ellipsis" vert="horz" wrap="square" anchor="ctr" anchorCtr="1"/>
          <a:lstStyle/>
          <a:p>
            <a:pPr>
              <a:defRPr sz="1100" b="1" i="0" u="none" strike="noStrike" kern="1200" spc="20" baseline="0">
                <a:solidFill>
                  <a:schemeClr val="tx1"/>
                </a:solidFill>
                <a:latin typeface="+mn-lt"/>
                <a:ea typeface="+mn-ea"/>
                <a:cs typeface="+mn-cs"/>
              </a:defRPr>
            </a:pPr>
            <a:endParaRPr lang="en-US"/>
          </a:p>
        </c:txPr>
        <c:crossAx val="143009664"/>
        <c:crosses val="autoZero"/>
        <c:crossBetween val="between"/>
        <c:minorUnit val="1000"/>
      </c:valAx>
      <c:catAx>
        <c:axId val="143009664"/>
        <c:scaling>
          <c:orientation val="minMax"/>
        </c:scaling>
        <c:axPos val="l"/>
        <c:numFmt formatCode="General" sourceLinked="1"/>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3008128"/>
        <c:crosses val="autoZero"/>
        <c:auto val="1"/>
        <c:lblAlgn val="ctr"/>
        <c:lblOffset val="100"/>
      </c:cat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sz="quarter" idx="1"/>
          </p:nvPr>
        </p:nvSpPr>
        <p:spPr>
          <a:xfrm>
            <a:off x="3855982" y="0"/>
            <a:ext cx="2951217" cy="497603"/>
          </a:xfrm>
          <a:prstGeom prst="rect">
            <a:avLst/>
          </a:prstGeom>
        </p:spPr>
        <p:txBody>
          <a:bodyPr vert="horz" lIns="91568" tIns="45784" rIns="91568" bIns="45784" rtlCol="0"/>
          <a:lstStyle>
            <a:lvl1pPr algn="r">
              <a:defRPr sz="1200"/>
            </a:lvl1pPr>
          </a:lstStyle>
          <a:p>
            <a:fld id="{F1DEBAEE-BDCC-4D5D-94F0-DA80D5848051}" type="datetimeFigureOut">
              <a:rPr lang="en-US" smtClean="0"/>
              <a:pPr/>
              <a:t>10/12/2018</a:t>
            </a:fld>
            <a:endParaRPr lang="en-US"/>
          </a:p>
        </p:txBody>
      </p:sp>
      <p:sp>
        <p:nvSpPr>
          <p:cNvPr id="4" name="Footer Placeholder 3"/>
          <p:cNvSpPr>
            <a:spLocks noGrp="1"/>
          </p:cNvSpPr>
          <p:nvPr>
            <p:ph type="ftr" sz="quarter" idx="2"/>
          </p:nvPr>
        </p:nvSpPr>
        <p:spPr>
          <a:xfrm>
            <a:off x="0" y="9441734"/>
            <a:ext cx="2951217" cy="497602"/>
          </a:xfrm>
          <a:prstGeom prst="rect">
            <a:avLst/>
          </a:prstGeom>
        </p:spPr>
        <p:txBody>
          <a:bodyPr vert="horz" lIns="91568" tIns="45784" rIns="91568" bIns="45784" rtlCol="0" anchor="b"/>
          <a:lstStyle>
            <a:lvl1pPr algn="l">
              <a:defRPr sz="1200"/>
            </a:lvl1pPr>
          </a:lstStyle>
          <a:p>
            <a:endParaRPr lang="en-US"/>
          </a:p>
        </p:txBody>
      </p:sp>
      <p:sp>
        <p:nvSpPr>
          <p:cNvPr id="5" name="Slide Number Placeholder 4"/>
          <p:cNvSpPr>
            <a:spLocks noGrp="1"/>
          </p:cNvSpPr>
          <p:nvPr>
            <p:ph type="sldNum" sz="quarter" idx="3"/>
          </p:nvPr>
        </p:nvSpPr>
        <p:spPr>
          <a:xfrm>
            <a:off x="3855982" y="9441734"/>
            <a:ext cx="2951217" cy="497602"/>
          </a:xfrm>
          <a:prstGeom prst="rect">
            <a:avLst/>
          </a:prstGeom>
        </p:spPr>
        <p:txBody>
          <a:bodyPr vert="horz" lIns="91568" tIns="45784" rIns="91568" bIns="45784" rtlCol="0" anchor="b"/>
          <a:lstStyle>
            <a:lvl1pPr algn="r">
              <a:defRPr sz="1200"/>
            </a:lvl1pPr>
          </a:lstStyle>
          <a:p>
            <a:fld id="{88FEBEC3-FDBD-4469-BE85-66CBB3B9B0B8}" type="slidenum">
              <a:rPr lang="en-US" smtClean="0"/>
              <a:pPr/>
              <a:t>‹#›</a:t>
            </a:fld>
            <a:endParaRPr lang="en-US"/>
          </a:p>
        </p:txBody>
      </p:sp>
    </p:spTree>
    <p:extLst>
      <p:ext uri="{BB962C8B-B14F-4D97-AF65-F5344CB8AC3E}">
        <p14:creationId xmlns:p14="http://schemas.microsoft.com/office/powerpoint/2010/main" xmlns="" val="380135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68" tIns="45784" rIns="91568" bIns="45784"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55982" y="0"/>
            <a:ext cx="2951217" cy="497603"/>
          </a:xfrm>
          <a:prstGeom prst="rect">
            <a:avLst/>
          </a:prstGeom>
        </p:spPr>
        <p:txBody>
          <a:bodyPr vert="horz" lIns="91568" tIns="45784" rIns="91568" bIns="45784" rtlCol="0"/>
          <a:lstStyle>
            <a:lvl1pPr algn="r" fontAlgn="auto">
              <a:spcBef>
                <a:spcPts val="0"/>
              </a:spcBef>
              <a:spcAft>
                <a:spcPts val="0"/>
              </a:spcAft>
              <a:defRPr sz="1200">
                <a:latin typeface="+mn-lt"/>
                <a:cs typeface="+mn-cs"/>
              </a:defRPr>
            </a:lvl1pPr>
          </a:lstStyle>
          <a:p>
            <a:pPr>
              <a:defRPr/>
            </a:pPr>
            <a:fld id="{5FD4F05F-F225-4EB3-A80A-BC0E5384EBD3}" type="datetimeFigureOut">
              <a:rPr lang="en-ZA"/>
              <a:pPr>
                <a:defRPr/>
              </a:pPr>
              <a:t>2018/10/12</a:t>
            </a:fld>
            <a:endParaRPr lang="en-ZA"/>
          </a:p>
        </p:txBody>
      </p:sp>
      <p:sp>
        <p:nvSpPr>
          <p:cNvPr id="4" name="Slide Image Placeholder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1568" tIns="45784" rIns="91568" bIns="45784" rtlCol="0" anchor="ctr"/>
          <a:lstStyle/>
          <a:p>
            <a:pPr lvl="0"/>
            <a:endParaRPr lang="en-ZA" noProof="0" smtClean="0"/>
          </a:p>
        </p:txBody>
      </p:sp>
      <p:sp>
        <p:nvSpPr>
          <p:cNvPr id="5" name="Notes Placeholder 4"/>
          <p:cNvSpPr>
            <a:spLocks noGrp="1"/>
          </p:cNvSpPr>
          <p:nvPr>
            <p:ph type="body" sz="quarter" idx="3"/>
          </p:nvPr>
        </p:nvSpPr>
        <p:spPr>
          <a:xfrm>
            <a:off x="680562" y="4721661"/>
            <a:ext cx="5447667" cy="4473654"/>
          </a:xfrm>
          <a:prstGeom prst="rect">
            <a:avLst/>
          </a:prstGeom>
        </p:spPr>
        <p:txBody>
          <a:bodyPr vert="horz" lIns="91568" tIns="45784" rIns="91568" bIns="457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41734"/>
            <a:ext cx="2951217" cy="497602"/>
          </a:xfrm>
          <a:prstGeom prst="rect">
            <a:avLst/>
          </a:prstGeom>
        </p:spPr>
        <p:txBody>
          <a:bodyPr vert="horz" lIns="91568" tIns="45784" rIns="91568" bIns="45784"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55982" y="9441734"/>
            <a:ext cx="2951217" cy="497602"/>
          </a:xfrm>
          <a:prstGeom prst="rect">
            <a:avLst/>
          </a:prstGeom>
        </p:spPr>
        <p:txBody>
          <a:bodyPr vert="horz" lIns="91568" tIns="45784" rIns="91568" bIns="45784" rtlCol="0" anchor="b"/>
          <a:lstStyle>
            <a:lvl1pPr algn="r" fontAlgn="auto">
              <a:spcBef>
                <a:spcPts val="0"/>
              </a:spcBef>
              <a:spcAft>
                <a:spcPts val="0"/>
              </a:spcAft>
              <a:defRPr sz="1200">
                <a:latin typeface="+mn-lt"/>
                <a:cs typeface="+mn-cs"/>
              </a:defRPr>
            </a:lvl1pPr>
          </a:lstStyle>
          <a:p>
            <a:pPr>
              <a:defRPr/>
            </a:pPr>
            <a:fld id="{193FCA45-D3C0-455A-8C8B-2110DE019A86}" type="slidenum">
              <a:rPr lang="en-ZA"/>
              <a:pPr>
                <a:defRPr/>
              </a:pPr>
              <a:t>‹#›</a:t>
            </a:fld>
            <a:endParaRPr lang="en-ZA"/>
          </a:p>
        </p:txBody>
      </p:sp>
    </p:spTree>
    <p:extLst>
      <p:ext uri="{BB962C8B-B14F-4D97-AF65-F5344CB8AC3E}">
        <p14:creationId xmlns:p14="http://schemas.microsoft.com/office/powerpoint/2010/main" xmlns="" val="1232977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latin typeface="Arial" charset="0"/>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3990" indent="-286150">
              <a:defRPr>
                <a:solidFill>
                  <a:schemeClr val="tx1"/>
                </a:solidFill>
                <a:latin typeface="Calibri" pitchFamily="34" charset="0"/>
              </a:defRPr>
            </a:lvl2pPr>
            <a:lvl3pPr marL="1144600" indent="-228920">
              <a:defRPr>
                <a:solidFill>
                  <a:schemeClr val="tx1"/>
                </a:solidFill>
                <a:latin typeface="Calibri" pitchFamily="34" charset="0"/>
              </a:defRPr>
            </a:lvl3pPr>
            <a:lvl4pPr marL="1602440" indent="-228920">
              <a:defRPr>
                <a:solidFill>
                  <a:schemeClr val="tx1"/>
                </a:solidFill>
                <a:latin typeface="Calibri" pitchFamily="34" charset="0"/>
              </a:defRPr>
            </a:lvl4pPr>
            <a:lvl5pPr marL="2060280" indent="-228920">
              <a:defRPr>
                <a:solidFill>
                  <a:schemeClr val="tx1"/>
                </a:solidFill>
                <a:latin typeface="Calibri" pitchFamily="34" charset="0"/>
              </a:defRPr>
            </a:lvl5pPr>
            <a:lvl6pPr marL="2518120" indent="-228920" fontAlgn="base">
              <a:spcBef>
                <a:spcPct val="0"/>
              </a:spcBef>
              <a:spcAft>
                <a:spcPct val="0"/>
              </a:spcAft>
              <a:defRPr>
                <a:solidFill>
                  <a:schemeClr val="tx1"/>
                </a:solidFill>
                <a:latin typeface="Calibri" pitchFamily="34" charset="0"/>
              </a:defRPr>
            </a:lvl6pPr>
            <a:lvl7pPr marL="2975961" indent="-228920" fontAlgn="base">
              <a:spcBef>
                <a:spcPct val="0"/>
              </a:spcBef>
              <a:spcAft>
                <a:spcPct val="0"/>
              </a:spcAft>
              <a:defRPr>
                <a:solidFill>
                  <a:schemeClr val="tx1"/>
                </a:solidFill>
                <a:latin typeface="Calibri" pitchFamily="34" charset="0"/>
              </a:defRPr>
            </a:lvl7pPr>
            <a:lvl8pPr marL="3433801" indent="-228920" fontAlgn="base">
              <a:spcBef>
                <a:spcPct val="0"/>
              </a:spcBef>
              <a:spcAft>
                <a:spcPct val="0"/>
              </a:spcAft>
              <a:defRPr>
                <a:solidFill>
                  <a:schemeClr val="tx1"/>
                </a:solidFill>
                <a:latin typeface="Calibri" pitchFamily="34" charset="0"/>
              </a:defRPr>
            </a:lvl8pPr>
            <a:lvl9pPr marL="3891641" indent="-2289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B991B4-913F-4E29-B3DC-A01491D2A537}" type="slidenum">
              <a:rPr lang="en-US" smtClean="0">
                <a:latin typeface="Arial" charset="0"/>
              </a:rPr>
              <a:pPr fontAlgn="base">
                <a:spcBef>
                  <a:spcPct val="0"/>
                </a:spcBef>
                <a:spcAft>
                  <a:spcPct val="0"/>
                </a:spcAft>
                <a:defRPr/>
              </a:pPr>
              <a:t>11</a:t>
            </a:fld>
            <a:endParaRPr lang="en-US" smtClean="0">
              <a:latin typeface="Arial" charset="0"/>
            </a:endParaRPr>
          </a:p>
        </p:txBody>
      </p:sp>
    </p:spTree>
    <p:extLst>
      <p:ext uri="{BB962C8B-B14F-4D97-AF65-F5344CB8AC3E}">
        <p14:creationId xmlns:p14="http://schemas.microsoft.com/office/powerpoint/2010/main" xmlns="" val="153778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3FCA45-D3C0-455A-8C8B-2110DE019A86}" type="slidenum">
              <a:rPr lang="en-ZA" smtClean="0">
                <a:solidFill>
                  <a:prstClr val="black"/>
                </a:solidFill>
              </a:rPr>
              <a:pPr>
                <a:defRPr/>
              </a:pPr>
              <a:t>14</a:t>
            </a:fld>
            <a:endParaRPr lang="en-ZA" dirty="0">
              <a:solidFill>
                <a:prstClr val="black"/>
              </a:solidFill>
            </a:endParaRPr>
          </a:p>
        </p:txBody>
      </p:sp>
    </p:spTree>
    <p:extLst>
      <p:ext uri="{BB962C8B-B14F-4D97-AF65-F5344CB8AC3E}">
        <p14:creationId xmlns:p14="http://schemas.microsoft.com/office/powerpoint/2010/main" xmlns="" val="405145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latin typeface="Arial" charset="0"/>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3990" indent="-286150">
              <a:defRPr>
                <a:solidFill>
                  <a:schemeClr val="tx1"/>
                </a:solidFill>
                <a:latin typeface="Calibri" pitchFamily="34" charset="0"/>
              </a:defRPr>
            </a:lvl2pPr>
            <a:lvl3pPr marL="1144600" indent="-228920">
              <a:defRPr>
                <a:solidFill>
                  <a:schemeClr val="tx1"/>
                </a:solidFill>
                <a:latin typeface="Calibri" pitchFamily="34" charset="0"/>
              </a:defRPr>
            </a:lvl3pPr>
            <a:lvl4pPr marL="1602440" indent="-228920">
              <a:defRPr>
                <a:solidFill>
                  <a:schemeClr val="tx1"/>
                </a:solidFill>
                <a:latin typeface="Calibri" pitchFamily="34" charset="0"/>
              </a:defRPr>
            </a:lvl4pPr>
            <a:lvl5pPr marL="2060280" indent="-228920">
              <a:defRPr>
                <a:solidFill>
                  <a:schemeClr val="tx1"/>
                </a:solidFill>
                <a:latin typeface="Calibri" pitchFamily="34" charset="0"/>
              </a:defRPr>
            </a:lvl5pPr>
            <a:lvl6pPr marL="2518120" indent="-228920" fontAlgn="base">
              <a:spcBef>
                <a:spcPct val="0"/>
              </a:spcBef>
              <a:spcAft>
                <a:spcPct val="0"/>
              </a:spcAft>
              <a:defRPr>
                <a:solidFill>
                  <a:schemeClr val="tx1"/>
                </a:solidFill>
                <a:latin typeface="Calibri" pitchFamily="34" charset="0"/>
              </a:defRPr>
            </a:lvl6pPr>
            <a:lvl7pPr marL="2975961" indent="-228920" fontAlgn="base">
              <a:spcBef>
                <a:spcPct val="0"/>
              </a:spcBef>
              <a:spcAft>
                <a:spcPct val="0"/>
              </a:spcAft>
              <a:defRPr>
                <a:solidFill>
                  <a:schemeClr val="tx1"/>
                </a:solidFill>
                <a:latin typeface="Calibri" pitchFamily="34" charset="0"/>
              </a:defRPr>
            </a:lvl7pPr>
            <a:lvl8pPr marL="3433801" indent="-228920" fontAlgn="base">
              <a:spcBef>
                <a:spcPct val="0"/>
              </a:spcBef>
              <a:spcAft>
                <a:spcPct val="0"/>
              </a:spcAft>
              <a:defRPr>
                <a:solidFill>
                  <a:schemeClr val="tx1"/>
                </a:solidFill>
                <a:latin typeface="Calibri" pitchFamily="34" charset="0"/>
              </a:defRPr>
            </a:lvl8pPr>
            <a:lvl9pPr marL="3891641" indent="-2289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EA33F9-7E80-486A-8EB8-681E16E7B08B}" type="slidenum">
              <a:rPr lang="en-US" smtClean="0">
                <a:latin typeface="Arial" charset="0"/>
              </a:rPr>
              <a:pPr fontAlgn="base">
                <a:spcBef>
                  <a:spcPct val="0"/>
                </a:spcBef>
                <a:spcAft>
                  <a:spcPct val="0"/>
                </a:spcAft>
                <a:defRPr/>
              </a:pPr>
              <a:t>19</a:t>
            </a:fld>
            <a:endParaRPr lang="en-US" smtClean="0">
              <a:latin typeface="Arial" charset="0"/>
            </a:endParaRPr>
          </a:p>
        </p:txBody>
      </p:sp>
    </p:spTree>
    <p:extLst>
      <p:ext uri="{BB962C8B-B14F-4D97-AF65-F5344CB8AC3E}">
        <p14:creationId xmlns:p14="http://schemas.microsoft.com/office/powerpoint/2010/main" xmlns="" val="144171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09EA344-DFB9-4F4C-AE17-F2995AE98943}" type="slidenum">
              <a:rPr lang="en-ZA" smtClean="0">
                <a:solidFill>
                  <a:prstClr val="black"/>
                </a:solidFill>
              </a:rPr>
              <a:pPr>
                <a:defRPr/>
              </a:pPr>
              <a:t>48</a:t>
            </a:fld>
            <a:endParaRPr lang="en-ZA">
              <a:solidFill>
                <a:prstClr val="black"/>
              </a:solidFill>
            </a:endParaRPr>
          </a:p>
        </p:txBody>
      </p:sp>
    </p:spTree>
    <p:extLst>
      <p:ext uri="{BB962C8B-B14F-4D97-AF65-F5344CB8AC3E}">
        <p14:creationId xmlns:p14="http://schemas.microsoft.com/office/powerpoint/2010/main" xmlns="" val="37267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09EA344-DFB9-4F4C-AE17-F2995AE98943}" type="slidenum">
              <a:rPr lang="en-ZA" smtClean="0">
                <a:solidFill>
                  <a:prstClr val="black"/>
                </a:solidFill>
              </a:rPr>
              <a:pPr>
                <a:defRPr/>
              </a:pPr>
              <a:t>49</a:t>
            </a:fld>
            <a:endParaRPr lang="en-ZA">
              <a:solidFill>
                <a:prstClr val="black"/>
              </a:solidFill>
            </a:endParaRPr>
          </a:p>
        </p:txBody>
      </p:sp>
    </p:spTree>
    <p:extLst>
      <p:ext uri="{BB962C8B-B14F-4D97-AF65-F5344CB8AC3E}">
        <p14:creationId xmlns:p14="http://schemas.microsoft.com/office/powerpoint/2010/main" xmlns="" val="275823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09EA344-DFB9-4F4C-AE17-F2995AE98943}" type="slidenum">
              <a:rPr lang="en-ZA" smtClean="0">
                <a:solidFill>
                  <a:prstClr val="black"/>
                </a:solidFill>
              </a:rPr>
              <a:pPr>
                <a:defRPr/>
              </a:pPr>
              <a:t>50</a:t>
            </a:fld>
            <a:endParaRPr lang="en-ZA">
              <a:solidFill>
                <a:prstClr val="black"/>
              </a:solidFill>
            </a:endParaRPr>
          </a:p>
        </p:txBody>
      </p:sp>
    </p:spTree>
    <p:extLst>
      <p:ext uri="{BB962C8B-B14F-4D97-AF65-F5344CB8AC3E}">
        <p14:creationId xmlns:p14="http://schemas.microsoft.com/office/powerpoint/2010/main" xmlns="" val="372918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CBEFF4F9-B0ED-45C5-AB33-1886E90BAFC9}" type="datetime1">
              <a:rPr lang="en-ZA"/>
              <a:pPr>
                <a:defRPr/>
              </a:pPr>
              <a:t>2018/10/12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CB8DDC84-0561-470A-A483-ACDAB955BD07}" type="slidenum">
              <a:rPr lang="en-ZA"/>
              <a:pPr>
                <a:defRPr/>
              </a:pPr>
              <a:t>‹#›</a:t>
            </a:fld>
            <a:endParaRPr lang="en-ZA"/>
          </a:p>
        </p:txBody>
      </p:sp>
    </p:spTree>
    <p:extLst>
      <p:ext uri="{BB962C8B-B14F-4D97-AF65-F5344CB8AC3E}">
        <p14:creationId xmlns:p14="http://schemas.microsoft.com/office/powerpoint/2010/main" xmlns="" val="17707042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93CD3C1-6E76-4CFA-BF92-DD7B5D681FF4}" type="datetime1">
              <a:rPr lang="en-ZA"/>
              <a:pPr>
                <a:defRPr/>
              </a:pPr>
              <a:t>2018/10/12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47A9CB3-438B-4B18-A331-5CC0CD63043E}" type="slidenum">
              <a:rPr lang="en-ZA"/>
              <a:pPr>
                <a:defRPr/>
              </a:pPr>
              <a:t>‹#›</a:t>
            </a:fld>
            <a:endParaRPr lang="en-ZA"/>
          </a:p>
        </p:txBody>
      </p:sp>
    </p:spTree>
    <p:extLst>
      <p:ext uri="{BB962C8B-B14F-4D97-AF65-F5344CB8AC3E}">
        <p14:creationId xmlns:p14="http://schemas.microsoft.com/office/powerpoint/2010/main" xmlns="" val="250244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1CBF56F-6701-4C36-984E-B122C12534B4}" type="datetime1">
              <a:rPr lang="en-ZA"/>
              <a:pPr>
                <a:defRPr/>
              </a:pPr>
              <a:t>2018/10/12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AE635CE1-528F-4B5A-99D9-739388FF4C63}" type="slidenum">
              <a:rPr lang="en-ZA"/>
              <a:pPr>
                <a:defRPr/>
              </a:pPr>
              <a:t>‹#›</a:t>
            </a:fld>
            <a:endParaRPr lang="en-ZA"/>
          </a:p>
        </p:txBody>
      </p:sp>
    </p:spTree>
    <p:extLst>
      <p:ext uri="{BB962C8B-B14F-4D97-AF65-F5344CB8AC3E}">
        <p14:creationId xmlns:p14="http://schemas.microsoft.com/office/powerpoint/2010/main" xmlns="" val="40570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18"/>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
        <p:nvSpPr>
          <p:cNvPr id="5" name="Rectangle 6"/>
          <p:cNvSpPr>
            <a:spLocks noGrp="1" noChangeArrowheads="1"/>
          </p:cNvSpPr>
          <p:nvPr>
            <p:ph type="sldNum" sz="quarter" idx="11"/>
          </p:nvPr>
        </p:nvSpPr>
        <p:spPr>
          <a:ln/>
        </p:spPr>
        <p:txBody>
          <a:bodyPr/>
          <a:lstStyle>
            <a:lvl1pPr>
              <a:defRPr/>
            </a:lvl1pPr>
          </a:lstStyle>
          <a:p>
            <a:pPr>
              <a:defRPr/>
            </a:pPr>
            <a:fld id="{78059E55-92DE-4850-B9C0-CBF87ABD2D97}" type="slidenum">
              <a:rPr lang="en-ZA"/>
              <a:pPr>
                <a:defRPr/>
              </a:pPr>
              <a:t>‹#›</a:t>
            </a:fld>
            <a:endParaRPr lang="en-ZA"/>
          </a:p>
        </p:txBody>
      </p:sp>
      <p:sp>
        <p:nvSpPr>
          <p:cNvPr id="6" name="Rectangle 4"/>
          <p:cNvSpPr>
            <a:spLocks noGrp="1" noChangeArrowheads="1"/>
          </p:cNvSpPr>
          <p:nvPr>
            <p:ph type="dt" sz="half" idx="12"/>
          </p:nvPr>
        </p:nvSpPr>
        <p:spPr>
          <a:ln/>
        </p:spPr>
        <p:txBody>
          <a:bodyPr/>
          <a:lstStyle>
            <a:lvl1pPr>
              <a:defRPr/>
            </a:lvl1pPr>
          </a:lstStyle>
          <a:p>
            <a:pPr>
              <a:defRPr/>
            </a:pPr>
            <a:fld id="{C88AC6CD-6652-4F3C-A9B9-99E0F2D50A6F}" type="datetime1">
              <a:rPr lang="en-ZA"/>
              <a:pPr>
                <a:defRPr/>
              </a:pPr>
              <a:t>2018/10/12</a:t>
            </a:fld>
            <a:endParaRPr lang="en-ZA"/>
          </a:p>
        </p:txBody>
      </p:sp>
    </p:spTree>
    <p:extLst>
      <p:ext uri="{BB962C8B-B14F-4D97-AF65-F5344CB8AC3E}">
        <p14:creationId xmlns:p14="http://schemas.microsoft.com/office/powerpoint/2010/main" xmlns="" val="20511255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
        <p:nvSpPr>
          <p:cNvPr id="5" name="Rectangle 6"/>
          <p:cNvSpPr>
            <a:spLocks noGrp="1" noChangeArrowheads="1"/>
          </p:cNvSpPr>
          <p:nvPr>
            <p:ph type="sldNum" sz="quarter" idx="11"/>
          </p:nvPr>
        </p:nvSpPr>
        <p:spPr>
          <a:ln/>
        </p:spPr>
        <p:txBody>
          <a:bodyPr/>
          <a:lstStyle>
            <a:lvl1pPr>
              <a:defRPr/>
            </a:lvl1pPr>
          </a:lstStyle>
          <a:p>
            <a:pPr>
              <a:defRPr/>
            </a:pPr>
            <a:fld id="{76E5298A-860E-438A-8C4B-C2A84CD20F20}" type="slidenum">
              <a:rPr lang="en-ZA"/>
              <a:pPr>
                <a:defRPr/>
              </a:pPr>
              <a:t>‹#›</a:t>
            </a:fld>
            <a:endParaRPr lang="en-ZA"/>
          </a:p>
        </p:txBody>
      </p:sp>
      <p:sp>
        <p:nvSpPr>
          <p:cNvPr id="6" name="Rectangle 4"/>
          <p:cNvSpPr>
            <a:spLocks noGrp="1" noChangeArrowheads="1"/>
          </p:cNvSpPr>
          <p:nvPr>
            <p:ph type="dt" sz="half" idx="12"/>
          </p:nvPr>
        </p:nvSpPr>
        <p:spPr>
          <a:ln/>
        </p:spPr>
        <p:txBody>
          <a:bodyPr/>
          <a:lstStyle>
            <a:lvl1pPr>
              <a:defRPr/>
            </a:lvl1pPr>
          </a:lstStyle>
          <a:p>
            <a:pPr>
              <a:defRPr/>
            </a:pPr>
            <a:fld id="{A1976CB2-F2E2-4D35-9B9F-4A9186442096}" type="datetime1">
              <a:rPr lang="en-ZA"/>
              <a:pPr>
                <a:defRPr/>
              </a:pPr>
              <a:t>2018/10/12</a:t>
            </a:fld>
            <a:endParaRPr lang="en-ZA"/>
          </a:p>
        </p:txBody>
      </p:sp>
    </p:spTree>
    <p:extLst>
      <p:ext uri="{BB962C8B-B14F-4D97-AF65-F5344CB8AC3E}">
        <p14:creationId xmlns:p14="http://schemas.microsoft.com/office/powerpoint/2010/main" xmlns="" val="19496520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93"/>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
        <p:nvSpPr>
          <p:cNvPr id="5" name="Rectangle 6"/>
          <p:cNvSpPr>
            <a:spLocks noGrp="1" noChangeArrowheads="1"/>
          </p:cNvSpPr>
          <p:nvPr>
            <p:ph type="sldNum" sz="quarter" idx="11"/>
          </p:nvPr>
        </p:nvSpPr>
        <p:spPr>
          <a:ln/>
        </p:spPr>
        <p:txBody>
          <a:bodyPr/>
          <a:lstStyle>
            <a:lvl1pPr>
              <a:defRPr/>
            </a:lvl1pPr>
          </a:lstStyle>
          <a:p>
            <a:pPr>
              <a:defRPr/>
            </a:pPr>
            <a:fld id="{48A7BBE7-77B6-403C-9F10-94B09FA15A2A}" type="slidenum">
              <a:rPr lang="en-ZA"/>
              <a:pPr>
                <a:defRPr/>
              </a:pPr>
              <a:t>‹#›</a:t>
            </a:fld>
            <a:endParaRPr lang="en-ZA"/>
          </a:p>
        </p:txBody>
      </p:sp>
      <p:sp>
        <p:nvSpPr>
          <p:cNvPr id="6" name="Rectangle 4"/>
          <p:cNvSpPr>
            <a:spLocks noGrp="1" noChangeArrowheads="1"/>
          </p:cNvSpPr>
          <p:nvPr>
            <p:ph type="dt" sz="half" idx="12"/>
          </p:nvPr>
        </p:nvSpPr>
        <p:spPr>
          <a:ln/>
        </p:spPr>
        <p:txBody>
          <a:bodyPr/>
          <a:lstStyle>
            <a:lvl1pPr>
              <a:defRPr/>
            </a:lvl1pPr>
          </a:lstStyle>
          <a:p>
            <a:pPr>
              <a:defRPr/>
            </a:pPr>
            <a:fld id="{C78FC671-6C05-4783-97D1-A1ED05B89B07}" type="datetime1">
              <a:rPr lang="en-ZA"/>
              <a:pPr>
                <a:defRPr/>
              </a:pPr>
              <a:t>2018/10/12</a:t>
            </a:fld>
            <a:endParaRPr lang="en-ZA"/>
          </a:p>
        </p:txBody>
      </p:sp>
    </p:spTree>
    <p:extLst>
      <p:ext uri="{BB962C8B-B14F-4D97-AF65-F5344CB8AC3E}">
        <p14:creationId xmlns:p14="http://schemas.microsoft.com/office/powerpoint/2010/main" xmlns="" val="24236363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
        <p:nvSpPr>
          <p:cNvPr id="6" name="Rectangle 6"/>
          <p:cNvSpPr>
            <a:spLocks noGrp="1" noChangeArrowheads="1"/>
          </p:cNvSpPr>
          <p:nvPr>
            <p:ph type="sldNum" sz="quarter" idx="11"/>
          </p:nvPr>
        </p:nvSpPr>
        <p:spPr>
          <a:ln/>
        </p:spPr>
        <p:txBody>
          <a:bodyPr/>
          <a:lstStyle>
            <a:lvl1pPr>
              <a:defRPr/>
            </a:lvl1pPr>
          </a:lstStyle>
          <a:p>
            <a:pPr>
              <a:defRPr/>
            </a:pPr>
            <a:fld id="{DB892E58-2A12-4C24-A000-F67A7C0F0DFD}" type="slidenum">
              <a:rPr lang="en-ZA"/>
              <a:pPr>
                <a:defRPr/>
              </a:pPr>
              <a:t>‹#›</a:t>
            </a:fld>
            <a:endParaRPr lang="en-ZA"/>
          </a:p>
        </p:txBody>
      </p:sp>
      <p:sp>
        <p:nvSpPr>
          <p:cNvPr id="7" name="Rectangle 4"/>
          <p:cNvSpPr>
            <a:spLocks noGrp="1" noChangeArrowheads="1"/>
          </p:cNvSpPr>
          <p:nvPr>
            <p:ph type="dt" sz="half" idx="12"/>
          </p:nvPr>
        </p:nvSpPr>
        <p:spPr>
          <a:ln/>
        </p:spPr>
        <p:txBody>
          <a:bodyPr/>
          <a:lstStyle>
            <a:lvl1pPr>
              <a:defRPr/>
            </a:lvl1pPr>
          </a:lstStyle>
          <a:p>
            <a:pPr>
              <a:defRPr/>
            </a:pPr>
            <a:fld id="{18C62D27-33E1-4EB5-A168-94C6ADB8E4BE}" type="datetime1">
              <a:rPr lang="en-ZA"/>
              <a:pPr>
                <a:defRPr/>
              </a:pPr>
              <a:t>2018/10/12</a:t>
            </a:fld>
            <a:endParaRPr lang="en-ZA"/>
          </a:p>
        </p:txBody>
      </p:sp>
    </p:spTree>
    <p:extLst>
      <p:ext uri="{BB962C8B-B14F-4D97-AF65-F5344CB8AC3E}">
        <p14:creationId xmlns:p14="http://schemas.microsoft.com/office/powerpoint/2010/main" xmlns="" val="12984130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5"/>
          <p:cNvSpPr>
            <a:spLocks noGrp="1" noChangeArrowheads="1"/>
          </p:cNvSpPr>
          <p:nvPr>
            <p:ph type="ftr" sz="quarter" idx="10"/>
          </p:nvPr>
        </p:nvSpPr>
        <p:spPr>
          <a:ln/>
        </p:spPr>
        <p:txBody>
          <a:bodyPr/>
          <a:lstStyle>
            <a:lvl1pPr>
              <a:defRPr/>
            </a:lvl1pPr>
          </a:lstStyle>
          <a:p>
            <a:pPr>
              <a:defRPr/>
            </a:pPr>
            <a:endParaRPr lang="en-ZA"/>
          </a:p>
        </p:txBody>
      </p:sp>
      <p:sp>
        <p:nvSpPr>
          <p:cNvPr id="8" name="Rectangle 6"/>
          <p:cNvSpPr>
            <a:spLocks noGrp="1" noChangeArrowheads="1"/>
          </p:cNvSpPr>
          <p:nvPr>
            <p:ph type="sldNum" sz="quarter" idx="11"/>
          </p:nvPr>
        </p:nvSpPr>
        <p:spPr>
          <a:ln/>
        </p:spPr>
        <p:txBody>
          <a:bodyPr/>
          <a:lstStyle>
            <a:lvl1pPr>
              <a:defRPr/>
            </a:lvl1pPr>
          </a:lstStyle>
          <a:p>
            <a:pPr>
              <a:defRPr/>
            </a:pPr>
            <a:fld id="{FDA6D039-AB20-4A7E-A5A3-4EFA6275D4E6}" type="slidenum">
              <a:rPr lang="en-ZA"/>
              <a:pPr>
                <a:defRPr/>
              </a:pPr>
              <a:t>‹#›</a:t>
            </a:fld>
            <a:endParaRPr lang="en-ZA"/>
          </a:p>
        </p:txBody>
      </p:sp>
      <p:sp>
        <p:nvSpPr>
          <p:cNvPr id="9" name="Rectangle 4"/>
          <p:cNvSpPr>
            <a:spLocks noGrp="1" noChangeArrowheads="1"/>
          </p:cNvSpPr>
          <p:nvPr>
            <p:ph type="dt" sz="half" idx="12"/>
          </p:nvPr>
        </p:nvSpPr>
        <p:spPr>
          <a:ln/>
        </p:spPr>
        <p:txBody>
          <a:bodyPr/>
          <a:lstStyle>
            <a:lvl1pPr>
              <a:defRPr/>
            </a:lvl1pPr>
          </a:lstStyle>
          <a:p>
            <a:pPr>
              <a:defRPr/>
            </a:pPr>
            <a:fld id="{306FDCF2-715C-414E-A5B7-72754D486E22}" type="datetime1">
              <a:rPr lang="en-ZA"/>
              <a:pPr>
                <a:defRPr/>
              </a:pPr>
              <a:t>2018/10/12</a:t>
            </a:fld>
            <a:endParaRPr lang="en-ZA"/>
          </a:p>
        </p:txBody>
      </p:sp>
    </p:spTree>
    <p:extLst>
      <p:ext uri="{BB962C8B-B14F-4D97-AF65-F5344CB8AC3E}">
        <p14:creationId xmlns:p14="http://schemas.microsoft.com/office/powerpoint/2010/main" xmlns="" val="2859833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ftr" sz="quarter" idx="10"/>
          </p:nvPr>
        </p:nvSpPr>
        <p:spPr>
          <a:ln/>
        </p:spPr>
        <p:txBody>
          <a:bodyPr/>
          <a:lstStyle>
            <a:lvl1pPr>
              <a:defRPr/>
            </a:lvl1pPr>
          </a:lstStyle>
          <a:p>
            <a:pPr>
              <a:defRPr/>
            </a:pPr>
            <a:endParaRPr lang="en-ZA"/>
          </a:p>
        </p:txBody>
      </p:sp>
      <p:sp>
        <p:nvSpPr>
          <p:cNvPr id="4" name="Rectangle 6"/>
          <p:cNvSpPr>
            <a:spLocks noGrp="1" noChangeArrowheads="1"/>
          </p:cNvSpPr>
          <p:nvPr>
            <p:ph type="sldNum" sz="quarter" idx="11"/>
          </p:nvPr>
        </p:nvSpPr>
        <p:spPr>
          <a:ln/>
        </p:spPr>
        <p:txBody>
          <a:bodyPr/>
          <a:lstStyle>
            <a:lvl1pPr>
              <a:defRPr/>
            </a:lvl1pPr>
          </a:lstStyle>
          <a:p>
            <a:pPr>
              <a:defRPr/>
            </a:pPr>
            <a:fld id="{AC4A24A5-0F05-423E-A9E2-4B546B697AEB}" type="slidenum">
              <a:rPr lang="en-ZA"/>
              <a:pPr>
                <a:defRPr/>
              </a:pPr>
              <a:t>‹#›</a:t>
            </a:fld>
            <a:endParaRPr lang="en-ZA"/>
          </a:p>
        </p:txBody>
      </p:sp>
      <p:sp>
        <p:nvSpPr>
          <p:cNvPr id="5" name="Rectangle 4"/>
          <p:cNvSpPr>
            <a:spLocks noGrp="1" noChangeArrowheads="1"/>
          </p:cNvSpPr>
          <p:nvPr>
            <p:ph type="dt" sz="half" idx="12"/>
          </p:nvPr>
        </p:nvSpPr>
        <p:spPr>
          <a:ln/>
        </p:spPr>
        <p:txBody>
          <a:bodyPr/>
          <a:lstStyle>
            <a:lvl1pPr>
              <a:defRPr/>
            </a:lvl1pPr>
          </a:lstStyle>
          <a:p>
            <a:pPr>
              <a:defRPr/>
            </a:pPr>
            <a:fld id="{41C863E7-E8B5-42A1-9B83-912FB7A74B92}" type="datetime1">
              <a:rPr lang="en-ZA"/>
              <a:pPr>
                <a:defRPr/>
              </a:pPr>
              <a:t>2018/10/12</a:t>
            </a:fld>
            <a:endParaRPr lang="en-ZA"/>
          </a:p>
        </p:txBody>
      </p:sp>
    </p:spTree>
    <p:extLst>
      <p:ext uri="{BB962C8B-B14F-4D97-AF65-F5344CB8AC3E}">
        <p14:creationId xmlns:p14="http://schemas.microsoft.com/office/powerpoint/2010/main" xmlns="" val="18925046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ZA"/>
          </a:p>
        </p:txBody>
      </p:sp>
      <p:sp>
        <p:nvSpPr>
          <p:cNvPr id="3" name="Rectangle 6"/>
          <p:cNvSpPr>
            <a:spLocks noGrp="1" noChangeArrowheads="1"/>
          </p:cNvSpPr>
          <p:nvPr>
            <p:ph type="sldNum" sz="quarter" idx="11"/>
          </p:nvPr>
        </p:nvSpPr>
        <p:spPr>
          <a:ln/>
        </p:spPr>
        <p:txBody>
          <a:bodyPr/>
          <a:lstStyle>
            <a:lvl1pPr>
              <a:defRPr/>
            </a:lvl1pPr>
          </a:lstStyle>
          <a:p>
            <a:pPr>
              <a:defRPr/>
            </a:pPr>
            <a:fld id="{7A57F7DC-338D-4EDF-97ED-81C5ADB61631}" type="slidenum">
              <a:rPr lang="en-ZA"/>
              <a:pPr>
                <a:defRPr/>
              </a:pPr>
              <a:t>‹#›</a:t>
            </a:fld>
            <a:endParaRPr lang="en-ZA"/>
          </a:p>
        </p:txBody>
      </p:sp>
      <p:sp>
        <p:nvSpPr>
          <p:cNvPr id="4" name="Rectangle 4"/>
          <p:cNvSpPr>
            <a:spLocks noGrp="1" noChangeArrowheads="1"/>
          </p:cNvSpPr>
          <p:nvPr>
            <p:ph type="dt" sz="half" idx="12"/>
          </p:nvPr>
        </p:nvSpPr>
        <p:spPr>
          <a:ln/>
        </p:spPr>
        <p:txBody>
          <a:bodyPr/>
          <a:lstStyle>
            <a:lvl1pPr>
              <a:defRPr/>
            </a:lvl1pPr>
          </a:lstStyle>
          <a:p>
            <a:pPr>
              <a:defRPr/>
            </a:pPr>
            <a:fld id="{DB9CD114-683C-447E-B320-4D598E956834}" type="datetime1">
              <a:rPr lang="en-ZA"/>
              <a:pPr>
                <a:defRPr/>
              </a:pPr>
              <a:t>2018/10/12</a:t>
            </a:fld>
            <a:endParaRPr lang="en-ZA"/>
          </a:p>
        </p:txBody>
      </p:sp>
    </p:spTree>
    <p:extLst>
      <p:ext uri="{BB962C8B-B14F-4D97-AF65-F5344CB8AC3E}">
        <p14:creationId xmlns:p14="http://schemas.microsoft.com/office/powerpoint/2010/main" xmlns="" val="16308042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538" y="27324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203848" y="5877272"/>
            <a:ext cx="2895600" cy="476250"/>
          </a:xfrm>
          <a:ln/>
        </p:spPr>
        <p:txBody>
          <a:bodyPr/>
          <a:lstStyle>
            <a:lvl1pPr>
              <a:defRPr/>
            </a:lvl1pPr>
          </a:lstStyle>
          <a:p>
            <a:pPr>
              <a:defRPr/>
            </a:pPr>
            <a:endParaRPr lang="en-ZA"/>
          </a:p>
        </p:txBody>
      </p:sp>
      <p:sp>
        <p:nvSpPr>
          <p:cNvPr id="6" name="Rectangle 6"/>
          <p:cNvSpPr>
            <a:spLocks noGrp="1" noChangeArrowheads="1"/>
          </p:cNvSpPr>
          <p:nvPr>
            <p:ph type="sldNum" sz="quarter" idx="11"/>
          </p:nvPr>
        </p:nvSpPr>
        <p:spPr>
          <a:ln/>
        </p:spPr>
        <p:txBody>
          <a:bodyPr/>
          <a:lstStyle>
            <a:lvl1pPr>
              <a:defRPr/>
            </a:lvl1pPr>
          </a:lstStyle>
          <a:p>
            <a:pPr>
              <a:defRPr/>
            </a:pPr>
            <a:fld id="{E8EA0BA5-CC8F-4DBD-8DB2-2AD2C8680A99}" type="slidenum">
              <a:rPr lang="en-ZA"/>
              <a:pPr>
                <a:defRPr/>
              </a:pPr>
              <a:t>‹#›</a:t>
            </a:fld>
            <a:endParaRPr lang="en-ZA"/>
          </a:p>
        </p:txBody>
      </p:sp>
      <p:sp>
        <p:nvSpPr>
          <p:cNvPr id="7" name="Rectangle 4"/>
          <p:cNvSpPr>
            <a:spLocks noGrp="1" noChangeArrowheads="1"/>
          </p:cNvSpPr>
          <p:nvPr>
            <p:ph type="dt" sz="half" idx="12"/>
          </p:nvPr>
        </p:nvSpPr>
        <p:spPr>
          <a:ln/>
        </p:spPr>
        <p:txBody>
          <a:bodyPr/>
          <a:lstStyle>
            <a:lvl1pPr>
              <a:defRPr/>
            </a:lvl1pPr>
          </a:lstStyle>
          <a:p>
            <a:pPr>
              <a:defRPr/>
            </a:pPr>
            <a:fld id="{D2BC884E-523B-45D9-9DEE-22FF674246A4}" type="datetime1">
              <a:rPr lang="en-ZA"/>
              <a:pPr>
                <a:defRPr/>
              </a:pPr>
              <a:t>2018/10/12</a:t>
            </a:fld>
            <a:endParaRPr lang="en-ZA"/>
          </a:p>
        </p:txBody>
      </p:sp>
    </p:spTree>
    <p:extLst>
      <p:ext uri="{BB962C8B-B14F-4D97-AF65-F5344CB8AC3E}">
        <p14:creationId xmlns:p14="http://schemas.microsoft.com/office/powerpoint/2010/main" xmlns="" val="804452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FC4E3B3-A3F9-4457-B1E3-B2987A928F25}" type="datetime1">
              <a:rPr lang="en-ZA"/>
              <a:pPr>
                <a:defRPr/>
              </a:pPr>
              <a:t>2018/10/12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AEE123E-D69A-429F-B0AD-3AB776A2D701}" type="slidenum">
              <a:rPr lang="en-ZA"/>
              <a:pPr>
                <a:defRPr/>
              </a:pPr>
              <a:t>‹#›</a:t>
            </a:fld>
            <a:endParaRPr lang="en-ZA"/>
          </a:p>
        </p:txBody>
      </p:sp>
    </p:spTree>
    <p:extLst>
      <p:ext uri="{BB962C8B-B14F-4D97-AF65-F5344CB8AC3E}">
        <p14:creationId xmlns:p14="http://schemas.microsoft.com/office/powerpoint/2010/main" xmlns="" val="3120726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
        <p:nvSpPr>
          <p:cNvPr id="6" name="Rectangle 6"/>
          <p:cNvSpPr>
            <a:spLocks noGrp="1" noChangeArrowheads="1"/>
          </p:cNvSpPr>
          <p:nvPr>
            <p:ph type="sldNum" sz="quarter" idx="11"/>
          </p:nvPr>
        </p:nvSpPr>
        <p:spPr>
          <a:ln/>
        </p:spPr>
        <p:txBody>
          <a:bodyPr/>
          <a:lstStyle>
            <a:lvl1pPr>
              <a:defRPr/>
            </a:lvl1pPr>
          </a:lstStyle>
          <a:p>
            <a:pPr>
              <a:defRPr/>
            </a:pPr>
            <a:fld id="{716EF031-BFFF-4E8A-9AEC-8BC6CB18439A}" type="slidenum">
              <a:rPr lang="en-ZA"/>
              <a:pPr>
                <a:defRPr/>
              </a:pPr>
              <a:t>‹#›</a:t>
            </a:fld>
            <a:endParaRPr lang="en-ZA"/>
          </a:p>
        </p:txBody>
      </p:sp>
      <p:sp>
        <p:nvSpPr>
          <p:cNvPr id="7" name="Rectangle 4"/>
          <p:cNvSpPr>
            <a:spLocks noGrp="1" noChangeArrowheads="1"/>
          </p:cNvSpPr>
          <p:nvPr>
            <p:ph type="dt" sz="half" idx="12"/>
          </p:nvPr>
        </p:nvSpPr>
        <p:spPr>
          <a:ln/>
        </p:spPr>
        <p:txBody>
          <a:bodyPr/>
          <a:lstStyle>
            <a:lvl1pPr>
              <a:defRPr/>
            </a:lvl1pPr>
          </a:lstStyle>
          <a:p>
            <a:pPr>
              <a:defRPr/>
            </a:pPr>
            <a:fld id="{BE92B54A-5CDC-4C32-95B9-F78F13C81E4C}" type="datetime1">
              <a:rPr lang="en-ZA"/>
              <a:pPr>
                <a:defRPr/>
              </a:pPr>
              <a:t>2018/10/12</a:t>
            </a:fld>
            <a:endParaRPr lang="en-ZA"/>
          </a:p>
        </p:txBody>
      </p:sp>
    </p:spTree>
    <p:extLst>
      <p:ext uri="{BB962C8B-B14F-4D97-AF65-F5344CB8AC3E}">
        <p14:creationId xmlns:p14="http://schemas.microsoft.com/office/powerpoint/2010/main" xmlns="" val="3811815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
        <p:nvSpPr>
          <p:cNvPr id="5" name="Rectangle 6"/>
          <p:cNvSpPr>
            <a:spLocks noGrp="1" noChangeArrowheads="1"/>
          </p:cNvSpPr>
          <p:nvPr>
            <p:ph type="sldNum" sz="quarter" idx="11"/>
          </p:nvPr>
        </p:nvSpPr>
        <p:spPr>
          <a:ln/>
        </p:spPr>
        <p:txBody>
          <a:bodyPr/>
          <a:lstStyle>
            <a:lvl1pPr>
              <a:defRPr/>
            </a:lvl1pPr>
          </a:lstStyle>
          <a:p>
            <a:pPr>
              <a:defRPr/>
            </a:pPr>
            <a:fld id="{B97C3FA1-1CFC-4C00-95F9-8DA7AB51DFFC}" type="slidenum">
              <a:rPr lang="en-ZA"/>
              <a:pPr>
                <a:defRPr/>
              </a:pPr>
              <a:t>‹#›</a:t>
            </a:fld>
            <a:endParaRPr lang="en-ZA"/>
          </a:p>
        </p:txBody>
      </p:sp>
      <p:sp>
        <p:nvSpPr>
          <p:cNvPr id="6" name="Rectangle 4"/>
          <p:cNvSpPr>
            <a:spLocks noGrp="1" noChangeArrowheads="1"/>
          </p:cNvSpPr>
          <p:nvPr>
            <p:ph type="dt" sz="half" idx="12"/>
          </p:nvPr>
        </p:nvSpPr>
        <p:spPr>
          <a:ln/>
        </p:spPr>
        <p:txBody>
          <a:bodyPr/>
          <a:lstStyle>
            <a:lvl1pPr>
              <a:defRPr/>
            </a:lvl1pPr>
          </a:lstStyle>
          <a:p>
            <a:pPr>
              <a:defRPr/>
            </a:pPr>
            <a:fld id="{F46312FC-6065-4094-B75C-300DD2CDE1E1}" type="datetime1">
              <a:rPr lang="en-ZA"/>
              <a:pPr>
                <a:defRPr/>
              </a:pPr>
              <a:t>2018/10/12</a:t>
            </a:fld>
            <a:endParaRPr lang="en-ZA"/>
          </a:p>
        </p:txBody>
      </p:sp>
    </p:spTree>
    <p:extLst>
      <p:ext uri="{BB962C8B-B14F-4D97-AF65-F5344CB8AC3E}">
        <p14:creationId xmlns:p14="http://schemas.microsoft.com/office/powerpoint/2010/main" xmlns="" val="16436686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31"/>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7" y="274831"/>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
        <p:nvSpPr>
          <p:cNvPr id="5" name="Rectangle 6"/>
          <p:cNvSpPr>
            <a:spLocks noGrp="1" noChangeArrowheads="1"/>
          </p:cNvSpPr>
          <p:nvPr>
            <p:ph type="sldNum" sz="quarter" idx="11"/>
          </p:nvPr>
        </p:nvSpPr>
        <p:spPr>
          <a:ln/>
        </p:spPr>
        <p:txBody>
          <a:bodyPr/>
          <a:lstStyle>
            <a:lvl1pPr>
              <a:defRPr/>
            </a:lvl1pPr>
          </a:lstStyle>
          <a:p>
            <a:pPr>
              <a:defRPr/>
            </a:pPr>
            <a:fld id="{9173CBC4-352C-4B56-88C5-E2E1E762BF2C}" type="slidenum">
              <a:rPr lang="en-ZA"/>
              <a:pPr>
                <a:defRPr/>
              </a:pPr>
              <a:t>‹#›</a:t>
            </a:fld>
            <a:endParaRPr lang="en-ZA"/>
          </a:p>
        </p:txBody>
      </p:sp>
      <p:sp>
        <p:nvSpPr>
          <p:cNvPr id="6" name="Rectangle 4"/>
          <p:cNvSpPr>
            <a:spLocks noGrp="1" noChangeArrowheads="1"/>
          </p:cNvSpPr>
          <p:nvPr>
            <p:ph type="dt" sz="half" idx="12"/>
          </p:nvPr>
        </p:nvSpPr>
        <p:spPr>
          <a:ln/>
        </p:spPr>
        <p:txBody>
          <a:bodyPr/>
          <a:lstStyle>
            <a:lvl1pPr>
              <a:defRPr/>
            </a:lvl1pPr>
          </a:lstStyle>
          <a:p>
            <a:pPr>
              <a:defRPr/>
            </a:pPr>
            <a:fld id="{C610E4AC-6B43-4A39-8EB3-B9888573A2D6}" type="datetime1">
              <a:rPr lang="en-ZA"/>
              <a:pPr>
                <a:defRPr/>
              </a:pPr>
              <a:t>2018/10/12</a:t>
            </a:fld>
            <a:endParaRPr lang="en-ZA"/>
          </a:p>
        </p:txBody>
      </p:sp>
    </p:spTree>
    <p:extLst>
      <p:ext uri="{BB962C8B-B14F-4D97-AF65-F5344CB8AC3E}">
        <p14:creationId xmlns:p14="http://schemas.microsoft.com/office/powerpoint/2010/main" xmlns="" val="627465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A2EF7B-2AC3-4209-9AF2-B9E83C2D16B1}" type="datetime1">
              <a:rPr lang="en-ZA"/>
              <a:pPr>
                <a:defRPr/>
              </a:pPr>
              <a:t>2018/10/12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BF4DE65-C2E7-41CB-A9D9-E59F988A969D}" type="slidenum">
              <a:rPr lang="en-ZA"/>
              <a:pPr>
                <a:defRPr/>
              </a:pPr>
              <a:t>‹#›</a:t>
            </a:fld>
            <a:endParaRPr lang="en-ZA"/>
          </a:p>
        </p:txBody>
      </p:sp>
    </p:spTree>
    <p:extLst>
      <p:ext uri="{BB962C8B-B14F-4D97-AF65-F5344CB8AC3E}">
        <p14:creationId xmlns:p14="http://schemas.microsoft.com/office/powerpoint/2010/main" xmlns="" val="17238683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8E630003-A911-4DC6-AAF1-8174BA35F9F6}" type="datetime1">
              <a:rPr lang="en-ZA"/>
              <a:pPr>
                <a:defRPr/>
              </a:pPr>
              <a:t>2018/10/12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3F45563A-407F-479F-AF7E-C0DEDFD0FE36}" type="slidenum">
              <a:rPr lang="en-ZA"/>
              <a:pPr>
                <a:defRPr/>
              </a:pPr>
              <a:t>‹#›</a:t>
            </a:fld>
            <a:endParaRPr lang="en-ZA"/>
          </a:p>
        </p:txBody>
      </p:sp>
    </p:spTree>
    <p:extLst>
      <p:ext uri="{BB962C8B-B14F-4D97-AF65-F5344CB8AC3E}">
        <p14:creationId xmlns:p14="http://schemas.microsoft.com/office/powerpoint/2010/main" xmlns="" val="28362564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642E8098-21A5-4CEF-84F4-DB19BC6AAD65}" type="datetime1">
              <a:rPr lang="en-ZA"/>
              <a:pPr>
                <a:defRPr/>
              </a:pPr>
              <a:t>2018/10/12</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FAEC2051-CF08-4BCA-B4A0-40214E87216F}" type="slidenum">
              <a:rPr lang="en-ZA"/>
              <a:pPr>
                <a:defRPr/>
              </a:pPr>
              <a:t>‹#›</a:t>
            </a:fld>
            <a:endParaRPr lang="en-ZA"/>
          </a:p>
        </p:txBody>
      </p:sp>
    </p:spTree>
    <p:extLst>
      <p:ext uri="{BB962C8B-B14F-4D97-AF65-F5344CB8AC3E}">
        <p14:creationId xmlns:p14="http://schemas.microsoft.com/office/powerpoint/2010/main" xmlns="" val="406795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9A5477FC-E1D2-477E-A9FE-EC7B419AEF95}" type="datetime1">
              <a:rPr lang="en-ZA"/>
              <a:pPr>
                <a:defRPr/>
              </a:pPr>
              <a:t>2018/10/12</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D6714FE6-8BDA-4373-98AB-A369FEE28FAA}" type="slidenum">
              <a:rPr lang="en-ZA"/>
              <a:pPr>
                <a:defRPr/>
              </a:pPr>
              <a:t>‹#›</a:t>
            </a:fld>
            <a:endParaRPr lang="en-ZA"/>
          </a:p>
        </p:txBody>
      </p:sp>
    </p:spTree>
    <p:extLst>
      <p:ext uri="{BB962C8B-B14F-4D97-AF65-F5344CB8AC3E}">
        <p14:creationId xmlns:p14="http://schemas.microsoft.com/office/powerpoint/2010/main" xmlns="" val="16171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8BD40B-C67E-4D03-A4C9-00253C9AA023}" type="datetime1">
              <a:rPr lang="en-ZA"/>
              <a:pPr>
                <a:defRPr/>
              </a:pPr>
              <a:t>2018/10/12</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F82418B7-5A2B-4E72-B43B-9EBA7C5967AE}" type="slidenum">
              <a:rPr lang="en-ZA"/>
              <a:pPr>
                <a:defRPr/>
              </a:pPr>
              <a:t>‹#›</a:t>
            </a:fld>
            <a:endParaRPr lang="en-ZA"/>
          </a:p>
        </p:txBody>
      </p:sp>
    </p:spTree>
    <p:extLst>
      <p:ext uri="{BB962C8B-B14F-4D97-AF65-F5344CB8AC3E}">
        <p14:creationId xmlns:p14="http://schemas.microsoft.com/office/powerpoint/2010/main" xmlns="" val="383075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07022E-1A15-40E9-B654-8E76E5B7FF10}" type="datetime1">
              <a:rPr lang="en-ZA"/>
              <a:pPr>
                <a:defRPr/>
              </a:pPr>
              <a:t>2018/10/12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0AC2142F-581E-49DB-AEB9-A25D38E6B522}" type="slidenum">
              <a:rPr lang="en-ZA"/>
              <a:pPr>
                <a:defRPr/>
              </a:pPr>
              <a:t>‹#›</a:t>
            </a:fld>
            <a:endParaRPr lang="en-ZA"/>
          </a:p>
        </p:txBody>
      </p:sp>
    </p:spTree>
    <p:extLst>
      <p:ext uri="{BB962C8B-B14F-4D97-AF65-F5344CB8AC3E}">
        <p14:creationId xmlns:p14="http://schemas.microsoft.com/office/powerpoint/2010/main" xmlns="" val="136629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5B400-6430-414C-B24B-335F9F789662}" type="datetime1">
              <a:rPr lang="en-ZA"/>
              <a:pPr>
                <a:defRPr/>
              </a:pPr>
              <a:t>2018/10/12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E34ECED9-3517-45E1-99DC-582DF4B26B1A}" type="slidenum">
              <a:rPr lang="en-ZA"/>
              <a:pPr>
                <a:defRPr/>
              </a:pPr>
              <a:t>‹#›</a:t>
            </a:fld>
            <a:endParaRPr lang="en-ZA"/>
          </a:p>
        </p:txBody>
      </p:sp>
    </p:spTree>
    <p:extLst>
      <p:ext uri="{BB962C8B-B14F-4D97-AF65-F5344CB8AC3E}">
        <p14:creationId xmlns:p14="http://schemas.microsoft.com/office/powerpoint/2010/main" xmlns="" val="277550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FC4B29-19EA-4D87-B7DA-21FB0DCB3761}" type="datetime1">
              <a:rPr lang="en-ZA"/>
              <a:pPr>
                <a:defRPr/>
              </a:pPr>
              <a:t>2018/10/12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E7772F-5E31-4D34-B6F2-7D315C27C1B7}"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Arial" pitchFamily="34" charset="0"/>
                <a:cs typeface="+mn-cs"/>
              </a:defRPr>
            </a:lvl1pPr>
          </a:lstStyle>
          <a:p>
            <a:pPr>
              <a:defRPr/>
            </a:pPr>
            <a:endParaRPr lang="en-ZA"/>
          </a:p>
        </p:txBody>
      </p:sp>
      <p:sp>
        <p:nvSpPr>
          <p:cNvPr id="2" name="Rectangle 311"/>
          <p:cNvSpPr>
            <a:spLocks noChangeArrowheads="1"/>
          </p:cNvSpPr>
          <p:nvPr/>
        </p:nvSpPr>
        <p:spPr bwMode="auto">
          <a:xfrm>
            <a:off x="0" y="6477000"/>
            <a:ext cx="9144000" cy="381000"/>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endParaRPr lang="zh-CN" altLang="en-US" sz="2000" b="1" smtClean="0">
              <a:solidFill>
                <a:srgbClr val="BBE0E3"/>
              </a:solidFill>
              <a:latin typeface="Lucida Sans Unicode" pitchFamily="34" charset="0"/>
              <a:ea typeface="굴림" pitchFamily="34" charset="-127"/>
              <a:cs typeface="+mn-cs"/>
            </a:endParaRPr>
          </a:p>
        </p:txBody>
      </p:sp>
      <p:sp>
        <p:nvSpPr>
          <p:cNvPr id="1030" name="Rectangle 305"/>
          <p:cNvSpPr>
            <a:spLocks noChangeArrowheads="1"/>
          </p:cNvSpPr>
          <p:nvPr/>
        </p:nvSpPr>
        <p:spPr bwMode="auto">
          <a:xfrm>
            <a:off x="0" y="981075"/>
            <a:ext cx="9144000" cy="369888"/>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endParaRPr lang="zh-CN" altLang="en-US" sz="2000" b="1" smtClean="0">
              <a:solidFill>
                <a:srgbClr val="BBE0E3"/>
              </a:solidFill>
              <a:latin typeface="Lucida Sans Unicode" pitchFamily="34" charset="0"/>
              <a:ea typeface="굴림" pitchFamily="34" charset="-127"/>
              <a:cs typeface="+mn-cs"/>
            </a:endParaRPr>
          </a:p>
        </p:txBody>
      </p:sp>
      <p:sp>
        <p:nvSpPr>
          <p:cNvPr id="1031" name="AutoShape 309"/>
          <p:cNvSpPr>
            <a:spLocks noChangeArrowheads="1"/>
          </p:cNvSpPr>
          <p:nvPr/>
        </p:nvSpPr>
        <p:spPr bwMode="auto">
          <a:xfrm>
            <a:off x="7750175" y="1138238"/>
            <a:ext cx="609600" cy="485775"/>
          </a:xfrm>
          <a:prstGeom prst="chevron">
            <a:avLst>
              <a:gd name="adj" fmla="val 31375"/>
            </a:avLst>
          </a:prstGeom>
          <a:solidFill>
            <a:srgbClr val="E4E4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endParaRPr lang="zh-CN" altLang="en-US" sz="2000" b="1" smtClean="0">
              <a:solidFill>
                <a:srgbClr val="BBE0E3"/>
              </a:solidFill>
              <a:latin typeface="Lucida Sans Unicode" pitchFamily="34" charset="0"/>
              <a:ea typeface="굴림" pitchFamily="34" charset="-127"/>
              <a:cs typeface="+mn-cs"/>
            </a:endParaRPr>
          </a:p>
        </p:txBody>
      </p:sp>
      <p:sp>
        <p:nvSpPr>
          <p:cNvPr id="1032" name="AutoShape 310"/>
          <p:cNvSpPr>
            <a:spLocks noChangeArrowheads="1"/>
          </p:cNvSpPr>
          <p:nvPr/>
        </p:nvSpPr>
        <p:spPr bwMode="auto">
          <a:xfrm>
            <a:off x="8424863" y="1138238"/>
            <a:ext cx="609600" cy="485775"/>
          </a:xfrm>
          <a:prstGeom prst="chevron">
            <a:avLst>
              <a:gd name="adj" fmla="val 31375"/>
            </a:avLst>
          </a:prstGeom>
          <a:solidFill>
            <a:srgbClr val="E4E4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endParaRPr lang="zh-CN" altLang="en-US" sz="2000" b="1" smtClean="0">
              <a:solidFill>
                <a:srgbClr val="BBE0E3"/>
              </a:solidFill>
              <a:latin typeface="Lucida Sans Unicode" pitchFamily="34" charset="0"/>
              <a:ea typeface="굴림" pitchFamily="34" charset="-127"/>
              <a:cs typeface="+mn-cs"/>
            </a:endParaRPr>
          </a:p>
        </p:txBody>
      </p:sp>
      <p:sp>
        <p:nvSpPr>
          <p:cNvPr id="1033" name="AutoShape 309"/>
          <p:cNvSpPr>
            <a:spLocks noChangeArrowheads="1"/>
          </p:cNvSpPr>
          <p:nvPr/>
        </p:nvSpPr>
        <p:spPr bwMode="auto">
          <a:xfrm>
            <a:off x="7053263" y="1125538"/>
            <a:ext cx="609600" cy="485775"/>
          </a:xfrm>
          <a:prstGeom prst="chevron">
            <a:avLst>
              <a:gd name="adj" fmla="val 31375"/>
            </a:avLst>
          </a:prstGeom>
          <a:solidFill>
            <a:srgbClr val="E4E4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endParaRPr lang="zh-CN" altLang="en-US" sz="2000" b="1" smtClean="0">
              <a:solidFill>
                <a:srgbClr val="BBE0E3"/>
              </a:solidFill>
              <a:latin typeface="Lucida Sans Unicode" pitchFamily="34" charset="0"/>
              <a:ea typeface="굴림" pitchFamily="34" charset="-127"/>
              <a:cs typeface="+mn-cs"/>
            </a:endParaRPr>
          </a:p>
        </p:txBody>
      </p:sp>
      <p:sp>
        <p:nvSpPr>
          <p:cNvPr id="1034" name="Rectangle 224" descr="Small grid"/>
          <p:cNvSpPr>
            <a:spLocks noChangeArrowheads="1"/>
          </p:cNvSpPr>
          <p:nvPr/>
        </p:nvSpPr>
        <p:spPr bwMode="auto">
          <a:xfrm>
            <a:off x="0" y="0"/>
            <a:ext cx="9144000" cy="981075"/>
          </a:xfrm>
          <a:prstGeom prst="rect">
            <a:avLst/>
          </a:prstGeom>
          <a:pattFill prst="smGrid">
            <a:fgClr>
              <a:srgbClr val="E4E4E4"/>
            </a:fgClr>
            <a:bgClr>
              <a:schemeClr val="bg1"/>
            </a:bgClr>
          </a:pattFill>
          <a:ln>
            <a:noFill/>
          </a:ln>
          <a:effectLst>
            <a:prstShdw prst="shdw17" dist="17961" dir="2700000">
              <a:srgbClr val="898989"/>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sz="2000" b="1" smtClean="0">
              <a:solidFill>
                <a:srgbClr val="BBE0E3"/>
              </a:solidFill>
              <a:latin typeface="Lucida Sans Unicode" pitchFamily="34" charset="0"/>
              <a:ea typeface="굴림" pitchFamily="34" charset="-127"/>
              <a:cs typeface="+mn-cs"/>
            </a:endParaRPr>
          </a:p>
        </p:txBody>
      </p:sp>
      <p:sp>
        <p:nvSpPr>
          <p:cNvPr id="1036" name="Text Box 223"/>
          <p:cNvSpPr txBox="1">
            <a:spLocks noChangeArrowheads="1"/>
          </p:cNvSpPr>
          <p:nvPr/>
        </p:nvSpPr>
        <p:spPr bwMode="auto">
          <a:xfrm>
            <a:off x="2989263" y="6524625"/>
            <a:ext cx="42856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smtClean="0">
                <a:solidFill>
                  <a:srgbClr val="000000"/>
                </a:solidFill>
                <a:cs typeface="+mn-cs"/>
              </a:rPr>
              <a:t>CIVILIAN SECRETARIAT FOR  POLICE SERVICE</a:t>
            </a:r>
          </a:p>
        </p:txBody>
      </p:sp>
      <p:sp>
        <p:nvSpPr>
          <p:cNvPr id="3" name="Rectangle 6"/>
          <p:cNvSpPr>
            <a:spLocks noGrp="1" noChangeArrowheads="1"/>
          </p:cNvSpPr>
          <p:nvPr>
            <p:ph type="sldNum" sz="quarter" idx="4"/>
          </p:nvPr>
        </p:nvSpPr>
        <p:spPr bwMode="auto">
          <a:xfrm>
            <a:off x="6891338"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1">
                <a:solidFill>
                  <a:srgbClr val="000000"/>
                </a:solidFill>
                <a:latin typeface="Arial" pitchFamily="34" charset="0"/>
                <a:cs typeface="+mn-cs"/>
              </a:defRPr>
            </a:lvl1pPr>
          </a:lstStyle>
          <a:p>
            <a:pPr>
              <a:defRPr/>
            </a:pPr>
            <a:fld id="{77ECEDEA-583F-412A-BFC6-05E68A768D63}" type="slidenum">
              <a:rPr lang="en-ZA"/>
              <a:pPr>
                <a:defRPr/>
              </a:pPr>
              <a:t>‹#›</a:t>
            </a:fld>
            <a:endParaRPr lang="en-ZA"/>
          </a:p>
        </p:txBody>
      </p:sp>
      <p:sp>
        <p:nvSpPr>
          <p:cNvPr id="1028" name="Rectangle 4"/>
          <p:cNvSpPr>
            <a:spLocks noGrp="1" noChangeArrowheads="1"/>
          </p:cNvSpPr>
          <p:nvPr>
            <p:ph type="dt" sz="half" idx="2"/>
          </p:nvPr>
        </p:nvSpPr>
        <p:spPr bwMode="auto">
          <a:xfrm>
            <a:off x="384175"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Arial" pitchFamily="34" charset="0"/>
                <a:cs typeface="+mn-cs"/>
              </a:defRPr>
            </a:lvl1pPr>
          </a:lstStyle>
          <a:p>
            <a:pPr>
              <a:defRPr/>
            </a:pPr>
            <a:fld id="{8C04B4A2-58E0-4EB9-876C-9B7C12603895}" type="datetime1">
              <a:rPr lang="en-ZA"/>
              <a:pPr>
                <a:defRPr/>
              </a:pPr>
              <a:t>2018/10/12</a:t>
            </a:fld>
            <a:endParaRPr lang="en-ZA"/>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7875" y="2130425"/>
            <a:ext cx="7842250" cy="1470025"/>
          </a:xfrm>
        </p:spPr>
        <p:txBody>
          <a:bodyPr/>
          <a:lstStyle/>
          <a:p>
            <a:pPr eaLnBrk="1" hangingPunct="1"/>
            <a:endParaRPr lang="en-US" altLang="en-US" dirty="0" smtClean="0"/>
          </a:p>
        </p:txBody>
      </p:sp>
      <p:sp>
        <p:nvSpPr>
          <p:cNvPr id="139267" name="Rectangle 3"/>
          <p:cNvSpPr>
            <a:spLocks noGrp="1" noChangeArrowheads="1"/>
          </p:cNvSpPr>
          <p:nvPr>
            <p:ph type="subTitle" idx="1"/>
          </p:nvPr>
        </p:nvSpPr>
        <p:spPr>
          <a:xfrm>
            <a:off x="1476375" y="3886200"/>
            <a:ext cx="6457950" cy="1752600"/>
          </a:xfrm>
        </p:spPr>
        <p:txBody>
          <a:bodyPr rtlCol="0">
            <a:normAutofit/>
          </a:bodyPr>
          <a:lstStyle/>
          <a:p>
            <a:pPr eaLnBrk="1" fontAlgn="auto" hangingPunct="1">
              <a:spcAft>
                <a:spcPts val="0"/>
              </a:spcAft>
              <a:buFont typeface="Arial" panose="020B0604020202020204" pitchFamily="34" charset="0"/>
              <a:buNone/>
              <a:defRPr/>
            </a:pPr>
            <a:endParaRPr lang="en-US" smtClean="0"/>
          </a:p>
        </p:txBody>
      </p:sp>
      <p:sp>
        <p:nvSpPr>
          <p:cNvPr id="3076" name="Rectangle 5"/>
          <p:cNvSpPr>
            <a:spLocks noChangeArrowheads="1"/>
          </p:cNvSpPr>
          <p:nvPr/>
        </p:nvSpPr>
        <p:spPr bwMode="auto">
          <a:xfrm>
            <a:off x="0" y="-33338"/>
            <a:ext cx="9224963" cy="68580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ZA" altLang="en-US" sz="1800"/>
          </a:p>
        </p:txBody>
      </p:sp>
      <p:sp>
        <p:nvSpPr>
          <p:cNvPr id="3077" name="AutoShape 2808"/>
          <p:cNvSpPr>
            <a:spLocks noChangeArrowheads="1"/>
          </p:cNvSpPr>
          <p:nvPr/>
        </p:nvSpPr>
        <p:spPr bwMode="gray">
          <a:xfrm>
            <a:off x="574675" y="1069975"/>
            <a:ext cx="184150" cy="400050"/>
          </a:xfrm>
          <a:prstGeom prst="chevron">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78" name="Rectangle 2784"/>
          <p:cNvSpPr>
            <a:spLocks noChangeArrowheads="1"/>
          </p:cNvSpPr>
          <p:nvPr/>
        </p:nvSpPr>
        <p:spPr bwMode="ltGray">
          <a:xfrm>
            <a:off x="0" y="3603625"/>
            <a:ext cx="9224963" cy="39211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79" name="Rectangle 25" descr="Large grid"/>
          <p:cNvSpPr>
            <a:spLocks noChangeArrowheads="1"/>
          </p:cNvSpPr>
          <p:nvPr/>
        </p:nvSpPr>
        <p:spPr bwMode="auto">
          <a:xfrm>
            <a:off x="0" y="-33338"/>
            <a:ext cx="9224963" cy="3443288"/>
          </a:xfrm>
          <a:prstGeom prst="rect">
            <a:avLst/>
          </a:prstGeom>
          <a:pattFill prst="lgGrid">
            <a:fgClr>
              <a:srgbClr val="E4E4E4"/>
            </a:fgClr>
            <a:bgClr>
              <a:schemeClr val="bg1"/>
            </a:bgClr>
          </a:pattFill>
          <a:ln>
            <a:noFill/>
          </a:ln>
          <a:effectLst>
            <a:prstShdw prst="shdw17" dist="17961" dir="2700000">
              <a:srgbClr val="003700"/>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b="1">
              <a:solidFill>
                <a:schemeClr val="accent1"/>
              </a:solidFill>
              <a:latin typeface="Lucida Sans Unicode" pitchFamily="34" charset="0"/>
              <a:ea typeface="굴림" pitchFamily="34" charset="-127"/>
            </a:endParaRPr>
          </a:p>
        </p:txBody>
      </p:sp>
      <p:sp>
        <p:nvSpPr>
          <p:cNvPr id="3080" name="Rectangle 2787"/>
          <p:cNvSpPr>
            <a:spLocks noChangeArrowheads="1"/>
          </p:cNvSpPr>
          <p:nvPr/>
        </p:nvSpPr>
        <p:spPr bwMode="ltGray">
          <a:xfrm>
            <a:off x="0" y="3395663"/>
            <a:ext cx="9224963" cy="207962"/>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grpSp>
        <p:nvGrpSpPr>
          <p:cNvPr id="3081" name="Group 2804"/>
          <p:cNvGrpSpPr>
            <a:grpSpLocks/>
          </p:cNvGrpSpPr>
          <p:nvPr/>
        </p:nvGrpSpPr>
        <p:grpSpPr bwMode="auto">
          <a:xfrm>
            <a:off x="587375" y="1549400"/>
            <a:ext cx="1703388" cy="1204913"/>
            <a:chOff x="329" y="681"/>
            <a:chExt cx="1063" cy="759"/>
          </a:xfrm>
        </p:grpSpPr>
        <p:sp>
          <p:nvSpPr>
            <p:cNvPr id="3091" name="Rectangle 2795"/>
            <p:cNvSpPr>
              <a:spLocks noChangeArrowheads="1"/>
            </p:cNvSpPr>
            <p:nvPr/>
          </p:nvSpPr>
          <p:spPr bwMode="ltGray">
            <a:xfrm>
              <a:off x="329" y="681"/>
              <a:ext cx="103"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2" name="Rectangle 2796"/>
            <p:cNvSpPr>
              <a:spLocks noChangeArrowheads="1"/>
            </p:cNvSpPr>
            <p:nvPr/>
          </p:nvSpPr>
          <p:spPr bwMode="ltGray">
            <a:xfrm>
              <a:off x="569" y="870"/>
              <a:ext cx="103"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3" name="Rectangle 2797"/>
            <p:cNvSpPr>
              <a:spLocks noChangeArrowheads="1"/>
            </p:cNvSpPr>
            <p:nvPr/>
          </p:nvSpPr>
          <p:spPr bwMode="ltGray">
            <a:xfrm>
              <a:off x="912" y="767"/>
              <a:ext cx="102"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4" name="Rectangle 2798"/>
            <p:cNvSpPr>
              <a:spLocks noChangeArrowheads="1"/>
            </p:cNvSpPr>
            <p:nvPr/>
          </p:nvSpPr>
          <p:spPr bwMode="ltGray">
            <a:xfrm>
              <a:off x="809" y="1097"/>
              <a:ext cx="102"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5" name="Rectangle 2799"/>
            <p:cNvSpPr>
              <a:spLocks noChangeArrowheads="1"/>
            </p:cNvSpPr>
            <p:nvPr/>
          </p:nvSpPr>
          <p:spPr bwMode="ltGray">
            <a:xfrm>
              <a:off x="1049" y="1337"/>
              <a:ext cx="103"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6" name="Rectangle 2800"/>
            <p:cNvSpPr>
              <a:spLocks noChangeArrowheads="1"/>
            </p:cNvSpPr>
            <p:nvPr/>
          </p:nvSpPr>
          <p:spPr bwMode="ltGray">
            <a:xfrm>
              <a:off x="1289" y="1097"/>
              <a:ext cx="103"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7" name="Rectangle 2801"/>
            <p:cNvSpPr>
              <a:spLocks noChangeArrowheads="1"/>
            </p:cNvSpPr>
            <p:nvPr/>
          </p:nvSpPr>
          <p:spPr bwMode="ltGray">
            <a:xfrm>
              <a:off x="517" y="1284"/>
              <a:ext cx="102" cy="103"/>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grpSp>
      <p:grpSp>
        <p:nvGrpSpPr>
          <p:cNvPr id="3082" name="Group 2805"/>
          <p:cNvGrpSpPr>
            <a:grpSpLocks/>
          </p:cNvGrpSpPr>
          <p:nvPr/>
        </p:nvGrpSpPr>
        <p:grpSpPr bwMode="auto">
          <a:xfrm>
            <a:off x="5032375" y="3033713"/>
            <a:ext cx="3689350" cy="741362"/>
            <a:chOff x="3120" y="2430"/>
            <a:chExt cx="2304" cy="467"/>
          </a:xfrm>
        </p:grpSpPr>
        <p:sp>
          <p:nvSpPr>
            <p:cNvPr id="3087" name="AutoShape 2788"/>
            <p:cNvSpPr>
              <a:spLocks noChangeArrowheads="1"/>
            </p:cNvSpPr>
            <p:nvPr/>
          </p:nvSpPr>
          <p:spPr bwMode="auto">
            <a:xfrm>
              <a:off x="3120" y="2430"/>
              <a:ext cx="601" cy="467"/>
            </a:xfrm>
            <a:prstGeom prst="chevron">
              <a:avLst>
                <a:gd name="adj" fmla="val 32173"/>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88" name="AutoShape 2792"/>
            <p:cNvSpPr>
              <a:spLocks noChangeArrowheads="1"/>
            </p:cNvSpPr>
            <p:nvPr/>
          </p:nvSpPr>
          <p:spPr bwMode="auto">
            <a:xfrm>
              <a:off x="3690" y="2430"/>
              <a:ext cx="601" cy="467"/>
            </a:xfrm>
            <a:prstGeom prst="chevron">
              <a:avLst>
                <a:gd name="adj" fmla="val 32173"/>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89" name="AutoShape 2793"/>
            <p:cNvSpPr>
              <a:spLocks noChangeArrowheads="1"/>
            </p:cNvSpPr>
            <p:nvPr/>
          </p:nvSpPr>
          <p:spPr bwMode="auto">
            <a:xfrm>
              <a:off x="4247" y="2430"/>
              <a:ext cx="601" cy="467"/>
            </a:xfrm>
            <a:prstGeom prst="chevron">
              <a:avLst>
                <a:gd name="adj" fmla="val 32173"/>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sp>
          <p:nvSpPr>
            <p:cNvPr id="3090" name="AutoShape 2794"/>
            <p:cNvSpPr>
              <a:spLocks noChangeArrowheads="1"/>
            </p:cNvSpPr>
            <p:nvPr/>
          </p:nvSpPr>
          <p:spPr bwMode="auto">
            <a:xfrm>
              <a:off x="4823" y="2430"/>
              <a:ext cx="601" cy="467"/>
            </a:xfrm>
            <a:prstGeom prst="chevron">
              <a:avLst>
                <a:gd name="adj" fmla="val 32173"/>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zh-CN" altLang="en-US" sz="2000" b="1">
                <a:solidFill>
                  <a:schemeClr val="accent1"/>
                </a:solidFill>
                <a:latin typeface="Lucida Sans Unicode" pitchFamily="34" charset="0"/>
                <a:ea typeface="굴림" pitchFamily="34" charset="-127"/>
              </a:endParaRPr>
            </a:p>
          </p:txBody>
        </p:sp>
      </p:grpSp>
      <p:sp>
        <p:nvSpPr>
          <p:cNvPr id="3083" name="Rectangle 1026"/>
          <p:cNvSpPr>
            <a:spLocks noChangeArrowheads="1"/>
          </p:cNvSpPr>
          <p:nvPr/>
        </p:nvSpPr>
        <p:spPr bwMode="black">
          <a:xfrm>
            <a:off x="384175" y="4510088"/>
            <a:ext cx="54514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en-US" altLang="en-US" sz="2000" b="1">
                <a:solidFill>
                  <a:srgbClr val="000000"/>
                </a:solidFill>
              </a:rPr>
              <a:t/>
            </a:r>
            <a:br>
              <a:rPr lang="en-US" altLang="en-US" sz="2000" b="1">
                <a:solidFill>
                  <a:srgbClr val="000000"/>
                </a:solidFill>
              </a:rPr>
            </a:br>
            <a:endParaRPr lang="ko-KR" altLang="en-US" sz="2800" b="1">
              <a:solidFill>
                <a:srgbClr val="000000"/>
              </a:solidFill>
              <a:ea typeface="굴림" pitchFamily="34" charset="-127"/>
            </a:endParaRPr>
          </a:p>
        </p:txBody>
      </p:sp>
      <p:sp>
        <p:nvSpPr>
          <p:cNvPr id="3084" name="Rectangle 1026"/>
          <p:cNvSpPr>
            <a:spLocks noChangeArrowheads="1"/>
          </p:cNvSpPr>
          <p:nvPr/>
        </p:nvSpPr>
        <p:spPr bwMode="black">
          <a:xfrm>
            <a:off x="2511425" y="923925"/>
            <a:ext cx="6513513"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ko-KR" altLang="en-US" sz="2000" b="1">
              <a:solidFill>
                <a:srgbClr val="000000"/>
              </a:solidFill>
              <a:ea typeface="굴림" pitchFamily="34" charset="-127"/>
            </a:endParaRPr>
          </a:p>
        </p:txBody>
      </p:sp>
      <p:sp>
        <p:nvSpPr>
          <p:cNvPr id="3085" name="TextBox 235"/>
          <p:cNvSpPr txBox="1">
            <a:spLocks noChangeArrowheads="1"/>
          </p:cNvSpPr>
          <p:nvPr/>
        </p:nvSpPr>
        <p:spPr bwMode="auto">
          <a:xfrm>
            <a:off x="2451100" y="527050"/>
            <a:ext cx="6632575"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ZA" altLang="en-US" sz="2800" b="1" dirty="0">
                <a:latin typeface="Arial" charset="0"/>
              </a:rPr>
              <a:t>PRESENTATION OF THE </a:t>
            </a:r>
            <a:r>
              <a:rPr lang="en-ZA" altLang="en-US" sz="2800" b="1" dirty="0" smtClean="0">
                <a:latin typeface="Arial" charset="0"/>
              </a:rPr>
              <a:t>2017/18 ANNUAL </a:t>
            </a:r>
            <a:r>
              <a:rPr lang="en-ZA" altLang="en-US" sz="2800" b="1" dirty="0">
                <a:latin typeface="Arial" charset="0"/>
              </a:rPr>
              <a:t>REPORT TO </a:t>
            </a:r>
            <a:r>
              <a:rPr lang="en-ZA" altLang="en-US" sz="2800" b="1" dirty="0" smtClean="0">
                <a:latin typeface="Arial" charset="0"/>
              </a:rPr>
              <a:t>PORTFOLIO COMMITTEE FOR POLICE</a:t>
            </a:r>
          </a:p>
          <a:p>
            <a:pPr algn="ctr" eaLnBrk="1" hangingPunct="1">
              <a:spcBef>
                <a:spcPct val="0"/>
              </a:spcBef>
              <a:buFontTx/>
              <a:buNone/>
            </a:pPr>
            <a:r>
              <a:rPr lang="en-ZA" altLang="en-US" sz="2800" b="1" dirty="0" smtClean="0">
                <a:latin typeface="Arial" charset="0"/>
              </a:rPr>
              <a:t>11</a:t>
            </a:r>
            <a:r>
              <a:rPr lang="en-ZA" altLang="en-US" sz="2800" b="1" baseline="30000" dirty="0" smtClean="0">
                <a:latin typeface="Arial" charset="0"/>
              </a:rPr>
              <a:t>th</a:t>
            </a:r>
            <a:r>
              <a:rPr lang="en-ZA" altLang="en-US" sz="2800" b="1" dirty="0" smtClean="0">
                <a:latin typeface="Arial" charset="0"/>
              </a:rPr>
              <a:t> OCTOBER 2018</a:t>
            </a:r>
            <a:endParaRPr lang="en-ZA" altLang="en-US" sz="1800" b="1" dirty="0">
              <a:latin typeface="Arial" charset="0"/>
            </a:endParaRPr>
          </a:p>
        </p:txBody>
      </p:sp>
      <p:pic>
        <p:nvPicPr>
          <p:cNvPr id="3098"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006" y="4973638"/>
            <a:ext cx="4389437"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4150" y="115888"/>
            <a:ext cx="8229600" cy="765175"/>
          </a:xfrm>
        </p:spPr>
        <p:txBody>
          <a:bodyPr/>
          <a:lstStyle/>
          <a:p>
            <a:pPr eaLnBrk="1" hangingPunct="1"/>
            <a:r>
              <a:rPr lang="en-GB" altLang="en-US" sz="3000" b="1" dirty="0" smtClean="0"/>
              <a:t>SECRETARIAT OVERALL PERFORMANCE</a:t>
            </a:r>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90D12B-9EF7-42D4-910E-032FAD12267A}" type="slidenum">
              <a:rPr lang="en-US" smtClean="0">
                <a:solidFill>
                  <a:srgbClr val="000000"/>
                </a:solidFill>
                <a:latin typeface="Arial" charset="0"/>
              </a:rPr>
              <a:pPr fontAlgn="base">
                <a:spcBef>
                  <a:spcPct val="0"/>
                </a:spcBef>
                <a:spcAft>
                  <a:spcPct val="0"/>
                </a:spcAft>
                <a:defRPr/>
              </a:pPr>
              <a:t>10</a:t>
            </a:fld>
            <a:endParaRPr lang="en-US" smtClean="0">
              <a:solidFill>
                <a:srgbClr val="000000"/>
              </a:solidFill>
              <a:latin typeface="Arial" charset="0"/>
            </a:endParaRPr>
          </a:p>
        </p:txBody>
      </p:sp>
      <p:pic>
        <p:nvPicPr>
          <p:cNvPr id="8"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xmlns="" val="3939463291"/>
              </p:ext>
            </p:extLst>
          </p:nvPr>
        </p:nvGraphicFramePr>
        <p:xfrm>
          <a:off x="539552" y="1657350"/>
          <a:ext cx="8064895" cy="4651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6615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20938"/>
            <a:ext cx="8229600" cy="1800225"/>
          </a:xfrm>
        </p:spPr>
        <p:txBody>
          <a:bodyPr>
            <a:normAutofit/>
          </a:bodyPr>
          <a:lstStyle/>
          <a:p>
            <a:pPr eaLnBrk="1" fontAlgn="auto" hangingPunct="1">
              <a:spcAft>
                <a:spcPts val="0"/>
              </a:spcAft>
              <a:defRPr/>
            </a:pPr>
            <a:r>
              <a:rPr lang="en-ZA" sz="3600" b="1" cap="all" dirty="0" smtClean="0">
                <a:cs typeface="Arial" pitchFamily="34" charset="0"/>
              </a:rPr>
              <a:t>Programme 1: ADMINISTRATION</a:t>
            </a:r>
            <a:endParaRPr lang="en-ZA" sz="3600" cap="all" dirty="0">
              <a:cs typeface="Arial" pitchFamily="34" charset="0"/>
            </a:endParaRPr>
          </a:p>
        </p:txBody>
      </p:sp>
      <p:sp>
        <p:nvSpPr>
          <p:cNvPr id="17411" name="Slide Number Placeholder 1"/>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FCA102-EE4D-4E62-B5FF-2672239E2E02}" type="slidenum">
              <a:rPr lang="en-ZA" smtClean="0">
                <a:solidFill>
                  <a:srgbClr val="000000"/>
                </a:solidFill>
                <a:latin typeface="Arial" charset="0"/>
              </a:rPr>
              <a:pPr fontAlgn="base">
                <a:spcBef>
                  <a:spcPct val="0"/>
                </a:spcBef>
                <a:spcAft>
                  <a:spcPct val="0"/>
                </a:spcAft>
                <a:defRPr/>
              </a:pPr>
              <a:t>11</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0"/>
            <a:ext cx="8229600" cy="1143000"/>
          </a:xfrm>
        </p:spPr>
        <p:txBody>
          <a:bodyPr/>
          <a:lstStyle/>
          <a:p>
            <a:r>
              <a:rPr lang="en-ZA" altLang="en-US" sz="2800" b="1" dirty="0" smtClean="0"/>
              <a:t>PROGRAMME ADMINISTRATION: OVERALL PERFORMANCE</a:t>
            </a:r>
            <a:endParaRPr lang="en-US" altLang="en-US" sz="2800" b="1" dirty="0" smtClean="0"/>
          </a:p>
        </p:txBody>
      </p:sp>
      <p:sp>
        <p:nvSpPr>
          <p:cNvPr id="3" name="Slide Number Placeholder 2"/>
          <p:cNvSpPr>
            <a:spLocks noGrp="1"/>
          </p:cNvSpPr>
          <p:nvPr>
            <p:ph type="sldNum" sz="quarter" idx="11"/>
          </p:nvPr>
        </p:nvSpPr>
        <p:spPr/>
        <p:txBody>
          <a:bodyPr/>
          <a:lstStyle/>
          <a:p>
            <a:pPr>
              <a:defRPr/>
            </a:pPr>
            <a:fld id="{7E676D1D-CD10-45E4-AC2C-81CFF82AD1ED}" type="slidenum">
              <a:rPr lang="en-ZA" smtClean="0"/>
              <a:pPr>
                <a:defRPr/>
              </a:pPr>
              <a:t>12</a:t>
            </a:fld>
            <a:endParaRPr lang="en-ZA"/>
          </a:p>
        </p:txBody>
      </p:sp>
      <p:pic>
        <p:nvPicPr>
          <p:cNvPr id="8"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xmlns="" val="2094903421"/>
              </p:ext>
            </p:extLst>
          </p:nvPr>
        </p:nvGraphicFramePr>
        <p:xfrm>
          <a:off x="611560" y="1628800"/>
          <a:ext cx="7992888"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20777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8944"/>
          </a:xfrm>
        </p:spPr>
        <p:txBody>
          <a:bodyPr>
            <a:noAutofit/>
          </a:bodyPr>
          <a:lstStyle/>
          <a:p>
            <a:r>
              <a:rPr lang="en-ZA" sz="3600" b="1" dirty="0" smtClean="0">
                <a:latin typeface="Arial" panose="020B0604020202020204" pitchFamily="34" charset="0"/>
                <a:cs typeface="Arial" panose="020B0604020202020204" pitchFamily="34" charset="0"/>
              </a:rPr>
              <a:t>ORGANISATIONAL ENVIRONMENT</a:t>
            </a:r>
            <a:endParaRPr lang="en-ZA"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A5A4CB3-BD92-4D0F-B4D4-2CAB8B565D49}" type="slidenum">
              <a:rPr lang="en-ZA" smtClean="0"/>
              <a:pPr/>
              <a:t>13</a:t>
            </a:fld>
            <a:endParaRPr lang="en-ZA"/>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
        <p:nvSpPr>
          <p:cNvPr id="6" name="Content Placeholder 2"/>
          <p:cNvSpPr>
            <a:spLocks noGrp="1"/>
          </p:cNvSpPr>
          <p:nvPr>
            <p:ph idx="1"/>
          </p:nvPr>
        </p:nvSpPr>
        <p:spPr>
          <a:xfrm>
            <a:off x="457200" y="1412776"/>
            <a:ext cx="8229600" cy="4680520"/>
          </a:xfrm>
        </p:spPr>
        <p:txBody>
          <a:bodyPr>
            <a:normAutofit lnSpcReduction="10000"/>
          </a:bodyPr>
          <a:lstStyle/>
          <a:p>
            <a:r>
              <a:rPr lang="en-ZA" sz="2800" dirty="0">
                <a:cs typeface="Arial" panose="020B0604020202020204" pitchFamily="34" charset="0"/>
              </a:rPr>
              <a:t>Number of funded posts: 150</a:t>
            </a:r>
            <a:endParaRPr lang="en-ZA" sz="2800" strike="sngStrike" dirty="0">
              <a:solidFill>
                <a:srgbClr val="FF0000"/>
              </a:solidFill>
              <a:cs typeface="Arial" panose="020B0604020202020204" pitchFamily="34" charset="0"/>
            </a:endParaRPr>
          </a:p>
          <a:p>
            <a:r>
              <a:rPr lang="en-ZA" sz="2800" dirty="0">
                <a:cs typeface="Arial" panose="020B0604020202020204" pitchFamily="34" charset="0"/>
              </a:rPr>
              <a:t>Number of posts filled: 139</a:t>
            </a:r>
          </a:p>
          <a:p>
            <a:r>
              <a:rPr lang="en-ZA" sz="2800" dirty="0">
                <a:cs typeface="Arial" panose="020B0604020202020204" pitchFamily="34" charset="0"/>
              </a:rPr>
              <a:t>Percentage of personnel in terms of approved establishment : 92.67%</a:t>
            </a:r>
          </a:p>
          <a:p>
            <a:r>
              <a:rPr lang="en-ZA" sz="2800" dirty="0">
                <a:cs typeface="Arial" panose="020B0604020202020204" pitchFamily="34" charset="0"/>
              </a:rPr>
              <a:t>Number of vacant posts: 11</a:t>
            </a:r>
          </a:p>
          <a:p>
            <a:r>
              <a:rPr lang="en-ZA" sz="2800" dirty="0">
                <a:cs typeface="Arial" panose="020B0604020202020204" pitchFamily="34" charset="0"/>
              </a:rPr>
              <a:t>Percentage of vacancy rate: 7.33</a:t>
            </a:r>
            <a:r>
              <a:rPr lang="en-ZA" sz="2800" dirty="0" smtClean="0">
                <a:cs typeface="Arial" panose="020B0604020202020204" pitchFamily="34" charset="0"/>
              </a:rPr>
              <a:t>%</a:t>
            </a:r>
          </a:p>
          <a:p>
            <a:r>
              <a:rPr lang="en-ZA" sz="2800" dirty="0"/>
              <a:t>63 </a:t>
            </a:r>
            <a:r>
              <a:rPr lang="en-ZA" sz="2800" dirty="0" smtClean="0"/>
              <a:t>Male </a:t>
            </a:r>
            <a:r>
              <a:rPr lang="en-ZA" sz="2800" dirty="0"/>
              <a:t>employees and 76 </a:t>
            </a:r>
            <a:r>
              <a:rPr lang="en-ZA" sz="2800" dirty="0" smtClean="0"/>
              <a:t>Female </a:t>
            </a:r>
            <a:r>
              <a:rPr lang="en-ZA" sz="2800" dirty="0"/>
              <a:t>employees </a:t>
            </a:r>
            <a:endParaRPr lang="en-ZA" sz="2800" dirty="0">
              <a:cs typeface="Arial" panose="020B0604020202020204" pitchFamily="34" charset="0"/>
            </a:endParaRPr>
          </a:p>
          <a:p>
            <a:r>
              <a:rPr lang="en-ZA" sz="2800" dirty="0">
                <a:cs typeface="Arial" panose="020B0604020202020204" pitchFamily="34" charset="0"/>
              </a:rPr>
              <a:t>Males: </a:t>
            </a:r>
            <a:r>
              <a:rPr lang="en-ZA" sz="2800" dirty="0"/>
              <a:t>45,32</a:t>
            </a:r>
            <a:r>
              <a:rPr lang="en-ZA" sz="2800" dirty="0" smtClean="0"/>
              <a:t>% and </a:t>
            </a:r>
            <a:r>
              <a:rPr lang="en-ZA" sz="2800" dirty="0" smtClean="0">
                <a:cs typeface="Arial" panose="020B0604020202020204" pitchFamily="34" charset="0"/>
              </a:rPr>
              <a:t>Females: </a:t>
            </a:r>
            <a:r>
              <a:rPr lang="en-ZA" sz="2800" dirty="0"/>
              <a:t>54,68%</a:t>
            </a:r>
            <a:r>
              <a:rPr lang="en-ZA" sz="2800" dirty="0" smtClean="0">
                <a:cs typeface="Arial" panose="020B0604020202020204" pitchFamily="34" charset="0"/>
              </a:rPr>
              <a:t> </a:t>
            </a:r>
          </a:p>
          <a:p>
            <a:r>
              <a:rPr lang="en-ZA" sz="2800" dirty="0" smtClean="0"/>
              <a:t>2 </a:t>
            </a:r>
            <a:r>
              <a:rPr lang="en-ZA" sz="2800" dirty="0"/>
              <a:t>people differently able which translate into 1,44% </a:t>
            </a:r>
          </a:p>
        </p:txBody>
      </p:sp>
    </p:spTree>
    <p:extLst>
      <p:ext uri="{BB962C8B-B14F-4D97-AF65-F5344CB8AC3E}">
        <p14:creationId xmlns:p14="http://schemas.microsoft.com/office/powerpoint/2010/main" xmlns="" val="3487342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24F3007-3065-463A-8B98-C3782BAC1C7F}" type="slidenum">
              <a:rPr lang="en-ZA" smtClean="0"/>
              <a:pPr>
                <a:defRPr/>
              </a:pPr>
              <a:t>14</a:t>
            </a:fld>
            <a:endParaRPr lang="en-ZA" dirty="0"/>
          </a:p>
        </p:txBody>
      </p:sp>
      <p:sp>
        <p:nvSpPr>
          <p:cNvPr id="21508" name="Rectangle 4"/>
          <p:cNvSpPr>
            <a:spLocks noGrp="1" noChangeArrowheads="1"/>
          </p:cNvSpPr>
          <p:nvPr>
            <p:ph type="title"/>
          </p:nvPr>
        </p:nvSpPr>
        <p:spPr>
          <a:xfrm>
            <a:off x="827584" y="260648"/>
            <a:ext cx="7776864" cy="573881"/>
          </a:xfrm>
        </p:spPr>
        <p:txBody>
          <a:bodyPr/>
          <a:lstStyle/>
          <a:p>
            <a:pPr eaLnBrk="1" hangingPunct="1"/>
            <a:r>
              <a:rPr lang="en-US" altLang="en-US" sz="2400" b="1" dirty="0"/>
              <a:t>SKILLS DEVELOPMENT INTERVENTIONS</a:t>
            </a:r>
            <a:br>
              <a:rPr lang="en-US" altLang="en-US" sz="2400" b="1" dirty="0"/>
            </a:br>
            <a:endParaRPr lang="en-US" altLang="en-US" sz="2400" b="1" dirty="0"/>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0822" y="5805264"/>
            <a:ext cx="1734116" cy="67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8" name="Chart 7"/>
          <p:cNvGraphicFramePr/>
          <p:nvPr>
            <p:extLst>
              <p:ext uri="{D42A27DB-BD31-4B8C-83A1-F6EECF244321}">
                <p14:modId xmlns:p14="http://schemas.microsoft.com/office/powerpoint/2010/main" xmlns="" val="2998545592"/>
              </p:ext>
            </p:extLst>
          </p:nvPr>
        </p:nvGraphicFramePr>
        <p:xfrm>
          <a:off x="683568" y="1583445"/>
          <a:ext cx="8136904" cy="4005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544940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975" y="246768"/>
            <a:ext cx="6172200" cy="540060"/>
          </a:xfrm>
        </p:spPr>
        <p:txBody>
          <a:bodyPr>
            <a:noAutofit/>
          </a:bodyPr>
          <a:lstStyle/>
          <a:p>
            <a:r>
              <a:rPr lang="en-ZA" sz="2400" b="1" dirty="0">
                <a:latin typeface="Arial" panose="020B0604020202020204" pitchFamily="34" charset="0"/>
                <a:cs typeface="Arial" panose="020B0604020202020204" pitchFamily="34" charset="0"/>
              </a:rPr>
              <a:t>TURNOVER RATES BY SALARY BAND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10189546"/>
              </p:ext>
            </p:extLst>
          </p:nvPr>
        </p:nvGraphicFramePr>
        <p:xfrm>
          <a:off x="384176" y="1556789"/>
          <a:ext cx="8436296" cy="4680522"/>
        </p:xfrm>
        <a:graphic>
          <a:graphicData uri="http://schemas.openxmlformats.org/drawingml/2006/table">
            <a:tbl>
              <a:tblPr firstRow="1" bandRow="1">
                <a:tableStyleId>{5C22544A-7EE6-4342-B048-85BDC9FD1C3A}</a:tableStyleId>
              </a:tblPr>
              <a:tblGrid>
                <a:gridCol w="2109074"/>
                <a:gridCol w="2109074"/>
                <a:gridCol w="2109074"/>
                <a:gridCol w="2109074"/>
              </a:tblGrid>
              <a:tr h="1358138">
                <a:tc>
                  <a:txBody>
                    <a:bodyPr/>
                    <a:lstStyle/>
                    <a:p>
                      <a:r>
                        <a:rPr lang="en-ZA" sz="1400" b="1" dirty="0" smtClean="0">
                          <a:solidFill>
                            <a:schemeClr val="tx1"/>
                          </a:solidFill>
                        </a:rPr>
                        <a:t>Salary Band</a:t>
                      </a:r>
                      <a:endParaRPr lang="en-US" sz="1400" b="1" dirty="0">
                        <a:solidFill>
                          <a:schemeClr val="tx1"/>
                        </a:solidFill>
                      </a:endParaRPr>
                    </a:p>
                  </a:txBody>
                  <a:tcPr marL="68580" marR="68580" marT="34290" marB="34290">
                    <a:solidFill>
                      <a:schemeClr val="bg1">
                        <a:lumMod val="65000"/>
                      </a:schemeClr>
                    </a:solidFill>
                  </a:tcPr>
                </a:tc>
                <a:tc>
                  <a:txBody>
                    <a:bodyPr/>
                    <a:lstStyle/>
                    <a:p>
                      <a:r>
                        <a:rPr lang="en-ZA" sz="1400" b="1" dirty="0" smtClean="0">
                          <a:solidFill>
                            <a:schemeClr val="tx1"/>
                          </a:solidFill>
                        </a:rPr>
                        <a:t>Number of employees</a:t>
                      </a:r>
                      <a:endParaRPr lang="en-US" sz="1400" b="1" dirty="0">
                        <a:solidFill>
                          <a:schemeClr val="tx1"/>
                        </a:solidFill>
                      </a:endParaRPr>
                    </a:p>
                  </a:txBody>
                  <a:tcPr marL="68580" marR="68580" marT="34290" marB="34290">
                    <a:solidFill>
                      <a:schemeClr val="bg1">
                        <a:lumMod val="65000"/>
                      </a:schemeClr>
                    </a:solidFill>
                  </a:tcPr>
                </a:tc>
                <a:tc>
                  <a:txBody>
                    <a:bodyPr/>
                    <a:lstStyle/>
                    <a:p>
                      <a:r>
                        <a:rPr lang="en-ZA" sz="1400" b="1" dirty="0" smtClean="0">
                          <a:solidFill>
                            <a:schemeClr val="tx1"/>
                          </a:solidFill>
                        </a:rPr>
                        <a:t>Termination and transfer out of the Department</a:t>
                      </a:r>
                      <a:endParaRPr lang="en-US" sz="1400" b="1" dirty="0">
                        <a:solidFill>
                          <a:schemeClr val="tx1"/>
                        </a:solidFill>
                      </a:endParaRPr>
                    </a:p>
                  </a:txBody>
                  <a:tcPr marL="68580" marR="68580" marT="34290" marB="34290">
                    <a:solidFill>
                      <a:schemeClr val="bg1">
                        <a:lumMod val="65000"/>
                      </a:schemeClr>
                    </a:solidFill>
                  </a:tcPr>
                </a:tc>
                <a:tc>
                  <a:txBody>
                    <a:bodyPr/>
                    <a:lstStyle/>
                    <a:p>
                      <a:r>
                        <a:rPr lang="en-ZA" sz="1400" b="1" dirty="0" smtClean="0">
                          <a:solidFill>
                            <a:schemeClr val="tx1"/>
                          </a:solidFill>
                        </a:rPr>
                        <a:t>Turnover</a:t>
                      </a:r>
                      <a:r>
                        <a:rPr lang="en-ZA" sz="1400" b="1" baseline="0" dirty="0" smtClean="0">
                          <a:solidFill>
                            <a:schemeClr val="tx1"/>
                          </a:solidFill>
                        </a:rPr>
                        <a:t> RATE</a:t>
                      </a:r>
                      <a:endParaRPr lang="en-US" sz="1400" b="1" dirty="0">
                        <a:solidFill>
                          <a:schemeClr val="tx1"/>
                        </a:solidFill>
                      </a:endParaRPr>
                    </a:p>
                  </a:txBody>
                  <a:tcPr marL="68580" marR="68580" marT="34290" marB="34290">
                    <a:solidFill>
                      <a:schemeClr val="bg1">
                        <a:lumMod val="65000"/>
                      </a:schemeClr>
                    </a:solidFill>
                  </a:tcPr>
                </a:tc>
              </a:tr>
              <a:tr h="415298">
                <a:tc>
                  <a:txBody>
                    <a:bodyPr/>
                    <a:lstStyle/>
                    <a:p>
                      <a:r>
                        <a:rPr lang="en-ZA" sz="1400" dirty="0" smtClean="0"/>
                        <a:t>Level 1-2</a:t>
                      </a:r>
                      <a:endParaRPr lang="en-US" sz="1400" dirty="0"/>
                    </a:p>
                  </a:txBody>
                  <a:tcPr marL="68580" marR="68580" marT="34290" marB="34290">
                    <a:solidFill>
                      <a:srgbClr val="92D050"/>
                    </a:solidFill>
                  </a:tcPr>
                </a:tc>
                <a:tc>
                  <a:txBody>
                    <a:bodyPr/>
                    <a:lstStyle/>
                    <a:p>
                      <a:r>
                        <a:rPr lang="en-ZA" sz="1400" strike="noStrike" dirty="0" smtClean="0">
                          <a:solidFill>
                            <a:schemeClr val="tx1"/>
                          </a:solidFill>
                        </a:rPr>
                        <a:t>6</a:t>
                      </a:r>
                      <a:endParaRPr lang="en-ZA"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0</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0%</a:t>
                      </a:r>
                      <a:endParaRPr lang="en-US" sz="1400" strike="noStrike" dirty="0">
                        <a:solidFill>
                          <a:schemeClr val="tx1"/>
                        </a:solidFill>
                      </a:endParaRPr>
                    </a:p>
                  </a:txBody>
                  <a:tcPr marL="68580" marR="68580" marT="34290" marB="34290">
                    <a:solidFill>
                      <a:srgbClr val="92D050"/>
                    </a:solidFill>
                  </a:tcPr>
                </a:tc>
              </a:tr>
              <a:tr h="415298">
                <a:tc>
                  <a:txBody>
                    <a:bodyPr/>
                    <a:lstStyle/>
                    <a:p>
                      <a:r>
                        <a:rPr lang="en-ZA" sz="1400" dirty="0" smtClean="0"/>
                        <a:t>Level 3-5</a:t>
                      </a:r>
                      <a:endParaRPr lang="en-US" sz="1400" dirty="0"/>
                    </a:p>
                  </a:txBody>
                  <a:tcPr marL="68580" marR="68580" marT="34290" marB="34290">
                    <a:solidFill>
                      <a:schemeClr val="bg1">
                        <a:lumMod val="85000"/>
                      </a:schemeClr>
                    </a:solidFill>
                  </a:tcPr>
                </a:tc>
                <a:tc>
                  <a:txBody>
                    <a:bodyPr/>
                    <a:lstStyle/>
                    <a:p>
                      <a:r>
                        <a:rPr lang="en-ZA" sz="1400" strike="noStrike" dirty="0" smtClean="0">
                          <a:solidFill>
                            <a:schemeClr val="tx1"/>
                          </a:solidFill>
                        </a:rPr>
                        <a:t>19</a:t>
                      </a:r>
                      <a:endParaRPr lang="en-US" sz="1400" strike="noStrike" dirty="0">
                        <a:solidFill>
                          <a:schemeClr val="tx1"/>
                        </a:solidFill>
                      </a:endParaRPr>
                    </a:p>
                  </a:txBody>
                  <a:tcPr marL="68580" marR="68580" marT="34290" marB="34290">
                    <a:solidFill>
                      <a:schemeClr val="bg1">
                        <a:lumMod val="85000"/>
                      </a:schemeClr>
                    </a:solidFill>
                  </a:tcPr>
                </a:tc>
                <a:tc>
                  <a:txBody>
                    <a:bodyPr/>
                    <a:lstStyle/>
                    <a:p>
                      <a:r>
                        <a:rPr lang="en-ZA" sz="1400" strike="noStrike" dirty="0" smtClean="0">
                          <a:solidFill>
                            <a:schemeClr val="tx1"/>
                          </a:solidFill>
                        </a:rPr>
                        <a:t>2</a:t>
                      </a:r>
                      <a:endParaRPr lang="en-US" sz="1400" strike="noStrike" dirty="0">
                        <a:solidFill>
                          <a:schemeClr val="tx1"/>
                        </a:solidFill>
                      </a:endParaRPr>
                    </a:p>
                  </a:txBody>
                  <a:tcPr marL="68580" marR="68580" marT="34290" marB="34290">
                    <a:solidFill>
                      <a:schemeClr val="bg1">
                        <a:lumMod val="85000"/>
                      </a:schemeClr>
                    </a:solidFill>
                  </a:tcPr>
                </a:tc>
                <a:tc>
                  <a:txBody>
                    <a:bodyPr/>
                    <a:lstStyle/>
                    <a:p>
                      <a:r>
                        <a:rPr lang="en-ZA" sz="1400" strike="noStrike" dirty="0" smtClean="0">
                          <a:solidFill>
                            <a:schemeClr val="tx1"/>
                          </a:solidFill>
                        </a:rPr>
                        <a:t>11%</a:t>
                      </a:r>
                      <a:endParaRPr lang="en-US" sz="1400" strike="noStrike" dirty="0">
                        <a:solidFill>
                          <a:schemeClr val="tx1"/>
                        </a:solidFill>
                      </a:endParaRPr>
                    </a:p>
                  </a:txBody>
                  <a:tcPr marL="68580" marR="68580" marT="34290" marB="34290">
                    <a:solidFill>
                      <a:schemeClr val="bg1">
                        <a:lumMod val="85000"/>
                      </a:schemeClr>
                    </a:solidFill>
                  </a:tcPr>
                </a:tc>
              </a:tr>
              <a:tr h="415298">
                <a:tc>
                  <a:txBody>
                    <a:bodyPr/>
                    <a:lstStyle/>
                    <a:p>
                      <a:r>
                        <a:rPr lang="en-ZA" sz="1400" dirty="0" smtClean="0"/>
                        <a:t>Level</a:t>
                      </a:r>
                      <a:r>
                        <a:rPr lang="en-ZA" sz="1400" baseline="0" dirty="0" smtClean="0"/>
                        <a:t> 6-8</a:t>
                      </a:r>
                      <a:endParaRPr lang="en-US" sz="1400" dirty="0"/>
                    </a:p>
                  </a:txBody>
                  <a:tcPr marL="68580" marR="68580" marT="34290" marB="34290">
                    <a:solidFill>
                      <a:srgbClr val="92D050"/>
                    </a:solidFill>
                  </a:tcPr>
                </a:tc>
                <a:tc>
                  <a:txBody>
                    <a:bodyPr/>
                    <a:lstStyle/>
                    <a:p>
                      <a:r>
                        <a:rPr lang="en-ZA" sz="1400" strike="noStrike" dirty="0" smtClean="0">
                          <a:solidFill>
                            <a:schemeClr val="tx1"/>
                          </a:solidFill>
                        </a:rPr>
                        <a:t>30</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3</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10%</a:t>
                      </a:r>
                      <a:endParaRPr lang="en-US" sz="1400" strike="noStrike" dirty="0">
                        <a:solidFill>
                          <a:schemeClr val="tx1"/>
                        </a:solidFill>
                      </a:endParaRPr>
                    </a:p>
                  </a:txBody>
                  <a:tcPr marL="68580" marR="68580" marT="34290" marB="34290">
                    <a:solidFill>
                      <a:srgbClr val="92D050"/>
                    </a:solidFill>
                  </a:tcPr>
                </a:tc>
              </a:tr>
              <a:tr h="415298">
                <a:tc>
                  <a:txBody>
                    <a:bodyPr/>
                    <a:lstStyle/>
                    <a:p>
                      <a:r>
                        <a:rPr lang="en-ZA" sz="1400" dirty="0" smtClean="0"/>
                        <a:t>Level 9-12</a:t>
                      </a:r>
                      <a:endParaRPr lang="en-US" sz="1400" dirty="0"/>
                    </a:p>
                  </a:txBody>
                  <a:tcPr marL="68580" marR="68580" marT="34290" marB="34290">
                    <a:solidFill>
                      <a:schemeClr val="bg1">
                        <a:lumMod val="85000"/>
                      </a:schemeClr>
                    </a:solidFill>
                  </a:tcPr>
                </a:tc>
                <a:tc>
                  <a:txBody>
                    <a:bodyPr/>
                    <a:lstStyle/>
                    <a:p>
                      <a:r>
                        <a:rPr lang="en-ZA" sz="1400" strike="noStrike" dirty="0" smtClean="0">
                          <a:solidFill>
                            <a:schemeClr val="tx1"/>
                          </a:solidFill>
                        </a:rPr>
                        <a:t>56</a:t>
                      </a:r>
                      <a:endParaRPr lang="en-US" sz="1400" strike="noStrike" dirty="0">
                        <a:solidFill>
                          <a:schemeClr val="tx1"/>
                        </a:solidFill>
                      </a:endParaRPr>
                    </a:p>
                  </a:txBody>
                  <a:tcPr marL="68580" marR="68580" marT="34290" marB="34290">
                    <a:solidFill>
                      <a:schemeClr val="bg1">
                        <a:lumMod val="85000"/>
                      </a:schemeClr>
                    </a:solidFill>
                  </a:tcPr>
                </a:tc>
                <a:tc>
                  <a:txBody>
                    <a:bodyPr/>
                    <a:lstStyle/>
                    <a:p>
                      <a:r>
                        <a:rPr lang="en-ZA" sz="1400" strike="noStrike" dirty="0" smtClean="0">
                          <a:solidFill>
                            <a:schemeClr val="tx1"/>
                          </a:solidFill>
                        </a:rPr>
                        <a:t>2</a:t>
                      </a:r>
                      <a:endParaRPr lang="en-US" sz="1400" strike="noStrike" dirty="0">
                        <a:solidFill>
                          <a:schemeClr val="tx1"/>
                        </a:solidFill>
                      </a:endParaRPr>
                    </a:p>
                  </a:txBody>
                  <a:tcPr marL="68580" marR="68580" marT="34290" marB="34290">
                    <a:solidFill>
                      <a:schemeClr val="bg1">
                        <a:lumMod val="85000"/>
                      </a:schemeClr>
                    </a:solidFill>
                  </a:tcPr>
                </a:tc>
                <a:tc>
                  <a:txBody>
                    <a:bodyPr/>
                    <a:lstStyle/>
                    <a:p>
                      <a:r>
                        <a:rPr lang="en-ZA" sz="1400" strike="noStrike" dirty="0" smtClean="0">
                          <a:solidFill>
                            <a:schemeClr val="tx1"/>
                          </a:solidFill>
                        </a:rPr>
                        <a:t>4%</a:t>
                      </a:r>
                      <a:endParaRPr lang="en-US" sz="1400" strike="noStrike" dirty="0">
                        <a:solidFill>
                          <a:schemeClr val="tx1"/>
                        </a:solidFill>
                      </a:endParaRPr>
                    </a:p>
                  </a:txBody>
                  <a:tcPr marL="68580" marR="68580" marT="34290" marB="34290">
                    <a:solidFill>
                      <a:schemeClr val="bg1">
                        <a:lumMod val="85000"/>
                      </a:schemeClr>
                    </a:solidFill>
                  </a:tcPr>
                </a:tc>
              </a:tr>
              <a:tr h="415298">
                <a:tc>
                  <a:txBody>
                    <a:bodyPr/>
                    <a:lstStyle/>
                    <a:p>
                      <a:r>
                        <a:rPr lang="en-ZA" sz="1400" dirty="0" smtClean="0"/>
                        <a:t>Level 13</a:t>
                      </a:r>
                      <a:endParaRPr lang="en-US" sz="1400" dirty="0"/>
                    </a:p>
                  </a:txBody>
                  <a:tcPr marL="68580" marR="68580" marT="34290" marB="34290">
                    <a:solidFill>
                      <a:srgbClr val="92D050"/>
                    </a:solidFill>
                  </a:tcPr>
                </a:tc>
                <a:tc>
                  <a:txBody>
                    <a:bodyPr/>
                    <a:lstStyle/>
                    <a:p>
                      <a:r>
                        <a:rPr lang="en-ZA" sz="1400" strike="noStrike" dirty="0" smtClean="0">
                          <a:solidFill>
                            <a:schemeClr val="tx1"/>
                          </a:solidFill>
                        </a:rPr>
                        <a:t>21</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1</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5%</a:t>
                      </a:r>
                      <a:endParaRPr lang="en-US" sz="1400" strike="noStrike" dirty="0">
                        <a:solidFill>
                          <a:schemeClr val="tx1"/>
                        </a:solidFill>
                      </a:endParaRPr>
                    </a:p>
                  </a:txBody>
                  <a:tcPr marL="68580" marR="68580" marT="34290" marB="34290">
                    <a:solidFill>
                      <a:srgbClr val="92D050"/>
                    </a:solidFill>
                  </a:tcPr>
                </a:tc>
              </a:tr>
              <a:tr h="415298">
                <a:tc>
                  <a:txBody>
                    <a:bodyPr/>
                    <a:lstStyle/>
                    <a:p>
                      <a:r>
                        <a:rPr lang="en-ZA" sz="1400" dirty="0" smtClean="0"/>
                        <a:t>Level 14</a:t>
                      </a:r>
                      <a:endParaRPr lang="en-US" sz="1400" dirty="0"/>
                    </a:p>
                  </a:txBody>
                  <a:tcPr marL="68580" marR="68580" marT="34290" marB="34290">
                    <a:solidFill>
                      <a:schemeClr val="bg1">
                        <a:lumMod val="85000"/>
                      </a:schemeClr>
                    </a:solidFill>
                  </a:tcPr>
                </a:tc>
                <a:tc>
                  <a:txBody>
                    <a:bodyPr/>
                    <a:lstStyle/>
                    <a:p>
                      <a:r>
                        <a:rPr lang="en-ZA" sz="1400" strike="noStrike" dirty="0" smtClean="0">
                          <a:solidFill>
                            <a:schemeClr val="tx1"/>
                          </a:solidFill>
                        </a:rPr>
                        <a:t>6</a:t>
                      </a:r>
                      <a:endParaRPr lang="en-US" sz="1400" strike="noStrike" dirty="0">
                        <a:solidFill>
                          <a:schemeClr val="tx1"/>
                        </a:solidFill>
                      </a:endParaRPr>
                    </a:p>
                  </a:txBody>
                  <a:tcPr marL="68580" marR="68580" marT="34290" marB="34290">
                    <a:solidFill>
                      <a:schemeClr val="bg1">
                        <a:lumMod val="85000"/>
                      </a:schemeClr>
                    </a:solidFill>
                  </a:tcPr>
                </a:tc>
                <a:tc>
                  <a:txBody>
                    <a:bodyPr/>
                    <a:lstStyle/>
                    <a:p>
                      <a:r>
                        <a:rPr lang="en-ZA" sz="1400" strike="noStrike" dirty="0" smtClean="0">
                          <a:solidFill>
                            <a:schemeClr val="tx1"/>
                          </a:solidFill>
                        </a:rPr>
                        <a:t>0</a:t>
                      </a:r>
                      <a:endParaRPr lang="en-US" sz="1400" strike="noStrike" dirty="0">
                        <a:solidFill>
                          <a:schemeClr val="tx1"/>
                        </a:solidFill>
                      </a:endParaRPr>
                    </a:p>
                  </a:txBody>
                  <a:tcPr marL="68580" marR="68580" marT="34290" marB="34290">
                    <a:solidFill>
                      <a:schemeClr val="bg1">
                        <a:lumMod val="85000"/>
                      </a:schemeClr>
                    </a:solidFill>
                  </a:tcPr>
                </a:tc>
                <a:tc>
                  <a:txBody>
                    <a:bodyPr/>
                    <a:lstStyle/>
                    <a:p>
                      <a:r>
                        <a:rPr lang="en-ZA" sz="1400" strike="noStrike" dirty="0" smtClean="0">
                          <a:solidFill>
                            <a:schemeClr val="tx1"/>
                          </a:solidFill>
                        </a:rPr>
                        <a:t>0%</a:t>
                      </a:r>
                      <a:endParaRPr lang="en-US" sz="1400" strike="noStrike" dirty="0">
                        <a:solidFill>
                          <a:schemeClr val="tx1"/>
                        </a:solidFill>
                      </a:endParaRPr>
                    </a:p>
                  </a:txBody>
                  <a:tcPr marL="68580" marR="68580" marT="34290" marB="34290">
                    <a:solidFill>
                      <a:schemeClr val="bg1">
                        <a:lumMod val="85000"/>
                      </a:schemeClr>
                    </a:solidFill>
                  </a:tcPr>
                </a:tc>
              </a:tr>
              <a:tr h="415298">
                <a:tc>
                  <a:txBody>
                    <a:bodyPr/>
                    <a:lstStyle/>
                    <a:p>
                      <a:r>
                        <a:rPr lang="en-ZA" sz="1400" dirty="0" smtClean="0"/>
                        <a:t>Level 15</a:t>
                      </a:r>
                      <a:endParaRPr lang="en-US" sz="1400" dirty="0"/>
                    </a:p>
                  </a:txBody>
                  <a:tcPr marL="68580" marR="68580" marT="34290" marB="34290">
                    <a:solidFill>
                      <a:srgbClr val="92D050"/>
                    </a:solidFill>
                  </a:tcPr>
                </a:tc>
                <a:tc>
                  <a:txBody>
                    <a:bodyPr/>
                    <a:lstStyle/>
                    <a:p>
                      <a:r>
                        <a:rPr lang="en-ZA" sz="1400" strike="noStrike" dirty="0" smtClean="0">
                          <a:solidFill>
                            <a:schemeClr val="tx1"/>
                          </a:solidFill>
                        </a:rPr>
                        <a:t>1</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0</a:t>
                      </a:r>
                      <a:endParaRPr lang="en-US" sz="1400" strike="noStrike" dirty="0">
                        <a:solidFill>
                          <a:schemeClr val="tx1"/>
                        </a:solidFill>
                      </a:endParaRPr>
                    </a:p>
                  </a:txBody>
                  <a:tcPr marL="68580" marR="68580" marT="34290" marB="34290">
                    <a:solidFill>
                      <a:srgbClr val="92D050"/>
                    </a:solidFill>
                  </a:tcPr>
                </a:tc>
                <a:tc>
                  <a:txBody>
                    <a:bodyPr/>
                    <a:lstStyle/>
                    <a:p>
                      <a:r>
                        <a:rPr lang="en-ZA" sz="1400" strike="noStrike" dirty="0" smtClean="0">
                          <a:solidFill>
                            <a:schemeClr val="tx1"/>
                          </a:solidFill>
                        </a:rPr>
                        <a:t>0%</a:t>
                      </a:r>
                      <a:endParaRPr lang="en-US" sz="1400" strike="noStrike" dirty="0">
                        <a:solidFill>
                          <a:schemeClr val="tx1"/>
                        </a:solidFill>
                      </a:endParaRPr>
                    </a:p>
                  </a:txBody>
                  <a:tcPr marL="68580" marR="68580" marT="34290" marB="34290">
                    <a:solidFill>
                      <a:srgbClr val="92D050"/>
                    </a:solidFill>
                  </a:tcPr>
                </a:tc>
              </a:tr>
              <a:tr h="415298">
                <a:tc>
                  <a:txBody>
                    <a:bodyPr/>
                    <a:lstStyle/>
                    <a:p>
                      <a:r>
                        <a:rPr lang="en-ZA" sz="1400" b="1" dirty="0" smtClean="0"/>
                        <a:t>Total</a:t>
                      </a:r>
                      <a:endParaRPr lang="en-US" sz="1400" b="1" dirty="0"/>
                    </a:p>
                  </a:txBody>
                  <a:tcPr marL="68580" marR="68580" marT="34290" marB="34290">
                    <a:solidFill>
                      <a:schemeClr val="bg1">
                        <a:lumMod val="85000"/>
                      </a:schemeClr>
                    </a:solidFill>
                  </a:tcPr>
                </a:tc>
                <a:tc>
                  <a:txBody>
                    <a:bodyPr/>
                    <a:lstStyle/>
                    <a:p>
                      <a:r>
                        <a:rPr lang="en-ZA" sz="1400" b="1" strike="noStrike" dirty="0" smtClean="0">
                          <a:solidFill>
                            <a:schemeClr val="tx1"/>
                          </a:solidFill>
                        </a:rPr>
                        <a:t>139</a:t>
                      </a:r>
                      <a:endParaRPr lang="en-US" sz="1400" b="1" strike="noStrike" dirty="0">
                        <a:solidFill>
                          <a:schemeClr val="tx1"/>
                        </a:solidFill>
                      </a:endParaRPr>
                    </a:p>
                  </a:txBody>
                  <a:tcPr marL="68580" marR="68580" marT="34290" marB="34290">
                    <a:solidFill>
                      <a:schemeClr val="bg1">
                        <a:lumMod val="85000"/>
                      </a:schemeClr>
                    </a:solidFill>
                  </a:tcPr>
                </a:tc>
                <a:tc>
                  <a:txBody>
                    <a:bodyPr/>
                    <a:lstStyle/>
                    <a:p>
                      <a:r>
                        <a:rPr lang="en-US" sz="1400" b="1" strike="noStrike" dirty="0" smtClean="0">
                          <a:solidFill>
                            <a:schemeClr val="tx1"/>
                          </a:solidFill>
                        </a:rPr>
                        <a:t>8</a:t>
                      </a:r>
                      <a:endParaRPr lang="en-US" sz="1400" b="1" strike="noStrike" dirty="0">
                        <a:solidFill>
                          <a:schemeClr val="tx1"/>
                        </a:solidFill>
                      </a:endParaRPr>
                    </a:p>
                  </a:txBody>
                  <a:tcPr marL="68580" marR="68580" marT="34290" marB="34290">
                    <a:solidFill>
                      <a:schemeClr val="bg1">
                        <a:lumMod val="85000"/>
                      </a:schemeClr>
                    </a:solidFill>
                  </a:tcPr>
                </a:tc>
                <a:tc>
                  <a:txBody>
                    <a:bodyPr/>
                    <a:lstStyle/>
                    <a:p>
                      <a:r>
                        <a:rPr lang="en-ZA" sz="1400" b="1" strike="noStrike" dirty="0" smtClean="0">
                          <a:solidFill>
                            <a:schemeClr val="tx1"/>
                          </a:solidFill>
                        </a:rPr>
                        <a:t>6 %</a:t>
                      </a:r>
                      <a:endParaRPr lang="en-US" sz="1400" b="1" strike="noStrike" dirty="0">
                        <a:solidFill>
                          <a:schemeClr val="tx1"/>
                        </a:solidFill>
                      </a:endParaRPr>
                    </a:p>
                  </a:txBody>
                  <a:tcPr marL="68580" marR="68580" marT="34290" marB="34290">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BA5A4CB3-BD92-4D0F-B4D4-2CAB8B565D49}" type="slidenum">
              <a:rPr lang="en-ZA" smtClean="0"/>
              <a:pPr/>
              <a:t>15</a:t>
            </a:fld>
            <a:endParaRPr lang="en-ZA" dirty="0"/>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5851139"/>
            <a:ext cx="1548905" cy="602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3368566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D7E7F57-4E0B-416B-A531-84BAA67C6904}" type="slidenum">
              <a:rPr lang="en-ZA" smtClean="0"/>
              <a:pPr>
                <a:defRPr/>
              </a:pPr>
              <a:t>16</a:t>
            </a:fld>
            <a:endParaRPr lang="en-ZA" dirty="0"/>
          </a:p>
        </p:txBody>
      </p:sp>
      <p:sp>
        <p:nvSpPr>
          <p:cNvPr id="19460" name="Rectangle 4"/>
          <p:cNvSpPr>
            <a:spLocks noGrp="1" noChangeArrowheads="1"/>
          </p:cNvSpPr>
          <p:nvPr>
            <p:ph type="title"/>
          </p:nvPr>
        </p:nvSpPr>
        <p:spPr>
          <a:xfrm>
            <a:off x="1232297" y="260648"/>
            <a:ext cx="6172200" cy="573881"/>
          </a:xfrm>
        </p:spPr>
        <p:txBody>
          <a:bodyPr/>
          <a:lstStyle/>
          <a:p>
            <a:pPr eaLnBrk="1" hangingPunct="1"/>
            <a:r>
              <a:rPr lang="en-US" altLang="en-US" sz="2400" b="1" dirty="0"/>
              <a:t>REASONS FOR EMPLOYEE ATTRITION </a:t>
            </a:r>
          </a:p>
        </p:txBody>
      </p:sp>
      <p:graphicFrame>
        <p:nvGraphicFramePr>
          <p:cNvPr id="9" name="Chart 8"/>
          <p:cNvGraphicFramePr>
            <a:graphicFrameLocks/>
          </p:cNvGraphicFramePr>
          <p:nvPr>
            <p:extLst>
              <p:ext uri="{D42A27DB-BD31-4B8C-83A1-F6EECF244321}">
                <p14:modId xmlns:p14="http://schemas.microsoft.com/office/powerpoint/2010/main" xmlns="" val="1406097275"/>
              </p:ext>
            </p:extLst>
          </p:nvPr>
        </p:nvGraphicFramePr>
        <p:xfrm>
          <a:off x="323528" y="1484784"/>
          <a:ext cx="8496944"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8580" y="6425647"/>
            <a:ext cx="1734116" cy="67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81167163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12968" cy="360040"/>
          </a:xfrm>
        </p:spPr>
        <p:txBody>
          <a:bodyPr>
            <a:noAutofit/>
          </a:bodyPr>
          <a:lstStyle/>
          <a:p>
            <a:r>
              <a:rPr lang="en-ZA" sz="2400" b="1" dirty="0"/>
              <a:t>EMPLOYMENT EQUITY PROFILE AS ON 31 MARCH 2018</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193559511"/>
              </p:ext>
            </p:extLst>
          </p:nvPr>
        </p:nvGraphicFramePr>
        <p:xfrm>
          <a:off x="211471" y="1628800"/>
          <a:ext cx="8753018" cy="4456502"/>
        </p:xfrm>
        <a:graphic>
          <a:graphicData uri="http://schemas.openxmlformats.org/drawingml/2006/table">
            <a:tbl>
              <a:tblPr/>
              <a:tblGrid>
                <a:gridCol w="2531865"/>
                <a:gridCol w="651051"/>
                <a:gridCol w="817573"/>
                <a:gridCol w="648072"/>
                <a:gridCol w="648072"/>
                <a:gridCol w="720080"/>
                <a:gridCol w="792088"/>
                <a:gridCol w="585991"/>
                <a:gridCol w="679113"/>
                <a:gridCol w="635910"/>
                <a:gridCol w="43203"/>
              </a:tblGrid>
              <a:tr h="253940">
                <a:tc>
                  <a:txBody>
                    <a:bodyPr/>
                    <a:lstStyle/>
                    <a:p>
                      <a:pPr marL="53975" indent="0">
                        <a:lnSpc>
                          <a:spcPct val="115000"/>
                        </a:lnSpc>
                        <a:spcAft>
                          <a:spcPts val="0"/>
                        </a:spcAft>
                      </a:pPr>
                      <a:r>
                        <a:rPr lang="en-US" sz="1400" b="1" kern="1200" dirty="0">
                          <a:solidFill>
                            <a:srgbClr val="000000"/>
                          </a:solidFill>
                          <a:effectLst/>
                          <a:latin typeface="Calibri"/>
                          <a:ea typeface="Times New Roman"/>
                          <a:cs typeface="Calibri"/>
                        </a:rPr>
                        <a:t>OCCUPATIONAL</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gridSpan="4">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r>
                        <a:rPr lang="en-US" sz="1400" b="1" kern="1200" dirty="0" smtClean="0">
                          <a:solidFill>
                            <a:srgbClr val="000000"/>
                          </a:solidFill>
                          <a:effectLst/>
                          <a:latin typeface="Calibri"/>
                          <a:ea typeface="Times New Roman"/>
                          <a:cs typeface="Calibri"/>
                        </a:rPr>
                        <a:t>                                 </a:t>
                      </a:r>
                      <a:r>
                        <a:rPr lang="en-US" sz="1400" b="1" kern="1200" dirty="0">
                          <a:solidFill>
                            <a:srgbClr val="000000"/>
                          </a:solidFill>
                          <a:effectLst/>
                          <a:latin typeface="Calibri"/>
                          <a:ea typeface="Times New Roman"/>
                          <a:cs typeface="Calibri"/>
                        </a:rPr>
                        <a:t>MALE</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r>
                        <a:rPr lang="en-US" sz="1400" b="1" kern="1200" dirty="0" smtClean="0">
                          <a:solidFill>
                            <a:srgbClr val="000000"/>
                          </a:solidFill>
                          <a:effectLst/>
                          <a:latin typeface="Calibri"/>
                          <a:ea typeface="Times New Roman"/>
                          <a:cs typeface="Calibri"/>
                        </a:rPr>
                        <a:t>                                  </a:t>
                      </a:r>
                      <a:r>
                        <a:rPr lang="en-US" sz="1400" b="1" kern="1200" dirty="0">
                          <a:solidFill>
                            <a:srgbClr val="000000"/>
                          </a:solidFill>
                          <a:effectLst/>
                          <a:latin typeface="Calibri"/>
                          <a:ea typeface="Times New Roman"/>
                          <a:cs typeface="Calibri"/>
                        </a:rPr>
                        <a:t>FEMALE</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r>
                        <a:rPr lang="en-US" sz="1400"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a:lnSpc>
                          <a:spcPct val="115000"/>
                        </a:lnSpc>
                        <a:spcAft>
                          <a:spcPts val="1000"/>
                        </a:spcAft>
                      </a:pPr>
                      <a:r>
                        <a:rPr lang="en-US" sz="1400"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nSpc>
                          <a:spcPct val="115000"/>
                        </a:lnSpc>
                        <a:spcAft>
                          <a:spcPts val="1000"/>
                        </a:spcAft>
                      </a:pPr>
                      <a:r>
                        <a:rPr lang="en-US" sz="900" dirty="0">
                          <a:effectLst/>
                          <a:latin typeface="Calibri"/>
                          <a:ea typeface="Calibri"/>
                          <a:cs typeface="Times New Roman"/>
                        </a:rPr>
                        <a:t> </a:t>
                      </a: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FF9933"/>
                    </a:solidFill>
                  </a:tcPr>
                </a:tc>
              </a:tr>
              <a:tr h="339039">
                <a:tc>
                  <a:txBody>
                    <a:bodyPr/>
                    <a:lstStyle/>
                    <a:p>
                      <a:pPr>
                        <a:lnSpc>
                          <a:spcPct val="115000"/>
                        </a:lnSpc>
                      </a:pPr>
                      <a:endParaRPr lang="en-US" sz="1400" dirty="0">
                        <a:effectLst/>
                        <a:latin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54610">
                        <a:lnSpc>
                          <a:spcPts val="1030"/>
                        </a:lnSpc>
                        <a:spcAft>
                          <a:spcPts val="0"/>
                        </a:spcAft>
                      </a:pPr>
                      <a:r>
                        <a:rPr lang="en-US" sz="1400" b="1" kern="1200" dirty="0">
                          <a:solidFill>
                            <a:srgbClr val="000000"/>
                          </a:solidFill>
                          <a:effectLst/>
                          <a:latin typeface="Calibri"/>
                          <a:ea typeface="Times New Roman"/>
                          <a:cs typeface="Calibri"/>
                        </a:rPr>
                        <a:t>African</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54610">
                        <a:lnSpc>
                          <a:spcPts val="1030"/>
                        </a:lnSpc>
                        <a:spcAft>
                          <a:spcPts val="0"/>
                        </a:spcAft>
                      </a:pPr>
                      <a:r>
                        <a:rPr lang="en-US" sz="1400" b="1" kern="1200" dirty="0" err="1">
                          <a:solidFill>
                            <a:srgbClr val="000000"/>
                          </a:solidFill>
                          <a:effectLst/>
                          <a:latin typeface="Calibri"/>
                          <a:ea typeface="Times New Roman"/>
                          <a:cs typeface="Calibri"/>
                        </a:rPr>
                        <a:t>Coloured</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64135">
                        <a:lnSpc>
                          <a:spcPts val="1030"/>
                        </a:lnSpc>
                        <a:spcAft>
                          <a:spcPts val="0"/>
                        </a:spcAft>
                      </a:pPr>
                      <a:r>
                        <a:rPr lang="en-ZA" sz="1400" b="1" kern="1200" dirty="0" smtClean="0">
                          <a:solidFill>
                            <a:srgbClr val="000000"/>
                          </a:solidFill>
                          <a:effectLst/>
                          <a:latin typeface="Calibri"/>
                          <a:ea typeface="Calibri"/>
                          <a:cs typeface="Times New Roman"/>
                        </a:rPr>
                        <a:t>Asian</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64135">
                        <a:lnSpc>
                          <a:spcPts val="1030"/>
                        </a:lnSpc>
                        <a:spcAft>
                          <a:spcPts val="0"/>
                        </a:spcAft>
                      </a:pPr>
                      <a:r>
                        <a:rPr lang="en-US" sz="1400" b="1" kern="1200" dirty="0">
                          <a:solidFill>
                            <a:srgbClr val="000000"/>
                          </a:solidFill>
                          <a:effectLst/>
                          <a:latin typeface="Calibri"/>
                          <a:ea typeface="Times New Roman"/>
                          <a:cs typeface="Calibri"/>
                        </a:rPr>
                        <a:t>White</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54610">
                        <a:lnSpc>
                          <a:spcPts val="1030"/>
                        </a:lnSpc>
                        <a:spcAft>
                          <a:spcPts val="0"/>
                        </a:spcAft>
                      </a:pPr>
                      <a:r>
                        <a:rPr lang="en-US" sz="1400" b="1" kern="1200" dirty="0">
                          <a:solidFill>
                            <a:srgbClr val="000000"/>
                          </a:solidFill>
                          <a:effectLst/>
                          <a:latin typeface="Calibri"/>
                          <a:ea typeface="Times New Roman"/>
                          <a:cs typeface="Calibri"/>
                        </a:rPr>
                        <a:t>African</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64135">
                        <a:lnSpc>
                          <a:spcPts val="1030"/>
                        </a:lnSpc>
                        <a:spcAft>
                          <a:spcPts val="0"/>
                        </a:spcAft>
                      </a:pPr>
                      <a:r>
                        <a:rPr lang="en-US" sz="1400" b="1" kern="1200" dirty="0" err="1">
                          <a:solidFill>
                            <a:srgbClr val="000000"/>
                          </a:solidFill>
                          <a:effectLst/>
                          <a:latin typeface="Calibri"/>
                          <a:ea typeface="Times New Roman"/>
                          <a:cs typeface="Calibri"/>
                        </a:rPr>
                        <a:t>Coloured</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54610">
                        <a:lnSpc>
                          <a:spcPts val="1030"/>
                        </a:lnSpc>
                        <a:spcAft>
                          <a:spcPts val="0"/>
                        </a:spcAft>
                      </a:pPr>
                      <a:r>
                        <a:rPr lang="en-ZA" sz="1400" b="1" kern="1200" dirty="0" smtClean="0">
                          <a:solidFill>
                            <a:srgbClr val="000000"/>
                          </a:solidFill>
                          <a:effectLst/>
                          <a:latin typeface="Calibri"/>
                          <a:ea typeface="Calibri"/>
                          <a:cs typeface="Times New Roman"/>
                        </a:rPr>
                        <a:t>Asian</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64135">
                        <a:lnSpc>
                          <a:spcPts val="1030"/>
                        </a:lnSpc>
                        <a:spcAft>
                          <a:spcPts val="0"/>
                        </a:spcAft>
                      </a:pPr>
                      <a:r>
                        <a:rPr lang="en-US" sz="1400" b="1" kern="1200" dirty="0">
                          <a:solidFill>
                            <a:srgbClr val="000000"/>
                          </a:solidFill>
                          <a:effectLst/>
                          <a:latin typeface="Calibri"/>
                          <a:ea typeface="Times New Roman"/>
                          <a:cs typeface="Calibri"/>
                        </a:rPr>
                        <a:t>White</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1400" b="1" kern="1200" dirty="0">
                          <a:solidFill>
                            <a:srgbClr val="000000"/>
                          </a:solidFill>
                          <a:effectLst/>
                          <a:latin typeface="Calibri"/>
                          <a:ea typeface="Times New Roman"/>
                          <a:cs typeface="Calibri"/>
                        </a:rPr>
                        <a:t> </a:t>
                      </a:r>
                      <a:endParaRPr lang="en-US" sz="1400" dirty="0">
                        <a:effectLst/>
                        <a:latin typeface="Calibri"/>
                        <a:ea typeface="Calibri"/>
                        <a:cs typeface="Times New Roman"/>
                      </a:endParaRPr>
                    </a:p>
                    <a:p>
                      <a:pPr marL="64135">
                        <a:lnSpc>
                          <a:spcPts val="1030"/>
                        </a:lnSpc>
                        <a:spcAft>
                          <a:spcPts val="0"/>
                        </a:spcAft>
                      </a:pPr>
                      <a:r>
                        <a:rPr lang="en-US" sz="1400" b="1" kern="1200" dirty="0">
                          <a:solidFill>
                            <a:srgbClr val="000000"/>
                          </a:solidFill>
                          <a:effectLst/>
                          <a:latin typeface="Calibri"/>
                          <a:ea typeface="Times New Roman"/>
                          <a:cs typeface="Calibri"/>
                        </a:rPr>
                        <a:t>Total</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en-US" sz="900" b="1"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p>
                      <a:pPr>
                        <a:lnSpc>
                          <a:spcPct val="115000"/>
                        </a:lnSpc>
                        <a:spcAft>
                          <a:spcPts val="0"/>
                        </a:spcAft>
                      </a:pPr>
                      <a:r>
                        <a:rPr lang="en-US" sz="900" b="1"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340454">
                <a:tc>
                  <a:txBody>
                    <a:bodyPr/>
                    <a:lstStyle/>
                    <a:p>
                      <a:pPr marL="64135">
                        <a:lnSpc>
                          <a:spcPct val="115000"/>
                        </a:lnSpc>
                        <a:spcAft>
                          <a:spcPts val="0"/>
                        </a:spcAft>
                      </a:pPr>
                      <a:r>
                        <a:rPr lang="en-US" sz="1400" b="1" kern="1200" dirty="0">
                          <a:solidFill>
                            <a:srgbClr val="000000"/>
                          </a:solidFill>
                          <a:effectLst/>
                          <a:latin typeface="Calibri"/>
                          <a:ea typeface="Times New Roman"/>
                          <a:cs typeface="Calibri"/>
                        </a:rPr>
                        <a:t>Senior Officials (15)</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0">
                <a:tc>
                  <a:txBody>
                    <a:bodyPr/>
                    <a:lstStyle/>
                    <a:p>
                      <a:pPr marL="64135">
                        <a:lnSpc>
                          <a:spcPct val="115000"/>
                        </a:lnSpc>
                        <a:spcAft>
                          <a:spcPts val="0"/>
                        </a:spcAft>
                      </a:pPr>
                      <a:r>
                        <a:rPr lang="en-ZA" sz="1400" b="1" kern="1200" dirty="0">
                          <a:solidFill>
                            <a:srgbClr val="000000"/>
                          </a:solidFill>
                          <a:effectLst/>
                          <a:latin typeface="Calibri"/>
                          <a:ea typeface="Calibri"/>
                          <a:cs typeface="Times New Roman"/>
                        </a:rPr>
                        <a:t>Senior Manager (14</a:t>
                      </a:r>
                      <a:r>
                        <a:rPr lang="en-ZA" sz="1400" b="1" kern="1200" dirty="0" smtClean="0">
                          <a:solidFill>
                            <a:srgbClr val="000000"/>
                          </a:solidFill>
                          <a:effectLst/>
                          <a:latin typeface="Calibri"/>
                          <a:ea typeface="Calibri"/>
                          <a:cs typeface="Times New Roman"/>
                        </a:rPr>
                        <a:t>)</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4</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6</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64405">
                <a:tc>
                  <a:txBody>
                    <a:bodyPr/>
                    <a:lstStyle/>
                    <a:p>
                      <a:pPr marL="64135">
                        <a:lnSpc>
                          <a:spcPct val="115000"/>
                        </a:lnSpc>
                        <a:spcAft>
                          <a:spcPts val="0"/>
                        </a:spcAft>
                      </a:pPr>
                      <a:r>
                        <a:rPr lang="en-ZA" sz="1400" b="1" kern="1200" dirty="0">
                          <a:solidFill>
                            <a:srgbClr val="000000"/>
                          </a:solidFill>
                          <a:effectLst/>
                          <a:latin typeface="Calibri"/>
                          <a:ea typeface="Calibri"/>
                          <a:cs typeface="Times New Roman"/>
                        </a:rPr>
                        <a:t>Senior Manager (13</a:t>
                      </a:r>
                      <a:r>
                        <a:rPr lang="en-ZA" sz="1400" b="1" kern="1200" dirty="0" smtClean="0">
                          <a:solidFill>
                            <a:srgbClr val="000000"/>
                          </a:solidFill>
                          <a:effectLst/>
                          <a:latin typeface="Calibri"/>
                          <a:ea typeface="Calibri"/>
                          <a:cs typeface="Times New Roman"/>
                        </a:rPr>
                        <a:t>)</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8</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176006">
                <a:tc>
                  <a:txBody>
                    <a:bodyPr/>
                    <a:lstStyle/>
                    <a:p>
                      <a:pPr marL="64135">
                        <a:lnSpc>
                          <a:spcPct val="115000"/>
                        </a:lnSpc>
                        <a:spcAft>
                          <a:spcPts val="0"/>
                        </a:spcAft>
                      </a:pPr>
                      <a:r>
                        <a:rPr lang="en-ZA" sz="1400" b="1" kern="1200" dirty="0">
                          <a:solidFill>
                            <a:srgbClr val="000000"/>
                          </a:solidFill>
                          <a:effectLst/>
                          <a:latin typeface="Calibri"/>
                          <a:ea typeface="Calibri"/>
                          <a:cs typeface="Times New Roman"/>
                        </a:rPr>
                        <a:t>Total Percentage of SMS</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54%</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7%</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0%</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4%</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29%</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4%</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4%</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0%</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100%</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900" kern="1200" dirty="0">
                          <a:solidFill>
                            <a:srgbClr val="FF0000"/>
                          </a:solidFill>
                          <a:effectLst/>
                          <a:latin typeface="Calibri"/>
                          <a:ea typeface="Times New Roman"/>
                          <a:cs typeface="Calibri"/>
                        </a:rPr>
                        <a:t> </a:t>
                      </a:r>
                      <a:endParaRPr lang="en-US" sz="900" dirty="0">
                        <a:solidFill>
                          <a:srgbClr val="FF0000"/>
                        </a:solidFill>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340454">
                <a:tc>
                  <a:txBody>
                    <a:bodyPr/>
                    <a:lstStyle/>
                    <a:p>
                      <a:pPr marL="64135">
                        <a:lnSpc>
                          <a:spcPct val="115000"/>
                        </a:lnSpc>
                        <a:spcAft>
                          <a:spcPts val="0"/>
                        </a:spcAft>
                      </a:pPr>
                      <a:r>
                        <a:rPr lang="en-US" sz="1400" b="1" kern="1200" dirty="0">
                          <a:solidFill>
                            <a:srgbClr val="000000"/>
                          </a:solidFill>
                          <a:effectLst/>
                          <a:latin typeface="Calibri"/>
                          <a:ea typeface="Times New Roman"/>
                          <a:cs typeface="Calibri"/>
                        </a:rPr>
                        <a:t>Middle </a:t>
                      </a:r>
                      <a:r>
                        <a:rPr lang="en-US" sz="1400" b="1" kern="1200" dirty="0" smtClean="0">
                          <a:solidFill>
                            <a:srgbClr val="000000"/>
                          </a:solidFill>
                          <a:effectLst/>
                          <a:latin typeface="Calibri"/>
                          <a:ea typeface="Times New Roman"/>
                          <a:cs typeface="Calibri"/>
                        </a:rPr>
                        <a:t>Management (11-12</a:t>
                      </a:r>
                      <a:r>
                        <a:rPr lang="en-US" sz="1400" b="1" kern="1200" dirty="0">
                          <a:solidFill>
                            <a:srgbClr val="000000"/>
                          </a:solidFill>
                          <a:effectLst/>
                          <a:latin typeface="Calibri"/>
                          <a:ea typeface="Times New Roman"/>
                          <a:cs typeface="Calibri"/>
                        </a:rPr>
                        <a:t>)</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11</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0</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0</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1</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12</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1</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1</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b="0" strike="noStrike" dirty="0" smtClean="0">
                          <a:solidFill>
                            <a:schemeClr val="tx1"/>
                          </a:solidFill>
                          <a:effectLst/>
                          <a:latin typeface="Calibri"/>
                          <a:ea typeface="Calibri"/>
                          <a:cs typeface="Times New Roman"/>
                        </a:rPr>
                        <a:t>0</a:t>
                      </a:r>
                      <a:endParaRPr lang="en-US" sz="1400" b="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26</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176006">
                <a:tc>
                  <a:txBody>
                    <a:bodyPr/>
                    <a:lstStyle/>
                    <a:p>
                      <a:pPr marL="64135">
                        <a:lnSpc>
                          <a:spcPct val="115000"/>
                        </a:lnSpc>
                        <a:spcAft>
                          <a:spcPts val="0"/>
                        </a:spcAft>
                      </a:pPr>
                      <a:r>
                        <a:rPr lang="en-US" sz="1400" b="1" kern="1200" dirty="0">
                          <a:solidFill>
                            <a:srgbClr val="000000"/>
                          </a:solidFill>
                          <a:effectLst/>
                          <a:latin typeface="Calibri"/>
                          <a:ea typeface="Times New Roman"/>
                          <a:cs typeface="Calibri"/>
                        </a:rPr>
                        <a:t>Professionals ( 8-10)</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29</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40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a:solidFill>
                            <a:srgbClr val="000000"/>
                          </a:solidFill>
                          <a:effectLst/>
                          <a:latin typeface="Calibri"/>
                          <a:ea typeface="Times New Roman"/>
                          <a:cs typeface="Calibri"/>
                        </a:rPr>
                        <a:t> </a:t>
                      </a:r>
                      <a:endParaRPr lang="en-US" sz="90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171558">
                <a:tc rowSpan="2">
                  <a:txBody>
                    <a:bodyPr/>
                    <a:lstStyle/>
                    <a:p>
                      <a:pPr marL="64135">
                        <a:lnSpc>
                          <a:spcPct val="115000"/>
                        </a:lnSpc>
                        <a:spcAft>
                          <a:spcPts val="0"/>
                        </a:spcAft>
                      </a:pPr>
                      <a:r>
                        <a:rPr lang="en-ZA" sz="1400" b="1" kern="1200" dirty="0">
                          <a:solidFill>
                            <a:srgbClr val="000000"/>
                          </a:solidFill>
                          <a:effectLst/>
                          <a:latin typeface="Calibri"/>
                          <a:ea typeface="Times New Roman"/>
                          <a:cs typeface="Times New Roman"/>
                        </a:rPr>
                        <a:t>Associate Professionals (7)</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7</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6</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13</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15000"/>
                        </a:lnSpc>
                        <a:spcAft>
                          <a:spcPts val="0"/>
                        </a:spcAft>
                      </a:pPr>
                      <a:r>
                        <a:rPr lang="en-US" sz="900" kern="1200">
                          <a:solidFill>
                            <a:srgbClr val="000000"/>
                          </a:solidFill>
                          <a:effectLst/>
                          <a:latin typeface="Calibri"/>
                          <a:ea typeface="Times New Roman"/>
                          <a:cs typeface="Calibri"/>
                        </a:rPr>
                        <a:t> </a:t>
                      </a:r>
                      <a:endParaRPr lang="en-US" sz="90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171558">
                <a:tc rowSpan="2">
                  <a:txBody>
                    <a:bodyPr/>
                    <a:lstStyle/>
                    <a:p>
                      <a:pPr marL="53975" indent="0">
                        <a:lnSpc>
                          <a:spcPct val="115000"/>
                        </a:lnSpc>
                        <a:spcAft>
                          <a:spcPts val="0"/>
                        </a:spcAft>
                      </a:pPr>
                      <a:r>
                        <a:rPr lang="en-US" sz="1400" b="1" kern="1200" dirty="0">
                          <a:solidFill>
                            <a:srgbClr val="000000"/>
                          </a:solidFill>
                          <a:effectLst/>
                          <a:latin typeface="Calibri"/>
                          <a:ea typeface="Times New Roman"/>
                          <a:cs typeface="Calibri"/>
                        </a:rPr>
                        <a:t>Clerks (4-6)</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9</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431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171558">
                <a:tc rowSpan="2">
                  <a:txBody>
                    <a:bodyPr/>
                    <a:lstStyle/>
                    <a:p>
                      <a:pPr marL="64135">
                        <a:lnSpc>
                          <a:spcPct val="115000"/>
                        </a:lnSpc>
                        <a:spcAft>
                          <a:spcPts val="0"/>
                        </a:spcAft>
                      </a:pPr>
                      <a:r>
                        <a:rPr lang="en-US" sz="1400" b="1" kern="1200" dirty="0">
                          <a:solidFill>
                            <a:srgbClr val="000000"/>
                          </a:solidFill>
                          <a:effectLst/>
                          <a:latin typeface="Calibri"/>
                          <a:ea typeface="Times New Roman"/>
                          <a:cs typeface="Calibri"/>
                        </a:rPr>
                        <a:t>Workers (1-3)</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7</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4</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pPr>
                      <a:endParaRPr lang="en-US" sz="900" dirty="0">
                        <a:effectLst/>
                        <a:latin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61779">
                <a:tc>
                  <a:txBody>
                    <a:bodyPr/>
                    <a:lstStyle/>
                    <a:p>
                      <a:pPr marL="53975" indent="0">
                        <a:lnSpc>
                          <a:spcPct val="115000"/>
                        </a:lnSpc>
                        <a:spcAft>
                          <a:spcPts val="0"/>
                        </a:spcAft>
                      </a:pPr>
                      <a:r>
                        <a:rPr lang="en-US" sz="1400" b="1" dirty="0">
                          <a:effectLst/>
                          <a:latin typeface="Calibri"/>
                          <a:ea typeface="Times New Roman"/>
                          <a:cs typeface="Calibri"/>
                        </a:rPr>
                        <a:t>Total percentage on Non-SMS</a:t>
                      </a:r>
                      <a:endParaRPr lang="en-US" sz="14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40%</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strike="noStrike" dirty="0" smtClean="0">
                          <a:solidFill>
                            <a:schemeClr val="tx1"/>
                          </a:solidFill>
                          <a:effectLst/>
                          <a:latin typeface="Calibri"/>
                          <a:ea typeface="Calibri"/>
                          <a:cs typeface="Times New Roman"/>
                        </a:rPr>
                        <a:t>0%</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strike="noStrike" dirty="0" smtClean="0">
                          <a:solidFill>
                            <a:schemeClr val="tx1"/>
                          </a:solidFill>
                          <a:effectLst/>
                          <a:latin typeface="Calibri"/>
                          <a:ea typeface="Calibri"/>
                          <a:cs typeface="Times New Roman"/>
                        </a:rPr>
                        <a:t>0%</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strike="noStrike" dirty="0" smtClean="0">
                          <a:solidFill>
                            <a:schemeClr val="tx1"/>
                          </a:solidFill>
                          <a:effectLst/>
                          <a:latin typeface="Calibri"/>
                          <a:ea typeface="Calibri"/>
                          <a:cs typeface="Times New Roman"/>
                        </a:rPr>
                        <a:t>1%</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57%</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strike="noStrike" dirty="0" smtClean="0">
                          <a:solidFill>
                            <a:schemeClr val="tx1"/>
                          </a:solidFill>
                          <a:effectLst/>
                          <a:latin typeface="Calibri"/>
                          <a:ea typeface="Calibri"/>
                          <a:cs typeface="Times New Roman"/>
                        </a:rPr>
                        <a:t>1%</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strike="noStrike" dirty="0" smtClean="0">
                          <a:solidFill>
                            <a:schemeClr val="tx1"/>
                          </a:solidFill>
                          <a:effectLst/>
                          <a:latin typeface="Calibri"/>
                          <a:ea typeface="Calibri"/>
                          <a:cs typeface="Times New Roman"/>
                        </a:rPr>
                        <a:t>1%</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strike="noStrike" dirty="0" smtClean="0">
                          <a:solidFill>
                            <a:schemeClr val="tx1"/>
                          </a:solidFill>
                          <a:effectLst/>
                          <a:latin typeface="Calibri"/>
                          <a:ea typeface="Calibri"/>
                          <a:cs typeface="Times New Roman"/>
                        </a:rPr>
                        <a:t>1%</a:t>
                      </a:r>
                      <a:endParaRPr lang="en-US" sz="1400" b="1" strike="noStrike" dirty="0">
                        <a:solidFill>
                          <a:schemeClr val="tx1"/>
                        </a:solidFill>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1" strike="noStrike" dirty="0" smtClean="0">
                          <a:solidFill>
                            <a:schemeClr val="tx1"/>
                          </a:solidFill>
                          <a:effectLst/>
                          <a:latin typeface="Calibri"/>
                          <a:ea typeface="Calibri"/>
                          <a:cs typeface="Times New Roman"/>
                        </a:rPr>
                        <a:t>100%</a:t>
                      </a:r>
                      <a:endParaRPr lang="en-US" sz="1400" b="1"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900" kern="1200" dirty="0">
                          <a:solidFill>
                            <a:srgbClr val="FF0000"/>
                          </a:solidFill>
                          <a:effectLst/>
                          <a:latin typeface="Calibri"/>
                          <a:ea typeface="Times New Roman"/>
                          <a:cs typeface="Calibri"/>
                        </a:rPr>
                        <a:t> </a:t>
                      </a:r>
                      <a:endParaRPr lang="en-US" sz="900" dirty="0">
                        <a:solidFill>
                          <a:srgbClr val="FF0000"/>
                        </a:solidFill>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171558">
                <a:tc rowSpan="2">
                  <a:txBody>
                    <a:bodyPr/>
                    <a:lstStyle/>
                    <a:p>
                      <a:pPr marL="53975" indent="0">
                        <a:lnSpc>
                          <a:spcPct val="115000"/>
                        </a:lnSpc>
                        <a:spcAft>
                          <a:spcPts val="0"/>
                        </a:spcAft>
                      </a:pPr>
                      <a:r>
                        <a:rPr lang="en-US" sz="1400" b="1" kern="1200" dirty="0">
                          <a:solidFill>
                            <a:srgbClr val="000000"/>
                          </a:solidFill>
                          <a:effectLst/>
                          <a:latin typeface="Calibri"/>
                          <a:ea typeface="Times New Roman"/>
                          <a:cs typeface="Calibri"/>
                        </a:rPr>
                        <a:t>Gross Total  </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59</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71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139</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71558">
                <a:tc rowSpan="2">
                  <a:txBody>
                    <a:bodyPr/>
                    <a:lstStyle/>
                    <a:p>
                      <a:pPr marL="64135">
                        <a:lnSpc>
                          <a:spcPct val="115000"/>
                        </a:lnSpc>
                        <a:spcAft>
                          <a:spcPts val="0"/>
                        </a:spcAft>
                      </a:pPr>
                      <a:r>
                        <a:rPr lang="en-US" sz="1400" b="1" kern="1200" dirty="0" smtClean="0">
                          <a:solidFill>
                            <a:srgbClr val="000000"/>
                          </a:solidFill>
                          <a:effectLst/>
                          <a:latin typeface="Calibri"/>
                          <a:ea typeface="Times New Roman"/>
                          <a:cs typeface="Calibri"/>
                        </a:rPr>
                        <a:t>Employees with disabilities</a:t>
                      </a:r>
                      <a:endParaRPr lang="en-US" sz="14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0</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rowSpan="2">
                  <a:txBody>
                    <a:bodyPr/>
                    <a:lstStyle/>
                    <a:p>
                      <a:pPr algn="ctr">
                        <a:lnSpc>
                          <a:spcPct val="115000"/>
                        </a:lnSpc>
                        <a:spcAft>
                          <a:spcPts val="0"/>
                        </a:spcAft>
                      </a:pPr>
                      <a:r>
                        <a:rPr lang="en-US" sz="1400" strike="noStrike" dirty="0" smtClean="0">
                          <a:solidFill>
                            <a:schemeClr val="tx1"/>
                          </a:solidFill>
                          <a:effectLst/>
                          <a:latin typeface="Calibri"/>
                          <a:ea typeface="Calibri"/>
                          <a:cs typeface="Times New Roman"/>
                        </a:rPr>
                        <a:t>2</a:t>
                      </a:r>
                      <a:endParaRPr lang="en-US" sz="1400" strike="noStrike" dirty="0">
                        <a:solidFill>
                          <a:schemeClr val="tx1"/>
                        </a:solidFill>
                        <a:effectLst/>
                        <a:latin typeface="Calibri"/>
                        <a:ea typeface="Calibri"/>
                        <a:cs typeface="Times New Roman"/>
                      </a:endParaRPr>
                    </a:p>
                  </a:txBody>
                  <a:tcPr marL="3840" marR="3840" marT="38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72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0000"/>
                        </a:lnSpc>
                        <a:spcAft>
                          <a:spcPts val="800"/>
                        </a:spcAft>
                      </a:pPr>
                      <a:r>
                        <a:rPr lang="en-US" sz="900" kern="1200" dirty="0">
                          <a:solidFill>
                            <a:srgbClr val="000000"/>
                          </a:solidFill>
                          <a:effectLst/>
                          <a:latin typeface="Calibri"/>
                          <a:ea typeface="Times New Roman"/>
                          <a:cs typeface="Calibri"/>
                        </a:rPr>
                        <a:t> </a:t>
                      </a:r>
                      <a:endParaRPr lang="en-US" sz="900" dirty="0">
                        <a:effectLst/>
                        <a:latin typeface="Calibri"/>
                        <a:ea typeface="Calibri"/>
                        <a:cs typeface="Times New Roman"/>
                      </a:endParaRPr>
                    </a:p>
                  </a:txBody>
                  <a:tcPr marL="3840" marR="3840" marT="384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xmlns="" val="2310647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928992" cy="432048"/>
          </a:xfrm>
        </p:spPr>
        <p:txBody>
          <a:bodyPr>
            <a:noAutofit/>
          </a:bodyPr>
          <a:lstStyle/>
          <a:p>
            <a:r>
              <a:rPr lang="en-ZA" sz="2300" b="1" dirty="0"/>
              <a:t>SUMMARY OF EMPLOYMENT EQUITY AS ON 31 MARCH 2018</a:t>
            </a:r>
            <a:endParaRPr lang="en-US" sz="2300" b="1" dirty="0"/>
          </a:p>
        </p:txBody>
      </p:sp>
      <p:graphicFrame>
        <p:nvGraphicFramePr>
          <p:cNvPr id="3" name="Table 2"/>
          <p:cNvGraphicFramePr>
            <a:graphicFrameLocks noGrp="1"/>
          </p:cNvGraphicFramePr>
          <p:nvPr>
            <p:extLst>
              <p:ext uri="{D42A27DB-BD31-4B8C-83A1-F6EECF244321}">
                <p14:modId xmlns:p14="http://schemas.microsoft.com/office/powerpoint/2010/main" xmlns="" val="1560335362"/>
              </p:ext>
            </p:extLst>
          </p:nvPr>
        </p:nvGraphicFramePr>
        <p:xfrm>
          <a:off x="107504" y="1484784"/>
          <a:ext cx="8928992" cy="4824539"/>
        </p:xfrm>
        <a:graphic>
          <a:graphicData uri="http://schemas.openxmlformats.org/drawingml/2006/table">
            <a:tbl>
              <a:tblPr>
                <a:tableStyleId>{3C2FFA5D-87B4-456A-9821-1D502468CF0F}</a:tableStyleId>
              </a:tblPr>
              <a:tblGrid>
                <a:gridCol w="6242394"/>
                <a:gridCol w="2686598"/>
              </a:tblGrid>
              <a:tr h="517523">
                <a:tc>
                  <a:txBody>
                    <a:bodyPr/>
                    <a:lstStyle/>
                    <a:p>
                      <a:pPr marL="95250" indent="0" algn="l">
                        <a:lnSpc>
                          <a:spcPct val="115000"/>
                        </a:lnSpc>
                        <a:spcAft>
                          <a:spcPts val="0"/>
                        </a:spcAft>
                      </a:pPr>
                      <a:r>
                        <a:rPr lang="en-ZA" sz="1600" b="1" dirty="0" smtClean="0">
                          <a:latin typeface="+mj-lt"/>
                        </a:rPr>
                        <a:t>SENIOR MANAGEMENT SERVICE LEVELS 13-16</a:t>
                      </a:r>
                      <a:endParaRPr lang="en-US" sz="1600" b="0" dirty="0">
                        <a:effectLst/>
                        <a:latin typeface="+mj-lt"/>
                        <a:ea typeface="Calibri"/>
                        <a:cs typeface="Times New Roman"/>
                      </a:endParaRPr>
                    </a:p>
                  </a:txBody>
                  <a:tcPr marL="3840" marR="3840" marT="3840" marB="0" anchor="ctr">
                    <a:solidFill>
                      <a:schemeClr val="bg1">
                        <a:lumMod val="75000"/>
                      </a:schemeClr>
                    </a:solidFill>
                  </a:tcPr>
                </a:tc>
                <a:tc>
                  <a:txBody>
                    <a:bodyPr/>
                    <a:lstStyle/>
                    <a:p>
                      <a:pPr algn="l">
                        <a:lnSpc>
                          <a:spcPct val="115000"/>
                        </a:lnSpc>
                        <a:spcAft>
                          <a:spcPts val="0"/>
                        </a:spcAft>
                      </a:pPr>
                      <a:endParaRPr lang="en-US" sz="1400" b="0" dirty="0">
                        <a:effectLst/>
                        <a:latin typeface="+mj-lt"/>
                        <a:ea typeface="Calibri"/>
                        <a:cs typeface="Times New Roman"/>
                      </a:endParaRPr>
                    </a:p>
                  </a:txBody>
                  <a:tcPr marL="3840" marR="3840" marT="3840" marB="0" anchor="ctr">
                    <a:solidFill>
                      <a:schemeClr val="bg1">
                        <a:lumMod val="75000"/>
                      </a:schemeClr>
                    </a:solidFill>
                  </a:tcPr>
                </a:tc>
              </a:tr>
              <a:tr h="358918">
                <a:tc>
                  <a:txBody>
                    <a:bodyPr/>
                    <a:lstStyle/>
                    <a:p>
                      <a:pPr marL="95250" indent="0" algn="l">
                        <a:lnSpc>
                          <a:spcPct val="115000"/>
                        </a:lnSpc>
                        <a:spcAft>
                          <a:spcPts val="0"/>
                        </a:spcAft>
                      </a:pPr>
                      <a:r>
                        <a:rPr lang="en-ZA" sz="1600" b="1" dirty="0" smtClean="0">
                          <a:effectLst/>
                          <a:latin typeface="+mj-lt"/>
                          <a:ea typeface="Calibri"/>
                          <a:cs typeface="Times New Roman"/>
                        </a:rPr>
                        <a:t>Male</a:t>
                      </a:r>
                      <a:endParaRPr lang="en-US" sz="1600" b="1" dirty="0">
                        <a:effectLst/>
                        <a:latin typeface="+mj-lt"/>
                        <a:ea typeface="Calibri"/>
                        <a:cs typeface="Times New Roman"/>
                      </a:endParaRPr>
                    </a:p>
                  </a:txBody>
                  <a:tcPr marL="3840" marR="3840" marT="3840" marB="0" anchor="ctr">
                    <a:solidFill>
                      <a:srgbClr val="92D050"/>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64%</a:t>
                      </a:r>
                      <a:endParaRPr lang="en-US" sz="1600" b="1" strike="noStrike" dirty="0">
                        <a:solidFill>
                          <a:schemeClr val="tx1"/>
                        </a:solidFill>
                        <a:effectLst/>
                        <a:latin typeface="+mj-lt"/>
                        <a:ea typeface="Calibri"/>
                        <a:cs typeface="Times New Roman"/>
                      </a:endParaRPr>
                    </a:p>
                  </a:txBody>
                  <a:tcPr marL="3840" marR="3840" marT="3840" marB="0" anchor="ctr">
                    <a:solidFill>
                      <a:srgbClr val="92D050"/>
                    </a:solidFill>
                  </a:tcPr>
                </a:tc>
              </a:tr>
              <a:tr h="358918">
                <a:tc>
                  <a:txBody>
                    <a:bodyPr/>
                    <a:lstStyle/>
                    <a:p>
                      <a:pPr marL="95250" indent="0" algn="l">
                        <a:lnSpc>
                          <a:spcPct val="115000"/>
                        </a:lnSpc>
                      </a:pPr>
                      <a:r>
                        <a:rPr lang="en-ZA" sz="1600" b="1" dirty="0" smtClean="0">
                          <a:effectLst/>
                          <a:latin typeface="+mj-lt"/>
                          <a:cs typeface="Times New Roman"/>
                        </a:rPr>
                        <a:t>Female</a:t>
                      </a:r>
                      <a:endParaRPr lang="en-US" sz="1600" b="1" dirty="0">
                        <a:effectLst/>
                        <a:latin typeface="+mj-lt"/>
                        <a:cs typeface="Times New Roman"/>
                      </a:endParaRPr>
                    </a:p>
                  </a:txBody>
                  <a:tcPr marL="3840" marR="3840" marT="3840" marB="0" anchor="ctr">
                    <a:solidFill>
                      <a:schemeClr val="bg1">
                        <a:lumMod val="85000"/>
                      </a:schemeClr>
                    </a:solidFill>
                  </a:tcPr>
                </a:tc>
                <a:tc>
                  <a:txBody>
                    <a:bodyPr/>
                    <a:lstStyle/>
                    <a:p>
                      <a:pPr marL="171450" indent="0" algn="l">
                        <a:lnSpc>
                          <a:spcPct val="115000"/>
                        </a:lnSpc>
                        <a:spcAft>
                          <a:spcPts val="0"/>
                        </a:spcAft>
                        <a:tabLst/>
                      </a:pPr>
                      <a:r>
                        <a:rPr lang="en-ZA" sz="1600" b="1" strike="noStrike" dirty="0" smtClean="0">
                          <a:solidFill>
                            <a:schemeClr val="tx1"/>
                          </a:solidFill>
                          <a:effectLst/>
                          <a:latin typeface="+mj-lt"/>
                          <a:ea typeface="Calibri"/>
                          <a:cs typeface="Times New Roman"/>
                        </a:rPr>
                        <a:t>36%</a:t>
                      </a:r>
                      <a:endParaRPr lang="en-US" sz="1600" b="1" strike="noStrike" dirty="0">
                        <a:solidFill>
                          <a:schemeClr val="tx1"/>
                        </a:solidFill>
                        <a:effectLst/>
                        <a:latin typeface="+mj-lt"/>
                        <a:ea typeface="Calibri"/>
                        <a:cs typeface="Times New Roman"/>
                      </a:endParaRPr>
                    </a:p>
                  </a:txBody>
                  <a:tcPr marL="3840" marR="3840" marT="3840" marB="0" anchor="ctr">
                    <a:solidFill>
                      <a:schemeClr val="bg1">
                        <a:lumMod val="85000"/>
                      </a:schemeClr>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Blacks</a:t>
                      </a:r>
                      <a:endParaRPr lang="en-US" sz="1600" b="1" dirty="0">
                        <a:effectLst/>
                        <a:latin typeface="+mj-lt"/>
                        <a:ea typeface="Calibri"/>
                        <a:cs typeface="Times New Roman"/>
                      </a:endParaRPr>
                    </a:p>
                  </a:txBody>
                  <a:tcPr marL="3840" marR="3840" marT="3840" marB="0" anchor="ctr">
                    <a:solidFill>
                      <a:srgbClr val="92D050"/>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82%</a:t>
                      </a:r>
                      <a:endParaRPr lang="en-US" sz="1600" b="1" strike="noStrike" dirty="0">
                        <a:solidFill>
                          <a:schemeClr val="tx1"/>
                        </a:solidFill>
                        <a:effectLst/>
                        <a:latin typeface="+mj-lt"/>
                        <a:ea typeface="Calibri"/>
                        <a:cs typeface="Times New Roman"/>
                      </a:endParaRPr>
                    </a:p>
                  </a:txBody>
                  <a:tcPr marL="3840" marR="3840" marT="3840" marB="0" anchor="ctr">
                    <a:solidFill>
                      <a:srgbClr val="92D050"/>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Whites</a:t>
                      </a:r>
                      <a:endParaRPr lang="en-US" sz="1600" b="1" dirty="0">
                        <a:effectLst/>
                        <a:latin typeface="+mj-lt"/>
                        <a:ea typeface="Calibri"/>
                        <a:cs typeface="Times New Roman"/>
                      </a:endParaRPr>
                    </a:p>
                  </a:txBody>
                  <a:tcPr marL="3840" marR="3840" marT="3840" marB="0" anchor="ctr">
                    <a:solidFill>
                      <a:schemeClr val="bg1">
                        <a:lumMod val="85000"/>
                      </a:schemeClr>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4%</a:t>
                      </a:r>
                      <a:endParaRPr lang="en-US" sz="1600" b="1" strike="noStrike" dirty="0">
                        <a:solidFill>
                          <a:schemeClr val="tx1"/>
                        </a:solidFill>
                        <a:effectLst/>
                        <a:latin typeface="+mj-lt"/>
                        <a:ea typeface="Calibri"/>
                        <a:cs typeface="Times New Roman"/>
                      </a:endParaRPr>
                    </a:p>
                  </a:txBody>
                  <a:tcPr marL="3840" marR="3840" marT="3840" marB="0" anchor="ctr">
                    <a:solidFill>
                      <a:schemeClr val="bg1">
                        <a:lumMod val="85000"/>
                      </a:schemeClr>
                    </a:solidFill>
                  </a:tcPr>
                </a:tc>
              </a:tr>
              <a:tr h="358918">
                <a:tc>
                  <a:txBody>
                    <a:bodyPr/>
                    <a:lstStyle/>
                    <a:p>
                      <a:pPr marL="101600" indent="0" algn="l">
                        <a:lnSpc>
                          <a:spcPct val="115000"/>
                        </a:lnSpc>
                        <a:spcAft>
                          <a:spcPts val="0"/>
                        </a:spcAft>
                      </a:pPr>
                      <a:r>
                        <a:rPr lang="en-ZA" sz="1600" b="1" kern="1200" dirty="0" smtClean="0">
                          <a:solidFill>
                            <a:srgbClr val="000000"/>
                          </a:solidFill>
                          <a:effectLst/>
                          <a:latin typeface="+mj-lt"/>
                          <a:ea typeface="Calibri"/>
                          <a:cs typeface="Times New Roman"/>
                        </a:rPr>
                        <a:t>People with Disabilities</a:t>
                      </a:r>
                    </a:p>
                  </a:txBody>
                  <a:tcPr marL="3840" marR="3840" marT="3840" marB="0" anchor="ctr">
                    <a:solidFill>
                      <a:srgbClr val="92D050"/>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0</a:t>
                      </a:r>
                      <a:endParaRPr lang="en-US" sz="1600" b="1" strike="noStrike" dirty="0">
                        <a:solidFill>
                          <a:schemeClr val="tx1"/>
                        </a:solidFill>
                        <a:effectLst/>
                        <a:latin typeface="+mj-lt"/>
                        <a:ea typeface="Calibri"/>
                        <a:cs typeface="Times New Roman"/>
                      </a:endParaRPr>
                    </a:p>
                  </a:txBody>
                  <a:tcPr marL="3840" marR="3840" marT="3840" marB="0" anchor="ctr">
                    <a:solidFill>
                      <a:srgbClr val="92D050"/>
                    </a:solidFill>
                  </a:tcPr>
                </a:tc>
              </a:tr>
              <a:tr h="358918">
                <a:tc>
                  <a:txBody>
                    <a:bodyPr/>
                    <a:lstStyle/>
                    <a:p>
                      <a:pPr marL="101600" indent="0" algn="l">
                        <a:lnSpc>
                          <a:spcPct val="115000"/>
                        </a:lnSpc>
                        <a:spcAft>
                          <a:spcPts val="0"/>
                        </a:spcAft>
                      </a:pPr>
                      <a:endParaRPr lang="en-US" sz="1600" b="1" dirty="0">
                        <a:effectLst/>
                        <a:latin typeface="+mj-lt"/>
                        <a:ea typeface="Calibri"/>
                        <a:cs typeface="Times New Roman"/>
                      </a:endParaRPr>
                    </a:p>
                  </a:txBody>
                  <a:tcPr marL="3840" marR="3840" marT="3840" marB="0" anchor="ctr">
                    <a:solidFill>
                      <a:schemeClr val="bg1">
                        <a:lumMod val="85000"/>
                      </a:schemeClr>
                    </a:solidFill>
                  </a:tcPr>
                </a:tc>
                <a:tc>
                  <a:txBody>
                    <a:bodyPr/>
                    <a:lstStyle/>
                    <a:p>
                      <a:pPr algn="l">
                        <a:lnSpc>
                          <a:spcPct val="115000"/>
                        </a:lnSpc>
                        <a:spcAft>
                          <a:spcPts val="0"/>
                        </a:spcAft>
                      </a:pPr>
                      <a:endParaRPr lang="en-US" sz="1600" b="1" strike="noStrike" dirty="0">
                        <a:solidFill>
                          <a:schemeClr val="tx1"/>
                        </a:solidFill>
                        <a:effectLst/>
                        <a:latin typeface="+mj-lt"/>
                        <a:ea typeface="Calibri"/>
                        <a:cs typeface="Times New Roman"/>
                      </a:endParaRPr>
                    </a:p>
                  </a:txBody>
                  <a:tcPr marL="3840" marR="3840" marT="3840" marB="0" anchor="ctr">
                    <a:solidFill>
                      <a:schemeClr val="bg1">
                        <a:lumMod val="85000"/>
                      </a:schemeClr>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LEVELS </a:t>
                      </a:r>
                      <a:r>
                        <a:rPr lang="en-ZA" sz="1600" b="1" baseline="0" dirty="0" smtClean="0">
                          <a:effectLst/>
                          <a:latin typeface="+mj-lt"/>
                          <a:ea typeface="Calibri"/>
                          <a:cs typeface="Times New Roman"/>
                        </a:rPr>
                        <a:t> 1-12</a:t>
                      </a:r>
                      <a:endParaRPr lang="en-US" sz="1600" b="1" dirty="0">
                        <a:effectLst/>
                        <a:latin typeface="+mj-lt"/>
                        <a:ea typeface="Calibri"/>
                        <a:cs typeface="Times New Roman"/>
                      </a:endParaRPr>
                    </a:p>
                  </a:txBody>
                  <a:tcPr marL="3840" marR="3840" marT="3840" marB="0" anchor="ctr">
                    <a:solidFill>
                      <a:srgbClr val="92D050"/>
                    </a:solidFill>
                  </a:tcPr>
                </a:tc>
                <a:tc>
                  <a:txBody>
                    <a:bodyPr/>
                    <a:lstStyle/>
                    <a:p>
                      <a:pPr algn="l">
                        <a:lnSpc>
                          <a:spcPct val="115000"/>
                        </a:lnSpc>
                        <a:spcAft>
                          <a:spcPts val="0"/>
                        </a:spcAft>
                      </a:pPr>
                      <a:endParaRPr lang="en-US" sz="1600" b="1" strike="noStrike" dirty="0">
                        <a:solidFill>
                          <a:schemeClr val="tx1"/>
                        </a:solidFill>
                        <a:effectLst/>
                        <a:latin typeface="+mj-lt"/>
                        <a:ea typeface="Calibri"/>
                        <a:cs typeface="Times New Roman"/>
                      </a:endParaRPr>
                    </a:p>
                  </a:txBody>
                  <a:tcPr marL="3840" marR="3840" marT="3840" marB="0" anchor="ctr">
                    <a:solidFill>
                      <a:srgbClr val="92D050"/>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Male</a:t>
                      </a:r>
                      <a:endParaRPr lang="en-US" sz="1600" b="1" dirty="0">
                        <a:effectLst/>
                        <a:latin typeface="+mj-lt"/>
                        <a:ea typeface="Calibri"/>
                        <a:cs typeface="Times New Roman"/>
                      </a:endParaRPr>
                    </a:p>
                  </a:txBody>
                  <a:tcPr marL="3840" marR="3840" marT="3840" marB="0" anchor="ctr">
                    <a:solidFill>
                      <a:schemeClr val="bg1">
                        <a:lumMod val="85000"/>
                      </a:schemeClr>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41%</a:t>
                      </a:r>
                      <a:endParaRPr lang="en-US" sz="1600" b="1" strike="noStrike" dirty="0">
                        <a:solidFill>
                          <a:schemeClr val="tx1"/>
                        </a:solidFill>
                        <a:effectLst/>
                        <a:latin typeface="+mj-lt"/>
                        <a:ea typeface="Calibri"/>
                        <a:cs typeface="Times New Roman"/>
                      </a:endParaRPr>
                    </a:p>
                  </a:txBody>
                  <a:tcPr marL="3840" marR="3840" marT="3840" marB="0" anchor="ctr">
                    <a:solidFill>
                      <a:schemeClr val="bg1">
                        <a:lumMod val="85000"/>
                      </a:schemeClr>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Female</a:t>
                      </a:r>
                      <a:endParaRPr lang="en-US" sz="1600" b="1" dirty="0">
                        <a:effectLst/>
                        <a:latin typeface="+mj-lt"/>
                        <a:ea typeface="Calibri"/>
                        <a:cs typeface="Times New Roman"/>
                      </a:endParaRPr>
                    </a:p>
                  </a:txBody>
                  <a:tcPr marL="3840" marR="3840" marT="3840" marB="0" anchor="ctr">
                    <a:solidFill>
                      <a:srgbClr val="92D050"/>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59%</a:t>
                      </a:r>
                      <a:endParaRPr lang="en-US" sz="1600" b="1" strike="noStrike" dirty="0">
                        <a:solidFill>
                          <a:schemeClr val="tx1"/>
                        </a:solidFill>
                        <a:effectLst/>
                        <a:latin typeface="+mj-lt"/>
                        <a:ea typeface="Calibri"/>
                        <a:cs typeface="Times New Roman"/>
                      </a:endParaRPr>
                    </a:p>
                  </a:txBody>
                  <a:tcPr marL="3840" marR="3840" marT="3840" marB="0" anchor="ctr">
                    <a:solidFill>
                      <a:srgbClr val="92D050"/>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Blacks</a:t>
                      </a:r>
                      <a:endParaRPr lang="en-US" sz="1600" b="1" dirty="0">
                        <a:effectLst/>
                        <a:latin typeface="+mj-lt"/>
                        <a:ea typeface="Calibri"/>
                        <a:cs typeface="Times New Roman"/>
                      </a:endParaRPr>
                    </a:p>
                  </a:txBody>
                  <a:tcPr marL="3840" marR="3840" marT="3840" marB="0" anchor="ctr">
                    <a:solidFill>
                      <a:schemeClr val="bg1">
                        <a:lumMod val="85000"/>
                      </a:schemeClr>
                    </a:solidFill>
                  </a:tcPr>
                </a:tc>
                <a:tc>
                  <a:txBody>
                    <a:bodyPr/>
                    <a:lstStyle/>
                    <a:p>
                      <a:pPr marL="171450" marR="0" indent="0" algn="l" defTabSz="914400" rtl="0" eaLnBrk="1" fontAlgn="auto" latinLnBrk="0" hangingPunct="1">
                        <a:lnSpc>
                          <a:spcPct val="115000"/>
                        </a:lnSpc>
                        <a:spcBef>
                          <a:spcPts val="0"/>
                        </a:spcBef>
                        <a:spcAft>
                          <a:spcPts val="0"/>
                        </a:spcAft>
                        <a:buClrTx/>
                        <a:buSzTx/>
                        <a:buFontTx/>
                        <a:buNone/>
                        <a:tabLst/>
                        <a:defRPr/>
                      </a:pPr>
                      <a:r>
                        <a:rPr lang="en-ZA" sz="1600" b="1" strike="noStrike" dirty="0" smtClean="0">
                          <a:solidFill>
                            <a:schemeClr val="tx1"/>
                          </a:solidFill>
                          <a:effectLst/>
                          <a:latin typeface="+mj-lt"/>
                          <a:ea typeface="Calibri"/>
                          <a:cs typeface="Times New Roman"/>
                        </a:rPr>
                        <a:t>96%</a:t>
                      </a:r>
                      <a:endParaRPr lang="en-US" sz="1600" b="1" strike="noStrike" dirty="0" smtClean="0">
                        <a:solidFill>
                          <a:schemeClr val="tx1"/>
                        </a:solidFill>
                        <a:effectLst/>
                        <a:latin typeface="+mj-lt"/>
                        <a:ea typeface="Calibri"/>
                        <a:cs typeface="Times New Roman"/>
                      </a:endParaRPr>
                    </a:p>
                  </a:txBody>
                  <a:tcPr marL="3840" marR="3840" marT="3840" marB="0" anchor="ctr">
                    <a:solidFill>
                      <a:schemeClr val="bg1">
                        <a:lumMod val="85000"/>
                      </a:schemeClr>
                    </a:solidFill>
                  </a:tcPr>
                </a:tc>
              </a:tr>
              <a:tr h="358918">
                <a:tc>
                  <a:txBody>
                    <a:bodyPr/>
                    <a:lstStyle/>
                    <a:p>
                      <a:pPr marL="101600" indent="0" algn="l">
                        <a:lnSpc>
                          <a:spcPct val="115000"/>
                        </a:lnSpc>
                        <a:spcAft>
                          <a:spcPts val="0"/>
                        </a:spcAft>
                      </a:pPr>
                      <a:r>
                        <a:rPr lang="en-ZA" sz="1600" b="1" dirty="0" smtClean="0">
                          <a:effectLst/>
                          <a:latin typeface="+mj-lt"/>
                          <a:ea typeface="Calibri"/>
                          <a:cs typeface="Times New Roman"/>
                        </a:rPr>
                        <a:t>Whites</a:t>
                      </a:r>
                      <a:endParaRPr lang="en-US" sz="1600" b="1" dirty="0">
                        <a:effectLst/>
                        <a:latin typeface="+mj-lt"/>
                        <a:ea typeface="Calibri"/>
                        <a:cs typeface="Times New Roman"/>
                      </a:endParaRPr>
                    </a:p>
                  </a:txBody>
                  <a:tcPr marL="3840" marR="3840" marT="3840" marB="0" anchor="ctr">
                    <a:solidFill>
                      <a:srgbClr val="92D050"/>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2%</a:t>
                      </a:r>
                      <a:endParaRPr lang="en-US" sz="1600" b="1" strike="noStrike" dirty="0">
                        <a:solidFill>
                          <a:schemeClr val="tx1"/>
                        </a:solidFill>
                        <a:effectLst/>
                        <a:latin typeface="+mj-lt"/>
                        <a:ea typeface="Calibri"/>
                        <a:cs typeface="Times New Roman"/>
                      </a:endParaRPr>
                    </a:p>
                  </a:txBody>
                  <a:tcPr marL="3840" marR="3840" marT="3840" marB="0" anchor="ctr">
                    <a:solidFill>
                      <a:srgbClr val="92D050"/>
                    </a:solidFill>
                  </a:tcPr>
                </a:tc>
              </a:tr>
              <a:tr h="358918">
                <a:tc>
                  <a:txBody>
                    <a:bodyPr/>
                    <a:lstStyle/>
                    <a:p>
                      <a:pPr marL="10160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j-lt"/>
                          <a:ea typeface="Calibri"/>
                          <a:cs typeface="Times New Roman"/>
                        </a:rPr>
                        <a:t>People with Disabilities</a:t>
                      </a:r>
                      <a:endParaRPr lang="en-US" sz="1600" b="1" dirty="0" smtClean="0">
                        <a:effectLst/>
                        <a:latin typeface="+mj-lt"/>
                        <a:ea typeface="Calibri"/>
                        <a:cs typeface="Times New Roman"/>
                      </a:endParaRPr>
                    </a:p>
                  </a:txBody>
                  <a:tcPr marL="3840" marR="3840" marT="3840" marB="0" anchor="ctr">
                    <a:solidFill>
                      <a:schemeClr val="bg1">
                        <a:lumMod val="85000"/>
                      </a:schemeClr>
                    </a:solidFill>
                  </a:tcPr>
                </a:tc>
                <a:tc>
                  <a:txBody>
                    <a:bodyPr/>
                    <a:lstStyle/>
                    <a:p>
                      <a:pPr marL="171450" indent="0" algn="l">
                        <a:lnSpc>
                          <a:spcPct val="115000"/>
                        </a:lnSpc>
                        <a:spcAft>
                          <a:spcPts val="0"/>
                        </a:spcAft>
                      </a:pPr>
                      <a:r>
                        <a:rPr lang="en-ZA" sz="1600" b="1" strike="noStrike" dirty="0" smtClean="0">
                          <a:solidFill>
                            <a:schemeClr val="tx1"/>
                          </a:solidFill>
                          <a:effectLst/>
                          <a:latin typeface="+mj-lt"/>
                          <a:ea typeface="Calibri"/>
                          <a:cs typeface="Times New Roman"/>
                        </a:rPr>
                        <a:t>1.44%</a:t>
                      </a:r>
                      <a:endParaRPr lang="en-US" sz="1600" b="1" strike="noStrike" dirty="0">
                        <a:solidFill>
                          <a:schemeClr val="tx1"/>
                        </a:solidFill>
                        <a:effectLst/>
                        <a:latin typeface="+mj-lt"/>
                        <a:ea typeface="Calibri"/>
                        <a:cs typeface="Times New Roman"/>
                      </a:endParaRPr>
                    </a:p>
                  </a:txBody>
                  <a:tcPr marL="3840" marR="3840" marT="3840" marB="0" anchor="ctr">
                    <a:solidFill>
                      <a:schemeClr val="bg1">
                        <a:lumMod val="85000"/>
                      </a:schemeClr>
                    </a:solidFill>
                  </a:tcPr>
                </a:tc>
              </a:tr>
            </a:tbl>
          </a:graphicData>
        </a:graphic>
      </p:graphicFrame>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7502" y="5733256"/>
            <a:ext cx="1734116" cy="67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172536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20938"/>
            <a:ext cx="8229600" cy="1800225"/>
          </a:xfrm>
        </p:spPr>
        <p:txBody>
          <a:bodyPr>
            <a:normAutofit/>
          </a:bodyPr>
          <a:lstStyle/>
          <a:p>
            <a:pPr eaLnBrk="1" fontAlgn="auto" hangingPunct="1">
              <a:spcAft>
                <a:spcPts val="0"/>
              </a:spcAft>
              <a:defRPr/>
            </a:pPr>
            <a:r>
              <a:rPr lang="en-ZA" sz="3600" b="1" cap="all" dirty="0" smtClean="0">
                <a:cs typeface="Arial" pitchFamily="34" charset="0"/>
              </a:rPr>
              <a:t>Programme 2: Inter-sectoral</a:t>
            </a:r>
            <a:br>
              <a:rPr lang="en-ZA" sz="3600" b="1" cap="all" dirty="0" smtClean="0">
                <a:cs typeface="Arial" pitchFamily="34" charset="0"/>
              </a:rPr>
            </a:br>
            <a:r>
              <a:rPr lang="en-ZA" sz="3600" b="1" cap="all" dirty="0" smtClean="0">
                <a:cs typeface="Arial" pitchFamily="34" charset="0"/>
              </a:rPr>
              <a:t>Coordination </a:t>
            </a:r>
            <a:r>
              <a:rPr lang="en-ZA" sz="3600" b="1" cap="all" dirty="0">
                <a:cs typeface="Arial" pitchFamily="34" charset="0"/>
              </a:rPr>
              <a:t>and </a:t>
            </a:r>
            <a:r>
              <a:rPr lang="en-ZA" sz="3600" b="1" cap="all" dirty="0" smtClean="0">
                <a:cs typeface="Arial" pitchFamily="34" charset="0"/>
              </a:rPr>
              <a:t>Strategic Partnerships</a:t>
            </a:r>
            <a:endParaRPr lang="en-ZA" sz="3600" cap="all" dirty="0">
              <a:cs typeface="Arial" pitchFamily="34" charset="0"/>
            </a:endParaRPr>
          </a:p>
        </p:txBody>
      </p:sp>
      <p:sp>
        <p:nvSpPr>
          <p:cNvPr id="17411" name="Slide Number Placeholder 1"/>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C53F9A-83FB-40BA-B2D7-AE121476D2E5}" type="slidenum">
              <a:rPr lang="en-ZA" smtClean="0">
                <a:solidFill>
                  <a:srgbClr val="000000"/>
                </a:solidFill>
                <a:latin typeface="Arial" charset="0"/>
              </a:rPr>
              <a:pPr fontAlgn="base">
                <a:spcBef>
                  <a:spcPct val="0"/>
                </a:spcBef>
                <a:spcAft>
                  <a:spcPct val="0"/>
                </a:spcAft>
                <a:defRPr/>
              </a:pPr>
              <a:t>19</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4150" y="115888"/>
            <a:ext cx="8229600" cy="765175"/>
          </a:xfrm>
        </p:spPr>
        <p:txBody>
          <a:bodyPr/>
          <a:lstStyle/>
          <a:p>
            <a:pPr eaLnBrk="1" hangingPunct="1"/>
            <a:r>
              <a:rPr lang="en-GB" altLang="en-US" sz="2800" b="1" smtClean="0"/>
              <a:t>OUTLINE OF THE PRESENTATION</a:t>
            </a:r>
          </a:p>
        </p:txBody>
      </p:sp>
      <p:sp>
        <p:nvSpPr>
          <p:cNvPr id="3" name="Content Placeholder 2"/>
          <p:cNvSpPr>
            <a:spLocks noGrp="1"/>
          </p:cNvSpPr>
          <p:nvPr>
            <p:ph idx="1"/>
          </p:nvPr>
        </p:nvSpPr>
        <p:spPr>
          <a:xfrm>
            <a:off x="457200" y="1773238"/>
            <a:ext cx="8229600" cy="4352925"/>
          </a:xfrm>
        </p:spPr>
        <p:txBody>
          <a:bodyPr/>
          <a:lstStyle/>
          <a:p>
            <a:pPr>
              <a:defRPr/>
            </a:pPr>
            <a:r>
              <a:rPr lang="en-ZA" sz="3000" dirty="0" smtClean="0"/>
              <a:t>Introduction</a:t>
            </a:r>
          </a:p>
          <a:p>
            <a:pPr>
              <a:defRPr/>
            </a:pPr>
            <a:r>
              <a:rPr lang="en-ZA" sz="3000" dirty="0" smtClean="0"/>
              <a:t>Background</a:t>
            </a:r>
          </a:p>
          <a:p>
            <a:pPr>
              <a:defRPr/>
            </a:pPr>
            <a:r>
              <a:rPr lang="en-ZA" sz="3000" dirty="0" smtClean="0"/>
              <a:t>2016-2019 MTSF &amp; NDP Priorities</a:t>
            </a:r>
          </a:p>
          <a:p>
            <a:pPr>
              <a:defRPr/>
            </a:pPr>
            <a:r>
              <a:rPr lang="en-ZA" sz="3000" dirty="0" smtClean="0"/>
              <a:t>2017-2018 Commitments</a:t>
            </a:r>
          </a:p>
          <a:p>
            <a:pPr>
              <a:defRPr/>
            </a:pPr>
            <a:r>
              <a:rPr lang="en-ZA" sz="3000" dirty="0" smtClean="0"/>
              <a:t>Overview of Departmental Performance</a:t>
            </a:r>
          </a:p>
          <a:p>
            <a:pPr>
              <a:defRPr/>
            </a:pPr>
            <a:r>
              <a:rPr lang="en-ZA" sz="3000" dirty="0" smtClean="0"/>
              <a:t>Financial Information</a:t>
            </a:r>
          </a:p>
          <a:p>
            <a:pPr>
              <a:defRPr/>
            </a:pPr>
            <a:r>
              <a:rPr lang="en-ZA" sz="3000" dirty="0" smtClean="0"/>
              <a:t>Audit Findings Action Plans</a:t>
            </a:r>
          </a:p>
          <a:p>
            <a:pPr lvl="1">
              <a:defRPr/>
            </a:pPr>
            <a:endParaRPr lang="en-ZA" sz="2000" dirty="0" smtClean="0"/>
          </a:p>
          <a:p>
            <a:pPr>
              <a:defRPr/>
            </a:pPr>
            <a:endParaRPr lang="en-ZA" sz="2400" dirty="0"/>
          </a:p>
          <a:p>
            <a:pPr>
              <a:defRPr/>
            </a:pPr>
            <a:endParaRPr lang="en-ZA" sz="2400" dirty="0" smtClean="0"/>
          </a:p>
          <a:p>
            <a:pPr>
              <a:defRPr/>
            </a:pPr>
            <a:endParaRPr lang="en-ZA" sz="2400" dirty="0" smtClean="0"/>
          </a:p>
          <a:p>
            <a:pPr>
              <a:defRPr/>
            </a:pPr>
            <a:endParaRPr lang="en-ZA" sz="2400" dirty="0" smtClean="0"/>
          </a:p>
          <a:p>
            <a:pPr>
              <a:defRPr/>
            </a:pPr>
            <a:endParaRPr lang="en-ZA" sz="2400" dirty="0" smtClean="0"/>
          </a:p>
          <a:p>
            <a:pPr marL="0" indent="0">
              <a:buFontTx/>
              <a:buNone/>
              <a:defRPr/>
            </a:pPr>
            <a:endParaRPr lang="en-ZA" sz="2400" dirty="0" smtClean="0"/>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EAC704-963B-4656-843E-F8D23CA16C5B}" type="slidenum">
              <a:rPr lang="en-US" smtClean="0">
                <a:solidFill>
                  <a:srgbClr val="000000"/>
                </a:solidFill>
                <a:latin typeface="Arial" charset="0"/>
              </a:rPr>
              <a:pPr fontAlgn="base">
                <a:spcBef>
                  <a:spcPct val="0"/>
                </a:spcBef>
                <a:spcAft>
                  <a:spcPct val="0"/>
                </a:spcAft>
                <a:defRPr/>
              </a:pPr>
              <a:t>2</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KEY ACHIEVEMENTS</a:t>
            </a:r>
            <a:r>
              <a:rPr lang="en-ZA" sz="5400" b="1" dirty="0" smtClean="0"/>
              <a:t/>
            </a:r>
            <a:br>
              <a:rPr lang="en-ZA" sz="5400" b="1" dirty="0" smtClean="0"/>
            </a:br>
            <a:endParaRPr lang="en-US" dirty="0"/>
          </a:p>
        </p:txBody>
      </p:sp>
      <p:sp>
        <p:nvSpPr>
          <p:cNvPr id="3" name="Slide Number Placeholder 2"/>
          <p:cNvSpPr>
            <a:spLocks noGrp="1"/>
          </p:cNvSpPr>
          <p:nvPr>
            <p:ph type="sldNum" sz="quarter" idx="11"/>
          </p:nvPr>
        </p:nvSpPr>
        <p:spPr/>
        <p:txBody>
          <a:bodyPr/>
          <a:lstStyle/>
          <a:p>
            <a:pPr>
              <a:defRPr/>
            </a:pPr>
            <a:fld id="{AC4A24A5-0F05-423E-A9E2-4B546B697AEB}" type="slidenum">
              <a:rPr lang="en-ZA" smtClean="0"/>
              <a:pPr>
                <a:defRPr/>
              </a:pPr>
              <a:t>20</a:t>
            </a:fld>
            <a:endParaRPr lang="en-ZA"/>
          </a:p>
        </p:txBody>
      </p:sp>
      <p:sp>
        <p:nvSpPr>
          <p:cNvPr id="5" name="Content Placeholder 2"/>
          <p:cNvSpPr txBox="1">
            <a:spLocks/>
          </p:cNvSpPr>
          <p:nvPr/>
        </p:nvSpPr>
        <p:spPr>
          <a:xfrm>
            <a:off x="417921" y="1412776"/>
            <a:ext cx="8229600" cy="504056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ZA" sz="2400" kern="0" dirty="0" smtClean="0"/>
              <a:t>Number of successful public interaction events between the political champions and communities throughout the country</a:t>
            </a:r>
          </a:p>
          <a:p>
            <a:endParaRPr lang="en-ZA" sz="2400" kern="0" dirty="0"/>
          </a:p>
          <a:p>
            <a:r>
              <a:rPr lang="en-ZA" sz="2400" kern="0" dirty="0" smtClean="0"/>
              <a:t>Facilitation of opening of satellite police stations and mobile police service delivery points</a:t>
            </a:r>
          </a:p>
          <a:p>
            <a:pPr>
              <a:defRPr/>
            </a:pPr>
            <a:endParaRPr lang="en-ZA" sz="2400" kern="0" dirty="0" smtClean="0"/>
          </a:p>
          <a:p>
            <a:pPr marL="0" indent="0">
              <a:buFontTx/>
              <a:buNone/>
              <a:defRPr/>
            </a:pPr>
            <a:endParaRPr lang="en-ZA" sz="2400" kern="0" dirty="0" smtClean="0"/>
          </a:p>
          <a:p>
            <a:pPr>
              <a:defRPr/>
            </a:pPr>
            <a:endParaRPr lang="en-ZA" sz="2400" kern="0" dirty="0" smtClean="0"/>
          </a:p>
          <a:p>
            <a:pPr>
              <a:defRPr/>
            </a:pPr>
            <a:endParaRPr lang="en-ZA" sz="2400" kern="0" dirty="0" smtClean="0"/>
          </a:p>
          <a:p>
            <a:pPr>
              <a:defRPr/>
            </a:pPr>
            <a:endParaRPr lang="en-ZA" sz="2400" kern="0" dirty="0" smtClean="0"/>
          </a:p>
          <a:p>
            <a:pPr marL="0" indent="0">
              <a:buFontTx/>
              <a:buNone/>
              <a:defRPr/>
            </a:pPr>
            <a:endParaRPr lang="en-ZA" sz="2400" kern="0" dirty="0" smtClean="0"/>
          </a:p>
        </p:txBody>
      </p:sp>
      <p:pic>
        <p:nvPicPr>
          <p:cNvPr id="6"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72400" y="6025541"/>
            <a:ext cx="943000" cy="366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413454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b="1" dirty="0" smtClean="0"/>
              <a:t>INTERSECTORAL COORDINATION AND STRATEGIC PARTNERSHIPS:</a:t>
            </a:r>
            <a:r>
              <a:rPr lang="en-ZA" altLang="en-US" sz="2700" b="1" dirty="0"/>
              <a:t>OVERALL </a:t>
            </a:r>
            <a:r>
              <a:rPr lang="en-ZA" altLang="en-US" sz="2700" b="1" dirty="0" smtClean="0"/>
              <a:t>PERFORMANCE</a:t>
            </a:r>
            <a:r>
              <a:rPr lang="en-US" dirty="0" smtClean="0"/>
              <a:t/>
            </a:r>
            <a:br>
              <a:rPr lang="en-US" dirty="0" smtClean="0"/>
            </a:br>
            <a:endParaRPr lang="en-US" dirty="0"/>
          </a:p>
        </p:txBody>
      </p:sp>
      <p:sp>
        <p:nvSpPr>
          <p:cNvPr id="3" name="Slide Number Placeholder 2"/>
          <p:cNvSpPr>
            <a:spLocks noGrp="1"/>
          </p:cNvSpPr>
          <p:nvPr>
            <p:ph type="sldNum" sz="quarter" idx="11"/>
          </p:nvPr>
        </p:nvSpPr>
        <p:spPr/>
        <p:txBody>
          <a:bodyPr/>
          <a:lstStyle/>
          <a:p>
            <a:pPr>
              <a:defRPr/>
            </a:pPr>
            <a:fld id="{2EC14F27-326F-465B-891B-AEEE0D105000}" type="slidenum">
              <a:rPr lang="en-ZA" smtClean="0"/>
              <a:pPr>
                <a:defRPr/>
              </a:pPr>
              <a:t>21</a:t>
            </a:fld>
            <a:endParaRPr lang="en-ZA"/>
          </a:p>
        </p:txBody>
      </p:sp>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xmlns="" val="3549797473"/>
              </p:ext>
            </p:extLst>
          </p:nvPr>
        </p:nvGraphicFramePr>
        <p:xfrm>
          <a:off x="457200" y="1628800"/>
          <a:ext cx="807524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78808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82550"/>
            <a:ext cx="8229600" cy="1143000"/>
          </a:xfrm>
        </p:spPr>
        <p:txBody>
          <a:bodyPr anchor="t"/>
          <a:lstStyle/>
          <a:p>
            <a:pPr eaLnBrk="1" hangingPunct="1"/>
            <a:r>
              <a:rPr lang="en-ZA" altLang="en-US" sz="2800" b="1" dirty="0" smtClean="0">
                <a:cs typeface="Arial" charset="0"/>
              </a:rPr>
              <a:t>TARGETS NOT ACHIEVED AND REASONS FOR NON-ACHIEVEMENT </a:t>
            </a:r>
          </a:p>
        </p:txBody>
      </p:sp>
      <p:sp>
        <p:nvSpPr>
          <p:cNvPr id="27651" name="Content Placeholder 2"/>
          <p:cNvSpPr>
            <a:spLocks noGrp="1"/>
          </p:cNvSpPr>
          <p:nvPr>
            <p:ph idx="1"/>
          </p:nvPr>
        </p:nvSpPr>
        <p:spPr>
          <a:xfrm>
            <a:off x="179388" y="1484313"/>
            <a:ext cx="8785225" cy="4525962"/>
          </a:xfrm>
        </p:spPr>
        <p:txBody>
          <a:bodyPr/>
          <a:lstStyle/>
          <a:p>
            <a:r>
              <a:rPr lang="en-ZA" sz="2400" dirty="0" smtClean="0"/>
              <a:t>Challenges and delays in the finalisation and preparation to source a service provider</a:t>
            </a:r>
            <a:endParaRPr lang="en-ZA" sz="2400" dirty="0"/>
          </a:p>
          <a:p>
            <a:endParaRPr lang="en-ZA" sz="2400" dirty="0" smtClean="0"/>
          </a:p>
          <a:p>
            <a:r>
              <a:rPr lang="en-ZA" sz="2400" dirty="0" smtClean="0"/>
              <a:t>A </a:t>
            </a:r>
            <a:r>
              <a:rPr lang="en-ZA" sz="2400" dirty="0"/>
              <a:t>service provider to develop the CPF training manual is being </a:t>
            </a:r>
            <a:r>
              <a:rPr lang="en-ZA" sz="2400" dirty="0" smtClean="0"/>
              <a:t>sourced through </a:t>
            </a:r>
            <a:r>
              <a:rPr lang="en-ZA" sz="2400" dirty="0"/>
              <a:t>a tender </a:t>
            </a:r>
            <a:r>
              <a:rPr lang="en-ZA" sz="2400" dirty="0" smtClean="0"/>
              <a:t>process</a:t>
            </a:r>
            <a:endParaRPr lang="en-ZA" altLang="en-US" sz="2400" dirty="0" smtClean="0"/>
          </a:p>
        </p:txBody>
      </p:sp>
      <p:sp>
        <p:nvSpPr>
          <p:cNvPr id="32772"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5F041D-DC81-4CAE-B0F4-63536D7032C4}" type="slidenum">
              <a:rPr lang="en-ZA" smtClean="0">
                <a:solidFill>
                  <a:srgbClr val="000000"/>
                </a:solidFill>
                <a:latin typeface="Arial" charset="0"/>
              </a:rPr>
              <a:pPr fontAlgn="base">
                <a:spcBef>
                  <a:spcPct val="0"/>
                </a:spcBef>
                <a:spcAft>
                  <a:spcPct val="0"/>
                </a:spcAft>
                <a:defRPr/>
              </a:pPr>
              <a:t>22</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349500"/>
            <a:ext cx="8229600" cy="1800225"/>
          </a:xfrm>
        </p:spPr>
        <p:txBody>
          <a:bodyPr>
            <a:normAutofit/>
          </a:bodyPr>
          <a:lstStyle/>
          <a:p>
            <a:pPr eaLnBrk="1" fontAlgn="auto" hangingPunct="1">
              <a:spcAft>
                <a:spcPts val="0"/>
              </a:spcAft>
              <a:defRPr/>
            </a:pPr>
            <a:r>
              <a:rPr lang="en-ZA" sz="3600" b="1" cap="all" dirty="0" smtClean="0">
                <a:cs typeface="Arial" pitchFamily="34" charset="0"/>
              </a:rPr>
              <a:t>Programme 3: </a:t>
            </a:r>
            <a:r>
              <a:rPr lang="en-ZA" sz="3600" b="1" cap="all" dirty="0">
                <a:cs typeface="Arial" pitchFamily="34" charset="0"/>
              </a:rPr>
              <a:t>Legislation </a:t>
            </a:r>
            <a:r>
              <a:rPr lang="en-ZA" sz="3600" b="1" cap="all" dirty="0" smtClean="0">
                <a:cs typeface="Arial" pitchFamily="34" charset="0"/>
              </a:rPr>
              <a:t>and Policy Development </a:t>
            </a:r>
            <a:endParaRPr lang="en-ZA" sz="3600" b="1" cap="all" dirty="0">
              <a:cs typeface="Arial" pitchFamily="34" charset="0"/>
            </a:endParaRPr>
          </a:p>
        </p:txBody>
      </p:sp>
      <p:sp>
        <p:nvSpPr>
          <p:cNvPr id="22531" name="Slide Number Placeholder 1"/>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26940A-9E73-4A4F-B3F9-32AF9DB844AE}" type="slidenum">
              <a:rPr lang="en-ZA" smtClean="0">
                <a:solidFill>
                  <a:srgbClr val="000000"/>
                </a:solidFill>
                <a:latin typeface="Arial" charset="0"/>
              </a:rPr>
              <a:pPr fontAlgn="base">
                <a:spcBef>
                  <a:spcPct val="0"/>
                </a:spcBef>
                <a:spcAft>
                  <a:spcPct val="0"/>
                </a:spcAft>
                <a:defRPr/>
              </a:pPr>
              <a:t>23</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349500"/>
            <a:ext cx="8229600" cy="1800225"/>
          </a:xfrm>
        </p:spPr>
        <p:txBody>
          <a:bodyPr>
            <a:normAutofit/>
          </a:bodyPr>
          <a:lstStyle/>
          <a:p>
            <a:pPr eaLnBrk="1" fontAlgn="auto" hangingPunct="1">
              <a:spcAft>
                <a:spcPts val="0"/>
              </a:spcAft>
              <a:defRPr/>
            </a:pPr>
            <a:r>
              <a:rPr lang="en-ZA" sz="3600" b="1" cap="all" dirty="0" smtClean="0">
                <a:cs typeface="Arial" pitchFamily="34" charset="0"/>
              </a:rPr>
              <a:t>SUB-Programme 3.1: Policy Development </a:t>
            </a:r>
            <a:endParaRPr lang="en-ZA" sz="3600" b="1" cap="all" dirty="0">
              <a:cs typeface="Arial" pitchFamily="34" charset="0"/>
            </a:endParaRPr>
          </a:p>
        </p:txBody>
      </p:sp>
      <p:sp>
        <p:nvSpPr>
          <p:cNvPr id="22531" name="Slide Number Placeholder 1"/>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26940A-9E73-4A4F-B3F9-32AF9DB844AE}" type="slidenum">
              <a:rPr lang="en-ZA" smtClean="0">
                <a:solidFill>
                  <a:srgbClr val="000000"/>
                </a:solidFill>
                <a:latin typeface="Arial" charset="0"/>
              </a:rPr>
              <a:pPr fontAlgn="base">
                <a:spcBef>
                  <a:spcPct val="0"/>
                </a:spcBef>
                <a:spcAft>
                  <a:spcPct val="0"/>
                </a:spcAft>
                <a:defRPr/>
              </a:pPr>
              <a:t>24</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985492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KEY ACHIEVEMENTS</a:t>
            </a:r>
            <a:r>
              <a:rPr lang="en-ZA" sz="5400" b="1" dirty="0" smtClean="0"/>
              <a:t/>
            </a:r>
            <a:br>
              <a:rPr lang="en-ZA" sz="5400" b="1" dirty="0" smtClean="0"/>
            </a:br>
            <a:endParaRPr lang="en-US" dirty="0"/>
          </a:p>
        </p:txBody>
      </p:sp>
      <p:sp>
        <p:nvSpPr>
          <p:cNvPr id="3" name="Slide Number Placeholder 2"/>
          <p:cNvSpPr>
            <a:spLocks noGrp="1"/>
          </p:cNvSpPr>
          <p:nvPr>
            <p:ph type="sldNum" sz="quarter" idx="11"/>
          </p:nvPr>
        </p:nvSpPr>
        <p:spPr/>
        <p:txBody>
          <a:bodyPr/>
          <a:lstStyle/>
          <a:p>
            <a:pPr>
              <a:defRPr/>
            </a:pPr>
            <a:fld id="{AC4A24A5-0F05-423E-A9E2-4B546B697AEB}" type="slidenum">
              <a:rPr lang="en-ZA" smtClean="0"/>
              <a:pPr>
                <a:defRPr/>
              </a:pPr>
              <a:t>25</a:t>
            </a:fld>
            <a:endParaRPr lang="en-ZA"/>
          </a:p>
        </p:txBody>
      </p:sp>
      <p:sp>
        <p:nvSpPr>
          <p:cNvPr id="5" name="Content Placeholder 2"/>
          <p:cNvSpPr txBox="1">
            <a:spLocks/>
          </p:cNvSpPr>
          <p:nvPr/>
        </p:nvSpPr>
        <p:spPr>
          <a:xfrm>
            <a:off x="417921" y="1412776"/>
            <a:ext cx="8229600" cy="504056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ZA" sz="2400" dirty="0"/>
              <a:t>P</a:t>
            </a:r>
            <a:r>
              <a:rPr lang="en-ZA" sz="2400" dirty="0" smtClean="0"/>
              <a:t>olicy </a:t>
            </a:r>
            <a:r>
              <a:rPr lang="en-ZA" sz="2400" dirty="0"/>
              <a:t>on Reducing Barriers </a:t>
            </a:r>
            <a:r>
              <a:rPr lang="en-ZA" sz="2400" dirty="0" smtClean="0"/>
              <a:t>to Reporting </a:t>
            </a:r>
            <a:r>
              <a:rPr lang="en-ZA" sz="2400" dirty="0"/>
              <a:t>on Sexual Offences and Domestic Violence has been </a:t>
            </a:r>
            <a:r>
              <a:rPr lang="en-ZA" sz="2400" dirty="0" smtClean="0"/>
              <a:t>approved</a:t>
            </a:r>
          </a:p>
          <a:p>
            <a:pPr marL="0" indent="0">
              <a:buNone/>
            </a:pPr>
            <a:endParaRPr lang="en-ZA" sz="2400" dirty="0" smtClean="0"/>
          </a:p>
          <a:p>
            <a:r>
              <a:rPr lang="en-ZA" sz="2400" dirty="0"/>
              <a:t>P</a:t>
            </a:r>
            <a:r>
              <a:rPr lang="en-ZA" sz="2400" dirty="0" smtClean="0"/>
              <a:t>olicy </a:t>
            </a:r>
            <a:r>
              <a:rPr lang="en-ZA" sz="2400" dirty="0"/>
              <a:t>framework for establishing a Single Police Service was finalised </a:t>
            </a:r>
            <a:r>
              <a:rPr lang="en-ZA" sz="2400" dirty="0" smtClean="0"/>
              <a:t>and approved</a:t>
            </a:r>
            <a:endParaRPr lang="en-ZA" sz="2400" kern="0" dirty="0" smtClean="0">
              <a:solidFill>
                <a:srgbClr val="000000"/>
              </a:solidFill>
            </a:endParaRPr>
          </a:p>
          <a:p>
            <a:pPr marL="0" indent="0">
              <a:buFontTx/>
              <a:buNone/>
              <a:defRPr/>
            </a:pPr>
            <a:endParaRPr lang="en-ZA" sz="2400" kern="0" dirty="0" smtClean="0">
              <a:solidFill>
                <a:srgbClr val="000000"/>
              </a:solidFill>
            </a:endParaRPr>
          </a:p>
          <a:p>
            <a:pPr>
              <a:defRPr/>
            </a:pPr>
            <a:endParaRPr lang="en-ZA" sz="2400" kern="0" dirty="0" smtClean="0">
              <a:solidFill>
                <a:srgbClr val="000000"/>
              </a:solidFill>
            </a:endParaRPr>
          </a:p>
          <a:p>
            <a:pPr>
              <a:defRPr/>
            </a:pPr>
            <a:endParaRPr lang="en-ZA" sz="2400" kern="0" dirty="0" smtClean="0">
              <a:solidFill>
                <a:srgbClr val="000000"/>
              </a:solidFill>
            </a:endParaRPr>
          </a:p>
          <a:p>
            <a:pPr>
              <a:defRPr/>
            </a:pPr>
            <a:endParaRPr lang="en-ZA" sz="2400" kern="0" dirty="0" smtClean="0">
              <a:solidFill>
                <a:srgbClr val="000000"/>
              </a:solidFill>
            </a:endParaRPr>
          </a:p>
          <a:p>
            <a:pPr marL="0" indent="0">
              <a:buFontTx/>
              <a:buNone/>
              <a:defRPr/>
            </a:pPr>
            <a:endParaRPr lang="en-ZA" sz="2400" kern="0" dirty="0" smtClean="0">
              <a:solidFill>
                <a:srgbClr val="000000"/>
              </a:solidFill>
            </a:endParaRPr>
          </a:p>
        </p:txBody>
      </p:sp>
      <p:pic>
        <p:nvPicPr>
          <p:cNvPr id="6"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72400" y="6025541"/>
            <a:ext cx="943000" cy="366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27214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242888"/>
            <a:ext cx="8229600" cy="1143001"/>
          </a:xfrm>
        </p:spPr>
        <p:txBody>
          <a:bodyPr anchor="t"/>
          <a:lstStyle/>
          <a:p>
            <a:pPr eaLnBrk="1" hangingPunct="1"/>
            <a:r>
              <a:rPr lang="en-ZA" altLang="en-US" sz="2400" b="1" dirty="0" smtClean="0">
                <a:cs typeface="Arial" charset="0"/>
              </a:rPr>
              <a:t/>
            </a:r>
            <a:br>
              <a:rPr lang="en-ZA" altLang="en-US" sz="2400" b="1" dirty="0" smtClean="0">
                <a:cs typeface="Arial" charset="0"/>
              </a:rPr>
            </a:br>
            <a:r>
              <a:rPr lang="en-ZA" altLang="en-US" sz="2800" b="1" dirty="0" smtClean="0">
                <a:cs typeface="Arial" charset="0"/>
              </a:rPr>
              <a:t>TARGETS </a:t>
            </a:r>
            <a:r>
              <a:rPr lang="en-ZA" altLang="en-US" sz="2800" b="1" dirty="0">
                <a:cs typeface="Arial" charset="0"/>
              </a:rPr>
              <a:t>NOT ACHIEVED AND REASONS FOR NON-ACHIEVEMENT </a:t>
            </a:r>
            <a:endParaRPr lang="en-ZA" altLang="en-US" sz="2800" b="1" dirty="0" smtClean="0">
              <a:cs typeface="Arial" charset="0"/>
            </a:endParaRPr>
          </a:p>
        </p:txBody>
      </p:sp>
      <p:sp>
        <p:nvSpPr>
          <p:cNvPr id="20483" name="Content Placeholder 2"/>
          <p:cNvSpPr>
            <a:spLocks noGrp="1"/>
          </p:cNvSpPr>
          <p:nvPr>
            <p:ph idx="1"/>
          </p:nvPr>
        </p:nvSpPr>
        <p:spPr>
          <a:xfrm>
            <a:off x="467544" y="1484784"/>
            <a:ext cx="8229600" cy="4525962"/>
          </a:xfrm>
        </p:spPr>
        <p:txBody>
          <a:bodyPr/>
          <a:lstStyle/>
          <a:p>
            <a:r>
              <a:rPr lang="en-ZA" sz="2400" dirty="0"/>
              <a:t>The CPF policy was finalised in December 2017, but a request was </a:t>
            </a:r>
            <a:r>
              <a:rPr lang="en-ZA" sz="2400" dirty="0" smtClean="0"/>
              <a:t>made that </a:t>
            </a:r>
            <a:r>
              <a:rPr lang="en-ZA" sz="2400" dirty="0"/>
              <a:t>a task team be established to further consult on the policy towards </a:t>
            </a:r>
            <a:r>
              <a:rPr lang="en-ZA" sz="2400" dirty="0" smtClean="0"/>
              <a:t>finalisation</a:t>
            </a:r>
          </a:p>
          <a:p>
            <a:r>
              <a:rPr lang="en-ZA" sz="2400" dirty="0" smtClean="0"/>
              <a:t>Consultation </a:t>
            </a:r>
            <a:r>
              <a:rPr lang="en-ZA" sz="2400" dirty="0"/>
              <a:t>has been ongoing and the </a:t>
            </a:r>
            <a:r>
              <a:rPr lang="en-ZA" sz="2400" dirty="0" smtClean="0"/>
              <a:t>policy will </a:t>
            </a:r>
            <a:r>
              <a:rPr lang="en-ZA" sz="2400" dirty="0"/>
              <a:t>be finalised in </a:t>
            </a:r>
            <a:r>
              <a:rPr lang="en-ZA" sz="2400" dirty="0" smtClean="0"/>
              <a:t>2018/19</a:t>
            </a:r>
          </a:p>
          <a:p>
            <a:endParaRPr lang="en-ZA" sz="2000" dirty="0" smtClean="0"/>
          </a:p>
        </p:txBody>
      </p:sp>
      <p:sp>
        <p:nvSpPr>
          <p:cNvPr id="32772"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49A11C-C5F0-4649-B831-D8F3CB3EB36C}" type="slidenum">
              <a:rPr lang="en-ZA" smtClean="0">
                <a:solidFill>
                  <a:srgbClr val="000000"/>
                </a:solidFill>
                <a:latin typeface="Arial" charset="0"/>
              </a:rPr>
              <a:pPr fontAlgn="base">
                <a:spcBef>
                  <a:spcPct val="0"/>
                </a:spcBef>
                <a:spcAft>
                  <a:spcPct val="0"/>
                </a:spcAft>
                <a:defRPr/>
              </a:pPr>
              <a:t>26</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3065" y="5877272"/>
            <a:ext cx="1735088" cy="674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372230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49500"/>
            <a:ext cx="8229600" cy="1800225"/>
          </a:xfrm>
        </p:spPr>
        <p:txBody>
          <a:bodyPr>
            <a:normAutofit/>
          </a:bodyPr>
          <a:lstStyle/>
          <a:p>
            <a:pPr eaLnBrk="1" fontAlgn="auto" hangingPunct="1">
              <a:spcAft>
                <a:spcPts val="0"/>
              </a:spcAft>
              <a:defRPr/>
            </a:pPr>
            <a:r>
              <a:rPr lang="en-ZA" sz="3600" b="1" cap="all" dirty="0" smtClean="0">
                <a:cs typeface="Arial" pitchFamily="34" charset="0"/>
              </a:rPr>
              <a:t>SUB-Programme 3.2: LEGISLATION</a:t>
            </a:r>
            <a:endParaRPr lang="en-ZA" sz="3600" b="1" cap="all" dirty="0">
              <a:cs typeface="Arial" pitchFamily="34" charset="0"/>
            </a:endParaRPr>
          </a:p>
        </p:txBody>
      </p:sp>
      <p:sp>
        <p:nvSpPr>
          <p:cNvPr id="22531" name="Slide Number Placeholder 1"/>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26940A-9E73-4A4F-B3F9-32AF9DB844AE}" type="slidenum">
              <a:rPr lang="en-ZA" smtClean="0">
                <a:solidFill>
                  <a:srgbClr val="000000"/>
                </a:solidFill>
                <a:latin typeface="Arial" charset="0"/>
              </a:rPr>
              <a:pPr fontAlgn="base">
                <a:spcBef>
                  <a:spcPct val="0"/>
                </a:spcBef>
                <a:spcAft>
                  <a:spcPct val="0"/>
                </a:spcAft>
                <a:defRPr/>
              </a:pPr>
              <a:t>27</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499284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242888"/>
            <a:ext cx="8229600" cy="1143001"/>
          </a:xfrm>
        </p:spPr>
        <p:txBody>
          <a:bodyPr anchor="t"/>
          <a:lstStyle/>
          <a:p>
            <a:pPr eaLnBrk="1" hangingPunct="1"/>
            <a:r>
              <a:rPr lang="en-ZA" altLang="en-US" sz="2400" b="1" dirty="0" smtClean="0">
                <a:cs typeface="Arial" charset="0"/>
              </a:rPr>
              <a:t/>
            </a:r>
            <a:br>
              <a:rPr lang="en-ZA" altLang="en-US" sz="2400" b="1" dirty="0" smtClean="0">
                <a:cs typeface="Arial" charset="0"/>
              </a:rPr>
            </a:br>
            <a:r>
              <a:rPr lang="en-ZA" sz="2800" b="1" dirty="0"/>
              <a:t>KEY ACHIEVEMENTS </a:t>
            </a:r>
            <a:endParaRPr lang="en-ZA" altLang="en-US" sz="2800" b="1" dirty="0" smtClean="0">
              <a:cs typeface="Arial" charset="0"/>
            </a:endParaRPr>
          </a:p>
        </p:txBody>
      </p:sp>
      <p:sp>
        <p:nvSpPr>
          <p:cNvPr id="20483" name="Content Placeholder 2"/>
          <p:cNvSpPr>
            <a:spLocks noGrp="1"/>
          </p:cNvSpPr>
          <p:nvPr>
            <p:ph idx="1"/>
          </p:nvPr>
        </p:nvSpPr>
        <p:spPr>
          <a:xfrm>
            <a:off x="189608" y="1476847"/>
            <a:ext cx="8640960" cy="4525962"/>
          </a:xfrm>
        </p:spPr>
        <p:txBody>
          <a:bodyPr/>
          <a:lstStyle/>
          <a:p>
            <a:r>
              <a:rPr lang="en-ZA" sz="1900" dirty="0" smtClean="0"/>
              <a:t>Drafting of the Firearms Control Amendment Bill was finalised and key policy proposals incorporated</a:t>
            </a:r>
          </a:p>
          <a:p>
            <a:r>
              <a:rPr lang="en-ZA" sz="1900" dirty="0" smtClean="0"/>
              <a:t>The deliberations on Critical Infrastructure Protection Bill were finalised by the Portfolio Committee on Police</a:t>
            </a:r>
          </a:p>
          <a:p>
            <a:r>
              <a:rPr lang="en-ZA" sz="1900" dirty="0" smtClean="0"/>
              <a:t>The draft </a:t>
            </a:r>
            <a:r>
              <a:rPr lang="en-US" sz="1900" dirty="0"/>
              <a:t>Criminal Law (Forensic </a:t>
            </a:r>
            <a:r>
              <a:rPr lang="en-US" sz="1900" dirty="0" smtClean="0"/>
              <a:t>Procedures) Amendment Bill (“the draft Bill”) was prepared and submitted to Minister in June 2017 and approved for further </a:t>
            </a:r>
            <a:r>
              <a:rPr lang="en-US" sz="1900" dirty="0"/>
              <a:t>processing. The </a:t>
            </a:r>
            <a:r>
              <a:rPr lang="en-US" sz="1900" dirty="0" smtClean="0"/>
              <a:t>draft </a:t>
            </a:r>
            <a:r>
              <a:rPr lang="en-US" sz="1900" dirty="0"/>
              <a:t>Bill was presented to the Development Committee and the JCPS Director </a:t>
            </a:r>
            <a:r>
              <a:rPr lang="en-US" sz="1900" dirty="0" smtClean="0"/>
              <a:t>Generals’ Cluster. </a:t>
            </a:r>
            <a:r>
              <a:rPr lang="en-US" sz="1900" dirty="0"/>
              <a:t>Approval was obtained to proceed to Cabinet for further processing of the </a:t>
            </a:r>
            <a:r>
              <a:rPr lang="en-US" sz="1900" dirty="0" smtClean="0"/>
              <a:t>Bill</a:t>
            </a:r>
            <a:endParaRPr lang="en-ZA" sz="1900" dirty="0"/>
          </a:p>
          <a:p>
            <a:r>
              <a:rPr lang="en-ZA" sz="1900" dirty="0" smtClean="0"/>
              <a:t>The draft </a:t>
            </a:r>
            <a:r>
              <a:rPr lang="en-US" sz="1900" dirty="0" smtClean="0"/>
              <a:t>Protection </a:t>
            </a:r>
            <a:r>
              <a:rPr lang="en-US" sz="1900" dirty="0"/>
              <a:t>of Constitutional Democracy against Terrorist and related activities </a:t>
            </a:r>
            <a:r>
              <a:rPr lang="en-US" sz="1900" dirty="0" smtClean="0"/>
              <a:t>Amendment Bill was prepared and submitted to Minister in September 2017 and approved for further processing </a:t>
            </a:r>
          </a:p>
          <a:p>
            <a:r>
              <a:rPr lang="en-US" sz="1900" dirty="0" smtClean="0"/>
              <a:t>The South African Police Service Employment Regulations were promulgated by the Minister on the 27</a:t>
            </a:r>
            <a:r>
              <a:rPr lang="en-US" sz="1900" baseline="30000" dirty="0" smtClean="0"/>
              <a:t>th</a:t>
            </a:r>
            <a:r>
              <a:rPr lang="en-US" sz="1900" dirty="0" smtClean="0"/>
              <a:t> October 2017</a:t>
            </a:r>
            <a:endParaRPr lang="en-ZA" sz="1900" dirty="0"/>
          </a:p>
          <a:p>
            <a:pPr marL="0" indent="0">
              <a:buNone/>
            </a:pPr>
            <a:endParaRPr lang="en-ZA" sz="2000" dirty="0" smtClean="0"/>
          </a:p>
        </p:txBody>
      </p:sp>
      <p:sp>
        <p:nvSpPr>
          <p:cNvPr id="32772"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49A11C-C5F0-4649-B831-D8F3CB3EB36C}" type="slidenum">
              <a:rPr lang="en-ZA" smtClean="0">
                <a:solidFill>
                  <a:srgbClr val="000000"/>
                </a:solidFill>
                <a:latin typeface="Arial" charset="0"/>
              </a:rPr>
              <a:pPr fontAlgn="base">
                <a:spcBef>
                  <a:spcPct val="0"/>
                </a:spcBef>
                <a:spcAft>
                  <a:spcPct val="0"/>
                </a:spcAft>
                <a:defRPr/>
              </a:pPr>
              <a:t>28</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9850" y="5665518"/>
            <a:ext cx="1735088" cy="674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178750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242888"/>
            <a:ext cx="8229600" cy="1143001"/>
          </a:xfrm>
        </p:spPr>
        <p:txBody>
          <a:bodyPr anchor="t"/>
          <a:lstStyle/>
          <a:p>
            <a:pPr eaLnBrk="1" hangingPunct="1"/>
            <a:r>
              <a:rPr lang="en-ZA" altLang="en-US" sz="2400" b="1" dirty="0" smtClean="0">
                <a:cs typeface="Arial" charset="0"/>
              </a:rPr>
              <a:t/>
            </a:r>
            <a:br>
              <a:rPr lang="en-ZA" altLang="en-US" sz="2400" b="1" dirty="0" smtClean="0">
                <a:cs typeface="Arial" charset="0"/>
              </a:rPr>
            </a:br>
            <a:r>
              <a:rPr lang="en-ZA" altLang="en-US" sz="2400" b="1" dirty="0" smtClean="0">
                <a:cs typeface="Arial" charset="0"/>
              </a:rPr>
              <a:t>TARGETS NOT ACHIEVED AND REASONS FOR NON-ACHIEVEMENT </a:t>
            </a:r>
            <a:endParaRPr lang="en-ZA" altLang="en-US" sz="2800" b="1" dirty="0" smtClean="0">
              <a:cs typeface="Arial" charset="0"/>
            </a:endParaRPr>
          </a:p>
        </p:txBody>
      </p:sp>
      <p:sp>
        <p:nvSpPr>
          <p:cNvPr id="20483" name="Content Placeholder 2"/>
          <p:cNvSpPr>
            <a:spLocks noGrp="1"/>
          </p:cNvSpPr>
          <p:nvPr>
            <p:ph idx="1"/>
          </p:nvPr>
        </p:nvSpPr>
        <p:spPr>
          <a:xfrm>
            <a:off x="539552" y="1658910"/>
            <a:ext cx="8229600" cy="2634186"/>
          </a:xfrm>
        </p:spPr>
        <p:txBody>
          <a:bodyPr/>
          <a:lstStyle/>
          <a:p>
            <a:r>
              <a:rPr lang="en-ZA" sz="2000" dirty="0" smtClean="0"/>
              <a:t>The </a:t>
            </a:r>
            <a:r>
              <a:rPr lang="en-ZA" sz="2000" dirty="0"/>
              <a:t>South African Police Service Amendment Bill </a:t>
            </a:r>
            <a:r>
              <a:rPr lang="en-ZA" sz="2000" dirty="0" smtClean="0"/>
              <a:t>(“the Bill”) could not be submitted to the Minister for approval as the appointment of an official dedicated specifically to the drafting of the Bill was finalised after 31 March 2018</a:t>
            </a:r>
          </a:p>
        </p:txBody>
      </p:sp>
      <p:sp>
        <p:nvSpPr>
          <p:cNvPr id="32772"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49A11C-C5F0-4649-B831-D8F3CB3EB36C}" type="slidenum">
              <a:rPr lang="en-ZA" smtClean="0">
                <a:solidFill>
                  <a:srgbClr val="000000"/>
                </a:solidFill>
                <a:latin typeface="Arial" charset="0"/>
              </a:rPr>
              <a:pPr fontAlgn="base">
                <a:spcBef>
                  <a:spcPct val="0"/>
                </a:spcBef>
                <a:spcAft>
                  <a:spcPct val="0"/>
                </a:spcAft>
                <a:defRPr/>
              </a:pPr>
              <a:t>29</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1227" y="5733256"/>
            <a:ext cx="1735088" cy="674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576891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4150" y="115888"/>
            <a:ext cx="8229600" cy="765175"/>
          </a:xfrm>
        </p:spPr>
        <p:txBody>
          <a:bodyPr/>
          <a:lstStyle/>
          <a:p>
            <a:pPr eaLnBrk="1" hangingPunct="1"/>
            <a:r>
              <a:rPr lang="en-GB" altLang="en-US" sz="2800" b="1" dirty="0" smtClean="0"/>
              <a:t>BACKGROUND</a:t>
            </a:r>
          </a:p>
        </p:txBody>
      </p:sp>
      <p:sp>
        <p:nvSpPr>
          <p:cNvPr id="6147" name="Content Placeholder 2"/>
          <p:cNvSpPr>
            <a:spLocks noGrp="1"/>
          </p:cNvSpPr>
          <p:nvPr>
            <p:ph idx="1"/>
          </p:nvPr>
        </p:nvSpPr>
        <p:spPr>
          <a:xfrm>
            <a:off x="323850" y="1484313"/>
            <a:ext cx="8712200" cy="4352925"/>
          </a:xfrm>
        </p:spPr>
        <p:txBody>
          <a:bodyPr/>
          <a:lstStyle/>
          <a:p>
            <a:pPr marL="342900" lvl="1" indent="-342900" eaLnBrk="1" hangingPunct="1">
              <a:buFont typeface="Wingdings" pitchFamily="2" charset="2"/>
              <a:buChar char="ü"/>
            </a:pPr>
            <a:r>
              <a:rPr lang="en-ZA" altLang="en-US" sz="2000" dirty="0" smtClean="0"/>
              <a:t>The mandate of the Civilian Secretariat for Police Service is derived from Section 208 of the Constitution of the Republic of South Africa, 1996:</a:t>
            </a:r>
          </a:p>
          <a:p>
            <a:pPr marL="742950" lvl="2" indent="-342900" eaLnBrk="1" hangingPunct="1">
              <a:buFont typeface="Wingdings" pitchFamily="2" charset="2"/>
              <a:buChar char="ü"/>
            </a:pPr>
            <a:r>
              <a:rPr lang="en-GB" altLang="en-US" sz="1900" dirty="0" smtClean="0"/>
              <a:t>Provide the Minister with policy advice and research support</a:t>
            </a:r>
          </a:p>
          <a:p>
            <a:pPr marL="742950" lvl="2" indent="-342900" eaLnBrk="1" hangingPunct="1">
              <a:buFont typeface="Wingdings" pitchFamily="2" charset="2"/>
              <a:buChar char="ü"/>
            </a:pPr>
            <a:r>
              <a:rPr lang="en-GB" altLang="en-US" sz="1900" dirty="0" smtClean="0"/>
              <a:t>Develop policy through qualitative and evidence based research</a:t>
            </a:r>
          </a:p>
          <a:p>
            <a:pPr marL="742950" lvl="2" indent="-342900" eaLnBrk="1" hangingPunct="1">
              <a:buFont typeface="Wingdings" pitchFamily="2" charset="2"/>
              <a:buChar char="ü"/>
            </a:pPr>
            <a:r>
              <a:rPr lang="en-ZA" altLang="en-US" sz="1900" dirty="0" smtClean="0"/>
              <a:t>Provide civilian oversight of the Police Service through monitoring and evaluating overall police performance</a:t>
            </a:r>
          </a:p>
          <a:p>
            <a:pPr marL="742950" lvl="2" indent="-342900" eaLnBrk="1" hangingPunct="1">
              <a:buFont typeface="Wingdings" pitchFamily="2" charset="2"/>
              <a:buChar char="ü"/>
            </a:pPr>
            <a:r>
              <a:rPr lang="en-ZA" altLang="en-US" sz="1900" dirty="0" smtClean="0"/>
              <a:t>Mobilise role-players, stakeholders and partners outside the department through engagements on crime prevention and other policing matters, and</a:t>
            </a:r>
          </a:p>
          <a:p>
            <a:pPr marL="742950" lvl="2" indent="-342900" eaLnBrk="1" hangingPunct="1">
              <a:buFont typeface="Wingdings" pitchFamily="2" charset="2"/>
              <a:buChar char="ü"/>
            </a:pPr>
            <a:r>
              <a:rPr lang="en-ZA" altLang="en-US" sz="1900" dirty="0" smtClean="0"/>
              <a:t>Provide other support services to the Minister in pursuit of achieving his/her mandate</a:t>
            </a:r>
            <a:endParaRPr lang="en-GB" altLang="en-US" sz="1900" dirty="0" smtClean="0"/>
          </a:p>
          <a:p>
            <a:pPr marL="342900" lvl="1" indent="-342900" eaLnBrk="1" hangingPunct="1">
              <a:buFont typeface="Wingdings" pitchFamily="2" charset="2"/>
              <a:buChar char="ü"/>
            </a:pPr>
            <a:endParaRPr lang="en-ZA" altLang="en-US" sz="2400" dirty="0" smtClean="0"/>
          </a:p>
          <a:p>
            <a:pPr marL="342900" lvl="1" indent="-342900" eaLnBrk="1" hangingPunct="1">
              <a:buFont typeface="Wingdings" pitchFamily="2" charset="2"/>
              <a:buChar char="ü"/>
            </a:pPr>
            <a:endParaRPr lang="en-ZA" altLang="en-US" sz="2400" dirty="0" smtClean="0"/>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C30E8B-2973-4AEF-B1D6-8BAEA388EA65}" type="slidenum">
              <a:rPr lang="en-US" smtClean="0">
                <a:solidFill>
                  <a:srgbClr val="000000"/>
                </a:solidFill>
                <a:latin typeface="Arial" charset="0"/>
              </a:rPr>
              <a:pPr fontAlgn="base">
                <a:spcBef>
                  <a:spcPct val="0"/>
                </a:spcBef>
                <a:spcAft>
                  <a:spcPct val="0"/>
                </a:spcAft>
                <a:defRPr/>
              </a:pPr>
              <a:t>3</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1555198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ZA" altLang="en-US" sz="2800" b="1" dirty="0" smtClean="0"/>
              <a:t>POLICY DEVELOPMENT &amp; LEGISLATION: OVERALL PERFORMANCE</a:t>
            </a:r>
            <a:r>
              <a:rPr lang="en-ZA" altLang="en-US" dirty="0" smtClean="0"/>
              <a:t/>
            </a:r>
            <a:br>
              <a:rPr lang="en-ZA" altLang="en-US" dirty="0" smtClean="0"/>
            </a:br>
            <a:endParaRPr lang="en-US" altLang="en-US" dirty="0" smtClean="0"/>
          </a:p>
        </p:txBody>
      </p:sp>
      <p:sp>
        <p:nvSpPr>
          <p:cNvPr id="3" name="Slide Number Placeholder 2"/>
          <p:cNvSpPr>
            <a:spLocks noGrp="1"/>
          </p:cNvSpPr>
          <p:nvPr>
            <p:ph type="sldNum" sz="quarter" idx="11"/>
          </p:nvPr>
        </p:nvSpPr>
        <p:spPr/>
        <p:txBody>
          <a:bodyPr/>
          <a:lstStyle/>
          <a:p>
            <a:pPr>
              <a:defRPr/>
            </a:pPr>
            <a:fld id="{AFD9B221-4431-40FE-BBE5-D0C8504BA10F}" type="slidenum">
              <a:rPr lang="en-ZA" smtClean="0"/>
              <a:pPr>
                <a:defRPr/>
              </a:pPr>
              <a:t>30</a:t>
            </a:fld>
            <a:endParaRPr lang="en-ZA"/>
          </a:p>
        </p:txBody>
      </p:sp>
      <p:pic>
        <p:nvPicPr>
          <p:cNvPr id="6"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xmlns="" val="1569351196"/>
              </p:ext>
            </p:extLst>
          </p:nvPr>
        </p:nvGraphicFramePr>
        <p:xfrm>
          <a:off x="539552" y="1628800"/>
          <a:ext cx="8064896"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78393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225" y="2492375"/>
            <a:ext cx="8229600" cy="1800225"/>
          </a:xfrm>
        </p:spPr>
        <p:txBody>
          <a:bodyPr>
            <a:normAutofit/>
          </a:bodyPr>
          <a:lstStyle/>
          <a:p>
            <a:pPr eaLnBrk="1" fontAlgn="auto" hangingPunct="1">
              <a:spcAft>
                <a:spcPts val="0"/>
              </a:spcAft>
              <a:defRPr/>
            </a:pPr>
            <a:r>
              <a:rPr lang="en-ZA" sz="3600" b="1" cap="all" dirty="0" smtClean="0">
                <a:cs typeface="Arial" pitchFamily="34" charset="0"/>
              </a:rPr>
              <a:t>Programme 4: Civilian Oversight, Monitoring and Evaluation</a:t>
            </a:r>
            <a:endParaRPr lang="en-ZA" sz="3600" b="1" cap="all" dirty="0">
              <a:cs typeface="Arial" pitchFamily="34" charset="0"/>
            </a:endParaRPr>
          </a:p>
        </p:txBody>
      </p:sp>
      <p:sp>
        <p:nvSpPr>
          <p:cNvPr id="27651" name="Slide Number Placeholder 1"/>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11CB8A-D41E-4C31-B4C7-1535F9C1B651}" type="slidenum">
              <a:rPr lang="en-ZA" smtClean="0">
                <a:solidFill>
                  <a:srgbClr val="000000"/>
                </a:solidFill>
                <a:latin typeface="Arial" charset="0"/>
              </a:rPr>
              <a:pPr fontAlgn="base">
                <a:spcBef>
                  <a:spcPct val="0"/>
                </a:spcBef>
                <a:spcAft>
                  <a:spcPct val="0"/>
                </a:spcAft>
                <a:defRPr/>
              </a:pPr>
              <a:t>31</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lstStyle/>
          <a:p>
            <a:r>
              <a:rPr lang="en-ZA" sz="3200" b="1" dirty="0" smtClean="0"/>
              <a:t>KEY ACHIEVEMENTS</a:t>
            </a:r>
            <a:endParaRPr lang="en-US" sz="3200" dirty="0"/>
          </a:p>
        </p:txBody>
      </p:sp>
      <p:sp>
        <p:nvSpPr>
          <p:cNvPr id="3" name="Slide Number Placeholder 2"/>
          <p:cNvSpPr>
            <a:spLocks noGrp="1"/>
          </p:cNvSpPr>
          <p:nvPr>
            <p:ph type="sldNum" sz="quarter" idx="11"/>
          </p:nvPr>
        </p:nvSpPr>
        <p:spPr/>
        <p:txBody>
          <a:bodyPr/>
          <a:lstStyle/>
          <a:p>
            <a:pPr>
              <a:defRPr/>
            </a:pPr>
            <a:fld id="{AC4A24A5-0F05-423E-A9E2-4B546B697AEB}" type="slidenum">
              <a:rPr lang="en-ZA" smtClean="0"/>
              <a:pPr>
                <a:defRPr/>
              </a:pPr>
              <a:t>32</a:t>
            </a:fld>
            <a:endParaRPr lang="en-ZA"/>
          </a:p>
        </p:txBody>
      </p:sp>
      <p:sp>
        <p:nvSpPr>
          <p:cNvPr id="4" name="Content Placeholder 2"/>
          <p:cNvSpPr txBox="1">
            <a:spLocks/>
          </p:cNvSpPr>
          <p:nvPr/>
        </p:nvSpPr>
        <p:spPr>
          <a:xfrm>
            <a:off x="395536" y="1484784"/>
            <a:ext cx="8229600" cy="43529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ZA" sz="2400" dirty="0"/>
              <a:t>Domestic Violence Act (DVA) Recommendations </a:t>
            </a:r>
            <a:r>
              <a:rPr lang="en-ZA" sz="2400" dirty="0" smtClean="0"/>
              <a:t>aimed </a:t>
            </a:r>
            <a:r>
              <a:rPr lang="en-ZA" sz="2400" dirty="0"/>
              <a:t>at enhancing the performance of law enforcement personnel </a:t>
            </a:r>
            <a:r>
              <a:rPr lang="en-ZA" sz="2400" dirty="0" smtClean="0"/>
              <a:t>in dealing </a:t>
            </a:r>
            <a:r>
              <a:rPr lang="en-ZA" sz="2400" dirty="0"/>
              <a:t>with </a:t>
            </a:r>
            <a:r>
              <a:rPr lang="en-ZA" sz="2400" dirty="0" smtClean="0"/>
              <a:t>women abuse and </a:t>
            </a:r>
            <a:r>
              <a:rPr lang="en-ZA" sz="2400" dirty="0" err="1" smtClean="0"/>
              <a:t>femicide</a:t>
            </a:r>
            <a:r>
              <a:rPr lang="en-ZA" sz="2400" dirty="0"/>
              <a:t>, were reported to </a:t>
            </a:r>
            <a:r>
              <a:rPr lang="en-ZA" sz="2400" dirty="0" smtClean="0"/>
              <a:t>parliament</a:t>
            </a:r>
          </a:p>
          <a:p>
            <a:pPr marL="0" indent="0">
              <a:buNone/>
            </a:pPr>
            <a:endParaRPr lang="en-ZA" sz="2400" dirty="0" smtClean="0"/>
          </a:p>
          <a:p>
            <a:r>
              <a:rPr lang="en-ZA" sz="2400" dirty="0"/>
              <a:t>Customer Satisfaction Survey Report was produced to provide insight into </a:t>
            </a:r>
            <a:r>
              <a:rPr lang="en-ZA" sz="2400" dirty="0" smtClean="0"/>
              <a:t>the perceptions </a:t>
            </a:r>
            <a:r>
              <a:rPr lang="en-ZA" sz="2400" dirty="0"/>
              <a:t>and experiences of individuals who have lodged complaints against </a:t>
            </a:r>
            <a:r>
              <a:rPr lang="en-ZA" sz="2400" dirty="0" smtClean="0"/>
              <a:t>the SAPS</a:t>
            </a:r>
            <a:endParaRPr lang="en-ZA" sz="2400" kern="0" dirty="0" smtClean="0"/>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3717254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288" y="-387350"/>
            <a:ext cx="8567737" cy="1417638"/>
          </a:xfrm>
        </p:spPr>
        <p:txBody>
          <a:bodyPr/>
          <a:lstStyle/>
          <a:p>
            <a:r>
              <a:rPr lang="en-ZA" altLang="en-US" sz="2800" b="1" dirty="0" smtClean="0"/>
              <a:t/>
            </a:r>
            <a:br>
              <a:rPr lang="en-ZA" altLang="en-US" sz="2800" b="1" dirty="0" smtClean="0"/>
            </a:br>
            <a:r>
              <a:rPr lang="en-ZA" altLang="en-US" sz="2800" b="1" dirty="0" smtClean="0"/>
              <a:t>COM&amp;E: OVERALL PERFORMANCE</a:t>
            </a:r>
            <a:endParaRPr lang="en-US" altLang="en-US" sz="2800" dirty="0" smtClean="0"/>
          </a:p>
        </p:txBody>
      </p:sp>
      <p:sp>
        <p:nvSpPr>
          <p:cNvPr id="4" name="Slide Number Placeholder 3"/>
          <p:cNvSpPr>
            <a:spLocks noGrp="1"/>
          </p:cNvSpPr>
          <p:nvPr>
            <p:ph type="sldNum" sz="quarter" idx="11"/>
          </p:nvPr>
        </p:nvSpPr>
        <p:spPr/>
        <p:txBody>
          <a:bodyPr/>
          <a:lstStyle/>
          <a:p>
            <a:pPr>
              <a:defRPr/>
            </a:pPr>
            <a:fld id="{BB8747DC-BA52-428B-A86F-06B1E534CE0C}" type="slidenum">
              <a:rPr lang="en-US" smtClean="0"/>
              <a:pPr>
                <a:defRPr/>
              </a:pPr>
              <a:t>33</a:t>
            </a:fld>
            <a:endParaRPr lang="en-US" dirty="0"/>
          </a:p>
        </p:txBody>
      </p:sp>
      <p:pic>
        <p:nvPicPr>
          <p:cNvPr id="6"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8" name="Chart 7"/>
          <p:cNvGraphicFramePr>
            <a:graphicFrameLocks/>
          </p:cNvGraphicFramePr>
          <p:nvPr>
            <p:extLst/>
          </p:nvPr>
        </p:nvGraphicFramePr>
        <p:xfrm>
          <a:off x="539553" y="1628800"/>
          <a:ext cx="8064896"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94452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242888"/>
            <a:ext cx="8229600" cy="1143001"/>
          </a:xfrm>
        </p:spPr>
        <p:txBody>
          <a:bodyPr anchor="t"/>
          <a:lstStyle/>
          <a:p>
            <a:pPr eaLnBrk="1" hangingPunct="1"/>
            <a:r>
              <a:rPr lang="en-ZA" altLang="en-US" sz="2400" b="1" dirty="0" smtClean="0">
                <a:cs typeface="Arial" charset="0"/>
              </a:rPr>
              <a:t/>
            </a:r>
            <a:br>
              <a:rPr lang="en-ZA" altLang="en-US" sz="2400" b="1" dirty="0" smtClean="0">
                <a:cs typeface="Arial" charset="0"/>
              </a:rPr>
            </a:br>
            <a:r>
              <a:rPr lang="en-ZA" altLang="en-US" sz="2400" b="1" dirty="0" smtClean="0">
                <a:cs typeface="Arial" charset="0"/>
              </a:rPr>
              <a:t>TARGETS NOT ACHIEVED AND REASONS FOR NON-ACHIEVEMENT </a:t>
            </a:r>
          </a:p>
        </p:txBody>
      </p:sp>
      <p:sp>
        <p:nvSpPr>
          <p:cNvPr id="20483" name="Content Placeholder 2"/>
          <p:cNvSpPr>
            <a:spLocks noGrp="1"/>
          </p:cNvSpPr>
          <p:nvPr>
            <p:ph idx="1"/>
          </p:nvPr>
        </p:nvSpPr>
        <p:spPr>
          <a:xfrm>
            <a:off x="467544" y="1484784"/>
            <a:ext cx="8229600" cy="4525962"/>
          </a:xfrm>
        </p:spPr>
        <p:txBody>
          <a:bodyPr/>
          <a:lstStyle/>
          <a:p>
            <a:r>
              <a:rPr lang="en-ZA" sz="2800" dirty="0"/>
              <a:t>Two changes were made to the planned targets to accommodate Minister’s priorities, which </a:t>
            </a:r>
            <a:r>
              <a:rPr lang="en-ZA" sz="2800" dirty="0" smtClean="0"/>
              <a:t>were known </a:t>
            </a:r>
            <a:r>
              <a:rPr lang="en-ZA" sz="2800" dirty="0"/>
              <a:t>after the finalisation of the 2017/18 APP. The new indicators, replacing 4.2.1 and 4.2.2 are: Number of assessment reports </a:t>
            </a:r>
            <a:r>
              <a:rPr lang="en-ZA" sz="2800" dirty="0" smtClean="0"/>
              <a:t>on the </a:t>
            </a:r>
            <a:r>
              <a:rPr lang="en-ZA" sz="2800" dirty="0"/>
              <a:t>resourcing of Forensic Science Laboratories and Number of Evaluation Reports on effectiveness of the SAPS Rapid </a:t>
            </a:r>
            <a:r>
              <a:rPr lang="en-ZA" sz="2800" dirty="0" smtClean="0"/>
              <a:t>Response Services </a:t>
            </a:r>
            <a:r>
              <a:rPr lang="en-ZA" sz="2800" dirty="0"/>
              <a:t>(10111</a:t>
            </a:r>
            <a:r>
              <a:rPr lang="en-ZA" sz="2800" dirty="0" smtClean="0"/>
              <a:t>)</a:t>
            </a:r>
          </a:p>
        </p:txBody>
      </p:sp>
      <p:sp>
        <p:nvSpPr>
          <p:cNvPr id="32772"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49A11C-C5F0-4649-B831-D8F3CB3EB36C}" type="slidenum">
              <a:rPr lang="en-ZA" smtClean="0">
                <a:solidFill>
                  <a:srgbClr val="000000"/>
                </a:solidFill>
                <a:latin typeface="Arial" charset="0"/>
              </a:rPr>
              <a:pPr fontAlgn="base">
                <a:spcBef>
                  <a:spcPct val="0"/>
                </a:spcBef>
                <a:spcAft>
                  <a:spcPct val="0"/>
                </a:spcAft>
                <a:defRPr/>
              </a:pPr>
              <a:t>34</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3065" y="5877272"/>
            <a:ext cx="1735088" cy="674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46468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5888"/>
            <a:ext cx="8229600" cy="865187"/>
          </a:xfrm>
        </p:spPr>
        <p:txBody>
          <a:bodyPr/>
          <a:lstStyle/>
          <a:p>
            <a:r>
              <a:rPr lang="en-US" altLang="en-US" sz="1200" smtClean="0"/>
              <a:t/>
            </a:r>
            <a:br>
              <a:rPr lang="en-US" altLang="en-US" sz="1200" smtClean="0"/>
            </a:br>
            <a:endParaRPr lang="en-US" altLang="en-US" sz="1200" smtClean="0"/>
          </a:p>
        </p:txBody>
      </p:sp>
      <p:sp>
        <p:nvSpPr>
          <p:cNvPr id="2" name="Slide Number Placeholder 1"/>
          <p:cNvSpPr>
            <a:spLocks noGrp="1"/>
          </p:cNvSpPr>
          <p:nvPr>
            <p:ph type="sldNum" sz="quarter" idx="11"/>
          </p:nvPr>
        </p:nvSpPr>
        <p:spPr/>
        <p:txBody>
          <a:bodyPr/>
          <a:lstStyle/>
          <a:p>
            <a:pPr>
              <a:defRPr/>
            </a:pPr>
            <a:fld id="{5629DA1C-B6B7-4EDB-BFE0-AF1626B4E95B}" type="slidenum">
              <a:rPr lang="en-ZA" smtClean="0"/>
              <a:pPr>
                <a:defRPr/>
              </a:pPr>
              <a:t>35</a:t>
            </a:fld>
            <a:endParaRPr lang="en-ZA"/>
          </a:p>
        </p:txBody>
      </p:sp>
      <p:sp>
        <p:nvSpPr>
          <p:cNvPr id="38916" name="Content Placeholder 2"/>
          <p:cNvSpPr>
            <a:spLocks noGrp="1"/>
          </p:cNvSpPr>
          <p:nvPr>
            <p:ph idx="1"/>
          </p:nvPr>
        </p:nvSpPr>
        <p:spPr/>
        <p:txBody>
          <a:bodyPr/>
          <a:lstStyle/>
          <a:p>
            <a:pPr marL="0" indent="0">
              <a:buFontTx/>
              <a:buNone/>
            </a:pPr>
            <a:endParaRPr lang="en-ZA" altLang="en-US" smtClean="0"/>
          </a:p>
          <a:p>
            <a:pPr marL="0" indent="0">
              <a:buFontTx/>
              <a:buNone/>
            </a:pPr>
            <a:endParaRPr lang="en-ZA" altLang="en-US" smtClean="0"/>
          </a:p>
          <a:p>
            <a:pPr marL="400050" lvl="1" indent="0" algn="ctr">
              <a:buFontTx/>
              <a:buNone/>
            </a:pPr>
            <a:r>
              <a:rPr lang="en-ZA" altLang="en-US" sz="3600" b="1" smtClean="0"/>
              <a:t>FINANCIAL INFORMATION</a:t>
            </a:r>
          </a:p>
          <a:p>
            <a:pPr marL="0" indent="0">
              <a:buFontTx/>
              <a:buNone/>
            </a:pPr>
            <a:endParaRPr lang="en-US" altLang="en-US" smtClean="0"/>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9552" y="332656"/>
            <a:ext cx="8229600" cy="447924"/>
          </a:xfrm>
        </p:spPr>
        <p:txBody>
          <a:bodyPr>
            <a:normAutofit/>
          </a:bodyPr>
          <a:lstStyle/>
          <a:p>
            <a:r>
              <a:rPr lang="en-ZA" altLang="en-US" sz="2100" b="1" dirty="0">
                <a:solidFill>
                  <a:schemeClr val="tx1"/>
                </a:solidFill>
              </a:rPr>
              <a:t>AUDIT OUTCOME FOR THE PAST FOUR FINANCIAL YEARS</a:t>
            </a:r>
            <a:endParaRPr lang="en-US" altLang="en-US" dirty="0" smtClean="0">
              <a:solidFill>
                <a:schemeClr val="tx1"/>
              </a:solidFill>
            </a:endParaRPr>
          </a:p>
        </p:txBody>
      </p:sp>
      <p:sp>
        <p:nvSpPr>
          <p:cNvPr id="3" name="Slide Number Placeholder 2"/>
          <p:cNvSpPr>
            <a:spLocks noGrp="1"/>
          </p:cNvSpPr>
          <p:nvPr>
            <p:ph type="sldNum" sz="quarter" idx="11"/>
          </p:nvPr>
        </p:nvSpPr>
        <p:spPr/>
        <p:txBody>
          <a:bodyPr/>
          <a:lstStyle/>
          <a:p>
            <a:pPr>
              <a:defRPr/>
            </a:pPr>
            <a:fld id="{7359B782-6CC4-496E-84F4-13F6CAFBBEFE}" type="slidenum">
              <a:rPr lang="en-ZA" smtClean="0"/>
              <a:pPr>
                <a:defRPr/>
              </a:pPr>
              <a:t>36</a:t>
            </a:fld>
            <a:endParaRPr lang="en-ZA"/>
          </a:p>
        </p:txBody>
      </p:sp>
      <p:pic>
        <p:nvPicPr>
          <p:cNvPr id="6"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8131" y="5805264"/>
            <a:ext cx="1750541" cy="680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211358080"/>
              </p:ext>
            </p:extLst>
          </p:nvPr>
        </p:nvGraphicFramePr>
        <p:xfrm>
          <a:off x="179513" y="1484784"/>
          <a:ext cx="8845426" cy="4896544"/>
        </p:xfrm>
        <a:graphic>
          <a:graphicData uri="http://schemas.openxmlformats.org/drawingml/2006/table">
            <a:tbl>
              <a:tblPr firstRow="1" firstCol="1" bandRow="1">
                <a:tableStyleId>{5C22544A-7EE6-4342-B048-85BDC9FD1C3A}</a:tableStyleId>
              </a:tblPr>
              <a:tblGrid>
                <a:gridCol w="1644218">
                  <a:extLst>
                    <a:ext uri="{9D8B030D-6E8A-4147-A177-3AD203B41FA5}"/>
                  </a:extLst>
                </a:gridCol>
                <a:gridCol w="1800302">
                  <a:extLst>
                    <a:ext uri="{9D8B030D-6E8A-4147-A177-3AD203B41FA5}"/>
                  </a:extLst>
                </a:gridCol>
                <a:gridCol w="1800302">
                  <a:extLst>
                    <a:ext uri="{9D8B030D-6E8A-4147-A177-3AD203B41FA5}"/>
                  </a:extLst>
                </a:gridCol>
                <a:gridCol w="1800302">
                  <a:extLst>
                    <a:ext uri="{9D8B030D-6E8A-4147-A177-3AD203B41FA5}"/>
                  </a:extLst>
                </a:gridCol>
                <a:gridCol w="1800302"/>
              </a:tblGrid>
              <a:tr h="1106030">
                <a:tc>
                  <a:txBody>
                    <a:bodyPr/>
                    <a:lstStyle/>
                    <a:p>
                      <a:pPr marL="0" marR="0" algn="just">
                        <a:lnSpc>
                          <a:spcPct val="107000"/>
                        </a:lnSpc>
                        <a:spcBef>
                          <a:spcPts val="0"/>
                        </a:spcBef>
                        <a:spcAft>
                          <a:spcPts val="0"/>
                        </a:spcAft>
                      </a:pPr>
                      <a:r>
                        <a:rPr lang="en-ZA" sz="1500" b="1" dirty="0" smtClean="0">
                          <a:solidFill>
                            <a:schemeClr val="tx1">
                              <a:lumMod val="95000"/>
                              <a:lumOff val="5000"/>
                            </a:schemeClr>
                          </a:solidFill>
                          <a:effectLst/>
                          <a:latin typeface="+mj-lt"/>
                          <a:ea typeface="+mn-ea"/>
                          <a:cs typeface="+mn-cs"/>
                        </a:rPr>
                        <a:t>Financial</a:t>
                      </a:r>
                      <a:r>
                        <a:rPr lang="en-ZA" sz="1500" b="1" baseline="0" dirty="0" smtClean="0">
                          <a:solidFill>
                            <a:schemeClr val="tx1">
                              <a:lumMod val="95000"/>
                              <a:lumOff val="5000"/>
                            </a:schemeClr>
                          </a:solidFill>
                          <a:effectLst/>
                          <a:latin typeface="+mj-lt"/>
                          <a:ea typeface="+mn-ea"/>
                          <a:cs typeface="+mn-cs"/>
                        </a:rPr>
                        <a:t> Year</a:t>
                      </a:r>
                      <a:endParaRPr lang="en-US" sz="1500" b="1"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tc>
                <a:tc>
                  <a:txBody>
                    <a:bodyPr/>
                    <a:lstStyle/>
                    <a:p>
                      <a:pPr marL="0" marR="0" algn="ctr">
                        <a:lnSpc>
                          <a:spcPct val="107000"/>
                        </a:lnSpc>
                        <a:spcBef>
                          <a:spcPts val="0"/>
                        </a:spcBef>
                        <a:spcAft>
                          <a:spcPts val="0"/>
                        </a:spcAft>
                      </a:pPr>
                      <a:r>
                        <a:rPr lang="en-US" sz="1500" b="1" dirty="0" smtClean="0">
                          <a:solidFill>
                            <a:schemeClr val="tx1">
                              <a:lumMod val="95000"/>
                              <a:lumOff val="5000"/>
                            </a:schemeClr>
                          </a:solidFill>
                          <a:effectLst/>
                          <a:latin typeface="+mj-lt"/>
                        </a:rPr>
                        <a:t>2014/2015</a:t>
                      </a:r>
                      <a:endParaRPr lang="en-US" sz="1500" b="1"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FF6600"/>
                    </a:solidFill>
                  </a:tcPr>
                </a:tc>
                <a:tc>
                  <a:txBody>
                    <a:bodyPr/>
                    <a:lstStyle/>
                    <a:p>
                      <a:pPr marL="0" marR="0" algn="ctr">
                        <a:lnSpc>
                          <a:spcPct val="107000"/>
                        </a:lnSpc>
                        <a:spcBef>
                          <a:spcPts val="0"/>
                        </a:spcBef>
                        <a:spcAft>
                          <a:spcPts val="0"/>
                        </a:spcAft>
                      </a:pPr>
                      <a:r>
                        <a:rPr lang="en-US" sz="1500" b="1" dirty="0" smtClean="0">
                          <a:solidFill>
                            <a:schemeClr val="tx1">
                              <a:lumMod val="95000"/>
                              <a:lumOff val="5000"/>
                            </a:schemeClr>
                          </a:solidFill>
                          <a:effectLst/>
                          <a:latin typeface="+mj-lt"/>
                        </a:rPr>
                        <a:t>2015/2016</a:t>
                      </a:r>
                      <a:endParaRPr lang="en-US" sz="1500" b="1"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FF6600"/>
                    </a:solidFill>
                  </a:tcPr>
                </a:tc>
                <a:tc>
                  <a:txBody>
                    <a:bodyPr/>
                    <a:lstStyle/>
                    <a:p>
                      <a:pPr marL="0" marR="0" algn="ctr">
                        <a:lnSpc>
                          <a:spcPct val="107000"/>
                        </a:lnSpc>
                        <a:spcBef>
                          <a:spcPts val="0"/>
                        </a:spcBef>
                        <a:spcAft>
                          <a:spcPts val="0"/>
                        </a:spcAft>
                      </a:pPr>
                      <a:r>
                        <a:rPr lang="en-US" sz="1500" b="1" dirty="0" smtClean="0">
                          <a:solidFill>
                            <a:schemeClr val="tx1">
                              <a:lumMod val="95000"/>
                              <a:lumOff val="5000"/>
                            </a:schemeClr>
                          </a:solidFill>
                          <a:effectLst/>
                          <a:latin typeface="+mj-lt"/>
                        </a:rPr>
                        <a:t>2016/2017</a:t>
                      </a:r>
                      <a:endParaRPr lang="en-US" sz="1500" b="1"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FFFF00"/>
                    </a:solidFill>
                  </a:tcPr>
                </a:tc>
                <a:tc>
                  <a:txBody>
                    <a:bodyPr/>
                    <a:lstStyle/>
                    <a:p>
                      <a:pPr marL="0" marR="0" algn="ctr">
                        <a:lnSpc>
                          <a:spcPct val="107000"/>
                        </a:lnSpc>
                        <a:spcBef>
                          <a:spcPts val="0"/>
                        </a:spcBef>
                        <a:spcAft>
                          <a:spcPts val="0"/>
                        </a:spcAft>
                      </a:pPr>
                      <a:r>
                        <a:rPr lang="en-US" sz="1500" b="1"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2017/2018</a:t>
                      </a:r>
                      <a:endParaRPr lang="en-US" sz="1500" b="1"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00B050"/>
                    </a:solidFill>
                  </a:tcPr>
                </a:tc>
                <a:extLst>
                  <a:ext uri="{0D108BD9-81ED-4DB2-BD59-A6C34878D82A}"/>
                </a:extLst>
              </a:tr>
              <a:tr h="1376781">
                <a:tc>
                  <a:txBody>
                    <a:bodyPr/>
                    <a:lstStyle/>
                    <a:p>
                      <a:pPr marL="0" marR="0" algn="just">
                        <a:lnSpc>
                          <a:spcPct val="107000"/>
                        </a:lnSpc>
                        <a:spcBef>
                          <a:spcPts val="0"/>
                        </a:spcBef>
                        <a:spcAft>
                          <a:spcPts val="0"/>
                        </a:spcAft>
                      </a:pPr>
                      <a:r>
                        <a:rPr lang="en-US" sz="1200" dirty="0" smtClean="0">
                          <a:solidFill>
                            <a:schemeClr val="tx1">
                              <a:lumMod val="95000"/>
                              <a:lumOff val="5000"/>
                            </a:schemeClr>
                          </a:solidFill>
                          <a:effectLst/>
                          <a:latin typeface="+mj-lt"/>
                        </a:rPr>
                        <a:t>Audit Outcome</a:t>
                      </a:r>
                      <a:endParaRPr lang="en-US" sz="12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tc>
                <a:tc>
                  <a:txBody>
                    <a:bodyPr/>
                    <a:lstStyle/>
                    <a:p>
                      <a:pPr marL="0" marR="0" algn="l">
                        <a:lnSpc>
                          <a:spcPct val="107000"/>
                        </a:lnSpc>
                        <a:spcBef>
                          <a:spcPts val="0"/>
                        </a:spcBef>
                        <a:spcAft>
                          <a:spcPts val="0"/>
                        </a:spcAft>
                      </a:pPr>
                      <a:r>
                        <a:rPr lang="en-US" sz="1400" dirty="0">
                          <a:solidFill>
                            <a:schemeClr val="tx1">
                              <a:lumMod val="95000"/>
                              <a:lumOff val="5000"/>
                            </a:schemeClr>
                          </a:solidFill>
                          <a:effectLst/>
                          <a:latin typeface="+mj-lt"/>
                        </a:rPr>
                        <a:t>Qualified audit opinion </a:t>
                      </a:r>
                      <a:endParaRPr lang="en-US" sz="1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FF6600"/>
                    </a:solidFill>
                  </a:tcPr>
                </a:tc>
                <a:tc>
                  <a:txBody>
                    <a:bodyPr/>
                    <a:lstStyle/>
                    <a:p>
                      <a:pPr marL="0" marR="0" algn="just">
                        <a:lnSpc>
                          <a:spcPct val="107000"/>
                        </a:lnSpc>
                        <a:spcBef>
                          <a:spcPts val="0"/>
                        </a:spcBef>
                        <a:spcAft>
                          <a:spcPts val="0"/>
                        </a:spcAft>
                      </a:pPr>
                      <a:r>
                        <a:rPr lang="en-US" sz="1400" dirty="0">
                          <a:solidFill>
                            <a:schemeClr val="tx1">
                              <a:lumMod val="95000"/>
                              <a:lumOff val="5000"/>
                            </a:schemeClr>
                          </a:solidFill>
                          <a:effectLst/>
                          <a:latin typeface="+mj-lt"/>
                        </a:rPr>
                        <a:t>Qualified </a:t>
                      </a:r>
                      <a:r>
                        <a:rPr lang="en-US" sz="1400" dirty="0" smtClean="0">
                          <a:solidFill>
                            <a:schemeClr val="tx1">
                              <a:lumMod val="95000"/>
                              <a:lumOff val="5000"/>
                            </a:schemeClr>
                          </a:solidFill>
                          <a:effectLst/>
                          <a:latin typeface="+mj-lt"/>
                        </a:rPr>
                        <a:t>audit</a:t>
                      </a:r>
                      <a:endParaRPr lang="en-US" sz="1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FF6600"/>
                    </a:solidFill>
                  </a:tcPr>
                </a:tc>
                <a:tc>
                  <a:txBody>
                    <a:bodyPr/>
                    <a:lstStyle/>
                    <a:p>
                      <a:pPr marL="0" marR="0" lvl="0" indent="0" algn="l">
                        <a:lnSpc>
                          <a:spcPct val="107000"/>
                        </a:lnSpc>
                        <a:spcBef>
                          <a:spcPts val="0"/>
                        </a:spcBef>
                        <a:spcAft>
                          <a:spcPts val="0"/>
                        </a:spcAft>
                        <a:buFont typeface="Symbol" panose="05050102010706020507" pitchFamily="18" charset="2"/>
                        <a:buNone/>
                      </a:pPr>
                      <a:r>
                        <a:rPr lang="en-US" sz="1400" dirty="0">
                          <a:solidFill>
                            <a:schemeClr val="tx1">
                              <a:lumMod val="95000"/>
                              <a:lumOff val="5000"/>
                            </a:schemeClr>
                          </a:solidFill>
                          <a:effectLst/>
                          <a:latin typeface="+mj-lt"/>
                        </a:rPr>
                        <a:t>Unqualified </a:t>
                      </a:r>
                      <a:r>
                        <a:rPr lang="en-US" sz="1400" dirty="0" smtClean="0">
                          <a:solidFill>
                            <a:schemeClr val="tx1">
                              <a:lumMod val="95000"/>
                              <a:lumOff val="5000"/>
                            </a:schemeClr>
                          </a:solidFill>
                          <a:effectLst/>
                          <a:latin typeface="+mj-lt"/>
                        </a:rPr>
                        <a:t>audit opinion, </a:t>
                      </a:r>
                      <a:r>
                        <a:rPr lang="en-US" sz="1400" dirty="0">
                          <a:solidFill>
                            <a:schemeClr val="tx1">
                              <a:lumMod val="95000"/>
                              <a:lumOff val="5000"/>
                            </a:schemeClr>
                          </a:solidFill>
                          <a:effectLst/>
                          <a:latin typeface="+mj-lt"/>
                        </a:rPr>
                        <a:t>with emphasis of </a:t>
                      </a:r>
                      <a:r>
                        <a:rPr lang="en-US" sz="1400" dirty="0" smtClean="0">
                          <a:solidFill>
                            <a:schemeClr val="tx1">
                              <a:lumMod val="95000"/>
                              <a:lumOff val="5000"/>
                            </a:schemeClr>
                          </a:solidFill>
                          <a:effectLst/>
                          <a:latin typeface="+mj-lt"/>
                        </a:rPr>
                        <a:t>matters   </a:t>
                      </a:r>
                      <a:endParaRPr lang="en-US" sz="1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FFFF00"/>
                    </a:solidFill>
                  </a:tcPr>
                </a:tc>
                <a:tc>
                  <a:txBody>
                    <a:bodyPr/>
                    <a:lstStyle/>
                    <a:p>
                      <a:pPr marL="0" marR="0" lvl="0" indent="0" algn="l">
                        <a:lnSpc>
                          <a:spcPct val="107000"/>
                        </a:lnSpc>
                        <a:spcBef>
                          <a:spcPts val="0"/>
                        </a:spcBef>
                        <a:spcAft>
                          <a:spcPts val="0"/>
                        </a:spcAft>
                        <a:buFont typeface="Symbol" panose="05050102010706020507" pitchFamily="18" charset="2"/>
                        <a:buNone/>
                      </a:pPr>
                      <a:r>
                        <a:rPr lang="en-US"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Unqualified audit opinion (Clean audit)</a:t>
                      </a:r>
                      <a:endParaRPr lang="en-US" sz="1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solidFill>
                      <a:srgbClr val="00B050"/>
                    </a:solidFill>
                  </a:tcPr>
                </a:tc>
                <a:extLst>
                  <a:ext uri="{0D108BD9-81ED-4DB2-BD59-A6C34878D82A}"/>
                </a:extLst>
              </a:tr>
              <a:tr h="24137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lumMod val="95000"/>
                              <a:lumOff val="5000"/>
                            </a:schemeClr>
                          </a:solidFill>
                          <a:effectLst/>
                          <a:latin typeface="+mj-lt"/>
                        </a:rPr>
                        <a:t>Audit Opinion</a:t>
                      </a:r>
                      <a:r>
                        <a:rPr lang="en-US" sz="1200" baseline="0" dirty="0" smtClean="0">
                          <a:solidFill>
                            <a:schemeClr val="tx1">
                              <a:lumMod val="95000"/>
                              <a:lumOff val="5000"/>
                            </a:schemeClr>
                          </a:solidFill>
                          <a:effectLst/>
                          <a:latin typeface="+mj-lt"/>
                        </a:rPr>
                        <a:t> </a:t>
                      </a:r>
                      <a:r>
                        <a:rPr lang="en-US" sz="1200" dirty="0" smtClean="0">
                          <a:solidFill>
                            <a:schemeClr val="tx1">
                              <a:lumMod val="95000"/>
                              <a:lumOff val="5000"/>
                            </a:schemeClr>
                          </a:solidFill>
                          <a:effectLst/>
                          <a:latin typeface="+mj-lt"/>
                        </a:rPr>
                        <a:t>Matters of Emphasis</a:t>
                      </a:r>
                      <a:endParaRPr lang="en-US" sz="12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2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nchor="ctr"/>
                </a:tc>
                <a:tc>
                  <a:txBody>
                    <a:bodyPr/>
                    <a:lstStyle/>
                    <a:p>
                      <a:pPr marL="285750" marR="0" indent="-285750" algn="l">
                        <a:lnSpc>
                          <a:spcPct val="107000"/>
                        </a:lnSpc>
                        <a:spcBef>
                          <a:spcPts val="0"/>
                        </a:spcBef>
                        <a:spcAft>
                          <a:spcPts val="0"/>
                        </a:spcAft>
                        <a:buFont typeface="Arial" pitchFamily="34" charset="0"/>
                        <a:buChar char="•"/>
                      </a:pPr>
                      <a:r>
                        <a:rPr lang="en-ZA"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Misstatement</a:t>
                      </a:r>
                      <a:r>
                        <a:rPr lang="en-ZA" sz="1400" baseline="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 of a</a:t>
                      </a:r>
                      <a:r>
                        <a:rPr lang="en-ZA"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ccruals</a:t>
                      </a:r>
                    </a:p>
                    <a:p>
                      <a:pPr marL="285750" marR="0" indent="-285750" algn="l">
                        <a:lnSpc>
                          <a:spcPct val="107000"/>
                        </a:lnSpc>
                        <a:spcBef>
                          <a:spcPts val="0"/>
                        </a:spcBef>
                        <a:spcAft>
                          <a:spcPts val="0"/>
                        </a:spcAft>
                        <a:buFont typeface="Arial" pitchFamily="34" charset="0"/>
                        <a:buChar char="•"/>
                      </a:pPr>
                      <a:r>
                        <a:rPr lang="en-ZA"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Misstatement of commitments</a:t>
                      </a:r>
                    </a:p>
                    <a:p>
                      <a:pPr marL="285750" marR="0" indent="-285750" algn="l">
                        <a:lnSpc>
                          <a:spcPct val="107000"/>
                        </a:lnSpc>
                        <a:spcBef>
                          <a:spcPts val="0"/>
                        </a:spcBef>
                        <a:spcAft>
                          <a:spcPts val="0"/>
                        </a:spcAft>
                        <a:buFont typeface="Arial" pitchFamily="34" charset="0"/>
                        <a:buChar char="•"/>
                      </a:pPr>
                      <a:r>
                        <a:rPr lang="en-ZA"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Misstatements</a:t>
                      </a:r>
                      <a:r>
                        <a:rPr lang="en-ZA" sz="1400" baseline="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 of employee benefits</a:t>
                      </a:r>
                      <a:endParaRPr lang="en-ZA"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solidFill>
                      <a:srgbClr val="FF6600"/>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smtClean="0">
                          <a:ln>
                            <a:noFill/>
                          </a:ln>
                          <a:solidFill>
                            <a:prstClr val="black">
                              <a:lumMod val="95000"/>
                              <a:lumOff val="5000"/>
                            </a:prstClr>
                          </a:solidFill>
                          <a:effectLst/>
                          <a:uLnTx/>
                          <a:uFillTx/>
                          <a:latin typeface="+mj-lt"/>
                          <a:ea typeface="Calibri" panose="020F0502020204030204" pitchFamily="34" charset="0"/>
                          <a:cs typeface="Times New Roman" panose="02020603050405020304" pitchFamily="18" charset="0"/>
                        </a:rPr>
                        <a:t>Misstatement of accruals</a:t>
                      </a:r>
                    </a:p>
                    <a:p>
                      <a:pPr marL="285750" marR="0" lvl="0" indent="-285750" algn="l" defTabSz="914400" rtl="0" eaLnBrk="1" fontAlgn="auto" latinLnBrk="0" hangingPunct="1">
                        <a:lnSpc>
                          <a:spcPct val="107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smtClean="0">
                          <a:ln>
                            <a:noFill/>
                          </a:ln>
                          <a:solidFill>
                            <a:prstClr val="black">
                              <a:lumMod val="95000"/>
                              <a:lumOff val="5000"/>
                            </a:prstClr>
                          </a:solidFill>
                          <a:effectLst/>
                          <a:uLnTx/>
                          <a:uFillTx/>
                          <a:latin typeface="+mj-lt"/>
                          <a:ea typeface="Calibri" panose="020F0502020204030204" pitchFamily="34" charset="0"/>
                          <a:cs typeface="Times New Roman" panose="02020603050405020304" pitchFamily="18" charset="0"/>
                        </a:rPr>
                        <a:t>Misstatement of Receivable</a:t>
                      </a:r>
                    </a:p>
                  </a:txBody>
                  <a:tcPr marL="51437" marR="51437" marT="0" marB="0">
                    <a:solidFill>
                      <a:srgbClr val="FF6600"/>
                    </a:solidFill>
                  </a:tcPr>
                </a:tc>
                <a:tc>
                  <a:txBody>
                    <a:bodyPr/>
                    <a:lstStyle/>
                    <a:p>
                      <a:pPr marL="285750" marR="0" indent="-285750" algn="l">
                        <a:lnSpc>
                          <a:spcPct val="107000"/>
                        </a:lnSpc>
                        <a:spcBef>
                          <a:spcPts val="0"/>
                        </a:spcBef>
                        <a:spcAft>
                          <a:spcPts val="0"/>
                        </a:spcAft>
                        <a:buFont typeface="Arial" pitchFamily="34" charset="0"/>
                        <a:buChar char="•"/>
                      </a:pPr>
                      <a:r>
                        <a:rPr lang="en-ZA" sz="1400" dirty="0" smtClean="0">
                          <a:solidFill>
                            <a:schemeClr val="tx1">
                              <a:lumMod val="95000"/>
                              <a:lumOff val="5000"/>
                            </a:schemeClr>
                          </a:solidFill>
                          <a:effectLst/>
                          <a:latin typeface="+mj-lt"/>
                          <a:ea typeface="Calibri" panose="020F0502020204030204" pitchFamily="34" charset="0"/>
                          <a:cs typeface="Times New Roman" panose="02020603050405020304" pitchFamily="18" charset="0"/>
                        </a:rPr>
                        <a:t>Material under-spending in department specifically on Compensation of Employees </a:t>
                      </a:r>
                    </a:p>
                    <a:p>
                      <a:pPr marL="0" marR="0" lvl="0" indent="0" algn="just">
                        <a:lnSpc>
                          <a:spcPct val="107000"/>
                        </a:lnSpc>
                        <a:spcBef>
                          <a:spcPts val="0"/>
                        </a:spcBef>
                        <a:spcAft>
                          <a:spcPts val="0"/>
                        </a:spcAft>
                        <a:buFont typeface="Symbol" panose="05050102010706020507" pitchFamily="18" charset="2"/>
                        <a:buNone/>
                      </a:pPr>
                      <a:endParaRPr lang="en-US" sz="1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solidFill>
                      <a:srgbClr val="FFFF00"/>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smtClean="0">
                          <a:ln>
                            <a:noFill/>
                          </a:ln>
                          <a:solidFill>
                            <a:srgbClr val="000000">
                              <a:lumMod val="95000"/>
                              <a:lumOff val="5000"/>
                            </a:srgbClr>
                          </a:solidFill>
                          <a:effectLst/>
                          <a:uLnTx/>
                          <a:uFillTx/>
                          <a:latin typeface="+mn-lt"/>
                          <a:ea typeface="Calibri" panose="020F0502020204030204" pitchFamily="34" charset="0"/>
                          <a:cs typeface="Times New Roman" panose="02020603050405020304" pitchFamily="18" charset="0"/>
                        </a:rPr>
                        <a:t>Underspending on programmes 2, 3 and 4.</a:t>
                      </a:r>
                    </a:p>
                    <a:p>
                      <a:pPr marL="0" marR="0" lvl="0" indent="0" algn="just">
                        <a:lnSpc>
                          <a:spcPct val="107000"/>
                        </a:lnSpc>
                        <a:spcBef>
                          <a:spcPts val="0"/>
                        </a:spcBef>
                        <a:spcAft>
                          <a:spcPts val="0"/>
                        </a:spcAft>
                        <a:buFont typeface="Symbol" panose="05050102010706020507" pitchFamily="18" charset="2"/>
                        <a:buNone/>
                      </a:pPr>
                      <a:endParaRPr lang="en-US" sz="1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txBody>
                  <a:tcPr marL="51437" marR="51437" marT="0" marB="0">
                    <a:solidFill>
                      <a:srgbClr val="00B050"/>
                    </a:solidFill>
                  </a:tcPr>
                </a:tc>
              </a:tr>
            </a:tbl>
          </a:graphicData>
        </a:graphic>
      </p:graphicFrame>
    </p:spTree>
    <p:extLst>
      <p:ext uri="{BB962C8B-B14F-4D97-AF65-F5344CB8AC3E}">
        <p14:creationId xmlns:p14="http://schemas.microsoft.com/office/powerpoint/2010/main" xmlns="" val="3660229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47664" y="44624"/>
            <a:ext cx="6172200" cy="857250"/>
          </a:xfrm>
        </p:spPr>
        <p:txBody>
          <a:bodyPr/>
          <a:lstStyle/>
          <a:p>
            <a:r>
              <a:rPr lang="en-ZA" altLang="en-US" sz="2100" b="1" dirty="0">
                <a:solidFill>
                  <a:schemeClr val="tx1"/>
                </a:solidFill>
              </a:rPr>
              <a:t>DEPARTMENTAL BUDGET VS EXPENDITURE</a:t>
            </a:r>
            <a:endParaRPr lang="en-US" altLang="en-US" sz="2100" b="1" dirty="0">
              <a:solidFill>
                <a:schemeClr val="tx1"/>
              </a:solidFill>
            </a:endParaRPr>
          </a:p>
        </p:txBody>
      </p:sp>
      <p:sp>
        <p:nvSpPr>
          <p:cNvPr id="5" name="Rectangle 1"/>
          <p:cNvSpPr>
            <a:spLocks noChangeArrowheads="1"/>
          </p:cNvSpPr>
          <p:nvPr/>
        </p:nvSpPr>
        <p:spPr bwMode="auto">
          <a:xfrm>
            <a:off x="2432447" y="3320535"/>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eaLnBrk="0" fontAlgn="base" hangingPunct="0">
              <a:spcBef>
                <a:spcPct val="0"/>
              </a:spcBef>
              <a:spcAft>
                <a:spcPct val="0"/>
              </a:spcAft>
              <a:defRPr/>
            </a:pPr>
            <a:endParaRPr lang="en-US" altLang="en-US">
              <a:solidFill>
                <a:srgbClr val="000000"/>
              </a:solidFill>
              <a:latin typeface="Calibri" pitchFamily="34" charset="0"/>
              <a:cs typeface="Arial" pitchFamily="34" charset="0"/>
            </a:endParaRPr>
          </a:p>
        </p:txBody>
      </p:sp>
      <p:sp>
        <p:nvSpPr>
          <p:cNvPr id="2" name="Slide Number Placeholder 1"/>
          <p:cNvSpPr>
            <a:spLocks noGrp="1"/>
          </p:cNvSpPr>
          <p:nvPr>
            <p:ph type="sldNum" sz="quarter" idx="11"/>
          </p:nvPr>
        </p:nvSpPr>
        <p:spPr/>
        <p:txBody>
          <a:bodyPr/>
          <a:lstStyle/>
          <a:p>
            <a:pPr>
              <a:defRPr/>
            </a:pPr>
            <a:fld id="{BA0FDDD7-A047-45FF-9218-48BA992FF6FF}" type="slidenum">
              <a:rPr lang="en-ZA" smtClean="0"/>
              <a:pPr>
                <a:defRPr/>
              </a:pPr>
              <a:t>37</a:t>
            </a:fld>
            <a:endParaRPr lang="en-ZA"/>
          </a:p>
        </p:txBody>
      </p:sp>
      <p:graphicFrame>
        <p:nvGraphicFramePr>
          <p:cNvPr id="3" name="Object 2"/>
          <p:cNvGraphicFramePr>
            <a:graphicFrameLocks noChangeAspect="1"/>
          </p:cNvGraphicFramePr>
          <p:nvPr>
            <p:extLst>
              <p:ext uri="{D42A27DB-BD31-4B8C-83A1-F6EECF244321}">
                <p14:modId xmlns:p14="http://schemas.microsoft.com/office/powerpoint/2010/main" xmlns="" val="3586881720"/>
              </p:ext>
            </p:extLst>
          </p:nvPr>
        </p:nvGraphicFramePr>
        <p:xfrm>
          <a:off x="14952" y="1628800"/>
          <a:ext cx="9050810" cy="3960440"/>
        </p:xfrm>
        <a:graphic>
          <a:graphicData uri="http://schemas.openxmlformats.org/presentationml/2006/ole">
            <p:oleObj spid="_x0000_s56365" name="Worksheet" r:id="rId3" imgW="7410417" imgH="4019581" progId="Excel.Sheet.12">
              <p:embed/>
            </p:oleObj>
          </a:graphicData>
        </a:graphic>
      </p:graphicFrame>
      <p:pic>
        <p:nvPicPr>
          <p:cNvPr id="6" name="Picture 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5733" y="5733257"/>
            <a:ext cx="1879205" cy="730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880191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1560" y="185712"/>
            <a:ext cx="8229600" cy="463873"/>
          </a:xfrm>
        </p:spPr>
        <p:txBody>
          <a:bodyPr>
            <a:normAutofit/>
          </a:bodyPr>
          <a:lstStyle/>
          <a:p>
            <a:r>
              <a:rPr lang="en-ZA" altLang="en-US" sz="2100" b="1" dirty="0">
                <a:solidFill>
                  <a:schemeClr val="tx1"/>
                </a:solidFill>
              </a:rPr>
              <a:t>DEPARTMENTAL EXPENDITURE PROGRAMME</a:t>
            </a:r>
            <a:endParaRPr lang="en-US" altLang="en-US" sz="2100" dirty="0">
              <a:solidFill>
                <a:schemeClr val="tx1"/>
              </a:solidFill>
            </a:endParaRPr>
          </a:p>
        </p:txBody>
      </p:sp>
      <p:sp>
        <p:nvSpPr>
          <p:cNvPr id="3" name="Slide Number Placeholder 2"/>
          <p:cNvSpPr>
            <a:spLocks noGrp="1"/>
          </p:cNvSpPr>
          <p:nvPr>
            <p:ph type="sldNum" sz="quarter" idx="11"/>
          </p:nvPr>
        </p:nvSpPr>
        <p:spPr/>
        <p:txBody>
          <a:bodyPr/>
          <a:lstStyle/>
          <a:p>
            <a:pPr>
              <a:defRPr/>
            </a:pPr>
            <a:fld id="{7359B782-6CC4-496E-84F4-13F6CAFBBEFE}" type="slidenum">
              <a:rPr lang="en-ZA" smtClean="0"/>
              <a:pPr>
                <a:defRPr/>
              </a:pPr>
              <a:t>38</a:t>
            </a:fld>
            <a:endParaRPr lang="en-ZA"/>
          </a:p>
        </p:txBody>
      </p:sp>
      <p:pic>
        <p:nvPicPr>
          <p:cNvPr id="6"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5733" y="5733257"/>
            <a:ext cx="1879205" cy="730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xmlns="" val="3643589416"/>
              </p:ext>
            </p:extLst>
          </p:nvPr>
        </p:nvGraphicFramePr>
        <p:xfrm>
          <a:off x="323528" y="1700809"/>
          <a:ext cx="8424936"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62111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552" y="260648"/>
            <a:ext cx="8175725" cy="648630"/>
          </a:xfrm>
        </p:spPr>
        <p:txBody>
          <a:bodyPr/>
          <a:lstStyle/>
          <a:p>
            <a:r>
              <a:rPr lang="en-ZA" altLang="en-US" sz="2100" b="1" dirty="0">
                <a:solidFill>
                  <a:schemeClr val="tx1"/>
                </a:solidFill>
              </a:rPr>
              <a:t>ECONOMIC CLASSIFICATION: BUDGET VS EXPENDITURE</a:t>
            </a:r>
            <a:endParaRPr lang="en-US" altLang="en-US" sz="2100" b="1" dirty="0">
              <a:solidFill>
                <a:schemeClr val="tx1"/>
              </a:solidFill>
            </a:endParaRPr>
          </a:p>
        </p:txBody>
      </p:sp>
      <p:sp>
        <p:nvSpPr>
          <p:cNvPr id="5" name="Rectangle 1"/>
          <p:cNvSpPr>
            <a:spLocks noChangeArrowheads="1"/>
          </p:cNvSpPr>
          <p:nvPr/>
        </p:nvSpPr>
        <p:spPr bwMode="auto">
          <a:xfrm>
            <a:off x="2339578" y="282761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eaLnBrk="0" fontAlgn="base" hangingPunct="0">
              <a:spcBef>
                <a:spcPct val="0"/>
              </a:spcBef>
              <a:spcAft>
                <a:spcPct val="0"/>
              </a:spcAft>
              <a:defRPr/>
            </a:pPr>
            <a:endParaRPr lang="en-US" altLang="en-US">
              <a:solidFill>
                <a:srgbClr val="000000"/>
              </a:solidFill>
              <a:latin typeface="Calibri" pitchFamily="34" charset="0"/>
              <a:cs typeface="Arial" pitchFamily="34" charset="0"/>
            </a:endParaRPr>
          </a:p>
        </p:txBody>
      </p:sp>
      <p:sp>
        <p:nvSpPr>
          <p:cNvPr id="2" name="Slide Number Placeholder 1"/>
          <p:cNvSpPr>
            <a:spLocks noGrp="1"/>
          </p:cNvSpPr>
          <p:nvPr>
            <p:ph type="sldNum" sz="quarter" idx="11"/>
          </p:nvPr>
        </p:nvSpPr>
        <p:spPr/>
        <p:txBody>
          <a:bodyPr/>
          <a:lstStyle/>
          <a:p>
            <a:pPr>
              <a:defRPr/>
            </a:pPr>
            <a:fld id="{EA112CE6-857D-408B-832F-A24B2203BB82}" type="slidenum">
              <a:rPr lang="en-ZA" smtClean="0"/>
              <a:pPr>
                <a:defRPr/>
              </a:pPr>
              <a:t>39</a:t>
            </a:fld>
            <a:endParaRPr lang="en-ZA"/>
          </a:p>
        </p:txBody>
      </p:sp>
      <p:graphicFrame>
        <p:nvGraphicFramePr>
          <p:cNvPr id="4" name="Object 3"/>
          <p:cNvGraphicFramePr>
            <a:graphicFrameLocks noChangeAspect="1"/>
          </p:cNvGraphicFramePr>
          <p:nvPr>
            <p:extLst>
              <p:ext uri="{D42A27DB-BD31-4B8C-83A1-F6EECF244321}">
                <p14:modId xmlns:p14="http://schemas.microsoft.com/office/powerpoint/2010/main" xmlns="" val="3239954101"/>
              </p:ext>
            </p:extLst>
          </p:nvPr>
        </p:nvGraphicFramePr>
        <p:xfrm>
          <a:off x="323528" y="1700808"/>
          <a:ext cx="8539723" cy="4104456"/>
        </p:xfrm>
        <a:graphic>
          <a:graphicData uri="http://schemas.openxmlformats.org/presentationml/2006/ole">
            <p:oleObj spid="_x0000_s57388" name="Worksheet" r:id="rId3" imgW="5562664" imgH="4400457" progId="Excel.Sheet.12">
              <p:embed/>
            </p:oleObj>
          </a:graphicData>
        </a:graphic>
      </p:graphicFrame>
      <p:pic>
        <p:nvPicPr>
          <p:cNvPr id="6" name="Picture 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5809956"/>
            <a:ext cx="1716634" cy="658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1474203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184150" y="115888"/>
            <a:ext cx="8229600" cy="765175"/>
          </a:xfrm>
        </p:spPr>
        <p:txBody>
          <a:bodyPr/>
          <a:lstStyle/>
          <a:p>
            <a:pPr eaLnBrk="1" hangingPunct="1"/>
            <a:r>
              <a:rPr lang="en-GB" altLang="en-US" sz="3200" b="1" dirty="0" smtClean="0"/>
              <a:t>BACKGROUND</a:t>
            </a:r>
          </a:p>
        </p:txBody>
      </p:sp>
      <p:sp>
        <p:nvSpPr>
          <p:cNvPr id="3" name="Content Placeholder 2"/>
          <p:cNvSpPr>
            <a:spLocks noGrp="1"/>
          </p:cNvSpPr>
          <p:nvPr>
            <p:ph idx="1"/>
          </p:nvPr>
        </p:nvSpPr>
        <p:spPr>
          <a:xfrm>
            <a:off x="373063" y="1773238"/>
            <a:ext cx="8785225" cy="4751387"/>
          </a:xfrm>
        </p:spPr>
        <p:txBody>
          <a:bodyPr/>
          <a:lstStyle/>
          <a:p>
            <a:pPr marL="342900" lvl="1" indent="-342900" eaLnBrk="1" hangingPunct="1">
              <a:buFont typeface="Wingdings" panose="05000000000000000000" pitchFamily="2" charset="2"/>
              <a:buChar char="ü"/>
              <a:defRPr/>
            </a:pPr>
            <a:r>
              <a:rPr lang="en-ZA" sz="2400" dirty="0" smtClean="0"/>
              <a:t>The </a:t>
            </a:r>
            <a:r>
              <a:rPr lang="en-ZA" sz="2400" u="sng" dirty="0" smtClean="0"/>
              <a:t>vision</a:t>
            </a:r>
            <a:r>
              <a:rPr lang="en-ZA" sz="2400" dirty="0" smtClean="0"/>
              <a:t> of the Civilian Secretariat is “a transformed and accountable police service that reflects the values of our developmental state”</a:t>
            </a:r>
          </a:p>
          <a:p>
            <a:pPr marL="342900" lvl="1" indent="-342900" eaLnBrk="1" hangingPunct="1">
              <a:buFont typeface="Wingdings" panose="05000000000000000000" pitchFamily="2" charset="2"/>
              <a:buChar char="ü"/>
              <a:defRPr/>
            </a:pPr>
            <a:r>
              <a:rPr lang="en-ZA" sz="2400" dirty="0" smtClean="0"/>
              <a:t>The </a:t>
            </a:r>
            <a:r>
              <a:rPr lang="en-ZA" sz="2400" u="sng" dirty="0" smtClean="0"/>
              <a:t>mission</a:t>
            </a:r>
            <a:r>
              <a:rPr lang="en-ZA" sz="2400" dirty="0" smtClean="0"/>
              <a:t> is “to provide an efficient and effective civilian oversight over the SAPS and enhance the role of the Minister of Police”</a:t>
            </a:r>
          </a:p>
          <a:p>
            <a:pPr marL="914400" lvl="2" indent="0">
              <a:buNone/>
              <a:defRPr/>
            </a:pPr>
            <a:endParaRPr lang="en-ZA" sz="2000" dirty="0" smtClean="0"/>
          </a:p>
          <a:p>
            <a:pPr marL="1200150" lvl="3" indent="-342900" eaLnBrk="1" hangingPunct="1">
              <a:buFont typeface="Arial" panose="020B0604020202020204" pitchFamily="34" charset="0"/>
              <a:buChar char="•"/>
              <a:defRPr/>
            </a:pPr>
            <a:endParaRPr lang="en-ZA" sz="1600" dirty="0" smtClean="0"/>
          </a:p>
          <a:p>
            <a:pPr marL="0" lvl="1" indent="0" eaLnBrk="1" hangingPunct="1">
              <a:buFontTx/>
              <a:buNone/>
              <a:defRPr/>
            </a:pPr>
            <a:endParaRPr lang="en-ZA" sz="2400" dirty="0" smtClean="0"/>
          </a:p>
          <a:p>
            <a:pPr marL="342900" lvl="1" indent="-342900" eaLnBrk="1" hangingPunct="1">
              <a:buFont typeface="Wingdings" panose="05000000000000000000" pitchFamily="2" charset="2"/>
              <a:buChar char="ü"/>
              <a:defRPr/>
            </a:pPr>
            <a:endParaRPr lang="en-ZA" sz="2400" dirty="0" smtClean="0"/>
          </a:p>
          <a:p>
            <a:pPr marL="342900" lvl="1" indent="-342900" eaLnBrk="1" hangingPunct="1">
              <a:buFont typeface="Wingdings" panose="05000000000000000000" pitchFamily="2" charset="2"/>
              <a:buChar char="ü"/>
              <a:defRPr/>
            </a:pPr>
            <a:endParaRPr lang="en-ZA" sz="2400" dirty="0" smtClean="0"/>
          </a:p>
          <a:p>
            <a:pPr marL="457200" lvl="1" indent="0">
              <a:buFontTx/>
              <a:buNone/>
              <a:defRPr/>
            </a:pPr>
            <a:endParaRPr lang="en-ZA" sz="2400" dirty="0" smtClean="0"/>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338674-2F8E-4F8B-BF88-8D353A57B6A0}" type="slidenum">
              <a:rPr lang="en-US" smtClean="0">
                <a:solidFill>
                  <a:srgbClr val="000000"/>
                </a:solidFill>
                <a:latin typeface="Arial" charset="0"/>
              </a:rPr>
              <a:pPr fontAlgn="base">
                <a:spcBef>
                  <a:spcPct val="0"/>
                </a:spcBef>
                <a:spcAft>
                  <a:spcPct val="0"/>
                </a:spcAft>
                <a:defRPr/>
              </a:pPr>
              <a:t>4</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ZA" altLang="en-US" sz="2100" b="1" dirty="0">
                <a:solidFill>
                  <a:schemeClr val="tx1"/>
                </a:solidFill>
              </a:rPr>
              <a:t>ECONOMIC CLASSIFICATION EXPENDITURE</a:t>
            </a:r>
            <a:r>
              <a:rPr lang="en-ZA" altLang="en-US" dirty="0" smtClean="0">
                <a:solidFill>
                  <a:srgbClr val="FF0000"/>
                </a:solidFill>
              </a:rPr>
              <a:t/>
            </a:r>
            <a:br>
              <a:rPr lang="en-ZA" altLang="en-US" dirty="0" smtClean="0">
                <a:solidFill>
                  <a:srgbClr val="FF0000"/>
                </a:solidFill>
              </a:rPr>
            </a:br>
            <a:endParaRPr lang="en-US" altLang="en-US" dirty="0" smtClean="0">
              <a:solidFill>
                <a:srgbClr val="FF0000"/>
              </a:solidFill>
            </a:endParaRPr>
          </a:p>
        </p:txBody>
      </p:sp>
      <p:sp>
        <p:nvSpPr>
          <p:cNvPr id="3" name="Slide Number Placeholder 2"/>
          <p:cNvSpPr>
            <a:spLocks noGrp="1"/>
          </p:cNvSpPr>
          <p:nvPr>
            <p:ph type="sldNum" sz="quarter" idx="11"/>
          </p:nvPr>
        </p:nvSpPr>
        <p:spPr/>
        <p:txBody>
          <a:bodyPr/>
          <a:lstStyle/>
          <a:p>
            <a:pPr>
              <a:defRPr/>
            </a:pPr>
            <a:fld id="{EE18E672-4201-4300-841D-CE4743909ED0}" type="slidenum">
              <a:rPr lang="en-ZA" smtClean="0"/>
              <a:pPr>
                <a:defRPr/>
              </a:pPr>
              <a:t>40</a:t>
            </a:fld>
            <a:endParaRPr lang="en-ZA"/>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809956"/>
            <a:ext cx="1716634" cy="658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xmlns="" val="771428421"/>
              </p:ext>
            </p:extLst>
          </p:nvPr>
        </p:nvGraphicFramePr>
        <p:xfrm>
          <a:off x="323528" y="1628800"/>
          <a:ext cx="8496944"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98884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299584" y="260648"/>
            <a:ext cx="8603284" cy="573881"/>
          </a:xfrm>
        </p:spPr>
        <p:txBody>
          <a:bodyPr/>
          <a:lstStyle/>
          <a:p>
            <a:pPr eaLnBrk="1" hangingPunct="1"/>
            <a:r>
              <a:rPr lang="en-US" altLang="en-US" sz="2100" b="1" dirty="0">
                <a:solidFill>
                  <a:schemeClr val="tx1"/>
                </a:solidFill>
              </a:rPr>
              <a:t>EXPENDITURE TRENDS FOR  2017/18 FINANCIAL YEAR</a:t>
            </a:r>
          </a:p>
        </p:txBody>
      </p:sp>
      <p:sp>
        <p:nvSpPr>
          <p:cNvPr id="36868" name="Slide Number Placeholder 4"/>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B37479-C6B3-4CD9-A45C-5237F7573C7C}" type="slidenum">
              <a:rPr lang="en-US" smtClean="0">
                <a:solidFill>
                  <a:srgbClr val="000000"/>
                </a:solidFill>
                <a:latin typeface="Arial" charset="0"/>
              </a:rPr>
              <a:pPr fontAlgn="base">
                <a:spcBef>
                  <a:spcPct val="0"/>
                </a:spcBef>
                <a:spcAft>
                  <a:spcPct val="0"/>
                </a:spcAft>
                <a:defRPr/>
              </a:pPr>
              <a:t>41</a:t>
            </a:fld>
            <a:endParaRPr lang="en-US" smtClean="0">
              <a:solidFill>
                <a:srgbClr val="000000"/>
              </a:solidFill>
              <a:latin typeface="Arial" charset="0"/>
            </a:endParaRPr>
          </a:p>
        </p:txBody>
      </p:sp>
      <p:sp>
        <p:nvSpPr>
          <p:cNvPr id="2" name="Content Placeholder 1"/>
          <p:cNvSpPr>
            <a:spLocks noGrp="1"/>
          </p:cNvSpPr>
          <p:nvPr>
            <p:ph idx="1"/>
          </p:nvPr>
        </p:nvSpPr>
        <p:spPr>
          <a:xfrm>
            <a:off x="280218" y="1628800"/>
            <a:ext cx="8622649" cy="4040217"/>
          </a:xfrm>
        </p:spPr>
        <p:txBody>
          <a:bodyPr>
            <a:noAutofit/>
          </a:bodyPr>
          <a:lstStyle/>
          <a:p>
            <a:r>
              <a:rPr lang="en-ZA" sz="2400" dirty="0"/>
              <a:t>The Department had a total allocated budget of R124.673 million for the 2017/18 financial </a:t>
            </a:r>
            <a:r>
              <a:rPr lang="en-ZA" sz="2400" dirty="0" smtClean="0"/>
              <a:t>year</a:t>
            </a:r>
            <a:endParaRPr lang="en-ZA" sz="2400" dirty="0"/>
          </a:p>
          <a:p>
            <a:r>
              <a:rPr lang="en-ZA" sz="2400" dirty="0"/>
              <a:t>The Department spent R118.345 million or 94.9% of the allocated </a:t>
            </a:r>
            <a:r>
              <a:rPr lang="en-ZA" sz="2400" dirty="0" smtClean="0"/>
              <a:t>budget</a:t>
            </a:r>
            <a:endParaRPr lang="en-ZA" sz="2400" dirty="0"/>
          </a:p>
          <a:p>
            <a:r>
              <a:rPr lang="en-ZA" sz="2400" dirty="0"/>
              <a:t>The Department underspent by R6.328 million or 5.1% in the financial year which is 5% points improvement compared against the previous year when the underspending was 10.1</a:t>
            </a:r>
            <a:r>
              <a:rPr lang="en-ZA" sz="2400" dirty="0" smtClean="0"/>
              <a:t>%</a:t>
            </a:r>
            <a:endParaRPr lang="en-ZA" sz="2400" dirty="0"/>
          </a:p>
          <a:p>
            <a:r>
              <a:rPr lang="en-ZA" sz="2400" dirty="0"/>
              <a:t>This underspending can be attributed mainly to funded vacant posts which had not been filled for the larger part of the financial </a:t>
            </a:r>
            <a:r>
              <a:rPr lang="en-ZA" sz="2400" dirty="0" smtClean="0"/>
              <a:t>year</a:t>
            </a:r>
            <a:endParaRPr lang="en-ZA" sz="2400" dirty="0"/>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1054" y="5732369"/>
            <a:ext cx="1712448" cy="728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819363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79512" y="260648"/>
            <a:ext cx="8573929" cy="573881"/>
          </a:xfrm>
        </p:spPr>
        <p:txBody>
          <a:bodyPr/>
          <a:lstStyle/>
          <a:p>
            <a:pPr eaLnBrk="1" hangingPunct="1"/>
            <a:r>
              <a:rPr lang="en-US" altLang="en-US" sz="2100" b="1" dirty="0">
                <a:solidFill>
                  <a:schemeClr val="tx1"/>
                </a:solidFill>
              </a:rPr>
              <a:t>2017/18 EXPENDITURE TRENDS PER PROGRAMME</a:t>
            </a:r>
          </a:p>
        </p:txBody>
      </p:sp>
      <p:sp>
        <p:nvSpPr>
          <p:cNvPr id="36868" name="Slide Number Placeholder 4"/>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B37479-C6B3-4CD9-A45C-5237F7573C7C}" type="slidenum">
              <a:rPr lang="en-US" smtClean="0">
                <a:solidFill>
                  <a:srgbClr val="000000"/>
                </a:solidFill>
                <a:latin typeface="Arial" charset="0"/>
              </a:rPr>
              <a:pPr fontAlgn="base">
                <a:spcBef>
                  <a:spcPct val="0"/>
                </a:spcBef>
                <a:spcAft>
                  <a:spcPct val="0"/>
                </a:spcAft>
                <a:defRPr/>
              </a:pPr>
              <a:t>42</a:t>
            </a:fld>
            <a:endParaRPr lang="en-US" smtClean="0">
              <a:solidFill>
                <a:srgbClr val="000000"/>
              </a:solidFill>
              <a:latin typeface="Arial" charset="0"/>
            </a:endParaRPr>
          </a:p>
        </p:txBody>
      </p:sp>
      <p:sp>
        <p:nvSpPr>
          <p:cNvPr id="2" name="Content Placeholder 1"/>
          <p:cNvSpPr>
            <a:spLocks noGrp="1"/>
          </p:cNvSpPr>
          <p:nvPr>
            <p:ph idx="1"/>
          </p:nvPr>
        </p:nvSpPr>
        <p:spPr>
          <a:xfrm>
            <a:off x="284720" y="1705973"/>
            <a:ext cx="8740218" cy="3774897"/>
          </a:xfrm>
        </p:spPr>
        <p:txBody>
          <a:bodyPr>
            <a:noAutofit/>
          </a:bodyPr>
          <a:lstStyle/>
          <a:p>
            <a:r>
              <a:rPr lang="en-ZA" sz="2400" dirty="0"/>
              <a:t>The Administration programme spent the highest at 98.7%, whilst the core functions spending ranges between 90.1 % and 94.4% of the 2017/18 allocated budget, with Intersectoral Coordination &amp; Strategic Partnerships being the lowest spending at 90.1</a:t>
            </a:r>
            <a:r>
              <a:rPr lang="en-ZA" sz="2400" dirty="0" smtClean="0"/>
              <a:t>%</a:t>
            </a:r>
            <a:endParaRPr lang="en-ZA" sz="2400" dirty="0"/>
          </a:p>
          <a:p>
            <a:r>
              <a:rPr lang="en-ZA" sz="2400" dirty="0"/>
              <a:t>The relatively low spending by the Intersectoral Coordination &amp; Strategic Partnerships program is due to the fact that they conducted/implemented most of their programmes in collaboration with SAPS therefore spending less than  originally </a:t>
            </a:r>
            <a:r>
              <a:rPr lang="en-ZA" sz="2400" dirty="0" smtClean="0"/>
              <a:t>anticipated</a:t>
            </a:r>
            <a:endParaRPr lang="en-ZA" sz="2400" dirty="0"/>
          </a:p>
          <a:p>
            <a:endParaRPr lang="en-ZA" sz="2100" dirty="0">
              <a:solidFill>
                <a:srgbClr val="FF0000"/>
              </a:solidFill>
            </a:endParaRP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0823" y="5805264"/>
            <a:ext cx="1734116" cy="67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145663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15593" y="260648"/>
            <a:ext cx="8777732" cy="573881"/>
          </a:xfrm>
        </p:spPr>
        <p:txBody>
          <a:bodyPr/>
          <a:lstStyle/>
          <a:p>
            <a:pPr eaLnBrk="1" hangingPunct="1"/>
            <a:r>
              <a:rPr lang="en-US" altLang="en-US" sz="2100" b="1" dirty="0">
                <a:solidFill>
                  <a:schemeClr val="tx1"/>
                </a:solidFill>
              </a:rPr>
              <a:t>2017/18 EXPENDITURE TRENDS PER ECONOMIC CLASSIFICATION</a:t>
            </a:r>
          </a:p>
        </p:txBody>
      </p:sp>
      <p:sp>
        <p:nvSpPr>
          <p:cNvPr id="36868" name="Slide Number Placeholder 4"/>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B37479-C6B3-4CD9-A45C-5237F7573C7C}" type="slidenum">
              <a:rPr lang="en-US" smtClean="0">
                <a:solidFill>
                  <a:srgbClr val="000000"/>
                </a:solidFill>
                <a:latin typeface="Arial" charset="0"/>
              </a:rPr>
              <a:pPr fontAlgn="base">
                <a:spcBef>
                  <a:spcPct val="0"/>
                </a:spcBef>
                <a:spcAft>
                  <a:spcPct val="0"/>
                </a:spcAft>
                <a:defRPr/>
              </a:pPr>
              <a:t>43</a:t>
            </a:fld>
            <a:endParaRPr lang="en-US" smtClean="0">
              <a:solidFill>
                <a:srgbClr val="000000"/>
              </a:solidFill>
              <a:latin typeface="Arial" charset="0"/>
            </a:endParaRPr>
          </a:p>
        </p:txBody>
      </p:sp>
      <p:sp>
        <p:nvSpPr>
          <p:cNvPr id="2" name="Content Placeholder 1"/>
          <p:cNvSpPr>
            <a:spLocks noGrp="1"/>
          </p:cNvSpPr>
          <p:nvPr>
            <p:ph idx="1"/>
          </p:nvPr>
        </p:nvSpPr>
        <p:spPr>
          <a:xfrm>
            <a:off x="315593" y="1543160"/>
            <a:ext cx="8640960" cy="4406119"/>
          </a:xfrm>
        </p:spPr>
        <p:txBody>
          <a:bodyPr>
            <a:noAutofit/>
          </a:bodyPr>
          <a:lstStyle/>
          <a:p>
            <a:r>
              <a:rPr lang="en-ZA" sz="2200" dirty="0"/>
              <a:t>The spending on Compensation of Employees (CoE) was R82.685 million or 93.4% of the R 88.565 million final </a:t>
            </a:r>
            <a:r>
              <a:rPr lang="en-ZA" sz="2200" dirty="0" smtClean="0"/>
              <a:t>budget</a:t>
            </a:r>
            <a:endParaRPr lang="en-ZA" sz="2200" dirty="0"/>
          </a:p>
          <a:p>
            <a:r>
              <a:rPr lang="en-ZA" sz="2200" dirty="0"/>
              <a:t>Spending for  Goods &amp; Services (G&amp;S) is R31.446 million or 98.8% of the R 34.158 million allocated </a:t>
            </a:r>
            <a:r>
              <a:rPr lang="en-ZA" sz="2200" dirty="0" smtClean="0"/>
              <a:t>budget</a:t>
            </a:r>
            <a:endParaRPr lang="en-ZA" sz="2200" dirty="0"/>
          </a:p>
          <a:p>
            <a:r>
              <a:rPr lang="en-ZA" sz="2200" dirty="0"/>
              <a:t>This spending pattern resulted in an underspending on </a:t>
            </a:r>
            <a:r>
              <a:rPr lang="en-ZA" sz="2200" dirty="0" err="1"/>
              <a:t>CoE</a:t>
            </a:r>
            <a:r>
              <a:rPr lang="en-ZA" sz="2200" dirty="0"/>
              <a:t> of R5.819 million or 6.6% and an underspending of R395 000 or 1.2% on </a:t>
            </a:r>
            <a:r>
              <a:rPr lang="en-ZA" sz="2200" dirty="0" smtClean="0"/>
              <a:t>G&amp;S</a:t>
            </a:r>
            <a:endParaRPr lang="en-ZA" sz="2200" dirty="0"/>
          </a:p>
          <a:p>
            <a:r>
              <a:rPr lang="en-ZA" sz="2200" dirty="0"/>
              <a:t>The underspending, as previously indicated could be attributed mainly to funded vacant posts and most programmes being implemented in collaboration with SAPS  </a:t>
            </a: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3918" y="5677765"/>
            <a:ext cx="1695633" cy="705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638973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09988" y="191398"/>
            <a:ext cx="8748407" cy="573881"/>
          </a:xfrm>
        </p:spPr>
        <p:txBody>
          <a:bodyPr/>
          <a:lstStyle/>
          <a:p>
            <a:pPr eaLnBrk="1" hangingPunct="1"/>
            <a:r>
              <a:rPr lang="en-US" altLang="en-US" sz="2100" b="1" dirty="0">
                <a:solidFill>
                  <a:schemeClr val="tx1"/>
                </a:solidFill>
              </a:rPr>
              <a:t>2017/18 EXPENDITURE TRENDS PER ECONOMIC</a:t>
            </a:r>
            <a:br>
              <a:rPr lang="en-US" altLang="en-US" sz="2100" b="1" dirty="0">
                <a:solidFill>
                  <a:schemeClr val="tx1"/>
                </a:solidFill>
              </a:rPr>
            </a:br>
            <a:r>
              <a:rPr lang="en-US" altLang="en-US" sz="2100" b="1" dirty="0">
                <a:solidFill>
                  <a:schemeClr val="tx1"/>
                </a:solidFill>
              </a:rPr>
              <a:t> CLASSIFICATION (</a:t>
            </a:r>
            <a:r>
              <a:rPr lang="en-US" altLang="en-US" sz="2100" b="1" dirty="0" err="1">
                <a:solidFill>
                  <a:schemeClr val="tx1"/>
                </a:solidFill>
              </a:rPr>
              <a:t>cont</a:t>
            </a:r>
            <a:r>
              <a:rPr lang="en-US" altLang="en-US" sz="2100" b="1" dirty="0">
                <a:solidFill>
                  <a:schemeClr val="tx1"/>
                </a:solidFill>
              </a:rPr>
              <a:t>….)</a:t>
            </a:r>
          </a:p>
        </p:txBody>
      </p:sp>
      <p:sp>
        <p:nvSpPr>
          <p:cNvPr id="36868" name="Slide Number Placeholder 4"/>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B37479-C6B3-4CD9-A45C-5237F7573C7C}" type="slidenum">
              <a:rPr lang="en-US" smtClean="0">
                <a:solidFill>
                  <a:srgbClr val="000000"/>
                </a:solidFill>
                <a:latin typeface="Arial" charset="0"/>
              </a:rPr>
              <a:pPr fontAlgn="base">
                <a:spcBef>
                  <a:spcPct val="0"/>
                </a:spcBef>
                <a:spcAft>
                  <a:spcPct val="0"/>
                </a:spcAft>
                <a:defRPr/>
              </a:pPr>
              <a:t>44</a:t>
            </a:fld>
            <a:endParaRPr lang="en-US" smtClean="0">
              <a:solidFill>
                <a:srgbClr val="000000"/>
              </a:solidFill>
              <a:latin typeface="Arial" charset="0"/>
            </a:endParaRPr>
          </a:p>
        </p:txBody>
      </p:sp>
      <p:sp>
        <p:nvSpPr>
          <p:cNvPr id="2" name="Content Placeholder 1"/>
          <p:cNvSpPr>
            <a:spLocks noGrp="1"/>
          </p:cNvSpPr>
          <p:nvPr>
            <p:ph idx="1"/>
          </p:nvPr>
        </p:nvSpPr>
        <p:spPr>
          <a:xfrm>
            <a:off x="395536" y="1609026"/>
            <a:ext cx="8327916" cy="3260134"/>
          </a:xfrm>
        </p:spPr>
        <p:txBody>
          <a:bodyPr>
            <a:noAutofit/>
          </a:bodyPr>
          <a:lstStyle/>
          <a:p>
            <a:r>
              <a:rPr lang="en-ZA" sz="2400" dirty="0"/>
              <a:t>The spending on Transfers and Subsidies is R946 000 or 89.8% of the R 1.053 million  allocated </a:t>
            </a:r>
            <a:r>
              <a:rPr lang="en-ZA" sz="2400" dirty="0" smtClean="0"/>
              <a:t>budget </a:t>
            </a:r>
            <a:endParaRPr lang="en-ZA" sz="2400" dirty="0"/>
          </a:p>
          <a:p>
            <a:r>
              <a:rPr lang="en-ZA" sz="2400" dirty="0"/>
              <a:t>This spending relates mostly to leave gratuity to officials who left the employment of CSPS, but also to licencing of </a:t>
            </a:r>
            <a:r>
              <a:rPr lang="en-ZA" sz="2400" dirty="0" smtClean="0"/>
              <a:t>vehicles</a:t>
            </a:r>
            <a:endParaRPr lang="en-ZA" sz="2400" dirty="0"/>
          </a:p>
          <a:p>
            <a:r>
              <a:rPr lang="en-ZA" sz="2400" dirty="0"/>
              <a:t>The underspending relates to unpaid transfer payment to SASSETA, as the registration process had not been finalised by financial year </a:t>
            </a:r>
            <a:r>
              <a:rPr lang="en-ZA" sz="2400" dirty="0" smtClean="0"/>
              <a:t>end</a:t>
            </a:r>
            <a:endParaRPr lang="en-ZA" sz="2400" dirty="0"/>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5725172"/>
            <a:ext cx="1774662" cy="738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442270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48316" y="188640"/>
            <a:ext cx="8676622" cy="573881"/>
          </a:xfrm>
        </p:spPr>
        <p:txBody>
          <a:bodyPr/>
          <a:lstStyle/>
          <a:p>
            <a:pPr eaLnBrk="1" hangingPunct="1"/>
            <a:r>
              <a:rPr lang="en-US" altLang="en-US" sz="2100" b="1" dirty="0">
                <a:solidFill>
                  <a:schemeClr val="tx1"/>
                </a:solidFill>
              </a:rPr>
              <a:t>2017/18 EXPENDITURE TRENDS PER ECONOMIC CLASSIFICATION (</a:t>
            </a:r>
            <a:r>
              <a:rPr lang="en-US" altLang="en-US" sz="2100" b="1" dirty="0" err="1">
                <a:solidFill>
                  <a:schemeClr val="tx1"/>
                </a:solidFill>
              </a:rPr>
              <a:t>cont</a:t>
            </a:r>
            <a:r>
              <a:rPr lang="en-US" altLang="en-US" sz="2100" b="1" dirty="0">
                <a:solidFill>
                  <a:schemeClr val="tx1"/>
                </a:solidFill>
              </a:rPr>
              <a:t>….)</a:t>
            </a:r>
          </a:p>
        </p:txBody>
      </p:sp>
      <p:sp>
        <p:nvSpPr>
          <p:cNvPr id="36868" name="Slide Number Placeholder 4"/>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B37479-C6B3-4CD9-A45C-5237F7573C7C}" type="slidenum">
              <a:rPr lang="en-US" smtClean="0">
                <a:solidFill>
                  <a:srgbClr val="000000"/>
                </a:solidFill>
                <a:latin typeface="Arial" charset="0"/>
              </a:rPr>
              <a:pPr fontAlgn="base">
                <a:spcBef>
                  <a:spcPct val="0"/>
                </a:spcBef>
                <a:spcAft>
                  <a:spcPct val="0"/>
                </a:spcAft>
                <a:defRPr/>
              </a:pPr>
              <a:t>45</a:t>
            </a:fld>
            <a:endParaRPr lang="en-US" smtClean="0">
              <a:solidFill>
                <a:srgbClr val="000000"/>
              </a:solidFill>
              <a:latin typeface="Arial" charset="0"/>
            </a:endParaRPr>
          </a:p>
        </p:txBody>
      </p:sp>
      <p:sp>
        <p:nvSpPr>
          <p:cNvPr id="2" name="Content Placeholder 1"/>
          <p:cNvSpPr>
            <a:spLocks noGrp="1"/>
          </p:cNvSpPr>
          <p:nvPr>
            <p:ph idx="1"/>
          </p:nvPr>
        </p:nvSpPr>
        <p:spPr>
          <a:xfrm>
            <a:off x="467544" y="1700808"/>
            <a:ext cx="8280920" cy="3955028"/>
          </a:xfrm>
        </p:spPr>
        <p:txBody>
          <a:bodyPr>
            <a:noAutofit/>
          </a:bodyPr>
          <a:lstStyle/>
          <a:p>
            <a:r>
              <a:rPr lang="en-ZA" sz="2400" dirty="0"/>
              <a:t>The spending on Payments for Capital Assets was R3.105 million or 100.0% of the allocated </a:t>
            </a:r>
            <a:r>
              <a:rPr lang="en-ZA" sz="2400" dirty="0" smtClean="0"/>
              <a:t>budget</a:t>
            </a:r>
            <a:endParaRPr lang="en-ZA" sz="2400" dirty="0"/>
          </a:p>
          <a:p>
            <a:r>
              <a:rPr lang="en-ZA" sz="2400" dirty="0"/>
              <a:t>This spending relates mostly to photocopiers financial leased, as well as ICT equipment  for staff and other general office equipment; as additional staff was employed during the financial </a:t>
            </a:r>
            <a:r>
              <a:rPr lang="en-ZA" sz="2400" dirty="0" smtClean="0"/>
              <a:t>year</a:t>
            </a:r>
            <a:endParaRPr lang="en-ZA" sz="2400" dirty="0"/>
          </a:p>
          <a:p>
            <a:r>
              <a:rPr lang="en-ZA" sz="2400" dirty="0"/>
              <a:t>The payment for Capital Assets is inclusive of newly procured computers to the value of around R1.0 million and the vehicle to the value of about R800 000,00 procured for the DPCI </a:t>
            </a:r>
            <a:r>
              <a:rPr lang="en-ZA" sz="2400" dirty="0" smtClean="0"/>
              <a:t>Judge</a:t>
            </a:r>
            <a:endParaRPr lang="en-ZA" sz="2400" dirty="0"/>
          </a:p>
          <a:p>
            <a:endParaRPr lang="en-ZA" sz="2400" dirty="0" smtClean="0"/>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444" y="5733256"/>
            <a:ext cx="1716494" cy="713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52578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bwMode="auto">
          <a:xfrm>
            <a:off x="611560" y="404664"/>
            <a:ext cx="8046188" cy="43142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ZA" altLang="en-US" sz="2100" b="1" dirty="0">
                <a:solidFill>
                  <a:schemeClr val="tx1"/>
                </a:solidFill>
              </a:rPr>
              <a:t>COST DRIVERS EXPENDITURE ITEMS</a:t>
            </a:r>
            <a:endParaRPr lang="en-US" altLang="en-US" sz="2100" b="1" dirty="0">
              <a:solidFill>
                <a:schemeClr val="tx1"/>
              </a:solidFill>
            </a:endParaRPr>
          </a:p>
        </p:txBody>
      </p:sp>
      <p:sp>
        <p:nvSpPr>
          <p:cNvPr id="192515" name="Slide Number Placeholder 3"/>
          <p:cNvSpPr>
            <a:spLocks noGrp="1"/>
          </p:cNvSpPr>
          <p:nvPr>
            <p:ph type="sldNum" sz="quarter" idx="12"/>
          </p:nvPr>
        </p:nvSpPr>
        <p:spPr bwMode="auto">
          <a:xfrm>
            <a:off x="8509728" y="6525344"/>
            <a:ext cx="599796"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3B46671F-A5D7-4914-A5EE-24757CC57D10}" type="slidenum">
              <a:rPr lang="en-US" altLang="en-US" b="1" smtClean="0">
                <a:solidFill>
                  <a:srgbClr val="000000"/>
                </a:solidFill>
              </a:rPr>
              <a:pPr algn="ctr" eaLnBrk="1" fontAlgn="base" hangingPunct="1">
                <a:spcBef>
                  <a:spcPct val="0"/>
                </a:spcBef>
                <a:spcAft>
                  <a:spcPct val="0"/>
                </a:spcAft>
              </a:pPr>
              <a:t>46</a:t>
            </a:fld>
            <a:endParaRPr lang="en-US" altLang="en-US" b="1" dirty="0"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1717104364"/>
              </p:ext>
            </p:extLst>
          </p:nvPr>
        </p:nvGraphicFramePr>
        <p:xfrm>
          <a:off x="85445" y="1932671"/>
          <a:ext cx="8724182" cy="3296529"/>
        </p:xfrm>
        <a:graphic>
          <a:graphicData uri="http://schemas.openxmlformats.org/presentationml/2006/ole">
            <p:oleObj spid="_x0000_s58413" name="Worksheet" r:id="rId3" imgW="5352971" imgH="3571761" progId="Excel.Sheet.12">
              <p:embed/>
            </p:oleObj>
          </a:graphicData>
        </a:graphic>
      </p:graphicFrame>
      <p:pic>
        <p:nvPicPr>
          <p:cNvPr id="5" name="Picture 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1419" y="5661248"/>
            <a:ext cx="1816902" cy="71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3913685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bwMode="auto">
          <a:xfrm>
            <a:off x="1059863" y="260648"/>
            <a:ext cx="7080007" cy="47926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ZA" altLang="en-US" sz="2100" b="1" dirty="0">
                <a:solidFill>
                  <a:schemeClr val="tx1"/>
                </a:solidFill>
              </a:rPr>
              <a:t>COST DRIVER EXPENDITURE ITEMS (</a:t>
            </a:r>
            <a:r>
              <a:rPr lang="en-ZA" altLang="en-US" sz="2100" b="1" dirty="0" err="1">
                <a:solidFill>
                  <a:schemeClr val="tx1"/>
                </a:solidFill>
              </a:rPr>
              <a:t>cont</a:t>
            </a:r>
            <a:r>
              <a:rPr lang="en-ZA" altLang="en-US" sz="2100" b="1" dirty="0">
                <a:solidFill>
                  <a:schemeClr val="tx1"/>
                </a:solidFill>
              </a:rPr>
              <a:t>…)</a:t>
            </a:r>
            <a:endParaRPr lang="en-US" altLang="en-US" sz="2100" b="1" dirty="0">
              <a:solidFill>
                <a:schemeClr val="tx1"/>
              </a:solidFill>
            </a:endParaRPr>
          </a:p>
        </p:txBody>
      </p:sp>
      <p:sp>
        <p:nvSpPr>
          <p:cNvPr id="193539" name="Slide Number Placeholder 3"/>
          <p:cNvSpPr>
            <a:spLocks noGrp="1"/>
          </p:cNvSpPr>
          <p:nvPr>
            <p:ph type="sldNum" sz="quarter" idx="12"/>
          </p:nvPr>
        </p:nvSpPr>
        <p:spPr bwMode="auto">
          <a:xfrm>
            <a:off x="8299434" y="6525344"/>
            <a:ext cx="81009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BC263418-0EFB-4DE4-9179-F91D9A8B0348}" type="slidenum">
              <a:rPr lang="en-US" altLang="en-US" b="1" smtClean="0">
                <a:solidFill>
                  <a:srgbClr val="000000"/>
                </a:solidFill>
              </a:rPr>
              <a:pPr algn="ctr" eaLnBrk="1" fontAlgn="base" hangingPunct="1">
                <a:spcBef>
                  <a:spcPct val="0"/>
                </a:spcBef>
                <a:spcAft>
                  <a:spcPct val="0"/>
                </a:spcAft>
              </a:pPr>
              <a:t>47</a:t>
            </a:fld>
            <a:endParaRPr lang="en-US" altLang="en-US" b="1" dirty="0"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998652688"/>
              </p:ext>
            </p:extLst>
          </p:nvPr>
        </p:nvGraphicFramePr>
        <p:xfrm>
          <a:off x="169203" y="1772816"/>
          <a:ext cx="8715128" cy="3384376"/>
        </p:xfrm>
        <a:graphic>
          <a:graphicData uri="http://schemas.openxmlformats.org/presentationml/2006/ole">
            <p:oleObj spid="_x0000_s59437" name="Worksheet" r:id="rId3" imgW="5352971" imgH="3371740" progId="Excel.Sheet.12">
              <p:embed/>
            </p:oleObj>
          </a:graphicData>
        </a:graphic>
      </p:graphicFrame>
      <p:pic>
        <p:nvPicPr>
          <p:cNvPr id="5" name="Picture 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1419" y="5661248"/>
            <a:ext cx="1816902" cy="71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1470048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18976" y="136457"/>
            <a:ext cx="8705962" cy="648630"/>
          </a:xfrm>
        </p:spPr>
        <p:txBody>
          <a:bodyPr anchor="t"/>
          <a:lstStyle/>
          <a:p>
            <a:r>
              <a:rPr lang="en-US" altLang="en-US" sz="2100" b="1" dirty="0">
                <a:solidFill>
                  <a:schemeClr val="tx1"/>
                </a:solidFill>
              </a:rPr>
              <a:t>COST DRIVERS EXPENDITURE ANALYSIS</a:t>
            </a:r>
            <a:br>
              <a:rPr lang="en-US" altLang="en-US" sz="2100" b="1" dirty="0">
                <a:solidFill>
                  <a:schemeClr val="tx1"/>
                </a:solidFill>
              </a:rPr>
            </a:br>
            <a:r>
              <a:rPr lang="en-US" altLang="en-US" sz="2100" b="1" dirty="0">
                <a:solidFill>
                  <a:schemeClr val="tx1"/>
                </a:solidFill>
              </a:rPr>
              <a:t> 2017/18 FINANCIAL YEAR</a:t>
            </a:r>
            <a:endParaRPr lang="en-ZA" altLang="en-US" sz="2100" b="1" dirty="0">
              <a:solidFill>
                <a:schemeClr val="tx1"/>
              </a:solidFill>
              <a:cs typeface="Arial" charset="0"/>
            </a:endParaRPr>
          </a:p>
        </p:txBody>
      </p:sp>
      <p:sp>
        <p:nvSpPr>
          <p:cNvPr id="24579" name="Content Placeholder 2"/>
          <p:cNvSpPr>
            <a:spLocks noGrp="1"/>
          </p:cNvSpPr>
          <p:nvPr>
            <p:ph idx="1"/>
          </p:nvPr>
        </p:nvSpPr>
        <p:spPr>
          <a:xfrm>
            <a:off x="318976" y="2369559"/>
            <a:ext cx="8476808" cy="2570594"/>
          </a:xfrm>
        </p:spPr>
        <p:txBody>
          <a:bodyPr>
            <a:noAutofit/>
          </a:bodyPr>
          <a:lstStyle/>
          <a:p>
            <a:r>
              <a:rPr lang="en-ZA" altLang="en-US" sz="1950" dirty="0"/>
              <a:t>Comparative analysis of the main cost drivers of the department between the current 2017/18  financial year under review, compared against the previous 2016/17; reveals the following: </a:t>
            </a:r>
          </a:p>
          <a:p>
            <a:pPr lvl="1">
              <a:buFont typeface="Wingdings" panose="05000000000000000000" pitchFamily="2" charset="2"/>
              <a:buChar char="Ø"/>
            </a:pPr>
            <a:endParaRPr lang="en-ZA" altLang="en-US" sz="1550" dirty="0" smtClean="0"/>
          </a:p>
          <a:p>
            <a:pPr lvl="1">
              <a:buFont typeface="Wingdings" panose="05000000000000000000" pitchFamily="2" charset="2"/>
              <a:buChar char="Ø"/>
            </a:pPr>
            <a:r>
              <a:rPr lang="en-ZA" altLang="en-US" sz="1800" dirty="0" smtClean="0"/>
              <a:t>The </a:t>
            </a:r>
            <a:r>
              <a:rPr lang="en-ZA" altLang="en-US" sz="1800" dirty="0"/>
              <a:t>spending on the five top highest cost drivers, accounting for  more than 75% of the G &amp; S budget, increased; EXCEPT for Subsistence and Travel, where there was a decrease as part of the departments’ efforts on cost saving </a:t>
            </a:r>
            <a:r>
              <a:rPr lang="en-ZA" altLang="en-US" sz="1800" dirty="0" smtClean="0"/>
              <a:t>measures</a:t>
            </a:r>
            <a:endParaRPr lang="en-ZA" altLang="en-US" sz="1800" dirty="0"/>
          </a:p>
        </p:txBody>
      </p:sp>
      <p:sp>
        <p:nvSpPr>
          <p:cNvPr id="33796"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075E2-697A-4FB3-8D5E-B42C189E09AD}" type="slidenum">
              <a:rPr lang="en-ZA" smtClean="0">
                <a:solidFill>
                  <a:srgbClr val="000000"/>
                </a:solidFill>
                <a:latin typeface="Arial" charset="0"/>
              </a:rPr>
              <a:pPr fontAlgn="base">
                <a:spcBef>
                  <a:spcPct val="0"/>
                </a:spcBef>
                <a:spcAft>
                  <a:spcPct val="0"/>
                </a:spcAft>
                <a:defRPr/>
              </a:pPr>
              <a:t>48</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8036" y="5661248"/>
            <a:ext cx="1816902" cy="71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3951411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3528" y="188640"/>
            <a:ext cx="8352928" cy="648630"/>
          </a:xfrm>
        </p:spPr>
        <p:txBody>
          <a:bodyPr anchor="t"/>
          <a:lstStyle/>
          <a:p>
            <a:r>
              <a:rPr lang="en-US" altLang="en-US" sz="2100" b="1" dirty="0">
                <a:solidFill>
                  <a:schemeClr val="tx1"/>
                </a:solidFill>
              </a:rPr>
              <a:t>COST DRIVERS EXPENDITURE ANALYSIS</a:t>
            </a:r>
            <a:br>
              <a:rPr lang="en-US" altLang="en-US" sz="2100" b="1" dirty="0">
                <a:solidFill>
                  <a:schemeClr val="tx1"/>
                </a:solidFill>
              </a:rPr>
            </a:br>
            <a:r>
              <a:rPr lang="en-US" altLang="en-US" sz="2100" b="1" dirty="0">
                <a:solidFill>
                  <a:schemeClr val="tx1"/>
                </a:solidFill>
              </a:rPr>
              <a:t>2017/18 FINANCIAL YEAR</a:t>
            </a:r>
            <a:endParaRPr lang="en-ZA" altLang="en-US" sz="2100" b="1" dirty="0">
              <a:solidFill>
                <a:schemeClr val="tx1"/>
              </a:solidFill>
              <a:cs typeface="Arial" charset="0"/>
            </a:endParaRPr>
          </a:p>
        </p:txBody>
      </p:sp>
      <p:sp>
        <p:nvSpPr>
          <p:cNvPr id="24579" name="Content Placeholder 2"/>
          <p:cNvSpPr>
            <a:spLocks noGrp="1"/>
          </p:cNvSpPr>
          <p:nvPr>
            <p:ph idx="1"/>
          </p:nvPr>
        </p:nvSpPr>
        <p:spPr>
          <a:xfrm>
            <a:off x="39870" y="2018679"/>
            <a:ext cx="9056282" cy="3419788"/>
          </a:xfrm>
        </p:spPr>
        <p:txBody>
          <a:bodyPr>
            <a:noAutofit/>
          </a:bodyPr>
          <a:lstStyle/>
          <a:p>
            <a:pPr lvl="1" algn="just">
              <a:buFont typeface="Wingdings" panose="05000000000000000000" pitchFamily="2" charset="2"/>
              <a:buChar char="Ø"/>
            </a:pPr>
            <a:r>
              <a:rPr lang="en-ZA" altLang="en-US" sz="1800" dirty="0"/>
              <a:t>The increased expenditure on the main high cost drivers, can be attributed to increased number of ICT users and direct payment of other ICT services previously paid by SAPS; inflation related increases,  as well as increase in the meetings by the Audit and Risk Committee and the National Forensic Oversight &amp; Ethics Board; but also some increase in the use of consultants due to capacity constraints within the core function(s</a:t>
            </a:r>
            <a:r>
              <a:rPr lang="en-ZA" altLang="en-US" sz="1800" dirty="0" smtClean="0"/>
              <a:t>)</a:t>
            </a:r>
          </a:p>
          <a:p>
            <a:pPr marL="457200" lvl="1" indent="0" algn="just">
              <a:buNone/>
            </a:pPr>
            <a:endParaRPr lang="en-ZA" altLang="en-US" sz="1800" dirty="0"/>
          </a:p>
          <a:p>
            <a:pPr lvl="1" algn="just">
              <a:buFont typeface="Wingdings" panose="05000000000000000000" pitchFamily="2" charset="2"/>
              <a:buChar char="Ø"/>
            </a:pPr>
            <a:r>
              <a:rPr lang="en-ZA" altLang="en-US" sz="1800" dirty="0"/>
              <a:t>The expenditure on the lower cost drivers (accounting just less than 20% of the G&amp;S budget) decreased significantly, as part of the departmental efforts on cost saving measures and the final payment on the settlement of legal fees related to the then Minister of Police; with the balance thereof not been paid by SAPS as previously resolved by the </a:t>
            </a:r>
            <a:r>
              <a:rPr lang="en-ZA" altLang="en-US" sz="1800" dirty="0" smtClean="0"/>
              <a:t>Committee</a:t>
            </a:r>
            <a:endParaRPr lang="en-ZA" altLang="en-US" sz="1800" dirty="0"/>
          </a:p>
        </p:txBody>
      </p:sp>
      <p:sp>
        <p:nvSpPr>
          <p:cNvPr id="33796"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075E2-697A-4FB3-8D5E-B42C189E09AD}" type="slidenum">
              <a:rPr lang="en-ZA" smtClean="0">
                <a:solidFill>
                  <a:srgbClr val="000000"/>
                </a:solidFill>
                <a:latin typeface="Arial" charset="0"/>
              </a:rPr>
              <a:pPr fontAlgn="base">
                <a:spcBef>
                  <a:spcPct val="0"/>
                </a:spcBef>
                <a:spcAft>
                  <a:spcPct val="0"/>
                </a:spcAft>
                <a:defRPr/>
              </a:pPr>
              <a:t>49</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7309" y="5805264"/>
            <a:ext cx="1648634" cy="645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83995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84150" y="115888"/>
            <a:ext cx="8229600" cy="765175"/>
          </a:xfrm>
        </p:spPr>
        <p:txBody>
          <a:bodyPr/>
          <a:lstStyle/>
          <a:p>
            <a:pPr eaLnBrk="1" hangingPunct="1"/>
            <a:r>
              <a:rPr lang="en-GB" altLang="en-US" sz="3200" b="1" dirty="0" smtClean="0"/>
              <a:t>BACKGROUND</a:t>
            </a:r>
          </a:p>
        </p:txBody>
      </p:sp>
      <p:sp>
        <p:nvSpPr>
          <p:cNvPr id="3" name="Content Placeholder 2"/>
          <p:cNvSpPr>
            <a:spLocks noGrp="1"/>
          </p:cNvSpPr>
          <p:nvPr>
            <p:ph idx="1"/>
          </p:nvPr>
        </p:nvSpPr>
        <p:spPr>
          <a:xfrm>
            <a:off x="395288" y="1628775"/>
            <a:ext cx="8229600" cy="4352925"/>
          </a:xfrm>
        </p:spPr>
        <p:txBody>
          <a:bodyPr/>
          <a:lstStyle/>
          <a:p>
            <a:pPr marL="342900" lvl="1" indent="-342900" eaLnBrk="1" hangingPunct="1">
              <a:buFont typeface="Arial" panose="020B0604020202020204" pitchFamily="34" charset="0"/>
              <a:buChar char="•"/>
              <a:defRPr/>
            </a:pPr>
            <a:r>
              <a:rPr lang="en-ZA" sz="2500" dirty="0" smtClean="0"/>
              <a:t>The </a:t>
            </a:r>
            <a:r>
              <a:rPr lang="en-ZA" sz="2500" u="sng" dirty="0" smtClean="0"/>
              <a:t>strategic goals</a:t>
            </a:r>
            <a:r>
              <a:rPr lang="en-ZA" sz="2500" dirty="0" smtClean="0"/>
              <a:t> of the Civilian Secretariat are:</a:t>
            </a:r>
          </a:p>
          <a:p>
            <a:pPr marL="742950" lvl="2" indent="-342900" eaLnBrk="1" hangingPunct="1">
              <a:buFont typeface="Arial" panose="020B0604020202020204" pitchFamily="34" charset="0"/>
              <a:buChar char="•"/>
              <a:defRPr/>
            </a:pPr>
            <a:r>
              <a:rPr lang="en-ZA" dirty="0" smtClean="0"/>
              <a:t>A well advised and supported Minister for a service delivery oriented police service that is accountable</a:t>
            </a:r>
          </a:p>
          <a:p>
            <a:pPr marL="742950" lvl="2" indent="-342900" eaLnBrk="1" hangingPunct="1">
              <a:buFont typeface="Arial" panose="020B0604020202020204" pitchFamily="34" charset="0"/>
              <a:buChar char="•"/>
              <a:defRPr/>
            </a:pPr>
            <a:r>
              <a:rPr lang="en-ZA" dirty="0" smtClean="0"/>
              <a:t>Quality, timeous, evidence-based strategic research, policy advice and legislative support to the Minister</a:t>
            </a:r>
          </a:p>
          <a:p>
            <a:pPr marL="742950" lvl="2" indent="-342900" eaLnBrk="1" hangingPunct="1">
              <a:buFont typeface="Arial" panose="020B0604020202020204" pitchFamily="34" charset="0"/>
              <a:buChar char="•"/>
              <a:defRPr/>
            </a:pPr>
            <a:r>
              <a:rPr lang="en-ZA" dirty="0" smtClean="0"/>
              <a:t>Deepened public participation in the fight against crime</a:t>
            </a:r>
          </a:p>
          <a:p>
            <a:pPr marL="742950" lvl="2" indent="-342900" eaLnBrk="1" hangingPunct="1">
              <a:buFont typeface="Arial" panose="020B0604020202020204" pitchFamily="34" charset="0"/>
              <a:buChar char="•"/>
              <a:defRPr/>
            </a:pPr>
            <a:r>
              <a:rPr lang="en-ZA" dirty="0" smtClean="0"/>
              <a:t>Enhanced accountability and transformation of the police service  </a:t>
            </a:r>
          </a:p>
          <a:p>
            <a:pPr marL="742950" lvl="2" indent="-342900" eaLnBrk="1" hangingPunct="1">
              <a:buFont typeface="Arial" panose="020B0604020202020204" pitchFamily="34" charset="0"/>
              <a:buChar char="•"/>
              <a:defRPr/>
            </a:pPr>
            <a:r>
              <a:rPr lang="en-ZA" sz="2000" dirty="0" smtClean="0">
                <a:solidFill>
                  <a:srgbClr val="FFFF00"/>
                </a:solidFill>
              </a:rPr>
              <a:t> </a:t>
            </a:r>
          </a:p>
          <a:p>
            <a:pPr marL="457200" lvl="1" indent="0">
              <a:buFontTx/>
              <a:buNone/>
              <a:defRPr/>
            </a:pPr>
            <a:endParaRPr lang="en-ZA" sz="2400" dirty="0" smtClean="0"/>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0EC4B35-ECEC-49D1-A074-1773E5D598F0}" type="slidenum">
              <a:rPr lang="en-US" smtClean="0">
                <a:solidFill>
                  <a:srgbClr val="000000"/>
                </a:solidFill>
                <a:latin typeface="Arial" charset="0"/>
              </a:rPr>
              <a:pPr fontAlgn="base">
                <a:spcBef>
                  <a:spcPct val="0"/>
                </a:spcBef>
                <a:spcAft>
                  <a:spcPct val="0"/>
                </a:spcAft>
                <a:defRPr/>
              </a:pPr>
              <a:t>5</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512" y="115888"/>
            <a:ext cx="8784976" cy="864840"/>
          </a:xfrm>
        </p:spPr>
        <p:txBody>
          <a:bodyPr anchor="t"/>
          <a:lstStyle/>
          <a:p>
            <a:r>
              <a:rPr lang="en-US" altLang="en-US" sz="2800" b="1" dirty="0" smtClean="0">
                <a:solidFill>
                  <a:schemeClr val="tx1"/>
                </a:solidFill>
              </a:rPr>
              <a:t>AGSA AUDIT OUTCOME</a:t>
            </a:r>
            <a:br>
              <a:rPr lang="en-US" altLang="en-US" sz="2800" b="1" dirty="0" smtClean="0">
                <a:solidFill>
                  <a:schemeClr val="tx1"/>
                </a:solidFill>
              </a:rPr>
            </a:br>
            <a:r>
              <a:rPr lang="en-US" altLang="en-US" sz="2800" b="1" dirty="0" smtClean="0">
                <a:solidFill>
                  <a:schemeClr val="tx1"/>
                </a:solidFill>
              </a:rPr>
              <a:t>2017/18 FINANCIAL YEAR</a:t>
            </a:r>
            <a:endParaRPr lang="en-ZA" altLang="en-US" sz="2800" b="1" dirty="0" smtClean="0">
              <a:solidFill>
                <a:schemeClr val="tx1"/>
              </a:solidFill>
              <a:cs typeface="Arial" charset="0"/>
            </a:endParaRPr>
          </a:p>
        </p:txBody>
      </p:sp>
      <p:sp>
        <p:nvSpPr>
          <p:cNvPr id="24579" name="Content Placeholder 2"/>
          <p:cNvSpPr>
            <a:spLocks noGrp="1"/>
          </p:cNvSpPr>
          <p:nvPr>
            <p:ph idx="1"/>
          </p:nvPr>
        </p:nvSpPr>
        <p:spPr>
          <a:xfrm>
            <a:off x="467544" y="1592263"/>
            <a:ext cx="8352159" cy="4824412"/>
          </a:xfrm>
        </p:spPr>
        <p:txBody>
          <a:bodyPr>
            <a:normAutofit/>
          </a:bodyPr>
          <a:lstStyle/>
          <a:p>
            <a:r>
              <a:rPr lang="en-ZA" altLang="en-US" sz="2000" dirty="0" smtClean="0"/>
              <a:t>The 2017/18 audit outcome of the department improved from </a:t>
            </a:r>
            <a:r>
              <a:rPr lang="en-ZA" altLang="en-US" sz="2000" b="1" dirty="0"/>
              <a:t>u</a:t>
            </a:r>
            <a:r>
              <a:rPr lang="en-ZA" altLang="en-US" sz="2000" b="1" dirty="0" smtClean="0"/>
              <a:t>nqualified opinion with findings</a:t>
            </a:r>
            <a:r>
              <a:rPr lang="en-ZA" altLang="en-US" sz="2000" dirty="0" smtClean="0"/>
              <a:t> to</a:t>
            </a:r>
            <a:r>
              <a:rPr lang="en-ZA" altLang="en-US" sz="2000" b="1" dirty="0" smtClean="0"/>
              <a:t> unqualified opinion with no findings</a:t>
            </a:r>
            <a:r>
              <a:rPr lang="en-ZA" altLang="en-US" sz="2000" dirty="0" smtClean="0"/>
              <a:t>  </a:t>
            </a:r>
          </a:p>
          <a:p>
            <a:r>
              <a:rPr lang="en-ZA" altLang="en-US" sz="2000" dirty="0" smtClean="0"/>
              <a:t>The department had received qualified opinion for two consecutive financial years since it became a designated department in 2014/15 financial year, however in 2017/18 there was significant improvement</a:t>
            </a:r>
          </a:p>
          <a:p>
            <a:pPr marL="0" indent="0">
              <a:buNone/>
            </a:pPr>
            <a:r>
              <a:rPr lang="en-ZA" altLang="en-US" sz="2000" dirty="0" smtClean="0"/>
              <a:t> </a:t>
            </a:r>
            <a:endParaRPr lang="en-ZA" altLang="en-US" sz="2000" dirty="0"/>
          </a:p>
          <a:p>
            <a:r>
              <a:rPr lang="en-ZA" altLang="en-US" sz="2000" dirty="0" smtClean="0"/>
              <a:t>AGSA, however raised two concern on emphasis of matters and other matters that management should take into consideration:</a:t>
            </a:r>
          </a:p>
          <a:p>
            <a:pPr lvl="1">
              <a:buFont typeface="Wingdings" pitchFamily="2" charset="2"/>
              <a:buChar char="Ø"/>
            </a:pPr>
            <a:r>
              <a:rPr lang="en-ZA" altLang="en-US" sz="2000" i="1" dirty="0" smtClean="0"/>
              <a:t>The material underspending by the department;</a:t>
            </a:r>
            <a:r>
              <a:rPr lang="en-ZA" altLang="en-US" sz="2000" kern="1200" dirty="0">
                <a:solidFill>
                  <a:schemeClr val="dk1"/>
                </a:solidFill>
              </a:rPr>
              <a:t> </a:t>
            </a:r>
            <a:r>
              <a:rPr lang="en-ZA" altLang="en-US" sz="2000" i="1" dirty="0" smtClean="0"/>
              <a:t>which relates to vacant funded posts that had not been filled by financial year end</a:t>
            </a:r>
          </a:p>
          <a:p>
            <a:pPr lvl="1" algn="just">
              <a:buFont typeface="Wingdings" pitchFamily="2" charset="2"/>
              <a:buChar char="Ø"/>
            </a:pPr>
            <a:r>
              <a:rPr lang="en-ZA" altLang="en-US" sz="2000" i="1" dirty="0" smtClean="0"/>
              <a:t>Material misstatement in the annual performance report </a:t>
            </a:r>
          </a:p>
          <a:p>
            <a:pPr lvl="1" algn="just">
              <a:buFont typeface="Wingdings" pitchFamily="2" charset="2"/>
              <a:buChar char="Ø"/>
            </a:pPr>
            <a:endParaRPr lang="en-ZA" altLang="en-US" sz="2000" i="1" dirty="0" smtClean="0"/>
          </a:p>
          <a:p>
            <a:pPr lvl="1" algn="just">
              <a:buFont typeface="Wingdings" pitchFamily="2" charset="2"/>
              <a:buChar char="Ø"/>
            </a:pPr>
            <a:endParaRPr lang="en-ZA" altLang="en-US" sz="2200" i="1" dirty="0" smtClean="0"/>
          </a:p>
        </p:txBody>
      </p:sp>
      <p:sp>
        <p:nvSpPr>
          <p:cNvPr id="33796"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075E2-697A-4FB3-8D5E-B42C189E09AD}" type="slidenum">
              <a:rPr lang="en-ZA" smtClean="0">
                <a:solidFill>
                  <a:srgbClr val="000000"/>
                </a:solidFill>
                <a:latin typeface="Arial" charset="0"/>
              </a:rPr>
              <a:pPr fontAlgn="base">
                <a:spcBef>
                  <a:spcPct val="0"/>
                </a:spcBef>
                <a:spcAft>
                  <a:spcPct val="0"/>
                </a:spcAft>
                <a:defRPr/>
              </a:pPr>
              <a:t>50</a:t>
            </a:fld>
            <a:endParaRPr lang="en-ZA"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0371" y="5733256"/>
            <a:ext cx="1634567" cy="68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727618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0"/>
            <a:ext cx="8229600" cy="1143000"/>
          </a:xfrm>
        </p:spPr>
        <p:txBody>
          <a:bodyPr/>
          <a:lstStyle/>
          <a:p>
            <a:r>
              <a:rPr lang="en-ZA" altLang="en-US" sz="2800" b="1" dirty="0" smtClean="0">
                <a:solidFill>
                  <a:schemeClr val="tx1">
                    <a:lumMod val="95000"/>
                    <a:lumOff val="5000"/>
                  </a:schemeClr>
                </a:solidFill>
              </a:rPr>
              <a:t>KEY AUDIT FINDINGS AND CORRECTIVE MEASURES</a:t>
            </a:r>
            <a:endParaRPr lang="en-US" altLang="en-US" sz="2800" b="1" dirty="0" smtClean="0">
              <a:solidFill>
                <a:schemeClr val="tx1">
                  <a:lumMod val="95000"/>
                  <a:lumOff val="5000"/>
                </a:schemeClr>
              </a:solidFill>
            </a:endParaRPr>
          </a:p>
        </p:txBody>
      </p:sp>
      <p:sp>
        <p:nvSpPr>
          <p:cNvPr id="2" name="Slide Number Placeholder 1"/>
          <p:cNvSpPr>
            <a:spLocks noGrp="1"/>
          </p:cNvSpPr>
          <p:nvPr>
            <p:ph type="sldNum" sz="quarter" idx="11"/>
          </p:nvPr>
        </p:nvSpPr>
        <p:spPr/>
        <p:txBody>
          <a:bodyPr/>
          <a:lstStyle/>
          <a:p>
            <a:pPr>
              <a:defRPr/>
            </a:pPr>
            <a:fld id="{C87A80B3-54AE-4304-80C8-F4B9C2658CDF}" type="slidenum">
              <a:rPr lang="en-ZA" smtClean="0"/>
              <a:pPr>
                <a:defRPr/>
              </a:pPr>
              <a:t>51</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3389534545"/>
              </p:ext>
            </p:extLst>
          </p:nvPr>
        </p:nvGraphicFramePr>
        <p:xfrm>
          <a:off x="179513" y="1772817"/>
          <a:ext cx="8845425" cy="3931612"/>
        </p:xfrm>
        <a:graphic>
          <a:graphicData uri="http://schemas.openxmlformats.org/drawingml/2006/table">
            <a:tbl>
              <a:tblPr firstRow="1" bandRow="1">
                <a:tableStyleId>{5C22544A-7EE6-4342-B048-85BDC9FD1C3A}</a:tableStyleId>
              </a:tblPr>
              <a:tblGrid>
                <a:gridCol w="2736303"/>
                <a:gridCol w="3113091"/>
                <a:gridCol w="2996031"/>
              </a:tblGrid>
              <a:tr h="306359">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306359">
                <a:tc gridSpan="3">
                  <a:txBody>
                    <a:bodyPr/>
                    <a:lstStyle/>
                    <a:p>
                      <a:r>
                        <a:rPr lang="en-US" sz="1600" b="1" baseline="0" dirty="0" smtClean="0">
                          <a:solidFill>
                            <a:schemeClr val="tx1"/>
                          </a:solidFill>
                        </a:rPr>
                        <a:t>A) Em</a:t>
                      </a:r>
                      <a:r>
                        <a:rPr lang="en-US" sz="1600" b="1" dirty="0" smtClean="0">
                          <a:solidFill>
                            <a:schemeClr val="tx1"/>
                          </a:solidFill>
                        </a:rPr>
                        <a:t>phasis on matters</a:t>
                      </a:r>
                      <a:endParaRPr lang="en-US" sz="1600" b="1" dirty="0">
                        <a:solidFill>
                          <a:schemeClr val="tx1"/>
                        </a:solidFill>
                      </a:endParaRPr>
                    </a:p>
                  </a:txBody>
                  <a:tcPr marL="91445" marR="91445" marT="45670" marB="45670">
                    <a:solidFill>
                      <a:srgbClr val="BAF8CF"/>
                    </a:solidFill>
                  </a:tcPr>
                </a:tc>
                <a:tc hMerge="1">
                  <a:txBody>
                    <a:bodyPr/>
                    <a:lstStyle/>
                    <a:p>
                      <a:endParaRPr lang="en-ZA"/>
                    </a:p>
                  </a:txBody>
                  <a:tcPr/>
                </a:tc>
                <a:tc hMerge="1">
                  <a:txBody>
                    <a:bodyPr/>
                    <a:lstStyle/>
                    <a:p>
                      <a:endParaRPr lang="en-US" sz="1800" b="1" dirty="0">
                        <a:solidFill>
                          <a:schemeClr val="tx1"/>
                        </a:solidFill>
                      </a:endParaRPr>
                    </a:p>
                  </a:txBody>
                  <a:tcPr marL="91445" marR="91445" marT="45670" marB="45670">
                    <a:solidFill>
                      <a:srgbClr val="BAF8CF"/>
                    </a:solidFill>
                  </a:tcPr>
                </a:tc>
              </a:tr>
              <a:tr h="3203704">
                <a:tc>
                  <a:txBody>
                    <a:bodyPr/>
                    <a:lstStyle/>
                    <a:p>
                      <a:pPr>
                        <a:tabLst>
                          <a:tab pos="344488" algn="l"/>
                        </a:tabLst>
                      </a:pPr>
                      <a:r>
                        <a:rPr lang="en-ZA" sz="1600" b="0" kern="1200" dirty="0" smtClean="0">
                          <a:solidFill>
                            <a:schemeClr val="tx1"/>
                          </a:solidFill>
                          <a:effectLst/>
                          <a:latin typeface="+mn-lt"/>
                          <a:ea typeface="+mn-ea"/>
                          <a:cs typeface="+mn-cs"/>
                        </a:rPr>
                        <a:t>1.	</a:t>
                      </a:r>
                      <a:r>
                        <a:rPr lang="en-ZA" sz="1600" kern="1200" dirty="0" smtClean="0">
                          <a:solidFill>
                            <a:schemeClr val="tx1"/>
                          </a:solidFill>
                          <a:effectLst/>
                          <a:latin typeface="+mn-lt"/>
                          <a:ea typeface="+mn-ea"/>
                          <a:cs typeface="+mn-cs"/>
                        </a:rPr>
                        <a:t>Material under-spending 	of the budget: the 	department has 	materially underspent 	the budget on 	Programme 2</a:t>
                      </a:r>
                      <a:r>
                        <a:rPr lang="en-ZA" sz="1600" kern="1200" baseline="0" dirty="0" smtClean="0">
                          <a:solidFill>
                            <a:schemeClr val="tx1"/>
                          </a:solidFill>
                          <a:effectLst/>
                          <a:latin typeface="+mn-lt"/>
                          <a:ea typeface="+mn-ea"/>
                          <a:cs typeface="+mn-cs"/>
                        </a:rPr>
                        <a:t> </a:t>
                      </a:r>
                      <a:r>
                        <a:rPr lang="en-ZA" sz="1600" kern="1200" dirty="0" smtClean="0">
                          <a:solidFill>
                            <a:schemeClr val="tx1"/>
                          </a:solidFill>
                          <a:effectLst/>
                          <a:latin typeface="+mn-lt"/>
                          <a:ea typeface="+mn-ea"/>
                          <a:cs typeface="+mn-cs"/>
                        </a:rPr>
                        <a:t>with R2.3 	million, Programme 3 	with R1.4 million</a:t>
                      </a:r>
                      <a:r>
                        <a:rPr lang="en-ZA" sz="1600" kern="1200" baseline="0" dirty="0" smtClean="0">
                          <a:solidFill>
                            <a:schemeClr val="tx1"/>
                          </a:solidFill>
                          <a:effectLst/>
                          <a:latin typeface="+mn-lt"/>
                          <a:ea typeface="+mn-ea"/>
                          <a:cs typeface="+mn-cs"/>
                        </a:rPr>
                        <a:t> and on</a:t>
                      </a:r>
                      <a:r>
                        <a:rPr lang="en-ZA" sz="1600" kern="1200" dirty="0" smtClean="0">
                          <a:solidFill>
                            <a:schemeClr val="tx1"/>
                          </a:solidFill>
                          <a:effectLst/>
                          <a:latin typeface="+mn-lt"/>
                          <a:ea typeface="+mn-ea"/>
                          <a:cs typeface="+mn-cs"/>
                        </a:rPr>
                        <a:t> 	programme 4</a:t>
                      </a:r>
                      <a:r>
                        <a:rPr lang="en-ZA" sz="1600" kern="1200" baseline="0" dirty="0" smtClean="0">
                          <a:solidFill>
                            <a:schemeClr val="tx1"/>
                          </a:solidFill>
                          <a:effectLst/>
                          <a:latin typeface="+mn-lt"/>
                          <a:ea typeface="+mn-ea"/>
                          <a:cs typeface="+mn-cs"/>
                        </a:rPr>
                        <a:t> </a:t>
                      </a:r>
                      <a:r>
                        <a:rPr lang="en-ZA" sz="1600" kern="1200" dirty="0" smtClean="0">
                          <a:solidFill>
                            <a:schemeClr val="tx1"/>
                          </a:solidFill>
                          <a:effectLst/>
                          <a:latin typeface="+mn-lt"/>
                          <a:ea typeface="+mn-ea"/>
                          <a:cs typeface="+mn-cs"/>
                        </a:rPr>
                        <a:t>with R1.8</a:t>
                      </a:r>
                      <a:r>
                        <a:rPr lang="en-ZA" sz="1600" kern="1200" baseline="0" dirty="0" smtClean="0">
                          <a:solidFill>
                            <a:schemeClr val="tx1"/>
                          </a:solidFill>
                          <a:effectLst/>
                          <a:latin typeface="+mn-lt"/>
                          <a:ea typeface="+mn-ea"/>
                          <a:cs typeface="+mn-cs"/>
                        </a:rPr>
                        <a:t> </a:t>
                      </a:r>
                      <a:r>
                        <a:rPr lang="en-ZA" sz="1600" kern="1200" dirty="0" smtClean="0">
                          <a:solidFill>
                            <a:schemeClr val="tx1"/>
                          </a:solidFill>
                          <a:effectLst/>
                          <a:latin typeface="+mn-lt"/>
                          <a:ea typeface="+mn-ea"/>
                          <a:cs typeface="+mn-cs"/>
                        </a:rPr>
                        <a:t>million</a:t>
                      </a:r>
                    </a:p>
                  </a:txBody>
                  <a:tcPr marL="91445" marR="91445" marT="45670" marB="45670">
                    <a:solidFill>
                      <a:srgbClr val="BAF8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Human Resource Management (HRM) Committee to be established to review the filling of vacancies including the compensation budget </a:t>
                      </a:r>
                    </a:p>
                    <a:p>
                      <a:pPr marL="0" algn="l" defTabSz="914400" rtl="0" eaLnBrk="1" latinLnBrk="0" hangingPunct="1"/>
                      <a:endParaRPr lang="en-ZA" sz="1600" kern="1200" dirty="0" smtClean="0">
                        <a:solidFill>
                          <a:schemeClr val="tx1"/>
                        </a:solidFill>
                        <a:effectLst/>
                        <a:latin typeface="+mn-lt"/>
                        <a:ea typeface="+mn-ea"/>
                        <a:cs typeface="+mn-cs"/>
                      </a:endParaRPr>
                    </a:p>
                  </a:txBody>
                  <a:tcPr marL="91436" marR="91436" marT="45666" marB="45666">
                    <a:solidFill>
                      <a:srgbClr val="BAF8C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dk1"/>
                          </a:solidFill>
                          <a:effectLst/>
                          <a:latin typeface="+mn-lt"/>
                          <a:ea typeface="+mn-ea"/>
                          <a:cs typeface="+mn-cs"/>
                        </a:rPr>
                        <a:t>HRM </a:t>
                      </a:r>
                      <a:r>
                        <a:rPr lang="en-GB" sz="1600" kern="1200" baseline="0" dirty="0" smtClean="0">
                          <a:solidFill>
                            <a:schemeClr val="dk1"/>
                          </a:solidFill>
                          <a:effectLst/>
                          <a:latin typeface="+mn-lt"/>
                          <a:ea typeface="+mn-ea"/>
                          <a:cs typeface="+mn-cs"/>
                        </a:rPr>
                        <a:t>committee has been established</a:t>
                      </a:r>
                      <a:endParaRPr lang="en-GB" sz="160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dk1"/>
                          </a:solidFill>
                          <a:effectLst/>
                          <a:latin typeface="+mn-lt"/>
                          <a:ea typeface="+mn-ea"/>
                          <a:cs typeface="+mn-cs"/>
                        </a:rPr>
                        <a:t>The spending trends of the department are further monitored through the monthly Budget Committee which comprises of all the Programme and Sub-programme managers.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dk1"/>
                          </a:solidFill>
                          <a:effectLst/>
                          <a:latin typeface="+mn-lt"/>
                          <a:ea typeface="+mn-ea"/>
                          <a:cs typeface="+mn-cs"/>
                        </a:rPr>
                        <a:t>The current spending of the department as at 30</a:t>
                      </a:r>
                      <a:r>
                        <a:rPr lang="en-GB" sz="1600" kern="1200" baseline="0" dirty="0" smtClean="0">
                          <a:solidFill>
                            <a:schemeClr val="dk1"/>
                          </a:solidFill>
                          <a:effectLst/>
                          <a:latin typeface="+mn-lt"/>
                          <a:ea typeface="+mn-ea"/>
                          <a:cs typeface="+mn-cs"/>
                        </a:rPr>
                        <a:t> Sept 2018 is at 44.4% as per preliminary report </a:t>
                      </a:r>
                      <a:endParaRPr lang="en-ZA" sz="1600" strike="noStrike" kern="1200" baseline="0" dirty="0" smtClean="0">
                        <a:solidFill>
                          <a:schemeClr val="tx1"/>
                        </a:solidFill>
                        <a:effectLst/>
                        <a:latin typeface="+mn-lt"/>
                        <a:ea typeface="+mn-ea"/>
                        <a:cs typeface="+mn-cs"/>
                      </a:endParaRPr>
                    </a:p>
                  </a:txBody>
                  <a:tcPr marL="91436" marR="91436" marT="45666" marB="45666">
                    <a:solidFill>
                      <a:srgbClr val="BAF8CF"/>
                    </a:solidFill>
                  </a:tcPr>
                </a:tc>
              </a:tr>
            </a:tbl>
          </a:graphicData>
        </a:graphic>
      </p:graphicFrame>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59731" y="568428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716122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0"/>
            <a:ext cx="8229600" cy="1143000"/>
          </a:xfrm>
        </p:spPr>
        <p:txBody>
          <a:bodyPr/>
          <a:lstStyle/>
          <a:p>
            <a:r>
              <a:rPr lang="en-ZA" altLang="en-US" sz="2800" b="1" dirty="0" smtClean="0">
                <a:solidFill>
                  <a:schemeClr val="tx1">
                    <a:lumMod val="95000"/>
                    <a:lumOff val="5000"/>
                  </a:schemeClr>
                </a:solidFill>
              </a:rPr>
              <a:t>KEY AUDIT FINDINGS AND CORRECTIVE MEASURES</a:t>
            </a:r>
            <a:endParaRPr lang="en-US" altLang="en-US" sz="2800" b="1" dirty="0" smtClean="0">
              <a:solidFill>
                <a:schemeClr val="tx1">
                  <a:lumMod val="95000"/>
                  <a:lumOff val="5000"/>
                </a:schemeClr>
              </a:solidFill>
            </a:endParaRPr>
          </a:p>
        </p:txBody>
      </p:sp>
      <p:sp>
        <p:nvSpPr>
          <p:cNvPr id="2" name="Slide Number Placeholder 1"/>
          <p:cNvSpPr>
            <a:spLocks noGrp="1"/>
          </p:cNvSpPr>
          <p:nvPr>
            <p:ph type="sldNum" sz="quarter" idx="11"/>
          </p:nvPr>
        </p:nvSpPr>
        <p:spPr/>
        <p:txBody>
          <a:bodyPr/>
          <a:lstStyle/>
          <a:p>
            <a:pPr>
              <a:defRPr/>
            </a:pPr>
            <a:fld id="{02EC9EBA-63BF-4B46-87BD-88590A632B88}" type="slidenum">
              <a:rPr lang="en-ZA" smtClean="0"/>
              <a:pPr>
                <a:defRPr/>
              </a:pPr>
              <a:t>52</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797894580"/>
              </p:ext>
            </p:extLst>
          </p:nvPr>
        </p:nvGraphicFramePr>
        <p:xfrm>
          <a:off x="155710" y="1700808"/>
          <a:ext cx="8845425" cy="2956252"/>
        </p:xfrm>
        <a:graphic>
          <a:graphicData uri="http://schemas.openxmlformats.org/drawingml/2006/table">
            <a:tbl>
              <a:tblPr firstRow="1" bandRow="1">
                <a:tableStyleId>{5C22544A-7EE6-4342-B048-85BDC9FD1C3A}</a:tableStyleId>
              </a:tblPr>
              <a:tblGrid>
                <a:gridCol w="2736303"/>
                <a:gridCol w="2808312"/>
                <a:gridCol w="3300810"/>
              </a:tblGrid>
              <a:tr h="183554">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176941">
                <a:tc gridSpan="3">
                  <a:txBody>
                    <a:bodyPr/>
                    <a:lstStyle/>
                    <a:p>
                      <a:r>
                        <a:rPr lang="en-US" sz="1600" b="1" baseline="0" dirty="0" smtClean="0">
                          <a:solidFill>
                            <a:schemeClr val="tx1"/>
                          </a:solidFill>
                        </a:rPr>
                        <a:t>B) Other </a:t>
                      </a:r>
                      <a:r>
                        <a:rPr lang="en-US" sz="1600" b="1" dirty="0" smtClean="0">
                          <a:solidFill>
                            <a:schemeClr val="tx1"/>
                          </a:solidFill>
                        </a:rPr>
                        <a:t>matter</a:t>
                      </a:r>
                      <a:endParaRPr lang="en-US" sz="1600" b="1" dirty="0">
                        <a:solidFill>
                          <a:schemeClr val="tx1"/>
                        </a:solidFill>
                      </a:endParaRPr>
                    </a:p>
                  </a:txBody>
                  <a:tcPr marL="91445" marR="91445" marT="45670" marB="45670">
                    <a:solidFill>
                      <a:srgbClr val="BAF8CF"/>
                    </a:solidFill>
                  </a:tcPr>
                </a:tc>
                <a:tc hMerge="1">
                  <a:txBody>
                    <a:bodyPr/>
                    <a:lstStyle/>
                    <a:p>
                      <a:endParaRPr lang="en-ZA"/>
                    </a:p>
                  </a:txBody>
                  <a:tcPr/>
                </a:tc>
                <a:tc hMerge="1">
                  <a:txBody>
                    <a:bodyPr/>
                    <a:lstStyle/>
                    <a:p>
                      <a:endParaRPr lang="en-ZA"/>
                    </a:p>
                  </a:txBody>
                  <a:tcPr/>
                </a:tc>
              </a:tr>
              <a:tr h="2268765">
                <a:tc>
                  <a:txBody>
                    <a:bodyPr/>
                    <a:lstStyle/>
                    <a:p>
                      <a:pPr>
                        <a:tabLst>
                          <a:tab pos="344488" algn="l"/>
                        </a:tabLst>
                      </a:pPr>
                      <a:r>
                        <a:rPr lang="en-ZA" sz="1600" b="0" kern="1200" dirty="0" smtClean="0">
                          <a:solidFill>
                            <a:schemeClr val="dk1"/>
                          </a:solidFill>
                          <a:effectLst/>
                          <a:latin typeface="+mn-lt"/>
                          <a:ea typeface="+mn-ea"/>
                          <a:cs typeface="+mn-cs"/>
                        </a:rPr>
                        <a:t>2.</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Material misstatements 	in the Annual Report: 	Programme 2 – 	</a:t>
                      </a:r>
                      <a:r>
                        <a:rPr lang="en-ZA" sz="1600" kern="1200" dirty="0" err="1" smtClean="0">
                          <a:solidFill>
                            <a:schemeClr val="dk1"/>
                          </a:solidFill>
                          <a:effectLst/>
                          <a:latin typeface="+mn-lt"/>
                          <a:ea typeface="+mn-ea"/>
                          <a:cs typeface="+mn-cs"/>
                        </a:rPr>
                        <a:t>Intersectoral</a:t>
                      </a:r>
                      <a:r>
                        <a:rPr lang="en-ZA" sz="1600" kern="1200" dirty="0" smtClean="0">
                          <a:solidFill>
                            <a:schemeClr val="dk1"/>
                          </a:solidFill>
                          <a:effectLst/>
                          <a:latin typeface="+mn-lt"/>
                          <a:ea typeface="+mn-ea"/>
                          <a:cs typeface="+mn-cs"/>
                        </a:rPr>
                        <a:t> 	Coordination and 	Strategic Partnerships 	(ICSP) </a:t>
                      </a:r>
                      <a:endParaRPr lang="en-ZA" sz="1600" dirty="0" smtClean="0">
                        <a:effectLst/>
                      </a:endParaRPr>
                    </a:p>
                  </a:txBody>
                  <a:tcPr marL="91445" marR="91445" marT="45670" marB="45670">
                    <a:solidFill>
                      <a:srgbClr val="BAF8CF"/>
                    </a:solidFill>
                  </a:tcPr>
                </a:tc>
                <a:tc>
                  <a:txBody>
                    <a:bodyPr/>
                    <a:lstStyle/>
                    <a:p>
                      <a:pPr marL="285750" lvl="0" indent="-285750" fontAlgn="base">
                        <a:buFont typeface="Arial" panose="020B0604020202020204" pitchFamily="34" charset="0"/>
                        <a:buChar char="•"/>
                      </a:pPr>
                      <a:r>
                        <a:rPr lang="en-ZA" sz="1600" kern="1200" dirty="0" smtClean="0">
                          <a:solidFill>
                            <a:schemeClr val="tx1"/>
                          </a:solidFill>
                          <a:effectLst/>
                          <a:latin typeface="+mn-lt"/>
                          <a:ea typeface="+mn-ea"/>
                          <a:cs typeface="+mn-cs"/>
                        </a:rPr>
                        <a:t>Programme</a:t>
                      </a:r>
                      <a:r>
                        <a:rPr lang="en-ZA" sz="1600" kern="1200" baseline="0" dirty="0" smtClean="0">
                          <a:solidFill>
                            <a:schemeClr val="tx1"/>
                          </a:solidFill>
                          <a:effectLst/>
                          <a:latin typeface="+mn-lt"/>
                          <a:ea typeface="+mn-ea"/>
                          <a:cs typeface="+mn-cs"/>
                        </a:rPr>
                        <a:t> Managers sign off portfolio of evidence submitted for verification to confirm accuracy, completeness and validity of reported performance information </a:t>
                      </a:r>
                    </a:p>
                  </a:txBody>
                  <a:tcPr marL="91436" marR="91436" marT="45666" marB="45666">
                    <a:solidFill>
                      <a:srgbClr val="BAF8CF"/>
                    </a:solidFill>
                  </a:tcPr>
                </a:tc>
                <a:tc>
                  <a:txBody>
                    <a:bodyPr/>
                    <a:lstStyle/>
                    <a:p>
                      <a:pPr marL="285750" lvl="0" indent="-285750" fontAlgn="base">
                        <a:buFont typeface="Arial" panose="020B0604020202020204" pitchFamily="34" charset="0"/>
                        <a:buChar char="•"/>
                      </a:pPr>
                      <a:r>
                        <a:rPr lang="en-GB" sz="1600" u="none" strike="noStrike" kern="1200" dirty="0" smtClean="0">
                          <a:solidFill>
                            <a:schemeClr val="tx1"/>
                          </a:solidFill>
                          <a:effectLst/>
                          <a:latin typeface="+mn-lt"/>
                          <a:ea typeface="+mn-ea"/>
                          <a:cs typeface="+mn-cs"/>
                        </a:rPr>
                        <a:t>Internal Audit verifies the</a:t>
                      </a:r>
                      <a:r>
                        <a:rPr lang="en-GB" sz="1600" u="none" strike="noStrike" kern="1200" baseline="0" dirty="0" smtClean="0">
                          <a:solidFill>
                            <a:schemeClr val="tx1"/>
                          </a:solidFill>
                          <a:effectLst/>
                          <a:latin typeface="+mn-lt"/>
                          <a:ea typeface="+mn-ea"/>
                          <a:cs typeface="+mn-cs"/>
                        </a:rPr>
                        <a:t> </a:t>
                      </a:r>
                      <a:r>
                        <a:rPr lang="en-GB" sz="1600" u="none" strike="noStrike" kern="1200" dirty="0" smtClean="0">
                          <a:solidFill>
                            <a:schemeClr val="tx1"/>
                          </a:solidFill>
                          <a:effectLst/>
                          <a:latin typeface="+mn-lt"/>
                          <a:ea typeface="+mn-ea"/>
                          <a:cs typeface="+mn-cs"/>
                        </a:rPr>
                        <a:t>reliability of reported performance information</a:t>
                      </a:r>
                      <a:r>
                        <a:rPr lang="en-GB" sz="1600" u="none" strike="noStrike" kern="1200" baseline="0" dirty="0" smtClean="0">
                          <a:solidFill>
                            <a:schemeClr val="tx1"/>
                          </a:solidFill>
                          <a:effectLst/>
                          <a:latin typeface="+mn-lt"/>
                          <a:ea typeface="+mn-ea"/>
                          <a:cs typeface="+mn-cs"/>
                        </a:rPr>
                        <a:t> on the quarterly basis, </a:t>
                      </a:r>
                    </a:p>
                    <a:p>
                      <a:pPr lvl="0" fontAlgn="base"/>
                      <a:endParaRPr lang="en-GB" sz="1600" u="none" strike="noStrike" kern="1200" baseline="0" dirty="0" smtClean="0">
                        <a:solidFill>
                          <a:schemeClr val="tx1"/>
                        </a:solidFill>
                        <a:effectLst/>
                        <a:latin typeface="+mn-lt"/>
                        <a:ea typeface="+mn-ea"/>
                        <a:cs typeface="+mn-cs"/>
                      </a:endParaRPr>
                    </a:p>
                    <a:p>
                      <a:pPr marL="285750" lvl="0" indent="-285750" fontAlgn="base">
                        <a:buFont typeface="Arial" panose="020B0604020202020204" pitchFamily="34" charset="0"/>
                        <a:buChar char="•"/>
                      </a:pPr>
                      <a:r>
                        <a:rPr lang="en-GB" sz="1600" u="none" strike="noStrike" kern="1200" baseline="0" dirty="0" smtClean="0">
                          <a:solidFill>
                            <a:schemeClr val="tx1"/>
                          </a:solidFill>
                          <a:effectLst/>
                          <a:latin typeface="+mn-lt"/>
                          <a:ea typeface="+mn-ea"/>
                          <a:cs typeface="+mn-cs"/>
                        </a:rPr>
                        <a:t>Secretariat achieved 65% of planned targets in the first quarter   </a:t>
                      </a:r>
                      <a:endParaRPr lang="en-ZA" sz="1600" u="none" strike="noStrike" kern="1200" dirty="0" smtClean="0">
                        <a:solidFill>
                          <a:schemeClr val="tx1"/>
                        </a:solidFill>
                        <a:effectLst/>
                        <a:latin typeface="+mn-lt"/>
                        <a:ea typeface="+mn-ea"/>
                        <a:cs typeface="+mn-cs"/>
                      </a:endParaRPr>
                    </a:p>
                    <a:p>
                      <a:pPr lvl="0" fontAlgn="base"/>
                      <a:endParaRPr lang="en-ZA" sz="1600" strike="noStrike" kern="1200" baseline="0" dirty="0" smtClean="0">
                        <a:solidFill>
                          <a:srgbClr val="FF0000"/>
                        </a:solidFill>
                        <a:effectLst/>
                        <a:latin typeface="+mn-lt"/>
                        <a:ea typeface="+mn-ea"/>
                        <a:cs typeface="+mn-cs"/>
                      </a:endParaRPr>
                    </a:p>
                  </a:txBody>
                  <a:tcPr marL="91436" marR="91436" marT="45666" marB="45666">
                    <a:solidFill>
                      <a:srgbClr val="BAF8CF"/>
                    </a:solidFill>
                  </a:tcPr>
                </a:tc>
              </a:tr>
            </a:tbl>
          </a:graphicData>
        </a:graphic>
      </p:graphicFrame>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59790" y="566124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751844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0"/>
            <a:ext cx="8229600" cy="1143000"/>
          </a:xfrm>
        </p:spPr>
        <p:txBody>
          <a:bodyPr/>
          <a:lstStyle/>
          <a:p>
            <a:r>
              <a:rPr lang="en-ZA" altLang="en-US" sz="2800" b="1" dirty="0" smtClean="0">
                <a:solidFill>
                  <a:schemeClr val="tx1">
                    <a:lumMod val="95000"/>
                    <a:lumOff val="5000"/>
                  </a:schemeClr>
                </a:solidFill>
              </a:rPr>
              <a:t>KEY AUDIT FINDINGS AND CORRECTIVE MEASURES</a:t>
            </a:r>
            <a:endParaRPr lang="en-US" altLang="en-US" sz="2800" b="1" dirty="0" smtClean="0">
              <a:solidFill>
                <a:schemeClr val="tx1">
                  <a:lumMod val="95000"/>
                  <a:lumOff val="5000"/>
                </a:schemeClr>
              </a:solidFill>
            </a:endParaRPr>
          </a:p>
        </p:txBody>
      </p:sp>
      <p:sp>
        <p:nvSpPr>
          <p:cNvPr id="2" name="Slide Number Placeholder 1"/>
          <p:cNvSpPr>
            <a:spLocks noGrp="1"/>
          </p:cNvSpPr>
          <p:nvPr>
            <p:ph type="sldNum" sz="quarter" idx="11"/>
          </p:nvPr>
        </p:nvSpPr>
        <p:spPr/>
        <p:txBody>
          <a:bodyPr/>
          <a:lstStyle/>
          <a:p>
            <a:pPr>
              <a:defRPr/>
            </a:pPr>
            <a:fld id="{02EC9EBA-63BF-4B46-87BD-88590A632B88}" type="slidenum">
              <a:rPr lang="en-ZA" smtClean="0"/>
              <a:pPr>
                <a:defRPr/>
              </a:pPr>
              <a:t>53</a:t>
            </a:fld>
            <a:endParaRPr lang="en-ZA"/>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59731" y="566124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graphicFrame>
        <p:nvGraphicFramePr>
          <p:cNvPr id="7" name="Content Placeholder 3"/>
          <p:cNvGraphicFramePr>
            <a:graphicFrameLocks noGrp="1"/>
          </p:cNvGraphicFramePr>
          <p:nvPr>
            <p:ph idx="1"/>
            <p:extLst>
              <p:ext uri="{D42A27DB-BD31-4B8C-83A1-F6EECF244321}">
                <p14:modId xmlns:p14="http://schemas.microsoft.com/office/powerpoint/2010/main" xmlns="" val="675039404"/>
              </p:ext>
            </p:extLst>
          </p:nvPr>
        </p:nvGraphicFramePr>
        <p:xfrm>
          <a:off x="179513" y="1700808"/>
          <a:ext cx="8845425" cy="3559458"/>
        </p:xfrm>
        <a:graphic>
          <a:graphicData uri="http://schemas.openxmlformats.org/drawingml/2006/table">
            <a:tbl>
              <a:tblPr firstRow="1" bandRow="1">
                <a:tableStyleId>{5C22544A-7EE6-4342-B048-85BDC9FD1C3A}</a:tableStyleId>
              </a:tblPr>
              <a:tblGrid>
                <a:gridCol w="2736303"/>
                <a:gridCol w="2880320"/>
                <a:gridCol w="3228802"/>
              </a:tblGrid>
              <a:tr h="244708">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44498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t>C. </a:t>
                      </a:r>
                      <a:r>
                        <a:rPr lang="en-ZA" sz="1800" b="1" kern="1200" dirty="0" smtClean="0">
                          <a:solidFill>
                            <a:schemeClr val="dk1"/>
                          </a:solidFill>
                          <a:effectLst/>
                          <a:latin typeface="+mn-lt"/>
                          <a:ea typeface="+mn-ea"/>
                          <a:cs typeface="+mn-cs"/>
                        </a:rPr>
                        <a:t>Findings in</a:t>
                      </a:r>
                      <a:r>
                        <a:rPr lang="en-ZA" sz="1800" b="1" kern="1200" baseline="0" dirty="0" smtClean="0">
                          <a:solidFill>
                            <a:schemeClr val="dk1"/>
                          </a:solidFill>
                          <a:effectLst/>
                          <a:latin typeface="+mn-lt"/>
                          <a:ea typeface="+mn-ea"/>
                          <a:cs typeface="+mn-cs"/>
                        </a:rPr>
                        <a:t> the</a:t>
                      </a:r>
                      <a:r>
                        <a:rPr lang="en-ZA" sz="1800" b="1" kern="1200" dirty="0" smtClean="0">
                          <a:solidFill>
                            <a:schemeClr val="dk1"/>
                          </a:solidFill>
                          <a:effectLst/>
                          <a:latin typeface="+mn-lt"/>
                          <a:ea typeface="+mn-ea"/>
                          <a:cs typeface="+mn-cs"/>
                        </a:rPr>
                        <a:t> management report</a:t>
                      </a:r>
                      <a:endParaRPr lang="en-ZA" sz="1800" b="1" dirty="0" smtClean="0"/>
                    </a:p>
                    <a:p>
                      <a:endParaRPr lang="en-US" sz="1600" b="1" dirty="0">
                        <a:solidFill>
                          <a:schemeClr val="tx1"/>
                        </a:solidFill>
                      </a:endParaRPr>
                    </a:p>
                  </a:txBody>
                  <a:tcPr marL="91445" marR="91445" marT="45670" marB="45670">
                    <a:solidFill>
                      <a:srgbClr val="BAF8CF"/>
                    </a:solidFill>
                  </a:tcPr>
                </a:tc>
                <a:tc hMerge="1">
                  <a:txBody>
                    <a:bodyPr/>
                    <a:lstStyle/>
                    <a:p>
                      <a:endParaRPr lang="en-US"/>
                    </a:p>
                  </a:txBody>
                  <a:tcPr/>
                </a:tc>
                <a:tc hMerge="1">
                  <a:txBody>
                    <a:bodyPr/>
                    <a:lstStyle/>
                    <a:p>
                      <a:endParaRPr lang="en-US"/>
                    </a:p>
                  </a:txBody>
                  <a:tcPr/>
                </a:tc>
              </a:tr>
              <a:tr h="2614778">
                <a:tc>
                  <a:txBody>
                    <a:bodyPr/>
                    <a:lstStyle/>
                    <a:p>
                      <a:pPr marL="0" marR="0" indent="0" algn="l" defTabSz="914400" rtl="0" eaLnBrk="1" fontAlgn="auto" latinLnBrk="0" hangingPunct="1">
                        <a:lnSpc>
                          <a:spcPct val="100000"/>
                        </a:lnSpc>
                        <a:spcBef>
                          <a:spcPts val="0"/>
                        </a:spcBef>
                        <a:spcAft>
                          <a:spcPts val="0"/>
                        </a:spcAft>
                        <a:buClrTx/>
                        <a:buSzTx/>
                        <a:buFontTx/>
                        <a:buNone/>
                        <a:tabLst>
                          <a:tab pos="344488" algn="l"/>
                        </a:tabLst>
                        <a:defRPr/>
                      </a:pPr>
                      <a:r>
                        <a:rPr lang="en-ZA" sz="1600" b="0" kern="1200" dirty="0" smtClean="0">
                          <a:solidFill>
                            <a:schemeClr val="dk1"/>
                          </a:solidFill>
                          <a:effectLst/>
                          <a:latin typeface="+mn-lt"/>
                          <a:ea typeface="+mn-ea"/>
                          <a:cs typeface="+mn-cs"/>
                        </a:rPr>
                        <a:t>3.	</a:t>
                      </a:r>
                      <a:r>
                        <a:rPr lang="en-ZA" sz="1600" kern="1200" dirty="0" smtClean="0">
                          <a:solidFill>
                            <a:schemeClr val="dk1"/>
                          </a:solidFill>
                          <a:effectLst/>
                          <a:latin typeface="+mn-lt"/>
                          <a:ea typeface="+mn-ea"/>
                          <a:cs typeface="+mn-cs"/>
                        </a:rPr>
                        <a:t>Payments not made 	within 30 days from 	receipt of invoices in 	contravention of 	Treasury Regulations</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285750" lvl="0" indent="-285750" algn="l" defTabSz="914400" rtl="0" eaLnBrk="1" fontAlgn="base" latinLnBrk="0" hangingPunct="1">
                        <a:buFont typeface="Arial" panose="020B0604020202020204" pitchFamily="34" charset="0"/>
                        <a:buChar char="•"/>
                      </a:pPr>
                      <a:r>
                        <a:rPr lang="en-GB" sz="1600" kern="1200" dirty="0" smtClean="0">
                          <a:solidFill>
                            <a:schemeClr val="dk1"/>
                          </a:solidFill>
                          <a:effectLst/>
                          <a:latin typeface="+mn-lt"/>
                          <a:ea typeface="+mn-ea"/>
                          <a:cs typeface="+mn-cs"/>
                        </a:rPr>
                        <a:t>Supply Chain Management has developed invoice register and is currently being implemented.</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Follow ups are also conducted to monitor that invoices are signed on time</a:t>
                      </a:r>
                      <a:endParaRPr lang="en-ZA" sz="1600" kern="1200" dirty="0" smtClean="0">
                        <a:solidFill>
                          <a:schemeClr val="tx1"/>
                        </a:solidFill>
                        <a:effectLst/>
                        <a:latin typeface="+mn-lt"/>
                        <a:ea typeface="+mn-ea"/>
                        <a:cs typeface="+mn-cs"/>
                      </a:endParaRPr>
                    </a:p>
                  </a:txBody>
                  <a:tcPr marL="91436" marR="91436" marT="45666" marB="45666">
                    <a:solidFill>
                      <a:srgbClr val="BAF8CF"/>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effectLst/>
                          <a:latin typeface="+mn-lt"/>
                          <a:ea typeface="+mn-ea"/>
                          <a:cs typeface="+mn-cs"/>
                        </a:rPr>
                        <a:t>The</a:t>
                      </a:r>
                      <a:r>
                        <a:rPr lang="en-ZA" sz="1600" kern="1200" baseline="0" dirty="0" smtClean="0">
                          <a:solidFill>
                            <a:schemeClr val="dk1"/>
                          </a:solidFill>
                          <a:effectLst/>
                          <a:latin typeface="+mn-lt"/>
                          <a:ea typeface="+mn-ea"/>
                          <a:cs typeface="+mn-cs"/>
                        </a:rPr>
                        <a:t> department has paid </a:t>
                      </a:r>
                      <a:r>
                        <a:rPr lang="en-ZA" sz="1600" kern="1200" dirty="0" smtClean="0">
                          <a:solidFill>
                            <a:schemeClr val="dk1"/>
                          </a:solidFill>
                          <a:effectLst/>
                          <a:latin typeface="+mn-lt"/>
                          <a:ea typeface="+mn-ea"/>
                          <a:cs typeface="+mn-cs"/>
                        </a:rPr>
                        <a:t> </a:t>
                      </a:r>
                      <a:r>
                        <a:rPr lang="en-ZA" sz="1600" b="0" kern="1200" dirty="0" smtClean="0">
                          <a:solidFill>
                            <a:schemeClr val="tx1"/>
                          </a:solidFill>
                          <a:effectLst/>
                          <a:latin typeface="+mn-lt"/>
                          <a:ea typeface="+mn-ea"/>
                          <a:cs typeface="+mn-cs"/>
                        </a:rPr>
                        <a:t>95%</a:t>
                      </a:r>
                      <a:r>
                        <a:rPr lang="en-ZA" sz="1600" b="1" kern="1200" dirty="0" smtClean="0">
                          <a:solidFill>
                            <a:schemeClr val="tx1"/>
                          </a:solidFill>
                          <a:effectLst/>
                          <a:latin typeface="+mn-lt"/>
                          <a:ea typeface="+mn-ea"/>
                          <a:cs typeface="+mn-cs"/>
                        </a:rPr>
                        <a:t>  </a:t>
                      </a:r>
                      <a:r>
                        <a:rPr lang="en-ZA" sz="1600" b="0" kern="1200" dirty="0" smtClean="0">
                          <a:solidFill>
                            <a:schemeClr val="tx1"/>
                          </a:solidFill>
                          <a:effectLst/>
                          <a:latin typeface="+mn-lt"/>
                          <a:ea typeface="+mn-ea"/>
                          <a:cs typeface="+mn-cs"/>
                        </a:rPr>
                        <a:t>of the supplier within 30 days in the first quarter</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ZA" sz="1600" b="0" strike="noStrike" kern="1200" baseline="0" dirty="0" smtClean="0">
                          <a:solidFill>
                            <a:schemeClr val="tx1"/>
                          </a:solidFill>
                          <a:effectLst/>
                          <a:latin typeface="+mn-lt"/>
                          <a:ea typeface="+mn-ea"/>
                          <a:cs typeface="+mn-cs"/>
                        </a:rPr>
                        <a:t>Secretariat achieved 98% for August 2018 </a:t>
                      </a:r>
                    </a:p>
                  </a:txBody>
                  <a:tcPr marL="91436" marR="91436" marT="45666" marB="45666">
                    <a:solidFill>
                      <a:srgbClr val="BAF8CF"/>
                    </a:solidFill>
                  </a:tcPr>
                </a:tc>
              </a:tr>
            </a:tbl>
          </a:graphicData>
        </a:graphic>
      </p:graphicFrame>
    </p:spTree>
    <p:extLst>
      <p:ext uri="{BB962C8B-B14F-4D97-AF65-F5344CB8AC3E}">
        <p14:creationId xmlns:p14="http://schemas.microsoft.com/office/powerpoint/2010/main" xmlns="" val="703307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0"/>
            <a:ext cx="8229600" cy="1143000"/>
          </a:xfrm>
        </p:spPr>
        <p:txBody>
          <a:bodyPr/>
          <a:lstStyle/>
          <a:p>
            <a:r>
              <a:rPr lang="en-ZA" altLang="en-US" sz="2800" b="1" dirty="0" smtClean="0">
                <a:solidFill>
                  <a:schemeClr val="tx1">
                    <a:lumMod val="95000"/>
                    <a:lumOff val="5000"/>
                  </a:schemeClr>
                </a:solidFill>
              </a:rPr>
              <a:t>KEY AUDIT FINDINGS AND CORRECTIVE MEASURES</a:t>
            </a:r>
            <a:endParaRPr lang="en-US" altLang="en-US" sz="2800" b="1" dirty="0" smtClean="0">
              <a:solidFill>
                <a:schemeClr val="tx1">
                  <a:lumMod val="95000"/>
                  <a:lumOff val="5000"/>
                </a:schemeClr>
              </a:solidFill>
            </a:endParaRPr>
          </a:p>
        </p:txBody>
      </p:sp>
      <p:sp>
        <p:nvSpPr>
          <p:cNvPr id="2" name="Slide Number Placeholder 1"/>
          <p:cNvSpPr>
            <a:spLocks noGrp="1"/>
          </p:cNvSpPr>
          <p:nvPr>
            <p:ph type="sldNum" sz="quarter" idx="11"/>
          </p:nvPr>
        </p:nvSpPr>
        <p:spPr/>
        <p:txBody>
          <a:bodyPr/>
          <a:lstStyle/>
          <a:p>
            <a:pPr>
              <a:defRPr/>
            </a:pPr>
            <a:fld id="{C74491DF-57E7-466D-985C-C4AE8F589864}" type="slidenum">
              <a:rPr lang="en-ZA" smtClean="0"/>
              <a:pPr>
                <a:defRPr/>
              </a:pPr>
              <a:t>54</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2273245696"/>
              </p:ext>
            </p:extLst>
          </p:nvPr>
        </p:nvGraphicFramePr>
        <p:xfrm>
          <a:off x="160400" y="1700808"/>
          <a:ext cx="8845425" cy="3455979"/>
        </p:xfrm>
        <a:graphic>
          <a:graphicData uri="http://schemas.openxmlformats.org/drawingml/2006/table">
            <a:tbl>
              <a:tblPr firstRow="1" bandRow="1">
                <a:tableStyleId>{5C22544A-7EE6-4342-B048-85BDC9FD1C3A}</a:tableStyleId>
              </a:tblPr>
              <a:tblGrid>
                <a:gridCol w="2448271"/>
                <a:gridCol w="2520280"/>
                <a:gridCol w="576064"/>
                <a:gridCol w="3300810"/>
              </a:tblGrid>
              <a:tr h="347227">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gridSpan="2">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c hMerge="1">
                  <a:txBody>
                    <a:bodyPr/>
                    <a:lstStyle/>
                    <a:p>
                      <a:endParaRPr lang="en-ZA"/>
                    </a:p>
                  </a:txBody>
                  <a:tcPr/>
                </a:tc>
              </a:tr>
              <a:tr h="33471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C. </a:t>
                      </a:r>
                      <a:r>
                        <a:rPr lang="en-ZA" sz="1600" b="1" kern="1200" dirty="0" smtClean="0">
                          <a:solidFill>
                            <a:schemeClr val="dk1"/>
                          </a:solidFill>
                          <a:effectLst/>
                          <a:latin typeface="+mn-lt"/>
                          <a:ea typeface="+mn-ea"/>
                          <a:cs typeface="+mn-cs"/>
                        </a:rPr>
                        <a:t>Findings in</a:t>
                      </a:r>
                      <a:r>
                        <a:rPr lang="en-ZA" sz="1600" b="1" kern="1200" baseline="0" dirty="0" smtClean="0">
                          <a:solidFill>
                            <a:schemeClr val="dk1"/>
                          </a:solidFill>
                          <a:effectLst/>
                          <a:latin typeface="+mn-lt"/>
                          <a:ea typeface="+mn-ea"/>
                          <a:cs typeface="+mn-cs"/>
                        </a:rPr>
                        <a:t> the</a:t>
                      </a:r>
                      <a:r>
                        <a:rPr lang="en-ZA" sz="1600" b="1" kern="1200" dirty="0" smtClean="0">
                          <a:solidFill>
                            <a:schemeClr val="dk1"/>
                          </a:solidFill>
                          <a:effectLst/>
                          <a:latin typeface="+mn-lt"/>
                          <a:ea typeface="+mn-ea"/>
                          <a:cs typeface="+mn-cs"/>
                        </a:rPr>
                        <a:t> management report</a:t>
                      </a:r>
                      <a:endParaRPr lang="en-ZA" sz="1600" b="1" dirty="0" smtClean="0"/>
                    </a:p>
                  </a:txBody>
                  <a:tcPr marL="91445" marR="91445" marT="45670" marB="45670">
                    <a:solidFill>
                      <a:srgbClr val="BAF8CF"/>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702432">
                <a:tc>
                  <a:txBody>
                    <a:bodyPr/>
                    <a:lstStyle/>
                    <a:p>
                      <a:pPr marL="0" marR="0" indent="0" algn="l" defTabSz="914400" rtl="0" eaLnBrk="1" fontAlgn="auto" latinLnBrk="0" hangingPunct="1">
                        <a:lnSpc>
                          <a:spcPct val="100000"/>
                        </a:lnSpc>
                        <a:spcBef>
                          <a:spcPts val="0"/>
                        </a:spcBef>
                        <a:spcAft>
                          <a:spcPts val="0"/>
                        </a:spcAft>
                        <a:buClrTx/>
                        <a:buSzTx/>
                        <a:buFontTx/>
                        <a:buNone/>
                        <a:tabLst>
                          <a:tab pos="344488" algn="l"/>
                        </a:tabLst>
                        <a:defRPr/>
                      </a:pPr>
                      <a:r>
                        <a:rPr lang="en-ZA" sz="1600" b="0" kern="1200" dirty="0" smtClean="0">
                          <a:solidFill>
                            <a:schemeClr val="tx1"/>
                          </a:solidFill>
                          <a:effectLst/>
                          <a:latin typeface="+mn-lt"/>
                          <a:ea typeface="+mn-ea"/>
                          <a:cs typeface="+mn-cs"/>
                        </a:rPr>
                        <a:t>4.	</a:t>
                      </a:r>
                      <a:r>
                        <a:rPr lang="en-ZA" sz="1600" kern="1200" dirty="0" smtClean="0">
                          <a:solidFill>
                            <a:schemeClr val="dk1"/>
                          </a:solidFill>
                          <a:effectLst/>
                          <a:latin typeface="+mn-lt"/>
                          <a:ea typeface="+mn-ea"/>
                          <a:cs typeface="+mn-cs"/>
                        </a:rPr>
                        <a:t>Leave not captured on 	time</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gridSpan="2">
                  <a:txBody>
                    <a:bodyPr/>
                    <a:lstStyle/>
                    <a:p>
                      <a:pPr marL="285750" lvl="0" indent="-285750" algn="l" defTabSz="914400" rtl="0" eaLnBrk="1" latinLnBrk="0" hangingPunct="1">
                        <a:buFont typeface="Arial" panose="020B0604020202020204" pitchFamily="34" charset="0"/>
                        <a:buChar char="•"/>
                      </a:pPr>
                      <a:r>
                        <a:rPr lang="en-GB" sz="1600" kern="1200" dirty="0" smtClean="0">
                          <a:solidFill>
                            <a:schemeClr val="dk1"/>
                          </a:solidFill>
                          <a:effectLst/>
                          <a:latin typeface="+mn-lt"/>
                          <a:ea typeface="+mn-ea"/>
                          <a:cs typeface="+mn-cs"/>
                        </a:rPr>
                        <a:t>The new procedure for leave management has been</a:t>
                      </a:r>
                      <a:r>
                        <a:rPr lang="en-GB" sz="1600" kern="1200" baseline="0" dirty="0" smtClean="0">
                          <a:solidFill>
                            <a:schemeClr val="dk1"/>
                          </a:solidFill>
                          <a:effectLst/>
                          <a:latin typeface="+mn-lt"/>
                          <a:ea typeface="+mn-ea"/>
                          <a:cs typeface="+mn-cs"/>
                        </a:rPr>
                        <a:t> </a:t>
                      </a:r>
                      <a:r>
                        <a:rPr lang="en-GB" sz="1600" kern="1200" baseline="0" dirty="0" err="1" smtClean="0">
                          <a:solidFill>
                            <a:schemeClr val="dk1"/>
                          </a:solidFill>
                          <a:effectLst/>
                          <a:latin typeface="+mn-lt"/>
                          <a:ea typeface="+mn-ea"/>
                          <a:cs typeface="+mn-cs"/>
                        </a:rPr>
                        <a:t>workshopped</a:t>
                      </a:r>
                      <a:r>
                        <a:rPr lang="en-GB" sz="1600" kern="1200" baseline="0" dirty="0" smtClean="0">
                          <a:solidFill>
                            <a:schemeClr val="dk1"/>
                          </a:solidFill>
                          <a:effectLst/>
                          <a:latin typeface="+mn-lt"/>
                          <a:ea typeface="+mn-ea"/>
                          <a:cs typeface="+mn-cs"/>
                        </a:rPr>
                        <a:t>  to administrators  </a:t>
                      </a:r>
                      <a:endParaRPr lang="en-GB" sz="1600" kern="1200" dirty="0" smtClean="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Motivations are being submitted with the leave form and acknowledged by the supervisor in instances were leave forms were not submitted to HRM for processing in advance</a:t>
                      </a:r>
                    </a:p>
                  </a:txBody>
                  <a:tcPr marL="91436" marR="91436" marT="45666" marB="45666">
                    <a:solidFill>
                      <a:srgbClr val="BAF8CF"/>
                    </a:solidFill>
                  </a:tcPr>
                </a:tc>
                <a:tc hMerge="1">
                  <a:txBody>
                    <a:bodyPr/>
                    <a:lstStyle/>
                    <a:p>
                      <a:pPr lvl="0" fontAlgn="base"/>
                      <a:endParaRPr lang="en-ZA" sz="1400" strike="noStrike" kern="1200" baseline="0" dirty="0" smtClean="0">
                        <a:solidFill>
                          <a:schemeClr val="tx1"/>
                        </a:solidFill>
                        <a:effectLst/>
                        <a:latin typeface="+mn-lt"/>
                        <a:ea typeface="+mn-ea"/>
                        <a:cs typeface="+mn-cs"/>
                      </a:endParaRPr>
                    </a:p>
                  </a:txBody>
                  <a:tcPr marL="91436" marR="91436" marT="45666" marB="45666">
                    <a:solidFill>
                      <a:srgbClr val="BAF8CF"/>
                    </a:solidFill>
                  </a:tcPr>
                </a:tc>
                <a:tc>
                  <a:txBody>
                    <a:bodyPr/>
                    <a:lstStyle/>
                    <a:p>
                      <a:pPr marL="285750" lvl="0" indent="-285750" algn="l" defTabSz="914400" rtl="0" eaLnBrk="1" fontAlgn="base" latinLnBrk="0" hangingPunct="1">
                        <a:buFont typeface="Arial" panose="020B0604020202020204" pitchFamily="34" charset="0"/>
                        <a:buChar char="•"/>
                      </a:pPr>
                      <a:r>
                        <a:rPr lang="en-GB" sz="1600" kern="1200" dirty="0" smtClean="0">
                          <a:solidFill>
                            <a:schemeClr val="dk1"/>
                          </a:solidFill>
                          <a:effectLst/>
                          <a:latin typeface="+mn-lt"/>
                          <a:ea typeface="+mn-ea"/>
                          <a:cs typeface="+mn-cs"/>
                        </a:rPr>
                        <a:t>Leave are currently being submitted to HRM as soon as approved by the line management on the daily basis</a:t>
                      </a:r>
                    </a:p>
                    <a:p>
                      <a:pPr marL="285750" lvl="0" indent="-285750" algn="l" defTabSz="914400" rtl="0" eaLnBrk="1" fontAlgn="base" latinLnBrk="0" hangingPunct="1">
                        <a:buFont typeface="Arial" panose="020B0604020202020204" pitchFamily="34" charset="0"/>
                        <a:buChar char="•"/>
                      </a:pPr>
                      <a:r>
                        <a:rPr lang="en-GB" sz="1600" kern="1200" dirty="0" smtClean="0">
                          <a:solidFill>
                            <a:schemeClr val="dk1"/>
                          </a:solidFill>
                          <a:effectLst/>
                          <a:latin typeface="+mn-lt"/>
                          <a:ea typeface="+mn-ea"/>
                          <a:cs typeface="+mn-cs"/>
                        </a:rPr>
                        <a:t>Leave forms are captured on the system on a daily basis  </a:t>
                      </a:r>
                      <a:endParaRPr lang="en-ZA" sz="1600" kern="1200" dirty="0" smtClean="0">
                        <a:solidFill>
                          <a:schemeClr val="dk1"/>
                        </a:solidFill>
                        <a:effectLst/>
                        <a:latin typeface="+mn-lt"/>
                        <a:ea typeface="+mn-ea"/>
                        <a:cs typeface="+mn-cs"/>
                      </a:endParaRPr>
                    </a:p>
                    <a:p>
                      <a:pPr marL="285750" lvl="0" indent="-285750" algn="l" defTabSz="914400" rtl="0" eaLnBrk="1" fontAlgn="base" latinLnBrk="0" hangingPunct="1">
                        <a:buFont typeface="Arial" panose="020B0604020202020204" pitchFamily="34" charset="0"/>
                        <a:buChar char="•"/>
                      </a:pPr>
                      <a:r>
                        <a:rPr lang="en-GB" sz="1600" kern="1200" dirty="0" smtClean="0">
                          <a:solidFill>
                            <a:schemeClr val="dk1"/>
                          </a:solidFill>
                          <a:effectLst/>
                          <a:latin typeface="+mn-lt"/>
                          <a:ea typeface="+mn-ea"/>
                          <a:cs typeface="+mn-cs"/>
                        </a:rPr>
                        <a:t>Leave register is being implemented to monitor leave management.</a:t>
                      </a:r>
                      <a:endParaRPr lang="en-ZA" sz="1600" strike="noStrike" kern="1200" baseline="0" dirty="0" smtClean="0">
                        <a:solidFill>
                          <a:schemeClr val="tx1"/>
                        </a:solidFill>
                        <a:effectLst/>
                        <a:latin typeface="+mn-lt"/>
                        <a:ea typeface="+mn-ea"/>
                        <a:cs typeface="+mn-cs"/>
                      </a:endParaRPr>
                    </a:p>
                  </a:txBody>
                  <a:tcPr marL="91436" marR="91436" marT="45666" marB="45666">
                    <a:solidFill>
                      <a:srgbClr val="BAF8CF"/>
                    </a:solidFill>
                  </a:tcPr>
                </a:tc>
              </a:tr>
            </a:tbl>
          </a:graphicData>
        </a:graphic>
      </p:graphicFrame>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79156" y="566124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3239182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8313" y="0"/>
            <a:ext cx="8229600" cy="1143000"/>
          </a:xfrm>
        </p:spPr>
        <p:txBody>
          <a:bodyPr/>
          <a:lstStyle/>
          <a:p>
            <a:r>
              <a:rPr lang="en-ZA" altLang="en-US" sz="2800" b="1" dirty="0" smtClean="0">
                <a:solidFill>
                  <a:schemeClr val="tx1">
                    <a:lumMod val="95000"/>
                    <a:lumOff val="5000"/>
                  </a:schemeClr>
                </a:solidFill>
              </a:rPr>
              <a:t>KEY AUDIT FINDINGS AND CORRECTIVE MEASURES</a:t>
            </a:r>
            <a:endParaRPr lang="en-US" altLang="en-US" sz="2800" b="1" dirty="0" smtClean="0">
              <a:solidFill>
                <a:schemeClr val="tx1">
                  <a:lumMod val="95000"/>
                  <a:lumOff val="5000"/>
                </a:schemeClr>
              </a:solidFill>
            </a:endParaRPr>
          </a:p>
        </p:txBody>
      </p:sp>
      <p:sp>
        <p:nvSpPr>
          <p:cNvPr id="2" name="Slide Number Placeholder 1"/>
          <p:cNvSpPr>
            <a:spLocks noGrp="1"/>
          </p:cNvSpPr>
          <p:nvPr>
            <p:ph type="sldNum" sz="quarter" idx="11"/>
          </p:nvPr>
        </p:nvSpPr>
        <p:spPr/>
        <p:txBody>
          <a:bodyPr/>
          <a:lstStyle/>
          <a:p>
            <a:pPr>
              <a:defRPr/>
            </a:pPr>
            <a:fld id="{D0E1493E-7C5E-429E-84AA-66C82B909DFC}" type="slidenum">
              <a:rPr lang="en-ZA" smtClean="0"/>
              <a:pPr>
                <a:defRPr/>
              </a:pPr>
              <a:t>55</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753406060"/>
              </p:ext>
            </p:extLst>
          </p:nvPr>
        </p:nvGraphicFramePr>
        <p:xfrm>
          <a:off x="179513" y="1772816"/>
          <a:ext cx="8845425" cy="2567812"/>
        </p:xfrm>
        <a:graphic>
          <a:graphicData uri="http://schemas.openxmlformats.org/drawingml/2006/table">
            <a:tbl>
              <a:tblPr firstRow="1" bandRow="1">
                <a:tableStyleId>{5C22544A-7EE6-4342-B048-85BDC9FD1C3A}</a:tableStyleId>
              </a:tblPr>
              <a:tblGrid>
                <a:gridCol w="2448271"/>
                <a:gridCol w="3096344"/>
                <a:gridCol w="3300810"/>
              </a:tblGrid>
              <a:tr h="243798">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23501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C. </a:t>
                      </a:r>
                      <a:r>
                        <a:rPr lang="en-ZA" sz="1600" b="1" kern="1200" dirty="0" smtClean="0">
                          <a:solidFill>
                            <a:schemeClr val="dk1"/>
                          </a:solidFill>
                          <a:effectLst/>
                          <a:latin typeface="+mn-lt"/>
                          <a:ea typeface="+mn-ea"/>
                          <a:cs typeface="+mn-cs"/>
                        </a:rPr>
                        <a:t>Findings in</a:t>
                      </a:r>
                      <a:r>
                        <a:rPr lang="en-ZA" sz="1600" b="1" kern="1200" baseline="0" dirty="0" smtClean="0">
                          <a:solidFill>
                            <a:schemeClr val="dk1"/>
                          </a:solidFill>
                          <a:effectLst/>
                          <a:latin typeface="+mn-lt"/>
                          <a:ea typeface="+mn-ea"/>
                          <a:cs typeface="+mn-cs"/>
                        </a:rPr>
                        <a:t> the</a:t>
                      </a:r>
                      <a:r>
                        <a:rPr lang="en-ZA" sz="1600" b="1" kern="1200" dirty="0" smtClean="0">
                          <a:solidFill>
                            <a:schemeClr val="dk1"/>
                          </a:solidFill>
                          <a:effectLst/>
                          <a:latin typeface="+mn-lt"/>
                          <a:ea typeface="+mn-ea"/>
                          <a:cs typeface="+mn-cs"/>
                        </a:rPr>
                        <a:t> management report</a:t>
                      </a:r>
                      <a:endParaRPr lang="en-ZA" sz="1600" b="1" dirty="0" smtClean="0"/>
                    </a:p>
                  </a:txBody>
                  <a:tcPr marL="91445" marR="91445" marT="45670" marB="45670">
                    <a:solidFill>
                      <a:srgbClr val="BAF8CF"/>
                    </a:solidFill>
                  </a:tcPr>
                </a:tc>
                <a:tc hMerge="1">
                  <a:txBody>
                    <a:bodyPr/>
                    <a:lstStyle/>
                    <a:p>
                      <a:endParaRPr lang="en-ZA"/>
                    </a:p>
                  </a:txBody>
                  <a:tcPr/>
                </a:tc>
                <a:tc hMerge="1">
                  <a:txBody>
                    <a:bodyPr/>
                    <a:lstStyle/>
                    <a:p>
                      <a:endParaRPr lang="en-ZA"/>
                    </a:p>
                  </a:txBody>
                  <a:tcPr/>
                </a:tc>
              </a:tr>
              <a:tr h="1897452">
                <a:tc>
                  <a:txBody>
                    <a:bodyPr/>
                    <a:lstStyle/>
                    <a:p>
                      <a:pPr>
                        <a:tabLst>
                          <a:tab pos="344488" algn="l"/>
                        </a:tabLst>
                      </a:pPr>
                      <a:r>
                        <a:rPr lang="en-ZA" sz="1600" kern="1200" dirty="0" smtClean="0">
                          <a:solidFill>
                            <a:schemeClr val="dk1"/>
                          </a:solidFill>
                          <a:effectLst/>
                          <a:latin typeface="+mn-lt"/>
                          <a:ea typeface="+mn-ea"/>
                          <a:cs typeface="+mn-cs"/>
                        </a:rPr>
                        <a:t>5.</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Duplicate assets 	recorded in the fixed 	asset register</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smtClean="0">
                          <a:solidFill>
                            <a:schemeClr val="dk1"/>
                          </a:solidFill>
                          <a:effectLst/>
                          <a:latin typeface="+mn-lt"/>
                          <a:ea typeface="+mn-ea"/>
                          <a:cs typeface="+mn-cs"/>
                        </a:rPr>
                        <a:t>The duplicated assets have been updated and subsequently corrected on the 15 June 2018</a:t>
                      </a:r>
                      <a:endParaRPr lang="en-ZA" sz="1600" kern="1200" dirty="0" smtClean="0">
                        <a:solidFill>
                          <a:schemeClr val="dk1"/>
                        </a:solidFill>
                        <a:effectLst/>
                        <a:latin typeface="+mn-lt"/>
                        <a:ea typeface="+mn-ea"/>
                        <a:cs typeface="+mn-cs"/>
                      </a:endParaRPr>
                    </a:p>
                  </a:txBody>
                  <a:tcPr marL="91436" marR="91436" marT="45666" marB="45666">
                    <a:solidFill>
                      <a:srgbClr val="BAF8CF"/>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Verification</a:t>
                      </a:r>
                      <a:r>
                        <a:rPr lang="en-US" sz="1600" kern="1200" baseline="0" dirty="0" smtClean="0">
                          <a:solidFill>
                            <a:schemeClr val="dk1"/>
                          </a:solidFill>
                          <a:effectLst/>
                          <a:latin typeface="+mn-lt"/>
                          <a:ea typeface="+mn-ea"/>
                          <a:cs typeface="+mn-cs"/>
                        </a:rPr>
                        <a:t> of assets is conducted bi-annually</a:t>
                      </a:r>
                      <a:endParaRPr lang="en-GB" sz="1600" kern="1200" dirty="0" smtClean="0">
                        <a:solidFill>
                          <a:schemeClr val="dk1"/>
                        </a:solidFill>
                        <a:effectLst/>
                        <a:latin typeface="+mn-lt"/>
                        <a:ea typeface="+mn-ea"/>
                        <a:cs typeface="+mn-cs"/>
                      </a:endParaRPr>
                    </a:p>
                    <a:p>
                      <a:pPr lvl="0" algn="just" fontAlgn="base"/>
                      <a:endParaRPr lang="en-ZA" sz="1600" strike="noStrike" kern="1200" baseline="0" dirty="0" smtClean="0">
                        <a:solidFill>
                          <a:schemeClr val="tx1"/>
                        </a:solidFill>
                        <a:effectLst/>
                        <a:latin typeface="+mn-lt"/>
                        <a:ea typeface="+mn-ea"/>
                        <a:cs typeface="+mn-cs"/>
                      </a:endParaRPr>
                    </a:p>
                  </a:txBody>
                  <a:tcPr marL="91436" marR="91436" marT="45666" marB="45666">
                    <a:solidFill>
                      <a:srgbClr val="BAF8CF"/>
                    </a:solidFill>
                  </a:tcPr>
                </a:tc>
              </a:tr>
            </a:tbl>
          </a:graphicData>
        </a:graphic>
      </p:graphicFrame>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79156" y="566124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1254251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0"/>
            <a:ext cx="8229600" cy="1143000"/>
          </a:xfrm>
        </p:spPr>
        <p:txBody>
          <a:bodyPr/>
          <a:lstStyle/>
          <a:p>
            <a:r>
              <a:rPr lang="en-ZA" altLang="en-US" sz="2800" b="1" dirty="0" smtClean="0">
                <a:solidFill>
                  <a:schemeClr val="tx1"/>
                </a:solidFill>
              </a:rPr>
              <a:t>KEY AUDIT FINDINGS AND CORRECTIVE MEASURES</a:t>
            </a:r>
            <a:endParaRPr lang="en-US" altLang="en-US" sz="2800" b="1"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7E5F7B36-BC63-4135-8360-DCFCD3AB5C00}" type="slidenum">
              <a:rPr lang="en-ZA" smtClean="0"/>
              <a:pPr>
                <a:defRPr/>
              </a:pPr>
              <a:t>56</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4105864159"/>
              </p:ext>
            </p:extLst>
          </p:nvPr>
        </p:nvGraphicFramePr>
        <p:xfrm>
          <a:off x="189406" y="1700808"/>
          <a:ext cx="8845425" cy="3511022"/>
        </p:xfrm>
        <a:graphic>
          <a:graphicData uri="http://schemas.openxmlformats.org/drawingml/2006/table">
            <a:tbl>
              <a:tblPr firstRow="1" bandRow="1">
                <a:tableStyleId>{5C22544A-7EE6-4342-B048-85BDC9FD1C3A}</a:tableStyleId>
              </a:tblPr>
              <a:tblGrid>
                <a:gridCol w="2448271"/>
                <a:gridCol w="3096344"/>
                <a:gridCol w="3300810"/>
              </a:tblGrid>
              <a:tr h="271857">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27185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D. </a:t>
                      </a:r>
                      <a:r>
                        <a:rPr lang="en-ZA" sz="1600" b="1" kern="1200" dirty="0" smtClean="0">
                          <a:solidFill>
                            <a:schemeClr val="dk1"/>
                          </a:solidFill>
                          <a:effectLst/>
                          <a:latin typeface="+mn-lt"/>
                          <a:ea typeface="+mn-ea"/>
                          <a:cs typeface="+mn-cs"/>
                        </a:rPr>
                        <a:t>Information</a:t>
                      </a:r>
                      <a:r>
                        <a:rPr lang="en-ZA" sz="1600" b="1" kern="1200" baseline="0" dirty="0" smtClean="0">
                          <a:solidFill>
                            <a:schemeClr val="dk1"/>
                          </a:solidFill>
                          <a:effectLst/>
                          <a:latin typeface="+mn-lt"/>
                          <a:ea typeface="+mn-ea"/>
                          <a:cs typeface="+mn-cs"/>
                        </a:rPr>
                        <a:t> System Audit </a:t>
                      </a:r>
                      <a:endParaRPr lang="en-ZA" sz="1600" b="1" dirty="0" smtClean="0"/>
                    </a:p>
                  </a:txBody>
                  <a:tcPr marL="91445" marR="91445" marT="45670" marB="45670">
                    <a:solidFill>
                      <a:srgbClr val="BAF8CF"/>
                    </a:solidFill>
                  </a:tcPr>
                </a:tc>
                <a:tc hMerge="1">
                  <a:txBody>
                    <a:bodyPr/>
                    <a:lstStyle/>
                    <a:p>
                      <a:endParaRPr lang="en-ZA"/>
                    </a:p>
                  </a:txBody>
                  <a:tcPr/>
                </a:tc>
                <a:tc hMerge="1">
                  <a:txBody>
                    <a:bodyPr/>
                    <a:lstStyle/>
                    <a:p>
                      <a:endParaRPr lang="en-ZA"/>
                    </a:p>
                  </a:txBody>
                  <a:tcPr/>
                </a:tc>
              </a:tr>
              <a:tr h="1208409">
                <a:tc>
                  <a:txBody>
                    <a:bodyPr/>
                    <a:lstStyle/>
                    <a:p>
                      <a:pPr>
                        <a:tabLst>
                          <a:tab pos="344488" algn="l"/>
                        </a:tabLst>
                      </a:pPr>
                      <a:r>
                        <a:rPr lang="en-ZA" sz="1600" b="0" kern="1200" dirty="0" smtClean="0">
                          <a:solidFill>
                            <a:schemeClr val="tx1"/>
                          </a:solidFill>
                          <a:effectLst/>
                          <a:latin typeface="+mn-lt"/>
                          <a:ea typeface="+mn-ea"/>
                          <a:cs typeface="+mn-cs"/>
                        </a:rPr>
                        <a:t>6.	</a:t>
                      </a:r>
                      <a:r>
                        <a:rPr lang="en-ZA" sz="1600" kern="1200" dirty="0" smtClean="0">
                          <a:solidFill>
                            <a:schemeClr val="dk1"/>
                          </a:solidFill>
                          <a:effectLst/>
                          <a:latin typeface="+mn-lt"/>
                          <a:ea typeface="+mn-ea"/>
                          <a:cs typeface="+mn-cs"/>
                        </a:rPr>
                        <a:t>Lack of an approved 	ICT Strategy</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smtClean="0">
                          <a:solidFill>
                            <a:schemeClr val="dk1"/>
                          </a:solidFill>
                          <a:effectLst/>
                          <a:latin typeface="+mn-lt"/>
                          <a:ea typeface="+mn-ea"/>
                          <a:cs typeface="+mn-cs"/>
                        </a:rPr>
                        <a:t>Fast-track the approval of the ICT strategy </a:t>
                      </a:r>
                    </a:p>
                    <a:p>
                      <a:pPr marL="285750" lvl="0" indent="-285750" algn="just" defTabSz="914400" rtl="0" eaLnBrk="1" latinLnBrk="0" hangingPunct="1">
                        <a:buFont typeface="Arial" panose="020B0604020202020204" pitchFamily="34" charset="0"/>
                        <a:buChar char="•"/>
                      </a:pPr>
                      <a:endParaRPr lang="en-ZA" sz="1600" kern="1200" dirty="0" smtClean="0">
                        <a:solidFill>
                          <a:schemeClr val="dk1"/>
                        </a:solidFill>
                        <a:effectLst/>
                        <a:latin typeface="+mn-lt"/>
                        <a:ea typeface="+mn-ea"/>
                        <a:cs typeface="+mn-cs"/>
                      </a:endParaRPr>
                    </a:p>
                  </a:txBody>
                  <a:tcPr marL="91436" marR="91436" marT="45666" marB="45666">
                    <a:solidFill>
                      <a:srgbClr val="BAF8CF"/>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mn-lt"/>
                          <a:ea typeface="+mn-ea"/>
                          <a:cs typeface="+mn-cs"/>
                        </a:rPr>
                        <a:t>The draft ICT strategy has been presented to MANCO on 1 Oct</a:t>
                      </a:r>
                      <a:r>
                        <a:rPr lang="en-ZA" sz="1600" kern="1200" baseline="0" dirty="0" smtClean="0">
                          <a:solidFill>
                            <a:schemeClr val="tx1"/>
                          </a:solidFill>
                          <a:effectLst/>
                          <a:latin typeface="+mn-lt"/>
                          <a:ea typeface="+mn-ea"/>
                          <a:cs typeface="+mn-cs"/>
                        </a:rPr>
                        <a:t> 2018 before finalisation </a:t>
                      </a:r>
                      <a:endParaRPr lang="en-ZA" sz="1600" strike="noStrike" kern="1200" baseline="0" dirty="0" smtClean="0">
                        <a:solidFill>
                          <a:schemeClr val="tx1"/>
                        </a:solidFill>
                        <a:effectLst/>
                        <a:latin typeface="+mn-lt"/>
                        <a:ea typeface="+mn-ea"/>
                        <a:cs typeface="+mn-cs"/>
                      </a:endParaRPr>
                    </a:p>
                  </a:txBody>
                  <a:tcPr marL="91436" marR="91436" marT="45666" marB="45666">
                    <a:solidFill>
                      <a:srgbClr val="BAF8CF"/>
                    </a:solidFill>
                  </a:tcPr>
                </a:tc>
              </a:tr>
              <a:tr h="163225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44488" algn="l"/>
                        </a:tabLst>
                        <a:defRPr/>
                      </a:pPr>
                      <a:r>
                        <a:rPr lang="en-ZA" sz="1600" b="0" kern="1200" dirty="0" smtClean="0">
                          <a:solidFill>
                            <a:schemeClr val="tx1"/>
                          </a:solidFill>
                          <a:effectLst/>
                          <a:latin typeface="+mn-lt"/>
                          <a:ea typeface="+mn-ea"/>
                          <a:cs typeface="+mn-cs"/>
                        </a:rPr>
                        <a:t>7.	</a:t>
                      </a:r>
                      <a:r>
                        <a:rPr lang="en-ZA" sz="1600" kern="1200" dirty="0" smtClean="0">
                          <a:solidFill>
                            <a:schemeClr val="dk1"/>
                          </a:solidFill>
                          <a:effectLst/>
                          <a:latin typeface="+mn-lt"/>
                          <a:ea typeface="+mn-ea"/>
                          <a:cs typeface="+mn-cs"/>
                        </a:rPr>
                        <a:t>Inadequate IT 	Security policy</a:t>
                      </a:r>
                    </a:p>
                    <a:p>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smtClean="0">
                          <a:solidFill>
                            <a:schemeClr val="dk1"/>
                          </a:solidFill>
                          <a:effectLst/>
                          <a:latin typeface="+mn-lt"/>
                          <a:ea typeface="+mn-ea"/>
                          <a:cs typeface="+mn-cs"/>
                        </a:rPr>
                        <a:t>The ICT unit to develop an annexure as an addition to the ICT policy in order to address matters raised by AGSA </a:t>
                      </a:r>
                    </a:p>
                    <a:p>
                      <a:pPr marL="285750" lvl="0" indent="-285750" algn="just" defTabSz="914400" rtl="0" eaLnBrk="1" latinLnBrk="0" hangingPunct="1">
                        <a:buFont typeface="Arial" panose="020B0604020202020204" pitchFamily="34" charset="0"/>
                        <a:buChar char="•"/>
                      </a:pPr>
                      <a:endParaRPr lang="en-ZA" sz="1600" kern="1200" dirty="0" smtClean="0">
                        <a:solidFill>
                          <a:schemeClr val="dk1"/>
                        </a:solidFill>
                        <a:effectLst/>
                        <a:latin typeface="+mn-lt"/>
                        <a:ea typeface="+mn-ea"/>
                        <a:cs typeface="+mn-cs"/>
                      </a:endParaRPr>
                    </a:p>
                  </a:txBody>
                  <a:tcPr marL="91436" marR="91436" marT="45666" marB="45666">
                    <a:solidFill>
                      <a:srgbClr val="BAF8CF"/>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strike="noStrike" kern="1200" baseline="0" dirty="0" smtClean="0">
                          <a:solidFill>
                            <a:schemeClr val="tx1"/>
                          </a:solidFill>
                          <a:effectLst/>
                          <a:latin typeface="+mn-lt"/>
                          <a:ea typeface="+mn-ea"/>
                          <a:cs typeface="+mn-cs"/>
                        </a:rPr>
                        <a:t>The annexure has been  developed</a:t>
                      </a:r>
                    </a:p>
                  </a:txBody>
                  <a:tcPr marL="91436" marR="91436" marT="45666" marB="45666">
                    <a:solidFill>
                      <a:srgbClr val="BAF8CF"/>
                    </a:solidFill>
                  </a:tcPr>
                </a:tc>
              </a:tr>
            </a:tbl>
          </a:graphicData>
        </a:graphic>
      </p:graphicFrame>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79156" y="566124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1839480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0"/>
            <a:ext cx="8229600" cy="1143000"/>
          </a:xfrm>
        </p:spPr>
        <p:txBody>
          <a:bodyPr/>
          <a:lstStyle/>
          <a:p>
            <a:r>
              <a:rPr lang="en-ZA" altLang="en-US" sz="2800" b="1" dirty="0" smtClean="0">
                <a:solidFill>
                  <a:schemeClr val="tx1"/>
                </a:solidFill>
              </a:rPr>
              <a:t>KEY AUDIT FINDINGS AND CORRECTIVE MEASURES</a:t>
            </a:r>
            <a:endParaRPr lang="en-US" altLang="en-US" sz="2800" b="1"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9FE375C8-C2F6-4677-AF18-B6708CF92653}" type="slidenum">
              <a:rPr lang="en-ZA" smtClean="0"/>
              <a:pPr>
                <a:defRPr/>
              </a:pPr>
              <a:t>57</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615237887"/>
              </p:ext>
            </p:extLst>
          </p:nvPr>
        </p:nvGraphicFramePr>
        <p:xfrm>
          <a:off x="179513" y="1772816"/>
          <a:ext cx="8845425" cy="4631681"/>
        </p:xfrm>
        <a:graphic>
          <a:graphicData uri="http://schemas.openxmlformats.org/drawingml/2006/table">
            <a:tbl>
              <a:tblPr firstRow="1" bandRow="1">
                <a:tableStyleId>{5C22544A-7EE6-4342-B048-85BDC9FD1C3A}</a:tableStyleId>
              </a:tblPr>
              <a:tblGrid>
                <a:gridCol w="2448271"/>
                <a:gridCol w="3096344"/>
                <a:gridCol w="3300810"/>
              </a:tblGrid>
              <a:tr h="323595">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32359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D. </a:t>
                      </a:r>
                      <a:r>
                        <a:rPr lang="en-ZA" sz="1600" b="1" kern="1200" dirty="0" smtClean="0">
                          <a:solidFill>
                            <a:schemeClr val="dk1"/>
                          </a:solidFill>
                          <a:effectLst/>
                          <a:latin typeface="+mn-lt"/>
                          <a:ea typeface="+mn-ea"/>
                          <a:cs typeface="+mn-cs"/>
                        </a:rPr>
                        <a:t>Information</a:t>
                      </a:r>
                      <a:r>
                        <a:rPr lang="en-ZA" sz="1600" b="1" kern="1200" baseline="0" dirty="0" smtClean="0">
                          <a:solidFill>
                            <a:schemeClr val="dk1"/>
                          </a:solidFill>
                          <a:effectLst/>
                          <a:latin typeface="+mn-lt"/>
                          <a:ea typeface="+mn-ea"/>
                          <a:cs typeface="+mn-cs"/>
                        </a:rPr>
                        <a:t> System Audit </a:t>
                      </a:r>
                      <a:endParaRPr lang="en-ZA" sz="1600" b="1" dirty="0" smtClean="0"/>
                    </a:p>
                  </a:txBody>
                  <a:tcPr marL="91445" marR="91445" marT="45670" marB="45670">
                    <a:solidFill>
                      <a:srgbClr val="BAF8CF"/>
                    </a:solidFill>
                  </a:tcPr>
                </a:tc>
                <a:tc hMerge="1">
                  <a:txBody>
                    <a:bodyPr/>
                    <a:lstStyle/>
                    <a:p>
                      <a:endParaRPr lang="en-ZA"/>
                    </a:p>
                  </a:txBody>
                  <a:tcPr/>
                </a:tc>
                <a:tc hMerge="1">
                  <a:txBody>
                    <a:bodyPr/>
                    <a:lstStyle/>
                    <a:p>
                      <a:endParaRPr lang="en-ZA"/>
                    </a:p>
                  </a:txBody>
                  <a:tcPr/>
                </a:tc>
              </a:tr>
              <a:tr h="159542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44488" algn="l"/>
                        </a:tabLst>
                        <a:defRPr/>
                      </a:pPr>
                      <a:r>
                        <a:rPr lang="en-ZA" sz="1600" b="0" kern="1200" dirty="0" smtClean="0">
                          <a:solidFill>
                            <a:schemeClr val="tx1"/>
                          </a:solidFill>
                          <a:effectLst/>
                          <a:latin typeface="+mn-lt"/>
                          <a:ea typeface="+mn-ea"/>
                          <a:cs typeface="+mn-cs"/>
                        </a:rPr>
                        <a:t>8.</a:t>
                      </a:r>
                      <a:r>
                        <a:rPr lang="en-ZA" sz="1600" b="0" kern="1200" baseline="0" dirty="0" smtClean="0">
                          <a:solidFill>
                            <a:schemeClr val="tx1"/>
                          </a:solidFill>
                          <a:effectLst/>
                          <a:latin typeface="+mn-lt"/>
                          <a:ea typeface="+mn-ea"/>
                          <a:cs typeface="+mn-cs"/>
                        </a:rPr>
                        <a:t>	</a:t>
                      </a:r>
                      <a:r>
                        <a:rPr lang="en-ZA" sz="1800" kern="1200" dirty="0" smtClean="0">
                          <a:solidFill>
                            <a:schemeClr val="dk1"/>
                          </a:solidFill>
                          <a:effectLst/>
                          <a:latin typeface="+mn-lt"/>
                          <a:ea typeface="+mn-ea"/>
                          <a:cs typeface="+mn-cs"/>
                        </a:rPr>
                        <a:t>L</a:t>
                      </a:r>
                      <a:r>
                        <a:rPr lang="en-ZA" sz="1600" kern="1200" dirty="0" smtClean="0">
                          <a:solidFill>
                            <a:schemeClr val="dk1"/>
                          </a:solidFill>
                          <a:effectLst/>
                          <a:latin typeface="+mn-lt"/>
                          <a:ea typeface="+mn-ea"/>
                          <a:cs typeface="+mn-cs"/>
                        </a:rPr>
                        <a:t>ack of ICT security 	monitoring for Patch 	Management, Anti-	Virus and Firewall</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smtClean="0">
                          <a:solidFill>
                            <a:schemeClr val="dk1"/>
                          </a:solidFill>
                          <a:effectLst/>
                          <a:latin typeface="+mn-lt"/>
                          <a:ea typeface="+mn-ea"/>
                          <a:cs typeface="+mn-cs"/>
                        </a:rPr>
                        <a:t>Monitoring of Patch Management, Anti-Virus and Firewall is done by the Services Provider, the department will therefore enforce compliance to the SLA by the service provider</a:t>
                      </a:r>
                    </a:p>
                  </a:txBody>
                  <a:tcPr marL="91436" marR="91436" marT="45666" marB="45666">
                    <a:solidFill>
                      <a:srgbClr val="BAF8CF"/>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The operational report which indicate the monitoring of the Patch Management, Anti-Virus and Firewall are currently discussed at the SLA meeting with the service provider</a:t>
                      </a:r>
                      <a:endParaRPr lang="en-ZA" sz="1600" strike="noStrike" kern="1200" baseline="0" dirty="0" smtClean="0">
                        <a:solidFill>
                          <a:srgbClr val="FF0000"/>
                        </a:solidFill>
                        <a:effectLst/>
                        <a:latin typeface="+mn-lt"/>
                        <a:ea typeface="+mn-ea"/>
                        <a:cs typeface="+mn-cs"/>
                      </a:endParaRPr>
                    </a:p>
                  </a:txBody>
                  <a:tcPr marL="91436" marR="91436" marT="45666" marB="45666">
                    <a:solidFill>
                      <a:srgbClr val="BAF8CF"/>
                    </a:solidFill>
                  </a:tcPr>
                </a:tc>
              </a:tr>
              <a:tr h="236589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44488" algn="l"/>
                        </a:tabLst>
                        <a:defRPr/>
                      </a:pPr>
                      <a:r>
                        <a:rPr lang="en-ZA" sz="1600" b="0" kern="1200" dirty="0" smtClean="0">
                          <a:solidFill>
                            <a:schemeClr val="tx1"/>
                          </a:solidFill>
                          <a:effectLst/>
                          <a:latin typeface="+mn-lt"/>
                          <a:ea typeface="+mn-ea"/>
                          <a:cs typeface="+mn-cs"/>
                        </a:rPr>
                        <a:t>9.	</a:t>
                      </a:r>
                      <a:r>
                        <a:rPr lang="en-ZA" sz="1600" kern="1200" dirty="0" smtClean="0">
                          <a:solidFill>
                            <a:schemeClr val="dk1"/>
                          </a:solidFill>
                          <a:effectLst/>
                          <a:latin typeface="+mn-lt"/>
                          <a:ea typeface="+mn-ea"/>
                          <a:cs typeface="+mn-cs"/>
                        </a:rPr>
                        <a:t>Lack of system 	controller and user 	activity reviews on 	PERSAL</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285750" lvl="0" indent="-285750" fontAlgn="base">
                        <a:buFont typeface="Arial" panose="020B0604020202020204" pitchFamily="34" charset="0"/>
                        <a:buChar char="•"/>
                      </a:pPr>
                      <a:r>
                        <a:rPr lang="en-GB" sz="1600" kern="1200" dirty="0" smtClean="0">
                          <a:solidFill>
                            <a:schemeClr val="dk1"/>
                          </a:solidFill>
                          <a:effectLst/>
                          <a:latin typeface="+mn-lt"/>
                          <a:ea typeface="+mn-ea"/>
                          <a:cs typeface="+mn-cs"/>
                        </a:rPr>
                        <a:t>Finalisation</a:t>
                      </a:r>
                      <a:r>
                        <a:rPr lang="en-GB" sz="1600" kern="1200" baseline="0" dirty="0" smtClean="0">
                          <a:solidFill>
                            <a:schemeClr val="dk1"/>
                          </a:solidFill>
                          <a:effectLst/>
                          <a:latin typeface="+mn-lt"/>
                          <a:ea typeface="+mn-ea"/>
                          <a:cs typeface="+mn-cs"/>
                        </a:rPr>
                        <a:t> of </a:t>
                      </a:r>
                      <a:r>
                        <a:rPr lang="en-GB" sz="1600" kern="1200" dirty="0" smtClean="0">
                          <a:solidFill>
                            <a:schemeClr val="dk1"/>
                          </a:solidFill>
                          <a:effectLst/>
                          <a:latin typeface="+mn-lt"/>
                          <a:ea typeface="+mn-ea"/>
                          <a:cs typeface="+mn-cs"/>
                        </a:rPr>
                        <a:t>PERSAL User Management Procedure </a:t>
                      </a:r>
                      <a:endParaRPr lang="en-ZA"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ZA" sz="1600" kern="1200" dirty="0" smtClean="0">
                          <a:solidFill>
                            <a:schemeClr val="dk1"/>
                          </a:solidFill>
                          <a:effectLst/>
                          <a:latin typeface="+mn-lt"/>
                          <a:ea typeface="+mn-ea"/>
                          <a:cs typeface="+mn-cs"/>
                        </a:rPr>
                        <a:t>Quarterly</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monitoring of logon and access violation will be conducted </a:t>
                      </a:r>
                    </a:p>
                  </a:txBody>
                  <a:tcPr marL="91436" marR="91436" marT="45666" marB="45666">
                    <a:solidFill>
                      <a:srgbClr val="BAF8CF"/>
                    </a:solidFill>
                  </a:tcPr>
                </a:tc>
                <a:tc>
                  <a:txBody>
                    <a:bodyPr/>
                    <a:lstStyle/>
                    <a:p>
                      <a:pPr marL="285750" lvl="0" indent="-285750" algn="l" defTabSz="914400" rtl="0" eaLnBrk="1" fontAlgn="base" latinLnBrk="0" hangingPunct="1">
                        <a:buFont typeface="Arial" panose="020B0604020202020204" pitchFamily="34" charset="0"/>
                        <a:buChar char="•"/>
                      </a:pPr>
                      <a:r>
                        <a:rPr lang="en-GB" sz="1600" kern="1200" dirty="0" smtClean="0">
                          <a:solidFill>
                            <a:schemeClr val="dk1"/>
                          </a:solidFill>
                          <a:effectLst/>
                          <a:latin typeface="+mn-lt"/>
                          <a:ea typeface="+mn-ea"/>
                          <a:cs typeface="+mn-cs"/>
                        </a:rPr>
                        <a:t>The PERSAL User Management Procedure has been</a:t>
                      </a:r>
                      <a:r>
                        <a:rPr lang="en-GB" sz="1600" kern="1200" baseline="0" dirty="0" smtClean="0">
                          <a:solidFill>
                            <a:schemeClr val="dk1"/>
                          </a:solidFill>
                          <a:effectLst/>
                          <a:latin typeface="+mn-lt"/>
                          <a:ea typeface="+mn-ea"/>
                          <a:cs typeface="+mn-cs"/>
                        </a:rPr>
                        <a:t> approved by 30 June 2018 and its currently being implemented </a:t>
                      </a:r>
                      <a:endParaRPr lang="en-ZA" sz="1600" kern="1200" dirty="0" smtClean="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The monitoring of logon and access violation is being implemented  commencing 30 June</a:t>
                      </a:r>
                      <a:r>
                        <a:rPr lang="en-ZA" sz="1600" kern="1200" baseline="0" dirty="0" smtClean="0">
                          <a:solidFill>
                            <a:schemeClr val="dk1"/>
                          </a:solidFill>
                          <a:effectLst/>
                          <a:latin typeface="+mn-lt"/>
                          <a:ea typeface="+mn-ea"/>
                          <a:cs typeface="+mn-cs"/>
                        </a:rPr>
                        <a:t> 2018</a:t>
                      </a:r>
                      <a:endParaRPr lang="en-ZA" sz="1600" strike="noStrike" kern="1200" baseline="0" dirty="0" smtClean="0">
                        <a:solidFill>
                          <a:srgbClr val="FF0000"/>
                        </a:solidFill>
                        <a:effectLst/>
                        <a:latin typeface="+mn-lt"/>
                        <a:ea typeface="+mn-ea"/>
                        <a:cs typeface="+mn-cs"/>
                      </a:endParaRPr>
                    </a:p>
                  </a:txBody>
                  <a:tcPr marL="91436" marR="91436" marT="45666" marB="45666">
                    <a:solidFill>
                      <a:srgbClr val="BAF8CF"/>
                    </a:solidFill>
                  </a:tcPr>
                </a:tc>
              </a:tr>
            </a:tbl>
          </a:graphicData>
        </a:graphic>
      </p:graphicFrame>
    </p:spTree>
    <p:extLst>
      <p:ext uri="{BB962C8B-B14F-4D97-AF65-F5344CB8AC3E}">
        <p14:creationId xmlns:p14="http://schemas.microsoft.com/office/powerpoint/2010/main" xmlns="" val="5099171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0"/>
            <a:ext cx="8229600" cy="1143000"/>
          </a:xfrm>
        </p:spPr>
        <p:txBody>
          <a:bodyPr/>
          <a:lstStyle/>
          <a:p>
            <a:r>
              <a:rPr lang="en-ZA" altLang="en-US" sz="2800" b="1" dirty="0" smtClean="0">
                <a:solidFill>
                  <a:schemeClr val="tx1"/>
                </a:solidFill>
              </a:rPr>
              <a:t>KEY AUDIT FINDINGS AND CORRECTIVE MEASURES</a:t>
            </a:r>
            <a:endParaRPr lang="en-US" altLang="en-US" sz="2800" b="1"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E7354A34-E64C-4643-9C60-CBA8DB526944}" type="slidenum">
              <a:rPr lang="en-ZA" smtClean="0"/>
              <a:pPr>
                <a:defRPr/>
              </a:pPr>
              <a:t>58</a:t>
            </a:fld>
            <a:endParaRPr lang="en-ZA"/>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314446392"/>
              </p:ext>
            </p:extLst>
          </p:nvPr>
        </p:nvGraphicFramePr>
        <p:xfrm>
          <a:off x="179513" y="1772817"/>
          <a:ext cx="8845425" cy="3644433"/>
        </p:xfrm>
        <a:graphic>
          <a:graphicData uri="http://schemas.openxmlformats.org/drawingml/2006/table">
            <a:tbl>
              <a:tblPr firstRow="1" bandRow="1">
                <a:tableStyleId>{5C22544A-7EE6-4342-B048-85BDC9FD1C3A}</a:tableStyleId>
              </a:tblPr>
              <a:tblGrid>
                <a:gridCol w="2448271"/>
                <a:gridCol w="3096344"/>
                <a:gridCol w="3300810"/>
              </a:tblGrid>
              <a:tr h="286764">
                <a:tc>
                  <a:txBody>
                    <a:bodyPr/>
                    <a:lstStyle/>
                    <a:p>
                      <a:r>
                        <a:rPr lang="en-ZA" sz="1600" b="1" dirty="0" smtClean="0">
                          <a:solidFill>
                            <a:schemeClr val="tx1"/>
                          </a:solidFill>
                        </a:rPr>
                        <a:t>Audit findings</a:t>
                      </a:r>
                      <a:endParaRPr lang="en-US" sz="1600" b="1" dirty="0">
                        <a:solidFill>
                          <a:schemeClr val="tx1"/>
                        </a:solidFill>
                      </a:endParaRPr>
                    </a:p>
                  </a:txBody>
                  <a:tcPr marL="91445" marR="91445" marT="45670" marB="45670">
                    <a:solidFill>
                      <a:srgbClr val="BAF8CF"/>
                    </a:solidFill>
                  </a:tcPr>
                </a:tc>
                <a:tc>
                  <a:txBody>
                    <a:bodyPr/>
                    <a:lstStyle/>
                    <a:p>
                      <a:r>
                        <a:rPr lang="en-ZA" sz="1600" b="1" dirty="0" smtClean="0">
                          <a:solidFill>
                            <a:schemeClr val="tx1"/>
                          </a:solidFill>
                        </a:rPr>
                        <a:t>Corrective</a:t>
                      </a:r>
                      <a:r>
                        <a:rPr lang="en-ZA" sz="1600" b="1" baseline="0" dirty="0" smtClean="0">
                          <a:solidFill>
                            <a:schemeClr val="tx1"/>
                          </a:solidFill>
                        </a:rPr>
                        <a:t> measures</a:t>
                      </a:r>
                      <a:endParaRPr lang="en-US" sz="1600" b="1" dirty="0">
                        <a:solidFill>
                          <a:schemeClr val="tx1"/>
                        </a:solidFill>
                      </a:endParaRPr>
                    </a:p>
                  </a:txBody>
                  <a:tcPr marL="91445" marR="91445" marT="45670" marB="45670">
                    <a:solidFill>
                      <a:srgbClr val="BAF8CF"/>
                    </a:solidFill>
                  </a:tcPr>
                </a:tc>
                <a:tc>
                  <a:txBody>
                    <a:bodyPr/>
                    <a:lstStyle/>
                    <a:p>
                      <a:r>
                        <a:rPr lang="en-US" sz="1600" b="1" dirty="0" smtClean="0">
                          <a:solidFill>
                            <a:schemeClr val="tx1"/>
                          </a:solidFill>
                        </a:rPr>
                        <a:t>Current status </a:t>
                      </a:r>
                      <a:endParaRPr lang="en-US" sz="1600" b="1" dirty="0">
                        <a:solidFill>
                          <a:schemeClr val="tx1"/>
                        </a:solidFill>
                      </a:endParaRPr>
                    </a:p>
                  </a:txBody>
                  <a:tcPr marL="91445" marR="91445" marT="45670" marB="45670">
                    <a:solidFill>
                      <a:srgbClr val="BAF8CF"/>
                    </a:solidFill>
                  </a:tcPr>
                </a:tc>
              </a:tr>
              <a:tr h="2867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t>D. </a:t>
                      </a:r>
                      <a:r>
                        <a:rPr lang="en-ZA" sz="1600" b="1" kern="1200" dirty="0" smtClean="0">
                          <a:solidFill>
                            <a:schemeClr val="dk1"/>
                          </a:solidFill>
                          <a:effectLst/>
                          <a:latin typeface="+mn-lt"/>
                          <a:ea typeface="+mn-ea"/>
                          <a:cs typeface="+mn-cs"/>
                        </a:rPr>
                        <a:t>Information</a:t>
                      </a:r>
                      <a:r>
                        <a:rPr lang="en-ZA" sz="1600" b="1" kern="1200" baseline="0" dirty="0" smtClean="0">
                          <a:solidFill>
                            <a:schemeClr val="dk1"/>
                          </a:solidFill>
                          <a:effectLst/>
                          <a:latin typeface="+mn-lt"/>
                          <a:ea typeface="+mn-ea"/>
                          <a:cs typeface="+mn-cs"/>
                        </a:rPr>
                        <a:t> System Audit </a:t>
                      </a:r>
                      <a:endParaRPr lang="en-ZA" sz="1600" b="1" dirty="0" smtClean="0"/>
                    </a:p>
                  </a:txBody>
                  <a:tcPr marL="91445" marR="91445" marT="45670" marB="45670">
                    <a:solidFill>
                      <a:srgbClr val="BAF8CF"/>
                    </a:solidFill>
                  </a:tcPr>
                </a:tc>
                <a:tc hMerge="1">
                  <a:txBody>
                    <a:bodyPr/>
                    <a:lstStyle/>
                    <a:p>
                      <a:endParaRPr lang="en-ZA"/>
                    </a:p>
                  </a:txBody>
                  <a:tcPr/>
                </a:tc>
                <a:tc hMerge="1">
                  <a:txBody>
                    <a:bodyPr/>
                    <a:lstStyle/>
                    <a:p>
                      <a:endParaRPr lang="en-ZA"/>
                    </a:p>
                  </a:txBody>
                  <a:tcPr/>
                </a:tc>
              </a:tr>
              <a:tr h="1147307">
                <a:tc>
                  <a:txBody>
                    <a:bodyPr/>
                    <a:lstStyle/>
                    <a:p>
                      <a:pPr>
                        <a:tabLst>
                          <a:tab pos="344488" algn="l"/>
                        </a:tabLst>
                      </a:pPr>
                      <a:r>
                        <a:rPr lang="en-ZA" sz="1600" b="0" kern="1200" dirty="0" smtClean="0">
                          <a:solidFill>
                            <a:schemeClr val="tx1"/>
                          </a:solidFill>
                          <a:effectLst/>
                          <a:latin typeface="+mn-lt"/>
                          <a:ea typeface="+mn-ea"/>
                          <a:cs typeface="+mn-cs"/>
                        </a:rPr>
                        <a:t>10.</a:t>
                      </a:r>
                      <a:r>
                        <a:rPr lang="en-ZA" sz="1600" b="0" kern="120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Lack of user activity 	reviews on Active 	Directory (AD)</a:t>
                      </a:r>
                      <a:endParaRPr lang="en-ZA" sz="1600" b="1"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smtClean="0">
                          <a:solidFill>
                            <a:schemeClr val="dk1"/>
                          </a:solidFill>
                          <a:effectLst/>
                          <a:latin typeface="+mn-lt"/>
                          <a:ea typeface="+mn-ea"/>
                          <a:cs typeface="+mn-cs"/>
                        </a:rPr>
                        <a:t>Monitoring of</a:t>
                      </a:r>
                      <a:r>
                        <a:rPr lang="en-ZA" sz="1600" kern="1200" baseline="0" dirty="0" smtClean="0">
                          <a:solidFill>
                            <a:schemeClr val="dk1"/>
                          </a:solidFill>
                          <a:effectLst/>
                          <a:latin typeface="+mn-lt"/>
                          <a:ea typeface="+mn-ea"/>
                          <a:cs typeface="+mn-cs"/>
                        </a:rPr>
                        <a:t> Active Directory </a:t>
                      </a:r>
                      <a:r>
                        <a:rPr lang="en-ZA" sz="1600" kern="1200" dirty="0" smtClean="0">
                          <a:solidFill>
                            <a:schemeClr val="dk1"/>
                          </a:solidFill>
                          <a:effectLst/>
                          <a:latin typeface="+mn-lt"/>
                          <a:ea typeface="+mn-ea"/>
                          <a:cs typeface="+mn-cs"/>
                        </a:rPr>
                        <a:t> is done by the Services Provider, the department will therefore enforce compliance to the SLA by the service provider</a:t>
                      </a:r>
                    </a:p>
                  </a:txBody>
                  <a:tcPr marL="91436" marR="91436" marT="45666" marB="45666">
                    <a:solidFill>
                      <a:srgbClr val="BAF8CF"/>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The operational report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indicates the monitoring of Active</a:t>
                      </a:r>
                      <a:r>
                        <a:rPr lang="en-ZA" sz="1600" kern="1200" baseline="0" dirty="0" smtClean="0">
                          <a:solidFill>
                            <a:schemeClr val="dk1"/>
                          </a:solidFill>
                          <a:effectLst/>
                          <a:latin typeface="+mn-lt"/>
                          <a:ea typeface="+mn-ea"/>
                          <a:cs typeface="+mn-cs"/>
                        </a:rPr>
                        <a:t> Director</a:t>
                      </a:r>
                      <a:r>
                        <a:rPr lang="en-ZA" sz="1600" kern="1200" dirty="0" smtClean="0">
                          <a:solidFill>
                            <a:schemeClr val="dk1"/>
                          </a:solidFill>
                          <a:effectLst/>
                          <a:latin typeface="+mn-lt"/>
                          <a:ea typeface="+mn-ea"/>
                          <a:cs typeface="+mn-cs"/>
                        </a:rPr>
                        <a:t> currently discussed at the SLA meeting with the service provider</a:t>
                      </a:r>
                      <a:endParaRPr lang="en-ZA" sz="1600" strike="noStrike" kern="1200" baseline="0" dirty="0" smtClean="0">
                        <a:solidFill>
                          <a:srgbClr val="FF0000"/>
                        </a:solidFill>
                        <a:effectLst/>
                        <a:latin typeface="+mn-lt"/>
                        <a:ea typeface="+mn-ea"/>
                        <a:cs typeface="+mn-cs"/>
                      </a:endParaRPr>
                    </a:p>
                  </a:txBody>
                  <a:tcPr marL="91436" marR="91436" marT="45666" marB="45666">
                    <a:solidFill>
                      <a:srgbClr val="BAF8CF"/>
                    </a:solidFill>
                  </a:tcPr>
                </a:tc>
              </a:tr>
              <a:tr h="1663541">
                <a:tc>
                  <a:txBody>
                    <a:bodyPr/>
                    <a:lstStyle/>
                    <a:p>
                      <a:pPr>
                        <a:tabLst>
                          <a:tab pos="344488" algn="l"/>
                        </a:tabLst>
                      </a:pPr>
                      <a:r>
                        <a:rPr lang="en-ZA" sz="1600" kern="1200" dirty="0" smtClean="0">
                          <a:solidFill>
                            <a:schemeClr val="tx1"/>
                          </a:solidFill>
                          <a:effectLst/>
                          <a:latin typeface="+mn-lt"/>
                          <a:ea typeface="+mn-ea"/>
                          <a:cs typeface="+mn-cs"/>
                        </a:rPr>
                        <a:t>11.	</a:t>
                      </a:r>
                      <a:r>
                        <a:rPr kumimoji="0" lang="en-ZA" sz="1600" b="0" i="0" u="none" strike="noStrike" kern="1200" cap="none" spc="0" normalizeH="0" baseline="0" noProof="0" dirty="0" smtClean="0">
                          <a:ln>
                            <a:noFill/>
                          </a:ln>
                          <a:solidFill>
                            <a:srgbClr val="000000"/>
                          </a:solidFill>
                          <a:effectLst/>
                          <a:uLnTx/>
                          <a:uFillTx/>
                          <a:latin typeface="+mn-lt"/>
                          <a:ea typeface="+mn-ea"/>
                          <a:cs typeface="+mn-cs"/>
                        </a:rPr>
                        <a:t>Lack of review of 	BAS user access 	management 	policy/procedure</a:t>
                      </a:r>
                      <a:endParaRPr lang="en-ZA" sz="1600" kern="1200" dirty="0" smtClean="0">
                        <a:solidFill>
                          <a:schemeClr val="tx1"/>
                        </a:solidFill>
                        <a:effectLst/>
                        <a:latin typeface="+mn-lt"/>
                        <a:ea typeface="+mn-ea"/>
                        <a:cs typeface="+mn-cs"/>
                      </a:endParaRPr>
                    </a:p>
                  </a:txBody>
                  <a:tcPr marL="91445" marR="91445" marT="45670" marB="45670">
                    <a:solidFill>
                      <a:srgbClr val="BAF8CF"/>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ZA" sz="1600" b="0" i="0" u="none" strike="noStrike" kern="1200" cap="none" spc="0" normalizeH="0" baseline="0" noProof="0" dirty="0" smtClean="0">
                          <a:ln>
                            <a:noFill/>
                          </a:ln>
                          <a:solidFill>
                            <a:srgbClr val="000000"/>
                          </a:solidFill>
                          <a:effectLst/>
                          <a:uLnTx/>
                          <a:uFillTx/>
                          <a:latin typeface="+mn-lt"/>
                          <a:ea typeface="+mn-ea"/>
                          <a:cs typeface="+mn-cs"/>
                        </a:rPr>
                        <a:t>The BAS user access management policy has been reviewed in the second quarter of the 2018/19 financial year </a:t>
                      </a:r>
                      <a:endParaRPr lang="en-ZA" sz="1600" kern="1200" dirty="0" smtClean="0">
                        <a:solidFill>
                          <a:schemeClr val="dk1"/>
                        </a:solidFill>
                        <a:effectLst/>
                        <a:latin typeface="+mn-lt"/>
                        <a:ea typeface="+mn-ea"/>
                        <a:cs typeface="+mn-cs"/>
                      </a:endParaRPr>
                    </a:p>
                  </a:txBody>
                  <a:tcPr marL="91436" marR="91436" marT="45666" marB="45666">
                    <a:solidFill>
                      <a:srgbClr val="BAF8CF"/>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The BAS user access management policy/procedure has been reviewed</a:t>
                      </a:r>
                      <a:endParaRPr lang="en-ZA" sz="1600" strike="noStrike" kern="1200" baseline="0" dirty="0" smtClean="0">
                        <a:solidFill>
                          <a:srgbClr val="FF0000"/>
                        </a:solidFill>
                        <a:effectLst/>
                        <a:latin typeface="+mn-lt"/>
                        <a:ea typeface="+mn-ea"/>
                        <a:cs typeface="+mn-cs"/>
                      </a:endParaRPr>
                    </a:p>
                  </a:txBody>
                  <a:tcPr marL="91436" marR="91436" marT="45666" marB="45666">
                    <a:solidFill>
                      <a:srgbClr val="BAF8CF"/>
                    </a:solidFill>
                  </a:tcPr>
                </a:tc>
              </a:tr>
            </a:tbl>
          </a:graphicData>
        </a:graphic>
      </p:graphicFrame>
      <p:pic>
        <p:nvPicPr>
          <p:cNvPr id="7"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79156" y="5661248"/>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5802024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6"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732D05-D85A-4991-8EB8-969524065D4A}" type="slidenum">
              <a:rPr lang="en-ZA" smtClean="0">
                <a:solidFill>
                  <a:srgbClr val="000000"/>
                </a:solidFill>
                <a:latin typeface="Arial" charset="0"/>
              </a:rPr>
              <a:pPr fontAlgn="base">
                <a:spcBef>
                  <a:spcPct val="0"/>
                </a:spcBef>
                <a:spcAft>
                  <a:spcPct val="0"/>
                </a:spcAft>
                <a:defRPr/>
              </a:pPr>
              <a:t>59</a:t>
            </a:fld>
            <a:endParaRPr lang="en-ZA" smtClean="0">
              <a:solidFill>
                <a:srgbClr val="000000"/>
              </a:solidFill>
              <a:latin typeface="Arial" charset="0"/>
            </a:endParaRPr>
          </a:p>
        </p:txBody>
      </p:sp>
      <p:sp>
        <p:nvSpPr>
          <p:cNvPr id="58371" name="Content Placeholder 2"/>
          <p:cNvSpPr>
            <a:spLocks noGrp="1"/>
          </p:cNvSpPr>
          <p:nvPr>
            <p:ph idx="4294967295"/>
          </p:nvPr>
        </p:nvSpPr>
        <p:spPr>
          <a:xfrm>
            <a:off x="0" y="1600200"/>
            <a:ext cx="8229600" cy="4525963"/>
          </a:xfrm>
        </p:spPr>
        <p:txBody>
          <a:bodyPr/>
          <a:lstStyle/>
          <a:p>
            <a:pPr marL="0" indent="0" algn="ctr" eaLnBrk="1" hangingPunct="1">
              <a:buFontTx/>
              <a:buNone/>
            </a:pPr>
            <a:endParaRPr lang="en-ZA" altLang="en-US" sz="6000" dirty="0" smtClean="0">
              <a:cs typeface="Arial" charset="0"/>
            </a:endParaRPr>
          </a:p>
          <a:p>
            <a:pPr marL="0" indent="0" algn="ctr" eaLnBrk="1" hangingPunct="1">
              <a:buFontTx/>
              <a:buNone/>
            </a:pPr>
            <a:r>
              <a:rPr lang="en-ZA" altLang="en-US" sz="6000" dirty="0" smtClean="0">
                <a:cs typeface="Arial" charset="0"/>
              </a:rPr>
              <a:t>Thank You</a:t>
            </a: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5157192"/>
            <a:ext cx="2743201" cy="1234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184150" y="115888"/>
            <a:ext cx="8229600" cy="765175"/>
          </a:xfrm>
        </p:spPr>
        <p:txBody>
          <a:bodyPr/>
          <a:lstStyle/>
          <a:p>
            <a:pPr eaLnBrk="1" hangingPunct="1"/>
            <a:r>
              <a:rPr lang="en-GB" altLang="en-US" sz="3200" b="1" dirty="0" smtClean="0"/>
              <a:t>MTSF &amp; NDP PRIORITIES</a:t>
            </a:r>
          </a:p>
        </p:txBody>
      </p:sp>
      <p:sp>
        <p:nvSpPr>
          <p:cNvPr id="9219" name="Content Placeholder 2"/>
          <p:cNvSpPr>
            <a:spLocks noGrp="1"/>
          </p:cNvSpPr>
          <p:nvPr>
            <p:ph idx="1"/>
          </p:nvPr>
        </p:nvSpPr>
        <p:spPr>
          <a:xfrm>
            <a:off x="179388" y="1484313"/>
            <a:ext cx="8640762" cy="4680991"/>
          </a:xfrm>
        </p:spPr>
        <p:txBody>
          <a:bodyPr/>
          <a:lstStyle/>
          <a:p>
            <a:r>
              <a:rPr lang="en-ZA" altLang="en-US" sz="2000" dirty="0" smtClean="0"/>
              <a:t>The work of the Secretariat is guided by the following outcomes of the Medium Term Strategic Framework (MTSF): </a:t>
            </a:r>
          </a:p>
          <a:p>
            <a:pPr lvl="1">
              <a:buFont typeface="Arial" charset="0"/>
              <a:buChar char="•"/>
            </a:pPr>
            <a:r>
              <a:rPr lang="en-ZA" altLang="en-US" sz="2000" dirty="0" smtClean="0"/>
              <a:t>Outcome 3: </a:t>
            </a:r>
            <a:r>
              <a:rPr lang="en-ZA" altLang="en-US" sz="2000" i="1" dirty="0" smtClean="0"/>
              <a:t>All people are and feel safe </a:t>
            </a:r>
            <a:r>
              <a:rPr lang="en-ZA" altLang="en-US" sz="2000" dirty="0" smtClean="0"/>
              <a:t> </a:t>
            </a:r>
          </a:p>
          <a:p>
            <a:pPr lvl="1">
              <a:buFont typeface="Arial" charset="0"/>
              <a:buChar char="•"/>
            </a:pPr>
            <a:r>
              <a:rPr lang="en-ZA" altLang="en-US" sz="2000" dirty="0" smtClean="0"/>
              <a:t>Outcome 12: </a:t>
            </a:r>
            <a:r>
              <a:rPr lang="en-ZA" altLang="en-US" sz="2000" i="1" dirty="0" smtClean="0"/>
              <a:t>An efficient, effective and development oriented public service </a:t>
            </a:r>
            <a:endParaRPr lang="en-ZA" altLang="en-US" sz="2000" dirty="0" smtClean="0"/>
          </a:p>
          <a:p>
            <a:pPr lvl="1">
              <a:buFont typeface="Arial" charset="0"/>
              <a:buChar char="•"/>
            </a:pPr>
            <a:r>
              <a:rPr lang="en-ZA" altLang="en-US" sz="2000" dirty="0" smtClean="0"/>
              <a:t>Outcome 14: </a:t>
            </a:r>
            <a:r>
              <a:rPr lang="en-ZA" altLang="en-US" sz="2000" i="1" dirty="0" smtClean="0"/>
              <a:t>Nation building and social cohesion </a:t>
            </a:r>
            <a:r>
              <a:rPr lang="en-ZA" altLang="en-US" sz="2000" dirty="0" smtClean="0"/>
              <a:t> </a:t>
            </a:r>
            <a:endParaRPr lang="en-ZA" altLang="en-US" sz="2000" b="1" dirty="0" smtClean="0">
              <a:solidFill>
                <a:srgbClr val="FFC000"/>
              </a:solidFill>
            </a:endParaRPr>
          </a:p>
          <a:p>
            <a:r>
              <a:rPr lang="en-ZA" altLang="en-US" sz="2000" dirty="0" smtClean="0"/>
              <a:t>Our contribution to the National Development Plan focuses on the following areas:</a:t>
            </a:r>
          </a:p>
          <a:p>
            <a:pPr lvl="1">
              <a:buFont typeface="Arial" charset="0"/>
              <a:buChar char="•"/>
            </a:pPr>
            <a:r>
              <a:rPr lang="en-ZA" altLang="en-US" sz="2000" dirty="0" smtClean="0"/>
              <a:t>Strengthening the criminal justice system </a:t>
            </a:r>
          </a:p>
          <a:p>
            <a:pPr lvl="1">
              <a:buFont typeface="Arial" charset="0"/>
              <a:buChar char="•"/>
            </a:pPr>
            <a:r>
              <a:rPr lang="en-ZA" altLang="en-US" sz="2000" dirty="0" smtClean="0"/>
              <a:t>Professionalisation of the police service</a:t>
            </a:r>
          </a:p>
          <a:p>
            <a:pPr lvl="1">
              <a:buFont typeface="Arial" charset="0"/>
              <a:buChar char="•"/>
            </a:pPr>
            <a:r>
              <a:rPr lang="en-ZA" altLang="en-US" sz="2000" dirty="0" smtClean="0"/>
              <a:t>Demilitarisation of the police service </a:t>
            </a:r>
          </a:p>
          <a:p>
            <a:pPr lvl="1">
              <a:buFont typeface="Arial" charset="0"/>
              <a:buChar char="•"/>
            </a:pPr>
            <a:r>
              <a:rPr lang="en-ZA" altLang="en-US" sz="2000" dirty="0" smtClean="0"/>
              <a:t>Building safety using an integrated approach, and</a:t>
            </a:r>
          </a:p>
          <a:p>
            <a:pPr lvl="1">
              <a:buFont typeface="Arial" charset="0"/>
              <a:buChar char="•"/>
            </a:pPr>
            <a:r>
              <a:rPr lang="en-ZA" altLang="en-US" sz="2000" dirty="0" smtClean="0"/>
              <a:t>Build community participation in safety</a:t>
            </a:r>
          </a:p>
          <a:p>
            <a:pPr lvl="1">
              <a:buFont typeface="Arial" charset="0"/>
              <a:buChar char="•"/>
            </a:pPr>
            <a:endParaRPr lang="en-ZA" altLang="en-US" sz="2200" dirty="0" smtClean="0"/>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C10D85-EFB5-426C-9C36-9EFE89FCB256}" type="slidenum">
              <a:rPr lang="en-US" smtClean="0">
                <a:solidFill>
                  <a:srgbClr val="000000"/>
                </a:solidFill>
                <a:latin typeface="Arial" charset="0"/>
              </a:rPr>
              <a:pPr fontAlgn="base">
                <a:spcBef>
                  <a:spcPct val="0"/>
                </a:spcBef>
                <a:spcAft>
                  <a:spcPct val="0"/>
                </a:spcAft>
                <a:defRPr/>
              </a:pPr>
              <a:t>6</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184150" y="115888"/>
            <a:ext cx="8229600" cy="765175"/>
          </a:xfrm>
        </p:spPr>
        <p:txBody>
          <a:bodyPr/>
          <a:lstStyle/>
          <a:p>
            <a:pPr eaLnBrk="1" hangingPunct="1"/>
            <a:r>
              <a:rPr lang="en-GB" altLang="en-US" sz="3200" b="1" dirty="0" smtClean="0"/>
              <a:t>2017/18 COMMITMENTS</a:t>
            </a:r>
          </a:p>
        </p:txBody>
      </p:sp>
      <p:sp>
        <p:nvSpPr>
          <p:cNvPr id="11267" name="Content Placeholder 2"/>
          <p:cNvSpPr>
            <a:spLocks noGrp="1"/>
          </p:cNvSpPr>
          <p:nvPr>
            <p:ph idx="1"/>
          </p:nvPr>
        </p:nvSpPr>
        <p:spPr>
          <a:xfrm>
            <a:off x="250825" y="1340767"/>
            <a:ext cx="8713788" cy="5112569"/>
          </a:xfrm>
        </p:spPr>
        <p:txBody>
          <a:bodyPr/>
          <a:lstStyle/>
          <a:p>
            <a:pPr marL="0" indent="0">
              <a:buFontTx/>
              <a:buNone/>
              <a:defRPr/>
            </a:pPr>
            <a:r>
              <a:rPr lang="en-ZA" altLang="en-US" sz="1800" dirty="0" smtClean="0"/>
              <a:t>In the year under review, the Department committed to deliver on the following strategic objectives:</a:t>
            </a:r>
            <a:endParaRPr lang="en-ZA" altLang="en-US" sz="1800" dirty="0"/>
          </a:p>
          <a:p>
            <a:pPr lvl="1">
              <a:defRPr/>
            </a:pPr>
            <a:r>
              <a:rPr lang="en-ZA" altLang="en-US" sz="1800" dirty="0" smtClean="0"/>
              <a:t>Enhance corporate governance for the achievement of the Civilian Secretariat mandate</a:t>
            </a:r>
          </a:p>
          <a:p>
            <a:pPr lvl="1">
              <a:defRPr/>
            </a:pPr>
            <a:r>
              <a:rPr lang="en-ZA" altLang="en-US" sz="1800" dirty="0" smtClean="0"/>
              <a:t>Liaise, communicate and mobilise stakeholders through public participation programmes to strengthen service delivery</a:t>
            </a:r>
          </a:p>
          <a:p>
            <a:pPr lvl="1">
              <a:defRPr/>
            </a:pPr>
            <a:r>
              <a:rPr lang="en-ZA" altLang="en-US" sz="1800" dirty="0" smtClean="0"/>
              <a:t>Enhance stakeholder and community participation in safety and crime prevention programmes through establishment of izimbizo, establishment of working groups and CPF functionality</a:t>
            </a:r>
          </a:p>
          <a:p>
            <a:pPr lvl="1">
              <a:defRPr/>
            </a:pPr>
            <a:r>
              <a:rPr lang="en-ZA" altLang="en-US" sz="1800" dirty="0" smtClean="0"/>
              <a:t>Provide evidence-based research and evidence-led policies for policing and safety</a:t>
            </a:r>
          </a:p>
          <a:p>
            <a:pPr lvl="1">
              <a:defRPr/>
            </a:pPr>
            <a:r>
              <a:rPr lang="en-ZA" altLang="en-US" sz="1800" dirty="0" smtClean="0"/>
              <a:t>Produce legislation for effective policing and provide legal advice and support to the Minister of Police</a:t>
            </a:r>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B03D29-BED9-457A-BE89-20BBB6F02EF2}" type="slidenum">
              <a:rPr lang="en-US" smtClean="0">
                <a:solidFill>
                  <a:srgbClr val="000000"/>
                </a:solidFill>
                <a:latin typeface="Arial" charset="0"/>
              </a:rPr>
              <a:pPr fontAlgn="base">
                <a:spcBef>
                  <a:spcPct val="0"/>
                </a:spcBef>
                <a:spcAft>
                  <a:spcPct val="0"/>
                </a:spcAft>
                <a:defRPr/>
              </a:pPr>
              <a:t>7</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0193" y="5589240"/>
            <a:ext cx="2065207" cy="80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en-GB" altLang="en-US" sz="3200" b="1" dirty="0" smtClean="0"/>
              <a:t>2017/18 COMMITMENTS:  CONTINUE..</a:t>
            </a:r>
            <a:endParaRPr lang="en-US" sz="3200" dirty="0"/>
          </a:p>
        </p:txBody>
      </p:sp>
      <p:sp>
        <p:nvSpPr>
          <p:cNvPr id="3" name="Content Placeholder 2"/>
          <p:cNvSpPr>
            <a:spLocks noGrp="1"/>
          </p:cNvSpPr>
          <p:nvPr>
            <p:ph idx="1"/>
          </p:nvPr>
        </p:nvSpPr>
        <p:spPr/>
        <p:txBody>
          <a:bodyPr/>
          <a:lstStyle/>
          <a:p>
            <a:pPr lvl="1">
              <a:defRPr/>
            </a:pPr>
            <a:r>
              <a:rPr lang="en-ZA" altLang="en-US" sz="1900" dirty="0"/>
              <a:t>Conduct an effective oversight, monitoring and evaluation that contribute towards an accountable and transformed police </a:t>
            </a:r>
            <a:r>
              <a:rPr lang="en-ZA" altLang="en-US" sz="1900" dirty="0" smtClean="0"/>
              <a:t>service</a:t>
            </a:r>
          </a:p>
          <a:p>
            <a:pPr marL="457200" lvl="1" indent="0">
              <a:buNone/>
              <a:defRPr/>
            </a:pPr>
            <a:r>
              <a:rPr lang="en-ZA" altLang="en-US" sz="1900" dirty="0" smtClean="0"/>
              <a:t> </a:t>
            </a:r>
            <a:endParaRPr lang="en-ZA" altLang="en-US" sz="1900" dirty="0"/>
          </a:p>
          <a:p>
            <a:pPr lvl="1">
              <a:defRPr/>
            </a:pPr>
            <a:r>
              <a:rPr lang="en-ZA" altLang="en-US" sz="1900" dirty="0"/>
              <a:t>Improve police performance, compliance, and </a:t>
            </a:r>
            <a:r>
              <a:rPr lang="en-ZA" altLang="en-US" sz="1900" dirty="0" smtClean="0"/>
              <a:t>conduct</a:t>
            </a:r>
          </a:p>
          <a:p>
            <a:pPr marL="457200" lvl="1" indent="0">
              <a:buNone/>
              <a:defRPr/>
            </a:pPr>
            <a:endParaRPr lang="en-ZA" altLang="en-US" sz="1900" dirty="0"/>
          </a:p>
          <a:p>
            <a:pPr lvl="1">
              <a:defRPr/>
            </a:pPr>
            <a:r>
              <a:rPr lang="en-ZA" altLang="en-US" sz="1900" dirty="0"/>
              <a:t>Evaluate the effectiveness, efficiency and impact of programmes implemented by </a:t>
            </a:r>
            <a:r>
              <a:rPr lang="en-ZA" altLang="en-US" sz="1900" dirty="0" smtClean="0"/>
              <a:t>SAPS</a:t>
            </a:r>
          </a:p>
          <a:p>
            <a:pPr marL="457200" lvl="1" indent="0">
              <a:buNone/>
              <a:defRPr/>
            </a:pPr>
            <a:endParaRPr lang="en-ZA" altLang="en-US" sz="1900" dirty="0"/>
          </a:p>
          <a:p>
            <a:pPr lvl="1">
              <a:defRPr/>
            </a:pPr>
            <a:r>
              <a:rPr lang="en-ZA" altLang="en-US" sz="1900" dirty="0"/>
              <a:t>Provide reliable, accurate and timely oversight monitoring and evaluation information that will inform decision making process</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76E5298A-860E-438A-8C4B-C2A84CD20F20}" type="slidenum">
              <a:rPr lang="en-ZA" smtClean="0"/>
              <a:pPr>
                <a:defRPr/>
              </a:pPr>
              <a:t>8</a:t>
            </a:fld>
            <a:endParaRPr lang="en-ZA"/>
          </a:p>
        </p:txBody>
      </p:sp>
    </p:spTree>
    <p:extLst>
      <p:ext uri="{BB962C8B-B14F-4D97-AF65-F5344CB8AC3E}">
        <p14:creationId xmlns:p14="http://schemas.microsoft.com/office/powerpoint/2010/main" xmlns="" val="1840589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84150" y="115888"/>
            <a:ext cx="8229600" cy="765175"/>
          </a:xfrm>
        </p:spPr>
        <p:txBody>
          <a:bodyPr/>
          <a:lstStyle/>
          <a:p>
            <a:pPr eaLnBrk="1" hangingPunct="1"/>
            <a:r>
              <a:rPr lang="en-GB" altLang="en-US" sz="3000" b="1" dirty="0" smtClean="0"/>
              <a:t>OVERVIEW OF DEPARTMENTAL PERFORMANCE</a:t>
            </a:r>
          </a:p>
        </p:txBody>
      </p:sp>
      <p:sp>
        <p:nvSpPr>
          <p:cNvPr id="3" name="Content Placeholder 2"/>
          <p:cNvSpPr>
            <a:spLocks noGrp="1"/>
          </p:cNvSpPr>
          <p:nvPr>
            <p:ph idx="1"/>
          </p:nvPr>
        </p:nvSpPr>
        <p:spPr>
          <a:xfrm>
            <a:off x="250825" y="1412776"/>
            <a:ext cx="8713788" cy="5112568"/>
          </a:xfrm>
        </p:spPr>
        <p:txBody>
          <a:bodyPr/>
          <a:lstStyle/>
          <a:p>
            <a:pPr>
              <a:buFont typeface="Arial" panose="020B0604020202020204" pitchFamily="34" charset="0"/>
              <a:buChar char="•"/>
              <a:defRPr/>
            </a:pPr>
            <a:r>
              <a:rPr lang="en-ZA" sz="1800" dirty="0" smtClean="0"/>
              <a:t>Previous poor performing programmes delivered on most of their targets </a:t>
            </a:r>
            <a:endParaRPr lang="en-ZA" sz="1800" dirty="0"/>
          </a:p>
          <a:p>
            <a:pPr>
              <a:buFont typeface="Arial" panose="020B0604020202020204" pitchFamily="34" charset="0"/>
              <a:buChar char="•"/>
              <a:defRPr/>
            </a:pPr>
            <a:r>
              <a:rPr lang="en-ZA" sz="1800" dirty="0" smtClean="0"/>
              <a:t>Communities participated in public events and </a:t>
            </a:r>
            <a:r>
              <a:rPr lang="en-ZA" sz="1800" dirty="0" err="1" smtClean="0"/>
              <a:t>izimbizo</a:t>
            </a:r>
            <a:r>
              <a:rPr lang="en-ZA" sz="1800" dirty="0" smtClean="0"/>
              <a:t> with the political champion and raised their complaints and compliments regarding police service delivery </a:t>
            </a:r>
          </a:p>
          <a:p>
            <a:pPr>
              <a:buFont typeface="Arial" panose="020B0604020202020204" pitchFamily="34" charset="0"/>
              <a:buChar char="•"/>
              <a:defRPr/>
            </a:pPr>
            <a:r>
              <a:rPr lang="en-ZA" sz="1800" dirty="0" smtClean="0"/>
              <a:t>This interaction led to the opening of satellite police stations and mobile police station points established </a:t>
            </a:r>
          </a:p>
          <a:p>
            <a:pPr>
              <a:buFont typeface="Arial" panose="020B0604020202020204" pitchFamily="34" charset="0"/>
              <a:buChar char="•"/>
              <a:defRPr/>
            </a:pPr>
            <a:r>
              <a:rPr lang="en-ZA" sz="1800" dirty="0" smtClean="0"/>
              <a:t>The Secretariat played a key role at ground level to restore the confidence of communities in the police </a:t>
            </a:r>
          </a:p>
          <a:p>
            <a:pPr>
              <a:buFont typeface="Arial" panose="020B0604020202020204" pitchFamily="34" charset="0"/>
              <a:buChar char="•"/>
              <a:defRPr/>
            </a:pPr>
            <a:r>
              <a:rPr lang="en-ZA" sz="1800" dirty="0" smtClean="0"/>
              <a:t>The Critical Infrastructure Bill was finalised </a:t>
            </a:r>
          </a:p>
          <a:p>
            <a:pPr>
              <a:buFont typeface="Arial" panose="020B0604020202020204" pitchFamily="34" charset="0"/>
              <a:buChar char="•"/>
              <a:defRPr/>
            </a:pPr>
            <a:r>
              <a:rPr lang="en-ZA" sz="1800" dirty="0" smtClean="0"/>
              <a:t>The policy framework for the establishment of a Single Police Service was finalised and approved</a:t>
            </a:r>
          </a:p>
          <a:p>
            <a:pPr>
              <a:buFont typeface="Arial" panose="020B0604020202020204" pitchFamily="34" charset="0"/>
              <a:buChar char="•"/>
              <a:defRPr/>
            </a:pPr>
            <a:r>
              <a:rPr lang="en-ZA" sz="1800" dirty="0" smtClean="0"/>
              <a:t>A Customer Satisfaction Survey was produced</a:t>
            </a:r>
          </a:p>
          <a:p>
            <a:pPr marL="0" indent="0">
              <a:buNone/>
              <a:defRPr/>
            </a:pPr>
            <a:endParaRPr lang="en-ZA" sz="1800" dirty="0" smtClean="0"/>
          </a:p>
          <a:p>
            <a:pPr>
              <a:buFont typeface="Arial" panose="020B0604020202020204" pitchFamily="34" charset="0"/>
              <a:buChar char="•"/>
              <a:defRPr/>
            </a:pPr>
            <a:endParaRPr lang="en-ZA" sz="1800" dirty="0" smtClean="0"/>
          </a:p>
        </p:txBody>
      </p:sp>
      <p:sp>
        <p:nvSpPr>
          <p:cNvPr id="16388" name="Slide Number Placeholder 3"/>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7010D5-6F97-47A6-8D6A-A3D222518501}" type="slidenum">
              <a:rPr lang="en-US" smtClean="0">
                <a:solidFill>
                  <a:srgbClr val="000000"/>
                </a:solidFill>
                <a:latin typeface="Arial" charset="0"/>
              </a:rPr>
              <a:pPr fontAlgn="base">
                <a:spcBef>
                  <a:spcPct val="0"/>
                </a:spcBef>
                <a:spcAft>
                  <a:spcPct val="0"/>
                </a:spcAft>
                <a:defRPr/>
              </a:pPr>
              <a:t>9</a:t>
            </a:fld>
            <a:endParaRPr lang="en-US" smtClean="0">
              <a:solidFill>
                <a:srgbClr val="000000"/>
              </a:solidFill>
              <a:latin typeface="Arial" charset="0"/>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0393" y="5733256"/>
            <a:ext cx="1855599" cy="793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31756</TotalTime>
  <Words>3008</Words>
  <Application>Microsoft Office PowerPoint</Application>
  <PresentationFormat>On-screen Show (4:3)</PresentationFormat>
  <Paragraphs>574</Paragraphs>
  <Slides>59</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2" baseType="lpstr">
      <vt:lpstr>Office Theme</vt:lpstr>
      <vt:lpstr>1_Default Design</vt:lpstr>
      <vt:lpstr>Worksheet</vt:lpstr>
      <vt:lpstr>Slide 1</vt:lpstr>
      <vt:lpstr>OUTLINE OF THE PRESENTATION</vt:lpstr>
      <vt:lpstr>BACKGROUND</vt:lpstr>
      <vt:lpstr>BACKGROUND</vt:lpstr>
      <vt:lpstr>BACKGROUND</vt:lpstr>
      <vt:lpstr>MTSF &amp; NDP PRIORITIES</vt:lpstr>
      <vt:lpstr>2017/18 COMMITMENTS</vt:lpstr>
      <vt:lpstr>2017/18 COMMITMENTS:  CONTINUE..</vt:lpstr>
      <vt:lpstr>OVERVIEW OF DEPARTMENTAL PERFORMANCE</vt:lpstr>
      <vt:lpstr>SECRETARIAT OVERALL PERFORMANCE</vt:lpstr>
      <vt:lpstr>Programme 1: ADMINISTRATION</vt:lpstr>
      <vt:lpstr>PROGRAMME ADMINISTRATION: OVERALL PERFORMANCE</vt:lpstr>
      <vt:lpstr>ORGANISATIONAL ENVIRONMENT</vt:lpstr>
      <vt:lpstr>SKILLS DEVELOPMENT INTERVENTIONS </vt:lpstr>
      <vt:lpstr>TURNOVER RATES BY SALARY BAND</vt:lpstr>
      <vt:lpstr>REASONS FOR EMPLOYEE ATTRITION </vt:lpstr>
      <vt:lpstr>EMPLOYMENT EQUITY PROFILE AS ON 31 MARCH 2018</vt:lpstr>
      <vt:lpstr>SUMMARY OF EMPLOYMENT EQUITY AS ON 31 MARCH 2018</vt:lpstr>
      <vt:lpstr>Programme 2: Inter-sectoral Coordination and Strategic Partnerships</vt:lpstr>
      <vt:lpstr>KEY ACHIEVEMENTS </vt:lpstr>
      <vt:lpstr>INTERSECTORAL COORDINATION AND STRATEGIC PARTNERSHIPS:OVERALL PERFORMANCE </vt:lpstr>
      <vt:lpstr>TARGETS NOT ACHIEVED AND REASONS FOR NON-ACHIEVEMENT </vt:lpstr>
      <vt:lpstr>Programme 3: Legislation and Policy Development </vt:lpstr>
      <vt:lpstr>SUB-Programme 3.1: Policy Development </vt:lpstr>
      <vt:lpstr>KEY ACHIEVEMENTS </vt:lpstr>
      <vt:lpstr> TARGETS NOT ACHIEVED AND REASONS FOR NON-ACHIEVEMENT </vt:lpstr>
      <vt:lpstr>SUB-Programme 3.2: LEGISLATION</vt:lpstr>
      <vt:lpstr> KEY ACHIEVEMENTS </vt:lpstr>
      <vt:lpstr> TARGETS NOT ACHIEVED AND REASONS FOR NON-ACHIEVEMENT </vt:lpstr>
      <vt:lpstr>POLICY DEVELOPMENT &amp; LEGISLATION: OVERALL PERFORMANCE </vt:lpstr>
      <vt:lpstr>Programme 4: Civilian Oversight, Monitoring and Evaluation</vt:lpstr>
      <vt:lpstr>KEY ACHIEVEMENTS</vt:lpstr>
      <vt:lpstr> COM&amp;E: OVERALL PERFORMANCE</vt:lpstr>
      <vt:lpstr> TARGETS NOT ACHIEVED AND REASONS FOR NON-ACHIEVEMENT </vt:lpstr>
      <vt:lpstr> </vt:lpstr>
      <vt:lpstr>AUDIT OUTCOME FOR THE PAST FOUR FINANCIAL YEARS</vt:lpstr>
      <vt:lpstr>DEPARTMENTAL BUDGET VS EXPENDITURE</vt:lpstr>
      <vt:lpstr>DEPARTMENTAL EXPENDITURE PROGRAMME</vt:lpstr>
      <vt:lpstr>ECONOMIC CLASSIFICATION: BUDGET VS EXPENDITURE</vt:lpstr>
      <vt:lpstr>ECONOMIC CLASSIFICATION EXPENDITURE </vt:lpstr>
      <vt:lpstr>EXPENDITURE TRENDS FOR  2017/18 FINANCIAL YEAR</vt:lpstr>
      <vt:lpstr>2017/18 EXPENDITURE TRENDS PER PROGRAMME</vt:lpstr>
      <vt:lpstr>2017/18 EXPENDITURE TRENDS PER ECONOMIC CLASSIFICATION</vt:lpstr>
      <vt:lpstr>2017/18 EXPENDITURE TRENDS PER ECONOMIC  CLASSIFICATION (cont….)</vt:lpstr>
      <vt:lpstr>2017/18 EXPENDITURE TRENDS PER ECONOMIC CLASSIFICATION (cont….)</vt:lpstr>
      <vt:lpstr>COST DRIVERS EXPENDITURE ITEMS</vt:lpstr>
      <vt:lpstr>COST DRIVER EXPENDITURE ITEMS (cont…)</vt:lpstr>
      <vt:lpstr>COST DRIVERS EXPENDITURE ANALYSIS  2017/18 FINANCIAL YEAR</vt:lpstr>
      <vt:lpstr>COST DRIVERS EXPENDITURE ANALYSIS 2017/18 FINANCIAL YEAR</vt:lpstr>
      <vt:lpstr>AGSA AUDIT OUTCOME 2017/18 FINANCIAL YEAR</vt:lpstr>
      <vt:lpstr>KEY AUDIT FINDINGS AND CORRECTIVE MEASURES</vt:lpstr>
      <vt:lpstr>KEY AUDIT FINDINGS AND CORRECTIVE MEASURES</vt:lpstr>
      <vt:lpstr>KEY AUDIT FINDINGS AND CORRECTIVE MEASURES</vt:lpstr>
      <vt:lpstr>KEY AUDIT FINDINGS AND CORRECTIVE MEASURES</vt:lpstr>
      <vt:lpstr>KEY AUDIT FINDINGS AND CORRECTIVE MEASURES</vt:lpstr>
      <vt:lpstr>KEY AUDIT FINDINGS AND CORRECTIVE MEASURES</vt:lpstr>
      <vt:lpstr>KEY AUDIT FINDINGS AND CORRECTIVE MEASURES</vt:lpstr>
      <vt:lpstr>KEY AUDIT FINDINGS AND CORRECTIVE MEASURES</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503</cp:revision>
  <cp:lastPrinted>2018-10-03T12:55:31Z</cp:lastPrinted>
  <dcterms:created xsi:type="dcterms:W3CDTF">2014-10-28T13:45:52Z</dcterms:created>
  <dcterms:modified xsi:type="dcterms:W3CDTF">2018-10-12T08:50:07Z</dcterms:modified>
</cp:coreProperties>
</file>