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2" r:id="rId5"/>
    <p:sldMasterId id="2147483719" r:id="rId6"/>
    <p:sldMasterId id="2147483735" r:id="rId7"/>
  </p:sldMasterIdLst>
  <p:notesMasterIdLst>
    <p:notesMasterId r:id="rId45"/>
  </p:notesMasterIdLst>
  <p:sldIdLst>
    <p:sldId id="259" r:id="rId8"/>
    <p:sldId id="256" r:id="rId9"/>
    <p:sldId id="331" r:id="rId10"/>
    <p:sldId id="327" r:id="rId11"/>
    <p:sldId id="329" r:id="rId12"/>
    <p:sldId id="324" r:id="rId13"/>
    <p:sldId id="310" r:id="rId14"/>
    <p:sldId id="321" r:id="rId15"/>
    <p:sldId id="270" r:id="rId16"/>
    <p:sldId id="271" r:id="rId17"/>
    <p:sldId id="328" r:id="rId18"/>
    <p:sldId id="267" r:id="rId19"/>
    <p:sldId id="274" r:id="rId20"/>
    <p:sldId id="311" r:id="rId21"/>
    <p:sldId id="322" r:id="rId22"/>
    <p:sldId id="325" r:id="rId23"/>
    <p:sldId id="312" r:id="rId24"/>
    <p:sldId id="275" r:id="rId25"/>
    <p:sldId id="319" r:id="rId26"/>
    <p:sldId id="318" r:id="rId27"/>
    <p:sldId id="276" r:id="rId28"/>
    <p:sldId id="278" r:id="rId29"/>
    <p:sldId id="279" r:id="rId30"/>
    <p:sldId id="280" r:id="rId31"/>
    <p:sldId id="332" r:id="rId32"/>
    <p:sldId id="323" r:id="rId33"/>
    <p:sldId id="316" r:id="rId34"/>
    <p:sldId id="317" r:id="rId35"/>
    <p:sldId id="265" r:id="rId36"/>
    <p:sldId id="294" r:id="rId37"/>
    <p:sldId id="333" r:id="rId38"/>
    <p:sldId id="313" r:id="rId39"/>
    <p:sldId id="320" r:id="rId40"/>
    <p:sldId id="326" r:id="rId41"/>
    <p:sldId id="334" r:id="rId42"/>
    <p:sldId id="335" r:id="rId43"/>
    <p:sldId id="291" r:id="rId4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5FB56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7681" autoAdjust="0"/>
  </p:normalViewPr>
  <p:slideViewPr>
    <p:cSldViewPr>
      <p:cViewPr varScale="1">
        <p:scale>
          <a:sx n="102" d="100"/>
          <a:sy n="102" d="100"/>
        </p:scale>
        <p:origin x="-188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900D865-A4D4-4B11-9F0C-D0F0BF74FCAC}" type="datetimeFigureOut">
              <a:rPr lang="en-GB" smtClean="0"/>
              <a:pPr/>
              <a:t>15/10/2018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6A66020-55FA-493F-A498-E37CCD97835B}" type="slidenum">
              <a:rPr lang="en-GB" smtClean="0"/>
              <a:pPr/>
              <a:t>‹#›</a:t>
            </a:fld>
            <a:endParaRPr lang="en-GB" dirty="0"/>
          </a:p>
        </p:txBody>
      </p:sp>
    </p:spTree>
    <p:extLst>
      <p:ext uri="{BB962C8B-B14F-4D97-AF65-F5344CB8AC3E}">
        <p14:creationId xmlns:p14="http://schemas.microsoft.com/office/powerpoint/2010/main" xmlns="" val="3979865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Our Mandate: Technical reports and certificates of “fitness for purpose” of successfully assessed and certified results of non-standardised or unconventional products, construction systems, components, materials or devices for which no South African national standard or codes of practice exists. </a:t>
            </a:r>
          </a:p>
          <a:p>
            <a:r>
              <a:rPr lang="en-ZA" dirty="0" smtClean="0"/>
              <a:t>Formulated and updated performance criteria used as guidelines in the technical assessments process. Dissemination of information on appropriate innovative construction technologies and infrastructure to promote acceptance amongst the construction fraternity.</a:t>
            </a:r>
          </a:p>
          <a:p>
            <a:r>
              <a:rPr lang="en-ZA" dirty="0" smtClean="0"/>
              <a:t>Technical assessment and certification of non-standardised innovative and non-standard building and construction products.</a:t>
            </a:r>
            <a:endParaRPr lang="en-ZA"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a:t>
            </a:fld>
            <a:endParaRPr lang="en-GB" dirty="0">
              <a:solidFill>
                <a:prstClr val="black"/>
              </a:solidFill>
            </a:endParaRPr>
          </a:p>
        </p:txBody>
      </p:sp>
    </p:spTree>
    <p:extLst>
      <p:ext uri="{BB962C8B-B14F-4D97-AF65-F5344CB8AC3E}">
        <p14:creationId xmlns:p14="http://schemas.microsoft.com/office/powerpoint/2010/main" xmlns="" val="285694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739A0E5-D6E8-4A78-9F5B-C47048270268}" type="slidenum">
              <a:rPr lang="en-GB" smtClean="0">
                <a:solidFill>
                  <a:prstClr val="black"/>
                </a:solidFill>
              </a:rPr>
              <a:pPr>
                <a:defRPr/>
              </a:pPr>
              <a:t>21</a:t>
            </a:fld>
            <a:endParaRPr lang="en-GB" dirty="0">
              <a:solidFill>
                <a:prstClr val="black"/>
              </a:solidFill>
            </a:endParaRPr>
          </a:p>
        </p:txBody>
      </p:sp>
    </p:spTree>
    <p:extLst>
      <p:ext uri="{BB962C8B-B14F-4D97-AF65-F5344CB8AC3E}">
        <p14:creationId xmlns:p14="http://schemas.microsoft.com/office/powerpoint/2010/main" xmlns="" val="4195668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A66020-55FA-493F-A498-E37CCD97835B}" type="slidenum">
              <a:rPr lang="en-GB" smtClean="0"/>
              <a:pPr/>
              <a:t>27</a:t>
            </a:fld>
            <a:endParaRPr lang="en-GB" dirty="0"/>
          </a:p>
        </p:txBody>
      </p:sp>
    </p:spTree>
    <p:extLst>
      <p:ext uri="{BB962C8B-B14F-4D97-AF65-F5344CB8AC3E}">
        <p14:creationId xmlns:p14="http://schemas.microsoft.com/office/powerpoint/2010/main" xmlns="" val="4189923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smtClean="0">
                <a:solidFill>
                  <a:schemeClr val="tx1"/>
                </a:solidFill>
                <a:effectLst/>
                <a:latin typeface="Arial" charset="0"/>
                <a:ea typeface="+mn-ea"/>
                <a:cs typeface="+mn-cs"/>
              </a:rPr>
              <a:t>Special</a:t>
            </a:r>
            <a:r>
              <a:rPr lang="en-ZA" sz="1200" b="0" i="0" u="none" strike="noStrike" kern="1200" baseline="0" dirty="0" smtClean="0">
                <a:solidFill>
                  <a:schemeClr val="tx1"/>
                </a:solidFill>
                <a:effectLst/>
                <a:latin typeface="Arial" charset="0"/>
                <a:ea typeface="+mn-ea"/>
                <a:cs typeface="+mn-cs"/>
              </a:rPr>
              <a:t> Board meetings were held - resulting in a total of seven Board meetings held in the reporting period. </a:t>
            </a:r>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30</a:t>
            </a:fld>
            <a:endParaRPr lang="en-GB" dirty="0">
              <a:solidFill>
                <a:prstClr val="black"/>
              </a:solidFill>
            </a:endParaRPr>
          </a:p>
        </p:txBody>
      </p:sp>
    </p:spTree>
    <p:extLst>
      <p:ext uri="{BB962C8B-B14F-4D97-AF65-F5344CB8AC3E}">
        <p14:creationId xmlns:p14="http://schemas.microsoft.com/office/powerpoint/2010/main" xmlns="" val="1731824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smtClean="0">
                <a:solidFill>
                  <a:schemeClr val="tx1"/>
                </a:solidFill>
                <a:effectLst/>
                <a:latin typeface="Arial" charset="0"/>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32</a:t>
            </a:fld>
            <a:endParaRPr lang="en-GB" dirty="0">
              <a:solidFill>
                <a:prstClr val="black"/>
              </a:solidFill>
            </a:endParaRPr>
          </a:p>
        </p:txBody>
      </p:sp>
    </p:spTree>
    <p:extLst>
      <p:ext uri="{BB962C8B-B14F-4D97-AF65-F5344CB8AC3E}">
        <p14:creationId xmlns:p14="http://schemas.microsoft.com/office/powerpoint/2010/main" xmlns="" val="340585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33</a:t>
            </a:fld>
            <a:endParaRPr lang="en-GB" dirty="0">
              <a:solidFill>
                <a:prstClr val="black"/>
              </a:solidFill>
            </a:endParaRPr>
          </a:p>
        </p:txBody>
      </p:sp>
    </p:spTree>
    <p:extLst>
      <p:ext uri="{BB962C8B-B14F-4D97-AF65-F5344CB8AC3E}">
        <p14:creationId xmlns:p14="http://schemas.microsoft.com/office/powerpoint/2010/main" xmlns="" val="371178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36</a:t>
            </a:fld>
            <a:endParaRPr lang="en-GB" dirty="0">
              <a:solidFill>
                <a:prstClr val="black"/>
              </a:solidFill>
            </a:endParaRPr>
          </a:p>
        </p:txBody>
      </p:sp>
    </p:spTree>
    <p:extLst>
      <p:ext uri="{BB962C8B-B14F-4D97-AF65-F5344CB8AC3E}">
        <p14:creationId xmlns:p14="http://schemas.microsoft.com/office/powerpoint/2010/main" xmlns="" val="406785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xmlns="" val="411727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Calibri" panose="020F0502020204030204" pitchFamily="34" charset="0"/>
              </a:rPr>
              <a:t>Some of the benefits of this scheme will include improved indoor environmental quality and comfort as well as material resource conservation and efficiency.  </a:t>
            </a:r>
            <a:endParaRPr lang="en-ZA" sz="1200" dirty="0" smtClean="0">
              <a:latin typeface="Calibri" panose="020F0502020204030204" pitchFamily="34" charset="0"/>
            </a:endParaRPr>
          </a:p>
          <a:p>
            <a:endParaRPr lang="en-ZA" dirty="0"/>
          </a:p>
        </p:txBody>
      </p:sp>
      <p:sp>
        <p:nvSpPr>
          <p:cNvPr id="4" name="Slide Number Placeholder 3"/>
          <p:cNvSpPr>
            <a:spLocks noGrp="1"/>
          </p:cNvSpPr>
          <p:nvPr>
            <p:ph type="sldNum" sz="quarter" idx="10"/>
          </p:nvPr>
        </p:nvSpPr>
        <p:spPr/>
        <p:txBody>
          <a:bodyPr/>
          <a:lstStyle/>
          <a:p>
            <a:fld id="{06A66020-55FA-493F-A498-E37CCD97835B}" type="slidenum">
              <a:rPr lang="en-GB" smtClean="0"/>
              <a:pPr/>
              <a:t>6</a:t>
            </a:fld>
            <a:endParaRPr lang="en-GB" dirty="0"/>
          </a:p>
        </p:txBody>
      </p:sp>
    </p:spTree>
    <p:extLst>
      <p:ext uri="{BB962C8B-B14F-4D97-AF65-F5344CB8AC3E}">
        <p14:creationId xmlns:p14="http://schemas.microsoft.com/office/powerpoint/2010/main" xmlns="" val="415605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06A66020-55FA-493F-A498-E37CCD97835B}" type="slidenum">
              <a:rPr lang="en-GB" smtClean="0"/>
              <a:pPr/>
              <a:t>7</a:t>
            </a:fld>
            <a:endParaRPr lang="en-GB" dirty="0"/>
          </a:p>
        </p:txBody>
      </p:sp>
    </p:spTree>
    <p:extLst>
      <p:ext uri="{BB962C8B-B14F-4D97-AF65-F5344CB8AC3E}">
        <p14:creationId xmlns:p14="http://schemas.microsoft.com/office/powerpoint/2010/main" xmlns="" val="85077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System for organizational governance. </a:t>
            </a:r>
            <a:r>
              <a:rPr lang="en-ZA" b="1" dirty="0" smtClean="0"/>
              <a:t>Follows King 4</a:t>
            </a:r>
            <a:r>
              <a:rPr lang="en-ZA" b="1" baseline="0" dirty="0" smtClean="0"/>
              <a:t> policies of Board governance.</a:t>
            </a:r>
            <a:endParaRPr lang="en-ZA" b="1" dirty="0" smtClean="0"/>
          </a:p>
          <a:p>
            <a:r>
              <a:rPr lang="en-ZA" dirty="0" smtClean="0"/>
              <a:t>Policy Governance defines and guides appropriate relationships between Government, its board of directors, and its chief executive.</a:t>
            </a:r>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xmlns="" val="171472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14</a:t>
            </a:fld>
            <a:endParaRPr lang="en-GB" dirty="0">
              <a:solidFill>
                <a:prstClr val="black"/>
              </a:solidFill>
            </a:endParaRPr>
          </a:p>
        </p:txBody>
      </p:sp>
    </p:spTree>
    <p:extLst>
      <p:ext uri="{BB962C8B-B14F-4D97-AF65-F5344CB8AC3E}">
        <p14:creationId xmlns:p14="http://schemas.microsoft.com/office/powerpoint/2010/main" xmlns="" val="141640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15</a:t>
            </a:fld>
            <a:endParaRPr lang="en-GB" dirty="0">
              <a:solidFill>
                <a:prstClr val="black"/>
              </a:solidFill>
            </a:endParaRPr>
          </a:p>
        </p:txBody>
      </p:sp>
    </p:spTree>
    <p:extLst>
      <p:ext uri="{BB962C8B-B14F-4D97-AF65-F5344CB8AC3E}">
        <p14:creationId xmlns:p14="http://schemas.microsoft.com/office/powerpoint/2010/main" xmlns="" val="1358446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16</a:t>
            </a:fld>
            <a:endParaRPr lang="en-GB" dirty="0">
              <a:solidFill>
                <a:prstClr val="black"/>
              </a:solidFill>
            </a:endParaRPr>
          </a:p>
        </p:txBody>
      </p:sp>
    </p:spTree>
    <p:extLst>
      <p:ext uri="{BB962C8B-B14F-4D97-AF65-F5344CB8AC3E}">
        <p14:creationId xmlns:p14="http://schemas.microsoft.com/office/powerpoint/2010/main" xmlns="" val="110538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17</a:t>
            </a:fld>
            <a:endParaRPr lang="en-GB" dirty="0">
              <a:solidFill>
                <a:prstClr val="black"/>
              </a:solidFill>
            </a:endParaRPr>
          </a:p>
        </p:txBody>
      </p:sp>
    </p:spTree>
    <p:extLst>
      <p:ext uri="{BB962C8B-B14F-4D97-AF65-F5344CB8AC3E}">
        <p14:creationId xmlns:p14="http://schemas.microsoft.com/office/powerpoint/2010/main" xmlns="" val="362665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hyperlink" Target="http://www.buildnet.co.za/akani/2005/mar/05.html"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5.jpeg"/><Relationship Id="rId4" Type="http://schemas.openxmlformats.org/officeDocument/2006/relationships/hyperlink" Target="http://www.buildnet.co.za/akani/2005/mar/05.html"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5.jpeg"/><Relationship Id="rId4" Type="http://schemas.openxmlformats.org/officeDocument/2006/relationships/hyperlink" Target="http://www.buildnet.co.za/akani/2005/mar/05.html" TargetMode="Externa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 Id="rId5" Type="http://schemas.openxmlformats.org/officeDocument/2006/relationships/image" Target="../media/image5.jpeg"/><Relationship Id="rId4" Type="http://schemas.openxmlformats.org/officeDocument/2006/relationships/hyperlink" Target="http://www.buildnet.co.za/akani/2005/mar/05.html" TargetMode="Externa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www.buildnet.co.za/akani/2005/mar/05.html" TargetMode="External"/><Relationship Id="rId2" Type="http://schemas.openxmlformats.org/officeDocument/2006/relationships/image" Target="../media/image3.jpeg"/><Relationship Id="rId1" Type="http://schemas.openxmlformats.org/officeDocument/2006/relationships/slideMaster" Target="../slideMasters/slideMaster6.xml"/><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 Id="rId5" Type="http://schemas.openxmlformats.org/officeDocument/2006/relationships/image" Target="../media/image5.jpeg"/><Relationship Id="rId4" Type="http://schemas.openxmlformats.org/officeDocument/2006/relationships/hyperlink" Target="http://www.buildnet.co.za/akani/2005/mar/05.html" TargetMode="Externa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F2F83B-1085-439C-A26D-EB4DF3D7322F}" type="datetimeFigureOut">
              <a:rPr lang="en-GB" smtClean="0"/>
              <a:pPr/>
              <a:t>15/10/2018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266885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2F83B-1085-439C-A26D-EB4DF3D7322F}" type="datetimeFigureOut">
              <a:rPr lang="en-GB" smtClean="0"/>
              <a:pPr/>
              <a:t>15/10/2018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411417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2F83B-1085-439C-A26D-EB4DF3D7322F}" type="datetimeFigureOut">
              <a:rPr lang="en-GB" smtClean="0"/>
              <a:pPr/>
              <a:t>15/10/2018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2587985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534B2B-CC6F-4348-92BF-4CB51EDFC83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058003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76261D-4419-4814-A372-3E8B0F382A5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7962849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grement Mast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5929313"/>
            <a:ext cx="1322388"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00188" y="5997575"/>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Wftao"/>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500688" y="6000750"/>
            <a:ext cx="1223962"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1" descr="thumb05">
            <a:hlinkClick r:id="rId5"/>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3638" y="5994400"/>
            <a:ext cx="9159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28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DE5F4614-63AA-4378-8F2A-6115E7719A16}" type="datetime2">
              <a:rPr lang="en-GB" sz="1400" smtClean="0">
                <a:solidFill>
                  <a:srgbClr val="5F5F5F"/>
                </a:solidFill>
                <a:latin typeface="Calibri" pitchFamily="34" charset="0"/>
              </a:rPr>
              <a:pPr eaLnBrk="1" fontAlgn="base" hangingPunct="1">
                <a:spcBef>
                  <a:spcPct val="0"/>
                </a:spcBef>
                <a:spcAft>
                  <a:spcPct val="0"/>
                </a:spcAft>
                <a:defRPr/>
              </a:pPr>
              <a:t>Monday, 15 October 2018</a:t>
            </a:fld>
            <a:endParaRPr lang="en-GB" sz="1400" dirty="0" smtClean="0">
              <a:solidFill>
                <a:srgbClr val="5F5F5F"/>
              </a:solidFill>
              <a:latin typeface="Calibri" pitchFamily="34" charset="0"/>
            </a:endParaRPr>
          </a:p>
          <a:p>
            <a:pPr eaLnBrk="1" fontAlgn="base" hangingPunct="1">
              <a:spcBef>
                <a:spcPct val="0"/>
              </a:spcBef>
              <a:spcAft>
                <a:spcPct val="0"/>
              </a:spcAft>
              <a:defRPr/>
            </a:pPr>
            <a:r>
              <a:rPr lang="en-ZA" sz="1400" b="1" dirty="0" smtClean="0">
                <a:solidFill>
                  <a:srgbClr val="C00000"/>
                </a:solidFill>
                <a:latin typeface="Calibri" pitchFamily="34" charset="0"/>
              </a:rPr>
              <a:t>www.agrement.co.za</a:t>
            </a:r>
          </a:p>
          <a:p>
            <a:pPr eaLnBrk="1" fontAlgn="base" hangingPunct="1">
              <a:spcBef>
                <a:spcPct val="0"/>
              </a:spcBef>
              <a:spcAft>
                <a:spcPct val="0"/>
              </a:spcAft>
              <a:defRPr/>
            </a:pPr>
            <a:endParaRPr lang="en-GB" sz="1400" dirty="0" smtClean="0">
              <a:solidFill>
                <a:srgbClr val="5F5F5F"/>
              </a:solidFill>
              <a:latin typeface="Calibri" pitchFamily="34" charset="0"/>
            </a:endParaRPr>
          </a:p>
        </p:txBody>
      </p:sp>
      <p:sp>
        <p:nvSpPr>
          <p:cNvPr id="7" name="Rectangle 11"/>
          <p:cNvSpPr>
            <a:spLocks noChangeArrowheads="1"/>
          </p:cNvSpPr>
          <p:nvPr userDrawn="1"/>
        </p:nvSpPr>
        <p:spPr bwMode="auto">
          <a:xfrm>
            <a:off x="7358063" y="142875"/>
            <a:ext cx="7857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a:solidFill>
                  <a:srgbClr val="5F5F5F"/>
                </a:solidFill>
                <a:latin typeface="Calibri" pitchFamily="34" charset="0"/>
              </a:rPr>
              <a:t>Slide </a:t>
            </a:r>
            <a:fld id="{4E45F924-5416-42BE-B138-C7D767DB2BAB}" type="slidenum">
              <a:rPr lang="en-GB" sz="1400">
                <a:solidFill>
                  <a:srgbClr val="5F5F5F"/>
                </a:solidFill>
                <a:latin typeface="Calibri" pitchFamily="34" charset="0"/>
              </a:rPr>
              <a:pPr fontAlgn="base">
                <a:spcBef>
                  <a:spcPct val="0"/>
                </a:spcBef>
                <a:spcAft>
                  <a:spcPct val="0"/>
                </a:spcAft>
              </a:pPr>
              <a:t>‹#›</a:t>
            </a:fld>
            <a:endParaRPr lang="en-GB" sz="1400" dirty="0">
              <a:solidFill>
                <a:srgbClr val="5F5F5F"/>
              </a:solidFill>
              <a:latin typeface="Calibri" pitchFamily="34" charset="0"/>
            </a:endParaRPr>
          </a:p>
        </p:txBody>
      </p:sp>
    </p:spTree>
    <p:extLst>
      <p:ext uri="{BB962C8B-B14F-4D97-AF65-F5344CB8AC3E}">
        <p14:creationId xmlns:p14="http://schemas.microsoft.com/office/powerpoint/2010/main" xmlns="" val="1426729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B39E8E-FAC5-4D73-82B2-5791B4A9ED5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74604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FD2556-937C-4291-933D-9AD9BE517E5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17042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C67DEA-A82F-4746-9C57-4A2DBE92D01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483060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1BF8EA-C43E-41E5-8034-37F43A4CB13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122935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650A70-FF23-4A5D-8B40-0BAD562A602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5517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2F83B-1085-439C-A26D-EB4DF3D7322F}" type="datetimeFigureOut">
              <a:rPr lang="en-GB" smtClean="0"/>
              <a:pPr/>
              <a:t>15/10/2018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883589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6F5703-CF01-4C42-AC47-4E90DBB0C9C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958115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777CBD-F3CB-48C8-AE6A-807B248FCC6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784561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7F0C27-CE49-4E03-BD79-72F0ED07E57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702086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A0B14A-F641-43DA-B44D-9A02681E430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011803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grement Master">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3486" y="6000750"/>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Wftao"/>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851920" y="6085680"/>
            <a:ext cx="1223962"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1" descr="thumb05">
            <a:hlinkClick r:id="rId4"/>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228013" y="6069012"/>
            <a:ext cx="9159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28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6F12F03B-039F-4FFB-80C8-855D94634720}" type="datetime2">
              <a:rPr lang="en-GB" sz="1400" smtClean="0">
                <a:solidFill>
                  <a:srgbClr val="5F5F5F"/>
                </a:solidFill>
                <a:latin typeface="Calibri" pitchFamily="34" charset="0"/>
              </a:rPr>
              <a:pPr eaLnBrk="1" fontAlgn="base" hangingPunct="1">
                <a:spcBef>
                  <a:spcPct val="0"/>
                </a:spcBef>
                <a:spcAft>
                  <a:spcPct val="0"/>
                </a:spcAft>
                <a:defRPr/>
              </a:pPr>
              <a:t>Monday, 15 October 2018</a:t>
            </a:fld>
            <a:endParaRPr lang="en-GB" sz="1400" dirty="0" smtClean="0">
              <a:solidFill>
                <a:srgbClr val="5F5F5F"/>
              </a:solidFill>
              <a:latin typeface="Calibri" pitchFamily="34" charset="0"/>
            </a:endParaRPr>
          </a:p>
          <a:p>
            <a:pPr eaLnBrk="1" fontAlgn="base" hangingPunct="1">
              <a:spcBef>
                <a:spcPct val="0"/>
              </a:spcBef>
              <a:spcAft>
                <a:spcPct val="0"/>
              </a:spcAft>
              <a:defRPr/>
            </a:pPr>
            <a:r>
              <a:rPr lang="en-ZA" sz="1400" b="1" dirty="0" smtClean="0">
                <a:solidFill>
                  <a:srgbClr val="C00000"/>
                </a:solidFill>
                <a:latin typeface="Calibri" pitchFamily="34" charset="0"/>
              </a:rPr>
              <a:t>www.agrement.co.za</a:t>
            </a:r>
          </a:p>
          <a:p>
            <a:pPr eaLnBrk="1" fontAlgn="base" hangingPunct="1">
              <a:spcBef>
                <a:spcPct val="0"/>
              </a:spcBef>
              <a:spcAft>
                <a:spcPct val="0"/>
              </a:spcAft>
              <a:defRPr/>
            </a:pPr>
            <a:endParaRPr lang="en-GB" sz="1400" dirty="0" smtClean="0">
              <a:solidFill>
                <a:srgbClr val="5F5F5F"/>
              </a:solidFill>
              <a:latin typeface="Calibri" pitchFamily="34" charset="0"/>
            </a:endParaRPr>
          </a:p>
        </p:txBody>
      </p:sp>
      <p:sp>
        <p:nvSpPr>
          <p:cNvPr id="7" name="Rectangle 11"/>
          <p:cNvSpPr>
            <a:spLocks noChangeArrowheads="1"/>
          </p:cNvSpPr>
          <p:nvPr userDrawn="1"/>
        </p:nvSpPr>
        <p:spPr bwMode="auto">
          <a:xfrm>
            <a:off x="7358063" y="142875"/>
            <a:ext cx="7857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a:solidFill>
                  <a:srgbClr val="5F5F5F"/>
                </a:solidFill>
                <a:latin typeface="Calibri" pitchFamily="34" charset="0"/>
              </a:rPr>
              <a:t>Slide </a:t>
            </a:r>
            <a:fld id="{F5595D21-E9DA-457A-B5D9-AB4281937584}" type="slidenum">
              <a:rPr lang="en-GB" sz="1400">
                <a:solidFill>
                  <a:srgbClr val="5F5F5F"/>
                </a:solidFill>
                <a:latin typeface="Calibri" pitchFamily="34" charset="0"/>
              </a:rPr>
              <a:pPr fontAlgn="base">
                <a:spcBef>
                  <a:spcPct val="0"/>
                </a:spcBef>
                <a:spcAft>
                  <a:spcPct val="0"/>
                </a:spcAft>
              </a:pPr>
              <a:t>‹#›</a:t>
            </a:fld>
            <a:endParaRPr lang="en-GB" sz="1400" dirty="0">
              <a:solidFill>
                <a:srgbClr val="5F5F5F"/>
              </a:solidFill>
              <a:latin typeface="Calibri" pitchFamily="34" charset="0"/>
            </a:endParaRPr>
          </a:p>
        </p:txBody>
      </p:sp>
    </p:spTree>
    <p:extLst>
      <p:ext uri="{BB962C8B-B14F-4D97-AF65-F5344CB8AC3E}">
        <p14:creationId xmlns:p14="http://schemas.microsoft.com/office/powerpoint/2010/main" xmlns="" val="35771555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534B2B-CC6F-4348-92BF-4CB51EDFC83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0347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76261D-4419-4814-A372-3E8B0F382A5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5462018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grement Mast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5929313"/>
            <a:ext cx="1322388"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00188" y="5997575"/>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Wftao"/>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500688" y="6000750"/>
            <a:ext cx="1223962"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1" descr="thumb05">
            <a:hlinkClick r:id="rId5"/>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3638" y="5994400"/>
            <a:ext cx="9159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28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DE5F4614-63AA-4378-8F2A-6115E7719A16}" type="datetime2">
              <a:rPr lang="en-GB" sz="1400" smtClean="0">
                <a:solidFill>
                  <a:srgbClr val="5F5F5F"/>
                </a:solidFill>
                <a:latin typeface="Calibri" pitchFamily="34" charset="0"/>
              </a:rPr>
              <a:pPr eaLnBrk="1" fontAlgn="base" hangingPunct="1">
                <a:spcBef>
                  <a:spcPct val="0"/>
                </a:spcBef>
                <a:spcAft>
                  <a:spcPct val="0"/>
                </a:spcAft>
                <a:defRPr/>
              </a:pPr>
              <a:t>Monday, 15 October 2018</a:t>
            </a:fld>
            <a:endParaRPr lang="en-GB" sz="1400" dirty="0" smtClean="0">
              <a:solidFill>
                <a:srgbClr val="5F5F5F"/>
              </a:solidFill>
              <a:latin typeface="Calibri" pitchFamily="34" charset="0"/>
            </a:endParaRPr>
          </a:p>
          <a:p>
            <a:pPr eaLnBrk="1" fontAlgn="base" hangingPunct="1">
              <a:spcBef>
                <a:spcPct val="0"/>
              </a:spcBef>
              <a:spcAft>
                <a:spcPct val="0"/>
              </a:spcAft>
              <a:defRPr/>
            </a:pPr>
            <a:r>
              <a:rPr lang="en-ZA" sz="1400" b="1" dirty="0" smtClean="0">
                <a:solidFill>
                  <a:srgbClr val="C00000"/>
                </a:solidFill>
                <a:latin typeface="Calibri" pitchFamily="34" charset="0"/>
              </a:rPr>
              <a:t>www.agrement.co.za</a:t>
            </a:r>
          </a:p>
          <a:p>
            <a:pPr eaLnBrk="1" fontAlgn="base" hangingPunct="1">
              <a:spcBef>
                <a:spcPct val="0"/>
              </a:spcBef>
              <a:spcAft>
                <a:spcPct val="0"/>
              </a:spcAft>
              <a:defRPr/>
            </a:pPr>
            <a:endParaRPr lang="en-GB" sz="1400" dirty="0" smtClean="0">
              <a:solidFill>
                <a:srgbClr val="5F5F5F"/>
              </a:solidFill>
              <a:latin typeface="Calibri" pitchFamily="34" charset="0"/>
            </a:endParaRPr>
          </a:p>
        </p:txBody>
      </p:sp>
      <p:sp>
        <p:nvSpPr>
          <p:cNvPr id="7" name="Rectangle 11"/>
          <p:cNvSpPr>
            <a:spLocks noChangeArrowheads="1"/>
          </p:cNvSpPr>
          <p:nvPr userDrawn="1"/>
        </p:nvSpPr>
        <p:spPr bwMode="auto">
          <a:xfrm>
            <a:off x="7358063" y="142875"/>
            <a:ext cx="7857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a:solidFill>
                  <a:srgbClr val="5F5F5F"/>
                </a:solidFill>
                <a:latin typeface="Calibri" pitchFamily="34" charset="0"/>
              </a:rPr>
              <a:t>Slide </a:t>
            </a:r>
            <a:fld id="{4E45F924-5416-42BE-B138-C7D767DB2BAB}" type="slidenum">
              <a:rPr lang="en-GB" sz="1400" smtClean="0">
                <a:solidFill>
                  <a:srgbClr val="5F5F5F"/>
                </a:solidFill>
                <a:latin typeface="Calibri" pitchFamily="34" charset="0"/>
              </a:rPr>
              <a:pPr fontAlgn="base">
                <a:spcBef>
                  <a:spcPct val="0"/>
                </a:spcBef>
                <a:spcAft>
                  <a:spcPct val="0"/>
                </a:spcAft>
              </a:pPr>
              <a:t>‹#›</a:t>
            </a:fld>
            <a:endParaRPr lang="en-GB" sz="1400" dirty="0">
              <a:solidFill>
                <a:srgbClr val="5F5F5F"/>
              </a:solidFill>
              <a:latin typeface="Calibri" pitchFamily="34" charset="0"/>
            </a:endParaRPr>
          </a:p>
        </p:txBody>
      </p:sp>
    </p:spTree>
    <p:extLst>
      <p:ext uri="{BB962C8B-B14F-4D97-AF65-F5344CB8AC3E}">
        <p14:creationId xmlns:p14="http://schemas.microsoft.com/office/powerpoint/2010/main" xmlns="" val="2753437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B39E8E-FAC5-4D73-82B2-5791B4A9ED5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223757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FD2556-937C-4291-933D-9AD9BE517E5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78254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F2F83B-1085-439C-A26D-EB4DF3D7322F}" type="datetimeFigureOut">
              <a:rPr lang="en-GB" smtClean="0"/>
              <a:pPr/>
              <a:t>15/10/2018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3623016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C67DEA-A82F-4746-9C57-4A2DBE92D01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180239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1BF8EA-C43E-41E5-8034-37F43A4CB13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131233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650A70-FF23-4A5D-8B40-0BAD562A602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902705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6F5703-CF01-4C42-AC47-4E90DBB0C9C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867111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777CBD-F3CB-48C8-AE6A-807B248FCC6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217067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7F0C27-CE49-4E03-BD79-72F0ED07E57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123716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A0B14A-F641-43DA-B44D-9A02681E430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11107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Agrement Master">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3486" y="6000750"/>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Wftao"/>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851920" y="6085680"/>
            <a:ext cx="1223962"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1" descr="thumb05">
            <a:hlinkClick r:id="rId4"/>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228013" y="6069012"/>
            <a:ext cx="9159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28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6F12F03B-039F-4FFB-80C8-855D94634720}" type="datetime2">
              <a:rPr lang="en-GB" sz="1400" smtClean="0">
                <a:solidFill>
                  <a:srgbClr val="5F5F5F"/>
                </a:solidFill>
                <a:latin typeface="Calibri" pitchFamily="34" charset="0"/>
              </a:rPr>
              <a:pPr eaLnBrk="1" fontAlgn="base" hangingPunct="1">
                <a:spcBef>
                  <a:spcPct val="0"/>
                </a:spcBef>
                <a:spcAft>
                  <a:spcPct val="0"/>
                </a:spcAft>
                <a:defRPr/>
              </a:pPr>
              <a:t>Monday, 15 October 2018</a:t>
            </a:fld>
            <a:endParaRPr lang="en-GB" sz="1400" dirty="0" smtClean="0">
              <a:solidFill>
                <a:srgbClr val="5F5F5F"/>
              </a:solidFill>
              <a:latin typeface="Calibri" pitchFamily="34" charset="0"/>
            </a:endParaRPr>
          </a:p>
          <a:p>
            <a:pPr eaLnBrk="1" fontAlgn="base" hangingPunct="1">
              <a:spcBef>
                <a:spcPct val="0"/>
              </a:spcBef>
              <a:spcAft>
                <a:spcPct val="0"/>
              </a:spcAft>
              <a:defRPr/>
            </a:pPr>
            <a:r>
              <a:rPr lang="en-ZA" sz="1400" b="1" dirty="0" smtClean="0">
                <a:solidFill>
                  <a:srgbClr val="C00000"/>
                </a:solidFill>
                <a:latin typeface="Calibri" pitchFamily="34" charset="0"/>
              </a:rPr>
              <a:t>www.agrement.co.za</a:t>
            </a:r>
          </a:p>
          <a:p>
            <a:pPr eaLnBrk="1" fontAlgn="base" hangingPunct="1">
              <a:spcBef>
                <a:spcPct val="0"/>
              </a:spcBef>
              <a:spcAft>
                <a:spcPct val="0"/>
              </a:spcAft>
              <a:defRPr/>
            </a:pPr>
            <a:endParaRPr lang="en-GB" sz="1400" dirty="0" smtClean="0">
              <a:solidFill>
                <a:srgbClr val="5F5F5F"/>
              </a:solidFill>
              <a:latin typeface="Calibri" pitchFamily="34" charset="0"/>
            </a:endParaRPr>
          </a:p>
        </p:txBody>
      </p:sp>
      <p:sp>
        <p:nvSpPr>
          <p:cNvPr id="7" name="Rectangle 11"/>
          <p:cNvSpPr>
            <a:spLocks noChangeArrowheads="1"/>
          </p:cNvSpPr>
          <p:nvPr userDrawn="1"/>
        </p:nvSpPr>
        <p:spPr bwMode="auto">
          <a:xfrm>
            <a:off x="7358063" y="142875"/>
            <a:ext cx="7857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a:solidFill>
                  <a:srgbClr val="5F5F5F"/>
                </a:solidFill>
                <a:latin typeface="Calibri" pitchFamily="34" charset="0"/>
              </a:rPr>
              <a:t>Slide </a:t>
            </a:r>
            <a:fld id="{F5595D21-E9DA-457A-B5D9-AB4281937584}" type="slidenum">
              <a:rPr lang="en-GB" sz="1400" smtClean="0">
                <a:solidFill>
                  <a:srgbClr val="5F5F5F"/>
                </a:solidFill>
                <a:latin typeface="Calibri" pitchFamily="34" charset="0"/>
              </a:rPr>
              <a:pPr fontAlgn="base">
                <a:spcBef>
                  <a:spcPct val="0"/>
                </a:spcBef>
                <a:spcAft>
                  <a:spcPct val="0"/>
                </a:spcAft>
              </a:pPr>
              <a:t>‹#›</a:t>
            </a:fld>
            <a:endParaRPr lang="en-GB" sz="1400" dirty="0" smtClean="0">
              <a:solidFill>
                <a:srgbClr val="5F5F5F"/>
              </a:solidFill>
              <a:latin typeface="Calibri" pitchFamily="34" charset="0"/>
            </a:endParaRPr>
          </a:p>
        </p:txBody>
      </p:sp>
    </p:spTree>
    <p:extLst>
      <p:ext uri="{BB962C8B-B14F-4D97-AF65-F5344CB8AC3E}">
        <p14:creationId xmlns:p14="http://schemas.microsoft.com/office/powerpoint/2010/main" xmlns="" val="8491280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534B2B-CC6F-4348-92BF-4CB51EDFC83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970553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76261D-4419-4814-A372-3E8B0F382A5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5661146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F2F83B-1085-439C-A26D-EB4DF3D7322F}" type="datetimeFigureOut">
              <a:rPr lang="en-GB" smtClean="0"/>
              <a:pPr/>
              <a:t>15/10/2018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2850005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Agrement Mast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5929313"/>
            <a:ext cx="1322388"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00188" y="5997575"/>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Wftao"/>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500688" y="6000750"/>
            <a:ext cx="1223962"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1" descr="thumb05">
            <a:hlinkClick r:id="rId5"/>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3638" y="5994400"/>
            <a:ext cx="9159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28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DE5F4614-63AA-4378-8F2A-6115E7719A16}" type="datetime2">
              <a:rPr lang="en-GB" sz="1400" smtClean="0">
                <a:solidFill>
                  <a:srgbClr val="5F5F5F"/>
                </a:solidFill>
                <a:latin typeface="Calibri" pitchFamily="34" charset="0"/>
              </a:rPr>
              <a:pPr eaLnBrk="1" fontAlgn="base" hangingPunct="1">
                <a:spcBef>
                  <a:spcPct val="0"/>
                </a:spcBef>
                <a:spcAft>
                  <a:spcPct val="0"/>
                </a:spcAft>
                <a:defRPr/>
              </a:pPr>
              <a:t>Monday, 15 October 2018</a:t>
            </a:fld>
            <a:endParaRPr lang="en-GB" sz="1400" dirty="0" smtClean="0">
              <a:solidFill>
                <a:srgbClr val="5F5F5F"/>
              </a:solidFill>
              <a:latin typeface="Calibri" pitchFamily="34" charset="0"/>
            </a:endParaRPr>
          </a:p>
          <a:p>
            <a:pPr eaLnBrk="1" fontAlgn="base" hangingPunct="1">
              <a:spcBef>
                <a:spcPct val="0"/>
              </a:spcBef>
              <a:spcAft>
                <a:spcPct val="0"/>
              </a:spcAft>
              <a:defRPr/>
            </a:pPr>
            <a:r>
              <a:rPr lang="en-ZA" sz="1400" b="1" dirty="0" smtClean="0">
                <a:solidFill>
                  <a:srgbClr val="C00000"/>
                </a:solidFill>
                <a:latin typeface="Calibri" pitchFamily="34" charset="0"/>
              </a:rPr>
              <a:t>www.agrement.co.za</a:t>
            </a:r>
          </a:p>
          <a:p>
            <a:pPr eaLnBrk="1" fontAlgn="base" hangingPunct="1">
              <a:spcBef>
                <a:spcPct val="0"/>
              </a:spcBef>
              <a:spcAft>
                <a:spcPct val="0"/>
              </a:spcAft>
              <a:defRPr/>
            </a:pPr>
            <a:endParaRPr lang="en-GB" sz="1400" dirty="0" smtClean="0">
              <a:solidFill>
                <a:srgbClr val="5F5F5F"/>
              </a:solidFill>
              <a:latin typeface="Calibri" pitchFamily="34" charset="0"/>
            </a:endParaRPr>
          </a:p>
        </p:txBody>
      </p:sp>
      <p:sp>
        <p:nvSpPr>
          <p:cNvPr id="7" name="Rectangle 11"/>
          <p:cNvSpPr>
            <a:spLocks noChangeArrowheads="1"/>
          </p:cNvSpPr>
          <p:nvPr userDrawn="1"/>
        </p:nvSpPr>
        <p:spPr bwMode="auto">
          <a:xfrm>
            <a:off x="7358063" y="142875"/>
            <a:ext cx="7857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a:solidFill>
                  <a:srgbClr val="5F5F5F"/>
                </a:solidFill>
                <a:latin typeface="Calibri" pitchFamily="34" charset="0"/>
              </a:rPr>
              <a:t>Slide </a:t>
            </a:r>
            <a:fld id="{4E45F924-5416-42BE-B138-C7D767DB2BAB}" type="slidenum">
              <a:rPr lang="en-GB" sz="1400" smtClean="0">
                <a:solidFill>
                  <a:srgbClr val="5F5F5F"/>
                </a:solidFill>
                <a:latin typeface="Calibri" pitchFamily="34" charset="0"/>
              </a:rPr>
              <a:pPr fontAlgn="base">
                <a:spcBef>
                  <a:spcPct val="0"/>
                </a:spcBef>
                <a:spcAft>
                  <a:spcPct val="0"/>
                </a:spcAft>
              </a:pPr>
              <a:t>‹#›</a:t>
            </a:fld>
            <a:endParaRPr lang="en-GB" sz="1400" dirty="0">
              <a:solidFill>
                <a:srgbClr val="5F5F5F"/>
              </a:solidFill>
              <a:latin typeface="Calibri" pitchFamily="34" charset="0"/>
            </a:endParaRPr>
          </a:p>
        </p:txBody>
      </p:sp>
    </p:spTree>
    <p:extLst>
      <p:ext uri="{BB962C8B-B14F-4D97-AF65-F5344CB8AC3E}">
        <p14:creationId xmlns:p14="http://schemas.microsoft.com/office/powerpoint/2010/main" xmlns="" val="145825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B39E8E-FAC5-4D73-82B2-5791B4A9ED5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9804838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FD2556-937C-4291-933D-9AD9BE517E5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026482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C67DEA-A82F-4746-9C57-4A2DBE92D01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286643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1BF8EA-C43E-41E5-8034-37F43A4CB13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9185814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650A70-FF23-4A5D-8B40-0BAD562A602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049423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6F5703-CF01-4C42-AC47-4E90DBB0C9C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045714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777CBD-F3CB-48C8-AE6A-807B248FCC6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709745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7F0C27-CE49-4E03-BD79-72F0ED07E57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68954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A0B14A-F641-43DA-B44D-9A02681E430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71978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F2F83B-1085-439C-A26D-EB4DF3D7322F}" type="datetimeFigureOut">
              <a:rPr lang="en-GB" smtClean="0"/>
              <a:pPr/>
              <a:t>15/10/2018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11392396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Agrement Master">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3486" y="6000750"/>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Wftao"/>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851920" y="6085680"/>
            <a:ext cx="1223962"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1" descr="thumb05">
            <a:hlinkClick r:id="rId4"/>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228013" y="6069012"/>
            <a:ext cx="9159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28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6F12F03B-039F-4FFB-80C8-855D94634720}" type="datetime2">
              <a:rPr lang="en-GB" sz="1400" smtClean="0">
                <a:solidFill>
                  <a:srgbClr val="5F5F5F"/>
                </a:solidFill>
                <a:latin typeface="Calibri" pitchFamily="34" charset="0"/>
              </a:rPr>
              <a:pPr eaLnBrk="1" fontAlgn="base" hangingPunct="1">
                <a:spcBef>
                  <a:spcPct val="0"/>
                </a:spcBef>
                <a:spcAft>
                  <a:spcPct val="0"/>
                </a:spcAft>
                <a:defRPr/>
              </a:pPr>
              <a:t>Monday, 15 October 2018</a:t>
            </a:fld>
            <a:endParaRPr lang="en-GB" sz="1400" dirty="0" smtClean="0">
              <a:solidFill>
                <a:srgbClr val="5F5F5F"/>
              </a:solidFill>
              <a:latin typeface="Calibri" pitchFamily="34" charset="0"/>
            </a:endParaRPr>
          </a:p>
          <a:p>
            <a:pPr eaLnBrk="1" fontAlgn="base" hangingPunct="1">
              <a:spcBef>
                <a:spcPct val="0"/>
              </a:spcBef>
              <a:spcAft>
                <a:spcPct val="0"/>
              </a:spcAft>
              <a:defRPr/>
            </a:pPr>
            <a:r>
              <a:rPr lang="en-ZA" sz="1400" b="1" dirty="0" smtClean="0">
                <a:solidFill>
                  <a:srgbClr val="C00000"/>
                </a:solidFill>
                <a:latin typeface="Calibri" pitchFamily="34" charset="0"/>
              </a:rPr>
              <a:t>www.agrement.co.za</a:t>
            </a:r>
          </a:p>
          <a:p>
            <a:pPr eaLnBrk="1" fontAlgn="base" hangingPunct="1">
              <a:spcBef>
                <a:spcPct val="0"/>
              </a:spcBef>
              <a:spcAft>
                <a:spcPct val="0"/>
              </a:spcAft>
              <a:defRPr/>
            </a:pPr>
            <a:endParaRPr lang="en-GB" sz="1400" dirty="0" smtClean="0">
              <a:solidFill>
                <a:srgbClr val="5F5F5F"/>
              </a:solidFill>
              <a:latin typeface="Calibri" pitchFamily="34" charset="0"/>
            </a:endParaRPr>
          </a:p>
        </p:txBody>
      </p:sp>
      <p:sp>
        <p:nvSpPr>
          <p:cNvPr id="7" name="Rectangle 11"/>
          <p:cNvSpPr>
            <a:spLocks noChangeArrowheads="1"/>
          </p:cNvSpPr>
          <p:nvPr userDrawn="1"/>
        </p:nvSpPr>
        <p:spPr bwMode="auto">
          <a:xfrm>
            <a:off x="7358063" y="142875"/>
            <a:ext cx="7857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a:solidFill>
                  <a:srgbClr val="5F5F5F"/>
                </a:solidFill>
                <a:latin typeface="Calibri" pitchFamily="34" charset="0"/>
              </a:rPr>
              <a:t>Slide </a:t>
            </a:r>
            <a:fld id="{F5595D21-E9DA-457A-B5D9-AB4281937584}" type="slidenum">
              <a:rPr lang="en-GB" sz="1400" smtClean="0">
                <a:solidFill>
                  <a:srgbClr val="5F5F5F"/>
                </a:solidFill>
                <a:latin typeface="Calibri" pitchFamily="34" charset="0"/>
              </a:rPr>
              <a:pPr fontAlgn="base">
                <a:spcBef>
                  <a:spcPct val="0"/>
                </a:spcBef>
                <a:spcAft>
                  <a:spcPct val="0"/>
                </a:spcAft>
              </a:pPr>
              <a:t>‹#›</a:t>
            </a:fld>
            <a:endParaRPr lang="en-GB" sz="1400" dirty="0" smtClean="0">
              <a:solidFill>
                <a:srgbClr val="5F5F5F"/>
              </a:solidFill>
              <a:latin typeface="Calibri" pitchFamily="34" charset="0"/>
            </a:endParaRPr>
          </a:p>
        </p:txBody>
      </p:sp>
    </p:spTree>
    <p:extLst>
      <p:ext uri="{BB962C8B-B14F-4D97-AF65-F5344CB8AC3E}">
        <p14:creationId xmlns:p14="http://schemas.microsoft.com/office/powerpoint/2010/main" xmlns="" val="272376877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F66BF-6759-4776-A264-EB1186FF1C5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8765231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4B2B5A-3530-4328-BD08-7A1FA2FCB09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150076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82D9B0-40C3-4395-BD67-1D44365C9D7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667410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E983B4-1E95-4D51-A90B-49B56770BC1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821193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C9C8C9-ACD3-41BB-8C74-EE107ED3F5C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5191832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BC107D-E710-48B9-9349-1915447BD10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5691690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B7DECB-DC2A-4795-A38E-21A6C5DF915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261431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26E36D-7DEB-4F0C-9E5D-5E2AAC24741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6244365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62B504-3BBC-434F-858C-6D90454FF5A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25440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F2F83B-1085-439C-A26D-EB4DF3D7322F}" type="datetimeFigureOut">
              <a:rPr lang="en-GB" smtClean="0"/>
              <a:pPr/>
              <a:t>15/10/2018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30003007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246918-0A71-4657-A6D1-4DEC1F13AD0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3572523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4CBFF9-BE78-4EED-B12B-7AECD337413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9620515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Agrement Master">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50" y="6003925"/>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4" descr="Wftao"/>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95738" y="6142038"/>
            <a:ext cx="1223962" cy="69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1" descr="thumb05">
            <a:hlinkClick r:id="rId4"/>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89913" y="6003925"/>
            <a:ext cx="9144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3"/>
          <p:cNvSpPr txBox="1">
            <a:spLocks noGrp="1"/>
          </p:cNvSpPr>
          <p:nvPr userDrawn="1"/>
        </p:nvSpPr>
        <p:spPr bwMode="auto">
          <a:xfrm>
            <a:off x="285750" y="142875"/>
            <a:ext cx="2286000" cy="571500"/>
          </a:xfrm>
          <a:prstGeom prst="rect">
            <a:avLst/>
          </a:prstGeom>
          <a:noFill/>
          <a:ln w="9525">
            <a:noFill/>
            <a:miter lim="800000"/>
            <a:headEnd/>
            <a:tailEnd/>
          </a:ln>
        </p:spPr>
        <p:txBody>
          <a:bodyPr/>
          <a:lstStyle/>
          <a:p>
            <a:pPr fontAlgn="base">
              <a:spcBef>
                <a:spcPct val="0"/>
              </a:spcBef>
              <a:spcAft>
                <a:spcPct val="0"/>
              </a:spcAft>
              <a:defRPr/>
            </a:pPr>
            <a:fld id="{7E8AB3E8-91B0-4322-91D9-8F0BD7517AB4}" type="datetime2">
              <a:rPr lang="en-GB" sz="1400">
                <a:solidFill>
                  <a:srgbClr val="5F5F5F"/>
                </a:solidFill>
                <a:latin typeface="Calibri" pitchFamily="34" charset="0"/>
                <a:cs typeface="Arial" pitchFamily="34" charset="0"/>
              </a:rPr>
              <a:pPr fontAlgn="base">
                <a:spcBef>
                  <a:spcPct val="0"/>
                </a:spcBef>
                <a:spcAft>
                  <a:spcPct val="0"/>
                </a:spcAft>
                <a:defRPr/>
              </a:pPr>
              <a:t>Monday, 15 October 2018</a:t>
            </a:fld>
            <a:endParaRPr lang="en-GB" sz="1400" dirty="0">
              <a:solidFill>
                <a:srgbClr val="5F5F5F"/>
              </a:solidFill>
              <a:latin typeface="Calibri" pitchFamily="34" charset="0"/>
              <a:cs typeface="Arial" pitchFamily="34" charset="0"/>
            </a:endParaRPr>
          </a:p>
          <a:p>
            <a:pPr fontAlgn="base">
              <a:spcBef>
                <a:spcPct val="0"/>
              </a:spcBef>
              <a:spcAft>
                <a:spcPct val="0"/>
              </a:spcAft>
              <a:defRPr/>
            </a:pPr>
            <a:r>
              <a:rPr lang="en-ZA" sz="1400" b="1" dirty="0">
                <a:solidFill>
                  <a:srgbClr val="C00000"/>
                </a:solidFill>
                <a:latin typeface="Calibri" pitchFamily="34" charset="0"/>
                <a:cs typeface="Arial" pitchFamily="34" charset="0"/>
              </a:rPr>
              <a:t>www.agrement.co.za</a:t>
            </a:r>
          </a:p>
          <a:p>
            <a:pPr fontAlgn="base">
              <a:spcBef>
                <a:spcPct val="0"/>
              </a:spcBef>
              <a:spcAft>
                <a:spcPct val="0"/>
              </a:spcAft>
              <a:defRPr/>
            </a:pPr>
            <a:endParaRPr lang="en-GB" sz="1400" dirty="0">
              <a:solidFill>
                <a:srgbClr val="5F5F5F"/>
              </a:solidFill>
              <a:latin typeface="Calibri" pitchFamily="34" charset="0"/>
              <a:cs typeface="Arial" pitchFamily="34" charset="0"/>
            </a:endParaRPr>
          </a:p>
        </p:txBody>
      </p:sp>
      <p:sp>
        <p:nvSpPr>
          <p:cNvPr id="6" name="Rectangle 6"/>
          <p:cNvSpPr/>
          <p:nvPr userDrawn="1"/>
        </p:nvSpPr>
        <p:spPr>
          <a:xfrm>
            <a:off x="7358063" y="142875"/>
            <a:ext cx="785793" cy="307777"/>
          </a:xfrm>
          <a:prstGeom prst="rect">
            <a:avLst/>
          </a:prstGeom>
        </p:spPr>
        <p:txBody>
          <a:bodyPr wrap="none">
            <a:spAutoFit/>
          </a:bodyPr>
          <a:lstStyle/>
          <a:p>
            <a:pPr fontAlgn="base">
              <a:spcBef>
                <a:spcPct val="0"/>
              </a:spcBef>
              <a:spcAft>
                <a:spcPct val="0"/>
              </a:spcAft>
              <a:defRPr/>
            </a:pPr>
            <a:r>
              <a:rPr lang="en-GB" sz="1400" dirty="0">
                <a:solidFill>
                  <a:srgbClr val="5F5F5F"/>
                </a:solidFill>
                <a:latin typeface="Calibri" pitchFamily="34" charset="0"/>
                <a:cs typeface="Arial" pitchFamily="34" charset="0"/>
              </a:rPr>
              <a:t>Slide </a:t>
            </a:r>
            <a:fld id="{5A756E3F-60A5-4BFE-A900-5C7E23F2C1A8}" type="slidenum">
              <a:rPr lang="en-GB" sz="1400" smtClean="0">
                <a:solidFill>
                  <a:srgbClr val="5F5F5F"/>
                </a:solidFill>
                <a:latin typeface="Calibri" pitchFamily="34" charset="0"/>
                <a:cs typeface="Arial" pitchFamily="34" charset="0"/>
              </a:rPr>
              <a:pPr fontAlgn="base">
                <a:spcBef>
                  <a:spcPct val="0"/>
                </a:spcBef>
                <a:spcAft>
                  <a:spcPct val="0"/>
                </a:spcAft>
                <a:defRPr/>
              </a:pPr>
              <a:t>‹#›</a:t>
            </a:fld>
            <a:endParaRPr lang="en-GB" sz="1400" dirty="0" smtClean="0">
              <a:solidFill>
                <a:srgbClr val="5F5F5F"/>
              </a:solidFill>
              <a:latin typeface="Calibri" pitchFamily="34" charset="0"/>
              <a:cs typeface="Arial" pitchFamily="34" charset="0"/>
            </a:endParaRPr>
          </a:p>
        </p:txBody>
      </p:sp>
    </p:spTree>
    <p:extLst>
      <p:ext uri="{BB962C8B-B14F-4D97-AF65-F5344CB8AC3E}">
        <p14:creationId xmlns:p14="http://schemas.microsoft.com/office/powerpoint/2010/main" xmlns="" val="1191314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64AD44-73B3-4651-8645-36A402E1AC9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5323615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09613" y="381000"/>
            <a:ext cx="77724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20725" y="1549400"/>
            <a:ext cx="3810000" cy="3667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83125" y="1549400"/>
            <a:ext cx="3810000" cy="175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3125" y="3459163"/>
            <a:ext cx="3810000" cy="1757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0"/>
          </p:nvPr>
        </p:nvSpPr>
        <p:spPr>
          <a:xfrm>
            <a:off x="3314700" y="6156325"/>
            <a:ext cx="2667000" cy="457200"/>
          </a:xfrm>
        </p:spPr>
        <p:txBody>
          <a:bodyPr/>
          <a:lstStyle>
            <a:lvl1pPr>
              <a:defRPr/>
            </a:lvl1pPr>
          </a:lstStyle>
          <a:p>
            <a:pPr>
              <a:defRPr/>
            </a:pPr>
            <a:r>
              <a:rPr lang="en-US" dirty="0">
                <a:solidFill>
                  <a:srgbClr val="000000"/>
                </a:solidFill>
              </a:rPr>
              <a:t>© CSIR  2006                        www.csir.co.za</a:t>
            </a:r>
          </a:p>
        </p:txBody>
      </p:sp>
    </p:spTree>
    <p:extLst>
      <p:ext uri="{BB962C8B-B14F-4D97-AF65-F5344CB8AC3E}">
        <p14:creationId xmlns:p14="http://schemas.microsoft.com/office/powerpoint/2010/main" xmlns="" val="15191305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609600"/>
            <a:ext cx="80010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4"/>
          <p:cNvSpPr>
            <a:spLocks noGrp="1" noChangeArrowheads="1"/>
          </p:cNvSpPr>
          <p:nvPr>
            <p:ph type="dt" sz="half" idx="10"/>
          </p:nvPr>
        </p:nvSpPr>
        <p:spPr/>
        <p:txBody>
          <a:bodyPr/>
          <a:lstStyle>
            <a:lvl1pPr>
              <a:defRPr/>
            </a:lvl1pPr>
          </a:lstStyle>
          <a:p>
            <a:pPr>
              <a:defRPr/>
            </a:pPr>
            <a:fld id="{342DA69C-8894-4976-B277-5F984D8679BB}" type="datetime2">
              <a:rPr lang="en-GB">
                <a:solidFill>
                  <a:srgbClr val="000000"/>
                </a:solidFill>
              </a:rPr>
              <a:pPr>
                <a:defRPr/>
              </a:pPr>
              <a:t>Monday, 15 October 2018</a:t>
            </a:fld>
            <a:endParaRPr lang="en-GB" dirty="0">
              <a:solidFill>
                <a:srgbClr val="000000"/>
              </a:solidFill>
            </a:endParaRPr>
          </a:p>
        </p:txBody>
      </p:sp>
      <p:sp>
        <p:nvSpPr>
          <p:cNvPr id="8" name="Rectangle 15"/>
          <p:cNvSpPr>
            <a:spLocks noGrp="1" noChangeArrowheads="1"/>
          </p:cNvSpPr>
          <p:nvPr>
            <p:ph type="sldNum" sz="quarter" idx="11"/>
          </p:nvPr>
        </p:nvSpPr>
        <p:spPr/>
        <p:txBody>
          <a:bodyPr/>
          <a:lstStyle>
            <a:lvl1pPr>
              <a:defRPr/>
            </a:lvl1pPr>
          </a:lstStyle>
          <a:p>
            <a:pPr>
              <a:defRPr/>
            </a:pPr>
            <a:fld id="{388FE16F-5025-47E6-B3FD-71A0C1271E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480608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xfrm>
            <a:off x="457200" y="6356351"/>
            <a:ext cx="2133600" cy="365125"/>
          </a:xfrm>
          <a:prstGeom prst="rect">
            <a:avLst/>
          </a:prstGeom>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xfrm>
            <a:off x="6553200" y="6356351"/>
            <a:ext cx="2133600" cy="365125"/>
          </a:xfrm>
          <a:prstGeom prst="rect">
            <a:avLst/>
          </a:prstGeom>
          <a:ln/>
        </p:spPr>
        <p:txBody>
          <a:bodyPr/>
          <a:lstStyle>
            <a:lvl1pPr>
              <a:defRPr/>
            </a:lvl1pPr>
          </a:lstStyle>
          <a:p>
            <a:pPr>
              <a:defRPr/>
            </a:pPr>
            <a:fld id="{E034D84D-00D3-484D-8BDD-F0B3C18239EE}" type="slidenum">
              <a:rPr lang="en-US">
                <a:solidFill>
                  <a:srgbClr val="000000"/>
                </a:solidFill>
              </a:rPr>
              <a:pPr>
                <a:defRPr/>
              </a:pPr>
              <a:t>‹#›</a:t>
            </a:fld>
            <a:endParaRPr lang="en-US" dirty="0">
              <a:solidFill>
                <a:srgbClr val="000000"/>
              </a:solidFill>
            </a:endParaRPr>
          </a:p>
        </p:txBody>
      </p:sp>
      <p:pic>
        <p:nvPicPr>
          <p:cNvPr id="9" name="Picture 8" descr="cover1.jpg"/>
          <p:cNvPicPr>
            <a:picLocks noChangeAspect="1"/>
          </p:cNvPicPr>
          <p:nvPr userDrawn="1"/>
        </p:nvPicPr>
        <p:blipFill>
          <a:blip r:embed="rId2" cstate="print"/>
          <a:stretch>
            <a:fillRect/>
          </a:stretch>
        </p:blipFill>
        <p:spPr>
          <a:xfrm>
            <a:off x="0" y="4756"/>
            <a:ext cx="9144000" cy="6848488"/>
          </a:xfrm>
          <a:prstGeom prst="rect">
            <a:avLst/>
          </a:prstGeom>
        </p:spPr>
      </p:pic>
    </p:spTree>
    <p:extLst>
      <p:ext uri="{BB962C8B-B14F-4D97-AF65-F5344CB8AC3E}">
        <p14:creationId xmlns:p14="http://schemas.microsoft.com/office/powerpoint/2010/main" xmlns="" val="88472223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034EF0-A120-464F-A2A8-A799016C77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9759369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3F0E6F-6618-4FDB-962D-76C95150513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2478983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24753A-9A42-4FAF-9C7C-7D8813A3E78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0323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2F83B-1085-439C-A26D-EB4DF3D7322F}" type="datetimeFigureOut">
              <a:rPr lang="en-GB" smtClean="0"/>
              <a:pPr/>
              <a:t>15/10/2018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8210432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AFE553-8918-4023-AD8D-E517AD1E0B0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0030081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C6FAD9-4932-43E6-89D3-EC330F9A391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7915768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0813E8-2C7D-45E2-B6FB-7B6CBB29658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706252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E1AF220-0E99-4AE1-AC47-3DA7409C672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1514434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C85473-8C12-4EA7-8A8D-0B237CCA5D5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5103408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3F11CF-6618-4BD5-B812-862313C8831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6534559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51B67-7446-4FE3-9EE0-F6462F7F462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6447228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6CE07A-9D31-4BD9-A393-679288055AA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4692315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Agrement Master">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9157" y="5915818"/>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1" descr="thumb05">
            <a:hlinkClick r:id="rId3"/>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889898" y="5813251"/>
            <a:ext cx="1234826" cy="1005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630066" cy="571500"/>
          </a:xfrm>
          <a:prstGeom prst="rect">
            <a:avLst/>
          </a:prstGeom>
          <a:noFill/>
          <a:ln w="9525">
            <a:noFill/>
            <a:miter lim="800000"/>
            <a:headEnd/>
            <a:tailEnd/>
          </a:ln>
        </p:spPr>
        <p:txBody>
          <a:bodyPr/>
          <a:lstStyle/>
          <a:p>
            <a:pPr fontAlgn="base">
              <a:spcBef>
                <a:spcPct val="0"/>
              </a:spcBef>
              <a:spcAft>
                <a:spcPct val="0"/>
              </a:spcAft>
              <a:defRPr/>
            </a:pPr>
            <a:fld id="{7E8AB3E8-91B0-4322-91D9-8F0BD7517AB4}" type="datetime2">
              <a:rPr lang="en-GB" sz="1400">
                <a:solidFill>
                  <a:srgbClr val="5F5F5F"/>
                </a:solidFill>
                <a:latin typeface="Calibri" pitchFamily="34" charset="0"/>
                <a:cs typeface="Arial" pitchFamily="34" charset="0"/>
              </a:rPr>
              <a:pPr fontAlgn="base">
                <a:spcBef>
                  <a:spcPct val="0"/>
                </a:spcBef>
                <a:spcAft>
                  <a:spcPct val="0"/>
                </a:spcAft>
                <a:defRPr/>
              </a:pPr>
              <a:t>Monday, 15 October 2018</a:t>
            </a:fld>
            <a:endParaRPr lang="en-GB" sz="1400" dirty="0">
              <a:solidFill>
                <a:srgbClr val="5F5F5F"/>
              </a:solidFill>
              <a:latin typeface="Calibri" pitchFamily="34" charset="0"/>
              <a:cs typeface="Arial" pitchFamily="34" charset="0"/>
            </a:endParaRPr>
          </a:p>
          <a:p>
            <a:pPr fontAlgn="base">
              <a:spcBef>
                <a:spcPct val="0"/>
              </a:spcBef>
              <a:spcAft>
                <a:spcPct val="0"/>
              </a:spcAft>
              <a:defRPr/>
            </a:pPr>
            <a:r>
              <a:rPr lang="en-ZA" sz="1400" b="1" dirty="0">
                <a:solidFill>
                  <a:srgbClr val="C00000"/>
                </a:solidFill>
                <a:latin typeface="Calibri" pitchFamily="34" charset="0"/>
                <a:cs typeface="Arial" pitchFamily="34" charset="0"/>
              </a:rPr>
              <a:t>www.agrement.co.za</a:t>
            </a:r>
          </a:p>
          <a:p>
            <a:pPr fontAlgn="base">
              <a:spcBef>
                <a:spcPct val="0"/>
              </a:spcBef>
              <a:spcAft>
                <a:spcPct val="0"/>
              </a:spcAft>
              <a:defRPr/>
            </a:pPr>
            <a:endParaRPr lang="en-GB" sz="1400" dirty="0">
              <a:solidFill>
                <a:srgbClr val="5F5F5F"/>
              </a:solidFill>
              <a:latin typeface="Calibri" pitchFamily="34" charset="0"/>
              <a:cs typeface="Arial" pitchFamily="34" charset="0"/>
            </a:endParaRPr>
          </a:p>
        </p:txBody>
      </p:sp>
      <p:sp>
        <p:nvSpPr>
          <p:cNvPr id="7" name="Rectangle 6"/>
          <p:cNvSpPr/>
          <p:nvPr userDrawn="1"/>
        </p:nvSpPr>
        <p:spPr>
          <a:xfrm>
            <a:off x="7358063" y="142875"/>
            <a:ext cx="785793" cy="307777"/>
          </a:xfrm>
          <a:prstGeom prst="rect">
            <a:avLst/>
          </a:prstGeom>
        </p:spPr>
        <p:txBody>
          <a:bodyPr wrap="none">
            <a:spAutoFit/>
          </a:bodyPr>
          <a:lstStyle/>
          <a:p>
            <a:pPr fontAlgn="base">
              <a:spcBef>
                <a:spcPct val="0"/>
              </a:spcBef>
              <a:spcAft>
                <a:spcPct val="0"/>
              </a:spcAft>
              <a:defRPr/>
            </a:pPr>
            <a:r>
              <a:rPr lang="en-GB" sz="1400" dirty="0">
                <a:solidFill>
                  <a:srgbClr val="5F5F5F"/>
                </a:solidFill>
                <a:latin typeface="Calibri" pitchFamily="34" charset="0"/>
                <a:cs typeface="Arial" pitchFamily="34" charset="0"/>
              </a:rPr>
              <a:t>Slide </a:t>
            </a:r>
            <a:fld id="{818C2587-F317-4DC1-852D-29757C92FA60}" type="slidenum">
              <a:rPr lang="en-GB" sz="1400" smtClean="0">
                <a:solidFill>
                  <a:srgbClr val="5F5F5F"/>
                </a:solidFill>
                <a:latin typeface="Calibri" pitchFamily="34" charset="0"/>
                <a:cs typeface="Arial" pitchFamily="34" charset="0"/>
              </a:rPr>
              <a:pPr fontAlgn="base">
                <a:spcBef>
                  <a:spcPct val="0"/>
                </a:spcBef>
                <a:spcAft>
                  <a:spcPct val="0"/>
                </a:spcAft>
                <a:defRPr/>
              </a:pPr>
              <a:t>‹#›</a:t>
            </a:fld>
            <a:endParaRPr lang="en-GB" sz="1400" dirty="0">
              <a:solidFill>
                <a:srgbClr val="5F5F5F"/>
              </a:solidFill>
              <a:latin typeface="Calibri" pitchFamily="34" charset="0"/>
              <a:cs typeface="Arial" pitchFamily="34" charset="0"/>
            </a:endParaRPr>
          </a:p>
        </p:txBody>
      </p:sp>
    </p:spTree>
    <p:extLst>
      <p:ext uri="{BB962C8B-B14F-4D97-AF65-F5344CB8AC3E}">
        <p14:creationId xmlns:p14="http://schemas.microsoft.com/office/powerpoint/2010/main" xmlns="" val="3138377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59FF1D-5FDB-4433-9441-2D8BAB6C5DE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17948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2F83B-1085-439C-A26D-EB4DF3D7322F}" type="datetimeFigureOut">
              <a:rPr lang="en-GB" smtClean="0"/>
              <a:pPr/>
              <a:t>15/10/2018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11941824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09613" y="381000"/>
            <a:ext cx="77724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20725" y="1549400"/>
            <a:ext cx="3810000" cy="3667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83125" y="1549400"/>
            <a:ext cx="3810000" cy="175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3125" y="3459163"/>
            <a:ext cx="3810000" cy="1757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0"/>
          </p:nvPr>
        </p:nvSpPr>
        <p:spPr>
          <a:xfrm>
            <a:off x="3314700" y="6156325"/>
            <a:ext cx="2667000" cy="457200"/>
          </a:xfrm>
        </p:spPr>
        <p:txBody>
          <a:bodyPr/>
          <a:lstStyle>
            <a:lvl1pPr>
              <a:defRPr/>
            </a:lvl1pPr>
          </a:lstStyle>
          <a:p>
            <a:pPr>
              <a:defRPr/>
            </a:pPr>
            <a:r>
              <a:rPr lang="en-US" dirty="0">
                <a:solidFill>
                  <a:srgbClr val="000000"/>
                </a:solidFill>
              </a:rPr>
              <a:t>© CSIR  2006                        www.csir.co.za</a:t>
            </a:r>
          </a:p>
        </p:txBody>
      </p:sp>
    </p:spTree>
    <p:extLst>
      <p:ext uri="{BB962C8B-B14F-4D97-AF65-F5344CB8AC3E}">
        <p14:creationId xmlns:p14="http://schemas.microsoft.com/office/powerpoint/2010/main" xmlns="" val="20590173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609600"/>
            <a:ext cx="80010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4"/>
          <p:cNvSpPr>
            <a:spLocks noGrp="1" noChangeArrowheads="1"/>
          </p:cNvSpPr>
          <p:nvPr>
            <p:ph type="dt" sz="half" idx="10"/>
          </p:nvPr>
        </p:nvSpPr>
        <p:spPr/>
        <p:txBody>
          <a:bodyPr/>
          <a:lstStyle>
            <a:lvl1pPr>
              <a:defRPr/>
            </a:lvl1pPr>
          </a:lstStyle>
          <a:p>
            <a:pPr>
              <a:defRPr/>
            </a:pPr>
            <a:fld id="{182C8125-2956-4AB9-B422-7FBF3389E4F1}" type="datetime2">
              <a:rPr lang="en-GB">
                <a:solidFill>
                  <a:srgbClr val="000000"/>
                </a:solidFill>
              </a:rPr>
              <a:pPr>
                <a:defRPr/>
              </a:pPr>
              <a:t>Monday, 15 October 2018</a:t>
            </a:fld>
            <a:endParaRPr lang="en-GB" dirty="0">
              <a:solidFill>
                <a:srgbClr val="000000"/>
              </a:solidFill>
            </a:endParaRPr>
          </a:p>
        </p:txBody>
      </p:sp>
      <p:sp>
        <p:nvSpPr>
          <p:cNvPr id="8" name="Rectangle 15"/>
          <p:cNvSpPr>
            <a:spLocks noGrp="1" noChangeArrowheads="1"/>
          </p:cNvSpPr>
          <p:nvPr>
            <p:ph type="sldNum" sz="quarter" idx="11"/>
          </p:nvPr>
        </p:nvSpPr>
        <p:spPr/>
        <p:txBody>
          <a:bodyPr/>
          <a:lstStyle>
            <a:lvl1pPr>
              <a:defRPr/>
            </a:lvl1pPr>
          </a:lstStyle>
          <a:p>
            <a:pPr>
              <a:defRPr/>
            </a:pPr>
            <a:fld id="{BA6D2B17-8AD0-4269-9E84-EECCD4D0695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1172882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F66BF-6759-4776-A264-EB1186FF1C5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0616475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4B2B5A-3530-4328-BD08-7A1FA2FCB09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7492433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82D9B0-40C3-4395-BD67-1D44365C9D7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7294540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E983B4-1E95-4D51-A90B-49B56770BC1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9785255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C9C8C9-ACD3-41BB-8C74-EE107ED3F5C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6385572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BC107D-E710-48B9-9349-1915447BD10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925053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B7DECB-DC2A-4795-A38E-21A6C5DF915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7680260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26E36D-7DEB-4F0C-9E5D-5E2AAC24741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67607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2F83B-1085-439C-A26D-EB4DF3D7322F}" type="datetimeFigureOut">
              <a:rPr lang="en-GB" smtClean="0"/>
              <a:pPr/>
              <a:t>15/10/2018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7521935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62B504-3BBC-434F-858C-6D90454FF5A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1217180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246918-0A71-4657-A6D1-4DEC1F13AD0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2535989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4CBFF9-BE78-4EED-B12B-7AECD337413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6182815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Agrement Master">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50" y="6003925"/>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4" descr="Wftao"/>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95738" y="6142038"/>
            <a:ext cx="1223962" cy="69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1" descr="thumb05">
            <a:hlinkClick r:id="rId4"/>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89913" y="6003925"/>
            <a:ext cx="9144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3"/>
          <p:cNvSpPr txBox="1">
            <a:spLocks noGrp="1"/>
          </p:cNvSpPr>
          <p:nvPr userDrawn="1"/>
        </p:nvSpPr>
        <p:spPr bwMode="auto">
          <a:xfrm>
            <a:off x="285750" y="142875"/>
            <a:ext cx="2286000" cy="571500"/>
          </a:xfrm>
          <a:prstGeom prst="rect">
            <a:avLst/>
          </a:prstGeom>
          <a:noFill/>
          <a:ln w="9525">
            <a:noFill/>
            <a:miter lim="800000"/>
            <a:headEnd/>
            <a:tailEnd/>
          </a:ln>
        </p:spPr>
        <p:txBody>
          <a:bodyPr/>
          <a:lstStyle/>
          <a:p>
            <a:pPr fontAlgn="base">
              <a:spcBef>
                <a:spcPct val="0"/>
              </a:spcBef>
              <a:spcAft>
                <a:spcPct val="0"/>
              </a:spcAft>
              <a:defRPr/>
            </a:pPr>
            <a:fld id="{7E8AB3E8-91B0-4322-91D9-8F0BD7517AB4}" type="datetime2">
              <a:rPr lang="en-GB" sz="1400">
                <a:solidFill>
                  <a:srgbClr val="5F5F5F"/>
                </a:solidFill>
                <a:latin typeface="Calibri" pitchFamily="34" charset="0"/>
                <a:cs typeface="Arial" pitchFamily="34" charset="0"/>
              </a:rPr>
              <a:pPr fontAlgn="base">
                <a:spcBef>
                  <a:spcPct val="0"/>
                </a:spcBef>
                <a:spcAft>
                  <a:spcPct val="0"/>
                </a:spcAft>
                <a:defRPr/>
              </a:pPr>
              <a:t>Monday, 15 October 2018</a:t>
            </a:fld>
            <a:endParaRPr lang="en-GB" sz="1400" dirty="0">
              <a:solidFill>
                <a:srgbClr val="5F5F5F"/>
              </a:solidFill>
              <a:latin typeface="Calibri" pitchFamily="34" charset="0"/>
              <a:cs typeface="Arial" pitchFamily="34" charset="0"/>
            </a:endParaRPr>
          </a:p>
          <a:p>
            <a:pPr fontAlgn="base">
              <a:spcBef>
                <a:spcPct val="0"/>
              </a:spcBef>
              <a:spcAft>
                <a:spcPct val="0"/>
              </a:spcAft>
              <a:defRPr/>
            </a:pPr>
            <a:r>
              <a:rPr lang="en-ZA" sz="1400" b="1" dirty="0">
                <a:solidFill>
                  <a:srgbClr val="C00000"/>
                </a:solidFill>
                <a:latin typeface="Calibri" pitchFamily="34" charset="0"/>
                <a:cs typeface="Arial" pitchFamily="34" charset="0"/>
              </a:rPr>
              <a:t>www.agrement.co.za</a:t>
            </a:r>
          </a:p>
          <a:p>
            <a:pPr fontAlgn="base">
              <a:spcBef>
                <a:spcPct val="0"/>
              </a:spcBef>
              <a:spcAft>
                <a:spcPct val="0"/>
              </a:spcAft>
              <a:defRPr/>
            </a:pPr>
            <a:endParaRPr lang="en-GB" sz="1400" dirty="0">
              <a:solidFill>
                <a:srgbClr val="5F5F5F"/>
              </a:solidFill>
              <a:latin typeface="Calibri" pitchFamily="34" charset="0"/>
              <a:cs typeface="Arial" pitchFamily="34" charset="0"/>
            </a:endParaRPr>
          </a:p>
        </p:txBody>
      </p:sp>
      <p:sp>
        <p:nvSpPr>
          <p:cNvPr id="6" name="Rectangle 6"/>
          <p:cNvSpPr/>
          <p:nvPr userDrawn="1"/>
        </p:nvSpPr>
        <p:spPr>
          <a:xfrm>
            <a:off x="7358063" y="142875"/>
            <a:ext cx="785793" cy="307777"/>
          </a:xfrm>
          <a:prstGeom prst="rect">
            <a:avLst/>
          </a:prstGeom>
        </p:spPr>
        <p:txBody>
          <a:bodyPr wrap="none">
            <a:spAutoFit/>
          </a:bodyPr>
          <a:lstStyle/>
          <a:p>
            <a:pPr fontAlgn="base">
              <a:spcBef>
                <a:spcPct val="0"/>
              </a:spcBef>
              <a:spcAft>
                <a:spcPct val="0"/>
              </a:spcAft>
              <a:defRPr/>
            </a:pPr>
            <a:r>
              <a:rPr lang="en-GB" sz="1400" dirty="0">
                <a:solidFill>
                  <a:srgbClr val="5F5F5F"/>
                </a:solidFill>
                <a:latin typeface="Calibri" pitchFamily="34" charset="0"/>
                <a:cs typeface="Arial" pitchFamily="34" charset="0"/>
              </a:rPr>
              <a:t>Slide </a:t>
            </a:r>
            <a:fld id="{5A756E3F-60A5-4BFE-A900-5C7E23F2C1A8}" type="slidenum">
              <a:rPr lang="en-GB" sz="1400" smtClean="0">
                <a:solidFill>
                  <a:srgbClr val="5F5F5F"/>
                </a:solidFill>
                <a:latin typeface="Calibri" pitchFamily="34" charset="0"/>
                <a:cs typeface="Arial" pitchFamily="34" charset="0"/>
              </a:rPr>
              <a:pPr fontAlgn="base">
                <a:spcBef>
                  <a:spcPct val="0"/>
                </a:spcBef>
                <a:spcAft>
                  <a:spcPct val="0"/>
                </a:spcAft>
                <a:defRPr/>
              </a:pPr>
              <a:t>‹#›</a:t>
            </a:fld>
            <a:endParaRPr lang="en-GB" sz="1400" dirty="0">
              <a:solidFill>
                <a:srgbClr val="5F5F5F"/>
              </a:solidFill>
              <a:latin typeface="Calibri" pitchFamily="34" charset="0"/>
              <a:cs typeface="Arial" pitchFamily="34" charset="0"/>
            </a:endParaRPr>
          </a:p>
        </p:txBody>
      </p:sp>
    </p:spTree>
    <p:extLst>
      <p:ext uri="{BB962C8B-B14F-4D97-AF65-F5344CB8AC3E}">
        <p14:creationId xmlns:p14="http://schemas.microsoft.com/office/powerpoint/2010/main" xmlns="" val="36538231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64AD44-73B3-4651-8645-36A402E1AC9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4407394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09613" y="381000"/>
            <a:ext cx="77724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20725" y="1549400"/>
            <a:ext cx="3810000" cy="3667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83125" y="1549400"/>
            <a:ext cx="3810000" cy="175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3125" y="3459163"/>
            <a:ext cx="3810000" cy="1757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0"/>
          </p:nvPr>
        </p:nvSpPr>
        <p:spPr>
          <a:xfrm>
            <a:off x="3314700" y="6156325"/>
            <a:ext cx="2667000" cy="457200"/>
          </a:xfrm>
        </p:spPr>
        <p:txBody>
          <a:bodyPr/>
          <a:lstStyle>
            <a:lvl1pPr>
              <a:defRPr/>
            </a:lvl1pPr>
          </a:lstStyle>
          <a:p>
            <a:pPr>
              <a:defRPr/>
            </a:pPr>
            <a:r>
              <a:rPr lang="en-US" dirty="0">
                <a:solidFill>
                  <a:srgbClr val="000000"/>
                </a:solidFill>
              </a:rPr>
              <a:t>© CSIR  2006                        www.csir.co.za</a:t>
            </a:r>
          </a:p>
        </p:txBody>
      </p:sp>
    </p:spTree>
    <p:extLst>
      <p:ext uri="{BB962C8B-B14F-4D97-AF65-F5344CB8AC3E}">
        <p14:creationId xmlns:p14="http://schemas.microsoft.com/office/powerpoint/2010/main" xmlns="" val="35494986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609600"/>
            <a:ext cx="80010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4"/>
          <p:cNvSpPr>
            <a:spLocks noGrp="1" noChangeArrowheads="1"/>
          </p:cNvSpPr>
          <p:nvPr>
            <p:ph type="dt" sz="half" idx="10"/>
          </p:nvPr>
        </p:nvSpPr>
        <p:spPr/>
        <p:txBody>
          <a:bodyPr/>
          <a:lstStyle>
            <a:lvl1pPr>
              <a:defRPr/>
            </a:lvl1pPr>
          </a:lstStyle>
          <a:p>
            <a:pPr>
              <a:defRPr/>
            </a:pPr>
            <a:fld id="{342DA69C-8894-4976-B277-5F984D8679BB}" type="datetime2">
              <a:rPr lang="en-GB">
                <a:solidFill>
                  <a:srgbClr val="000000"/>
                </a:solidFill>
              </a:rPr>
              <a:pPr>
                <a:defRPr/>
              </a:pPr>
              <a:t>Monday, 15 October 2018</a:t>
            </a:fld>
            <a:endParaRPr lang="en-GB" dirty="0">
              <a:solidFill>
                <a:srgbClr val="000000"/>
              </a:solidFill>
            </a:endParaRPr>
          </a:p>
        </p:txBody>
      </p:sp>
      <p:sp>
        <p:nvSpPr>
          <p:cNvPr id="8" name="Rectangle 15"/>
          <p:cNvSpPr>
            <a:spLocks noGrp="1" noChangeArrowheads="1"/>
          </p:cNvSpPr>
          <p:nvPr>
            <p:ph type="sldNum" sz="quarter" idx="11"/>
          </p:nvPr>
        </p:nvSpPr>
        <p:spPr/>
        <p:txBody>
          <a:bodyPr/>
          <a:lstStyle>
            <a:lvl1pPr>
              <a:defRPr/>
            </a:lvl1pPr>
          </a:lstStyle>
          <a:p>
            <a:pPr>
              <a:defRPr/>
            </a:pPr>
            <a:fld id="{388FE16F-5025-47E6-B3FD-71A0C1271E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0062864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xfrm>
            <a:off x="457200" y="6356351"/>
            <a:ext cx="2133600" cy="365125"/>
          </a:xfrm>
          <a:prstGeom prst="rect">
            <a:avLst/>
          </a:prstGeom>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xfrm>
            <a:off x="6553200" y="6356351"/>
            <a:ext cx="2133600" cy="365125"/>
          </a:xfrm>
          <a:prstGeom prst="rect">
            <a:avLst/>
          </a:prstGeom>
          <a:ln/>
        </p:spPr>
        <p:txBody>
          <a:bodyPr/>
          <a:lstStyle>
            <a:lvl1pPr>
              <a:defRPr/>
            </a:lvl1pPr>
          </a:lstStyle>
          <a:p>
            <a:pPr>
              <a:defRPr/>
            </a:pPr>
            <a:fld id="{E034D84D-00D3-484D-8BDD-F0B3C18239EE}" type="slidenum">
              <a:rPr lang="en-US">
                <a:solidFill>
                  <a:srgbClr val="000000"/>
                </a:solidFill>
              </a:rPr>
              <a:pPr>
                <a:defRPr/>
              </a:pPr>
              <a:t>‹#›</a:t>
            </a:fld>
            <a:endParaRPr lang="en-US" dirty="0">
              <a:solidFill>
                <a:srgbClr val="000000"/>
              </a:solidFill>
            </a:endParaRPr>
          </a:p>
        </p:txBody>
      </p:sp>
      <p:pic>
        <p:nvPicPr>
          <p:cNvPr id="9" name="Picture 8" descr="cover1.jpg"/>
          <p:cNvPicPr>
            <a:picLocks noChangeAspect="1"/>
          </p:cNvPicPr>
          <p:nvPr userDrawn="1"/>
        </p:nvPicPr>
        <p:blipFill>
          <a:blip r:embed="rId2" cstate="print"/>
          <a:stretch>
            <a:fillRect/>
          </a:stretch>
        </p:blipFill>
        <p:spPr>
          <a:xfrm>
            <a:off x="0" y="4756"/>
            <a:ext cx="9144000" cy="6848488"/>
          </a:xfrm>
          <a:prstGeom prst="rect">
            <a:avLst/>
          </a:prstGeom>
        </p:spPr>
      </p:pic>
    </p:spTree>
    <p:extLst>
      <p:ext uri="{BB962C8B-B14F-4D97-AF65-F5344CB8AC3E}">
        <p14:creationId xmlns:p14="http://schemas.microsoft.com/office/powerpoint/2010/main" xmlns="" val="39771427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1.jpeg"/><Relationship Id="rId2" Type="http://schemas.openxmlformats.org/officeDocument/2006/relationships/slideLayout" Target="../slideLayouts/slideLayout68.xml"/><Relationship Id="rId16"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image" Target="../media/image1.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7.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2F83B-1085-439C-A26D-EB4DF3D7322F}" type="datetimeFigureOut">
              <a:rPr lang="en-GB" smtClean="0"/>
              <a:pPr/>
              <a:t>15/10/2018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2541309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02498152-091B-4601-9100-5127B8EB5152}"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xmlns="" val="1392043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02498152-091B-4601-9100-5127B8EB5152}"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xmlns="" val="22074804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02498152-091B-4601-9100-5127B8EB5152}"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xmlns="" val="192337590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fontAlgn="base">
              <a:spcBef>
                <a:spcPct val="0"/>
              </a:spcBef>
              <a:spcAft>
                <a:spcPct val="0"/>
              </a:spcAft>
              <a:defRPr/>
            </a:pPr>
            <a:fld id="{FACEAD0C-EC99-4DF8-A60F-219EC5C690AC}"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xmlns="" val="120854178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GB" dirty="0">
              <a:solidFill>
                <a:srgbClr val="000000"/>
              </a:solidFill>
              <a:cs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GB" dirty="0">
              <a:solidFill>
                <a:srgbClr val="000000"/>
              </a:solidFill>
              <a:cs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7EA1B24B-96E1-483A-962D-FBDDEADA279F}" type="slidenum">
              <a:rPr lang="en-GB">
                <a:solidFill>
                  <a:srgbClr val="000000"/>
                </a:solidFill>
                <a:cs typeface="Arial" pitchFamily="34" charset="0"/>
              </a:rPr>
              <a:pPr fontAlgn="base">
                <a:spcBef>
                  <a:spcPct val="0"/>
                </a:spcBef>
                <a:spcAft>
                  <a:spcPct val="0"/>
                </a:spcAft>
                <a:defRPr/>
              </a:pPr>
              <a:t>‹#›</a:t>
            </a:fld>
            <a:endParaRPr lang="en-GB" dirty="0">
              <a:solidFill>
                <a:srgbClr val="000000"/>
              </a:solidFill>
              <a:cs typeface="Arial" pitchFamily="34" charset="0"/>
            </a:endParaRPr>
          </a:p>
        </p:txBody>
      </p:sp>
    </p:spTree>
    <p:extLst>
      <p:ext uri="{BB962C8B-B14F-4D97-AF65-F5344CB8AC3E}">
        <p14:creationId xmlns:p14="http://schemas.microsoft.com/office/powerpoint/2010/main" xmlns="" val="1649056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fontAlgn="base">
              <a:spcBef>
                <a:spcPct val="0"/>
              </a:spcBef>
              <a:spcAft>
                <a:spcPct val="0"/>
              </a:spcAft>
              <a:defRPr/>
            </a:pPr>
            <a:fld id="{FACEAD0C-EC99-4DF8-A60F-219EC5C690AC}"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xmlns="" val="30099040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dhiambo@agreement.co.za"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www.buildnet.co.za/akani/2005/mar/05.html"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620688"/>
            <a:ext cx="8229600" cy="796950"/>
          </a:xfrm>
        </p:spPr>
        <p:txBody>
          <a:bodyPr/>
          <a:lstStyle/>
          <a:p>
            <a:pPr eaLnBrk="1" hangingPunct="1"/>
            <a:r>
              <a:rPr lang="en-US" b="1" dirty="0" smtClean="0">
                <a:solidFill>
                  <a:srgbClr val="669900"/>
                </a:solidFill>
                <a:latin typeface="Calibri" pitchFamily="34" charset="0"/>
                <a:cs typeface="Calibri" pitchFamily="34" charset="0"/>
              </a:rPr>
              <a:t>Agrément South Africa</a:t>
            </a:r>
            <a:endParaRPr lang="fr-FR" b="1" dirty="0" smtClean="0">
              <a:solidFill>
                <a:srgbClr val="669900"/>
              </a:solidFill>
              <a:latin typeface="Calibri" pitchFamily="34" charset="0"/>
              <a:cs typeface="Calibri" pitchFamily="34" charset="0"/>
            </a:endParaRPr>
          </a:p>
        </p:txBody>
      </p:sp>
      <p:sp>
        <p:nvSpPr>
          <p:cNvPr id="67587" name="Espace réservé du contenu 2"/>
          <p:cNvSpPr>
            <a:spLocks noGrp="1"/>
          </p:cNvSpPr>
          <p:nvPr>
            <p:ph type="body" idx="1"/>
          </p:nvPr>
        </p:nvSpPr>
        <p:spPr>
          <a:xfrm>
            <a:off x="323850" y="1600200"/>
            <a:ext cx="8640763" cy="4276725"/>
          </a:xfrm>
        </p:spPr>
        <p:txBody>
          <a:bodyPr/>
          <a:lstStyle/>
          <a:p>
            <a:pPr algn="ctr">
              <a:buFontTx/>
              <a:buNone/>
            </a:pPr>
            <a:r>
              <a:rPr lang="en-ZA" sz="1800" b="1" dirty="0">
                <a:latin typeface="Calibri" pitchFamily="34" charset="0"/>
                <a:cs typeface="Calibri" pitchFamily="34" charset="0"/>
              </a:rPr>
              <a:t> </a:t>
            </a:r>
            <a:r>
              <a:rPr lang="en-ZA" sz="2000" b="1" dirty="0">
                <a:latin typeface="Calibri" pitchFamily="34" charset="0"/>
                <a:cs typeface="Calibri" pitchFamily="34" charset="0"/>
              </a:rPr>
              <a:t>PRESENTATION OF </a:t>
            </a:r>
            <a:r>
              <a:rPr lang="en-ZA" sz="2000" b="1" dirty="0" smtClean="0">
                <a:latin typeface="Calibri" pitchFamily="34" charset="0"/>
                <a:cs typeface="Calibri" pitchFamily="34" charset="0"/>
              </a:rPr>
              <a:t>2017/18 </a:t>
            </a:r>
            <a:r>
              <a:rPr lang="en-ZA" sz="2000" b="1" dirty="0">
                <a:latin typeface="Calibri" pitchFamily="34" charset="0"/>
                <a:cs typeface="Calibri" pitchFamily="34" charset="0"/>
              </a:rPr>
              <a:t>ANNUAL </a:t>
            </a:r>
            <a:r>
              <a:rPr lang="en-ZA" sz="2000" b="1" dirty="0" smtClean="0">
                <a:latin typeface="Calibri" pitchFamily="34" charset="0"/>
                <a:cs typeface="Calibri" pitchFamily="34" charset="0"/>
              </a:rPr>
              <a:t>REPORT  </a:t>
            </a:r>
            <a:r>
              <a:rPr lang="en-ZA" sz="2000" b="1" dirty="0">
                <a:latin typeface="Calibri" pitchFamily="34" charset="0"/>
                <a:cs typeface="Calibri" pitchFamily="34" charset="0"/>
              </a:rPr>
              <a:t>TO </a:t>
            </a:r>
            <a:r>
              <a:rPr lang="en-ZA" sz="2000" b="1" dirty="0" smtClean="0">
                <a:latin typeface="Calibri" pitchFamily="34" charset="0"/>
                <a:cs typeface="Calibri" pitchFamily="34" charset="0"/>
              </a:rPr>
              <a:t>THE PARLIAMENTARY PORTFOLIO COMMITTEE ON PUBLIC WORKS</a:t>
            </a:r>
            <a:endParaRPr lang="en-ZA" sz="2000" dirty="0">
              <a:latin typeface="Calibri" panose="020F0502020204030204" pitchFamily="34" charset="0"/>
            </a:endParaRPr>
          </a:p>
          <a:p>
            <a:pPr marL="0" indent="0" algn="ctr">
              <a:buNone/>
            </a:pPr>
            <a:r>
              <a:rPr lang="en-ZA" sz="2000" b="1" dirty="0">
                <a:latin typeface="Calibri" panose="020F0502020204030204" pitchFamily="34" charset="0"/>
              </a:rPr>
              <a:t>Date</a:t>
            </a:r>
            <a:r>
              <a:rPr lang="en-ZA" sz="2000" dirty="0">
                <a:latin typeface="Calibri" panose="020F0502020204030204" pitchFamily="34" charset="0"/>
              </a:rPr>
              <a:t>: </a:t>
            </a:r>
            <a:r>
              <a:rPr lang="en-ZA" sz="2000" b="1" dirty="0" smtClean="0">
                <a:latin typeface="Calibri" panose="020F0502020204030204" pitchFamily="34" charset="0"/>
              </a:rPr>
              <a:t>Thursday, 11 October 2018</a:t>
            </a:r>
            <a:endParaRPr lang="en-ZA" sz="2000" dirty="0">
              <a:latin typeface="Calibri" panose="020F0502020204030204" pitchFamily="34" charset="0"/>
            </a:endParaRPr>
          </a:p>
          <a:p>
            <a:pPr marL="0" indent="0" algn="ctr">
              <a:buNone/>
            </a:pPr>
            <a:r>
              <a:rPr lang="en-GB" sz="2000" b="1" dirty="0" smtClean="0">
                <a:latin typeface="Calibri" panose="020F0502020204030204" pitchFamily="34" charset="0"/>
              </a:rPr>
              <a:t>Parliament, Cape Town </a:t>
            </a:r>
            <a:endParaRPr lang="en-ZA" sz="2000" b="1" dirty="0" smtClean="0">
              <a:latin typeface="Calibri" panose="020F0502020204030204" pitchFamily="34" charset="0"/>
            </a:endParaRPr>
          </a:p>
          <a:p>
            <a:pPr marL="0" indent="0" algn="ctr">
              <a:buNone/>
            </a:pPr>
            <a:endParaRPr lang="en-ZA" sz="2000" dirty="0">
              <a:latin typeface="Calibri" panose="020F0502020204030204" pitchFamily="34" charset="0"/>
            </a:endParaRPr>
          </a:p>
          <a:p>
            <a:pPr marL="0" indent="0" algn="ctr">
              <a:buNone/>
            </a:pPr>
            <a:endParaRPr lang="en-ZA" sz="2000" dirty="0" smtClean="0">
              <a:latin typeface="Calibri" panose="020F0502020204030204" pitchFamily="34" charset="0"/>
            </a:endParaRPr>
          </a:p>
          <a:p>
            <a:pPr marL="0" indent="0" algn="ctr">
              <a:buNone/>
            </a:pPr>
            <a:r>
              <a:rPr lang="en-ZA" sz="2000" b="1" dirty="0" err="1" smtClean="0">
                <a:latin typeface="Calibri" panose="020F0502020204030204" pitchFamily="34" charset="0"/>
              </a:rPr>
              <a:t>Dr.</a:t>
            </a:r>
            <a:r>
              <a:rPr lang="en-ZA" sz="2000" b="1" dirty="0">
                <a:latin typeface="Calibri" panose="020F0502020204030204" pitchFamily="34" charset="0"/>
              </a:rPr>
              <a:t> </a:t>
            </a:r>
            <a:r>
              <a:rPr lang="en-ZA" sz="2000" b="1" dirty="0" smtClean="0">
                <a:latin typeface="Calibri" panose="020F0502020204030204" pitchFamily="34" charset="0"/>
              </a:rPr>
              <a:t>Jeffrey </a:t>
            </a:r>
            <a:r>
              <a:rPr lang="en-ZA" sz="2000" b="1" dirty="0">
                <a:latin typeface="Calibri" panose="020F0502020204030204" pitchFamily="34" charset="0"/>
              </a:rPr>
              <a:t>Mahachi: Acting </a:t>
            </a:r>
            <a:r>
              <a:rPr lang="en-ZA" sz="2000" b="1" dirty="0" smtClean="0">
                <a:latin typeface="Calibri" panose="020F0502020204030204" pitchFamily="34" charset="0"/>
              </a:rPr>
              <a:t>Chairperson Agrement South Africa</a:t>
            </a:r>
            <a:endParaRPr lang="en-ZA" sz="2000" b="1" dirty="0">
              <a:latin typeface="Calibri" panose="020F0502020204030204" pitchFamily="34" charset="0"/>
            </a:endParaRPr>
          </a:p>
          <a:p>
            <a:pPr marL="0" indent="0" algn="ctr">
              <a:buNone/>
            </a:pPr>
            <a:r>
              <a:rPr lang="en-ZA" sz="2000" b="1" dirty="0" smtClean="0">
                <a:latin typeface="Calibri" panose="020F0502020204030204" pitchFamily="34" charset="0"/>
              </a:rPr>
              <a:t>Mr. Joe Odhiambo: CEO, Agrément South Africa</a:t>
            </a:r>
            <a:r>
              <a:rPr lang="en-ZA" sz="2000" b="1" dirty="0">
                <a:latin typeface="Calibri" panose="020F0502020204030204" pitchFamily="34" charset="0"/>
              </a:rPr>
              <a:t> </a:t>
            </a:r>
            <a:endParaRPr lang="en-ZA" sz="2000" b="1" dirty="0" smtClean="0">
              <a:latin typeface="Calibri" panose="020F0502020204030204" pitchFamily="34" charset="0"/>
            </a:endParaRPr>
          </a:p>
          <a:p>
            <a:pPr marL="0" indent="0" algn="ctr">
              <a:buNone/>
            </a:pPr>
            <a:r>
              <a:rPr lang="en-ZA" sz="2000" b="1" dirty="0" smtClean="0">
                <a:latin typeface="Calibri" panose="020F0502020204030204" pitchFamily="34" charset="0"/>
              </a:rPr>
              <a:t>Mrs. Inge Vieira: CFO, </a:t>
            </a:r>
            <a:r>
              <a:rPr lang="en-ZA" sz="2000" b="1" dirty="0">
                <a:latin typeface="Calibri" panose="020F0502020204030204" pitchFamily="34" charset="0"/>
              </a:rPr>
              <a:t>Agrément South Africa</a:t>
            </a:r>
          </a:p>
          <a:p>
            <a:pPr algn="ctr">
              <a:buFontTx/>
              <a:buNone/>
            </a:pPr>
            <a:r>
              <a:rPr lang="en-ZA" sz="1800" b="1" dirty="0" smtClean="0">
                <a:latin typeface="Calibri" pitchFamily="34" charset="0"/>
                <a:cs typeface="Calibri" pitchFamily="34" charset="0"/>
              </a:rPr>
              <a:t>Tel: 012 841 4075</a:t>
            </a:r>
            <a:endParaRPr lang="en-GB" sz="1800" b="1" dirty="0" smtClean="0">
              <a:latin typeface="Calibri" pitchFamily="34" charset="0"/>
              <a:cs typeface="Calibri" pitchFamily="34" charset="0"/>
            </a:endParaRPr>
          </a:p>
          <a:p>
            <a:pPr algn="ctr">
              <a:buFontTx/>
              <a:buNone/>
            </a:pPr>
            <a:r>
              <a:rPr lang="en-ZA" sz="1400" b="1" dirty="0" smtClean="0">
                <a:latin typeface="Calibri" pitchFamily="34" charset="0"/>
                <a:cs typeface="Calibri" pitchFamily="34" charset="0"/>
                <a:hlinkClick r:id="rId3"/>
              </a:rPr>
              <a:t>jodhiambo@agrement.co.za</a:t>
            </a:r>
            <a:r>
              <a:rPr lang="en-ZA" sz="1400" b="1" dirty="0" smtClean="0">
                <a:latin typeface="Calibri" pitchFamily="34" charset="0"/>
                <a:cs typeface="Calibri" pitchFamily="34" charset="0"/>
              </a:rPr>
              <a:t> </a:t>
            </a:r>
          </a:p>
        </p:txBody>
      </p:sp>
      <p:pic>
        <p:nvPicPr>
          <p:cNvPr id="6758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994400"/>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0" name="Picture 4" descr="Wftao"/>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23928" y="5993508"/>
            <a:ext cx="1223962"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1" name="Picture 91" descr="thumb05">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86860" y="6027983"/>
            <a:ext cx="9159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92" name="Date Placeholder 3"/>
          <p:cNvSpPr txBox="1">
            <a:spLocks noGrp="1"/>
          </p:cNvSpPr>
          <p:nvPr/>
        </p:nvSpPr>
        <p:spPr bwMode="auto">
          <a:xfrm>
            <a:off x="285750" y="142875"/>
            <a:ext cx="228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57B3CB2D-ED30-45AA-9CA3-BF7CFA0784E0}" type="datetime2">
              <a:rPr lang="en-GB" sz="1400">
                <a:solidFill>
                  <a:srgbClr val="5F5F5F"/>
                </a:solidFill>
                <a:latin typeface="Calibri" pitchFamily="34" charset="0"/>
              </a:rPr>
              <a:pPr eaLnBrk="1" fontAlgn="base" hangingPunct="1">
                <a:spcBef>
                  <a:spcPct val="0"/>
                </a:spcBef>
                <a:spcAft>
                  <a:spcPct val="0"/>
                </a:spcAft>
              </a:pPr>
              <a:t>Monday, 15 October 2018</a:t>
            </a:fld>
            <a:endParaRPr lang="en-GB" sz="1400" dirty="0">
              <a:solidFill>
                <a:srgbClr val="5F5F5F"/>
              </a:solidFill>
              <a:latin typeface="Calibri" pitchFamily="34" charset="0"/>
            </a:endParaRPr>
          </a:p>
          <a:p>
            <a:pPr eaLnBrk="1" fontAlgn="base" hangingPunct="1">
              <a:spcBef>
                <a:spcPct val="0"/>
              </a:spcBef>
              <a:spcAft>
                <a:spcPct val="0"/>
              </a:spcAft>
            </a:pPr>
            <a:r>
              <a:rPr lang="en-ZA" sz="1400" b="1" dirty="0">
                <a:solidFill>
                  <a:srgbClr val="C00000"/>
                </a:solidFill>
                <a:latin typeface="Calibri" pitchFamily="34" charset="0"/>
              </a:rPr>
              <a:t>www.agrement.co.za</a:t>
            </a:r>
          </a:p>
          <a:p>
            <a:pPr eaLnBrk="1" fontAlgn="base" hangingPunct="1">
              <a:spcBef>
                <a:spcPct val="0"/>
              </a:spcBef>
              <a:spcAft>
                <a:spcPct val="0"/>
              </a:spcAft>
            </a:pPr>
            <a:endParaRPr lang="en-GB" sz="1400" dirty="0">
              <a:solidFill>
                <a:srgbClr val="5F5F5F"/>
              </a:solidFill>
              <a:latin typeface="Calibri" pitchFamily="34" charset="0"/>
            </a:endParaRPr>
          </a:p>
        </p:txBody>
      </p:sp>
      <p:sp>
        <p:nvSpPr>
          <p:cNvPr id="67593" name="Rectangle 11"/>
          <p:cNvSpPr>
            <a:spLocks noChangeArrowheads="1"/>
          </p:cNvSpPr>
          <p:nvPr/>
        </p:nvSpPr>
        <p:spPr bwMode="auto">
          <a:xfrm>
            <a:off x="7358063" y="142875"/>
            <a:ext cx="66556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a:solidFill>
                  <a:srgbClr val="5F5F5F"/>
                </a:solidFill>
                <a:latin typeface="Calibri" pitchFamily="34" charset="0"/>
              </a:rPr>
              <a:t>Slide </a:t>
            </a:r>
            <a:fld id="{A1E4DE43-175D-40DF-A305-E62B19A68DB8}" type="slidenum">
              <a:rPr lang="en-GB" sz="1400">
                <a:solidFill>
                  <a:srgbClr val="5F5F5F"/>
                </a:solidFill>
                <a:latin typeface="Calibri" pitchFamily="34" charset="0"/>
              </a:rPr>
              <a:pPr fontAlgn="base">
                <a:spcBef>
                  <a:spcPct val="0"/>
                </a:spcBef>
                <a:spcAft>
                  <a:spcPct val="0"/>
                </a:spcAft>
              </a:pPr>
              <a:t>1</a:t>
            </a:fld>
            <a:endParaRPr lang="en-GB" sz="1400" dirty="0">
              <a:solidFill>
                <a:srgbClr val="5F5F5F"/>
              </a:solidFill>
              <a:latin typeface="Calibri" pitchFamily="34" charset="0"/>
            </a:endParaRPr>
          </a:p>
        </p:txBody>
      </p:sp>
    </p:spTree>
    <p:extLst>
      <p:ext uri="{BB962C8B-B14F-4D97-AF65-F5344CB8AC3E}">
        <p14:creationId xmlns:p14="http://schemas.microsoft.com/office/powerpoint/2010/main" xmlns="" val="11448106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800" decel="100000"/>
                                        <p:tgtEl>
                                          <p:spTgt spid="4098"/>
                                        </p:tgtEl>
                                      </p:cBhvr>
                                    </p:animEffect>
                                    <p:anim calcmode="lin" valueType="num">
                                      <p:cBhvr>
                                        <p:cTn id="8" dur="800" decel="100000" fill="hold"/>
                                        <p:tgtEl>
                                          <p:spTgt spid="4098"/>
                                        </p:tgtEl>
                                        <p:attrNameLst>
                                          <p:attrName>style.rotation</p:attrName>
                                        </p:attrNameLst>
                                      </p:cBhvr>
                                      <p:tavLst>
                                        <p:tav tm="0">
                                          <p:val>
                                            <p:fltVal val="-90"/>
                                          </p:val>
                                        </p:tav>
                                        <p:tav tm="100000">
                                          <p:val>
                                            <p:fltVal val="0"/>
                                          </p:val>
                                        </p:tav>
                                      </p:tavLst>
                                    </p:anim>
                                    <p:anim calcmode="lin" valueType="num">
                                      <p:cBhvr>
                                        <p:cTn id="9" dur="800" decel="100000" fill="hold"/>
                                        <p:tgtEl>
                                          <p:spTgt spid="4098"/>
                                        </p:tgtEl>
                                        <p:attrNameLst>
                                          <p:attrName>ppt_x</p:attrName>
                                        </p:attrNameLst>
                                      </p:cBhvr>
                                      <p:tavLst>
                                        <p:tav tm="0">
                                          <p:val>
                                            <p:strVal val="#ppt_x+0.4"/>
                                          </p:val>
                                        </p:tav>
                                        <p:tav tm="100000">
                                          <p:val>
                                            <p:strVal val="#ppt_x-0.05"/>
                                          </p:val>
                                        </p:tav>
                                      </p:tavLst>
                                    </p:anim>
                                    <p:anim calcmode="lin" valueType="num">
                                      <p:cBhvr>
                                        <p:cTn id="10" dur="800" decel="100000" fill="hold"/>
                                        <p:tgtEl>
                                          <p:spTgt spid="40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51620" y="418753"/>
            <a:ext cx="6984776" cy="561975"/>
          </a:xfrm>
        </p:spPr>
        <p:txBody>
          <a:bodyPr>
            <a:noAutofit/>
          </a:bodyPr>
          <a:lstStyle/>
          <a:p>
            <a:r>
              <a:rPr lang="en-ZA" sz="2800" dirty="0" smtClean="0">
                <a:solidFill>
                  <a:srgbClr val="669900"/>
                </a:solidFill>
                <a:latin typeface="Calibri" panose="020F0502020204030204" pitchFamily="34" charset="0"/>
              </a:rPr>
              <a:t>1.4 Chairperson's review</a:t>
            </a:r>
            <a:r>
              <a:rPr lang="en-ZA" sz="2800" baseline="30000" dirty="0" smtClean="0">
                <a:solidFill>
                  <a:srgbClr val="669900"/>
                </a:solidFill>
                <a:latin typeface="Calibri" pitchFamily="34" charset="0"/>
              </a:rPr>
              <a:t>2</a:t>
            </a:r>
            <a:endParaRPr lang="en-ZA" sz="2800" dirty="0">
              <a:solidFill>
                <a:srgbClr val="669900"/>
              </a:solidFill>
              <a:latin typeface="Calibri" panose="020F0502020204030204" pitchFamily="34" charset="0"/>
            </a:endParaRPr>
          </a:p>
        </p:txBody>
      </p:sp>
      <p:sp>
        <p:nvSpPr>
          <p:cNvPr id="3" name="Content Placeholder 2"/>
          <p:cNvSpPr>
            <a:spLocks noGrp="1"/>
          </p:cNvSpPr>
          <p:nvPr>
            <p:ph idx="4294967295"/>
          </p:nvPr>
        </p:nvSpPr>
        <p:spPr>
          <a:xfrm>
            <a:off x="179512" y="980728"/>
            <a:ext cx="8712968" cy="5256212"/>
          </a:xfrm>
        </p:spPr>
        <p:txBody>
          <a:bodyPr>
            <a:normAutofit fontScale="92500"/>
          </a:bodyPr>
          <a:lstStyle/>
          <a:p>
            <a:pPr algn="just">
              <a:buFont typeface="Wingdings" panose="05000000000000000000" pitchFamily="2" charset="2"/>
              <a:buChar char="Ø"/>
            </a:pPr>
            <a:r>
              <a:rPr lang="en-ZA" sz="2800" dirty="0" smtClean="0">
                <a:latin typeface="Calibri" panose="020F0502020204030204" pitchFamily="34" charset="0"/>
              </a:rPr>
              <a:t>Agrément South Africa played </a:t>
            </a:r>
            <a:r>
              <a:rPr lang="en-ZA" sz="2800" dirty="0">
                <a:latin typeface="Calibri" panose="020F0502020204030204" pitchFamily="34" charset="0"/>
              </a:rPr>
              <a:t>a key role in the introduction of fit-for-purpose innovative construction technologies for the built environment. The National Department of Human Settlements continue to rely on the technical assessments undertaken by the organisation in the selection process of non-standardised building systems and products. The organisation managed to achieve a high level of planned and approved performance targets for the year despite challenges due to transitional arrangements;</a:t>
            </a:r>
          </a:p>
          <a:p>
            <a:pPr algn="just">
              <a:buFont typeface="Wingdings" panose="05000000000000000000" pitchFamily="2" charset="2"/>
              <a:buChar char="Ø"/>
            </a:pPr>
            <a:r>
              <a:rPr lang="en-ZA" sz="2800" dirty="0">
                <a:latin typeface="Calibri" panose="020F0502020204030204" pitchFamily="34" charset="0"/>
              </a:rPr>
              <a:t>During the year under review, the Board established two new sub-committees. These were the Audit and Risk and the Human Resources and Remuneration sub-committees. </a:t>
            </a:r>
          </a:p>
          <a:p>
            <a:pPr algn="just">
              <a:lnSpc>
                <a:spcPct val="150000"/>
              </a:lnSpc>
              <a:spcAft>
                <a:spcPts val="1000"/>
              </a:spcAft>
            </a:pPr>
            <a:endParaRPr lang="en-GB" sz="2400" dirty="0" smtClean="0"/>
          </a:p>
          <a:p>
            <a:pPr algn="just">
              <a:lnSpc>
                <a:spcPct val="150000"/>
              </a:lnSpc>
              <a:spcAft>
                <a:spcPts val="1000"/>
              </a:spcAft>
            </a:pPr>
            <a:endParaRPr lang="en-GB" sz="2400" dirty="0" smtClean="0">
              <a:ea typeface="Calibri"/>
              <a:cs typeface="Calibri"/>
            </a:endParaRPr>
          </a:p>
          <a:p>
            <a:pPr algn="just">
              <a:lnSpc>
                <a:spcPct val="150000"/>
              </a:lnSpc>
              <a:spcAft>
                <a:spcPts val="1000"/>
              </a:spcAft>
            </a:pPr>
            <a:endParaRPr lang="en-GB" sz="2400" dirty="0" smtClean="0">
              <a:ea typeface="Calibri"/>
              <a:cs typeface="Times New Roman"/>
            </a:endParaRPr>
          </a:p>
          <a:p>
            <a:endParaRPr lang="en-GB" dirty="0"/>
          </a:p>
        </p:txBody>
      </p:sp>
    </p:spTree>
    <p:extLst>
      <p:ext uri="{BB962C8B-B14F-4D97-AF65-F5344CB8AC3E}">
        <p14:creationId xmlns:p14="http://schemas.microsoft.com/office/powerpoint/2010/main" xmlns="" val="140520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9592" y="416934"/>
            <a:ext cx="6984776" cy="561975"/>
          </a:xfrm>
        </p:spPr>
        <p:txBody>
          <a:bodyPr>
            <a:noAutofit/>
          </a:bodyPr>
          <a:lstStyle/>
          <a:p>
            <a:r>
              <a:rPr lang="en-ZA" sz="2800" dirty="0" smtClean="0">
                <a:solidFill>
                  <a:srgbClr val="669900"/>
                </a:solidFill>
                <a:latin typeface="Calibri" panose="020F0502020204030204" pitchFamily="34" charset="0"/>
              </a:rPr>
              <a:t>1.5 Background</a:t>
            </a:r>
            <a:endParaRPr lang="en-GB" sz="2800" dirty="0">
              <a:solidFill>
                <a:srgbClr val="669900"/>
              </a:solidFill>
              <a:latin typeface="Calibri" panose="020F0502020204030204" pitchFamily="34" charset="0"/>
            </a:endParaRPr>
          </a:p>
        </p:txBody>
      </p:sp>
      <p:sp>
        <p:nvSpPr>
          <p:cNvPr id="3" name="Content Placeholder 2"/>
          <p:cNvSpPr>
            <a:spLocks noGrp="1"/>
          </p:cNvSpPr>
          <p:nvPr>
            <p:ph idx="4294967295"/>
          </p:nvPr>
        </p:nvSpPr>
        <p:spPr>
          <a:xfrm>
            <a:off x="539552" y="980728"/>
            <a:ext cx="8229600" cy="5256212"/>
          </a:xfrm>
        </p:spPr>
        <p:txBody>
          <a:bodyPr>
            <a:normAutofit/>
          </a:bodyPr>
          <a:lstStyle/>
          <a:p>
            <a:pPr algn="just">
              <a:buFont typeface="Wingdings" panose="05000000000000000000" pitchFamily="2" charset="2"/>
              <a:buChar char="Ø"/>
            </a:pPr>
            <a:r>
              <a:rPr lang="en-GB" sz="2400" dirty="0">
                <a:latin typeface="Calibri" panose="020F0502020204030204" pitchFamily="34" charset="0"/>
              </a:rPr>
              <a:t>Agrément South Africa was established by the then Minister of Public works in </a:t>
            </a:r>
            <a:r>
              <a:rPr lang="en-GB" sz="2400" dirty="0" smtClean="0">
                <a:latin typeface="Calibri" panose="020F0502020204030204" pitchFamily="34" charset="0"/>
              </a:rPr>
              <a:t>1969; </a:t>
            </a:r>
            <a:endParaRPr lang="en-GB" sz="2400" dirty="0">
              <a:latin typeface="Calibri" panose="020F0502020204030204" pitchFamily="34" charset="0"/>
            </a:endParaRPr>
          </a:p>
          <a:p>
            <a:pPr algn="just">
              <a:buFont typeface="Wingdings" panose="05000000000000000000" pitchFamily="2" charset="2"/>
              <a:buChar char="Ø"/>
            </a:pPr>
            <a:r>
              <a:rPr lang="en-ZA" sz="2400" dirty="0" smtClean="0">
                <a:latin typeface="Calibri" panose="020F0502020204030204" pitchFamily="34" charset="0"/>
              </a:rPr>
              <a:t>It </a:t>
            </a:r>
            <a:r>
              <a:rPr lang="en-ZA" sz="2400" dirty="0">
                <a:latin typeface="Calibri" panose="020F0502020204030204" pitchFamily="34" charset="0"/>
              </a:rPr>
              <a:t>serves the construction and building industry by providing valuable specialised testing of new and innovative </a:t>
            </a:r>
            <a:r>
              <a:rPr lang="en-ZA" sz="2400" dirty="0" smtClean="0">
                <a:latin typeface="Calibri" panose="020F0502020204030204" pitchFamily="34" charset="0"/>
              </a:rPr>
              <a:t>systems;</a:t>
            </a:r>
            <a:endParaRPr lang="en-ZA" sz="2400" dirty="0">
              <a:latin typeface="Calibri" panose="020F0502020204030204" pitchFamily="34" charset="0"/>
            </a:endParaRPr>
          </a:p>
          <a:p>
            <a:pPr algn="just">
              <a:buFont typeface="Wingdings" panose="05000000000000000000"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technical </a:t>
            </a:r>
            <a:r>
              <a:rPr lang="en-ZA" sz="2400" dirty="0" smtClean="0">
                <a:latin typeface="Calibri" panose="020F0502020204030204" pitchFamily="34" charset="0"/>
              </a:rPr>
              <a:t>assessment serves </a:t>
            </a:r>
            <a:r>
              <a:rPr lang="en-ZA" sz="2400" dirty="0">
                <a:latin typeface="Calibri" panose="020F0502020204030204" pitchFamily="34" charset="0"/>
              </a:rPr>
              <a:t>the construction and building control officials with an authoritative technical scientific assessment of system </a:t>
            </a:r>
            <a:r>
              <a:rPr lang="en-ZA" sz="2400" dirty="0" smtClean="0">
                <a:latin typeface="Calibri" panose="020F0502020204030204" pitchFamily="34" charset="0"/>
              </a:rPr>
              <a:t>performance; </a:t>
            </a:r>
            <a:endParaRPr lang="en-ZA" sz="2400" dirty="0">
              <a:latin typeface="Calibri" panose="020F0502020204030204" pitchFamily="34" charset="0"/>
            </a:endParaRPr>
          </a:p>
          <a:p>
            <a:pPr algn="just">
              <a:buFont typeface="Wingdings" panose="05000000000000000000" pitchFamily="2" charset="2"/>
              <a:buChar char="Ø"/>
            </a:pPr>
            <a:r>
              <a:rPr lang="en-ZA" sz="2400" dirty="0" smtClean="0">
                <a:latin typeface="Calibri" panose="020F0502020204030204" pitchFamily="34" charset="0"/>
              </a:rPr>
              <a:t>This </a:t>
            </a:r>
            <a:r>
              <a:rPr lang="en-ZA" sz="2400" dirty="0">
                <a:latin typeface="Calibri" panose="020F0502020204030204" pitchFamily="34" charset="0"/>
              </a:rPr>
              <a:t>enables them to be able to make expert judgement on the suitability or otherwise of a particular product in their areas of </a:t>
            </a:r>
            <a:r>
              <a:rPr lang="en-ZA" sz="2400" dirty="0" smtClean="0">
                <a:latin typeface="Calibri" panose="020F0502020204030204" pitchFamily="34" charset="0"/>
              </a:rPr>
              <a:t>jurisdiction;</a:t>
            </a:r>
            <a:endParaRPr lang="en-ZA" sz="2400" dirty="0">
              <a:latin typeface="Calibri" panose="020F0502020204030204" pitchFamily="34" charset="0"/>
            </a:endParaRPr>
          </a:p>
          <a:p>
            <a:pPr algn="just">
              <a:buFont typeface="Wingdings" panose="05000000000000000000" pitchFamily="2" charset="2"/>
              <a:buChar char="Ø"/>
            </a:pPr>
            <a:r>
              <a:rPr lang="en-ZA" sz="2400" dirty="0" smtClean="0">
                <a:latin typeface="Calibri" panose="020F0502020204030204" pitchFamily="34" charset="0"/>
              </a:rPr>
              <a:t>This </a:t>
            </a:r>
            <a:r>
              <a:rPr lang="en-ZA" sz="2400" dirty="0">
                <a:latin typeface="Calibri" panose="020F0502020204030204" pitchFamily="34" charset="0"/>
              </a:rPr>
              <a:t>strategic assistance provides valuable information and thereby enables modern construction method come to the fore.</a:t>
            </a:r>
          </a:p>
          <a:p>
            <a:pPr algn="just">
              <a:lnSpc>
                <a:spcPct val="150000"/>
              </a:lnSpc>
              <a:spcAft>
                <a:spcPts val="1000"/>
              </a:spcAft>
            </a:pPr>
            <a:endParaRPr lang="en-GB" sz="2400" dirty="0" smtClean="0"/>
          </a:p>
          <a:p>
            <a:pPr algn="just">
              <a:lnSpc>
                <a:spcPct val="150000"/>
              </a:lnSpc>
              <a:spcAft>
                <a:spcPts val="1000"/>
              </a:spcAft>
            </a:pPr>
            <a:endParaRPr lang="en-GB" sz="2400" dirty="0" smtClean="0">
              <a:ea typeface="Calibri"/>
              <a:cs typeface="Calibri"/>
            </a:endParaRPr>
          </a:p>
          <a:p>
            <a:pPr algn="just">
              <a:lnSpc>
                <a:spcPct val="150000"/>
              </a:lnSpc>
              <a:spcAft>
                <a:spcPts val="1000"/>
              </a:spcAft>
            </a:pPr>
            <a:endParaRPr lang="en-GB" sz="2400" dirty="0" smtClean="0">
              <a:ea typeface="Calibri"/>
              <a:cs typeface="Times New Roman"/>
            </a:endParaRPr>
          </a:p>
          <a:p>
            <a:endParaRPr lang="en-GB" dirty="0"/>
          </a:p>
        </p:txBody>
      </p:sp>
    </p:spTree>
    <p:extLst>
      <p:ext uri="{BB962C8B-B14F-4D97-AF65-F5344CB8AC3E}">
        <p14:creationId xmlns:p14="http://schemas.microsoft.com/office/powerpoint/2010/main" xmlns="" val="128605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827880"/>
            <a:ext cx="7344816" cy="561975"/>
          </a:xfrm>
        </p:spPr>
        <p:txBody>
          <a:bodyPr>
            <a:noAutofit/>
          </a:bodyPr>
          <a:lstStyle/>
          <a:p>
            <a:r>
              <a:rPr lang="en-ZA" sz="2800" dirty="0" smtClean="0">
                <a:solidFill>
                  <a:srgbClr val="669900"/>
                </a:solidFill>
                <a:latin typeface="Calibri" panose="020F0502020204030204" pitchFamily="34" charset="0"/>
              </a:rPr>
              <a:t>1.6 Agrément South Africa’s Board oversight role</a:t>
            </a:r>
            <a:endParaRPr lang="en-ZA" sz="2800" dirty="0">
              <a:solidFill>
                <a:srgbClr val="669900"/>
              </a:solidFill>
              <a:latin typeface="Calibri" panose="020F0502020204030204" pitchFamily="34" charset="0"/>
            </a:endParaRPr>
          </a:p>
        </p:txBody>
      </p:sp>
      <p:sp>
        <p:nvSpPr>
          <p:cNvPr id="3" name="Content Placeholder 2"/>
          <p:cNvSpPr>
            <a:spLocks noGrp="1"/>
          </p:cNvSpPr>
          <p:nvPr>
            <p:ph idx="4294967295"/>
          </p:nvPr>
        </p:nvSpPr>
        <p:spPr>
          <a:xfrm>
            <a:off x="230832" y="1412776"/>
            <a:ext cx="8229600" cy="5256212"/>
          </a:xfrm>
        </p:spPr>
        <p:txBody>
          <a:bodyPr>
            <a:normAutofit/>
          </a:bodyPr>
          <a:lstStyle/>
          <a:p>
            <a:pPr algn="just">
              <a:buFont typeface="Wingdings" panose="05000000000000000000" pitchFamily="2" charset="2"/>
              <a:buChar char="Ø"/>
            </a:pPr>
            <a:r>
              <a:rPr lang="en-ZA" sz="2400" dirty="0" smtClean="0">
                <a:latin typeface="Calibri" panose="020F0502020204030204" pitchFamily="34" charset="0"/>
              </a:rPr>
              <a:t>The National Department </a:t>
            </a:r>
            <a:r>
              <a:rPr lang="en-ZA" sz="2400" dirty="0">
                <a:latin typeface="Calibri" panose="020F0502020204030204" pitchFamily="34" charset="0"/>
              </a:rPr>
              <a:t>of Public Works and the Board of Agrément South Africa continued to play an oversight role over the </a:t>
            </a:r>
            <a:r>
              <a:rPr lang="en-ZA" sz="2400" dirty="0" smtClean="0">
                <a:latin typeface="Calibri" panose="020F0502020204030204" pitchFamily="34" charset="0"/>
              </a:rPr>
              <a:t>entity;</a:t>
            </a:r>
          </a:p>
          <a:p>
            <a:pPr algn="just">
              <a:buFont typeface="Wingdings" panose="05000000000000000000" pitchFamily="2" charset="2"/>
              <a:buChar char="Ø"/>
            </a:pPr>
            <a:r>
              <a:rPr lang="en-ZA" sz="2400" dirty="0" smtClean="0">
                <a:latin typeface="Calibri" panose="020F0502020204030204" pitchFamily="34" charset="0"/>
              </a:rPr>
              <a:t>This </a:t>
            </a:r>
            <a:r>
              <a:rPr lang="en-ZA" sz="2400" dirty="0">
                <a:latin typeface="Calibri" panose="020F0502020204030204" pitchFamily="34" charset="0"/>
              </a:rPr>
              <a:t>is to ensure that </a:t>
            </a:r>
            <a:r>
              <a:rPr lang="en-ZA" sz="2400" dirty="0" smtClean="0">
                <a:latin typeface="Calibri" panose="020F0502020204030204" pitchFamily="34" charset="0"/>
              </a:rPr>
              <a:t>the entity’s mandate </a:t>
            </a:r>
            <a:r>
              <a:rPr lang="en-ZA" sz="2400" dirty="0">
                <a:latin typeface="Calibri" panose="020F0502020204030204" pitchFamily="34" charset="0"/>
              </a:rPr>
              <a:t>is fulfilled whilst also providing guidance under applicable </a:t>
            </a:r>
            <a:r>
              <a:rPr lang="en-ZA" sz="2400" dirty="0" smtClean="0">
                <a:latin typeface="Calibri" panose="020F0502020204030204" pitchFamily="34" charset="0"/>
              </a:rPr>
              <a:t>circumstances;</a:t>
            </a:r>
          </a:p>
          <a:p>
            <a:pPr algn="just">
              <a:buFont typeface="Wingdings" panose="05000000000000000000" pitchFamily="2" charset="2"/>
              <a:buChar char="Ø"/>
            </a:pPr>
            <a:r>
              <a:rPr lang="en-ZA" sz="2400" dirty="0" smtClean="0">
                <a:latin typeface="Calibri" panose="020F0502020204030204" pitchFamily="34" charset="0"/>
              </a:rPr>
              <a:t>In </a:t>
            </a:r>
            <a:r>
              <a:rPr lang="en-ZA" sz="2400" dirty="0">
                <a:latin typeface="Calibri" panose="020F0502020204030204" pitchFamily="34" charset="0"/>
              </a:rPr>
              <a:t>this </a:t>
            </a:r>
            <a:r>
              <a:rPr lang="en-ZA" sz="2400" dirty="0" smtClean="0">
                <a:latin typeface="Calibri" panose="020F0502020204030204" pitchFamily="34" charset="0"/>
              </a:rPr>
              <a:t>regard, </a:t>
            </a:r>
            <a:r>
              <a:rPr lang="en-ZA" sz="2400" dirty="0">
                <a:latin typeface="Calibri" panose="020F0502020204030204" pitchFamily="34" charset="0"/>
              </a:rPr>
              <a:t>regular </a:t>
            </a:r>
            <a:r>
              <a:rPr lang="en-ZA" sz="2400" dirty="0" smtClean="0">
                <a:latin typeface="Calibri" panose="020F0502020204030204" pitchFamily="34" charset="0"/>
              </a:rPr>
              <a:t>meetings and </a:t>
            </a:r>
            <a:r>
              <a:rPr lang="en-ZA" sz="2400" dirty="0">
                <a:latin typeface="Calibri" panose="020F0502020204030204" pitchFamily="34" charset="0"/>
              </a:rPr>
              <a:t>feedback sessions were held with the </a:t>
            </a:r>
            <a:r>
              <a:rPr lang="en-ZA" sz="2400" dirty="0" smtClean="0">
                <a:latin typeface="Calibri" panose="020F0502020204030204" pitchFamily="34" charset="0"/>
              </a:rPr>
              <a:t>National Department </a:t>
            </a:r>
            <a:r>
              <a:rPr lang="en-ZA" sz="2400" dirty="0">
                <a:latin typeface="Calibri" panose="020F0502020204030204" pitchFamily="34" charset="0"/>
              </a:rPr>
              <a:t>of Public </a:t>
            </a:r>
            <a:r>
              <a:rPr lang="en-ZA" sz="2400" dirty="0" smtClean="0">
                <a:latin typeface="Calibri" panose="020F0502020204030204" pitchFamily="34" charset="0"/>
              </a:rPr>
              <a:t>works;</a:t>
            </a:r>
          </a:p>
          <a:p>
            <a:pPr algn="just">
              <a:buFont typeface="Wingdings" panose="05000000000000000000" pitchFamily="2" charset="2"/>
              <a:buChar char="Ø"/>
            </a:pPr>
            <a:r>
              <a:rPr lang="en-ZA" sz="2400" dirty="0" smtClean="0">
                <a:latin typeface="Calibri" panose="020F0502020204030204" pitchFamily="34" charset="0"/>
              </a:rPr>
              <a:t>Regular Board meetings were </a:t>
            </a:r>
            <a:r>
              <a:rPr lang="en-ZA" sz="2400" dirty="0">
                <a:latin typeface="Calibri" panose="020F0502020204030204" pitchFamily="34" charset="0"/>
              </a:rPr>
              <a:t>also </a:t>
            </a:r>
            <a:r>
              <a:rPr lang="en-ZA" sz="2400" dirty="0" smtClean="0">
                <a:latin typeface="Calibri" panose="020F0502020204030204" pitchFamily="34" charset="0"/>
              </a:rPr>
              <a:t>held;</a:t>
            </a:r>
          </a:p>
          <a:p>
            <a:pPr algn="just">
              <a:buFont typeface="Wingdings" panose="05000000000000000000" pitchFamily="2" charset="2"/>
              <a:buChar char="Ø"/>
            </a:pPr>
            <a:r>
              <a:rPr lang="en-ZA" sz="2400" dirty="0" smtClean="0">
                <a:latin typeface="Calibri" panose="020F0502020204030204" pitchFamily="34" charset="0"/>
              </a:rPr>
              <a:t>This </a:t>
            </a:r>
            <a:r>
              <a:rPr lang="en-ZA" sz="2400" dirty="0">
                <a:latin typeface="Calibri" panose="020F0502020204030204" pitchFamily="34" charset="0"/>
              </a:rPr>
              <a:t>enabled the </a:t>
            </a:r>
            <a:r>
              <a:rPr lang="en-ZA" sz="2400" dirty="0" smtClean="0">
                <a:latin typeface="Calibri" panose="020F0502020204030204" pitchFamily="34" charset="0"/>
              </a:rPr>
              <a:t>entity </a:t>
            </a:r>
            <a:r>
              <a:rPr lang="en-ZA" sz="2400" dirty="0">
                <a:latin typeface="Calibri" panose="020F0502020204030204" pitchFamily="34" charset="0"/>
              </a:rPr>
              <a:t>to deliver on its mandate and </a:t>
            </a:r>
            <a:r>
              <a:rPr lang="en-ZA" sz="2400" dirty="0" smtClean="0">
                <a:latin typeface="Calibri" panose="020F0502020204030204" pitchFamily="34" charset="0"/>
              </a:rPr>
              <a:t>fulfil its </a:t>
            </a:r>
            <a:r>
              <a:rPr lang="en-ZA" sz="2400" dirty="0">
                <a:latin typeface="Calibri" panose="020F0502020204030204" pitchFamily="34" charset="0"/>
              </a:rPr>
              <a:t>regulatory </a:t>
            </a:r>
            <a:r>
              <a:rPr lang="en-ZA" sz="2400" dirty="0" smtClean="0">
                <a:latin typeface="Calibri" panose="020F0502020204030204" pitchFamily="34" charset="0"/>
              </a:rPr>
              <a:t>reporting requirements</a:t>
            </a:r>
            <a:r>
              <a:rPr lang="en-ZA" sz="2400" dirty="0">
                <a:latin typeface="Calibri" panose="020F0502020204030204" pitchFamily="34" charset="0"/>
              </a:rPr>
              <a:t>.</a:t>
            </a:r>
          </a:p>
          <a:p>
            <a:pPr algn="just">
              <a:lnSpc>
                <a:spcPct val="150000"/>
              </a:lnSpc>
              <a:spcAft>
                <a:spcPts val="1000"/>
              </a:spcAft>
            </a:pPr>
            <a:endParaRPr lang="en-GB" sz="2400" dirty="0" smtClean="0"/>
          </a:p>
          <a:p>
            <a:pPr algn="just">
              <a:lnSpc>
                <a:spcPct val="150000"/>
              </a:lnSpc>
              <a:spcAft>
                <a:spcPts val="1000"/>
              </a:spcAft>
            </a:pPr>
            <a:endParaRPr lang="en-GB" sz="2400" dirty="0" smtClean="0">
              <a:ea typeface="Calibri"/>
              <a:cs typeface="Calibri"/>
            </a:endParaRPr>
          </a:p>
          <a:p>
            <a:pPr algn="just">
              <a:lnSpc>
                <a:spcPct val="150000"/>
              </a:lnSpc>
              <a:spcAft>
                <a:spcPts val="1000"/>
              </a:spcAft>
            </a:pPr>
            <a:endParaRPr lang="en-GB" sz="2400" dirty="0" smtClean="0">
              <a:ea typeface="Calibri"/>
              <a:cs typeface="Times New Roman"/>
            </a:endParaRPr>
          </a:p>
          <a:p>
            <a:endParaRPr lang="en-GB" dirty="0"/>
          </a:p>
        </p:txBody>
      </p:sp>
    </p:spTree>
    <p:extLst>
      <p:ext uri="{BB962C8B-B14F-4D97-AF65-F5344CB8AC3E}">
        <p14:creationId xmlns:p14="http://schemas.microsoft.com/office/powerpoint/2010/main" xmlns="" val="3530856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123728" y="620688"/>
            <a:ext cx="4784725" cy="576486"/>
          </a:xfrm>
        </p:spPr>
        <p:txBody>
          <a:bodyPr/>
          <a:lstStyle/>
          <a:p>
            <a:pPr eaLnBrk="1" hangingPunct="1"/>
            <a:r>
              <a:rPr lang="en-US" sz="2800" dirty="0" smtClean="0">
                <a:solidFill>
                  <a:srgbClr val="669900"/>
                </a:solidFill>
                <a:latin typeface="Calibri" panose="020F0502020204030204" pitchFamily="34" charset="0"/>
              </a:rPr>
              <a:t>1.7 Board</a:t>
            </a:r>
            <a:r>
              <a:rPr lang="en-US" dirty="0" smtClean="0">
                <a:solidFill>
                  <a:srgbClr val="669900"/>
                </a:solidFill>
                <a:latin typeface="Calibri" pitchFamily="34" charset="0"/>
              </a:rPr>
              <a:t> </a:t>
            </a:r>
            <a:r>
              <a:rPr lang="en-US" sz="2800" dirty="0" smtClean="0">
                <a:solidFill>
                  <a:srgbClr val="669900"/>
                </a:solidFill>
                <a:latin typeface="Calibri" panose="020F0502020204030204" pitchFamily="34" charset="0"/>
              </a:rPr>
              <a:t>Governance</a:t>
            </a:r>
            <a:r>
              <a:rPr lang="en-ZA" sz="3200" baseline="30000" dirty="0">
                <a:solidFill>
                  <a:srgbClr val="669900"/>
                </a:solidFill>
                <a:latin typeface="Calibri" pitchFamily="34" charset="0"/>
              </a:rPr>
              <a:t>1</a:t>
            </a:r>
            <a:r>
              <a:rPr lang="en-US" dirty="0" smtClean="0">
                <a:solidFill>
                  <a:srgbClr val="669900"/>
                </a:solidFill>
              </a:rPr>
              <a:t>	</a:t>
            </a:r>
          </a:p>
        </p:txBody>
      </p:sp>
      <p:sp>
        <p:nvSpPr>
          <p:cNvPr id="80899" name="Rectangle 3"/>
          <p:cNvSpPr>
            <a:spLocks noGrp="1" noChangeArrowheads="1"/>
          </p:cNvSpPr>
          <p:nvPr>
            <p:ph type="body" idx="4294967295"/>
          </p:nvPr>
        </p:nvSpPr>
        <p:spPr>
          <a:xfrm>
            <a:off x="107504" y="1484784"/>
            <a:ext cx="8535987" cy="4608090"/>
          </a:xfrm>
        </p:spPr>
        <p:txBody>
          <a:bodyPr/>
          <a:lstStyle/>
          <a:p>
            <a:pPr algn="just" eaLnBrk="1" hangingPunct="1">
              <a:lnSpc>
                <a:spcPct val="90000"/>
              </a:lnSpc>
              <a:buFont typeface="Wingdings" pitchFamily="2" charset="2"/>
              <a:buChar char="Ø"/>
            </a:pPr>
            <a:r>
              <a:rPr lang="en-GB" sz="2400" dirty="0" smtClean="0">
                <a:latin typeface="Calibri" pitchFamily="34" charset="0"/>
              </a:rPr>
              <a:t>Minister </a:t>
            </a:r>
            <a:r>
              <a:rPr lang="en-GB" sz="2400" dirty="0">
                <a:latin typeface="Calibri" panose="020F0502020204030204" pitchFamily="34" charset="0"/>
              </a:rPr>
              <a:t>appointed 8 Board members and 2 members resigned during the reporting period;</a:t>
            </a:r>
          </a:p>
          <a:p>
            <a:pPr algn="just" eaLnBrk="1" hangingPunct="1">
              <a:lnSpc>
                <a:spcPct val="90000"/>
              </a:lnSpc>
              <a:buFont typeface="Wingdings" pitchFamily="2" charset="2"/>
              <a:buChar char="Ø"/>
            </a:pPr>
            <a:r>
              <a:rPr lang="en-US" sz="2400" dirty="0" smtClean="0">
                <a:latin typeface="Calibri" panose="020F0502020204030204" pitchFamily="34" charset="0"/>
              </a:rPr>
              <a:t>Strategic </a:t>
            </a:r>
            <a:r>
              <a:rPr lang="en-US" sz="2400" dirty="0">
                <a:latin typeface="Calibri" panose="020F0502020204030204" pitchFamily="34" charset="0"/>
              </a:rPr>
              <a:t>planning </a:t>
            </a:r>
            <a:r>
              <a:rPr lang="en-US" sz="2400" dirty="0" smtClean="0">
                <a:latin typeface="Calibri" panose="020F0502020204030204" pitchFamily="34" charset="0"/>
              </a:rPr>
              <a:t>sessions </a:t>
            </a:r>
            <a:r>
              <a:rPr lang="en-US" sz="2400" dirty="0">
                <a:latin typeface="Calibri" panose="020F0502020204030204" pitchFamily="34" charset="0"/>
              </a:rPr>
              <a:t>are held annually;</a:t>
            </a:r>
          </a:p>
          <a:p>
            <a:pPr algn="just" eaLnBrk="1" hangingPunct="1">
              <a:lnSpc>
                <a:spcPct val="90000"/>
              </a:lnSpc>
              <a:buFont typeface="Wingdings"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technical committee of the Board has the key responsibility to review evaluation reports and draft certificates and if satisfied approve them for certification</a:t>
            </a:r>
            <a:r>
              <a:rPr lang="en-ZA" sz="2400" dirty="0" smtClean="0">
                <a:latin typeface="Calibri" panose="020F0502020204030204" pitchFamily="34" charset="0"/>
              </a:rPr>
              <a:t>;</a:t>
            </a:r>
          </a:p>
          <a:p>
            <a:pPr algn="just" eaLnBrk="1" hangingPunct="1">
              <a:lnSpc>
                <a:spcPct val="90000"/>
              </a:lnSpc>
              <a:buFont typeface="Wingdings"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technical committee relies heavily on external technical experts for their independent technical opinions. This is extremely vital for the credibility and independence of the expert </a:t>
            </a:r>
            <a:r>
              <a:rPr lang="en-ZA" sz="2400" dirty="0" smtClean="0">
                <a:latin typeface="Calibri" panose="020F0502020204030204" pitchFamily="34" charset="0"/>
              </a:rPr>
              <a:t>opinion;</a:t>
            </a:r>
          </a:p>
        </p:txBody>
      </p:sp>
    </p:spTree>
    <p:extLst>
      <p:ext uri="{BB962C8B-B14F-4D97-AF65-F5344CB8AC3E}">
        <p14:creationId xmlns:p14="http://schemas.microsoft.com/office/powerpoint/2010/main" xmlns="" val="1431586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127150" y="466353"/>
            <a:ext cx="4784725" cy="703263"/>
          </a:xfrm>
        </p:spPr>
        <p:txBody>
          <a:bodyPr/>
          <a:lstStyle/>
          <a:p>
            <a:pPr eaLnBrk="1" hangingPunct="1"/>
            <a:r>
              <a:rPr lang="en-US" sz="2800" dirty="0" smtClean="0">
                <a:solidFill>
                  <a:srgbClr val="669900"/>
                </a:solidFill>
                <a:latin typeface="Calibri" panose="020F0502020204030204" pitchFamily="34" charset="0"/>
              </a:rPr>
              <a:t>1.7 Board Governance</a:t>
            </a:r>
            <a:r>
              <a:rPr lang="en-ZA" sz="2800" baseline="30000" dirty="0" smtClean="0">
                <a:solidFill>
                  <a:srgbClr val="669900"/>
                </a:solidFill>
                <a:latin typeface="Calibri" pitchFamily="34" charset="0"/>
              </a:rPr>
              <a:t>2</a:t>
            </a:r>
            <a:r>
              <a:rPr lang="en-US" sz="2800" dirty="0" smtClean="0">
                <a:latin typeface="Calibri" panose="020F0502020204030204" pitchFamily="34" charset="0"/>
              </a:rPr>
              <a:t>	</a:t>
            </a:r>
          </a:p>
        </p:txBody>
      </p:sp>
      <p:sp>
        <p:nvSpPr>
          <p:cNvPr id="80899" name="Rectangle 3"/>
          <p:cNvSpPr>
            <a:spLocks noGrp="1" noChangeArrowheads="1"/>
          </p:cNvSpPr>
          <p:nvPr>
            <p:ph type="body" idx="4294967295"/>
          </p:nvPr>
        </p:nvSpPr>
        <p:spPr>
          <a:xfrm>
            <a:off x="251518" y="1556792"/>
            <a:ext cx="8535987" cy="5040436"/>
          </a:xfrm>
        </p:spPr>
        <p:txBody>
          <a:bodyPr/>
          <a:lstStyle/>
          <a:p>
            <a:pPr algn="just" eaLnBrk="1" hangingPunct="1">
              <a:lnSpc>
                <a:spcPct val="90000"/>
              </a:lnSpc>
              <a:buFont typeface="Wingdings" pitchFamily="2" charset="2"/>
              <a:buChar char="Ø"/>
            </a:pPr>
            <a:r>
              <a:rPr lang="en-ZA" sz="2400" dirty="0" smtClean="0">
                <a:latin typeface="Calibri" panose="020F0502020204030204" pitchFamily="34" charset="0"/>
              </a:rPr>
              <a:t>A </a:t>
            </a:r>
            <a:r>
              <a:rPr lang="en-ZA" sz="2400" dirty="0">
                <a:latin typeface="Calibri" panose="020F0502020204030204" pitchFamily="34" charset="0"/>
              </a:rPr>
              <a:t>technical expert is an individual who has the expert knowledge, experience, training or skill to provide an expert professional opinion on the fitness for purpose of a product or construction system intended for use in the construction of a building or infrastructure within the built </a:t>
            </a:r>
            <a:r>
              <a:rPr lang="en-ZA" sz="2400" dirty="0" smtClean="0">
                <a:latin typeface="Calibri" panose="020F0502020204030204" pitchFamily="34" charset="0"/>
              </a:rPr>
              <a:t>environment;</a:t>
            </a:r>
          </a:p>
          <a:p>
            <a:pPr algn="just" eaLnBrk="1" hangingPunct="1">
              <a:lnSpc>
                <a:spcPct val="90000"/>
              </a:lnSpc>
              <a:buFont typeface="Wingdings" pitchFamily="2" charset="2"/>
              <a:buChar char="Ø"/>
            </a:pPr>
            <a:r>
              <a:rPr lang="en-ZA" sz="2400" dirty="0" smtClean="0">
                <a:latin typeface="Calibri" panose="020F0502020204030204" pitchFamily="34" charset="0"/>
              </a:rPr>
              <a:t>Agrément </a:t>
            </a:r>
            <a:r>
              <a:rPr lang="en-ZA" sz="2400" dirty="0">
                <a:latin typeface="Calibri" panose="020F0502020204030204" pitchFamily="34" charset="0"/>
              </a:rPr>
              <a:t>South Africa selects technical experts who are recognised as industry leaders within their </a:t>
            </a:r>
            <a:r>
              <a:rPr lang="en-ZA" sz="2400" dirty="0" smtClean="0">
                <a:latin typeface="Calibri" panose="020F0502020204030204" pitchFamily="34" charset="0"/>
              </a:rPr>
              <a:t>profession;</a:t>
            </a:r>
          </a:p>
          <a:p>
            <a:pPr algn="just" eaLnBrk="1" hangingPunct="1">
              <a:lnSpc>
                <a:spcPct val="90000"/>
              </a:lnSpc>
              <a:buFont typeface="Wingdings" pitchFamily="2" charset="2"/>
              <a:buChar char="Ø"/>
            </a:pPr>
            <a:r>
              <a:rPr lang="en-ZA" sz="2400" dirty="0" smtClean="0">
                <a:latin typeface="Calibri" panose="020F0502020204030204" pitchFamily="34" charset="0"/>
              </a:rPr>
              <a:t>This </a:t>
            </a:r>
            <a:r>
              <a:rPr lang="en-ZA" sz="2400" dirty="0">
                <a:latin typeface="Calibri" panose="020F0502020204030204" pitchFamily="34" charset="0"/>
              </a:rPr>
              <a:t>enables their professional technical expert opinions to be accepted and respected within the construction </a:t>
            </a:r>
            <a:r>
              <a:rPr lang="en-ZA" sz="2400" dirty="0" smtClean="0">
                <a:latin typeface="Calibri" panose="020F0502020204030204" pitchFamily="34" charset="0"/>
              </a:rPr>
              <a:t>industry;</a:t>
            </a:r>
          </a:p>
          <a:p>
            <a:pPr algn="just" eaLnBrk="1" hangingPunct="1">
              <a:lnSpc>
                <a:spcPct val="90000"/>
              </a:lnSpc>
              <a:buFont typeface="Wingdings"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Board ensured Agrément South Africa was </a:t>
            </a:r>
            <a:r>
              <a:rPr lang="en-ZA" sz="2400" dirty="0" smtClean="0">
                <a:latin typeface="Calibri" panose="020F0502020204030204" pitchFamily="34" charset="0"/>
              </a:rPr>
              <a:t>well governed;</a:t>
            </a:r>
          </a:p>
        </p:txBody>
      </p:sp>
    </p:spTree>
    <p:extLst>
      <p:ext uri="{BB962C8B-B14F-4D97-AF65-F5344CB8AC3E}">
        <p14:creationId xmlns:p14="http://schemas.microsoft.com/office/powerpoint/2010/main" xmlns="" val="3776705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127150" y="466353"/>
            <a:ext cx="4784725" cy="703263"/>
          </a:xfrm>
        </p:spPr>
        <p:txBody>
          <a:bodyPr/>
          <a:lstStyle/>
          <a:p>
            <a:pPr eaLnBrk="1" hangingPunct="1"/>
            <a:r>
              <a:rPr lang="en-US" sz="2800" dirty="0" smtClean="0">
                <a:solidFill>
                  <a:srgbClr val="669900"/>
                </a:solidFill>
                <a:latin typeface="Calibri" panose="020F0502020204030204" pitchFamily="34" charset="0"/>
              </a:rPr>
              <a:t>1.7 Board Governance</a:t>
            </a:r>
            <a:r>
              <a:rPr lang="en-ZA" sz="2800" baseline="30000" dirty="0" smtClean="0">
                <a:solidFill>
                  <a:srgbClr val="669900"/>
                </a:solidFill>
                <a:latin typeface="Calibri" pitchFamily="34" charset="0"/>
              </a:rPr>
              <a:t>3</a:t>
            </a:r>
            <a:r>
              <a:rPr lang="en-US" sz="2800" dirty="0" smtClean="0">
                <a:latin typeface="Calibri" panose="020F0502020204030204" pitchFamily="34" charset="0"/>
              </a:rPr>
              <a:t>	</a:t>
            </a:r>
          </a:p>
        </p:txBody>
      </p:sp>
      <p:sp>
        <p:nvSpPr>
          <p:cNvPr id="6" name="Rectangle 2"/>
          <p:cNvSpPr>
            <a:spLocks noChangeArrowheads="1"/>
          </p:cNvSpPr>
          <p:nvPr/>
        </p:nvSpPr>
        <p:spPr bwMode="auto">
          <a:xfrm>
            <a:off x="539552" y="1169729"/>
            <a:ext cx="3440429"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ZA" sz="2400" b="1" dirty="0" smtClean="0">
                <a:latin typeface="Calibri" panose="020F0502020204030204" pitchFamily="34" charset="0"/>
              </a:rPr>
              <a:t>Board Attendance Record</a:t>
            </a:r>
            <a:endParaRPr kumimoji="0" lang="en-ZA" sz="2400" b="1" i="0" u="none" strike="noStrike" cap="none" normalizeH="0" baseline="0" dirty="0" smtClean="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xmlns="" val="256626802"/>
              </p:ext>
            </p:extLst>
          </p:nvPr>
        </p:nvGraphicFramePr>
        <p:xfrm>
          <a:off x="323528" y="1772816"/>
          <a:ext cx="8496944" cy="3843655"/>
        </p:xfrm>
        <a:graphic>
          <a:graphicData uri="http://schemas.openxmlformats.org/drawingml/2006/table">
            <a:tbl>
              <a:tblPr firstRow="1" firstCol="1" bandRow="1"/>
              <a:tblGrid>
                <a:gridCol w="5970826">
                  <a:extLst>
                    <a:ext uri="{9D8B030D-6E8A-4147-A177-3AD203B41FA5}">
                      <a16:colId xmlns="" xmlns:a16="http://schemas.microsoft.com/office/drawing/2014/main" val="20000"/>
                    </a:ext>
                  </a:extLst>
                </a:gridCol>
                <a:gridCol w="2526118">
                  <a:extLst>
                    <a:ext uri="{9D8B030D-6E8A-4147-A177-3AD203B41FA5}">
                      <a16:colId xmlns="" xmlns:a16="http://schemas.microsoft.com/office/drawing/2014/main" val="20001"/>
                    </a:ext>
                  </a:extLst>
                </a:gridCol>
              </a:tblGrid>
              <a:tr h="533400">
                <a:tc>
                  <a:txBody>
                    <a:bodyPr/>
                    <a:lstStyle/>
                    <a:p>
                      <a:pPr algn="just">
                        <a:lnSpc>
                          <a:spcPct val="150000"/>
                        </a:lnSpc>
                        <a:spcAft>
                          <a:spcPts val="800"/>
                        </a:spcAft>
                      </a:pPr>
                      <a:r>
                        <a:rPr lang="en-ZA" sz="2200" b="1" dirty="0">
                          <a:effectLst/>
                          <a:latin typeface="Calibri" panose="020F0502020204030204" pitchFamily="34" charset="0"/>
                          <a:ea typeface="Calibri" panose="020F0502020204030204" pitchFamily="34" charset="0"/>
                          <a:cs typeface="Calibri" panose="020F0502020204030204" pitchFamily="34" charset="0"/>
                        </a:rPr>
                        <a:t>Board Member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50000"/>
                        </a:lnSpc>
                        <a:spcAft>
                          <a:spcPts val="800"/>
                        </a:spcAft>
                      </a:pPr>
                      <a:r>
                        <a:rPr lang="en-ZA" sz="2200" b="1" dirty="0">
                          <a:effectLst/>
                          <a:latin typeface="Calibri" panose="020F0502020204030204" pitchFamily="34" charset="0"/>
                          <a:ea typeface="Calibri" panose="020F0502020204030204" pitchFamily="34" charset="0"/>
                          <a:cs typeface="Calibri" panose="020F0502020204030204" pitchFamily="34" charset="0"/>
                        </a:rPr>
                        <a:t>Attendance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extLst>
                  <a:ext uri="{0D108BD9-81ED-4DB2-BD59-A6C34878D82A}">
                    <a16:rowId xmlns="" xmlns:a16="http://schemas.microsoft.com/office/drawing/2014/main" val="10000"/>
                  </a:ext>
                </a:extLst>
              </a:tr>
              <a:tr h="643255">
                <a:tc>
                  <a:txBody>
                    <a:bodyPr/>
                    <a:lstStyle/>
                    <a:p>
                      <a:pPr algn="just">
                        <a:lnSpc>
                          <a:spcPct val="150000"/>
                        </a:lnSpc>
                        <a:spcAft>
                          <a:spcPts val="800"/>
                        </a:spcAft>
                      </a:pPr>
                      <a:r>
                        <a:rPr lang="en-ZA" sz="2200" dirty="0">
                          <a:effectLst/>
                          <a:latin typeface="Calibri" panose="020F0502020204030204" pitchFamily="34" charset="0"/>
                          <a:ea typeface="Calibri" panose="020F0502020204030204" pitchFamily="34" charset="0"/>
                          <a:cs typeface="Calibri" panose="020F0502020204030204" pitchFamily="34" charset="0"/>
                        </a:rPr>
                        <a:t>Dr Jeffrey Mahachi (Acting Board Chairperson)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50000"/>
                        </a:lnSpc>
                        <a:spcAft>
                          <a:spcPts val="800"/>
                        </a:spcAft>
                      </a:pPr>
                      <a:r>
                        <a:rPr lang="en-ZA" sz="2200">
                          <a:effectLst/>
                          <a:latin typeface="Calibri" panose="020F0502020204030204" pitchFamily="34" charset="0"/>
                          <a:ea typeface="Calibri" panose="020F0502020204030204" pitchFamily="34" charset="0"/>
                          <a:cs typeface="Calibri" panose="020F0502020204030204" pitchFamily="34" charset="0"/>
                        </a:rPr>
                        <a:t>7/7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10001"/>
                  </a:ext>
                </a:extLst>
              </a:tr>
              <a:tr h="533400">
                <a:tc>
                  <a:txBody>
                    <a:bodyPr/>
                    <a:lstStyle/>
                    <a:p>
                      <a:pPr algn="just">
                        <a:lnSpc>
                          <a:spcPct val="150000"/>
                        </a:lnSpc>
                        <a:spcAft>
                          <a:spcPts val="800"/>
                        </a:spcAft>
                      </a:pPr>
                      <a:r>
                        <a:rPr lang="en-ZA" sz="2200" dirty="0">
                          <a:effectLst/>
                          <a:latin typeface="Calibri" panose="020F0502020204030204" pitchFamily="34" charset="0"/>
                          <a:ea typeface="Calibri" panose="020F0502020204030204" pitchFamily="34" charset="0"/>
                          <a:cs typeface="Calibri" panose="020F0502020204030204" pitchFamily="34" charset="0"/>
                        </a:rPr>
                        <a:t>Mr </a:t>
                      </a:r>
                      <a:r>
                        <a:rPr lang="en-ZA" sz="2200" dirty="0" err="1">
                          <a:effectLst/>
                          <a:latin typeface="Calibri" panose="020F0502020204030204" pitchFamily="34" charset="0"/>
                          <a:ea typeface="Calibri" panose="020F0502020204030204" pitchFamily="34" charset="0"/>
                          <a:cs typeface="Calibri" panose="020F0502020204030204" pitchFamily="34" charset="0"/>
                        </a:rPr>
                        <a:t>Denzil</a:t>
                      </a:r>
                      <a:r>
                        <a:rPr lang="en-ZA" sz="2200" dirty="0">
                          <a:effectLst/>
                          <a:latin typeface="Calibri" panose="020F0502020204030204" pitchFamily="34" charset="0"/>
                          <a:ea typeface="Calibri" panose="020F0502020204030204" pitchFamily="34" charset="0"/>
                          <a:cs typeface="Calibri" panose="020F0502020204030204" pitchFamily="34" charset="0"/>
                        </a:rPr>
                        <a:t> Fredericks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50000"/>
                        </a:lnSpc>
                        <a:spcAft>
                          <a:spcPts val="800"/>
                        </a:spcAft>
                      </a:pPr>
                      <a:r>
                        <a:rPr lang="en-ZA" sz="2200" dirty="0">
                          <a:effectLst/>
                          <a:latin typeface="Calibri" panose="020F0502020204030204" pitchFamily="34" charset="0"/>
                          <a:ea typeface="Calibri" panose="020F0502020204030204" pitchFamily="34" charset="0"/>
                          <a:cs typeface="Calibri" panose="020F0502020204030204" pitchFamily="34" charset="0"/>
                        </a:rPr>
                        <a:t>3/7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extLst>
                  <a:ext uri="{0D108BD9-81ED-4DB2-BD59-A6C34878D82A}">
                    <a16:rowId xmlns="" xmlns:a16="http://schemas.microsoft.com/office/drawing/2014/main" val="10002"/>
                  </a:ext>
                </a:extLst>
              </a:tr>
              <a:tr h="533400">
                <a:tc>
                  <a:txBody>
                    <a:bodyPr/>
                    <a:lstStyle/>
                    <a:p>
                      <a:pPr algn="just">
                        <a:lnSpc>
                          <a:spcPct val="150000"/>
                        </a:lnSpc>
                        <a:spcAft>
                          <a:spcPts val="800"/>
                        </a:spcAft>
                      </a:pPr>
                      <a:r>
                        <a:rPr lang="en-ZA" sz="2200" dirty="0">
                          <a:effectLst/>
                          <a:latin typeface="Calibri" panose="020F0502020204030204" pitchFamily="34" charset="0"/>
                          <a:ea typeface="Calibri" panose="020F0502020204030204" pitchFamily="34" charset="0"/>
                          <a:cs typeface="Calibri" panose="020F0502020204030204" pitchFamily="34" charset="0"/>
                        </a:rPr>
                        <a:t>Mr Hans Ittmann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50000"/>
                        </a:lnSpc>
                        <a:spcAft>
                          <a:spcPts val="800"/>
                        </a:spcAft>
                      </a:pPr>
                      <a:r>
                        <a:rPr lang="en-ZA" sz="2200">
                          <a:effectLst/>
                          <a:latin typeface="Calibri" panose="020F0502020204030204" pitchFamily="34" charset="0"/>
                          <a:ea typeface="Calibri" panose="020F0502020204030204" pitchFamily="34" charset="0"/>
                          <a:cs typeface="Calibri" panose="020F0502020204030204" pitchFamily="34" charset="0"/>
                        </a:rPr>
                        <a:t>6/7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10003"/>
                  </a:ext>
                </a:extLst>
              </a:tr>
              <a:tr h="533400">
                <a:tc>
                  <a:txBody>
                    <a:bodyPr/>
                    <a:lstStyle/>
                    <a:p>
                      <a:pPr algn="just">
                        <a:lnSpc>
                          <a:spcPct val="150000"/>
                        </a:lnSpc>
                        <a:spcAft>
                          <a:spcPts val="800"/>
                        </a:spcAft>
                      </a:pPr>
                      <a:r>
                        <a:rPr lang="en-ZA" sz="2200" dirty="0">
                          <a:effectLst/>
                          <a:latin typeface="Calibri" panose="020F0502020204030204" pitchFamily="34" charset="0"/>
                          <a:ea typeface="Calibri" panose="020F0502020204030204" pitchFamily="34" charset="0"/>
                          <a:cs typeface="Calibri" panose="020F0502020204030204" pitchFamily="34" charset="0"/>
                        </a:rPr>
                        <a:t>Mrs Mariana </a:t>
                      </a:r>
                      <a:r>
                        <a:rPr lang="en-ZA" sz="2200" dirty="0" err="1">
                          <a:effectLst/>
                          <a:latin typeface="Calibri" panose="020F0502020204030204" pitchFamily="34" charset="0"/>
                          <a:ea typeface="Calibri" panose="020F0502020204030204" pitchFamily="34" charset="0"/>
                          <a:cs typeface="Calibri" panose="020F0502020204030204" pitchFamily="34" charset="0"/>
                        </a:rPr>
                        <a:t>Marneweck</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50000"/>
                        </a:lnSpc>
                        <a:spcAft>
                          <a:spcPts val="800"/>
                        </a:spcAft>
                      </a:pPr>
                      <a:r>
                        <a:rPr lang="en-ZA" sz="2200" dirty="0">
                          <a:effectLst/>
                          <a:latin typeface="Calibri" panose="020F0502020204030204" pitchFamily="34" charset="0"/>
                          <a:ea typeface="Calibri" panose="020F0502020204030204" pitchFamily="34" charset="0"/>
                          <a:cs typeface="Calibri" panose="020F0502020204030204" pitchFamily="34" charset="0"/>
                        </a:rPr>
                        <a:t>5/7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extLst>
                  <a:ext uri="{0D108BD9-81ED-4DB2-BD59-A6C34878D82A}">
                    <a16:rowId xmlns="" xmlns:a16="http://schemas.microsoft.com/office/drawing/2014/main" val="10004"/>
                  </a:ext>
                </a:extLst>
              </a:tr>
              <a:tr h="533400">
                <a:tc>
                  <a:txBody>
                    <a:bodyPr/>
                    <a:lstStyle/>
                    <a:p>
                      <a:pPr algn="just">
                        <a:lnSpc>
                          <a:spcPct val="150000"/>
                        </a:lnSpc>
                        <a:spcAft>
                          <a:spcPts val="800"/>
                        </a:spcAft>
                      </a:pPr>
                      <a:r>
                        <a:rPr lang="en-ZA" sz="2200" dirty="0">
                          <a:effectLst/>
                          <a:latin typeface="Calibri" panose="020F0502020204030204" pitchFamily="34" charset="0"/>
                          <a:ea typeface="Calibri" panose="020F0502020204030204" pitchFamily="34" charset="0"/>
                          <a:cs typeface="Calibri" panose="020F0502020204030204" pitchFamily="34" charset="0"/>
                        </a:rPr>
                        <a:t>Mrs Ntebo Ngcobo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50000"/>
                        </a:lnSpc>
                        <a:spcAft>
                          <a:spcPts val="800"/>
                        </a:spcAft>
                      </a:pPr>
                      <a:r>
                        <a:rPr lang="en-ZA" sz="2200" dirty="0">
                          <a:effectLst/>
                          <a:latin typeface="Calibri" panose="020F0502020204030204" pitchFamily="34" charset="0"/>
                          <a:ea typeface="Calibri" panose="020F0502020204030204" pitchFamily="34" charset="0"/>
                          <a:cs typeface="Calibri" panose="020F0502020204030204" pitchFamily="34" charset="0"/>
                        </a:rPr>
                        <a:t>6/7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10005"/>
                  </a:ext>
                </a:extLst>
              </a:tr>
              <a:tr h="533400">
                <a:tc>
                  <a:txBody>
                    <a:bodyPr/>
                    <a:lstStyle/>
                    <a:p>
                      <a:pPr algn="just">
                        <a:lnSpc>
                          <a:spcPct val="150000"/>
                        </a:lnSpc>
                        <a:spcAft>
                          <a:spcPts val="800"/>
                        </a:spcAft>
                      </a:pPr>
                      <a:r>
                        <a:rPr lang="en-ZA" sz="2200" dirty="0">
                          <a:effectLst/>
                          <a:latin typeface="Calibri" panose="020F0502020204030204" pitchFamily="34" charset="0"/>
                          <a:ea typeface="Calibri" panose="020F0502020204030204" pitchFamily="34" charset="0"/>
                          <a:cs typeface="Calibri" panose="020F0502020204030204" pitchFamily="34" charset="0"/>
                        </a:rPr>
                        <a:t>Ms Adelaide </a:t>
                      </a:r>
                      <a:r>
                        <a:rPr lang="en-ZA" sz="2200" dirty="0" err="1">
                          <a:effectLst/>
                          <a:latin typeface="Calibri" panose="020F0502020204030204" pitchFamily="34" charset="0"/>
                          <a:ea typeface="Calibri" panose="020F0502020204030204" pitchFamily="34" charset="0"/>
                          <a:cs typeface="Calibri" panose="020F0502020204030204" pitchFamily="34" charset="0"/>
                        </a:rPr>
                        <a:t>Ranape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50000"/>
                        </a:lnSpc>
                        <a:spcAft>
                          <a:spcPts val="800"/>
                        </a:spcAft>
                      </a:pPr>
                      <a:r>
                        <a:rPr lang="en-ZA" sz="2200" dirty="0">
                          <a:effectLst/>
                          <a:latin typeface="Calibri" panose="020F0502020204030204" pitchFamily="34" charset="0"/>
                          <a:ea typeface="Calibri" panose="020F0502020204030204" pitchFamily="34" charset="0"/>
                          <a:cs typeface="Calibri" panose="020F0502020204030204" pitchFamily="34" charset="0"/>
                        </a:rPr>
                        <a:t>3/7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1274560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127150" y="466353"/>
            <a:ext cx="4784725" cy="703263"/>
          </a:xfrm>
        </p:spPr>
        <p:txBody>
          <a:bodyPr/>
          <a:lstStyle/>
          <a:p>
            <a:pPr eaLnBrk="1" hangingPunct="1"/>
            <a:r>
              <a:rPr lang="en-US" sz="2800" dirty="0" smtClean="0">
                <a:solidFill>
                  <a:srgbClr val="669900"/>
                </a:solidFill>
                <a:latin typeface="Calibri" panose="020F0502020204030204" pitchFamily="34" charset="0"/>
              </a:rPr>
              <a:t>1.7 Board Governance</a:t>
            </a:r>
            <a:r>
              <a:rPr lang="en-ZA" sz="2800" baseline="30000" dirty="0" smtClean="0">
                <a:solidFill>
                  <a:srgbClr val="669900"/>
                </a:solidFill>
                <a:latin typeface="Calibri" pitchFamily="34" charset="0"/>
              </a:rPr>
              <a:t>4</a:t>
            </a:r>
            <a:r>
              <a:rPr lang="en-US" sz="2800" dirty="0" smtClean="0">
                <a:latin typeface="Calibri" panose="020F0502020204030204" pitchFamily="34" charset="0"/>
              </a:rPr>
              <a:t>	</a:t>
            </a:r>
          </a:p>
        </p:txBody>
      </p:sp>
      <p:sp>
        <p:nvSpPr>
          <p:cNvPr id="6" name="Rectangle 2"/>
          <p:cNvSpPr>
            <a:spLocks noChangeArrowheads="1"/>
          </p:cNvSpPr>
          <p:nvPr/>
        </p:nvSpPr>
        <p:spPr bwMode="auto">
          <a:xfrm>
            <a:off x="467544" y="1043002"/>
            <a:ext cx="4463851"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ZA" sz="2400" b="1" dirty="0" smtClean="0">
                <a:latin typeface="Calibri" panose="020F0502020204030204" pitchFamily="34" charset="0"/>
              </a:rPr>
              <a:t>Remuneration of Board Members</a:t>
            </a:r>
            <a:endParaRPr kumimoji="0" lang="en-ZA" sz="2400" b="1" i="0" u="none" strike="noStrike" cap="none" normalizeH="0" baseline="0" dirty="0" smtClean="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985312249"/>
              </p:ext>
            </p:extLst>
          </p:nvPr>
        </p:nvGraphicFramePr>
        <p:xfrm>
          <a:off x="323527" y="1556792"/>
          <a:ext cx="8640962" cy="4191525"/>
        </p:xfrm>
        <a:graphic>
          <a:graphicData uri="http://schemas.openxmlformats.org/drawingml/2006/table">
            <a:tbl>
              <a:tblPr firstRow="1" firstCol="1" bandRow="1"/>
              <a:tblGrid>
                <a:gridCol w="2454410">
                  <a:extLst>
                    <a:ext uri="{9D8B030D-6E8A-4147-A177-3AD203B41FA5}">
                      <a16:colId xmlns="" xmlns:a16="http://schemas.microsoft.com/office/drawing/2014/main" val="20000"/>
                    </a:ext>
                  </a:extLst>
                </a:gridCol>
                <a:gridCol w="1763158">
                  <a:extLst>
                    <a:ext uri="{9D8B030D-6E8A-4147-A177-3AD203B41FA5}">
                      <a16:colId xmlns="" xmlns:a16="http://schemas.microsoft.com/office/drawing/2014/main" val="20001"/>
                    </a:ext>
                  </a:extLst>
                </a:gridCol>
                <a:gridCol w="1488517">
                  <a:extLst>
                    <a:ext uri="{9D8B030D-6E8A-4147-A177-3AD203B41FA5}">
                      <a16:colId xmlns="" xmlns:a16="http://schemas.microsoft.com/office/drawing/2014/main" val="20002"/>
                    </a:ext>
                  </a:extLst>
                </a:gridCol>
                <a:gridCol w="1688763">
                  <a:extLst>
                    <a:ext uri="{9D8B030D-6E8A-4147-A177-3AD203B41FA5}">
                      <a16:colId xmlns="" xmlns:a16="http://schemas.microsoft.com/office/drawing/2014/main" val="20003"/>
                    </a:ext>
                  </a:extLst>
                </a:gridCol>
                <a:gridCol w="1246114">
                  <a:extLst>
                    <a:ext uri="{9D8B030D-6E8A-4147-A177-3AD203B41FA5}">
                      <a16:colId xmlns="" xmlns:a16="http://schemas.microsoft.com/office/drawing/2014/main" val="20004"/>
                    </a:ext>
                  </a:extLst>
                </a:gridCol>
              </a:tblGrid>
              <a:tr h="666914">
                <a:tc>
                  <a:txBody>
                    <a:bodyPr/>
                    <a:lstStyle/>
                    <a:p>
                      <a:pPr algn="just">
                        <a:lnSpc>
                          <a:spcPct val="107000"/>
                        </a:lnSpc>
                        <a:spcAft>
                          <a:spcPts val="0"/>
                        </a:spcAft>
                      </a:pPr>
                      <a:r>
                        <a:rPr lang="en-ZA" sz="2000" b="1" dirty="0">
                          <a:effectLst/>
                          <a:latin typeface="Calibri" panose="020F0502020204030204" pitchFamily="34" charset="0"/>
                          <a:ea typeface="Calibri" panose="020F0502020204030204" pitchFamily="34" charset="0"/>
                          <a:cs typeface="Calibri" panose="020F0502020204030204" pitchFamily="34" charset="0"/>
                        </a:rPr>
                        <a:t>Board Member</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40" marR="63740" marT="88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07000"/>
                        </a:lnSpc>
                        <a:spcAft>
                          <a:spcPts val="0"/>
                        </a:spcAft>
                      </a:pPr>
                      <a:r>
                        <a:rPr lang="en-ZA" sz="2000" b="1" dirty="0">
                          <a:effectLst/>
                          <a:latin typeface="Calibri" panose="020F0502020204030204" pitchFamily="34" charset="0"/>
                          <a:ea typeface="Calibri" panose="020F0502020204030204" pitchFamily="34" charset="0"/>
                          <a:cs typeface="Calibri" panose="020F0502020204030204" pitchFamily="34" charset="0"/>
                        </a:rPr>
                        <a:t>Remuneration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40" marR="63740" marT="88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07000"/>
                        </a:lnSpc>
                        <a:spcAft>
                          <a:spcPts val="0"/>
                        </a:spcAft>
                      </a:pPr>
                      <a:r>
                        <a:rPr lang="en-ZA" sz="2000" b="1" dirty="0">
                          <a:effectLst/>
                          <a:latin typeface="Calibri" panose="020F0502020204030204" pitchFamily="34" charset="0"/>
                          <a:ea typeface="Calibri" panose="020F0502020204030204" pitchFamily="34" charset="0"/>
                          <a:cs typeface="Calibri" panose="020F0502020204030204" pitchFamily="34" charset="0"/>
                        </a:rPr>
                        <a:t>Other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2000" b="1" dirty="0">
                          <a:effectLst/>
                          <a:latin typeface="Calibri" panose="020F0502020204030204" pitchFamily="34" charset="0"/>
                          <a:ea typeface="Calibri" panose="020F0502020204030204" pitchFamily="34" charset="0"/>
                          <a:cs typeface="Calibri" panose="020F0502020204030204" pitchFamily="34" charset="0"/>
                        </a:rPr>
                        <a:t>allowance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07000"/>
                        </a:lnSpc>
                        <a:spcAft>
                          <a:spcPts val="0"/>
                        </a:spcAft>
                      </a:pPr>
                      <a:r>
                        <a:rPr lang="en-ZA" sz="2000" b="1" dirty="0">
                          <a:effectLst/>
                          <a:latin typeface="Calibri" panose="020F0502020204030204" pitchFamily="34" charset="0"/>
                          <a:ea typeface="Calibri" panose="020F0502020204030204" pitchFamily="34" charset="0"/>
                          <a:cs typeface="Calibri" panose="020F0502020204030204" pitchFamily="34" charset="0"/>
                        </a:rPr>
                        <a:t>Other Re-Imbursement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07000"/>
                        </a:lnSpc>
                        <a:spcAft>
                          <a:spcPts val="0"/>
                        </a:spcAft>
                      </a:pPr>
                      <a:r>
                        <a:rPr lang="en-ZA" sz="2000" b="1" dirty="0">
                          <a:effectLst/>
                          <a:latin typeface="Calibri" panose="020F0502020204030204" pitchFamily="34" charset="0"/>
                          <a:ea typeface="Calibri" panose="020F0502020204030204" pitchFamily="34" charset="0"/>
                          <a:cs typeface="Calibri" panose="020F0502020204030204" pitchFamily="34" charset="0"/>
                        </a:rPr>
                        <a:t>Total</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extLst>
                  <a:ext uri="{0D108BD9-81ED-4DB2-BD59-A6C34878D82A}">
                    <a16:rowId xmlns="" xmlns:a16="http://schemas.microsoft.com/office/drawing/2014/main" val="10000"/>
                  </a:ext>
                </a:extLst>
              </a:tr>
              <a:tr h="597862">
                <a:tc>
                  <a:txBody>
                    <a:bodyPr/>
                    <a:lstStyle/>
                    <a:p>
                      <a:pPr algn="just">
                        <a:lnSpc>
                          <a:spcPct val="150000"/>
                        </a:lnSpc>
                        <a:spcAft>
                          <a:spcPts val="800"/>
                        </a:spcAft>
                      </a:pPr>
                      <a:r>
                        <a:rPr lang="en-ZA" sz="2000">
                          <a:effectLst/>
                          <a:latin typeface="Calibri" panose="020F0502020204030204" pitchFamily="34" charset="0"/>
                          <a:ea typeface="Calibri" panose="020F0502020204030204" pitchFamily="34" charset="0"/>
                          <a:cs typeface="Calibri" panose="020F0502020204030204" pitchFamily="34" charset="0"/>
                        </a:rPr>
                        <a:t>Dr Jeffrey Mahachi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740" marR="63740" marT="88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34,911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40" marR="63740" marT="88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50000"/>
                        </a:lnSpc>
                        <a:spcAft>
                          <a:spcPts val="800"/>
                        </a:spcAft>
                      </a:pPr>
                      <a:r>
                        <a:rPr lang="en-ZA" sz="2000">
                          <a:effectLst/>
                          <a:latin typeface="Calibri" panose="020F0502020204030204" pitchFamily="34" charset="0"/>
                          <a:ea typeface="Calibri" panose="020F0502020204030204" pitchFamily="34" charset="0"/>
                          <a:cs typeface="Calibri" panose="020F0502020204030204" pitchFamily="34" charset="0"/>
                        </a:rPr>
                        <a:t>41,612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50000"/>
                        </a:lnSpc>
                        <a:spcAft>
                          <a:spcPts val="800"/>
                        </a:spcAft>
                      </a:pPr>
                      <a:r>
                        <a:rPr lang="en-ZA" sz="2000">
                          <a:effectLst/>
                          <a:latin typeface="Calibri" panose="020F0502020204030204" pitchFamily="34" charset="0"/>
                          <a:ea typeface="Calibri" panose="020F0502020204030204" pitchFamily="34" charset="0"/>
                          <a:cs typeface="Calibri" panose="020F0502020204030204" pitchFamily="34" charset="0"/>
                        </a:rPr>
                        <a:t>20,222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50000"/>
                        </a:lnSpc>
                        <a:spcAft>
                          <a:spcPts val="800"/>
                        </a:spcAft>
                      </a:pPr>
                      <a:r>
                        <a:rPr lang="en-ZA" sz="2000">
                          <a:effectLst/>
                          <a:latin typeface="Calibri" panose="020F0502020204030204" pitchFamily="34" charset="0"/>
                          <a:ea typeface="Calibri" panose="020F0502020204030204" pitchFamily="34" charset="0"/>
                          <a:cs typeface="Calibri" panose="020F0502020204030204" pitchFamily="34" charset="0"/>
                        </a:rPr>
                        <a:t>96,745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10001"/>
                  </a:ext>
                </a:extLst>
              </a:tr>
              <a:tr h="495759">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Mr </a:t>
                      </a:r>
                      <a:r>
                        <a:rPr lang="en-ZA" sz="2000" dirty="0" err="1">
                          <a:effectLst/>
                          <a:latin typeface="Calibri" panose="020F0502020204030204" pitchFamily="34" charset="0"/>
                          <a:ea typeface="Calibri" panose="020F0502020204030204" pitchFamily="34" charset="0"/>
                          <a:cs typeface="Calibri" panose="020F0502020204030204" pitchFamily="34" charset="0"/>
                        </a:rPr>
                        <a:t>Denzil</a:t>
                      </a:r>
                      <a:r>
                        <a:rPr lang="en-ZA" sz="2000" dirty="0">
                          <a:effectLst/>
                          <a:latin typeface="Calibri" panose="020F0502020204030204" pitchFamily="34" charset="0"/>
                          <a:ea typeface="Calibri" panose="020F0502020204030204" pitchFamily="34" charset="0"/>
                          <a:cs typeface="Calibri" panose="020F0502020204030204" pitchFamily="34" charset="0"/>
                        </a:rPr>
                        <a:t> Fredericks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40" marR="63740" marT="88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9,412</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40" marR="63740" marT="88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13,020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11,765</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34,197</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extLst>
                  <a:ext uri="{0D108BD9-81ED-4DB2-BD59-A6C34878D82A}">
                    <a16:rowId xmlns="" xmlns:a16="http://schemas.microsoft.com/office/drawing/2014/main" val="10002"/>
                  </a:ext>
                </a:extLst>
              </a:tr>
              <a:tr h="495759">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Mr Hans Ittmann</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40" marR="63740" marT="88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11,765</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40" marR="63740" marT="88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20,564</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14,118</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46,447</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10003"/>
                  </a:ext>
                </a:extLst>
              </a:tr>
              <a:tr h="943713">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Mrs Mariana </a:t>
                      </a:r>
                      <a:r>
                        <a:rPr lang="en-ZA" sz="2000" dirty="0" err="1">
                          <a:effectLst/>
                          <a:latin typeface="Calibri" panose="020F0502020204030204" pitchFamily="34" charset="0"/>
                          <a:ea typeface="Calibri" panose="020F0502020204030204" pitchFamily="34" charset="0"/>
                          <a:cs typeface="Calibri" panose="020F0502020204030204" pitchFamily="34" charset="0"/>
                        </a:rPr>
                        <a:t>Marneweck</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40" marR="63740" marT="88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11,765</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40" marR="63740" marT="88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22,044</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19,523</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53,332</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extLst>
                  <a:ext uri="{0D108BD9-81ED-4DB2-BD59-A6C34878D82A}">
                    <a16:rowId xmlns="" xmlns:a16="http://schemas.microsoft.com/office/drawing/2014/main" val="10004"/>
                  </a:ext>
                </a:extLst>
              </a:tr>
              <a:tr h="495759">
                <a:tc>
                  <a:txBody>
                    <a:bodyPr/>
                    <a:lstStyle/>
                    <a:p>
                      <a:pPr algn="just">
                        <a:lnSpc>
                          <a:spcPct val="150000"/>
                        </a:lnSpc>
                        <a:spcAft>
                          <a:spcPts val="800"/>
                        </a:spcAft>
                      </a:pPr>
                      <a:r>
                        <a:rPr lang="en-ZA" sz="2000">
                          <a:effectLst/>
                          <a:latin typeface="Calibri" panose="020F0502020204030204" pitchFamily="34" charset="0"/>
                          <a:ea typeface="Calibri" panose="020F0502020204030204" pitchFamily="34" charset="0"/>
                          <a:cs typeface="Calibri" panose="020F0502020204030204" pitchFamily="34" charset="0"/>
                        </a:rPr>
                        <a:t>Mrs Ntebo Ngcobo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740" marR="63740" marT="88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50000"/>
                        </a:lnSpc>
                        <a:spcAft>
                          <a:spcPts val="800"/>
                        </a:spcAft>
                      </a:pPr>
                      <a:r>
                        <a:rPr lang="en-ZA" sz="2000">
                          <a:effectLst/>
                          <a:latin typeface="Calibri" panose="020F0502020204030204" pitchFamily="34" charset="0"/>
                          <a:ea typeface="Calibri" panose="020F0502020204030204" pitchFamily="34" charset="0"/>
                          <a:cs typeface="Calibri" panose="020F0502020204030204" pitchFamily="34" charset="0"/>
                        </a:rPr>
                        <a:t>14,118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740" marR="63740" marT="88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50000"/>
                        </a:lnSpc>
                        <a:spcAft>
                          <a:spcPts val="800"/>
                        </a:spcAft>
                      </a:pPr>
                      <a:r>
                        <a:rPr lang="en-ZA" sz="2000">
                          <a:effectLst/>
                          <a:latin typeface="Calibri" panose="020F0502020204030204" pitchFamily="34" charset="0"/>
                          <a:ea typeface="Calibri" panose="020F0502020204030204" pitchFamily="34" charset="0"/>
                          <a:cs typeface="Calibri" panose="020F0502020204030204" pitchFamily="34" charset="0"/>
                        </a:rPr>
                        <a:t>9,924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50000"/>
                        </a:lnSpc>
                        <a:spcAft>
                          <a:spcPts val="800"/>
                        </a:spcAft>
                      </a:pPr>
                      <a:r>
                        <a:rPr lang="en-ZA" sz="2000">
                          <a:effectLst/>
                          <a:latin typeface="Calibri" panose="020F0502020204030204" pitchFamily="34" charset="0"/>
                          <a:ea typeface="Calibri" panose="020F0502020204030204" pitchFamily="34" charset="0"/>
                          <a:cs typeface="Calibri" panose="020F0502020204030204" pitchFamily="34" charset="0"/>
                        </a:rPr>
                        <a:t>13,990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50000"/>
                        </a:lnSpc>
                        <a:spcAft>
                          <a:spcPts val="800"/>
                        </a:spcAft>
                      </a:pPr>
                      <a:r>
                        <a:rPr lang="en-ZA" sz="2000">
                          <a:effectLst/>
                          <a:latin typeface="Calibri" panose="020F0502020204030204" pitchFamily="34" charset="0"/>
                          <a:ea typeface="Calibri" panose="020F0502020204030204" pitchFamily="34" charset="0"/>
                          <a:cs typeface="Calibri" panose="020F0502020204030204" pitchFamily="34" charset="0"/>
                        </a:rPr>
                        <a:t>38,032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10005"/>
                  </a:ext>
                </a:extLst>
              </a:tr>
              <a:tr h="495759">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Ms Adelaide </a:t>
                      </a:r>
                      <a:r>
                        <a:rPr lang="en-ZA" sz="2000" dirty="0" err="1">
                          <a:effectLst/>
                          <a:latin typeface="Calibri" panose="020F0502020204030204" pitchFamily="34" charset="0"/>
                          <a:ea typeface="Calibri" panose="020F0502020204030204" pitchFamily="34" charset="0"/>
                          <a:cs typeface="Calibri" panose="020F0502020204030204" pitchFamily="34" charset="0"/>
                        </a:rPr>
                        <a:t>Ranape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40" marR="63740" marT="88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4,706</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40" marR="63740" marT="88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2,834</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4,706</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a:txBody>
                    <a:bodyPr/>
                    <a:lstStyle/>
                    <a:p>
                      <a:pPr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12,246</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25938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9" name="Rectangle 11"/>
          <p:cNvSpPr>
            <a:spLocks noChangeArrowheads="1"/>
          </p:cNvSpPr>
          <p:nvPr/>
        </p:nvSpPr>
        <p:spPr bwMode="auto">
          <a:xfrm>
            <a:off x="7812088" y="142875"/>
            <a:ext cx="7569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smtClean="0">
                <a:solidFill>
                  <a:srgbClr val="5F5F5F"/>
                </a:solidFill>
                <a:latin typeface="Calibri" pitchFamily="34" charset="0"/>
              </a:rPr>
              <a:t>Slide 17</a:t>
            </a:r>
            <a:endParaRPr lang="en-GB" sz="1400" dirty="0">
              <a:solidFill>
                <a:srgbClr val="5F5F5F"/>
              </a:solidFill>
              <a:latin typeface="Calibri" pitchFamily="34" charset="0"/>
            </a:endParaRPr>
          </a:p>
        </p:txBody>
      </p:sp>
      <p:sp>
        <p:nvSpPr>
          <p:cNvPr id="14" name="Rectangle 2"/>
          <p:cNvSpPr txBox="1">
            <a:spLocks noChangeArrowheads="1"/>
          </p:cNvSpPr>
          <p:nvPr/>
        </p:nvSpPr>
        <p:spPr bwMode="auto">
          <a:xfrm>
            <a:off x="2267744" y="296763"/>
            <a:ext cx="4104455" cy="395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800" kern="0" dirty="0" smtClean="0">
                <a:solidFill>
                  <a:srgbClr val="669900"/>
                </a:solidFill>
                <a:latin typeface="Calibri" pitchFamily="34" charset="0"/>
              </a:rPr>
              <a:t>Board Governance</a:t>
            </a:r>
            <a:r>
              <a:rPr lang="en-ZA" sz="2800" baseline="30000" dirty="0" smtClean="0">
                <a:solidFill>
                  <a:srgbClr val="669900"/>
                </a:solidFill>
                <a:latin typeface="Calibri" pitchFamily="34" charset="0"/>
              </a:rPr>
              <a:t>5</a:t>
            </a:r>
            <a:endParaRPr lang="en-US" sz="2800" kern="0" dirty="0" smtClean="0">
              <a:solidFill>
                <a:srgbClr val="669900"/>
              </a:solidFill>
              <a:latin typeface="Calibri" pitchFamily="34" charset="0"/>
            </a:endParaRPr>
          </a:p>
          <a:p>
            <a:pPr eaLnBrk="1" hangingPunct="1"/>
            <a:r>
              <a:rPr lang="en-US" sz="2000" b="1" kern="0" dirty="0" smtClean="0">
                <a:solidFill>
                  <a:srgbClr val="669900"/>
                </a:solidFill>
                <a:latin typeface="Calibri" pitchFamily="34" charset="0"/>
              </a:rPr>
              <a:t>Board Members</a:t>
            </a:r>
            <a:r>
              <a:rPr lang="en-US" sz="2800" kern="0" dirty="0" smtClean="0">
                <a:solidFill>
                  <a:srgbClr val="669900"/>
                </a:solidFill>
                <a:latin typeface="Calibri" pitchFamily="34" charset="0"/>
              </a:rPr>
              <a:t>	</a:t>
            </a:r>
          </a:p>
        </p:txBody>
      </p:sp>
      <p:pic>
        <p:nvPicPr>
          <p:cNvPr id="3" name="Picture 2"/>
          <p:cNvPicPr>
            <a:picLocks noChangeAspect="1"/>
          </p:cNvPicPr>
          <p:nvPr/>
        </p:nvPicPr>
        <p:blipFill>
          <a:blip r:embed="rId3" cstate="print"/>
          <a:stretch>
            <a:fillRect/>
          </a:stretch>
        </p:blipFill>
        <p:spPr>
          <a:xfrm>
            <a:off x="251520" y="908720"/>
            <a:ext cx="8496944" cy="5754290"/>
          </a:xfrm>
          <a:prstGeom prst="rect">
            <a:avLst/>
          </a:prstGeom>
        </p:spPr>
      </p:pic>
    </p:spTree>
    <p:extLst>
      <p:ext uri="{BB962C8B-B14F-4D97-AF65-F5344CB8AC3E}">
        <p14:creationId xmlns:p14="http://schemas.microsoft.com/office/powerpoint/2010/main" xmlns="" val="3466974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Date Placeholder 3"/>
          <p:cNvSpPr txBox="1">
            <a:spLocks noGrp="1"/>
          </p:cNvSpPr>
          <p:nvPr/>
        </p:nvSpPr>
        <p:spPr bwMode="auto">
          <a:xfrm>
            <a:off x="3779838" y="6165850"/>
            <a:ext cx="1368425"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72890FBA-112A-4736-A787-F3607A9A4E9A}" type="datetime2">
              <a:rPr lang="en-GB" sz="1200">
                <a:solidFill>
                  <a:srgbClr val="5F5F5F"/>
                </a:solidFill>
              </a:rPr>
              <a:pPr fontAlgn="base">
                <a:spcBef>
                  <a:spcPct val="0"/>
                </a:spcBef>
                <a:spcAft>
                  <a:spcPct val="0"/>
                </a:spcAft>
              </a:pPr>
              <a:t>Monday, 15 October 2018</a:t>
            </a:fld>
            <a:endParaRPr lang="en-GB" sz="1200" dirty="0">
              <a:solidFill>
                <a:srgbClr val="5F5F5F"/>
              </a:solidFill>
            </a:endParaRPr>
          </a:p>
        </p:txBody>
      </p:sp>
      <p:sp>
        <p:nvSpPr>
          <p:cNvPr id="30722" name="Rectangle 4"/>
          <p:cNvSpPr>
            <a:spLocks noGrp="1" noChangeArrowheads="1"/>
          </p:cNvSpPr>
          <p:nvPr>
            <p:ph type="body" idx="4294967295"/>
          </p:nvPr>
        </p:nvSpPr>
        <p:spPr>
          <a:xfrm>
            <a:off x="467544" y="1484784"/>
            <a:ext cx="5040560" cy="4104456"/>
          </a:xfrm>
        </p:spPr>
        <p:txBody>
          <a:bodyPr/>
          <a:lstStyle/>
          <a:p>
            <a:r>
              <a:rPr lang="en-ZA" sz="2400" b="1" dirty="0">
                <a:latin typeface="Calibri" panose="020F0502020204030204" pitchFamily="34" charset="0"/>
              </a:rPr>
              <a:t>Vision</a:t>
            </a:r>
            <a:r>
              <a:rPr lang="en-ZA" sz="2400" dirty="0">
                <a:latin typeface="Calibri" panose="020F0502020204030204" pitchFamily="34" charset="0"/>
              </a:rPr>
              <a:t>: To be a world-class technical assessment agency</a:t>
            </a:r>
          </a:p>
          <a:p>
            <a:r>
              <a:rPr lang="en-ZA" sz="2400" b="1" dirty="0" smtClean="0">
                <a:latin typeface="Calibri" panose="020F0502020204030204" pitchFamily="34" charset="0"/>
              </a:rPr>
              <a:t>Objective: </a:t>
            </a:r>
            <a:r>
              <a:rPr lang="en-ZA" sz="2400" dirty="0">
                <a:latin typeface="Calibri" panose="020F0502020204030204" pitchFamily="34" charset="0"/>
              </a:rPr>
              <a:t>South African centre for the assessment and certification of innovative non-standardised construction products, systems, materials, components and processes, which are not fully covered by a South African Bureau of Standard </a:t>
            </a:r>
            <a:r>
              <a:rPr lang="en-ZA" sz="2400" dirty="0" smtClean="0">
                <a:latin typeface="Calibri" panose="020F0502020204030204" pitchFamily="34" charset="0"/>
              </a:rPr>
              <a:t>national standard </a:t>
            </a:r>
            <a:r>
              <a:rPr lang="en-ZA" sz="2400" dirty="0">
                <a:latin typeface="Calibri" panose="020F0502020204030204" pitchFamily="34" charset="0"/>
              </a:rPr>
              <a:t>or code of practice.</a:t>
            </a:r>
            <a:endParaRPr lang="en-GB" sz="2400" dirty="0" smtClean="0">
              <a:latin typeface="Calibri" pitchFamily="34" charset="0"/>
            </a:endParaRPr>
          </a:p>
        </p:txBody>
      </p:sp>
      <p:sp>
        <p:nvSpPr>
          <p:cNvPr id="30723" name="Rectangle 5"/>
          <p:cNvSpPr>
            <a:spLocks noGrp="1" noChangeArrowheads="1"/>
          </p:cNvSpPr>
          <p:nvPr>
            <p:ph type="title" idx="4294967295"/>
          </p:nvPr>
        </p:nvSpPr>
        <p:spPr>
          <a:xfrm>
            <a:off x="387784" y="687834"/>
            <a:ext cx="8389119" cy="796950"/>
          </a:xfrm>
        </p:spPr>
        <p:txBody>
          <a:bodyPr/>
          <a:lstStyle/>
          <a:p>
            <a:pPr eaLnBrk="1" hangingPunct="1"/>
            <a:r>
              <a:rPr lang="en-ZA" sz="2800" dirty="0" smtClean="0">
                <a:solidFill>
                  <a:srgbClr val="669900"/>
                </a:solidFill>
                <a:latin typeface="Calibri" pitchFamily="34" charset="0"/>
              </a:rPr>
              <a:t>1.8 Core Business</a:t>
            </a:r>
            <a:endParaRPr lang="en-GB" sz="2800" baseline="30000" dirty="0" smtClean="0">
              <a:solidFill>
                <a:srgbClr val="669900"/>
              </a:solidFill>
              <a:latin typeface="Calibri" pitchFamily="34" charset="0"/>
            </a:endParaRPr>
          </a:p>
        </p:txBody>
      </p:sp>
      <p:pic>
        <p:nvPicPr>
          <p:cNvPr id="2" name="Picture 1"/>
          <p:cNvPicPr>
            <a:picLocks noChangeAspect="1"/>
          </p:cNvPicPr>
          <p:nvPr/>
        </p:nvPicPr>
        <p:blipFill>
          <a:blip r:embed="rId2" cstate="print"/>
          <a:stretch>
            <a:fillRect/>
          </a:stretch>
        </p:blipFill>
        <p:spPr>
          <a:xfrm>
            <a:off x="5868144" y="2204864"/>
            <a:ext cx="2995725" cy="2743200"/>
          </a:xfrm>
          <a:prstGeom prst="rect">
            <a:avLst/>
          </a:prstGeom>
          <a:ln>
            <a:solidFill>
              <a:srgbClr val="669900"/>
            </a:solidFill>
          </a:ln>
        </p:spPr>
      </p:pic>
    </p:spTree>
    <p:extLst>
      <p:ext uri="{BB962C8B-B14F-4D97-AF65-F5344CB8AC3E}">
        <p14:creationId xmlns:p14="http://schemas.microsoft.com/office/powerpoint/2010/main" xmlns="" val="352911219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Date Placeholder 3"/>
          <p:cNvSpPr txBox="1">
            <a:spLocks noGrp="1"/>
          </p:cNvSpPr>
          <p:nvPr/>
        </p:nvSpPr>
        <p:spPr bwMode="auto">
          <a:xfrm>
            <a:off x="3779838" y="6165850"/>
            <a:ext cx="1368425"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72890FBA-112A-4736-A787-F3607A9A4E9A}" type="datetime2">
              <a:rPr lang="en-GB" sz="1200">
                <a:solidFill>
                  <a:srgbClr val="5F5F5F"/>
                </a:solidFill>
              </a:rPr>
              <a:pPr fontAlgn="base">
                <a:spcBef>
                  <a:spcPct val="0"/>
                </a:spcBef>
                <a:spcAft>
                  <a:spcPct val="0"/>
                </a:spcAft>
              </a:pPr>
              <a:t>Monday, 15 October 2018</a:t>
            </a:fld>
            <a:endParaRPr lang="en-GB" sz="1200" dirty="0">
              <a:solidFill>
                <a:srgbClr val="5F5F5F"/>
              </a:solidFill>
            </a:endParaRPr>
          </a:p>
        </p:txBody>
      </p:sp>
      <p:sp>
        <p:nvSpPr>
          <p:cNvPr id="30723" name="Rectangle 5"/>
          <p:cNvSpPr>
            <a:spLocks noGrp="1" noChangeArrowheads="1"/>
          </p:cNvSpPr>
          <p:nvPr>
            <p:ph type="title" idx="4294967295"/>
          </p:nvPr>
        </p:nvSpPr>
        <p:spPr>
          <a:xfrm>
            <a:off x="387784" y="687834"/>
            <a:ext cx="8389119" cy="796950"/>
          </a:xfrm>
        </p:spPr>
        <p:txBody>
          <a:bodyPr/>
          <a:lstStyle/>
          <a:p>
            <a:pPr eaLnBrk="1" hangingPunct="1"/>
            <a:r>
              <a:rPr lang="en-ZA" sz="2800" dirty="0" smtClean="0">
                <a:solidFill>
                  <a:srgbClr val="669900"/>
                </a:solidFill>
                <a:latin typeface="Calibri" pitchFamily="34" charset="0"/>
              </a:rPr>
              <a:t>1.9 Product </a:t>
            </a:r>
            <a:r>
              <a:rPr lang="en-ZA" sz="2800" dirty="0">
                <a:solidFill>
                  <a:srgbClr val="669900"/>
                </a:solidFill>
                <a:latin typeface="Calibri" pitchFamily="34" charset="0"/>
              </a:rPr>
              <a:t>Development Cycle</a:t>
            </a:r>
            <a:endParaRPr lang="en-GB" sz="2800" baseline="30000" dirty="0" smtClean="0">
              <a:solidFill>
                <a:srgbClr val="669900"/>
              </a:solidFill>
              <a:latin typeface="Calibri" pitchFamily="34" charset="0"/>
            </a:endParaRPr>
          </a:p>
        </p:txBody>
      </p:sp>
      <p:pic>
        <p:nvPicPr>
          <p:cNvPr id="3" name="Picture 2"/>
          <p:cNvPicPr>
            <a:picLocks noChangeAspect="1"/>
          </p:cNvPicPr>
          <p:nvPr/>
        </p:nvPicPr>
        <p:blipFill>
          <a:blip r:embed="rId2" cstate="print"/>
          <a:stretch>
            <a:fillRect/>
          </a:stretch>
        </p:blipFill>
        <p:spPr>
          <a:xfrm>
            <a:off x="387784" y="1386569"/>
            <a:ext cx="7712608" cy="3756931"/>
          </a:xfrm>
          <a:prstGeom prst="rect">
            <a:avLst/>
          </a:prstGeom>
        </p:spPr>
      </p:pic>
      <p:sp>
        <p:nvSpPr>
          <p:cNvPr id="4" name="TextBox 3"/>
          <p:cNvSpPr txBox="1"/>
          <p:nvPr/>
        </p:nvSpPr>
        <p:spPr>
          <a:xfrm>
            <a:off x="2229252" y="5143500"/>
            <a:ext cx="4706181" cy="369332"/>
          </a:xfrm>
          <a:prstGeom prst="rect">
            <a:avLst/>
          </a:prstGeom>
          <a:noFill/>
          <a:ln w="38100">
            <a:solidFill>
              <a:srgbClr val="669900"/>
            </a:solidFill>
          </a:ln>
        </p:spPr>
        <p:txBody>
          <a:bodyPr wrap="square" rtlCol="0">
            <a:spAutoFit/>
          </a:bodyPr>
          <a:lstStyle/>
          <a:p>
            <a:r>
              <a:rPr lang="en-ZA" dirty="0">
                <a:solidFill>
                  <a:srgbClr val="000000"/>
                </a:solidFill>
                <a:latin typeface="Times New Roman" panose="02020603050405020304" pitchFamily="18" charset="0"/>
              </a:rPr>
              <a:t>BUILT </a:t>
            </a:r>
            <a:r>
              <a:rPr lang="en-ZA" dirty="0" smtClean="0">
                <a:solidFill>
                  <a:srgbClr val="000000"/>
                </a:solidFill>
                <a:latin typeface="Times New Roman" panose="02020603050405020304" pitchFamily="18" charset="0"/>
              </a:rPr>
              <a:t>ENVIRONMENT  </a:t>
            </a:r>
            <a:r>
              <a:rPr lang="en-ZA" dirty="0">
                <a:solidFill>
                  <a:srgbClr val="000000"/>
                </a:solidFill>
                <a:latin typeface="Times New Roman" panose="02020603050405020304" pitchFamily="18" charset="0"/>
              </a:rPr>
              <a:t>PROFESSIONALS </a:t>
            </a:r>
            <a:endParaRPr lang="en-ZA" dirty="0"/>
          </a:p>
        </p:txBody>
      </p:sp>
    </p:spTree>
    <p:extLst>
      <p:ext uri="{BB962C8B-B14F-4D97-AF65-F5344CB8AC3E}">
        <p14:creationId xmlns:p14="http://schemas.microsoft.com/office/powerpoint/2010/main" xmlns="" val="216664212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116632"/>
            <a:ext cx="4896544" cy="6624736"/>
          </a:xfrm>
          <a:prstGeom prst="rect">
            <a:avLst/>
          </a:prstGeom>
          <a:noFill/>
          <a:ln>
            <a:noFill/>
          </a:ln>
        </p:spPr>
      </p:pic>
    </p:spTree>
    <p:extLst>
      <p:ext uri="{BB962C8B-B14F-4D97-AF65-F5344CB8AC3E}">
        <p14:creationId xmlns:p14="http://schemas.microsoft.com/office/powerpoint/2010/main" xmlns="" val="3505640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Date Placeholder 3"/>
          <p:cNvSpPr txBox="1">
            <a:spLocks noGrp="1"/>
          </p:cNvSpPr>
          <p:nvPr/>
        </p:nvSpPr>
        <p:spPr bwMode="auto">
          <a:xfrm>
            <a:off x="3779838" y="6165850"/>
            <a:ext cx="1368425"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72890FBA-112A-4736-A787-F3607A9A4E9A}" type="datetime2">
              <a:rPr lang="en-GB" sz="1200">
                <a:solidFill>
                  <a:srgbClr val="5F5F5F"/>
                </a:solidFill>
              </a:rPr>
              <a:pPr fontAlgn="base">
                <a:spcBef>
                  <a:spcPct val="0"/>
                </a:spcBef>
                <a:spcAft>
                  <a:spcPct val="0"/>
                </a:spcAft>
              </a:pPr>
              <a:t>Monday, 15 October 2018</a:t>
            </a:fld>
            <a:endParaRPr lang="en-GB" sz="1200" dirty="0">
              <a:solidFill>
                <a:srgbClr val="5F5F5F"/>
              </a:solidFill>
            </a:endParaRPr>
          </a:p>
        </p:txBody>
      </p:sp>
      <p:sp>
        <p:nvSpPr>
          <p:cNvPr id="30722" name="Rectangle 4"/>
          <p:cNvSpPr>
            <a:spLocks noGrp="1" noChangeArrowheads="1"/>
          </p:cNvSpPr>
          <p:nvPr>
            <p:ph type="body" idx="4294967295"/>
          </p:nvPr>
        </p:nvSpPr>
        <p:spPr>
          <a:xfrm>
            <a:off x="467544" y="1484784"/>
            <a:ext cx="8229600" cy="2876435"/>
          </a:xfrm>
        </p:spPr>
        <p:txBody>
          <a:bodyPr/>
          <a:lstStyle/>
          <a:p>
            <a:pPr eaLnBrk="1" hangingPunct="1">
              <a:buFontTx/>
              <a:buNone/>
            </a:pPr>
            <a:r>
              <a:rPr lang="en-ZA" sz="2400" dirty="0" smtClean="0">
                <a:solidFill>
                  <a:srgbClr val="0000FF"/>
                </a:solidFill>
                <a:latin typeface="Calibri" pitchFamily="34" charset="0"/>
              </a:rPr>
              <a:t>	Technical conduit to new and improved  standardized building materials.</a:t>
            </a:r>
            <a:r>
              <a:rPr lang="en-GB" sz="2400" dirty="0" smtClean="0">
                <a:latin typeface="Calibri" pitchFamily="34" charset="0"/>
              </a:rPr>
              <a:t>		</a:t>
            </a:r>
            <a:endParaRPr lang="en-ZA" sz="2400" dirty="0" smtClean="0">
              <a:latin typeface="Calibri" pitchFamily="34" charset="0"/>
            </a:endParaRPr>
          </a:p>
          <a:p>
            <a:pPr algn="just" eaLnBrk="1" hangingPunct="1">
              <a:buFont typeface="Wingdings" pitchFamily="2" charset="2"/>
              <a:buChar char="Ø"/>
            </a:pPr>
            <a:r>
              <a:rPr lang="en-ZA" sz="2400" dirty="0" smtClean="0">
                <a:latin typeface="Calibri" pitchFamily="34" charset="0"/>
              </a:rPr>
              <a:t>Improved performance of </a:t>
            </a:r>
            <a:r>
              <a:rPr lang="en-GB" sz="2400" dirty="0" smtClean="0">
                <a:latin typeface="Calibri" pitchFamily="34" charset="0"/>
              </a:rPr>
              <a:t>infrastructure development </a:t>
            </a:r>
            <a:r>
              <a:rPr lang="en-ZA" sz="2400" dirty="0" smtClean="0">
                <a:latin typeface="Calibri" pitchFamily="34" charset="0"/>
              </a:rPr>
              <a:t>due to advancements in products &amp; building systems;</a:t>
            </a:r>
          </a:p>
          <a:p>
            <a:pPr algn="just" eaLnBrk="1" hangingPunct="1">
              <a:buFont typeface="Wingdings" pitchFamily="2" charset="2"/>
              <a:buChar char="Ø"/>
            </a:pPr>
            <a:r>
              <a:rPr lang="en-ZA" sz="2400" dirty="0" smtClean="0">
                <a:latin typeface="Calibri" pitchFamily="34" charset="0"/>
              </a:rPr>
              <a:t>Can lead towards </a:t>
            </a:r>
            <a:r>
              <a:rPr lang="en-GB" sz="2400" dirty="0" smtClean="0">
                <a:latin typeface="Calibri" pitchFamily="34" charset="0"/>
              </a:rPr>
              <a:t>improvement of existing products;</a:t>
            </a:r>
          </a:p>
          <a:p>
            <a:pPr algn="just" eaLnBrk="1" hangingPunct="1">
              <a:buFont typeface="Wingdings" pitchFamily="2" charset="2"/>
              <a:buChar char="Ø"/>
            </a:pPr>
            <a:r>
              <a:rPr lang="en-GB" sz="2400" dirty="0" smtClean="0">
                <a:latin typeface="Calibri" pitchFamily="34" charset="0"/>
              </a:rPr>
              <a:t>Can lead to doing more with less.</a:t>
            </a:r>
          </a:p>
        </p:txBody>
      </p:sp>
      <p:sp>
        <p:nvSpPr>
          <p:cNvPr id="30723" name="Rectangle 5"/>
          <p:cNvSpPr>
            <a:spLocks noGrp="1" noChangeArrowheads="1"/>
          </p:cNvSpPr>
          <p:nvPr>
            <p:ph type="title" idx="4294967295"/>
          </p:nvPr>
        </p:nvSpPr>
        <p:spPr>
          <a:xfrm>
            <a:off x="387784" y="687834"/>
            <a:ext cx="8389119" cy="796950"/>
          </a:xfrm>
        </p:spPr>
        <p:txBody>
          <a:bodyPr/>
          <a:lstStyle/>
          <a:p>
            <a:pPr eaLnBrk="1" hangingPunct="1"/>
            <a:r>
              <a:rPr lang="en-ZA" sz="2800" dirty="0" smtClean="0">
                <a:solidFill>
                  <a:srgbClr val="669900"/>
                </a:solidFill>
                <a:latin typeface="Calibri" pitchFamily="34" charset="0"/>
              </a:rPr>
              <a:t> 1.10 Benefits of Agrément certification</a:t>
            </a:r>
            <a:r>
              <a:rPr lang="en-ZA" sz="2800" baseline="30000" dirty="0" smtClean="0">
                <a:solidFill>
                  <a:srgbClr val="669900"/>
                </a:solidFill>
                <a:latin typeface="Calibri" pitchFamily="34" charset="0"/>
              </a:rPr>
              <a:t>1</a:t>
            </a:r>
            <a:endParaRPr lang="en-GB" sz="2800" baseline="30000" dirty="0" smtClean="0">
              <a:solidFill>
                <a:srgbClr val="669900"/>
              </a:solidFill>
              <a:latin typeface="Calibri" pitchFamily="34" charset="0"/>
            </a:endParaRPr>
          </a:p>
        </p:txBody>
      </p:sp>
    </p:spTree>
    <p:extLst>
      <p:ext uri="{BB962C8B-B14F-4D97-AF65-F5344CB8AC3E}">
        <p14:creationId xmlns:p14="http://schemas.microsoft.com/office/powerpoint/2010/main" xmlns="" val="9208254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4"/>
          <p:cNvSpPr>
            <a:spLocks noGrp="1" noChangeArrowheads="1"/>
          </p:cNvSpPr>
          <p:nvPr>
            <p:ph type="body" idx="4294967295"/>
          </p:nvPr>
        </p:nvSpPr>
        <p:spPr>
          <a:xfrm>
            <a:off x="107504" y="1245515"/>
            <a:ext cx="8517631" cy="4786313"/>
          </a:xfrm>
        </p:spPr>
        <p:txBody>
          <a:bodyPr/>
          <a:lstStyle/>
          <a:p>
            <a:pPr lvl="1" algn="just" eaLnBrk="1" hangingPunct="1">
              <a:buFont typeface="Wingdings" pitchFamily="2" charset="2"/>
              <a:buChar char="Ø"/>
            </a:pPr>
            <a:r>
              <a:rPr lang="en-GB" sz="2400" dirty="0">
                <a:latin typeface="Calibri" pitchFamily="34" charset="0"/>
              </a:rPr>
              <a:t>C</a:t>
            </a:r>
            <a:r>
              <a:rPr lang="en-GB" sz="2400" dirty="0" smtClean="0">
                <a:latin typeface="Calibri" pitchFamily="34" charset="0"/>
              </a:rPr>
              <a:t>ontribute to accelerated infrastructure development;</a:t>
            </a:r>
          </a:p>
          <a:p>
            <a:pPr lvl="1" algn="just" eaLnBrk="1" hangingPunct="1">
              <a:buFont typeface="Wingdings" pitchFamily="2" charset="2"/>
              <a:buChar char="Ø"/>
            </a:pPr>
            <a:r>
              <a:rPr lang="en-GB" sz="2400" dirty="0" smtClean="0">
                <a:latin typeface="Calibri" pitchFamily="34" charset="0"/>
              </a:rPr>
              <a:t>Reassurance of fitness for purpose;</a:t>
            </a:r>
          </a:p>
          <a:p>
            <a:pPr lvl="1" algn="just" eaLnBrk="1" hangingPunct="1">
              <a:buFont typeface="Wingdings" pitchFamily="2" charset="2"/>
              <a:buChar char="Ø"/>
            </a:pPr>
            <a:r>
              <a:rPr lang="en-GB" sz="2400" dirty="0" smtClean="0">
                <a:latin typeface="Calibri" pitchFamily="34" charset="0"/>
              </a:rPr>
              <a:t>Authoritative assessment of system performance;</a:t>
            </a:r>
          </a:p>
          <a:p>
            <a:pPr lvl="1" algn="just" eaLnBrk="1" hangingPunct="1">
              <a:buFont typeface="Wingdings" pitchFamily="2" charset="2"/>
              <a:buChar char="Ø"/>
            </a:pPr>
            <a:r>
              <a:rPr lang="en-GB" sz="2400" dirty="0" smtClean="0">
                <a:latin typeface="Calibri" pitchFamily="34" charset="0"/>
              </a:rPr>
              <a:t>Can help effectively addressing infrastructure backlogs.</a:t>
            </a:r>
            <a:endParaRPr lang="en-GB" sz="2400" dirty="0">
              <a:latin typeface="Calibri" pitchFamily="34" charset="0"/>
            </a:endParaRPr>
          </a:p>
          <a:p>
            <a:pPr marL="457200" lvl="1" indent="0" algn="just" eaLnBrk="1" hangingPunct="1">
              <a:buNone/>
            </a:pPr>
            <a:r>
              <a:rPr lang="en-GB" sz="2400" dirty="0" smtClean="0">
                <a:latin typeface="Calibri" pitchFamily="34" charset="0"/>
              </a:rPr>
              <a:t> </a:t>
            </a:r>
            <a:endParaRPr lang="en-ZA" sz="2400" dirty="0" smtClean="0">
              <a:latin typeface="Calibri" pitchFamily="34" charset="0"/>
            </a:endParaRPr>
          </a:p>
        </p:txBody>
      </p:sp>
      <p:sp>
        <p:nvSpPr>
          <p:cNvPr id="31746" name="Rectangle 5"/>
          <p:cNvSpPr>
            <a:spLocks noGrp="1" noChangeArrowheads="1"/>
          </p:cNvSpPr>
          <p:nvPr>
            <p:ph type="title" idx="4294967295"/>
          </p:nvPr>
        </p:nvSpPr>
        <p:spPr>
          <a:xfrm>
            <a:off x="209870" y="692696"/>
            <a:ext cx="8600929" cy="654050"/>
          </a:xfrm>
        </p:spPr>
        <p:txBody>
          <a:bodyPr/>
          <a:lstStyle/>
          <a:p>
            <a:pPr eaLnBrk="1" hangingPunct="1"/>
            <a:r>
              <a:rPr lang="en-ZA" sz="2800" dirty="0" smtClean="0">
                <a:solidFill>
                  <a:srgbClr val="669900"/>
                </a:solidFill>
                <a:latin typeface="Calibri" pitchFamily="34" charset="0"/>
              </a:rPr>
              <a:t>1.10 Benefits of Agrément certification</a:t>
            </a:r>
            <a:r>
              <a:rPr lang="en-ZA" sz="2800" baseline="30000" dirty="0" smtClean="0">
                <a:solidFill>
                  <a:srgbClr val="669900"/>
                </a:solidFill>
                <a:latin typeface="Calibri" pitchFamily="34" charset="0"/>
              </a:rPr>
              <a:t>2</a:t>
            </a:r>
            <a:endParaRPr lang="en-GB" sz="2800" baseline="30000" dirty="0" smtClean="0">
              <a:solidFill>
                <a:srgbClr val="669900"/>
              </a:solidFill>
              <a:latin typeface="Calibri" pitchFamily="34" charset="0"/>
            </a:endParaRPr>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1760" y="3171470"/>
            <a:ext cx="4441693" cy="28452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9972151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087" y="1089150"/>
            <a:ext cx="8362817" cy="4154984"/>
          </a:xfrm>
          <a:prstGeom prst="rect">
            <a:avLst/>
          </a:prstGeom>
        </p:spPr>
        <p:txBody>
          <a:bodyPr wrap="square">
            <a:spAutoFit/>
          </a:bodyPr>
          <a:lstStyle/>
          <a:p>
            <a:endParaRPr lang="en-ZA" sz="2400" dirty="0">
              <a:latin typeface="Calibri" panose="020F0502020204030204" pitchFamily="34" charset="0"/>
            </a:endParaRPr>
          </a:p>
          <a:p>
            <a:pPr marL="342900" indent="-342900" algn="just">
              <a:buFont typeface="Wingdings" panose="05000000000000000000" pitchFamily="2" charset="2"/>
              <a:buChar char="Ø"/>
            </a:pPr>
            <a:r>
              <a:rPr lang="en-ZA" sz="2400" dirty="0" smtClean="0">
                <a:latin typeface="Calibri" panose="020F0502020204030204" pitchFamily="34" charset="0"/>
              </a:rPr>
              <a:t>Agrément </a:t>
            </a:r>
            <a:r>
              <a:rPr lang="en-ZA" sz="2400" dirty="0">
                <a:latin typeface="Calibri" panose="020F0502020204030204" pitchFamily="34" charset="0"/>
              </a:rPr>
              <a:t>South Africa receives from members of the public, innovative construction systems </a:t>
            </a:r>
            <a:r>
              <a:rPr lang="en-ZA" sz="2400" dirty="0" smtClean="0">
                <a:latin typeface="Calibri" panose="020F0502020204030204" pitchFamily="34" charset="0"/>
              </a:rPr>
              <a:t>and </a:t>
            </a:r>
            <a:r>
              <a:rPr lang="en-ZA" sz="2400" dirty="0">
                <a:latin typeface="Calibri" panose="020F0502020204030204" pitchFamily="34" charset="0"/>
              </a:rPr>
              <a:t>products, for which there are no national standards or codes of </a:t>
            </a:r>
            <a:r>
              <a:rPr lang="en-ZA" sz="2400" dirty="0" smtClean="0">
                <a:latin typeface="Calibri" panose="020F0502020204030204" pitchFamily="34" charset="0"/>
              </a:rPr>
              <a:t>practice;</a:t>
            </a:r>
          </a:p>
          <a:p>
            <a:pPr marL="342900" indent="-342900" algn="just">
              <a:buFont typeface="Wingdings" panose="05000000000000000000" pitchFamily="2" charset="2"/>
              <a:buChar char="Ø"/>
            </a:pPr>
            <a:r>
              <a:rPr lang="en-ZA" sz="2400" dirty="0" smtClean="0">
                <a:latin typeface="Calibri" panose="020F0502020204030204" pitchFamily="34" charset="0"/>
              </a:rPr>
              <a:t>Agrément South Africa </a:t>
            </a:r>
            <a:r>
              <a:rPr lang="en-ZA" sz="2400" dirty="0">
                <a:latin typeface="Calibri" panose="020F0502020204030204" pitchFamily="34" charset="0"/>
              </a:rPr>
              <a:t>carries out holistic </a:t>
            </a:r>
            <a:r>
              <a:rPr lang="en-ZA" sz="2400" dirty="0" smtClean="0">
                <a:latin typeface="Calibri" panose="020F0502020204030204" pitchFamily="34" charset="0"/>
              </a:rPr>
              <a:t>and </a:t>
            </a:r>
            <a:r>
              <a:rPr lang="en-ZA" sz="2400" dirty="0">
                <a:latin typeface="Calibri" panose="020F0502020204030204" pitchFamily="34" charset="0"/>
              </a:rPr>
              <a:t>comprehensive technical assessments to </a:t>
            </a:r>
            <a:r>
              <a:rPr lang="en-ZA" sz="2400" dirty="0" smtClean="0">
                <a:latin typeface="Calibri" panose="020F0502020204030204" pitchFamily="34" charset="0"/>
              </a:rPr>
              <a:t>evaluate the </a:t>
            </a:r>
            <a:r>
              <a:rPr lang="en-ZA" sz="2400" dirty="0">
                <a:latin typeface="Calibri" panose="020F0502020204030204" pitchFamily="34" charset="0"/>
              </a:rPr>
              <a:t>suitability of the product or systems as being “fit for purpose” or </a:t>
            </a:r>
            <a:r>
              <a:rPr lang="en-ZA" sz="2400" dirty="0" smtClean="0">
                <a:latin typeface="Calibri" panose="020F0502020204030204" pitchFamily="34" charset="0"/>
              </a:rPr>
              <a:t>not;</a:t>
            </a:r>
          </a:p>
          <a:p>
            <a:pPr marL="342900" indent="-342900" algn="just">
              <a:buFont typeface="Wingdings" panose="05000000000000000000" pitchFamily="2" charset="2"/>
              <a:buChar char="Ø"/>
            </a:pPr>
            <a:r>
              <a:rPr lang="en-ZA" sz="2400" dirty="0" smtClean="0">
                <a:latin typeface="Calibri" panose="020F0502020204030204" pitchFamily="34" charset="0"/>
              </a:rPr>
              <a:t>Independent and </a:t>
            </a:r>
            <a:r>
              <a:rPr lang="en-ZA" sz="2400" dirty="0">
                <a:latin typeface="Calibri" panose="020F0502020204030204" pitchFamily="34" charset="0"/>
              </a:rPr>
              <a:t>authoritative based on actual tests carried </a:t>
            </a:r>
            <a:r>
              <a:rPr lang="en-ZA" sz="2400" dirty="0" smtClean="0">
                <a:latin typeface="Calibri" panose="020F0502020204030204" pitchFamily="34" charset="0"/>
              </a:rPr>
              <a:t>out;</a:t>
            </a:r>
          </a:p>
          <a:p>
            <a:pPr marL="342900" indent="-342900" algn="just">
              <a:buFont typeface="Wingdings" panose="05000000000000000000" pitchFamily="2" charset="2"/>
              <a:buChar char="Ø"/>
            </a:pPr>
            <a:r>
              <a:rPr lang="en-ZA" sz="2400" dirty="0" smtClean="0">
                <a:latin typeface="Calibri" panose="020F0502020204030204" pitchFamily="34" charset="0"/>
              </a:rPr>
              <a:t>Define </a:t>
            </a:r>
            <a:r>
              <a:rPr lang="en-ZA" sz="2400" dirty="0">
                <a:latin typeface="Calibri" panose="020F0502020204030204" pitchFamily="34" charset="0"/>
              </a:rPr>
              <a:t>performance in use without specifying how the performance will </a:t>
            </a:r>
            <a:r>
              <a:rPr lang="en-ZA" sz="2400" dirty="0" smtClean="0">
                <a:latin typeface="Calibri" panose="020F0502020204030204" pitchFamily="34" charset="0"/>
              </a:rPr>
              <a:t>be attained.</a:t>
            </a:r>
            <a:endParaRPr lang="en-ZA" sz="2400" dirty="0">
              <a:solidFill>
                <a:srgbClr val="000000"/>
              </a:solidFill>
              <a:latin typeface="Calibri"/>
              <a:cs typeface="Arial" pitchFamily="34" charset="0"/>
            </a:endParaRPr>
          </a:p>
        </p:txBody>
      </p:sp>
      <p:sp>
        <p:nvSpPr>
          <p:cNvPr id="3" name="Titre 1"/>
          <p:cNvSpPr txBox="1">
            <a:spLocks/>
          </p:cNvSpPr>
          <p:nvPr/>
        </p:nvSpPr>
        <p:spPr bwMode="auto">
          <a:xfrm>
            <a:off x="323528" y="837532"/>
            <a:ext cx="8445376" cy="503237"/>
          </a:xfrm>
          <a:prstGeom prst="rect">
            <a:avLst/>
          </a:prstGeom>
          <a:noFill/>
          <a:ln w="9525">
            <a:noFill/>
            <a:miter lim="800000"/>
            <a:headEnd/>
            <a:tailEnd/>
          </a:ln>
        </p:spPr>
        <p:txBody>
          <a:bodyPr anchor="ctr"/>
          <a:lstStyle/>
          <a:p>
            <a:pPr algn="ctr" fontAlgn="base">
              <a:spcBef>
                <a:spcPct val="0"/>
              </a:spcBef>
              <a:spcAft>
                <a:spcPct val="0"/>
              </a:spcAft>
              <a:defRPr/>
            </a:pPr>
            <a:r>
              <a:rPr lang="en-ZA" sz="2800" kern="0" dirty="0" smtClean="0">
                <a:solidFill>
                  <a:srgbClr val="669900"/>
                </a:solidFill>
                <a:latin typeface="Calibri" pitchFamily="34" charset="0"/>
                <a:cs typeface="Arial" pitchFamily="34" charset="0"/>
              </a:rPr>
              <a:t>1.11 “Modus Operandi”:  The Performance Concept</a:t>
            </a:r>
            <a:r>
              <a:rPr lang="en-ZA" sz="2800" baseline="30000" dirty="0">
                <a:solidFill>
                  <a:srgbClr val="669900"/>
                </a:solidFill>
                <a:latin typeface="Calibri" pitchFamily="34" charset="0"/>
              </a:rPr>
              <a:t>1</a:t>
            </a:r>
            <a:r>
              <a:rPr lang="en-ZA" sz="2800" kern="0" dirty="0" smtClean="0">
                <a:solidFill>
                  <a:srgbClr val="669900"/>
                </a:solidFill>
                <a:latin typeface="Calibri" pitchFamily="34" charset="0"/>
                <a:cs typeface="Arial" pitchFamily="34" charset="0"/>
              </a:rPr>
              <a:t> </a:t>
            </a:r>
            <a:endParaRPr lang="fr-FR" sz="2800" kern="0" dirty="0">
              <a:solidFill>
                <a:srgbClr val="669900"/>
              </a:solidFill>
              <a:latin typeface="Calibri" pitchFamily="34" charset="0"/>
              <a:cs typeface="Arial" pitchFamily="34" charset="0"/>
            </a:endParaRPr>
          </a:p>
        </p:txBody>
      </p:sp>
    </p:spTree>
    <p:extLst>
      <p:ext uri="{BB962C8B-B14F-4D97-AF65-F5344CB8AC3E}">
        <p14:creationId xmlns:p14="http://schemas.microsoft.com/office/powerpoint/2010/main" xmlns="" val="270935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556792"/>
            <a:ext cx="8362817" cy="3231654"/>
          </a:xfrm>
          <a:prstGeom prst="rect">
            <a:avLst/>
          </a:prstGeom>
        </p:spPr>
        <p:txBody>
          <a:bodyPr wrap="square">
            <a:spAutoFit/>
          </a:bodyPr>
          <a:lstStyle/>
          <a:p>
            <a:pPr marL="342900" indent="-342900" algn="just" fontAlgn="base">
              <a:lnSpc>
                <a:spcPct val="150000"/>
              </a:lnSpc>
              <a:spcBef>
                <a:spcPct val="0"/>
              </a:spcBef>
              <a:spcAft>
                <a:spcPct val="0"/>
              </a:spcAft>
              <a:buFont typeface="Wingdings" pitchFamily="2" charset="2"/>
              <a:buChar char="Ø"/>
            </a:pPr>
            <a:r>
              <a:rPr lang="en-ZA" sz="2400" dirty="0" smtClean="0">
                <a:solidFill>
                  <a:srgbClr val="000000"/>
                </a:solidFill>
                <a:latin typeface="Calibri"/>
                <a:cs typeface="Arial" pitchFamily="34" charset="0"/>
              </a:rPr>
              <a:t>Develop </a:t>
            </a:r>
            <a:r>
              <a:rPr lang="en-ZA" sz="2400" dirty="0">
                <a:solidFill>
                  <a:srgbClr val="000000"/>
                </a:solidFill>
                <a:latin typeface="Calibri"/>
                <a:cs typeface="Arial" pitchFamily="34" charset="0"/>
              </a:rPr>
              <a:t>performance </a:t>
            </a:r>
            <a:r>
              <a:rPr lang="en-ZA" sz="2400" dirty="0" smtClean="0">
                <a:solidFill>
                  <a:srgbClr val="000000"/>
                </a:solidFill>
                <a:latin typeface="Calibri"/>
                <a:cs typeface="Arial" pitchFamily="34" charset="0"/>
              </a:rPr>
              <a:t>criteria (Criteria for local conditions developed by Experts team);</a:t>
            </a:r>
          </a:p>
          <a:p>
            <a:pPr marL="342900" indent="-342900" algn="just" fontAlgn="base">
              <a:lnSpc>
                <a:spcPct val="150000"/>
              </a:lnSpc>
              <a:spcBef>
                <a:spcPct val="0"/>
              </a:spcBef>
              <a:spcAft>
                <a:spcPct val="0"/>
              </a:spcAft>
              <a:buFont typeface="Wingdings" pitchFamily="2" charset="2"/>
              <a:buChar char="Ø"/>
            </a:pPr>
            <a:r>
              <a:rPr lang="en-ZA" sz="2400" dirty="0" smtClean="0">
                <a:solidFill>
                  <a:srgbClr val="000000"/>
                </a:solidFill>
                <a:latin typeface="Calibri"/>
                <a:cs typeface="Arial" pitchFamily="34" charset="0"/>
              </a:rPr>
              <a:t>Develop </a:t>
            </a:r>
            <a:r>
              <a:rPr lang="en-ZA" sz="2400" dirty="0">
                <a:solidFill>
                  <a:srgbClr val="000000"/>
                </a:solidFill>
                <a:latin typeface="Calibri"/>
                <a:cs typeface="Arial" pitchFamily="34" charset="0"/>
              </a:rPr>
              <a:t>suitable test </a:t>
            </a:r>
            <a:r>
              <a:rPr lang="en-ZA" sz="2400" dirty="0" smtClean="0">
                <a:solidFill>
                  <a:srgbClr val="000000"/>
                </a:solidFill>
                <a:latin typeface="Calibri"/>
                <a:cs typeface="Arial" pitchFamily="34" charset="0"/>
              </a:rPr>
              <a:t>methods;</a:t>
            </a:r>
            <a:endParaRPr lang="en-ZA" sz="2400" dirty="0">
              <a:solidFill>
                <a:srgbClr val="000000"/>
              </a:solidFill>
              <a:latin typeface="Calibri"/>
              <a:cs typeface="Arial" pitchFamily="34" charset="0"/>
            </a:endParaRPr>
          </a:p>
          <a:p>
            <a:pPr marL="342900" indent="-342900" algn="just" fontAlgn="base">
              <a:lnSpc>
                <a:spcPct val="150000"/>
              </a:lnSpc>
              <a:spcBef>
                <a:spcPct val="0"/>
              </a:spcBef>
              <a:spcAft>
                <a:spcPct val="0"/>
              </a:spcAft>
              <a:buFont typeface="Wingdings" pitchFamily="2" charset="2"/>
              <a:buChar char="Ø"/>
            </a:pPr>
            <a:r>
              <a:rPr lang="en-ZA" sz="2400" dirty="0">
                <a:solidFill>
                  <a:srgbClr val="000000"/>
                </a:solidFill>
                <a:latin typeface="Calibri"/>
                <a:cs typeface="Arial" pitchFamily="34" charset="0"/>
              </a:rPr>
              <a:t>Measure actual </a:t>
            </a:r>
            <a:r>
              <a:rPr lang="en-ZA" sz="2400" dirty="0" smtClean="0">
                <a:solidFill>
                  <a:srgbClr val="000000"/>
                </a:solidFill>
                <a:latin typeface="Calibri"/>
                <a:cs typeface="Arial" pitchFamily="34" charset="0"/>
              </a:rPr>
              <a:t>performance;</a:t>
            </a:r>
            <a:endParaRPr lang="en-ZA" sz="2400" dirty="0">
              <a:solidFill>
                <a:srgbClr val="000000"/>
              </a:solidFill>
              <a:latin typeface="Calibri"/>
              <a:cs typeface="Arial" pitchFamily="34" charset="0"/>
            </a:endParaRPr>
          </a:p>
          <a:p>
            <a:pPr marL="342900" indent="-342900" algn="just" fontAlgn="base">
              <a:lnSpc>
                <a:spcPct val="150000"/>
              </a:lnSpc>
              <a:spcBef>
                <a:spcPct val="0"/>
              </a:spcBef>
              <a:spcAft>
                <a:spcPct val="0"/>
              </a:spcAft>
              <a:buFont typeface="Wingdings" pitchFamily="2" charset="2"/>
              <a:buChar char="Ø"/>
            </a:pPr>
            <a:r>
              <a:rPr lang="en-ZA" sz="2400" dirty="0">
                <a:solidFill>
                  <a:srgbClr val="000000"/>
                </a:solidFill>
                <a:latin typeface="Calibri"/>
                <a:cs typeface="Arial" pitchFamily="34" charset="0"/>
              </a:rPr>
              <a:t>Judgement of acceptability in light of actual </a:t>
            </a:r>
            <a:r>
              <a:rPr lang="en-ZA" sz="2400" dirty="0" smtClean="0">
                <a:solidFill>
                  <a:srgbClr val="000000"/>
                </a:solidFill>
                <a:latin typeface="Calibri"/>
                <a:cs typeface="Arial" pitchFamily="34" charset="0"/>
              </a:rPr>
              <a:t>performance.</a:t>
            </a:r>
            <a:endParaRPr lang="en-ZA" sz="2400" dirty="0">
              <a:solidFill>
                <a:srgbClr val="000000"/>
              </a:solidFill>
              <a:latin typeface="Calibri"/>
              <a:cs typeface="Arial" pitchFamily="34" charset="0"/>
            </a:endParaRPr>
          </a:p>
          <a:p>
            <a:pPr marL="342900" indent="-342900" fontAlgn="base">
              <a:spcBef>
                <a:spcPct val="0"/>
              </a:spcBef>
              <a:spcAft>
                <a:spcPct val="0"/>
              </a:spcAft>
              <a:buFont typeface="Wingdings" pitchFamily="2" charset="2"/>
              <a:buChar char="Ø"/>
            </a:pPr>
            <a:endParaRPr lang="en-ZA" sz="2400" dirty="0">
              <a:solidFill>
                <a:srgbClr val="000000"/>
              </a:solidFill>
              <a:latin typeface="Calibri"/>
              <a:cs typeface="Arial" pitchFamily="34" charset="0"/>
            </a:endParaRPr>
          </a:p>
        </p:txBody>
      </p:sp>
      <p:sp>
        <p:nvSpPr>
          <p:cNvPr id="3" name="Titre 1"/>
          <p:cNvSpPr txBox="1">
            <a:spLocks/>
          </p:cNvSpPr>
          <p:nvPr/>
        </p:nvSpPr>
        <p:spPr bwMode="auto">
          <a:xfrm>
            <a:off x="251520" y="836712"/>
            <a:ext cx="8445376" cy="503237"/>
          </a:xfrm>
          <a:prstGeom prst="rect">
            <a:avLst/>
          </a:prstGeom>
          <a:noFill/>
          <a:ln w="9525">
            <a:noFill/>
            <a:miter lim="800000"/>
            <a:headEnd/>
            <a:tailEnd/>
          </a:ln>
        </p:spPr>
        <p:txBody>
          <a:bodyPr anchor="ctr"/>
          <a:lstStyle/>
          <a:p>
            <a:pPr algn="ctr" fontAlgn="base">
              <a:spcBef>
                <a:spcPct val="0"/>
              </a:spcBef>
              <a:spcAft>
                <a:spcPct val="0"/>
              </a:spcAft>
              <a:defRPr/>
            </a:pPr>
            <a:r>
              <a:rPr lang="en-ZA" sz="2800" kern="0" dirty="0" smtClean="0">
                <a:solidFill>
                  <a:srgbClr val="669900"/>
                </a:solidFill>
                <a:latin typeface="Calibri" pitchFamily="34" charset="0"/>
                <a:cs typeface="Arial" pitchFamily="34" charset="0"/>
              </a:rPr>
              <a:t>1.11 “Modus Operandi”:  The Performance Concept</a:t>
            </a:r>
            <a:r>
              <a:rPr lang="en-ZA" sz="2800" baseline="30000" dirty="0" smtClean="0">
                <a:solidFill>
                  <a:srgbClr val="669900"/>
                </a:solidFill>
                <a:latin typeface="Calibri" pitchFamily="34" charset="0"/>
              </a:rPr>
              <a:t>2</a:t>
            </a:r>
            <a:r>
              <a:rPr lang="en-ZA" sz="2800" kern="0" dirty="0" smtClean="0">
                <a:solidFill>
                  <a:srgbClr val="669900"/>
                </a:solidFill>
                <a:latin typeface="Calibri" pitchFamily="34" charset="0"/>
                <a:cs typeface="Arial" pitchFamily="34" charset="0"/>
              </a:rPr>
              <a:t> </a:t>
            </a:r>
            <a:endParaRPr lang="fr-FR" sz="2800" kern="0" dirty="0">
              <a:solidFill>
                <a:srgbClr val="669900"/>
              </a:solidFill>
              <a:latin typeface="Calibri" pitchFamily="34" charset="0"/>
              <a:cs typeface="Arial" pitchFamily="34" charset="0"/>
            </a:endParaRPr>
          </a:p>
        </p:txBody>
      </p:sp>
    </p:spTree>
    <p:extLst>
      <p:ext uri="{BB962C8B-B14F-4D97-AF65-F5344CB8AC3E}">
        <p14:creationId xmlns:p14="http://schemas.microsoft.com/office/powerpoint/2010/main" xmlns="" val="963890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4"/>
          <p:cNvSpPr txBox="1">
            <a:spLocks noGrp="1"/>
          </p:cNvSpPr>
          <p:nvPr/>
        </p:nvSpPr>
        <p:spPr bwMode="auto">
          <a:xfrm>
            <a:off x="6300788" y="115888"/>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endParaRPr lang="en-GB" sz="1400" dirty="0">
              <a:solidFill>
                <a:srgbClr val="000000"/>
              </a:solidFill>
              <a:latin typeface="Times New Roman" pitchFamily="18" charset="0"/>
            </a:endParaRPr>
          </a:p>
        </p:txBody>
      </p:sp>
      <p:sp>
        <p:nvSpPr>
          <p:cNvPr id="34818" name="Rectangle 2" descr="Dark horizontal"/>
          <p:cNvSpPr>
            <a:spLocks noGrp="1" noChangeArrowheads="1"/>
          </p:cNvSpPr>
          <p:nvPr>
            <p:ph type="title" idx="4294967295"/>
          </p:nvPr>
        </p:nvSpPr>
        <p:spPr>
          <a:xfrm>
            <a:off x="755576" y="620713"/>
            <a:ext cx="7474024" cy="576262"/>
          </a:xfrm>
        </p:spPr>
        <p:txBody>
          <a:bodyPr/>
          <a:lstStyle/>
          <a:p>
            <a:pPr eaLnBrk="1" hangingPunct="1"/>
            <a:r>
              <a:rPr lang="en-GB" sz="2800" dirty="0" smtClean="0">
                <a:solidFill>
                  <a:srgbClr val="669900"/>
                </a:solidFill>
                <a:latin typeface="Calibri" pitchFamily="34" charset="0"/>
              </a:rPr>
              <a:t>1.12 Typical Scope of Evaluation </a:t>
            </a:r>
          </a:p>
        </p:txBody>
      </p:sp>
      <p:sp>
        <p:nvSpPr>
          <p:cNvPr id="34819" name="Rectangle 3"/>
          <p:cNvSpPr>
            <a:spLocks noGrp="1" noChangeArrowheads="1"/>
          </p:cNvSpPr>
          <p:nvPr>
            <p:ph type="body" idx="4294967295"/>
          </p:nvPr>
        </p:nvSpPr>
        <p:spPr>
          <a:xfrm>
            <a:off x="395536" y="1268760"/>
            <a:ext cx="7416824" cy="4660900"/>
          </a:xfrm>
        </p:spPr>
        <p:txBody>
          <a:bodyPr/>
          <a:lstStyle/>
          <a:p>
            <a:pPr eaLnBrk="1" hangingPunct="1">
              <a:buFont typeface="Wingdings" pitchFamily="2" charset="2"/>
              <a:buChar char="Ø"/>
            </a:pPr>
            <a:r>
              <a:rPr lang="en-GB" sz="2400" dirty="0">
                <a:latin typeface="Calibri" pitchFamily="34" charset="0"/>
              </a:rPr>
              <a:t>structural strength &amp; stability</a:t>
            </a:r>
          </a:p>
          <a:p>
            <a:pPr eaLnBrk="1" hangingPunct="1">
              <a:buFont typeface="Wingdings" pitchFamily="2" charset="2"/>
              <a:buChar char="Ø"/>
            </a:pPr>
            <a:r>
              <a:rPr lang="en-GB" sz="2400" dirty="0" smtClean="0">
                <a:latin typeface="Calibri" pitchFamily="34" charset="0"/>
              </a:rPr>
              <a:t>water </a:t>
            </a:r>
            <a:r>
              <a:rPr lang="en-GB" sz="2400" dirty="0">
                <a:latin typeface="Calibri" pitchFamily="34" charset="0"/>
              </a:rPr>
              <a:t>penetration and rising damp </a:t>
            </a:r>
          </a:p>
          <a:p>
            <a:pPr eaLnBrk="1" hangingPunct="1">
              <a:buFont typeface="Wingdings" pitchFamily="2" charset="2"/>
              <a:buChar char="Ø"/>
            </a:pPr>
            <a:r>
              <a:rPr lang="en-GB" sz="2400" dirty="0" smtClean="0">
                <a:latin typeface="Calibri" pitchFamily="34" charset="0"/>
              </a:rPr>
              <a:t>thermal </a:t>
            </a:r>
            <a:r>
              <a:rPr lang="en-GB" sz="2400" dirty="0">
                <a:latin typeface="Calibri" pitchFamily="34" charset="0"/>
              </a:rPr>
              <a:t>&amp; energy performance</a:t>
            </a:r>
          </a:p>
          <a:p>
            <a:pPr eaLnBrk="1" hangingPunct="1">
              <a:buFont typeface="Wingdings" pitchFamily="2" charset="2"/>
              <a:buChar char="Ø"/>
            </a:pPr>
            <a:r>
              <a:rPr lang="en-GB" sz="2400" dirty="0">
                <a:latin typeface="Calibri" pitchFamily="34" charset="0"/>
              </a:rPr>
              <a:t>performance in </a:t>
            </a:r>
            <a:r>
              <a:rPr lang="en-GB" sz="2400" dirty="0" smtClean="0">
                <a:latin typeface="Calibri" pitchFamily="34" charset="0"/>
              </a:rPr>
              <a:t>fire</a:t>
            </a:r>
            <a:endParaRPr lang="en-GB" sz="2400" dirty="0">
              <a:latin typeface="Calibri" pitchFamily="34" charset="0"/>
            </a:endParaRPr>
          </a:p>
          <a:p>
            <a:pPr eaLnBrk="1" hangingPunct="1">
              <a:buFont typeface="Wingdings" pitchFamily="2" charset="2"/>
              <a:buChar char="Ø"/>
            </a:pPr>
            <a:r>
              <a:rPr lang="en-GB" sz="2400" dirty="0" smtClean="0">
                <a:latin typeface="Calibri" pitchFamily="34" charset="0"/>
              </a:rPr>
              <a:t>quality </a:t>
            </a:r>
            <a:r>
              <a:rPr lang="en-GB" sz="2400" dirty="0">
                <a:latin typeface="Calibri" pitchFamily="34" charset="0"/>
              </a:rPr>
              <a:t>management system</a:t>
            </a:r>
          </a:p>
          <a:p>
            <a:pPr eaLnBrk="1" hangingPunct="1">
              <a:buFont typeface="Wingdings" pitchFamily="2" charset="2"/>
              <a:buChar char="Ø"/>
            </a:pPr>
            <a:r>
              <a:rPr lang="en-GB" sz="2400" dirty="0" smtClean="0">
                <a:latin typeface="Calibri" pitchFamily="34" charset="0"/>
              </a:rPr>
              <a:t>conformity </a:t>
            </a:r>
            <a:r>
              <a:rPr lang="en-GB" sz="2400" dirty="0">
                <a:latin typeface="Calibri" pitchFamily="34" charset="0"/>
              </a:rPr>
              <a:t>to National </a:t>
            </a:r>
            <a:r>
              <a:rPr lang="en-GB" sz="2400" dirty="0" smtClean="0">
                <a:latin typeface="Calibri" pitchFamily="34" charset="0"/>
              </a:rPr>
              <a:t>Building Regulations</a:t>
            </a:r>
          </a:p>
          <a:p>
            <a:pPr eaLnBrk="1" hangingPunct="1">
              <a:buFont typeface="Wingdings" pitchFamily="2" charset="2"/>
              <a:buChar char="Ø"/>
            </a:pPr>
            <a:r>
              <a:rPr lang="en-GB" sz="2400" dirty="0" smtClean="0">
                <a:latin typeface="Calibri" pitchFamily="34" charset="0"/>
              </a:rPr>
              <a:t>condensation</a:t>
            </a:r>
          </a:p>
          <a:p>
            <a:pPr eaLnBrk="1" hangingPunct="1">
              <a:buFont typeface="Wingdings" pitchFamily="2" charset="2"/>
              <a:buChar char="Ø"/>
            </a:pPr>
            <a:r>
              <a:rPr lang="en-GB" sz="2400" dirty="0" smtClean="0">
                <a:latin typeface="Calibri" pitchFamily="34" charset="0"/>
              </a:rPr>
              <a:t>acoustic performance</a:t>
            </a:r>
          </a:p>
          <a:p>
            <a:pPr eaLnBrk="1" hangingPunct="1">
              <a:buFont typeface="Wingdings" pitchFamily="2" charset="2"/>
              <a:buChar char="Ø"/>
            </a:pPr>
            <a:r>
              <a:rPr lang="en-GB" sz="2400" dirty="0" smtClean="0">
                <a:latin typeface="Calibri" pitchFamily="34" charset="0"/>
              </a:rPr>
              <a:t>accuracy in building</a:t>
            </a:r>
          </a:p>
          <a:p>
            <a:pPr eaLnBrk="1" hangingPunct="1">
              <a:buFont typeface="Wingdings" pitchFamily="2" charset="2"/>
              <a:buChar char="Ø"/>
            </a:pPr>
            <a:r>
              <a:rPr lang="en-GB" sz="2400" dirty="0" smtClean="0">
                <a:latin typeface="Calibri" pitchFamily="34" charset="0"/>
              </a:rPr>
              <a:t>durability</a:t>
            </a:r>
          </a:p>
        </p:txBody>
      </p:sp>
    </p:spTree>
    <p:extLst>
      <p:ext uri="{BB962C8B-B14F-4D97-AF65-F5344CB8AC3E}">
        <p14:creationId xmlns:p14="http://schemas.microsoft.com/office/powerpoint/2010/main" xmlns="" val="969925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340768"/>
            <a:ext cx="8229600" cy="5256212"/>
          </a:xfrm>
        </p:spPr>
        <p:txBody>
          <a:bodyPr>
            <a:normAutofit/>
          </a:bodyPr>
          <a:lstStyle/>
          <a:p>
            <a:pPr marL="0" indent="0" algn="just">
              <a:buNone/>
            </a:pPr>
            <a:endParaRPr lang="en-GB" sz="2400" dirty="0">
              <a:latin typeface="Calibri" panose="020F0502020204030204" pitchFamily="34" charset="0"/>
            </a:endParaRPr>
          </a:p>
          <a:p>
            <a:pPr marL="0" indent="0" algn="just">
              <a:buNone/>
            </a:pPr>
            <a:endParaRPr lang="en-GB" sz="2400" dirty="0" smtClean="0">
              <a:latin typeface="Calibri" panose="020F0502020204030204" pitchFamily="34" charset="0"/>
            </a:endParaRPr>
          </a:p>
          <a:p>
            <a:pPr marL="0" indent="0" algn="just">
              <a:buNone/>
            </a:pPr>
            <a:endParaRPr lang="en-GB" sz="2400" dirty="0">
              <a:latin typeface="Calibri" panose="020F0502020204030204" pitchFamily="34" charset="0"/>
            </a:endParaRPr>
          </a:p>
          <a:p>
            <a:pPr marL="0" indent="0" algn="ctr">
              <a:spcBef>
                <a:spcPct val="0"/>
              </a:spcBef>
              <a:buNone/>
            </a:pPr>
            <a:r>
              <a:rPr lang="en-GB" sz="3600" dirty="0" smtClean="0">
                <a:solidFill>
                  <a:srgbClr val="669900"/>
                </a:solidFill>
                <a:latin typeface="Calibri" panose="020F0502020204030204" pitchFamily="34" charset="0"/>
                <a:ea typeface="+mj-ea"/>
                <a:cs typeface="+mj-cs"/>
              </a:rPr>
              <a:t>2. Programme Performance Information  </a:t>
            </a:r>
            <a:endParaRPr lang="en-GB" sz="3600" dirty="0" smtClean="0"/>
          </a:p>
          <a:p>
            <a:pPr algn="just">
              <a:lnSpc>
                <a:spcPct val="150000"/>
              </a:lnSpc>
              <a:spcAft>
                <a:spcPts val="1000"/>
              </a:spcAft>
            </a:pPr>
            <a:endParaRPr lang="en-GB" sz="2400" dirty="0" smtClean="0">
              <a:ea typeface="Calibri"/>
              <a:cs typeface="Calibri"/>
            </a:endParaRPr>
          </a:p>
          <a:p>
            <a:pPr algn="just">
              <a:lnSpc>
                <a:spcPct val="150000"/>
              </a:lnSpc>
              <a:spcAft>
                <a:spcPts val="1000"/>
              </a:spcAft>
            </a:pPr>
            <a:endParaRPr lang="en-GB" sz="2400" dirty="0" smtClean="0">
              <a:ea typeface="Calibri"/>
              <a:cs typeface="Times New Roman"/>
            </a:endParaRPr>
          </a:p>
          <a:p>
            <a:endParaRPr lang="en-GB" dirty="0"/>
          </a:p>
        </p:txBody>
      </p:sp>
    </p:spTree>
    <p:extLst>
      <p:ext uri="{BB962C8B-B14F-4D97-AF65-F5344CB8AC3E}">
        <p14:creationId xmlns:p14="http://schemas.microsoft.com/office/powerpoint/2010/main" xmlns="" val="3156571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Date Placeholder 3"/>
          <p:cNvSpPr txBox="1">
            <a:spLocks noGrp="1"/>
          </p:cNvSpPr>
          <p:nvPr/>
        </p:nvSpPr>
        <p:spPr bwMode="auto">
          <a:xfrm>
            <a:off x="3779838" y="6165850"/>
            <a:ext cx="1368425"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GB" sz="1200" dirty="0">
              <a:solidFill>
                <a:srgbClr val="5F5F5F"/>
              </a:solidFill>
            </a:endParaRPr>
          </a:p>
        </p:txBody>
      </p:sp>
      <p:sp>
        <p:nvSpPr>
          <p:cNvPr id="30722" name="Rectangle 4"/>
          <p:cNvSpPr>
            <a:spLocks noGrp="1" noChangeArrowheads="1"/>
          </p:cNvSpPr>
          <p:nvPr>
            <p:ph type="body" idx="4294967295"/>
          </p:nvPr>
        </p:nvSpPr>
        <p:spPr>
          <a:xfrm>
            <a:off x="467544" y="1484784"/>
            <a:ext cx="8229600" cy="2876435"/>
          </a:xfrm>
        </p:spPr>
        <p:txBody>
          <a:bodyPr/>
          <a:lstStyle/>
          <a:p>
            <a:pPr eaLnBrk="1" hangingPunct="1">
              <a:buFontTx/>
              <a:buNone/>
            </a:pPr>
            <a:r>
              <a:rPr lang="en-ZA" sz="2400" dirty="0" smtClean="0">
                <a:solidFill>
                  <a:srgbClr val="0000FF"/>
                </a:solidFill>
                <a:latin typeface="Calibri" pitchFamily="34" charset="0"/>
              </a:rPr>
              <a:t>	.</a:t>
            </a:r>
            <a:endParaRPr lang="en-GB" sz="2400" dirty="0" smtClean="0">
              <a:latin typeface="Calibri" pitchFamily="34" charset="0"/>
            </a:endParaRPr>
          </a:p>
        </p:txBody>
      </p:sp>
      <p:sp>
        <p:nvSpPr>
          <p:cNvPr id="30723" name="Rectangle 5"/>
          <p:cNvSpPr>
            <a:spLocks noGrp="1" noChangeArrowheads="1"/>
          </p:cNvSpPr>
          <p:nvPr>
            <p:ph type="title" idx="4294967295"/>
          </p:nvPr>
        </p:nvSpPr>
        <p:spPr>
          <a:xfrm>
            <a:off x="387784" y="687834"/>
            <a:ext cx="8389119" cy="796950"/>
          </a:xfrm>
        </p:spPr>
        <p:txBody>
          <a:bodyPr/>
          <a:lstStyle/>
          <a:p>
            <a:pPr eaLnBrk="1" hangingPunct="1"/>
            <a:r>
              <a:rPr lang="en-ZA" sz="2800" dirty="0" smtClean="0">
                <a:solidFill>
                  <a:srgbClr val="669900"/>
                </a:solidFill>
                <a:latin typeface="Calibri" pitchFamily="34" charset="0"/>
              </a:rPr>
              <a:t> 2.1 Organisational </a:t>
            </a:r>
            <a:r>
              <a:rPr lang="en-ZA" sz="2800" dirty="0">
                <a:solidFill>
                  <a:srgbClr val="669900"/>
                </a:solidFill>
                <a:latin typeface="Calibri" pitchFamily="34" charset="0"/>
              </a:rPr>
              <a:t>Structure</a:t>
            </a:r>
            <a:endParaRPr lang="en-GB" sz="2800" baseline="30000" dirty="0" smtClean="0">
              <a:solidFill>
                <a:srgbClr val="669900"/>
              </a:solidFill>
              <a:latin typeface="Calibri" pitchFamily="34" charset="0"/>
            </a:endParaRPr>
          </a:p>
        </p:txBody>
      </p:sp>
      <p:pic>
        <p:nvPicPr>
          <p:cNvPr id="2" name="Picture 1"/>
          <p:cNvPicPr>
            <a:picLocks noChangeAspect="1"/>
          </p:cNvPicPr>
          <p:nvPr/>
        </p:nvPicPr>
        <p:blipFill>
          <a:blip r:embed="rId2" cstate="print"/>
          <a:stretch>
            <a:fillRect/>
          </a:stretch>
        </p:blipFill>
        <p:spPr>
          <a:xfrm>
            <a:off x="899592" y="1520224"/>
            <a:ext cx="7535448" cy="4382136"/>
          </a:xfrm>
          <a:prstGeom prst="rect">
            <a:avLst/>
          </a:prstGeom>
        </p:spPr>
      </p:pic>
    </p:spTree>
    <p:extLst>
      <p:ext uri="{BB962C8B-B14F-4D97-AF65-F5344CB8AC3E}">
        <p14:creationId xmlns:p14="http://schemas.microsoft.com/office/powerpoint/2010/main" xmlns="" val="130056420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4"/>
          <p:cNvSpPr txBox="1">
            <a:spLocks noGrp="1"/>
          </p:cNvSpPr>
          <p:nvPr/>
        </p:nvSpPr>
        <p:spPr bwMode="auto">
          <a:xfrm>
            <a:off x="6300788" y="115888"/>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endParaRPr lang="en-GB" sz="1400" dirty="0">
              <a:solidFill>
                <a:srgbClr val="000000"/>
              </a:solidFill>
              <a:latin typeface="Times New Roman" pitchFamily="18" charset="0"/>
            </a:endParaRPr>
          </a:p>
        </p:txBody>
      </p:sp>
      <p:sp>
        <p:nvSpPr>
          <p:cNvPr id="5" name="Rectangle 2" descr="Dark horizontal"/>
          <p:cNvSpPr txBox="1">
            <a:spLocks noChangeArrowheads="1"/>
          </p:cNvSpPr>
          <p:nvPr/>
        </p:nvSpPr>
        <p:spPr bwMode="auto">
          <a:xfrm>
            <a:off x="608539" y="864556"/>
            <a:ext cx="7474024"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GB" sz="2800" kern="0" dirty="0" smtClean="0">
                <a:solidFill>
                  <a:srgbClr val="669900"/>
                </a:solidFill>
                <a:latin typeface="Calibri" pitchFamily="34" charset="0"/>
              </a:rPr>
              <a:t>2.2 Achievements </a:t>
            </a:r>
            <a:r>
              <a:rPr lang="en-GB" sz="2800" kern="0" dirty="0">
                <a:solidFill>
                  <a:srgbClr val="669900"/>
                </a:solidFill>
                <a:latin typeface="Calibri" pitchFamily="34" charset="0"/>
              </a:rPr>
              <a:t>measured </a:t>
            </a:r>
            <a:r>
              <a:rPr lang="en-GB" sz="2800" kern="0" dirty="0" smtClean="0">
                <a:solidFill>
                  <a:srgbClr val="669900"/>
                </a:solidFill>
                <a:latin typeface="Calibri" pitchFamily="34" charset="0"/>
              </a:rPr>
              <a:t>against mandate</a:t>
            </a:r>
            <a:r>
              <a:rPr lang="en-ZA" sz="2800" baseline="30000" dirty="0">
                <a:solidFill>
                  <a:srgbClr val="669900"/>
                </a:solidFill>
                <a:latin typeface="Calibri" pitchFamily="34" charset="0"/>
              </a:rPr>
              <a:t>1</a:t>
            </a:r>
            <a:endParaRPr lang="en-GB" sz="2800" kern="0" dirty="0" smtClean="0">
              <a:solidFill>
                <a:srgbClr val="669900"/>
              </a:solidFill>
              <a:latin typeface="Calibri" pitchFamily="34" charset="0"/>
            </a:endParaRPr>
          </a:p>
        </p:txBody>
      </p:sp>
      <p:sp>
        <p:nvSpPr>
          <p:cNvPr id="6" name="Content Placeholder 3"/>
          <p:cNvSpPr txBox="1">
            <a:spLocks/>
          </p:cNvSpPr>
          <p:nvPr/>
        </p:nvSpPr>
        <p:spPr>
          <a:xfrm>
            <a:off x="230751" y="1484784"/>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Wingdings" panose="05000000000000000000" pitchFamily="2" charset="2"/>
              <a:buChar char="Ø"/>
            </a:pPr>
            <a:r>
              <a:rPr lang="en-ZA" sz="2200" kern="0" dirty="0" smtClean="0">
                <a:latin typeface="Calibri" panose="020F0502020204030204" pitchFamily="34" charset="0"/>
              </a:rPr>
              <a:t>Agrément South Africa serves the consumer interest by providing assurance of fitness-for-purpose of innovative, non-standard construction products as well as on-going quality assurance;</a:t>
            </a:r>
          </a:p>
          <a:p>
            <a:pPr algn="just">
              <a:buFont typeface="Wingdings" panose="05000000000000000000" pitchFamily="2" charset="2"/>
              <a:buChar char="Ø"/>
            </a:pPr>
            <a:r>
              <a:rPr lang="en-ZA" sz="2200" kern="0" dirty="0" smtClean="0">
                <a:latin typeface="Calibri" panose="020F0502020204030204" pitchFamily="34" charset="0"/>
              </a:rPr>
              <a:t>Agrément South Africa works with the construction industry in the development of cost-effective, innovative and non-standardised construction technology;</a:t>
            </a:r>
          </a:p>
          <a:p>
            <a:pPr algn="just">
              <a:buFont typeface="Wingdings" panose="05000000000000000000" pitchFamily="2" charset="2"/>
              <a:buChar char="Ø"/>
            </a:pPr>
            <a:r>
              <a:rPr lang="en-ZA" sz="2200" kern="0" dirty="0" smtClean="0">
                <a:latin typeface="Calibri" panose="020F0502020204030204" pitchFamily="34" charset="0"/>
              </a:rPr>
              <a:t>Agrément South Africa disseminates correct, objective and relevant information to all concerned in respect of the technical, socio-economic and regulatory aspects of innovative and non-standard construction technologies;</a:t>
            </a:r>
          </a:p>
          <a:p>
            <a:pPr algn="just">
              <a:buFont typeface="Wingdings" panose="05000000000000000000" pitchFamily="2" charset="2"/>
              <a:buChar char="Ø"/>
            </a:pPr>
            <a:r>
              <a:rPr lang="en-ZA" sz="2200" kern="0" dirty="0">
                <a:latin typeface="Calibri" panose="020F0502020204030204" pitchFamily="34" charset="0"/>
              </a:rPr>
              <a:t>Agrément South Africa supports the application of the National Building Regulations;</a:t>
            </a:r>
          </a:p>
          <a:p>
            <a:pPr>
              <a:buFont typeface="Wingdings" panose="05000000000000000000" pitchFamily="2" charset="2"/>
              <a:buChar char="Ø"/>
            </a:pPr>
            <a:endParaRPr lang="en-ZA" sz="2200" kern="0" dirty="0" smtClean="0">
              <a:latin typeface="Calibri" panose="020F0502020204030204" pitchFamily="34" charset="0"/>
            </a:endParaRPr>
          </a:p>
          <a:p>
            <a:pPr>
              <a:buFont typeface="Wingdings" panose="05000000000000000000" pitchFamily="2" charset="2"/>
              <a:buChar char="Ø"/>
            </a:pPr>
            <a:endParaRPr lang="en-ZA" sz="2200" kern="0" dirty="0" smtClean="0">
              <a:latin typeface="Calibri" panose="020F0502020204030204" pitchFamily="34" charset="0"/>
            </a:endParaRPr>
          </a:p>
          <a:p>
            <a:endParaRPr lang="en-ZA" sz="2200" kern="0" dirty="0"/>
          </a:p>
        </p:txBody>
      </p:sp>
    </p:spTree>
    <p:extLst>
      <p:ext uri="{BB962C8B-B14F-4D97-AF65-F5344CB8AC3E}">
        <p14:creationId xmlns:p14="http://schemas.microsoft.com/office/powerpoint/2010/main" xmlns="" val="3765696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4"/>
          <p:cNvSpPr txBox="1">
            <a:spLocks noGrp="1"/>
          </p:cNvSpPr>
          <p:nvPr/>
        </p:nvSpPr>
        <p:spPr bwMode="auto">
          <a:xfrm>
            <a:off x="6300788" y="115888"/>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endParaRPr lang="en-GB" sz="1400" dirty="0">
              <a:solidFill>
                <a:srgbClr val="000000"/>
              </a:solidFill>
              <a:latin typeface="Times New Roman" pitchFamily="18" charset="0"/>
            </a:endParaRPr>
          </a:p>
        </p:txBody>
      </p:sp>
      <p:sp>
        <p:nvSpPr>
          <p:cNvPr id="5" name="Rectangle 2" descr="Dark horizontal"/>
          <p:cNvSpPr txBox="1">
            <a:spLocks noChangeArrowheads="1"/>
          </p:cNvSpPr>
          <p:nvPr/>
        </p:nvSpPr>
        <p:spPr bwMode="auto">
          <a:xfrm>
            <a:off x="683568" y="832304"/>
            <a:ext cx="7474024"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GB" sz="2800" kern="0" dirty="0" smtClean="0">
                <a:solidFill>
                  <a:srgbClr val="669900"/>
                </a:solidFill>
                <a:latin typeface="Calibri" pitchFamily="34" charset="0"/>
              </a:rPr>
              <a:t>2.2 Achievements </a:t>
            </a:r>
            <a:r>
              <a:rPr lang="en-GB" sz="2800" kern="0" dirty="0">
                <a:solidFill>
                  <a:srgbClr val="669900"/>
                </a:solidFill>
                <a:latin typeface="Calibri" pitchFamily="34" charset="0"/>
              </a:rPr>
              <a:t>measured </a:t>
            </a:r>
            <a:r>
              <a:rPr lang="en-GB" sz="2800" kern="0" dirty="0" smtClean="0">
                <a:solidFill>
                  <a:srgbClr val="669900"/>
                </a:solidFill>
                <a:latin typeface="Calibri" pitchFamily="34" charset="0"/>
              </a:rPr>
              <a:t>against mandate</a:t>
            </a:r>
            <a:r>
              <a:rPr lang="en-ZA" sz="2800" baseline="30000" dirty="0" smtClean="0">
                <a:solidFill>
                  <a:srgbClr val="669900"/>
                </a:solidFill>
                <a:latin typeface="Calibri" pitchFamily="34" charset="0"/>
              </a:rPr>
              <a:t>2</a:t>
            </a:r>
            <a:endParaRPr lang="en-GB" sz="2800" kern="0" dirty="0" smtClean="0">
              <a:solidFill>
                <a:srgbClr val="669900"/>
              </a:solidFill>
              <a:latin typeface="Calibri" pitchFamily="34" charset="0"/>
            </a:endParaRPr>
          </a:p>
        </p:txBody>
      </p:sp>
      <p:sp>
        <p:nvSpPr>
          <p:cNvPr id="7" name="Content Placeholder 3"/>
          <p:cNvSpPr txBox="1">
            <a:spLocks/>
          </p:cNvSpPr>
          <p:nvPr/>
        </p:nvSpPr>
        <p:spPr>
          <a:xfrm>
            <a:off x="377788" y="1412776"/>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Wingdings" panose="05000000000000000000" pitchFamily="2" charset="2"/>
              <a:buChar char="Ø"/>
            </a:pPr>
            <a:r>
              <a:rPr lang="en-ZA" sz="2200" kern="0" dirty="0" smtClean="0">
                <a:latin typeface="Calibri" panose="020F0502020204030204" pitchFamily="34" charset="0"/>
              </a:rPr>
              <a:t>Agrément South Africa continues to support policy makers at all levels to minimise the risks associated with the use of innovative technologies. The entity’s staff members are actively involved in the SABS’s standards generation committee and various other technical committees;</a:t>
            </a:r>
          </a:p>
          <a:p>
            <a:pPr algn="just">
              <a:buFont typeface="Wingdings" panose="05000000000000000000" pitchFamily="2" charset="2"/>
              <a:buChar char="Ø"/>
            </a:pPr>
            <a:r>
              <a:rPr lang="en-ZA" sz="2200" kern="0" dirty="0" smtClean="0">
                <a:latin typeface="Calibri" panose="020F0502020204030204" pitchFamily="34" charset="0"/>
              </a:rPr>
              <a:t>Agrément South Africa actively maintains international links with peer organisations and continues to support the South African construction industry in its export activities by facilitating the approval of South African innovative construction products to countries abroad;</a:t>
            </a:r>
            <a:endParaRPr lang="en-ZA" sz="2200" dirty="0">
              <a:latin typeface="Calibri" panose="020F0502020204030204" pitchFamily="34" charset="0"/>
            </a:endParaRPr>
          </a:p>
          <a:p>
            <a:pPr algn="just"/>
            <a:r>
              <a:rPr lang="en-ZA" sz="2200" dirty="0" smtClean="0">
                <a:latin typeface="Calibri" panose="020F0502020204030204" pitchFamily="34" charset="0"/>
              </a:rPr>
              <a:t>Agrément South Africa continues to facilitate the acceptance of innovative products within the context of the government’s new </a:t>
            </a:r>
            <a:r>
              <a:rPr lang="en-ZA" sz="2200" dirty="0">
                <a:latin typeface="Calibri" panose="020F0502020204030204" pitchFamily="34" charset="0"/>
              </a:rPr>
              <a:t>priorities </a:t>
            </a:r>
            <a:r>
              <a:rPr lang="en-ZA" sz="2200" dirty="0" smtClean="0">
                <a:latin typeface="Calibri" panose="020F0502020204030204" pitchFamily="34" charset="0"/>
              </a:rPr>
              <a:t>and policies</a:t>
            </a:r>
            <a:r>
              <a:rPr lang="en-ZA" sz="2200" dirty="0">
                <a:latin typeface="Calibri" panose="020F0502020204030204" pitchFamily="34" charset="0"/>
              </a:rPr>
              <a:t>.</a:t>
            </a:r>
            <a:endParaRPr lang="en-ZA" sz="2200" kern="0" dirty="0" smtClean="0">
              <a:latin typeface="Calibri" panose="020F0502020204030204" pitchFamily="34" charset="0"/>
            </a:endParaRPr>
          </a:p>
          <a:p>
            <a:endParaRPr lang="en-ZA" sz="2200" kern="0" dirty="0">
              <a:latin typeface="Calibri" panose="020F0502020204030204" pitchFamily="34" charset="0"/>
            </a:endParaRPr>
          </a:p>
        </p:txBody>
      </p:sp>
    </p:spTree>
    <p:extLst>
      <p:ext uri="{BB962C8B-B14F-4D97-AF65-F5344CB8AC3E}">
        <p14:creationId xmlns:p14="http://schemas.microsoft.com/office/powerpoint/2010/main" xmlns="" val="2811804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8373" y="836712"/>
            <a:ext cx="6985000" cy="561975"/>
          </a:xfrm>
        </p:spPr>
        <p:txBody>
          <a:bodyPr>
            <a:noAutofit/>
          </a:bodyPr>
          <a:lstStyle/>
          <a:p>
            <a:r>
              <a:rPr lang="en-ZA" sz="2800" dirty="0" smtClean="0">
                <a:solidFill>
                  <a:srgbClr val="669900"/>
                </a:solidFill>
                <a:latin typeface="Calibri" panose="020F0502020204030204" pitchFamily="34" charset="0"/>
              </a:rPr>
              <a:t>2.3 Performance Outputs</a:t>
            </a:r>
            <a:endParaRPr lang="en-GB" sz="2800" dirty="0">
              <a:solidFill>
                <a:srgbClr val="669900"/>
              </a:solidFill>
              <a:latin typeface="Calibri" panose="020F0502020204030204" pitchFamily="34" charset="0"/>
            </a:endParaRPr>
          </a:p>
        </p:txBody>
      </p:sp>
      <p:sp>
        <p:nvSpPr>
          <p:cNvPr id="3" name="Content Placeholder 2"/>
          <p:cNvSpPr>
            <a:spLocks noGrp="1"/>
          </p:cNvSpPr>
          <p:nvPr>
            <p:ph idx="4294967295"/>
          </p:nvPr>
        </p:nvSpPr>
        <p:spPr>
          <a:xfrm>
            <a:off x="827584" y="1772815"/>
            <a:ext cx="7113984" cy="3672409"/>
          </a:xfrm>
        </p:spPr>
        <p:txBody>
          <a:bodyPr>
            <a:normAutofit/>
          </a:bodyPr>
          <a:lstStyle/>
          <a:p>
            <a:pPr algn="just">
              <a:lnSpc>
                <a:spcPct val="120000"/>
              </a:lnSpc>
              <a:spcAft>
                <a:spcPts val="1000"/>
              </a:spcAft>
              <a:buFont typeface="Wingdings" panose="05000000000000000000" pitchFamily="2" charset="2"/>
              <a:buChar char="Ø"/>
            </a:pPr>
            <a:r>
              <a:rPr lang="en-ZA" sz="2400" dirty="0" smtClean="0">
                <a:latin typeface="Calibri" panose="020F0502020204030204" pitchFamily="34" charset="0"/>
              </a:rPr>
              <a:t>Total certificates granted in 2017/2018 – 31</a:t>
            </a:r>
          </a:p>
          <a:p>
            <a:pPr algn="just">
              <a:lnSpc>
                <a:spcPct val="120000"/>
              </a:lnSpc>
              <a:spcAft>
                <a:spcPts val="1000"/>
              </a:spcAft>
              <a:buFont typeface="Wingdings" panose="05000000000000000000" pitchFamily="2" charset="2"/>
              <a:buChar char="Ø"/>
            </a:pPr>
            <a:r>
              <a:rPr lang="en-ZA" sz="2400" dirty="0" smtClean="0">
                <a:latin typeface="Calibri" panose="020F0502020204030204" pitchFamily="34" charset="0"/>
                <a:ea typeface="Times New Roman"/>
                <a:cs typeface="Times New Roman"/>
              </a:rPr>
              <a:t>Total active certificates -  215</a:t>
            </a:r>
          </a:p>
          <a:p>
            <a:pPr algn="just">
              <a:lnSpc>
                <a:spcPct val="120000"/>
              </a:lnSpc>
              <a:spcAft>
                <a:spcPts val="1000"/>
              </a:spcAft>
              <a:buFont typeface="Wingdings" panose="05000000000000000000" pitchFamily="2" charset="2"/>
              <a:buChar char="Ø"/>
            </a:pPr>
            <a:r>
              <a:rPr lang="en-ZA" sz="2400" dirty="0" smtClean="0">
                <a:latin typeface="Calibri" panose="020F0502020204030204" pitchFamily="34" charset="0"/>
                <a:ea typeface="Times New Roman"/>
                <a:cs typeface="Times New Roman"/>
              </a:rPr>
              <a:t>Total inactive certificates</a:t>
            </a:r>
            <a:r>
              <a:rPr lang="en-ZA" sz="2400" dirty="0">
                <a:latin typeface="Calibri" panose="020F0502020204030204" pitchFamily="34" charset="0"/>
                <a:ea typeface="Times New Roman"/>
                <a:cs typeface="Times New Roman"/>
              </a:rPr>
              <a:t> </a:t>
            </a:r>
            <a:r>
              <a:rPr lang="en-ZA" sz="2400" dirty="0" smtClean="0">
                <a:latin typeface="Calibri" panose="020F0502020204030204" pitchFamily="34" charset="0"/>
                <a:ea typeface="Times New Roman"/>
                <a:cs typeface="Times New Roman"/>
              </a:rPr>
              <a:t>- 60</a:t>
            </a:r>
            <a:endParaRPr lang="en-GB" sz="2400" dirty="0" smtClean="0">
              <a:ea typeface="Calibri"/>
              <a:cs typeface="Times New Roman"/>
            </a:endParaRPr>
          </a:p>
          <a:p>
            <a:endParaRPr lang="en-GB" dirty="0"/>
          </a:p>
        </p:txBody>
      </p:sp>
    </p:spTree>
    <p:extLst>
      <p:ext uri="{BB962C8B-B14F-4D97-AF65-F5344CB8AC3E}">
        <p14:creationId xmlns:p14="http://schemas.microsoft.com/office/powerpoint/2010/main" xmlns="" val="264728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9" name="Rectangle 11"/>
          <p:cNvSpPr>
            <a:spLocks noChangeArrowheads="1"/>
          </p:cNvSpPr>
          <p:nvPr/>
        </p:nvSpPr>
        <p:spPr bwMode="auto">
          <a:xfrm>
            <a:off x="7812088" y="142875"/>
            <a:ext cx="66556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smtClean="0">
                <a:solidFill>
                  <a:srgbClr val="5F5F5F"/>
                </a:solidFill>
                <a:latin typeface="Calibri" pitchFamily="34" charset="0"/>
              </a:rPr>
              <a:t>Slide </a:t>
            </a:r>
            <a:r>
              <a:rPr lang="en-GB" sz="1400" dirty="0">
                <a:solidFill>
                  <a:srgbClr val="5F5F5F"/>
                </a:solidFill>
                <a:latin typeface="Calibri" pitchFamily="34" charset="0"/>
              </a:rPr>
              <a:t>3</a:t>
            </a:r>
          </a:p>
        </p:txBody>
      </p:sp>
      <p:sp>
        <p:nvSpPr>
          <p:cNvPr id="14" name="Rectangle 2"/>
          <p:cNvSpPr txBox="1">
            <a:spLocks noChangeArrowheads="1"/>
          </p:cNvSpPr>
          <p:nvPr/>
        </p:nvSpPr>
        <p:spPr bwMode="auto">
          <a:xfrm>
            <a:off x="2411760" y="142875"/>
            <a:ext cx="4104455" cy="395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ZA" sz="2800" dirty="0">
                <a:solidFill>
                  <a:srgbClr val="669900"/>
                </a:solidFill>
                <a:latin typeface="Calibri" panose="020F0502020204030204" pitchFamily="34" charset="0"/>
              </a:rPr>
              <a:t>Table of Contents</a:t>
            </a:r>
            <a:r>
              <a:rPr lang="en-US" sz="2800" kern="0" dirty="0" smtClean="0">
                <a:solidFill>
                  <a:srgbClr val="669900"/>
                </a:solidFill>
                <a:latin typeface="Calibri" pitchFamily="34" charset="0"/>
              </a:rPr>
              <a:t>	</a:t>
            </a:r>
          </a:p>
        </p:txBody>
      </p:sp>
      <p:sp>
        <p:nvSpPr>
          <p:cNvPr id="5" name="Rectangle 4"/>
          <p:cNvSpPr/>
          <p:nvPr/>
        </p:nvSpPr>
        <p:spPr>
          <a:xfrm>
            <a:off x="179512" y="340841"/>
            <a:ext cx="8726899" cy="6463308"/>
          </a:xfrm>
          <a:prstGeom prst="rect">
            <a:avLst/>
          </a:prstGeom>
        </p:spPr>
        <p:txBody>
          <a:bodyPr wrap="square">
            <a:spAutoFit/>
          </a:bodyPr>
          <a:lstStyle/>
          <a:p>
            <a:pPr algn="just"/>
            <a:r>
              <a:rPr lang="en-ZA" altLang="en-US" b="1" dirty="0">
                <a:latin typeface="Calibri" panose="020F0502020204030204" pitchFamily="34" charset="0"/>
                <a:ea typeface="ＭＳ Ｐゴシック" panose="020B0600070205080204" pitchFamily="34" charset="-128"/>
              </a:rPr>
              <a:t>1. Background </a:t>
            </a:r>
          </a:p>
          <a:p>
            <a:pPr marL="361950" lvl="1" algn="just"/>
            <a:r>
              <a:rPr lang="en-ZA" altLang="en-US" dirty="0">
                <a:latin typeface="Calibri" panose="020F0502020204030204" pitchFamily="34" charset="0"/>
                <a:ea typeface="ＭＳ Ｐゴシック" panose="020B0600070205080204" pitchFamily="34" charset="-128"/>
              </a:rPr>
              <a:t>1.1 Purpose</a:t>
            </a:r>
          </a:p>
          <a:p>
            <a:pPr marL="361950" lvl="1" algn="just"/>
            <a:r>
              <a:rPr lang="en-ZA" altLang="en-US" dirty="0">
                <a:latin typeface="Calibri" panose="020F0502020204030204" pitchFamily="34" charset="0"/>
                <a:ea typeface="ＭＳ Ｐゴシック" panose="020B0600070205080204" pitchFamily="34" charset="-128"/>
              </a:rPr>
              <a:t>1.2 Minister’s foreword</a:t>
            </a:r>
          </a:p>
          <a:p>
            <a:pPr marL="361950" lvl="1" algn="just"/>
            <a:r>
              <a:rPr lang="en-ZA" altLang="en-US" dirty="0">
                <a:latin typeface="Calibri" panose="020F0502020204030204" pitchFamily="34" charset="0"/>
                <a:ea typeface="ＭＳ Ｐゴシック" panose="020B0600070205080204" pitchFamily="34" charset="-128"/>
              </a:rPr>
              <a:t>1.3 Any other strategic matter of interest to the Minister</a:t>
            </a:r>
          </a:p>
          <a:p>
            <a:pPr marL="361950" lvl="1" algn="just"/>
            <a:r>
              <a:rPr lang="en-ZA" altLang="en-US" dirty="0">
                <a:latin typeface="Calibri" panose="020F0502020204030204" pitchFamily="34" charset="0"/>
                <a:ea typeface="ＭＳ Ｐゴシック" panose="020B0600070205080204" pitchFamily="34" charset="-128"/>
              </a:rPr>
              <a:t>1.4 Chairperson’s review</a:t>
            </a:r>
          </a:p>
          <a:p>
            <a:pPr marL="361950" lvl="1" algn="just"/>
            <a:r>
              <a:rPr lang="en-ZA" altLang="en-US" dirty="0">
                <a:latin typeface="Calibri" panose="020F0502020204030204" pitchFamily="34" charset="0"/>
                <a:ea typeface="ＭＳ Ｐゴシック" panose="020B0600070205080204" pitchFamily="34" charset="-128"/>
              </a:rPr>
              <a:t>1.5 Background</a:t>
            </a:r>
          </a:p>
          <a:p>
            <a:pPr marL="361950" lvl="1" algn="just"/>
            <a:r>
              <a:rPr lang="en-ZA" altLang="en-US" dirty="0">
                <a:latin typeface="Calibri" panose="020F0502020204030204" pitchFamily="34" charset="0"/>
                <a:ea typeface="ＭＳ Ｐゴシック" panose="020B0600070205080204" pitchFamily="34" charset="-128"/>
              </a:rPr>
              <a:t>1.6 Agrément South Africa’s Board oversight role</a:t>
            </a:r>
          </a:p>
          <a:p>
            <a:pPr marL="361950" lvl="1" algn="just"/>
            <a:r>
              <a:rPr lang="en-ZA" altLang="en-US" dirty="0">
                <a:latin typeface="Calibri" panose="020F0502020204030204" pitchFamily="34" charset="0"/>
                <a:ea typeface="ＭＳ Ｐゴシック" panose="020B0600070205080204" pitchFamily="34" charset="-128"/>
              </a:rPr>
              <a:t>1.7 Board Governance</a:t>
            </a:r>
          </a:p>
          <a:p>
            <a:pPr marL="361950" lvl="1" algn="just"/>
            <a:r>
              <a:rPr lang="en-ZA" altLang="en-US" dirty="0">
                <a:latin typeface="Calibri" panose="020F0502020204030204" pitchFamily="34" charset="0"/>
                <a:ea typeface="ＭＳ Ｐゴシック" panose="020B0600070205080204" pitchFamily="34" charset="-128"/>
              </a:rPr>
              <a:t>1.8 Core Business </a:t>
            </a:r>
          </a:p>
          <a:p>
            <a:pPr marL="361950" lvl="1" algn="just"/>
            <a:r>
              <a:rPr lang="en-ZA" altLang="en-US" dirty="0">
                <a:latin typeface="Calibri" panose="020F0502020204030204" pitchFamily="34" charset="0"/>
                <a:ea typeface="ＭＳ Ｐゴシック" panose="020B0600070205080204" pitchFamily="34" charset="-128"/>
              </a:rPr>
              <a:t>1.9 Product Development Cycle</a:t>
            </a:r>
          </a:p>
          <a:p>
            <a:pPr marL="361950" lvl="1" algn="just"/>
            <a:r>
              <a:rPr lang="en-ZA" altLang="en-US" dirty="0">
                <a:latin typeface="Calibri" panose="020F0502020204030204" pitchFamily="34" charset="0"/>
                <a:ea typeface="ＭＳ Ｐゴシック" panose="020B0600070205080204" pitchFamily="34" charset="-128"/>
              </a:rPr>
              <a:t>1.10 Benefits of Agrément certification</a:t>
            </a:r>
          </a:p>
          <a:p>
            <a:pPr marL="361950" lvl="1" algn="just"/>
            <a:r>
              <a:rPr lang="en-ZA" altLang="en-US" dirty="0">
                <a:latin typeface="Calibri" panose="020F0502020204030204" pitchFamily="34" charset="0"/>
                <a:ea typeface="ＭＳ Ｐゴシック" panose="020B0600070205080204" pitchFamily="34" charset="-128"/>
              </a:rPr>
              <a:t>1.11 “Modus Operandi”: The performance concept</a:t>
            </a:r>
          </a:p>
          <a:p>
            <a:pPr marL="361950" lvl="1" algn="just"/>
            <a:r>
              <a:rPr lang="en-ZA" altLang="en-US" dirty="0">
                <a:latin typeface="Calibri" panose="020F0502020204030204" pitchFamily="34" charset="0"/>
                <a:ea typeface="ＭＳ Ｐゴシック" panose="020B0600070205080204" pitchFamily="34" charset="-128"/>
              </a:rPr>
              <a:t>1.12 Typical Scope of Evaluation</a:t>
            </a:r>
          </a:p>
          <a:p>
            <a:pPr algn="just"/>
            <a:r>
              <a:rPr lang="en-ZA" altLang="en-US" b="1" dirty="0">
                <a:latin typeface="Calibri" panose="020F0502020204030204" pitchFamily="34" charset="0"/>
                <a:ea typeface="ＭＳ Ｐゴシック" panose="020B0600070205080204" pitchFamily="34" charset="-128"/>
              </a:rPr>
              <a:t>2. Programme Performance Information</a:t>
            </a:r>
          </a:p>
          <a:p>
            <a:pPr marL="361950" lvl="1" algn="just"/>
            <a:r>
              <a:rPr lang="en-ZA" altLang="en-US" dirty="0">
                <a:latin typeface="Calibri" panose="020F0502020204030204" pitchFamily="34" charset="0"/>
                <a:ea typeface="ＭＳ Ｐゴシック" panose="020B0600070205080204" pitchFamily="34" charset="-128"/>
              </a:rPr>
              <a:t>2.1 Organisation Structure</a:t>
            </a:r>
          </a:p>
          <a:p>
            <a:pPr marL="361950" lvl="1" algn="just"/>
            <a:r>
              <a:rPr lang="en-ZA" altLang="en-US" dirty="0">
                <a:latin typeface="Calibri" panose="020F0502020204030204" pitchFamily="34" charset="0"/>
                <a:ea typeface="ＭＳ Ｐゴシック" panose="020B0600070205080204" pitchFamily="34" charset="-128"/>
              </a:rPr>
              <a:t>2.2 Achievements measured against mandate</a:t>
            </a:r>
          </a:p>
          <a:p>
            <a:pPr marL="361950" lvl="1" algn="just"/>
            <a:r>
              <a:rPr lang="en-ZA" altLang="en-US" dirty="0">
                <a:latin typeface="Calibri" panose="020F0502020204030204" pitchFamily="34" charset="0"/>
                <a:ea typeface="ＭＳ Ｐゴシック" panose="020B0600070205080204" pitchFamily="34" charset="-128"/>
              </a:rPr>
              <a:t>2.3 Performance outputs</a:t>
            </a:r>
          </a:p>
          <a:p>
            <a:pPr marL="361950" lvl="1" algn="just"/>
            <a:r>
              <a:rPr lang="en-ZA" altLang="en-US" dirty="0">
                <a:latin typeface="Calibri" panose="020F0502020204030204" pitchFamily="34" charset="0"/>
                <a:ea typeface="ＭＳ Ｐゴシック" panose="020B0600070205080204" pitchFamily="34" charset="-128"/>
              </a:rPr>
              <a:t>2.4 Technical outputs (Certificates Approved)</a:t>
            </a:r>
          </a:p>
          <a:p>
            <a:pPr algn="just"/>
            <a:r>
              <a:rPr lang="en-ZA" altLang="en-US" b="1" dirty="0">
                <a:latin typeface="Calibri" panose="020F0502020204030204" pitchFamily="34" charset="0"/>
                <a:ea typeface="ＭＳ Ｐゴシック" panose="020B0600070205080204" pitchFamily="34" charset="-128"/>
              </a:rPr>
              <a:t>3. Financial Management </a:t>
            </a:r>
          </a:p>
          <a:p>
            <a:pPr marL="361950" lvl="1" algn="just"/>
            <a:r>
              <a:rPr lang="en-ZA" altLang="en-US" dirty="0">
                <a:latin typeface="Calibri" panose="020F0502020204030204" pitchFamily="34" charset="0"/>
                <a:ea typeface="ＭＳ Ｐゴシック" panose="020B0600070205080204" pitchFamily="34" charset="-128"/>
              </a:rPr>
              <a:t>3.1 Comparison of Actual Audited Annual Financial Performance with previous years</a:t>
            </a:r>
          </a:p>
          <a:p>
            <a:pPr marL="361950" lvl="1" algn="just"/>
            <a:r>
              <a:rPr lang="en-ZA" altLang="en-US" dirty="0">
                <a:latin typeface="Calibri" panose="020F0502020204030204" pitchFamily="34" charset="0"/>
                <a:ea typeface="ＭＳ Ｐゴシック" panose="020B0600070205080204" pitchFamily="34" charset="-128"/>
              </a:rPr>
              <a:t>3.2 Audit </a:t>
            </a:r>
            <a:r>
              <a:rPr lang="en-ZA" altLang="en-US" dirty="0" smtClean="0">
                <a:latin typeface="Calibri" panose="020F0502020204030204" pitchFamily="34" charset="0"/>
                <a:ea typeface="ＭＳ Ｐゴシック" panose="020B0600070205080204" pitchFamily="34" charset="-128"/>
              </a:rPr>
              <a:t>opinion</a:t>
            </a:r>
          </a:p>
          <a:p>
            <a:pPr marL="361950" lvl="1" algn="just"/>
            <a:r>
              <a:rPr lang="en-ZA" altLang="en-US" dirty="0" smtClean="0">
                <a:latin typeface="Calibri" panose="020F0502020204030204" pitchFamily="34" charset="0"/>
                <a:ea typeface="ＭＳ Ｐゴシック" panose="020B0600070205080204" pitchFamily="34" charset="-128"/>
              </a:rPr>
              <a:t>3.3 </a:t>
            </a:r>
            <a:r>
              <a:rPr lang="en-ZA" altLang="en-US" dirty="0">
                <a:latin typeface="Calibri" panose="020F0502020204030204" pitchFamily="34" charset="0"/>
                <a:ea typeface="ＭＳ Ｐゴシック" panose="020B0600070205080204" pitchFamily="34" charset="-128"/>
              </a:rPr>
              <a:t>Human Resources: Personnel </a:t>
            </a:r>
            <a:r>
              <a:rPr lang="en-ZA" altLang="en-US" dirty="0" smtClean="0">
                <a:latin typeface="Calibri" panose="020F0502020204030204" pitchFamily="34" charset="0"/>
                <a:ea typeface="ＭＳ Ｐゴシック" panose="020B0600070205080204" pitchFamily="34" charset="-128"/>
              </a:rPr>
              <a:t>Cost</a:t>
            </a:r>
            <a:endParaRPr lang="en-ZA" altLang="en-US" dirty="0">
              <a:latin typeface="Calibri" panose="020F0502020204030204" pitchFamily="34" charset="0"/>
              <a:ea typeface="ＭＳ Ｐゴシック" panose="020B0600070205080204" pitchFamily="34" charset="-128"/>
            </a:endParaRPr>
          </a:p>
          <a:p>
            <a:pPr algn="just"/>
            <a:r>
              <a:rPr lang="en-ZA" altLang="en-US" b="1" dirty="0">
                <a:latin typeface="Calibri" panose="020F0502020204030204" pitchFamily="34" charset="0"/>
                <a:ea typeface="ＭＳ Ｐゴシック" panose="020B0600070205080204" pitchFamily="34" charset="-128"/>
              </a:rPr>
              <a:t>4. Recommendation</a:t>
            </a:r>
          </a:p>
        </p:txBody>
      </p:sp>
    </p:spTree>
    <p:extLst>
      <p:ext uri="{BB962C8B-B14F-4D97-AF65-F5344CB8AC3E}">
        <p14:creationId xmlns:p14="http://schemas.microsoft.com/office/powerpoint/2010/main" xmlns="" val="2981465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147335271"/>
              </p:ext>
            </p:extLst>
          </p:nvPr>
        </p:nvGraphicFramePr>
        <p:xfrm>
          <a:off x="179514" y="1124744"/>
          <a:ext cx="8785796" cy="4104455"/>
        </p:xfrm>
        <a:graphic>
          <a:graphicData uri="http://schemas.openxmlformats.org/drawingml/2006/table">
            <a:tbl>
              <a:tblPr/>
              <a:tblGrid>
                <a:gridCol w="2592286">
                  <a:extLst>
                    <a:ext uri="{9D8B030D-6E8A-4147-A177-3AD203B41FA5}">
                      <a16:colId xmlns="" xmlns:a16="http://schemas.microsoft.com/office/drawing/2014/main" val="20000"/>
                    </a:ext>
                  </a:extLst>
                </a:gridCol>
                <a:gridCol w="844018">
                  <a:extLst>
                    <a:ext uri="{9D8B030D-6E8A-4147-A177-3AD203B41FA5}">
                      <a16:colId xmlns="" xmlns:a16="http://schemas.microsoft.com/office/drawing/2014/main" val="20001"/>
                    </a:ext>
                  </a:extLst>
                </a:gridCol>
                <a:gridCol w="891582">
                  <a:extLst>
                    <a:ext uri="{9D8B030D-6E8A-4147-A177-3AD203B41FA5}">
                      <a16:colId xmlns="" xmlns:a16="http://schemas.microsoft.com/office/drawing/2014/main" val="20002"/>
                    </a:ext>
                  </a:extLst>
                </a:gridCol>
                <a:gridCol w="891582">
                  <a:extLst>
                    <a:ext uri="{9D8B030D-6E8A-4147-A177-3AD203B41FA5}">
                      <a16:colId xmlns="" xmlns:a16="http://schemas.microsoft.com/office/drawing/2014/main" val="20003"/>
                    </a:ext>
                  </a:extLst>
                </a:gridCol>
                <a:gridCol w="891582">
                  <a:extLst>
                    <a:ext uri="{9D8B030D-6E8A-4147-A177-3AD203B41FA5}">
                      <a16:colId xmlns="" xmlns:a16="http://schemas.microsoft.com/office/drawing/2014/main" val="20004"/>
                    </a:ext>
                  </a:extLst>
                </a:gridCol>
                <a:gridCol w="891582">
                  <a:extLst>
                    <a:ext uri="{9D8B030D-6E8A-4147-A177-3AD203B41FA5}">
                      <a16:colId xmlns="" xmlns:a16="http://schemas.microsoft.com/office/drawing/2014/main" val="20005"/>
                    </a:ext>
                  </a:extLst>
                </a:gridCol>
                <a:gridCol w="891582">
                  <a:extLst>
                    <a:ext uri="{9D8B030D-6E8A-4147-A177-3AD203B41FA5}">
                      <a16:colId xmlns="" xmlns:a16="http://schemas.microsoft.com/office/drawing/2014/main" val="20006"/>
                    </a:ext>
                  </a:extLst>
                </a:gridCol>
                <a:gridCol w="891582">
                  <a:extLst>
                    <a:ext uri="{9D8B030D-6E8A-4147-A177-3AD203B41FA5}">
                      <a16:colId xmlns="" xmlns:a16="http://schemas.microsoft.com/office/drawing/2014/main" val="20007"/>
                    </a:ext>
                  </a:extLst>
                </a:gridCol>
              </a:tblGrid>
              <a:tr h="720789">
                <a:tc>
                  <a:txBody>
                    <a:bodyPr/>
                    <a:lstStyle/>
                    <a:p>
                      <a:pPr algn="ctr" fontAlgn="b"/>
                      <a:r>
                        <a:rPr lang="en-GB" sz="1800" b="0" i="0" u="none" strike="noStrike" dirty="0">
                          <a:solidFill>
                            <a:sysClr val="windowText" lastClr="000000"/>
                          </a:solidFill>
                          <a:effectLst/>
                          <a:latin typeface="Calibri"/>
                        </a:rPr>
                        <a:t> </a:t>
                      </a:r>
                    </a:p>
                  </a:txBody>
                  <a:tcPr marL="9526" marR="9526"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1400" b="1" i="0" u="none" strike="noStrike" dirty="0" smtClean="0">
                          <a:solidFill>
                            <a:sysClr val="windowText" lastClr="000000"/>
                          </a:solidFill>
                          <a:effectLst/>
                          <a:latin typeface="Calibri"/>
                        </a:rPr>
                        <a:t>Actual</a:t>
                      </a:r>
                    </a:p>
                    <a:p>
                      <a:pPr algn="ctr" fontAlgn="b"/>
                      <a:r>
                        <a:rPr lang="en-GB" sz="1400" b="1" i="0" u="none" strike="noStrike" dirty="0" smtClean="0">
                          <a:solidFill>
                            <a:sysClr val="windowText" lastClr="000000"/>
                          </a:solidFill>
                          <a:effectLst/>
                          <a:latin typeface="Calibri"/>
                        </a:rPr>
                        <a:t>2017/18 </a:t>
                      </a:r>
                      <a:endParaRPr lang="en-GB" sz="1400" b="1" i="0" u="none" strike="noStrike" dirty="0">
                        <a:solidFill>
                          <a:sysClr val="windowText" lastClr="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1600" b="1" i="0" u="none" strike="noStrike" dirty="0" smtClean="0">
                          <a:solidFill>
                            <a:sysClr val="windowText" lastClr="000000"/>
                          </a:solidFill>
                          <a:effectLst/>
                          <a:latin typeface="Calibri"/>
                        </a:rPr>
                        <a:t>2011/12</a:t>
                      </a:r>
                      <a:endParaRPr lang="en-GB" sz="1600" b="1" i="0" u="none" strike="noStrike" dirty="0">
                        <a:solidFill>
                          <a:sysClr val="windowText" lastClr="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1600" b="1" i="0" u="none" strike="noStrike" dirty="0" smtClean="0">
                          <a:solidFill>
                            <a:sysClr val="windowText" lastClr="000000"/>
                          </a:solidFill>
                          <a:effectLst/>
                          <a:latin typeface="Calibri"/>
                        </a:rPr>
                        <a:t>2012/13</a:t>
                      </a:r>
                      <a:endParaRPr lang="en-GB" sz="1600" b="1" i="0" u="none" strike="noStrike" dirty="0">
                        <a:solidFill>
                          <a:sysClr val="windowText" lastClr="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ZA" sz="1600" b="1" i="0" u="none" strike="noStrike" dirty="0" smtClean="0">
                          <a:solidFill>
                            <a:sysClr val="windowText" lastClr="000000"/>
                          </a:solidFill>
                          <a:effectLst/>
                          <a:latin typeface="Calibri"/>
                        </a:rPr>
                        <a:t>2013/14</a:t>
                      </a:r>
                      <a:endParaRPr lang="en-GB" sz="1600" b="1" i="0" u="none" strike="noStrike" dirty="0">
                        <a:solidFill>
                          <a:sysClr val="windowText" lastClr="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ZA" sz="1600" b="1" i="0" u="none" strike="noStrike" dirty="0" smtClean="0">
                          <a:solidFill>
                            <a:sysClr val="windowText" lastClr="000000"/>
                          </a:solidFill>
                          <a:effectLst/>
                          <a:latin typeface="Calibri"/>
                        </a:rPr>
                        <a:t>2014/15</a:t>
                      </a:r>
                      <a:endParaRPr lang="en-GB" sz="1600" b="1" i="0" u="none" strike="noStrike" dirty="0">
                        <a:solidFill>
                          <a:sysClr val="windowText" lastClr="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ZA" sz="1600" b="1" i="0" u="none" strike="noStrike" dirty="0" smtClean="0">
                          <a:solidFill>
                            <a:sysClr val="windowText" lastClr="000000"/>
                          </a:solidFill>
                          <a:effectLst/>
                          <a:latin typeface="Calibri"/>
                        </a:rPr>
                        <a:t>2015/16</a:t>
                      </a:r>
                      <a:endParaRPr lang="en-GB" sz="1600" b="1" i="0" u="none" strike="noStrike" dirty="0">
                        <a:solidFill>
                          <a:sysClr val="windowText" lastClr="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endParaRPr lang="en-GB" sz="1400" b="1" i="0" u="none" strike="noStrike" dirty="0" smtClean="0">
                        <a:solidFill>
                          <a:sysClr val="windowText" lastClr="000000"/>
                        </a:solidFill>
                        <a:effectLst/>
                        <a:latin typeface="Calibri"/>
                      </a:endParaRPr>
                    </a:p>
                    <a:p>
                      <a:pPr algn="ctr" fontAlgn="b"/>
                      <a:r>
                        <a:rPr lang="en-GB" sz="1400" b="1" i="0" u="none" strike="noStrike" dirty="0" smtClean="0">
                          <a:solidFill>
                            <a:sysClr val="windowText" lastClr="000000"/>
                          </a:solidFill>
                          <a:effectLst/>
                          <a:latin typeface="Calibri"/>
                        </a:rPr>
                        <a:t>2016/17 </a:t>
                      </a:r>
                      <a:endParaRPr lang="en-GB" sz="1400" b="1" i="0" u="none" strike="noStrike" dirty="0">
                        <a:solidFill>
                          <a:sysClr val="windowText" lastClr="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extLst>
                  <a:ext uri="{0D108BD9-81ED-4DB2-BD59-A6C34878D82A}">
                    <a16:rowId xmlns="" xmlns:a16="http://schemas.microsoft.com/office/drawing/2014/main" val="10000"/>
                  </a:ext>
                </a:extLst>
              </a:tr>
              <a:tr h="615960">
                <a:tc>
                  <a:txBody>
                    <a:bodyPr/>
                    <a:lstStyle/>
                    <a:p>
                      <a:pPr algn="l" fontAlgn="b"/>
                      <a:r>
                        <a:rPr lang="en-GB" sz="1800" b="0" i="0" u="none" strike="noStrike" dirty="0">
                          <a:solidFill>
                            <a:schemeClr val="tx1"/>
                          </a:solidFill>
                          <a:effectLst/>
                          <a:latin typeface="Calibri"/>
                        </a:rPr>
                        <a:t>Applications received:</a:t>
                      </a:r>
                    </a:p>
                  </a:txBody>
                  <a:tcPr marL="9526" marR="9526"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38</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chemeClr val="tx1"/>
                          </a:solidFill>
                          <a:effectLst/>
                          <a:latin typeface="Calibri"/>
                        </a:rPr>
                        <a:t>36</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33</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33</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33</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28</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35</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862727">
                <a:tc>
                  <a:txBody>
                    <a:bodyPr/>
                    <a:lstStyle/>
                    <a:p>
                      <a:pPr algn="l" fontAlgn="b"/>
                      <a:r>
                        <a:rPr lang="en-GB" sz="1800" b="0" i="0" u="none" strike="noStrike" dirty="0">
                          <a:solidFill>
                            <a:schemeClr val="tx1"/>
                          </a:solidFill>
                          <a:effectLst/>
                          <a:latin typeface="Calibri"/>
                        </a:rPr>
                        <a:t>Evaluation offers made:</a:t>
                      </a:r>
                    </a:p>
                  </a:txBody>
                  <a:tcPr marL="9526" marR="9526"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36</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chemeClr val="tx1"/>
                          </a:solidFill>
                          <a:effectLst/>
                          <a:latin typeface="Calibri"/>
                        </a:rPr>
                        <a:t>33</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30</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30</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33</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22</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32</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862727">
                <a:tc>
                  <a:txBody>
                    <a:bodyPr/>
                    <a:lstStyle/>
                    <a:p>
                      <a:pPr algn="l" fontAlgn="b"/>
                      <a:r>
                        <a:rPr lang="en-GB" sz="1800" b="0" i="0" u="none" strike="noStrike" dirty="0">
                          <a:solidFill>
                            <a:schemeClr val="tx1"/>
                          </a:solidFill>
                          <a:effectLst/>
                          <a:latin typeface="Calibri"/>
                        </a:rPr>
                        <a:t>Evaluation offers accepted:</a:t>
                      </a:r>
                    </a:p>
                  </a:txBody>
                  <a:tcPr marL="9526" marR="9526"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23</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chemeClr val="tx1"/>
                          </a:solidFill>
                          <a:effectLst/>
                          <a:latin typeface="Calibri"/>
                        </a:rPr>
                        <a:t>16</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24</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24</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25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20</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32</a:t>
                      </a:r>
                    </a:p>
                  </a:txBody>
                  <a:tcPr marL="9526" marR="952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615960">
                <a:tc>
                  <a:txBody>
                    <a:bodyPr/>
                    <a:lstStyle/>
                    <a:p>
                      <a:pPr algn="l" fontAlgn="b"/>
                      <a:r>
                        <a:rPr lang="en-GB" sz="1800" b="0" i="0" u="none" strike="noStrike" dirty="0">
                          <a:solidFill>
                            <a:schemeClr val="tx1"/>
                          </a:solidFill>
                          <a:effectLst/>
                          <a:latin typeface="Calibri"/>
                        </a:rPr>
                        <a:t>Certificates </a:t>
                      </a:r>
                      <a:r>
                        <a:rPr lang="en-GB" sz="1800" b="0" i="0" u="none" strike="noStrike" dirty="0" smtClean="0">
                          <a:solidFill>
                            <a:schemeClr val="tx1"/>
                          </a:solidFill>
                          <a:effectLst/>
                          <a:latin typeface="Calibri"/>
                        </a:rPr>
                        <a:t>issued</a:t>
                      </a:r>
                      <a:endParaRPr lang="en-GB" sz="1800" b="0" i="0" u="none" strike="noStrike" dirty="0">
                        <a:solidFill>
                          <a:schemeClr val="tx1"/>
                        </a:solidFill>
                        <a:effectLst/>
                        <a:latin typeface="Calibri"/>
                      </a:endParaRPr>
                    </a:p>
                  </a:txBody>
                  <a:tcPr marL="9526" marR="9526"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31</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chemeClr val="tx1"/>
                          </a:solidFill>
                          <a:effectLst/>
                          <a:latin typeface="Calibri"/>
                        </a:rPr>
                        <a:t>20</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31</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31</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23</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39</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27</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26292">
                <a:tc>
                  <a:txBody>
                    <a:bodyPr/>
                    <a:lstStyle/>
                    <a:p>
                      <a:pPr algn="l" fontAlgn="b"/>
                      <a:r>
                        <a:rPr lang="en-GB" sz="1800" b="0" i="0" u="none" strike="noStrike" dirty="0" smtClean="0">
                          <a:solidFill>
                            <a:schemeClr val="tx1"/>
                          </a:solidFill>
                          <a:effectLst/>
                          <a:latin typeface="Calibri"/>
                        </a:rPr>
                        <a:t>No. of Board meetings</a:t>
                      </a:r>
                      <a:endParaRPr lang="en-GB" sz="1800" b="0" i="0" u="none" strike="noStrike" dirty="0">
                        <a:solidFill>
                          <a:schemeClr val="tx1"/>
                        </a:solidFill>
                        <a:effectLst/>
                        <a:latin typeface="Calibri"/>
                      </a:endParaRPr>
                    </a:p>
                  </a:txBody>
                  <a:tcPr marL="9526" marR="9526"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7</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4</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4</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4</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4</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4</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4</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2" name="Rectangle 1"/>
          <p:cNvSpPr/>
          <p:nvPr/>
        </p:nvSpPr>
        <p:spPr>
          <a:xfrm>
            <a:off x="2051720" y="548680"/>
            <a:ext cx="6840760" cy="523220"/>
          </a:xfrm>
          <a:prstGeom prst="rect">
            <a:avLst/>
          </a:prstGeom>
        </p:spPr>
        <p:txBody>
          <a:bodyPr wrap="square">
            <a:spAutoFit/>
          </a:bodyPr>
          <a:lstStyle/>
          <a:p>
            <a:pPr fontAlgn="base">
              <a:spcBef>
                <a:spcPct val="0"/>
              </a:spcBef>
              <a:spcAft>
                <a:spcPct val="0"/>
              </a:spcAft>
            </a:pPr>
            <a:r>
              <a:rPr lang="en-ZA" sz="2800" dirty="0" smtClean="0">
                <a:solidFill>
                  <a:srgbClr val="669900"/>
                </a:solidFill>
                <a:latin typeface="Calibri"/>
              </a:rPr>
              <a:t>2.4 Technical </a:t>
            </a:r>
            <a:r>
              <a:rPr lang="en-ZA" sz="2800" dirty="0">
                <a:solidFill>
                  <a:srgbClr val="669900"/>
                </a:solidFill>
                <a:latin typeface="Calibri"/>
              </a:rPr>
              <a:t>Outputs (Certificates Approved)</a:t>
            </a:r>
            <a:endParaRPr lang="en-GB" sz="2800" dirty="0">
              <a:solidFill>
                <a:srgbClr val="669900"/>
              </a:solidFill>
            </a:endParaRPr>
          </a:p>
        </p:txBody>
      </p:sp>
    </p:spTree>
    <p:extLst>
      <p:ext uri="{BB962C8B-B14F-4D97-AF65-F5344CB8AC3E}">
        <p14:creationId xmlns:p14="http://schemas.microsoft.com/office/powerpoint/2010/main" xmlns="" val="1771435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340768"/>
            <a:ext cx="8229600" cy="5256212"/>
          </a:xfrm>
        </p:spPr>
        <p:txBody>
          <a:bodyPr>
            <a:normAutofit/>
          </a:bodyPr>
          <a:lstStyle/>
          <a:p>
            <a:pPr marL="0" indent="0" algn="just">
              <a:buNone/>
            </a:pPr>
            <a:endParaRPr lang="en-GB" sz="2400" dirty="0">
              <a:latin typeface="Calibri" panose="020F0502020204030204" pitchFamily="34" charset="0"/>
            </a:endParaRPr>
          </a:p>
          <a:p>
            <a:pPr marL="0" indent="0" algn="just">
              <a:buNone/>
            </a:pPr>
            <a:endParaRPr lang="en-GB" sz="2400" dirty="0" smtClean="0">
              <a:latin typeface="Calibri" panose="020F0502020204030204" pitchFamily="34" charset="0"/>
            </a:endParaRPr>
          </a:p>
          <a:p>
            <a:pPr marL="0" indent="0" algn="just">
              <a:buNone/>
            </a:pPr>
            <a:endParaRPr lang="en-GB" sz="2400" dirty="0">
              <a:latin typeface="Calibri" panose="020F0502020204030204" pitchFamily="34" charset="0"/>
            </a:endParaRPr>
          </a:p>
          <a:p>
            <a:pPr marL="0" indent="0" algn="ctr">
              <a:spcBef>
                <a:spcPct val="0"/>
              </a:spcBef>
              <a:buNone/>
            </a:pPr>
            <a:r>
              <a:rPr lang="en-GB" sz="3600" dirty="0">
                <a:solidFill>
                  <a:srgbClr val="669900"/>
                </a:solidFill>
                <a:latin typeface="Calibri" panose="020F0502020204030204" pitchFamily="34" charset="0"/>
                <a:ea typeface="+mj-ea"/>
                <a:cs typeface="+mj-cs"/>
              </a:rPr>
              <a:t>3</a:t>
            </a:r>
            <a:r>
              <a:rPr lang="en-GB" sz="3600" dirty="0" smtClean="0">
                <a:solidFill>
                  <a:srgbClr val="669900"/>
                </a:solidFill>
                <a:latin typeface="Calibri" panose="020F0502020204030204" pitchFamily="34" charset="0"/>
                <a:ea typeface="+mj-ea"/>
                <a:cs typeface="+mj-cs"/>
              </a:rPr>
              <a:t>. Financial Management</a:t>
            </a:r>
            <a:endParaRPr lang="en-GB" sz="3600" dirty="0" smtClean="0"/>
          </a:p>
          <a:p>
            <a:pPr algn="just">
              <a:lnSpc>
                <a:spcPct val="150000"/>
              </a:lnSpc>
              <a:spcAft>
                <a:spcPts val="1000"/>
              </a:spcAft>
            </a:pPr>
            <a:endParaRPr lang="en-GB" sz="2400" dirty="0" smtClean="0">
              <a:ea typeface="Calibri"/>
              <a:cs typeface="Calibri"/>
            </a:endParaRPr>
          </a:p>
          <a:p>
            <a:pPr algn="just">
              <a:lnSpc>
                <a:spcPct val="150000"/>
              </a:lnSpc>
              <a:spcAft>
                <a:spcPts val="1000"/>
              </a:spcAft>
            </a:pPr>
            <a:endParaRPr lang="en-GB" sz="2400" dirty="0" smtClean="0">
              <a:ea typeface="Calibri"/>
              <a:cs typeface="Times New Roman"/>
            </a:endParaRPr>
          </a:p>
          <a:p>
            <a:endParaRPr lang="en-GB" dirty="0"/>
          </a:p>
        </p:txBody>
      </p:sp>
    </p:spTree>
    <p:extLst>
      <p:ext uri="{BB962C8B-B14F-4D97-AF65-F5344CB8AC3E}">
        <p14:creationId xmlns:p14="http://schemas.microsoft.com/office/powerpoint/2010/main" xmlns="" val="237358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52" y="836712"/>
            <a:ext cx="8964488" cy="400110"/>
          </a:xfrm>
          <a:prstGeom prst="rect">
            <a:avLst/>
          </a:prstGeom>
        </p:spPr>
        <p:txBody>
          <a:bodyPr wrap="square">
            <a:spAutoFit/>
          </a:bodyPr>
          <a:lstStyle/>
          <a:p>
            <a:pPr fontAlgn="base">
              <a:spcBef>
                <a:spcPct val="0"/>
              </a:spcBef>
              <a:spcAft>
                <a:spcPct val="0"/>
              </a:spcAft>
            </a:pPr>
            <a:r>
              <a:rPr lang="en-ZA" sz="2000" dirty="0" smtClean="0">
                <a:solidFill>
                  <a:srgbClr val="669900"/>
                </a:solidFill>
                <a:latin typeface="Calibri"/>
              </a:rPr>
              <a:t>3.1 Comparison </a:t>
            </a:r>
            <a:r>
              <a:rPr lang="en-ZA" sz="2000" dirty="0">
                <a:solidFill>
                  <a:srgbClr val="669900"/>
                </a:solidFill>
                <a:latin typeface="Calibri"/>
              </a:rPr>
              <a:t>of Actual Audited Annual Financial Performance With Previous Years</a:t>
            </a:r>
            <a:endParaRPr lang="en-GB" sz="2000" dirty="0">
              <a:solidFill>
                <a:srgbClr val="669900"/>
              </a:solidFill>
            </a:endParaRPr>
          </a:p>
        </p:txBody>
      </p:sp>
      <p:pic>
        <p:nvPicPr>
          <p:cNvPr id="4" name="Picture 3"/>
          <p:cNvPicPr>
            <a:picLocks noChangeAspect="1"/>
          </p:cNvPicPr>
          <p:nvPr/>
        </p:nvPicPr>
        <p:blipFill>
          <a:blip r:embed="rId3" cstate="print"/>
          <a:stretch>
            <a:fillRect/>
          </a:stretch>
        </p:blipFill>
        <p:spPr>
          <a:xfrm>
            <a:off x="107504" y="1380838"/>
            <a:ext cx="8856984" cy="4568442"/>
          </a:xfrm>
          <a:prstGeom prst="rect">
            <a:avLst/>
          </a:prstGeom>
        </p:spPr>
      </p:pic>
    </p:spTree>
    <p:extLst>
      <p:ext uri="{BB962C8B-B14F-4D97-AF65-F5344CB8AC3E}">
        <p14:creationId xmlns:p14="http://schemas.microsoft.com/office/powerpoint/2010/main" xmlns="" val="2870025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59528" y="980728"/>
            <a:ext cx="8280920" cy="703263"/>
          </a:xfrm>
        </p:spPr>
        <p:txBody>
          <a:bodyPr/>
          <a:lstStyle/>
          <a:p>
            <a:pPr eaLnBrk="1" hangingPunct="1"/>
            <a:r>
              <a:rPr lang="en-ZA" sz="2800" dirty="0" smtClean="0">
                <a:solidFill>
                  <a:srgbClr val="669900"/>
                </a:solidFill>
                <a:latin typeface="Calibri" panose="020F0502020204030204" pitchFamily="34" charset="0"/>
              </a:rPr>
              <a:t>3.2 Audit opinion</a:t>
            </a:r>
            <a:endParaRPr lang="en-US" sz="2800" dirty="0" smtClean="0">
              <a:latin typeface="Calibri" panose="020F0502020204030204" pitchFamily="34" charset="0"/>
            </a:endParaRPr>
          </a:p>
        </p:txBody>
      </p:sp>
      <p:sp>
        <p:nvSpPr>
          <p:cNvPr id="80899" name="Rectangle 3"/>
          <p:cNvSpPr>
            <a:spLocks noGrp="1" noChangeArrowheads="1"/>
          </p:cNvSpPr>
          <p:nvPr>
            <p:ph type="body" idx="4294967295"/>
          </p:nvPr>
        </p:nvSpPr>
        <p:spPr>
          <a:xfrm>
            <a:off x="251520" y="2060848"/>
            <a:ext cx="8535987" cy="2808312"/>
          </a:xfrm>
        </p:spPr>
        <p:txBody>
          <a:bodyPr/>
          <a:lstStyle/>
          <a:p>
            <a:pPr algn="just" eaLnBrk="1" hangingPunct="1">
              <a:lnSpc>
                <a:spcPct val="90000"/>
              </a:lnSpc>
              <a:buFont typeface="Wingdings" pitchFamily="2" charset="2"/>
              <a:buChar char="Ø"/>
            </a:pPr>
            <a:r>
              <a:rPr lang="en-ZA" sz="2400" dirty="0" smtClean="0">
                <a:latin typeface="Calibri" panose="020F0502020204030204" pitchFamily="34" charset="0"/>
              </a:rPr>
              <a:t>Financial </a:t>
            </a:r>
            <a:r>
              <a:rPr lang="en-ZA" sz="2400" dirty="0">
                <a:latin typeface="Calibri" panose="020F0502020204030204" pitchFamily="34" charset="0"/>
              </a:rPr>
              <a:t>statements </a:t>
            </a:r>
            <a:r>
              <a:rPr lang="en-ZA" sz="2400" dirty="0" smtClean="0">
                <a:latin typeface="Calibri" panose="020F0502020204030204" pitchFamily="34" charset="0"/>
              </a:rPr>
              <a:t>were </a:t>
            </a:r>
            <a:r>
              <a:rPr lang="en-ZA" sz="2400" dirty="0">
                <a:latin typeface="Calibri" panose="020F0502020204030204" pitchFamily="34" charset="0"/>
              </a:rPr>
              <a:t>audited and </a:t>
            </a:r>
            <a:r>
              <a:rPr lang="en-ZA" sz="2400" dirty="0" smtClean="0">
                <a:latin typeface="Calibri" panose="020F0502020204030204" pitchFamily="34" charset="0"/>
              </a:rPr>
              <a:t>Agrément South Africa received an unqualified audit report;</a:t>
            </a:r>
          </a:p>
          <a:p>
            <a:pPr algn="just" eaLnBrk="1" hangingPunct="1">
              <a:lnSpc>
                <a:spcPct val="90000"/>
              </a:lnSpc>
              <a:buFont typeface="Wingdings" pitchFamily="2" charset="2"/>
              <a:buChar char="Ø"/>
            </a:pPr>
            <a:r>
              <a:rPr lang="en-ZA" sz="2400" dirty="0" smtClean="0">
                <a:latin typeface="Calibri" panose="020F0502020204030204" pitchFamily="34" charset="0"/>
              </a:rPr>
              <a:t>There is no qualification or emphasis of matter to report.</a:t>
            </a:r>
          </a:p>
        </p:txBody>
      </p:sp>
    </p:spTree>
    <p:extLst>
      <p:ext uri="{BB962C8B-B14F-4D97-AF65-F5344CB8AC3E}">
        <p14:creationId xmlns:p14="http://schemas.microsoft.com/office/powerpoint/2010/main" xmlns="" val="4183559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solidFill>
                  <a:srgbClr val="669900"/>
                </a:solidFill>
                <a:latin typeface="Calibri" panose="020F0502020204030204" pitchFamily="34" charset="0"/>
              </a:rPr>
              <a:t>3.3 Human Resources: Personnel Cost</a:t>
            </a:r>
            <a:endParaRPr lang="en-GB" sz="3200" dirty="0">
              <a:solidFill>
                <a:srgbClr val="669900"/>
              </a:solidFill>
              <a:latin typeface="Calibri" panose="020F0502020204030204" pitchFamily="34" charset="0"/>
            </a:endParaRPr>
          </a:p>
        </p:txBody>
      </p:sp>
      <p:sp>
        <p:nvSpPr>
          <p:cNvPr id="3" name="Content Placeholder 2"/>
          <p:cNvSpPr>
            <a:spLocks noGrp="1"/>
          </p:cNvSpPr>
          <p:nvPr>
            <p:ph idx="1"/>
          </p:nvPr>
        </p:nvSpPr>
        <p:spPr>
          <a:xfrm>
            <a:off x="395536" y="1456185"/>
            <a:ext cx="6840760" cy="604663"/>
          </a:xfrm>
        </p:spPr>
        <p:txBody>
          <a:bodyPr/>
          <a:lstStyle/>
          <a:p>
            <a:pPr marL="0" indent="0">
              <a:buNone/>
            </a:pPr>
            <a:r>
              <a:rPr lang="en-ZA" sz="2400" b="1" dirty="0" smtClean="0">
                <a:latin typeface="Calibri" panose="020F0502020204030204" pitchFamily="34" charset="0"/>
                <a:ea typeface="+mj-ea"/>
                <a:cs typeface="+mj-cs"/>
              </a:rPr>
              <a:t>Personnel Cost by Salary Band</a:t>
            </a:r>
            <a:endParaRPr lang="en-ZA" sz="2400" b="1" dirty="0">
              <a:latin typeface="Calibri" panose="020F0502020204030204" pitchFamily="34" charset="0"/>
              <a:ea typeface="+mj-ea"/>
              <a:cs typeface="+mj-cs"/>
            </a:endParaRPr>
          </a:p>
        </p:txBody>
      </p:sp>
      <p:pic>
        <p:nvPicPr>
          <p:cNvPr id="6" name="Picture 5"/>
          <p:cNvPicPr>
            <a:picLocks noChangeAspect="1"/>
          </p:cNvPicPr>
          <p:nvPr/>
        </p:nvPicPr>
        <p:blipFill>
          <a:blip r:embed="rId2" cstate="print"/>
          <a:stretch>
            <a:fillRect/>
          </a:stretch>
        </p:blipFill>
        <p:spPr>
          <a:xfrm>
            <a:off x="107504" y="1916832"/>
            <a:ext cx="8928993" cy="4137372"/>
          </a:xfrm>
          <a:prstGeom prst="rect">
            <a:avLst/>
          </a:prstGeom>
        </p:spPr>
      </p:pic>
    </p:spTree>
    <p:extLst>
      <p:ext uri="{BB962C8B-B14F-4D97-AF65-F5344CB8AC3E}">
        <p14:creationId xmlns:p14="http://schemas.microsoft.com/office/powerpoint/2010/main" xmlns="" val="2416613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340768"/>
            <a:ext cx="8229600" cy="5256212"/>
          </a:xfrm>
        </p:spPr>
        <p:txBody>
          <a:bodyPr>
            <a:normAutofit/>
          </a:bodyPr>
          <a:lstStyle/>
          <a:p>
            <a:pPr marL="0" indent="0" algn="just">
              <a:buNone/>
            </a:pPr>
            <a:endParaRPr lang="en-GB" sz="2400" dirty="0">
              <a:latin typeface="Calibri" panose="020F0502020204030204" pitchFamily="34" charset="0"/>
            </a:endParaRPr>
          </a:p>
          <a:p>
            <a:pPr marL="0" indent="0" algn="just">
              <a:buNone/>
            </a:pPr>
            <a:endParaRPr lang="en-GB" sz="2400" dirty="0" smtClean="0">
              <a:latin typeface="Calibri" panose="020F0502020204030204" pitchFamily="34" charset="0"/>
            </a:endParaRPr>
          </a:p>
          <a:p>
            <a:pPr marL="0" indent="0" algn="just">
              <a:buNone/>
            </a:pPr>
            <a:endParaRPr lang="en-GB" sz="2400" dirty="0">
              <a:latin typeface="Calibri" panose="020F0502020204030204" pitchFamily="34" charset="0"/>
            </a:endParaRPr>
          </a:p>
          <a:p>
            <a:pPr marL="0" indent="0" algn="ctr">
              <a:spcBef>
                <a:spcPct val="0"/>
              </a:spcBef>
              <a:buNone/>
            </a:pPr>
            <a:r>
              <a:rPr lang="en-GB" sz="3600" dirty="0" smtClean="0">
                <a:solidFill>
                  <a:srgbClr val="669900"/>
                </a:solidFill>
                <a:latin typeface="Calibri" panose="020F0502020204030204" pitchFamily="34" charset="0"/>
                <a:ea typeface="+mj-ea"/>
                <a:cs typeface="+mj-cs"/>
              </a:rPr>
              <a:t>4. Recommendation</a:t>
            </a:r>
            <a:endParaRPr lang="en-GB" sz="3600" dirty="0" smtClean="0"/>
          </a:p>
          <a:p>
            <a:pPr algn="just">
              <a:lnSpc>
                <a:spcPct val="150000"/>
              </a:lnSpc>
              <a:spcAft>
                <a:spcPts val="1000"/>
              </a:spcAft>
            </a:pPr>
            <a:endParaRPr lang="en-GB" sz="2400" dirty="0" smtClean="0">
              <a:ea typeface="Calibri"/>
              <a:cs typeface="Calibri"/>
            </a:endParaRPr>
          </a:p>
          <a:p>
            <a:pPr algn="just">
              <a:lnSpc>
                <a:spcPct val="150000"/>
              </a:lnSpc>
              <a:spcAft>
                <a:spcPts val="1000"/>
              </a:spcAft>
            </a:pPr>
            <a:endParaRPr lang="en-GB" sz="2400" dirty="0" smtClean="0">
              <a:ea typeface="Calibri"/>
              <a:cs typeface="Times New Roman"/>
            </a:endParaRPr>
          </a:p>
          <a:p>
            <a:endParaRPr lang="en-GB" dirty="0"/>
          </a:p>
        </p:txBody>
      </p:sp>
    </p:spTree>
    <p:extLst>
      <p:ext uri="{BB962C8B-B14F-4D97-AF65-F5344CB8AC3E}">
        <p14:creationId xmlns:p14="http://schemas.microsoft.com/office/powerpoint/2010/main" xmlns="" val="2597701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59528" y="980728"/>
            <a:ext cx="8280920" cy="703263"/>
          </a:xfrm>
        </p:spPr>
        <p:txBody>
          <a:bodyPr/>
          <a:lstStyle/>
          <a:p>
            <a:pPr eaLnBrk="1" hangingPunct="1"/>
            <a:r>
              <a:rPr lang="en-ZA" sz="2800" dirty="0" smtClean="0">
                <a:solidFill>
                  <a:srgbClr val="669900"/>
                </a:solidFill>
                <a:latin typeface="Calibri" panose="020F0502020204030204" pitchFamily="34" charset="0"/>
              </a:rPr>
              <a:t>4. Recommendation</a:t>
            </a:r>
            <a:endParaRPr lang="en-US" sz="2800" dirty="0" smtClean="0">
              <a:latin typeface="Calibri" panose="020F0502020204030204" pitchFamily="34" charset="0"/>
            </a:endParaRPr>
          </a:p>
        </p:txBody>
      </p:sp>
      <p:sp>
        <p:nvSpPr>
          <p:cNvPr id="80899" name="Rectangle 3"/>
          <p:cNvSpPr>
            <a:spLocks noGrp="1" noChangeArrowheads="1"/>
          </p:cNvSpPr>
          <p:nvPr>
            <p:ph type="body" idx="4294967295"/>
          </p:nvPr>
        </p:nvSpPr>
        <p:spPr>
          <a:xfrm>
            <a:off x="251520" y="2060848"/>
            <a:ext cx="8535987" cy="2808312"/>
          </a:xfrm>
        </p:spPr>
        <p:txBody>
          <a:bodyPr/>
          <a:lstStyle/>
          <a:p>
            <a:pPr algn="just" eaLnBrk="1" hangingPunct="1">
              <a:lnSpc>
                <a:spcPct val="90000"/>
              </a:lnSpc>
              <a:buFont typeface="Wingdings" pitchFamily="2" charset="2"/>
              <a:buChar char="Ø"/>
            </a:pPr>
            <a:r>
              <a:rPr lang="en-ZA" sz="2400" dirty="0" smtClean="0">
                <a:latin typeface="Calibri" panose="020F0502020204030204" pitchFamily="34" charset="0"/>
              </a:rPr>
              <a:t>The Portfolio Committee on Public Works is requested to Note and Endorse the 2017/18 Annual Report of Agrément South Africa</a:t>
            </a:r>
          </a:p>
        </p:txBody>
      </p:sp>
    </p:spTree>
    <p:extLst>
      <p:ext uri="{BB962C8B-B14F-4D97-AF65-F5344CB8AC3E}">
        <p14:creationId xmlns:p14="http://schemas.microsoft.com/office/powerpoint/2010/main" xmlns="" val="1883599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1600" y="836712"/>
            <a:ext cx="7704856" cy="3539430"/>
          </a:xfrm>
          <a:prstGeom prst="rect">
            <a:avLst/>
          </a:prstGeom>
        </p:spPr>
        <p:txBody>
          <a:bodyPr wrap="square">
            <a:spAutoFit/>
          </a:bodyPr>
          <a:lstStyle/>
          <a:p>
            <a:pPr algn="ctr"/>
            <a:r>
              <a:rPr lang="en-US" sz="3200" kern="0" dirty="0">
                <a:solidFill>
                  <a:srgbClr val="00B050"/>
                </a:solidFill>
                <a:latin typeface="Calibri" pitchFamily="34" charset="0"/>
                <a:ea typeface="+mj-ea"/>
                <a:cs typeface="+mj-cs"/>
              </a:rPr>
              <a:t>Thank </a:t>
            </a:r>
            <a:r>
              <a:rPr lang="en-US" sz="3200" kern="0" dirty="0" smtClean="0">
                <a:solidFill>
                  <a:srgbClr val="00B050"/>
                </a:solidFill>
                <a:latin typeface="Calibri" pitchFamily="34" charset="0"/>
                <a:ea typeface="+mj-ea"/>
                <a:cs typeface="+mj-cs"/>
              </a:rPr>
              <a:t>you </a:t>
            </a:r>
          </a:p>
          <a:p>
            <a:pPr algn="ctr"/>
            <a:endParaRPr lang="en-US" sz="3200" kern="0" dirty="0">
              <a:solidFill>
                <a:srgbClr val="00B050"/>
              </a:solidFill>
              <a:latin typeface="Calibri" pitchFamily="34" charset="0"/>
              <a:ea typeface="+mj-ea"/>
              <a:cs typeface="+mj-cs"/>
            </a:endParaRPr>
          </a:p>
          <a:p>
            <a:pPr algn="ctr"/>
            <a:endParaRPr lang="en-US" sz="3200" kern="0" dirty="0" smtClean="0">
              <a:solidFill>
                <a:srgbClr val="00B050"/>
              </a:solidFill>
              <a:latin typeface="Calibri" pitchFamily="34" charset="0"/>
              <a:ea typeface="+mj-ea"/>
              <a:cs typeface="+mj-cs"/>
            </a:endParaRPr>
          </a:p>
          <a:p>
            <a:pPr algn="ctr"/>
            <a:r>
              <a:rPr lang="en-US" sz="3200" kern="0" dirty="0" smtClean="0">
                <a:solidFill>
                  <a:srgbClr val="00B050"/>
                </a:solidFill>
                <a:latin typeface="Calibri" pitchFamily="34" charset="0"/>
                <a:ea typeface="+mj-ea"/>
                <a:cs typeface="+mj-cs"/>
              </a:rPr>
              <a:t>for </a:t>
            </a:r>
            <a:r>
              <a:rPr lang="en-US" sz="3200" kern="0" dirty="0">
                <a:solidFill>
                  <a:srgbClr val="00B050"/>
                </a:solidFill>
                <a:latin typeface="Calibri" pitchFamily="34" charset="0"/>
                <a:ea typeface="+mj-ea"/>
                <a:cs typeface="+mj-cs"/>
              </a:rPr>
              <a:t>Achieving excellent </a:t>
            </a:r>
            <a:r>
              <a:rPr lang="en-US" sz="3200" kern="0" dirty="0" smtClean="0">
                <a:solidFill>
                  <a:srgbClr val="00B050"/>
                </a:solidFill>
                <a:latin typeface="Calibri" pitchFamily="34" charset="0"/>
                <a:ea typeface="+mj-ea"/>
                <a:cs typeface="+mj-cs"/>
              </a:rPr>
              <a:t>results</a:t>
            </a:r>
          </a:p>
          <a:p>
            <a:pPr algn="ctr"/>
            <a:endParaRPr lang="en-US" sz="3200" kern="0" dirty="0">
              <a:solidFill>
                <a:srgbClr val="00B050"/>
              </a:solidFill>
              <a:latin typeface="Calibri" pitchFamily="34" charset="0"/>
              <a:ea typeface="+mj-ea"/>
              <a:cs typeface="+mj-cs"/>
            </a:endParaRPr>
          </a:p>
          <a:p>
            <a:pPr algn="ctr"/>
            <a:r>
              <a:rPr lang="en-US" sz="3200" kern="0" dirty="0">
                <a:solidFill>
                  <a:srgbClr val="00B050"/>
                </a:solidFill>
                <a:latin typeface="Calibri" pitchFamily="34" charset="0"/>
                <a:ea typeface="+mj-ea"/>
                <a:cs typeface="+mj-cs"/>
              </a:rPr>
              <a:t/>
            </a:r>
            <a:br>
              <a:rPr lang="en-US" sz="3200" kern="0" dirty="0">
                <a:solidFill>
                  <a:srgbClr val="00B050"/>
                </a:solidFill>
                <a:latin typeface="Calibri" pitchFamily="34" charset="0"/>
                <a:ea typeface="+mj-ea"/>
                <a:cs typeface="+mj-cs"/>
              </a:rPr>
            </a:br>
            <a:r>
              <a:rPr lang="en-US" sz="3200" kern="0" dirty="0">
                <a:solidFill>
                  <a:srgbClr val="00B050"/>
                </a:solidFill>
                <a:latin typeface="Calibri" pitchFamily="34" charset="0"/>
                <a:ea typeface="+mj-ea"/>
                <a:cs typeface="+mj-cs"/>
              </a:rPr>
              <a:t>TEAM</a:t>
            </a:r>
            <a:r>
              <a:rPr lang="en-US" sz="3200" kern="0" dirty="0">
                <a:solidFill>
                  <a:srgbClr val="0070C0"/>
                </a:solidFill>
                <a:latin typeface="Calibri" pitchFamily="34" charset="0"/>
                <a:ea typeface="+mj-ea"/>
                <a:cs typeface="+mj-cs"/>
              </a:rPr>
              <a:t>: </a:t>
            </a:r>
            <a:r>
              <a:rPr lang="en-US" sz="3200" kern="0" dirty="0">
                <a:solidFill>
                  <a:srgbClr val="00B050"/>
                </a:solidFill>
                <a:latin typeface="Calibri" pitchFamily="34" charset="0"/>
                <a:ea typeface="+mj-ea"/>
                <a:cs typeface="+mj-cs"/>
              </a:rPr>
              <a:t>T</a:t>
            </a:r>
            <a:r>
              <a:rPr lang="en-US" sz="3200" kern="0" dirty="0">
                <a:solidFill>
                  <a:srgbClr val="0070C0"/>
                </a:solidFill>
                <a:latin typeface="Calibri" pitchFamily="34" charset="0"/>
                <a:ea typeface="+mj-ea"/>
                <a:cs typeface="+mj-cs"/>
              </a:rPr>
              <a:t>ogether </a:t>
            </a:r>
            <a:r>
              <a:rPr lang="en-US" sz="3200" kern="0" dirty="0">
                <a:solidFill>
                  <a:srgbClr val="00B050"/>
                </a:solidFill>
                <a:latin typeface="Calibri" pitchFamily="34" charset="0"/>
                <a:ea typeface="+mj-ea"/>
                <a:cs typeface="+mj-cs"/>
              </a:rPr>
              <a:t>E</a:t>
            </a:r>
            <a:r>
              <a:rPr lang="en-US" sz="3200" kern="0" dirty="0">
                <a:solidFill>
                  <a:srgbClr val="0070C0"/>
                </a:solidFill>
                <a:latin typeface="Calibri" pitchFamily="34" charset="0"/>
                <a:ea typeface="+mj-ea"/>
                <a:cs typeface="+mj-cs"/>
              </a:rPr>
              <a:t>veryone </a:t>
            </a:r>
            <a:r>
              <a:rPr lang="en-US" sz="3200" kern="0" dirty="0">
                <a:solidFill>
                  <a:srgbClr val="00B050"/>
                </a:solidFill>
                <a:latin typeface="Calibri" pitchFamily="34" charset="0"/>
                <a:ea typeface="+mj-ea"/>
                <a:cs typeface="+mj-cs"/>
              </a:rPr>
              <a:t>A</a:t>
            </a:r>
            <a:r>
              <a:rPr lang="en-US" sz="3200" kern="0" dirty="0">
                <a:solidFill>
                  <a:srgbClr val="0070C0"/>
                </a:solidFill>
                <a:latin typeface="Calibri" pitchFamily="34" charset="0"/>
                <a:ea typeface="+mj-ea"/>
                <a:cs typeface="+mj-cs"/>
              </a:rPr>
              <a:t>chieves </a:t>
            </a:r>
            <a:r>
              <a:rPr lang="en-US" sz="3200" kern="0" dirty="0">
                <a:solidFill>
                  <a:srgbClr val="00B050"/>
                </a:solidFill>
                <a:latin typeface="Calibri" pitchFamily="34" charset="0"/>
                <a:ea typeface="+mj-ea"/>
                <a:cs typeface="+mj-cs"/>
              </a:rPr>
              <a:t>M</a:t>
            </a:r>
            <a:r>
              <a:rPr lang="en-US" sz="3200" kern="0" dirty="0">
                <a:solidFill>
                  <a:srgbClr val="0070C0"/>
                </a:solidFill>
                <a:latin typeface="Calibri" pitchFamily="34" charset="0"/>
                <a:ea typeface="+mj-ea"/>
                <a:cs typeface="+mj-cs"/>
              </a:rPr>
              <a:t>ore</a:t>
            </a:r>
            <a:endParaRPr lang="en-GB" dirty="0"/>
          </a:p>
        </p:txBody>
      </p:sp>
    </p:spTree>
    <p:extLst>
      <p:ext uri="{BB962C8B-B14F-4D97-AF65-F5344CB8AC3E}">
        <p14:creationId xmlns:p14="http://schemas.microsoft.com/office/powerpoint/2010/main" xmlns="" val="2417879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340768"/>
            <a:ext cx="8229600" cy="5256212"/>
          </a:xfrm>
        </p:spPr>
        <p:txBody>
          <a:bodyPr>
            <a:normAutofit/>
          </a:bodyPr>
          <a:lstStyle/>
          <a:p>
            <a:pPr marL="0" indent="0" algn="just">
              <a:buNone/>
            </a:pPr>
            <a:endParaRPr lang="en-GB" sz="2400" dirty="0">
              <a:latin typeface="Calibri" panose="020F0502020204030204" pitchFamily="34" charset="0"/>
            </a:endParaRPr>
          </a:p>
          <a:p>
            <a:pPr marL="0" indent="0" algn="just">
              <a:buNone/>
            </a:pPr>
            <a:endParaRPr lang="en-GB" sz="2400" dirty="0" smtClean="0">
              <a:latin typeface="Calibri" panose="020F0502020204030204" pitchFamily="34" charset="0"/>
            </a:endParaRPr>
          </a:p>
          <a:p>
            <a:pPr marL="0" indent="0" algn="just">
              <a:buNone/>
            </a:pPr>
            <a:endParaRPr lang="en-GB" sz="2400" dirty="0">
              <a:latin typeface="Calibri" panose="020F0502020204030204" pitchFamily="34" charset="0"/>
            </a:endParaRPr>
          </a:p>
          <a:p>
            <a:pPr marL="0" indent="0" algn="ctr">
              <a:spcBef>
                <a:spcPct val="0"/>
              </a:spcBef>
              <a:buNone/>
            </a:pPr>
            <a:r>
              <a:rPr lang="en-GB" sz="4000" dirty="0" smtClean="0">
                <a:solidFill>
                  <a:srgbClr val="669900"/>
                </a:solidFill>
                <a:latin typeface="Calibri" panose="020F0502020204030204" pitchFamily="34" charset="0"/>
                <a:ea typeface="+mj-ea"/>
                <a:cs typeface="+mj-cs"/>
              </a:rPr>
              <a:t>1. Background  </a:t>
            </a:r>
            <a:endParaRPr lang="en-GB" sz="4000" dirty="0" smtClean="0"/>
          </a:p>
          <a:p>
            <a:pPr algn="just">
              <a:lnSpc>
                <a:spcPct val="150000"/>
              </a:lnSpc>
              <a:spcAft>
                <a:spcPts val="1000"/>
              </a:spcAft>
            </a:pPr>
            <a:endParaRPr lang="en-GB" sz="2400" dirty="0" smtClean="0">
              <a:ea typeface="Calibri"/>
              <a:cs typeface="Calibri"/>
            </a:endParaRPr>
          </a:p>
          <a:p>
            <a:pPr algn="just">
              <a:lnSpc>
                <a:spcPct val="150000"/>
              </a:lnSpc>
              <a:spcAft>
                <a:spcPts val="1000"/>
              </a:spcAft>
            </a:pPr>
            <a:endParaRPr lang="en-GB" sz="2400" dirty="0" smtClean="0">
              <a:ea typeface="Calibri"/>
              <a:cs typeface="Times New Roman"/>
            </a:endParaRPr>
          </a:p>
          <a:p>
            <a:endParaRPr lang="en-GB" dirty="0"/>
          </a:p>
        </p:txBody>
      </p:sp>
    </p:spTree>
    <p:extLst>
      <p:ext uri="{BB962C8B-B14F-4D97-AF65-F5344CB8AC3E}">
        <p14:creationId xmlns:p14="http://schemas.microsoft.com/office/powerpoint/2010/main" xmlns="" val="3990430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9592" y="416934"/>
            <a:ext cx="6984776" cy="561975"/>
          </a:xfrm>
        </p:spPr>
        <p:txBody>
          <a:bodyPr>
            <a:noAutofit/>
          </a:bodyPr>
          <a:lstStyle/>
          <a:p>
            <a:r>
              <a:rPr lang="en-ZA" sz="2800" dirty="0" smtClean="0">
                <a:solidFill>
                  <a:srgbClr val="669900"/>
                </a:solidFill>
                <a:latin typeface="Calibri" panose="020F0502020204030204" pitchFamily="34" charset="0"/>
              </a:rPr>
              <a:t>1.1 Purpose</a:t>
            </a:r>
            <a:endParaRPr lang="en-GB" sz="2800" dirty="0">
              <a:solidFill>
                <a:srgbClr val="669900"/>
              </a:solidFill>
              <a:latin typeface="Calibri" panose="020F0502020204030204" pitchFamily="34" charset="0"/>
            </a:endParaRPr>
          </a:p>
        </p:txBody>
      </p:sp>
      <p:sp>
        <p:nvSpPr>
          <p:cNvPr id="3" name="Content Placeholder 2"/>
          <p:cNvSpPr>
            <a:spLocks noGrp="1"/>
          </p:cNvSpPr>
          <p:nvPr>
            <p:ph idx="4294967295"/>
          </p:nvPr>
        </p:nvSpPr>
        <p:spPr>
          <a:xfrm>
            <a:off x="467544" y="1340768"/>
            <a:ext cx="8229600" cy="5256212"/>
          </a:xfrm>
        </p:spPr>
        <p:txBody>
          <a:bodyPr>
            <a:normAutofit/>
          </a:bodyPr>
          <a:lstStyle/>
          <a:p>
            <a:pPr algn="just">
              <a:buFont typeface="Wingdings" panose="05000000000000000000" pitchFamily="2" charset="2"/>
              <a:buChar char="Ø"/>
            </a:pPr>
            <a:r>
              <a:rPr lang="en-GB" sz="2400" dirty="0" smtClean="0">
                <a:latin typeface="Calibri" panose="020F0502020204030204" pitchFamily="34" charset="0"/>
              </a:rPr>
              <a:t>The purpose of the presentation is to brief the Portfolio Committee on Public Works about Agrément South Africa’s performance as outlined in the 2017/18 Annual Report. </a:t>
            </a:r>
            <a:endParaRPr lang="en-GB" sz="2400" dirty="0">
              <a:latin typeface="Calibri" panose="020F0502020204030204" pitchFamily="34" charset="0"/>
            </a:endParaRPr>
          </a:p>
          <a:p>
            <a:pPr marL="0" indent="0" algn="just">
              <a:lnSpc>
                <a:spcPct val="150000"/>
              </a:lnSpc>
              <a:spcAft>
                <a:spcPts val="1000"/>
              </a:spcAft>
              <a:buNone/>
            </a:pPr>
            <a:endParaRPr lang="en-GB" sz="2400" dirty="0" smtClean="0"/>
          </a:p>
          <a:p>
            <a:pPr algn="just">
              <a:lnSpc>
                <a:spcPct val="150000"/>
              </a:lnSpc>
              <a:spcAft>
                <a:spcPts val="1000"/>
              </a:spcAft>
            </a:pPr>
            <a:endParaRPr lang="en-GB" sz="2400" dirty="0" smtClean="0">
              <a:ea typeface="Calibri"/>
              <a:cs typeface="Calibri"/>
            </a:endParaRPr>
          </a:p>
          <a:p>
            <a:pPr algn="just">
              <a:lnSpc>
                <a:spcPct val="150000"/>
              </a:lnSpc>
              <a:spcAft>
                <a:spcPts val="1000"/>
              </a:spcAft>
            </a:pPr>
            <a:endParaRPr lang="en-GB" sz="2400" dirty="0" smtClean="0">
              <a:ea typeface="Calibri"/>
              <a:cs typeface="Times New Roman"/>
            </a:endParaRPr>
          </a:p>
          <a:p>
            <a:endParaRPr lang="en-GB" dirty="0"/>
          </a:p>
        </p:txBody>
      </p:sp>
    </p:spTree>
    <p:extLst>
      <p:ext uri="{BB962C8B-B14F-4D97-AF65-F5344CB8AC3E}">
        <p14:creationId xmlns:p14="http://schemas.microsoft.com/office/powerpoint/2010/main" xmlns="" val="4064019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7624" y="116632"/>
            <a:ext cx="6984776" cy="561975"/>
          </a:xfrm>
        </p:spPr>
        <p:txBody>
          <a:bodyPr>
            <a:noAutofit/>
          </a:bodyPr>
          <a:lstStyle/>
          <a:p>
            <a:r>
              <a:rPr lang="en-ZA" sz="2800" dirty="0" smtClean="0">
                <a:solidFill>
                  <a:srgbClr val="669900"/>
                </a:solidFill>
                <a:latin typeface="Calibri" panose="020F0502020204030204" pitchFamily="34" charset="0"/>
              </a:rPr>
              <a:t>1.2 Minister’s foreword</a:t>
            </a:r>
            <a:r>
              <a:rPr lang="en-ZA" sz="2800" baseline="30000" dirty="0">
                <a:solidFill>
                  <a:srgbClr val="669900"/>
                </a:solidFill>
                <a:latin typeface="Calibri" pitchFamily="34" charset="0"/>
              </a:rPr>
              <a:t>1</a:t>
            </a:r>
            <a:endParaRPr lang="en-ZA" sz="2800" dirty="0">
              <a:solidFill>
                <a:srgbClr val="669900"/>
              </a:solidFill>
              <a:latin typeface="Calibri" panose="020F0502020204030204" pitchFamily="34" charset="0"/>
            </a:endParaRPr>
          </a:p>
        </p:txBody>
      </p:sp>
      <p:sp>
        <p:nvSpPr>
          <p:cNvPr id="3" name="Content Placeholder 2"/>
          <p:cNvSpPr>
            <a:spLocks noGrp="1"/>
          </p:cNvSpPr>
          <p:nvPr>
            <p:ph idx="4294967295"/>
          </p:nvPr>
        </p:nvSpPr>
        <p:spPr>
          <a:xfrm>
            <a:off x="-30426" y="548680"/>
            <a:ext cx="8856984" cy="5623669"/>
          </a:xfrm>
        </p:spPr>
        <p:txBody>
          <a:bodyPr>
            <a:normAutofit fontScale="92500" lnSpcReduction="20000"/>
          </a:bodyPr>
          <a:lstStyle/>
          <a:p>
            <a:pPr>
              <a:buFont typeface="Wingdings" panose="05000000000000000000" pitchFamily="2" charset="2"/>
              <a:buChar char="Ø"/>
            </a:pPr>
            <a:endParaRPr lang="en-ZA" sz="2600" dirty="0" smtClean="0">
              <a:latin typeface="Calibri" panose="020F0502020204030204" pitchFamily="34" charset="0"/>
            </a:endParaRPr>
          </a:p>
          <a:p>
            <a:pPr algn="just">
              <a:buFont typeface="Wingdings" panose="05000000000000000000" pitchFamily="2" charset="2"/>
              <a:buChar char="Ø"/>
            </a:pPr>
            <a:r>
              <a:rPr lang="en-GB" sz="2600" dirty="0" smtClean="0">
                <a:latin typeface="Calibri" panose="020F0502020204030204" pitchFamily="34" charset="0"/>
              </a:rPr>
              <a:t>Agrément </a:t>
            </a:r>
            <a:r>
              <a:rPr lang="en-GB" sz="2600" dirty="0">
                <a:latin typeface="Calibri" panose="020F0502020204030204" pitchFamily="34" charset="0"/>
              </a:rPr>
              <a:t>South Africa achieved the key milestone of transitioning from being part of the Council for Scientific and Industrial Research (CSIR) to become a stand-alone schedule 3A public entity reporting to the office of the Minister of National Department of Public Works as well as the National Parliament in terms of the Public Management Finance Act, (Act No. 29 of 1999). </a:t>
            </a:r>
            <a:r>
              <a:rPr lang="en-ZA" sz="2600" dirty="0">
                <a:latin typeface="Calibri" panose="020F0502020204030204" pitchFamily="34" charset="0"/>
              </a:rPr>
              <a:t> </a:t>
            </a:r>
          </a:p>
          <a:p>
            <a:pPr algn="just">
              <a:buFont typeface="Wingdings" panose="05000000000000000000" pitchFamily="2" charset="2"/>
              <a:buChar char="Ø"/>
            </a:pPr>
            <a:r>
              <a:rPr lang="en-GB" sz="2600" dirty="0">
                <a:latin typeface="Calibri" panose="020F0502020204030204" pitchFamily="34" charset="0"/>
              </a:rPr>
              <a:t>Agrément South Africa was appointed as the competent body or licensor to establish and operate the Government initiated Eco-Labelling Scheme for building materials and products for the public sector of South Africa. This important initiative was tasked to Agrément South Africa due to the nature of their work which fits in closely with the proposed Eco-Label scheme. </a:t>
            </a:r>
            <a:endParaRPr lang="en-ZA" sz="2600" dirty="0">
              <a:latin typeface="Calibri" panose="020F0502020204030204" pitchFamily="34" charset="0"/>
            </a:endParaRPr>
          </a:p>
          <a:p>
            <a:pPr algn="just">
              <a:buFont typeface="Wingdings" panose="05000000000000000000" pitchFamily="2" charset="2"/>
              <a:buChar char="Ø"/>
            </a:pPr>
            <a:r>
              <a:rPr lang="en-GB" sz="2600" dirty="0">
                <a:latin typeface="Calibri" panose="020F0502020204030204" pitchFamily="34" charset="0"/>
              </a:rPr>
              <a:t>It is envisaged that the scheme will lead to environmentally friendly eco-labelled construction materials and products, and will be incorporated into relevant South African National Standards and the Public Works Standard Specification for Construction Works. </a:t>
            </a:r>
            <a:endParaRPr lang="en-ZA" sz="2600" dirty="0">
              <a:latin typeface="Calibri" panose="020F0502020204030204" pitchFamily="34" charset="0"/>
            </a:endParaRPr>
          </a:p>
        </p:txBody>
      </p:sp>
    </p:spTree>
    <p:extLst>
      <p:ext uri="{BB962C8B-B14F-4D97-AF65-F5344CB8AC3E}">
        <p14:creationId xmlns:p14="http://schemas.microsoft.com/office/powerpoint/2010/main" xmlns="" val="30961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61964" y="416934"/>
            <a:ext cx="6984776" cy="561975"/>
          </a:xfrm>
        </p:spPr>
        <p:txBody>
          <a:bodyPr>
            <a:noAutofit/>
          </a:bodyPr>
          <a:lstStyle/>
          <a:p>
            <a:r>
              <a:rPr lang="en-ZA" sz="2800" dirty="0" smtClean="0">
                <a:solidFill>
                  <a:srgbClr val="669900"/>
                </a:solidFill>
                <a:latin typeface="Calibri" panose="020F0502020204030204" pitchFamily="34" charset="0"/>
              </a:rPr>
              <a:t>1.2 Minister’s foreword</a:t>
            </a:r>
            <a:r>
              <a:rPr lang="en-ZA" sz="2800" baseline="30000" dirty="0" smtClean="0">
                <a:solidFill>
                  <a:srgbClr val="669900"/>
                </a:solidFill>
                <a:latin typeface="Calibri" pitchFamily="34" charset="0"/>
              </a:rPr>
              <a:t>2</a:t>
            </a:r>
            <a:endParaRPr lang="en-ZA" sz="2800" dirty="0">
              <a:solidFill>
                <a:srgbClr val="669900"/>
              </a:solidFill>
              <a:latin typeface="Calibri" panose="020F0502020204030204" pitchFamily="34" charset="0"/>
            </a:endParaRPr>
          </a:p>
        </p:txBody>
      </p:sp>
      <p:sp>
        <p:nvSpPr>
          <p:cNvPr id="3" name="Content Placeholder 2"/>
          <p:cNvSpPr>
            <a:spLocks noGrp="1"/>
          </p:cNvSpPr>
          <p:nvPr>
            <p:ph idx="4294967295"/>
          </p:nvPr>
        </p:nvSpPr>
        <p:spPr>
          <a:xfrm>
            <a:off x="179512" y="697921"/>
            <a:ext cx="8589640" cy="5328220"/>
          </a:xfrm>
        </p:spPr>
        <p:txBody>
          <a:bodyPr>
            <a:normAutofit lnSpcReduction="10000"/>
          </a:bodyPr>
          <a:lstStyle/>
          <a:p>
            <a:pPr>
              <a:buFont typeface="Wingdings" panose="05000000000000000000" pitchFamily="2" charset="2"/>
              <a:buChar char="Ø"/>
            </a:pPr>
            <a:endParaRPr lang="en-ZA" sz="2600" dirty="0" smtClean="0">
              <a:latin typeface="Calibri" panose="020F0502020204030204" pitchFamily="34" charset="0"/>
            </a:endParaRPr>
          </a:p>
          <a:p>
            <a:pPr algn="just"/>
            <a:r>
              <a:rPr lang="en-GB" sz="2400" dirty="0">
                <a:latin typeface="Calibri" panose="020F0502020204030204" pitchFamily="34" charset="0"/>
              </a:rPr>
              <a:t>The National Government will support the scheme by developing guidelines and minimum standards for using environmentally friendly Eco-Labelled products. This will be encouraged by ensuring that government procures construction products which have been successfully evaluated for Eco-Labelling. </a:t>
            </a:r>
            <a:endParaRPr lang="en-ZA" sz="2400" dirty="0">
              <a:latin typeface="Calibri" panose="020F0502020204030204" pitchFamily="34" charset="0"/>
            </a:endParaRPr>
          </a:p>
          <a:p>
            <a:pPr algn="just"/>
            <a:r>
              <a:rPr lang="en-GB" sz="2400" dirty="0">
                <a:latin typeface="Calibri" panose="020F0502020204030204" pitchFamily="34" charset="0"/>
              </a:rPr>
              <a:t>The 2017/2018 financial year was a transitional year for Agrément South Africa</a:t>
            </a:r>
            <a:r>
              <a:rPr lang="en-GB" sz="2400" dirty="0" smtClean="0">
                <a:latin typeface="Calibri" panose="020F0502020204030204" pitchFamily="34" charset="0"/>
              </a:rPr>
              <a:t> </a:t>
            </a:r>
            <a:r>
              <a:rPr lang="en-GB" sz="2400" dirty="0">
                <a:latin typeface="Calibri" panose="020F0502020204030204" pitchFamily="34" charset="0"/>
              </a:rPr>
              <a:t>and the future will see National Government provide concerted support on the use of Innovative Building Technologies. </a:t>
            </a:r>
            <a:r>
              <a:rPr lang="en-GB" sz="2400" dirty="0" smtClean="0">
                <a:latin typeface="Calibri" panose="020F0502020204030204" pitchFamily="34" charset="0"/>
              </a:rPr>
              <a:t> </a:t>
            </a:r>
            <a:endParaRPr lang="en-ZA" sz="2400" dirty="0">
              <a:latin typeface="Calibri" panose="020F0502020204030204" pitchFamily="34" charset="0"/>
            </a:endParaRPr>
          </a:p>
          <a:p>
            <a:pPr algn="just"/>
            <a:r>
              <a:rPr lang="en-GB" sz="2400" dirty="0">
                <a:latin typeface="Calibri" panose="020F0502020204030204" pitchFamily="34" charset="0"/>
              </a:rPr>
              <a:t>Agrément South Africa continued to play a global role for the safe introduction of satisfactory innovation into the country. This was managed by undertaking technical assessments of innovative products imported by the country as well as via the organisation maintaining </a:t>
            </a:r>
            <a:endParaRPr lang="en-ZA" sz="3100" dirty="0">
              <a:latin typeface="Calibri" panose="020F0502020204030204" pitchFamily="34" charset="0"/>
            </a:endParaRPr>
          </a:p>
        </p:txBody>
      </p:sp>
    </p:spTree>
    <p:extLst>
      <p:ext uri="{BB962C8B-B14F-4D97-AF65-F5344CB8AC3E}">
        <p14:creationId xmlns:p14="http://schemas.microsoft.com/office/powerpoint/2010/main" xmlns="" val="95366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4"/>
          <p:cNvSpPr txBox="1">
            <a:spLocks noGrp="1"/>
          </p:cNvSpPr>
          <p:nvPr/>
        </p:nvSpPr>
        <p:spPr bwMode="auto">
          <a:xfrm>
            <a:off x="6300788" y="115888"/>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endParaRPr lang="en-GB" sz="1400" dirty="0">
              <a:solidFill>
                <a:srgbClr val="000000"/>
              </a:solidFill>
              <a:latin typeface="Times New Roman" pitchFamily="18" charset="0"/>
            </a:endParaRPr>
          </a:p>
        </p:txBody>
      </p:sp>
      <p:sp>
        <p:nvSpPr>
          <p:cNvPr id="5" name="Rectangle 2" descr="Dark horizontal"/>
          <p:cNvSpPr txBox="1">
            <a:spLocks noChangeArrowheads="1"/>
          </p:cNvSpPr>
          <p:nvPr/>
        </p:nvSpPr>
        <p:spPr bwMode="auto">
          <a:xfrm>
            <a:off x="251520" y="570409"/>
            <a:ext cx="8559924" cy="108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ZA" sz="2800" kern="0" dirty="0" smtClean="0">
                <a:solidFill>
                  <a:srgbClr val="669900"/>
                </a:solidFill>
                <a:latin typeface="Calibri" pitchFamily="34" charset="0"/>
              </a:rPr>
              <a:t>1.3 Any </a:t>
            </a:r>
            <a:r>
              <a:rPr lang="en-ZA" sz="2800" kern="0" dirty="0">
                <a:solidFill>
                  <a:srgbClr val="669900"/>
                </a:solidFill>
                <a:latin typeface="Calibri" pitchFamily="34" charset="0"/>
              </a:rPr>
              <a:t>other strategic matters of interest to the Minister</a:t>
            </a:r>
            <a:endParaRPr lang="en-GB" sz="2800" kern="0" dirty="0" smtClean="0">
              <a:solidFill>
                <a:srgbClr val="669900"/>
              </a:solidFill>
              <a:latin typeface="Calibri" pitchFamily="34" charset="0"/>
            </a:endParaRPr>
          </a:p>
        </p:txBody>
      </p:sp>
      <p:sp>
        <p:nvSpPr>
          <p:cNvPr id="7" name="Content Placeholder 3"/>
          <p:cNvSpPr txBox="1">
            <a:spLocks/>
          </p:cNvSpPr>
          <p:nvPr/>
        </p:nvSpPr>
        <p:spPr>
          <a:xfrm>
            <a:off x="467544" y="122555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ZA" sz="2200" kern="0" dirty="0">
              <a:latin typeface="Calibri" panose="020F0502020204030204" pitchFamily="34" charset="0"/>
            </a:endParaRPr>
          </a:p>
        </p:txBody>
      </p:sp>
      <p:sp>
        <p:nvSpPr>
          <p:cNvPr id="8" name="Content Placeholder 3"/>
          <p:cNvSpPr txBox="1">
            <a:spLocks/>
          </p:cNvSpPr>
          <p:nvPr/>
        </p:nvSpPr>
        <p:spPr>
          <a:xfrm>
            <a:off x="619944" y="2017391"/>
            <a:ext cx="8229600" cy="342783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ZA" sz="2200" kern="0" dirty="0">
              <a:latin typeface="Calibri" panose="020F0502020204030204" pitchFamily="34" charset="0"/>
            </a:endParaRPr>
          </a:p>
        </p:txBody>
      </p:sp>
      <p:sp>
        <p:nvSpPr>
          <p:cNvPr id="9" name="Content Placeholder 3"/>
          <p:cNvSpPr txBox="1">
            <a:spLocks/>
          </p:cNvSpPr>
          <p:nvPr/>
        </p:nvSpPr>
        <p:spPr>
          <a:xfrm>
            <a:off x="619944" y="1772816"/>
            <a:ext cx="8229600" cy="367240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Ø"/>
            </a:pPr>
            <a:endParaRPr lang="en-ZA" sz="2200" kern="0" dirty="0">
              <a:latin typeface="Calibri" panose="020F0502020204030204" pitchFamily="34" charset="0"/>
            </a:endParaRPr>
          </a:p>
        </p:txBody>
      </p:sp>
      <p:sp>
        <p:nvSpPr>
          <p:cNvPr id="10" name="Content Placeholder 3"/>
          <p:cNvSpPr txBox="1">
            <a:spLocks/>
          </p:cNvSpPr>
          <p:nvPr/>
        </p:nvSpPr>
        <p:spPr>
          <a:xfrm>
            <a:off x="107504" y="1340768"/>
            <a:ext cx="8665840" cy="453650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Wingdings" panose="05000000000000000000" pitchFamily="2" charset="2"/>
              <a:buChar char="Ø"/>
            </a:pPr>
            <a:r>
              <a:rPr lang="en-ZA" sz="2400" dirty="0">
                <a:latin typeface="Calibri" panose="020F0502020204030204" pitchFamily="34" charset="0"/>
              </a:rPr>
              <a:t>The Agrément South Africa Act was accented to by the Honourable President of the Republic of South Africa as Act No 11 of </a:t>
            </a:r>
            <a:r>
              <a:rPr lang="en-ZA" sz="2400" dirty="0" smtClean="0">
                <a:latin typeface="Calibri" panose="020F0502020204030204" pitchFamily="34" charset="0"/>
              </a:rPr>
              <a:t>2015;</a:t>
            </a:r>
          </a:p>
          <a:p>
            <a:pPr algn="just">
              <a:buFont typeface="Wingdings" panose="05000000000000000000" pitchFamily="2" charset="2"/>
              <a:buChar char="Ø"/>
            </a:pPr>
            <a:r>
              <a:rPr lang="en-ZA" sz="2400" dirty="0">
                <a:latin typeface="Calibri" panose="020F0502020204030204" pitchFamily="34" charset="0"/>
              </a:rPr>
              <a:t>Since its inception, Agrément South Africa has been housed and managed by the Council for Scientific and Industrial Research (CSIR) and became a Schedule 3A public entity in terms of the Public Finance Management Act (Act No. 1 of 1999) and accounts to Parliament through its Executive Authority, the Minister of Public Works from 01 April 2017, after the promulgation of the Agrément South Africa Act, (Act No. 11 of 2015</a:t>
            </a:r>
            <a:r>
              <a:rPr lang="en-ZA" sz="2400" dirty="0" smtClean="0">
                <a:latin typeface="Calibri" panose="020F0502020204030204" pitchFamily="34" charset="0"/>
              </a:rPr>
              <a:t>). The official launch of the entity was held on  15 June 2018.</a:t>
            </a:r>
          </a:p>
          <a:p>
            <a:pPr marL="0" indent="0" algn="just">
              <a:buNone/>
            </a:pPr>
            <a:endParaRPr lang="en-ZA" sz="2400" dirty="0">
              <a:latin typeface="Calibri" panose="020F0502020204030204" pitchFamily="34" charset="0"/>
            </a:endParaRPr>
          </a:p>
        </p:txBody>
      </p:sp>
    </p:spTree>
    <p:extLst>
      <p:ext uri="{BB962C8B-B14F-4D97-AF65-F5344CB8AC3E}">
        <p14:creationId xmlns:p14="http://schemas.microsoft.com/office/powerpoint/2010/main" xmlns="" val="1121460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7624" y="188640"/>
            <a:ext cx="6984776" cy="561975"/>
          </a:xfrm>
        </p:spPr>
        <p:txBody>
          <a:bodyPr>
            <a:noAutofit/>
          </a:bodyPr>
          <a:lstStyle/>
          <a:p>
            <a:r>
              <a:rPr lang="en-ZA" sz="2800" dirty="0" smtClean="0">
                <a:solidFill>
                  <a:srgbClr val="669900"/>
                </a:solidFill>
                <a:latin typeface="Calibri" panose="020F0502020204030204" pitchFamily="34" charset="0"/>
              </a:rPr>
              <a:t>1.4 Chairperson’s review</a:t>
            </a:r>
            <a:r>
              <a:rPr lang="en-ZA" sz="2800" baseline="30000" dirty="0">
                <a:solidFill>
                  <a:srgbClr val="669900"/>
                </a:solidFill>
                <a:latin typeface="Calibri" pitchFamily="34" charset="0"/>
              </a:rPr>
              <a:t>1</a:t>
            </a:r>
            <a:endParaRPr lang="en-ZA" sz="2800" dirty="0">
              <a:solidFill>
                <a:srgbClr val="669900"/>
              </a:solidFill>
              <a:latin typeface="Calibri" panose="020F0502020204030204" pitchFamily="34" charset="0"/>
            </a:endParaRPr>
          </a:p>
        </p:txBody>
      </p:sp>
      <p:sp>
        <p:nvSpPr>
          <p:cNvPr id="3" name="Content Placeholder 2"/>
          <p:cNvSpPr>
            <a:spLocks noGrp="1"/>
          </p:cNvSpPr>
          <p:nvPr>
            <p:ph idx="4294967295"/>
          </p:nvPr>
        </p:nvSpPr>
        <p:spPr>
          <a:xfrm>
            <a:off x="251520" y="908720"/>
            <a:ext cx="8568952" cy="5616252"/>
          </a:xfrm>
        </p:spPr>
        <p:txBody>
          <a:bodyPr>
            <a:normAutofit lnSpcReduction="10000"/>
          </a:bodyPr>
          <a:lstStyle/>
          <a:p>
            <a:pPr algn="just">
              <a:buFont typeface="Wingdings" panose="05000000000000000000" pitchFamily="2" charset="2"/>
              <a:buChar char="Ø"/>
            </a:pPr>
            <a:r>
              <a:rPr lang="en-ZA" sz="2600" dirty="0">
                <a:latin typeface="Calibri" panose="020F0502020204030204" pitchFamily="34" charset="0"/>
              </a:rPr>
              <a:t>From 01 April 2018, Agrément South Africa moved to new premises on the second floor of Building 17B, still within the CSIR </a:t>
            </a:r>
            <a:r>
              <a:rPr lang="en-ZA" sz="2600" dirty="0" err="1">
                <a:latin typeface="Calibri" panose="020F0502020204030204" pitchFamily="34" charset="0"/>
              </a:rPr>
              <a:t>Scientia</a:t>
            </a:r>
            <a:r>
              <a:rPr lang="en-ZA" sz="2600" dirty="0">
                <a:latin typeface="Calibri" panose="020F0502020204030204" pitchFamily="34" charset="0"/>
              </a:rPr>
              <a:t> Campus, in Brummeria, Pretoria. The organisation’s vision and mission remained the same as did the mandate and the strategic objectives;</a:t>
            </a:r>
          </a:p>
          <a:p>
            <a:pPr algn="just">
              <a:buFont typeface="Wingdings" panose="05000000000000000000" pitchFamily="2" charset="2"/>
              <a:buChar char="Ø"/>
            </a:pPr>
            <a:r>
              <a:rPr lang="en-ZA" sz="2600" dirty="0">
                <a:latin typeface="Calibri" panose="020F0502020204030204" pitchFamily="34" charset="0"/>
              </a:rPr>
              <a:t>Agrément South Africa continued to maintain strong strategic links with the other members of the World Federation of Technical Assessment Organisations (WFTAO) sharing technical information for mutual benefit. The National Department of Public Works continued to provide strategic policy direction to the four public entities reporting to the Minister of Public Works. The extension of tenure of the current Board was to enable the smooth transition of the entity to a juristic persona;</a:t>
            </a:r>
          </a:p>
          <a:p>
            <a:endParaRPr lang="en-ZA" sz="2400" dirty="0"/>
          </a:p>
          <a:p>
            <a:pPr algn="just">
              <a:lnSpc>
                <a:spcPct val="150000"/>
              </a:lnSpc>
              <a:spcAft>
                <a:spcPts val="1000"/>
              </a:spcAft>
            </a:pPr>
            <a:endParaRPr lang="en-GB" sz="2400" dirty="0" smtClean="0">
              <a:ea typeface="Calibri"/>
              <a:cs typeface="Times New Roman"/>
            </a:endParaRPr>
          </a:p>
          <a:p>
            <a:endParaRPr lang="en-GB" dirty="0"/>
          </a:p>
        </p:txBody>
      </p:sp>
    </p:spTree>
    <p:extLst>
      <p:ext uri="{BB962C8B-B14F-4D97-AF65-F5344CB8AC3E}">
        <p14:creationId xmlns:p14="http://schemas.microsoft.com/office/powerpoint/2010/main" xmlns="" val="3467628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2493</TotalTime>
  <Words>2138</Words>
  <Application>Microsoft Office PowerPoint</Application>
  <PresentationFormat>On-screen Show (4:3)</PresentationFormat>
  <Paragraphs>313</Paragraphs>
  <Slides>37</Slides>
  <Notes>15</Notes>
  <HiddenSlides>0</HiddenSlides>
  <MMClips>0</MMClips>
  <ScaleCrop>false</ScaleCrop>
  <HeadingPairs>
    <vt:vector size="4" baseType="variant">
      <vt:variant>
        <vt:lpstr>Theme</vt:lpstr>
      </vt:variant>
      <vt:variant>
        <vt:i4>7</vt:i4>
      </vt:variant>
      <vt:variant>
        <vt:lpstr>Slide Titles</vt:lpstr>
      </vt:variant>
      <vt:variant>
        <vt:i4>37</vt:i4>
      </vt:variant>
    </vt:vector>
  </HeadingPairs>
  <TitlesOfParts>
    <vt:vector size="44" baseType="lpstr">
      <vt:lpstr>Office Theme</vt:lpstr>
      <vt:lpstr>Default Design</vt:lpstr>
      <vt:lpstr>1_Default Design</vt:lpstr>
      <vt:lpstr>2_Default Design</vt:lpstr>
      <vt:lpstr>3_Default Design</vt:lpstr>
      <vt:lpstr>5_Default Design</vt:lpstr>
      <vt:lpstr>4_Default Design</vt:lpstr>
      <vt:lpstr>Agrément South Africa</vt:lpstr>
      <vt:lpstr>Slide 2</vt:lpstr>
      <vt:lpstr>Slide 3</vt:lpstr>
      <vt:lpstr>Slide 4</vt:lpstr>
      <vt:lpstr>1.1 Purpose</vt:lpstr>
      <vt:lpstr>1.2 Minister’s foreword1</vt:lpstr>
      <vt:lpstr>1.2 Minister’s foreword2</vt:lpstr>
      <vt:lpstr>Slide 8</vt:lpstr>
      <vt:lpstr>1.4 Chairperson’s review1</vt:lpstr>
      <vt:lpstr>1.4 Chairperson's review2</vt:lpstr>
      <vt:lpstr>1.5 Background</vt:lpstr>
      <vt:lpstr>1.6 Agrément South Africa’s Board oversight role</vt:lpstr>
      <vt:lpstr>1.7 Board Governance1 </vt:lpstr>
      <vt:lpstr>1.7 Board Governance2 </vt:lpstr>
      <vt:lpstr>1.7 Board Governance3 </vt:lpstr>
      <vt:lpstr>1.7 Board Governance4 </vt:lpstr>
      <vt:lpstr>Slide 17</vt:lpstr>
      <vt:lpstr>1.8 Core Business</vt:lpstr>
      <vt:lpstr>1.9 Product Development Cycle</vt:lpstr>
      <vt:lpstr> 1.10 Benefits of Agrément certification1</vt:lpstr>
      <vt:lpstr>1.10 Benefits of Agrément certification2</vt:lpstr>
      <vt:lpstr>Slide 22</vt:lpstr>
      <vt:lpstr>Slide 23</vt:lpstr>
      <vt:lpstr>1.12 Typical Scope of Evaluation </vt:lpstr>
      <vt:lpstr>Slide 25</vt:lpstr>
      <vt:lpstr> 2.1 Organisational Structure</vt:lpstr>
      <vt:lpstr>Slide 27</vt:lpstr>
      <vt:lpstr>Slide 28</vt:lpstr>
      <vt:lpstr>2.3 Performance Outputs</vt:lpstr>
      <vt:lpstr>Slide 30</vt:lpstr>
      <vt:lpstr>Slide 31</vt:lpstr>
      <vt:lpstr>Slide 32</vt:lpstr>
      <vt:lpstr>3.2 Audit opinion</vt:lpstr>
      <vt:lpstr>3.3 Human Resources: Personnel Cost</vt:lpstr>
      <vt:lpstr>Slide 35</vt:lpstr>
      <vt:lpstr>4. Recommendation</vt:lpstr>
      <vt:lpstr>Slide 37</vt:lpstr>
    </vt:vector>
  </TitlesOfParts>
  <Company>CSIR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JOdhiambo</dc:creator>
  <cp:lastModifiedBy>PUMZA</cp:lastModifiedBy>
  <cp:revision>118</cp:revision>
  <cp:lastPrinted>2018-10-03T12:46:38Z</cp:lastPrinted>
  <dcterms:created xsi:type="dcterms:W3CDTF">2015-09-16T07:04:16Z</dcterms:created>
  <dcterms:modified xsi:type="dcterms:W3CDTF">2018-10-15T09:48:10Z</dcterms:modified>
</cp:coreProperties>
</file>