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tableStyles.xml" ContentType="application/vnd.openxmlformats-officedocument.presentationml.tableStyles+xml"/>
  <Override PartName="/ppt/charts/chart7.xml" ContentType="application/vnd.openxmlformats-officedocument.drawingml.chart+xml"/>
  <Override PartName="/ppt/charts/chart20.xml" ContentType="application/vnd.openxmlformats-officedocument.drawingml.chart+xml"/>
  <Override PartName="/ppt/theme/themeOverride17.xml" ContentType="application/vnd.openxmlformats-officedocument.themeOverr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charts/chart29.xml" ContentType="application/vnd.openxmlformats-officedocument.drawingml.chart+xml"/>
  <Override PartName="/ppt/theme/themeOverride20.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theme/themeOverride6.xml" ContentType="application/vnd.openxmlformats-officedocument.themeOverride+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10.xml" ContentType="application/vnd.openxmlformats-officedocument.drawingml.chart+xml"/>
  <Override PartName="/ppt/theme/themeOverride18.xml" ContentType="application/vnd.openxmlformats-officedocument.themeOverride+xml"/>
  <Override PartName="/ppt/slides/slide89.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theme/themeOverride10.xml" ContentType="application/vnd.openxmlformats-officedocument.themeOverride+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theme/themeOverride19.xml" ContentType="application/vnd.openxmlformats-officedocument.themeOverride+xml"/>
  <Override PartName="/ppt/charts/chart40.xml" ContentType="application/vnd.openxmlformats-officedocument.drawingml.chart+xml"/>
  <Override PartName="/ppt/slides/slide79.xml" ContentType="application/vnd.openxmlformats-officedocument.presentationml.slide+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charts/chart16.xml" ContentType="application/vnd.openxmlformats-officedocument.drawingml.chart+xml"/>
  <Override PartName="/ppt/charts/chart34.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charts/chart6.xml" ContentType="application/vnd.openxmlformats-officedocument.drawingml.chart+xml"/>
  <Override PartName="/ppt/theme/themeOverride16.xml" ContentType="application/vnd.openxmlformats-officedocument.themeOverr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charts/chart28.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3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101"/>
  </p:notesMasterIdLst>
  <p:handoutMasterIdLst>
    <p:handoutMasterId r:id="rId102"/>
  </p:handoutMasterIdLst>
  <p:sldIdLst>
    <p:sldId id="408" r:id="rId4"/>
    <p:sldId id="671" r:id="rId5"/>
    <p:sldId id="599" r:id="rId6"/>
    <p:sldId id="721" r:id="rId7"/>
    <p:sldId id="701" r:id="rId8"/>
    <p:sldId id="814" r:id="rId9"/>
    <p:sldId id="815" r:id="rId10"/>
    <p:sldId id="816" r:id="rId11"/>
    <p:sldId id="817" r:id="rId12"/>
    <p:sldId id="818" r:id="rId13"/>
    <p:sldId id="819" r:id="rId14"/>
    <p:sldId id="820" r:id="rId15"/>
    <p:sldId id="720" r:id="rId16"/>
    <p:sldId id="723" r:id="rId17"/>
    <p:sldId id="724" r:id="rId18"/>
    <p:sldId id="725" r:id="rId19"/>
    <p:sldId id="726" r:id="rId20"/>
    <p:sldId id="728" r:id="rId21"/>
    <p:sldId id="730" r:id="rId22"/>
    <p:sldId id="731" r:id="rId23"/>
    <p:sldId id="732" r:id="rId24"/>
    <p:sldId id="733" r:id="rId25"/>
    <p:sldId id="734" r:id="rId26"/>
    <p:sldId id="735" r:id="rId27"/>
    <p:sldId id="736" r:id="rId28"/>
    <p:sldId id="737" r:id="rId29"/>
    <p:sldId id="739" r:id="rId30"/>
    <p:sldId id="740" r:id="rId31"/>
    <p:sldId id="741" r:id="rId32"/>
    <p:sldId id="743" r:id="rId33"/>
    <p:sldId id="744" r:id="rId34"/>
    <p:sldId id="746" r:id="rId35"/>
    <p:sldId id="747" r:id="rId36"/>
    <p:sldId id="748" r:id="rId37"/>
    <p:sldId id="829" r:id="rId38"/>
    <p:sldId id="831" r:id="rId39"/>
    <p:sldId id="749" r:id="rId40"/>
    <p:sldId id="750" r:id="rId41"/>
    <p:sldId id="751" r:id="rId42"/>
    <p:sldId id="753" r:id="rId43"/>
    <p:sldId id="754" r:id="rId44"/>
    <p:sldId id="755" r:id="rId45"/>
    <p:sldId id="756" r:id="rId46"/>
    <p:sldId id="757" r:id="rId47"/>
    <p:sldId id="758" r:id="rId48"/>
    <p:sldId id="759" r:id="rId49"/>
    <p:sldId id="760" r:id="rId50"/>
    <p:sldId id="761" r:id="rId51"/>
    <p:sldId id="764" r:id="rId52"/>
    <p:sldId id="765" r:id="rId53"/>
    <p:sldId id="766" r:id="rId54"/>
    <p:sldId id="767" r:id="rId55"/>
    <p:sldId id="768" r:id="rId56"/>
    <p:sldId id="772" r:id="rId57"/>
    <p:sldId id="589" r:id="rId58"/>
    <p:sldId id="777" r:id="rId59"/>
    <p:sldId id="781" r:id="rId60"/>
    <p:sldId id="782" r:id="rId61"/>
    <p:sldId id="783" r:id="rId62"/>
    <p:sldId id="784" r:id="rId63"/>
    <p:sldId id="785" r:id="rId64"/>
    <p:sldId id="786" r:id="rId65"/>
    <p:sldId id="787" r:id="rId66"/>
    <p:sldId id="788" r:id="rId67"/>
    <p:sldId id="789" r:id="rId68"/>
    <p:sldId id="790" r:id="rId69"/>
    <p:sldId id="791" r:id="rId70"/>
    <p:sldId id="792" r:id="rId71"/>
    <p:sldId id="793" r:id="rId72"/>
    <p:sldId id="794" r:id="rId73"/>
    <p:sldId id="832" r:id="rId74"/>
    <p:sldId id="795" r:id="rId75"/>
    <p:sldId id="796" r:id="rId76"/>
    <p:sldId id="797" r:id="rId77"/>
    <p:sldId id="798" r:id="rId78"/>
    <p:sldId id="799" r:id="rId79"/>
    <p:sldId id="800" r:id="rId80"/>
    <p:sldId id="801" r:id="rId81"/>
    <p:sldId id="802" r:id="rId82"/>
    <p:sldId id="803" r:id="rId83"/>
    <p:sldId id="804" r:id="rId84"/>
    <p:sldId id="805" r:id="rId85"/>
    <p:sldId id="806" r:id="rId86"/>
    <p:sldId id="807" r:id="rId87"/>
    <p:sldId id="808" r:id="rId88"/>
    <p:sldId id="809" r:id="rId89"/>
    <p:sldId id="834" r:id="rId90"/>
    <p:sldId id="810" r:id="rId91"/>
    <p:sldId id="811" r:id="rId92"/>
    <p:sldId id="812" r:id="rId93"/>
    <p:sldId id="813" r:id="rId94"/>
    <p:sldId id="722" r:id="rId95"/>
    <p:sldId id="822" r:id="rId96"/>
    <p:sldId id="835" r:id="rId97"/>
    <p:sldId id="823" r:id="rId98"/>
    <p:sldId id="826" r:id="rId99"/>
    <p:sldId id="299" r:id="rId10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2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012" autoAdjust="0"/>
  </p:normalViewPr>
  <p:slideViewPr>
    <p:cSldViewPr>
      <p:cViewPr varScale="1">
        <p:scale>
          <a:sx n="108" d="100"/>
          <a:sy n="108" d="100"/>
        </p:scale>
        <p:origin x="-1704" y="-84"/>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notesViewPr>
    <p:cSldViewPr>
      <p:cViewPr varScale="1">
        <p:scale>
          <a:sx n="64" d="100"/>
          <a:sy n="64" d="100"/>
        </p:scale>
        <p:origin x="-3396"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Andrea%20Szana\Desktop\STATS%20FOR%20PROVINCES%20CONSOLIDATED%20Q4%20REV%20DONT%20US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ndrea%20Szana\Desktop\STATS%20FOR%20PROVINCES%20CONSOLIDATED%20Q4%20REV%20DONT%20USE.xlsx"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for%20Q3%20of%202017.xlsx" TargetMode="External"/><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16.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18.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for%20Q3%20of%202017.xlsx" TargetMode="External"/><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2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9.xml"/></Relationships>
</file>

<file path=ppt/charts/_rels/chart23.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10.xml"/></Relationships>
</file>

<file path=ppt/charts/_rels/chart24.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1.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26.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2.xml"/></Relationships>
</file>

<file path=ppt/charts/_rels/chart27.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3.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29.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31.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15.xml"/></Relationships>
</file>

<file path=ppt/charts/_rels/chart3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6-2017\Annual%202016-17%20extracts%20re%20worked.xlsx" TargetMode="External"/><Relationship Id="rId1" Type="http://schemas.openxmlformats.org/officeDocument/2006/relationships/themeOverride" Target="../theme/themeOverride16.xml"/></Relationships>
</file>

<file path=ppt/charts/_rels/chart33.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7.xml"/></Relationships>
</file>

<file path=ppt/charts/_rels/chart34.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8.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36.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19.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38.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6-2017\Annual%202016-17%20extracts%20re%20worked.xlsx" TargetMode="External"/><Relationship Id="rId1" Type="http://schemas.openxmlformats.org/officeDocument/2006/relationships/themeOverride" Target="../theme/themeOverride20.xml"/></Relationships>
</file>

<file path=ppt/charts/_rels/chart39.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21.xml"/></Relationships>
</file>

<file path=ppt/charts/_rels/chart4.xml.rels><?xml version="1.0" encoding="UTF-8" standalone="yes"?>
<Relationships xmlns="http://schemas.openxmlformats.org/package/2006/relationships"><Relationship Id="rId2" Type="http://schemas.openxmlformats.org/officeDocument/2006/relationships/oleObject" Target="file:///C:\Users\10541489\Desktop\Consolidated%20Stats%20Q1%20and%20Q2%20Dexcom%20Report%202017%202018.xlsx" TargetMode="External"/><Relationship Id="rId1" Type="http://schemas.openxmlformats.org/officeDocument/2006/relationships/themeOverride" Target="../theme/themeOverride1.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Andrea%20Szana\Desktop\STATS%20FOR%20PROVINCES%20CONSOLIDATED%20Q4%20REV%20DONT%20US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ndrea%20Szana\Desktop\STATS%20FOR%20PROVINCES%20CONSOLIDATED%20Q4%20REV%20DONT%20US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ndrea%20Szana\Desktop\STATS%20FOR%20PROVINCES%20CONSOLIDATED%20Q4%20REV%20DONT%20US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ndrea%20Szana\Desktop\STATS%20FOR%20PROVINCES%20CONSOLIDATED%20Q4%20REV%20DONT%20U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8"/>
  <c:chart>
    <c:autoTitleDeleted val="1"/>
    <c:plotArea>
      <c:layout>
        <c:manualLayout>
          <c:layoutTarget val="inner"/>
          <c:xMode val="edge"/>
          <c:yMode val="edge"/>
          <c:x val="7.8049236900942939E-2"/>
          <c:y val="4.4861391929187248E-2"/>
          <c:w val="0.65529269895937503"/>
          <c:h val="0.48294252515983904"/>
        </c:manualLayout>
      </c:layout>
      <c:barChart>
        <c:barDir val="col"/>
        <c:grouping val="clustered"/>
        <c:ser>
          <c:idx val="0"/>
          <c:order val="0"/>
          <c:tx>
            <c:strRef>
              <c:f>Sheet1!$B$1</c:f>
              <c:strCache>
                <c:ptCount val="1"/>
                <c:pt idx="0">
                  <c:v>Reviewed</c:v>
                </c:pt>
              </c:strCache>
            </c:strRef>
          </c:tx>
          <c:cat>
            <c:strRef>
              <c:f>Sheet1!$A$2:$A$12</c:f>
              <c:strCache>
                <c:ptCount val="11"/>
                <c:pt idx="0">
                  <c:v>Agriculture</c:v>
                </c:pt>
                <c:pt idx="1">
                  <c:v>Mining and Quarrying</c:v>
                </c:pt>
                <c:pt idx="2">
                  <c:v>Manufacturing</c:v>
                </c:pt>
                <c:pt idx="3">
                  <c:v>Electricity, Gas and Water</c:v>
                </c:pt>
                <c:pt idx="4">
                  <c:v>Construction</c:v>
                </c:pt>
                <c:pt idx="5">
                  <c:v>Retail and Motor Trade</c:v>
                </c:pt>
                <c:pt idx="6">
                  <c:v>Wholesale Trade</c:v>
                </c:pt>
                <c:pt idx="7">
                  <c:v>Catering, Accommodation</c:v>
                </c:pt>
                <c:pt idx="8">
                  <c:v>Transport, Storage</c:v>
                </c:pt>
                <c:pt idx="9">
                  <c:v>Finance and Business Services</c:v>
                </c:pt>
                <c:pt idx="10">
                  <c:v>Community</c:v>
                </c:pt>
              </c:strCache>
            </c:strRef>
          </c:cat>
          <c:val>
            <c:numRef>
              <c:f>Sheet1!$B$2:$B$12</c:f>
              <c:numCache>
                <c:formatCode>General</c:formatCode>
                <c:ptCount val="11"/>
                <c:pt idx="0">
                  <c:v>440</c:v>
                </c:pt>
                <c:pt idx="1">
                  <c:v>36</c:v>
                </c:pt>
                <c:pt idx="2">
                  <c:v>520</c:v>
                </c:pt>
                <c:pt idx="3">
                  <c:v>36</c:v>
                </c:pt>
                <c:pt idx="4">
                  <c:v>35</c:v>
                </c:pt>
                <c:pt idx="5">
                  <c:v>60</c:v>
                </c:pt>
                <c:pt idx="6">
                  <c:v>179</c:v>
                </c:pt>
                <c:pt idx="7">
                  <c:v>66</c:v>
                </c:pt>
                <c:pt idx="8">
                  <c:v>51</c:v>
                </c:pt>
                <c:pt idx="9">
                  <c:v>45</c:v>
                </c:pt>
                <c:pt idx="10">
                  <c:v>80</c:v>
                </c:pt>
              </c:numCache>
            </c:numRef>
          </c:val>
          <c:extLst xmlns:c16r2="http://schemas.microsoft.com/office/drawing/2015/06/chart">
            <c:ext xmlns:c16="http://schemas.microsoft.com/office/drawing/2014/chart" uri="{C3380CC4-5D6E-409C-BE32-E72D297353CC}">
              <c16:uniqueId val="{00000000-CEC1-423B-BFF5-3CF99A5EB680}"/>
            </c:ext>
          </c:extLst>
        </c:ser>
        <c:ser>
          <c:idx val="1"/>
          <c:order val="1"/>
          <c:tx>
            <c:strRef>
              <c:f>Sheet1!$C$1</c:f>
              <c:strCache>
                <c:ptCount val="1"/>
                <c:pt idx="0">
                  <c:v>Complied</c:v>
                </c:pt>
              </c:strCache>
            </c:strRef>
          </c:tx>
          <c:cat>
            <c:strRef>
              <c:f>Sheet1!$A$2:$A$12</c:f>
              <c:strCache>
                <c:ptCount val="11"/>
                <c:pt idx="0">
                  <c:v>Agriculture</c:v>
                </c:pt>
                <c:pt idx="1">
                  <c:v>Mining and Quarrying</c:v>
                </c:pt>
                <c:pt idx="2">
                  <c:v>Manufacturing</c:v>
                </c:pt>
                <c:pt idx="3">
                  <c:v>Electricity, Gas and Water</c:v>
                </c:pt>
                <c:pt idx="4">
                  <c:v>Construction</c:v>
                </c:pt>
                <c:pt idx="5">
                  <c:v>Retail and Motor Trade</c:v>
                </c:pt>
                <c:pt idx="6">
                  <c:v>Wholesale Trade</c:v>
                </c:pt>
                <c:pt idx="7">
                  <c:v>Catering, Accommodation</c:v>
                </c:pt>
                <c:pt idx="8">
                  <c:v>Transport, Storage</c:v>
                </c:pt>
                <c:pt idx="9">
                  <c:v>Finance and Business Services</c:v>
                </c:pt>
                <c:pt idx="10">
                  <c:v>Community</c:v>
                </c:pt>
              </c:strCache>
            </c:strRef>
          </c:cat>
          <c:val>
            <c:numRef>
              <c:f>Sheet1!$C$2:$C$12</c:f>
              <c:numCache>
                <c:formatCode>General</c:formatCode>
                <c:ptCount val="11"/>
                <c:pt idx="0">
                  <c:v>0</c:v>
                </c:pt>
                <c:pt idx="1">
                  <c:v>0</c:v>
                </c:pt>
                <c:pt idx="2">
                  <c:v>1</c:v>
                </c:pt>
                <c:pt idx="3">
                  <c:v>0</c:v>
                </c:pt>
                <c:pt idx="4">
                  <c:v>6</c:v>
                </c:pt>
                <c:pt idx="5">
                  <c:v>0</c:v>
                </c:pt>
                <c:pt idx="6">
                  <c:v>5</c:v>
                </c:pt>
                <c:pt idx="7">
                  <c:v>0</c:v>
                </c:pt>
                <c:pt idx="8">
                  <c:v>0</c:v>
                </c:pt>
                <c:pt idx="9">
                  <c:v>0</c:v>
                </c:pt>
                <c:pt idx="10">
                  <c:v>0</c:v>
                </c:pt>
              </c:numCache>
            </c:numRef>
          </c:val>
          <c:extLst xmlns:c16r2="http://schemas.microsoft.com/office/drawing/2015/06/chart">
            <c:ext xmlns:c16="http://schemas.microsoft.com/office/drawing/2014/chart" uri="{C3380CC4-5D6E-409C-BE32-E72D297353CC}">
              <c16:uniqueId val="{00000001-CEC1-423B-BFF5-3CF99A5EB680}"/>
            </c:ext>
          </c:extLst>
        </c:ser>
        <c:ser>
          <c:idx val="2"/>
          <c:order val="2"/>
          <c:tx>
            <c:strRef>
              <c:f>Sheet1!$D$1</c:f>
              <c:strCache>
                <c:ptCount val="1"/>
                <c:pt idx="0">
                  <c:v>Served with DG  Recommendations</c:v>
                </c:pt>
              </c:strCache>
            </c:strRef>
          </c:tx>
          <c:cat>
            <c:strRef>
              <c:f>Sheet1!$A$2:$A$12</c:f>
              <c:strCache>
                <c:ptCount val="11"/>
                <c:pt idx="0">
                  <c:v>Agriculture</c:v>
                </c:pt>
                <c:pt idx="1">
                  <c:v>Mining and Quarrying</c:v>
                </c:pt>
                <c:pt idx="2">
                  <c:v>Manufacturing</c:v>
                </c:pt>
                <c:pt idx="3">
                  <c:v>Electricity, Gas and Water</c:v>
                </c:pt>
                <c:pt idx="4">
                  <c:v>Construction</c:v>
                </c:pt>
                <c:pt idx="5">
                  <c:v>Retail and Motor Trade</c:v>
                </c:pt>
                <c:pt idx="6">
                  <c:v>Wholesale Trade</c:v>
                </c:pt>
                <c:pt idx="7">
                  <c:v>Catering, Accommodation</c:v>
                </c:pt>
                <c:pt idx="8">
                  <c:v>Transport, Storage</c:v>
                </c:pt>
                <c:pt idx="9">
                  <c:v>Finance and Business Services</c:v>
                </c:pt>
                <c:pt idx="10">
                  <c:v>Community</c:v>
                </c:pt>
              </c:strCache>
            </c:strRef>
          </c:cat>
          <c:val>
            <c:numRef>
              <c:f>Sheet1!$D$2:$D$12</c:f>
              <c:numCache>
                <c:formatCode>General</c:formatCode>
                <c:ptCount val="11"/>
                <c:pt idx="0">
                  <c:v>438</c:v>
                </c:pt>
                <c:pt idx="1">
                  <c:v>34</c:v>
                </c:pt>
                <c:pt idx="2">
                  <c:v>515</c:v>
                </c:pt>
                <c:pt idx="3">
                  <c:v>36</c:v>
                </c:pt>
                <c:pt idx="4">
                  <c:v>29</c:v>
                </c:pt>
                <c:pt idx="5">
                  <c:v>60</c:v>
                </c:pt>
                <c:pt idx="6">
                  <c:v>174</c:v>
                </c:pt>
                <c:pt idx="7">
                  <c:v>66</c:v>
                </c:pt>
                <c:pt idx="8">
                  <c:v>51</c:v>
                </c:pt>
                <c:pt idx="9">
                  <c:v>45</c:v>
                </c:pt>
                <c:pt idx="10">
                  <c:v>80</c:v>
                </c:pt>
              </c:numCache>
            </c:numRef>
          </c:val>
          <c:extLst xmlns:c16r2="http://schemas.microsoft.com/office/drawing/2015/06/chart">
            <c:ext xmlns:c16="http://schemas.microsoft.com/office/drawing/2014/chart" uri="{C3380CC4-5D6E-409C-BE32-E72D297353CC}">
              <c16:uniqueId val="{00000002-CEC1-423B-BFF5-3CF99A5EB680}"/>
            </c:ext>
          </c:extLst>
        </c:ser>
        <c:ser>
          <c:idx val="3"/>
          <c:order val="3"/>
          <c:tx>
            <c:strRef>
              <c:f>Sheet1!$E$1</c:f>
              <c:strCache>
                <c:ptCount val="1"/>
                <c:pt idx="0">
                  <c:v>Failure to comply with DG's Request</c:v>
                </c:pt>
              </c:strCache>
            </c:strRef>
          </c:tx>
          <c:cat>
            <c:strRef>
              <c:f>Sheet1!$A$2:$A$12</c:f>
              <c:strCache>
                <c:ptCount val="11"/>
                <c:pt idx="0">
                  <c:v>Agriculture</c:v>
                </c:pt>
                <c:pt idx="1">
                  <c:v>Mining and Quarrying</c:v>
                </c:pt>
                <c:pt idx="2">
                  <c:v>Manufacturing</c:v>
                </c:pt>
                <c:pt idx="3">
                  <c:v>Electricity, Gas and Water</c:v>
                </c:pt>
                <c:pt idx="4">
                  <c:v>Construction</c:v>
                </c:pt>
                <c:pt idx="5">
                  <c:v>Retail and Motor Trade</c:v>
                </c:pt>
                <c:pt idx="6">
                  <c:v>Wholesale Trade</c:v>
                </c:pt>
                <c:pt idx="7">
                  <c:v>Catering, Accommodation</c:v>
                </c:pt>
                <c:pt idx="8">
                  <c:v>Transport, Storage</c:v>
                </c:pt>
                <c:pt idx="9">
                  <c:v>Finance and Business Services</c:v>
                </c:pt>
                <c:pt idx="10">
                  <c:v>Community</c:v>
                </c:pt>
              </c:strCache>
            </c:strRef>
          </c:cat>
          <c:val>
            <c:numRef>
              <c:f>Sheet1!$E$2:$E$12</c:f>
              <c:numCache>
                <c:formatCode>General</c:formatCode>
                <c:ptCount val="11"/>
                <c:pt idx="0">
                  <c:v>2</c:v>
                </c:pt>
                <c:pt idx="1">
                  <c:v>2</c:v>
                </c:pt>
                <c:pt idx="2">
                  <c:v>5</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3-CEC1-423B-BFF5-3CF99A5EB680}"/>
            </c:ext>
          </c:extLst>
        </c:ser>
        <c:dLbls/>
        <c:axId val="125747968"/>
        <c:axId val="125749504"/>
      </c:barChart>
      <c:catAx>
        <c:axId val="125747968"/>
        <c:scaling>
          <c:orientation val="minMax"/>
        </c:scaling>
        <c:axPos val="b"/>
        <c:numFmt formatCode="General" sourceLinked="0"/>
        <c:tickLblPos val="nextTo"/>
        <c:txPr>
          <a:bodyPr/>
          <a:lstStyle/>
          <a:p>
            <a:pPr>
              <a:defRPr sz="1600"/>
            </a:pPr>
            <a:endParaRPr lang="en-US"/>
          </a:p>
        </c:txPr>
        <c:crossAx val="125749504"/>
        <c:crosses val="autoZero"/>
        <c:auto val="1"/>
        <c:lblAlgn val="ctr"/>
        <c:lblOffset val="100"/>
      </c:catAx>
      <c:valAx>
        <c:axId val="125749504"/>
        <c:scaling>
          <c:orientation val="minMax"/>
        </c:scaling>
        <c:axPos val="l"/>
        <c:majorGridlines/>
        <c:numFmt formatCode="General" sourceLinked="1"/>
        <c:tickLblPos val="nextTo"/>
        <c:txPr>
          <a:bodyPr/>
          <a:lstStyle/>
          <a:p>
            <a:pPr>
              <a:defRPr sz="1600"/>
            </a:pPr>
            <a:endParaRPr lang="en-US"/>
          </a:p>
        </c:txPr>
        <c:crossAx val="125747968"/>
        <c:crosses val="autoZero"/>
        <c:crossBetween val="between"/>
      </c:valAx>
    </c:plotArea>
    <c:legend>
      <c:legendPos val="r"/>
      <c:layout>
        <c:manualLayout>
          <c:xMode val="edge"/>
          <c:yMode val="edge"/>
          <c:x val="0.7453198487205126"/>
          <c:y val="0.11726474836129322"/>
          <c:w val="0.25468017886653055"/>
          <c:h val="0.55571112711261661"/>
        </c:manualLayout>
      </c:layout>
    </c:legend>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Incidents!$C$31</c:f>
              <c:strCache>
                <c:ptCount val="1"/>
                <c:pt idx="0">
                  <c:v>Construction</c:v>
                </c:pt>
              </c:strCache>
            </c:strRef>
          </c:tx>
          <c:cat>
            <c:strRef>
              <c:f>Incidents!$D$30:$H$30</c:f>
              <c:strCache>
                <c:ptCount val="5"/>
                <c:pt idx="0">
                  <c:v>Total/Sector</c:v>
                </c:pt>
                <c:pt idx="1">
                  <c:v>wc</c:v>
                </c:pt>
                <c:pt idx="2">
                  <c:v>GP</c:v>
                </c:pt>
                <c:pt idx="3">
                  <c:v>KZN</c:v>
                </c:pt>
                <c:pt idx="4">
                  <c:v>LP</c:v>
                </c:pt>
              </c:strCache>
            </c:strRef>
          </c:cat>
          <c:val>
            <c:numRef>
              <c:f>Incidents!$D$31:$H$31</c:f>
              <c:numCache>
                <c:formatCode>General</c:formatCode>
                <c:ptCount val="5"/>
                <c:pt idx="0">
                  <c:v>66</c:v>
                </c:pt>
                <c:pt idx="1">
                  <c:v>11</c:v>
                </c:pt>
              </c:numCache>
            </c:numRef>
          </c:val>
          <c:extLst xmlns:c16r2="http://schemas.microsoft.com/office/drawing/2015/06/chart">
            <c:ext xmlns:c16="http://schemas.microsoft.com/office/drawing/2014/chart" uri="{C3380CC4-5D6E-409C-BE32-E72D297353CC}">
              <c16:uniqueId val="{00000000-6394-411D-8855-484E1D81C1BC}"/>
            </c:ext>
          </c:extLst>
        </c:ser>
        <c:ser>
          <c:idx val="1"/>
          <c:order val="1"/>
          <c:tx>
            <c:strRef>
              <c:f>Incidents!$C$32</c:f>
              <c:strCache>
                <c:ptCount val="1"/>
                <c:pt idx="0">
                  <c:v>Manufacturing</c:v>
                </c:pt>
              </c:strCache>
            </c:strRef>
          </c:tx>
          <c:cat>
            <c:strRef>
              <c:f>Incidents!$D$30:$H$30</c:f>
              <c:strCache>
                <c:ptCount val="5"/>
                <c:pt idx="0">
                  <c:v>Total/Sector</c:v>
                </c:pt>
                <c:pt idx="1">
                  <c:v>wc</c:v>
                </c:pt>
                <c:pt idx="2">
                  <c:v>GP</c:v>
                </c:pt>
                <c:pt idx="3">
                  <c:v>KZN</c:v>
                </c:pt>
                <c:pt idx="4">
                  <c:v>LP</c:v>
                </c:pt>
              </c:strCache>
            </c:strRef>
          </c:cat>
          <c:val>
            <c:numRef>
              <c:f>Incidents!$D$32:$H$32</c:f>
              <c:numCache>
                <c:formatCode>General</c:formatCode>
                <c:ptCount val="5"/>
                <c:pt idx="0">
                  <c:v>93</c:v>
                </c:pt>
                <c:pt idx="2">
                  <c:v>20</c:v>
                </c:pt>
                <c:pt idx="3">
                  <c:v>28</c:v>
                </c:pt>
              </c:numCache>
            </c:numRef>
          </c:val>
          <c:extLst xmlns:c16r2="http://schemas.microsoft.com/office/drawing/2015/06/chart">
            <c:ext xmlns:c16="http://schemas.microsoft.com/office/drawing/2014/chart" uri="{C3380CC4-5D6E-409C-BE32-E72D297353CC}">
              <c16:uniqueId val="{00000001-6394-411D-8855-484E1D81C1BC}"/>
            </c:ext>
          </c:extLst>
        </c:ser>
        <c:ser>
          <c:idx val="2"/>
          <c:order val="2"/>
          <c:tx>
            <c:strRef>
              <c:f>Incidents!$C$33</c:f>
              <c:strCache>
                <c:ptCount val="1"/>
                <c:pt idx="0">
                  <c:v>Iron and Steel</c:v>
                </c:pt>
              </c:strCache>
            </c:strRef>
          </c:tx>
          <c:cat>
            <c:strRef>
              <c:f>Incidents!$D$30:$H$30</c:f>
              <c:strCache>
                <c:ptCount val="5"/>
                <c:pt idx="0">
                  <c:v>Total/Sector</c:v>
                </c:pt>
                <c:pt idx="1">
                  <c:v>wc</c:v>
                </c:pt>
                <c:pt idx="2">
                  <c:v>GP</c:v>
                </c:pt>
                <c:pt idx="3">
                  <c:v>KZN</c:v>
                </c:pt>
                <c:pt idx="4">
                  <c:v>LP</c:v>
                </c:pt>
              </c:strCache>
            </c:strRef>
          </c:cat>
          <c:val>
            <c:numRef>
              <c:f>Incidents!$D$33:$H$33</c:f>
              <c:numCache>
                <c:formatCode>General</c:formatCode>
                <c:ptCount val="5"/>
                <c:pt idx="0">
                  <c:v>44</c:v>
                </c:pt>
              </c:numCache>
            </c:numRef>
          </c:val>
          <c:extLst xmlns:c16r2="http://schemas.microsoft.com/office/drawing/2015/06/chart">
            <c:ext xmlns:c16="http://schemas.microsoft.com/office/drawing/2014/chart" uri="{C3380CC4-5D6E-409C-BE32-E72D297353CC}">
              <c16:uniqueId val="{00000002-6394-411D-8855-484E1D81C1BC}"/>
            </c:ext>
          </c:extLst>
        </c:ser>
        <c:ser>
          <c:idx val="3"/>
          <c:order val="3"/>
          <c:tx>
            <c:strRef>
              <c:f>Incidents!$C$34</c:f>
              <c:strCache>
                <c:ptCount val="1"/>
                <c:pt idx="0">
                  <c:v>Other</c:v>
                </c:pt>
              </c:strCache>
            </c:strRef>
          </c:tx>
          <c:cat>
            <c:strRef>
              <c:f>Incidents!$D$30:$H$30</c:f>
              <c:strCache>
                <c:ptCount val="5"/>
                <c:pt idx="0">
                  <c:v>Total/Sector</c:v>
                </c:pt>
                <c:pt idx="1">
                  <c:v>wc</c:v>
                </c:pt>
                <c:pt idx="2">
                  <c:v>GP</c:v>
                </c:pt>
                <c:pt idx="3">
                  <c:v>KZN</c:v>
                </c:pt>
                <c:pt idx="4">
                  <c:v>LP</c:v>
                </c:pt>
              </c:strCache>
            </c:strRef>
          </c:cat>
          <c:val>
            <c:numRef>
              <c:f>Incidents!$D$34:$H$34</c:f>
              <c:numCache>
                <c:formatCode>General</c:formatCode>
                <c:ptCount val="5"/>
                <c:pt idx="0">
                  <c:v>83</c:v>
                </c:pt>
                <c:pt idx="1">
                  <c:v>29</c:v>
                </c:pt>
                <c:pt idx="4">
                  <c:v>17</c:v>
                </c:pt>
              </c:numCache>
            </c:numRef>
          </c:val>
          <c:extLst xmlns:c16r2="http://schemas.microsoft.com/office/drawing/2015/06/chart">
            <c:ext xmlns:c16="http://schemas.microsoft.com/office/drawing/2014/chart" uri="{C3380CC4-5D6E-409C-BE32-E72D297353CC}">
              <c16:uniqueId val="{00000003-6394-411D-8855-484E1D81C1BC}"/>
            </c:ext>
          </c:extLst>
        </c:ser>
        <c:ser>
          <c:idx val="4"/>
          <c:order val="4"/>
          <c:tx>
            <c:strRef>
              <c:f>Incidents!$C$35</c:f>
              <c:strCache>
                <c:ptCount val="1"/>
                <c:pt idx="0">
                  <c:v>TES </c:v>
                </c:pt>
              </c:strCache>
            </c:strRef>
          </c:tx>
          <c:cat>
            <c:strRef>
              <c:f>Incidents!$D$30:$H$30</c:f>
              <c:strCache>
                <c:ptCount val="5"/>
                <c:pt idx="0">
                  <c:v>Total/Sector</c:v>
                </c:pt>
                <c:pt idx="1">
                  <c:v>wc</c:v>
                </c:pt>
                <c:pt idx="2">
                  <c:v>GP</c:v>
                </c:pt>
                <c:pt idx="3">
                  <c:v>KZN</c:v>
                </c:pt>
                <c:pt idx="4">
                  <c:v>LP</c:v>
                </c:pt>
              </c:strCache>
            </c:strRef>
          </c:cat>
          <c:val>
            <c:numRef>
              <c:f>Incidents!$D$35:$H$35</c:f>
              <c:numCache>
                <c:formatCode>General</c:formatCode>
                <c:ptCount val="5"/>
                <c:pt idx="3">
                  <c:v>18</c:v>
                </c:pt>
              </c:numCache>
            </c:numRef>
          </c:val>
          <c:extLst xmlns:c16r2="http://schemas.microsoft.com/office/drawing/2015/06/chart">
            <c:ext xmlns:c16="http://schemas.microsoft.com/office/drawing/2014/chart" uri="{C3380CC4-5D6E-409C-BE32-E72D297353CC}">
              <c16:uniqueId val="{00000004-6394-411D-8855-484E1D81C1BC}"/>
            </c:ext>
          </c:extLst>
        </c:ser>
        <c:dLbls/>
        <c:axId val="81357824"/>
        <c:axId val="81376000"/>
      </c:barChart>
      <c:catAx>
        <c:axId val="81357824"/>
        <c:scaling>
          <c:orientation val="minMax"/>
        </c:scaling>
        <c:axPos val="b"/>
        <c:numFmt formatCode="General" sourceLinked="0"/>
        <c:tickLblPos val="nextTo"/>
        <c:crossAx val="81376000"/>
        <c:crosses val="autoZero"/>
        <c:auto val="1"/>
        <c:lblAlgn val="ctr"/>
        <c:lblOffset val="100"/>
      </c:catAx>
      <c:valAx>
        <c:axId val="81376000"/>
        <c:scaling>
          <c:orientation val="minMax"/>
        </c:scaling>
        <c:axPos val="l"/>
        <c:majorGridlines/>
        <c:numFmt formatCode="General" sourceLinked="1"/>
        <c:tickLblPos val="nextTo"/>
        <c:crossAx val="81357824"/>
        <c:crosses val="autoZero"/>
        <c:crossBetween val="between"/>
      </c:valAx>
    </c:plotArea>
    <c:legend>
      <c:legendPos val="r"/>
      <c:layout>
        <c:manualLayout>
          <c:xMode val="edge"/>
          <c:yMode val="edge"/>
          <c:x val="0.86550325426804431"/>
          <c:y val="0.13093231186872958"/>
          <c:w val="0.13449674573195575"/>
          <c:h val="0.3930647198620445"/>
        </c:manualLayout>
      </c:layout>
    </c:legend>
    <c:plotVisOnly val="1"/>
    <c:dispBlanksAs val="gap"/>
  </c:chart>
  <c:txPr>
    <a:bodyPr/>
    <a:lstStyle/>
    <a:p>
      <a:pPr>
        <a:defRPr sz="1100" b="1"/>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Incidents!$C$47</c:f>
              <c:strCache>
                <c:ptCount val="1"/>
                <c:pt idx="0">
                  <c:v>Construction</c:v>
                </c:pt>
              </c:strCache>
            </c:strRef>
          </c:tx>
          <c:cat>
            <c:strRef>
              <c:f>Incidents!$D$46:$L$46</c:f>
              <c:strCache>
                <c:ptCount val="9"/>
                <c:pt idx="0">
                  <c:v>LP</c:v>
                </c:pt>
                <c:pt idx="1">
                  <c:v>WC</c:v>
                </c:pt>
                <c:pt idx="2">
                  <c:v>GP</c:v>
                </c:pt>
                <c:pt idx="3">
                  <c:v>EC</c:v>
                </c:pt>
                <c:pt idx="4">
                  <c:v>NC</c:v>
                </c:pt>
                <c:pt idx="5">
                  <c:v>NW</c:v>
                </c:pt>
                <c:pt idx="6">
                  <c:v>FS</c:v>
                </c:pt>
                <c:pt idx="7">
                  <c:v>KZN</c:v>
                </c:pt>
                <c:pt idx="8">
                  <c:v>MPU</c:v>
                </c:pt>
              </c:strCache>
            </c:strRef>
          </c:cat>
          <c:val>
            <c:numRef>
              <c:f>Incidents!$D$47:$L$47</c:f>
              <c:numCache>
                <c:formatCode>General</c:formatCode>
                <c:ptCount val="9"/>
                <c:pt idx="0">
                  <c:v>7</c:v>
                </c:pt>
                <c:pt idx="1">
                  <c:v>11</c:v>
                </c:pt>
                <c:pt idx="2">
                  <c:v>10</c:v>
                </c:pt>
                <c:pt idx="3">
                  <c:v>1</c:v>
                </c:pt>
                <c:pt idx="8">
                  <c:v>1</c:v>
                </c:pt>
              </c:numCache>
            </c:numRef>
          </c:val>
          <c:extLst xmlns:c16r2="http://schemas.microsoft.com/office/drawing/2015/06/chart">
            <c:ext xmlns:c16="http://schemas.microsoft.com/office/drawing/2014/chart" uri="{C3380CC4-5D6E-409C-BE32-E72D297353CC}">
              <c16:uniqueId val="{00000000-F0C9-423A-A727-FC841B66C9E1}"/>
            </c:ext>
          </c:extLst>
        </c:ser>
        <c:ser>
          <c:idx val="1"/>
          <c:order val="1"/>
          <c:tx>
            <c:strRef>
              <c:f>Incidents!$C$48</c:f>
              <c:strCache>
                <c:ptCount val="1"/>
                <c:pt idx="0">
                  <c:v>Manufacturing</c:v>
                </c:pt>
              </c:strCache>
            </c:strRef>
          </c:tx>
          <c:cat>
            <c:strRef>
              <c:f>Incidents!$D$46:$L$46</c:f>
              <c:strCache>
                <c:ptCount val="9"/>
                <c:pt idx="0">
                  <c:v>LP</c:v>
                </c:pt>
                <c:pt idx="1">
                  <c:v>WC</c:v>
                </c:pt>
                <c:pt idx="2">
                  <c:v>GP</c:v>
                </c:pt>
                <c:pt idx="3">
                  <c:v>EC</c:v>
                </c:pt>
                <c:pt idx="4">
                  <c:v>NC</c:v>
                </c:pt>
                <c:pt idx="5">
                  <c:v>NW</c:v>
                </c:pt>
                <c:pt idx="6">
                  <c:v>FS</c:v>
                </c:pt>
                <c:pt idx="7">
                  <c:v>KZN</c:v>
                </c:pt>
                <c:pt idx="8">
                  <c:v>MPU</c:v>
                </c:pt>
              </c:strCache>
            </c:strRef>
          </c:cat>
          <c:val>
            <c:numRef>
              <c:f>Incidents!$D$48:$L$48</c:f>
              <c:numCache>
                <c:formatCode>General</c:formatCode>
                <c:ptCount val="9"/>
                <c:pt idx="2">
                  <c:v>20</c:v>
                </c:pt>
                <c:pt idx="3">
                  <c:v>4</c:v>
                </c:pt>
                <c:pt idx="5">
                  <c:v>1</c:v>
                </c:pt>
                <c:pt idx="6">
                  <c:v>2</c:v>
                </c:pt>
                <c:pt idx="7">
                  <c:v>28</c:v>
                </c:pt>
              </c:numCache>
            </c:numRef>
          </c:val>
          <c:extLst xmlns:c16r2="http://schemas.microsoft.com/office/drawing/2015/06/chart">
            <c:ext xmlns:c16="http://schemas.microsoft.com/office/drawing/2014/chart" uri="{C3380CC4-5D6E-409C-BE32-E72D297353CC}">
              <c16:uniqueId val="{00000001-F0C9-423A-A727-FC841B66C9E1}"/>
            </c:ext>
          </c:extLst>
        </c:ser>
        <c:ser>
          <c:idx val="2"/>
          <c:order val="2"/>
          <c:tx>
            <c:strRef>
              <c:f>Incidents!$C$49</c:f>
              <c:strCache>
                <c:ptCount val="1"/>
                <c:pt idx="0">
                  <c:v>Other</c:v>
                </c:pt>
              </c:strCache>
            </c:strRef>
          </c:tx>
          <c:cat>
            <c:strRef>
              <c:f>Incidents!$D$46:$L$46</c:f>
              <c:strCache>
                <c:ptCount val="9"/>
                <c:pt idx="0">
                  <c:v>LP</c:v>
                </c:pt>
                <c:pt idx="1">
                  <c:v>WC</c:v>
                </c:pt>
                <c:pt idx="2">
                  <c:v>GP</c:v>
                </c:pt>
                <c:pt idx="3">
                  <c:v>EC</c:v>
                </c:pt>
                <c:pt idx="4">
                  <c:v>NC</c:v>
                </c:pt>
                <c:pt idx="5">
                  <c:v>NW</c:v>
                </c:pt>
                <c:pt idx="6">
                  <c:v>FS</c:v>
                </c:pt>
                <c:pt idx="7">
                  <c:v>KZN</c:v>
                </c:pt>
                <c:pt idx="8">
                  <c:v>MPU</c:v>
                </c:pt>
              </c:strCache>
            </c:strRef>
          </c:cat>
          <c:val>
            <c:numRef>
              <c:f>Incidents!$D$49:$L$49</c:f>
              <c:numCache>
                <c:formatCode>General</c:formatCode>
                <c:ptCount val="9"/>
                <c:pt idx="0">
                  <c:v>17</c:v>
                </c:pt>
                <c:pt idx="1">
                  <c:v>29</c:v>
                </c:pt>
              </c:numCache>
            </c:numRef>
          </c:val>
          <c:extLst xmlns:c16r2="http://schemas.microsoft.com/office/drawing/2015/06/chart">
            <c:ext xmlns:c16="http://schemas.microsoft.com/office/drawing/2014/chart" uri="{C3380CC4-5D6E-409C-BE32-E72D297353CC}">
              <c16:uniqueId val="{00000002-F0C9-423A-A727-FC841B66C9E1}"/>
            </c:ext>
          </c:extLst>
        </c:ser>
        <c:ser>
          <c:idx val="3"/>
          <c:order val="3"/>
          <c:tx>
            <c:strRef>
              <c:f>Incidents!$C$50</c:f>
              <c:strCache>
                <c:ptCount val="1"/>
                <c:pt idx="0">
                  <c:v>Iron &amp; Steel</c:v>
                </c:pt>
              </c:strCache>
            </c:strRef>
          </c:tx>
          <c:cat>
            <c:strRef>
              <c:f>Incidents!$D$46:$L$46</c:f>
              <c:strCache>
                <c:ptCount val="9"/>
                <c:pt idx="0">
                  <c:v>LP</c:v>
                </c:pt>
                <c:pt idx="1">
                  <c:v>WC</c:v>
                </c:pt>
                <c:pt idx="2">
                  <c:v>GP</c:v>
                </c:pt>
                <c:pt idx="3">
                  <c:v>EC</c:v>
                </c:pt>
                <c:pt idx="4">
                  <c:v>NC</c:v>
                </c:pt>
                <c:pt idx="5">
                  <c:v>NW</c:v>
                </c:pt>
                <c:pt idx="6">
                  <c:v>FS</c:v>
                </c:pt>
                <c:pt idx="7">
                  <c:v>KZN</c:v>
                </c:pt>
                <c:pt idx="8">
                  <c:v>MPU</c:v>
                </c:pt>
              </c:strCache>
            </c:strRef>
          </c:cat>
          <c:val>
            <c:numRef>
              <c:f>Incidents!$D$50:$L$50</c:f>
              <c:numCache>
                <c:formatCode>General</c:formatCode>
                <c:ptCount val="9"/>
                <c:pt idx="2">
                  <c:v>3</c:v>
                </c:pt>
                <c:pt idx="5">
                  <c:v>1</c:v>
                </c:pt>
                <c:pt idx="6">
                  <c:v>2</c:v>
                </c:pt>
                <c:pt idx="7">
                  <c:v>14</c:v>
                </c:pt>
              </c:numCache>
            </c:numRef>
          </c:val>
          <c:extLst xmlns:c16r2="http://schemas.microsoft.com/office/drawing/2015/06/chart">
            <c:ext xmlns:c16="http://schemas.microsoft.com/office/drawing/2014/chart" uri="{C3380CC4-5D6E-409C-BE32-E72D297353CC}">
              <c16:uniqueId val="{00000003-F0C9-423A-A727-FC841B66C9E1}"/>
            </c:ext>
          </c:extLst>
        </c:ser>
        <c:ser>
          <c:idx val="4"/>
          <c:order val="4"/>
          <c:tx>
            <c:strRef>
              <c:f>Incidents!$C$51</c:f>
              <c:strCache>
                <c:ptCount val="1"/>
                <c:pt idx="0">
                  <c:v>Agriculture and Forestry</c:v>
                </c:pt>
              </c:strCache>
            </c:strRef>
          </c:tx>
          <c:cat>
            <c:strRef>
              <c:f>Incidents!$D$46:$L$46</c:f>
              <c:strCache>
                <c:ptCount val="9"/>
                <c:pt idx="0">
                  <c:v>LP</c:v>
                </c:pt>
                <c:pt idx="1">
                  <c:v>WC</c:v>
                </c:pt>
                <c:pt idx="2">
                  <c:v>GP</c:v>
                </c:pt>
                <c:pt idx="3">
                  <c:v>EC</c:v>
                </c:pt>
                <c:pt idx="4">
                  <c:v>NC</c:v>
                </c:pt>
                <c:pt idx="5">
                  <c:v>NW</c:v>
                </c:pt>
                <c:pt idx="6">
                  <c:v>FS</c:v>
                </c:pt>
                <c:pt idx="7">
                  <c:v>KZN</c:v>
                </c:pt>
                <c:pt idx="8">
                  <c:v>MPU</c:v>
                </c:pt>
              </c:strCache>
            </c:strRef>
          </c:cat>
          <c:val>
            <c:numRef>
              <c:f>Incidents!$D$51:$L$51</c:f>
              <c:numCache>
                <c:formatCode>General</c:formatCode>
                <c:ptCount val="9"/>
                <c:pt idx="0">
                  <c:v>2</c:v>
                </c:pt>
                <c:pt idx="1">
                  <c:v>2</c:v>
                </c:pt>
                <c:pt idx="3">
                  <c:v>1</c:v>
                </c:pt>
                <c:pt idx="5">
                  <c:v>1</c:v>
                </c:pt>
                <c:pt idx="8">
                  <c:v>2</c:v>
                </c:pt>
              </c:numCache>
            </c:numRef>
          </c:val>
          <c:extLst xmlns:c16r2="http://schemas.microsoft.com/office/drawing/2015/06/chart">
            <c:ext xmlns:c16="http://schemas.microsoft.com/office/drawing/2014/chart" uri="{C3380CC4-5D6E-409C-BE32-E72D297353CC}">
              <c16:uniqueId val="{00000004-F0C9-423A-A727-FC841B66C9E1}"/>
            </c:ext>
          </c:extLst>
        </c:ser>
        <c:ser>
          <c:idx val="5"/>
          <c:order val="5"/>
          <c:tx>
            <c:strRef>
              <c:f>Incidents!$C$52</c:f>
              <c:strCache>
                <c:ptCount val="1"/>
                <c:pt idx="0">
                  <c:v>Security</c:v>
                </c:pt>
              </c:strCache>
            </c:strRef>
          </c:tx>
          <c:cat>
            <c:strRef>
              <c:f>Incidents!$D$46:$L$46</c:f>
              <c:strCache>
                <c:ptCount val="9"/>
                <c:pt idx="0">
                  <c:v>LP</c:v>
                </c:pt>
                <c:pt idx="1">
                  <c:v>WC</c:v>
                </c:pt>
                <c:pt idx="2">
                  <c:v>GP</c:v>
                </c:pt>
                <c:pt idx="3">
                  <c:v>EC</c:v>
                </c:pt>
                <c:pt idx="4">
                  <c:v>NC</c:v>
                </c:pt>
                <c:pt idx="5">
                  <c:v>NW</c:v>
                </c:pt>
                <c:pt idx="6">
                  <c:v>FS</c:v>
                </c:pt>
                <c:pt idx="7">
                  <c:v>KZN</c:v>
                </c:pt>
                <c:pt idx="8">
                  <c:v>MPU</c:v>
                </c:pt>
              </c:strCache>
            </c:strRef>
          </c:cat>
          <c:val>
            <c:numRef>
              <c:f>Incidents!$D$52:$L$52</c:f>
              <c:numCache>
                <c:formatCode>General</c:formatCode>
                <c:ptCount val="9"/>
                <c:pt idx="4">
                  <c:v>1</c:v>
                </c:pt>
              </c:numCache>
            </c:numRef>
          </c:val>
          <c:extLst xmlns:c16r2="http://schemas.microsoft.com/office/drawing/2015/06/chart">
            <c:ext xmlns:c16="http://schemas.microsoft.com/office/drawing/2014/chart" uri="{C3380CC4-5D6E-409C-BE32-E72D297353CC}">
              <c16:uniqueId val="{00000005-F0C9-423A-A727-FC841B66C9E1}"/>
            </c:ext>
          </c:extLst>
        </c:ser>
        <c:ser>
          <c:idx val="6"/>
          <c:order val="6"/>
          <c:tx>
            <c:strRef>
              <c:f>Incidents!$C$53</c:f>
              <c:strCache>
                <c:ptCount val="1"/>
                <c:pt idx="0">
                  <c:v>Community</c:v>
                </c:pt>
              </c:strCache>
            </c:strRef>
          </c:tx>
          <c:cat>
            <c:strRef>
              <c:f>Incidents!$D$46:$L$46</c:f>
              <c:strCache>
                <c:ptCount val="9"/>
                <c:pt idx="0">
                  <c:v>LP</c:v>
                </c:pt>
                <c:pt idx="1">
                  <c:v>WC</c:v>
                </c:pt>
                <c:pt idx="2">
                  <c:v>GP</c:v>
                </c:pt>
                <c:pt idx="3">
                  <c:v>EC</c:v>
                </c:pt>
                <c:pt idx="4">
                  <c:v>NC</c:v>
                </c:pt>
                <c:pt idx="5">
                  <c:v>NW</c:v>
                </c:pt>
                <c:pt idx="6">
                  <c:v>FS</c:v>
                </c:pt>
                <c:pt idx="7">
                  <c:v>KZN</c:v>
                </c:pt>
                <c:pt idx="8">
                  <c:v>MPU</c:v>
                </c:pt>
              </c:strCache>
            </c:strRef>
          </c:cat>
          <c:val>
            <c:numRef>
              <c:f>Incidents!$D$53:$L$53</c:f>
              <c:numCache>
                <c:formatCode>General</c:formatCode>
                <c:ptCount val="9"/>
                <c:pt idx="6">
                  <c:v>2</c:v>
                </c:pt>
                <c:pt idx="8">
                  <c:v>1</c:v>
                </c:pt>
              </c:numCache>
            </c:numRef>
          </c:val>
          <c:extLst xmlns:c16r2="http://schemas.microsoft.com/office/drawing/2015/06/chart">
            <c:ext xmlns:c16="http://schemas.microsoft.com/office/drawing/2014/chart" uri="{C3380CC4-5D6E-409C-BE32-E72D297353CC}">
              <c16:uniqueId val="{00000006-F0C9-423A-A727-FC841B66C9E1}"/>
            </c:ext>
          </c:extLst>
        </c:ser>
        <c:ser>
          <c:idx val="7"/>
          <c:order val="7"/>
          <c:tx>
            <c:strRef>
              <c:f>Incidents!$C$54</c:f>
              <c:strCache>
                <c:ptCount val="1"/>
                <c:pt idx="0">
                  <c:v>TES</c:v>
                </c:pt>
              </c:strCache>
            </c:strRef>
          </c:tx>
          <c:cat>
            <c:strRef>
              <c:f>Incidents!$D$46:$L$46</c:f>
              <c:strCache>
                <c:ptCount val="9"/>
                <c:pt idx="0">
                  <c:v>LP</c:v>
                </c:pt>
                <c:pt idx="1">
                  <c:v>WC</c:v>
                </c:pt>
                <c:pt idx="2">
                  <c:v>GP</c:v>
                </c:pt>
                <c:pt idx="3">
                  <c:v>EC</c:v>
                </c:pt>
                <c:pt idx="4">
                  <c:v>NC</c:v>
                </c:pt>
                <c:pt idx="5">
                  <c:v>NW</c:v>
                </c:pt>
                <c:pt idx="6">
                  <c:v>FS</c:v>
                </c:pt>
                <c:pt idx="7">
                  <c:v>KZN</c:v>
                </c:pt>
                <c:pt idx="8">
                  <c:v>MPU</c:v>
                </c:pt>
              </c:strCache>
            </c:strRef>
          </c:cat>
          <c:val>
            <c:numRef>
              <c:f>Incidents!$D$54:$L$54</c:f>
              <c:numCache>
                <c:formatCode>General</c:formatCode>
                <c:ptCount val="9"/>
                <c:pt idx="7">
                  <c:v>18</c:v>
                </c:pt>
              </c:numCache>
            </c:numRef>
          </c:val>
          <c:extLst xmlns:c16r2="http://schemas.microsoft.com/office/drawing/2015/06/chart">
            <c:ext xmlns:c16="http://schemas.microsoft.com/office/drawing/2014/chart" uri="{C3380CC4-5D6E-409C-BE32-E72D297353CC}">
              <c16:uniqueId val="{00000007-F0C9-423A-A727-FC841B66C9E1}"/>
            </c:ext>
          </c:extLst>
        </c:ser>
        <c:dLbls/>
        <c:axId val="82965248"/>
        <c:axId val="82966784"/>
      </c:barChart>
      <c:catAx>
        <c:axId val="82965248"/>
        <c:scaling>
          <c:orientation val="minMax"/>
        </c:scaling>
        <c:axPos val="b"/>
        <c:numFmt formatCode="General" sourceLinked="0"/>
        <c:tickLblPos val="nextTo"/>
        <c:txPr>
          <a:bodyPr/>
          <a:lstStyle/>
          <a:p>
            <a:pPr>
              <a:defRPr sz="1100" b="1"/>
            </a:pPr>
            <a:endParaRPr lang="en-US"/>
          </a:p>
        </c:txPr>
        <c:crossAx val="82966784"/>
        <c:crosses val="autoZero"/>
        <c:auto val="1"/>
        <c:lblAlgn val="ctr"/>
        <c:lblOffset val="100"/>
      </c:catAx>
      <c:valAx>
        <c:axId val="82966784"/>
        <c:scaling>
          <c:orientation val="minMax"/>
        </c:scaling>
        <c:axPos val="l"/>
        <c:majorGridlines/>
        <c:numFmt formatCode="General" sourceLinked="1"/>
        <c:tickLblPos val="nextTo"/>
        <c:txPr>
          <a:bodyPr/>
          <a:lstStyle/>
          <a:p>
            <a:pPr>
              <a:defRPr sz="1100" b="1"/>
            </a:pPr>
            <a:endParaRPr lang="en-US"/>
          </a:p>
        </c:txPr>
        <c:crossAx val="82965248"/>
        <c:crosses val="autoZero"/>
        <c:crossBetween val="between"/>
      </c:valAx>
    </c:plotArea>
    <c:legend>
      <c:legendPos val="r"/>
      <c:layout>
        <c:manualLayout>
          <c:xMode val="edge"/>
          <c:yMode val="edge"/>
          <c:x val="0.80980166574696455"/>
          <c:y val="0.10076102655260527"/>
          <c:w val="0.18436794442490781"/>
          <c:h val="0.54450616598155732"/>
        </c:manualLayout>
      </c:layout>
      <c:txPr>
        <a:bodyPr/>
        <a:lstStyle/>
        <a:p>
          <a:pPr>
            <a:defRPr sz="1100"/>
          </a:pPr>
          <a:endParaRPr lang="en-US"/>
        </a:p>
      </c:tx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83030400"/>
        <c:axId val="83031936"/>
      </c:barChart>
      <c:catAx>
        <c:axId val="83030400"/>
        <c:scaling>
          <c:orientation val="minMax"/>
        </c:scaling>
        <c:axPos val="b"/>
        <c:majorTickMark val="none"/>
        <c:tickLblPos val="nextTo"/>
        <c:crossAx val="83031936"/>
        <c:crosses val="autoZero"/>
        <c:auto val="1"/>
        <c:lblAlgn val="ctr"/>
        <c:lblOffset val="100"/>
      </c:catAx>
      <c:valAx>
        <c:axId val="83031936"/>
        <c:scaling>
          <c:orientation val="minMax"/>
        </c:scaling>
        <c:axPos val="l"/>
        <c:numFmt formatCode="#,##0" sourceLinked="1"/>
        <c:majorTickMark val="none"/>
        <c:tickLblPos val="nextTo"/>
        <c:crossAx val="83030400"/>
        <c:crosses val="autoZero"/>
        <c:crossBetween val="between"/>
      </c:valAx>
    </c:plotArea>
    <c:legend>
      <c:legendPos val="b"/>
    </c:legend>
    <c:plotVisOnly val="1"/>
    <c:dispBlanksAs val="gap"/>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varyColors val="1"/>
        <c:dLbls>
          <c:showVal val="1"/>
        </c:dLbls>
        <c:overlap val="-25"/>
        <c:axId val="83105664"/>
        <c:axId val="83015552"/>
      </c:barChart>
      <c:catAx>
        <c:axId val="83105664"/>
        <c:scaling>
          <c:orientation val="minMax"/>
        </c:scaling>
        <c:axPos val="b"/>
        <c:majorTickMark val="none"/>
        <c:tickLblPos val="nextTo"/>
        <c:crossAx val="83015552"/>
        <c:crosses val="autoZero"/>
        <c:auto val="1"/>
        <c:lblAlgn val="ctr"/>
        <c:lblOffset val="100"/>
      </c:catAx>
      <c:valAx>
        <c:axId val="83015552"/>
        <c:scaling>
          <c:orientation val="minMax"/>
        </c:scaling>
        <c:delete val="1"/>
        <c:axPos val="l"/>
        <c:numFmt formatCode="#,##0" sourceLinked="1"/>
        <c:tickLblPos val="none"/>
        <c:crossAx val="83105664"/>
        <c:crosses val="autoZero"/>
        <c:crossBetween val="between"/>
      </c:valAx>
      <c:spPr>
        <a:noFill/>
        <a:ln w="25400">
          <a:noFill/>
        </a:ln>
      </c:spPr>
    </c:plotArea>
    <c:plotVisOnly val="1"/>
    <c:dispBlanksAs val="gap"/>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varyColors val="1"/>
        <c:dLbls>
          <c:showVal val="1"/>
        </c:dLbls>
        <c:overlap val="-25"/>
        <c:axId val="83087360"/>
        <c:axId val="83088896"/>
      </c:barChart>
      <c:catAx>
        <c:axId val="83087360"/>
        <c:scaling>
          <c:orientation val="minMax"/>
        </c:scaling>
        <c:axPos val="b"/>
        <c:majorTickMark val="none"/>
        <c:tickLblPos val="nextTo"/>
        <c:crossAx val="83088896"/>
        <c:crosses val="autoZero"/>
        <c:auto val="1"/>
        <c:lblAlgn val="ctr"/>
        <c:lblOffset val="100"/>
      </c:catAx>
      <c:valAx>
        <c:axId val="83088896"/>
        <c:scaling>
          <c:orientation val="minMax"/>
        </c:scaling>
        <c:delete val="1"/>
        <c:axPos val="l"/>
        <c:numFmt formatCode="#,##0" sourceLinked="1"/>
        <c:tickLblPos val="none"/>
        <c:crossAx val="83087360"/>
        <c:crosses val="autoZero"/>
        <c:crossBetween val="between"/>
      </c:valAx>
      <c:spPr>
        <a:noFill/>
        <a:ln w="25400">
          <a:noFill/>
        </a:ln>
      </c:spPr>
    </c:plotArea>
    <c:plotVisOnly val="1"/>
    <c:dispBlanksAs val="gap"/>
  </c:chart>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varyColors val="1"/>
        <c:ser>
          <c:idx val="0"/>
          <c:order val="0"/>
          <c:dPt>
            <c:idx val="0"/>
            <c:extLst xmlns:c16r2="http://schemas.microsoft.com/office/drawing/2015/06/chart">
              <c:ext xmlns:c16="http://schemas.microsoft.com/office/drawing/2014/chart" uri="{C3380CC4-5D6E-409C-BE32-E72D297353CC}">
                <c16:uniqueId val="{00000000-B344-425B-92C3-E997F9E05684}"/>
              </c:ext>
            </c:extLst>
          </c:dPt>
          <c:dPt>
            <c:idx val="1"/>
            <c:extLst xmlns:c16r2="http://schemas.microsoft.com/office/drawing/2015/06/chart">
              <c:ext xmlns:c16="http://schemas.microsoft.com/office/drawing/2014/chart" uri="{C3380CC4-5D6E-409C-BE32-E72D297353CC}">
                <c16:uniqueId val="{00000001-B344-425B-92C3-E997F9E05684}"/>
              </c:ext>
            </c:extLst>
          </c:dPt>
          <c:dPt>
            <c:idx val="2"/>
            <c:extLst xmlns:c16r2="http://schemas.microsoft.com/office/drawing/2015/06/chart">
              <c:ext xmlns:c16="http://schemas.microsoft.com/office/drawing/2014/chart" uri="{C3380CC4-5D6E-409C-BE32-E72D297353CC}">
                <c16:uniqueId val="{00000002-B344-425B-92C3-E997F9E05684}"/>
              </c:ext>
            </c:extLst>
          </c:dPt>
          <c:dPt>
            <c:idx val="3"/>
            <c:extLst xmlns:c16r2="http://schemas.microsoft.com/office/drawing/2015/06/chart">
              <c:ext xmlns:c16="http://schemas.microsoft.com/office/drawing/2014/chart" uri="{C3380CC4-5D6E-409C-BE32-E72D297353CC}">
                <c16:uniqueId val="{00000003-B344-425B-92C3-E997F9E05684}"/>
              </c:ext>
            </c:extLst>
          </c:dPt>
          <c:dPt>
            <c:idx val="4"/>
            <c:extLst xmlns:c16r2="http://schemas.microsoft.com/office/drawing/2015/06/chart">
              <c:ext xmlns:c16="http://schemas.microsoft.com/office/drawing/2014/chart" uri="{C3380CC4-5D6E-409C-BE32-E72D297353CC}">
                <c16:uniqueId val="{00000004-B344-425B-92C3-E997F9E05684}"/>
              </c:ext>
            </c:extLst>
          </c:dPt>
          <c:dPt>
            <c:idx val="5"/>
            <c:extLst xmlns:c16r2="http://schemas.microsoft.com/office/drawing/2015/06/chart">
              <c:ext xmlns:c16="http://schemas.microsoft.com/office/drawing/2014/chart" uri="{C3380CC4-5D6E-409C-BE32-E72D297353CC}">
                <c16:uniqueId val="{00000005-B344-425B-92C3-E997F9E05684}"/>
              </c:ext>
            </c:extLst>
          </c:dPt>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'WS age annual'!$B$60:$G$60</c:f>
              <c:strCache>
                <c:ptCount val="6"/>
                <c:pt idx="0">
                  <c:v>&lt;16</c:v>
                </c:pt>
                <c:pt idx="1">
                  <c:v>16-25</c:v>
                </c:pt>
                <c:pt idx="2">
                  <c:v>26-35</c:v>
                </c:pt>
                <c:pt idx="3">
                  <c:v>36-45</c:v>
                </c:pt>
                <c:pt idx="4">
                  <c:v>46-60</c:v>
                </c:pt>
                <c:pt idx="5">
                  <c:v>61&lt;</c:v>
                </c:pt>
              </c:strCache>
            </c:strRef>
          </c:cat>
          <c:val>
            <c:numRef>
              <c:f>'WS age annual'!$B$71:$G$71</c:f>
              <c:numCache>
                <c:formatCode>#,##0</c:formatCode>
                <c:ptCount val="6"/>
                <c:pt idx="0">
                  <c:v>1</c:v>
                </c:pt>
                <c:pt idx="1">
                  <c:v>179140</c:v>
                </c:pt>
                <c:pt idx="2">
                  <c:v>330035</c:v>
                </c:pt>
                <c:pt idx="3">
                  <c:v>189969</c:v>
                </c:pt>
                <c:pt idx="4">
                  <c:v>147556</c:v>
                </c:pt>
                <c:pt idx="5">
                  <c:v>43822</c:v>
                </c:pt>
              </c:numCache>
            </c:numRef>
          </c:val>
          <c:extLst xmlns:c16r2="http://schemas.microsoft.com/office/drawing/2015/06/chart">
            <c:ext xmlns:c16="http://schemas.microsoft.com/office/drawing/2014/chart" uri="{C3380CC4-5D6E-409C-BE32-E72D297353CC}">
              <c16:uniqueId val="{00000006-B344-425B-92C3-E997F9E05684}"/>
            </c:ext>
          </c:extLst>
        </c:ser>
        <c:dLbls/>
        <c:gapWidth val="75"/>
        <c:axId val="83133184"/>
        <c:axId val="83134720"/>
      </c:barChart>
      <c:catAx>
        <c:axId val="83133184"/>
        <c:scaling>
          <c:orientation val="minMax"/>
        </c:scaling>
        <c:axPos val="b"/>
        <c:numFmt formatCode="General" sourceLinked="1"/>
        <c:majorTickMark val="none"/>
        <c:tickLblPos val="nextTo"/>
        <c:crossAx val="83134720"/>
        <c:crosses val="autoZero"/>
        <c:auto val="1"/>
        <c:lblAlgn val="ctr"/>
        <c:lblOffset val="100"/>
      </c:catAx>
      <c:valAx>
        <c:axId val="83134720"/>
        <c:scaling>
          <c:orientation val="minMax"/>
        </c:scaling>
        <c:axPos val="l"/>
        <c:numFmt formatCode="#,##0" sourceLinked="1"/>
        <c:majorTickMark val="none"/>
        <c:tickLblPos val="nextTo"/>
        <c:crossAx val="83133184"/>
        <c:crosses val="autoZero"/>
        <c:crossBetween val="between"/>
      </c:valAx>
      <c:spPr>
        <a:noFill/>
        <a:ln w="25404">
          <a:noFill/>
        </a:ln>
      </c:spPr>
    </c:plotArea>
    <c:plotVisOnly val="1"/>
    <c:dispBlanksAs val="gap"/>
  </c:chart>
  <c:txPr>
    <a:bodyPr/>
    <a:lstStyle/>
    <a:p>
      <a:pPr>
        <a:defRPr sz="1100" b="1"/>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83180928"/>
        <c:axId val="83293312"/>
      </c:barChart>
      <c:catAx>
        <c:axId val="83180928"/>
        <c:scaling>
          <c:orientation val="minMax"/>
        </c:scaling>
        <c:axPos val="b"/>
        <c:majorTickMark val="none"/>
        <c:tickLblPos val="nextTo"/>
        <c:crossAx val="83293312"/>
        <c:crosses val="autoZero"/>
        <c:auto val="1"/>
        <c:lblAlgn val="ctr"/>
        <c:lblOffset val="100"/>
      </c:catAx>
      <c:valAx>
        <c:axId val="83293312"/>
        <c:scaling>
          <c:orientation val="minMax"/>
        </c:scaling>
        <c:axPos val="l"/>
        <c:numFmt formatCode="#,##0" sourceLinked="1"/>
        <c:majorTickMark val="none"/>
        <c:tickLblPos val="nextTo"/>
        <c:crossAx val="83180928"/>
        <c:crosses val="autoZero"/>
        <c:crossBetween val="between"/>
      </c:valAx>
    </c:plotArea>
    <c:plotVisOnly val="1"/>
    <c:dispBlanksAs val="gap"/>
  </c:chart>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varyColors val="1"/>
        <c:ser>
          <c:idx val="0"/>
          <c:order val="0"/>
          <c:dPt>
            <c:idx val="0"/>
            <c:extLst xmlns:c16r2="http://schemas.microsoft.com/office/drawing/2015/06/chart">
              <c:ext xmlns:c16="http://schemas.microsoft.com/office/drawing/2014/chart" uri="{C3380CC4-5D6E-409C-BE32-E72D297353CC}">
                <c16:uniqueId val="{00000000-22AA-45B2-AF41-91DCF5CF862F}"/>
              </c:ext>
            </c:extLst>
          </c:dPt>
          <c:dPt>
            <c:idx val="1"/>
            <c:extLst xmlns:c16r2="http://schemas.microsoft.com/office/drawing/2015/06/chart">
              <c:ext xmlns:c16="http://schemas.microsoft.com/office/drawing/2014/chart" uri="{C3380CC4-5D6E-409C-BE32-E72D297353CC}">
                <c16:uniqueId val="{00000001-22AA-45B2-AF41-91DCF5CF862F}"/>
              </c:ext>
            </c:extLst>
          </c:dPt>
          <c:dPt>
            <c:idx val="2"/>
            <c:extLst xmlns:c16r2="http://schemas.microsoft.com/office/drawing/2015/06/chart">
              <c:ext xmlns:c16="http://schemas.microsoft.com/office/drawing/2014/chart" uri="{C3380CC4-5D6E-409C-BE32-E72D297353CC}">
                <c16:uniqueId val="{00000002-22AA-45B2-AF41-91DCF5CF862F}"/>
              </c:ext>
            </c:extLst>
          </c:dPt>
          <c:dPt>
            <c:idx val="3"/>
            <c:extLst xmlns:c16r2="http://schemas.microsoft.com/office/drawing/2015/06/chart">
              <c:ext xmlns:c16="http://schemas.microsoft.com/office/drawing/2014/chart" uri="{C3380CC4-5D6E-409C-BE32-E72D297353CC}">
                <c16:uniqueId val="{00000003-22AA-45B2-AF41-91DCF5CF862F}"/>
              </c:ext>
            </c:extLst>
          </c:dPt>
          <c:dPt>
            <c:idx val="4"/>
            <c:extLst xmlns:c16r2="http://schemas.microsoft.com/office/drawing/2015/06/chart">
              <c:ext xmlns:c16="http://schemas.microsoft.com/office/drawing/2014/chart" uri="{C3380CC4-5D6E-409C-BE32-E72D297353CC}">
                <c16:uniqueId val="{00000004-22AA-45B2-AF41-91DCF5CF862F}"/>
              </c:ext>
            </c:extLst>
          </c:dPt>
          <c:dPt>
            <c:idx val="5"/>
            <c:extLst xmlns:c16r2="http://schemas.microsoft.com/office/drawing/2015/06/chart">
              <c:ext xmlns:c16="http://schemas.microsoft.com/office/drawing/2014/chart" uri="{C3380CC4-5D6E-409C-BE32-E72D297353CC}">
                <c16:uniqueId val="{00000005-22AA-45B2-AF41-91DCF5CF862F}"/>
              </c:ext>
            </c:extLst>
          </c:dPt>
          <c:dPt>
            <c:idx val="6"/>
            <c:extLst xmlns:c16r2="http://schemas.microsoft.com/office/drawing/2015/06/chart">
              <c:ext xmlns:c16="http://schemas.microsoft.com/office/drawing/2014/chart" uri="{C3380CC4-5D6E-409C-BE32-E72D297353CC}">
                <c16:uniqueId val="{00000006-22AA-45B2-AF41-91DCF5CF862F}"/>
              </c:ext>
            </c:extLst>
          </c:dPt>
          <c:dPt>
            <c:idx val="7"/>
            <c:extLst xmlns:c16r2="http://schemas.microsoft.com/office/drawing/2015/06/chart">
              <c:ext xmlns:c16="http://schemas.microsoft.com/office/drawing/2014/chart" uri="{C3380CC4-5D6E-409C-BE32-E72D297353CC}">
                <c16:uniqueId val="{00000007-22AA-45B2-AF41-91DCF5CF862F}"/>
              </c:ext>
            </c:extLst>
          </c:dPt>
          <c:dPt>
            <c:idx val="8"/>
            <c:extLst xmlns:c16r2="http://schemas.microsoft.com/office/drawing/2015/06/chart">
              <c:ext xmlns:c16="http://schemas.microsoft.com/office/drawing/2014/chart" uri="{C3380CC4-5D6E-409C-BE32-E72D297353CC}">
                <c16:uniqueId val="{00000008-22AA-45B2-AF41-91DCF5CF862F}"/>
              </c:ext>
            </c:extLst>
          </c:dPt>
          <c:dLbls>
            <c:spPr>
              <a:noFill/>
              <a:ln>
                <a:noFill/>
              </a:ln>
              <a:effectLst/>
            </c:spPr>
            <c:txPr>
              <a:bodyPr/>
              <a:lstStyle/>
              <a:p>
                <a:pPr>
                  <a:defRPr sz="1100" b="1"/>
                </a:pPr>
                <a:endParaRPr lang="en-US"/>
              </a:p>
            </c:txPr>
            <c:showVal val="1"/>
            <c:extLst xmlns:c16r2="http://schemas.microsoft.com/office/drawing/2015/06/chart">
              <c:ext xmlns:c15="http://schemas.microsoft.com/office/drawing/2012/chart" uri="{CE6537A1-D6FC-4f65-9D91-7224C49458BB}">
                <c15:showLeaderLines val="0"/>
              </c:ext>
            </c:extLst>
          </c:dLbls>
          <c:cat>
            <c:strRef>
              <c:f>'WS disab annual'!$C$29:$K$29</c:f>
              <c:strCache>
                <c:ptCount val="9"/>
                <c:pt idx="0">
                  <c:v>Blindness</c:v>
                </c:pt>
                <c:pt idx="1">
                  <c:v>Deafness</c:v>
                </c:pt>
                <c:pt idx="2">
                  <c:v>Chronic Condition</c:v>
                </c:pt>
                <c:pt idx="3">
                  <c:v>Mental, Neurological</c:v>
                </c:pt>
                <c:pt idx="4">
                  <c:v>Physical Disability</c:v>
                </c:pt>
                <c:pt idx="5">
                  <c:v>Hard of Hearing</c:v>
                </c:pt>
                <c:pt idx="6">
                  <c:v>Partially Sighted</c:v>
                </c:pt>
                <c:pt idx="7">
                  <c:v>Speech Impaired</c:v>
                </c:pt>
                <c:pt idx="8">
                  <c:v>Visually Impaired</c:v>
                </c:pt>
              </c:strCache>
            </c:strRef>
          </c:cat>
          <c:val>
            <c:numRef>
              <c:f>'WS disab annual'!$C$40:$K$40</c:f>
              <c:numCache>
                <c:formatCode>#,##0</c:formatCode>
                <c:ptCount val="9"/>
                <c:pt idx="0">
                  <c:v>2813</c:v>
                </c:pt>
                <c:pt idx="1">
                  <c:v>247</c:v>
                </c:pt>
                <c:pt idx="2">
                  <c:v>757</c:v>
                </c:pt>
                <c:pt idx="3">
                  <c:v>269</c:v>
                </c:pt>
                <c:pt idx="4">
                  <c:v>1312</c:v>
                </c:pt>
                <c:pt idx="5">
                  <c:v>122</c:v>
                </c:pt>
                <c:pt idx="6">
                  <c:v>164</c:v>
                </c:pt>
                <c:pt idx="7">
                  <c:v>60</c:v>
                </c:pt>
                <c:pt idx="8">
                  <c:v>95</c:v>
                </c:pt>
              </c:numCache>
            </c:numRef>
          </c:val>
          <c:extLst xmlns:c16r2="http://schemas.microsoft.com/office/drawing/2015/06/chart">
            <c:ext xmlns:c16="http://schemas.microsoft.com/office/drawing/2014/chart" uri="{C3380CC4-5D6E-409C-BE32-E72D297353CC}">
              <c16:uniqueId val="{00000009-22AA-45B2-AF41-91DCF5CF862F}"/>
            </c:ext>
          </c:extLst>
        </c:ser>
        <c:dLbls/>
        <c:gapWidth val="75"/>
        <c:axId val="83527168"/>
        <c:axId val="83528704"/>
      </c:barChart>
      <c:catAx>
        <c:axId val="83527168"/>
        <c:scaling>
          <c:orientation val="minMax"/>
        </c:scaling>
        <c:axPos val="b"/>
        <c:numFmt formatCode="General" sourceLinked="1"/>
        <c:majorTickMark val="none"/>
        <c:tickLblPos val="nextTo"/>
        <c:txPr>
          <a:bodyPr/>
          <a:lstStyle/>
          <a:p>
            <a:pPr>
              <a:defRPr sz="1100" b="1"/>
            </a:pPr>
            <a:endParaRPr lang="en-US"/>
          </a:p>
        </c:txPr>
        <c:crossAx val="83528704"/>
        <c:crosses val="autoZero"/>
        <c:auto val="1"/>
        <c:lblAlgn val="ctr"/>
        <c:lblOffset val="100"/>
      </c:catAx>
      <c:valAx>
        <c:axId val="83528704"/>
        <c:scaling>
          <c:orientation val="minMax"/>
        </c:scaling>
        <c:axPos val="l"/>
        <c:numFmt formatCode="#,##0" sourceLinked="1"/>
        <c:majorTickMark val="none"/>
        <c:tickLblPos val="nextTo"/>
        <c:txPr>
          <a:bodyPr/>
          <a:lstStyle/>
          <a:p>
            <a:pPr>
              <a:defRPr sz="1100" b="1"/>
            </a:pPr>
            <a:endParaRPr lang="en-US"/>
          </a:p>
        </c:txPr>
        <c:crossAx val="83527168"/>
        <c:crosses val="autoZero"/>
        <c:crossBetween val="between"/>
      </c:valAx>
      <c:spPr>
        <a:noFill/>
        <a:ln w="29142">
          <a:noFill/>
        </a:ln>
      </c:spPr>
    </c:plotArea>
    <c:plotVisOnly val="1"/>
    <c:dispBlanksAs val="gap"/>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dLbls>
          <c:showVal val="1"/>
          <c:showCatName val="1"/>
        </c:dLbls>
      </c:pie3DChart>
    </c:plotArea>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style val="8"/>
  <c:chart>
    <c:autoTitleDeleted val="1"/>
    <c:plotArea>
      <c:layout>
        <c:manualLayout>
          <c:layoutTarget val="inner"/>
          <c:xMode val="edge"/>
          <c:yMode val="edge"/>
          <c:x val="8.2999052201808102E-2"/>
          <c:y val="4.1431182711833915E-2"/>
          <c:w val="0.70590952172645061"/>
          <c:h val="0.48768339467202892"/>
        </c:manualLayout>
      </c:layout>
      <c:barChart>
        <c:barDir val="col"/>
        <c:grouping val="clustered"/>
        <c:ser>
          <c:idx val="0"/>
          <c:order val="0"/>
          <c:tx>
            <c:strRef>
              <c:f>Sheet1!$B$1</c:f>
              <c:strCache>
                <c:ptCount val="1"/>
                <c:pt idx="0">
                  <c:v>Inspected</c:v>
                </c:pt>
              </c:strCache>
            </c:strRef>
          </c:tx>
          <c:cat>
            <c:strRef>
              <c:f>Sheet1!$A$2:$A$12</c:f>
              <c:strCache>
                <c:ptCount val="11"/>
                <c:pt idx="0">
                  <c:v>Agriculture</c:v>
                </c:pt>
                <c:pt idx="1">
                  <c:v>Mining and Quarrying</c:v>
                </c:pt>
                <c:pt idx="2">
                  <c:v>Manufacturing</c:v>
                </c:pt>
                <c:pt idx="3">
                  <c:v>Electricity, Gas and Water</c:v>
                </c:pt>
                <c:pt idx="4">
                  <c:v>Construction</c:v>
                </c:pt>
                <c:pt idx="5">
                  <c:v>Retail and Motor Trade</c:v>
                </c:pt>
                <c:pt idx="6">
                  <c:v>Wholesale Trade</c:v>
                </c:pt>
                <c:pt idx="7">
                  <c:v>Catering, Accommodation</c:v>
                </c:pt>
                <c:pt idx="8">
                  <c:v>Transport, Storage</c:v>
                </c:pt>
                <c:pt idx="9">
                  <c:v>Finance and Business Services</c:v>
                </c:pt>
                <c:pt idx="10">
                  <c:v>Community</c:v>
                </c:pt>
              </c:strCache>
            </c:strRef>
          </c:cat>
          <c:val>
            <c:numRef>
              <c:f>Sheet1!$B$2:$B$12</c:f>
              <c:numCache>
                <c:formatCode>General</c:formatCode>
                <c:ptCount val="11"/>
                <c:pt idx="0">
                  <c:v>1180</c:v>
                </c:pt>
                <c:pt idx="1">
                  <c:v>88</c:v>
                </c:pt>
                <c:pt idx="2">
                  <c:v>800</c:v>
                </c:pt>
                <c:pt idx="3">
                  <c:v>88</c:v>
                </c:pt>
                <c:pt idx="4">
                  <c:v>663</c:v>
                </c:pt>
                <c:pt idx="5">
                  <c:v>339</c:v>
                </c:pt>
                <c:pt idx="6">
                  <c:v>560</c:v>
                </c:pt>
                <c:pt idx="7">
                  <c:v>330</c:v>
                </c:pt>
                <c:pt idx="8">
                  <c:v>67</c:v>
                </c:pt>
                <c:pt idx="9">
                  <c:v>162</c:v>
                </c:pt>
                <c:pt idx="10">
                  <c:v>350</c:v>
                </c:pt>
              </c:numCache>
            </c:numRef>
          </c:val>
          <c:extLst xmlns:c16r2="http://schemas.microsoft.com/office/drawing/2015/06/chart">
            <c:ext xmlns:c16="http://schemas.microsoft.com/office/drawing/2014/chart" uri="{C3380CC4-5D6E-409C-BE32-E72D297353CC}">
              <c16:uniqueId val="{00000000-0945-4DCA-9C28-39C347D54274}"/>
            </c:ext>
          </c:extLst>
        </c:ser>
        <c:ser>
          <c:idx val="1"/>
          <c:order val="1"/>
          <c:tx>
            <c:strRef>
              <c:f>Sheet1!$C$1</c:f>
              <c:strCache>
                <c:ptCount val="1"/>
                <c:pt idx="0">
                  <c:v>Complied</c:v>
                </c:pt>
              </c:strCache>
            </c:strRef>
          </c:tx>
          <c:cat>
            <c:strRef>
              <c:f>Sheet1!$A$2:$A$12</c:f>
              <c:strCache>
                <c:ptCount val="11"/>
                <c:pt idx="0">
                  <c:v>Agriculture</c:v>
                </c:pt>
                <c:pt idx="1">
                  <c:v>Mining and Quarrying</c:v>
                </c:pt>
                <c:pt idx="2">
                  <c:v>Manufacturing</c:v>
                </c:pt>
                <c:pt idx="3">
                  <c:v>Electricity, Gas and Water</c:v>
                </c:pt>
                <c:pt idx="4">
                  <c:v>Construction</c:v>
                </c:pt>
                <c:pt idx="5">
                  <c:v>Retail and Motor Trade</c:v>
                </c:pt>
                <c:pt idx="6">
                  <c:v>Wholesale Trade</c:v>
                </c:pt>
                <c:pt idx="7">
                  <c:v>Catering, Accommodation</c:v>
                </c:pt>
                <c:pt idx="8">
                  <c:v>Transport, Storage</c:v>
                </c:pt>
                <c:pt idx="9">
                  <c:v>Finance and Business Services</c:v>
                </c:pt>
                <c:pt idx="10">
                  <c:v>Community</c:v>
                </c:pt>
              </c:strCache>
            </c:strRef>
          </c:cat>
          <c:val>
            <c:numRef>
              <c:f>Sheet1!$C$2:$C$12</c:f>
              <c:numCache>
                <c:formatCode>General</c:formatCode>
                <c:ptCount val="11"/>
                <c:pt idx="0">
                  <c:v>700</c:v>
                </c:pt>
                <c:pt idx="1">
                  <c:v>80</c:v>
                </c:pt>
                <c:pt idx="2">
                  <c:v>456</c:v>
                </c:pt>
                <c:pt idx="3">
                  <c:v>60</c:v>
                </c:pt>
                <c:pt idx="4">
                  <c:v>291</c:v>
                </c:pt>
                <c:pt idx="5">
                  <c:v>289</c:v>
                </c:pt>
                <c:pt idx="6">
                  <c:v>450</c:v>
                </c:pt>
                <c:pt idx="7">
                  <c:v>328</c:v>
                </c:pt>
                <c:pt idx="8">
                  <c:v>60</c:v>
                </c:pt>
                <c:pt idx="9">
                  <c:v>150</c:v>
                </c:pt>
                <c:pt idx="10">
                  <c:v>328</c:v>
                </c:pt>
              </c:numCache>
            </c:numRef>
          </c:val>
          <c:extLst xmlns:c16r2="http://schemas.microsoft.com/office/drawing/2015/06/chart">
            <c:ext xmlns:c16="http://schemas.microsoft.com/office/drawing/2014/chart" uri="{C3380CC4-5D6E-409C-BE32-E72D297353CC}">
              <c16:uniqueId val="{00000001-0945-4DCA-9C28-39C347D54274}"/>
            </c:ext>
          </c:extLst>
        </c:ser>
        <c:ser>
          <c:idx val="2"/>
          <c:order val="2"/>
          <c:tx>
            <c:strRef>
              <c:f>Sheet1!$D$1</c:f>
              <c:strCache>
                <c:ptCount val="1"/>
                <c:pt idx="0">
                  <c:v>Non compliant</c:v>
                </c:pt>
              </c:strCache>
            </c:strRef>
          </c:tx>
          <c:cat>
            <c:strRef>
              <c:f>Sheet1!$A$2:$A$12</c:f>
              <c:strCache>
                <c:ptCount val="11"/>
                <c:pt idx="0">
                  <c:v>Agriculture</c:v>
                </c:pt>
                <c:pt idx="1">
                  <c:v>Mining and Quarrying</c:v>
                </c:pt>
                <c:pt idx="2">
                  <c:v>Manufacturing</c:v>
                </c:pt>
                <c:pt idx="3">
                  <c:v>Electricity, Gas and Water</c:v>
                </c:pt>
                <c:pt idx="4">
                  <c:v>Construction</c:v>
                </c:pt>
                <c:pt idx="5">
                  <c:v>Retail and Motor Trade</c:v>
                </c:pt>
                <c:pt idx="6">
                  <c:v>Wholesale Trade</c:v>
                </c:pt>
                <c:pt idx="7">
                  <c:v>Catering, Accommodation</c:v>
                </c:pt>
                <c:pt idx="8">
                  <c:v>Transport, Storage</c:v>
                </c:pt>
                <c:pt idx="9">
                  <c:v>Finance and Business Services</c:v>
                </c:pt>
                <c:pt idx="10">
                  <c:v>Community</c:v>
                </c:pt>
              </c:strCache>
            </c:strRef>
          </c:cat>
          <c:val>
            <c:numRef>
              <c:f>Sheet1!$D$2:$D$12</c:f>
              <c:numCache>
                <c:formatCode>General</c:formatCode>
                <c:ptCount val="11"/>
                <c:pt idx="0">
                  <c:v>480</c:v>
                </c:pt>
                <c:pt idx="1">
                  <c:v>8</c:v>
                </c:pt>
                <c:pt idx="2">
                  <c:v>344</c:v>
                </c:pt>
                <c:pt idx="3">
                  <c:v>28</c:v>
                </c:pt>
                <c:pt idx="4">
                  <c:v>372</c:v>
                </c:pt>
                <c:pt idx="5">
                  <c:v>50</c:v>
                </c:pt>
                <c:pt idx="6">
                  <c:v>110</c:v>
                </c:pt>
                <c:pt idx="7">
                  <c:v>2</c:v>
                </c:pt>
                <c:pt idx="8">
                  <c:v>7</c:v>
                </c:pt>
                <c:pt idx="9">
                  <c:v>12</c:v>
                </c:pt>
                <c:pt idx="10">
                  <c:v>22</c:v>
                </c:pt>
              </c:numCache>
            </c:numRef>
          </c:val>
          <c:extLst xmlns:c16r2="http://schemas.microsoft.com/office/drawing/2015/06/chart">
            <c:ext xmlns:c16="http://schemas.microsoft.com/office/drawing/2014/chart" uri="{C3380CC4-5D6E-409C-BE32-E72D297353CC}">
              <c16:uniqueId val="{00000002-0945-4DCA-9C28-39C347D54274}"/>
            </c:ext>
          </c:extLst>
        </c:ser>
        <c:ser>
          <c:idx val="3"/>
          <c:order val="3"/>
          <c:tx>
            <c:strRef>
              <c:f>Sheet1!$E$1</c:f>
              <c:strCache>
                <c:ptCount val="1"/>
                <c:pt idx="0">
                  <c:v>Issued with Notices</c:v>
                </c:pt>
              </c:strCache>
            </c:strRef>
          </c:tx>
          <c:cat>
            <c:strRef>
              <c:f>Sheet1!$A$2:$A$12</c:f>
              <c:strCache>
                <c:ptCount val="11"/>
                <c:pt idx="0">
                  <c:v>Agriculture</c:v>
                </c:pt>
                <c:pt idx="1">
                  <c:v>Mining and Quarrying</c:v>
                </c:pt>
                <c:pt idx="2">
                  <c:v>Manufacturing</c:v>
                </c:pt>
                <c:pt idx="3">
                  <c:v>Electricity, Gas and Water</c:v>
                </c:pt>
                <c:pt idx="4">
                  <c:v>Construction</c:v>
                </c:pt>
                <c:pt idx="5">
                  <c:v>Retail and Motor Trade</c:v>
                </c:pt>
                <c:pt idx="6">
                  <c:v>Wholesale Trade</c:v>
                </c:pt>
                <c:pt idx="7">
                  <c:v>Catering, Accommodation</c:v>
                </c:pt>
                <c:pt idx="8">
                  <c:v>Transport, Storage</c:v>
                </c:pt>
                <c:pt idx="9">
                  <c:v>Finance and Business Services</c:v>
                </c:pt>
                <c:pt idx="10">
                  <c:v>Community</c:v>
                </c:pt>
              </c:strCache>
            </c:strRef>
          </c:cat>
          <c:val>
            <c:numRef>
              <c:f>Sheet1!$E$2:$E$12</c:f>
              <c:numCache>
                <c:formatCode>General</c:formatCode>
                <c:ptCount val="11"/>
                <c:pt idx="0">
                  <c:v>480</c:v>
                </c:pt>
                <c:pt idx="1">
                  <c:v>8</c:v>
                </c:pt>
                <c:pt idx="2">
                  <c:v>344</c:v>
                </c:pt>
                <c:pt idx="3">
                  <c:v>28</c:v>
                </c:pt>
                <c:pt idx="4">
                  <c:v>372</c:v>
                </c:pt>
                <c:pt idx="5">
                  <c:v>50</c:v>
                </c:pt>
                <c:pt idx="6">
                  <c:v>110</c:v>
                </c:pt>
                <c:pt idx="7">
                  <c:v>2</c:v>
                </c:pt>
                <c:pt idx="8">
                  <c:v>7</c:v>
                </c:pt>
                <c:pt idx="9">
                  <c:v>12</c:v>
                </c:pt>
                <c:pt idx="10">
                  <c:v>22</c:v>
                </c:pt>
              </c:numCache>
            </c:numRef>
          </c:val>
          <c:extLst xmlns:c16r2="http://schemas.microsoft.com/office/drawing/2015/06/chart">
            <c:ext xmlns:c16="http://schemas.microsoft.com/office/drawing/2014/chart" uri="{C3380CC4-5D6E-409C-BE32-E72D297353CC}">
              <c16:uniqueId val="{00000003-0945-4DCA-9C28-39C347D54274}"/>
            </c:ext>
          </c:extLst>
        </c:ser>
        <c:dLbls/>
        <c:axId val="129608704"/>
        <c:axId val="129614592"/>
      </c:barChart>
      <c:catAx>
        <c:axId val="129608704"/>
        <c:scaling>
          <c:orientation val="minMax"/>
        </c:scaling>
        <c:axPos val="b"/>
        <c:numFmt formatCode="General" sourceLinked="0"/>
        <c:tickLblPos val="nextTo"/>
        <c:txPr>
          <a:bodyPr/>
          <a:lstStyle/>
          <a:p>
            <a:pPr>
              <a:defRPr sz="1600"/>
            </a:pPr>
            <a:endParaRPr lang="en-US"/>
          </a:p>
        </c:txPr>
        <c:crossAx val="129614592"/>
        <c:crosses val="autoZero"/>
        <c:auto val="1"/>
        <c:lblAlgn val="ctr"/>
        <c:lblOffset val="100"/>
      </c:catAx>
      <c:valAx>
        <c:axId val="129614592"/>
        <c:scaling>
          <c:orientation val="minMax"/>
        </c:scaling>
        <c:axPos val="l"/>
        <c:majorGridlines/>
        <c:numFmt formatCode="General" sourceLinked="1"/>
        <c:tickLblPos val="nextTo"/>
        <c:txPr>
          <a:bodyPr/>
          <a:lstStyle/>
          <a:p>
            <a:pPr>
              <a:defRPr sz="1600"/>
            </a:pPr>
            <a:endParaRPr lang="en-US"/>
          </a:p>
        </c:txPr>
        <c:crossAx val="129608704"/>
        <c:crosses val="autoZero"/>
        <c:crossBetween val="between"/>
      </c:valAx>
    </c:plotArea>
    <c:legend>
      <c:legendPos val="r"/>
      <c:layout>
        <c:manualLayout>
          <c:xMode val="edge"/>
          <c:yMode val="edge"/>
          <c:x val="0.78896179644211151"/>
          <c:y val="7.5119924754135179E-3"/>
          <c:w val="0.20177894429862933"/>
          <c:h val="0.64825187479438084"/>
        </c:manualLayout>
      </c:layout>
      <c:txPr>
        <a:bodyPr/>
        <a:lstStyle/>
        <a:p>
          <a:pPr>
            <a:defRPr sz="1600"/>
          </a:pPr>
          <a:endParaRPr lang="en-US"/>
        </a:p>
      </c:txPr>
    </c:legend>
    <c:plotVisOnly val="1"/>
    <c:dispBlanksAs val="gap"/>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otX val="30"/>
      <c:perspective val="30"/>
    </c:view3D>
    <c:plotArea>
      <c:layout/>
      <c:pie3DChart>
        <c:varyColors val="1"/>
        <c:dLbls>
          <c:showVal val="1"/>
          <c:showCatName val="1"/>
        </c:dLbls>
      </c:pie3DChart>
    </c:plotArea>
    <c:plotVisOnly val="1"/>
    <c:dispBlanksAs val="zero"/>
  </c:chart>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n-ZA"/>
  <c:chart>
    <c:view3D>
      <c:rotX val="30"/>
      <c:perspective val="30"/>
    </c:view3D>
    <c:plotArea>
      <c:layout/>
      <c:pie3DChart>
        <c:varyColors val="1"/>
        <c:ser>
          <c:idx val="0"/>
          <c:order val="0"/>
          <c:explosion val="25"/>
          <c:dPt>
            <c:idx val="0"/>
            <c:extLst xmlns:c16r2="http://schemas.microsoft.com/office/drawing/2015/06/chart">
              <c:ext xmlns:c16="http://schemas.microsoft.com/office/drawing/2014/chart" uri="{C3380CC4-5D6E-409C-BE32-E72D297353CC}">
                <c16:uniqueId val="{00000000-1546-40B7-946B-4919715070CF}"/>
              </c:ext>
            </c:extLst>
          </c:dPt>
          <c:dPt>
            <c:idx val="1"/>
            <c:extLst xmlns:c16r2="http://schemas.microsoft.com/office/drawing/2015/06/chart">
              <c:ext xmlns:c16="http://schemas.microsoft.com/office/drawing/2014/chart" uri="{C3380CC4-5D6E-409C-BE32-E72D297353CC}">
                <c16:uniqueId val="{00000001-1546-40B7-946B-4919715070CF}"/>
              </c:ext>
            </c:extLst>
          </c:dPt>
          <c:dPt>
            <c:idx val="2"/>
            <c:extLst xmlns:c16r2="http://schemas.microsoft.com/office/drawing/2015/06/chart">
              <c:ext xmlns:c16="http://schemas.microsoft.com/office/drawing/2014/chart" uri="{C3380CC4-5D6E-409C-BE32-E72D297353CC}">
                <c16:uniqueId val="{00000002-1546-40B7-946B-4919715070CF}"/>
              </c:ext>
            </c:extLst>
          </c:dPt>
          <c:dPt>
            <c:idx val="3"/>
            <c:extLst xmlns:c16r2="http://schemas.microsoft.com/office/drawing/2015/06/chart">
              <c:ext xmlns:c16="http://schemas.microsoft.com/office/drawing/2014/chart" uri="{C3380CC4-5D6E-409C-BE32-E72D297353CC}">
                <c16:uniqueId val="{00000003-1546-40B7-946B-4919715070CF}"/>
              </c:ext>
            </c:extLst>
          </c:dPt>
          <c:dPt>
            <c:idx val="4"/>
            <c:extLst xmlns:c16r2="http://schemas.microsoft.com/office/drawing/2015/06/chart">
              <c:ext xmlns:c16="http://schemas.microsoft.com/office/drawing/2014/chart" uri="{C3380CC4-5D6E-409C-BE32-E72D297353CC}">
                <c16:uniqueId val="{00000004-1546-40B7-946B-4919715070CF}"/>
              </c:ext>
            </c:extLst>
          </c:dPt>
          <c:dLbls>
            <c:spPr>
              <a:noFill/>
              <a:ln>
                <a:noFill/>
              </a:ln>
              <a:effectLst/>
            </c:spPr>
            <c:txPr>
              <a:bodyPr/>
              <a:lstStyle/>
              <a:p>
                <a:pPr>
                  <a:defRPr sz="1100" b="1"/>
                </a:pPr>
                <a:endParaRPr lang="en-US"/>
              </a:p>
            </c:txPr>
            <c:showVal val="1"/>
            <c:showCatName val="1"/>
            <c:showLeaderLines val="1"/>
            <c:extLst xmlns:c16r2="http://schemas.microsoft.com/office/drawing/2015/06/chart">
              <c:ext xmlns:c15="http://schemas.microsoft.com/office/drawing/2012/chart" uri="{CE6537A1-D6FC-4f65-9D91-7224C49458BB}"/>
            </c:extLst>
          </c:dLbls>
          <c:cat>
            <c:strRef>
              <c:f>'WS equit annual'!$B$29:$F$29</c:f>
              <c:strCache>
                <c:ptCount val="5"/>
                <c:pt idx="0">
                  <c:v>African</c:v>
                </c:pt>
                <c:pt idx="1">
                  <c:v>Coloured</c:v>
                </c:pt>
                <c:pt idx="2">
                  <c:v>Indian</c:v>
                </c:pt>
                <c:pt idx="3">
                  <c:v>White</c:v>
                </c:pt>
                <c:pt idx="4">
                  <c:v>Unspecified</c:v>
                </c:pt>
              </c:strCache>
            </c:strRef>
          </c:cat>
          <c:val>
            <c:numRef>
              <c:f>'WS equit annual'!$B$40:$F$40</c:f>
              <c:numCache>
                <c:formatCode>#,##0</c:formatCode>
                <c:ptCount val="5"/>
                <c:pt idx="0">
                  <c:v>752362</c:v>
                </c:pt>
                <c:pt idx="1">
                  <c:v>88767</c:v>
                </c:pt>
                <c:pt idx="2">
                  <c:v>11839</c:v>
                </c:pt>
                <c:pt idx="3">
                  <c:v>37377</c:v>
                </c:pt>
                <c:pt idx="4">
                  <c:v>178</c:v>
                </c:pt>
              </c:numCache>
            </c:numRef>
          </c:val>
          <c:extLst xmlns:c16r2="http://schemas.microsoft.com/office/drawing/2015/06/chart">
            <c:ext xmlns:c16="http://schemas.microsoft.com/office/drawing/2014/chart" uri="{C3380CC4-5D6E-409C-BE32-E72D297353CC}">
              <c16:uniqueId val="{00000005-1546-40B7-946B-4919715070CF}"/>
            </c:ext>
          </c:extLst>
        </c:ser>
        <c:dLbls/>
      </c:pie3DChart>
      <c:spPr>
        <a:noFill/>
        <a:ln w="29397">
          <a:noFill/>
        </a:ln>
      </c:spPr>
    </c:plotArea>
    <c:plotVisOnly val="1"/>
    <c:dispBlanksAs val="zero"/>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varyColors val="1"/>
        <c:dLbls>
          <c:showVal val="1"/>
        </c:dLbls>
        <c:overlap val="-25"/>
        <c:axId val="84096512"/>
        <c:axId val="84098048"/>
      </c:barChart>
      <c:catAx>
        <c:axId val="84096512"/>
        <c:scaling>
          <c:orientation val="minMax"/>
        </c:scaling>
        <c:delete val="1"/>
        <c:axPos val="l"/>
        <c:majorTickMark val="none"/>
        <c:tickLblPos val="none"/>
        <c:crossAx val="84098048"/>
        <c:crosses val="autoZero"/>
        <c:auto val="1"/>
        <c:lblAlgn val="ctr"/>
        <c:lblOffset val="100"/>
      </c:catAx>
      <c:valAx>
        <c:axId val="84098048"/>
        <c:scaling>
          <c:orientation val="minMax"/>
        </c:scaling>
        <c:delete val="1"/>
        <c:axPos val="b"/>
        <c:numFmt formatCode="#,##0" sourceLinked="1"/>
        <c:tickLblPos val="none"/>
        <c:crossAx val="84096512"/>
        <c:crosses val="autoZero"/>
        <c:crossBetween val="between"/>
      </c:valAx>
    </c:plotArea>
    <c:plotVisOnly val="1"/>
    <c:dispBlanksAs val="gap"/>
  </c:chart>
  <c:externalData r:id="rId2"/>
</c:chartSpace>
</file>

<file path=ppt/charts/chart2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varyColors val="1"/>
        <c:ser>
          <c:idx val="0"/>
          <c:order val="0"/>
          <c:dLbls>
            <c:spPr>
              <a:noFill/>
              <a:ln>
                <a:noFill/>
              </a:ln>
              <a:effectLst/>
            </c:spPr>
            <c:txPr>
              <a:bodyPr/>
              <a:lstStyle/>
              <a:p>
                <a:pPr>
                  <a:defRPr sz="1100" b="1"/>
                </a:pPr>
                <a:endParaRPr lang="en-US"/>
              </a:p>
            </c:txPr>
            <c:showVal val="1"/>
            <c:extLst xmlns:c16r2="http://schemas.microsoft.com/office/drawing/2015/06/chart">
              <c:ext xmlns:c15="http://schemas.microsoft.com/office/drawing/2012/chart" uri="{CE6537A1-D6FC-4f65-9D91-7224C49458BB}">
                <c15:showLeaderLines val="0"/>
              </c:ext>
            </c:extLst>
          </c:dLbls>
          <c:cat>
            <c:strRef>
              <c:f>'WS NQF annual'!$B$29:$J$29</c:f>
              <c:strCache>
                <c:ptCount val="9"/>
                <c:pt idx="0">
                  <c:v>1-Grade 9</c:v>
                </c:pt>
                <c:pt idx="1">
                  <c:v>2-Grade 10</c:v>
                </c:pt>
                <c:pt idx="2">
                  <c:v>3-Grade 11</c:v>
                </c:pt>
                <c:pt idx="3">
                  <c:v>4-Grade 12</c:v>
                </c:pt>
                <c:pt idx="4">
                  <c:v>5 (National Diploma)</c:v>
                </c:pt>
                <c:pt idx="5">
                  <c:v>6 (Bachelors/First Degree)</c:v>
                </c:pt>
                <c:pt idx="6">
                  <c:v>7 (Professional Qualifications|Honours degrees)</c:v>
                </c:pt>
                <c:pt idx="7">
                  <c:v>8 (Post-doctoral research degrees|Doctorates|Masters degrees</c:v>
                </c:pt>
                <c:pt idx="8">
                  <c:v>None</c:v>
                </c:pt>
              </c:strCache>
            </c:strRef>
          </c:cat>
          <c:val>
            <c:numRef>
              <c:f>'WS NQF annual'!$B$40:$J$40</c:f>
              <c:numCache>
                <c:formatCode>#,##0</c:formatCode>
                <c:ptCount val="9"/>
                <c:pt idx="0">
                  <c:v>367</c:v>
                </c:pt>
                <c:pt idx="1">
                  <c:v>1083</c:v>
                </c:pt>
                <c:pt idx="2">
                  <c:v>2026</c:v>
                </c:pt>
                <c:pt idx="3">
                  <c:v>16312</c:v>
                </c:pt>
                <c:pt idx="4">
                  <c:v>32753</c:v>
                </c:pt>
                <c:pt idx="5">
                  <c:v>10431</c:v>
                </c:pt>
                <c:pt idx="6">
                  <c:v>2125</c:v>
                </c:pt>
                <c:pt idx="7">
                  <c:v>399</c:v>
                </c:pt>
                <c:pt idx="8">
                  <c:v>825027</c:v>
                </c:pt>
              </c:numCache>
            </c:numRef>
          </c:val>
          <c:extLst xmlns:c16r2="http://schemas.microsoft.com/office/drawing/2015/06/chart">
            <c:ext xmlns:c16="http://schemas.microsoft.com/office/drawing/2014/chart" uri="{C3380CC4-5D6E-409C-BE32-E72D297353CC}">
              <c16:uniqueId val="{00000000-F847-4D1F-BFB4-3499ECC0A51E}"/>
            </c:ext>
          </c:extLst>
        </c:ser>
        <c:dLbls>
          <c:showVal val="1"/>
        </c:dLbls>
        <c:gapWidth val="75"/>
        <c:axId val="84033536"/>
        <c:axId val="84035072"/>
      </c:barChart>
      <c:catAx>
        <c:axId val="84033536"/>
        <c:scaling>
          <c:orientation val="minMax"/>
        </c:scaling>
        <c:axPos val="l"/>
        <c:numFmt formatCode="General" sourceLinked="0"/>
        <c:majorTickMark val="none"/>
        <c:tickLblPos val="nextTo"/>
        <c:txPr>
          <a:bodyPr/>
          <a:lstStyle/>
          <a:p>
            <a:pPr>
              <a:defRPr sz="1000" b="1"/>
            </a:pPr>
            <a:endParaRPr lang="en-US"/>
          </a:p>
        </c:txPr>
        <c:crossAx val="84035072"/>
        <c:crosses val="autoZero"/>
        <c:auto val="1"/>
        <c:lblAlgn val="ctr"/>
        <c:lblOffset val="100"/>
      </c:catAx>
      <c:valAx>
        <c:axId val="84035072"/>
        <c:scaling>
          <c:orientation val="minMax"/>
        </c:scaling>
        <c:axPos val="b"/>
        <c:numFmt formatCode="#,##0" sourceLinked="1"/>
        <c:majorTickMark val="none"/>
        <c:tickLblPos val="nextTo"/>
        <c:crossAx val="84033536"/>
        <c:crosses val="autoZero"/>
        <c:crossBetween val="between"/>
      </c:valAx>
    </c:plotArea>
    <c:plotVisOnly val="1"/>
    <c:dispBlanksAs val="gap"/>
  </c:chart>
  <c:externalData r:id="rId2"/>
</c:chartSpace>
</file>

<file path=ppt/charts/chart2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varyColors val="1"/>
        <c:dLbls>
          <c:showVal val="1"/>
        </c:dLbls>
        <c:gapWidth val="75"/>
        <c:axId val="84073856"/>
        <c:axId val="84300928"/>
      </c:barChart>
      <c:catAx>
        <c:axId val="84073856"/>
        <c:scaling>
          <c:orientation val="minMax"/>
        </c:scaling>
        <c:axPos val="l"/>
        <c:majorTickMark val="none"/>
        <c:tickLblPos val="nextTo"/>
        <c:txPr>
          <a:bodyPr/>
          <a:lstStyle/>
          <a:p>
            <a:pPr>
              <a:defRPr sz="800"/>
            </a:pPr>
            <a:endParaRPr lang="en-US"/>
          </a:p>
        </c:txPr>
        <c:crossAx val="84300928"/>
        <c:crosses val="autoZero"/>
        <c:auto val="1"/>
        <c:lblAlgn val="ctr"/>
        <c:lblOffset val="100"/>
      </c:catAx>
      <c:valAx>
        <c:axId val="84300928"/>
        <c:scaling>
          <c:orientation val="minMax"/>
        </c:scaling>
        <c:axPos val="b"/>
        <c:numFmt formatCode="#,##0" sourceLinked="1"/>
        <c:majorTickMark val="none"/>
        <c:tickLblPos val="nextTo"/>
        <c:crossAx val="84073856"/>
        <c:crosses val="autoZero"/>
        <c:crossBetween val="between"/>
      </c:valAx>
    </c:plotArea>
    <c:plotVisOnly val="1"/>
    <c:dispBlanksAs val="gap"/>
  </c:chart>
  <c:externalData r:id="rId2"/>
</c:chartSpace>
</file>

<file path=ppt/charts/chart25.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clustered"/>
        <c:varyColors val="1"/>
        <c:ser>
          <c:idx val="0"/>
          <c:order val="0"/>
          <c:dPt>
            <c:idx val="0"/>
            <c:extLst xmlns:c16r2="http://schemas.microsoft.com/office/drawing/2015/06/chart">
              <c:ext xmlns:c16="http://schemas.microsoft.com/office/drawing/2014/chart" uri="{C3380CC4-5D6E-409C-BE32-E72D297353CC}">
                <c16:uniqueId val="{00000000-1CDA-41B3-BFBA-1437AD8118A4}"/>
              </c:ext>
            </c:extLst>
          </c:dPt>
          <c:dPt>
            <c:idx val="1"/>
            <c:extLst xmlns:c16r2="http://schemas.microsoft.com/office/drawing/2015/06/chart">
              <c:ext xmlns:c16="http://schemas.microsoft.com/office/drawing/2014/chart" uri="{C3380CC4-5D6E-409C-BE32-E72D297353CC}">
                <c16:uniqueId val="{00000001-1CDA-41B3-BFBA-1437AD8118A4}"/>
              </c:ext>
            </c:extLst>
          </c:dPt>
          <c:dPt>
            <c:idx val="2"/>
            <c:extLst xmlns:c16r2="http://schemas.microsoft.com/office/drawing/2015/06/chart">
              <c:ext xmlns:c16="http://schemas.microsoft.com/office/drawing/2014/chart" uri="{C3380CC4-5D6E-409C-BE32-E72D297353CC}">
                <c16:uniqueId val="{00000002-1CDA-41B3-BFBA-1437AD8118A4}"/>
              </c:ext>
            </c:extLst>
          </c:dPt>
          <c:dPt>
            <c:idx val="3"/>
            <c:extLst xmlns:c16r2="http://schemas.microsoft.com/office/drawing/2015/06/chart">
              <c:ext xmlns:c16="http://schemas.microsoft.com/office/drawing/2014/chart" uri="{C3380CC4-5D6E-409C-BE32-E72D297353CC}">
                <c16:uniqueId val="{00000003-1CDA-41B3-BFBA-1437AD8118A4}"/>
              </c:ext>
            </c:extLst>
          </c:dPt>
          <c:dPt>
            <c:idx val="4"/>
            <c:extLst xmlns:c16r2="http://schemas.microsoft.com/office/drawing/2015/06/chart">
              <c:ext xmlns:c16="http://schemas.microsoft.com/office/drawing/2014/chart" uri="{C3380CC4-5D6E-409C-BE32-E72D297353CC}">
                <c16:uniqueId val="{00000004-1CDA-41B3-BFBA-1437AD8118A4}"/>
              </c:ext>
            </c:extLst>
          </c:dPt>
          <c:dPt>
            <c:idx val="5"/>
            <c:extLst xmlns:c16r2="http://schemas.microsoft.com/office/drawing/2015/06/chart">
              <c:ext xmlns:c16="http://schemas.microsoft.com/office/drawing/2014/chart" uri="{C3380CC4-5D6E-409C-BE32-E72D297353CC}">
                <c16:uniqueId val="{00000005-1CDA-41B3-BFBA-1437AD8118A4}"/>
              </c:ext>
            </c:extLst>
          </c:dPt>
          <c:dPt>
            <c:idx val="6"/>
            <c:extLst xmlns:c16r2="http://schemas.microsoft.com/office/drawing/2015/06/chart">
              <c:ext xmlns:c16="http://schemas.microsoft.com/office/drawing/2014/chart" uri="{C3380CC4-5D6E-409C-BE32-E72D297353CC}">
                <c16:uniqueId val="{00000006-1CDA-41B3-BFBA-1437AD8118A4}"/>
              </c:ext>
            </c:extLst>
          </c:dPt>
          <c:dPt>
            <c:idx val="7"/>
            <c:extLst xmlns:c16r2="http://schemas.microsoft.com/office/drawing/2015/06/chart">
              <c:ext xmlns:c16="http://schemas.microsoft.com/office/drawing/2014/chart" uri="{C3380CC4-5D6E-409C-BE32-E72D297353CC}">
                <c16:uniqueId val="{00000007-1CDA-41B3-BFBA-1437AD8118A4}"/>
              </c:ext>
            </c:extLst>
          </c:dPt>
          <c:dPt>
            <c:idx val="8"/>
            <c:extLst xmlns:c16r2="http://schemas.microsoft.com/office/drawing/2015/06/chart">
              <c:ext xmlns:c16="http://schemas.microsoft.com/office/drawing/2014/chart" uri="{C3380CC4-5D6E-409C-BE32-E72D297353CC}">
                <c16:uniqueId val="{00000008-1CDA-41B3-BFBA-1437AD8118A4}"/>
              </c:ext>
            </c:extLst>
          </c:dPt>
          <c:dPt>
            <c:idx val="9"/>
            <c:extLst xmlns:c16r2="http://schemas.microsoft.com/office/drawing/2015/06/chart">
              <c:ext xmlns:c16="http://schemas.microsoft.com/office/drawing/2014/chart" uri="{C3380CC4-5D6E-409C-BE32-E72D297353CC}">
                <c16:uniqueId val="{00000009-1CDA-41B3-BFBA-1437AD8118A4}"/>
              </c:ext>
            </c:extLst>
          </c:dPt>
          <c:dPt>
            <c:idx val="10"/>
            <c:extLst xmlns:c16r2="http://schemas.microsoft.com/office/drawing/2015/06/chart">
              <c:ext xmlns:c16="http://schemas.microsoft.com/office/drawing/2014/chart" uri="{C3380CC4-5D6E-409C-BE32-E72D297353CC}">
                <c16:uniqueId val="{0000000A-1CDA-41B3-BFBA-1437AD8118A4}"/>
              </c:ext>
            </c:extLst>
          </c:dPt>
          <c:dPt>
            <c:idx val="11"/>
            <c:extLst xmlns:c16r2="http://schemas.microsoft.com/office/drawing/2015/06/chart">
              <c:ext xmlns:c16="http://schemas.microsoft.com/office/drawing/2014/chart" uri="{C3380CC4-5D6E-409C-BE32-E72D297353CC}">
                <c16:uniqueId val="{0000000B-1CDA-41B3-BFBA-1437AD8118A4}"/>
              </c:ext>
            </c:extLst>
          </c:dPt>
          <c:dPt>
            <c:idx val="12"/>
            <c:extLst xmlns:c16r2="http://schemas.microsoft.com/office/drawing/2015/06/chart">
              <c:ext xmlns:c16="http://schemas.microsoft.com/office/drawing/2014/chart" uri="{C3380CC4-5D6E-409C-BE32-E72D297353CC}">
                <c16:uniqueId val="{0000000C-1CDA-41B3-BFBA-1437AD8118A4}"/>
              </c:ext>
            </c:extLst>
          </c:dPt>
          <c:dPt>
            <c:idx val="13"/>
            <c:extLst xmlns:c16r2="http://schemas.microsoft.com/office/drawing/2015/06/chart">
              <c:ext xmlns:c16="http://schemas.microsoft.com/office/drawing/2014/chart" uri="{C3380CC4-5D6E-409C-BE32-E72D297353CC}">
                <c16:uniqueId val="{0000000D-1CDA-41B3-BFBA-1437AD8118A4}"/>
              </c:ext>
            </c:extLst>
          </c:dPt>
          <c:dPt>
            <c:idx val="14"/>
            <c:extLst xmlns:c16r2="http://schemas.microsoft.com/office/drawing/2015/06/chart">
              <c:ext xmlns:c16="http://schemas.microsoft.com/office/drawing/2014/chart" uri="{C3380CC4-5D6E-409C-BE32-E72D297353CC}">
                <c16:uniqueId val="{0000000E-1CDA-41B3-BFBA-1437AD8118A4}"/>
              </c:ext>
            </c:extLst>
          </c:dPt>
          <c:dPt>
            <c:idx val="15"/>
            <c:extLst xmlns:c16r2="http://schemas.microsoft.com/office/drawing/2015/06/chart">
              <c:ext xmlns:c16="http://schemas.microsoft.com/office/drawing/2014/chart" uri="{C3380CC4-5D6E-409C-BE32-E72D297353CC}">
                <c16:uniqueId val="{0000000F-1CDA-41B3-BFBA-1437AD8118A4}"/>
              </c:ext>
            </c:extLst>
          </c:dPt>
          <c:dPt>
            <c:idx val="16"/>
            <c:extLst xmlns:c16r2="http://schemas.microsoft.com/office/drawing/2015/06/chart">
              <c:ext xmlns:c16="http://schemas.microsoft.com/office/drawing/2014/chart" uri="{C3380CC4-5D6E-409C-BE32-E72D297353CC}">
                <c16:uniqueId val="{00000010-1CDA-41B3-BFBA-1437AD8118A4}"/>
              </c:ext>
            </c:extLst>
          </c:dPt>
          <c:dPt>
            <c:idx val="17"/>
            <c:extLst xmlns:c16r2="http://schemas.microsoft.com/office/drawing/2015/06/chart">
              <c:ext xmlns:c16="http://schemas.microsoft.com/office/drawing/2014/chart" uri="{C3380CC4-5D6E-409C-BE32-E72D297353CC}">
                <c16:uniqueId val="{00000011-1CDA-41B3-BFBA-1437AD8118A4}"/>
              </c:ext>
            </c:extLst>
          </c:dPt>
          <c:dPt>
            <c:idx val="18"/>
            <c:extLst xmlns:c16r2="http://schemas.microsoft.com/office/drawing/2015/06/chart">
              <c:ext xmlns:c16="http://schemas.microsoft.com/office/drawing/2014/chart" uri="{C3380CC4-5D6E-409C-BE32-E72D297353CC}">
                <c16:uniqueId val="{00000012-1CDA-41B3-BFBA-1437AD8118A4}"/>
              </c:ext>
            </c:extLst>
          </c:dPt>
          <c:dPt>
            <c:idx val="19"/>
            <c:extLst xmlns:c16r2="http://schemas.microsoft.com/office/drawing/2015/06/chart">
              <c:ext xmlns:c16="http://schemas.microsoft.com/office/drawing/2014/chart" uri="{C3380CC4-5D6E-409C-BE32-E72D297353CC}">
                <c16:uniqueId val="{00000013-1CDA-41B3-BFBA-1437AD8118A4}"/>
              </c:ext>
            </c:extLst>
          </c:dPt>
          <c:dPt>
            <c:idx val="20"/>
            <c:extLst xmlns:c16r2="http://schemas.microsoft.com/office/drawing/2015/06/chart">
              <c:ext xmlns:c16="http://schemas.microsoft.com/office/drawing/2014/chart" uri="{C3380CC4-5D6E-409C-BE32-E72D297353CC}">
                <c16:uniqueId val="{00000014-1CDA-41B3-BFBA-1437AD8118A4}"/>
              </c:ext>
            </c:extLst>
          </c:dPt>
          <c:dLbls>
            <c:spPr>
              <a:noFill/>
              <a:ln>
                <a:noFill/>
              </a:ln>
              <a:effectLst/>
            </c:spPr>
            <c:txPr>
              <a:bodyPr/>
              <a:lstStyle/>
              <a:p>
                <a:pPr>
                  <a:defRPr sz="1100" b="1"/>
                </a:pPr>
                <a:endParaRPr lang="en-US"/>
              </a:p>
            </c:txPr>
            <c:showVal val="1"/>
            <c:extLst xmlns:c16r2="http://schemas.microsoft.com/office/drawing/2015/06/chart">
              <c:ext xmlns:c15="http://schemas.microsoft.com/office/drawing/2012/chart" uri="{CE6537A1-D6FC-4f65-9D91-7224C49458BB}">
                <c15:showLeaderLines val="0"/>
              </c:ext>
            </c:extLst>
          </c:dLbls>
          <c:cat>
            <c:strRef>
              <c:f>'Plac economic'!$B$48:$V$48</c:f>
              <c:strCache>
                <c:ptCount val="21"/>
                <c:pt idx="0">
                  <c:v>Financial accounting</c:v>
                </c:pt>
                <c:pt idx="1">
                  <c:v>Banking</c:v>
                </c:pt>
                <c:pt idx="2">
                  <c:v>Chemical</c:v>
                </c:pt>
                <c:pt idx="3">
                  <c:v>Clothing &amp; Textile</c:v>
                </c:pt>
                <c:pt idx="4">
                  <c:v>Construction</c:v>
                </c:pt>
                <c:pt idx="5">
                  <c:v>Education</c:v>
                </c:pt>
                <c:pt idx="6">
                  <c:v>Energy</c:v>
                </c:pt>
                <c:pt idx="7">
                  <c:v>Food &amp; beverage</c:v>
                </c:pt>
                <c:pt idx="8">
                  <c:v>Forestry</c:v>
                </c:pt>
                <c:pt idx="9">
                  <c:v>Health &amp; welfare</c:v>
                </c:pt>
                <c:pt idx="10">
                  <c:v>Information technology</c:v>
                </c:pt>
                <c:pt idx="11">
                  <c:v>Insurance</c:v>
                </c:pt>
                <c:pt idx="12">
                  <c:v>Local Government</c:v>
                </c:pt>
                <c:pt idx="13">
                  <c:v>Media &amp; Printing</c:v>
                </c:pt>
                <c:pt idx="14">
                  <c:v>Mining</c:v>
                </c:pt>
                <c:pt idx="15">
                  <c:v>Manufacturing</c:v>
                </c:pt>
                <c:pt idx="16">
                  <c:v>Safety &amp; Security</c:v>
                </c:pt>
                <c:pt idx="17">
                  <c:v>Agriculture</c:v>
                </c:pt>
                <c:pt idx="18">
                  <c:v>Public service</c:v>
                </c:pt>
                <c:pt idx="19">
                  <c:v>Transport</c:v>
                </c:pt>
                <c:pt idx="20">
                  <c:v>Services</c:v>
                </c:pt>
              </c:strCache>
            </c:strRef>
          </c:cat>
          <c:val>
            <c:numRef>
              <c:f>'Plac economic'!$B$60:$V$60</c:f>
              <c:numCache>
                <c:formatCode>#,##0</c:formatCode>
                <c:ptCount val="21"/>
                <c:pt idx="0">
                  <c:v>50</c:v>
                </c:pt>
                <c:pt idx="1">
                  <c:v>156</c:v>
                </c:pt>
                <c:pt idx="2">
                  <c:v>18</c:v>
                </c:pt>
                <c:pt idx="3">
                  <c:v>75</c:v>
                </c:pt>
                <c:pt idx="4">
                  <c:v>2030</c:v>
                </c:pt>
                <c:pt idx="5">
                  <c:v>908</c:v>
                </c:pt>
                <c:pt idx="6">
                  <c:v>338</c:v>
                </c:pt>
                <c:pt idx="7">
                  <c:v>420</c:v>
                </c:pt>
                <c:pt idx="8">
                  <c:v>2205</c:v>
                </c:pt>
                <c:pt idx="9">
                  <c:v>611</c:v>
                </c:pt>
                <c:pt idx="10">
                  <c:v>578</c:v>
                </c:pt>
                <c:pt idx="11">
                  <c:v>660</c:v>
                </c:pt>
                <c:pt idx="12">
                  <c:v>4</c:v>
                </c:pt>
                <c:pt idx="13">
                  <c:v>861</c:v>
                </c:pt>
                <c:pt idx="14">
                  <c:v>539</c:v>
                </c:pt>
                <c:pt idx="15">
                  <c:v>1983</c:v>
                </c:pt>
                <c:pt idx="16">
                  <c:v>3588</c:v>
                </c:pt>
                <c:pt idx="17">
                  <c:v>8207</c:v>
                </c:pt>
                <c:pt idx="18">
                  <c:v>1775</c:v>
                </c:pt>
                <c:pt idx="19">
                  <c:v>1858</c:v>
                </c:pt>
                <c:pt idx="20">
                  <c:v>2641</c:v>
                </c:pt>
              </c:numCache>
            </c:numRef>
          </c:val>
          <c:extLst xmlns:c16r2="http://schemas.microsoft.com/office/drawing/2015/06/chart">
            <c:ext xmlns:c16="http://schemas.microsoft.com/office/drawing/2014/chart" uri="{C3380CC4-5D6E-409C-BE32-E72D297353CC}">
              <c16:uniqueId val="{00000015-1CDA-41B3-BFBA-1437AD8118A4}"/>
            </c:ext>
          </c:extLst>
        </c:ser>
        <c:dLbls/>
        <c:overlap val="-25"/>
        <c:axId val="84325888"/>
        <c:axId val="84327424"/>
      </c:barChart>
      <c:catAx>
        <c:axId val="84325888"/>
        <c:scaling>
          <c:orientation val="minMax"/>
        </c:scaling>
        <c:axPos val="l"/>
        <c:numFmt formatCode="General" sourceLinked="1"/>
        <c:majorTickMark val="none"/>
        <c:tickLblPos val="nextTo"/>
        <c:txPr>
          <a:bodyPr/>
          <a:lstStyle/>
          <a:p>
            <a:pPr>
              <a:defRPr sz="1100" b="1"/>
            </a:pPr>
            <a:endParaRPr lang="en-US"/>
          </a:p>
        </c:txPr>
        <c:crossAx val="84327424"/>
        <c:crosses val="autoZero"/>
        <c:auto val="1"/>
        <c:lblAlgn val="ctr"/>
        <c:lblOffset val="100"/>
      </c:catAx>
      <c:valAx>
        <c:axId val="84327424"/>
        <c:scaling>
          <c:orientation val="minMax"/>
        </c:scaling>
        <c:delete val="1"/>
        <c:axPos val="b"/>
        <c:numFmt formatCode="#,##0" sourceLinked="1"/>
        <c:tickLblPos val="none"/>
        <c:crossAx val="84325888"/>
        <c:crosses val="autoZero"/>
        <c:crossBetween val="between"/>
      </c:valAx>
      <c:spPr>
        <a:noFill/>
        <a:ln w="28355">
          <a:noFill/>
        </a:ln>
      </c:spPr>
    </c:plotArea>
    <c:plotVisOnly val="1"/>
    <c:dispBlanksAs val="gap"/>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2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3.4984855837976975E-2"/>
          <c:y val="2.602142350699729E-2"/>
          <c:w val="0.95754543248606949"/>
          <c:h val="0.97321144693405581"/>
        </c:manualLayout>
      </c:layout>
      <c:pie3DChart>
        <c:varyColors val="1"/>
        <c:dLbls>
          <c:showVal val="1"/>
          <c:showCatName val="1"/>
        </c:dLbls>
      </c:pie3DChart>
      <c:spPr>
        <a:noFill/>
        <a:ln w="25400">
          <a:noFill/>
        </a:ln>
      </c:spPr>
    </c:plotArea>
    <c:plotVisOnly val="1"/>
    <c:dispBlanksAs val="zero"/>
  </c:chart>
  <c:externalData r:id="rId2"/>
</c:chartSpace>
</file>

<file path=ppt/charts/chart28.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clustered"/>
        <c:varyColors val="1"/>
        <c:ser>
          <c:idx val="0"/>
          <c:order val="0"/>
          <c:dPt>
            <c:idx val="0"/>
            <c:extLst xmlns:c16r2="http://schemas.microsoft.com/office/drawing/2015/06/chart">
              <c:ext xmlns:c16="http://schemas.microsoft.com/office/drawing/2014/chart" uri="{C3380CC4-5D6E-409C-BE32-E72D297353CC}">
                <c16:uniqueId val="{00000000-3A2F-483E-A951-EBCA7336C4AE}"/>
              </c:ext>
            </c:extLst>
          </c:dPt>
          <c:dPt>
            <c:idx val="1"/>
            <c:extLst xmlns:c16r2="http://schemas.microsoft.com/office/drawing/2015/06/chart">
              <c:ext xmlns:c16="http://schemas.microsoft.com/office/drawing/2014/chart" uri="{C3380CC4-5D6E-409C-BE32-E72D297353CC}">
                <c16:uniqueId val="{00000001-3A2F-483E-A951-EBCA7336C4AE}"/>
              </c:ext>
            </c:extLst>
          </c:dPt>
          <c:dPt>
            <c:idx val="2"/>
            <c:extLst xmlns:c16r2="http://schemas.microsoft.com/office/drawing/2015/06/chart">
              <c:ext xmlns:c16="http://schemas.microsoft.com/office/drawing/2014/chart" uri="{C3380CC4-5D6E-409C-BE32-E72D297353CC}">
                <c16:uniqueId val="{00000002-3A2F-483E-A951-EBCA7336C4AE}"/>
              </c:ext>
            </c:extLst>
          </c:dPt>
          <c:dPt>
            <c:idx val="3"/>
            <c:extLst xmlns:c16r2="http://schemas.microsoft.com/office/drawing/2015/06/chart">
              <c:ext xmlns:c16="http://schemas.microsoft.com/office/drawing/2014/chart" uri="{C3380CC4-5D6E-409C-BE32-E72D297353CC}">
                <c16:uniqueId val="{00000003-3A2F-483E-A951-EBCA7336C4AE}"/>
              </c:ext>
            </c:extLst>
          </c:dPt>
          <c:dPt>
            <c:idx val="4"/>
            <c:extLst xmlns:c16r2="http://schemas.microsoft.com/office/drawing/2015/06/chart">
              <c:ext xmlns:c16="http://schemas.microsoft.com/office/drawing/2014/chart" uri="{C3380CC4-5D6E-409C-BE32-E72D297353CC}">
                <c16:uniqueId val="{00000004-3A2F-483E-A951-EBCA7336C4AE}"/>
              </c:ext>
            </c:extLst>
          </c:dPt>
          <c:dPt>
            <c:idx val="5"/>
            <c:extLst xmlns:c16r2="http://schemas.microsoft.com/office/drawing/2015/06/chart">
              <c:ext xmlns:c16="http://schemas.microsoft.com/office/drawing/2014/chart" uri="{C3380CC4-5D6E-409C-BE32-E72D297353CC}">
                <c16:uniqueId val="{00000005-3A2F-483E-A951-EBCA7336C4AE}"/>
              </c:ext>
            </c:extLst>
          </c:dPt>
          <c:dPt>
            <c:idx val="6"/>
            <c:extLst xmlns:c16r2="http://schemas.microsoft.com/office/drawing/2015/06/chart">
              <c:ext xmlns:c16="http://schemas.microsoft.com/office/drawing/2014/chart" uri="{C3380CC4-5D6E-409C-BE32-E72D297353CC}">
                <c16:uniqueId val="{00000006-3A2F-483E-A951-EBCA7336C4AE}"/>
              </c:ext>
            </c:extLst>
          </c:dPt>
          <c:dPt>
            <c:idx val="7"/>
            <c:extLst xmlns:c16r2="http://schemas.microsoft.com/office/drawing/2015/06/chart">
              <c:ext xmlns:c16="http://schemas.microsoft.com/office/drawing/2014/chart" uri="{C3380CC4-5D6E-409C-BE32-E72D297353CC}">
                <c16:uniqueId val="{00000007-3A2F-483E-A951-EBCA7336C4AE}"/>
              </c:ext>
            </c:extLst>
          </c:dPt>
          <c:dPt>
            <c:idx val="8"/>
            <c:extLst xmlns:c16r2="http://schemas.microsoft.com/office/drawing/2015/06/chart">
              <c:ext xmlns:c16="http://schemas.microsoft.com/office/drawing/2014/chart" uri="{C3380CC4-5D6E-409C-BE32-E72D297353CC}">
                <c16:uniqueId val="{00000008-3A2F-483E-A951-EBCA7336C4AE}"/>
              </c:ext>
            </c:extLst>
          </c:dPt>
          <c:dLbls>
            <c:spPr>
              <a:noFill/>
              <a:ln>
                <a:noFill/>
              </a:ln>
              <a:effectLst/>
            </c:spPr>
            <c:txPr>
              <a:bodyPr/>
              <a:lstStyle/>
              <a:p>
                <a:pPr>
                  <a:defRPr sz="1100" b="1"/>
                </a:pPr>
                <a:endParaRPr lang="en-US"/>
              </a:p>
            </c:txPr>
            <c:showVal val="1"/>
            <c:extLst xmlns:c16r2="http://schemas.microsoft.com/office/drawing/2015/06/chart">
              <c:ext xmlns:c15="http://schemas.microsoft.com/office/drawing/2012/chart" uri="{CE6537A1-D6FC-4f65-9D91-7224C49458BB}">
                <c15:showLeaderLines val="0"/>
              </c:ext>
            </c:extLst>
          </c:dLbls>
          <c:cat>
            <c:strRef>
              <c:f>'Opp type'!$B$80:$J$80</c:f>
              <c:strCache>
                <c:ptCount val="9"/>
                <c:pt idx="0">
                  <c:v>Formal Job</c:v>
                </c:pt>
                <c:pt idx="1">
                  <c:v>Apprenticeship</c:v>
                </c:pt>
                <c:pt idx="2">
                  <c:v>Learnership</c:v>
                </c:pt>
                <c:pt idx="3">
                  <c:v>Internship</c:v>
                </c:pt>
                <c:pt idx="4">
                  <c:v>Projects</c:v>
                </c:pt>
                <c:pt idx="5">
                  <c:v>SIPS 1</c:v>
                </c:pt>
                <c:pt idx="6">
                  <c:v>UIF-LAP</c:v>
                </c:pt>
                <c:pt idx="7">
                  <c:v>Will- Programme</c:v>
                </c:pt>
                <c:pt idx="8">
                  <c:v>Unspecified</c:v>
                </c:pt>
              </c:strCache>
            </c:strRef>
          </c:cat>
          <c:val>
            <c:numRef>
              <c:f>'Opp type'!$B$92:$J$92</c:f>
              <c:numCache>
                <c:formatCode>#,##0</c:formatCode>
                <c:ptCount val="9"/>
                <c:pt idx="0">
                  <c:v>64459</c:v>
                </c:pt>
                <c:pt idx="1">
                  <c:v>1396</c:v>
                </c:pt>
                <c:pt idx="2">
                  <c:v>14018</c:v>
                </c:pt>
                <c:pt idx="3">
                  <c:v>5041</c:v>
                </c:pt>
                <c:pt idx="4">
                  <c:v>18294</c:v>
                </c:pt>
                <c:pt idx="5">
                  <c:v>4855</c:v>
                </c:pt>
                <c:pt idx="6">
                  <c:v>1814</c:v>
                </c:pt>
                <c:pt idx="7">
                  <c:v>20</c:v>
                </c:pt>
                <c:pt idx="8">
                  <c:v>20</c:v>
                </c:pt>
              </c:numCache>
            </c:numRef>
          </c:val>
          <c:extLst xmlns:c16r2="http://schemas.microsoft.com/office/drawing/2015/06/chart">
            <c:ext xmlns:c16="http://schemas.microsoft.com/office/drawing/2014/chart" uri="{C3380CC4-5D6E-409C-BE32-E72D297353CC}">
              <c16:uniqueId val="{00000009-3A2F-483E-A951-EBCA7336C4AE}"/>
            </c:ext>
          </c:extLst>
        </c:ser>
        <c:dLbls/>
        <c:gapWidth val="75"/>
        <c:axId val="84568320"/>
        <c:axId val="84574208"/>
      </c:barChart>
      <c:catAx>
        <c:axId val="84568320"/>
        <c:scaling>
          <c:orientation val="minMax"/>
        </c:scaling>
        <c:axPos val="l"/>
        <c:numFmt formatCode="General" sourceLinked="1"/>
        <c:majorTickMark val="none"/>
        <c:tickLblPos val="nextTo"/>
        <c:txPr>
          <a:bodyPr/>
          <a:lstStyle/>
          <a:p>
            <a:pPr>
              <a:defRPr sz="1100" b="1"/>
            </a:pPr>
            <a:endParaRPr lang="en-US"/>
          </a:p>
        </c:txPr>
        <c:crossAx val="84574208"/>
        <c:crosses val="autoZero"/>
        <c:auto val="1"/>
        <c:lblAlgn val="ctr"/>
        <c:lblOffset val="100"/>
      </c:catAx>
      <c:valAx>
        <c:axId val="84574208"/>
        <c:scaling>
          <c:orientation val="minMax"/>
        </c:scaling>
        <c:axPos val="b"/>
        <c:numFmt formatCode="#,##0" sourceLinked="1"/>
        <c:majorTickMark val="none"/>
        <c:tickLblPos val="nextTo"/>
        <c:txPr>
          <a:bodyPr/>
          <a:lstStyle/>
          <a:p>
            <a:pPr>
              <a:defRPr sz="1050" b="1"/>
            </a:pPr>
            <a:endParaRPr lang="en-US"/>
          </a:p>
        </c:txPr>
        <c:crossAx val="84568320"/>
        <c:crosses val="autoZero"/>
        <c:crossBetween val="between"/>
      </c:valAx>
      <c:spPr>
        <a:noFill/>
        <a:ln w="30118">
          <a:noFill/>
        </a:ln>
      </c:spPr>
    </c:plotArea>
    <c:plotVisOnly val="1"/>
    <c:dispBlanksAs val="gap"/>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dLbls/>
        <c:axId val="84592512"/>
        <c:axId val="84594048"/>
      </c:barChart>
      <c:catAx>
        <c:axId val="84592512"/>
        <c:scaling>
          <c:orientation val="minMax"/>
        </c:scaling>
        <c:axPos val="b"/>
        <c:majorTickMark val="none"/>
        <c:tickLblPos val="nextTo"/>
        <c:crossAx val="84594048"/>
        <c:crosses val="autoZero"/>
        <c:auto val="1"/>
        <c:lblAlgn val="ctr"/>
        <c:lblOffset val="100"/>
      </c:catAx>
      <c:valAx>
        <c:axId val="84594048"/>
        <c:scaling>
          <c:orientation val="minMax"/>
        </c:scaling>
        <c:delete val="1"/>
        <c:axPos val="l"/>
        <c:numFmt formatCode="#,##0" sourceLinked="1"/>
        <c:majorTickMark val="none"/>
        <c:tickLblPos val="none"/>
        <c:crossAx val="84592512"/>
        <c:crosses val="autoZero"/>
        <c:crossBetween val="between"/>
      </c:valAx>
      <c:dTable>
        <c:showHorzBorder val="1"/>
        <c:showVertBorder val="1"/>
        <c:showOutline val="1"/>
        <c:showKeys val="1"/>
        <c:txPr>
          <a:bodyPr/>
          <a:lstStyle/>
          <a:p>
            <a:pPr rtl="0">
              <a:defRPr sz="500"/>
            </a:pPr>
            <a:endParaRPr lang="en-US"/>
          </a:p>
        </c:txPr>
      </c:dTable>
      <c:spPr>
        <a:noFill/>
        <a:ln w="25400">
          <a:noFill/>
        </a:ln>
      </c:spPr>
    </c:plotArea>
    <c:plotVisOnly val="1"/>
    <c:dispBlanksAs val="gap"/>
  </c:chart>
  <c:txPr>
    <a:bodyPr/>
    <a:lstStyle/>
    <a:p>
      <a:pPr>
        <a:defRPr sz="7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style val="8"/>
  <c:chart>
    <c:title>
      <c:tx>
        <c:rich>
          <a:bodyPr/>
          <a:lstStyle/>
          <a:p>
            <a:pPr>
              <a:defRPr/>
            </a:pPr>
            <a:r>
              <a:rPr lang="en-ZA" dirty="0" smtClean="0"/>
              <a:t>INSPECTIONS</a:t>
            </a:r>
            <a:endParaRPr lang="en-ZA" dirty="0"/>
          </a:p>
        </c:rich>
      </c:tx>
    </c:title>
    <c:plotArea>
      <c:layout/>
      <c:barChart>
        <c:barDir val="col"/>
        <c:grouping val="clustered"/>
        <c:ser>
          <c:idx val="0"/>
          <c:order val="0"/>
          <c:tx>
            <c:strRef>
              <c:f>Sheet1!$B$1</c:f>
              <c:strCache>
                <c:ptCount val="1"/>
                <c:pt idx="0">
                  <c:v>Inspected</c:v>
                </c:pt>
              </c:strCache>
            </c:strRef>
          </c:tx>
          <c:cat>
            <c:strRef>
              <c:f>Sheet1!$A$2:$A$12</c:f>
              <c:strCache>
                <c:ptCount val="11"/>
                <c:pt idx="0">
                  <c:v>BCEA</c:v>
                </c:pt>
                <c:pt idx="1">
                  <c:v>Private Security</c:v>
                </c:pt>
                <c:pt idx="2">
                  <c:v>Hospitality</c:v>
                </c:pt>
                <c:pt idx="3">
                  <c:v>Wholesale &amp; Retail</c:v>
                </c:pt>
                <c:pt idx="4">
                  <c:v>Domestic Worker</c:v>
                </c:pt>
                <c:pt idx="5">
                  <c:v>Farm Worker</c:v>
                </c:pt>
                <c:pt idx="6">
                  <c:v>Forestry</c:v>
                </c:pt>
                <c:pt idx="7">
                  <c:v>Construction</c:v>
                </c:pt>
                <c:pt idx="8">
                  <c:v>PEA</c:v>
                </c:pt>
                <c:pt idx="9">
                  <c:v>MSC</c:v>
                </c:pt>
                <c:pt idx="10">
                  <c:v>Taxi Sector</c:v>
                </c:pt>
              </c:strCache>
            </c:strRef>
          </c:cat>
          <c:val>
            <c:numRef>
              <c:f>Sheet1!$B$2:$B$12</c:f>
              <c:numCache>
                <c:formatCode>General</c:formatCode>
                <c:ptCount val="11"/>
                <c:pt idx="0">
                  <c:v>4489</c:v>
                </c:pt>
                <c:pt idx="1">
                  <c:v>8790</c:v>
                </c:pt>
                <c:pt idx="2">
                  <c:v>12769</c:v>
                </c:pt>
                <c:pt idx="3">
                  <c:v>89799</c:v>
                </c:pt>
                <c:pt idx="4">
                  <c:v>22300</c:v>
                </c:pt>
                <c:pt idx="5">
                  <c:v>13890</c:v>
                </c:pt>
                <c:pt idx="6">
                  <c:v>1600</c:v>
                </c:pt>
                <c:pt idx="7">
                  <c:v>3800</c:v>
                </c:pt>
                <c:pt idx="8">
                  <c:v>2848</c:v>
                </c:pt>
                <c:pt idx="9">
                  <c:v>3723</c:v>
                </c:pt>
                <c:pt idx="10">
                  <c:v>1990</c:v>
                </c:pt>
              </c:numCache>
            </c:numRef>
          </c:val>
          <c:extLst xmlns:c16r2="http://schemas.microsoft.com/office/drawing/2015/06/chart">
            <c:ext xmlns:c16="http://schemas.microsoft.com/office/drawing/2014/chart" uri="{C3380CC4-5D6E-409C-BE32-E72D297353CC}">
              <c16:uniqueId val="{00000000-1349-4663-A5E5-F090F38ACAC1}"/>
            </c:ext>
          </c:extLst>
        </c:ser>
        <c:ser>
          <c:idx val="1"/>
          <c:order val="1"/>
          <c:tx>
            <c:strRef>
              <c:f>Sheet1!$C$1</c:f>
              <c:strCache>
                <c:ptCount val="1"/>
                <c:pt idx="0">
                  <c:v>Complied</c:v>
                </c:pt>
              </c:strCache>
            </c:strRef>
          </c:tx>
          <c:cat>
            <c:strRef>
              <c:f>Sheet1!$A$2:$A$12</c:f>
              <c:strCache>
                <c:ptCount val="11"/>
                <c:pt idx="0">
                  <c:v>BCEA</c:v>
                </c:pt>
                <c:pt idx="1">
                  <c:v>Private Security</c:v>
                </c:pt>
                <c:pt idx="2">
                  <c:v>Hospitality</c:v>
                </c:pt>
                <c:pt idx="3">
                  <c:v>Wholesale &amp; Retail</c:v>
                </c:pt>
                <c:pt idx="4">
                  <c:v>Domestic Worker</c:v>
                </c:pt>
                <c:pt idx="5">
                  <c:v>Farm Worker</c:v>
                </c:pt>
                <c:pt idx="6">
                  <c:v>Forestry</c:v>
                </c:pt>
                <c:pt idx="7">
                  <c:v>Construction</c:v>
                </c:pt>
                <c:pt idx="8">
                  <c:v>PEA</c:v>
                </c:pt>
                <c:pt idx="9">
                  <c:v>MSC</c:v>
                </c:pt>
                <c:pt idx="10">
                  <c:v>Taxi Sector</c:v>
                </c:pt>
              </c:strCache>
            </c:strRef>
          </c:cat>
          <c:val>
            <c:numRef>
              <c:f>Sheet1!$C$2:$C$12</c:f>
              <c:numCache>
                <c:formatCode>General</c:formatCode>
                <c:ptCount val="11"/>
                <c:pt idx="0">
                  <c:v>4000</c:v>
                </c:pt>
                <c:pt idx="1">
                  <c:v>4568</c:v>
                </c:pt>
                <c:pt idx="2">
                  <c:v>11189</c:v>
                </c:pt>
                <c:pt idx="3">
                  <c:v>81890</c:v>
                </c:pt>
                <c:pt idx="4">
                  <c:v>19800</c:v>
                </c:pt>
                <c:pt idx="5">
                  <c:v>12766</c:v>
                </c:pt>
                <c:pt idx="6">
                  <c:v>1300</c:v>
                </c:pt>
                <c:pt idx="7">
                  <c:v>2505</c:v>
                </c:pt>
                <c:pt idx="8">
                  <c:v>2600</c:v>
                </c:pt>
                <c:pt idx="9">
                  <c:v>3560</c:v>
                </c:pt>
                <c:pt idx="10">
                  <c:v>820</c:v>
                </c:pt>
              </c:numCache>
            </c:numRef>
          </c:val>
          <c:extLst xmlns:c16r2="http://schemas.microsoft.com/office/drawing/2015/06/chart">
            <c:ext xmlns:c16="http://schemas.microsoft.com/office/drawing/2014/chart" uri="{C3380CC4-5D6E-409C-BE32-E72D297353CC}">
              <c16:uniqueId val="{00000001-1349-4663-A5E5-F090F38ACAC1}"/>
            </c:ext>
          </c:extLst>
        </c:ser>
        <c:ser>
          <c:idx val="2"/>
          <c:order val="2"/>
          <c:tx>
            <c:strRef>
              <c:f>Sheet1!$D$1</c:f>
              <c:strCache>
                <c:ptCount val="1"/>
                <c:pt idx="0">
                  <c:v>Non compliant</c:v>
                </c:pt>
              </c:strCache>
            </c:strRef>
          </c:tx>
          <c:cat>
            <c:strRef>
              <c:f>Sheet1!$A$2:$A$12</c:f>
              <c:strCache>
                <c:ptCount val="11"/>
                <c:pt idx="0">
                  <c:v>BCEA</c:v>
                </c:pt>
                <c:pt idx="1">
                  <c:v>Private Security</c:v>
                </c:pt>
                <c:pt idx="2">
                  <c:v>Hospitality</c:v>
                </c:pt>
                <c:pt idx="3">
                  <c:v>Wholesale &amp; Retail</c:v>
                </c:pt>
                <c:pt idx="4">
                  <c:v>Domestic Worker</c:v>
                </c:pt>
                <c:pt idx="5">
                  <c:v>Farm Worker</c:v>
                </c:pt>
                <c:pt idx="6">
                  <c:v>Forestry</c:v>
                </c:pt>
                <c:pt idx="7">
                  <c:v>Construction</c:v>
                </c:pt>
                <c:pt idx="8">
                  <c:v>PEA</c:v>
                </c:pt>
                <c:pt idx="9">
                  <c:v>MSC</c:v>
                </c:pt>
                <c:pt idx="10">
                  <c:v>Taxi Sector</c:v>
                </c:pt>
              </c:strCache>
            </c:strRef>
          </c:cat>
          <c:val>
            <c:numRef>
              <c:f>Sheet1!$D$2:$D$12</c:f>
              <c:numCache>
                <c:formatCode>General</c:formatCode>
                <c:ptCount val="11"/>
                <c:pt idx="0">
                  <c:v>489</c:v>
                </c:pt>
                <c:pt idx="1">
                  <c:v>4222</c:v>
                </c:pt>
                <c:pt idx="2">
                  <c:v>1580</c:v>
                </c:pt>
                <c:pt idx="3">
                  <c:v>7909</c:v>
                </c:pt>
                <c:pt idx="4">
                  <c:v>2500</c:v>
                </c:pt>
                <c:pt idx="5">
                  <c:v>1124</c:v>
                </c:pt>
                <c:pt idx="6">
                  <c:v>300</c:v>
                </c:pt>
                <c:pt idx="7">
                  <c:v>1295</c:v>
                </c:pt>
                <c:pt idx="8">
                  <c:v>248</c:v>
                </c:pt>
                <c:pt idx="9">
                  <c:v>163</c:v>
                </c:pt>
                <c:pt idx="10">
                  <c:v>1170</c:v>
                </c:pt>
              </c:numCache>
            </c:numRef>
          </c:val>
          <c:extLst xmlns:c16r2="http://schemas.microsoft.com/office/drawing/2015/06/chart">
            <c:ext xmlns:c16="http://schemas.microsoft.com/office/drawing/2014/chart" uri="{C3380CC4-5D6E-409C-BE32-E72D297353CC}">
              <c16:uniqueId val="{00000002-1349-4663-A5E5-F090F38ACAC1}"/>
            </c:ext>
          </c:extLst>
        </c:ser>
        <c:ser>
          <c:idx val="3"/>
          <c:order val="3"/>
          <c:tx>
            <c:strRef>
              <c:f>Sheet1!$E$1</c:f>
              <c:strCache>
                <c:ptCount val="1"/>
                <c:pt idx="0">
                  <c:v>Issued with Notices</c:v>
                </c:pt>
              </c:strCache>
            </c:strRef>
          </c:tx>
          <c:cat>
            <c:strRef>
              <c:f>Sheet1!$A$2:$A$12</c:f>
              <c:strCache>
                <c:ptCount val="11"/>
                <c:pt idx="0">
                  <c:v>BCEA</c:v>
                </c:pt>
                <c:pt idx="1">
                  <c:v>Private Security</c:v>
                </c:pt>
                <c:pt idx="2">
                  <c:v>Hospitality</c:v>
                </c:pt>
                <c:pt idx="3">
                  <c:v>Wholesale &amp; Retail</c:v>
                </c:pt>
                <c:pt idx="4">
                  <c:v>Domestic Worker</c:v>
                </c:pt>
                <c:pt idx="5">
                  <c:v>Farm Worker</c:v>
                </c:pt>
                <c:pt idx="6">
                  <c:v>Forestry</c:v>
                </c:pt>
                <c:pt idx="7">
                  <c:v>Construction</c:v>
                </c:pt>
                <c:pt idx="8">
                  <c:v>PEA</c:v>
                </c:pt>
                <c:pt idx="9">
                  <c:v>MSC</c:v>
                </c:pt>
                <c:pt idx="10">
                  <c:v>Taxi Sector</c:v>
                </c:pt>
              </c:strCache>
            </c:strRef>
          </c:cat>
          <c:val>
            <c:numRef>
              <c:f>Sheet1!$E$2:$E$12</c:f>
              <c:numCache>
                <c:formatCode>General</c:formatCode>
                <c:ptCount val="11"/>
                <c:pt idx="0">
                  <c:v>489</c:v>
                </c:pt>
                <c:pt idx="1">
                  <c:v>4222</c:v>
                </c:pt>
                <c:pt idx="2">
                  <c:v>1580</c:v>
                </c:pt>
                <c:pt idx="3">
                  <c:v>7909</c:v>
                </c:pt>
                <c:pt idx="4">
                  <c:v>2500</c:v>
                </c:pt>
                <c:pt idx="5">
                  <c:v>1124</c:v>
                </c:pt>
                <c:pt idx="6">
                  <c:v>300</c:v>
                </c:pt>
                <c:pt idx="7">
                  <c:v>1295</c:v>
                </c:pt>
                <c:pt idx="8">
                  <c:v>248</c:v>
                </c:pt>
                <c:pt idx="9">
                  <c:v>163</c:v>
                </c:pt>
                <c:pt idx="10">
                  <c:v>1170</c:v>
                </c:pt>
              </c:numCache>
            </c:numRef>
          </c:val>
          <c:extLst xmlns:c16r2="http://schemas.microsoft.com/office/drawing/2015/06/chart">
            <c:ext xmlns:c16="http://schemas.microsoft.com/office/drawing/2014/chart" uri="{C3380CC4-5D6E-409C-BE32-E72D297353CC}">
              <c16:uniqueId val="{00000003-1349-4663-A5E5-F090F38ACAC1}"/>
            </c:ext>
          </c:extLst>
        </c:ser>
        <c:dLbls/>
        <c:axId val="130112512"/>
        <c:axId val="130118400"/>
      </c:barChart>
      <c:catAx>
        <c:axId val="130112512"/>
        <c:scaling>
          <c:orientation val="minMax"/>
        </c:scaling>
        <c:axPos val="b"/>
        <c:numFmt formatCode="General" sourceLinked="0"/>
        <c:majorTickMark val="none"/>
        <c:tickLblPos val="nextTo"/>
        <c:txPr>
          <a:bodyPr/>
          <a:lstStyle/>
          <a:p>
            <a:pPr>
              <a:defRPr sz="1600"/>
            </a:pPr>
            <a:endParaRPr lang="en-US"/>
          </a:p>
        </c:txPr>
        <c:crossAx val="130118400"/>
        <c:crosses val="autoZero"/>
        <c:auto val="1"/>
        <c:lblAlgn val="ctr"/>
        <c:lblOffset val="100"/>
      </c:catAx>
      <c:valAx>
        <c:axId val="130118400"/>
        <c:scaling>
          <c:orientation val="minMax"/>
        </c:scaling>
        <c:axPos val="l"/>
        <c:majorGridlines/>
        <c:numFmt formatCode="General" sourceLinked="1"/>
        <c:majorTickMark val="none"/>
        <c:tickLblPos val="nextTo"/>
        <c:txPr>
          <a:bodyPr/>
          <a:lstStyle/>
          <a:p>
            <a:pPr>
              <a:defRPr sz="1600"/>
            </a:pPr>
            <a:endParaRPr lang="en-US"/>
          </a:p>
        </c:txPr>
        <c:crossAx val="130112512"/>
        <c:crosses val="autoZero"/>
        <c:crossBetween val="between"/>
      </c:valAx>
    </c:plotArea>
    <c:legend>
      <c:legendPos val="r"/>
      <c:layout>
        <c:manualLayout>
          <c:xMode val="edge"/>
          <c:yMode val="edge"/>
          <c:x val="0.75964080878779061"/>
          <c:y val="0.19462532062237364"/>
          <c:w val="0.24035919121220961"/>
          <c:h val="0.41254513127924386"/>
        </c:manualLayout>
      </c:layout>
      <c:txPr>
        <a:bodyPr/>
        <a:lstStyle/>
        <a:p>
          <a:pPr>
            <a:defRPr sz="1600"/>
          </a:pPr>
          <a:endParaRPr lang="en-US"/>
        </a:p>
      </c:txPr>
    </c:legend>
    <c:plotVisOnly val="1"/>
    <c:dispBlanksAs val="gap"/>
  </c:chart>
  <c:txPr>
    <a:bodyPr/>
    <a:lstStyle/>
    <a:p>
      <a:pPr>
        <a:defRPr sz="18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clustered"/>
        <c:varyColors val="1"/>
        <c:ser>
          <c:idx val="0"/>
          <c:order val="0"/>
          <c:dPt>
            <c:idx val="0"/>
            <c:extLst xmlns:c16r2="http://schemas.microsoft.com/office/drawing/2015/06/chart">
              <c:ext xmlns:c16="http://schemas.microsoft.com/office/drawing/2014/chart" uri="{C3380CC4-5D6E-409C-BE32-E72D297353CC}">
                <c16:uniqueId val="{00000000-26FF-4252-97E3-FFB9DE938B6D}"/>
              </c:ext>
            </c:extLst>
          </c:dPt>
          <c:dPt>
            <c:idx val="1"/>
            <c:extLst xmlns:c16r2="http://schemas.microsoft.com/office/drawing/2015/06/chart">
              <c:ext xmlns:c16="http://schemas.microsoft.com/office/drawing/2014/chart" uri="{C3380CC4-5D6E-409C-BE32-E72D297353CC}">
                <c16:uniqueId val="{00000001-26FF-4252-97E3-FFB9DE938B6D}"/>
              </c:ext>
            </c:extLst>
          </c:dPt>
          <c:dPt>
            <c:idx val="2"/>
            <c:extLst xmlns:c16r2="http://schemas.microsoft.com/office/drawing/2015/06/chart">
              <c:ext xmlns:c16="http://schemas.microsoft.com/office/drawing/2014/chart" uri="{C3380CC4-5D6E-409C-BE32-E72D297353CC}">
                <c16:uniqueId val="{00000002-26FF-4252-97E3-FFB9DE938B6D}"/>
              </c:ext>
            </c:extLst>
          </c:dPt>
          <c:dPt>
            <c:idx val="3"/>
            <c:extLst xmlns:c16r2="http://schemas.microsoft.com/office/drawing/2015/06/chart">
              <c:ext xmlns:c16="http://schemas.microsoft.com/office/drawing/2014/chart" uri="{C3380CC4-5D6E-409C-BE32-E72D297353CC}">
                <c16:uniqueId val="{00000003-26FF-4252-97E3-FFB9DE938B6D}"/>
              </c:ext>
            </c:extLst>
          </c:dPt>
          <c:dPt>
            <c:idx val="4"/>
            <c:extLst xmlns:c16r2="http://schemas.microsoft.com/office/drawing/2015/06/chart">
              <c:ext xmlns:c16="http://schemas.microsoft.com/office/drawing/2014/chart" uri="{C3380CC4-5D6E-409C-BE32-E72D297353CC}">
                <c16:uniqueId val="{00000004-26FF-4252-97E3-FFB9DE938B6D}"/>
              </c:ext>
            </c:extLst>
          </c:dPt>
          <c:dPt>
            <c:idx val="5"/>
            <c:extLst xmlns:c16r2="http://schemas.microsoft.com/office/drawing/2015/06/chart">
              <c:ext xmlns:c16="http://schemas.microsoft.com/office/drawing/2014/chart" uri="{C3380CC4-5D6E-409C-BE32-E72D297353CC}">
                <c16:uniqueId val="{00000005-26FF-4252-97E3-FFB9DE938B6D}"/>
              </c:ext>
            </c:extLst>
          </c:dPt>
          <c:dPt>
            <c:idx val="6"/>
            <c:extLst xmlns:c16r2="http://schemas.microsoft.com/office/drawing/2015/06/chart">
              <c:ext xmlns:c16="http://schemas.microsoft.com/office/drawing/2014/chart" uri="{C3380CC4-5D6E-409C-BE32-E72D297353CC}">
                <c16:uniqueId val="{00000006-26FF-4252-97E3-FFB9DE938B6D}"/>
              </c:ext>
            </c:extLst>
          </c:dPt>
          <c:dPt>
            <c:idx val="7"/>
            <c:extLst xmlns:c16r2="http://schemas.microsoft.com/office/drawing/2015/06/chart">
              <c:ext xmlns:c16="http://schemas.microsoft.com/office/drawing/2014/chart" uri="{C3380CC4-5D6E-409C-BE32-E72D297353CC}">
                <c16:uniqueId val="{00000007-26FF-4252-97E3-FFB9DE938B6D}"/>
              </c:ext>
            </c:extLst>
          </c:dPt>
          <c:dPt>
            <c:idx val="8"/>
            <c:extLst xmlns:c16r2="http://schemas.microsoft.com/office/drawing/2015/06/chart">
              <c:ext xmlns:c16="http://schemas.microsoft.com/office/drawing/2014/chart" uri="{C3380CC4-5D6E-409C-BE32-E72D297353CC}">
                <c16:uniqueId val="{00000008-26FF-4252-97E3-FFB9DE938B6D}"/>
              </c:ext>
            </c:extLst>
          </c:dPt>
          <c:dPt>
            <c:idx val="9"/>
            <c:extLst xmlns:c16r2="http://schemas.microsoft.com/office/drawing/2015/06/chart">
              <c:ext xmlns:c16="http://schemas.microsoft.com/office/drawing/2014/chart" uri="{C3380CC4-5D6E-409C-BE32-E72D297353CC}">
                <c16:uniqueId val="{00000009-26FF-4252-97E3-FFB9DE938B6D}"/>
              </c:ext>
            </c:extLst>
          </c:dPt>
          <c:dLbls>
            <c:spPr>
              <a:noFill/>
              <a:ln>
                <a:noFill/>
              </a:ln>
              <a:effectLst/>
            </c:spPr>
            <c:txPr>
              <a:bodyPr/>
              <a:lstStyle/>
              <a:p>
                <a:pPr>
                  <a:defRPr sz="1100" b="1"/>
                </a:pPr>
                <a:endParaRPr lang="en-US"/>
              </a:p>
            </c:txPr>
            <c:showVal val="1"/>
            <c:extLst xmlns:c16r2="http://schemas.microsoft.com/office/drawing/2015/06/chart">
              <c:ext xmlns:c15="http://schemas.microsoft.com/office/drawing/2012/chart" uri="{CE6537A1-D6FC-4f65-9D91-7224C49458BB}">
                <c15:showLeaderLines val="0"/>
              </c:ext>
            </c:extLst>
          </c:dLbls>
          <c:cat>
            <c:strRef>
              <c:f>'EC gender'!$A$39:$A$48</c:f>
              <c:strCache>
                <c:ptCount val="10"/>
                <c:pt idx="0">
                  <c:v>Eastern Cape</c:v>
                </c:pt>
                <c:pt idx="1">
                  <c:v>Free State</c:v>
                </c:pt>
                <c:pt idx="2">
                  <c:v>Gauteng</c:v>
                </c:pt>
                <c:pt idx="3">
                  <c:v>KwaZulu Natal</c:v>
                </c:pt>
                <c:pt idx="4">
                  <c:v>Limpopo</c:v>
                </c:pt>
                <c:pt idx="5">
                  <c:v>Mpumalanga</c:v>
                </c:pt>
                <c:pt idx="6">
                  <c:v>North West</c:v>
                </c:pt>
                <c:pt idx="7">
                  <c:v>Northern Cape</c:v>
                </c:pt>
                <c:pt idx="8">
                  <c:v>Western Cape</c:v>
                </c:pt>
                <c:pt idx="9">
                  <c:v>Online</c:v>
                </c:pt>
              </c:strCache>
            </c:strRef>
          </c:cat>
          <c:val>
            <c:numRef>
              <c:f>'EC gender'!$B$39:$B$48</c:f>
              <c:numCache>
                <c:formatCode>#,##0</c:formatCode>
                <c:ptCount val="10"/>
                <c:pt idx="0">
                  <c:v>24688</c:v>
                </c:pt>
                <c:pt idx="1">
                  <c:v>18189</c:v>
                </c:pt>
                <c:pt idx="2">
                  <c:v>36694</c:v>
                </c:pt>
                <c:pt idx="3">
                  <c:v>24032</c:v>
                </c:pt>
                <c:pt idx="4">
                  <c:v>22984</c:v>
                </c:pt>
                <c:pt idx="5">
                  <c:v>22406</c:v>
                </c:pt>
                <c:pt idx="6">
                  <c:v>17448</c:v>
                </c:pt>
                <c:pt idx="7">
                  <c:v>11579</c:v>
                </c:pt>
                <c:pt idx="8">
                  <c:v>11899</c:v>
                </c:pt>
                <c:pt idx="9">
                  <c:v>3654</c:v>
                </c:pt>
              </c:numCache>
            </c:numRef>
          </c:val>
          <c:extLst xmlns:c16r2="http://schemas.microsoft.com/office/drawing/2015/06/chart">
            <c:ext xmlns:c16="http://schemas.microsoft.com/office/drawing/2014/chart" uri="{C3380CC4-5D6E-409C-BE32-E72D297353CC}">
              <c16:uniqueId val="{0000000A-26FF-4252-97E3-FFB9DE938B6D}"/>
            </c:ext>
          </c:extLst>
        </c:ser>
        <c:dLbls/>
        <c:overlap val="-25"/>
        <c:axId val="84927232"/>
        <c:axId val="84928768"/>
      </c:barChart>
      <c:catAx>
        <c:axId val="84927232"/>
        <c:scaling>
          <c:orientation val="minMax"/>
        </c:scaling>
        <c:axPos val="l"/>
        <c:numFmt formatCode="General" sourceLinked="1"/>
        <c:majorTickMark val="none"/>
        <c:tickLblPos val="nextTo"/>
        <c:txPr>
          <a:bodyPr/>
          <a:lstStyle/>
          <a:p>
            <a:pPr>
              <a:defRPr sz="1100" b="1"/>
            </a:pPr>
            <a:endParaRPr lang="en-US"/>
          </a:p>
        </c:txPr>
        <c:crossAx val="84928768"/>
        <c:crosses val="autoZero"/>
        <c:auto val="1"/>
        <c:lblAlgn val="ctr"/>
        <c:lblOffset val="100"/>
      </c:catAx>
      <c:valAx>
        <c:axId val="84928768"/>
        <c:scaling>
          <c:orientation val="minMax"/>
        </c:scaling>
        <c:delete val="1"/>
        <c:axPos val="b"/>
        <c:numFmt formatCode="#,##0" sourceLinked="1"/>
        <c:tickLblPos val="none"/>
        <c:crossAx val="84927232"/>
        <c:crosses val="autoZero"/>
        <c:crossBetween val="between"/>
      </c:valAx>
      <c:spPr>
        <a:noFill/>
        <a:ln w="27986">
          <a:noFill/>
        </a:ln>
      </c:spPr>
    </c:plotArea>
    <c:plotVisOnly val="1"/>
    <c:dispBlanksAs val="gap"/>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clustered"/>
        <c:varyColors val="1"/>
        <c:ser>
          <c:idx val="0"/>
          <c:order val="0"/>
          <c:dLbls>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'EC disability'!$C$37:$K$37</c:f>
              <c:strCache>
                <c:ptCount val="9"/>
                <c:pt idx="0">
                  <c:v>Blindness</c:v>
                </c:pt>
                <c:pt idx="1">
                  <c:v>Deafness</c:v>
                </c:pt>
                <c:pt idx="2">
                  <c:v>Chronic Condition</c:v>
                </c:pt>
                <c:pt idx="3">
                  <c:v>Mental, Neurological</c:v>
                </c:pt>
                <c:pt idx="4">
                  <c:v>Physical Disability</c:v>
                </c:pt>
                <c:pt idx="5">
                  <c:v>Hard of Hearing</c:v>
                </c:pt>
                <c:pt idx="6">
                  <c:v>Partially Sighted</c:v>
                </c:pt>
                <c:pt idx="7">
                  <c:v>Speech Impaired</c:v>
                </c:pt>
                <c:pt idx="8">
                  <c:v>Visually Impaired</c:v>
                </c:pt>
              </c:strCache>
            </c:strRef>
          </c:cat>
          <c:val>
            <c:numRef>
              <c:f>'EC disability'!$C$49:$K$49</c:f>
              <c:numCache>
                <c:formatCode>#,##0</c:formatCode>
                <c:ptCount val="9"/>
                <c:pt idx="0">
                  <c:v>743</c:v>
                </c:pt>
                <c:pt idx="1">
                  <c:v>97</c:v>
                </c:pt>
                <c:pt idx="2">
                  <c:v>209</c:v>
                </c:pt>
                <c:pt idx="3">
                  <c:v>172</c:v>
                </c:pt>
                <c:pt idx="4">
                  <c:v>923</c:v>
                </c:pt>
                <c:pt idx="5">
                  <c:v>59</c:v>
                </c:pt>
                <c:pt idx="6">
                  <c:v>122</c:v>
                </c:pt>
                <c:pt idx="7">
                  <c:v>27</c:v>
                </c:pt>
                <c:pt idx="8">
                  <c:v>65</c:v>
                </c:pt>
              </c:numCache>
            </c:numRef>
          </c:val>
          <c:extLst xmlns:c16r2="http://schemas.microsoft.com/office/drawing/2015/06/chart">
            <c:ext xmlns:c16="http://schemas.microsoft.com/office/drawing/2014/chart" uri="{C3380CC4-5D6E-409C-BE32-E72D297353CC}">
              <c16:uniqueId val="{00000000-C819-40AD-8ADF-DAD45952247E}"/>
            </c:ext>
          </c:extLst>
        </c:ser>
        <c:dLbls>
          <c:showVal val="1"/>
        </c:dLbls>
        <c:gapWidth val="75"/>
        <c:axId val="85031168"/>
        <c:axId val="84152320"/>
      </c:barChart>
      <c:catAx>
        <c:axId val="85031168"/>
        <c:scaling>
          <c:orientation val="minMax"/>
        </c:scaling>
        <c:axPos val="l"/>
        <c:numFmt formatCode="General" sourceLinked="0"/>
        <c:majorTickMark val="none"/>
        <c:tickLblPos val="nextTo"/>
        <c:txPr>
          <a:bodyPr/>
          <a:lstStyle/>
          <a:p>
            <a:pPr>
              <a:defRPr sz="1200" b="1"/>
            </a:pPr>
            <a:endParaRPr lang="en-US"/>
          </a:p>
        </c:txPr>
        <c:crossAx val="84152320"/>
        <c:crosses val="autoZero"/>
        <c:auto val="1"/>
        <c:lblAlgn val="ctr"/>
        <c:lblOffset val="100"/>
      </c:catAx>
      <c:valAx>
        <c:axId val="84152320"/>
        <c:scaling>
          <c:orientation val="minMax"/>
        </c:scaling>
        <c:axPos val="b"/>
        <c:numFmt formatCode="#,##0" sourceLinked="1"/>
        <c:majorTickMark val="none"/>
        <c:tickLblPos val="nextTo"/>
        <c:txPr>
          <a:bodyPr/>
          <a:lstStyle/>
          <a:p>
            <a:pPr>
              <a:defRPr sz="1200" b="1"/>
            </a:pPr>
            <a:endParaRPr lang="en-US"/>
          </a:p>
        </c:txPr>
        <c:crossAx val="85031168"/>
        <c:crosses val="autoZero"/>
        <c:crossBetween val="between"/>
      </c:valAx>
    </c:plotArea>
    <c:plotVisOnly val="1"/>
    <c:dispBlanksAs val="gap"/>
  </c:chart>
  <c:externalData r:id="rId2"/>
</c:chartSpace>
</file>

<file path=ppt/charts/chart3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3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pieChart>
        <c:varyColors val="1"/>
        <c:dLbls>
          <c:showVal val="1"/>
          <c:showCatName val="1"/>
        </c:dLbls>
        <c:firstSliceAng val="0"/>
      </c:pieChart>
    </c:plotArea>
    <c:plotVisOnly val="1"/>
    <c:dispBlanksAs val="zero"/>
  </c:chart>
  <c:externalData r:id="rId2"/>
</c:chartSpace>
</file>

<file path=ppt/charts/chart3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dLbls>
          <c:showVal val="1"/>
          <c:showCatName val="1"/>
        </c:dLbls>
      </c:pie3DChart>
    </c:plotArea>
    <c:plotVisOnly val="1"/>
    <c:dispBlanksAs val="zero"/>
  </c:chart>
  <c:externalData r:id="rId2"/>
</c:chartSpace>
</file>

<file path=ppt/charts/chart35.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22065724464797409"/>
          <c:y val="1.7777251636896935E-2"/>
          <c:w val="0.72068052161256868"/>
          <c:h val="0.90844295471920034"/>
        </c:manualLayout>
      </c:layout>
      <c:barChart>
        <c:barDir val="bar"/>
        <c:grouping val="clustered"/>
        <c:varyColors val="1"/>
        <c:ser>
          <c:idx val="0"/>
          <c:order val="0"/>
          <c:dPt>
            <c:idx val="0"/>
            <c:extLst xmlns:c16r2="http://schemas.microsoft.com/office/drawing/2015/06/chart">
              <c:ext xmlns:c16="http://schemas.microsoft.com/office/drawing/2014/chart" uri="{C3380CC4-5D6E-409C-BE32-E72D297353CC}">
                <c16:uniqueId val="{00000000-62BF-4292-9C88-5506F394A7B8}"/>
              </c:ext>
            </c:extLst>
          </c:dPt>
          <c:dPt>
            <c:idx val="1"/>
            <c:extLst xmlns:c16r2="http://schemas.microsoft.com/office/drawing/2015/06/chart">
              <c:ext xmlns:c16="http://schemas.microsoft.com/office/drawing/2014/chart" uri="{C3380CC4-5D6E-409C-BE32-E72D297353CC}">
                <c16:uniqueId val="{00000001-62BF-4292-9C88-5506F394A7B8}"/>
              </c:ext>
            </c:extLst>
          </c:dPt>
          <c:dPt>
            <c:idx val="2"/>
            <c:extLst xmlns:c16r2="http://schemas.microsoft.com/office/drawing/2015/06/chart">
              <c:ext xmlns:c16="http://schemas.microsoft.com/office/drawing/2014/chart" uri="{C3380CC4-5D6E-409C-BE32-E72D297353CC}">
                <c16:uniqueId val="{00000002-62BF-4292-9C88-5506F394A7B8}"/>
              </c:ext>
            </c:extLst>
          </c:dPt>
          <c:dPt>
            <c:idx val="3"/>
            <c:extLst xmlns:c16r2="http://schemas.microsoft.com/office/drawing/2015/06/chart">
              <c:ext xmlns:c16="http://schemas.microsoft.com/office/drawing/2014/chart" uri="{C3380CC4-5D6E-409C-BE32-E72D297353CC}">
                <c16:uniqueId val="{00000003-62BF-4292-9C88-5506F394A7B8}"/>
              </c:ext>
            </c:extLst>
          </c:dPt>
          <c:dPt>
            <c:idx val="4"/>
            <c:extLst xmlns:c16r2="http://schemas.microsoft.com/office/drawing/2015/06/chart">
              <c:ext xmlns:c16="http://schemas.microsoft.com/office/drawing/2014/chart" uri="{C3380CC4-5D6E-409C-BE32-E72D297353CC}">
                <c16:uniqueId val="{00000004-62BF-4292-9C88-5506F394A7B8}"/>
              </c:ext>
            </c:extLst>
          </c:dPt>
          <c:dPt>
            <c:idx val="5"/>
            <c:extLst xmlns:c16r2="http://schemas.microsoft.com/office/drawing/2015/06/chart">
              <c:ext xmlns:c16="http://schemas.microsoft.com/office/drawing/2014/chart" uri="{C3380CC4-5D6E-409C-BE32-E72D297353CC}">
                <c16:uniqueId val="{00000005-62BF-4292-9C88-5506F394A7B8}"/>
              </c:ext>
            </c:extLst>
          </c:dPt>
          <c:dPt>
            <c:idx val="6"/>
            <c:extLst xmlns:c16r2="http://schemas.microsoft.com/office/drawing/2015/06/chart">
              <c:ext xmlns:c16="http://schemas.microsoft.com/office/drawing/2014/chart" uri="{C3380CC4-5D6E-409C-BE32-E72D297353CC}">
                <c16:uniqueId val="{00000006-62BF-4292-9C88-5506F394A7B8}"/>
              </c:ext>
            </c:extLst>
          </c:dPt>
          <c:dPt>
            <c:idx val="7"/>
            <c:extLst xmlns:c16r2="http://schemas.microsoft.com/office/drawing/2015/06/chart">
              <c:ext xmlns:c16="http://schemas.microsoft.com/office/drawing/2014/chart" uri="{C3380CC4-5D6E-409C-BE32-E72D297353CC}">
                <c16:uniqueId val="{00000007-62BF-4292-9C88-5506F394A7B8}"/>
              </c:ext>
            </c:extLst>
          </c:dPt>
          <c:dLbls>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'Opp type'!$B$50:$I$50</c:f>
              <c:strCache>
                <c:ptCount val="8"/>
                <c:pt idx="0">
                  <c:v>Formal Job</c:v>
                </c:pt>
                <c:pt idx="1">
                  <c:v>Apprenticeship</c:v>
                </c:pt>
                <c:pt idx="2">
                  <c:v>Learnership</c:v>
                </c:pt>
                <c:pt idx="3">
                  <c:v>Internship</c:v>
                </c:pt>
                <c:pt idx="4">
                  <c:v>Projects</c:v>
                </c:pt>
                <c:pt idx="5">
                  <c:v>SIPS 1</c:v>
                </c:pt>
                <c:pt idx="6">
                  <c:v>UIF-LAP</c:v>
                </c:pt>
                <c:pt idx="7">
                  <c:v>Unspecified</c:v>
                </c:pt>
              </c:strCache>
            </c:strRef>
          </c:cat>
          <c:val>
            <c:numRef>
              <c:f>'Opp type'!$B$62:$I$62</c:f>
              <c:numCache>
                <c:formatCode>#,##0</c:formatCode>
                <c:ptCount val="8"/>
                <c:pt idx="0">
                  <c:v>11844</c:v>
                </c:pt>
                <c:pt idx="1">
                  <c:v>273</c:v>
                </c:pt>
                <c:pt idx="2">
                  <c:v>2349</c:v>
                </c:pt>
                <c:pt idx="3">
                  <c:v>934</c:v>
                </c:pt>
                <c:pt idx="4">
                  <c:v>4997</c:v>
                </c:pt>
                <c:pt idx="5">
                  <c:v>271</c:v>
                </c:pt>
                <c:pt idx="6">
                  <c:v>389</c:v>
                </c:pt>
                <c:pt idx="7">
                  <c:v>19</c:v>
                </c:pt>
              </c:numCache>
            </c:numRef>
          </c:val>
          <c:extLst xmlns:c16r2="http://schemas.microsoft.com/office/drawing/2015/06/chart">
            <c:ext xmlns:c16="http://schemas.microsoft.com/office/drawing/2014/chart" uri="{C3380CC4-5D6E-409C-BE32-E72D297353CC}">
              <c16:uniqueId val="{00000008-62BF-4292-9C88-5506F394A7B8}"/>
            </c:ext>
          </c:extLst>
        </c:ser>
        <c:dLbls/>
        <c:gapWidth val="75"/>
        <c:axId val="85233024"/>
        <c:axId val="85251200"/>
      </c:barChart>
      <c:catAx>
        <c:axId val="85233024"/>
        <c:scaling>
          <c:orientation val="minMax"/>
        </c:scaling>
        <c:axPos val="l"/>
        <c:numFmt formatCode="General" sourceLinked="1"/>
        <c:majorTickMark val="none"/>
        <c:tickLblPos val="nextTo"/>
        <c:txPr>
          <a:bodyPr/>
          <a:lstStyle/>
          <a:p>
            <a:pPr>
              <a:defRPr sz="1200" b="1"/>
            </a:pPr>
            <a:endParaRPr lang="en-US"/>
          </a:p>
        </c:txPr>
        <c:crossAx val="85251200"/>
        <c:crosses val="autoZero"/>
        <c:auto val="1"/>
        <c:lblAlgn val="ctr"/>
        <c:lblOffset val="100"/>
      </c:catAx>
      <c:valAx>
        <c:axId val="85251200"/>
        <c:scaling>
          <c:orientation val="minMax"/>
        </c:scaling>
        <c:axPos val="b"/>
        <c:numFmt formatCode="#,##0" sourceLinked="1"/>
        <c:majorTickMark val="none"/>
        <c:tickLblPos val="nextTo"/>
        <c:txPr>
          <a:bodyPr/>
          <a:lstStyle/>
          <a:p>
            <a:pPr>
              <a:defRPr sz="1100" b="1"/>
            </a:pPr>
            <a:endParaRPr lang="en-US"/>
          </a:p>
        </c:txPr>
        <c:crossAx val="85233024"/>
        <c:crosses val="autoZero"/>
        <c:crossBetween val="between"/>
      </c:valAx>
      <c:spPr>
        <a:noFill/>
        <a:ln w="30238">
          <a:noFill/>
        </a:ln>
      </c:spPr>
    </c:plotArea>
    <c:plotVisOnly val="1"/>
    <c:dispBlanksAs val="gap"/>
  </c:chart>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clustered"/>
        <c:varyColors val="1"/>
        <c:dLbls>
          <c:showVal val="1"/>
        </c:dLbls>
        <c:gapWidth val="75"/>
        <c:axId val="85535744"/>
        <c:axId val="85566208"/>
      </c:barChart>
      <c:catAx>
        <c:axId val="85535744"/>
        <c:scaling>
          <c:orientation val="minMax"/>
        </c:scaling>
        <c:axPos val="l"/>
        <c:majorTickMark val="none"/>
        <c:tickLblPos val="nextTo"/>
        <c:crossAx val="85566208"/>
        <c:crosses val="autoZero"/>
        <c:auto val="1"/>
        <c:lblAlgn val="ctr"/>
        <c:lblOffset val="100"/>
      </c:catAx>
      <c:valAx>
        <c:axId val="85566208"/>
        <c:scaling>
          <c:orientation val="minMax"/>
        </c:scaling>
        <c:axPos val="b"/>
        <c:numFmt formatCode="#,##0" sourceLinked="1"/>
        <c:majorTickMark val="none"/>
        <c:tickLblPos val="nextTo"/>
        <c:crossAx val="85535744"/>
        <c:crosses val="autoZero"/>
        <c:crossBetween val="between"/>
      </c:valAx>
    </c:plotArea>
    <c:plotVisOnly val="1"/>
    <c:dispBlanksAs val="gap"/>
  </c:chart>
  <c:externalData r:id="rId2"/>
</c:chartSpace>
</file>

<file path=ppt/charts/chart37.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35879396386074902"/>
          <c:y val="3.3428090124236684E-2"/>
          <c:w val="0.58679929450711665"/>
          <c:h val="0.90481538623515878"/>
        </c:manualLayout>
      </c:layout>
      <c:barChart>
        <c:barDir val="bar"/>
        <c:grouping val="clustered"/>
        <c:varyColors val="1"/>
        <c:ser>
          <c:idx val="0"/>
          <c:order val="0"/>
          <c:dPt>
            <c:idx val="0"/>
            <c:extLst xmlns:c16r2="http://schemas.microsoft.com/office/drawing/2015/06/chart">
              <c:ext xmlns:c16="http://schemas.microsoft.com/office/drawing/2014/chart" uri="{C3380CC4-5D6E-409C-BE32-E72D297353CC}">
                <c16:uniqueId val="{00000000-9680-45FB-A4CB-46FB70907383}"/>
              </c:ext>
            </c:extLst>
          </c:dPt>
          <c:dPt>
            <c:idx val="1"/>
            <c:extLst xmlns:c16r2="http://schemas.microsoft.com/office/drawing/2015/06/chart">
              <c:ext xmlns:c16="http://schemas.microsoft.com/office/drawing/2014/chart" uri="{C3380CC4-5D6E-409C-BE32-E72D297353CC}">
                <c16:uniqueId val="{00000001-9680-45FB-A4CB-46FB70907383}"/>
              </c:ext>
            </c:extLst>
          </c:dPt>
          <c:dPt>
            <c:idx val="2"/>
            <c:extLst xmlns:c16r2="http://schemas.microsoft.com/office/drawing/2015/06/chart">
              <c:ext xmlns:c16="http://schemas.microsoft.com/office/drawing/2014/chart" uri="{C3380CC4-5D6E-409C-BE32-E72D297353CC}">
                <c16:uniqueId val="{00000002-9680-45FB-A4CB-46FB70907383}"/>
              </c:ext>
            </c:extLst>
          </c:dPt>
          <c:dPt>
            <c:idx val="3"/>
            <c:extLst xmlns:c16r2="http://schemas.microsoft.com/office/drawing/2015/06/chart">
              <c:ext xmlns:c16="http://schemas.microsoft.com/office/drawing/2014/chart" uri="{C3380CC4-5D6E-409C-BE32-E72D297353CC}">
                <c16:uniqueId val="{00000003-9680-45FB-A4CB-46FB70907383}"/>
              </c:ext>
            </c:extLst>
          </c:dPt>
          <c:dPt>
            <c:idx val="4"/>
            <c:extLst xmlns:c16r2="http://schemas.microsoft.com/office/drawing/2015/06/chart">
              <c:ext xmlns:c16="http://schemas.microsoft.com/office/drawing/2014/chart" uri="{C3380CC4-5D6E-409C-BE32-E72D297353CC}">
                <c16:uniqueId val="{00000004-9680-45FB-A4CB-46FB70907383}"/>
              </c:ext>
            </c:extLst>
          </c:dPt>
          <c:dPt>
            <c:idx val="5"/>
            <c:extLst xmlns:c16r2="http://schemas.microsoft.com/office/drawing/2015/06/chart">
              <c:ext xmlns:c16="http://schemas.microsoft.com/office/drawing/2014/chart" uri="{C3380CC4-5D6E-409C-BE32-E72D297353CC}">
                <c16:uniqueId val="{00000005-9680-45FB-A4CB-46FB70907383}"/>
              </c:ext>
            </c:extLst>
          </c:dPt>
          <c:dPt>
            <c:idx val="6"/>
            <c:extLst xmlns:c16r2="http://schemas.microsoft.com/office/drawing/2015/06/chart">
              <c:ext xmlns:c16="http://schemas.microsoft.com/office/drawing/2014/chart" uri="{C3380CC4-5D6E-409C-BE32-E72D297353CC}">
                <c16:uniqueId val="{00000006-9680-45FB-A4CB-46FB70907383}"/>
              </c:ext>
            </c:extLst>
          </c:dPt>
          <c:dPt>
            <c:idx val="7"/>
            <c:extLst xmlns:c16r2="http://schemas.microsoft.com/office/drawing/2015/06/chart">
              <c:ext xmlns:c16="http://schemas.microsoft.com/office/drawing/2014/chart" uri="{C3380CC4-5D6E-409C-BE32-E72D297353CC}">
                <c16:uniqueId val="{00000007-9680-45FB-A4CB-46FB70907383}"/>
              </c:ext>
            </c:extLst>
          </c:dPt>
          <c:dPt>
            <c:idx val="8"/>
            <c:extLst xmlns:c16r2="http://schemas.microsoft.com/office/drawing/2015/06/chart">
              <c:ext xmlns:c16="http://schemas.microsoft.com/office/drawing/2014/chart" uri="{C3380CC4-5D6E-409C-BE32-E72D297353CC}">
                <c16:uniqueId val="{00000008-9680-45FB-A4CB-46FB70907383}"/>
              </c:ext>
            </c:extLst>
          </c:dPt>
          <c:dPt>
            <c:idx val="9"/>
            <c:extLst xmlns:c16r2="http://schemas.microsoft.com/office/drawing/2015/06/chart">
              <c:ext xmlns:c16="http://schemas.microsoft.com/office/drawing/2014/chart" uri="{C3380CC4-5D6E-409C-BE32-E72D297353CC}">
                <c16:uniqueId val="{00000009-9680-45FB-A4CB-46FB70907383}"/>
              </c:ext>
            </c:extLst>
          </c:dPt>
          <c:dPt>
            <c:idx val="10"/>
            <c:extLst xmlns:c16r2="http://schemas.microsoft.com/office/drawing/2015/06/chart">
              <c:ext xmlns:c16="http://schemas.microsoft.com/office/drawing/2014/chart" uri="{C3380CC4-5D6E-409C-BE32-E72D297353CC}">
                <c16:uniqueId val="{0000000A-9680-45FB-A4CB-46FB70907383}"/>
              </c:ext>
            </c:extLst>
          </c:dPt>
          <c:dPt>
            <c:idx val="11"/>
            <c:extLst xmlns:c16r2="http://schemas.microsoft.com/office/drawing/2015/06/chart">
              <c:ext xmlns:c16="http://schemas.microsoft.com/office/drawing/2014/chart" uri="{C3380CC4-5D6E-409C-BE32-E72D297353CC}">
                <c16:uniqueId val="{0000000B-9680-45FB-A4CB-46FB70907383}"/>
              </c:ext>
            </c:extLst>
          </c:dPt>
          <c:dPt>
            <c:idx val="12"/>
            <c:extLst xmlns:c16r2="http://schemas.microsoft.com/office/drawing/2015/06/chart">
              <c:ext xmlns:c16="http://schemas.microsoft.com/office/drawing/2014/chart" uri="{C3380CC4-5D6E-409C-BE32-E72D297353CC}">
                <c16:uniqueId val="{0000000C-9680-45FB-A4CB-46FB70907383}"/>
              </c:ext>
            </c:extLst>
          </c:dPt>
          <c:dPt>
            <c:idx val="13"/>
            <c:extLst xmlns:c16r2="http://schemas.microsoft.com/office/drawing/2015/06/chart">
              <c:ext xmlns:c16="http://schemas.microsoft.com/office/drawing/2014/chart" uri="{C3380CC4-5D6E-409C-BE32-E72D297353CC}">
                <c16:uniqueId val="{0000000D-9680-45FB-A4CB-46FB70907383}"/>
              </c:ext>
            </c:extLst>
          </c:dPt>
          <c:dPt>
            <c:idx val="14"/>
            <c:extLst xmlns:c16r2="http://schemas.microsoft.com/office/drawing/2015/06/chart">
              <c:ext xmlns:c16="http://schemas.microsoft.com/office/drawing/2014/chart" uri="{C3380CC4-5D6E-409C-BE32-E72D297353CC}">
                <c16:uniqueId val="{0000000E-9680-45FB-A4CB-46FB70907383}"/>
              </c:ext>
            </c:extLst>
          </c:dPt>
          <c:dPt>
            <c:idx val="15"/>
            <c:extLst xmlns:c16r2="http://schemas.microsoft.com/office/drawing/2015/06/chart">
              <c:ext xmlns:c16="http://schemas.microsoft.com/office/drawing/2014/chart" uri="{C3380CC4-5D6E-409C-BE32-E72D297353CC}">
                <c16:uniqueId val="{0000000F-9680-45FB-A4CB-46FB70907383}"/>
              </c:ext>
            </c:extLst>
          </c:dPt>
          <c:dPt>
            <c:idx val="16"/>
            <c:extLst xmlns:c16r2="http://schemas.microsoft.com/office/drawing/2015/06/chart">
              <c:ext xmlns:c16="http://schemas.microsoft.com/office/drawing/2014/chart" uri="{C3380CC4-5D6E-409C-BE32-E72D297353CC}">
                <c16:uniqueId val="{00000010-9680-45FB-A4CB-46FB70907383}"/>
              </c:ext>
            </c:extLst>
          </c:dPt>
          <c:dPt>
            <c:idx val="17"/>
            <c:extLst xmlns:c16r2="http://schemas.microsoft.com/office/drawing/2015/06/chart">
              <c:ext xmlns:c16="http://schemas.microsoft.com/office/drawing/2014/chart" uri="{C3380CC4-5D6E-409C-BE32-E72D297353CC}">
                <c16:uniqueId val="{00000011-9680-45FB-A4CB-46FB70907383}"/>
              </c:ext>
            </c:extLst>
          </c:dPt>
          <c:dPt>
            <c:idx val="18"/>
            <c:extLst xmlns:c16r2="http://schemas.microsoft.com/office/drawing/2015/06/chart">
              <c:ext xmlns:c16="http://schemas.microsoft.com/office/drawing/2014/chart" uri="{C3380CC4-5D6E-409C-BE32-E72D297353CC}">
                <c16:uniqueId val="{00000012-9680-45FB-A4CB-46FB70907383}"/>
              </c:ext>
            </c:extLst>
          </c:dPt>
          <c:dPt>
            <c:idx val="19"/>
            <c:extLst xmlns:c16r2="http://schemas.microsoft.com/office/drawing/2015/06/chart">
              <c:ext xmlns:c16="http://schemas.microsoft.com/office/drawing/2014/chart" uri="{C3380CC4-5D6E-409C-BE32-E72D297353CC}">
                <c16:uniqueId val="{00000013-9680-45FB-A4CB-46FB70907383}"/>
              </c:ext>
            </c:extLst>
          </c:dPt>
          <c:dPt>
            <c:idx val="20"/>
            <c:extLst xmlns:c16r2="http://schemas.microsoft.com/office/drawing/2015/06/chart">
              <c:ext xmlns:c16="http://schemas.microsoft.com/office/drawing/2014/chart" uri="{C3380CC4-5D6E-409C-BE32-E72D297353CC}">
                <c16:uniqueId val="{00000014-9680-45FB-A4CB-46FB70907383}"/>
              </c:ext>
            </c:extLst>
          </c:dPt>
          <c:dLbls>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'Plac economic'!$B$65:$V$65</c:f>
              <c:strCache>
                <c:ptCount val="21"/>
                <c:pt idx="0">
                  <c:v>Financial accounting</c:v>
                </c:pt>
                <c:pt idx="1">
                  <c:v>Banking</c:v>
                </c:pt>
                <c:pt idx="2">
                  <c:v>Chemical</c:v>
                </c:pt>
                <c:pt idx="3">
                  <c:v>Clothing &amp; Textile</c:v>
                </c:pt>
                <c:pt idx="4">
                  <c:v>Construction</c:v>
                </c:pt>
                <c:pt idx="5">
                  <c:v>Education</c:v>
                </c:pt>
                <c:pt idx="6">
                  <c:v>Energy</c:v>
                </c:pt>
                <c:pt idx="7">
                  <c:v>Food &amp; beverage</c:v>
                </c:pt>
                <c:pt idx="8">
                  <c:v>Forestry</c:v>
                </c:pt>
                <c:pt idx="9">
                  <c:v>Health &amp; welfare</c:v>
                </c:pt>
                <c:pt idx="10">
                  <c:v>Information technology</c:v>
                </c:pt>
                <c:pt idx="11">
                  <c:v>Insurance</c:v>
                </c:pt>
                <c:pt idx="12">
                  <c:v>Local Government</c:v>
                </c:pt>
                <c:pt idx="13">
                  <c:v>Media &amp; Printing</c:v>
                </c:pt>
                <c:pt idx="14">
                  <c:v>Mining</c:v>
                </c:pt>
                <c:pt idx="15">
                  <c:v>Manufacturing</c:v>
                </c:pt>
                <c:pt idx="16">
                  <c:v>Safety &amp; Security</c:v>
                </c:pt>
                <c:pt idx="17">
                  <c:v>Agriculture</c:v>
                </c:pt>
                <c:pt idx="18">
                  <c:v>Public service</c:v>
                </c:pt>
                <c:pt idx="19">
                  <c:v>Transport</c:v>
                </c:pt>
                <c:pt idx="20">
                  <c:v>Services</c:v>
                </c:pt>
              </c:strCache>
            </c:strRef>
          </c:cat>
          <c:val>
            <c:numRef>
              <c:f>'Plac economic'!$B$77:$V$77</c:f>
              <c:numCache>
                <c:formatCode>#,##0</c:formatCode>
                <c:ptCount val="21"/>
                <c:pt idx="0">
                  <c:v>4</c:v>
                </c:pt>
                <c:pt idx="1">
                  <c:v>6</c:v>
                </c:pt>
                <c:pt idx="2">
                  <c:v>0</c:v>
                </c:pt>
                <c:pt idx="3">
                  <c:v>19</c:v>
                </c:pt>
                <c:pt idx="4">
                  <c:v>554</c:v>
                </c:pt>
                <c:pt idx="5">
                  <c:v>151</c:v>
                </c:pt>
                <c:pt idx="6">
                  <c:v>93</c:v>
                </c:pt>
                <c:pt idx="7">
                  <c:v>0</c:v>
                </c:pt>
                <c:pt idx="8">
                  <c:v>33</c:v>
                </c:pt>
                <c:pt idx="9">
                  <c:v>70</c:v>
                </c:pt>
                <c:pt idx="10">
                  <c:v>31</c:v>
                </c:pt>
                <c:pt idx="11">
                  <c:v>285</c:v>
                </c:pt>
                <c:pt idx="12">
                  <c:v>0</c:v>
                </c:pt>
                <c:pt idx="13">
                  <c:v>187</c:v>
                </c:pt>
                <c:pt idx="14">
                  <c:v>88</c:v>
                </c:pt>
                <c:pt idx="15">
                  <c:v>360</c:v>
                </c:pt>
                <c:pt idx="16">
                  <c:v>965</c:v>
                </c:pt>
                <c:pt idx="17">
                  <c:v>1220</c:v>
                </c:pt>
                <c:pt idx="18">
                  <c:v>92</c:v>
                </c:pt>
                <c:pt idx="19">
                  <c:v>107</c:v>
                </c:pt>
                <c:pt idx="20">
                  <c:v>392</c:v>
                </c:pt>
              </c:numCache>
            </c:numRef>
          </c:val>
          <c:extLst xmlns:c16r2="http://schemas.microsoft.com/office/drawing/2015/06/chart">
            <c:ext xmlns:c16="http://schemas.microsoft.com/office/drawing/2014/chart" uri="{C3380CC4-5D6E-409C-BE32-E72D297353CC}">
              <c16:uniqueId val="{00000015-9680-45FB-A4CB-46FB70907383}"/>
            </c:ext>
          </c:extLst>
        </c:ser>
        <c:dLbls/>
        <c:gapWidth val="75"/>
        <c:axId val="85727488"/>
        <c:axId val="85741568"/>
      </c:barChart>
      <c:catAx>
        <c:axId val="85727488"/>
        <c:scaling>
          <c:orientation val="minMax"/>
        </c:scaling>
        <c:axPos val="l"/>
        <c:numFmt formatCode="General" sourceLinked="1"/>
        <c:majorTickMark val="none"/>
        <c:tickLblPos val="nextTo"/>
        <c:txPr>
          <a:bodyPr/>
          <a:lstStyle/>
          <a:p>
            <a:pPr>
              <a:defRPr sz="1200" b="1"/>
            </a:pPr>
            <a:endParaRPr lang="en-US"/>
          </a:p>
        </c:txPr>
        <c:crossAx val="85741568"/>
        <c:crosses val="autoZero"/>
        <c:auto val="1"/>
        <c:lblAlgn val="ctr"/>
        <c:lblOffset val="100"/>
      </c:catAx>
      <c:valAx>
        <c:axId val="85741568"/>
        <c:scaling>
          <c:orientation val="minMax"/>
        </c:scaling>
        <c:axPos val="b"/>
        <c:numFmt formatCode="#,##0" sourceLinked="1"/>
        <c:majorTickMark val="none"/>
        <c:tickLblPos val="nextTo"/>
        <c:crossAx val="85727488"/>
        <c:crosses val="autoZero"/>
        <c:crossBetween val="between"/>
      </c:valAx>
      <c:spPr>
        <a:noFill/>
        <a:ln w="29702">
          <a:noFill/>
        </a:ln>
      </c:spPr>
    </c:plotArea>
    <c:plotVisOnly val="1"/>
    <c:dispBlanksAs val="gap"/>
  </c:chart>
  <c:txPr>
    <a:bodyPr/>
    <a:lstStyle/>
    <a:p>
      <a:pPr>
        <a:defRPr sz="1052"/>
      </a:pPr>
      <a:endParaRPr lang="en-U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86077824"/>
        <c:axId val="86079360"/>
      </c:barChart>
      <c:catAx>
        <c:axId val="86077824"/>
        <c:scaling>
          <c:orientation val="minMax"/>
        </c:scaling>
        <c:axPos val="b"/>
        <c:majorTickMark val="none"/>
        <c:tickLblPos val="nextTo"/>
        <c:crossAx val="86079360"/>
        <c:crosses val="autoZero"/>
        <c:auto val="1"/>
        <c:lblAlgn val="ctr"/>
        <c:lblOffset val="100"/>
      </c:catAx>
      <c:valAx>
        <c:axId val="86079360"/>
        <c:scaling>
          <c:orientation val="minMax"/>
        </c:scaling>
        <c:axPos val="l"/>
        <c:numFmt formatCode="#,##0" sourceLinked="1"/>
        <c:majorTickMark val="none"/>
        <c:tickLblPos val="nextTo"/>
        <c:crossAx val="86077824"/>
        <c:crosses val="autoZero"/>
        <c:crossBetween val="between"/>
      </c:valAx>
    </c:plotArea>
    <c:plotVisOnly val="1"/>
    <c:dispBlanksAs val="gap"/>
  </c:chart>
  <c:externalData r:id="rId2"/>
</c:chartSpace>
</file>

<file path=ppt/charts/chart3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7.2702295191824445E-2"/>
          <c:y val="5.5122011176316481E-2"/>
          <c:w val="0.89238226563741718"/>
          <c:h val="0.87623733553855165"/>
        </c:manualLayout>
      </c:layout>
      <c:barChart>
        <c:barDir val="col"/>
        <c:grouping val="clustered"/>
        <c:varyColors val="1"/>
        <c:dLbls>
          <c:showVal val="1"/>
        </c:dLbls>
        <c:gapWidth val="75"/>
        <c:axId val="86003712"/>
        <c:axId val="86005248"/>
      </c:barChart>
      <c:catAx>
        <c:axId val="86003712"/>
        <c:scaling>
          <c:orientation val="minMax"/>
        </c:scaling>
        <c:axPos val="b"/>
        <c:majorTickMark val="none"/>
        <c:tickLblPos val="nextTo"/>
        <c:crossAx val="86005248"/>
        <c:crosses val="autoZero"/>
        <c:auto val="1"/>
        <c:lblAlgn val="ctr"/>
        <c:lblOffset val="100"/>
      </c:catAx>
      <c:valAx>
        <c:axId val="86005248"/>
        <c:scaling>
          <c:orientation val="minMax"/>
        </c:scaling>
        <c:delete val="1"/>
        <c:axPos val="l"/>
        <c:numFmt formatCode="#,##0" sourceLinked="1"/>
        <c:majorTickMark val="none"/>
        <c:tickLblPos val="none"/>
        <c:crossAx val="86003712"/>
        <c:crosses val="autoZero"/>
        <c:crossBetween val="between"/>
      </c:valAx>
      <c:spPr>
        <a:noFill/>
        <a:ln w="25400">
          <a:noFill/>
        </a:ln>
      </c:spPr>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plotArea>
      <c:layout/>
      <c:barChart>
        <c:barDir val="col"/>
        <c:grouping val="clustered"/>
        <c:ser>
          <c:idx val="0"/>
          <c:order val="0"/>
          <c:tx>
            <c:strRef>
              <c:f>'3.1'!$B$51</c:f>
              <c:strCache>
                <c:ptCount val="1"/>
                <c:pt idx="0">
                  <c:v>Totals </c:v>
                </c:pt>
              </c:strCache>
            </c:strRef>
          </c:tx>
          <c:cat>
            <c:multiLvlStrRef>
              <c:f>'3.1'!$C$49:$H$50</c:f>
              <c:multiLvlStrCache>
                <c:ptCount val="6"/>
                <c:lvl>
                  <c:pt idx="0">
                    <c:v>Planned</c:v>
                  </c:pt>
                  <c:pt idx="1">
                    <c:v>Actual</c:v>
                  </c:pt>
                  <c:pt idx="2">
                    <c:v>Planned</c:v>
                  </c:pt>
                  <c:pt idx="3">
                    <c:v>Actual</c:v>
                  </c:pt>
                  <c:pt idx="4">
                    <c:v>Number Compliant Q1</c:v>
                  </c:pt>
                  <c:pt idx="5">
                    <c:v>Number Compliant Q2</c:v>
                  </c:pt>
                </c:lvl>
                <c:lvl>
                  <c:pt idx="0">
                    <c:v>Q1</c:v>
                  </c:pt>
                  <c:pt idx="2">
                    <c:v>Q2</c:v>
                  </c:pt>
                </c:lvl>
              </c:multiLvlStrCache>
            </c:multiLvlStrRef>
          </c:cat>
          <c:val>
            <c:numRef>
              <c:f>'3.1'!$C$51:$H$51</c:f>
              <c:numCache>
                <c:formatCode>General</c:formatCode>
                <c:ptCount val="6"/>
                <c:pt idx="0">
                  <c:v>4620</c:v>
                </c:pt>
                <c:pt idx="1">
                  <c:v>4861</c:v>
                </c:pt>
                <c:pt idx="2">
                  <c:v>7020</c:v>
                </c:pt>
                <c:pt idx="3">
                  <c:v>6900</c:v>
                </c:pt>
                <c:pt idx="4">
                  <c:v>3377</c:v>
                </c:pt>
                <c:pt idx="5">
                  <c:v>4722</c:v>
                </c:pt>
              </c:numCache>
            </c:numRef>
          </c:val>
          <c:extLst xmlns:c16r2="http://schemas.microsoft.com/office/drawing/2015/06/chart">
            <c:ext xmlns:c16="http://schemas.microsoft.com/office/drawing/2014/chart" uri="{C3380CC4-5D6E-409C-BE32-E72D297353CC}">
              <c16:uniqueId val="{00000000-ADD9-004E-990D-3243B71311A9}"/>
            </c:ext>
          </c:extLst>
        </c:ser>
        <c:dLbls/>
        <c:axId val="72014464"/>
        <c:axId val="73422720"/>
      </c:barChart>
      <c:catAx>
        <c:axId val="72014464"/>
        <c:scaling>
          <c:orientation val="minMax"/>
        </c:scaling>
        <c:axPos val="b"/>
        <c:numFmt formatCode="General" sourceLinked="0"/>
        <c:tickLblPos val="nextTo"/>
        <c:crossAx val="73422720"/>
        <c:crosses val="autoZero"/>
        <c:auto val="1"/>
        <c:lblAlgn val="ctr"/>
        <c:lblOffset val="100"/>
      </c:catAx>
      <c:valAx>
        <c:axId val="73422720"/>
        <c:scaling>
          <c:orientation val="minMax"/>
        </c:scaling>
        <c:axPos val="l"/>
        <c:majorGridlines/>
        <c:numFmt formatCode="General" sourceLinked="1"/>
        <c:tickLblPos val="nextTo"/>
        <c:crossAx val="72014464"/>
        <c:crosses val="autoZero"/>
        <c:crossBetween val="between"/>
      </c:valAx>
    </c:plotArea>
    <c:legend>
      <c:legendPos val="r"/>
    </c:legend>
    <c:plotVisOnly val="1"/>
    <c:dispBlanksAs val="gap"/>
  </c:chart>
  <c:externalData r:id="rId2"/>
</c:chartSpace>
</file>

<file path=ppt/charts/chart40.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clustered"/>
        <c:varyColors val="1"/>
        <c:ser>
          <c:idx val="0"/>
          <c:order val="0"/>
          <c:dPt>
            <c:idx val="0"/>
            <c:extLst xmlns:c16r2="http://schemas.microsoft.com/office/drawing/2015/06/chart">
              <c:ext xmlns:c16="http://schemas.microsoft.com/office/drawing/2014/chart" uri="{C3380CC4-5D6E-409C-BE32-E72D297353CC}">
                <c16:uniqueId val="{00000000-9B07-4A2A-BA9E-565A8336487A}"/>
              </c:ext>
            </c:extLst>
          </c:dPt>
          <c:dPt>
            <c:idx val="1"/>
            <c:extLst xmlns:c16r2="http://schemas.microsoft.com/office/drawing/2015/06/chart">
              <c:ext xmlns:c16="http://schemas.microsoft.com/office/drawing/2014/chart" uri="{C3380CC4-5D6E-409C-BE32-E72D297353CC}">
                <c16:uniqueId val="{00000001-9B07-4A2A-BA9E-565A8336487A}"/>
              </c:ext>
            </c:extLst>
          </c:dPt>
          <c:dPt>
            <c:idx val="2"/>
            <c:extLst xmlns:c16r2="http://schemas.microsoft.com/office/drawing/2015/06/chart">
              <c:ext xmlns:c16="http://schemas.microsoft.com/office/drawing/2014/chart" uri="{C3380CC4-5D6E-409C-BE32-E72D297353CC}">
                <c16:uniqueId val="{00000002-9B07-4A2A-BA9E-565A8336487A}"/>
              </c:ext>
            </c:extLst>
          </c:dPt>
          <c:dPt>
            <c:idx val="3"/>
            <c:extLst xmlns:c16r2="http://schemas.microsoft.com/office/drawing/2015/06/chart">
              <c:ext xmlns:c16="http://schemas.microsoft.com/office/drawing/2014/chart" uri="{C3380CC4-5D6E-409C-BE32-E72D297353CC}">
                <c16:uniqueId val="{00000003-9B07-4A2A-BA9E-565A8336487A}"/>
              </c:ext>
            </c:extLst>
          </c:dPt>
          <c:dPt>
            <c:idx val="4"/>
            <c:extLst xmlns:c16r2="http://schemas.microsoft.com/office/drawing/2015/06/chart">
              <c:ext xmlns:c16="http://schemas.microsoft.com/office/drawing/2014/chart" uri="{C3380CC4-5D6E-409C-BE32-E72D297353CC}">
                <c16:uniqueId val="{00000004-9B07-4A2A-BA9E-565A8336487A}"/>
              </c:ext>
            </c:extLst>
          </c:dPt>
          <c:dLbls>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'Plac age'!$B$66:$F$66</c:f>
              <c:strCache>
                <c:ptCount val="5"/>
                <c:pt idx="0">
                  <c:v>16-25</c:v>
                </c:pt>
                <c:pt idx="1">
                  <c:v>26-35</c:v>
                </c:pt>
                <c:pt idx="2">
                  <c:v>36-45</c:v>
                </c:pt>
                <c:pt idx="3">
                  <c:v>46-60</c:v>
                </c:pt>
                <c:pt idx="4">
                  <c:v>61+</c:v>
                </c:pt>
              </c:strCache>
            </c:strRef>
          </c:cat>
          <c:val>
            <c:numRef>
              <c:f>'Plac age'!$B$78:$F$78</c:f>
              <c:numCache>
                <c:formatCode>#,##0</c:formatCode>
                <c:ptCount val="5"/>
                <c:pt idx="0">
                  <c:v>5502</c:v>
                </c:pt>
                <c:pt idx="1">
                  <c:v>9559</c:v>
                </c:pt>
                <c:pt idx="2">
                  <c:v>3888</c:v>
                </c:pt>
                <c:pt idx="3">
                  <c:v>2011</c:v>
                </c:pt>
                <c:pt idx="4">
                  <c:v>116</c:v>
                </c:pt>
              </c:numCache>
            </c:numRef>
          </c:val>
          <c:extLst xmlns:c16r2="http://schemas.microsoft.com/office/drawing/2015/06/chart">
            <c:ext xmlns:c16="http://schemas.microsoft.com/office/drawing/2014/chart" uri="{C3380CC4-5D6E-409C-BE32-E72D297353CC}">
              <c16:uniqueId val="{00000005-9B07-4A2A-BA9E-565A8336487A}"/>
            </c:ext>
          </c:extLst>
        </c:ser>
        <c:dLbls/>
        <c:overlap val="-25"/>
        <c:axId val="86020480"/>
        <c:axId val="86022016"/>
      </c:barChart>
      <c:catAx>
        <c:axId val="86020480"/>
        <c:scaling>
          <c:orientation val="minMax"/>
        </c:scaling>
        <c:axPos val="l"/>
        <c:numFmt formatCode="General" sourceLinked="1"/>
        <c:majorTickMark val="none"/>
        <c:tickLblPos val="nextTo"/>
        <c:txPr>
          <a:bodyPr/>
          <a:lstStyle/>
          <a:p>
            <a:pPr>
              <a:defRPr sz="1200" b="1"/>
            </a:pPr>
            <a:endParaRPr lang="en-US"/>
          </a:p>
        </c:txPr>
        <c:crossAx val="86022016"/>
        <c:crosses val="autoZero"/>
        <c:auto val="1"/>
        <c:lblAlgn val="ctr"/>
        <c:lblOffset val="100"/>
      </c:catAx>
      <c:valAx>
        <c:axId val="86022016"/>
        <c:scaling>
          <c:orientation val="minMax"/>
        </c:scaling>
        <c:delete val="1"/>
        <c:axPos val="b"/>
        <c:numFmt formatCode="#,##0" sourceLinked="1"/>
        <c:tickLblPos val="none"/>
        <c:crossAx val="86020480"/>
        <c:crosses val="autoZero"/>
        <c:crossBetween val="between"/>
      </c:valAx>
      <c:spPr>
        <a:noFill/>
        <a:ln w="34142">
          <a:noFill/>
        </a:ln>
      </c:spPr>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plotArea>
      <c:layout>
        <c:manualLayout>
          <c:layoutTarget val="inner"/>
          <c:xMode val="edge"/>
          <c:yMode val="edge"/>
          <c:x val="5.3825496444930516E-2"/>
          <c:y val="1.9569037783680604E-2"/>
          <c:w val="0.9450703914102826"/>
          <c:h val="0.7783650301481656"/>
        </c:manualLayout>
      </c:layout>
      <c:barChart>
        <c:barDir val="col"/>
        <c:grouping val="clustered"/>
        <c:ser>
          <c:idx val="0"/>
          <c:order val="0"/>
          <c:tx>
            <c:strRef>
              <c:f>Inspections!$H$81</c:f>
              <c:strCache>
                <c:ptCount val="1"/>
                <c:pt idx="0">
                  <c:v>Totals </c:v>
                </c:pt>
              </c:strCache>
            </c:strRef>
          </c:tx>
          <c:cat>
            <c:multiLvlStrRef>
              <c:f>Inspections!$I$79:$T$80</c:f>
              <c:multiLvlStrCache>
                <c:ptCount val="12"/>
                <c:lvl>
                  <c:pt idx="1">
                    <c:v>Actual</c:v>
                  </c:pt>
                  <c:pt idx="3">
                    <c:v>Actual</c:v>
                  </c:pt>
                  <c:pt idx="5">
                    <c:v>Actual</c:v>
                  </c:pt>
                  <c:pt idx="7">
                    <c:v>Actual</c:v>
                  </c:pt>
                </c:lvl>
                <c:lvl>
                  <c:pt idx="0">
                    <c:v>Q 1 Planned</c:v>
                  </c:pt>
                  <c:pt idx="1">
                    <c:v>Q 1 </c:v>
                  </c:pt>
                  <c:pt idx="2">
                    <c:v>Q 2 Planned</c:v>
                  </c:pt>
                  <c:pt idx="3">
                    <c:v>Q 2 </c:v>
                  </c:pt>
                  <c:pt idx="4">
                    <c:v>Q 3 Planned</c:v>
                  </c:pt>
                  <c:pt idx="5">
                    <c:v>Q 3 </c:v>
                  </c:pt>
                  <c:pt idx="6">
                    <c:v>Q 4 Planned</c:v>
                  </c:pt>
                  <c:pt idx="7">
                    <c:v>Q 4 </c:v>
                  </c:pt>
                  <c:pt idx="8">
                    <c:v>Number Compliant Q1</c:v>
                  </c:pt>
                  <c:pt idx="9">
                    <c:v>Number Compliant Q2</c:v>
                  </c:pt>
                  <c:pt idx="10">
                    <c:v>Number Compliant Q 3</c:v>
                  </c:pt>
                  <c:pt idx="11">
                    <c:v>Number Compliant Q4</c:v>
                  </c:pt>
                </c:lvl>
              </c:multiLvlStrCache>
            </c:multiLvlStrRef>
          </c:cat>
          <c:val>
            <c:numRef>
              <c:f>Inspections!$I$81:$T$81</c:f>
              <c:numCache>
                <c:formatCode>General</c:formatCode>
                <c:ptCount val="12"/>
                <c:pt idx="0">
                  <c:v>4125</c:v>
                </c:pt>
                <c:pt idx="1">
                  <c:v>4289</c:v>
                </c:pt>
                <c:pt idx="2">
                  <c:v>7020</c:v>
                </c:pt>
                <c:pt idx="3">
                  <c:v>6900</c:v>
                </c:pt>
                <c:pt idx="4">
                  <c:v>4125</c:v>
                </c:pt>
                <c:pt idx="5">
                  <c:v>5750</c:v>
                </c:pt>
                <c:pt idx="6">
                  <c:v>7020</c:v>
                </c:pt>
                <c:pt idx="7">
                  <c:v>6338</c:v>
                </c:pt>
                <c:pt idx="8">
                  <c:v>2991</c:v>
                </c:pt>
                <c:pt idx="9">
                  <c:v>4722</c:v>
                </c:pt>
                <c:pt idx="10">
                  <c:v>3596</c:v>
                </c:pt>
                <c:pt idx="11">
                  <c:v>4369</c:v>
                </c:pt>
              </c:numCache>
            </c:numRef>
          </c:val>
          <c:extLst xmlns:c16r2="http://schemas.microsoft.com/office/drawing/2015/06/chart">
            <c:ext xmlns:c16="http://schemas.microsoft.com/office/drawing/2014/chart" uri="{C3380CC4-5D6E-409C-BE32-E72D297353CC}">
              <c16:uniqueId val="{00000000-A172-4B23-9711-9486CB8A350F}"/>
            </c:ext>
          </c:extLst>
        </c:ser>
        <c:dLbls/>
        <c:axId val="70027904"/>
        <c:axId val="70037888"/>
      </c:barChart>
      <c:catAx>
        <c:axId val="70027904"/>
        <c:scaling>
          <c:orientation val="minMax"/>
        </c:scaling>
        <c:axPos val="b"/>
        <c:numFmt formatCode="General" sourceLinked="0"/>
        <c:tickLblPos val="nextTo"/>
        <c:crossAx val="70037888"/>
        <c:crosses val="autoZero"/>
        <c:auto val="1"/>
        <c:lblAlgn val="ctr"/>
        <c:lblOffset val="100"/>
      </c:catAx>
      <c:valAx>
        <c:axId val="70037888"/>
        <c:scaling>
          <c:orientation val="minMax"/>
        </c:scaling>
        <c:axPos val="l"/>
        <c:majorGridlines/>
        <c:numFmt formatCode="General" sourceLinked="1"/>
        <c:tickLblPos val="nextTo"/>
        <c:crossAx val="70027904"/>
        <c:crosses val="autoZero"/>
        <c:crossBetween val="between"/>
      </c:valAx>
    </c:plotArea>
    <c:legend>
      <c:legendPos val="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'[Chart in Microsoft PowerPoint]Sheet1'!$C$12:$C$13</c:f>
              <c:strCache>
                <c:ptCount val="1"/>
                <c:pt idx="0">
                  <c:v> SECTOR NO OF INSPECTIONS</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PowerPoint]Sheet1'!$C$14:$C$33</c:f>
              <c:numCache>
                <c:formatCode>General</c:formatCode>
                <c:ptCount val="20"/>
                <c:pt idx="0">
                  <c:v>149</c:v>
                </c:pt>
                <c:pt idx="1">
                  <c:v>36</c:v>
                </c:pt>
                <c:pt idx="2">
                  <c:v>173</c:v>
                </c:pt>
                <c:pt idx="3">
                  <c:v>156</c:v>
                </c:pt>
                <c:pt idx="4">
                  <c:v>61</c:v>
                </c:pt>
                <c:pt idx="5">
                  <c:v>28</c:v>
                </c:pt>
                <c:pt idx="6">
                  <c:v>32</c:v>
                </c:pt>
                <c:pt idx="7">
                  <c:v>21</c:v>
                </c:pt>
                <c:pt idx="8">
                  <c:v>24</c:v>
                </c:pt>
                <c:pt idx="9">
                  <c:v>127</c:v>
                </c:pt>
                <c:pt idx="10">
                  <c:v>42</c:v>
                </c:pt>
                <c:pt idx="11">
                  <c:v>0</c:v>
                </c:pt>
                <c:pt idx="12">
                  <c:v>0</c:v>
                </c:pt>
                <c:pt idx="13">
                  <c:v>0</c:v>
                </c:pt>
                <c:pt idx="14">
                  <c:v>0</c:v>
                </c:pt>
                <c:pt idx="15">
                  <c:v>0</c:v>
                </c:pt>
                <c:pt idx="16">
                  <c:v>0</c:v>
                </c:pt>
                <c:pt idx="17">
                  <c:v>0</c:v>
                </c:pt>
                <c:pt idx="18">
                  <c:v>0</c:v>
                </c:pt>
                <c:pt idx="19">
                  <c:v>0</c:v>
                </c:pt>
              </c:numCache>
            </c:numRef>
          </c:val>
          <c:extLst xmlns:c16r2="http://schemas.microsoft.com/office/drawing/2015/06/chart">
            <c:ext xmlns:c16="http://schemas.microsoft.com/office/drawing/2014/chart" uri="{C3380CC4-5D6E-409C-BE32-E72D297353CC}">
              <c16:uniqueId val="{00000000-BF97-430E-94A3-851954377739}"/>
            </c:ext>
          </c:extLst>
        </c:ser>
        <c:ser>
          <c:idx val="1"/>
          <c:order val="1"/>
          <c:tx>
            <c:strRef>
              <c:f>'[Chart in Microsoft PowerPoint]Sheet1'!$D$12:$D$13</c:f>
              <c:strCache>
                <c:ptCount val="1"/>
                <c:pt idx="0">
                  <c:v> SECTOR COMPLIANT </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PowerPoint]Sheet1'!$D$14:$D$33</c:f>
              <c:numCache>
                <c:formatCode>General</c:formatCode>
                <c:ptCount val="20"/>
                <c:pt idx="0">
                  <c:v>113</c:v>
                </c:pt>
                <c:pt idx="1">
                  <c:v>29</c:v>
                </c:pt>
                <c:pt idx="2">
                  <c:v>160</c:v>
                </c:pt>
                <c:pt idx="3">
                  <c:v>131</c:v>
                </c:pt>
                <c:pt idx="4">
                  <c:v>35</c:v>
                </c:pt>
                <c:pt idx="5">
                  <c:v>18</c:v>
                </c:pt>
                <c:pt idx="6">
                  <c:v>17</c:v>
                </c:pt>
                <c:pt idx="7">
                  <c:v>17</c:v>
                </c:pt>
                <c:pt idx="8">
                  <c:v>17</c:v>
                </c:pt>
                <c:pt idx="9">
                  <c:v>82</c:v>
                </c:pt>
                <c:pt idx="10">
                  <c:v>35</c:v>
                </c:pt>
                <c:pt idx="11">
                  <c:v>0</c:v>
                </c:pt>
                <c:pt idx="12">
                  <c:v>0</c:v>
                </c:pt>
                <c:pt idx="13">
                  <c:v>0</c:v>
                </c:pt>
                <c:pt idx="14">
                  <c:v>0</c:v>
                </c:pt>
                <c:pt idx="15">
                  <c:v>0</c:v>
                </c:pt>
                <c:pt idx="16">
                  <c:v>0</c:v>
                </c:pt>
                <c:pt idx="17">
                  <c:v>0</c:v>
                </c:pt>
                <c:pt idx="18">
                  <c:v>0</c:v>
                </c:pt>
                <c:pt idx="19">
                  <c:v>0</c:v>
                </c:pt>
              </c:numCache>
            </c:numRef>
          </c:val>
          <c:extLst xmlns:c16r2="http://schemas.microsoft.com/office/drawing/2015/06/chart">
            <c:ext xmlns:c16="http://schemas.microsoft.com/office/drawing/2014/chart" uri="{C3380CC4-5D6E-409C-BE32-E72D297353CC}">
              <c16:uniqueId val="{00000001-BF97-430E-94A3-851954377739}"/>
            </c:ext>
          </c:extLst>
        </c:ser>
        <c:ser>
          <c:idx val="2"/>
          <c:order val="2"/>
          <c:tx>
            <c:strRef>
              <c:f>'[Chart in Microsoft PowerPoint]Sheet1'!$E$12:$E$13</c:f>
              <c:strCache>
                <c:ptCount val="1"/>
                <c:pt idx="0">
                  <c:v> SECTOR NO OF INSPECTIONS</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PowerPoint]Sheet1'!$E$14:$E$33</c:f>
              <c:numCache>
                <c:formatCode>General</c:formatCode>
                <c:ptCount val="20"/>
                <c:pt idx="0">
                  <c:v>28</c:v>
                </c:pt>
                <c:pt idx="1">
                  <c:v>2</c:v>
                </c:pt>
                <c:pt idx="2">
                  <c:v>50</c:v>
                </c:pt>
                <c:pt idx="3">
                  <c:v>550</c:v>
                </c:pt>
                <c:pt idx="4">
                  <c:v>0</c:v>
                </c:pt>
                <c:pt idx="5">
                  <c:v>2</c:v>
                </c:pt>
                <c:pt idx="6">
                  <c:v>0</c:v>
                </c:pt>
                <c:pt idx="7">
                  <c:v>0</c:v>
                </c:pt>
                <c:pt idx="8">
                  <c:v>9</c:v>
                </c:pt>
                <c:pt idx="9">
                  <c:v>29</c:v>
                </c:pt>
                <c:pt idx="10">
                  <c:v>2</c:v>
                </c:pt>
                <c:pt idx="11">
                  <c:v>0</c:v>
                </c:pt>
                <c:pt idx="12">
                  <c:v>0</c:v>
                </c:pt>
                <c:pt idx="13">
                  <c:v>0</c:v>
                </c:pt>
                <c:pt idx="14">
                  <c:v>0</c:v>
                </c:pt>
                <c:pt idx="15">
                  <c:v>0</c:v>
                </c:pt>
                <c:pt idx="16">
                  <c:v>0</c:v>
                </c:pt>
                <c:pt idx="17">
                  <c:v>0</c:v>
                </c:pt>
                <c:pt idx="18">
                  <c:v>0</c:v>
                </c:pt>
                <c:pt idx="19">
                  <c:v>0</c:v>
                </c:pt>
              </c:numCache>
            </c:numRef>
          </c:val>
          <c:extLst xmlns:c16r2="http://schemas.microsoft.com/office/drawing/2015/06/chart">
            <c:ext xmlns:c16="http://schemas.microsoft.com/office/drawing/2014/chart" uri="{C3380CC4-5D6E-409C-BE32-E72D297353CC}">
              <c16:uniqueId val="{00000002-BF97-430E-94A3-851954377739}"/>
            </c:ext>
          </c:extLst>
        </c:ser>
        <c:ser>
          <c:idx val="3"/>
          <c:order val="3"/>
          <c:tx>
            <c:strRef>
              <c:f>'[Chart in Microsoft PowerPoint]Sheet1'!$F$12:$F$13</c:f>
              <c:strCache>
                <c:ptCount val="1"/>
                <c:pt idx="0">
                  <c:v> SECTOR COMPLIANT </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PowerPoint]Sheet1'!$F$14:$F$33</c:f>
              <c:numCache>
                <c:formatCode>General</c:formatCode>
                <c:ptCount val="20"/>
                <c:pt idx="0">
                  <c:v>10</c:v>
                </c:pt>
                <c:pt idx="1">
                  <c:v>0</c:v>
                </c:pt>
                <c:pt idx="2">
                  <c:v>31</c:v>
                </c:pt>
                <c:pt idx="3">
                  <c:v>477</c:v>
                </c:pt>
                <c:pt idx="4">
                  <c:v>0</c:v>
                </c:pt>
                <c:pt idx="5">
                  <c:v>0</c:v>
                </c:pt>
                <c:pt idx="6">
                  <c:v>0</c:v>
                </c:pt>
                <c:pt idx="7">
                  <c:v>0</c:v>
                </c:pt>
                <c:pt idx="8">
                  <c:v>3</c:v>
                </c:pt>
                <c:pt idx="9">
                  <c:v>10</c:v>
                </c:pt>
                <c:pt idx="10">
                  <c:v>1</c:v>
                </c:pt>
                <c:pt idx="11">
                  <c:v>0</c:v>
                </c:pt>
                <c:pt idx="12">
                  <c:v>0</c:v>
                </c:pt>
                <c:pt idx="13">
                  <c:v>0</c:v>
                </c:pt>
                <c:pt idx="14">
                  <c:v>0</c:v>
                </c:pt>
                <c:pt idx="15">
                  <c:v>0</c:v>
                </c:pt>
                <c:pt idx="16">
                  <c:v>0</c:v>
                </c:pt>
                <c:pt idx="17">
                  <c:v>0</c:v>
                </c:pt>
                <c:pt idx="18">
                  <c:v>0</c:v>
                </c:pt>
                <c:pt idx="19">
                  <c:v>0</c:v>
                </c:pt>
              </c:numCache>
            </c:numRef>
          </c:val>
          <c:extLst xmlns:c16r2="http://schemas.microsoft.com/office/drawing/2015/06/chart">
            <c:ext xmlns:c16="http://schemas.microsoft.com/office/drawing/2014/chart" uri="{C3380CC4-5D6E-409C-BE32-E72D297353CC}">
              <c16:uniqueId val="{00000003-BF97-430E-94A3-851954377739}"/>
            </c:ext>
          </c:extLst>
        </c:ser>
        <c:ser>
          <c:idx val="4"/>
          <c:order val="4"/>
          <c:tx>
            <c:strRef>
              <c:f>'[Chart in Microsoft PowerPoint]Sheet1'!$G$12:$G$13</c:f>
              <c:strCache>
                <c:ptCount val="1"/>
                <c:pt idx="0">
                  <c:v> SECTOR NO OF INSPECTIONS</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PowerPoint]Sheet1'!$G$14:$G$33</c:f>
              <c:numCache>
                <c:formatCode>General</c:formatCode>
                <c:ptCount val="20"/>
                <c:pt idx="0">
                  <c:v>100</c:v>
                </c:pt>
                <c:pt idx="1">
                  <c:v>9</c:v>
                </c:pt>
                <c:pt idx="2">
                  <c:v>13</c:v>
                </c:pt>
                <c:pt idx="3">
                  <c:v>56</c:v>
                </c:pt>
                <c:pt idx="4">
                  <c:v>5</c:v>
                </c:pt>
                <c:pt idx="5">
                  <c:v>10</c:v>
                </c:pt>
                <c:pt idx="6">
                  <c:v>0</c:v>
                </c:pt>
                <c:pt idx="7">
                  <c:v>6</c:v>
                </c:pt>
                <c:pt idx="8">
                  <c:v>0</c:v>
                </c:pt>
                <c:pt idx="9">
                  <c:v>49</c:v>
                </c:pt>
                <c:pt idx="10">
                  <c:v>27</c:v>
                </c:pt>
                <c:pt idx="11">
                  <c:v>1</c:v>
                </c:pt>
                <c:pt idx="12">
                  <c:v>3</c:v>
                </c:pt>
                <c:pt idx="13">
                  <c:v>6</c:v>
                </c:pt>
                <c:pt idx="14">
                  <c:v>2</c:v>
                </c:pt>
                <c:pt idx="15">
                  <c:v>2</c:v>
                </c:pt>
                <c:pt idx="16">
                  <c:v>0</c:v>
                </c:pt>
                <c:pt idx="17">
                  <c:v>0</c:v>
                </c:pt>
                <c:pt idx="18">
                  <c:v>0</c:v>
                </c:pt>
                <c:pt idx="19">
                  <c:v>0</c:v>
                </c:pt>
              </c:numCache>
            </c:numRef>
          </c:val>
          <c:extLst xmlns:c16r2="http://schemas.microsoft.com/office/drawing/2015/06/chart">
            <c:ext xmlns:c16="http://schemas.microsoft.com/office/drawing/2014/chart" uri="{C3380CC4-5D6E-409C-BE32-E72D297353CC}">
              <c16:uniqueId val="{00000004-BF97-430E-94A3-851954377739}"/>
            </c:ext>
          </c:extLst>
        </c:ser>
        <c:ser>
          <c:idx val="5"/>
          <c:order val="5"/>
          <c:tx>
            <c:strRef>
              <c:f>'[Chart in Microsoft PowerPoint]Sheet1'!$H$12:$H$13</c:f>
              <c:strCache>
                <c:ptCount val="1"/>
                <c:pt idx="0">
                  <c:v> SECTOR COMPLIANT </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PowerPoint]Sheet1'!$H$14:$H$33</c:f>
              <c:numCache>
                <c:formatCode>General</c:formatCode>
                <c:ptCount val="20"/>
                <c:pt idx="0">
                  <c:v>14</c:v>
                </c:pt>
                <c:pt idx="1">
                  <c:v>3</c:v>
                </c:pt>
                <c:pt idx="2">
                  <c:v>0</c:v>
                </c:pt>
                <c:pt idx="3">
                  <c:v>33</c:v>
                </c:pt>
                <c:pt idx="4">
                  <c:v>1</c:v>
                </c:pt>
                <c:pt idx="5">
                  <c:v>2</c:v>
                </c:pt>
                <c:pt idx="6">
                  <c:v>0</c:v>
                </c:pt>
                <c:pt idx="7">
                  <c:v>3</c:v>
                </c:pt>
                <c:pt idx="8">
                  <c:v>0</c:v>
                </c:pt>
                <c:pt idx="9">
                  <c:v>24</c:v>
                </c:pt>
                <c:pt idx="10">
                  <c:v>25</c:v>
                </c:pt>
                <c:pt idx="11">
                  <c:v>0</c:v>
                </c:pt>
                <c:pt idx="12">
                  <c:v>2</c:v>
                </c:pt>
                <c:pt idx="13">
                  <c:v>6</c:v>
                </c:pt>
                <c:pt idx="14">
                  <c:v>2</c:v>
                </c:pt>
                <c:pt idx="15">
                  <c:v>0</c:v>
                </c:pt>
                <c:pt idx="16">
                  <c:v>0</c:v>
                </c:pt>
                <c:pt idx="17">
                  <c:v>0</c:v>
                </c:pt>
                <c:pt idx="18">
                  <c:v>0</c:v>
                </c:pt>
                <c:pt idx="19">
                  <c:v>0</c:v>
                </c:pt>
              </c:numCache>
            </c:numRef>
          </c:val>
          <c:extLst xmlns:c16r2="http://schemas.microsoft.com/office/drawing/2015/06/chart">
            <c:ext xmlns:c16="http://schemas.microsoft.com/office/drawing/2014/chart" uri="{C3380CC4-5D6E-409C-BE32-E72D297353CC}">
              <c16:uniqueId val="{00000005-BF97-430E-94A3-851954377739}"/>
            </c:ext>
          </c:extLst>
        </c:ser>
        <c:ser>
          <c:idx val="6"/>
          <c:order val="6"/>
          <c:tx>
            <c:strRef>
              <c:f>'[Chart in Microsoft PowerPoint]Sheet1'!$I$12:$I$13</c:f>
              <c:strCache>
                <c:ptCount val="1"/>
                <c:pt idx="0">
                  <c:v> SECTOR NO OF INSPECTIONS</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PowerPoint]Sheet1'!$I$14:$I$33</c:f>
              <c:numCache>
                <c:formatCode>General</c:formatCode>
                <c:ptCount val="20"/>
                <c:pt idx="0">
                  <c:v>68</c:v>
                </c:pt>
                <c:pt idx="1">
                  <c:v>6</c:v>
                </c:pt>
                <c:pt idx="2">
                  <c:v>1</c:v>
                </c:pt>
                <c:pt idx="3">
                  <c:v>633</c:v>
                </c:pt>
                <c:pt idx="4">
                  <c:v>30</c:v>
                </c:pt>
                <c:pt idx="5">
                  <c:v>79</c:v>
                </c:pt>
                <c:pt idx="6">
                  <c:v>17</c:v>
                </c:pt>
                <c:pt idx="7">
                  <c:v>9</c:v>
                </c:pt>
                <c:pt idx="8">
                  <c:v>25</c:v>
                </c:pt>
                <c:pt idx="9">
                  <c:v>90</c:v>
                </c:pt>
                <c:pt idx="10">
                  <c:v>33</c:v>
                </c:pt>
                <c:pt idx="11">
                  <c:v>0</c:v>
                </c:pt>
                <c:pt idx="12">
                  <c:v>9</c:v>
                </c:pt>
                <c:pt idx="13">
                  <c:v>2</c:v>
                </c:pt>
                <c:pt idx="14">
                  <c:v>0</c:v>
                </c:pt>
                <c:pt idx="15">
                  <c:v>1</c:v>
                </c:pt>
                <c:pt idx="16">
                  <c:v>2</c:v>
                </c:pt>
                <c:pt idx="17">
                  <c:v>0</c:v>
                </c:pt>
                <c:pt idx="18">
                  <c:v>0</c:v>
                </c:pt>
                <c:pt idx="19">
                  <c:v>0</c:v>
                </c:pt>
              </c:numCache>
            </c:numRef>
          </c:val>
          <c:extLst xmlns:c16r2="http://schemas.microsoft.com/office/drawing/2015/06/chart">
            <c:ext xmlns:c16="http://schemas.microsoft.com/office/drawing/2014/chart" uri="{C3380CC4-5D6E-409C-BE32-E72D297353CC}">
              <c16:uniqueId val="{00000006-BF97-430E-94A3-851954377739}"/>
            </c:ext>
          </c:extLst>
        </c:ser>
        <c:ser>
          <c:idx val="7"/>
          <c:order val="7"/>
          <c:tx>
            <c:strRef>
              <c:f>'[Chart in Microsoft PowerPoint]Sheet1'!$J$12:$J$13</c:f>
              <c:strCache>
                <c:ptCount val="1"/>
                <c:pt idx="0">
                  <c:v> SECTOR COMPLIANT </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PowerPoint]Sheet1'!$J$14:$J$33</c:f>
              <c:numCache>
                <c:formatCode>General</c:formatCode>
                <c:ptCount val="20"/>
                <c:pt idx="0">
                  <c:v>47</c:v>
                </c:pt>
                <c:pt idx="1">
                  <c:v>3</c:v>
                </c:pt>
                <c:pt idx="2">
                  <c:v>0</c:v>
                </c:pt>
                <c:pt idx="3">
                  <c:v>495</c:v>
                </c:pt>
                <c:pt idx="4">
                  <c:v>22</c:v>
                </c:pt>
                <c:pt idx="5">
                  <c:v>57</c:v>
                </c:pt>
                <c:pt idx="6">
                  <c:v>13</c:v>
                </c:pt>
                <c:pt idx="7">
                  <c:v>7</c:v>
                </c:pt>
                <c:pt idx="8">
                  <c:v>23</c:v>
                </c:pt>
                <c:pt idx="9">
                  <c:v>52</c:v>
                </c:pt>
                <c:pt idx="10">
                  <c:v>23</c:v>
                </c:pt>
                <c:pt idx="11">
                  <c:v>0</c:v>
                </c:pt>
                <c:pt idx="12">
                  <c:v>7</c:v>
                </c:pt>
                <c:pt idx="13">
                  <c:v>1</c:v>
                </c:pt>
                <c:pt idx="14">
                  <c:v>0</c:v>
                </c:pt>
                <c:pt idx="15">
                  <c:v>0</c:v>
                </c:pt>
                <c:pt idx="16">
                  <c:v>2</c:v>
                </c:pt>
                <c:pt idx="17">
                  <c:v>0</c:v>
                </c:pt>
                <c:pt idx="18">
                  <c:v>0</c:v>
                </c:pt>
                <c:pt idx="19">
                  <c:v>0</c:v>
                </c:pt>
              </c:numCache>
            </c:numRef>
          </c:val>
          <c:extLst xmlns:c16r2="http://schemas.microsoft.com/office/drawing/2015/06/chart">
            <c:ext xmlns:c16="http://schemas.microsoft.com/office/drawing/2014/chart" uri="{C3380CC4-5D6E-409C-BE32-E72D297353CC}">
              <c16:uniqueId val="{00000007-BF97-430E-94A3-851954377739}"/>
            </c:ext>
          </c:extLst>
        </c:ser>
        <c:ser>
          <c:idx val="8"/>
          <c:order val="8"/>
          <c:tx>
            <c:strRef>
              <c:f>'[Chart in Microsoft PowerPoint]Sheet1'!$K$12:$K$13</c:f>
              <c:strCache>
                <c:ptCount val="1"/>
                <c:pt idx="0">
                  <c:v> SECTOR NO OF INSPECTIONS</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PowerPoint]Sheet1'!$K$14:$K$33</c:f>
              <c:numCache>
                <c:formatCode>General</c:formatCode>
                <c:ptCount val="20"/>
                <c:pt idx="0">
                  <c:v>153</c:v>
                </c:pt>
                <c:pt idx="1">
                  <c:v>6</c:v>
                </c:pt>
                <c:pt idx="2">
                  <c:v>26</c:v>
                </c:pt>
                <c:pt idx="3">
                  <c:v>1098</c:v>
                </c:pt>
                <c:pt idx="4">
                  <c:v>81</c:v>
                </c:pt>
                <c:pt idx="5">
                  <c:v>69</c:v>
                </c:pt>
                <c:pt idx="6">
                  <c:v>3</c:v>
                </c:pt>
                <c:pt idx="7">
                  <c:v>20</c:v>
                </c:pt>
                <c:pt idx="8">
                  <c:v>6</c:v>
                </c:pt>
                <c:pt idx="9">
                  <c:v>141</c:v>
                </c:pt>
                <c:pt idx="10">
                  <c:v>22</c:v>
                </c:pt>
                <c:pt idx="11">
                  <c:v>6</c:v>
                </c:pt>
                <c:pt idx="12">
                  <c:v>15</c:v>
                </c:pt>
                <c:pt idx="13">
                  <c:v>0</c:v>
                </c:pt>
                <c:pt idx="14">
                  <c:v>4</c:v>
                </c:pt>
                <c:pt idx="15">
                  <c:v>1</c:v>
                </c:pt>
                <c:pt idx="16">
                  <c:v>0</c:v>
                </c:pt>
                <c:pt idx="17">
                  <c:v>0</c:v>
                </c:pt>
                <c:pt idx="18">
                  <c:v>0</c:v>
                </c:pt>
                <c:pt idx="19">
                  <c:v>0</c:v>
                </c:pt>
              </c:numCache>
            </c:numRef>
          </c:val>
          <c:extLst xmlns:c16r2="http://schemas.microsoft.com/office/drawing/2015/06/chart">
            <c:ext xmlns:c16="http://schemas.microsoft.com/office/drawing/2014/chart" uri="{C3380CC4-5D6E-409C-BE32-E72D297353CC}">
              <c16:uniqueId val="{00000008-BF97-430E-94A3-851954377739}"/>
            </c:ext>
          </c:extLst>
        </c:ser>
        <c:ser>
          <c:idx val="9"/>
          <c:order val="9"/>
          <c:tx>
            <c:strRef>
              <c:f>'[Chart in Microsoft PowerPoint]Sheet1'!$L$12:$L$13</c:f>
              <c:strCache>
                <c:ptCount val="1"/>
                <c:pt idx="0">
                  <c:v> SECTOR COMPLIANT </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PowerPoint]Sheet1'!$L$14:$L$33</c:f>
              <c:numCache>
                <c:formatCode>General</c:formatCode>
                <c:ptCount val="20"/>
                <c:pt idx="0">
                  <c:v>46</c:v>
                </c:pt>
                <c:pt idx="1">
                  <c:v>3</c:v>
                </c:pt>
                <c:pt idx="2">
                  <c:v>13</c:v>
                </c:pt>
                <c:pt idx="3">
                  <c:v>899</c:v>
                </c:pt>
                <c:pt idx="4">
                  <c:v>48</c:v>
                </c:pt>
                <c:pt idx="5">
                  <c:v>21</c:v>
                </c:pt>
                <c:pt idx="6">
                  <c:v>1</c:v>
                </c:pt>
                <c:pt idx="7">
                  <c:v>17</c:v>
                </c:pt>
                <c:pt idx="8">
                  <c:v>4</c:v>
                </c:pt>
                <c:pt idx="9">
                  <c:v>79</c:v>
                </c:pt>
                <c:pt idx="10">
                  <c:v>9</c:v>
                </c:pt>
                <c:pt idx="11">
                  <c:v>4</c:v>
                </c:pt>
                <c:pt idx="12">
                  <c:v>10</c:v>
                </c:pt>
                <c:pt idx="13">
                  <c:v>0</c:v>
                </c:pt>
                <c:pt idx="14">
                  <c:v>4</c:v>
                </c:pt>
                <c:pt idx="15">
                  <c:v>1</c:v>
                </c:pt>
                <c:pt idx="16">
                  <c:v>0</c:v>
                </c:pt>
                <c:pt idx="17">
                  <c:v>0</c:v>
                </c:pt>
                <c:pt idx="18">
                  <c:v>0</c:v>
                </c:pt>
                <c:pt idx="19">
                  <c:v>0</c:v>
                </c:pt>
              </c:numCache>
            </c:numRef>
          </c:val>
          <c:extLst xmlns:c16r2="http://schemas.microsoft.com/office/drawing/2015/06/chart">
            <c:ext xmlns:c16="http://schemas.microsoft.com/office/drawing/2014/chart" uri="{C3380CC4-5D6E-409C-BE32-E72D297353CC}">
              <c16:uniqueId val="{00000009-BF97-430E-94A3-851954377739}"/>
            </c:ext>
          </c:extLst>
        </c:ser>
        <c:ser>
          <c:idx val="10"/>
          <c:order val="10"/>
          <c:tx>
            <c:strRef>
              <c:f>'[Chart in Microsoft PowerPoint]Sheet1'!$M$12:$M$13</c:f>
              <c:strCache>
                <c:ptCount val="1"/>
                <c:pt idx="0">
                  <c:v> SECTOR NO OF INSPECTIONS</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PowerPoint]Sheet1'!$M$14:$M$33</c:f>
              <c:numCache>
                <c:formatCode>General</c:formatCode>
                <c:ptCount val="20"/>
                <c:pt idx="0">
                  <c:v>97</c:v>
                </c:pt>
                <c:pt idx="1">
                  <c:v>37</c:v>
                </c:pt>
                <c:pt idx="2">
                  <c:v>43</c:v>
                </c:pt>
                <c:pt idx="3">
                  <c:v>114</c:v>
                </c:pt>
                <c:pt idx="4">
                  <c:v>0</c:v>
                </c:pt>
                <c:pt idx="5">
                  <c:v>1</c:v>
                </c:pt>
                <c:pt idx="6">
                  <c:v>0</c:v>
                </c:pt>
                <c:pt idx="7">
                  <c:v>0</c:v>
                </c:pt>
                <c:pt idx="8">
                  <c:v>17</c:v>
                </c:pt>
                <c:pt idx="9">
                  <c:v>26</c:v>
                </c:pt>
                <c:pt idx="10">
                  <c:v>27</c:v>
                </c:pt>
                <c:pt idx="11">
                  <c:v>0</c:v>
                </c:pt>
                <c:pt idx="12">
                  <c:v>0</c:v>
                </c:pt>
                <c:pt idx="13">
                  <c:v>1</c:v>
                </c:pt>
                <c:pt idx="14">
                  <c:v>0</c:v>
                </c:pt>
                <c:pt idx="15">
                  <c:v>0</c:v>
                </c:pt>
                <c:pt idx="16">
                  <c:v>0</c:v>
                </c:pt>
                <c:pt idx="17">
                  <c:v>2</c:v>
                </c:pt>
                <c:pt idx="18">
                  <c:v>7</c:v>
                </c:pt>
                <c:pt idx="19">
                  <c:v>105</c:v>
                </c:pt>
              </c:numCache>
            </c:numRef>
          </c:val>
          <c:extLst xmlns:c16r2="http://schemas.microsoft.com/office/drawing/2015/06/chart">
            <c:ext xmlns:c16="http://schemas.microsoft.com/office/drawing/2014/chart" uri="{C3380CC4-5D6E-409C-BE32-E72D297353CC}">
              <c16:uniqueId val="{0000000A-BF97-430E-94A3-851954377739}"/>
            </c:ext>
          </c:extLst>
        </c:ser>
        <c:ser>
          <c:idx val="11"/>
          <c:order val="11"/>
          <c:tx>
            <c:strRef>
              <c:f>'[Chart in Microsoft PowerPoint]Sheet1'!$N$12:$N$13</c:f>
              <c:strCache>
                <c:ptCount val="1"/>
                <c:pt idx="0">
                  <c:v> SECTOR COMPLIANT </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PowerPoint]Sheet1'!$N$14:$N$33</c:f>
              <c:numCache>
                <c:formatCode>General</c:formatCode>
                <c:ptCount val="20"/>
                <c:pt idx="0">
                  <c:v>52</c:v>
                </c:pt>
                <c:pt idx="1">
                  <c:v>14</c:v>
                </c:pt>
                <c:pt idx="2">
                  <c:v>23</c:v>
                </c:pt>
                <c:pt idx="3">
                  <c:v>66</c:v>
                </c:pt>
                <c:pt idx="4">
                  <c:v>0</c:v>
                </c:pt>
                <c:pt idx="5">
                  <c:v>0</c:v>
                </c:pt>
                <c:pt idx="6">
                  <c:v>0</c:v>
                </c:pt>
                <c:pt idx="7">
                  <c:v>0</c:v>
                </c:pt>
                <c:pt idx="8">
                  <c:v>9</c:v>
                </c:pt>
                <c:pt idx="9">
                  <c:v>13</c:v>
                </c:pt>
                <c:pt idx="10">
                  <c:v>10</c:v>
                </c:pt>
                <c:pt idx="11">
                  <c:v>0</c:v>
                </c:pt>
                <c:pt idx="12">
                  <c:v>0</c:v>
                </c:pt>
                <c:pt idx="13">
                  <c:v>1</c:v>
                </c:pt>
                <c:pt idx="14">
                  <c:v>0</c:v>
                </c:pt>
                <c:pt idx="15">
                  <c:v>0</c:v>
                </c:pt>
                <c:pt idx="16">
                  <c:v>0</c:v>
                </c:pt>
                <c:pt idx="17">
                  <c:v>0</c:v>
                </c:pt>
                <c:pt idx="18">
                  <c:v>0</c:v>
                </c:pt>
                <c:pt idx="19">
                  <c:v>33</c:v>
                </c:pt>
              </c:numCache>
            </c:numRef>
          </c:val>
          <c:extLst xmlns:c16r2="http://schemas.microsoft.com/office/drawing/2015/06/chart">
            <c:ext xmlns:c16="http://schemas.microsoft.com/office/drawing/2014/chart" uri="{C3380CC4-5D6E-409C-BE32-E72D297353CC}">
              <c16:uniqueId val="{0000000B-BF97-430E-94A3-851954377739}"/>
            </c:ext>
          </c:extLst>
        </c:ser>
        <c:ser>
          <c:idx val="12"/>
          <c:order val="12"/>
          <c:tx>
            <c:strRef>
              <c:f>'[Chart in Microsoft PowerPoint]Sheet1'!$O$12:$O$13</c:f>
              <c:strCache>
                <c:ptCount val="1"/>
                <c:pt idx="0">
                  <c:v> SECTOR NO OF INSPECTIONS</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PowerPoint]Sheet1'!$O$14:$O$33</c:f>
              <c:numCache>
                <c:formatCode>General</c:formatCode>
                <c:ptCount val="20"/>
                <c:pt idx="0">
                  <c:v>21</c:v>
                </c:pt>
                <c:pt idx="1">
                  <c:v>5</c:v>
                </c:pt>
                <c:pt idx="2">
                  <c:v>14</c:v>
                </c:pt>
                <c:pt idx="3">
                  <c:v>24</c:v>
                </c:pt>
                <c:pt idx="4">
                  <c:v>12</c:v>
                </c:pt>
                <c:pt idx="5">
                  <c:v>4</c:v>
                </c:pt>
                <c:pt idx="6">
                  <c:v>0</c:v>
                </c:pt>
                <c:pt idx="7">
                  <c:v>0</c:v>
                </c:pt>
                <c:pt idx="8">
                  <c:v>0</c:v>
                </c:pt>
                <c:pt idx="9">
                  <c:v>34</c:v>
                </c:pt>
                <c:pt idx="10">
                  <c:v>1</c:v>
                </c:pt>
                <c:pt idx="11">
                  <c:v>0</c:v>
                </c:pt>
                <c:pt idx="12">
                  <c:v>0</c:v>
                </c:pt>
                <c:pt idx="13">
                  <c:v>0</c:v>
                </c:pt>
                <c:pt idx="14">
                  <c:v>0</c:v>
                </c:pt>
                <c:pt idx="15">
                  <c:v>0</c:v>
                </c:pt>
                <c:pt idx="16">
                  <c:v>0</c:v>
                </c:pt>
                <c:pt idx="17">
                  <c:v>0</c:v>
                </c:pt>
                <c:pt idx="18">
                  <c:v>0</c:v>
                </c:pt>
                <c:pt idx="19">
                  <c:v>0</c:v>
                </c:pt>
              </c:numCache>
            </c:numRef>
          </c:val>
          <c:extLst xmlns:c16r2="http://schemas.microsoft.com/office/drawing/2015/06/chart">
            <c:ext xmlns:c16="http://schemas.microsoft.com/office/drawing/2014/chart" uri="{C3380CC4-5D6E-409C-BE32-E72D297353CC}">
              <c16:uniqueId val="{0000000C-BF97-430E-94A3-851954377739}"/>
            </c:ext>
          </c:extLst>
        </c:ser>
        <c:ser>
          <c:idx val="13"/>
          <c:order val="13"/>
          <c:tx>
            <c:strRef>
              <c:f>'[Chart in Microsoft PowerPoint]Sheet1'!$P$12:$P$13</c:f>
              <c:strCache>
                <c:ptCount val="1"/>
                <c:pt idx="0">
                  <c:v> SECTOR COMPLIANT </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PowerPoint]Sheet1'!$P$14:$P$33</c:f>
              <c:numCache>
                <c:formatCode>General</c:formatCode>
                <c:ptCount val="20"/>
                <c:pt idx="0">
                  <c:v>13</c:v>
                </c:pt>
                <c:pt idx="1">
                  <c:v>3</c:v>
                </c:pt>
                <c:pt idx="2">
                  <c:v>7</c:v>
                </c:pt>
                <c:pt idx="3">
                  <c:v>13</c:v>
                </c:pt>
                <c:pt idx="4">
                  <c:v>6</c:v>
                </c:pt>
                <c:pt idx="5">
                  <c:v>1</c:v>
                </c:pt>
                <c:pt idx="6">
                  <c:v>0</c:v>
                </c:pt>
                <c:pt idx="7">
                  <c:v>0</c:v>
                </c:pt>
                <c:pt idx="8">
                  <c:v>0</c:v>
                </c:pt>
                <c:pt idx="9">
                  <c:v>10</c:v>
                </c:pt>
                <c:pt idx="10">
                  <c:v>0</c:v>
                </c:pt>
                <c:pt idx="11">
                  <c:v>0</c:v>
                </c:pt>
                <c:pt idx="12">
                  <c:v>0</c:v>
                </c:pt>
                <c:pt idx="13">
                  <c:v>0</c:v>
                </c:pt>
                <c:pt idx="14">
                  <c:v>0</c:v>
                </c:pt>
                <c:pt idx="15">
                  <c:v>0</c:v>
                </c:pt>
                <c:pt idx="16">
                  <c:v>0</c:v>
                </c:pt>
                <c:pt idx="17">
                  <c:v>0</c:v>
                </c:pt>
                <c:pt idx="18">
                  <c:v>0</c:v>
                </c:pt>
                <c:pt idx="19">
                  <c:v>0</c:v>
                </c:pt>
              </c:numCache>
            </c:numRef>
          </c:val>
          <c:extLst xmlns:c16r2="http://schemas.microsoft.com/office/drawing/2015/06/chart">
            <c:ext xmlns:c16="http://schemas.microsoft.com/office/drawing/2014/chart" uri="{C3380CC4-5D6E-409C-BE32-E72D297353CC}">
              <c16:uniqueId val="{0000000D-BF97-430E-94A3-851954377739}"/>
            </c:ext>
          </c:extLst>
        </c:ser>
        <c:ser>
          <c:idx val="14"/>
          <c:order val="14"/>
          <c:tx>
            <c:strRef>
              <c:f>'[Chart in Microsoft PowerPoint]Sheet1'!$Q$12:$Q$13</c:f>
              <c:strCache>
                <c:ptCount val="1"/>
                <c:pt idx="0">
                  <c:v> SECTOR NO OF INSPECTIONS</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PowerPoint]Sheet1'!$Q$14:$Q$33</c:f>
              <c:numCache>
                <c:formatCode>General</c:formatCode>
                <c:ptCount val="20"/>
                <c:pt idx="0">
                  <c:v>0</c:v>
                </c:pt>
                <c:pt idx="1">
                  <c:v>0</c:v>
                </c:pt>
                <c:pt idx="2">
                  <c:v>169</c:v>
                </c:pt>
                <c:pt idx="3">
                  <c:v>268</c:v>
                </c:pt>
                <c:pt idx="4">
                  <c:v>0</c:v>
                </c:pt>
                <c:pt idx="5">
                  <c:v>0</c:v>
                </c:pt>
                <c:pt idx="6">
                  <c:v>0</c:v>
                </c:pt>
                <c:pt idx="7">
                  <c:v>0</c:v>
                </c:pt>
                <c:pt idx="8">
                  <c:v>0</c:v>
                </c:pt>
                <c:pt idx="9">
                  <c:v>160</c:v>
                </c:pt>
                <c:pt idx="10">
                  <c:v>23</c:v>
                </c:pt>
                <c:pt idx="11">
                  <c:v>0</c:v>
                </c:pt>
                <c:pt idx="12">
                  <c:v>0</c:v>
                </c:pt>
                <c:pt idx="13">
                  <c:v>0</c:v>
                </c:pt>
                <c:pt idx="14">
                  <c:v>0</c:v>
                </c:pt>
                <c:pt idx="15">
                  <c:v>0</c:v>
                </c:pt>
                <c:pt idx="16">
                  <c:v>0</c:v>
                </c:pt>
                <c:pt idx="17">
                  <c:v>0</c:v>
                </c:pt>
                <c:pt idx="18">
                  <c:v>0</c:v>
                </c:pt>
                <c:pt idx="19">
                  <c:v>0</c:v>
                </c:pt>
              </c:numCache>
            </c:numRef>
          </c:val>
          <c:extLst xmlns:c16r2="http://schemas.microsoft.com/office/drawing/2015/06/chart">
            <c:ext xmlns:c16="http://schemas.microsoft.com/office/drawing/2014/chart" uri="{C3380CC4-5D6E-409C-BE32-E72D297353CC}">
              <c16:uniqueId val="{0000000E-BF97-430E-94A3-851954377739}"/>
            </c:ext>
          </c:extLst>
        </c:ser>
        <c:ser>
          <c:idx val="15"/>
          <c:order val="15"/>
          <c:tx>
            <c:strRef>
              <c:f>'[Chart in Microsoft PowerPoint]Sheet1'!$R$12:$R$13</c:f>
              <c:strCache>
                <c:ptCount val="1"/>
                <c:pt idx="0">
                  <c:v> SECTOR COMPLIANT </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PowerPoint]Sheet1'!$R$14:$R$33</c:f>
              <c:numCache>
                <c:formatCode>General</c:formatCode>
                <c:ptCount val="20"/>
                <c:pt idx="0">
                  <c:v>0</c:v>
                </c:pt>
                <c:pt idx="1">
                  <c:v>0</c:v>
                </c:pt>
                <c:pt idx="2">
                  <c:v>158</c:v>
                </c:pt>
                <c:pt idx="3">
                  <c:v>194</c:v>
                </c:pt>
                <c:pt idx="4">
                  <c:v>0</c:v>
                </c:pt>
                <c:pt idx="5">
                  <c:v>0</c:v>
                </c:pt>
                <c:pt idx="6">
                  <c:v>0</c:v>
                </c:pt>
                <c:pt idx="7">
                  <c:v>0</c:v>
                </c:pt>
                <c:pt idx="8">
                  <c:v>0</c:v>
                </c:pt>
                <c:pt idx="9">
                  <c:v>130</c:v>
                </c:pt>
                <c:pt idx="10">
                  <c:v>18</c:v>
                </c:pt>
                <c:pt idx="11">
                  <c:v>0</c:v>
                </c:pt>
                <c:pt idx="12">
                  <c:v>0</c:v>
                </c:pt>
                <c:pt idx="13">
                  <c:v>0</c:v>
                </c:pt>
                <c:pt idx="14">
                  <c:v>0</c:v>
                </c:pt>
                <c:pt idx="15">
                  <c:v>0</c:v>
                </c:pt>
                <c:pt idx="16">
                  <c:v>0</c:v>
                </c:pt>
                <c:pt idx="17">
                  <c:v>0</c:v>
                </c:pt>
                <c:pt idx="18">
                  <c:v>0</c:v>
                </c:pt>
                <c:pt idx="19">
                  <c:v>0</c:v>
                </c:pt>
              </c:numCache>
            </c:numRef>
          </c:val>
          <c:extLst xmlns:c16r2="http://schemas.microsoft.com/office/drawing/2015/06/chart">
            <c:ext xmlns:c16="http://schemas.microsoft.com/office/drawing/2014/chart" uri="{C3380CC4-5D6E-409C-BE32-E72D297353CC}">
              <c16:uniqueId val="{0000000F-BF97-430E-94A3-851954377739}"/>
            </c:ext>
          </c:extLst>
        </c:ser>
        <c:ser>
          <c:idx val="16"/>
          <c:order val="16"/>
          <c:tx>
            <c:strRef>
              <c:f>'[Chart in Microsoft PowerPoint]Sheet1'!$S$12:$S$13</c:f>
              <c:strCache>
                <c:ptCount val="1"/>
                <c:pt idx="0">
                  <c:v> SECTOR NO OF INSPECTIONS</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PowerPoint]Sheet1'!$S$14:$S$33</c:f>
              <c:numCache>
                <c:formatCode>General</c:formatCode>
                <c:ptCount val="20"/>
                <c:pt idx="0">
                  <c:v>25</c:v>
                </c:pt>
                <c:pt idx="1">
                  <c:v>2</c:v>
                </c:pt>
                <c:pt idx="2">
                  <c:v>7</c:v>
                </c:pt>
                <c:pt idx="3">
                  <c:v>121</c:v>
                </c:pt>
                <c:pt idx="4">
                  <c:v>3</c:v>
                </c:pt>
                <c:pt idx="5">
                  <c:v>35</c:v>
                </c:pt>
                <c:pt idx="6">
                  <c:v>34</c:v>
                </c:pt>
                <c:pt idx="7">
                  <c:v>0</c:v>
                </c:pt>
                <c:pt idx="8">
                  <c:v>7</c:v>
                </c:pt>
                <c:pt idx="9">
                  <c:v>114</c:v>
                </c:pt>
                <c:pt idx="10">
                  <c:v>37</c:v>
                </c:pt>
                <c:pt idx="11">
                  <c:v>0</c:v>
                </c:pt>
                <c:pt idx="12">
                  <c:v>5</c:v>
                </c:pt>
                <c:pt idx="13">
                  <c:v>0</c:v>
                </c:pt>
                <c:pt idx="14">
                  <c:v>0</c:v>
                </c:pt>
                <c:pt idx="15">
                  <c:v>0</c:v>
                </c:pt>
                <c:pt idx="16">
                  <c:v>0</c:v>
                </c:pt>
                <c:pt idx="17">
                  <c:v>0</c:v>
                </c:pt>
                <c:pt idx="18">
                  <c:v>56</c:v>
                </c:pt>
                <c:pt idx="19">
                  <c:v>34</c:v>
                </c:pt>
              </c:numCache>
            </c:numRef>
          </c:val>
          <c:extLst xmlns:c16r2="http://schemas.microsoft.com/office/drawing/2015/06/chart">
            <c:ext xmlns:c16="http://schemas.microsoft.com/office/drawing/2014/chart" uri="{C3380CC4-5D6E-409C-BE32-E72D297353CC}">
              <c16:uniqueId val="{00000010-BF97-430E-94A3-851954377739}"/>
            </c:ext>
          </c:extLst>
        </c:ser>
        <c:ser>
          <c:idx val="17"/>
          <c:order val="17"/>
          <c:tx>
            <c:strRef>
              <c:f>'[Chart in Microsoft PowerPoint]Sheet1'!$T$12:$T$13</c:f>
              <c:strCache>
                <c:ptCount val="1"/>
                <c:pt idx="0">
                  <c:v> SECTOR COMPLIANT </c:v>
                </c:pt>
              </c:strCache>
            </c:strRef>
          </c:tx>
          <c:cat>
            <c:strRef>
              <c:f>'[Chart in Microsoft PowerPoint]Sheet1'!$B$14:$B$33</c:f>
              <c:strCache>
                <c:ptCount val="20"/>
                <c:pt idx="0">
                  <c:v>Wholesale and Retail</c:v>
                </c:pt>
                <c:pt idx="1">
                  <c:v>Hospitality</c:v>
                </c:pt>
                <c:pt idx="2">
                  <c:v>Agriculture/Forestry</c:v>
                </c:pt>
                <c:pt idx="3">
                  <c:v>Construction</c:v>
                </c:pt>
                <c:pt idx="4">
                  <c:v>Community</c:v>
                </c:pt>
                <c:pt idx="5">
                  <c:v>Manufacturing</c:v>
                </c:pt>
                <c:pt idx="6">
                  <c:v>Government</c:v>
                </c:pt>
                <c:pt idx="7">
                  <c:v>Electricity</c:v>
                </c:pt>
                <c:pt idx="8">
                  <c:v>Food and Beverage</c:v>
                </c:pt>
                <c:pt idx="9">
                  <c:v>Iron and Steel</c:v>
                </c:pt>
                <c:pt idx="10">
                  <c:v>Chemical</c:v>
                </c:pt>
                <c:pt idx="11">
                  <c:v>Financial/ insurance</c:v>
                </c:pt>
                <c:pt idx="12">
                  <c:v>Transportation </c:v>
                </c:pt>
                <c:pt idx="13">
                  <c:v>Contract Cleaning</c:v>
                </c:pt>
                <c:pt idx="14">
                  <c:v>Private Security</c:v>
                </c:pt>
                <c:pt idx="15">
                  <c:v>Mining Quarring</c:v>
                </c:pt>
                <c:pt idx="16">
                  <c:v>Telecommunications</c:v>
                </c:pt>
                <c:pt idx="17">
                  <c:v>Silica</c:v>
                </c:pt>
                <c:pt idx="18">
                  <c:v>HBA</c:v>
                </c:pt>
                <c:pt idx="19">
                  <c:v>Other</c:v>
                </c:pt>
              </c:strCache>
            </c:strRef>
          </c:cat>
          <c:val>
            <c:numRef>
              <c:f>'[Chart in Microsoft PowerPoint]Sheet1'!$T$14:$T$33</c:f>
              <c:numCache>
                <c:formatCode>General</c:formatCode>
                <c:ptCount val="20"/>
                <c:pt idx="0">
                  <c:v>20</c:v>
                </c:pt>
                <c:pt idx="1">
                  <c:v>2</c:v>
                </c:pt>
                <c:pt idx="2">
                  <c:v>5</c:v>
                </c:pt>
                <c:pt idx="3">
                  <c:v>68</c:v>
                </c:pt>
                <c:pt idx="4">
                  <c:v>1</c:v>
                </c:pt>
                <c:pt idx="5">
                  <c:v>15</c:v>
                </c:pt>
                <c:pt idx="6">
                  <c:v>2</c:v>
                </c:pt>
                <c:pt idx="7">
                  <c:v>0</c:v>
                </c:pt>
                <c:pt idx="8">
                  <c:v>5</c:v>
                </c:pt>
                <c:pt idx="9">
                  <c:v>83</c:v>
                </c:pt>
                <c:pt idx="10">
                  <c:v>26</c:v>
                </c:pt>
                <c:pt idx="11">
                  <c:v>0</c:v>
                </c:pt>
                <c:pt idx="12">
                  <c:v>3</c:v>
                </c:pt>
                <c:pt idx="13">
                  <c:v>0</c:v>
                </c:pt>
                <c:pt idx="14">
                  <c:v>0</c:v>
                </c:pt>
                <c:pt idx="15">
                  <c:v>0</c:v>
                </c:pt>
                <c:pt idx="16">
                  <c:v>0</c:v>
                </c:pt>
                <c:pt idx="17">
                  <c:v>0</c:v>
                </c:pt>
                <c:pt idx="18">
                  <c:v>28</c:v>
                </c:pt>
                <c:pt idx="19">
                  <c:v>20</c:v>
                </c:pt>
              </c:numCache>
            </c:numRef>
          </c:val>
          <c:extLst xmlns:c16r2="http://schemas.microsoft.com/office/drawing/2015/06/chart">
            <c:ext xmlns:c16="http://schemas.microsoft.com/office/drawing/2014/chart" uri="{C3380CC4-5D6E-409C-BE32-E72D297353CC}">
              <c16:uniqueId val="{00000011-BF97-430E-94A3-851954377739}"/>
            </c:ext>
          </c:extLst>
        </c:ser>
        <c:dLbls/>
        <c:axId val="79460224"/>
        <c:axId val="79461760"/>
      </c:barChart>
      <c:catAx>
        <c:axId val="79460224"/>
        <c:scaling>
          <c:orientation val="minMax"/>
        </c:scaling>
        <c:axPos val="b"/>
        <c:numFmt formatCode="General" sourceLinked="0"/>
        <c:tickLblPos val="nextTo"/>
        <c:txPr>
          <a:bodyPr/>
          <a:lstStyle/>
          <a:p>
            <a:pPr>
              <a:defRPr b="1"/>
            </a:pPr>
            <a:endParaRPr lang="en-US"/>
          </a:p>
        </c:txPr>
        <c:crossAx val="79461760"/>
        <c:crosses val="autoZero"/>
        <c:auto val="1"/>
        <c:lblAlgn val="ctr"/>
        <c:lblOffset val="100"/>
      </c:catAx>
      <c:valAx>
        <c:axId val="79461760"/>
        <c:scaling>
          <c:orientation val="minMax"/>
        </c:scaling>
        <c:axPos val="l"/>
        <c:majorGridlines/>
        <c:numFmt formatCode="General" sourceLinked="1"/>
        <c:tickLblPos val="nextTo"/>
        <c:txPr>
          <a:bodyPr/>
          <a:lstStyle/>
          <a:p>
            <a:pPr>
              <a:defRPr b="1"/>
            </a:pPr>
            <a:endParaRPr lang="en-US"/>
          </a:p>
        </c:txPr>
        <c:crossAx val="79460224"/>
        <c:crosses val="autoZero"/>
        <c:crossBetween val="between"/>
      </c:valAx>
    </c:plotArea>
    <c:legend>
      <c:legendPos val="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Inspections!$G$31</c:f>
              <c:strCache>
                <c:ptCount val="1"/>
                <c:pt idx="0">
                  <c:v>EC</c:v>
                </c:pt>
              </c:strCache>
            </c:strRef>
          </c:tx>
          <c:cat>
            <c:multiLvlStrRef>
              <c:f>Inspections!$H$29:$S$30</c:f>
              <c:multiLvlStrCache>
                <c:ptCount val="12"/>
                <c:lvl>
                  <c:pt idx="1">
                    <c:v>Actual</c:v>
                  </c:pt>
                  <c:pt idx="3">
                    <c:v>Actual</c:v>
                  </c:pt>
                  <c:pt idx="5">
                    <c:v>Actual</c:v>
                  </c:pt>
                  <c:pt idx="7">
                    <c:v>Actual</c:v>
                  </c:pt>
                </c:lvl>
                <c:lvl>
                  <c:pt idx="0">
                    <c:v>Q 1 Planned</c:v>
                  </c:pt>
                  <c:pt idx="1">
                    <c:v>Q 1 </c:v>
                  </c:pt>
                  <c:pt idx="2">
                    <c:v>Q 2 Planned</c:v>
                  </c:pt>
                  <c:pt idx="3">
                    <c:v>Q 2 </c:v>
                  </c:pt>
                  <c:pt idx="4">
                    <c:v>Q 3 Planned</c:v>
                  </c:pt>
                  <c:pt idx="5">
                    <c:v>Q 3 </c:v>
                  </c:pt>
                  <c:pt idx="6">
                    <c:v>Q 4 Planned</c:v>
                  </c:pt>
                  <c:pt idx="7">
                    <c:v>Q 4 </c:v>
                  </c:pt>
                  <c:pt idx="8">
                    <c:v>Number Compliant Q1</c:v>
                  </c:pt>
                  <c:pt idx="9">
                    <c:v>Number Compliant Q2</c:v>
                  </c:pt>
                  <c:pt idx="10">
                    <c:v>Number Compliant Q 3</c:v>
                  </c:pt>
                  <c:pt idx="11">
                    <c:v>Number Compliant Q4</c:v>
                  </c:pt>
                </c:lvl>
              </c:multiLvlStrCache>
            </c:multiLvlStrRef>
          </c:cat>
          <c:val>
            <c:numRef>
              <c:f>Inspections!$H$31:$S$31</c:f>
              <c:numCache>
                <c:formatCode>General</c:formatCode>
                <c:ptCount val="12"/>
                <c:pt idx="0">
                  <c:v>409</c:v>
                </c:pt>
                <c:pt idx="1">
                  <c:v>471</c:v>
                </c:pt>
                <c:pt idx="2">
                  <c:v>611</c:v>
                </c:pt>
                <c:pt idx="3">
                  <c:v>674</c:v>
                </c:pt>
                <c:pt idx="4">
                  <c:v>409</c:v>
                </c:pt>
                <c:pt idx="5">
                  <c:v>469</c:v>
                </c:pt>
                <c:pt idx="6">
                  <c:v>611</c:v>
                </c:pt>
                <c:pt idx="7">
                  <c:v>620</c:v>
                </c:pt>
                <c:pt idx="8">
                  <c:v>345</c:v>
                </c:pt>
                <c:pt idx="9">
                  <c:v>547</c:v>
                </c:pt>
                <c:pt idx="10">
                  <c:v>358</c:v>
                </c:pt>
                <c:pt idx="11">
                  <c:v>500</c:v>
                </c:pt>
              </c:numCache>
            </c:numRef>
          </c:val>
          <c:extLst xmlns:c16r2="http://schemas.microsoft.com/office/drawing/2015/06/chart">
            <c:ext xmlns:c16="http://schemas.microsoft.com/office/drawing/2014/chart" uri="{C3380CC4-5D6E-409C-BE32-E72D297353CC}">
              <c16:uniqueId val="{00000000-6011-4103-81D3-321B6FC78C69}"/>
            </c:ext>
          </c:extLst>
        </c:ser>
        <c:ser>
          <c:idx val="1"/>
          <c:order val="1"/>
          <c:tx>
            <c:strRef>
              <c:f>Inspections!$G$32</c:f>
              <c:strCache>
                <c:ptCount val="1"/>
                <c:pt idx="0">
                  <c:v>GP</c:v>
                </c:pt>
              </c:strCache>
            </c:strRef>
          </c:tx>
          <c:cat>
            <c:multiLvlStrRef>
              <c:f>Inspections!$H$29:$S$30</c:f>
              <c:multiLvlStrCache>
                <c:ptCount val="12"/>
                <c:lvl>
                  <c:pt idx="1">
                    <c:v>Actual</c:v>
                  </c:pt>
                  <c:pt idx="3">
                    <c:v>Actual</c:v>
                  </c:pt>
                  <c:pt idx="5">
                    <c:v>Actual</c:v>
                  </c:pt>
                  <c:pt idx="7">
                    <c:v>Actual</c:v>
                  </c:pt>
                </c:lvl>
                <c:lvl>
                  <c:pt idx="0">
                    <c:v>Q 1 Planned</c:v>
                  </c:pt>
                  <c:pt idx="1">
                    <c:v>Q 1 </c:v>
                  </c:pt>
                  <c:pt idx="2">
                    <c:v>Q 2 Planned</c:v>
                  </c:pt>
                  <c:pt idx="3">
                    <c:v>Q 2 </c:v>
                  </c:pt>
                  <c:pt idx="4">
                    <c:v>Q 3 Planned</c:v>
                  </c:pt>
                  <c:pt idx="5">
                    <c:v>Q 3 </c:v>
                  </c:pt>
                  <c:pt idx="6">
                    <c:v>Q 4 Planned</c:v>
                  </c:pt>
                  <c:pt idx="7">
                    <c:v>Q 4 </c:v>
                  </c:pt>
                  <c:pt idx="8">
                    <c:v>Number Compliant Q1</c:v>
                  </c:pt>
                  <c:pt idx="9">
                    <c:v>Number Compliant Q2</c:v>
                  </c:pt>
                  <c:pt idx="10">
                    <c:v>Number Compliant Q 3</c:v>
                  </c:pt>
                  <c:pt idx="11">
                    <c:v>Number Compliant Q4</c:v>
                  </c:pt>
                </c:lvl>
              </c:multiLvlStrCache>
            </c:multiLvlStrRef>
          </c:cat>
          <c:val>
            <c:numRef>
              <c:f>Inspections!$H$32:$S$32</c:f>
              <c:numCache>
                <c:formatCode>General</c:formatCode>
                <c:ptCount val="12"/>
                <c:pt idx="0">
                  <c:v>1206</c:v>
                </c:pt>
                <c:pt idx="1">
                  <c:v>1025</c:v>
                </c:pt>
                <c:pt idx="2">
                  <c:v>1811</c:v>
                </c:pt>
                <c:pt idx="3">
                  <c:v>1210</c:v>
                </c:pt>
                <c:pt idx="4">
                  <c:v>1206</c:v>
                </c:pt>
                <c:pt idx="5">
                  <c:v>935</c:v>
                </c:pt>
                <c:pt idx="6">
                  <c:v>1811</c:v>
                </c:pt>
                <c:pt idx="7">
                  <c:v>1005</c:v>
                </c:pt>
                <c:pt idx="8">
                  <c:v>863</c:v>
                </c:pt>
                <c:pt idx="9">
                  <c:v>880</c:v>
                </c:pt>
                <c:pt idx="10">
                  <c:v>427</c:v>
                </c:pt>
                <c:pt idx="11">
                  <c:v>752</c:v>
                </c:pt>
              </c:numCache>
            </c:numRef>
          </c:val>
          <c:extLst xmlns:c16r2="http://schemas.microsoft.com/office/drawing/2015/06/chart">
            <c:ext xmlns:c16="http://schemas.microsoft.com/office/drawing/2014/chart" uri="{C3380CC4-5D6E-409C-BE32-E72D297353CC}">
              <c16:uniqueId val="{00000001-6011-4103-81D3-321B6FC78C69}"/>
            </c:ext>
          </c:extLst>
        </c:ser>
        <c:ser>
          <c:idx val="2"/>
          <c:order val="2"/>
          <c:tx>
            <c:strRef>
              <c:f>Inspections!$G$33</c:f>
              <c:strCache>
                <c:ptCount val="1"/>
                <c:pt idx="0">
                  <c:v>KZN</c:v>
                </c:pt>
              </c:strCache>
            </c:strRef>
          </c:tx>
          <c:cat>
            <c:multiLvlStrRef>
              <c:f>Inspections!$H$29:$S$30</c:f>
              <c:multiLvlStrCache>
                <c:ptCount val="12"/>
                <c:lvl>
                  <c:pt idx="1">
                    <c:v>Actual</c:v>
                  </c:pt>
                  <c:pt idx="3">
                    <c:v>Actual</c:v>
                  </c:pt>
                  <c:pt idx="5">
                    <c:v>Actual</c:v>
                  </c:pt>
                  <c:pt idx="7">
                    <c:v>Actual</c:v>
                  </c:pt>
                </c:lvl>
                <c:lvl>
                  <c:pt idx="0">
                    <c:v>Q 1 Planned</c:v>
                  </c:pt>
                  <c:pt idx="1">
                    <c:v>Q 1 </c:v>
                  </c:pt>
                  <c:pt idx="2">
                    <c:v>Q 2 Planned</c:v>
                  </c:pt>
                  <c:pt idx="3">
                    <c:v>Q 2 </c:v>
                  </c:pt>
                  <c:pt idx="4">
                    <c:v>Q 3 Planned</c:v>
                  </c:pt>
                  <c:pt idx="5">
                    <c:v>Q 3 </c:v>
                  </c:pt>
                  <c:pt idx="6">
                    <c:v>Q 4 Planned</c:v>
                  </c:pt>
                  <c:pt idx="7">
                    <c:v>Q 4 </c:v>
                  </c:pt>
                  <c:pt idx="8">
                    <c:v>Number Compliant Q1</c:v>
                  </c:pt>
                  <c:pt idx="9">
                    <c:v>Number Compliant Q2</c:v>
                  </c:pt>
                  <c:pt idx="10">
                    <c:v>Number Compliant Q 3</c:v>
                  </c:pt>
                  <c:pt idx="11">
                    <c:v>Number Compliant Q4</c:v>
                  </c:pt>
                </c:lvl>
              </c:multiLvlStrCache>
            </c:multiLvlStrRef>
          </c:cat>
          <c:val>
            <c:numRef>
              <c:f>Inspections!$H$33:$S$33</c:f>
              <c:numCache>
                <c:formatCode>General</c:formatCode>
                <c:ptCount val="12"/>
                <c:pt idx="0">
                  <c:v>1104</c:v>
                </c:pt>
                <c:pt idx="1">
                  <c:v>1163</c:v>
                </c:pt>
                <c:pt idx="2">
                  <c:v>1656</c:v>
                </c:pt>
                <c:pt idx="3">
                  <c:v>1814</c:v>
                </c:pt>
                <c:pt idx="4">
                  <c:v>1104</c:v>
                </c:pt>
                <c:pt idx="5">
                  <c:v>1613</c:v>
                </c:pt>
                <c:pt idx="6">
                  <c:v>1656</c:v>
                </c:pt>
                <c:pt idx="7">
                  <c:v>1651</c:v>
                </c:pt>
                <c:pt idx="8">
                  <c:v>753</c:v>
                </c:pt>
                <c:pt idx="9">
                  <c:v>1238</c:v>
                </c:pt>
                <c:pt idx="10">
                  <c:v>1096</c:v>
                </c:pt>
                <c:pt idx="11">
                  <c:v>1159</c:v>
                </c:pt>
              </c:numCache>
            </c:numRef>
          </c:val>
          <c:extLst xmlns:c16r2="http://schemas.microsoft.com/office/drawing/2015/06/chart">
            <c:ext xmlns:c16="http://schemas.microsoft.com/office/drawing/2014/chart" uri="{C3380CC4-5D6E-409C-BE32-E72D297353CC}">
              <c16:uniqueId val="{00000002-6011-4103-81D3-321B6FC78C69}"/>
            </c:ext>
          </c:extLst>
        </c:ser>
        <c:ser>
          <c:idx val="3"/>
          <c:order val="3"/>
          <c:tx>
            <c:strRef>
              <c:f>Inspections!$G$34</c:f>
              <c:strCache>
                <c:ptCount val="1"/>
                <c:pt idx="0">
                  <c:v>LP</c:v>
                </c:pt>
              </c:strCache>
            </c:strRef>
          </c:tx>
          <c:cat>
            <c:multiLvlStrRef>
              <c:f>Inspections!$H$29:$S$30</c:f>
              <c:multiLvlStrCache>
                <c:ptCount val="12"/>
                <c:lvl>
                  <c:pt idx="1">
                    <c:v>Actual</c:v>
                  </c:pt>
                  <c:pt idx="3">
                    <c:v>Actual</c:v>
                  </c:pt>
                  <c:pt idx="5">
                    <c:v>Actual</c:v>
                  </c:pt>
                  <c:pt idx="7">
                    <c:v>Actual</c:v>
                  </c:pt>
                </c:lvl>
                <c:lvl>
                  <c:pt idx="0">
                    <c:v>Q 1 Planned</c:v>
                  </c:pt>
                  <c:pt idx="1">
                    <c:v>Q 1 </c:v>
                  </c:pt>
                  <c:pt idx="2">
                    <c:v>Q 2 Planned</c:v>
                  </c:pt>
                  <c:pt idx="3">
                    <c:v>Q 2 </c:v>
                  </c:pt>
                  <c:pt idx="4">
                    <c:v>Q 3 Planned</c:v>
                  </c:pt>
                  <c:pt idx="5">
                    <c:v>Q 3 </c:v>
                  </c:pt>
                  <c:pt idx="6">
                    <c:v>Q 4 Planned</c:v>
                  </c:pt>
                  <c:pt idx="7">
                    <c:v>Q 4 </c:v>
                  </c:pt>
                  <c:pt idx="8">
                    <c:v>Number Compliant Q1</c:v>
                  </c:pt>
                  <c:pt idx="9">
                    <c:v>Number Compliant Q2</c:v>
                  </c:pt>
                  <c:pt idx="10">
                    <c:v>Number Compliant Q 3</c:v>
                  </c:pt>
                  <c:pt idx="11">
                    <c:v>Number Compliant Q4</c:v>
                  </c:pt>
                </c:lvl>
              </c:multiLvlStrCache>
            </c:multiLvlStrRef>
          </c:cat>
          <c:val>
            <c:numRef>
              <c:f>Inspections!$H$34:$S$34</c:f>
              <c:numCache>
                <c:formatCode>General</c:formatCode>
                <c:ptCount val="12"/>
                <c:pt idx="0">
                  <c:v>295</c:v>
                </c:pt>
                <c:pt idx="1">
                  <c:v>269</c:v>
                </c:pt>
                <c:pt idx="2">
                  <c:v>443</c:v>
                </c:pt>
                <c:pt idx="3">
                  <c:v>487</c:v>
                </c:pt>
                <c:pt idx="4">
                  <c:v>295</c:v>
                </c:pt>
                <c:pt idx="5">
                  <c:v>413</c:v>
                </c:pt>
                <c:pt idx="6">
                  <c:v>443</c:v>
                </c:pt>
                <c:pt idx="7">
                  <c:v>477</c:v>
                </c:pt>
                <c:pt idx="8">
                  <c:v>87</c:v>
                </c:pt>
                <c:pt idx="9">
                  <c:v>156</c:v>
                </c:pt>
                <c:pt idx="10">
                  <c:v>133</c:v>
                </c:pt>
                <c:pt idx="11">
                  <c:v>221</c:v>
                </c:pt>
              </c:numCache>
            </c:numRef>
          </c:val>
          <c:extLst xmlns:c16r2="http://schemas.microsoft.com/office/drawing/2015/06/chart">
            <c:ext xmlns:c16="http://schemas.microsoft.com/office/drawing/2014/chart" uri="{C3380CC4-5D6E-409C-BE32-E72D297353CC}">
              <c16:uniqueId val="{00000003-6011-4103-81D3-321B6FC78C69}"/>
            </c:ext>
          </c:extLst>
        </c:ser>
        <c:ser>
          <c:idx val="4"/>
          <c:order val="4"/>
          <c:tx>
            <c:strRef>
              <c:f>Inspections!$G$35</c:f>
              <c:strCache>
                <c:ptCount val="1"/>
                <c:pt idx="0">
                  <c:v>MPU</c:v>
                </c:pt>
              </c:strCache>
            </c:strRef>
          </c:tx>
          <c:cat>
            <c:multiLvlStrRef>
              <c:f>Inspections!$H$29:$S$30</c:f>
              <c:multiLvlStrCache>
                <c:ptCount val="12"/>
                <c:lvl>
                  <c:pt idx="1">
                    <c:v>Actual</c:v>
                  </c:pt>
                  <c:pt idx="3">
                    <c:v>Actual</c:v>
                  </c:pt>
                  <c:pt idx="5">
                    <c:v>Actual</c:v>
                  </c:pt>
                  <c:pt idx="7">
                    <c:v>Actual</c:v>
                  </c:pt>
                </c:lvl>
                <c:lvl>
                  <c:pt idx="0">
                    <c:v>Q 1 Planned</c:v>
                  </c:pt>
                  <c:pt idx="1">
                    <c:v>Q 1 </c:v>
                  </c:pt>
                  <c:pt idx="2">
                    <c:v>Q 2 Planned</c:v>
                  </c:pt>
                  <c:pt idx="3">
                    <c:v>Q 2 </c:v>
                  </c:pt>
                  <c:pt idx="4">
                    <c:v>Q 3 Planned</c:v>
                  </c:pt>
                  <c:pt idx="5">
                    <c:v>Q 3 </c:v>
                  </c:pt>
                  <c:pt idx="6">
                    <c:v>Q 4 Planned</c:v>
                  </c:pt>
                  <c:pt idx="7">
                    <c:v>Q 4 </c:v>
                  </c:pt>
                  <c:pt idx="8">
                    <c:v>Number Compliant Q1</c:v>
                  </c:pt>
                  <c:pt idx="9">
                    <c:v>Number Compliant Q2</c:v>
                  </c:pt>
                  <c:pt idx="10">
                    <c:v>Number Compliant Q 3</c:v>
                  </c:pt>
                  <c:pt idx="11">
                    <c:v>Number Compliant Q4</c:v>
                  </c:pt>
                </c:lvl>
              </c:multiLvlStrCache>
            </c:multiLvlStrRef>
          </c:cat>
          <c:val>
            <c:numRef>
              <c:f>Inspections!$H$35:$S$35</c:f>
              <c:numCache>
                <c:formatCode>General</c:formatCode>
                <c:ptCount val="12"/>
                <c:pt idx="0">
                  <c:v>154</c:v>
                </c:pt>
                <c:pt idx="1">
                  <c:v>251</c:v>
                </c:pt>
                <c:pt idx="2">
                  <c:v>318</c:v>
                </c:pt>
                <c:pt idx="3">
                  <c:v>298</c:v>
                </c:pt>
                <c:pt idx="4">
                  <c:v>154</c:v>
                </c:pt>
                <c:pt idx="5">
                  <c:v>278</c:v>
                </c:pt>
                <c:pt idx="6">
                  <c:v>318</c:v>
                </c:pt>
                <c:pt idx="7">
                  <c:v>289</c:v>
                </c:pt>
                <c:pt idx="8">
                  <c:v>158</c:v>
                </c:pt>
                <c:pt idx="9">
                  <c:v>188</c:v>
                </c:pt>
                <c:pt idx="10">
                  <c:v>183</c:v>
                </c:pt>
                <c:pt idx="11">
                  <c:v>115</c:v>
                </c:pt>
              </c:numCache>
            </c:numRef>
          </c:val>
          <c:extLst xmlns:c16r2="http://schemas.microsoft.com/office/drawing/2015/06/chart">
            <c:ext xmlns:c16="http://schemas.microsoft.com/office/drawing/2014/chart" uri="{C3380CC4-5D6E-409C-BE32-E72D297353CC}">
              <c16:uniqueId val="{00000004-6011-4103-81D3-321B6FC78C69}"/>
            </c:ext>
          </c:extLst>
        </c:ser>
        <c:ser>
          <c:idx val="5"/>
          <c:order val="5"/>
          <c:tx>
            <c:strRef>
              <c:f>Inspections!$G$36</c:f>
              <c:strCache>
                <c:ptCount val="1"/>
                <c:pt idx="0">
                  <c:v>NC</c:v>
                </c:pt>
              </c:strCache>
            </c:strRef>
          </c:tx>
          <c:cat>
            <c:multiLvlStrRef>
              <c:f>Inspections!$H$29:$S$30</c:f>
              <c:multiLvlStrCache>
                <c:ptCount val="12"/>
                <c:lvl>
                  <c:pt idx="1">
                    <c:v>Actual</c:v>
                  </c:pt>
                  <c:pt idx="3">
                    <c:v>Actual</c:v>
                  </c:pt>
                  <c:pt idx="5">
                    <c:v>Actual</c:v>
                  </c:pt>
                  <c:pt idx="7">
                    <c:v>Actual</c:v>
                  </c:pt>
                </c:lvl>
                <c:lvl>
                  <c:pt idx="0">
                    <c:v>Q 1 Planned</c:v>
                  </c:pt>
                  <c:pt idx="1">
                    <c:v>Q 1 </c:v>
                  </c:pt>
                  <c:pt idx="2">
                    <c:v>Q 2 Planned</c:v>
                  </c:pt>
                  <c:pt idx="3">
                    <c:v>Q 2 </c:v>
                  </c:pt>
                  <c:pt idx="4">
                    <c:v>Q 3 Planned</c:v>
                  </c:pt>
                  <c:pt idx="5">
                    <c:v>Q 3 </c:v>
                  </c:pt>
                  <c:pt idx="6">
                    <c:v>Q 4 Planned</c:v>
                  </c:pt>
                  <c:pt idx="7">
                    <c:v>Q 4 </c:v>
                  </c:pt>
                  <c:pt idx="8">
                    <c:v>Number Compliant Q1</c:v>
                  </c:pt>
                  <c:pt idx="9">
                    <c:v>Number Compliant Q2</c:v>
                  </c:pt>
                  <c:pt idx="10">
                    <c:v>Number Compliant Q 3</c:v>
                  </c:pt>
                  <c:pt idx="11">
                    <c:v>Number Compliant Q4</c:v>
                  </c:pt>
                </c:lvl>
              </c:multiLvlStrCache>
            </c:multiLvlStrRef>
          </c:cat>
          <c:val>
            <c:numRef>
              <c:f>Inspections!$H$36:$S$36</c:f>
              <c:numCache>
                <c:formatCode>General</c:formatCode>
                <c:ptCount val="12"/>
                <c:pt idx="0">
                  <c:v>91</c:v>
                </c:pt>
                <c:pt idx="1">
                  <c:v>74</c:v>
                </c:pt>
                <c:pt idx="2">
                  <c:v>137</c:v>
                </c:pt>
                <c:pt idx="3">
                  <c:v>177</c:v>
                </c:pt>
                <c:pt idx="4">
                  <c:v>91</c:v>
                </c:pt>
                <c:pt idx="5">
                  <c:v>137</c:v>
                </c:pt>
                <c:pt idx="6">
                  <c:v>137</c:v>
                </c:pt>
                <c:pt idx="7">
                  <c:v>115</c:v>
                </c:pt>
                <c:pt idx="8">
                  <c:v>39</c:v>
                </c:pt>
                <c:pt idx="9">
                  <c:v>62</c:v>
                </c:pt>
                <c:pt idx="10">
                  <c:v>51</c:v>
                </c:pt>
                <c:pt idx="11">
                  <c:v>53</c:v>
                </c:pt>
              </c:numCache>
            </c:numRef>
          </c:val>
          <c:extLst xmlns:c16r2="http://schemas.microsoft.com/office/drawing/2015/06/chart">
            <c:ext xmlns:c16="http://schemas.microsoft.com/office/drawing/2014/chart" uri="{C3380CC4-5D6E-409C-BE32-E72D297353CC}">
              <c16:uniqueId val="{00000005-6011-4103-81D3-321B6FC78C69}"/>
            </c:ext>
          </c:extLst>
        </c:ser>
        <c:ser>
          <c:idx val="6"/>
          <c:order val="6"/>
          <c:tx>
            <c:strRef>
              <c:f>Inspections!$G$37</c:f>
              <c:strCache>
                <c:ptCount val="1"/>
                <c:pt idx="0">
                  <c:v>NW</c:v>
                </c:pt>
              </c:strCache>
            </c:strRef>
          </c:tx>
          <c:cat>
            <c:multiLvlStrRef>
              <c:f>Inspections!$H$29:$S$30</c:f>
              <c:multiLvlStrCache>
                <c:ptCount val="12"/>
                <c:lvl>
                  <c:pt idx="1">
                    <c:v>Actual</c:v>
                  </c:pt>
                  <c:pt idx="3">
                    <c:v>Actual</c:v>
                  </c:pt>
                  <c:pt idx="5">
                    <c:v>Actual</c:v>
                  </c:pt>
                  <c:pt idx="7">
                    <c:v>Actual</c:v>
                  </c:pt>
                </c:lvl>
                <c:lvl>
                  <c:pt idx="0">
                    <c:v>Q 1 Planned</c:v>
                  </c:pt>
                  <c:pt idx="1">
                    <c:v>Q 1 </c:v>
                  </c:pt>
                  <c:pt idx="2">
                    <c:v>Q 2 Planned</c:v>
                  </c:pt>
                  <c:pt idx="3">
                    <c:v>Q 2 </c:v>
                  </c:pt>
                  <c:pt idx="4">
                    <c:v>Q 3 Planned</c:v>
                  </c:pt>
                  <c:pt idx="5">
                    <c:v>Q 3 </c:v>
                  </c:pt>
                  <c:pt idx="6">
                    <c:v>Q 4 Planned</c:v>
                  </c:pt>
                  <c:pt idx="7">
                    <c:v>Q 4 </c:v>
                  </c:pt>
                  <c:pt idx="8">
                    <c:v>Number Compliant Q1</c:v>
                  </c:pt>
                  <c:pt idx="9">
                    <c:v>Number Compliant Q2</c:v>
                  </c:pt>
                  <c:pt idx="10">
                    <c:v>Number Compliant Q 3</c:v>
                  </c:pt>
                  <c:pt idx="11">
                    <c:v>Number Compliant Q4</c:v>
                  </c:pt>
                </c:lvl>
              </c:multiLvlStrCache>
            </c:multiLvlStrRef>
          </c:cat>
          <c:val>
            <c:numRef>
              <c:f>Inspections!$H$37:$S$37</c:f>
              <c:numCache>
                <c:formatCode>General</c:formatCode>
                <c:ptCount val="12"/>
                <c:pt idx="0">
                  <c:v>343</c:v>
                </c:pt>
                <c:pt idx="1">
                  <c:v>358</c:v>
                </c:pt>
                <c:pt idx="2">
                  <c:v>515</c:v>
                </c:pt>
                <c:pt idx="3">
                  <c:v>515</c:v>
                </c:pt>
                <c:pt idx="4">
                  <c:v>343</c:v>
                </c:pt>
                <c:pt idx="5">
                  <c:v>621</c:v>
                </c:pt>
                <c:pt idx="6">
                  <c:v>515</c:v>
                </c:pt>
                <c:pt idx="7">
                  <c:v>480</c:v>
                </c:pt>
                <c:pt idx="8">
                  <c:v>249</c:v>
                </c:pt>
                <c:pt idx="9">
                  <c:v>347</c:v>
                </c:pt>
                <c:pt idx="10">
                  <c:v>399</c:v>
                </c:pt>
                <c:pt idx="11">
                  <c:v>278</c:v>
                </c:pt>
              </c:numCache>
            </c:numRef>
          </c:val>
          <c:extLst xmlns:c16r2="http://schemas.microsoft.com/office/drawing/2015/06/chart">
            <c:ext xmlns:c16="http://schemas.microsoft.com/office/drawing/2014/chart" uri="{C3380CC4-5D6E-409C-BE32-E72D297353CC}">
              <c16:uniqueId val="{00000006-6011-4103-81D3-321B6FC78C69}"/>
            </c:ext>
          </c:extLst>
        </c:ser>
        <c:ser>
          <c:idx val="7"/>
          <c:order val="7"/>
          <c:tx>
            <c:strRef>
              <c:f>Inspections!$G$38</c:f>
              <c:strCache>
                <c:ptCount val="1"/>
                <c:pt idx="0">
                  <c:v>WC</c:v>
                </c:pt>
              </c:strCache>
            </c:strRef>
          </c:tx>
          <c:cat>
            <c:multiLvlStrRef>
              <c:f>Inspections!$H$29:$S$30</c:f>
              <c:multiLvlStrCache>
                <c:ptCount val="12"/>
                <c:lvl>
                  <c:pt idx="1">
                    <c:v>Actual</c:v>
                  </c:pt>
                  <c:pt idx="3">
                    <c:v>Actual</c:v>
                  </c:pt>
                  <c:pt idx="5">
                    <c:v>Actual</c:v>
                  </c:pt>
                  <c:pt idx="7">
                    <c:v>Actual</c:v>
                  </c:pt>
                </c:lvl>
                <c:lvl>
                  <c:pt idx="0">
                    <c:v>Q 1 Planned</c:v>
                  </c:pt>
                  <c:pt idx="1">
                    <c:v>Q 1 </c:v>
                  </c:pt>
                  <c:pt idx="2">
                    <c:v>Q 2 Planned</c:v>
                  </c:pt>
                  <c:pt idx="3">
                    <c:v>Q 2 </c:v>
                  </c:pt>
                  <c:pt idx="4">
                    <c:v>Q 3 Planned</c:v>
                  </c:pt>
                  <c:pt idx="5">
                    <c:v>Q 3 </c:v>
                  </c:pt>
                  <c:pt idx="6">
                    <c:v>Q 4 Planned</c:v>
                  </c:pt>
                  <c:pt idx="7">
                    <c:v>Q 4 </c:v>
                  </c:pt>
                  <c:pt idx="8">
                    <c:v>Number Compliant Q1</c:v>
                  </c:pt>
                  <c:pt idx="9">
                    <c:v>Number Compliant Q2</c:v>
                  </c:pt>
                  <c:pt idx="10">
                    <c:v>Number Compliant Q 3</c:v>
                  </c:pt>
                  <c:pt idx="11">
                    <c:v>Number Compliant Q4</c:v>
                  </c:pt>
                </c:lvl>
              </c:multiLvlStrCache>
            </c:multiLvlStrRef>
          </c:cat>
          <c:val>
            <c:numRef>
              <c:f>Inspections!$H$38:$S$38</c:f>
              <c:numCache>
                <c:formatCode>General</c:formatCode>
                <c:ptCount val="12"/>
                <c:pt idx="0">
                  <c:v>523</c:v>
                </c:pt>
                <c:pt idx="1">
                  <c:v>678</c:v>
                </c:pt>
                <c:pt idx="2">
                  <c:v>744</c:v>
                </c:pt>
                <c:pt idx="3">
                  <c:v>865</c:v>
                </c:pt>
                <c:pt idx="4">
                  <c:v>523</c:v>
                </c:pt>
                <c:pt idx="5">
                  <c:v>700</c:v>
                </c:pt>
                <c:pt idx="6">
                  <c:v>744</c:v>
                </c:pt>
                <c:pt idx="7">
                  <c:v>852</c:v>
                </c:pt>
                <c:pt idx="8">
                  <c:v>386</c:v>
                </c:pt>
                <c:pt idx="9">
                  <c:v>624</c:v>
                </c:pt>
                <c:pt idx="10">
                  <c:v>491</c:v>
                </c:pt>
                <c:pt idx="11">
                  <c:v>637</c:v>
                </c:pt>
              </c:numCache>
            </c:numRef>
          </c:val>
          <c:extLst xmlns:c16r2="http://schemas.microsoft.com/office/drawing/2015/06/chart">
            <c:ext xmlns:c16="http://schemas.microsoft.com/office/drawing/2014/chart" uri="{C3380CC4-5D6E-409C-BE32-E72D297353CC}">
              <c16:uniqueId val="{00000007-6011-4103-81D3-321B6FC78C69}"/>
            </c:ext>
          </c:extLst>
        </c:ser>
        <c:ser>
          <c:idx val="8"/>
          <c:order val="8"/>
          <c:tx>
            <c:strRef>
              <c:f>Inspections!$G$39</c:f>
              <c:strCache>
                <c:ptCount val="1"/>
                <c:pt idx="0">
                  <c:v>FS</c:v>
                </c:pt>
              </c:strCache>
            </c:strRef>
          </c:tx>
          <c:cat>
            <c:multiLvlStrRef>
              <c:f>Inspections!$H$29:$S$30</c:f>
              <c:multiLvlStrCache>
                <c:ptCount val="12"/>
                <c:lvl>
                  <c:pt idx="1">
                    <c:v>Actual</c:v>
                  </c:pt>
                  <c:pt idx="3">
                    <c:v>Actual</c:v>
                  </c:pt>
                  <c:pt idx="5">
                    <c:v>Actual</c:v>
                  </c:pt>
                  <c:pt idx="7">
                    <c:v>Actual</c:v>
                  </c:pt>
                </c:lvl>
                <c:lvl>
                  <c:pt idx="0">
                    <c:v>Q 1 Planned</c:v>
                  </c:pt>
                  <c:pt idx="1">
                    <c:v>Q 1 </c:v>
                  </c:pt>
                  <c:pt idx="2">
                    <c:v>Q 2 Planned</c:v>
                  </c:pt>
                  <c:pt idx="3">
                    <c:v>Q 2 </c:v>
                  </c:pt>
                  <c:pt idx="4">
                    <c:v>Q 3 Planned</c:v>
                  </c:pt>
                  <c:pt idx="5">
                    <c:v>Q 3 </c:v>
                  </c:pt>
                  <c:pt idx="6">
                    <c:v>Q 4 Planned</c:v>
                  </c:pt>
                  <c:pt idx="7">
                    <c:v>Q 4 </c:v>
                  </c:pt>
                  <c:pt idx="8">
                    <c:v>Number Compliant Q1</c:v>
                  </c:pt>
                  <c:pt idx="9">
                    <c:v>Number Compliant Q2</c:v>
                  </c:pt>
                  <c:pt idx="10">
                    <c:v>Number Compliant Q 3</c:v>
                  </c:pt>
                  <c:pt idx="11">
                    <c:v>Number Compliant Q4</c:v>
                  </c:pt>
                </c:lvl>
              </c:multiLvlStrCache>
            </c:multiLvlStrRef>
          </c:cat>
          <c:val>
            <c:numRef>
              <c:f>Inspections!$H$39:$S$39</c:f>
              <c:numCache>
                <c:formatCode>General</c:formatCode>
                <c:ptCount val="12"/>
                <c:pt idx="0">
                  <c:v>523</c:v>
                </c:pt>
                <c:pt idx="1">
                  <c:v>678</c:v>
                </c:pt>
                <c:pt idx="2">
                  <c:v>785</c:v>
                </c:pt>
                <c:pt idx="3">
                  <c:v>860</c:v>
                </c:pt>
                <c:pt idx="4">
                  <c:v>523</c:v>
                </c:pt>
                <c:pt idx="5">
                  <c:v>584</c:v>
                </c:pt>
                <c:pt idx="6">
                  <c:v>785</c:v>
                </c:pt>
                <c:pt idx="7">
                  <c:v>849</c:v>
                </c:pt>
                <c:pt idx="8">
                  <c:v>497</c:v>
                </c:pt>
                <c:pt idx="9">
                  <c:v>680</c:v>
                </c:pt>
                <c:pt idx="10">
                  <c:v>458</c:v>
                </c:pt>
                <c:pt idx="11">
                  <c:v>654</c:v>
                </c:pt>
              </c:numCache>
            </c:numRef>
          </c:val>
          <c:extLst xmlns:c16r2="http://schemas.microsoft.com/office/drawing/2015/06/chart">
            <c:ext xmlns:c16="http://schemas.microsoft.com/office/drawing/2014/chart" uri="{C3380CC4-5D6E-409C-BE32-E72D297353CC}">
              <c16:uniqueId val="{00000008-6011-4103-81D3-321B6FC78C69}"/>
            </c:ext>
          </c:extLst>
        </c:ser>
        <c:dLbls/>
        <c:axId val="79500032"/>
        <c:axId val="79501568"/>
      </c:barChart>
      <c:catAx>
        <c:axId val="79500032"/>
        <c:scaling>
          <c:orientation val="minMax"/>
        </c:scaling>
        <c:axPos val="b"/>
        <c:numFmt formatCode="General" sourceLinked="0"/>
        <c:tickLblPos val="nextTo"/>
        <c:crossAx val="79501568"/>
        <c:crosses val="autoZero"/>
        <c:auto val="1"/>
        <c:lblAlgn val="ctr"/>
        <c:lblOffset val="100"/>
      </c:catAx>
      <c:valAx>
        <c:axId val="79501568"/>
        <c:scaling>
          <c:orientation val="minMax"/>
        </c:scaling>
        <c:axPos val="l"/>
        <c:majorGridlines/>
        <c:numFmt formatCode="General" sourceLinked="1"/>
        <c:tickLblPos val="nextTo"/>
        <c:crossAx val="79500032"/>
        <c:crosses val="autoZero"/>
        <c:crossBetween val="between"/>
      </c:valAx>
    </c:plotArea>
    <c:legend>
      <c:legendPos val="r"/>
    </c:legend>
    <c:plotVisOnly val="1"/>
    <c:dispBlanksAs val="gap"/>
  </c:chart>
  <c:txPr>
    <a:bodyPr/>
    <a:lstStyle/>
    <a:p>
      <a:pPr>
        <a:defRPr b="1"/>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plotArea>
      <c:layout/>
      <c:barChart>
        <c:barDir val="col"/>
        <c:grouping val="clustered"/>
        <c:ser>
          <c:idx val="0"/>
          <c:order val="0"/>
          <c:tx>
            <c:strRef>
              <c:f>Sheet2!$I$7</c:f>
              <c:strCache>
                <c:ptCount val="1"/>
                <c:pt idx="0">
                  <c:v># Inspections</c:v>
                </c:pt>
              </c:strCache>
            </c:strRef>
          </c:tx>
          <c:cat>
            <c:strRef>
              <c:f>Sheet2!$H$8:$H$12</c:f>
              <c:strCache>
                <c:ptCount val="5"/>
                <c:pt idx="0">
                  <c:v>Construction</c:v>
                </c:pt>
                <c:pt idx="1">
                  <c:v>Iron and Steel</c:v>
                </c:pt>
                <c:pt idx="2">
                  <c:v>Agriculture</c:v>
                </c:pt>
                <c:pt idx="3">
                  <c:v>Chemical</c:v>
                </c:pt>
                <c:pt idx="4">
                  <c:v>Whole/Retail</c:v>
                </c:pt>
              </c:strCache>
            </c:strRef>
          </c:cat>
          <c:val>
            <c:numRef>
              <c:f>Sheet2!$I$8:$I$12</c:f>
              <c:numCache>
                <c:formatCode>General</c:formatCode>
                <c:ptCount val="5"/>
                <c:pt idx="0">
                  <c:v>3020</c:v>
                </c:pt>
                <c:pt idx="1">
                  <c:v>770</c:v>
                </c:pt>
                <c:pt idx="2">
                  <c:v>496</c:v>
                </c:pt>
                <c:pt idx="3">
                  <c:v>214</c:v>
                </c:pt>
                <c:pt idx="4">
                  <c:v>641</c:v>
                </c:pt>
              </c:numCache>
            </c:numRef>
          </c:val>
          <c:extLst xmlns:c16r2="http://schemas.microsoft.com/office/drawing/2015/06/chart">
            <c:ext xmlns:c16="http://schemas.microsoft.com/office/drawing/2014/chart" uri="{C3380CC4-5D6E-409C-BE32-E72D297353CC}">
              <c16:uniqueId val="{00000000-CE9C-4017-B310-E5A6AD4D1518}"/>
            </c:ext>
          </c:extLst>
        </c:ser>
        <c:dLbls/>
        <c:axId val="79673216"/>
        <c:axId val="79674752"/>
      </c:barChart>
      <c:catAx>
        <c:axId val="79673216"/>
        <c:scaling>
          <c:orientation val="minMax"/>
        </c:scaling>
        <c:axPos val="b"/>
        <c:numFmt formatCode="General" sourceLinked="0"/>
        <c:tickLblPos val="nextTo"/>
        <c:crossAx val="79674752"/>
        <c:crosses val="autoZero"/>
        <c:auto val="1"/>
        <c:lblAlgn val="ctr"/>
        <c:lblOffset val="100"/>
      </c:catAx>
      <c:valAx>
        <c:axId val="79674752"/>
        <c:scaling>
          <c:orientation val="minMax"/>
        </c:scaling>
        <c:axPos val="l"/>
        <c:majorGridlines/>
        <c:numFmt formatCode="General" sourceLinked="1"/>
        <c:tickLblPos val="nextTo"/>
        <c:crossAx val="79673216"/>
        <c:crosses val="autoZero"/>
        <c:crossBetween val="between"/>
      </c:valAx>
    </c:plotArea>
    <c:legend>
      <c:legendPos val="r"/>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'Inspections compliance'!$C$50:$C$51</c:f>
              <c:strCache>
                <c:ptCount val="1"/>
                <c:pt idx="0">
                  <c:v>Q 1  Actual</c:v>
                </c:pt>
              </c:strCache>
            </c:strRef>
          </c:tx>
          <c:cat>
            <c:strRef>
              <c:f>'Inspections compliance'!$B$52:$B$60</c:f>
              <c:strCache>
                <c:ptCount val="9"/>
                <c:pt idx="0">
                  <c:v>EC</c:v>
                </c:pt>
                <c:pt idx="1">
                  <c:v>GP</c:v>
                </c:pt>
                <c:pt idx="2">
                  <c:v>KZN</c:v>
                </c:pt>
                <c:pt idx="3">
                  <c:v>LP</c:v>
                </c:pt>
                <c:pt idx="4">
                  <c:v>MPU</c:v>
                </c:pt>
                <c:pt idx="5">
                  <c:v>NC</c:v>
                </c:pt>
                <c:pt idx="6">
                  <c:v>NW</c:v>
                </c:pt>
                <c:pt idx="7">
                  <c:v>WC</c:v>
                </c:pt>
                <c:pt idx="8">
                  <c:v>FS</c:v>
                </c:pt>
              </c:strCache>
            </c:strRef>
          </c:cat>
          <c:val>
            <c:numRef>
              <c:f>'Inspections compliance'!$C$52:$C$60</c:f>
              <c:numCache>
                <c:formatCode>General</c:formatCode>
                <c:ptCount val="9"/>
                <c:pt idx="0">
                  <c:v>471</c:v>
                </c:pt>
                <c:pt idx="1">
                  <c:v>1025</c:v>
                </c:pt>
                <c:pt idx="2">
                  <c:v>1163</c:v>
                </c:pt>
                <c:pt idx="3">
                  <c:v>269</c:v>
                </c:pt>
                <c:pt idx="4">
                  <c:v>251</c:v>
                </c:pt>
                <c:pt idx="5">
                  <c:v>74</c:v>
                </c:pt>
                <c:pt idx="6">
                  <c:v>358</c:v>
                </c:pt>
                <c:pt idx="7">
                  <c:v>678</c:v>
                </c:pt>
                <c:pt idx="8">
                  <c:v>678</c:v>
                </c:pt>
              </c:numCache>
            </c:numRef>
          </c:val>
          <c:extLst xmlns:c16r2="http://schemas.microsoft.com/office/drawing/2015/06/chart">
            <c:ext xmlns:c16="http://schemas.microsoft.com/office/drawing/2014/chart" uri="{C3380CC4-5D6E-409C-BE32-E72D297353CC}">
              <c16:uniqueId val="{00000000-3C18-4D0C-BCD4-759E8DEC607F}"/>
            </c:ext>
          </c:extLst>
        </c:ser>
        <c:ser>
          <c:idx val="1"/>
          <c:order val="1"/>
          <c:tx>
            <c:strRef>
              <c:f>'Inspections compliance'!$D$50:$D$51</c:f>
              <c:strCache>
                <c:ptCount val="1"/>
                <c:pt idx="0">
                  <c:v>Non Compliance</c:v>
                </c:pt>
              </c:strCache>
            </c:strRef>
          </c:tx>
          <c:cat>
            <c:strRef>
              <c:f>'Inspections compliance'!$B$52:$B$60</c:f>
              <c:strCache>
                <c:ptCount val="9"/>
                <c:pt idx="0">
                  <c:v>EC</c:v>
                </c:pt>
                <c:pt idx="1">
                  <c:v>GP</c:v>
                </c:pt>
                <c:pt idx="2">
                  <c:v>KZN</c:v>
                </c:pt>
                <c:pt idx="3">
                  <c:v>LP</c:v>
                </c:pt>
                <c:pt idx="4">
                  <c:v>MPU</c:v>
                </c:pt>
                <c:pt idx="5">
                  <c:v>NC</c:v>
                </c:pt>
                <c:pt idx="6">
                  <c:v>NW</c:v>
                </c:pt>
                <c:pt idx="7">
                  <c:v>WC</c:v>
                </c:pt>
                <c:pt idx="8">
                  <c:v>FS</c:v>
                </c:pt>
              </c:strCache>
            </c:strRef>
          </c:cat>
          <c:val>
            <c:numRef>
              <c:f>'Inspections compliance'!$D$52:$D$60</c:f>
              <c:numCache>
                <c:formatCode>General</c:formatCode>
                <c:ptCount val="9"/>
                <c:pt idx="0">
                  <c:v>126</c:v>
                </c:pt>
                <c:pt idx="1">
                  <c:v>162</c:v>
                </c:pt>
                <c:pt idx="2">
                  <c:v>410</c:v>
                </c:pt>
                <c:pt idx="3">
                  <c:v>182</c:v>
                </c:pt>
                <c:pt idx="4">
                  <c:v>93</c:v>
                </c:pt>
                <c:pt idx="5">
                  <c:v>35</c:v>
                </c:pt>
                <c:pt idx="6">
                  <c:v>109</c:v>
                </c:pt>
                <c:pt idx="7">
                  <c:v>292</c:v>
                </c:pt>
                <c:pt idx="8">
                  <c:v>181</c:v>
                </c:pt>
              </c:numCache>
            </c:numRef>
          </c:val>
          <c:extLst xmlns:c16r2="http://schemas.microsoft.com/office/drawing/2015/06/chart">
            <c:ext xmlns:c16="http://schemas.microsoft.com/office/drawing/2014/chart" uri="{C3380CC4-5D6E-409C-BE32-E72D297353CC}">
              <c16:uniqueId val="{00000001-3C18-4D0C-BCD4-759E8DEC607F}"/>
            </c:ext>
          </c:extLst>
        </c:ser>
        <c:ser>
          <c:idx val="2"/>
          <c:order val="2"/>
          <c:tx>
            <c:strRef>
              <c:f>'Inspections compliance'!$E$50:$E$51</c:f>
              <c:strCache>
                <c:ptCount val="1"/>
                <c:pt idx="0">
                  <c:v>Q 2  Actual</c:v>
                </c:pt>
              </c:strCache>
            </c:strRef>
          </c:tx>
          <c:cat>
            <c:strRef>
              <c:f>'Inspections compliance'!$B$52:$B$60</c:f>
              <c:strCache>
                <c:ptCount val="9"/>
                <c:pt idx="0">
                  <c:v>EC</c:v>
                </c:pt>
                <c:pt idx="1">
                  <c:v>GP</c:v>
                </c:pt>
                <c:pt idx="2">
                  <c:v>KZN</c:v>
                </c:pt>
                <c:pt idx="3">
                  <c:v>LP</c:v>
                </c:pt>
                <c:pt idx="4">
                  <c:v>MPU</c:v>
                </c:pt>
                <c:pt idx="5">
                  <c:v>NC</c:v>
                </c:pt>
                <c:pt idx="6">
                  <c:v>NW</c:v>
                </c:pt>
                <c:pt idx="7">
                  <c:v>WC</c:v>
                </c:pt>
                <c:pt idx="8">
                  <c:v>FS</c:v>
                </c:pt>
              </c:strCache>
            </c:strRef>
          </c:cat>
          <c:val>
            <c:numRef>
              <c:f>'Inspections compliance'!$E$52:$E$60</c:f>
              <c:numCache>
                <c:formatCode>General</c:formatCode>
                <c:ptCount val="9"/>
                <c:pt idx="0">
                  <c:v>674</c:v>
                </c:pt>
                <c:pt idx="1">
                  <c:v>1210</c:v>
                </c:pt>
                <c:pt idx="2">
                  <c:v>1814</c:v>
                </c:pt>
                <c:pt idx="3">
                  <c:v>487</c:v>
                </c:pt>
                <c:pt idx="4">
                  <c:v>298</c:v>
                </c:pt>
                <c:pt idx="5">
                  <c:v>177</c:v>
                </c:pt>
                <c:pt idx="6">
                  <c:v>515</c:v>
                </c:pt>
                <c:pt idx="7">
                  <c:v>865</c:v>
                </c:pt>
                <c:pt idx="8">
                  <c:v>860</c:v>
                </c:pt>
              </c:numCache>
            </c:numRef>
          </c:val>
          <c:extLst xmlns:c16r2="http://schemas.microsoft.com/office/drawing/2015/06/chart">
            <c:ext xmlns:c16="http://schemas.microsoft.com/office/drawing/2014/chart" uri="{C3380CC4-5D6E-409C-BE32-E72D297353CC}">
              <c16:uniqueId val="{00000002-3C18-4D0C-BCD4-759E8DEC607F}"/>
            </c:ext>
          </c:extLst>
        </c:ser>
        <c:ser>
          <c:idx val="3"/>
          <c:order val="3"/>
          <c:tx>
            <c:strRef>
              <c:f>'Inspections compliance'!$F$50:$F$51</c:f>
              <c:strCache>
                <c:ptCount val="1"/>
                <c:pt idx="0">
                  <c:v>Non Compliance</c:v>
                </c:pt>
              </c:strCache>
            </c:strRef>
          </c:tx>
          <c:cat>
            <c:strRef>
              <c:f>'Inspections compliance'!$B$52:$B$60</c:f>
              <c:strCache>
                <c:ptCount val="9"/>
                <c:pt idx="0">
                  <c:v>EC</c:v>
                </c:pt>
                <c:pt idx="1">
                  <c:v>GP</c:v>
                </c:pt>
                <c:pt idx="2">
                  <c:v>KZN</c:v>
                </c:pt>
                <c:pt idx="3">
                  <c:v>LP</c:v>
                </c:pt>
                <c:pt idx="4">
                  <c:v>MPU</c:v>
                </c:pt>
                <c:pt idx="5">
                  <c:v>NC</c:v>
                </c:pt>
                <c:pt idx="6">
                  <c:v>NW</c:v>
                </c:pt>
                <c:pt idx="7">
                  <c:v>WC</c:v>
                </c:pt>
                <c:pt idx="8">
                  <c:v>FS</c:v>
                </c:pt>
              </c:strCache>
            </c:strRef>
          </c:cat>
          <c:val>
            <c:numRef>
              <c:f>'Inspections compliance'!$F$52:$F$60</c:f>
              <c:numCache>
                <c:formatCode>General</c:formatCode>
                <c:ptCount val="9"/>
                <c:pt idx="0">
                  <c:v>127</c:v>
                </c:pt>
                <c:pt idx="1">
                  <c:v>330</c:v>
                </c:pt>
                <c:pt idx="2">
                  <c:v>576</c:v>
                </c:pt>
                <c:pt idx="3">
                  <c:v>331</c:v>
                </c:pt>
                <c:pt idx="4">
                  <c:v>110</c:v>
                </c:pt>
                <c:pt idx="5">
                  <c:v>115</c:v>
                </c:pt>
                <c:pt idx="6">
                  <c:v>168</c:v>
                </c:pt>
                <c:pt idx="7">
                  <c:v>241</c:v>
                </c:pt>
                <c:pt idx="8">
                  <c:v>180</c:v>
                </c:pt>
              </c:numCache>
            </c:numRef>
          </c:val>
          <c:extLst xmlns:c16r2="http://schemas.microsoft.com/office/drawing/2015/06/chart">
            <c:ext xmlns:c16="http://schemas.microsoft.com/office/drawing/2014/chart" uri="{C3380CC4-5D6E-409C-BE32-E72D297353CC}">
              <c16:uniqueId val="{00000003-3C18-4D0C-BCD4-759E8DEC607F}"/>
            </c:ext>
          </c:extLst>
        </c:ser>
        <c:ser>
          <c:idx val="4"/>
          <c:order val="4"/>
          <c:tx>
            <c:strRef>
              <c:f>'Inspections compliance'!$G$50:$G$51</c:f>
              <c:strCache>
                <c:ptCount val="1"/>
                <c:pt idx="0">
                  <c:v>Q 3  Actual</c:v>
                </c:pt>
              </c:strCache>
            </c:strRef>
          </c:tx>
          <c:cat>
            <c:strRef>
              <c:f>'Inspections compliance'!$B$52:$B$60</c:f>
              <c:strCache>
                <c:ptCount val="9"/>
                <c:pt idx="0">
                  <c:v>EC</c:v>
                </c:pt>
                <c:pt idx="1">
                  <c:v>GP</c:v>
                </c:pt>
                <c:pt idx="2">
                  <c:v>KZN</c:v>
                </c:pt>
                <c:pt idx="3">
                  <c:v>LP</c:v>
                </c:pt>
                <c:pt idx="4">
                  <c:v>MPU</c:v>
                </c:pt>
                <c:pt idx="5">
                  <c:v>NC</c:v>
                </c:pt>
                <c:pt idx="6">
                  <c:v>NW</c:v>
                </c:pt>
                <c:pt idx="7">
                  <c:v>WC</c:v>
                </c:pt>
                <c:pt idx="8">
                  <c:v>FS</c:v>
                </c:pt>
              </c:strCache>
            </c:strRef>
          </c:cat>
          <c:val>
            <c:numRef>
              <c:f>'Inspections compliance'!$G$52:$G$60</c:f>
              <c:numCache>
                <c:formatCode>General</c:formatCode>
                <c:ptCount val="9"/>
                <c:pt idx="0">
                  <c:v>469</c:v>
                </c:pt>
                <c:pt idx="1">
                  <c:v>935</c:v>
                </c:pt>
                <c:pt idx="2">
                  <c:v>1613</c:v>
                </c:pt>
                <c:pt idx="3">
                  <c:v>413</c:v>
                </c:pt>
                <c:pt idx="4">
                  <c:v>278</c:v>
                </c:pt>
                <c:pt idx="5">
                  <c:v>137</c:v>
                </c:pt>
                <c:pt idx="6">
                  <c:v>621</c:v>
                </c:pt>
                <c:pt idx="7">
                  <c:v>700</c:v>
                </c:pt>
                <c:pt idx="8">
                  <c:v>584</c:v>
                </c:pt>
              </c:numCache>
            </c:numRef>
          </c:val>
          <c:extLst xmlns:c16r2="http://schemas.microsoft.com/office/drawing/2015/06/chart">
            <c:ext xmlns:c16="http://schemas.microsoft.com/office/drawing/2014/chart" uri="{C3380CC4-5D6E-409C-BE32-E72D297353CC}">
              <c16:uniqueId val="{00000004-3C18-4D0C-BCD4-759E8DEC607F}"/>
            </c:ext>
          </c:extLst>
        </c:ser>
        <c:ser>
          <c:idx val="5"/>
          <c:order val="5"/>
          <c:tx>
            <c:strRef>
              <c:f>'Inspections compliance'!$H$50:$H$51</c:f>
              <c:strCache>
                <c:ptCount val="1"/>
                <c:pt idx="0">
                  <c:v>Non Compliance</c:v>
                </c:pt>
              </c:strCache>
            </c:strRef>
          </c:tx>
          <c:cat>
            <c:strRef>
              <c:f>'Inspections compliance'!$B$52:$B$60</c:f>
              <c:strCache>
                <c:ptCount val="9"/>
                <c:pt idx="0">
                  <c:v>EC</c:v>
                </c:pt>
                <c:pt idx="1">
                  <c:v>GP</c:v>
                </c:pt>
                <c:pt idx="2">
                  <c:v>KZN</c:v>
                </c:pt>
                <c:pt idx="3">
                  <c:v>LP</c:v>
                </c:pt>
                <c:pt idx="4">
                  <c:v>MPU</c:v>
                </c:pt>
                <c:pt idx="5">
                  <c:v>NC</c:v>
                </c:pt>
                <c:pt idx="6">
                  <c:v>NW</c:v>
                </c:pt>
                <c:pt idx="7">
                  <c:v>WC</c:v>
                </c:pt>
                <c:pt idx="8">
                  <c:v>FS</c:v>
                </c:pt>
              </c:strCache>
            </c:strRef>
          </c:cat>
          <c:val>
            <c:numRef>
              <c:f>'Inspections compliance'!$H$52:$H$60</c:f>
              <c:numCache>
                <c:formatCode>General</c:formatCode>
                <c:ptCount val="9"/>
                <c:pt idx="0">
                  <c:v>111</c:v>
                </c:pt>
                <c:pt idx="1">
                  <c:v>508</c:v>
                </c:pt>
                <c:pt idx="2">
                  <c:v>517</c:v>
                </c:pt>
                <c:pt idx="3">
                  <c:v>280</c:v>
                </c:pt>
                <c:pt idx="4">
                  <c:v>95</c:v>
                </c:pt>
                <c:pt idx="5">
                  <c:v>86</c:v>
                </c:pt>
                <c:pt idx="6">
                  <c:v>222</c:v>
                </c:pt>
                <c:pt idx="7">
                  <c:v>209</c:v>
                </c:pt>
                <c:pt idx="8">
                  <c:v>126</c:v>
                </c:pt>
              </c:numCache>
            </c:numRef>
          </c:val>
          <c:extLst xmlns:c16r2="http://schemas.microsoft.com/office/drawing/2015/06/chart">
            <c:ext xmlns:c16="http://schemas.microsoft.com/office/drawing/2014/chart" uri="{C3380CC4-5D6E-409C-BE32-E72D297353CC}">
              <c16:uniqueId val="{00000005-3C18-4D0C-BCD4-759E8DEC607F}"/>
            </c:ext>
          </c:extLst>
        </c:ser>
        <c:ser>
          <c:idx val="6"/>
          <c:order val="6"/>
          <c:tx>
            <c:strRef>
              <c:f>'Inspections compliance'!$I$50:$I$51</c:f>
              <c:strCache>
                <c:ptCount val="1"/>
                <c:pt idx="0">
                  <c:v>Q 4  Actual</c:v>
                </c:pt>
              </c:strCache>
            </c:strRef>
          </c:tx>
          <c:cat>
            <c:strRef>
              <c:f>'Inspections compliance'!$B$52:$B$60</c:f>
              <c:strCache>
                <c:ptCount val="9"/>
                <c:pt idx="0">
                  <c:v>EC</c:v>
                </c:pt>
                <c:pt idx="1">
                  <c:v>GP</c:v>
                </c:pt>
                <c:pt idx="2">
                  <c:v>KZN</c:v>
                </c:pt>
                <c:pt idx="3">
                  <c:v>LP</c:v>
                </c:pt>
                <c:pt idx="4">
                  <c:v>MPU</c:v>
                </c:pt>
                <c:pt idx="5">
                  <c:v>NC</c:v>
                </c:pt>
                <c:pt idx="6">
                  <c:v>NW</c:v>
                </c:pt>
                <c:pt idx="7">
                  <c:v>WC</c:v>
                </c:pt>
                <c:pt idx="8">
                  <c:v>FS</c:v>
                </c:pt>
              </c:strCache>
            </c:strRef>
          </c:cat>
          <c:val>
            <c:numRef>
              <c:f>'Inspections compliance'!$I$52:$I$60</c:f>
              <c:numCache>
                <c:formatCode>General</c:formatCode>
                <c:ptCount val="9"/>
                <c:pt idx="0">
                  <c:v>620</c:v>
                </c:pt>
                <c:pt idx="1">
                  <c:v>1005</c:v>
                </c:pt>
                <c:pt idx="2">
                  <c:v>1651</c:v>
                </c:pt>
                <c:pt idx="3">
                  <c:v>477</c:v>
                </c:pt>
                <c:pt idx="4">
                  <c:v>289</c:v>
                </c:pt>
                <c:pt idx="5">
                  <c:v>115</c:v>
                </c:pt>
                <c:pt idx="6">
                  <c:v>480</c:v>
                </c:pt>
                <c:pt idx="7">
                  <c:v>852</c:v>
                </c:pt>
                <c:pt idx="8">
                  <c:v>849</c:v>
                </c:pt>
              </c:numCache>
            </c:numRef>
          </c:val>
          <c:extLst xmlns:c16r2="http://schemas.microsoft.com/office/drawing/2015/06/chart">
            <c:ext xmlns:c16="http://schemas.microsoft.com/office/drawing/2014/chart" uri="{C3380CC4-5D6E-409C-BE32-E72D297353CC}">
              <c16:uniqueId val="{00000006-3C18-4D0C-BCD4-759E8DEC607F}"/>
            </c:ext>
          </c:extLst>
        </c:ser>
        <c:ser>
          <c:idx val="7"/>
          <c:order val="7"/>
          <c:tx>
            <c:strRef>
              <c:f>'Inspections compliance'!#REF!</c:f>
              <c:strCache>
                <c:ptCount val="1"/>
                <c:pt idx="0">
                  <c:v>#REF!</c:v>
                </c:pt>
              </c:strCache>
            </c:strRef>
          </c:tx>
          <c:cat>
            <c:strRef>
              <c:f>'Inspections compliance'!$B$52:$B$60</c:f>
              <c:strCache>
                <c:ptCount val="9"/>
                <c:pt idx="0">
                  <c:v>EC</c:v>
                </c:pt>
                <c:pt idx="1">
                  <c:v>GP</c:v>
                </c:pt>
                <c:pt idx="2">
                  <c:v>KZN</c:v>
                </c:pt>
                <c:pt idx="3">
                  <c:v>LP</c:v>
                </c:pt>
                <c:pt idx="4">
                  <c:v>MPU</c:v>
                </c:pt>
                <c:pt idx="5">
                  <c:v>NC</c:v>
                </c:pt>
                <c:pt idx="6">
                  <c:v>NW</c:v>
                </c:pt>
                <c:pt idx="7">
                  <c:v>WC</c:v>
                </c:pt>
                <c:pt idx="8">
                  <c:v>FS</c:v>
                </c:pt>
              </c:strCache>
            </c:strRef>
          </c:cat>
          <c:val>
            <c:numRef>
              <c:f>'Inspections compliance'!#REF!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7-3C18-4D0C-BCD4-759E8DEC607F}"/>
            </c:ext>
          </c:extLst>
        </c:ser>
        <c:ser>
          <c:idx val="8"/>
          <c:order val="8"/>
          <c:tx>
            <c:strRef>
              <c:f>'Inspections compliance'!$J$50:$J$51</c:f>
              <c:strCache>
                <c:ptCount val="1"/>
                <c:pt idx="0">
                  <c:v>Non Compliance</c:v>
                </c:pt>
              </c:strCache>
            </c:strRef>
          </c:tx>
          <c:cat>
            <c:strRef>
              <c:f>'Inspections compliance'!$B$52:$B$60</c:f>
              <c:strCache>
                <c:ptCount val="9"/>
                <c:pt idx="0">
                  <c:v>EC</c:v>
                </c:pt>
                <c:pt idx="1">
                  <c:v>GP</c:v>
                </c:pt>
                <c:pt idx="2">
                  <c:v>KZN</c:v>
                </c:pt>
                <c:pt idx="3">
                  <c:v>LP</c:v>
                </c:pt>
                <c:pt idx="4">
                  <c:v>MPU</c:v>
                </c:pt>
                <c:pt idx="5">
                  <c:v>NC</c:v>
                </c:pt>
                <c:pt idx="6">
                  <c:v>NW</c:v>
                </c:pt>
                <c:pt idx="7">
                  <c:v>WC</c:v>
                </c:pt>
                <c:pt idx="8">
                  <c:v>FS</c:v>
                </c:pt>
              </c:strCache>
            </c:strRef>
          </c:cat>
          <c:val>
            <c:numRef>
              <c:f>'Inspections compliance'!$J$52:$J$60</c:f>
              <c:numCache>
                <c:formatCode>General</c:formatCode>
                <c:ptCount val="9"/>
                <c:pt idx="0">
                  <c:v>120</c:v>
                </c:pt>
                <c:pt idx="1">
                  <c:v>253</c:v>
                </c:pt>
                <c:pt idx="2">
                  <c:v>492</c:v>
                </c:pt>
                <c:pt idx="3">
                  <c:v>256</c:v>
                </c:pt>
                <c:pt idx="4">
                  <c:v>174</c:v>
                </c:pt>
                <c:pt idx="5">
                  <c:v>62</c:v>
                </c:pt>
                <c:pt idx="6">
                  <c:v>202</c:v>
                </c:pt>
                <c:pt idx="7">
                  <c:v>215</c:v>
                </c:pt>
                <c:pt idx="8">
                  <c:v>195</c:v>
                </c:pt>
              </c:numCache>
            </c:numRef>
          </c:val>
          <c:extLst xmlns:c16r2="http://schemas.microsoft.com/office/drawing/2015/06/chart">
            <c:ext xmlns:c16="http://schemas.microsoft.com/office/drawing/2014/chart" uri="{C3380CC4-5D6E-409C-BE32-E72D297353CC}">
              <c16:uniqueId val="{00000008-3C18-4D0C-BCD4-759E8DEC607F}"/>
            </c:ext>
          </c:extLst>
        </c:ser>
        <c:dLbls/>
        <c:axId val="81196160"/>
        <c:axId val="81197696"/>
      </c:barChart>
      <c:catAx>
        <c:axId val="81196160"/>
        <c:scaling>
          <c:orientation val="minMax"/>
        </c:scaling>
        <c:axPos val="b"/>
        <c:numFmt formatCode="General" sourceLinked="0"/>
        <c:tickLblPos val="nextTo"/>
        <c:crossAx val="81197696"/>
        <c:crosses val="autoZero"/>
        <c:auto val="1"/>
        <c:lblAlgn val="ctr"/>
        <c:lblOffset val="100"/>
      </c:catAx>
      <c:valAx>
        <c:axId val="81197696"/>
        <c:scaling>
          <c:orientation val="minMax"/>
        </c:scaling>
        <c:axPos val="l"/>
        <c:majorGridlines/>
        <c:numFmt formatCode="General" sourceLinked="1"/>
        <c:tickLblPos val="nextTo"/>
        <c:crossAx val="81196160"/>
        <c:crosses val="autoZero"/>
        <c:crossBetween val="between"/>
      </c:valAx>
    </c:plotArea>
    <c:legend>
      <c:legendPos val="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ZA"/>
          </a:p>
        </p:txBody>
      </p:sp>
      <p:sp>
        <p:nvSpPr>
          <p:cNvPr id="3" name="Date Placeholder 2"/>
          <p:cNvSpPr>
            <a:spLocks noGrp="1"/>
          </p:cNvSpPr>
          <p:nvPr>
            <p:ph type="dt" sz="quarter" idx="1"/>
          </p:nvPr>
        </p:nvSpPr>
        <p:spPr>
          <a:xfrm>
            <a:off x="3850445" y="0"/>
            <a:ext cx="2945659" cy="496332"/>
          </a:xfrm>
          <a:prstGeom prst="rect">
            <a:avLst/>
          </a:prstGeom>
        </p:spPr>
        <p:txBody>
          <a:bodyPr vert="horz" lIns="91294" tIns="45647" rIns="91294" bIns="45647" rtlCol="0"/>
          <a:lstStyle>
            <a:lvl1pPr algn="r">
              <a:defRPr sz="1200"/>
            </a:lvl1pPr>
          </a:lstStyle>
          <a:p>
            <a:fld id="{DDABFB02-BABE-40C6-973F-A6FCD770DE74}" type="datetimeFigureOut">
              <a:rPr lang="en-ZA" smtClean="0"/>
              <a:pPr/>
              <a:t>2018/10/12</a:t>
            </a:fld>
            <a:endParaRPr lang="en-ZA"/>
          </a:p>
        </p:txBody>
      </p:sp>
      <p:sp>
        <p:nvSpPr>
          <p:cNvPr id="4" name="Footer Placeholder 3"/>
          <p:cNvSpPr>
            <a:spLocks noGrp="1"/>
          </p:cNvSpPr>
          <p:nvPr>
            <p:ph type="ftr" sz="quarter" idx="2"/>
          </p:nvPr>
        </p:nvSpPr>
        <p:spPr>
          <a:xfrm>
            <a:off x="1" y="9428583"/>
            <a:ext cx="2945659" cy="496332"/>
          </a:xfrm>
          <a:prstGeom prst="rect">
            <a:avLst/>
          </a:prstGeom>
        </p:spPr>
        <p:txBody>
          <a:bodyPr vert="horz" lIns="91294" tIns="45647" rIns="91294" bIns="45647" rtlCol="0" anchor="b"/>
          <a:lstStyle>
            <a:lvl1pPr algn="l">
              <a:defRPr sz="1200"/>
            </a:lvl1pPr>
          </a:lstStyle>
          <a:p>
            <a:endParaRPr lang="en-ZA"/>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294" tIns="45647" rIns="91294" bIns="45647" rtlCol="0" anchor="b"/>
          <a:lstStyle>
            <a:lvl1pPr algn="r">
              <a:defRPr sz="1200"/>
            </a:lvl1pPr>
          </a:lstStyle>
          <a:p>
            <a:fld id="{2C2DA808-CEC0-4E5A-90BC-7A715475E561}" type="slidenum">
              <a:rPr lang="en-ZA" smtClean="0"/>
              <a:pPr/>
              <a:t>‹#›</a:t>
            </a:fld>
            <a:endParaRPr lang="en-ZA"/>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ZA"/>
          </a:p>
        </p:txBody>
      </p:sp>
      <p:sp>
        <p:nvSpPr>
          <p:cNvPr id="3" name="Date Placeholder 2"/>
          <p:cNvSpPr>
            <a:spLocks noGrp="1"/>
          </p:cNvSpPr>
          <p:nvPr>
            <p:ph type="dt" idx="1"/>
          </p:nvPr>
        </p:nvSpPr>
        <p:spPr>
          <a:xfrm>
            <a:off x="3850445" y="0"/>
            <a:ext cx="2945659" cy="496332"/>
          </a:xfrm>
          <a:prstGeom prst="rect">
            <a:avLst/>
          </a:prstGeom>
        </p:spPr>
        <p:txBody>
          <a:bodyPr vert="horz" lIns="91294" tIns="45647" rIns="91294" bIns="45647" rtlCol="0"/>
          <a:lstStyle>
            <a:lvl1pPr algn="r">
              <a:defRPr sz="1200"/>
            </a:lvl1pPr>
          </a:lstStyle>
          <a:p>
            <a:fld id="{8FD1F4CF-9162-42C9-96F2-47DAB2DBAB68}" type="datetimeFigureOut">
              <a:rPr lang="en-ZA" smtClean="0"/>
              <a:pPr/>
              <a:t>2018/10/12</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94" tIns="45647" rIns="91294" bIns="45647" rtlCol="0" anchor="ctr"/>
          <a:lstStyle/>
          <a:p>
            <a:endParaRPr lang="en-ZA"/>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3"/>
            <a:ext cx="2945659" cy="496332"/>
          </a:xfrm>
          <a:prstGeom prst="rect">
            <a:avLst/>
          </a:prstGeom>
        </p:spPr>
        <p:txBody>
          <a:bodyPr vert="horz" lIns="91294" tIns="45647" rIns="91294" bIns="45647" rtlCol="0" anchor="b"/>
          <a:lstStyle>
            <a:lvl1pPr algn="l">
              <a:defRPr sz="1200"/>
            </a:lvl1pPr>
          </a:lstStyle>
          <a:p>
            <a:endParaRPr lang="en-ZA"/>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294" tIns="45647" rIns="91294" bIns="45647" rtlCol="0" anchor="b"/>
          <a:lstStyle>
            <a:lvl1pPr algn="r">
              <a:defRPr sz="1200"/>
            </a:lvl1pPr>
          </a:lstStyle>
          <a:p>
            <a:fld id="{00B0B14A-3DA4-4294-B78D-FE62D9387E6A}" type="slidenum">
              <a:rPr lang="en-ZA" smtClean="0"/>
              <a:pPr/>
              <a:t>‹#›</a:t>
            </a:fld>
            <a:endParaRPr lang="en-ZA"/>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0B0B14A-3DA4-4294-B78D-FE62D9387E6A}" type="slidenum">
              <a:rPr lang="en-ZA" smtClean="0"/>
              <a:pPr/>
              <a:t>2</a:t>
            </a:fld>
            <a:endParaRPr lang="en-ZA"/>
          </a:p>
        </p:txBody>
      </p:sp>
    </p:spTree>
    <p:extLst>
      <p:ext uri="{BB962C8B-B14F-4D97-AF65-F5344CB8AC3E}">
        <p14:creationId xmlns:p14="http://schemas.microsoft.com/office/powerpoint/2010/main" xmlns="" val="273683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0B0B14A-3DA4-4294-B78D-FE62D9387E6A}" type="slidenum">
              <a:rPr lang="en-ZA" smtClean="0"/>
              <a:pPr/>
              <a:t>3</a:t>
            </a:fld>
            <a:endParaRPr lang="en-ZA"/>
          </a:p>
        </p:txBody>
      </p:sp>
    </p:spTree>
    <p:extLst>
      <p:ext uri="{BB962C8B-B14F-4D97-AF65-F5344CB8AC3E}">
        <p14:creationId xmlns:p14="http://schemas.microsoft.com/office/powerpoint/2010/main" xmlns="" val="138831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a:p>
            <a:endParaRPr lang="en-ZA" dirty="0"/>
          </a:p>
        </p:txBody>
      </p:sp>
      <p:sp>
        <p:nvSpPr>
          <p:cNvPr id="4" name="Slide Number Placeholder 3"/>
          <p:cNvSpPr>
            <a:spLocks noGrp="1"/>
          </p:cNvSpPr>
          <p:nvPr>
            <p:ph type="sldNum" sz="quarter" idx="10"/>
          </p:nvPr>
        </p:nvSpPr>
        <p:spPr/>
        <p:txBody>
          <a:bodyPr/>
          <a:lstStyle/>
          <a:p>
            <a:pPr>
              <a:defRPr/>
            </a:pPr>
            <a:fld id="{EC51E9CA-5B58-498E-A8E4-5FC911A9A582}" type="slidenum">
              <a:rPr lang="en-US" smtClean="0"/>
              <a:pPr>
                <a:defRPr/>
              </a:pPr>
              <a:t>5</a:t>
            </a:fld>
            <a:endParaRPr lang="en-US" dirty="0"/>
          </a:p>
        </p:txBody>
      </p:sp>
    </p:spTree>
    <p:extLst>
      <p:ext uri="{BB962C8B-B14F-4D97-AF65-F5344CB8AC3E}">
        <p14:creationId xmlns:p14="http://schemas.microsoft.com/office/powerpoint/2010/main" xmlns="" val="4206113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0B0B14A-3DA4-4294-B78D-FE62D9387E6A}" type="slidenum">
              <a:rPr lang="en-ZA" smtClean="0"/>
              <a:pPr/>
              <a:t>13</a:t>
            </a:fld>
            <a:endParaRPr lang="en-ZA"/>
          </a:p>
        </p:txBody>
      </p:sp>
    </p:spTree>
    <p:extLst>
      <p:ext uri="{BB962C8B-B14F-4D97-AF65-F5344CB8AC3E}">
        <p14:creationId xmlns:p14="http://schemas.microsoft.com/office/powerpoint/2010/main" xmlns="" val="178797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900">
                <a:solidFill>
                  <a:schemeClr val="tx1"/>
                </a:solidFill>
                <a:latin typeface="Arial" pitchFamily="34" charset="0"/>
                <a:ea typeface="MS PGothic" pitchFamily="34" charset="-128"/>
              </a:defRPr>
            </a:lvl1pPr>
            <a:lvl2pPr marL="741761" indent="-285293" eaLnBrk="0" hangingPunct="0">
              <a:defRPr sz="900">
                <a:solidFill>
                  <a:schemeClr val="tx1"/>
                </a:solidFill>
                <a:latin typeface="Arial" pitchFamily="34" charset="0"/>
                <a:ea typeface="MS PGothic" pitchFamily="34" charset="-128"/>
              </a:defRPr>
            </a:lvl2pPr>
            <a:lvl3pPr marL="1141171" indent="-228234" eaLnBrk="0" hangingPunct="0">
              <a:defRPr sz="900">
                <a:solidFill>
                  <a:schemeClr val="tx1"/>
                </a:solidFill>
                <a:latin typeface="Arial" pitchFamily="34" charset="0"/>
                <a:ea typeface="MS PGothic" pitchFamily="34" charset="-128"/>
              </a:defRPr>
            </a:lvl3pPr>
            <a:lvl4pPr marL="1597640" indent="-228234" eaLnBrk="0" hangingPunct="0">
              <a:defRPr sz="900">
                <a:solidFill>
                  <a:schemeClr val="tx1"/>
                </a:solidFill>
                <a:latin typeface="Arial" pitchFamily="34" charset="0"/>
                <a:ea typeface="MS PGothic" pitchFamily="34" charset="-128"/>
              </a:defRPr>
            </a:lvl4pPr>
            <a:lvl5pPr marL="2054108" indent="-228234" eaLnBrk="0" hangingPunct="0">
              <a:defRPr sz="900">
                <a:solidFill>
                  <a:schemeClr val="tx1"/>
                </a:solidFill>
                <a:latin typeface="Arial" pitchFamily="34" charset="0"/>
                <a:ea typeface="MS PGothic" pitchFamily="34" charset="-128"/>
              </a:defRPr>
            </a:lvl5pPr>
            <a:lvl6pPr marL="2510577" indent="-228234" defTabSz="456468" eaLnBrk="0" fontAlgn="base" hangingPunct="0">
              <a:spcBef>
                <a:spcPct val="0"/>
              </a:spcBef>
              <a:spcAft>
                <a:spcPct val="0"/>
              </a:spcAft>
              <a:defRPr sz="900">
                <a:solidFill>
                  <a:schemeClr val="tx1"/>
                </a:solidFill>
                <a:latin typeface="Arial" pitchFamily="34" charset="0"/>
                <a:ea typeface="MS PGothic" pitchFamily="34" charset="-128"/>
              </a:defRPr>
            </a:lvl6pPr>
            <a:lvl7pPr marL="2967045" indent="-228234" defTabSz="456468" eaLnBrk="0" fontAlgn="base" hangingPunct="0">
              <a:spcBef>
                <a:spcPct val="0"/>
              </a:spcBef>
              <a:spcAft>
                <a:spcPct val="0"/>
              </a:spcAft>
              <a:defRPr sz="900">
                <a:solidFill>
                  <a:schemeClr val="tx1"/>
                </a:solidFill>
                <a:latin typeface="Arial" pitchFamily="34" charset="0"/>
                <a:ea typeface="MS PGothic" pitchFamily="34" charset="-128"/>
              </a:defRPr>
            </a:lvl7pPr>
            <a:lvl8pPr marL="3423514" indent="-228234" defTabSz="456468" eaLnBrk="0" fontAlgn="base" hangingPunct="0">
              <a:spcBef>
                <a:spcPct val="0"/>
              </a:spcBef>
              <a:spcAft>
                <a:spcPct val="0"/>
              </a:spcAft>
              <a:defRPr sz="900">
                <a:solidFill>
                  <a:schemeClr val="tx1"/>
                </a:solidFill>
                <a:latin typeface="Arial" pitchFamily="34" charset="0"/>
                <a:ea typeface="MS PGothic" pitchFamily="34" charset="-128"/>
              </a:defRPr>
            </a:lvl8pPr>
            <a:lvl9pPr marL="3879982" indent="-228234" defTabSz="456468"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fld id="{A3BBD62B-BC07-445A-8EDF-F9B6942BD59D}" type="slidenum">
              <a:rPr lang="en-ZA" altLang="en-US" sz="1200"/>
              <a:pPr eaLnBrk="1" hangingPunct="1"/>
              <a:t>61</a:t>
            </a:fld>
            <a:endParaRPr lang="en-ZA"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900">
                <a:solidFill>
                  <a:schemeClr val="tx1"/>
                </a:solidFill>
                <a:latin typeface="Arial" pitchFamily="34" charset="0"/>
                <a:ea typeface="MS PGothic" pitchFamily="34" charset="-128"/>
              </a:defRPr>
            </a:lvl1pPr>
            <a:lvl2pPr marL="741761" indent="-285293" eaLnBrk="0" hangingPunct="0">
              <a:defRPr sz="900">
                <a:solidFill>
                  <a:schemeClr val="tx1"/>
                </a:solidFill>
                <a:latin typeface="Arial" pitchFamily="34" charset="0"/>
                <a:ea typeface="MS PGothic" pitchFamily="34" charset="-128"/>
              </a:defRPr>
            </a:lvl2pPr>
            <a:lvl3pPr marL="1141171" indent="-228234" eaLnBrk="0" hangingPunct="0">
              <a:defRPr sz="900">
                <a:solidFill>
                  <a:schemeClr val="tx1"/>
                </a:solidFill>
                <a:latin typeface="Arial" pitchFamily="34" charset="0"/>
                <a:ea typeface="MS PGothic" pitchFamily="34" charset="-128"/>
              </a:defRPr>
            </a:lvl3pPr>
            <a:lvl4pPr marL="1597640" indent="-228234" eaLnBrk="0" hangingPunct="0">
              <a:defRPr sz="900">
                <a:solidFill>
                  <a:schemeClr val="tx1"/>
                </a:solidFill>
                <a:latin typeface="Arial" pitchFamily="34" charset="0"/>
                <a:ea typeface="MS PGothic" pitchFamily="34" charset="-128"/>
              </a:defRPr>
            </a:lvl4pPr>
            <a:lvl5pPr marL="2054108" indent="-228234" eaLnBrk="0" hangingPunct="0">
              <a:defRPr sz="900">
                <a:solidFill>
                  <a:schemeClr val="tx1"/>
                </a:solidFill>
                <a:latin typeface="Arial" pitchFamily="34" charset="0"/>
                <a:ea typeface="MS PGothic" pitchFamily="34" charset="-128"/>
              </a:defRPr>
            </a:lvl5pPr>
            <a:lvl6pPr marL="2510577" indent="-228234" defTabSz="456468" eaLnBrk="0" fontAlgn="base" hangingPunct="0">
              <a:spcBef>
                <a:spcPct val="0"/>
              </a:spcBef>
              <a:spcAft>
                <a:spcPct val="0"/>
              </a:spcAft>
              <a:defRPr sz="900">
                <a:solidFill>
                  <a:schemeClr val="tx1"/>
                </a:solidFill>
                <a:latin typeface="Arial" pitchFamily="34" charset="0"/>
                <a:ea typeface="MS PGothic" pitchFamily="34" charset="-128"/>
              </a:defRPr>
            </a:lvl6pPr>
            <a:lvl7pPr marL="2967045" indent="-228234" defTabSz="456468" eaLnBrk="0" fontAlgn="base" hangingPunct="0">
              <a:spcBef>
                <a:spcPct val="0"/>
              </a:spcBef>
              <a:spcAft>
                <a:spcPct val="0"/>
              </a:spcAft>
              <a:defRPr sz="900">
                <a:solidFill>
                  <a:schemeClr val="tx1"/>
                </a:solidFill>
                <a:latin typeface="Arial" pitchFamily="34" charset="0"/>
                <a:ea typeface="MS PGothic" pitchFamily="34" charset="-128"/>
              </a:defRPr>
            </a:lvl7pPr>
            <a:lvl8pPr marL="3423514" indent="-228234" defTabSz="456468" eaLnBrk="0" fontAlgn="base" hangingPunct="0">
              <a:spcBef>
                <a:spcPct val="0"/>
              </a:spcBef>
              <a:spcAft>
                <a:spcPct val="0"/>
              </a:spcAft>
              <a:defRPr sz="900">
                <a:solidFill>
                  <a:schemeClr val="tx1"/>
                </a:solidFill>
                <a:latin typeface="Arial" pitchFamily="34" charset="0"/>
                <a:ea typeface="MS PGothic" pitchFamily="34" charset="-128"/>
              </a:defRPr>
            </a:lvl8pPr>
            <a:lvl9pPr marL="3879982" indent="-228234" defTabSz="456468"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fld id="{C2A17493-D812-49E3-A491-C9FCAC30A3C8}" type="slidenum">
              <a:rPr lang="en-ZA" altLang="en-US" sz="1200"/>
              <a:pPr eaLnBrk="1" hangingPunct="1"/>
              <a:t>91</a:t>
            </a:fld>
            <a:endParaRPr lang="en-ZA"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5683C9-5480-497E-9FF6-622B8C9B2799}" type="datetime1">
              <a:rPr lang="en-US" smtClean="0"/>
              <a:pPr>
                <a:defRPr/>
              </a:pPr>
              <a:t>10/12/2018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010400" y="0"/>
            <a:ext cx="2133600" cy="365125"/>
          </a:xfrm>
        </p:spPr>
        <p:txBody>
          <a:bodyPr/>
          <a:lstStyle>
            <a:lvl1pPr>
              <a:defRPr>
                <a:solidFill>
                  <a:schemeClr val="bg1"/>
                </a:solidFill>
              </a:defRPr>
            </a:lvl1pPr>
          </a:lstStyle>
          <a:p>
            <a:pPr>
              <a:defRPr/>
            </a:pPr>
            <a:fld id="{0A00740C-6C01-4018-A5CF-B75C7655A4D5}" type="slidenum">
              <a:rPr lang="en-US" smtClean="0"/>
              <a:pPr>
                <a:defRPr/>
              </a:pPr>
              <a:t>‹#›</a:t>
            </a:fld>
            <a:endParaRPr lang="en-US" dirty="0"/>
          </a:p>
        </p:txBody>
      </p:sp>
    </p:spTree>
    <p:extLst>
      <p:ext uri="{BB962C8B-B14F-4D97-AF65-F5344CB8AC3E}">
        <p14:creationId xmlns:p14="http://schemas.microsoft.com/office/powerpoint/2010/main" xmlns="" val="23877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BF0B009C-6DD7-433A-A8DB-598703A9BE70}" type="datetime1">
              <a:rPr lang="en-US" smtClean="0"/>
              <a:pPr>
                <a:defRPr/>
              </a:pPr>
              <a:t>10/12/2018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13180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7FE3D9C-5235-4B20-8954-374E884496A1}" type="datetime1">
              <a:rPr lang="en-US" smtClean="0"/>
              <a:pPr>
                <a:defRPr/>
              </a:pPr>
              <a:t>10/12/2018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97204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E85687-33FB-47C1-8411-1446E6B6856A}" type="datetime1">
              <a:rPr lang="en-US" smtClean="0"/>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238280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569E0E24-0128-493E-87A2-5E2B356EC335}" type="datetime1">
              <a:rPr lang="en-US" smtClean="0"/>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331651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F72FFB37-D76D-48A6-A959-DEB302C6CC34}" type="datetime1">
              <a:rPr lang="en-US" smtClean="0"/>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11927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DAA41DFD-4D21-49AD-88D5-5A55E6F3C2D2}" type="datetime1">
              <a:rPr lang="en-US" smtClean="0"/>
              <a:pPr/>
              <a:t>10/12/2018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377513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B2BF50D0-0180-48CC-99FF-592BBEAA29D3}" type="datetime1">
              <a:rPr lang="en-US" smtClean="0"/>
              <a:pPr/>
              <a:t>10/12/2018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110817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1BC88DB-6A90-4F3C-BF7A-5329BC93C04B}" type="datetime1">
              <a:rPr lang="en-US" smtClean="0"/>
              <a:pPr/>
              <a:t>10/12/2018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1805305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7C01D39-32B9-4805-8126-A4261950D307}" type="datetime1">
              <a:rPr lang="en-US" smtClean="0"/>
              <a:pPr/>
              <a:t>10/12/2018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72944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9A81F3E8-9BFD-4915-9341-5F77C83206F0}" type="datetime1">
              <a:rPr lang="en-US" smtClean="0"/>
              <a:pPr/>
              <a:t>10/12/2018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59839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D441F74-C80B-429A-9353-9CCA55BA1F4F}" type="datetime1">
              <a:rPr lang="en-US" smtClean="0"/>
              <a:pPr>
                <a:defRPr/>
              </a:pPr>
              <a:t>10/12/2018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9306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B4498C59-45C0-44FA-AA1A-5B19B1D224A3}" type="datetime1">
              <a:rPr lang="en-US" smtClean="0"/>
              <a:pPr/>
              <a:t>10/12/2018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2009478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FFD5E1D-3D9A-4BB3-9E34-E13A470C3951}" type="datetime1">
              <a:rPr lang="en-US" smtClean="0"/>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3473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E6AECF77-1CE2-47C3-A4DA-93B090000CD4}" type="datetime1">
              <a:rPr lang="en-US" smtClean="0"/>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74947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1867A9A-537E-4145-B0E4-8931CA04A504}" type="datetime1">
              <a:rPr lang="en-US" smtClean="0"/>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423622591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3851E4E-3A8B-4EE5-8B1C-A7A00402480D}" type="datetime1">
              <a:rPr lang="en-US" smtClean="0"/>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pPr/>
              <a:t>‹#›</a:t>
            </a:fld>
            <a:endParaRPr lang="en-US" dirty="0"/>
          </a:p>
        </p:txBody>
      </p:sp>
    </p:spTree>
    <p:extLst>
      <p:ext uri="{BB962C8B-B14F-4D97-AF65-F5344CB8AC3E}">
        <p14:creationId xmlns:p14="http://schemas.microsoft.com/office/powerpoint/2010/main" xmlns="" val="154706036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8D79824A-A479-41F9-8FDB-38540794B83D}" type="datetime1">
              <a:rPr lang="en-US" smtClean="0"/>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23488520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045FA031-3161-4148-B048-71CD51557A38}" type="datetime1">
              <a:rPr lang="en-US" smtClean="0"/>
              <a:pPr/>
              <a:t>10/12/2018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8191815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B509C99B-D98D-4674-A189-A59950DE6E03}" type="datetime1">
              <a:rPr lang="en-US" smtClean="0"/>
              <a:pPr/>
              <a:t>10/12/2018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03251570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AFBD73A-9837-4CF5-9146-E9987EE7BD42}" type="datetime1">
              <a:rPr lang="en-US" smtClean="0"/>
              <a:pPr/>
              <a:t>10/12/2018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205916897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71E48F3-154B-46B7-B522-0AA9C84C7B78}" type="datetime1">
              <a:rPr lang="en-US" smtClean="0"/>
              <a:pPr/>
              <a:t>10/12/2018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2802613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C0A94296-3A3E-4708-B611-2F5D4FDB157D}" type="datetime1">
              <a:rPr lang="en-US" smtClean="0"/>
              <a:pPr>
                <a:defRPr/>
              </a:pPr>
              <a:t>10/12/2018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4778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F9C7F0F1-DE18-4AAE-823B-857F55CA7DCB}" type="datetime1">
              <a:rPr lang="en-US" smtClean="0"/>
              <a:pPr/>
              <a:t>10/12/2018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2236182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4A4901FC-71F0-466C-858A-F6A973C99534}" type="datetime1">
              <a:rPr lang="en-US" smtClean="0"/>
              <a:pPr/>
              <a:t>10/12/2018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154348974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A5659AD7-BE59-4E85-A490-974906CEB8BA}" type="datetime1">
              <a:rPr lang="en-US" smtClean="0"/>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175610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8594323-75F6-4B94-85FF-1A2C7BBD9843}" type="datetime1">
              <a:rPr lang="en-US" smtClean="0"/>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17808178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FE9E0A5F-3B86-475D-BA54-EC7F8EAC2427}" type="datetime1">
              <a:rPr lang="en-US" smtClean="0"/>
              <a:pPr>
                <a:defRPr/>
              </a:pPr>
              <a:t>10/12/2018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27230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4002F8C1-3546-4E5F-BA9F-6AC2717B03FB}" type="datetime1">
              <a:rPr lang="en-US" smtClean="0"/>
              <a:pPr>
                <a:defRPr/>
              </a:pPr>
              <a:t>10/12/2018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35963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C0CE1D-0340-4F6F-A280-6904A71B88F9}" type="datetime1">
              <a:rPr lang="en-US" smtClean="0"/>
              <a:pPr>
                <a:defRPr/>
              </a:pPr>
              <a:t>10/12/2018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55817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802D8B-3786-4811-95D1-8B6D5CCF781A}" type="datetime1">
              <a:rPr lang="en-US" smtClean="0"/>
              <a:pPr>
                <a:defRPr/>
              </a:pPr>
              <a:t>10/12/2018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95252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0819448-55B3-40E1-81BF-C5C4B65DF8AC}" type="datetime1">
              <a:rPr lang="en-US" smtClean="0"/>
              <a:pPr>
                <a:defRPr/>
              </a:pPr>
              <a:t>10/12/2018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1210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F5E47B9-1536-4C8C-8C2E-D6B42C2879A2}" type="datetime1">
              <a:rPr lang="en-US" smtClean="0"/>
              <a:pPr>
                <a:defRPr/>
              </a:pPr>
              <a:t>10/12/2018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904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0812E53A-4900-46D3-BB6F-C9107F0009FF}" type="datetime1">
              <a:rPr lang="en-US" smtClean="0"/>
              <a:pPr defTabSz="457200" fontAlgn="base">
                <a:spcBef>
                  <a:spcPct val="0"/>
                </a:spcBef>
                <a:spcAft>
                  <a:spcPct val="0"/>
                </a:spcAft>
                <a:defRPr/>
              </a:pPr>
              <a:t>10/12/2018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5757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70AC980F-63AC-49BF-A53A-CF55F470603B}" type="datetime1">
              <a:rPr lang="en-US" smtClean="0">
                <a:ea typeface="ＭＳ Ｐゴシック" pitchFamily="-111" charset="-128"/>
              </a:rPr>
              <a:pPr defTabSz="457200" fontAlgn="base">
                <a:spcBef>
                  <a:spcPct val="0"/>
                </a:spcBef>
                <a:spcAft>
                  <a:spcPct val="0"/>
                </a:spcAft>
              </a:pPr>
              <a:t>10/12/2018</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3146816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723046FC-448C-4ADF-9859-31A659F12FA1}" type="datetime1">
              <a:rPr lang="en-US" smtClean="0">
                <a:ea typeface="ＭＳ Ｐゴシック" pitchFamily="-111" charset="-128"/>
              </a:rPr>
              <a:pPr defTabSz="457200" fontAlgn="base">
                <a:spcBef>
                  <a:spcPct val="0"/>
                </a:spcBef>
                <a:spcAft>
                  <a:spcPct val="0"/>
                </a:spcAft>
              </a:pPr>
              <a:t>10/12/2018</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4344600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 Id="rId5" Type="http://schemas.openxmlformats.org/officeDocument/2006/relationships/chart" Target="../charts/chart15.xml"/><Relationship Id="rId4" Type="http://schemas.openxmlformats.org/officeDocument/2006/relationships/chart" Target="../charts/char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4.xml"/><Relationship Id="rId4" Type="http://schemas.openxmlformats.org/officeDocument/2006/relationships/chart" Target="../charts/char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4.xml"/><Relationship Id="rId5" Type="http://schemas.openxmlformats.org/officeDocument/2006/relationships/chart" Target="../charts/chart35.xml"/><Relationship Id="rId4" Type="http://schemas.openxmlformats.org/officeDocument/2006/relationships/chart" Target="../charts/char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4.xml"/><Relationship Id="rId4" Type="http://schemas.openxmlformats.org/officeDocument/2006/relationships/chart" Target="../charts/chart4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755576" y="585731"/>
            <a:ext cx="7793683"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fontAlgn="base">
              <a:spcBef>
                <a:spcPct val="0"/>
              </a:spcBef>
              <a:spcAft>
                <a:spcPct val="0"/>
              </a:spcAft>
            </a:pPr>
            <a:r>
              <a:rPr lang="en-US" sz="3200" b="1" dirty="0" smtClean="0">
                <a:effectLst>
                  <a:outerShdw blurRad="38100" dist="38100" dir="2700000" algn="tl">
                    <a:srgbClr val="000000">
                      <a:alpha val="43137"/>
                    </a:srgbClr>
                  </a:outerShdw>
                </a:effectLst>
                <a:latin typeface="Arial" pitchFamily="34" charset="0"/>
                <a:ea typeface="+mn-ea"/>
                <a:cs typeface="Arial" pitchFamily="34" charset="0"/>
              </a:rPr>
              <a:t>DEPARTMENT OF LABOUR</a:t>
            </a:r>
          </a:p>
          <a:p>
            <a:pPr algn="ctr" fontAlgn="base">
              <a:spcBef>
                <a:spcPct val="0"/>
              </a:spcBef>
              <a:spcAft>
                <a:spcPct val="0"/>
              </a:spcAft>
            </a:pPr>
            <a:endParaRPr lang="en-US" sz="2000" b="1" dirty="0" smtClean="0">
              <a:effectLst>
                <a:outerShdw blurRad="38100" dist="38100" dir="2700000" algn="tl">
                  <a:srgbClr val="000000">
                    <a:alpha val="43137"/>
                  </a:srgbClr>
                </a:outerShdw>
              </a:effectLst>
              <a:latin typeface="Arial" pitchFamily="34" charset="0"/>
              <a:ea typeface="+mn-ea"/>
              <a:cs typeface="Arial" pitchFamily="34" charset="0"/>
            </a:endParaRPr>
          </a:p>
          <a:p>
            <a:pPr algn="ctr" fontAlgn="base">
              <a:spcBef>
                <a:spcPct val="0"/>
              </a:spcBef>
              <a:spcAft>
                <a:spcPct val="0"/>
              </a:spcAft>
            </a:pPr>
            <a:r>
              <a:rPr lang="en-US" b="1" dirty="0" smtClean="0">
                <a:effectLst>
                  <a:outerShdw blurRad="38100" dist="38100" dir="2700000" algn="tl">
                    <a:srgbClr val="000000">
                      <a:alpha val="43137"/>
                    </a:srgbClr>
                  </a:outerShdw>
                </a:effectLst>
                <a:latin typeface="Arial" pitchFamily="34" charset="0"/>
                <a:cs typeface="Arial" pitchFamily="34" charset="0"/>
              </a:rPr>
              <a:t>ANNUAL: </a:t>
            </a:r>
            <a:r>
              <a:rPr lang="en-US" b="1" dirty="0">
                <a:effectLst>
                  <a:outerShdw blurRad="38100" dist="38100" dir="2700000" algn="tl">
                    <a:srgbClr val="000000">
                      <a:alpha val="43137"/>
                    </a:srgbClr>
                  </a:outerShdw>
                </a:effectLst>
                <a:latin typeface="Arial" pitchFamily="34" charset="0"/>
                <a:cs typeface="Arial" pitchFamily="34" charset="0"/>
              </a:rPr>
              <a:t>IMPACT ANALYSIS REPORT</a:t>
            </a:r>
          </a:p>
          <a:p>
            <a:pPr algn="ctr" fontAlgn="base">
              <a:spcBef>
                <a:spcPct val="0"/>
              </a:spcBef>
              <a:spcAft>
                <a:spcPct val="0"/>
              </a:spcAft>
            </a:pPr>
            <a:r>
              <a:rPr lang="en-US" b="1" dirty="0">
                <a:effectLst>
                  <a:outerShdw blurRad="38100" dist="38100" dir="2700000" algn="tl">
                    <a:srgbClr val="000000">
                      <a:alpha val="43137"/>
                    </a:srgbClr>
                  </a:outerShdw>
                </a:effectLst>
                <a:latin typeface="Arial" pitchFamily="34" charset="0"/>
                <a:cs typeface="Arial" pitchFamily="34" charset="0"/>
              </a:rPr>
              <a:t>APP </a:t>
            </a:r>
            <a:r>
              <a:rPr lang="en-US" b="1" dirty="0" smtClean="0">
                <a:effectLst>
                  <a:outerShdw blurRad="38100" dist="38100" dir="2700000" algn="tl">
                    <a:srgbClr val="000000">
                      <a:alpha val="43137"/>
                    </a:srgbClr>
                  </a:outerShdw>
                </a:effectLst>
                <a:latin typeface="Arial" pitchFamily="34" charset="0"/>
                <a:cs typeface="Arial" pitchFamily="34" charset="0"/>
              </a:rPr>
              <a:t>2017/18</a:t>
            </a:r>
          </a:p>
          <a:p>
            <a:pPr algn="ctr" fontAlgn="base">
              <a:spcBef>
                <a:spcPct val="0"/>
              </a:spcBef>
              <a:spcAft>
                <a:spcPct val="0"/>
              </a:spcAft>
            </a:pPr>
            <a:endParaRPr lang="en-US" sz="1800" b="1" dirty="0">
              <a:effectLst>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pP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LABOUR PORTFOLIO COMMITTEE</a:t>
            </a:r>
            <a:endParaRPr lang="en-US" sz="2000" b="1" dirty="0">
              <a:effectLst>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pPr>
            <a:endParaRPr lang="en-US" sz="3200" b="1" dirty="0" smtClean="0">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13317" name="Subtitle 17"/>
          <p:cNvSpPr txBox="1">
            <a:spLocks/>
          </p:cNvSpPr>
          <p:nvPr/>
        </p:nvSpPr>
        <p:spPr bwMode="auto">
          <a:xfrm>
            <a:off x="4298648" y="2383631"/>
            <a:ext cx="4636392"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defTabSz="457200" eaLnBrk="1" fontAlgn="base" hangingPunct="1">
              <a:spcBef>
                <a:spcPct val="20000"/>
              </a:spcBef>
              <a:spcAft>
                <a:spcPct val="0"/>
              </a:spcAft>
            </a:pPr>
            <a:endParaRPr lang="en-US" sz="1800" b="1" dirty="0">
              <a:solidFill>
                <a:srgbClr val="404040"/>
              </a:solidFill>
              <a:latin typeface="Calibri"/>
              <a:ea typeface="ＭＳ Ｐゴシック" pitchFamily="34" charset="-12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5856755"/>
            <a:ext cx="2088232" cy="884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ubtitle 17"/>
          <p:cNvSpPr txBox="1">
            <a:spLocks/>
          </p:cNvSpPr>
          <p:nvPr/>
        </p:nvSpPr>
        <p:spPr bwMode="auto">
          <a:xfrm>
            <a:off x="214041" y="2759074"/>
            <a:ext cx="18065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20000"/>
              </a:spcBef>
              <a:buFont typeface="Arial" pitchFamily="34" charset="0"/>
              <a:buNone/>
            </a:pPr>
            <a:r>
              <a:rPr lang="en-US" altLang="en-US" sz="1400" b="1" dirty="0" smtClean="0">
                <a:solidFill>
                  <a:srgbClr val="404040"/>
                </a:solidFill>
                <a:latin typeface="Arial Bold" pitchFamily="32" charset="0"/>
              </a:rPr>
              <a:t>12 September 2018</a:t>
            </a:r>
            <a:endParaRPr lang="en-US" altLang="en-US" sz="1400" b="1" dirty="0">
              <a:solidFill>
                <a:srgbClr val="404040"/>
              </a:solidFill>
              <a:latin typeface="Arial Bold" pitchFamily="32" charset="0"/>
            </a:endParaRPr>
          </a:p>
        </p:txBody>
      </p:sp>
    </p:spTree>
    <p:extLst>
      <p:ext uri="{BB962C8B-B14F-4D97-AF65-F5344CB8AC3E}">
        <p14:creationId xmlns:p14="http://schemas.microsoft.com/office/powerpoint/2010/main" xmlns="" val="2891077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1560" y="332656"/>
            <a:ext cx="8229600" cy="1143000"/>
          </a:xfrm>
        </p:spPr>
        <p:txBody>
          <a:bodyPr/>
          <a:lstStyle/>
          <a:p>
            <a:r>
              <a:rPr lang="en-US" altLang="en-US" sz="2400" b="1" dirty="0"/>
              <a:t>MEDIA PRODUCTION WORK </a:t>
            </a:r>
            <a:r>
              <a:rPr lang="en-ZA" altLang="en-US" sz="2400" b="1" dirty="0"/>
              <a:t/>
            </a:r>
            <a:br>
              <a:rPr lang="en-ZA" altLang="en-US" sz="2400" b="1" dirty="0"/>
            </a:br>
            <a:endParaRPr lang="en-ZA" altLang="en-US" sz="2400" b="1" dirty="0" smtClean="0">
              <a:solidFill>
                <a:schemeClr val="bg1"/>
              </a:solidFill>
            </a:endParaRPr>
          </a:p>
        </p:txBody>
      </p:sp>
      <p:sp>
        <p:nvSpPr>
          <p:cNvPr id="18434" name="Content Placeholder 2"/>
          <p:cNvSpPr>
            <a:spLocks noGrp="1"/>
          </p:cNvSpPr>
          <p:nvPr>
            <p:ph idx="1"/>
          </p:nvPr>
        </p:nvSpPr>
        <p:spPr>
          <a:xfrm>
            <a:off x="179512" y="1330325"/>
            <a:ext cx="8784976" cy="5264150"/>
          </a:xfrm>
        </p:spPr>
        <p:txBody>
          <a:bodyPr/>
          <a:lstStyle/>
          <a:p>
            <a:r>
              <a:rPr lang="en-US" altLang="en-US" sz="1800" dirty="0"/>
              <a:t>In relation to the </a:t>
            </a:r>
            <a:r>
              <a:rPr lang="en-US" altLang="en-US" sz="1800" b="1" i="1" dirty="0"/>
              <a:t>Media production work </a:t>
            </a:r>
            <a:r>
              <a:rPr lang="en-US" altLang="en-US" sz="1800" dirty="0"/>
              <a:t>of the Departments activities the following were achieved:</a:t>
            </a:r>
            <a:r>
              <a:rPr lang="en-US" altLang="en-US" sz="1800" b="1" dirty="0"/>
              <a:t> </a:t>
            </a:r>
            <a:r>
              <a:rPr lang="en-ZA" altLang="en-US" sz="1800" dirty="0"/>
              <a:t/>
            </a:r>
            <a:br>
              <a:rPr lang="en-ZA" altLang="en-US" sz="1800" dirty="0"/>
            </a:br>
            <a:r>
              <a:rPr lang="en-GB" altLang="en-US" sz="1800" dirty="0" smtClean="0"/>
              <a:t>PES Various banners (6)</a:t>
            </a:r>
            <a:endParaRPr lang="en-ZA" altLang="en-US" sz="1800" dirty="0" smtClean="0"/>
          </a:p>
          <a:p>
            <a:r>
              <a:rPr lang="en-GB" altLang="en-US" sz="1800" dirty="0" smtClean="0"/>
              <a:t>December Shutdown poster • Women’s Month Poster  •  Door Posters (x2)  • Explosives Workshop Poster  • PACE Questionnaire Posters (x2)  • Service to the People Posters  • Employment Satisfaction Survey Posters (7) • PES directional posters (2) • Men’s Pledge Poster • PES Infographic poster  •  </a:t>
            </a:r>
            <a:r>
              <a:rPr lang="en-US" altLang="en-US" sz="1800" dirty="0" smtClean="0"/>
              <a:t>LEECF 2017 poster, </a:t>
            </a:r>
            <a:r>
              <a:rPr lang="en-GB" altLang="en-US" sz="1800" dirty="0" smtClean="0"/>
              <a:t>Health and Wellness news Posters (x2) Human Resource Management Notice </a:t>
            </a:r>
            <a:r>
              <a:rPr lang="en-ZA" altLang="en-US" sz="1800" dirty="0" smtClean="0"/>
              <a:t>Posters/flyers/certificates:59</a:t>
            </a:r>
          </a:p>
          <a:p>
            <a:r>
              <a:rPr lang="en-US" altLang="en-US" sz="1800" dirty="0" smtClean="0"/>
              <a:t>Human Resource Management Recruitment Ads (X11)  • </a:t>
            </a:r>
            <a:r>
              <a:rPr lang="en-GB" altLang="en-US" sz="1800" dirty="0" smtClean="0"/>
              <a:t>Farm Workers Wage Increase (x4)</a:t>
            </a:r>
            <a:r>
              <a:rPr lang="en-US" altLang="en-US" sz="1800" dirty="0" smtClean="0"/>
              <a:t>  • </a:t>
            </a:r>
            <a:r>
              <a:rPr lang="en-GB" altLang="en-US" sz="1800" dirty="0" smtClean="0"/>
              <a:t>Service to the People (x3)  • Domestic Worker Imbizo (2)   •  HRM Adverts </a:t>
            </a:r>
            <a:r>
              <a:rPr lang="en-ZA" altLang="en-US" sz="1800" dirty="0" smtClean="0"/>
              <a:t>Adverts done: 29</a:t>
            </a:r>
          </a:p>
          <a:p>
            <a:r>
              <a:rPr lang="en-GB" altLang="en-US" sz="1800" dirty="0" smtClean="0"/>
              <a:t>Long Service Certificates, Merit Award Certificates, Retirement, Free State long service certificate</a:t>
            </a:r>
            <a:endParaRPr lang="en-ZA" altLang="en-US" sz="1800" dirty="0" smtClean="0"/>
          </a:p>
          <a:p>
            <a:r>
              <a:rPr lang="en-US" altLang="en-US" sz="1800" dirty="0" smtClean="0"/>
              <a:t>Compile Printing Specifications for PES  • SEE logo options (x2)  • </a:t>
            </a:r>
            <a:r>
              <a:rPr lang="en-GB" altLang="en-US" sz="1800" dirty="0" smtClean="0"/>
              <a:t>Organogram template  </a:t>
            </a:r>
          </a:p>
          <a:p>
            <a:r>
              <a:rPr lang="en-ZA" altLang="en-US" sz="1800" dirty="0" smtClean="0"/>
              <a:t>Signage layout: 78</a:t>
            </a:r>
          </a:p>
          <a:p>
            <a:r>
              <a:rPr lang="en-GB" altLang="en-US" sz="1800" dirty="0" smtClean="0"/>
              <a:t>Employment satisfaction survey, </a:t>
            </a:r>
            <a:r>
              <a:rPr lang="en-ZA" altLang="en-US" sz="1800" dirty="0" smtClean="0"/>
              <a:t>Website updated : 845 items added</a:t>
            </a:r>
          </a:p>
          <a:p>
            <a:r>
              <a:rPr lang="en-GB" altLang="en-US" sz="1800" dirty="0" smtClean="0"/>
              <a:t>ESSA short video animation</a:t>
            </a:r>
            <a:endParaRPr lang="en-ZA" altLang="en-US" sz="1800" dirty="0" smtClean="0"/>
          </a:p>
          <a:p>
            <a:endParaRPr lang="en-ZA" altLang="en-US" sz="1600" dirty="0" smtClean="0"/>
          </a:p>
        </p:txBody>
      </p:sp>
      <p:sp>
        <p:nvSpPr>
          <p:cNvPr id="4" name="Slide Number Placeholder 3"/>
          <p:cNvSpPr>
            <a:spLocks noGrp="1"/>
          </p:cNvSpPr>
          <p:nvPr>
            <p:ph type="sldNum" sz="quarter" idx="12"/>
          </p:nvPr>
        </p:nvSpPr>
        <p:spPr/>
        <p:txBody>
          <a:bodyPr/>
          <a:lstStyle/>
          <a:p>
            <a:fld id="{96CA8298-9D91-4CF9-AB6A-504DBB769D5D}" type="slidenum">
              <a:rPr lang="en-US" smtClean="0"/>
              <a:pPr/>
              <a:t>10</a:t>
            </a:fld>
            <a:endParaRPr lang="en-US" dirty="0"/>
          </a:p>
        </p:txBody>
      </p:sp>
    </p:spTree>
    <p:extLst>
      <p:ext uri="{BB962C8B-B14F-4D97-AF65-F5344CB8AC3E}">
        <p14:creationId xmlns:p14="http://schemas.microsoft.com/office/powerpoint/2010/main" xmlns="" val="1373487227"/>
      </p:ext>
    </p:extLst>
  </p:cSld>
  <p:clrMapOvr>
    <a:masterClrMapping/>
  </p:clrMapOvr>
  <mc:AlternateContent xmlns:mc="http://schemas.openxmlformats.org/markup-compatibility/2006">
    <mc:Choice xmlns:p14="http://schemas.microsoft.com/office/powerpoint/2010/main" xmlns="" Requires="p14">
      <p:transition p14:dur="10" advTm="120000"/>
    </mc:Choice>
    <mc:Fallback>
      <p:transition advTm="1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67544" y="332656"/>
            <a:ext cx="8229600" cy="1143000"/>
          </a:xfrm>
        </p:spPr>
        <p:txBody>
          <a:bodyPr/>
          <a:lstStyle/>
          <a:p>
            <a:r>
              <a:rPr lang="en-US" altLang="en-US" sz="2400" b="1" dirty="0" smtClean="0"/>
              <a:t>MEDIA PRODUCTION WORK </a:t>
            </a:r>
            <a:r>
              <a:rPr lang="en-ZA" altLang="en-US" sz="2400" b="1" dirty="0" smtClean="0"/>
              <a:t/>
            </a:r>
            <a:br>
              <a:rPr lang="en-ZA" altLang="en-US" sz="2400" b="1" dirty="0" smtClean="0"/>
            </a:br>
            <a:endParaRPr lang="en-ZA" altLang="en-US" sz="2400" b="1" dirty="0" smtClean="0">
              <a:solidFill>
                <a:schemeClr val="bg1"/>
              </a:solidFill>
            </a:endParaRPr>
          </a:p>
        </p:txBody>
      </p:sp>
      <p:sp>
        <p:nvSpPr>
          <p:cNvPr id="18434" name="Content Placeholder 2"/>
          <p:cNvSpPr>
            <a:spLocks noGrp="1"/>
          </p:cNvSpPr>
          <p:nvPr>
            <p:ph idx="1"/>
          </p:nvPr>
        </p:nvSpPr>
        <p:spPr>
          <a:xfrm>
            <a:off x="457200" y="1330325"/>
            <a:ext cx="8229600" cy="5264150"/>
          </a:xfrm>
        </p:spPr>
        <p:txBody>
          <a:bodyPr/>
          <a:lstStyle/>
          <a:p>
            <a:pPr marL="0" indent="0">
              <a:buNone/>
            </a:pPr>
            <a:r>
              <a:rPr lang="en-US" altLang="en-US" sz="1800" dirty="0"/>
              <a:t>In relation to the </a:t>
            </a:r>
            <a:r>
              <a:rPr lang="en-US" altLang="en-US" sz="1800" b="1" i="1" dirty="0"/>
              <a:t>Media production work </a:t>
            </a:r>
            <a:r>
              <a:rPr lang="en-US" altLang="en-US" sz="1800" dirty="0"/>
              <a:t>of the Departments activities the following were achieved:</a:t>
            </a:r>
            <a:r>
              <a:rPr lang="en-US" altLang="en-US" sz="1800" b="1" dirty="0"/>
              <a:t> </a:t>
            </a:r>
            <a:endParaRPr lang="en-ZA" altLang="en-US" sz="1800" dirty="0" smtClean="0"/>
          </a:p>
          <a:p>
            <a:r>
              <a:rPr lang="en-US" altLang="en-US" sz="1800" dirty="0" smtClean="0"/>
              <a:t>Passport Photo: Phale Nake  • </a:t>
            </a:r>
            <a:r>
              <a:rPr lang="en-GB" altLang="en-US" sz="1800" dirty="0" smtClean="0"/>
              <a:t>Communication photoshoot  •  Casual day photoshoot</a:t>
            </a:r>
            <a:endParaRPr lang="en-ZA" altLang="en-US" sz="1800" dirty="0" smtClean="0"/>
          </a:p>
          <a:p>
            <a:r>
              <a:rPr lang="en-ZA" altLang="en-US" sz="1800" dirty="0" smtClean="0"/>
              <a:t>Intranet updated: 87 items added</a:t>
            </a:r>
          </a:p>
          <a:p>
            <a:r>
              <a:rPr lang="en-ZA" altLang="en-US" sz="1800" dirty="0" smtClean="0"/>
              <a:t>Social media: 9,675 posts and tweets added</a:t>
            </a:r>
          </a:p>
          <a:p>
            <a:r>
              <a:rPr lang="en-ZA" altLang="en-US" sz="1800" dirty="0" smtClean="0"/>
              <a:t>Publications distributed: desk calendars and Annual Performance Plan reports</a:t>
            </a:r>
          </a:p>
          <a:p>
            <a:r>
              <a:rPr lang="en-ZA" altLang="en-US" sz="1800" dirty="0" smtClean="0"/>
              <a:t>IDoL:12 issued </a:t>
            </a:r>
          </a:p>
          <a:p>
            <a:r>
              <a:rPr lang="en-ZA" altLang="en-US" sz="1800" dirty="0" smtClean="0"/>
              <a:t>Invitation designs:18</a:t>
            </a:r>
          </a:p>
          <a:p>
            <a:r>
              <a:rPr lang="en-ZA" altLang="en-US" sz="1800" dirty="0" smtClean="0"/>
              <a:t>Social media/digital adverts:5</a:t>
            </a:r>
          </a:p>
          <a:p>
            <a:r>
              <a:rPr lang="en-ZA" altLang="en-US" sz="1800" dirty="0" smtClean="0"/>
              <a:t>Programmes:8</a:t>
            </a:r>
          </a:p>
          <a:p>
            <a:r>
              <a:rPr lang="en-ZA" altLang="en-US" sz="1800" dirty="0" smtClean="0"/>
              <a:t>Delegate tags: 4</a:t>
            </a:r>
          </a:p>
          <a:p>
            <a:r>
              <a:rPr lang="en-ZA" altLang="en-US" sz="1800" dirty="0" smtClean="0"/>
              <a:t>Billboards/banners:11</a:t>
            </a:r>
          </a:p>
          <a:p>
            <a:r>
              <a:rPr lang="en-ZA" altLang="en-US" sz="1800" dirty="0" smtClean="0"/>
              <a:t>Annual reports/booklets/brochures:4</a:t>
            </a:r>
          </a:p>
          <a:p>
            <a:r>
              <a:rPr lang="en-ZA" altLang="en-US" sz="1800" dirty="0" smtClean="0"/>
              <a:t>Business cards:4</a:t>
            </a:r>
          </a:p>
          <a:p>
            <a:r>
              <a:rPr lang="en-ZA" altLang="en-US" sz="1800" dirty="0" smtClean="0"/>
              <a:t>Photoshoots:2</a:t>
            </a:r>
          </a:p>
          <a:p>
            <a:endParaRPr lang="en-ZA" altLang="en-US" sz="1200" dirty="0" smtClean="0"/>
          </a:p>
          <a:p>
            <a:endParaRPr lang="en-ZA" altLang="en-US" sz="1200" dirty="0" smtClean="0"/>
          </a:p>
        </p:txBody>
      </p:sp>
      <p:sp>
        <p:nvSpPr>
          <p:cNvPr id="4" name="Slide Number Placeholder 3"/>
          <p:cNvSpPr>
            <a:spLocks noGrp="1"/>
          </p:cNvSpPr>
          <p:nvPr>
            <p:ph type="sldNum" sz="quarter" idx="12"/>
          </p:nvPr>
        </p:nvSpPr>
        <p:spPr/>
        <p:txBody>
          <a:bodyPr/>
          <a:lstStyle/>
          <a:p>
            <a:fld id="{96CA8298-9D91-4CF9-AB6A-504DBB769D5D}" type="slidenum">
              <a:rPr lang="en-US" smtClean="0"/>
              <a:pPr/>
              <a:t>11</a:t>
            </a:fld>
            <a:endParaRPr lang="en-US" dirty="0"/>
          </a:p>
        </p:txBody>
      </p:sp>
    </p:spTree>
    <p:extLst>
      <p:ext uri="{BB962C8B-B14F-4D97-AF65-F5344CB8AC3E}">
        <p14:creationId xmlns:p14="http://schemas.microsoft.com/office/powerpoint/2010/main" xmlns="" val="1883003654"/>
      </p:ext>
    </p:extLst>
  </p:cSld>
  <p:clrMapOvr>
    <a:masterClrMapping/>
  </p:clrMapOvr>
  <mc:AlternateContent xmlns:mc="http://schemas.openxmlformats.org/markup-compatibility/2006">
    <mc:Choice xmlns:p14="http://schemas.microsoft.com/office/powerpoint/2010/main" xmlns="" Requires="p14">
      <p:transition p14:dur="10" advTm="120000"/>
    </mc:Choice>
    <mc:Fallback>
      <p:transition advTm="1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sz="2400" b="1" dirty="0" smtClean="0"/>
              <a:t>STAKEHOLDER RELATIONS </a:t>
            </a:r>
            <a:endParaRPr lang="en-ZA" altLang="en-US" sz="2400" b="1" dirty="0" smtClean="0"/>
          </a:p>
        </p:txBody>
      </p:sp>
      <p:sp>
        <p:nvSpPr>
          <p:cNvPr id="3" name="Content Placeholder 2"/>
          <p:cNvSpPr>
            <a:spLocks noGrp="1"/>
          </p:cNvSpPr>
          <p:nvPr>
            <p:ph idx="1"/>
          </p:nvPr>
        </p:nvSpPr>
        <p:spPr>
          <a:xfrm>
            <a:off x="323528" y="1412776"/>
            <a:ext cx="8568952" cy="4857403"/>
          </a:xfrm>
        </p:spPr>
        <p:txBody>
          <a:bodyPr/>
          <a:lstStyle/>
          <a:p>
            <a:r>
              <a:rPr lang="en-ZA" altLang="en-US" sz="1600" dirty="0"/>
              <a:t>In relation to </a:t>
            </a:r>
            <a:r>
              <a:rPr lang="en-US" altLang="en-US" sz="1600" b="1" i="1" dirty="0"/>
              <a:t>Stakeholder Relations </a:t>
            </a:r>
            <a:r>
              <a:rPr lang="en-US" altLang="en-US" sz="1600" dirty="0"/>
              <a:t>of the Departments work and activities the following were achieved</a:t>
            </a:r>
            <a:r>
              <a:rPr lang="en-US" altLang="en-US" sz="1600" dirty="0" smtClean="0"/>
              <a:t>:</a:t>
            </a:r>
          </a:p>
          <a:p>
            <a:pPr marL="0" indent="0">
              <a:buNone/>
            </a:pPr>
            <a:r>
              <a:rPr lang="en-ZA" altLang="en-US" sz="1600" dirty="0"/>
              <a:t/>
            </a:r>
            <a:br>
              <a:rPr lang="en-ZA" altLang="en-US" sz="1600" dirty="0"/>
            </a:br>
            <a:r>
              <a:rPr lang="en-ZA" altLang="en-US" sz="1600" dirty="0"/>
              <a:t>IES</a:t>
            </a:r>
            <a:r>
              <a:rPr lang="en-ZA" altLang="en-US" sz="1600" dirty="0" smtClean="0"/>
              <a:t>:  Branding of the venue and supply of corporate speakers gifts :MHI seminar, Diving workshop, HBA workshop</a:t>
            </a:r>
          </a:p>
          <a:p>
            <a:r>
              <a:rPr lang="en-ZA" altLang="en-US" sz="1600" dirty="0" smtClean="0"/>
              <a:t>LP &amp; IR: Branding of the venue and supply of corporate gifts : LMP seminar and SADC meeting</a:t>
            </a:r>
          </a:p>
          <a:p>
            <a:r>
              <a:rPr lang="en-US" altLang="en-US" sz="1600" dirty="0" smtClean="0"/>
              <a:t>PES SADC seminar held in Birchwood 13- 14 Feb 2018</a:t>
            </a:r>
            <a:endParaRPr lang="en-ZA" altLang="en-US" sz="1600" dirty="0" smtClean="0"/>
          </a:p>
          <a:p>
            <a:r>
              <a:rPr lang="en-US" altLang="en-US" sz="1600" dirty="0" smtClean="0"/>
              <a:t>Asbestos workshop on 1 March in JHB</a:t>
            </a:r>
            <a:endParaRPr lang="en-ZA" altLang="en-US" sz="1600" dirty="0" smtClean="0"/>
          </a:p>
          <a:p>
            <a:r>
              <a:rPr lang="en-US" altLang="en-US" sz="1600" dirty="0" smtClean="0"/>
              <a:t>Rand Show in 30 March- 8 April 2018</a:t>
            </a:r>
            <a:endParaRPr lang="en-ZA" altLang="en-US" sz="1600" dirty="0" smtClean="0"/>
          </a:p>
          <a:p>
            <a:r>
              <a:rPr lang="en-US" altLang="en-US" sz="1600" dirty="0" smtClean="0"/>
              <a:t>OHS Conference held in Durban13-15 March 2018</a:t>
            </a:r>
            <a:endParaRPr lang="en-ZA" altLang="en-US" sz="1600" dirty="0" smtClean="0"/>
          </a:p>
          <a:p>
            <a:r>
              <a:rPr lang="en-US" altLang="en-US" sz="1600" dirty="0" smtClean="0"/>
              <a:t>Human Rights day on 21 March in Sharpville</a:t>
            </a:r>
            <a:endParaRPr lang="en-ZA" altLang="en-US" sz="1600" dirty="0" smtClean="0"/>
          </a:p>
          <a:p>
            <a:r>
              <a:rPr lang="en-US" altLang="en-US" sz="1600" dirty="0" smtClean="0"/>
              <a:t>Explosive seminar in Birchwood 27 March</a:t>
            </a:r>
            <a:endParaRPr lang="en-ZA" altLang="en-US" sz="1600" dirty="0" smtClean="0"/>
          </a:p>
          <a:p>
            <a:r>
              <a:rPr lang="en-US" altLang="en-US" sz="1600" dirty="0" smtClean="0"/>
              <a:t>Procurement of SADC promo items in Cape Town in  March</a:t>
            </a:r>
            <a:endParaRPr lang="en-ZA" altLang="en-US" sz="1600" dirty="0" smtClean="0"/>
          </a:p>
          <a:p>
            <a:r>
              <a:rPr lang="en-ZA" altLang="en-US" sz="1600" dirty="0" smtClean="0"/>
              <a:t>IES:  MHI in October, Diving workshop 16-17 Nov, HBA on 30 Nov</a:t>
            </a:r>
          </a:p>
          <a:p>
            <a:r>
              <a:rPr lang="en-ZA" altLang="en-US" sz="1600" dirty="0" smtClean="0"/>
              <a:t>LP&amp; IR: LMP seminar on 9 Nov, SADC meeting in Nov</a:t>
            </a:r>
          </a:p>
          <a:p>
            <a:r>
              <a:rPr lang="en-ZA" altLang="en-US" sz="1600" dirty="0" smtClean="0"/>
              <a:t>DG visit in Eastern Cape 6-7 Oct</a:t>
            </a:r>
          </a:p>
          <a:p>
            <a:r>
              <a:rPr lang="en-ZA" altLang="en-US" sz="1600" dirty="0" smtClean="0"/>
              <a:t>CF for Ministerial event on 19 Nov</a:t>
            </a:r>
          </a:p>
          <a:p>
            <a:r>
              <a:rPr lang="en-ZA" altLang="en-US" sz="1600" dirty="0" smtClean="0"/>
              <a:t>World Aids day and 16 Days of activism</a:t>
            </a:r>
          </a:p>
          <a:p>
            <a:pPr>
              <a:buFont typeface="Arial" pitchFamily="34" charset="0"/>
              <a:buNone/>
            </a:pPr>
            <a:endParaRPr lang="en-ZA" altLang="en-US" sz="1200" dirty="0" smtClean="0"/>
          </a:p>
        </p:txBody>
      </p:sp>
      <p:sp>
        <p:nvSpPr>
          <p:cNvPr id="5" name="Slide Number Placeholder 4"/>
          <p:cNvSpPr>
            <a:spLocks noGrp="1"/>
          </p:cNvSpPr>
          <p:nvPr>
            <p:ph type="sldNum" sz="quarter" idx="12"/>
          </p:nvPr>
        </p:nvSpPr>
        <p:spPr/>
        <p:txBody>
          <a:bodyPr/>
          <a:lstStyle/>
          <a:p>
            <a:fld id="{96CA8298-9D91-4CF9-AB6A-504DBB769D5D}" type="slidenum">
              <a:rPr lang="en-US" smtClean="0"/>
              <a:pPr/>
              <a:t>12</a:t>
            </a:fld>
            <a:endParaRPr lang="en-US" dirty="0"/>
          </a:p>
        </p:txBody>
      </p:sp>
    </p:spTree>
    <p:extLst>
      <p:ext uri="{BB962C8B-B14F-4D97-AF65-F5344CB8AC3E}">
        <p14:creationId xmlns:p14="http://schemas.microsoft.com/office/powerpoint/2010/main" xmlns="" val="1758613797"/>
      </p:ext>
    </p:extLst>
  </p:cSld>
  <p:clrMapOvr>
    <a:masterClrMapping/>
  </p:clrMapOvr>
  <mc:AlternateContent xmlns:mc="http://schemas.openxmlformats.org/markup-compatibility/2006">
    <mc:Choice xmlns:p14="http://schemas.microsoft.com/office/powerpoint/2010/main" xmlns="" Requires="p14">
      <p:transition p14:dur="10" advTm="120000"/>
    </mc:Choice>
    <mc:Fallback>
      <p:transition advTm="1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87063" y="2420888"/>
            <a:ext cx="7735369" cy="2062103"/>
          </a:xfrm>
          <a:prstGeom prst="rect">
            <a:avLst/>
          </a:prstGeom>
        </p:spPr>
        <p:txBody>
          <a:bodyPr wrap="square">
            <a:spAutoFit/>
          </a:bodyPr>
          <a:lstStyle/>
          <a:p>
            <a:pPr algn="ctr"/>
            <a:r>
              <a:rPr lang="en-ZA" sz="3200" b="1" dirty="0" smtClean="0"/>
              <a:t>PROGRAMME 2: </a:t>
            </a:r>
          </a:p>
          <a:p>
            <a:pPr algn="ctr"/>
            <a:r>
              <a:rPr lang="en-ZA" sz="3200" b="1" dirty="0" smtClean="0"/>
              <a:t>INSPECTION AND ENFORCEMENT SERVICES </a:t>
            </a:r>
          </a:p>
          <a:p>
            <a:pPr algn="ctr"/>
            <a:r>
              <a:rPr lang="en-ZA" sz="3200" b="1" dirty="0" smtClean="0"/>
              <a:t>(IES)</a:t>
            </a:r>
          </a:p>
          <a:p>
            <a:pPr algn="ctr"/>
            <a:endParaRPr lang="en-ZA" sz="3200" b="1" dirty="0" smtClean="0"/>
          </a:p>
        </p:txBody>
      </p:sp>
    </p:spTree>
    <p:extLst>
      <p:ext uri="{BB962C8B-B14F-4D97-AF65-F5344CB8AC3E}">
        <p14:creationId xmlns:p14="http://schemas.microsoft.com/office/powerpoint/2010/main" xmlns="" val="59296766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ZA" sz="2400" b="1" dirty="0" smtClean="0"/>
              <a:t>INSPECTIONS: OVERALL PERFOMANCE</a:t>
            </a:r>
            <a:endParaRPr lang="en-ZA" sz="2400" b="1" dirty="0"/>
          </a:p>
        </p:txBody>
      </p:sp>
      <p:sp>
        <p:nvSpPr>
          <p:cNvPr id="3" name="Content Placeholder 2"/>
          <p:cNvSpPr>
            <a:spLocks noGrp="1"/>
          </p:cNvSpPr>
          <p:nvPr>
            <p:ph idx="1"/>
          </p:nvPr>
        </p:nvSpPr>
        <p:spPr>
          <a:xfrm>
            <a:off x="251520" y="1412776"/>
            <a:ext cx="8568952" cy="5184576"/>
          </a:xfrm>
        </p:spPr>
        <p:txBody>
          <a:bodyPr/>
          <a:lstStyle/>
          <a:p>
            <a:r>
              <a:rPr lang="en-US" sz="1600" b="1" dirty="0" smtClean="0">
                <a:solidFill>
                  <a:srgbClr val="FF0000"/>
                </a:solidFill>
              </a:rPr>
              <a:t>NOT ACHIEVED</a:t>
            </a:r>
            <a:endParaRPr lang="en-ZA" sz="1600" b="1" dirty="0" smtClean="0">
              <a:solidFill>
                <a:srgbClr val="FF0000"/>
              </a:solidFill>
            </a:endParaRPr>
          </a:p>
          <a:p>
            <a:pPr marL="0" indent="0">
              <a:buNone/>
            </a:pPr>
            <a:endParaRPr lang="en-ZA" sz="800" dirty="0"/>
          </a:p>
          <a:p>
            <a:r>
              <a:rPr lang="en-ZA" sz="1600" dirty="0" smtClean="0"/>
              <a:t>The annual target was 217 008  and 214 946 inspections were conducted.  Of those inspected 175 239 were found compliant and 39 707 were non-compliant.</a:t>
            </a:r>
            <a:endParaRPr lang="en-ZA" sz="1600" dirty="0"/>
          </a:p>
          <a:p>
            <a:pPr marL="0" indent="0">
              <a:buNone/>
            </a:pPr>
            <a:endParaRPr lang="en-ZA" sz="1600" dirty="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281522511"/>
              </p:ext>
            </p:extLst>
          </p:nvPr>
        </p:nvGraphicFramePr>
        <p:xfrm>
          <a:off x="539552" y="2564899"/>
          <a:ext cx="8064898" cy="3770372"/>
        </p:xfrm>
        <a:graphic>
          <a:graphicData uri="http://schemas.openxmlformats.org/drawingml/2006/table">
            <a:tbl>
              <a:tblPr>
                <a:tableStyleId>{5C22544A-7EE6-4342-B048-85BDC9FD1C3A}</a:tableStyleId>
              </a:tblPr>
              <a:tblGrid>
                <a:gridCol w="1598578">
                  <a:extLst>
                    <a:ext uri="{9D8B030D-6E8A-4147-A177-3AD203B41FA5}">
                      <a16:colId xmlns:a16="http://schemas.microsoft.com/office/drawing/2014/main" xmlns="" val="20000"/>
                    </a:ext>
                  </a:extLst>
                </a:gridCol>
                <a:gridCol w="1598578">
                  <a:extLst>
                    <a:ext uri="{9D8B030D-6E8A-4147-A177-3AD203B41FA5}">
                      <a16:colId xmlns:a16="http://schemas.microsoft.com/office/drawing/2014/main" xmlns="" val="20001"/>
                    </a:ext>
                  </a:extLst>
                </a:gridCol>
                <a:gridCol w="1598578">
                  <a:extLst>
                    <a:ext uri="{9D8B030D-6E8A-4147-A177-3AD203B41FA5}">
                      <a16:colId xmlns:a16="http://schemas.microsoft.com/office/drawing/2014/main" xmlns="" val="20002"/>
                    </a:ext>
                  </a:extLst>
                </a:gridCol>
                <a:gridCol w="1598578">
                  <a:extLst>
                    <a:ext uri="{9D8B030D-6E8A-4147-A177-3AD203B41FA5}">
                      <a16:colId xmlns:a16="http://schemas.microsoft.com/office/drawing/2014/main" xmlns="" val="20003"/>
                    </a:ext>
                  </a:extLst>
                </a:gridCol>
                <a:gridCol w="1670586">
                  <a:extLst>
                    <a:ext uri="{9D8B030D-6E8A-4147-A177-3AD203B41FA5}">
                      <a16:colId xmlns:a16="http://schemas.microsoft.com/office/drawing/2014/main" xmlns="" val="20004"/>
                    </a:ext>
                  </a:extLst>
                </a:gridCol>
              </a:tblGrid>
              <a:tr h="524074">
                <a:tc>
                  <a:txBody>
                    <a:bodyPr/>
                    <a:lstStyle/>
                    <a:p>
                      <a:pPr algn="ctr" fontAlgn="b"/>
                      <a:r>
                        <a:rPr lang="en-ZA" sz="1800" b="1" u="none" strike="noStrike" dirty="0">
                          <a:effectLst/>
                        </a:rPr>
                        <a:t>PROVINCE</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latin typeface="+mn-lt"/>
                        </a:rPr>
                        <a:t>TARGET</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latin typeface="+mn-lt"/>
                        </a:rPr>
                        <a:t>ACTUAL</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latin typeface="+mn-lt"/>
                        </a:rPr>
                        <a:t>COMPLIED</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latin typeface="+mn-lt"/>
                        </a:rPr>
                        <a:t>NON-COMPLIED</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00"/>
                  </a:ext>
                </a:extLst>
              </a:tr>
              <a:tr h="295118">
                <a:tc>
                  <a:txBody>
                    <a:bodyPr/>
                    <a:lstStyle/>
                    <a:p>
                      <a:pPr algn="ctr" fontAlgn="b"/>
                      <a:r>
                        <a:rPr lang="en-ZA" sz="1800" b="1" u="none" strike="noStrike" dirty="0">
                          <a:effectLst/>
                        </a:rPr>
                        <a:t>EC</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spcAft>
                          <a:spcPts val="0"/>
                        </a:spcAft>
                      </a:pPr>
                      <a:r>
                        <a:rPr lang="en-US" sz="1800" dirty="0" smtClean="0">
                          <a:effectLst/>
                          <a:latin typeface="+mn-lt"/>
                          <a:ea typeface="Times New Roman"/>
                        </a:rPr>
                        <a:t>21504</a:t>
                      </a:r>
                      <a:endParaRPr lang="en-ZA" sz="1800" dirty="0">
                        <a:effectLst/>
                        <a:latin typeface="+mn-lt"/>
                        <a:ea typeface="Times New Roman"/>
                      </a:endParaRPr>
                    </a:p>
                  </a:txBody>
                  <a:tcPr marL="68580" marR="68580" marT="0" marB="0" anchor="ctr"/>
                </a:tc>
                <a:tc>
                  <a:txBody>
                    <a:bodyPr/>
                    <a:lstStyle/>
                    <a:p>
                      <a:pPr algn="ctr">
                        <a:spcAft>
                          <a:spcPts val="0"/>
                        </a:spcAft>
                      </a:pPr>
                      <a:r>
                        <a:rPr lang="en-ZA" sz="1800" dirty="0" smtClean="0">
                          <a:effectLst/>
                          <a:latin typeface="+mn-lt"/>
                          <a:ea typeface="Times New Roman"/>
                        </a:rPr>
                        <a:t>24605</a:t>
                      </a:r>
                      <a:endParaRPr lang="en-ZA" sz="1800" dirty="0">
                        <a:effectLst/>
                        <a:latin typeface="+mn-lt"/>
                        <a:ea typeface="Times New Roman"/>
                      </a:endParaRPr>
                    </a:p>
                  </a:txBody>
                  <a:tcPr marL="68580" marR="68580" marT="0" marB="0" anchor="ctr"/>
                </a:tc>
                <a:tc>
                  <a:txBody>
                    <a:bodyPr/>
                    <a:lstStyle/>
                    <a:p>
                      <a:pPr algn="ctr">
                        <a:spcAft>
                          <a:spcPts val="0"/>
                        </a:spcAft>
                      </a:pPr>
                      <a:r>
                        <a:rPr lang="en-US" sz="1800" kern="1200" dirty="0" smtClean="0">
                          <a:solidFill>
                            <a:schemeClr val="dk1"/>
                          </a:solidFill>
                          <a:effectLst/>
                          <a:latin typeface="+mn-lt"/>
                          <a:ea typeface="Times New Roman"/>
                          <a:cs typeface="+mn-cs"/>
                        </a:rPr>
                        <a:t>21246</a:t>
                      </a:r>
                      <a:endParaRPr lang="en-ZA" sz="1800" kern="1200" dirty="0">
                        <a:solidFill>
                          <a:schemeClr val="dk1"/>
                        </a:solidFill>
                        <a:effectLst/>
                        <a:latin typeface="+mn-lt"/>
                        <a:ea typeface="Times New Roman"/>
                        <a:cs typeface="+mn-cs"/>
                      </a:endParaRPr>
                    </a:p>
                  </a:txBody>
                  <a:tcPr marL="68580" marR="68580" marT="0" marB="0" anchor="b"/>
                </a:tc>
                <a:tc>
                  <a:txBody>
                    <a:bodyPr/>
                    <a:lstStyle/>
                    <a:p>
                      <a:pPr algn="ctr">
                        <a:spcAft>
                          <a:spcPts val="0"/>
                        </a:spcAft>
                      </a:pPr>
                      <a:r>
                        <a:rPr lang="en-US" sz="1800" kern="1200" dirty="0" smtClean="0">
                          <a:solidFill>
                            <a:schemeClr val="dk1"/>
                          </a:solidFill>
                          <a:effectLst/>
                          <a:latin typeface="+mn-lt"/>
                          <a:ea typeface="Times New Roman"/>
                          <a:cs typeface="+mn-cs"/>
                        </a:rPr>
                        <a:t>3359</a:t>
                      </a:r>
                      <a:endParaRPr lang="en-ZA" sz="1800" kern="1200" dirty="0">
                        <a:solidFill>
                          <a:schemeClr val="dk1"/>
                        </a:solidFill>
                        <a:effectLst/>
                        <a:latin typeface="+mn-lt"/>
                        <a:ea typeface="Times New Roman"/>
                        <a:cs typeface="+mn-cs"/>
                      </a:endParaRPr>
                    </a:p>
                  </a:txBody>
                  <a:tcPr marL="68580" marR="68580" marT="0" marB="0" anchor="b"/>
                </a:tc>
                <a:extLst>
                  <a:ext uri="{0D108BD9-81ED-4DB2-BD59-A6C34878D82A}">
                    <a16:rowId xmlns:a16="http://schemas.microsoft.com/office/drawing/2014/main" xmlns="" val="10001"/>
                  </a:ext>
                </a:extLst>
              </a:tr>
              <a:tr h="295118">
                <a:tc>
                  <a:txBody>
                    <a:bodyPr/>
                    <a:lstStyle/>
                    <a:p>
                      <a:pPr algn="ctr" fontAlgn="b"/>
                      <a:r>
                        <a:rPr lang="en-ZA" sz="1800" b="1" u="none" strike="noStrike" dirty="0">
                          <a:effectLst/>
                        </a:rPr>
                        <a:t>FS</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spcAft>
                          <a:spcPts val="0"/>
                        </a:spcAft>
                      </a:pPr>
                      <a:r>
                        <a:rPr lang="en-ZA" sz="1800" dirty="0" smtClean="0">
                          <a:effectLst/>
                          <a:latin typeface="+mn-lt"/>
                          <a:ea typeface="Times New Roman"/>
                        </a:rPr>
                        <a:t>18516</a:t>
                      </a:r>
                      <a:endParaRPr lang="en-ZA" sz="1800" dirty="0">
                        <a:effectLst/>
                        <a:latin typeface="+mn-lt"/>
                        <a:ea typeface="Times New Roman"/>
                      </a:endParaRPr>
                    </a:p>
                  </a:txBody>
                  <a:tcPr marL="68580" marR="68580" marT="0" marB="0" anchor="ctr"/>
                </a:tc>
                <a:tc>
                  <a:txBody>
                    <a:bodyPr/>
                    <a:lstStyle/>
                    <a:p>
                      <a:pPr algn="ctr">
                        <a:spcAft>
                          <a:spcPts val="0"/>
                        </a:spcAft>
                      </a:pPr>
                      <a:r>
                        <a:rPr lang="en-ZA" sz="1800" dirty="0" smtClean="0">
                          <a:effectLst/>
                          <a:latin typeface="+mn-lt"/>
                          <a:ea typeface="Times New Roman"/>
                        </a:rPr>
                        <a:t>20531</a:t>
                      </a:r>
                      <a:endParaRPr lang="en-ZA" sz="1800" dirty="0">
                        <a:effectLst/>
                        <a:latin typeface="+mn-lt"/>
                        <a:ea typeface="Times New Roman"/>
                      </a:endParaRPr>
                    </a:p>
                  </a:txBody>
                  <a:tcPr marL="68580" marR="68580" marT="0" marB="0" anchor="ctr"/>
                </a:tc>
                <a:tc>
                  <a:txBody>
                    <a:bodyPr/>
                    <a:lstStyle/>
                    <a:p>
                      <a:pPr algn="ctr">
                        <a:spcAft>
                          <a:spcPts val="0"/>
                        </a:spcAft>
                      </a:pPr>
                      <a:r>
                        <a:rPr lang="en-ZA" sz="1800" kern="1200" dirty="0" smtClean="0">
                          <a:solidFill>
                            <a:schemeClr val="dk1"/>
                          </a:solidFill>
                          <a:effectLst/>
                          <a:latin typeface="+mn-lt"/>
                          <a:ea typeface="Times New Roman"/>
                          <a:cs typeface="+mn-cs"/>
                        </a:rPr>
                        <a:t>17872</a:t>
                      </a:r>
                      <a:endParaRPr lang="en-ZA" sz="1800" kern="1200" dirty="0">
                        <a:solidFill>
                          <a:schemeClr val="dk1"/>
                        </a:solidFill>
                        <a:effectLst/>
                        <a:latin typeface="+mn-lt"/>
                        <a:ea typeface="Times New Roman"/>
                        <a:cs typeface="+mn-cs"/>
                      </a:endParaRPr>
                    </a:p>
                  </a:txBody>
                  <a:tcPr marL="68580" marR="68580" marT="0" marB="0" anchor="b"/>
                </a:tc>
                <a:tc>
                  <a:txBody>
                    <a:bodyPr/>
                    <a:lstStyle/>
                    <a:p>
                      <a:pPr algn="ctr">
                        <a:spcAft>
                          <a:spcPts val="0"/>
                        </a:spcAft>
                      </a:pPr>
                      <a:r>
                        <a:rPr lang="en-ZA" sz="1800" kern="1200" dirty="0" smtClean="0">
                          <a:solidFill>
                            <a:schemeClr val="dk1"/>
                          </a:solidFill>
                          <a:effectLst/>
                          <a:latin typeface="+mn-lt"/>
                          <a:ea typeface="Times New Roman"/>
                          <a:cs typeface="+mn-cs"/>
                        </a:rPr>
                        <a:t>2659</a:t>
                      </a:r>
                      <a:endParaRPr lang="en-ZA" sz="1800" kern="1200" dirty="0">
                        <a:solidFill>
                          <a:schemeClr val="dk1"/>
                        </a:solidFill>
                        <a:effectLst/>
                        <a:latin typeface="+mn-lt"/>
                        <a:ea typeface="Times New Roman"/>
                        <a:cs typeface="+mn-cs"/>
                      </a:endParaRPr>
                    </a:p>
                  </a:txBody>
                  <a:tcPr marL="68580" marR="68580" marT="0" marB="0" anchor="b"/>
                </a:tc>
                <a:extLst>
                  <a:ext uri="{0D108BD9-81ED-4DB2-BD59-A6C34878D82A}">
                    <a16:rowId xmlns:a16="http://schemas.microsoft.com/office/drawing/2014/main" xmlns="" val="10002"/>
                  </a:ext>
                </a:extLst>
              </a:tr>
              <a:tr h="295118">
                <a:tc>
                  <a:txBody>
                    <a:bodyPr/>
                    <a:lstStyle/>
                    <a:p>
                      <a:pPr algn="ctr" fontAlgn="b"/>
                      <a:r>
                        <a:rPr lang="en-ZA" sz="1800" b="1" u="none" strike="noStrike" dirty="0">
                          <a:effectLst/>
                        </a:rPr>
                        <a:t>GP</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spcAft>
                          <a:spcPts val="0"/>
                        </a:spcAft>
                      </a:pPr>
                      <a:r>
                        <a:rPr lang="en-ZA" sz="1800" dirty="0" smtClean="0">
                          <a:effectLst/>
                          <a:latin typeface="+mn-lt"/>
                          <a:ea typeface="Times New Roman"/>
                        </a:rPr>
                        <a:t>51876</a:t>
                      </a:r>
                      <a:endParaRPr lang="en-ZA" sz="1800" dirty="0">
                        <a:effectLst/>
                        <a:latin typeface="+mn-lt"/>
                        <a:ea typeface="Times New Roman"/>
                      </a:endParaRPr>
                    </a:p>
                  </a:txBody>
                  <a:tcPr marL="68580" marR="68580" marT="0" marB="0" anchor="ctr"/>
                </a:tc>
                <a:tc>
                  <a:txBody>
                    <a:bodyPr/>
                    <a:lstStyle/>
                    <a:p>
                      <a:pPr algn="ctr">
                        <a:spcAft>
                          <a:spcPts val="0"/>
                        </a:spcAft>
                      </a:pPr>
                      <a:r>
                        <a:rPr lang="en-ZA" sz="1800" dirty="0" smtClean="0">
                          <a:effectLst/>
                          <a:latin typeface="+mn-lt"/>
                          <a:ea typeface="Times New Roman"/>
                        </a:rPr>
                        <a:t>42206</a:t>
                      </a:r>
                      <a:endParaRPr lang="en-ZA" sz="1800" dirty="0">
                        <a:effectLst/>
                        <a:latin typeface="+mn-lt"/>
                        <a:ea typeface="Times New Roman"/>
                      </a:endParaRPr>
                    </a:p>
                  </a:txBody>
                  <a:tcPr marL="68580" marR="68580" marT="0" marB="0" anchor="ctr"/>
                </a:tc>
                <a:tc>
                  <a:txBody>
                    <a:bodyPr/>
                    <a:lstStyle/>
                    <a:p>
                      <a:pPr algn="ctr">
                        <a:spcAft>
                          <a:spcPts val="0"/>
                        </a:spcAft>
                      </a:pPr>
                      <a:r>
                        <a:rPr lang="en-ZA" sz="1800" kern="1200" dirty="0" smtClean="0">
                          <a:solidFill>
                            <a:schemeClr val="dk1"/>
                          </a:solidFill>
                          <a:effectLst/>
                          <a:latin typeface="+mn-lt"/>
                          <a:ea typeface="Times New Roman"/>
                          <a:cs typeface="+mn-cs"/>
                        </a:rPr>
                        <a:t>36271</a:t>
                      </a:r>
                      <a:endParaRPr lang="en-ZA" sz="1800" kern="1200" dirty="0">
                        <a:solidFill>
                          <a:schemeClr val="dk1"/>
                        </a:solidFill>
                        <a:effectLst/>
                        <a:latin typeface="+mn-lt"/>
                        <a:ea typeface="Times New Roman"/>
                        <a:cs typeface="+mn-cs"/>
                      </a:endParaRPr>
                    </a:p>
                  </a:txBody>
                  <a:tcPr marL="68580" marR="68580" marT="0" marB="0" anchor="b"/>
                </a:tc>
                <a:tc>
                  <a:txBody>
                    <a:bodyPr/>
                    <a:lstStyle/>
                    <a:p>
                      <a:pPr algn="ctr">
                        <a:spcAft>
                          <a:spcPts val="0"/>
                        </a:spcAft>
                      </a:pPr>
                      <a:r>
                        <a:rPr lang="en-ZA" sz="1800" kern="1200" dirty="0" smtClean="0">
                          <a:solidFill>
                            <a:schemeClr val="dk1"/>
                          </a:solidFill>
                          <a:effectLst/>
                          <a:latin typeface="+mn-lt"/>
                          <a:ea typeface="Times New Roman"/>
                          <a:cs typeface="+mn-cs"/>
                        </a:rPr>
                        <a:t>5935</a:t>
                      </a:r>
                      <a:endParaRPr lang="en-ZA" sz="1800" kern="1200" dirty="0">
                        <a:solidFill>
                          <a:schemeClr val="dk1"/>
                        </a:solidFill>
                        <a:effectLst/>
                        <a:latin typeface="+mn-lt"/>
                        <a:ea typeface="Times New Roman"/>
                        <a:cs typeface="+mn-cs"/>
                      </a:endParaRPr>
                    </a:p>
                  </a:txBody>
                  <a:tcPr marL="68580" marR="68580" marT="0" marB="0" anchor="b"/>
                </a:tc>
                <a:extLst>
                  <a:ext uri="{0D108BD9-81ED-4DB2-BD59-A6C34878D82A}">
                    <a16:rowId xmlns:a16="http://schemas.microsoft.com/office/drawing/2014/main" xmlns="" val="10003"/>
                  </a:ext>
                </a:extLst>
              </a:tr>
              <a:tr h="295118">
                <a:tc>
                  <a:txBody>
                    <a:bodyPr/>
                    <a:lstStyle/>
                    <a:p>
                      <a:pPr algn="ctr" fontAlgn="b"/>
                      <a:r>
                        <a:rPr lang="en-ZA" sz="1800" b="1" u="none" strike="noStrike" dirty="0">
                          <a:effectLst/>
                        </a:rPr>
                        <a:t>KZN</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spcAft>
                          <a:spcPts val="0"/>
                        </a:spcAft>
                      </a:pPr>
                      <a:r>
                        <a:rPr lang="en-ZA" sz="1800" dirty="0" smtClean="0">
                          <a:effectLst/>
                          <a:latin typeface="+mn-lt"/>
                          <a:ea typeface="Times New Roman"/>
                        </a:rPr>
                        <a:t>44484</a:t>
                      </a:r>
                      <a:endParaRPr lang="en-ZA" sz="1800" dirty="0">
                        <a:effectLst/>
                        <a:latin typeface="+mn-lt"/>
                        <a:ea typeface="Times New Roman"/>
                      </a:endParaRPr>
                    </a:p>
                  </a:txBody>
                  <a:tcPr marL="68580" marR="68580" marT="0" marB="0" anchor="ctr"/>
                </a:tc>
                <a:tc>
                  <a:txBody>
                    <a:bodyPr/>
                    <a:lstStyle/>
                    <a:p>
                      <a:pPr algn="ctr">
                        <a:spcAft>
                          <a:spcPts val="0"/>
                        </a:spcAft>
                      </a:pPr>
                      <a:r>
                        <a:rPr lang="en-ZA" sz="1800" dirty="0" smtClean="0">
                          <a:effectLst/>
                          <a:latin typeface="+mn-lt"/>
                          <a:ea typeface="Times New Roman"/>
                        </a:rPr>
                        <a:t>45241</a:t>
                      </a:r>
                      <a:endParaRPr lang="en-ZA" sz="1800" dirty="0">
                        <a:effectLst/>
                        <a:latin typeface="+mn-lt"/>
                        <a:ea typeface="Times New Roman"/>
                      </a:endParaRPr>
                    </a:p>
                  </a:txBody>
                  <a:tcPr marL="68580" marR="68580" marT="0" marB="0" anchor="ctr"/>
                </a:tc>
                <a:tc>
                  <a:txBody>
                    <a:bodyPr/>
                    <a:lstStyle/>
                    <a:p>
                      <a:pPr algn="ctr">
                        <a:spcAft>
                          <a:spcPts val="0"/>
                        </a:spcAft>
                      </a:pPr>
                      <a:r>
                        <a:rPr lang="en-ZA" sz="1800" kern="1200" dirty="0" smtClean="0">
                          <a:solidFill>
                            <a:schemeClr val="dk1"/>
                          </a:solidFill>
                          <a:effectLst/>
                          <a:latin typeface="+mn-lt"/>
                          <a:ea typeface="Times New Roman"/>
                          <a:cs typeface="+mn-cs"/>
                        </a:rPr>
                        <a:t>36283</a:t>
                      </a:r>
                      <a:endParaRPr lang="en-ZA" sz="1800" kern="1200" dirty="0">
                        <a:solidFill>
                          <a:schemeClr val="dk1"/>
                        </a:solidFill>
                        <a:effectLst/>
                        <a:latin typeface="+mn-lt"/>
                        <a:ea typeface="Times New Roman"/>
                        <a:cs typeface="+mn-cs"/>
                      </a:endParaRPr>
                    </a:p>
                  </a:txBody>
                  <a:tcPr marL="68580" marR="68580" marT="0" marB="0" anchor="b"/>
                </a:tc>
                <a:tc>
                  <a:txBody>
                    <a:bodyPr/>
                    <a:lstStyle/>
                    <a:p>
                      <a:pPr algn="ctr">
                        <a:spcAft>
                          <a:spcPts val="0"/>
                        </a:spcAft>
                      </a:pPr>
                      <a:r>
                        <a:rPr lang="en-ZA" sz="1800" kern="1200" dirty="0" smtClean="0">
                          <a:solidFill>
                            <a:schemeClr val="dk1"/>
                          </a:solidFill>
                          <a:effectLst/>
                          <a:latin typeface="+mn-lt"/>
                          <a:ea typeface="Times New Roman"/>
                          <a:cs typeface="+mn-cs"/>
                        </a:rPr>
                        <a:t>8958</a:t>
                      </a:r>
                      <a:endParaRPr lang="en-ZA" sz="1800" kern="1200" dirty="0">
                        <a:solidFill>
                          <a:schemeClr val="dk1"/>
                        </a:solidFill>
                        <a:effectLst/>
                        <a:latin typeface="+mn-lt"/>
                        <a:ea typeface="Times New Roman"/>
                        <a:cs typeface="+mn-cs"/>
                      </a:endParaRPr>
                    </a:p>
                  </a:txBody>
                  <a:tcPr marL="68580" marR="68580" marT="0" marB="0" anchor="b"/>
                </a:tc>
                <a:extLst>
                  <a:ext uri="{0D108BD9-81ED-4DB2-BD59-A6C34878D82A}">
                    <a16:rowId xmlns:a16="http://schemas.microsoft.com/office/drawing/2014/main" xmlns="" val="10004"/>
                  </a:ext>
                </a:extLst>
              </a:tr>
              <a:tr h="295118">
                <a:tc>
                  <a:txBody>
                    <a:bodyPr/>
                    <a:lstStyle/>
                    <a:p>
                      <a:pPr algn="ctr" fontAlgn="b"/>
                      <a:r>
                        <a:rPr lang="en-ZA" sz="1800" b="1" u="none" strike="noStrike" dirty="0">
                          <a:effectLst/>
                        </a:rPr>
                        <a:t>LP</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spcAft>
                          <a:spcPts val="0"/>
                        </a:spcAft>
                      </a:pPr>
                      <a:r>
                        <a:rPr lang="en-ZA" sz="1800" dirty="0" smtClean="0">
                          <a:effectLst/>
                          <a:latin typeface="+mn-lt"/>
                          <a:ea typeface="Times New Roman"/>
                        </a:rPr>
                        <a:t>19572</a:t>
                      </a:r>
                      <a:endParaRPr lang="en-ZA" sz="1800" dirty="0">
                        <a:effectLst/>
                        <a:latin typeface="+mn-lt"/>
                        <a:ea typeface="Times New Roman"/>
                      </a:endParaRPr>
                    </a:p>
                  </a:txBody>
                  <a:tcPr marL="68580" marR="68580" marT="0" marB="0" anchor="ctr"/>
                </a:tc>
                <a:tc>
                  <a:txBody>
                    <a:bodyPr/>
                    <a:lstStyle/>
                    <a:p>
                      <a:pPr algn="ctr">
                        <a:spcAft>
                          <a:spcPts val="0"/>
                        </a:spcAft>
                      </a:pPr>
                      <a:r>
                        <a:rPr lang="en-ZA" sz="1800" dirty="0" smtClean="0">
                          <a:effectLst/>
                          <a:latin typeface="+mn-lt"/>
                          <a:ea typeface="Times New Roman"/>
                        </a:rPr>
                        <a:t>19576</a:t>
                      </a:r>
                      <a:endParaRPr lang="en-ZA" sz="1800" dirty="0">
                        <a:effectLst/>
                        <a:latin typeface="+mn-lt"/>
                        <a:ea typeface="Times New Roman"/>
                      </a:endParaRPr>
                    </a:p>
                  </a:txBody>
                  <a:tcPr marL="68580" marR="68580" marT="0" marB="0" anchor="ctr"/>
                </a:tc>
                <a:tc>
                  <a:txBody>
                    <a:bodyPr/>
                    <a:lstStyle/>
                    <a:p>
                      <a:pPr algn="ctr">
                        <a:spcAft>
                          <a:spcPts val="0"/>
                        </a:spcAft>
                      </a:pPr>
                      <a:r>
                        <a:rPr lang="en-ZA" sz="1800" kern="1200" dirty="0" smtClean="0">
                          <a:solidFill>
                            <a:schemeClr val="dk1"/>
                          </a:solidFill>
                          <a:effectLst/>
                          <a:latin typeface="+mn-lt"/>
                          <a:ea typeface="Times New Roman"/>
                          <a:cs typeface="+mn-cs"/>
                        </a:rPr>
                        <a:t>15937</a:t>
                      </a:r>
                      <a:endParaRPr lang="en-ZA" sz="1800" kern="1200" dirty="0">
                        <a:solidFill>
                          <a:schemeClr val="dk1"/>
                        </a:solidFill>
                        <a:effectLst/>
                        <a:latin typeface="+mn-lt"/>
                        <a:ea typeface="Times New Roman"/>
                        <a:cs typeface="+mn-cs"/>
                      </a:endParaRPr>
                    </a:p>
                  </a:txBody>
                  <a:tcPr marL="68580" marR="68580" marT="0" marB="0" anchor="b"/>
                </a:tc>
                <a:tc>
                  <a:txBody>
                    <a:bodyPr/>
                    <a:lstStyle/>
                    <a:p>
                      <a:pPr algn="ctr">
                        <a:spcAft>
                          <a:spcPts val="0"/>
                        </a:spcAft>
                      </a:pPr>
                      <a:r>
                        <a:rPr lang="en-ZA" sz="1800" kern="1200" dirty="0" smtClean="0">
                          <a:solidFill>
                            <a:schemeClr val="dk1"/>
                          </a:solidFill>
                          <a:effectLst/>
                          <a:latin typeface="+mn-lt"/>
                          <a:ea typeface="Times New Roman"/>
                          <a:cs typeface="+mn-cs"/>
                        </a:rPr>
                        <a:t>3639</a:t>
                      </a:r>
                      <a:endParaRPr lang="en-ZA" sz="1800" kern="1200" dirty="0">
                        <a:solidFill>
                          <a:schemeClr val="dk1"/>
                        </a:solidFill>
                        <a:effectLst/>
                        <a:latin typeface="+mn-lt"/>
                        <a:ea typeface="Times New Roman"/>
                        <a:cs typeface="+mn-cs"/>
                      </a:endParaRPr>
                    </a:p>
                  </a:txBody>
                  <a:tcPr marL="68580" marR="68580" marT="0" marB="0" anchor="b"/>
                </a:tc>
                <a:extLst>
                  <a:ext uri="{0D108BD9-81ED-4DB2-BD59-A6C34878D82A}">
                    <a16:rowId xmlns:a16="http://schemas.microsoft.com/office/drawing/2014/main" xmlns="" val="10005"/>
                  </a:ext>
                </a:extLst>
              </a:tr>
              <a:tr h="295118">
                <a:tc>
                  <a:txBody>
                    <a:bodyPr/>
                    <a:lstStyle/>
                    <a:p>
                      <a:pPr algn="ctr" fontAlgn="b"/>
                      <a:r>
                        <a:rPr lang="en-ZA" sz="1800" b="1" u="none" strike="noStrike" dirty="0">
                          <a:effectLst/>
                        </a:rPr>
                        <a:t>MP</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spcAft>
                          <a:spcPts val="0"/>
                        </a:spcAft>
                      </a:pPr>
                      <a:r>
                        <a:rPr lang="en-ZA" sz="1800" dirty="0" smtClean="0">
                          <a:effectLst/>
                          <a:latin typeface="+mn-lt"/>
                          <a:ea typeface="Times New Roman"/>
                        </a:rPr>
                        <a:t>15756</a:t>
                      </a:r>
                      <a:endParaRPr lang="en-ZA" sz="1800" dirty="0">
                        <a:effectLst/>
                        <a:latin typeface="+mn-lt"/>
                        <a:ea typeface="Times New Roman"/>
                      </a:endParaRPr>
                    </a:p>
                  </a:txBody>
                  <a:tcPr marL="68580" marR="68580" marT="0" marB="0" anchor="ctr"/>
                </a:tc>
                <a:tc>
                  <a:txBody>
                    <a:bodyPr/>
                    <a:lstStyle/>
                    <a:p>
                      <a:pPr algn="ctr">
                        <a:spcAft>
                          <a:spcPts val="0"/>
                        </a:spcAft>
                      </a:pPr>
                      <a:r>
                        <a:rPr lang="en-ZA" sz="1800" dirty="0" smtClean="0">
                          <a:effectLst/>
                          <a:latin typeface="+mn-lt"/>
                          <a:ea typeface="Times New Roman"/>
                        </a:rPr>
                        <a:t>16235</a:t>
                      </a:r>
                      <a:endParaRPr lang="en-ZA" sz="1800" dirty="0">
                        <a:effectLst/>
                        <a:latin typeface="+mn-lt"/>
                        <a:ea typeface="Times New Roman"/>
                      </a:endParaRPr>
                    </a:p>
                  </a:txBody>
                  <a:tcPr marL="68580" marR="68580" marT="0" marB="0" anchor="ctr"/>
                </a:tc>
                <a:tc>
                  <a:txBody>
                    <a:bodyPr/>
                    <a:lstStyle/>
                    <a:p>
                      <a:pPr algn="ctr">
                        <a:spcAft>
                          <a:spcPts val="0"/>
                        </a:spcAft>
                      </a:pPr>
                      <a:r>
                        <a:rPr lang="en-ZA" sz="1800" kern="1200" dirty="0" smtClean="0">
                          <a:solidFill>
                            <a:schemeClr val="dk1"/>
                          </a:solidFill>
                          <a:effectLst/>
                          <a:latin typeface="+mn-lt"/>
                          <a:ea typeface="Times New Roman"/>
                          <a:cs typeface="+mn-cs"/>
                        </a:rPr>
                        <a:t>13316</a:t>
                      </a:r>
                      <a:endParaRPr lang="en-ZA" sz="1800" kern="1200" dirty="0">
                        <a:solidFill>
                          <a:schemeClr val="dk1"/>
                        </a:solidFill>
                        <a:effectLst/>
                        <a:latin typeface="+mn-lt"/>
                        <a:ea typeface="Times New Roman"/>
                        <a:cs typeface="+mn-cs"/>
                      </a:endParaRPr>
                    </a:p>
                  </a:txBody>
                  <a:tcPr marL="68580" marR="68580" marT="0" marB="0" anchor="b"/>
                </a:tc>
                <a:tc>
                  <a:txBody>
                    <a:bodyPr/>
                    <a:lstStyle/>
                    <a:p>
                      <a:pPr algn="ctr">
                        <a:spcAft>
                          <a:spcPts val="0"/>
                        </a:spcAft>
                      </a:pPr>
                      <a:r>
                        <a:rPr lang="en-ZA" sz="1800" kern="1200" dirty="0" smtClean="0">
                          <a:solidFill>
                            <a:schemeClr val="dk1"/>
                          </a:solidFill>
                          <a:effectLst/>
                          <a:latin typeface="+mn-lt"/>
                          <a:ea typeface="Times New Roman"/>
                          <a:cs typeface="+mn-cs"/>
                        </a:rPr>
                        <a:t>2919</a:t>
                      </a:r>
                      <a:endParaRPr lang="en-ZA" sz="1800" kern="1200" dirty="0">
                        <a:solidFill>
                          <a:schemeClr val="dk1"/>
                        </a:solidFill>
                        <a:effectLst/>
                        <a:latin typeface="+mn-lt"/>
                        <a:ea typeface="Times New Roman"/>
                        <a:cs typeface="+mn-cs"/>
                      </a:endParaRPr>
                    </a:p>
                  </a:txBody>
                  <a:tcPr marL="68580" marR="68580" marT="0" marB="0" anchor="b"/>
                </a:tc>
                <a:extLst>
                  <a:ext uri="{0D108BD9-81ED-4DB2-BD59-A6C34878D82A}">
                    <a16:rowId xmlns:a16="http://schemas.microsoft.com/office/drawing/2014/main" xmlns="" val="10006"/>
                  </a:ext>
                </a:extLst>
              </a:tr>
              <a:tr h="295118">
                <a:tc>
                  <a:txBody>
                    <a:bodyPr/>
                    <a:lstStyle/>
                    <a:p>
                      <a:pPr algn="ctr" fontAlgn="b"/>
                      <a:r>
                        <a:rPr lang="en-ZA" sz="1800" b="1" u="none" strike="noStrike" dirty="0">
                          <a:effectLst/>
                        </a:rPr>
                        <a:t>NC</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spcAft>
                          <a:spcPts val="0"/>
                        </a:spcAft>
                      </a:pPr>
                      <a:r>
                        <a:rPr lang="en-ZA" sz="1800" dirty="0" smtClean="0">
                          <a:effectLst/>
                          <a:latin typeface="+mn-lt"/>
                          <a:ea typeface="Times New Roman"/>
                        </a:rPr>
                        <a:t>8880</a:t>
                      </a:r>
                      <a:endParaRPr lang="en-ZA" sz="1800" dirty="0">
                        <a:effectLst/>
                        <a:latin typeface="+mn-lt"/>
                        <a:ea typeface="Times New Roman"/>
                      </a:endParaRPr>
                    </a:p>
                  </a:txBody>
                  <a:tcPr marL="68580" marR="68580" marT="0" marB="0" anchor="ctr"/>
                </a:tc>
                <a:tc>
                  <a:txBody>
                    <a:bodyPr/>
                    <a:lstStyle/>
                    <a:p>
                      <a:pPr algn="ctr">
                        <a:spcAft>
                          <a:spcPts val="0"/>
                        </a:spcAft>
                      </a:pPr>
                      <a:r>
                        <a:rPr lang="en-ZA" sz="1800" dirty="0" smtClean="0">
                          <a:effectLst/>
                          <a:latin typeface="+mn-lt"/>
                          <a:ea typeface="Times New Roman"/>
                        </a:rPr>
                        <a:t>8595</a:t>
                      </a:r>
                      <a:endParaRPr lang="en-ZA" sz="1800" dirty="0">
                        <a:effectLst/>
                        <a:latin typeface="+mn-lt"/>
                        <a:ea typeface="Times New Roman"/>
                      </a:endParaRPr>
                    </a:p>
                  </a:txBody>
                  <a:tcPr marL="68580" marR="68580" marT="0" marB="0" anchor="ctr"/>
                </a:tc>
                <a:tc>
                  <a:txBody>
                    <a:bodyPr/>
                    <a:lstStyle/>
                    <a:p>
                      <a:pPr algn="ctr">
                        <a:spcAft>
                          <a:spcPts val="0"/>
                        </a:spcAft>
                      </a:pPr>
                      <a:r>
                        <a:rPr lang="en-ZA" sz="1800" kern="1200" dirty="0" smtClean="0">
                          <a:solidFill>
                            <a:schemeClr val="dk1"/>
                          </a:solidFill>
                          <a:effectLst/>
                          <a:latin typeface="+mn-lt"/>
                          <a:ea typeface="Times New Roman"/>
                          <a:cs typeface="+mn-cs"/>
                        </a:rPr>
                        <a:t>6600</a:t>
                      </a:r>
                      <a:endParaRPr lang="en-ZA" sz="1800" kern="1200" dirty="0">
                        <a:solidFill>
                          <a:schemeClr val="dk1"/>
                        </a:solidFill>
                        <a:effectLst/>
                        <a:latin typeface="+mn-lt"/>
                        <a:ea typeface="Times New Roman"/>
                        <a:cs typeface="+mn-cs"/>
                      </a:endParaRPr>
                    </a:p>
                  </a:txBody>
                  <a:tcPr marL="68580" marR="68580" marT="0" marB="0" anchor="b"/>
                </a:tc>
                <a:tc>
                  <a:txBody>
                    <a:bodyPr/>
                    <a:lstStyle/>
                    <a:p>
                      <a:pPr algn="ctr">
                        <a:spcAft>
                          <a:spcPts val="0"/>
                        </a:spcAft>
                      </a:pPr>
                      <a:r>
                        <a:rPr lang="en-ZA" sz="1800" kern="1200" dirty="0" smtClean="0">
                          <a:solidFill>
                            <a:schemeClr val="dk1"/>
                          </a:solidFill>
                          <a:effectLst/>
                          <a:latin typeface="+mn-lt"/>
                          <a:ea typeface="Times New Roman"/>
                          <a:cs typeface="+mn-cs"/>
                        </a:rPr>
                        <a:t>1995</a:t>
                      </a:r>
                      <a:endParaRPr lang="en-ZA" sz="1800" kern="1200" dirty="0">
                        <a:solidFill>
                          <a:schemeClr val="dk1"/>
                        </a:solidFill>
                        <a:effectLst/>
                        <a:latin typeface="+mn-lt"/>
                        <a:ea typeface="Times New Roman"/>
                        <a:cs typeface="+mn-cs"/>
                      </a:endParaRPr>
                    </a:p>
                  </a:txBody>
                  <a:tcPr marL="68580" marR="68580" marT="0" marB="0" anchor="b"/>
                </a:tc>
                <a:extLst>
                  <a:ext uri="{0D108BD9-81ED-4DB2-BD59-A6C34878D82A}">
                    <a16:rowId xmlns:a16="http://schemas.microsoft.com/office/drawing/2014/main" xmlns="" val="10007"/>
                  </a:ext>
                </a:extLst>
              </a:tr>
              <a:tr h="295118">
                <a:tc>
                  <a:txBody>
                    <a:bodyPr/>
                    <a:lstStyle/>
                    <a:p>
                      <a:pPr algn="ctr" fontAlgn="b"/>
                      <a:r>
                        <a:rPr lang="en-ZA" sz="1800" b="1" u="none" strike="noStrike" dirty="0">
                          <a:effectLst/>
                        </a:rPr>
                        <a:t>NW</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spcAft>
                          <a:spcPts val="0"/>
                        </a:spcAft>
                      </a:pPr>
                      <a:r>
                        <a:rPr lang="en-ZA" sz="1800" dirty="0" smtClean="0">
                          <a:effectLst/>
                          <a:latin typeface="+mn-lt"/>
                          <a:ea typeface="Times New Roman"/>
                        </a:rPr>
                        <a:t>14556</a:t>
                      </a:r>
                      <a:endParaRPr lang="en-ZA" sz="1800" dirty="0">
                        <a:effectLst/>
                        <a:latin typeface="+mn-lt"/>
                        <a:ea typeface="Times New Roman"/>
                      </a:endParaRPr>
                    </a:p>
                  </a:txBody>
                  <a:tcPr marL="68580" marR="68580" marT="0" marB="0" anchor="ctr"/>
                </a:tc>
                <a:tc>
                  <a:txBody>
                    <a:bodyPr/>
                    <a:lstStyle/>
                    <a:p>
                      <a:pPr algn="ctr">
                        <a:spcAft>
                          <a:spcPts val="0"/>
                        </a:spcAft>
                      </a:pPr>
                      <a:r>
                        <a:rPr lang="en-ZA" sz="1800" dirty="0" smtClean="0">
                          <a:effectLst/>
                          <a:latin typeface="+mn-lt"/>
                          <a:ea typeface="Times New Roman"/>
                        </a:rPr>
                        <a:t>15500</a:t>
                      </a:r>
                      <a:endParaRPr lang="en-ZA" sz="1800" dirty="0">
                        <a:effectLst/>
                        <a:latin typeface="+mn-lt"/>
                        <a:ea typeface="Times New Roman"/>
                      </a:endParaRPr>
                    </a:p>
                  </a:txBody>
                  <a:tcPr marL="68580" marR="68580" marT="0" marB="0" anchor="ctr"/>
                </a:tc>
                <a:tc>
                  <a:txBody>
                    <a:bodyPr/>
                    <a:lstStyle/>
                    <a:p>
                      <a:pPr algn="ctr">
                        <a:spcAft>
                          <a:spcPts val="0"/>
                        </a:spcAft>
                      </a:pPr>
                      <a:r>
                        <a:rPr lang="en-ZA" sz="1800" kern="1200" dirty="0" smtClean="0">
                          <a:solidFill>
                            <a:schemeClr val="dk1"/>
                          </a:solidFill>
                          <a:effectLst/>
                          <a:latin typeface="+mn-lt"/>
                          <a:ea typeface="Times New Roman"/>
                          <a:cs typeface="+mn-cs"/>
                        </a:rPr>
                        <a:t>12277</a:t>
                      </a:r>
                      <a:endParaRPr lang="en-ZA" sz="1800" kern="1200" dirty="0">
                        <a:solidFill>
                          <a:schemeClr val="dk1"/>
                        </a:solidFill>
                        <a:effectLst/>
                        <a:latin typeface="+mn-lt"/>
                        <a:ea typeface="Times New Roman"/>
                        <a:cs typeface="+mn-cs"/>
                      </a:endParaRPr>
                    </a:p>
                  </a:txBody>
                  <a:tcPr marL="68580" marR="68580" marT="0" marB="0" anchor="b"/>
                </a:tc>
                <a:tc>
                  <a:txBody>
                    <a:bodyPr/>
                    <a:lstStyle/>
                    <a:p>
                      <a:pPr algn="ctr">
                        <a:spcAft>
                          <a:spcPts val="0"/>
                        </a:spcAft>
                      </a:pPr>
                      <a:r>
                        <a:rPr lang="en-ZA" sz="1800" kern="1200" dirty="0" smtClean="0">
                          <a:solidFill>
                            <a:schemeClr val="dk1"/>
                          </a:solidFill>
                          <a:effectLst/>
                          <a:latin typeface="+mn-lt"/>
                          <a:ea typeface="Times New Roman"/>
                          <a:cs typeface="+mn-cs"/>
                        </a:rPr>
                        <a:t>3223</a:t>
                      </a:r>
                      <a:endParaRPr lang="en-ZA" sz="1800" kern="1200" dirty="0">
                        <a:solidFill>
                          <a:schemeClr val="dk1"/>
                        </a:solidFill>
                        <a:effectLst/>
                        <a:latin typeface="+mn-lt"/>
                        <a:ea typeface="Times New Roman"/>
                        <a:cs typeface="+mn-cs"/>
                      </a:endParaRPr>
                    </a:p>
                  </a:txBody>
                  <a:tcPr marL="68580" marR="68580" marT="0" marB="0" anchor="b"/>
                </a:tc>
                <a:extLst>
                  <a:ext uri="{0D108BD9-81ED-4DB2-BD59-A6C34878D82A}">
                    <a16:rowId xmlns:a16="http://schemas.microsoft.com/office/drawing/2014/main" xmlns="" val="10008"/>
                  </a:ext>
                </a:extLst>
              </a:tr>
              <a:tr h="295118">
                <a:tc>
                  <a:txBody>
                    <a:bodyPr/>
                    <a:lstStyle/>
                    <a:p>
                      <a:pPr algn="ctr" fontAlgn="b"/>
                      <a:r>
                        <a:rPr lang="en-ZA" sz="1800" b="1" u="none" strike="noStrike" dirty="0">
                          <a:effectLst/>
                        </a:rPr>
                        <a:t>WC</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spcAft>
                          <a:spcPts val="0"/>
                        </a:spcAft>
                      </a:pPr>
                      <a:r>
                        <a:rPr lang="en-ZA" sz="1800" dirty="0" smtClean="0">
                          <a:effectLst/>
                          <a:latin typeface="+mn-lt"/>
                          <a:ea typeface="Times New Roman"/>
                        </a:rPr>
                        <a:t>21648</a:t>
                      </a:r>
                      <a:endParaRPr lang="en-ZA" sz="1800" dirty="0">
                        <a:effectLst/>
                        <a:latin typeface="+mn-lt"/>
                        <a:ea typeface="Times New Roman"/>
                      </a:endParaRPr>
                    </a:p>
                  </a:txBody>
                  <a:tcPr marL="68580" marR="68580" marT="0" marB="0" anchor="ctr"/>
                </a:tc>
                <a:tc>
                  <a:txBody>
                    <a:bodyPr/>
                    <a:lstStyle/>
                    <a:p>
                      <a:pPr algn="ctr">
                        <a:spcAft>
                          <a:spcPts val="0"/>
                        </a:spcAft>
                      </a:pPr>
                      <a:r>
                        <a:rPr lang="en-ZA" sz="1800" dirty="0" smtClean="0">
                          <a:effectLst/>
                          <a:latin typeface="+mn-lt"/>
                          <a:ea typeface="Times New Roman"/>
                        </a:rPr>
                        <a:t>22135</a:t>
                      </a:r>
                      <a:endParaRPr lang="en-ZA" sz="1800" dirty="0">
                        <a:effectLst/>
                        <a:latin typeface="+mn-lt"/>
                        <a:ea typeface="Times New Roman"/>
                      </a:endParaRPr>
                    </a:p>
                  </a:txBody>
                  <a:tcPr marL="68580" marR="68580" marT="0" marB="0" anchor="ctr"/>
                </a:tc>
                <a:tc>
                  <a:txBody>
                    <a:bodyPr/>
                    <a:lstStyle/>
                    <a:p>
                      <a:pPr algn="ctr">
                        <a:spcAft>
                          <a:spcPts val="0"/>
                        </a:spcAft>
                      </a:pPr>
                      <a:r>
                        <a:rPr lang="en-ZA" sz="1800" kern="1200" dirty="0" smtClean="0">
                          <a:solidFill>
                            <a:schemeClr val="dk1"/>
                          </a:solidFill>
                          <a:effectLst/>
                          <a:latin typeface="+mn-lt"/>
                          <a:ea typeface="Times New Roman"/>
                          <a:cs typeface="+mn-cs"/>
                        </a:rPr>
                        <a:t>15190</a:t>
                      </a:r>
                      <a:endParaRPr lang="en-ZA" sz="1800" kern="1200" dirty="0">
                        <a:solidFill>
                          <a:schemeClr val="dk1"/>
                        </a:solidFill>
                        <a:effectLst/>
                        <a:latin typeface="+mn-lt"/>
                        <a:ea typeface="Times New Roman"/>
                        <a:cs typeface="+mn-cs"/>
                      </a:endParaRPr>
                    </a:p>
                  </a:txBody>
                  <a:tcPr marL="68580" marR="68580" marT="0" marB="0" anchor="b"/>
                </a:tc>
                <a:tc>
                  <a:txBody>
                    <a:bodyPr/>
                    <a:lstStyle/>
                    <a:p>
                      <a:pPr algn="ctr">
                        <a:spcAft>
                          <a:spcPts val="0"/>
                        </a:spcAft>
                      </a:pPr>
                      <a:r>
                        <a:rPr lang="en-ZA" sz="1800" kern="1200" dirty="0" smtClean="0">
                          <a:solidFill>
                            <a:schemeClr val="dk1"/>
                          </a:solidFill>
                          <a:effectLst/>
                          <a:latin typeface="+mn-lt"/>
                          <a:ea typeface="Times New Roman"/>
                          <a:cs typeface="+mn-cs"/>
                        </a:rPr>
                        <a:t>6945</a:t>
                      </a:r>
                      <a:endParaRPr lang="en-ZA" sz="1800" kern="1200" dirty="0">
                        <a:solidFill>
                          <a:schemeClr val="dk1"/>
                        </a:solidFill>
                        <a:effectLst/>
                        <a:latin typeface="+mn-lt"/>
                        <a:ea typeface="Times New Roman"/>
                        <a:cs typeface="+mn-cs"/>
                      </a:endParaRPr>
                    </a:p>
                  </a:txBody>
                  <a:tcPr marL="68580" marR="68580" marT="0" marB="0" anchor="b"/>
                </a:tc>
                <a:extLst>
                  <a:ext uri="{0D108BD9-81ED-4DB2-BD59-A6C34878D82A}">
                    <a16:rowId xmlns:a16="http://schemas.microsoft.com/office/drawing/2014/main" xmlns="" val="10009"/>
                  </a:ext>
                </a:extLst>
              </a:tr>
              <a:tr h="295118">
                <a:tc>
                  <a:txBody>
                    <a:bodyPr/>
                    <a:lstStyle/>
                    <a:p>
                      <a:pPr algn="ctr" fontAlgn="b"/>
                      <a:r>
                        <a:rPr lang="en-ZA" sz="1800" b="1" u="none" strike="noStrike" dirty="0">
                          <a:effectLst/>
                        </a:rPr>
                        <a:t>HO</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spcAft>
                          <a:spcPts val="0"/>
                        </a:spcAft>
                      </a:pPr>
                      <a:r>
                        <a:rPr lang="en-ZA" sz="1800" dirty="0" smtClean="0">
                          <a:effectLst/>
                          <a:latin typeface="+mn-lt"/>
                          <a:ea typeface="Times New Roman"/>
                        </a:rPr>
                        <a:t>216</a:t>
                      </a:r>
                      <a:endParaRPr lang="en-ZA" sz="1800" dirty="0">
                        <a:effectLst/>
                        <a:latin typeface="+mn-lt"/>
                        <a:ea typeface="Times New Roman"/>
                      </a:endParaRPr>
                    </a:p>
                  </a:txBody>
                  <a:tcPr marL="68580" marR="68580" marT="0" marB="0" anchor="ctr"/>
                </a:tc>
                <a:tc>
                  <a:txBody>
                    <a:bodyPr/>
                    <a:lstStyle/>
                    <a:p>
                      <a:pPr algn="ctr">
                        <a:spcAft>
                          <a:spcPts val="0"/>
                        </a:spcAft>
                      </a:pPr>
                      <a:r>
                        <a:rPr lang="en-ZA" sz="1800" dirty="0" smtClean="0">
                          <a:effectLst/>
                          <a:latin typeface="+mn-lt"/>
                          <a:ea typeface="Times New Roman"/>
                        </a:rPr>
                        <a:t>322</a:t>
                      </a:r>
                      <a:endParaRPr lang="en-ZA" sz="1800" dirty="0">
                        <a:effectLst/>
                        <a:latin typeface="+mn-lt"/>
                        <a:ea typeface="Times New Roman"/>
                      </a:endParaRPr>
                    </a:p>
                  </a:txBody>
                  <a:tcPr marL="68580" marR="68580" marT="0" marB="0" anchor="ctr"/>
                </a:tc>
                <a:tc>
                  <a:txBody>
                    <a:bodyPr/>
                    <a:lstStyle/>
                    <a:p>
                      <a:pPr algn="ctr">
                        <a:spcAft>
                          <a:spcPts val="0"/>
                        </a:spcAft>
                      </a:pPr>
                      <a:r>
                        <a:rPr lang="en-ZA" sz="1800" kern="1200" dirty="0" smtClean="0">
                          <a:solidFill>
                            <a:schemeClr val="dk1"/>
                          </a:solidFill>
                          <a:effectLst/>
                          <a:latin typeface="+mn-lt"/>
                          <a:ea typeface="Times New Roman"/>
                          <a:cs typeface="+mn-cs"/>
                        </a:rPr>
                        <a:t>247</a:t>
                      </a:r>
                      <a:endParaRPr lang="en-ZA" sz="1800" kern="1200" dirty="0">
                        <a:solidFill>
                          <a:schemeClr val="dk1"/>
                        </a:solidFill>
                        <a:effectLst/>
                        <a:latin typeface="+mn-lt"/>
                        <a:ea typeface="Times New Roman"/>
                        <a:cs typeface="+mn-cs"/>
                      </a:endParaRPr>
                    </a:p>
                  </a:txBody>
                  <a:tcPr marL="68580" marR="68580" marT="0" marB="0" anchor="b"/>
                </a:tc>
                <a:tc>
                  <a:txBody>
                    <a:bodyPr/>
                    <a:lstStyle/>
                    <a:p>
                      <a:pPr algn="ctr">
                        <a:spcAft>
                          <a:spcPts val="0"/>
                        </a:spcAft>
                      </a:pPr>
                      <a:r>
                        <a:rPr lang="en-ZA" sz="1800" kern="1200" dirty="0" smtClean="0">
                          <a:solidFill>
                            <a:schemeClr val="dk1"/>
                          </a:solidFill>
                          <a:effectLst/>
                          <a:latin typeface="+mn-lt"/>
                          <a:ea typeface="Times New Roman"/>
                          <a:cs typeface="+mn-cs"/>
                        </a:rPr>
                        <a:t>75</a:t>
                      </a:r>
                      <a:endParaRPr lang="en-ZA" sz="1800" kern="1200" dirty="0">
                        <a:solidFill>
                          <a:schemeClr val="dk1"/>
                        </a:solidFill>
                        <a:effectLst/>
                        <a:latin typeface="+mn-lt"/>
                        <a:ea typeface="Times New Roman"/>
                        <a:cs typeface="+mn-cs"/>
                      </a:endParaRPr>
                    </a:p>
                  </a:txBody>
                  <a:tcPr marL="68580" marR="68580" marT="0" marB="0" anchor="b"/>
                </a:tc>
                <a:extLst>
                  <a:ext uri="{0D108BD9-81ED-4DB2-BD59-A6C34878D82A}">
                    <a16:rowId xmlns:a16="http://schemas.microsoft.com/office/drawing/2014/main" xmlns="" val="10010"/>
                  </a:ext>
                </a:extLst>
              </a:tr>
              <a:tr h="295118">
                <a:tc>
                  <a:txBody>
                    <a:bodyPr/>
                    <a:lstStyle/>
                    <a:p>
                      <a:pPr algn="ctr" fontAlgn="b"/>
                      <a:r>
                        <a:rPr lang="en-ZA" sz="1800" b="1" u="none" strike="noStrike" dirty="0">
                          <a:effectLst/>
                        </a:rPr>
                        <a:t>TOTAL</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spcAft>
                          <a:spcPts val="0"/>
                        </a:spcAft>
                      </a:pPr>
                      <a:r>
                        <a:rPr lang="en-US" sz="1800" b="1" dirty="0" smtClean="0">
                          <a:effectLst/>
                          <a:latin typeface="+mn-lt"/>
                          <a:ea typeface="Times New Roman"/>
                        </a:rPr>
                        <a:t>217 008</a:t>
                      </a:r>
                      <a:endParaRPr lang="en-ZA" sz="1800" dirty="0">
                        <a:effectLst/>
                        <a:latin typeface="+mn-lt"/>
                        <a:ea typeface="Times New Roman"/>
                      </a:endParaRPr>
                    </a:p>
                  </a:txBody>
                  <a:tcPr marL="68580" marR="68580" marT="0" marB="0" anchor="ctr">
                    <a:solidFill>
                      <a:schemeClr val="accent2">
                        <a:lumMod val="60000"/>
                        <a:lumOff val="40000"/>
                      </a:schemeClr>
                    </a:solidFill>
                  </a:tcPr>
                </a:tc>
                <a:tc>
                  <a:txBody>
                    <a:bodyPr/>
                    <a:lstStyle/>
                    <a:p>
                      <a:pPr algn="ctr">
                        <a:spcAft>
                          <a:spcPts val="0"/>
                        </a:spcAft>
                      </a:pPr>
                      <a:r>
                        <a:rPr lang="en-ZA" sz="1800" b="1" dirty="0" smtClean="0">
                          <a:effectLst/>
                          <a:latin typeface="+mn-lt"/>
                          <a:ea typeface="Times New Roman"/>
                        </a:rPr>
                        <a:t>214 946</a:t>
                      </a:r>
                      <a:endParaRPr lang="en-ZA" sz="1800" b="1" dirty="0">
                        <a:effectLst/>
                        <a:latin typeface="+mn-lt"/>
                        <a:ea typeface="Times New Roman"/>
                      </a:endParaRPr>
                    </a:p>
                  </a:txBody>
                  <a:tcPr marL="68580" marR="68580" marT="0" marB="0" anchor="ctr">
                    <a:solidFill>
                      <a:schemeClr val="accent2">
                        <a:lumMod val="60000"/>
                        <a:lumOff val="40000"/>
                      </a:schemeClr>
                    </a:solidFill>
                  </a:tcPr>
                </a:tc>
                <a:tc>
                  <a:txBody>
                    <a:bodyPr/>
                    <a:lstStyle/>
                    <a:p>
                      <a:pPr algn="ctr">
                        <a:spcAft>
                          <a:spcPts val="0"/>
                        </a:spcAft>
                      </a:pPr>
                      <a:r>
                        <a:rPr lang="en-US" sz="1800" b="1" kern="1200" dirty="0" smtClean="0">
                          <a:solidFill>
                            <a:schemeClr val="dk1"/>
                          </a:solidFill>
                          <a:effectLst/>
                          <a:latin typeface="+mn-lt"/>
                          <a:ea typeface="Times New Roman"/>
                          <a:cs typeface="+mn-cs"/>
                        </a:rPr>
                        <a:t>175 239</a:t>
                      </a:r>
                      <a:endParaRPr lang="en-ZA" sz="1800" b="1" kern="1200" dirty="0">
                        <a:solidFill>
                          <a:schemeClr val="dk1"/>
                        </a:solidFill>
                        <a:effectLst/>
                        <a:latin typeface="+mn-lt"/>
                        <a:ea typeface="Times New Roman"/>
                        <a:cs typeface="+mn-cs"/>
                      </a:endParaRPr>
                    </a:p>
                  </a:txBody>
                  <a:tcPr marL="68580" marR="68580" marT="0" marB="0" anchor="b">
                    <a:solidFill>
                      <a:schemeClr val="accent2">
                        <a:lumMod val="60000"/>
                        <a:lumOff val="40000"/>
                      </a:schemeClr>
                    </a:solidFill>
                  </a:tcPr>
                </a:tc>
                <a:tc>
                  <a:txBody>
                    <a:bodyPr/>
                    <a:lstStyle/>
                    <a:p>
                      <a:pPr algn="ctr">
                        <a:spcAft>
                          <a:spcPts val="0"/>
                        </a:spcAft>
                      </a:pPr>
                      <a:r>
                        <a:rPr lang="en-US" sz="1800" b="1" kern="1200" dirty="0" smtClean="0">
                          <a:solidFill>
                            <a:schemeClr val="dk1"/>
                          </a:solidFill>
                          <a:effectLst/>
                          <a:latin typeface="+mn-lt"/>
                          <a:ea typeface="Times New Roman"/>
                          <a:cs typeface="+mn-cs"/>
                        </a:rPr>
                        <a:t>39 707</a:t>
                      </a:r>
                      <a:endParaRPr lang="en-ZA" sz="1800" b="1" kern="1200" dirty="0">
                        <a:solidFill>
                          <a:schemeClr val="dk1"/>
                        </a:solidFill>
                        <a:effectLst/>
                        <a:latin typeface="+mn-lt"/>
                        <a:ea typeface="Times New Roman"/>
                        <a:cs typeface="+mn-cs"/>
                      </a:endParaRPr>
                    </a:p>
                  </a:txBody>
                  <a:tcPr marL="68580" marR="68580" marT="0" marB="0" anchor="b">
                    <a:solidFill>
                      <a:schemeClr val="accent2">
                        <a:lumMod val="60000"/>
                        <a:lumOff val="40000"/>
                      </a:schemeClr>
                    </a:solidFill>
                  </a:tcPr>
                </a:tc>
                <a:extLst>
                  <a:ext uri="{0D108BD9-81ED-4DB2-BD59-A6C34878D82A}">
                    <a16:rowId xmlns:a16="http://schemas.microsoft.com/office/drawing/2014/main" xmlns="" val="10011"/>
                  </a:ext>
                </a:extLst>
              </a:tr>
            </a:tbl>
          </a:graphicData>
        </a:graphic>
      </p:graphicFrame>
      <p:sp>
        <p:nvSpPr>
          <p:cNvPr id="7" name="Slide Number Placeholder 6"/>
          <p:cNvSpPr>
            <a:spLocks noGrp="1"/>
          </p:cNvSpPr>
          <p:nvPr>
            <p:ph type="sldNum" sz="quarter" idx="12"/>
          </p:nvPr>
        </p:nvSpPr>
        <p:spPr/>
        <p:txBody>
          <a:bodyPr/>
          <a:lstStyle/>
          <a:p>
            <a:fld id="{96CA8298-9D91-4CF9-AB6A-504DBB769D5D}" type="slidenum">
              <a:rPr lang="en-US" smtClean="0"/>
              <a:pPr/>
              <a:t>14</a:t>
            </a:fld>
            <a:endParaRPr lang="en-US" dirty="0"/>
          </a:p>
        </p:txBody>
      </p:sp>
    </p:spTree>
    <p:extLst>
      <p:ext uri="{BB962C8B-B14F-4D97-AF65-F5344CB8AC3E}">
        <p14:creationId xmlns:p14="http://schemas.microsoft.com/office/powerpoint/2010/main" xmlns="" val="64550225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51520" y="1916832"/>
            <a:ext cx="8568952" cy="576064"/>
          </a:xfrm>
        </p:spPr>
        <p:txBody>
          <a:bodyPr/>
          <a:lstStyle/>
          <a:p>
            <a:endParaRPr lang="en-ZA" sz="1800" b="1" dirty="0" smtClean="0">
              <a:solidFill>
                <a:srgbClr val="FF0000"/>
              </a:solidFill>
            </a:endParaRPr>
          </a:p>
          <a:p>
            <a:endParaRPr lang="en-ZA" sz="1800" b="1" dirty="0">
              <a:solidFill>
                <a:srgbClr val="FF0000"/>
              </a:solidFill>
            </a:endParaRPr>
          </a:p>
          <a:p>
            <a:r>
              <a:rPr lang="en-ZA" sz="1600" b="1" dirty="0" smtClean="0">
                <a:solidFill>
                  <a:srgbClr val="FF0000"/>
                </a:solidFill>
              </a:rPr>
              <a:t>NOT ACHIEVED: </a:t>
            </a:r>
          </a:p>
          <a:p>
            <a:r>
              <a:rPr lang="en-ZA" sz="1600" dirty="0" smtClean="0">
                <a:solidFill>
                  <a:schemeClr val="tx1"/>
                </a:solidFill>
              </a:rPr>
              <a:t>The annual target was 1 812. </a:t>
            </a:r>
          </a:p>
          <a:p>
            <a:r>
              <a:rPr lang="en-ZA" sz="1600" dirty="0" smtClean="0">
                <a:solidFill>
                  <a:schemeClr val="tx1"/>
                </a:solidFill>
              </a:rPr>
              <a:t>1 548 reviews were conducted.  Of those reviewed, 24 were found compliant and 1 528 were non-compliant.</a:t>
            </a:r>
            <a:endParaRPr lang="en-ZA" sz="1600" dirty="0">
              <a:solidFill>
                <a:schemeClr val="tx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48555176"/>
              </p:ext>
            </p:extLst>
          </p:nvPr>
        </p:nvGraphicFramePr>
        <p:xfrm>
          <a:off x="251520" y="2492896"/>
          <a:ext cx="8568952" cy="4138521"/>
        </p:xfrm>
        <a:graphic>
          <a:graphicData uri="http://schemas.openxmlformats.org/drawingml/2006/table">
            <a:tbl>
              <a:tblPr>
                <a:tableStyleId>{5C22544A-7EE6-4342-B048-85BDC9FD1C3A}</a:tableStyleId>
              </a:tblPr>
              <a:tblGrid>
                <a:gridCol w="1224136">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224136">
                  <a:extLst>
                    <a:ext uri="{9D8B030D-6E8A-4147-A177-3AD203B41FA5}">
                      <a16:colId xmlns:a16="http://schemas.microsoft.com/office/drawing/2014/main" xmlns="" val="20005"/>
                    </a:ext>
                  </a:extLst>
                </a:gridCol>
                <a:gridCol w="1224136">
                  <a:extLst>
                    <a:ext uri="{9D8B030D-6E8A-4147-A177-3AD203B41FA5}">
                      <a16:colId xmlns:a16="http://schemas.microsoft.com/office/drawing/2014/main" xmlns="" val="20006"/>
                    </a:ext>
                  </a:extLst>
                </a:gridCol>
              </a:tblGrid>
              <a:tr h="465462">
                <a:tc>
                  <a:txBody>
                    <a:bodyPr/>
                    <a:lstStyle/>
                    <a:p>
                      <a:pPr algn="ctr" fontAlgn="b"/>
                      <a:r>
                        <a:rPr lang="en-ZA" sz="1400" b="1" u="none" strike="noStrike" dirty="0">
                          <a:effectLst/>
                          <a:latin typeface="+mn-lt"/>
                        </a:rPr>
                        <a:t>PROVINCE</a:t>
                      </a:r>
                      <a:endParaRPr lang="en-ZA" sz="14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400" b="1" u="none" strike="noStrike" dirty="0">
                          <a:effectLst/>
                          <a:latin typeface="+mn-lt"/>
                        </a:rPr>
                        <a:t>TARGET</a:t>
                      </a:r>
                      <a:endParaRPr lang="en-ZA" sz="14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400" b="1" u="none" strike="noStrike" dirty="0">
                          <a:effectLst/>
                          <a:latin typeface="+mn-lt"/>
                        </a:rPr>
                        <a:t>ACTUAL</a:t>
                      </a:r>
                      <a:endParaRPr lang="en-ZA" sz="14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400" b="1" u="none" strike="noStrike" dirty="0">
                          <a:effectLst/>
                          <a:latin typeface="+mn-lt"/>
                        </a:rPr>
                        <a:t>VARIANCE</a:t>
                      </a:r>
                      <a:endParaRPr lang="en-ZA" sz="14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400" b="1" u="none" strike="noStrike" dirty="0">
                          <a:effectLst/>
                          <a:latin typeface="+mn-lt"/>
                        </a:rPr>
                        <a:t>COMPLIANT</a:t>
                      </a:r>
                      <a:endParaRPr lang="en-ZA" sz="14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400" b="1" u="none" strike="noStrike" dirty="0">
                          <a:effectLst/>
                          <a:latin typeface="+mn-lt"/>
                        </a:rPr>
                        <a:t>NON-COMPLIANT</a:t>
                      </a:r>
                      <a:endParaRPr lang="en-ZA" sz="14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400" b="1" i="0" u="none" strike="noStrike" dirty="0">
                          <a:solidFill>
                            <a:srgbClr val="000000"/>
                          </a:solidFill>
                          <a:effectLst/>
                          <a:latin typeface="+mn-lt"/>
                        </a:rPr>
                        <a:t>NO </a:t>
                      </a:r>
                      <a:r>
                        <a:rPr lang="en-ZA" sz="1400" b="1" i="0" u="none" strike="noStrike" dirty="0" smtClean="0">
                          <a:solidFill>
                            <a:srgbClr val="000000"/>
                          </a:solidFill>
                          <a:effectLst/>
                          <a:latin typeface="+mn-lt"/>
                        </a:rPr>
                        <a:t> SERVED</a:t>
                      </a:r>
                      <a:r>
                        <a:rPr lang="en-ZA" sz="1400" b="1" i="0" u="none" strike="noStrike" baseline="0" dirty="0" smtClean="0">
                          <a:solidFill>
                            <a:srgbClr val="000000"/>
                          </a:solidFill>
                          <a:effectLst/>
                          <a:latin typeface="+mn-lt"/>
                        </a:rPr>
                        <a:t> </a:t>
                      </a:r>
                      <a:r>
                        <a:rPr lang="en-ZA" sz="1400" b="1" i="0" u="none" strike="noStrike" baseline="0" dirty="0">
                          <a:solidFill>
                            <a:srgbClr val="000000"/>
                          </a:solidFill>
                          <a:effectLst/>
                          <a:latin typeface="+mn-lt"/>
                        </a:rPr>
                        <a:t>WITH RECOMMENDATIONS</a:t>
                      </a:r>
                      <a:endParaRPr lang="en-ZA" sz="1400" b="1" i="0" u="none" strike="noStrike" dirty="0">
                        <a:solidFill>
                          <a:srgbClr val="000000"/>
                        </a:solidFill>
                        <a:effectLst/>
                        <a:latin typeface="+mn-lt"/>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00"/>
                  </a:ext>
                </a:extLst>
              </a:tr>
              <a:tr h="301636">
                <a:tc>
                  <a:txBody>
                    <a:bodyPr/>
                    <a:lstStyle/>
                    <a:p>
                      <a:pPr algn="ctr" fontAlgn="b"/>
                      <a:r>
                        <a:rPr lang="en-ZA" sz="1600" b="1" u="none" strike="noStrike" dirty="0">
                          <a:effectLst/>
                          <a:latin typeface="+mn-lt"/>
                        </a:rPr>
                        <a:t>EC</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372</a:t>
                      </a:r>
                      <a:endParaRPr lang="en-ZA" sz="1600" b="0" u="none" strike="noStrike" kern="1200" dirty="0">
                        <a:solidFill>
                          <a:schemeClr val="dk1"/>
                        </a:solidFill>
                        <a:effectLst/>
                        <a:latin typeface="+mn-lt"/>
                        <a:ea typeface="+mn-ea"/>
                        <a:cs typeface="+mn-cs"/>
                      </a:endParaRPr>
                    </a:p>
                  </a:txBody>
                  <a:tcPr marL="68580" marR="68580" marT="0" marB="0"/>
                </a:tc>
                <a:tc>
                  <a:txBody>
                    <a:bodyPr/>
                    <a:lstStyle/>
                    <a:p>
                      <a:pPr algn="ctr" fontAlgn="b"/>
                      <a:r>
                        <a:rPr lang="en-ZA" sz="1600" b="0" u="none" strike="noStrike" kern="1200" dirty="0" smtClean="0">
                          <a:solidFill>
                            <a:schemeClr val="dk1"/>
                          </a:solidFill>
                          <a:effectLst/>
                          <a:latin typeface="+mn-lt"/>
                          <a:ea typeface="+mn-ea"/>
                          <a:cs typeface="+mn-cs"/>
                        </a:rPr>
                        <a:t>390</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18</a:t>
                      </a:r>
                      <a:endParaRPr lang="en-ZA" sz="1600" b="0" u="none" strike="noStrike" kern="1200" dirty="0">
                        <a:solidFill>
                          <a:schemeClr val="tx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0</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390</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390</a:t>
                      </a:r>
                      <a:endParaRPr lang="en-ZA" sz="1600" b="0" u="none" strike="noStrike" kern="1200" dirty="0">
                        <a:solidFill>
                          <a:schemeClr val="tx1"/>
                        </a:solidFill>
                        <a:effectLst/>
                        <a:latin typeface="+mn-lt"/>
                        <a:ea typeface="+mn-ea"/>
                        <a:cs typeface="+mn-cs"/>
                      </a:endParaRPr>
                    </a:p>
                  </a:txBody>
                  <a:tcPr marL="9525" marR="9525" marT="9525" marB="0" anchor="b"/>
                </a:tc>
                <a:extLst>
                  <a:ext uri="{0D108BD9-81ED-4DB2-BD59-A6C34878D82A}">
                    <a16:rowId xmlns:a16="http://schemas.microsoft.com/office/drawing/2014/main" xmlns="" val="10001"/>
                  </a:ext>
                </a:extLst>
              </a:tr>
              <a:tr h="301636">
                <a:tc>
                  <a:txBody>
                    <a:bodyPr/>
                    <a:lstStyle/>
                    <a:p>
                      <a:pPr algn="ctr" fontAlgn="b"/>
                      <a:r>
                        <a:rPr lang="en-ZA" sz="1600" b="1" u="none" strike="noStrike" dirty="0">
                          <a:effectLst/>
                          <a:latin typeface="+mn-lt"/>
                        </a:rPr>
                        <a:t>FS</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24</a:t>
                      </a:r>
                      <a:endParaRPr lang="en-ZA" sz="1600" b="0" u="none" strike="noStrike" kern="1200" dirty="0">
                        <a:solidFill>
                          <a:schemeClr val="dk1"/>
                        </a:solidFill>
                        <a:effectLst/>
                        <a:latin typeface="+mn-lt"/>
                        <a:ea typeface="+mn-ea"/>
                        <a:cs typeface="+mn-cs"/>
                      </a:endParaRPr>
                    </a:p>
                  </a:txBody>
                  <a:tcPr marL="68580" marR="68580" marT="0" marB="0"/>
                </a:tc>
                <a:tc>
                  <a:txBody>
                    <a:bodyPr/>
                    <a:lstStyle/>
                    <a:p>
                      <a:pPr algn="ctr" fontAlgn="b"/>
                      <a:r>
                        <a:rPr lang="en-ZA" sz="1600" b="0" u="none" strike="noStrike" kern="1200" dirty="0" smtClean="0">
                          <a:solidFill>
                            <a:schemeClr val="dk1"/>
                          </a:solidFill>
                          <a:effectLst/>
                          <a:latin typeface="+mn-lt"/>
                          <a:ea typeface="+mn-ea"/>
                          <a:cs typeface="+mn-cs"/>
                        </a:rPr>
                        <a:t>25</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1</a:t>
                      </a:r>
                      <a:endParaRPr lang="en-ZA" sz="1600" b="0" u="none" strike="noStrike" kern="1200" dirty="0">
                        <a:solidFill>
                          <a:schemeClr val="tx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10</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15</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13</a:t>
                      </a:r>
                      <a:endParaRPr lang="en-ZA" sz="1600" b="0" u="none" strike="noStrike" kern="1200" dirty="0">
                        <a:solidFill>
                          <a:schemeClr val="tx1"/>
                        </a:solidFill>
                        <a:effectLst/>
                        <a:latin typeface="+mn-lt"/>
                        <a:ea typeface="+mn-ea"/>
                        <a:cs typeface="+mn-cs"/>
                      </a:endParaRPr>
                    </a:p>
                  </a:txBody>
                  <a:tcPr marL="9525" marR="9525" marT="9525" marB="0" anchor="b"/>
                </a:tc>
                <a:extLst>
                  <a:ext uri="{0D108BD9-81ED-4DB2-BD59-A6C34878D82A}">
                    <a16:rowId xmlns:a16="http://schemas.microsoft.com/office/drawing/2014/main" xmlns="" val="10002"/>
                  </a:ext>
                </a:extLst>
              </a:tr>
              <a:tr h="301636">
                <a:tc>
                  <a:txBody>
                    <a:bodyPr/>
                    <a:lstStyle/>
                    <a:p>
                      <a:pPr algn="ctr" fontAlgn="b"/>
                      <a:r>
                        <a:rPr lang="en-ZA" sz="1600" b="1" u="none" strike="noStrike" dirty="0">
                          <a:effectLst/>
                          <a:latin typeface="+mn-lt"/>
                        </a:rPr>
                        <a:t>GP</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264</a:t>
                      </a:r>
                      <a:endParaRPr lang="en-ZA" sz="1600" b="0" u="none" strike="noStrike" kern="1200" dirty="0">
                        <a:solidFill>
                          <a:schemeClr val="dk1"/>
                        </a:solidFill>
                        <a:effectLst/>
                        <a:latin typeface="+mn-lt"/>
                        <a:ea typeface="+mn-ea"/>
                        <a:cs typeface="+mn-cs"/>
                      </a:endParaRPr>
                    </a:p>
                  </a:txBody>
                  <a:tcPr marL="68580" marR="68580" marT="0" marB="0"/>
                </a:tc>
                <a:tc>
                  <a:txBody>
                    <a:bodyPr/>
                    <a:lstStyle/>
                    <a:p>
                      <a:pPr algn="ctr" fontAlgn="b"/>
                      <a:r>
                        <a:rPr lang="en-ZA" sz="1600" b="0" u="none" strike="noStrike" kern="1200" dirty="0" smtClean="0">
                          <a:solidFill>
                            <a:schemeClr val="dk1"/>
                          </a:solidFill>
                          <a:effectLst/>
                          <a:latin typeface="+mn-lt"/>
                          <a:ea typeface="+mn-ea"/>
                          <a:cs typeface="+mn-cs"/>
                        </a:rPr>
                        <a:t>163</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-101</a:t>
                      </a:r>
                      <a:endParaRPr lang="en-ZA" sz="1600" b="0" u="none" strike="noStrike" kern="1200" dirty="0">
                        <a:solidFill>
                          <a:schemeClr val="tx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0</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163</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163</a:t>
                      </a:r>
                      <a:endParaRPr lang="en-ZA" sz="1600" b="0" u="none" strike="noStrike" kern="1200" dirty="0">
                        <a:solidFill>
                          <a:schemeClr val="tx1"/>
                        </a:solidFill>
                        <a:effectLst/>
                        <a:latin typeface="+mn-lt"/>
                        <a:ea typeface="+mn-ea"/>
                        <a:cs typeface="+mn-cs"/>
                      </a:endParaRPr>
                    </a:p>
                  </a:txBody>
                  <a:tcPr marL="9525" marR="9525" marT="9525" marB="0" anchor="b"/>
                </a:tc>
                <a:extLst>
                  <a:ext uri="{0D108BD9-81ED-4DB2-BD59-A6C34878D82A}">
                    <a16:rowId xmlns:a16="http://schemas.microsoft.com/office/drawing/2014/main" xmlns="" val="10003"/>
                  </a:ext>
                </a:extLst>
              </a:tr>
              <a:tr h="301636">
                <a:tc>
                  <a:txBody>
                    <a:bodyPr/>
                    <a:lstStyle/>
                    <a:p>
                      <a:pPr algn="ctr" fontAlgn="b"/>
                      <a:r>
                        <a:rPr lang="en-ZA" sz="1600" b="1" u="none" strike="noStrike" dirty="0">
                          <a:effectLst/>
                          <a:latin typeface="+mn-lt"/>
                        </a:rPr>
                        <a:t>KZN</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192</a:t>
                      </a:r>
                      <a:endParaRPr lang="en-ZA" sz="1600" b="0" u="none" strike="noStrike" kern="1200" dirty="0">
                        <a:solidFill>
                          <a:schemeClr val="dk1"/>
                        </a:solidFill>
                        <a:effectLst/>
                        <a:latin typeface="+mn-lt"/>
                        <a:ea typeface="+mn-ea"/>
                        <a:cs typeface="+mn-cs"/>
                      </a:endParaRPr>
                    </a:p>
                  </a:txBody>
                  <a:tcPr marL="68580" marR="68580" marT="0" marB="0"/>
                </a:tc>
                <a:tc>
                  <a:txBody>
                    <a:bodyPr/>
                    <a:lstStyle/>
                    <a:p>
                      <a:pPr algn="ctr" fontAlgn="b"/>
                      <a:r>
                        <a:rPr lang="en-ZA" sz="1600" b="0" u="none" strike="noStrike" kern="1200" dirty="0" smtClean="0">
                          <a:solidFill>
                            <a:schemeClr val="dk1"/>
                          </a:solidFill>
                          <a:effectLst/>
                          <a:latin typeface="+mn-lt"/>
                          <a:ea typeface="+mn-ea"/>
                          <a:cs typeface="+mn-cs"/>
                        </a:rPr>
                        <a:t>165</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-27</a:t>
                      </a:r>
                      <a:endParaRPr lang="en-ZA" sz="1600" b="0" u="none" strike="noStrike" kern="1200" dirty="0">
                        <a:solidFill>
                          <a:schemeClr val="tx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0</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165</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165</a:t>
                      </a:r>
                      <a:endParaRPr lang="en-ZA" sz="1600" b="0" u="none" strike="noStrike" kern="1200" dirty="0">
                        <a:solidFill>
                          <a:schemeClr val="tx1"/>
                        </a:solidFill>
                        <a:effectLst/>
                        <a:latin typeface="+mn-lt"/>
                        <a:ea typeface="+mn-ea"/>
                        <a:cs typeface="+mn-cs"/>
                      </a:endParaRPr>
                    </a:p>
                  </a:txBody>
                  <a:tcPr marL="9525" marR="9525" marT="9525" marB="0" anchor="b"/>
                </a:tc>
                <a:extLst>
                  <a:ext uri="{0D108BD9-81ED-4DB2-BD59-A6C34878D82A}">
                    <a16:rowId xmlns:a16="http://schemas.microsoft.com/office/drawing/2014/main" xmlns="" val="10004"/>
                  </a:ext>
                </a:extLst>
              </a:tr>
              <a:tr h="301636">
                <a:tc>
                  <a:txBody>
                    <a:bodyPr/>
                    <a:lstStyle/>
                    <a:p>
                      <a:pPr algn="ctr" fontAlgn="b"/>
                      <a:r>
                        <a:rPr lang="en-ZA" sz="1600" b="1" u="none" strike="noStrike" dirty="0">
                          <a:effectLst/>
                          <a:latin typeface="+mn-lt"/>
                        </a:rPr>
                        <a:t>LP</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228</a:t>
                      </a:r>
                      <a:endParaRPr lang="en-ZA" sz="1600" b="0" u="none" strike="noStrike" kern="1200" dirty="0">
                        <a:solidFill>
                          <a:schemeClr val="dk1"/>
                        </a:solidFill>
                        <a:effectLst/>
                        <a:latin typeface="+mn-lt"/>
                        <a:ea typeface="+mn-ea"/>
                        <a:cs typeface="+mn-cs"/>
                      </a:endParaRPr>
                    </a:p>
                  </a:txBody>
                  <a:tcPr marL="68580" marR="68580" marT="0" marB="0"/>
                </a:tc>
                <a:tc>
                  <a:txBody>
                    <a:bodyPr/>
                    <a:lstStyle/>
                    <a:p>
                      <a:pPr algn="ctr" fontAlgn="b"/>
                      <a:r>
                        <a:rPr lang="en-ZA" sz="1600" b="0" u="none" strike="noStrike" kern="1200" dirty="0" smtClean="0">
                          <a:solidFill>
                            <a:schemeClr val="dk1"/>
                          </a:solidFill>
                          <a:effectLst/>
                          <a:latin typeface="+mn-lt"/>
                          <a:ea typeface="+mn-ea"/>
                          <a:cs typeface="+mn-cs"/>
                        </a:rPr>
                        <a:t>215</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-13</a:t>
                      </a:r>
                      <a:endParaRPr lang="en-ZA" sz="1600" b="0" u="none" strike="noStrike" kern="1200" dirty="0">
                        <a:solidFill>
                          <a:schemeClr val="tx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214</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214</a:t>
                      </a:r>
                      <a:endParaRPr lang="en-ZA" sz="1600" b="0" u="none" strike="noStrike" kern="1200" dirty="0">
                        <a:solidFill>
                          <a:schemeClr val="tx1"/>
                        </a:solidFill>
                        <a:effectLst/>
                        <a:latin typeface="+mn-lt"/>
                        <a:ea typeface="+mn-ea"/>
                        <a:cs typeface="+mn-cs"/>
                      </a:endParaRPr>
                    </a:p>
                  </a:txBody>
                  <a:tcPr marL="9525" marR="9525" marT="9525" marB="0" anchor="b"/>
                </a:tc>
                <a:extLst>
                  <a:ext uri="{0D108BD9-81ED-4DB2-BD59-A6C34878D82A}">
                    <a16:rowId xmlns:a16="http://schemas.microsoft.com/office/drawing/2014/main" xmlns="" val="10005"/>
                  </a:ext>
                </a:extLst>
              </a:tr>
              <a:tr h="301636">
                <a:tc>
                  <a:txBody>
                    <a:bodyPr/>
                    <a:lstStyle/>
                    <a:p>
                      <a:pPr algn="ctr" fontAlgn="b"/>
                      <a:r>
                        <a:rPr lang="en-ZA" sz="1600" b="1" u="none" strike="noStrike" dirty="0">
                          <a:effectLst/>
                          <a:latin typeface="+mn-lt"/>
                        </a:rPr>
                        <a:t>MP</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216</a:t>
                      </a:r>
                      <a:endParaRPr lang="en-ZA" sz="1600" b="0" u="none" strike="noStrike" kern="1200" dirty="0">
                        <a:solidFill>
                          <a:schemeClr val="dk1"/>
                        </a:solidFill>
                        <a:effectLst/>
                        <a:latin typeface="+mn-lt"/>
                        <a:ea typeface="+mn-ea"/>
                        <a:cs typeface="+mn-cs"/>
                      </a:endParaRPr>
                    </a:p>
                  </a:txBody>
                  <a:tcPr marL="68580" marR="68580" marT="0" marB="0"/>
                </a:tc>
                <a:tc>
                  <a:txBody>
                    <a:bodyPr/>
                    <a:lstStyle/>
                    <a:p>
                      <a:pPr algn="ctr" fontAlgn="b"/>
                      <a:r>
                        <a:rPr lang="en-ZA" sz="1600" b="0" u="none" strike="noStrike" kern="1200" dirty="0" smtClean="0">
                          <a:solidFill>
                            <a:schemeClr val="dk1"/>
                          </a:solidFill>
                          <a:effectLst/>
                          <a:latin typeface="+mn-lt"/>
                          <a:ea typeface="+mn-ea"/>
                          <a:cs typeface="+mn-cs"/>
                        </a:rPr>
                        <a:t>153</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-63</a:t>
                      </a:r>
                      <a:endParaRPr lang="en-ZA" sz="1600" b="0" u="none" strike="noStrike" kern="1200" dirty="0">
                        <a:solidFill>
                          <a:schemeClr val="tx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0</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145</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119</a:t>
                      </a:r>
                      <a:endParaRPr lang="en-ZA" sz="1600" b="0" u="none" strike="noStrike" kern="1200" dirty="0">
                        <a:solidFill>
                          <a:schemeClr val="tx1"/>
                        </a:solidFill>
                        <a:effectLst/>
                        <a:latin typeface="+mn-lt"/>
                        <a:ea typeface="+mn-ea"/>
                        <a:cs typeface="+mn-cs"/>
                      </a:endParaRPr>
                    </a:p>
                  </a:txBody>
                  <a:tcPr marL="9525" marR="9525" marT="9525" marB="0" anchor="b"/>
                </a:tc>
                <a:extLst>
                  <a:ext uri="{0D108BD9-81ED-4DB2-BD59-A6C34878D82A}">
                    <a16:rowId xmlns:a16="http://schemas.microsoft.com/office/drawing/2014/main" xmlns="" val="10006"/>
                  </a:ext>
                </a:extLst>
              </a:tr>
              <a:tr h="301636">
                <a:tc>
                  <a:txBody>
                    <a:bodyPr/>
                    <a:lstStyle/>
                    <a:p>
                      <a:pPr algn="ctr" fontAlgn="b"/>
                      <a:r>
                        <a:rPr lang="en-ZA" sz="1600" b="1" u="none" strike="noStrike" dirty="0">
                          <a:effectLst/>
                          <a:latin typeface="+mn-lt"/>
                        </a:rPr>
                        <a:t>NC</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36</a:t>
                      </a:r>
                      <a:endParaRPr lang="en-ZA" sz="1600" b="0" u="none" strike="noStrike" kern="1200" dirty="0">
                        <a:solidFill>
                          <a:schemeClr val="dk1"/>
                        </a:solidFill>
                        <a:effectLst/>
                        <a:latin typeface="+mn-lt"/>
                        <a:ea typeface="+mn-ea"/>
                        <a:cs typeface="+mn-cs"/>
                      </a:endParaRPr>
                    </a:p>
                  </a:txBody>
                  <a:tcPr marL="68580" marR="68580" marT="0" marB="0"/>
                </a:tc>
                <a:tc>
                  <a:txBody>
                    <a:bodyPr/>
                    <a:lstStyle/>
                    <a:p>
                      <a:pPr algn="ctr" fontAlgn="b"/>
                      <a:r>
                        <a:rPr lang="en-ZA" sz="1600" b="0" u="none" strike="noStrike" kern="1200" dirty="0" smtClean="0">
                          <a:solidFill>
                            <a:schemeClr val="dk1"/>
                          </a:solidFill>
                          <a:effectLst/>
                          <a:latin typeface="+mn-lt"/>
                          <a:ea typeface="+mn-ea"/>
                          <a:cs typeface="+mn-cs"/>
                        </a:rPr>
                        <a:t>35</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-1</a:t>
                      </a:r>
                      <a:endParaRPr lang="en-ZA" sz="1600" b="0" u="none" strike="noStrike" kern="1200" dirty="0">
                        <a:solidFill>
                          <a:schemeClr val="tx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0</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35</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35</a:t>
                      </a:r>
                      <a:endParaRPr lang="en-ZA" sz="1600" b="0" u="none" strike="noStrike" kern="1200" dirty="0">
                        <a:solidFill>
                          <a:schemeClr val="tx1"/>
                        </a:solidFill>
                        <a:effectLst/>
                        <a:latin typeface="+mn-lt"/>
                        <a:ea typeface="+mn-ea"/>
                        <a:cs typeface="+mn-cs"/>
                      </a:endParaRPr>
                    </a:p>
                  </a:txBody>
                  <a:tcPr marL="9525" marR="9525" marT="9525" marB="0" anchor="b"/>
                </a:tc>
                <a:extLst>
                  <a:ext uri="{0D108BD9-81ED-4DB2-BD59-A6C34878D82A}">
                    <a16:rowId xmlns:a16="http://schemas.microsoft.com/office/drawing/2014/main" xmlns="" val="10007"/>
                  </a:ext>
                </a:extLst>
              </a:tr>
              <a:tr h="301636">
                <a:tc>
                  <a:txBody>
                    <a:bodyPr/>
                    <a:lstStyle/>
                    <a:p>
                      <a:pPr algn="ctr" fontAlgn="b"/>
                      <a:r>
                        <a:rPr lang="en-ZA" sz="1600" b="1" u="none" strike="noStrike" dirty="0">
                          <a:effectLst/>
                          <a:latin typeface="+mn-lt"/>
                        </a:rPr>
                        <a:t>NW</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252</a:t>
                      </a:r>
                      <a:endParaRPr lang="en-ZA" sz="1600" b="0" u="none" strike="noStrike" kern="1200" dirty="0">
                        <a:solidFill>
                          <a:schemeClr val="dk1"/>
                        </a:solidFill>
                        <a:effectLst/>
                        <a:latin typeface="+mn-lt"/>
                        <a:ea typeface="+mn-ea"/>
                        <a:cs typeface="+mn-cs"/>
                      </a:endParaRPr>
                    </a:p>
                  </a:txBody>
                  <a:tcPr marL="68580" marR="68580" marT="0" marB="0"/>
                </a:tc>
                <a:tc>
                  <a:txBody>
                    <a:bodyPr/>
                    <a:lstStyle/>
                    <a:p>
                      <a:pPr algn="ctr" fontAlgn="b"/>
                      <a:r>
                        <a:rPr lang="en-ZA" sz="1600" b="0" u="none" strike="noStrike" kern="1200" dirty="0" smtClean="0">
                          <a:solidFill>
                            <a:schemeClr val="dk1"/>
                          </a:solidFill>
                          <a:effectLst/>
                          <a:latin typeface="+mn-lt"/>
                          <a:ea typeface="+mn-ea"/>
                          <a:cs typeface="+mn-cs"/>
                        </a:rPr>
                        <a:t>170</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-82</a:t>
                      </a:r>
                      <a:endParaRPr lang="en-ZA" sz="1600" b="0" u="none" strike="noStrike" kern="1200" dirty="0">
                        <a:solidFill>
                          <a:schemeClr val="tx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169</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169</a:t>
                      </a:r>
                      <a:endParaRPr lang="en-ZA" sz="1600" b="0" u="none" strike="noStrike" kern="1200" dirty="0">
                        <a:solidFill>
                          <a:schemeClr val="tx1"/>
                        </a:solidFill>
                        <a:effectLst/>
                        <a:latin typeface="+mn-lt"/>
                        <a:ea typeface="+mn-ea"/>
                        <a:cs typeface="+mn-cs"/>
                      </a:endParaRPr>
                    </a:p>
                  </a:txBody>
                  <a:tcPr marL="9525" marR="9525" marT="9525" marB="0" anchor="b"/>
                </a:tc>
                <a:extLst>
                  <a:ext uri="{0D108BD9-81ED-4DB2-BD59-A6C34878D82A}">
                    <a16:rowId xmlns:a16="http://schemas.microsoft.com/office/drawing/2014/main" xmlns="" val="10008"/>
                  </a:ext>
                </a:extLst>
              </a:tr>
              <a:tr h="301636">
                <a:tc>
                  <a:txBody>
                    <a:bodyPr/>
                    <a:lstStyle/>
                    <a:p>
                      <a:pPr algn="ctr" fontAlgn="b"/>
                      <a:r>
                        <a:rPr lang="en-ZA" sz="1600" b="1" u="none" strike="noStrike" dirty="0">
                          <a:effectLst/>
                          <a:latin typeface="+mn-lt"/>
                        </a:rPr>
                        <a:t>WC</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228</a:t>
                      </a:r>
                      <a:endParaRPr lang="en-ZA" sz="1600" b="0" u="none" strike="noStrike" kern="1200" dirty="0">
                        <a:solidFill>
                          <a:schemeClr val="dk1"/>
                        </a:solidFill>
                        <a:effectLst/>
                        <a:latin typeface="+mn-lt"/>
                        <a:ea typeface="+mn-ea"/>
                        <a:cs typeface="+mn-cs"/>
                      </a:endParaRPr>
                    </a:p>
                  </a:txBody>
                  <a:tcPr marL="68580" marR="68580" marT="0" marB="0"/>
                </a:tc>
                <a:tc>
                  <a:txBody>
                    <a:bodyPr/>
                    <a:lstStyle/>
                    <a:p>
                      <a:pPr algn="ctr" fontAlgn="b"/>
                      <a:r>
                        <a:rPr lang="en-ZA" sz="1600" b="0" u="none" strike="noStrike" kern="1200" dirty="0" smtClean="0">
                          <a:solidFill>
                            <a:schemeClr val="dk1"/>
                          </a:solidFill>
                          <a:effectLst/>
                          <a:latin typeface="+mn-lt"/>
                          <a:ea typeface="+mn-ea"/>
                          <a:cs typeface="+mn-cs"/>
                        </a:rPr>
                        <a:t>229</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1</a:t>
                      </a:r>
                      <a:endParaRPr lang="en-ZA" sz="1600" b="0" u="none" strike="noStrike" kern="1200" dirty="0">
                        <a:solidFill>
                          <a:schemeClr val="tx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0</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229</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229</a:t>
                      </a:r>
                      <a:endParaRPr lang="en-ZA" sz="1600" b="0" u="none" strike="noStrike" kern="1200" dirty="0">
                        <a:solidFill>
                          <a:schemeClr val="tx1"/>
                        </a:solidFill>
                        <a:effectLst/>
                        <a:latin typeface="+mn-lt"/>
                        <a:ea typeface="+mn-ea"/>
                        <a:cs typeface="+mn-cs"/>
                      </a:endParaRPr>
                    </a:p>
                  </a:txBody>
                  <a:tcPr marL="9525" marR="9525" marT="9525" marB="0" anchor="b"/>
                </a:tc>
                <a:extLst>
                  <a:ext uri="{0D108BD9-81ED-4DB2-BD59-A6C34878D82A}">
                    <a16:rowId xmlns:a16="http://schemas.microsoft.com/office/drawing/2014/main" xmlns="" val="10009"/>
                  </a:ext>
                </a:extLst>
              </a:tr>
              <a:tr h="0">
                <a:tc>
                  <a:txBody>
                    <a:bodyPr/>
                    <a:lstStyle/>
                    <a:p>
                      <a:pPr algn="ctr" fontAlgn="b"/>
                      <a:r>
                        <a:rPr lang="en-ZA" sz="1600" b="1" u="none" strike="noStrike" dirty="0">
                          <a:effectLst/>
                          <a:latin typeface="+mn-lt"/>
                        </a:rPr>
                        <a:t>HO</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0</a:t>
                      </a:r>
                      <a:endParaRPr lang="en-ZA" sz="1600" b="0" u="none" strike="noStrike" kern="1200" dirty="0">
                        <a:solidFill>
                          <a:schemeClr val="dk1"/>
                        </a:solidFill>
                        <a:effectLst/>
                        <a:latin typeface="+mn-lt"/>
                        <a:ea typeface="+mn-ea"/>
                        <a:cs typeface="+mn-cs"/>
                      </a:endParaRPr>
                    </a:p>
                  </a:txBody>
                  <a:tcPr marL="68580" marR="68580" marT="0" marB="0"/>
                </a:tc>
                <a:tc>
                  <a:txBody>
                    <a:bodyPr/>
                    <a:lstStyle/>
                    <a:p>
                      <a:pPr algn="ctr" fontAlgn="b"/>
                      <a:r>
                        <a:rPr lang="en-ZA" sz="1600" b="0" u="none" strike="noStrike" kern="1200" dirty="0" smtClean="0">
                          <a:solidFill>
                            <a:schemeClr val="dk1"/>
                          </a:solidFill>
                          <a:effectLst/>
                          <a:latin typeface="+mn-lt"/>
                          <a:ea typeface="+mn-ea"/>
                          <a:cs typeface="+mn-cs"/>
                        </a:rPr>
                        <a:t>3</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3</a:t>
                      </a:r>
                      <a:endParaRPr lang="en-ZA" sz="1600" b="0" u="none" strike="noStrike" kern="1200" dirty="0">
                        <a:solidFill>
                          <a:schemeClr val="tx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12</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3</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tx1"/>
                          </a:solidFill>
                          <a:effectLst/>
                          <a:latin typeface="+mn-lt"/>
                          <a:ea typeface="+mn-ea"/>
                          <a:cs typeface="+mn-cs"/>
                        </a:rPr>
                        <a:t>3</a:t>
                      </a:r>
                      <a:endParaRPr lang="en-ZA" sz="1600" b="0" u="none" strike="noStrike" kern="1200" dirty="0">
                        <a:solidFill>
                          <a:schemeClr val="tx1"/>
                        </a:solidFill>
                        <a:effectLst/>
                        <a:latin typeface="+mn-lt"/>
                        <a:ea typeface="+mn-ea"/>
                        <a:cs typeface="+mn-cs"/>
                      </a:endParaRPr>
                    </a:p>
                  </a:txBody>
                  <a:tcPr marL="9525" marR="9525" marT="9525" marB="0" anchor="b"/>
                </a:tc>
                <a:extLst>
                  <a:ext uri="{0D108BD9-81ED-4DB2-BD59-A6C34878D82A}">
                    <a16:rowId xmlns:a16="http://schemas.microsoft.com/office/drawing/2014/main" xmlns="" val="10010"/>
                  </a:ext>
                </a:extLst>
              </a:tr>
              <a:tr h="72008">
                <a:tc>
                  <a:txBody>
                    <a:bodyPr/>
                    <a:lstStyle/>
                    <a:p>
                      <a:pPr algn="ctr" fontAlgn="b"/>
                      <a:r>
                        <a:rPr lang="en-ZA" sz="1600" b="1" u="none" strike="noStrike" dirty="0">
                          <a:effectLst/>
                          <a:latin typeface="+mn-lt"/>
                        </a:rPr>
                        <a:t>TOTAL</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1" u="none" strike="noStrike" kern="1200" dirty="0" smtClean="0">
                          <a:solidFill>
                            <a:schemeClr val="dk1"/>
                          </a:solidFill>
                          <a:effectLst/>
                          <a:latin typeface="+mn-lt"/>
                          <a:ea typeface="+mn-ea"/>
                          <a:cs typeface="+mn-cs"/>
                        </a:rPr>
                        <a:t>1 812</a:t>
                      </a:r>
                      <a:endParaRPr lang="en-ZA" sz="1600" b="1" u="none" strike="noStrike" kern="1200" dirty="0">
                        <a:solidFill>
                          <a:schemeClr val="dk1"/>
                        </a:solidFill>
                        <a:effectLst/>
                        <a:latin typeface="+mn-lt"/>
                        <a:ea typeface="+mn-ea"/>
                        <a:cs typeface="+mn-cs"/>
                      </a:endParaRPr>
                    </a:p>
                  </a:txBody>
                  <a:tcPr marL="68580" marR="68580" marT="0" marB="0">
                    <a:solidFill>
                      <a:schemeClr val="accent2">
                        <a:lumMod val="60000"/>
                        <a:lumOff val="40000"/>
                      </a:schemeClr>
                    </a:solidFill>
                  </a:tcPr>
                </a:tc>
                <a:tc>
                  <a:txBody>
                    <a:bodyPr/>
                    <a:lstStyle/>
                    <a:p>
                      <a:pPr algn="ctr" fontAlgn="b"/>
                      <a:r>
                        <a:rPr lang="en-ZA" sz="1600" b="1" u="none" strike="noStrike" kern="1200" dirty="0" smtClean="0">
                          <a:solidFill>
                            <a:schemeClr val="dk1"/>
                          </a:solidFill>
                          <a:effectLst/>
                          <a:latin typeface="+mn-lt"/>
                          <a:ea typeface="+mn-ea"/>
                          <a:cs typeface="+mn-cs"/>
                        </a:rPr>
                        <a:t>1 548</a:t>
                      </a:r>
                      <a:endParaRPr lang="en-ZA" sz="16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tc>
                  <a:txBody>
                    <a:bodyPr/>
                    <a:lstStyle/>
                    <a:p>
                      <a:pPr algn="ctr" fontAlgn="b"/>
                      <a:r>
                        <a:rPr lang="en-ZA" sz="1600" b="1" u="none" strike="noStrike" kern="1200" dirty="0" smtClean="0">
                          <a:solidFill>
                            <a:schemeClr val="tx1"/>
                          </a:solidFill>
                          <a:effectLst/>
                          <a:latin typeface="+mn-lt"/>
                          <a:ea typeface="+mn-ea"/>
                          <a:cs typeface="+mn-cs"/>
                        </a:rPr>
                        <a:t>-264</a:t>
                      </a:r>
                      <a:endParaRPr lang="en-ZA" sz="1600" b="1" u="none" strike="noStrike" kern="1200" dirty="0">
                        <a:solidFill>
                          <a:schemeClr val="tx1"/>
                        </a:solidFill>
                        <a:effectLst/>
                        <a:latin typeface="+mn-lt"/>
                        <a:ea typeface="+mn-ea"/>
                        <a:cs typeface="+mn-cs"/>
                      </a:endParaRPr>
                    </a:p>
                  </a:txBody>
                  <a:tcPr marL="9525" marR="9525" marT="9525" marB="0" anchor="b">
                    <a:solidFill>
                      <a:schemeClr val="accent2">
                        <a:lumMod val="60000"/>
                        <a:lumOff val="40000"/>
                      </a:schemeClr>
                    </a:solidFill>
                  </a:tcPr>
                </a:tc>
                <a:tc>
                  <a:txBody>
                    <a:bodyPr/>
                    <a:lstStyle/>
                    <a:p>
                      <a:pPr algn="ctr" fontAlgn="b"/>
                      <a:r>
                        <a:rPr lang="en-ZA" sz="1600" b="1" u="none" strike="noStrike" kern="1200" dirty="0" smtClean="0">
                          <a:solidFill>
                            <a:schemeClr val="dk1"/>
                          </a:solidFill>
                          <a:effectLst/>
                          <a:latin typeface="+mn-lt"/>
                          <a:ea typeface="+mn-ea"/>
                          <a:cs typeface="+mn-cs"/>
                        </a:rPr>
                        <a:t>24</a:t>
                      </a:r>
                      <a:endParaRPr lang="en-ZA" sz="16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tc>
                  <a:txBody>
                    <a:bodyPr/>
                    <a:lstStyle/>
                    <a:p>
                      <a:pPr algn="ctr" fontAlgn="b"/>
                      <a:r>
                        <a:rPr lang="en-ZA" sz="1600" b="1" u="none" strike="noStrike" kern="1200" dirty="0" smtClean="0">
                          <a:solidFill>
                            <a:schemeClr val="dk1"/>
                          </a:solidFill>
                          <a:effectLst/>
                          <a:latin typeface="+mn-lt"/>
                          <a:ea typeface="+mn-ea"/>
                          <a:cs typeface="+mn-cs"/>
                        </a:rPr>
                        <a:t>1 528</a:t>
                      </a:r>
                      <a:endParaRPr lang="en-ZA" sz="16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tc>
                  <a:txBody>
                    <a:bodyPr/>
                    <a:lstStyle/>
                    <a:p>
                      <a:pPr algn="ctr" fontAlgn="b"/>
                      <a:r>
                        <a:rPr lang="en-ZA" sz="1600" b="1" u="none" strike="noStrike" kern="1200" dirty="0" smtClean="0">
                          <a:solidFill>
                            <a:schemeClr val="dk1"/>
                          </a:solidFill>
                          <a:effectLst/>
                          <a:latin typeface="+mn-lt"/>
                          <a:ea typeface="+mn-ea"/>
                          <a:cs typeface="+mn-cs"/>
                        </a:rPr>
                        <a:t>1 500</a:t>
                      </a:r>
                      <a:endParaRPr lang="en-ZA" sz="16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11"/>
                  </a:ext>
                </a:extLst>
              </a:tr>
            </a:tbl>
          </a:graphicData>
        </a:graphic>
      </p:graphicFrame>
      <p:sp>
        <p:nvSpPr>
          <p:cNvPr id="8" name="Rectangle 7"/>
          <p:cNvSpPr/>
          <p:nvPr/>
        </p:nvSpPr>
        <p:spPr>
          <a:xfrm>
            <a:off x="683568" y="476672"/>
            <a:ext cx="8136904" cy="461665"/>
          </a:xfrm>
          <a:prstGeom prst="rect">
            <a:avLst/>
          </a:prstGeom>
        </p:spPr>
        <p:txBody>
          <a:bodyPr wrap="square">
            <a:spAutoFit/>
          </a:bodyPr>
          <a:lstStyle/>
          <a:p>
            <a:pPr algn="ctr"/>
            <a:r>
              <a:rPr lang="en-ZA" sz="2400" b="1" dirty="0" smtClean="0"/>
              <a:t>EEA: DIRECTOR </a:t>
            </a:r>
            <a:r>
              <a:rPr lang="en-ZA" sz="2400" b="1" dirty="0"/>
              <a:t>GENERAL REVIEW </a:t>
            </a:r>
            <a:r>
              <a:rPr lang="en-ZA" sz="2400" b="1" dirty="0" smtClean="0"/>
              <a:t> </a:t>
            </a:r>
            <a:endParaRPr lang="en-ZA" sz="2400" dirty="0"/>
          </a:p>
        </p:txBody>
      </p:sp>
      <p:sp>
        <p:nvSpPr>
          <p:cNvPr id="5" name="Slide Number Placeholder 4"/>
          <p:cNvSpPr>
            <a:spLocks noGrp="1"/>
          </p:cNvSpPr>
          <p:nvPr>
            <p:ph type="sldNum" sz="quarter" idx="12"/>
          </p:nvPr>
        </p:nvSpPr>
        <p:spPr/>
        <p:txBody>
          <a:bodyPr/>
          <a:lstStyle/>
          <a:p>
            <a:fld id="{C88F8AA9-DFB0-4371-BB00-DC18305C6D98}" type="slidenum">
              <a:rPr lang="en-US" smtClean="0"/>
              <a:pPr/>
              <a:t>15</a:t>
            </a:fld>
            <a:endParaRPr lang="en-US"/>
          </a:p>
        </p:txBody>
      </p:sp>
    </p:spTree>
    <p:extLst>
      <p:ext uri="{BB962C8B-B14F-4D97-AF65-F5344CB8AC3E}">
        <p14:creationId xmlns:p14="http://schemas.microsoft.com/office/powerpoint/2010/main" xmlns="" val="392492433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lstStyle/>
          <a:p>
            <a:r>
              <a:rPr lang="en-ZA" sz="2800" b="1" dirty="0"/>
              <a:t>DG </a:t>
            </a:r>
            <a:r>
              <a:rPr lang="en-ZA" sz="2800" b="1" dirty="0" smtClean="0"/>
              <a:t>REVIEW: ANALYSIS </a:t>
            </a:r>
            <a:r>
              <a:rPr lang="en-ZA" sz="2800" b="1" dirty="0"/>
              <a:t>BY </a:t>
            </a:r>
            <a:r>
              <a:rPr lang="en-ZA" sz="2800" b="1" dirty="0" smtClean="0"/>
              <a:t>SECTOR:</a:t>
            </a:r>
            <a:r>
              <a:rPr lang="en-ZA" sz="2800" b="1" dirty="0">
                <a:solidFill>
                  <a:srgbClr val="C00000"/>
                </a:solidFill>
              </a:rPr>
              <a:t/>
            </a:r>
            <a:br>
              <a:rPr lang="en-ZA" sz="2800" b="1" dirty="0">
                <a:solidFill>
                  <a:srgbClr val="C00000"/>
                </a:solidFill>
              </a:rPr>
            </a:br>
            <a:endParaRPr lang="en-ZA" sz="2800" b="1" dirty="0"/>
          </a:p>
        </p:txBody>
      </p:sp>
      <p:sp>
        <p:nvSpPr>
          <p:cNvPr id="3" name="Content Placeholder 2"/>
          <p:cNvSpPr>
            <a:spLocks noGrp="1"/>
          </p:cNvSpPr>
          <p:nvPr>
            <p:ph idx="1"/>
          </p:nvPr>
        </p:nvSpPr>
        <p:spPr/>
        <p:txBody>
          <a:bodyPr/>
          <a:lstStyle/>
          <a:p>
            <a:pPr marL="0" lvl="0" indent="0" defTabSz="914400" eaLnBrk="1" fontAlgn="auto" hangingPunct="1">
              <a:spcBef>
                <a:spcPts val="0"/>
              </a:spcBef>
              <a:spcAft>
                <a:spcPts val="0"/>
              </a:spcAft>
              <a:buNone/>
            </a:pPr>
            <a:r>
              <a:rPr lang="en-ZA" sz="1600" b="1" dirty="0" smtClean="0">
                <a:solidFill>
                  <a:prstClr val="black"/>
                </a:solidFill>
                <a:latin typeface="Arial" panose="020B0604020202020204" pitchFamily="34" charset="0"/>
                <a:cs typeface="Arial" panose="020B0604020202020204" pitchFamily="34" charset="0"/>
              </a:rPr>
              <a:t>The </a:t>
            </a:r>
            <a:r>
              <a:rPr lang="en-ZA" sz="1600" b="1" dirty="0">
                <a:solidFill>
                  <a:prstClr val="black"/>
                </a:solidFill>
                <a:latin typeface="Arial" panose="020B0604020202020204" pitchFamily="34" charset="0"/>
                <a:cs typeface="Arial" panose="020B0604020202020204" pitchFamily="34" charset="0"/>
              </a:rPr>
              <a:t>following Sectors in accordance with the Standard Industrial Classification were identified:</a:t>
            </a:r>
          </a:p>
          <a:p>
            <a:pPr marL="0" indent="0">
              <a:buNone/>
            </a:pPr>
            <a:endParaRPr lang="en-ZA" sz="1800" dirty="0" smtClean="0"/>
          </a:p>
          <a:p>
            <a:pPr lvl="0" algn="just">
              <a:buFont typeface="Wingdings" panose="05000000000000000000" pitchFamily="2" charset="2"/>
              <a:buChar char="q"/>
            </a:pPr>
            <a:r>
              <a:rPr lang="en-ZA" sz="1600" dirty="0">
                <a:solidFill>
                  <a:prstClr val="black"/>
                </a:solidFill>
                <a:latin typeface="Arial" panose="020B0604020202020204" pitchFamily="34" charset="0"/>
                <a:cs typeface="Arial" panose="020B0604020202020204" pitchFamily="34" charset="0"/>
              </a:rPr>
              <a:t>Agriculture</a:t>
            </a:r>
          </a:p>
          <a:p>
            <a:pPr lvl="0" algn="just">
              <a:buFont typeface="Wingdings" panose="05000000000000000000" pitchFamily="2" charset="2"/>
              <a:buChar char="q"/>
            </a:pPr>
            <a:r>
              <a:rPr lang="en-ZA" sz="1600" dirty="0">
                <a:solidFill>
                  <a:prstClr val="black"/>
                </a:solidFill>
                <a:latin typeface="Arial" panose="020B0604020202020204" pitchFamily="34" charset="0"/>
                <a:cs typeface="Arial" panose="020B0604020202020204" pitchFamily="34" charset="0"/>
              </a:rPr>
              <a:t>Mining</a:t>
            </a:r>
          </a:p>
          <a:p>
            <a:pPr lvl="0" algn="just">
              <a:buFont typeface="Wingdings" panose="05000000000000000000" pitchFamily="2" charset="2"/>
              <a:buChar char="q"/>
            </a:pPr>
            <a:r>
              <a:rPr lang="en-ZA" sz="1600" dirty="0">
                <a:solidFill>
                  <a:prstClr val="black"/>
                </a:solidFill>
                <a:latin typeface="Arial" panose="020B0604020202020204" pitchFamily="34" charset="0"/>
                <a:cs typeface="Arial" panose="020B0604020202020204" pitchFamily="34" charset="0"/>
              </a:rPr>
              <a:t>Manufacturing</a:t>
            </a:r>
          </a:p>
          <a:p>
            <a:pPr lvl="0" algn="just">
              <a:buFont typeface="Wingdings" panose="05000000000000000000" pitchFamily="2" charset="2"/>
              <a:buChar char="q"/>
            </a:pPr>
            <a:r>
              <a:rPr lang="en-ZA" sz="1600" dirty="0">
                <a:solidFill>
                  <a:prstClr val="black"/>
                </a:solidFill>
                <a:latin typeface="Arial" panose="020B0604020202020204" pitchFamily="34" charset="0"/>
                <a:cs typeface="Arial" panose="020B0604020202020204" pitchFamily="34" charset="0"/>
              </a:rPr>
              <a:t>Electricity</a:t>
            </a:r>
          </a:p>
          <a:p>
            <a:pPr lvl="0" algn="just">
              <a:buFont typeface="Wingdings" panose="05000000000000000000" pitchFamily="2" charset="2"/>
              <a:buChar char="q"/>
            </a:pPr>
            <a:r>
              <a:rPr lang="en-ZA" sz="1600" dirty="0">
                <a:solidFill>
                  <a:prstClr val="black"/>
                </a:solidFill>
                <a:latin typeface="Arial" panose="020B0604020202020204" pitchFamily="34" charset="0"/>
                <a:cs typeface="Arial" panose="020B0604020202020204" pitchFamily="34" charset="0"/>
              </a:rPr>
              <a:t>Construction</a:t>
            </a:r>
          </a:p>
          <a:p>
            <a:pPr lvl="0" algn="just">
              <a:buFont typeface="Wingdings" panose="05000000000000000000" pitchFamily="2" charset="2"/>
              <a:buChar char="q"/>
            </a:pPr>
            <a:r>
              <a:rPr lang="en-ZA" sz="1600" dirty="0">
                <a:solidFill>
                  <a:prstClr val="black"/>
                </a:solidFill>
                <a:latin typeface="Arial" panose="020B0604020202020204" pitchFamily="34" charset="0"/>
                <a:cs typeface="Arial" panose="020B0604020202020204" pitchFamily="34" charset="0"/>
              </a:rPr>
              <a:t>Retail</a:t>
            </a:r>
          </a:p>
          <a:p>
            <a:pPr lvl="0" algn="just">
              <a:buFont typeface="Wingdings" panose="05000000000000000000" pitchFamily="2" charset="2"/>
              <a:buChar char="q"/>
            </a:pPr>
            <a:r>
              <a:rPr lang="en-ZA" sz="1600" dirty="0">
                <a:solidFill>
                  <a:prstClr val="black"/>
                </a:solidFill>
                <a:latin typeface="Arial" panose="020B0604020202020204" pitchFamily="34" charset="0"/>
                <a:cs typeface="Arial" panose="020B0604020202020204" pitchFamily="34" charset="0"/>
              </a:rPr>
              <a:t>Wholesale</a:t>
            </a:r>
          </a:p>
          <a:p>
            <a:pPr lvl="0" algn="just">
              <a:buFont typeface="Wingdings" panose="05000000000000000000" pitchFamily="2" charset="2"/>
              <a:buChar char="q"/>
            </a:pPr>
            <a:r>
              <a:rPr lang="en-ZA" sz="1600" dirty="0">
                <a:solidFill>
                  <a:prstClr val="black"/>
                </a:solidFill>
                <a:latin typeface="Arial" panose="020B0604020202020204" pitchFamily="34" charset="0"/>
                <a:cs typeface="Arial" panose="020B0604020202020204" pitchFamily="34" charset="0"/>
              </a:rPr>
              <a:t>Catering</a:t>
            </a:r>
          </a:p>
          <a:p>
            <a:pPr lvl="0" algn="just">
              <a:buFont typeface="Wingdings" panose="05000000000000000000" pitchFamily="2" charset="2"/>
              <a:buChar char="q"/>
            </a:pPr>
            <a:r>
              <a:rPr lang="en-ZA" sz="1600" dirty="0">
                <a:solidFill>
                  <a:prstClr val="black"/>
                </a:solidFill>
                <a:latin typeface="Arial" panose="020B0604020202020204" pitchFamily="34" charset="0"/>
                <a:cs typeface="Arial" panose="020B0604020202020204" pitchFamily="34" charset="0"/>
              </a:rPr>
              <a:t>Transport</a:t>
            </a:r>
          </a:p>
          <a:p>
            <a:pPr lvl="0" algn="just">
              <a:buFont typeface="Wingdings" panose="05000000000000000000" pitchFamily="2" charset="2"/>
              <a:buChar char="q"/>
            </a:pPr>
            <a:r>
              <a:rPr lang="en-ZA" sz="1600" dirty="0">
                <a:solidFill>
                  <a:prstClr val="black"/>
                </a:solidFill>
                <a:latin typeface="Arial" panose="020B0604020202020204" pitchFamily="34" charset="0"/>
                <a:cs typeface="Arial" panose="020B0604020202020204" pitchFamily="34" charset="0"/>
              </a:rPr>
              <a:t>Finance</a:t>
            </a:r>
          </a:p>
          <a:p>
            <a:pPr lvl="0" algn="just">
              <a:buFont typeface="Wingdings" panose="05000000000000000000" pitchFamily="2" charset="2"/>
              <a:buChar char="q"/>
            </a:pPr>
            <a:r>
              <a:rPr lang="en-ZA" sz="1600" dirty="0">
                <a:solidFill>
                  <a:prstClr val="black"/>
                </a:solidFill>
                <a:latin typeface="Arial" panose="020B0604020202020204" pitchFamily="34" charset="0"/>
                <a:cs typeface="Arial" panose="020B0604020202020204" pitchFamily="34" charset="0"/>
              </a:rPr>
              <a:t>Community</a:t>
            </a:r>
          </a:p>
          <a:p>
            <a:pPr marL="0" indent="0">
              <a:buNone/>
            </a:pPr>
            <a:endParaRPr lang="en-ZA" sz="1800"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16</a:t>
            </a:fld>
            <a:endParaRPr lang="en-US" dirty="0"/>
          </a:p>
        </p:txBody>
      </p:sp>
    </p:spTree>
    <p:extLst>
      <p:ext uri="{BB962C8B-B14F-4D97-AF65-F5344CB8AC3E}">
        <p14:creationId xmlns:p14="http://schemas.microsoft.com/office/powerpoint/2010/main" xmlns="" val="329253968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DG REVIEW SECTOR ANALYIS</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86165253"/>
              </p:ext>
            </p:extLst>
          </p:nvPr>
        </p:nvGraphicFramePr>
        <p:xfrm>
          <a:off x="251520" y="1484784"/>
          <a:ext cx="8640960"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96CA8298-9D91-4CF9-AB6A-504DBB769D5D}" type="slidenum">
              <a:rPr lang="en-US" smtClean="0"/>
              <a:pPr/>
              <a:t>17</a:t>
            </a:fld>
            <a:endParaRPr lang="en-US" dirty="0"/>
          </a:p>
        </p:txBody>
      </p:sp>
    </p:spTree>
    <p:extLst>
      <p:ext uri="{BB962C8B-B14F-4D97-AF65-F5344CB8AC3E}">
        <p14:creationId xmlns:p14="http://schemas.microsoft.com/office/powerpoint/2010/main" xmlns="" val="300151831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AREAS OF NON-COMPLIANCE</a:t>
            </a:r>
            <a:endParaRPr lang="en-ZA" sz="2800" b="1" dirty="0"/>
          </a:p>
        </p:txBody>
      </p:sp>
      <p:sp>
        <p:nvSpPr>
          <p:cNvPr id="3" name="Content Placeholder 2"/>
          <p:cNvSpPr>
            <a:spLocks noGrp="1"/>
          </p:cNvSpPr>
          <p:nvPr>
            <p:ph idx="1"/>
          </p:nvPr>
        </p:nvSpPr>
        <p:spPr>
          <a:xfrm>
            <a:off x="467544" y="1484784"/>
            <a:ext cx="8229600" cy="4525963"/>
          </a:xfrm>
        </p:spPr>
        <p:txBody>
          <a:bodyPr/>
          <a:lstStyle/>
          <a:p>
            <a:pPr marL="0" lvl="0" indent="0" defTabSz="914400" eaLnBrk="1" fontAlgn="auto" hangingPunct="1">
              <a:spcBef>
                <a:spcPts val="0"/>
              </a:spcBef>
              <a:spcAft>
                <a:spcPts val="0"/>
              </a:spcAft>
              <a:buNone/>
            </a:pPr>
            <a:r>
              <a:rPr lang="en-US" sz="2000" b="1" dirty="0">
                <a:solidFill>
                  <a:prstClr val="black"/>
                </a:solidFill>
              </a:rPr>
              <a:t>The following non-compliances were </a:t>
            </a:r>
            <a:r>
              <a:rPr lang="en-US" sz="2000" b="1" dirty="0" smtClean="0">
                <a:solidFill>
                  <a:prstClr val="black"/>
                </a:solidFill>
              </a:rPr>
              <a:t>identified:</a:t>
            </a:r>
          </a:p>
          <a:p>
            <a:pPr marL="0" lvl="0" indent="0" defTabSz="914400" eaLnBrk="1" fontAlgn="auto" hangingPunct="1">
              <a:spcBef>
                <a:spcPts val="0"/>
              </a:spcBef>
              <a:spcAft>
                <a:spcPts val="0"/>
              </a:spcAft>
              <a:buNone/>
            </a:pPr>
            <a:endParaRPr lang="en-US" sz="2000" b="1" dirty="0">
              <a:solidFill>
                <a:prstClr val="black"/>
              </a:solidFill>
            </a:endParaRPr>
          </a:p>
          <a:p>
            <a:pPr marL="285750" lvl="0" indent="-285750" defTabSz="914400" eaLnBrk="1" fontAlgn="auto" hangingPunct="1">
              <a:spcBef>
                <a:spcPts val="0"/>
              </a:spcBef>
              <a:spcAft>
                <a:spcPts val="0"/>
              </a:spcAft>
              <a:buFont typeface="Arial" panose="020B0604020202020204" pitchFamily="34" charset="0"/>
              <a:buChar char="•"/>
            </a:pPr>
            <a:r>
              <a:rPr lang="en-US" sz="2000" dirty="0">
                <a:solidFill>
                  <a:prstClr val="black"/>
                </a:solidFill>
              </a:rPr>
              <a:t>Consultative forums not properly constituted as required by Section 26 read with 17</a:t>
            </a:r>
          </a:p>
          <a:p>
            <a:pPr marL="285750" lvl="0" indent="-285750" defTabSz="914400" eaLnBrk="1" fontAlgn="auto" hangingPunct="1">
              <a:spcBef>
                <a:spcPts val="0"/>
              </a:spcBef>
              <a:spcAft>
                <a:spcPts val="0"/>
              </a:spcAft>
              <a:buFont typeface="Arial" panose="020B0604020202020204" pitchFamily="34" charset="0"/>
              <a:buChar char="•"/>
            </a:pPr>
            <a:r>
              <a:rPr lang="en-US" sz="2000" dirty="0">
                <a:solidFill>
                  <a:prstClr val="black"/>
                </a:solidFill>
              </a:rPr>
              <a:t>Analysis Reports not compliant with the provisions of Section 19; employers disregarding the use of EEA 12 template in the 2014 EE Regulations</a:t>
            </a:r>
          </a:p>
          <a:p>
            <a:pPr marL="285750" lvl="0" indent="-285750" defTabSz="914400" eaLnBrk="1" fontAlgn="auto" hangingPunct="1">
              <a:spcBef>
                <a:spcPts val="0"/>
              </a:spcBef>
              <a:spcAft>
                <a:spcPts val="0"/>
              </a:spcAft>
              <a:buFont typeface="Arial" panose="020B0604020202020204" pitchFamily="34" charset="0"/>
              <a:buChar char="•"/>
            </a:pPr>
            <a:r>
              <a:rPr lang="en-US" sz="2000" dirty="0">
                <a:solidFill>
                  <a:prstClr val="black"/>
                </a:solidFill>
              </a:rPr>
              <a:t>EE Plans do not meet all the requirements of Section 20(2) and disregarding the EEA 13 template in the EE Regulations </a:t>
            </a:r>
          </a:p>
          <a:p>
            <a:pPr marL="285750" lvl="0" indent="-285750" defTabSz="914400" eaLnBrk="1" fontAlgn="auto" hangingPunct="1">
              <a:spcBef>
                <a:spcPts val="0"/>
              </a:spcBef>
              <a:spcAft>
                <a:spcPts val="0"/>
              </a:spcAft>
              <a:buFont typeface="Arial" panose="020B0604020202020204" pitchFamily="34" charset="0"/>
              <a:buChar char="•"/>
            </a:pPr>
            <a:r>
              <a:rPr lang="en-US" sz="2000" dirty="0">
                <a:solidFill>
                  <a:prstClr val="black"/>
                </a:solidFill>
              </a:rPr>
              <a:t>Non-alignment of goals and targets to the EAP. </a:t>
            </a:r>
          </a:p>
          <a:p>
            <a:pPr marL="285750" lvl="0" indent="-285750" defTabSz="914400" eaLnBrk="1" fontAlgn="auto" hangingPunct="1">
              <a:spcBef>
                <a:spcPts val="0"/>
              </a:spcBef>
              <a:spcAft>
                <a:spcPts val="0"/>
              </a:spcAft>
              <a:buFont typeface="Arial" panose="020B0604020202020204" pitchFamily="34" charset="0"/>
              <a:buChar char="•"/>
            </a:pPr>
            <a:r>
              <a:rPr lang="en-US" sz="2000" dirty="0">
                <a:solidFill>
                  <a:prstClr val="black"/>
                </a:solidFill>
              </a:rPr>
              <a:t>Employers’ failure to prepare and implement their Employment Equity Plans</a:t>
            </a:r>
          </a:p>
          <a:p>
            <a:pPr marL="285750" lvl="0" indent="-285750" defTabSz="914400" eaLnBrk="1" fontAlgn="auto" hangingPunct="1">
              <a:spcBef>
                <a:spcPts val="0"/>
              </a:spcBef>
              <a:spcAft>
                <a:spcPts val="0"/>
              </a:spcAft>
              <a:buFont typeface="Arial" panose="020B0604020202020204" pitchFamily="34" charset="0"/>
              <a:buChar char="•"/>
            </a:pPr>
            <a:r>
              <a:rPr lang="en-US" sz="2000" dirty="0">
                <a:solidFill>
                  <a:prstClr val="black"/>
                </a:solidFill>
              </a:rPr>
              <a:t>Designated Senior EE Managers  still junior staff with no authority and means to transform the workforce</a:t>
            </a:r>
          </a:p>
          <a:p>
            <a:pPr marL="285750" lvl="0" indent="-285750" defTabSz="914400" eaLnBrk="1" fontAlgn="auto" hangingPunct="1">
              <a:spcBef>
                <a:spcPts val="0"/>
              </a:spcBef>
              <a:spcAft>
                <a:spcPts val="0"/>
              </a:spcAft>
              <a:buFont typeface="Arial" panose="020B0604020202020204" pitchFamily="34" charset="0"/>
              <a:buChar char="•"/>
            </a:pPr>
            <a:r>
              <a:rPr lang="en-US" sz="2000" dirty="0">
                <a:solidFill>
                  <a:prstClr val="black"/>
                </a:solidFill>
              </a:rPr>
              <a:t>Employers’ failure to inform employees on EE matters</a:t>
            </a:r>
          </a:p>
          <a:p>
            <a:endParaRPr lang="en-ZA" sz="2000"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18</a:t>
            </a:fld>
            <a:endParaRPr lang="en-US" dirty="0"/>
          </a:p>
        </p:txBody>
      </p:sp>
    </p:spTree>
    <p:extLst>
      <p:ext uri="{BB962C8B-B14F-4D97-AF65-F5344CB8AC3E}">
        <p14:creationId xmlns:p14="http://schemas.microsoft.com/office/powerpoint/2010/main" xmlns="" val="154827299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INTERVENTIONS TO IMPROVE EE ENFORCEMENT</a:t>
            </a:r>
            <a:endParaRPr lang="en-ZA" sz="2800" b="1" dirty="0"/>
          </a:p>
        </p:txBody>
      </p:sp>
      <p:sp>
        <p:nvSpPr>
          <p:cNvPr id="3" name="Content Placeholder 2"/>
          <p:cNvSpPr>
            <a:spLocks noGrp="1"/>
          </p:cNvSpPr>
          <p:nvPr>
            <p:ph idx="1"/>
          </p:nvPr>
        </p:nvSpPr>
        <p:spPr/>
        <p:txBody>
          <a:bodyPr/>
          <a:lstStyle/>
          <a:p>
            <a:pPr marL="0" lvl="0" indent="0">
              <a:buNone/>
            </a:pPr>
            <a:r>
              <a:rPr lang="en-ZA" sz="2400" b="1" dirty="0">
                <a:solidFill>
                  <a:prstClr val="black"/>
                </a:solidFill>
              </a:rPr>
              <a:t>The following interventions to improve EE enforcement were put in place:</a:t>
            </a:r>
          </a:p>
          <a:p>
            <a:pPr marL="0" lvl="0" indent="0">
              <a:buNone/>
            </a:pPr>
            <a:endParaRPr lang="en-ZA" sz="2400" dirty="0">
              <a:solidFill>
                <a:prstClr val="black"/>
              </a:solidFill>
            </a:endParaRPr>
          </a:p>
          <a:p>
            <a:pPr lvl="0"/>
            <a:r>
              <a:rPr lang="en-ZA" sz="2400" dirty="0">
                <a:solidFill>
                  <a:prstClr val="black"/>
                </a:solidFill>
              </a:rPr>
              <a:t>Enforcement of EEA 12 and EEA 13 templates to comply: companies provided with the </a:t>
            </a:r>
            <a:r>
              <a:rPr lang="en-ZA" sz="2400" dirty="0" smtClean="0">
                <a:solidFill>
                  <a:prstClr val="black"/>
                </a:solidFill>
              </a:rPr>
              <a:t>templates.</a:t>
            </a:r>
          </a:p>
          <a:p>
            <a:pPr lvl="0"/>
            <a:endParaRPr lang="en-ZA" sz="2400" dirty="0">
              <a:solidFill>
                <a:prstClr val="black"/>
              </a:solidFill>
            </a:endParaRPr>
          </a:p>
          <a:p>
            <a:pPr lvl="0"/>
            <a:r>
              <a:rPr lang="en-ZA" sz="2400" dirty="0">
                <a:solidFill>
                  <a:prstClr val="black"/>
                </a:solidFill>
              </a:rPr>
              <a:t>Advocacy sessions conducted with EE Forums to provide technical guidance in understanding their roles and </a:t>
            </a:r>
            <a:r>
              <a:rPr lang="en-ZA" sz="2400" dirty="0" smtClean="0">
                <a:solidFill>
                  <a:prstClr val="black"/>
                </a:solidFill>
              </a:rPr>
              <a:t>responsibilities.</a:t>
            </a:r>
            <a:endParaRPr lang="en-ZA" sz="2400" dirty="0">
              <a:solidFill>
                <a:prstClr val="black"/>
              </a:solidFill>
            </a:endParaRPr>
          </a:p>
          <a:p>
            <a:endParaRPr lang="en-ZA"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19</a:t>
            </a:fld>
            <a:endParaRPr lang="en-US" dirty="0"/>
          </a:p>
        </p:txBody>
      </p:sp>
    </p:spTree>
    <p:extLst>
      <p:ext uri="{BB962C8B-B14F-4D97-AF65-F5344CB8AC3E}">
        <p14:creationId xmlns:p14="http://schemas.microsoft.com/office/powerpoint/2010/main" xmlns="" val="329221436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Index</a:t>
            </a:r>
            <a:endParaRPr lang="en-ZA" dirty="0"/>
          </a:p>
        </p:txBody>
      </p:sp>
      <p:sp>
        <p:nvSpPr>
          <p:cNvPr id="3" name="Content Placeholder 2"/>
          <p:cNvSpPr>
            <a:spLocks noGrp="1"/>
          </p:cNvSpPr>
          <p:nvPr>
            <p:ph idx="1"/>
          </p:nvPr>
        </p:nvSpPr>
        <p:spPr>
          <a:xfrm>
            <a:off x="467544" y="1484784"/>
            <a:ext cx="8280920" cy="4525963"/>
          </a:xfrm>
        </p:spPr>
        <p:txBody>
          <a:bodyPr/>
          <a:lstStyle/>
          <a:p>
            <a:r>
              <a:rPr lang="en-ZA" sz="2400" b="1" dirty="0" smtClean="0"/>
              <a:t>Purpose</a:t>
            </a:r>
          </a:p>
          <a:p>
            <a:endParaRPr lang="en-ZA" sz="2000" b="1" dirty="0" smtClean="0"/>
          </a:p>
          <a:p>
            <a:r>
              <a:rPr lang="en-ZA" sz="2400" b="1" dirty="0" smtClean="0"/>
              <a:t>Overview of </a:t>
            </a:r>
            <a:r>
              <a:rPr lang="en-ZA" sz="2400" b="1" dirty="0"/>
              <a:t>a</a:t>
            </a:r>
            <a:r>
              <a:rPr lang="en-ZA" sz="2400" b="1" dirty="0" smtClean="0"/>
              <a:t>nnual performance: 2017/18: Impact Analysis</a:t>
            </a:r>
          </a:p>
          <a:p>
            <a:endParaRPr lang="en-ZA" sz="2000" b="1" dirty="0" smtClean="0">
              <a:solidFill>
                <a:srgbClr val="C00000"/>
              </a:solidFill>
            </a:endParaRPr>
          </a:p>
          <a:p>
            <a:r>
              <a:rPr lang="en-ZA" sz="2400" b="1" dirty="0" smtClean="0"/>
              <a:t>Programme 1: Administration</a:t>
            </a:r>
          </a:p>
          <a:p>
            <a:endParaRPr lang="en-ZA" sz="2000" b="1" dirty="0" smtClean="0"/>
          </a:p>
          <a:p>
            <a:r>
              <a:rPr lang="en-ZA" sz="2400" b="1" dirty="0" smtClean="0"/>
              <a:t>Programme 2: Inspection and Enforcement Service (IES)</a:t>
            </a:r>
          </a:p>
          <a:p>
            <a:endParaRPr lang="en-ZA" sz="2000" b="1" dirty="0" smtClean="0"/>
          </a:p>
          <a:p>
            <a:r>
              <a:rPr lang="en-ZA" sz="2400" b="1" dirty="0" smtClean="0"/>
              <a:t>Programme 3: Public Employment Service (PES)</a:t>
            </a:r>
          </a:p>
          <a:p>
            <a:endParaRPr lang="en-ZA" sz="2000" b="1" dirty="0" smtClean="0"/>
          </a:p>
          <a:p>
            <a:r>
              <a:rPr lang="en-ZA" sz="2400" b="1" dirty="0" smtClean="0"/>
              <a:t>Programme 4: Labour Policy and Industrial Relations (LP&amp;IR)</a:t>
            </a:r>
            <a:endParaRPr lang="en-ZA" sz="2400" b="1"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2</a:t>
            </a:fld>
            <a:endParaRPr lang="en-US" dirty="0"/>
          </a:p>
        </p:txBody>
      </p:sp>
    </p:spTree>
    <p:extLst>
      <p:ext uri="{BB962C8B-B14F-4D97-AF65-F5344CB8AC3E}">
        <p14:creationId xmlns:p14="http://schemas.microsoft.com/office/powerpoint/2010/main" xmlns="" val="251226937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Money Recovered from EEA interventions</a:t>
            </a:r>
            <a:endParaRPr lang="en-ZA" sz="2800" b="1" dirty="0"/>
          </a:p>
        </p:txBody>
      </p:sp>
      <p:sp>
        <p:nvSpPr>
          <p:cNvPr id="3" name="Content Placeholder 2"/>
          <p:cNvSpPr>
            <a:spLocks noGrp="1"/>
          </p:cNvSpPr>
          <p:nvPr>
            <p:ph idx="1"/>
          </p:nvPr>
        </p:nvSpPr>
        <p:spPr/>
        <p:txBody>
          <a:bodyPr/>
          <a:lstStyle/>
          <a:p>
            <a:pPr marL="0" indent="0">
              <a:buNone/>
            </a:pPr>
            <a:r>
              <a:rPr lang="en-ZA" sz="2400" dirty="0">
                <a:latin typeface="Arial" panose="020B0604020202020204" pitchFamily="34" charset="0"/>
                <a:cs typeface="Arial" panose="020B0604020202020204" pitchFamily="34" charset="0"/>
              </a:rPr>
              <a:t>9 JSE Listed companies that were found to be non compliant:</a:t>
            </a:r>
          </a:p>
          <a:p>
            <a:pPr marL="0" indent="0">
              <a:buNone/>
            </a:pPr>
            <a:endParaRPr lang="en-ZA" sz="2400" dirty="0">
              <a:latin typeface="Arial" panose="020B0604020202020204" pitchFamily="34" charset="0"/>
              <a:cs typeface="Arial" panose="020B0604020202020204" pitchFamily="34" charset="0"/>
            </a:endParaRPr>
          </a:p>
          <a:p>
            <a:pPr>
              <a:buFont typeface="Wingdings" panose="05000000000000000000" pitchFamily="2" charset="2"/>
              <a:buChar char="§"/>
            </a:pPr>
            <a:r>
              <a:rPr lang="en-ZA" sz="2400" dirty="0">
                <a:latin typeface="Arial" panose="020B0604020202020204" pitchFamily="34" charset="0"/>
                <a:cs typeface="Arial" panose="020B0604020202020204" pitchFamily="34" charset="0"/>
              </a:rPr>
              <a:t>5 companies settled out of court</a:t>
            </a:r>
          </a:p>
          <a:p>
            <a:pPr>
              <a:buFont typeface="Wingdings" panose="05000000000000000000" pitchFamily="2" charset="2"/>
              <a:buChar char="§"/>
            </a:pPr>
            <a:r>
              <a:rPr lang="en-ZA" sz="2400" dirty="0">
                <a:latin typeface="Arial" panose="020B0604020202020204" pitchFamily="34" charset="0"/>
                <a:cs typeface="Arial" panose="020B0604020202020204" pitchFamily="34" charset="0"/>
              </a:rPr>
              <a:t>2 referred to court, settled at R710 000 00</a:t>
            </a:r>
          </a:p>
          <a:p>
            <a:pPr>
              <a:buFont typeface="Wingdings" panose="05000000000000000000" pitchFamily="2" charset="2"/>
              <a:buChar char="§"/>
            </a:pPr>
            <a:r>
              <a:rPr lang="en-ZA" sz="2400" dirty="0">
                <a:latin typeface="Arial" panose="020B0604020202020204" pitchFamily="34" charset="0"/>
                <a:cs typeface="Arial" panose="020B0604020202020204" pitchFamily="34" charset="0"/>
              </a:rPr>
              <a:t>2 were withdrawn and subjected back to DG Review</a:t>
            </a:r>
          </a:p>
          <a:p>
            <a:pPr>
              <a:buFont typeface="Wingdings" panose="05000000000000000000" pitchFamily="2" charset="2"/>
              <a:buChar char="§"/>
            </a:pPr>
            <a:endParaRPr lang="en-ZA" sz="24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ZA" sz="2400" dirty="0">
              <a:latin typeface="Arial" panose="020B0604020202020204" pitchFamily="34" charset="0"/>
              <a:cs typeface="Arial" panose="020B0604020202020204" pitchFamily="34" charset="0"/>
            </a:endParaRPr>
          </a:p>
          <a:p>
            <a:pPr marL="0" indent="0">
              <a:buNone/>
            </a:pPr>
            <a:r>
              <a:rPr lang="en-ZA" sz="2400" dirty="0">
                <a:latin typeface="Arial" panose="020B0604020202020204" pitchFamily="34" charset="0"/>
                <a:cs typeface="Arial" panose="020B0604020202020204" pitchFamily="34" charset="0"/>
              </a:rPr>
              <a:t>The total settlement was R1 910 000 00</a:t>
            </a:r>
            <a:endParaRPr lang="en-ZA" sz="2400"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20</a:t>
            </a:fld>
            <a:endParaRPr lang="en-US" dirty="0"/>
          </a:p>
        </p:txBody>
      </p:sp>
    </p:spTree>
    <p:extLst>
      <p:ext uri="{BB962C8B-B14F-4D97-AF65-F5344CB8AC3E}">
        <p14:creationId xmlns:p14="http://schemas.microsoft.com/office/powerpoint/2010/main" xmlns="" val="36592907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PROJECT FOR DG </a:t>
            </a:r>
            <a:r>
              <a:rPr lang="en-US" sz="2800" b="1" dirty="0" smtClean="0"/>
              <a:t>REVIEW</a:t>
            </a:r>
            <a:endParaRPr lang="en-ZA" sz="2800" b="1" dirty="0"/>
          </a:p>
        </p:txBody>
      </p:sp>
      <p:sp>
        <p:nvSpPr>
          <p:cNvPr id="5" name="Content Placeholder 4"/>
          <p:cNvSpPr>
            <a:spLocks noGrp="1"/>
          </p:cNvSpPr>
          <p:nvPr>
            <p:ph idx="1"/>
          </p:nvPr>
        </p:nvSpPr>
        <p:spPr>
          <a:xfrm>
            <a:off x="251520" y="1484784"/>
            <a:ext cx="8568952" cy="4525963"/>
          </a:xfrm>
        </p:spPr>
        <p:txBody>
          <a:bodyPr/>
          <a:lstStyle/>
          <a:p>
            <a:r>
              <a:rPr lang="en-ZA" sz="2400" dirty="0" smtClean="0"/>
              <a:t>The JSE listed companies that were reviewed responded to the DG Recommendations.</a:t>
            </a:r>
          </a:p>
          <a:p>
            <a:endParaRPr lang="en-ZA" sz="2000" dirty="0" smtClean="0"/>
          </a:p>
          <a:p>
            <a:r>
              <a:rPr lang="en-ZA" sz="2400" dirty="0" smtClean="0"/>
              <a:t>The team is in a process of Re-assessing the documents that were submitted in response to the DG Recommendations  to approve employment equity plans submitted are underway.</a:t>
            </a:r>
          </a:p>
          <a:p>
            <a:endParaRPr lang="en-ZA" sz="2000" dirty="0" smtClean="0"/>
          </a:p>
          <a:p>
            <a:r>
              <a:rPr lang="en-ZA" sz="2400" dirty="0" smtClean="0"/>
              <a:t>Subsequently monitoring  the implementation of the EE Plans.</a:t>
            </a:r>
          </a:p>
          <a:p>
            <a:endParaRPr lang="en-ZA" sz="2000" dirty="0" smtClean="0"/>
          </a:p>
          <a:p>
            <a:r>
              <a:rPr lang="en-ZA" sz="2400" dirty="0" smtClean="0"/>
              <a:t>Two JSE Listed Companies that were found to be non-compliant by operating without a plan made offers to settle out of Court and their offers were accepted. </a:t>
            </a:r>
            <a:endParaRPr lang="en-ZA" sz="2400"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21</a:t>
            </a:fld>
            <a:endParaRPr lang="en-US" dirty="0"/>
          </a:p>
        </p:txBody>
      </p:sp>
    </p:spTree>
    <p:extLst>
      <p:ext uri="{BB962C8B-B14F-4D97-AF65-F5344CB8AC3E}">
        <p14:creationId xmlns:p14="http://schemas.microsoft.com/office/powerpoint/2010/main" xmlns="" val="266645920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DG REVIEW </a:t>
            </a:r>
            <a:r>
              <a:rPr lang="en-ZA" sz="2800" b="1" dirty="0" smtClean="0"/>
              <a:t>PROSECUTIONS</a:t>
            </a:r>
            <a:endParaRPr lang="en-ZA" sz="2800" b="1" dirty="0"/>
          </a:p>
        </p:txBody>
      </p:sp>
      <p:sp>
        <p:nvSpPr>
          <p:cNvPr id="3" name="Content Placeholder 2"/>
          <p:cNvSpPr>
            <a:spLocks noGrp="1"/>
          </p:cNvSpPr>
          <p:nvPr>
            <p:ph idx="1"/>
          </p:nvPr>
        </p:nvSpPr>
        <p:spPr>
          <a:xfrm>
            <a:off x="457200" y="1340768"/>
            <a:ext cx="8229600" cy="5256584"/>
          </a:xfrm>
        </p:spPr>
        <p:txBody>
          <a:bodyPr/>
          <a:lstStyle/>
          <a:p>
            <a:pPr marL="0" indent="0">
              <a:buNone/>
            </a:pPr>
            <a:r>
              <a:rPr lang="en-ZA" sz="1800" dirty="0" smtClean="0">
                <a:latin typeface="Arial" panose="020B0604020202020204" pitchFamily="34" charset="0"/>
                <a:cs typeface="Arial" panose="020B0604020202020204" pitchFamily="34" charset="0"/>
              </a:rPr>
              <a:t>The table below illustrates cases handled at Head Office which are based on failure to comply with the DG Recommendations:</a:t>
            </a:r>
          </a:p>
          <a:p>
            <a:pPr marL="0" indent="0">
              <a:buNone/>
            </a:pPr>
            <a:endParaRPr lang="en-ZA" sz="1800" dirty="0"/>
          </a:p>
          <a:p>
            <a:pPr marL="0" indent="0">
              <a:buNone/>
            </a:pPr>
            <a:endParaRPr lang="en-ZA" sz="1800" dirty="0"/>
          </a:p>
        </p:txBody>
      </p:sp>
      <p:graphicFrame>
        <p:nvGraphicFramePr>
          <p:cNvPr id="4" name="Table 3"/>
          <p:cNvGraphicFramePr>
            <a:graphicFrameLocks noGrp="1"/>
          </p:cNvGraphicFramePr>
          <p:nvPr>
            <p:extLst>
              <p:ext uri="{D42A27DB-BD31-4B8C-83A1-F6EECF244321}">
                <p14:modId xmlns:p14="http://schemas.microsoft.com/office/powerpoint/2010/main" xmlns="" val="210500328"/>
              </p:ext>
            </p:extLst>
          </p:nvPr>
        </p:nvGraphicFramePr>
        <p:xfrm>
          <a:off x="323529" y="2132857"/>
          <a:ext cx="8496945" cy="4206902"/>
        </p:xfrm>
        <a:graphic>
          <a:graphicData uri="http://schemas.openxmlformats.org/drawingml/2006/table">
            <a:tbl>
              <a:tblPr firstRow="1" bandRow="1">
                <a:tableStyleId>{93296810-A885-4BE3-A3E7-6D5BEEA58F35}</a:tableStyleId>
              </a:tblPr>
              <a:tblGrid>
                <a:gridCol w="1699389">
                  <a:extLst>
                    <a:ext uri="{9D8B030D-6E8A-4147-A177-3AD203B41FA5}">
                      <a16:colId xmlns:a16="http://schemas.microsoft.com/office/drawing/2014/main" xmlns="" val="20000"/>
                    </a:ext>
                  </a:extLst>
                </a:gridCol>
                <a:gridCol w="1699389">
                  <a:extLst>
                    <a:ext uri="{9D8B030D-6E8A-4147-A177-3AD203B41FA5}">
                      <a16:colId xmlns:a16="http://schemas.microsoft.com/office/drawing/2014/main" xmlns="" val="20001"/>
                    </a:ext>
                  </a:extLst>
                </a:gridCol>
                <a:gridCol w="1699389">
                  <a:extLst>
                    <a:ext uri="{9D8B030D-6E8A-4147-A177-3AD203B41FA5}">
                      <a16:colId xmlns:a16="http://schemas.microsoft.com/office/drawing/2014/main" xmlns="" val="20002"/>
                    </a:ext>
                  </a:extLst>
                </a:gridCol>
                <a:gridCol w="1699389">
                  <a:extLst>
                    <a:ext uri="{9D8B030D-6E8A-4147-A177-3AD203B41FA5}">
                      <a16:colId xmlns:a16="http://schemas.microsoft.com/office/drawing/2014/main" xmlns="" val="20003"/>
                    </a:ext>
                  </a:extLst>
                </a:gridCol>
                <a:gridCol w="1699389">
                  <a:extLst>
                    <a:ext uri="{9D8B030D-6E8A-4147-A177-3AD203B41FA5}">
                      <a16:colId xmlns:a16="http://schemas.microsoft.com/office/drawing/2014/main" xmlns="" val="20004"/>
                    </a:ext>
                  </a:extLst>
                </a:gridCol>
              </a:tblGrid>
              <a:tr h="771806">
                <a:tc>
                  <a:txBody>
                    <a:bodyPr/>
                    <a:lstStyle/>
                    <a:p>
                      <a:pPr algn="ctr"/>
                      <a:r>
                        <a:rPr lang="en-ZA" dirty="0" smtClean="0"/>
                        <a:t>Name</a:t>
                      </a:r>
                      <a:r>
                        <a:rPr lang="en-ZA" baseline="0" dirty="0" smtClean="0"/>
                        <a:t> of Employer</a:t>
                      </a:r>
                      <a:endParaRPr lang="en-ZA" dirty="0"/>
                    </a:p>
                  </a:txBody>
                  <a:tcPr/>
                </a:tc>
                <a:tc>
                  <a:txBody>
                    <a:bodyPr/>
                    <a:lstStyle/>
                    <a:p>
                      <a:pPr algn="ctr"/>
                      <a:r>
                        <a:rPr lang="en-ZA" dirty="0" smtClean="0"/>
                        <a:t>Section Contravened</a:t>
                      </a:r>
                      <a:endParaRPr lang="en-ZA" dirty="0"/>
                    </a:p>
                  </a:txBody>
                  <a:tcPr/>
                </a:tc>
                <a:tc>
                  <a:txBody>
                    <a:bodyPr/>
                    <a:lstStyle/>
                    <a:p>
                      <a:pPr algn="ctr"/>
                      <a:r>
                        <a:rPr lang="en-ZA" dirty="0" smtClean="0"/>
                        <a:t>Fine Applied for</a:t>
                      </a:r>
                      <a:endParaRPr lang="en-ZA" dirty="0"/>
                    </a:p>
                  </a:txBody>
                  <a:tcPr/>
                </a:tc>
                <a:tc>
                  <a:txBody>
                    <a:bodyPr/>
                    <a:lstStyle/>
                    <a:p>
                      <a:pPr algn="ctr"/>
                      <a:r>
                        <a:rPr lang="en-ZA" dirty="0" smtClean="0"/>
                        <a:t>Sector</a:t>
                      </a:r>
                      <a:endParaRPr lang="en-ZA" dirty="0"/>
                    </a:p>
                  </a:txBody>
                  <a:tcPr/>
                </a:tc>
                <a:tc>
                  <a:txBody>
                    <a:bodyPr/>
                    <a:lstStyle/>
                    <a:p>
                      <a:pPr algn="ctr"/>
                      <a:r>
                        <a:rPr lang="en-ZA" dirty="0" smtClean="0"/>
                        <a:t>Status Of The Case</a:t>
                      </a:r>
                      <a:endParaRPr lang="en-ZA" dirty="0"/>
                    </a:p>
                  </a:txBody>
                  <a:tcPr/>
                </a:tc>
                <a:extLst>
                  <a:ext uri="{0D108BD9-81ED-4DB2-BD59-A6C34878D82A}">
                    <a16:rowId xmlns:a16="http://schemas.microsoft.com/office/drawing/2014/main" xmlns="" val="10000"/>
                  </a:ext>
                </a:extLst>
              </a:tr>
              <a:tr h="939247">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Nyandeni Local Municipality</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r>
                        <a:rPr lang="en-ZA" sz="1400" dirty="0" smtClean="0">
                          <a:effectLst/>
                          <a:latin typeface="Arial"/>
                          <a:ea typeface="Calibri"/>
                          <a:cs typeface="Times New Roman"/>
                        </a:rPr>
                        <a:t>Section 44</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Recommendations</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R1,5m</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Community services</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Litigation pending</a:t>
                      </a:r>
                      <a:endParaRPr lang="en-ZA"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939247">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Spanjaard Limited</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r>
                        <a:rPr lang="en-ZA" sz="1400" dirty="0" smtClean="0">
                          <a:effectLst/>
                          <a:latin typeface="Arial"/>
                          <a:ea typeface="Calibri"/>
                          <a:cs typeface="Times New Roman"/>
                        </a:rPr>
                        <a:t>Section 44</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Recommendations</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R1,5m</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Manufacturing &amp; Engineering</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Litigation pending</a:t>
                      </a:r>
                      <a:endParaRPr lang="en-ZA"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1408871">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AmandlaGCF Construction CC</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r>
                        <a:rPr lang="en-ZA" sz="1400" dirty="0" smtClean="0">
                          <a:effectLst/>
                          <a:latin typeface="Arial"/>
                          <a:ea typeface="Calibri"/>
                          <a:cs typeface="Times New Roman"/>
                        </a:rPr>
                        <a:t>Section 44</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Recommendations</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R1,5m</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Construction</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Litigation Suspended &amp;</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Referred for Reassessment</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sp>
        <p:nvSpPr>
          <p:cNvPr id="7" name="Slide Number Placeholder 6"/>
          <p:cNvSpPr>
            <a:spLocks noGrp="1"/>
          </p:cNvSpPr>
          <p:nvPr>
            <p:ph type="sldNum" sz="quarter" idx="12"/>
          </p:nvPr>
        </p:nvSpPr>
        <p:spPr/>
        <p:txBody>
          <a:bodyPr/>
          <a:lstStyle/>
          <a:p>
            <a:fld id="{96CA8298-9D91-4CF9-AB6A-504DBB769D5D}" type="slidenum">
              <a:rPr lang="en-US" smtClean="0"/>
              <a:pPr/>
              <a:t>22</a:t>
            </a:fld>
            <a:endParaRPr lang="en-US" dirty="0"/>
          </a:p>
        </p:txBody>
      </p:sp>
    </p:spTree>
    <p:extLst>
      <p:ext uri="{BB962C8B-B14F-4D97-AF65-F5344CB8AC3E}">
        <p14:creationId xmlns:p14="http://schemas.microsoft.com/office/powerpoint/2010/main" xmlns="" val="233734291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DG REVIEW </a:t>
            </a:r>
            <a:r>
              <a:rPr lang="en-ZA" sz="2800" b="1" dirty="0" smtClean="0"/>
              <a:t>PROSECUTIONS</a:t>
            </a:r>
            <a:endParaRPr lang="en-ZA" sz="2800" b="1" dirty="0"/>
          </a:p>
        </p:txBody>
      </p:sp>
      <p:sp>
        <p:nvSpPr>
          <p:cNvPr id="3" name="Content Placeholder 2"/>
          <p:cNvSpPr>
            <a:spLocks noGrp="1"/>
          </p:cNvSpPr>
          <p:nvPr>
            <p:ph idx="1"/>
          </p:nvPr>
        </p:nvSpPr>
        <p:spPr>
          <a:xfrm>
            <a:off x="457200" y="1340768"/>
            <a:ext cx="8229600" cy="5256584"/>
          </a:xfrm>
        </p:spPr>
        <p:txBody>
          <a:bodyPr/>
          <a:lstStyle/>
          <a:p>
            <a:pPr marL="0" indent="0">
              <a:buNone/>
            </a:pPr>
            <a:r>
              <a:rPr lang="en-ZA" sz="1800" dirty="0" smtClean="0">
                <a:latin typeface="Arial" panose="020B0604020202020204" pitchFamily="34" charset="0"/>
                <a:cs typeface="Arial" panose="020B0604020202020204" pitchFamily="34" charset="0"/>
              </a:rPr>
              <a:t>The table below illustrates cases handled at Head Office which are based on failure to comply with the DG Recommendations:</a:t>
            </a:r>
          </a:p>
          <a:p>
            <a:pPr marL="0" indent="0">
              <a:buNone/>
            </a:pPr>
            <a:endParaRPr lang="en-ZA" sz="1800" dirty="0"/>
          </a:p>
          <a:p>
            <a:pPr marL="0" indent="0">
              <a:buNone/>
            </a:pPr>
            <a:endParaRPr lang="en-ZA" sz="1800" dirty="0"/>
          </a:p>
        </p:txBody>
      </p:sp>
      <p:graphicFrame>
        <p:nvGraphicFramePr>
          <p:cNvPr id="4" name="Table 3"/>
          <p:cNvGraphicFramePr>
            <a:graphicFrameLocks noGrp="1"/>
          </p:cNvGraphicFramePr>
          <p:nvPr>
            <p:extLst>
              <p:ext uri="{D42A27DB-BD31-4B8C-83A1-F6EECF244321}">
                <p14:modId xmlns:p14="http://schemas.microsoft.com/office/powerpoint/2010/main" xmlns="" val="1308286498"/>
              </p:ext>
            </p:extLst>
          </p:nvPr>
        </p:nvGraphicFramePr>
        <p:xfrm>
          <a:off x="323529" y="2132857"/>
          <a:ext cx="8496945" cy="4143589"/>
        </p:xfrm>
        <a:graphic>
          <a:graphicData uri="http://schemas.openxmlformats.org/drawingml/2006/table">
            <a:tbl>
              <a:tblPr firstRow="1" bandRow="1">
                <a:tableStyleId>{93296810-A885-4BE3-A3E7-6D5BEEA58F35}</a:tableStyleId>
              </a:tblPr>
              <a:tblGrid>
                <a:gridCol w="1699389">
                  <a:extLst>
                    <a:ext uri="{9D8B030D-6E8A-4147-A177-3AD203B41FA5}">
                      <a16:colId xmlns:a16="http://schemas.microsoft.com/office/drawing/2014/main" xmlns="" val="20000"/>
                    </a:ext>
                  </a:extLst>
                </a:gridCol>
                <a:gridCol w="1699389">
                  <a:extLst>
                    <a:ext uri="{9D8B030D-6E8A-4147-A177-3AD203B41FA5}">
                      <a16:colId xmlns:a16="http://schemas.microsoft.com/office/drawing/2014/main" xmlns="" val="20001"/>
                    </a:ext>
                  </a:extLst>
                </a:gridCol>
                <a:gridCol w="1699389">
                  <a:extLst>
                    <a:ext uri="{9D8B030D-6E8A-4147-A177-3AD203B41FA5}">
                      <a16:colId xmlns:a16="http://schemas.microsoft.com/office/drawing/2014/main" xmlns="" val="20002"/>
                    </a:ext>
                  </a:extLst>
                </a:gridCol>
                <a:gridCol w="1699389">
                  <a:extLst>
                    <a:ext uri="{9D8B030D-6E8A-4147-A177-3AD203B41FA5}">
                      <a16:colId xmlns:a16="http://schemas.microsoft.com/office/drawing/2014/main" xmlns="" val="20003"/>
                    </a:ext>
                  </a:extLst>
                </a:gridCol>
                <a:gridCol w="1699389">
                  <a:extLst>
                    <a:ext uri="{9D8B030D-6E8A-4147-A177-3AD203B41FA5}">
                      <a16:colId xmlns:a16="http://schemas.microsoft.com/office/drawing/2014/main" xmlns="" val="20004"/>
                    </a:ext>
                  </a:extLst>
                </a:gridCol>
              </a:tblGrid>
              <a:tr h="771806">
                <a:tc>
                  <a:txBody>
                    <a:bodyPr/>
                    <a:lstStyle/>
                    <a:p>
                      <a:pPr algn="ctr"/>
                      <a:r>
                        <a:rPr lang="en-ZA" dirty="0" smtClean="0"/>
                        <a:t>Name</a:t>
                      </a:r>
                      <a:r>
                        <a:rPr lang="en-ZA" baseline="0" dirty="0" smtClean="0"/>
                        <a:t> of Employer</a:t>
                      </a:r>
                      <a:endParaRPr lang="en-ZA" dirty="0"/>
                    </a:p>
                  </a:txBody>
                  <a:tcPr/>
                </a:tc>
                <a:tc>
                  <a:txBody>
                    <a:bodyPr/>
                    <a:lstStyle/>
                    <a:p>
                      <a:pPr algn="ctr"/>
                      <a:r>
                        <a:rPr lang="en-ZA" dirty="0" smtClean="0"/>
                        <a:t>Section Contravened</a:t>
                      </a:r>
                      <a:endParaRPr lang="en-ZA" dirty="0"/>
                    </a:p>
                  </a:txBody>
                  <a:tcPr/>
                </a:tc>
                <a:tc>
                  <a:txBody>
                    <a:bodyPr/>
                    <a:lstStyle/>
                    <a:p>
                      <a:pPr algn="ctr"/>
                      <a:r>
                        <a:rPr lang="en-ZA" dirty="0" smtClean="0"/>
                        <a:t>Fine Applied for</a:t>
                      </a:r>
                      <a:endParaRPr lang="en-ZA" dirty="0"/>
                    </a:p>
                  </a:txBody>
                  <a:tcPr/>
                </a:tc>
                <a:tc>
                  <a:txBody>
                    <a:bodyPr/>
                    <a:lstStyle/>
                    <a:p>
                      <a:pPr algn="ctr"/>
                      <a:r>
                        <a:rPr lang="en-ZA" dirty="0" smtClean="0"/>
                        <a:t>Sector</a:t>
                      </a:r>
                      <a:endParaRPr lang="en-ZA" dirty="0"/>
                    </a:p>
                  </a:txBody>
                  <a:tcPr/>
                </a:tc>
                <a:tc>
                  <a:txBody>
                    <a:bodyPr/>
                    <a:lstStyle/>
                    <a:p>
                      <a:pPr algn="ctr"/>
                      <a:r>
                        <a:rPr lang="en-ZA" dirty="0" smtClean="0"/>
                        <a:t>Status Of The Case</a:t>
                      </a:r>
                      <a:endParaRPr lang="en-ZA" dirty="0"/>
                    </a:p>
                  </a:txBody>
                  <a:tcPr/>
                </a:tc>
                <a:extLst>
                  <a:ext uri="{0D108BD9-81ED-4DB2-BD59-A6C34878D82A}">
                    <a16:rowId xmlns:a16="http://schemas.microsoft.com/office/drawing/2014/main" xmlns="" val="10000"/>
                  </a:ext>
                </a:extLst>
              </a:tr>
              <a:tr h="939247">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Society for Family Health</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r>
                        <a:rPr lang="en-ZA" sz="1400" dirty="0" smtClean="0">
                          <a:effectLst/>
                          <a:latin typeface="Arial"/>
                          <a:ea typeface="Calibri"/>
                          <a:cs typeface="Times New Roman"/>
                        </a:rPr>
                        <a:t>Section</a:t>
                      </a:r>
                      <a:r>
                        <a:rPr lang="en-ZA" sz="1400" baseline="0" dirty="0" smtClean="0">
                          <a:effectLst/>
                          <a:latin typeface="Arial"/>
                          <a:ea typeface="Calibri"/>
                          <a:cs typeface="Times New Roman"/>
                        </a:rPr>
                        <a:t> 44</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Recommendations</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R1,5m</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Health and welfare </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Withdrawn</a:t>
                      </a:r>
                      <a:endParaRPr lang="en-ZA"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939247">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Grand Parade investments Limited</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r>
                        <a:rPr lang="en-ZA" sz="1400" dirty="0" smtClean="0">
                          <a:effectLst/>
                          <a:latin typeface="Arial"/>
                          <a:ea typeface="Calibri"/>
                          <a:cs typeface="Times New Roman"/>
                        </a:rPr>
                        <a:t>Section 44</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Recommendations</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R1,5m</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Financial services</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Settled out of court &amp; Finalised</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1408871">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Burger King South Africa (PTY) LTD</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r>
                        <a:rPr lang="en-ZA" sz="1400" dirty="0" smtClean="0">
                          <a:effectLst/>
                          <a:latin typeface="Arial"/>
                          <a:ea typeface="Calibri"/>
                          <a:cs typeface="Times New Roman"/>
                        </a:rPr>
                        <a:t>Section 44</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Recommendations</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R1,5m</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Catering </a:t>
                      </a:r>
                      <a:endParaRPr lang="en-ZA"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a:ea typeface="Calibri"/>
                          <a:cs typeface="Times New Roman"/>
                        </a:rPr>
                        <a:t> </a:t>
                      </a:r>
                      <a:endParaRPr lang="en-ZA" sz="1200" dirty="0">
                        <a:effectLst/>
                        <a:latin typeface="Calibri"/>
                        <a:ea typeface="Calibri"/>
                        <a:cs typeface="Times New Roman"/>
                      </a:endParaRPr>
                    </a:p>
                    <a:p>
                      <a:pPr>
                        <a:lnSpc>
                          <a:spcPct val="115000"/>
                        </a:lnSpc>
                        <a:spcAft>
                          <a:spcPts val="0"/>
                        </a:spcAft>
                      </a:pPr>
                      <a:r>
                        <a:rPr lang="en-ZA" sz="1400" dirty="0">
                          <a:effectLst/>
                          <a:latin typeface="Arial"/>
                          <a:ea typeface="Calibri"/>
                          <a:cs typeface="Times New Roman"/>
                        </a:rPr>
                        <a:t>Settled out of court &amp; Finalised</a:t>
                      </a:r>
                      <a:endParaRPr lang="en-ZA"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sp>
        <p:nvSpPr>
          <p:cNvPr id="7" name="Slide Number Placeholder 6"/>
          <p:cNvSpPr>
            <a:spLocks noGrp="1"/>
          </p:cNvSpPr>
          <p:nvPr>
            <p:ph type="sldNum" sz="quarter" idx="12"/>
          </p:nvPr>
        </p:nvSpPr>
        <p:spPr/>
        <p:txBody>
          <a:bodyPr/>
          <a:lstStyle/>
          <a:p>
            <a:fld id="{96CA8298-9D91-4CF9-AB6A-504DBB769D5D}" type="slidenum">
              <a:rPr lang="en-US" smtClean="0"/>
              <a:pPr/>
              <a:t>23</a:t>
            </a:fld>
            <a:endParaRPr lang="en-US" dirty="0"/>
          </a:p>
        </p:txBody>
      </p:sp>
    </p:spTree>
    <p:extLst>
      <p:ext uri="{BB962C8B-B14F-4D97-AF65-F5344CB8AC3E}">
        <p14:creationId xmlns:p14="http://schemas.microsoft.com/office/powerpoint/2010/main" xmlns="" val="363986428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EMPLOYMENT EQUITY </a:t>
            </a:r>
            <a:r>
              <a:rPr lang="en-ZA" sz="2800" b="1" dirty="0" smtClean="0"/>
              <a:t>PROCEDURAL</a:t>
            </a:r>
            <a:endParaRPr lang="en-ZA" sz="2800" b="1" dirty="0"/>
          </a:p>
        </p:txBody>
      </p:sp>
      <p:sp>
        <p:nvSpPr>
          <p:cNvPr id="5" name="Content Placeholder 4"/>
          <p:cNvSpPr>
            <a:spLocks noGrp="1"/>
          </p:cNvSpPr>
          <p:nvPr>
            <p:ph idx="1"/>
          </p:nvPr>
        </p:nvSpPr>
        <p:spPr>
          <a:xfrm>
            <a:off x="251520" y="1268760"/>
            <a:ext cx="8712968" cy="5328592"/>
          </a:xfrm>
        </p:spPr>
        <p:txBody>
          <a:bodyPr/>
          <a:lstStyle/>
          <a:p>
            <a:pPr lvl="0"/>
            <a:endParaRPr lang="en-US" sz="1400" b="1" dirty="0" smtClean="0">
              <a:solidFill>
                <a:prstClr val="black"/>
              </a:solidFill>
            </a:endParaRPr>
          </a:p>
          <a:p>
            <a:pPr marL="0" lvl="0" indent="0">
              <a:buNone/>
            </a:pPr>
            <a:r>
              <a:rPr lang="en-US" sz="1600" b="1" dirty="0" smtClean="0">
                <a:solidFill>
                  <a:srgbClr val="FF0000"/>
                </a:solidFill>
                <a:cs typeface="Arial" panose="020B0604020202020204" pitchFamily="34" charset="0"/>
              </a:rPr>
              <a:t>NOT ACHIEVED</a:t>
            </a:r>
            <a:endParaRPr lang="en-US" sz="1600" b="1" dirty="0">
              <a:solidFill>
                <a:prstClr val="black"/>
              </a:solidFill>
              <a:latin typeface="Arial" panose="020B0604020202020204" pitchFamily="34" charset="0"/>
              <a:cs typeface="Arial" panose="020B0604020202020204" pitchFamily="34" charset="0"/>
            </a:endParaRPr>
          </a:p>
          <a:p>
            <a:pPr lvl="0"/>
            <a:r>
              <a:rPr lang="en-US" sz="1600" dirty="0" smtClean="0">
                <a:solidFill>
                  <a:prstClr val="black"/>
                </a:solidFill>
                <a:cs typeface="Arial" panose="020B0604020202020204" pitchFamily="34" charset="0"/>
              </a:rPr>
              <a:t>Annual target was 5 592 and 4 627 inspections were conducted.  Of those inspected 3 192 were found compliant and 1 445 were non-compliant.</a:t>
            </a:r>
            <a:endParaRPr lang="en-ZA" sz="1600" dirty="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756494137"/>
              </p:ext>
            </p:extLst>
          </p:nvPr>
        </p:nvGraphicFramePr>
        <p:xfrm>
          <a:off x="395536" y="2708920"/>
          <a:ext cx="8352930" cy="3869572"/>
        </p:xfrm>
        <a:graphic>
          <a:graphicData uri="http://schemas.openxmlformats.org/drawingml/2006/table">
            <a:tbl>
              <a:tblPr>
                <a:tableStyleId>{5C22544A-7EE6-4342-B048-85BDC9FD1C3A}</a:tableStyleId>
              </a:tblPr>
              <a:tblGrid>
                <a:gridCol w="1392155">
                  <a:extLst>
                    <a:ext uri="{9D8B030D-6E8A-4147-A177-3AD203B41FA5}">
                      <a16:colId xmlns:a16="http://schemas.microsoft.com/office/drawing/2014/main" xmlns="" val="20000"/>
                    </a:ext>
                  </a:extLst>
                </a:gridCol>
                <a:gridCol w="1392155">
                  <a:extLst>
                    <a:ext uri="{9D8B030D-6E8A-4147-A177-3AD203B41FA5}">
                      <a16:colId xmlns:a16="http://schemas.microsoft.com/office/drawing/2014/main" xmlns="" val="20001"/>
                    </a:ext>
                  </a:extLst>
                </a:gridCol>
                <a:gridCol w="1392155">
                  <a:extLst>
                    <a:ext uri="{9D8B030D-6E8A-4147-A177-3AD203B41FA5}">
                      <a16:colId xmlns:a16="http://schemas.microsoft.com/office/drawing/2014/main" xmlns="" val="20002"/>
                    </a:ext>
                  </a:extLst>
                </a:gridCol>
                <a:gridCol w="1392155">
                  <a:extLst>
                    <a:ext uri="{9D8B030D-6E8A-4147-A177-3AD203B41FA5}">
                      <a16:colId xmlns:a16="http://schemas.microsoft.com/office/drawing/2014/main" xmlns="" val="20003"/>
                    </a:ext>
                  </a:extLst>
                </a:gridCol>
                <a:gridCol w="1392155">
                  <a:extLst>
                    <a:ext uri="{9D8B030D-6E8A-4147-A177-3AD203B41FA5}">
                      <a16:colId xmlns:a16="http://schemas.microsoft.com/office/drawing/2014/main" xmlns="" val="20004"/>
                    </a:ext>
                  </a:extLst>
                </a:gridCol>
                <a:gridCol w="1392155">
                  <a:extLst>
                    <a:ext uri="{9D8B030D-6E8A-4147-A177-3AD203B41FA5}">
                      <a16:colId xmlns:a16="http://schemas.microsoft.com/office/drawing/2014/main" xmlns="" val="20005"/>
                    </a:ext>
                  </a:extLst>
                </a:gridCol>
              </a:tblGrid>
              <a:tr h="714892">
                <a:tc>
                  <a:txBody>
                    <a:bodyPr/>
                    <a:lstStyle/>
                    <a:p>
                      <a:pPr algn="ctr" fontAlgn="b"/>
                      <a:r>
                        <a:rPr lang="en-ZA" sz="1800" b="1" u="none" strike="noStrike" dirty="0">
                          <a:effectLst/>
                        </a:rPr>
                        <a:t>PROVINCE</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rPr>
                        <a:t>TARGET</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rPr>
                        <a:t>ACTUAL</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rPr>
                        <a:t>VARIANCE</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rPr>
                        <a:t>COMPLIANT</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rPr>
                        <a:t>NON-COMPLIANT</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00"/>
                  </a:ext>
                </a:extLst>
              </a:tr>
              <a:tr h="236465">
                <a:tc>
                  <a:txBody>
                    <a:bodyPr/>
                    <a:lstStyle/>
                    <a:p>
                      <a:pPr algn="ctr" fontAlgn="b"/>
                      <a:r>
                        <a:rPr lang="en-ZA" sz="1800" b="1" u="none" strike="noStrike" dirty="0">
                          <a:effectLst/>
                        </a:rPr>
                        <a:t>EC</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720</a:t>
                      </a:r>
                      <a:endParaRPr lang="en-ZA" sz="18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714</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-6</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635</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79</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1"/>
                  </a:ext>
                </a:extLst>
              </a:tr>
              <a:tr h="236465">
                <a:tc>
                  <a:txBody>
                    <a:bodyPr/>
                    <a:lstStyle/>
                    <a:p>
                      <a:pPr algn="ctr" fontAlgn="b"/>
                      <a:r>
                        <a:rPr lang="en-ZA" sz="1800" b="1" u="none" strike="noStrike" dirty="0">
                          <a:effectLst/>
                        </a:rPr>
                        <a:t>FS</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192</a:t>
                      </a:r>
                      <a:endParaRPr lang="en-ZA" sz="18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377</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185</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304</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73</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2"/>
                  </a:ext>
                </a:extLst>
              </a:tr>
              <a:tr h="236465">
                <a:tc>
                  <a:txBody>
                    <a:bodyPr/>
                    <a:lstStyle/>
                    <a:p>
                      <a:pPr algn="ctr" fontAlgn="b"/>
                      <a:r>
                        <a:rPr lang="en-ZA" sz="1800" b="1" u="none" strike="noStrike" dirty="0">
                          <a:effectLst/>
                        </a:rPr>
                        <a:t>GP</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1800</a:t>
                      </a:r>
                      <a:endParaRPr lang="en-ZA" sz="18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723</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-1077</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568</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155</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3"/>
                  </a:ext>
                </a:extLst>
              </a:tr>
              <a:tr h="236465">
                <a:tc>
                  <a:txBody>
                    <a:bodyPr/>
                    <a:lstStyle/>
                    <a:p>
                      <a:pPr algn="ctr" fontAlgn="b"/>
                      <a:r>
                        <a:rPr lang="en-ZA" sz="1800" b="1" u="none" strike="noStrike" dirty="0">
                          <a:effectLst/>
                        </a:rPr>
                        <a:t>KZN</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900</a:t>
                      </a:r>
                      <a:endParaRPr lang="en-ZA" sz="18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861</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-39</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351</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510</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4"/>
                  </a:ext>
                </a:extLst>
              </a:tr>
              <a:tr h="236465">
                <a:tc>
                  <a:txBody>
                    <a:bodyPr/>
                    <a:lstStyle/>
                    <a:p>
                      <a:pPr algn="ctr" fontAlgn="b"/>
                      <a:r>
                        <a:rPr lang="en-ZA" sz="1800" b="1" u="none" strike="noStrike" dirty="0">
                          <a:effectLst/>
                        </a:rPr>
                        <a:t>LP</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180</a:t>
                      </a:r>
                      <a:endParaRPr lang="en-ZA" sz="18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177</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-3</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136</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41</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5"/>
                  </a:ext>
                </a:extLst>
              </a:tr>
              <a:tr h="236465">
                <a:tc>
                  <a:txBody>
                    <a:bodyPr/>
                    <a:lstStyle/>
                    <a:p>
                      <a:pPr algn="ctr" fontAlgn="b"/>
                      <a:r>
                        <a:rPr lang="en-ZA" sz="1800" b="1" u="none" strike="noStrike" dirty="0">
                          <a:effectLst/>
                        </a:rPr>
                        <a:t>MP</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468</a:t>
                      </a:r>
                      <a:endParaRPr lang="en-ZA" sz="18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487</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19</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320</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167</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6"/>
                  </a:ext>
                </a:extLst>
              </a:tr>
              <a:tr h="236465">
                <a:tc>
                  <a:txBody>
                    <a:bodyPr/>
                    <a:lstStyle/>
                    <a:p>
                      <a:pPr algn="ctr" fontAlgn="b"/>
                      <a:r>
                        <a:rPr lang="en-ZA" sz="1800" b="1" u="none" strike="noStrike" dirty="0">
                          <a:effectLst/>
                        </a:rPr>
                        <a:t>NC</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72</a:t>
                      </a:r>
                      <a:endParaRPr lang="en-ZA" sz="18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71</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19</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52</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7"/>
                  </a:ext>
                </a:extLst>
              </a:tr>
              <a:tr h="236465">
                <a:tc>
                  <a:txBody>
                    <a:bodyPr/>
                    <a:lstStyle/>
                    <a:p>
                      <a:pPr algn="ctr" fontAlgn="b"/>
                      <a:r>
                        <a:rPr lang="en-ZA" sz="1800" b="1" u="none" strike="noStrike" dirty="0">
                          <a:effectLst/>
                        </a:rPr>
                        <a:t>NW</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180</a:t>
                      </a:r>
                      <a:endParaRPr lang="en-ZA" sz="18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132</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-48</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95</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47</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8"/>
                  </a:ext>
                </a:extLst>
              </a:tr>
              <a:tr h="236465">
                <a:tc>
                  <a:txBody>
                    <a:bodyPr/>
                    <a:lstStyle/>
                    <a:p>
                      <a:pPr algn="ctr" fontAlgn="b"/>
                      <a:r>
                        <a:rPr lang="en-ZA" sz="1800" b="1" u="none" strike="noStrike" dirty="0">
                          <a:effectLst/>
                        </a:rPr>
                        <a:t>WC</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1080</a:t>
                      </a:r>
                      <a:endParaRPr lang="en-ZA" sz="18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1085</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5</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764</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321</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9"/>
                  </a:ext>
                </a:extLst>
              </a:tr>
              <a:tr h="166012">
                <a:tc>
                  <a:txBody>
                    <a:bodyPr/>
                    <a:lstStyle/>
                    <a:p>
                      <a:pPr algn="ctr" fontAlgn="b"/>
                      <a:r>
                        <a:rPr lang="en-ZA" sz="1800" b="1" u="none" strike="noStrike" dirty="0">
                          <a:effectLst/>
                        </a:rPr>
                        <a:t>TOTAL</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1" u="none" strike="noStrike" kern="1200" dirty="0" smtClean="0">
                          <a:solidFill>
                            <a:schemeClr val="dk1"/>
                          </a:solidFill>
                          <a:effectLst/>
                          <a:latin typeface="+mn-lt"/>
                          <a:ea typeface="+mn-ea"/>
                          <a:cs typeface="+mn-cs"/>
                        </a:rPr>
                        <a:t>5 592</a:t>
                      </a:r>
                      <a:endParaRPr lang="en-ZA" sz="1800" b="1" u="none" strike="noStrike" kern="1200" dirty="0">
                        <a:solidFill>
                          <a:schemeClr val="dk1"/>
                        </a:solidFill>
                        <a:effectLst/>
                        <a:latin typeface="+mn-lt"/>
                        <a:ea typeface="+mn-ea"/>
                        <a:cs typeface="+mn-cs"/>
                      </a:endParaRPr>
                    </a:p>
                  </a:txBody>
                  <a:tcPr marL="68580" marR="68580" marT="0" marB="0" anchor="ctr">
                    <a:solidFill>
                      <a:schemeClr val="accent2">
                        <a:lumMod val="60000"/>
                        <a:lumOff val="40000"/>
                      </a:schemeClr>
                    </a:solidFill>
                  </a:tcPr>
                </a:tc>
                <a:tc>
                  <a:txBody>
                    <a:bodyPr/>
                    <a:lstStyle/>
                    <a:p>
                      <a:pPr algn="ctr" fontAlgn="b"/>
                      <a:r>
                        <a:rPr lang="en-ZA" sz="1800" b="1" u="none" strike="noStrike" kern="1200" dirty="0" smtClean="0">
                          <a:solidFill>
                            <a:schemeClr val="dk1"/>
                          </a:solidFill>
                          <a:effectLst/>
                          <a:latin typeface="+mn-lt"/>
                          <a:ea typeface="+mn-ea"/>
                          <a:cs typeface="+mn-cs"/>
                        </a:rPr>
                        <a:t>4 627</a:t>
                      </a:r>
                      <a:endParaRPr lang="en-ZA" sz="18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tc>
                  <a:txBody>
                    <a:bodyPr/>
                    <a:lstStyle/>
                    <a:p>
                      <a:pPr algn="ctr" fontAlgn="b"/>
                      <a:r>
                        <a:rPr lang="en-ZA" sz="1800" b="1" u="none" strike="noStrike" kern="1200" dirty="0" smtClean="0">
                          <a:solidFill>
                            <a:schemeClr val="dk1"/>
                          </a:solidFill>
                          <a:effectLst/>
                          <a:latin typeface="+mn-lt"/>
                          <a:ea typeface="+mn-ea"/>
                          <a:cs typeface="+mn-cs"/>
                        </a:rPr>
                        <a:t>-965</a:t>
                      </a:r>
                      <a:endParaRPr lang="en-ZA" sz="18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tc>
                  <a:txBody>
                    <a:bodyPr/>
                    <a:lstStyle/>
                    <a:p>
                      <a:pPr algn="ctr" fontAlgn="b"/>
                      <a:r>
                        <a:rPr lang="en-ZA" sz="1800" b="1" u="none" strike="noStrike" kern="1200" dirty="0" smtClean="0">
                          <a:solidFill>
                            <a:schemeClr val="dk1"/>
                          </a:solidFill>
                          <a:effectLst/>
                          <a:latin typeface="+mn-lt"/>
                          <a:ea typeface="+mn-ea"/>
                          <a:cs typeface="+mn-cs"/>
                        </a:rPr>
                        <a:t>3 192</a:t>
                      </a:r>
                      <a:endParaRPr lang="en-ZA" sz="18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tc>
                  <a:txBody>
                    <a:bodyPr/>
                    <a:lstStyle/>
                    <a:p>
                      <a:pPr algn="ctr" fontAlgn="b"/>
                      <a:r>
                        <a:rPr lang="en-ZA" sz="1800" b="1" u="none" strike="noStrike" kern="1200" dirty="0" smtClean="0">
                          <a:solidFill>
                            <a:schemeClr val="dk1"/>
                          </a:solidFill>
                          <a:effectLst/>
                          <a:latin typeface="+mn-lt"/>
                          <a:ea typeface="+mn-ea"/>
                          <a:cs typeface="+mn-cs"/>
                        </a:rPr>
                        <a:t>1 445</a:t>
                      </a:r>
                      <a:endParaRPr lang="en-ZA" sz="18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10"/>
                  </a:ext>
                </a:extLst>
              </a:tr>
            </a:tbl>
          </a:graphicData>
        </a:graphic>
      </p:graphicFrame>
      <p:sp>
        <p:nvSpPr>
          <p:cNvPr id="7" name="Slide Number Placeholder 6"/>
          <p:cNvSpPr>
            <a:spLocks noGrp="1"/>
          </p:cNvSpPr>
          <p:nvPr>
            <p:ph type="sldNum" sz="quarter" idx="12"/>
          </p:nvPr>
        </p:nvSpPr>
        <p:spPr/>
        <p:txBody>
          <a:bodyPr/>
          <a:lstStyle/>
          <a:p>
            <a:fld id="{96CA8298-9D91-4CF9-AB6A-504DBB769D5D}" type="slidenum">
              <a:rPr lang="en-US" smtClean="0"/>
              <a:pPr/>
              <a:t>24</a:t>
            </a:fld>
            <a:endParaRPr lang="en-US" dirty="0"/>
          </a:p>
        </p:txBody>
      </p:sp>
    </p:spTree>
    <p:extLst>
      <p:ext uri="{BB962C8B-B14F-4D97-AF65-F5344CB8AC3E}">
        <p14:creationId xmlns:p14="http://schemas.microsoft.com/office/powerpoint/2010/main" xmlns="" val="220332319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EE PROCEDURAL INSPECTIONS SECTOR ANALYSIS</a:t>
            </a:r>
            <a:endParaRPr lang="en-ZA"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31147529"/>
              </p:ext>
            </p:extLst>
          </p:nvPr>
        </p:nvGraphicFramePr>
        <p:xfrm>
          <a:off x="251520" y="1600200"/>
          <a:ext cx="8640960" cy="492514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96CA8298-9D91-4CF9-AB6A-504DBB769D5D}" type="slidenum">
              <a:rPr lang="en-US" smtClean="0"/>
              <a:pPr/>
              <a:t>25</a:t>
            </a:fld>
            <a:endParaRPr lang="en-US" dirty="0"/>
          </a:p>
        </p:txBody>
      </p:sp>
    </p:spTree>
    <p:extLst>
      <p:ext uri="{BB962C8B-B14F-4D97-AF65-F5344CB8AC3E}">
        <p14:creationId xmlns:p14="http://schemas.microsoft.com/office/powerpoint/2010/main" xmlns="" val="158789431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EMPLOYMENT EQUITY </a:t>
            </a:r>
            <a:r>
              <a:rPr lang="en-ZA" sz="2400" b="1" dirty="0" smtClean="0"/>
              <a:t>PROCEDURAL: AREAS </a:t>
            </a:r>
            <a:r>
              <a:rPr lang="en-ZA" sz="2400" b="1" dirty="0"/>
              <a:t>OF NON-COMPLIANCE</a:t>
            </a:r>
          </a:p>
        </p:txBody>
      </p:sp>
      <p:sp>
        <p:nvSpPr>
          <p:cNvPr id="3" name="Content Placeholder 2"/>
          <p:cNvSpPr>
            <a:spLocks noGrp="1"/>
          </p:cNvSpPr>
          <p:nvPr>
            <p:ph idx="1"/>
          </p:nvPr>
        </p:nvSpPr>
        <p:spPr>
          <a:xfrm>
            <a:off x="323528" y="1412776"/>
            <a:ext cx="8496944" cy="4997152"/>
          </a:xfrm>
        </p:spPr>
        <p:txBody>
          <a:bodyPr/>
          <a:lstStyle/>
          <a:p>
            <a:pPr marL="0" indent="0">
              <a:buNone/>
            </a:pPr>
            <a:r>
              <a:rPr lang="en-ZA" sz="1800" b="1" dirty="0" smtClean="0">
                <a:cs typeface="Arial" panose="020B0604020202020204" pitchFamily="34" charset="0"/>
              </a:rPr>
              <a:t>The following are the prominent areas of non compliance:</a:t>
            </a:r>
          </a:p>
          <a:p>
            <a:endParaRPr lang="en-ZA" sz="1800" dirty="0">
              <a:cs typeface="Arial" panose="020B0604020202020204" pitchFamily="34" charset="0"/>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ZA" sz="1800" kern="0" dirty="0">
                <a:solidFill>
                  <a:srgbClr val="2F1311"/>
                </a:solidFill>
                <a:ea typeface="ＭＳ Ｐゴシック" pitchFamily="80" charset="-128"/>
              </a:rPr>
              <a:t>There are  consultative forums however not properly constituted as required by S16 read with 17 of the EE Act</a:t>
            </a:r>
          </a:p>
          <a:p>
            <a:pPr marL="355600" lvl="0" indent="-355600" algn="just" defTabSz="914400" eaLnBrk="1" hangingPunct="1">
              <a:lnSpc>
                <a:spcPct val="80000"/>
              </a:lnSpc>
              <a:spcBef>
                <a:spcPct val="0"/>
              </a:spcBef>
              <a:spcAft>
                <a:spcPct val="120000"/>
              </a:spcAft>
              <a:buFont typeface="Wingdings" pitchFamily="2" charset="2"/>
              <a:buChar char="§"/>
              <a:defRPr/>
            </a:pPr>
            <a:r>
              <a:rPr lang="en-ZA" sz="1800" kern="0" dirty="0">
                <a:solidFill>
                  <a:srgbClr val="2F1311"/>
                </a:solidFill>
                <a:ea typeface="ＭＳ Ｐゴシック" pitchFamily="80" charset="-128"/>
              </a:rPr>
              <a:t>Assigned Senior EE Managers are junior staff members who do not have the necessary authority or resources to execute their mandate as required by S24</a:t>
            </a:r>
          </a:p>
          <a:p>
            <a:pPr marL="355600" lvl="0" indent="-355600" algn="just" defTabSz="914400" eaLnBrk="1" hangingPunct="1">
              <a:lnSpc>
                <a:spcPct val="80000"/>
              </a:lnSpc>
              <a:spcBef>
                <a:spcPct val="0"/>
              </a:spcBef>
              <a:spcAft>
                <a:spcPct val="120000"/>
              </a:spcAft>
              <a:buFont typeface="Wingdings" pitchFamily="2" charset="2"/>
              <a:buChar char="§"/>
              <a:defRPr/>
            </a:pPr>
            <a:r>
              <a:rPr lang="en-ZA" sz="1800" kern="0" dirty="0">
                <a:solidFill>
                  <a:srgbClr val="2F1311"/>
                </a:solidFill>
                <a:ea typeface="ＭＳ Ｐゴシック" pitchFamily="80" charset="-128"/>
              </a:rPr>
              <a:t>Failure to prepare analysis reports as required by section 19</a:t>
            </a:r>
          </a:p>
          <a:p>
            <a:pPr marL="355600" lvl="0" indent="-355600" algn="just" defTabSz="914400" eaLnBrk="1" hangingPunct="1">
              <a:lnSpc>
                <a:spcPct val="80000"/>
              </a:lnSpc>
              <a:spcBef>
                <a:spcPct val="0"/>
              </a:spcBef>
              <a:spcAft>
                <a:spcPct val="120000"/>
              </a:spcAft>
              <a:buFont typeface="Wingdings" pitchFamily="2" charset="2"/>
              <a:buChar char="§"/>
              <a:defRPr/>
            </a:pPr>
            <a:r>
              <a:rPr lang="en-ZA" sz="1800" kern="0" dirty="0">
                <a:solidFill>
                  <a:srgbClr val="2F1311"/>
                </a:solidFill>
                <a:ea typeface="ＭＳ Ｐゴシック" pitchFamily="80" charset="-128"/>
              </a:rPr>
              <a:t>Employers submit defective Employment Equity Plans which hinders transformation</a:t>
            </a:r>
            <a:r>
              <a:rPr lang="en-ZA" sz="1800" kern="0" dirty="0" smtClean="0">
                <a:solidFill>
                  <a:srgbClr val="2F1311"/>
                </a:solidFill>
                <a:ea typeface="ＭＳ Ｐゴシック" pitchFamily="80" charset="-128"/>
              </a:rPr>
              <a:t>.</a:t>
            </a:r>
          </a:p>
          <a:p>
            <a:pPr marL="355600" lvl="0" indent="-355600" algn="just" defTabSz="914400" eaLnBrk="1" hangingPunct="1">
              <a:lnSpc>
                <a:spcPct val="80000"/>
              </a:lnSpc>
              <a:spcBef>
                <a:spcPct val="0"/>
              </a:spcBef>
              <a:spcAft>
                <a:spcPct val="120000"/>
              </a:spcAft>
              <a:buFont typeface="Wingdings" pitchFamily="2" charset="2"/>
              <a:buChar char="§"/>
              <a:defRPr/>
            </a:pPr>
            <a:r>
              <a:rPr lang="en-ZA" sz="1800" kern="0" dirty="0" smtClean="0">
                <a:solidFill>
                  <a:srgbClr val="2F1311"/>
                </a:solidFill>
                <a:ea typeface="ＭＳ Ｐゴシック" pitchFamily="80" charset="-128"/>
              </a:rPr>
              <a:t>Failure to submit EE Reports as required by section 21</a:t>
            </a:r>
            <a:endParaRPr lang="en-ZA" sz="1800" kern="0" dirty="0">
              <a:solidFill>
                <a:srgbClr val="2F1311"/>
              </a:solidFill>
              <a:ea typeface="ＭＳ Ｐゴシック" pitchFamily="80" charset="-128"/>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US" sz="1800" kern="0" dirty="0">
                <a:solidFill>
                  <a:srgbClr val="2F1311"/>
                </a:solidFill>
                <a:ea typeface="ＭＳ Ｐゴシック" pitchFamily="80" charset="-128"/>
              </a:rPr>
              <a:t>There are no communication strategies in place to inform the employees of the EE Act as required by section 25.</a:t>
            </a:r>
          </a:p>
          <a:p>
            <a:pPr marL="355600" lvl="0" indent="-355600" algn="just" defTabSz="914400" eaLnBrk="1" hangingPunct="1">
              <a:lnSpc>
                <a:spcPct val="80000"/>
              </a:lnSpc>
              <a:spcBef>
                <a:spcPct val="0"/>
              </a:spcBef>
              <a:spcAft>
                <a:spcPct val="120000"/>
              </a:spcAft>
              <a:buFont typeface="Wingdings" pitchFamily="2" charset="2"/>
              <a:buChar char="§"/>
              <a:defRPr/>
            </a:pPr>
            <a:r>
              <a:rPr lang="en-US" sz="1800" kern="0" dirty="0">
                <a:solidFill>
                  <a:srgbClr val="2F1311"/>
                </a:solidFill>
                <a:ea typeface="ＭＳ Ｐゴシック" pitchFamily="80" charset="-128"/>
              </a:rPr>
              <a:t>Failure to keep records as required by S26</a:t>
            </a:r>
          </a:p>
          <a:p>
            <a:pPr>
              <a:buFont typeface="Wingdings" panose="05000000000000000000" pitchFamily="2" charset="2"/>
              <a:buChar char="§"/>
            </a:pPr>
            <a:endParaRPr lang="en-ZA"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6CA8298-9D91-4CF9-AB6A-504DBB769D5D}" type="slidenum">
              <a:rPr lang="en-US" smtClean="0"/>
              <a:pPr/>
              <a:t>26</a:t>
            </a:fld>
            <a:endParaRPr lang="en-US" dirty="0"/>
          </a:p>
        </p:txBody>
      </p:sp>
    </p:spTree>
    <p:extLst>
      <p:ext uri="{BB962C8B-B14F-4D97-AF65-F5344CB8AC3E}">
        <p14:creationId xmlns:p14="http://schemas.microsoft.com/office/powerpoint/2010/main" xmlns="" val="252004422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INTERVENTIONS TO IMPROVE COMPLIANCE</a:t>
            </a:r>
            <a:endParaRPr lang="en-ZA" sz="2800" b="1" dirty="0"/>
          </a:p>
        </p:txBody>
      </p:sp>
      <p:sp>
        <p:nvSpPr>
          <p:cNvPr id="3" name="Content Placeholder 2"/>
          <p:cNvSpPr>
            <a:spLocks noGrp="1"/>
          </p:cNvSpPr>
          <p:nvPr>
            <p:ph idx="1"/>
          </p:nvPr>
        </p:nvSpPr>
        <p:spPr>
          <a:xfrm>
            <a:off x="467544" y="1484784"/>
            <a:ext cx="8229600" cy="4525963"/>
          </a:xfrm>
        </p:spPr>
        <p:txBody>
          <a:bodyPr/>
          <a:lstStyle/>
          <a:p>
            <a:pPr marL="0" lvl="0" indent="0">
              <a:buNone/>
            </a:pPr>
            <a:r>
              <a:rPr lang="en-ZA" sz="2400" b="1" dirty="0">
                <a:solidFill>
                  <a:prstClr val="black"/>
                </a:solidFill>
              </a:rPr>
              <a:t>The following interventions to improve EE enforcement were put in place:</a:t>
            </a:r>
          </a:p>
          <a:p>
            <a:pPr marL="0" lvl="0" indent="0">
              <a:buNone/>
            </a:pPr>
            <a:endParaRPr lang="en-ZA" sz="2000" dirty="0">
              <a:solidFill>
                <a:prstClr val="black"/>
              </a:solidFill>
            </a:endParaRPr>
          </a:p>
          <a:p>
            <a:pPr lvl="0"/>
            <a:r>
              <a:rPr lang="en-ZA" dirty="0">
                <a:solidFill>
                  <a:prstClr val="black"/>
                </a:solidFill>
              </a:rPr>
              <a:t>Enforcement of EEA 12 and EEA 13 templates to comply: companies provided with the </a:t>
            </a:r>
            <a:r>
              <a:rPr lang="en-ZA" dirty="0" smtClean="0">
                <a:solidFill>
                  <a:prstClr val="black"/>
                </a:solidFill>
              </a:rPr>
              <a:t>templates.</a:t>
            </a:r>
          </a:p>
          <a:p>
            <a:pPr lvl="0"/>
            <a:endParaRPr lang="en-ZA" sz="2000" dirty="0">
              <a:solidFill>
                <a:prstClr val="black"/>
              </a:solidFill>
            </a:endParaRPr>
          </a:p>
          <a:p>
            <a:pPr lvl="0"/>
            <a:r>
              <a:rPr lang="en-ZA" dirty="0">
                <a:solidFill>
                  <a:prstClr val="black"/>
                </a:solidFill>
              </a:rPr>
              <a:t>Advocacy sessions conducted with EE Forums to provide technical guidance in understanding their roles and </a:t>
            </a:r>
            <a:r>
              <a:rPr lang="en-ZA" dirty="0" smtClean="0">
                <a:solidFill>
                  <a:prstClr val="black"/>
                </a:solidFill>
              </a:rPr>
              <a:t>responsibilities.</a:t>
            </a:r>
            <a:endParaRPr lang="en-ZA" dirty="0">
              <a:solidFill>
                <a:prstClr val="black"/>
              </a:solidFill>
            </a:endParaRPr>
          </a:p>
          <a:p>
            <a:endParaRPr lang="en-ZA"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27</a:t>
            </a:fld>
            <a:endParaRPr lang="en-US" dirty="0"/>
          </a:p>
        </p:txBody>
      </p:sp>
    </p:spTree>
    <p:extLst>
      <p:ext uri="{BB962C8B-B14F-4D97-AF65-F5344CB8AC3E}">
        <p14:creationId xmlns:p14="http://schemas.microsoft.com/office/powerpoint/2010/main" xmlns="" val="275065822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BASIC </a:t>
            </a:r>
            <a:r>
              <a:rPr lang="en-ZA" sz="2400" b="1" dirty="0" smtClean="0"/>
              <a:t>CONDITIONS </a:t>
            </a:r>
            <a:r>
              <a:rPr lang="en-ZA" sz="2400" b="1" dirty="0"/>
              <a:t>OF EMPLOYMENT </a:t>
            </a:r>
            <a:r>
              <a:rPr lang="en-ZA" sz="2400" b="1" dirty="0" smtClean="0"/>
              <a:t>ACT</a:t>
            </a:r>
            <a:endParaRPr lang="en-ZA" sz="2400" b="1" dirty="0"/>
          </a:p>
        </p:txBody>
      </p:sp>
      <p:sp>
        <p:nvSpPr>
          <p:cNvPr id="3" name="Content Placeholder 2"/>
          <p:cNvSpPr>
            <a:spLocks noGrp="1"/>
          </p:cNvSpPr>
          <p:nvPr>
            <p:ph idx="1"/>
          </p:nvPr>
        </p:nvSpPr>
        <p:spPr>
          <a:xfrm>
            <a:off x="251520" y="1340768"/>
            <a:ext cx="8784976" cy="5328592"/>
          </a:xfrm>
        </p:spPr>
        <p:txBody>
          <a:bodyPr/>
          <a:lstStyle/>
          <a:p>
            <a:pPr algn="just"/>
            <a:r>
              <a:rPr lang="en-ZA" sz="1600" b="1" dirty="0" smtClean="0">
                <a:solidFill>
                  <a:srgbClr val="FF0000"/>
                </a:solidFill>
              </a:rPr>
              <a:t>NOT ACHIEVED</a:t>
            </a:r>
          </a:p>
          <a:p>
            <a:pPr marL="0" lvl="0" indent="0">
              <a:buNone/>
            </a:pPr>
            <a:r>
              <a:rPr lang="en-ZA" sz="1600" dirty="0" smtClean="0">
                <a:cs typeface="Arial" panose="020B0604020202020204" pitchFamily="34" charset="0"/>
              </a:rPr>
              <a:t>The annual target was 168 432 inspections were conducted.  Of those inspected 145 025 were found compliant and 20 922 were non-compliant.</a:t>
            </a:r>
            <a:endParaRPr lang="en-ZA" sz="1600" dirty="0">
              <a:cs typeface="Arial" panose="020B0604020202020204" pitchFamily="34" charset="0"/>
            </a:endParaRPr>
          </a:p>
          <a:p>
            <a:pPr marL="0" indent="0" algn="just">
              <a:buNone/>
            </a:pPr>
            <a:endParaRPr lang="en-ZA" sz="2400"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385256754"/>
              </p:ext>
            </p:extLst>
          </p:nvPr>
        </p:nvGraphicFramePr>
        <p:xfrm>
          <a:off x="251520" y="2348876"/>
          <a:ext cx="8640960" cy="4176465"/>
        </p:xfrm>
        <a:graphic>
          <a:graphicData uri="http://schemas.openxmlformats.org/drawingml/2006/table">
            <a:tbl>
              <a:tblPr>
                <a:tableStyleId>{5C22544A-7EE6-4342-B048-85BDC9FD1C3A}</a:tableStyleId>
              </a:tblPr>
              <a:tblGrid>
                <a:gridCol w="144016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gridCol w="1440160">
                  <a:extLst>
                    <a:ext uri="{9D8B030D-6E8A-4147-A177-3AD203B41FA5}">
                      <a16:colId xmlns:a16="http://schemas.microsoft.com/office/drawing/2014/main" xmlns="" val="20005"/>
                    </a:ext>
                  </a:extLst>
                </a:gridCol>
              </a:tblGrid>
              <a:tr h="721785">
                <a:tc>
                  <a:txBody>
                    <a:bodyPr/>
                    <a:lstStyle/>
                    <a:p>
                      <a:pPr algn="ctr"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rPr>
                        <a:t>TARGET</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rPr>
                        <a:t>ACTUAL</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rPr>
                        <a:t>VARIANCE</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rPr>
                        <a:t>COMPLIANT</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rPr>
                        <a:t>NON-COMPLIANT</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00"/>
                  </a:ext>
                </a:extLst>
              </a:tr>
              <a:tr h="345468">
                <a:tc>
                  <a:txBody>
                    <a:bodyPr/>
                    <a:lstStyle/>
                    <a:p>
                      <a:pPr algn="ctr" fontAlgn="b"/>
                      <a:r>
                        <a:rPr lang="en-ZA" sz="1600" b="1" u="none" strike="noStrike" dirty="0">
                          <a:effectLst/>
                        </a:rPr>
                        <a:t>EC</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16 716</a:t>
                      </a:r>
                      <a:endParaRPr lang="en-ZA" sz="16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600" b="0" u="none" strike="noStrike" kern="1200" dirty="0" smtClean="0">
                          <a:solidFill>
                            <a:schemeClr val="dk1"/>
                          </a:solidFill>
                          <a:effectLst/>
                          <a:latin typeface="+mn-lt"/>
                          <a:ea typeface="+mn-ea"/>
                          <a:cs typeface="+mn-cs"/>
                        </a:rPr>
                        <a:t>19 538</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2822</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17 591</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1 947</a:t>
                      </a:r>
                      <a:endParaRPr lang="en-ZA" sz="16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1"/>
                  </a:ext>
                </a:extLst>
              </a:tr>
              <a:tr h="345468">
                <a:tc>
                  <a:txBody>
                    <a:bodyPr/>
                    <a:lstStyle/>
                    <a:p>
                      <a:pPr algn="ctr" fontAlgn="b"/>
                      <a:r>
                        <a:rPr lang="en-ZA" sz="1600" b="1" u="none" strike="noStrike" dirty="0">
                          <a:effectLst/>
                        </a:rPr>
                        <a:t>FS</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14 028</a:t>
                      </a:r>
                      <a:endParaRPr lang="en-ZA" sz="16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600" b="0" u="none" strike="noStrike" kern="1200" dirty="0" smtClean="0">
                          <a:solidFill>
                            <a:schemeClr val="dk1"/>
                          </a:solidFill>
                          <a:effectLst/>
                          <a:latin typeface="+mn-lt"/>
                          <a:ea typeface="+mn-ea"/>
                          <a:cs typeface="+mn-cs"/>
                        </a:rPr>
                        <a:t>15 340</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1312</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14 270</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1 070</a:t>
                      </a:r>
                      <a:endParaRPr lang="en-ZA" sz="16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2"/>
                  </a:ext>
                </a:extLst>
              </a:tr>
              <a:tr h="345468">
                <a:tc>
                  <a:txBody>
                    <a:bodyPr/>
                    <a:lstStyle/>
                    <a:p>
                      <a:pPr algn="ctr" fontAlgn="b"/>
                      <a:r>
                        <a:rPr lang="en-ZA" sz="1600" b="1" u="none" strike="noStrike" dirty="0">
                          <a:effectLst/>
                        </a:rPr>
                        <a:t>GP</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40 680</a:t>
                      </a:r>
                      <a:endParaRPr lang="en-ZA" sz="16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600" b="0" u="none" strike="noStrike" kern="1200" dirty="0" smtClean="0">
                          <a:solidFill>
                            <a:schemeClr val="dk1"/>
                          </a:solidFill>
                          <a:effectLst/>
                          <a:latin typeface="+mn-lt"/>
                          <a:ea typeface="+mn-ea"/>
                          <a:cs typeface="+mn-cs"/>
                        </a:rPr>
                        <a:t>33 613</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7067</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30 498</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2 821</a:t>
                      </a:r>
                      <a:endParaRPr lang="en-ZA" sz="16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3"/>
                  </a:ext>
                </a:extLst>
              </a:tr>
              <a:tr h="345468">
                <a:tc>
                  <a:txBody>
                    <a:bodyPr/>
                    <a:lstStyle/>
                    <a:p>
                      <a:pPr algn="ctr" fontAlgn="b"/>
                      <a:r>
                        <a:rPr lang="en-ZA" sz="1600" b="1" u="none" strike="noStrike" dirty="0">
                          <a:effectLst/>
                        </a:rPr>
                        <a:t>KZN</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35 496</a:t>
                      </a:r>
                      <a:endParaRPr lang="en-ZA" sz="16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600" b="0" u="none" strike="noStrike" kern="1200" dirty="0" smtClean="0">
                          <a:solidFill>
                            <a:schemeClr val="dk1"/>
                          </a:solidFill>
                          <a:effectLst/>
                          <a:latin typeface="+mn-lt"/>
                          <a:ea typeface="+mn-ea"/>
                          <a:cs typeface="+mn-cs"/>
                        </a:rPr>
                        <a:t>35 779</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283</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29 565</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6 211</a:t>
                      </a:r>
                      <a:endParaRPr lang="en-ZA" sz="16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4"/>
                  </a:ext>
                </a:extLst>
              </a:tr>
              <a:tr h="345468">
                <a:tc>
                  <a:txBody>
                    <a:bodyPr/>
                    <a:lstStyle/>
                    <a:p>
                      <a:pPr algn="ctr" fontAlgn="b"/>
                      <a:r>
                        <a:rPr lang="en-ZA" sz="1600" b="1" u="none" strike="noStrike" dirty="0">
                          <a:effectLst/>
                        </a:rPr>
                        <a:t>LP</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16 032</a:t>
                      </a:r>
                      <a:endParaRPr lang="en-ZA" sz="16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600" b="0" u="none" strike="noStrike" kern="1200" dirty="0" smtClean="0">
                          <a:solidFill>
                            <a:schemeClr val="dk1"/>
                          </a:solidFill>
                          <a:effectLst/>
                          <a:latin typeface="+mn-lt"/>
                          <a:ea typeface="+mn-ea"/>
                          <a:cs typeface="+mn-cs"/>
                        </a:rPr>
                        <a:t>15 810</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-222</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14 091</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1 718</a:t>
                      </a:r>
                      <a:endParaRPr lang="en-ZA" sz="16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5"/>
                  </a:ext>
                </a:extLst>
              </a:tr>
              <a:tr h="345468">
                <a:tc>
                  <a:txBody>
                    <a:bodyPr/>
                    <a:lstStyle/>
                    <a:p>
                      <a:pPr algn="ctr" fontAlgn="b"/>
                      <a:r>
                        <a:rPr lang="en-ZA" sz="1600" b="1" u="none" strike="noStrike" dirty="0">
                          <a:solidFill>
                            <a:schemeClr val="tx1"/>
                          </a:solidFill>
                          <a:effectLst/>
                        </a:rPr>
                        <a:t>MP</a:t>
                      </a:r>
                      <a:endParaRPr lang="en-ZA" sz="1600" b="1" i="0" u="none" strike="noStrike" dirty="0">
                        <a:solidFill>
                          <a:schemeClr val="tx1"/>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12 636</a:t>
                      </a:r>
                      <a:endParaRPr lang="en-ZA" sz="16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600" b="0" u="none" strike="noStrike" kern="1200" dirty="0" smtClean="0">
                          <a:solidFill>
                            <a:schemeClr val="dk1"/>
                          </a:solidFill>
                          <a:effectLst/>
                          <a:latin typeface="+mn-lt"/>
                          <a:ea typeface="+mn-ea"/>
                          <a:cs typeface="+mn-cs"/>
                        </a:rPr>
                        <a:t>12 717</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81</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11 496</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1 253</a:t>
                      </a:r>
                      <a:endParaRPr lang="en-ZA" sz="16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6"/>
                  </a:ext>
                </a:extLst>
              </a:tr>
              <a:tr h="345468">
                <a:tc>
                  <a:txBody>
                    <a:bodyPr/>
                    <a:lstStyle/>
                    <a:p>
                      <a:pPr algn="ctr" fontAlgn="b"/>
                      <a:r>
                        <a:rPr lang="en-ZA" sz="1600" b="1" u="none" strike="noStrike" dirty="0">
                          <a:solidFill>
                            <a:schemeClr val="tx1"/>
                          </a:solidFill>
                          <a:effectLst/>
                        </a:rPr>
                        <a:t>NW</a:t>
                      </a:r>
                      <a:endParaRPr lang="en-ZA" sz="1600" b="1" i="0" u="none" strike="noStrike" dirty="0">
                        <a:solidFill>
                          <a:schemeClr val="tx1"/>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6 660</a:t>
                      </a:r>
                      <a:endParaRPr lang="en-ZA" sz="16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600" b="0" u="none" strike="noStrike" kern="1200" dirty="0" smtClean="0">
                          <a:solidFill>
                            <a:schemeClr val="dk1"/>
                          </a:solidFill>
                          <a:effectLst/>
                          <a:latin typeface="+mn-lt"/>
                          <a:ea typeface="+mn-ea"/>
                          <a:cs typeface="+mn-cs"/>
                        </a:rPr>
                        <a:t>6 377</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-283</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5 578</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799</a:t>
                      </a:r>
                      <a:endParaRPr lang="en-ZA" sz="16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7"/>
                  </a:ext>
                </a:extLst>
              </a:tr>
              <a:tr h="345468">
                <a:tc>
                  <a:txBody>
                    <a:bodyPr/>
                    <a:lstStyle/>
                    <a:p>
                      <a:pPr algn="ctr" fontAlgn="b"/>
                      <a:r>
                        <a:rPr lang="en-ZA" sz="1600" b="1" u="none" strike="noStrike" dirty="0">
                          <a:solidFill>
                            <a:schemeClr val="tx1"/>
                          </a:solidFill>
                          <a:effectLst/>
                        </a:rPr>
                        <a:t>NC</a:t>
                      </a:r>
                      <a:endParaRPr lang="en-ZA" sz="1600" b="1" i="0" u="none" strike="noStrike" dirty="0">
                        <a:solidFill>
                          <a:schemeClr val="tx1"/>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10 692</a:t>
                      </a:r>
                      <a:endParaRPr lang="en-ZA" sz="16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600" b="0" u="none" strike="noStrike" kern="1200" dirty="0" smtClean="0">
                          <a:solidFill>
                            <a:schemeClr val="dk1"/>
                          </a:solidFill>
                          <a:effectLst/>
                          <a:latin typeface="+mn-lt"/>
                          <a:ea typeface="+mn-ea"/>
                          <a:cs typeface="+mn-cs"/>
                        </a:rPr>
                        <a:t>11 573</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881</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10 443</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1 322</a:t>
                      </a:r>
                      <a:endParaRPr lang="en-ZA" sz="16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8"/>
                  </a:ext>
                </a:extLst>
              </a:tr>
              <a:tr h="345468">
                <a:tc>
                  <a:txBody>
                    <a:bodyPr/>
                    <a:lstStyle/>
                    <a:p>
                      <a:pPr algn="ctr" fontAlgn="b"/>
                      <a:r>
                        <a:rPr lang="en-ZA" sz="1600" b="1" u="none" strike="noStrike" dirty="0">
                          <a:solidFill>
                            <a:schemeClr val="tx1"/>
                          </a:solidFill>
                          <a:effectLst/>
                        </a:rPr>
                        <a:t>WC</a:t>
                      </a:r>
                      <a:endParaRPr lang="en-ZA" sz="1600" b="1" i="0" u="none" strike="noStrike" dirty="0">
                        <a:solidFill>
                          <a:schemeClr val="tx1"/>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b="0" u="none" strike="noStrike" kern="1200" dirty="0" smtClean="0">
                          <a:solidFill>
                            <a:schemeClr val="dk1"/>
                          </a:solidFill>
                          <a:effectLst/>
                          <a:latin typeface="+mn-lt"/>
                          <a:ea typeface="+mn-ea"/>
                          <a:cs typeface="+mn-cs"/>
                        </a:rPr>
                        <a:t>15 492</a:t>
                      </a:r>
                      <a:endParaRPr lang="en-ZA" sz="16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600" b="0" u="none" strike="noStrike" kern="1200" dirty="0" smtClean="0">
                          <a:solidFill>
                            <a:schemeClr val="dk1"/>
                          </a:solidFill>
                          <a:effectLst/>
                          <a:latin typeface="+mn-lt"/>
                          <a:ea typeface="+mn-ea"/>
                          <a:cs typeface="+mn-cs"/>
                        </a:rPr>
                        <a:t>15 251</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-241</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11 493</a:t>
                      </a:r>
                      <a:endParaRPr lang="en-ZA" sz="16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u="none" strike="noStrike" kern="1200" dirty="0" smtClean="0">
                          <a:solidFill>
                            <a:schemeClr val="dk1"/>
                          </a:solidFill>
                          <a:effectLst/>
                          <a:latin typeface="+mn-lt"/>
                          <a:ea typeface="+mn-ea"/>
                          <a:cs typeface="+mn-cs"/>
                        </a:rPr>
                        <a:t>3 781</a:t>
                      </a:r>
                      <a:endParaRPr lang="en-ZA" sz="16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9"/>
                  </a:ext>
                </a:extLst>
              </a:tr>
              <a:tr h="345468">
                <a:tc>
                  <a:txBody>
                    <a:bodyPr/>
                    <a:lstStyle/>
                    <a:p>
                      <a:pPr algn="ctr" fontAlgn="b"/>
                      <a:r>
                        <a:rPr lang="en-ZA" sz="1600" b="1" u="none" strike="noStrike" dirty="0">
                          <a:effectLst/>
                        </a:rPr>
                        <a:t>TOTAL</a:t>
                      </a:r>
                      <a:endParaRPr lang="en-ZA" sz="1600" b="1" i="0" u="none" strike="noStrike" dirty="0">
                        <a:solidFill>
                          <a:srgbClr val="000000"/>
                        </a:solidFill>
                        <a:effectLst/>
                        <a:latin typeface="Calibri"/>
                      </a:endParaRPr>
                    </a:p>
                  </a:txBody>
                  <a:tcPr marL="9525" marR="9525" marT="9525" marB="0" anchor="ctr">
                    <a:solidFill>
                      <a:schemeClr val="accent2">
                        <a:lumMod val="60000"/>
                        <a:lumOff val="40000"/>
                      </a:schemeClr>
                    </a:solidFill>
                  </a:tcPr>
                </a:tc>
                <a:tc>
                  <a:txBody>
                    <a:bodyPr/>
                    <a:lstStyle/>
                    <a:p>
                      <a:pPr algn="ctr">
                        <a:lnSpc>
                          <a:spcPct val="115000"/>
                        </a:lnSpc>
                        <a:spcAft>
                          <a:spcPts val="0"/>
                        </a:spcAft>
                      </a:pPr>
                      <a:r>
                        <a:rPr lang="en-ZA" sz="1600" b="1" u="none" strike="noStrike" kern="1200" dirty="0" smtClean="0">
                          <a:solidFill>
                            <a:schemeClr val="dk1"/>
                          </a:solidFill>
                          <a:effectLst/>
                          <a:latin typeface="+mn-lt"/>
                          <a:ea typeface="+mn-ea"/>
                          <a:cs typeface="+mn-cs"/>
                        </a:rPr>
                        <a:t>168 432</a:t>
                      </a:r>
                      <a:endParaRPr lang="en-ZA" sz="1600" b="1" u="none" strike="noStrike" kern="1200" dirty="0">
                        <a:solidFill>
                          <a:schemeClr val="dk1"/>
                        </a:solidFill>
                        <a:effectLst/>
                        <a:latin typeface="+mn-lt"/>
                        <a:ea typeface="+mn-ea"/>
                        <a:cs typeface="+mn-cs"/>
                      </a:endParaRPr>
                    </a:p>
                  </a:txBody>
                  <a:tcPr marL="68580" marR="68580" marT="0" marB="0" anchor="ctr">
                    <a:solidFill>
                      <a:schemeClr val="accent2">
                        <a:lumMod val="60000"/>
                        <a:lumOff val="40000"/>
                      </a:schemeClr>
                    </a:solidFill>
                  </a:tcPr>
                </a:tc>
                <a:tc>
                  <a:txBody>
                    <a:bodyPr/>
                    <a:lstStyle/>
                    <a:p>
                      <a:pPr algn="ctr" fontAlgn="b"/>
                      <a:r>
                        <a:rPr lang="en-ZA" sz="1600" b="1" u="none" strike="noStrike" kern="1200" dirty="0" smtClean="0">
                          <a:solidFill>
                            <a:schemeClr val="dk1"/>
                          </a:solidFill>
                          <a:effectLst/>
                          <a:latin typeface="+mn-lt"/>
                          <a:ea typeface="+mn-ea"/>
                          <a:cs typeface="+mn-cs"/>
                        </a:rPr>
                        <a:t>165 998</a:t>
                      </a:r>
                      <a:endParaRPr lang="en-ZA" sz="1600" b="1" u="none" strike="noStrike" kern="1200" dirty="0">
                        <a:solidFill>
                          <a:schemeClr val="dk1"/>
                        </a:solidFill>
                        <a:effectLst/>
                        <a:latin typeface="+mn-lt"/>
                        <a:ea typeface="+mn-ea"/>
                        <a:cs typeface="+mn-cs"/>
                      </a:endParaRPr>
                    </a:p>
                  </a:txBody>
                  <a:tcPr marL="9525" marR="9525" marT="9525" marB="0" anchor="ctr">
                    <a:solidFill>
                      <a:schemeClr val="accent2">
                        <a:lumMod val="60000"/>
                        <a:lumOff val="40000"/>
                      </a:schemeClr>
                    </a:solidFill>
                  </a:tcPr>
                </a:tc>
                <a:tc>
                  <a:txBody>
                    <a:bodyPr/>
                    <a:lstStyle/>
                    <a:p>
                      <a:pPr algn="ctr" fontAlgn="b"/>
                      <a:r>
                        <a:rPr lang="en-ZA" sz="1600" b="1" u="none" strike="noStrike" kern="1200" dirty="0" smtClean="0">
                          <a:solidFill>
                            <a:schemeClr val="dk1"/>
                          </a:solidFill>
                          <a:effectLst/>
                          <a:latin typeface="+mn-lt"/>
                          <a:ea typeface="+mn-ea"/>
                          <a:cs typeface="+mn-cs"/>
                        </a:rPr>
                        <a:t>11 700</a:t>
                      </a:r>
                      <a:endParaRPr lang="en-ZA" sz="1600" b="1" u="none" strike="noStrike" kern="1200" dirty="0">
                        <a:solidFill>
                          <a:schemeClr val="dk1"/>
                        </a:solidFill>
                        <a:effectLst/>
                        <a:latin typeface="+mn-lt"/>
                        <a:ea typeface="+mn-ea"/>
                        <a:cs typeface="+mn-cs"/>
                      </a:endParaRPr>
                    </a:p>
                  </a:txBody>
                  <a:tcPr marL="9525" marR="9525" marT="9525" marB="0" anchor="ctr">
                    <a:solidFill>
                      <a:schemeClr val="accent2">
                        <a:lumMod val="60000"/>
                        <a:lumOff val="40000"/>
                      </a:schemeClr>
                    </a:solidFill>
                  </a:tcPr>
                </a:tc>
                <a:tc>
                  <a:txBody>
                    <a:bodyPr/>
                    <a:lstStyle/>
                    <a:p>
                      <a:pPr algn="ctr" fontAlgn="b"/>
                      <a:r>
                        <a:rPr lang="en-ZA" sz="1600" b="1" u="none" strike="noStrike" kern="1200" dirty="0" smtClean="0">
                          <a:solidFill>
                            <a:schemeClr val="dk1"/>
                          </a:solidFill>
                          <a:effectLst/>
                          <a:latin typeface="+mn-lt"/>
                          <a:ea typeface="+mn-ea"/>
                          <a:cs typeface="+mn-cs"/>
                        </a:rPr>
                        <a:t>145 025</a:t>
                      </a:r>
                      <a:endParaRPr lang="en-ZA" sz="1600" b="1" u="none" strike="noStrike" kern="1200" dirty="0">
                        <a:solidFill>
                          <a:schemeClr val="dk1"/>
                        </a:solidFill>
                        <a:effectLst/>
                        <a:latin typeface="+mn-lt"/>
                        <a:ea typeface="+mn-ea"/>
                        <a:cs typeface="+mn-cs"/>
                      </a:endParaRPr>
                    </a:p>
                  </a:txBody>
                  <a:tcPr marL="9525" marR="9525" marT="9525" marB="0" anchor="ctr">
                    <a:solidFill>
                      <a:schemeClr val="accent2">
                        <a:lumMod val="60000"/>
                        <a:lumOff val="40000"/>
                      </a:schemeClr>
                    </a:solidFill>
                  </a:tcPr>
                </a:tc>
                <a:tc>
                  <a:txBody>
                    <a:bodyPr/>
                    <a:lstStyle/>
                    <a:p>
                      <a:pPr algn="ctr" fontAlgn="b"/>
                      <a:r>
                        <a:rPr lang="en-ZA" sz="1600" b="1" u="none" strike="noStrike" kern="1200" dirty="0" smtClean="0">
                          <a:solidFill>
                            <a:schemeClr val="dk1"/>
                          </a:solidFill>
                          <a:effectLst/>
                          <a:latin typeface="+mn-lt"/>
                          <a:ea typeface="+mn-ea"/>
                          <a:cs typeface="+mn-cs"/>
                        </a:rPr>
                        <a:t>20 922</a:t>
                      </a:r>
                      <a:endParaRPr lang="en-ZA" sz="1600" b="1" u="none" strike="noStrike" kern="1200" dirty="0">
                        <a:solidFill>
                          <a:schemeClr val="dk1"/>
                        </a:solidFill>
                        <a:effectLst/>
                        <a:latin typeface="+mn-lt"/>
                        <a:ea typeface="+mn-ea"/>
                        <a:cs typeface="+mn-cs"/>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xmlns="" val="10010"/>
                  </a:ext>
                </a:extLst>
              </a:tr>
            </a:tbl>
          </a:graphicData>
        </a:graphic>
      </p:graphicFrame>
      <p:sp>
        <p:nvSpPr>
          <p:cNvPr id="7" name="Slide Number Placeholder 6"/>
          <p:cNvSpPr>
            <a:spLocks noGrp="1"/>
          </p:cNvSpPr>
          <p:nvPr>
            <p:ph type="sldNum" sz="quarter" idx="12"/>
          </p:nvPr>
        </p:nvSpPr>
        <p:spPr/>
        <p:txBody>
          <a:bodyPr/>
          <a:lstStyle/>
          <a:p>
            <a:fld id="{96CA8298-9D91-4CF9-AB6A-504DBB769D5D}" type="slidenum">
              <a:rPr lang="en-US" smtClean="0"/>
              <a:pPr/>
              <a:t>28</a:t>
            </a:fld>
            <a:endParaRPr lang="en-US" dirty="0"/>
          </a:p>
        </p:txBody>
      </p:sp>
    </p:spTree>
    <p:extLst>
      <p:ext uri="{BB962C8B-B14F-4D97-AF65-F5344CB8AC3E}">
        <p14:creationId xmlns:p14="http://schemas.microsoft.com/office/powerpoint/2010/main" xmlns="" val="245904496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BCEA INSPECTIONS SECTOR ANALYSIS</a:t>
            </a:r>
            <a:endParaRPr lang="en-ZA"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42793550"/>
              </p:ext>
            </p:extLst>
          </p:nvPr>
        </p:nvGraphicFramePr>
        <p:xfrm>
          <a:off x="251520" y="1412776"/>
          <a:ext cx="8640960"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96CA8298-9D91-4CF9-AB6A-504DBB769D5D}" type="slidenum">
              <a:rPr lang="en-US" smtClean="0"/>
              <a:pPr/>
              <a:t>29</a:t>
            </a:fld>
            <a:endParaRPr lang="en-US" dirty="0"/>
          </a:p>
        </p:txBody>
      </p:sp>
    </p:spTree>
    <p:extLst>
      <p:ext uri="{BB962C8B-B14F-4D97-AF65-F5344CB8AC3E}">
        <p14:creationId xmlns:p14="http://schemas.microsoft.com/office/powerpoint/2010/main" xmlns="" val="326919797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PURPOSE OF THE PRESENTATION</a:t>
            </a:r>
            <a:endParaRPr lang="en-ZA" sz="3200" b="1" dirty="0"/>
          </a:p>
        </p:txBody>
      </p:sp>
      <p:sp>
        <p:nvSpPr>
          <p:cNvPr id="3" name="Content Placeholder 2"/>
          <p:cNvSpPr>
            <a:spLocks noGrp="1"/>
          </p:cNvSpPr>
          <p:nvPr>
            <p:ph idx="1"/>
          </p:nvPr>
        </p:nvSpPr>
        <p:spPr>
          <a:xfrm>
            <a:off x="467544" y="1268760"/>
            <a:ext cx="8229600" cy="4525963"/>
          </a:xfrm>
        </p:spPr>
        <p:txBody>
          <a:bodyPr/>
          <a:lstStyle/>
          <a:p>
            <a:pPr marL="0" indent="0">
              <a:buNone/>
            </a:pPr>
            <a:endParaRPr lang="en-US" dirty="0">
              <a:solidFill>
                <a:prstClr val="black"/>
              </a:solidFill>
            </a:endParaRPr>
          </a:p>
          <a:p>
            <a:pPr marL="0" indent="0">
              <a:buNone/>
            </a:pPr>
            <a:endParaRPr lang="en-US" dirty="0">
              <a:solidFill>
                <a:prstClr val="black"/>
              </a:solidFill>
            </a:endParaRPr>
          </a:p>
          <a:p>
            <a:pPr marL="0" indent="0" algn="ctr">
              <a:buNone/>
            </a:pPr>
            <a:r>
              <a:rPr lang="en-US" dirty="0">
                <a:solidFill>
                  <a:prstClr val="black"/>
                </a:solidFill>
              </a:rPr>
              <a:t>....</a:t>
            </a:r>
            <a:r>
              <a:rPr lang="en-US" sz="2800" b="1" i="1" dirty="0">
                <a:solidFill>
                  <a:prstClr val="black"/>
                </a:solidFill>
              </a:rPr>
              <a:t>To give feedback on the </a:t>
            </a:r>
            <a:r>
              <a:rPr lang="en-US" sz="2800" b="1" i="1" dirty="0" smtClean="0">
                <a:solidFill>
                  <a:srgbClr val="C00000"/>
                </a:solidFill>
              </a:rPr>
              <a:t>2017/18</a:t>
            </a:r>
            <a:r>
              <a:rPr lang="en-US" sz="2800" b="1" i="1" dirty="0" smtClean="0">
                <a:solidFill>
                  <a:prstClr val="black"/>
                </a:solidFill>
              </a:rPr>
              <a:t> performance, impact analysis and  </a:t>
            </a:r>
            <a:r>
              <a:rPr lang="en-US" sz="2800" b="1" i="1" dirty="0">
                <a:solidFill>
                  <a:prstClr val="black"/>
                </a:solidFill>
              </a:rPr>
              <a:t>strategies intended </a:t>
            </a:r>
            <a:endParaRPr lang="en-US" sz="2800" b="1" i="1" dirty="0" smtClean="0">
              <a:solidFill>
                <a:prstClr val="black"/>
              </a:solidFill>
            </a:endParaRPr>
          </a:p>
          <a:p>
            <a:pPr marL="0" indent="0" algn="ctr">
              <a:buNone/>
            </a:pPr>
            <a:r>
              <a:rPr lang="en-US" sz="2800" b="1" i="1" dirty="0" smtClean="0">
                <a:solidFill>
                  <a:prstClr val="black"/>
                </a:solidFill>
              </a:rPr>
              <a:t>to </a:t>
            </a:r>
            <a:r>
              <a:rPr lang="en-US" sz="2800" b="1" i="1" dirty="0">
                <a:solidFill>
                  <a:prstClr val="black"/>
                </a:solidFill>
              </a:rPr>
              <a:t>achieve </a:t>
            </a:r>
            <a:r>
              <a:rPr lang="en-US" sz="2800" b="1" i="1" dirty="0" smtClean="0">
                <a:solidFill>
                  <a:prstClr val="black"/>
                </a:solidFill>
              </a:rPr>
              <a:t>Q1-Q4 </a:t>
            </a:r>
            <a:r>
              <a:rPr lang="en-US" sz="2800" b="1" i="1" dirty="0">
                <a:solidFill>
                  <a:prstClr val="black"/>
                </a:solidFill>
              </a:rPr>
              <a:t>set </a:t>
            </a:r>
            <a:r>
              <a:rPr lang="en-US" sz="2800" b="1" i="1" dirty="0" smtClean="0">
                <a:solidFill>
                  <a:prstClr val="black"/>
                </a:solidFill>
              </a:rPr>
              <a:t>targets </a:t>
            </a:r>
            <a:r>
              <a:rPr lang="en-US" sz="2800" b="1" i="1" dirty="0">
                <a:solidFill>
                  <a:prstClr val="black"/>
                </a:solidFill>
              </a:rPr>
              <a:t>with focus </a:t>
            </a:r>
            <a:endParaRPr lang="en-US" sz="2800" b="1" i="1" dirty="0" smtClean="0">
              <a:solidFill>
                <a:prstClr val="black"/>
              </a:solidFill>
            </a:endParaRPr>
          </a:p>
          <a:p>
            <a:pPr marL="0" indent="0" algn="ctr">
              <a:buNone/>
            </a:pPr>
            <a:r>
              <a:rPr lang="en-US" sz="2800" b="1" i="1" dirty="0" smtClean="0">
                <a:solidFill>
                  <a:prstClr val="black"/>
                </a:solidFill>
              </a:rPr>
              <a:t>on procedural </a:t>
            </a:r>
            <a:r>
              <a:rPr lang="en-US" sz="2800" b="1" i="1" dirty="0">
                <a:solidFill>
                  <a:prstClr val="black"/>
                </a:solidFill>
              </a:rPr>
              <a:t>and </a:t>
            </a:r>
            <a:endParaRPr lang="en-US" sz="2800" b="1" i="1" dirty="0" smtClean="0">
              <a:solidFill>
                <a:prstClr val="black"/>
              </a:solidFill>
            </a:endParaRPr>
          </a:p>
          <a:p>
            <a:pPr marL="0" indent="0" algn="ctr">
              <a:buNone/>
            </a:pPr>
            <a:r>
              <a:rPr lang="en-US" sz="2800" b="1" i="1" dirty="0" smtClean="0">
                <a:solidFill>
                  <a:prstClr val="black"/>
                </a:solidFill>
              </a:rPr>
              <a:t>substantive </a:t>
            </a:r>
            <a:r>
              <a:rPr lang="en-US" sz="2800" b="1" i="1" dirty="0">
                <a:solidFill>
                  <a:prstClr val="black"/>
                </a:solidFill>
              </a:rPr>
              <a:t>	aspects........</a:t>
            </a:r>
            <a:endParaRPr lang="en-ZA" sz="2800" b="1" i="1"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3</a:t>
            </a:fld>
            <a:endParaRPr lang="en-US" dirty="0"/>
          </a:p>
        </p:txBody>
      </p:sp>
    </p:spTree>
    <p:extLst>
      <p:ext uri="{BB962C8B-B14F-4D97-AF65-F5344CB8AC3E}">
        <p14:creationId xmlns:p14="http://schemas.microsoft.com/office/powerpoint/2010/main" xmlns="" val="183278563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AREAS OF NON COMPLIANCE AND SECTORS</a:t>
            </a:r>
            <a:endParaRPr lang="en-ZA" sz="2800" b="1" dirty="0"/>
          </a:p>
        </p:txBody>
      </p:sp>
      <p:sp>
        <p:nvSpPr>
          <p:cNvPr id="3" name="Content Placeholder 2"/>
          <p:cNvSpPr>
            <a:spLocks noGrp="1"/>
          </p:cNvSpPr>
          <p:nvPr>
            <p:ph idx="1"/>
          </p:nvPr>
        </p:nvSpPr>
        <p:spPr>
          <a:xfrm>
            <a:off x="467544" y="1340768"/>
            <a:ext cx="8229600" cy="4525963"/>
          </a:xfrm>
        </p:spPr>
        <p:txBody>
          <a:bodyPr/>
          <a:lstStyle/>
          <a:p>
            <a:pPr marL="0" lvl="0" indent="0" algn="just">
              <a:buNone/>
            </a:pPr>
            <a:r>
              <a:rPr lang="en-ZA" sz="1600" b="1" dirty="0" smtClean="0">
                <a:solidFill>
                  <a:prstClr val="black"/>
                </a:solidFill>
                <a:ea typeface="ＭＳ Ｐゴシック" pitchFamily="-80" charset="-128"/>
                <a:cs typeface="Arial" panose="020B0604020202020204" pitchFamily="34" charset="0"/>
              </a:rPr>
              <a:t>Areas </a:t>
            </a:r>
            <a:r>
              <a:rPr lang="en-ZA" sz="1600" b="1" dirty="0">
                <a:solidFill>
                  <a:prstClr val="black"/>
                </a:solidFill>
                <a:ea typeface="ＭＳ Ｐゴシック" pitchFamily="-80" charset="-128"/>
                <a:cs typeface="Arial" panose="020B0604020202020204" pitchFamily="34" charset="0"/>
              </a:rPr>
              <a:t>of non compliance:</a:t>
            </a:r>
          </a:p>
          <a:p>
            <a:pPr lvl="0" algn="just"/>
            <a:r>
              <a:rPr lang="en-ZA" sz="1600" dirty="0">
                <a:solidFill>
                  <a:prstClr val="black"/>
                </a:solidFill>
                <a:ea typeface="ＭＳ Ｐゴシック" pitchFamily="-80" charset="-128"/>
                <a:cs typeface="Arial" panose="020B0604020202020204" pitchFamily="34" charset="0"/>
              </a:rPr>
              <a:t>Failure to pay minimum wages and failing to remunerate at all;</a:t>
            </a:r>
          </a:p>
          <a:p>
            <a:pPr lvl="0" algn="just"/>
            <a:r>
              <a:rPr lang="en-ZA" sz="1600" dirty="0">
                <a:solidFill>
                  <a:prstClr val="black"/>
                </a:solidFill>
                <a:ea typeface="ＭＳ Ｐゴシック" pitchFamily="-80" charset="-128"/>
                <a:cs typeface="Arial" panose="020B0604020202020204" pitchFamily="34" charset="0"/>
              </a:rPr>
              <a:t>Failure to furnish written particulars of employment;</a:t>
            </a:r>
          </a:p>
          <a:p>
            <a:pPr lvl="0" algn="just"/>
            <a:r>
              <a:rPr lang="en-ZA" sz="1600" dirty="0">
                <a:solidFill>
                  <a:prstClr val="black"/>
                </a:solidFill>
                <a:ea typeface="ＭＳ Ｐゴシック" pitchFamily="-80" charset="-128"/>
                <a:cs typeface="Arial" panose="020B0604020202020204" pitchFamily="34" charset="0"/>
              </a:rPr>
              <a:t>Unlawful deductions;</a:t>
            </a:r>
          </a:p>
          <a:p>
            <a:pPr lvl="0" algn="just"/>
            <a:r>
              <a:rPr lang="en-ZA" sz="1600" dirty="0">
                <a:solidFill>
                  <a:prstClr val="black"/>
                </a:solidFill>
                <a:ea typeface="ＭＳ Ｐゴシック" pitchFamily="-80" charset="-128"/>
                <a:cs typeface="Arial" panose="020B0604020202020204" pitchFamily="34" charset="0"/>
              </a:rPr>
              <a:t>Failure to keep attendance registers;</a:t>
            </a:r>
          </a:p>
          <a:p>
            <a:pPr lvl="0" algn="just"/>
            <a:r>
              <a:rPr lang="en-ZA" sz="1600" dirty="0">
                <a:solidFill>
                  <a:prstClr val="black"/>
                </a:solidFill>
                <a:ea typeface="ＭＳ Ｐゴシック" pitchFamily="-80" charset="-128"/>
                <a:cs typeface="Arial" panose="020B0604020202020204" pitchFamily="34" charset="0"/>
              </a:rPr>
              <a:t>Failure to provide employees with information concerning pay;</a:t>
            </a:r>
          </a:p>
          <a:p>
            <a:pPr lvl="0" algn="just"/>
            <a:r>
              <a:rPr lang="en-ZA" sz="1600" dirty="0">
                <a:solidFill>
                  <a:prstClr val="black"/>
                </a:solidFill>
                <a:ea typeface="ＭＳ Ｐゴシック" pitchFamily="-80" charset="-128"/>
                <a:cs typeface="Arial" panose="020B0604020202020204" pitchFamily="34" charset="0"/>
              </a:rPr>
              <a:t>Failure to grant sick leave;</a:t>
            </a:r>
          </a:p>
          <a:p>
            <a:pPr lvl="0" algn="just"/>
            <a:r>
              <a:rPr lang="en-ZA" sz="1600" dirty="0">
                <a:solidFill>
                  <a:prstClr val="black"/>
                </a:solidFill>
                <a:ea typeface="ＭＳ Ｐゴシック" pitchFamily="-80" charset="-128"/>
                <a:cs typeface="Arial" panose="020B0604020202020204" pitchFamily="34" charset="0"/>
              </a:rPr>
              <a:t>Ordinary hours of work, overtime and payment of overtime;</a:t>
            </a:r>
          </a:p>
          <a:p>
            <a:pPr lvl="0" algn="just"/>
            <a:r>
              <a:rPr lang="en-ZA" sz="1600" dirty="0">
                <a:solidFill>
                  <a:prstClr val="black"/>
                </a:solidFill>
                <a:ea typeface="ＭＳ Ｐゴシック" pitchFamily="-80" charset="-128"/>
                <a:cs typeface="Arial" panose="020B0604020202020204" pitchFamily="34" charset="0"/>
              </a:rPr>
              <a:t>Annual bonus;</a:t>
            </a:r>
          </a:p>
          <a:p>
            <a:pPr lvl="0" algn="just"/>
            <a:r>
              <a:rPr lang="en-ZA" sz="1600" dirty="0">
                <a:solidFill>
                  <a:prstClr val="black"/>
                </a:solidFill>
                <a:ea typeface="ＭＳ Ｐゴシック" pitchFamily="-80" charset="-128"/>
                <a:cs typeface="Arial" panose="020B0604020202020204" pitchFamily="34" charset="0"/>
              </a:rPr>
              <a:t>Public holidays</a:t>
            </a:r>
          </a:p>
          <a:p>
            <a:pPr lvl="0" algn="just"/>
            <a:endParaRPr lang="en-ZA" sz="1000" dirty="0">
              <a:solidFill>
                <a:prstClr val="black"/>
              </a:solidFill>
              <a:ea typeface="ＭＳ Ｐゴシック" pitchFamily="-80" charset="-128"/>
              <a:cs typeface="Arial" panose="020B0604020202020204" pitchFamily="34" charset="0"/>
            </a:endParaRPr>
          </a:p>
          <a:p>
            <a:pPr marL="0" lvl="0" indent="0" algn="just">
              <a:buNone/>
            </a:pPr>
            <a:r>
              <a:rPr lang="en-ZA" sz="1600" b="1" dirty="0" smtClean="0">
                <a:solidFill>
                  <a:prstClr val="black"/>
                </a:solidFill>
                <a:ea typeface="ＭＳ Ｐゴシック" pitchFamily="-80" charset="-128"/>
                <a:cs typeface="Arial" panose="020B0604020202020204" pitchFamily="34" charset="0"/>
              </a:rPr>
              <a:t>Most non </a:t>
            </a:r>
            <a:r>
              <a:rPr lang="en-ZA" sz="1600" b="1" dirty="0">
                <a:solidFill>
                  <a:prstClr val="black"/>
                </a:solidFill>
                <a:ea typeface="ＭＳ Ｐゴシック" pitchFamily="-80" charset="-128"/>
                <a:cs typeface="Arial" panose="020B0604020202020204" pitchFamily="34" charset="0"/>
              </a:rPr>
              <a:t>complying sectors in the Country:</a:t>
            </a:r>
          </a:p>
          <a:p>
            <a:pPr lvl="0" algn="just"/>
            <a:r>
              <a:rPr lang="en-ZA" sz="1600" dirty="0">
                <a:solidFill>
                  <a:prstClr val="black"/>
                </a:solidFill>
                <a:ea typeface="ＭＳ Ｐゴシック" pitchFamily="-80" charset="-128"/>
                <a:cs typeface="Arial" panose="020B0604020202020204" pitchFamily="34" charset="0"/>
              </a:rPr>
              <a:t>Wholesale and Retail</a:t>
            </a:r>
          </a:p>
          <a:p>
            <a:pPr lvl="0" algn="just"/>
            <a:r>
              <a:rPr lang="en-ZA" sz="1600" dirty="0">
                <a:solidFill>
                  <a:prstClr val="black"/>
                </a:solidFill>
                <a:ea typeface="ＭＳ Ｐゴシック" pitchFamily="-80" charset="-128"/>
                <a:cs typeface="Arial" panose="020B0604020202020204" pitchFamily="34" charset="0"/>
              </a:rPr>
              <a:t>Hospitality</a:t>
            </a:r>
          </a:p>
          <a:p>
            <a:pPr lvl="0" algn="just"/>
            <a:r>
              <a:rPr lang="en-ZA" sz="1600" dirty="0">
                <a:solidFill>
                  <a:prstClr val="black"/>
                </a:solidFill>
                <a:ea typeface="ＭＳ Ｐゴシック" pitchFamily="-80" charset="-128"/>
                <a:cs typeface="Arial" panose="020B0604020202020204" pitchFamily="34" charset="0"/>
              </a:rPr>
              <a:t>Security</a:t>
            </a:r>
          </a:p>
          <a:p>
            <a:pPr lvl="0" algn="just"/>
            <a:r>
              <a:rPr lang="en-ZA" sz="1600" dirty="0">
                <a:solidFill>
                  <a:prstClr val="black"/>
                </a:solidFill>
                <a:ea typeface="ＭＳ Ｐゴシック" pitchFamily="-80" charset="-128"/>
                <a:cs typeface="Arial" panose="020B0604020202020204" pitchFamily="34" charset="0"/>
              </a:rPr>
              <a:t>Community</a:t>
            </a:r>
          </a:p>
          <a:p>
            <a:pPr lvl="0" algn="just"/>
            <a:r>
              <a:rPr lang="en-ZA" sz="1600" dirty="0">
                <a:solidFill>
                  <a:prstClr val="black"/>
                </a:solidFill>
                <a:ea typeface="ＭＳ Ｐゴシック" pitchFamily="-80" charset="-128"/>
                <a:cs typeface="Arial" panose="020B0604020202020204" pitchFamily="34" charset="0"/>
              </a:rPr>
              <a:t>Agriculture </a:t>
            </a:r>
          </a:p>
          <a:p>
            <a:pPr lvl="0" algn="just"/>
            <a:r>
              <a:rPr lang="en-ZA" sz="1600" dirty="0">
                <a:solidFill>
                  <a:prstClr val="black"/>
                </a:solidFill>
                <a:ea typeface="ＭＳ Ｐゴシック" pitchFamily="-80" charset="-128"/>
                <a:cs typeface="Arial" panose="020B0604020202020204" pitchFamily="34" charset="0"/>
              </a:rPr>
              <a:t>Domestic</a:t>
            </a:r>
          </a:p>
          <a:p>
            <a:endParaRPr lang="en-ZA" sz="1400"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30</a:t>
            </a:fld>
            <a:endParaRPr lang="en-US" dirty="0"/>
          </a:p>
        </p:txBody>
      </p:sp>
    </p:spTree>
    <p:extLst>
      <p:ext uri="{BB962C8B-B14F-4D97-AF65-F5344CB8AC3E}">
        <p14:creationId xmlns:p14="http://schemas.microsoft.com/office/powerpoint/2010/main" xmlns="" val="355565536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 TO DEAL WITH NON COMPLIANT SECTORS</a:t>
            </a:r>
            <a:endParaRPr lang="en-ZA" sz="2400" b="1" dirty="0"/>
          </a:p>
        </p:txBody>
      </p:sp>
      <p:sp>
        <p:nvSpPr>
          <p:cNvPr id="3" name="Content Placeholder 2"/>
          <p:cNvSpPr>
            <a:spLocks noGrp="1"/>
          </p:cNvSpPr>
          <p:nvPr>
            <p:ph idx="1"/>
          </p:nvPr>
        </p:nvSpPr>
        <p:spPr>
          <a:xfrm>
            <a:off x="457200" y="1600200"/>
            <a:ext cx="8435280" cy="4781128"/>
          </a:xfrm>
        </p:spPr>
        <p:txBody>
          <a:bodyPr/>
          <a:lstStyle/>
          <a:p>
            <a:pPr lvl="0"/>
            <a:r>
              <a:rPr lang="en-ZA" sz="2800" dirty="0" smtClean="0">
                <a:solidFill>
                  <a:prstClr val="black"/>
                </a:solidFill>
                <a:cs typeface="Arial" panose="020B0604020202020204" pitchFamily="34" charset="0"/>
              </a:rPr>
              <a:t>The </a:t>
            </a:r>
            <a:r>
              <a:rPr lang="en-ZA" sz="2800" dirty="0">
                <a:solidFill>
                  <a:prstClr val="black"/>
                </a:solidFill>
                <a:cs typeface="Arial" panose="020B0604020202020204" pitchFamily="34" charset="0"/>
              </a:rPr>
              <a:t>relationship with PSIRA </a:t>
            </a:r>
            <a:r>
              <a:rPr lang="en-ZA" sz="2800" dirty="0" smtClean="0">
                <a:solidFill>
                  <a:prstClr val="black"/>
                </a:solidFill>
                <a:cs typeface="Arial" panose="020B0604020202020204" pitchFamily="34" charset="0"/>
              </a:rPr>
              <a:t>to be </a:t>
            </a:r>
            <a:r>
              <a:rPr lang="en-ZA" sz="2800" dirty="0">
                <a:solidFill>
                  <a:prstClr val="black"/>
                </a:solidFill>
                <a:cs typeface="Arial" panose="020B0604020202020204" pitchFamily="34" charset="0"/>
              </a:rPr>
              <a:t>strengthened to achieve improved compliance in the Private Security sector</a:t>
            </a:r>
            <a:r>
              <a:rPr lang="en-ZA" sz="2800" dirty="0" smtClean="0">
                <a:solidFill>
                  <a:prstClr val="black"/>
                </a:solidFill>
                <a:cs typeface="Arial" panose="020B0604020202020204" pitchFamily="34" charset="0"/>
              </a:rPr>
              <a:t>.</a:t>
            </a:r>
          </a:p>
          <a:p>
            <a:pPr lvl="0"/>
            <a:endParaRPr lang="en-ZA" sz="2800" dirty="0">
              <a:solidFill>
                <a:prstClr val="black"/>
              </a:solidFill>
              <a:cs typeface="Arial" panose="020B0604020202020204" pitchFamily="34" charset="0"/>
            </a:endParaRPr>
          </a:p>
          <a:p>
            <a:r>
              <a:rPr lang="en-ZA" sz="2800" dirty="0"/>
              <a:t>Advocacy sessions on Employment laws in all regions</a:t>
            </a:r>
          </a:p>
          <a:p>
            <a:pPr lvl="0"/>
            <a:endParaRPr lang="en-ZA" sz="2800" dirty="0">
              <a:solidFill>
                <a:prstClr val="black"/>
              </a:solidFill>
              <a:latin typeface="Arial" panose="020B0604020202020204" pitchFamily="34" charset="0"/>
              <a:cs typeface="Arial" panose="020B0604020202020204" pitchFamily="34" charset="0"/>
            </a:endParaRPr>
          </a:p>
          <a:p>
            <a:endParaRPr lang="en-ZA"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31</a:t>
            </a:fld>
            <a:endParaRPr lang="en-US" dirty="0"/>
          </a:p>
        </p:txBody>
      </p:sp>
    </p:spTree>
    <p:extLst>
      <p:ext uri="{BB962C8B-B14F-4D97-AF65-F5344CB8AC3E}">
        <p14:creationId xmlns:p14="http://schemas.microsoft.com/office/powerpoint/2010/main" xmlns="" val="64400340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ZA" sz="2400" b="1" dirty="0" smtClean="0"/>
              <a:t>OHS - PLANNED/ACTUAL/COMPLY – Q1 TO Q4</a:t>
            </a:r>
            <a:endParaRPr lang="en-ZA" altLang="en-US" sz="2400" b="1" dirty="0">
              <a:solidFill>
                <a:srgbClr val="C00000"/>
              </a:solidFill>
              <a:ea typeface="ＭＳ Ｐゴシック" pitchFamily="34" charset="-128"/>
            </a:endParaRPr>
          </a:p>
        </p:txBody>
      </p:sp>
      <p:graphicFrame>
        <p:nvGraphicFramePr>
          <p:cNvPr id="5" name="Chart 4"/>
          <p:cNvGraphicFramePr/>
          <p:nvPr/>
        </p:nvGraphicFramePr>
        <p:xfrm>
          <a:off x="2152650" y="12744450"/>
          <a:ext cx="543877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xmlns="" val="1881564451"/>
              </p:ext>
            </p:extLst>
          </p:nvPr>
        </p:nvGraphicFramePr>
        <p:xfrm>
          <a:off x="179512" y="2708920"/>
          <a:ext cx="8712968" cy="3672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256995854"/>
              </p:ext>
            </p:extLst>
          </p:nvPr>
        </p:nvGraphicFramePr>
        <p:xfrm>
          <a:off x="251520" y="1196752"/>
          <a:ext cx="8640961" cy="1080120"/>
        </p:xfrm>
        <a:graphic>
          <a:graphicData uri="http://schemas.openxmlformats.org/drawingml/2006/table">
            <a:tbl>
              <a:tblPr>
                <a:tableStyleId>{5C22544A-7EE6-4342-B048-85BDC9FD1C3A}</a:tableStyleId>
              </a:tblPr>
              <a:tblGrid>
                <a:gridCol w="662455">
                  <a:extLst>
                    <a:ext uri="{9D8B030D-6E8A-4147-A177-3AD203B41FA5}">
                      <a16:colId xmlns:a16="http://schemas.microsoft.com/office/drawing/2014/main" xmlns="" val="20000"/>
                    </a:ext>
                  </a:extLst>
                </a:gridCol>
                <a:gridCol w="688603">
                  <a:extLst>
                    <a:ext uri="{9D8B030D-6E8A-4147-A177-3AD203B41FA5}">
                      <a16:colId xmlns:a16="http://schemas.microsoft.com/office/drawing/2014/main" xmlns="" val="20001"/>
                    </a:ext>
                  </a:extLst>
                </a:gridCol>
                <a:gridCol w="662455">
                  <a:extLst>
                    <a:ext uri="{9D8B030D-6E8A-4147-A177-3AD203B41FA5}">
                      <a16:colId xmlns:a16="http://schemas.microsoft.com/office/drawing/2014/main" xmlns="" val="20002"/>
                    </a:ext>
                  </a:extLst>
                </a:gridCol>
                <a:gridCol w="662455">
                  <a:extLst>
                    <a:ext uri="{9D8B030D-6E8A-4147-A177-3AD203B41FA5}">
                      <a16:colId xmlns:a16="http://schemas.microsoft.com/office/drawing/2014/main" xmlns="" val="20003"/>
                    </a:ext>
                  </a:extLst>
                </a:gridCol>
                <a:gridCol w="650832">
                  <a:extLst>
                    <a:ext uri="{9D8B030D-6E8A-4147-A177-3AD203B41FA5}">
                      <a16:colId xmlns:a16="http://schemas.microsoft.com/office/drawing/2014/main" xmlns="" val="20004"/>
                    </a:ext>
                  </a:extLst>
                </a:gridCol>
                <a:gridCol w="674076">
                  <a:extLst>
                    <a:ext uri="{9D8B030D-6E8A-4147-A177-3AD203B41FA5}">
                      <a16:colId xmlns:a16="http://schemas.microsoft.com/office/drawing/2014/main" xmlns="" val="20005"/>
                    </a:ext>
                  </a:extLst>
                </a:gridCol>
                <a:gridCol w="639210">
                  <a:extLst>
                    <a:ext uri="{9D8B030D-6E8A-4147-A177-3AD203B41FA5}">
                      <a16:colId xmlns:a16="http://schemas.microsoft.com/office/drawing/2014/main" xmlns="" val="20006"/>
                    </a:ext>
                  </a:extLst>
                </a:gridCol>
                <a:gridCol w="653738">
                  <a:extLst>
                    <a:ext uri="{9D8B030D-6E8A-4147-A177-3AD203B41FA5}">
                      <a16:colId xmlns:a16="http://schemas.microsoft.com/office/drawing/2014/main" xmlns="" val="20007"/>
                    </a:ext>
                  </a:extLst>
                </a:gridCol>
                <a:gridCol w="639210">
                  <a:extLst>
                    <a:ext uri="{9D8B030D-6E8A-4147-A177-3AD203B41FA5}">
                      <a16:colId xmlns:a16="http://schemas.microsoft.com/office/drawing/2014/main" xmlns="" val="20008"/>
                    </a:ext>
                  </a:extLst>
                </a:gridCol>
                <a:gridCol w="685698">
                  <a:extLst>
                    <a:ext uri="{9D8B030D-6E8A-4147-A177-3AD203B41FA5}">
                      <a16:colId xmlns:a16="http://schemas.microsoft.com/office/drawing/2014/main" xmlns="" val="20009"/>
                    </a:ext>
                  </a:extLst>
                </a:gridCol>
                <a:gridCol w="674076">
                  <a:extLst>
                    <a:ext uri="{9D8B030D-6E8A-4147-A177-3AD203B41FA5}">
                      <a16:colId xmlns:a16="http://schemas.microsoft.com/office/drawing/2014/main" xmlns="" val="20010"/>
                    </a:ext>
                  </a:extLst>
                </a:gridCol>
                <a:gridCol w="685698">
                  <a:extLst>
                    <a:ext uri="{9D8B030D-6E8A-4147-A177-3AD203B41FA5}">
                      <a16:colId xmlns:a16="http://schemas.microsoft.com/office/drawing/2014/main" xmlns="" val="20011"/>
                    </a:ext>
                  </a:extLst>
                </a:gridCol>
                <a:gridCol w="662455">
                  <a:extLst>
                    <a:ext uri="{9D8B030D-6E8A-4147-A177-3AD203B41FA5}">
                      <a16:colId xmlns:a16="http://schemas.microsoft.com/office/drawing/2014/main" xmlns="" val="20012"/>
                    </a:ext>
                  </a:extLst>
                </a:gridCol>
              </a:tblGrid>
              <a:tr h="280955">
                <a:tc rowSpan="2">
                  <a:txBody>
                    <a:bodyPr/>
                    <a:lstStyle/>
                    <a:p>
                      <a:pPr algn="l" fontAlgn="b"/>
                      <a:r>
                        <a:rPr lang="en-GB" sz="1100" b="1" u="none" strike="noStrike" dirty="0">
                          <a:effectLst/>
                        </a:rPr>
                        <a:t> </a:t>
                      </a:r>
                      <a:endParaRPr lang="en-GB" sz="1100" b="1" i="0" u="none" strike="noStrike" dirty="0">
                        <a:solidFill>
                          <a:srgbClr val="000000"/>
                        </a:solidFill>
                        <a:effectLst/>
                        <a:latin typeface="Arial"/>
                      </a:endParaRPr>
                    </a:p>
                  </a:txBody>
                  <a:tcPr marL="8330" marR="8330" marT="8330" marB="0" anchor="b">
                    <a:lnB w="6350" cap="flat" cmpd="sng" algn="ctr">
                      <a:solidFill>
                        <a:schemeClr val="tx1"/>
                      </a:solidFill>
                      <a:prstDash val="solid"/>
                      <a:round/>
                      <a:headEnd type="none" w="med" len="med"/>
                      <a:tailEnd type="none" w="med" len="med"/>
                    </a:lnB>
                  </a:tcPr>
                </a:tc>
                <a:tc rowSpan="2">
                  <a:txBody>
                    <a:bodyPr/>
                    <a:lstStyle/>
                    <a:p>
                      <a:pPr algn="ctr" rtl="0" fontAlgn="b"/>
                      <a:r>
                        <a:rPr lang="en-GB" sz="1100" b="1" u="none" strike="noStrike" dirty="0">
                          <a:effectLst/>
                        </a:rPr>
                        <a:t>Q 1 Planned</a:t>
                      </a:r>
                      <a:endParaRPr lang="en-GB" sz="11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tcPr>
                </a:tc>
                <a:tc>
                  <a:txBody>
                    <a:bodyPr/>
                    <a:lstStyle/>
                    <a:p>
                      <a:pPr algn="ctr" rtl="0" fontAlgn="b"/>
                      <a:r>
                        <a:rPr lang="en-GB" sz="1100" b="1" u="none" strike="noStrike" dirty="0">
                          <a:effectLst/>
                        </a:rPr>
                        <a:t>Q 1 </a:t>
                      </a:r>
                      <a:endParaRPr lang="en-GB" sz="1100" b="1"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rowSpan="2">
                  <a:txBody>
                    <a:bodyPr/>
                    <a:lstStyle/>
                    <a:p>
                      <a:pPr algn="ctr" rtl="0" fontAlgn="b"/>
                      <a:r>
                        <a:rPr lang="en-GB" sz="1100" b="1" u="none" strike="noStrike" dirty="0">
                          <a:effectLst/>
                        </a:rPr>
                        <a:t>Q 2 Planned</a:t>
                      </a:r>
                      <a:endParaRPr lang="en-GB" sz="11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tcPr>
                </a:tc>
                <a:tc>
                  <a:txBody>
                    <a:bodyPr/>
                    <a:lstStyle/>
                    <a:p>
                      <a:pPr algn="ctr" rtl="0" fontAlgn="b"/>
                      <a:r>
                        <a:rPr lang="en-GB" sz="1100" b="1" u="none" strike="noStrike" dirty="0">
                          <a:effectLst/>
                        </a:rPr>
                        <a:t>Q 2 </a:t>
                      </a:r>
                      <a:endParaRPr lang="en-GB" sz="1100" b="1"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rowSpan="2">
                  <a:txBody>
                    <a:bodyPr/>
                    <a:lstStyle/>
                    <a:p>
                      <a:pPr algn="ctr" rtl="0" fontAlgn="b"/>
                      <a:r>
                        <a:rPr lang="en-GB" sz="1100" b="1" u="none" strike="noStrike" dirty="0">
                          <a:effectLst/>
                        </a:rPr>
                        <a:t>Q 3 Planned</a:t>
                      </a:r>
                      <a:endParaRPr lang="en-GB" sz="11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tcPr>
                </a:tc>
                <a:tc>
                  <a:txBody>
                    <a:bodyPr/>
                    <a:lstStyle/>
                    <a:p>
                      <a:pPr algn="ctr" rtl="0" fontAlgn="b"/>
                      <a:r>
                        <a:rPr lang="en-GB" sz="1100" b="1" u="none" strike="noStrike" dirty="0">
                          <a:effectLst/>
                        </a:rPr>
                        <a:t>Q 3 </a:t>
                      </a:r>
                      <a:endParaRPr lang="en-GB" sz="1100" b="1"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rowSpan="2">
                  <a:txBody>
                    <a:bodyPr/>
                    <a:lstStyle/>
                    <a:p>
                      <a:pPr algn="ctr" rtl="0" fontAlgn="b"/>
                      <a:r>
                        <a:rPr lang="en-GB" sz="1100" b="1" u="none" strike="noStrike" dirty="0">
                          <a:effectLst/>
                        </a:rPr>
                        <a:t>Q 4 Planned</a:t>
                      </a:r>
                      <a:endParaRPr lang="en-GB" sz="11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tcPr>
                </a:tc>
                <a:tc>
                  <a:txBody>
                    <a:bodyPr/>
                    <a:lstStyle/>
                    <a:p>
                      <a:pPr algn="ctr" rtl="0" fontAlgn="b"/>
                      <a:r>
                        <a:rPr lang="en-GB" sz="1100" b="1" u="none" strike="noStrike" dirty="0">
                          <a:effectLst/>
                        </a:rPr>
                        <a:t>Q 4 </a:t>
                      </a:r>
                      <a:endParaRPr lang="en-GB" sz="1100" b="1"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rowSpan="2">
                  <a:txBody>
                    <a:bodyPr/>
                    <a:lstStyle/>
                    <a:p>
                      <a:pPr algn="ctr" rtl="0" fontAlgn="b"/>
                      <a:r>
                        <a:rPr lang="en-GB" sz="1100" b="1" u="none" strike="noStrike" dirty="0">
                          <a:effectLst/>
                        </a:rPr>
                        <a:t>Number Compliant Q1</a:t>
                      </a:r>
                      <a:endParaRPr lang="en-GB" sz="11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rtl="0" fontAlgn="b"/>
                      <a:r>
                        <a:rPr lang="en-GB" sz="1100" b="1" u="none" strike="noStrike" dirty="0">
                          <a:effectLst/>
                        </a:rPr>
                        <a:t>Number Compliant Q2</a:t>
                      </a:r>
                      <a:endParaRPr lang="en-GB" sz="11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rtl="0" fontAlgn="b"/>
                      <a:r>
                        <a:rPr lang="en-GB" sz="1100" b="1" u="none" strike="noStrike" dirty="0">
                          <a:effectLst/>
                        </a:rPr>
                        <a:t>Number Compliant Q 3</a:t>
                      </a:r>
                      <a:endParaRPr lang="en-GB" sz="11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rtl="0" fontAlgn="b"/>
                      <a:r>
                        <a:rPr lang="en-GB" sz="1100" b="1" u="none" strike="noStrike" dirty="0">
                          <a:effectLst/>
                        </a:rPr>
                        <a:t>Number Compliant Q4</a:t>
                      </a:r>
                      <a:endParaRPr lang="en-GB" sz="11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504161">
                <a:tc vMerge="1">
                  <a:txBody>
                    <a:bodyPr/>
                    <a:lstStyle/>
                    <a:p>
                      <a:endParaRPr lang="en-GB"/>
                    </a:p>
                  </a:txBody>
                  <a:tcPr/>
                </a:tc>
                <a:tc vMerge="1">
                  <a:txBody>
                    <a:bodyPr/>
                    <a:lstStyle/>
                    <a:p>
                      <a:endParaRPr lang="en-GB"/>
                    </a:p>
                  </a:txBody>
                  <a:tcPr/>
                </a:tc>
                <a:tc>
                  <a:txBody>
                    <a:bodyPr/>
                    <a:lstStyle/>
                    <a:p>
                      <a:pPr algn="ctr" rtl="0" fontAlgn="b"/>
                      <a:r>
                        <a:rPr lang="en-GB" sz="1100" b="1" u="none" strike="noStrike" dirty="0">
                          <a:effectLst/>
                        </a:rPr>
                        <a:t>Actual</a:t>
                      </a:r>
                      <a:endParaRPr lang="en-GB" sz="11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a:txBody>
                    <a:bodyPr/>
                    <a:lstStyle/>
                    <a:p>
                      <a:pPr algn="ctr" rtl="0" fontAlgn="b"/>
                      <a:r>
                        <a:rPr lang="en-GB" sz="1100" b="1" u="none" strike="noStrike" dirty="0">
                          <a:effectLst/>
                        </a:rPr>
                        <a:t>Actual</a:t>
                      </a:r>
                      <a:endParaRPr lang="en-GB" sz="11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a:txBody>
                    <a:bodyPr/>
                    <a:lstStyle/>
                    <a:p>
                      <a:pPr algn="ctr" rtl="0" fontAlgn="b"/>
                      <a:r>
                        <a:rPr lang="en-GB" sz="1100" b="1" u="none" strike="noStrike" dirty="0">
                          <a:effectLst/>
                        </a:rPr>
                        <a:t>Actual</a:t>
                      </a:r>
                      <a:endParaRPr lang="en-GB" sz="11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a:txBody>
                    <a:bodyPr/>
                    <a:lstStyle/>
                    <a:p>
                      <a:pPr algn="ctr" rtl="0" fontAlgn="b"/>
                      <a:r>
                        <a:rPr lang="en-GB" sz="1100" b="1" u="none" strike="noStrike" dirty="0">
                          <a:effectLst/>
                        </a:rPr>
                        <a:t>Actual</a:t>
                      </a:r>
                      <a:endParaRPr lang="en-GB" sz="11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10001"/>
                  </a:ext>
                </a:extLst>
              </a:tr>
              <a:tr h="295004">
                <a:tc>
                  <a:txBody>
                    <a:bodyPr/>
                    <a:lstStyle/>
                    <a:p>
                      <a:pPr algn="l" rtl="0" fontAlgn="b"/>
                      <a:r>
                        <a:rPr lang="en-GB" sz="1100" b="1" u="none" strike="noStrike" dirty="0">
                          <a:effectLst/>
                        </a:rPr>
                        <a:t>Totals </a:t>
                      </a:r>
                      <a:endParaRPr lang="en-GB" sz="1100" b="1"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100" b="1" u="none" strike="noStrike" dirty="0">
                          <a:effectLst/>
                        </a:rPr>
                        <a:t>4125</a:t>
                      </a:r>
                      <a:endParaRPr lang="en-GB" sz="1100" b="1"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100" b="1" u="none" strike="noStrike" dirty="0">
                          <a:effectLst/>
                        </a:rPr>
                        <a:t>4289</a:t>
                      </a:r>
                      <a:endParaRPr lang="en-GB" sz="1100" b="1"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rtl="0" fontAlgn="b"/>
                      <a:r>
                        <a:rPr lang="en-GB" sz="1100" b="1" u="none" strike="noStrike" dirty="0">
                          <a:effectLst/>
                        </a:rPr>
                        <a:t>7020</a:t>
                      </a:r>
                      <a:endParaRPr lang="en-GB" sz="1100" b="1"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100" b="1" u="none" strike="noStrike" dirty="0">
                          <a:effectLst/>
                        </a:rPr>
                        <a:t>6900</a:t>
                      </a:r>
                      <a:endParaRPr lang="en-GB" sz="1100" b="1"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rtl="0" fontAlgn="b"/>
                      <a:r>
                        <a:rPr lang="en-GB" sz="1100" b="1" u="none" strike="noStrike" dirty="0">
                          <a:effectLst/>
                        </a:rPr>
                        <a:t>4125</a:t>
                      </a:r>
                      <a:endParaRPr lang="en-GB" sz="1100" b="1"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100" b="1" u="none" strike="noStrike" dirty="0">
                          <a:effectLst/>
                        </a:rPr>
                        <a:t>5750</a:t>
                      </a:r>
                      <a:endParaRPr lang="en-GB" sz="1100" b="1"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rtl="0" fontAlgn="b"/>
                      <a:r>
                        <a:rPr lang="en-GB" sz="1100" b="1" u="none" strike="noStrike" dirty="0">
                          <a:effectLst/>
                        </a:rPr>
                        <a:t>7020</a:t>
                      </a:r>
                      <a:endParaRPr lang="en-GB" sz="1100" b="1"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100" b="1" u="none" strike="noStrike" dirty="0">
                          <a:effectLst/>
                        </a:rPr>
                        <a:t>6338</a:t>
                      </a:r>
                      <a:endParaRPr lang="en-GB" sz="1100" b="1"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rtl="0" fontAlgn="b"/>
                      <a:r>
                        <a:rPr lang="en-GB" sz="1100" b="1" u="none" strike="noStrike" dirty="0">
                          <a:effectLst/>
                        </a:rPr>
                        <a:t>2991</a:t>
                      </a:r>
                      <a:endParaRPr lang="en-GB" sz="1100" b="1"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100" b="1" u="none" strike="noStrike" dirty="0">
                          <a:effectLst/>
                        </a:rPr>
                        <a:t>4722</a:t>
                      </a:r>
                      <a:endParaRPr lang="en-GB" sz="1100" b="1"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100" b="1" u="none" strike="noStrike" dirty="0">
                          <a:effectLst/>
                        </a:rPr>
                        <a:t>3596</a:t>
                      </a:r>
                      <a:endParaRPr lang="en-GB" sz="1100" b="1"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100" b="1" u="none" strike="noStrike" dirty="0">
                          <a:effectLst/>
                        </a:rPr>
                        <a:t>4369</a:t>
                      </a:r>
                      <a:endParaRPr lang="en-GB" sz="1100" b="1"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pPr/>
              <a:t>32</a:t>
            </a:fld>
            <a:endParaRPr lang="en-US" dirty="0"/>
          </a:p>
        </p:txBody>
      </p:sp>
    </p:spTree>
    <p:extLst>
      <p:ext uri="{BB962C8B-B14F-4D97-AF65-F5344CB8AC3E}">
        <p14:creationId xmlns:p14="http://schemas.microsoft.com/office/powerpoint/2010/main" xmlns="" val="212202404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OHS - PLANNED/ACTUAL/COMPLY – </a:t>
            </a:r>
            <a:r>
              <a:rPr lang="en-ZA" sz="2800" b="1" dirty="0" smtClean="0"/>
              <a:t>2017/18</a:t>
            </a:r>
            <a:endParaRPr lang="en-GB" sz="2800" dirty="0"/>
          </a:p>
        </p:txBody>
      </p:sp>
      <p:sp>
        <p:nvSpPr>
          <p:cNvPr id="3" name="Content Placeholder 2"/>
          <p:cNvSpPr>
            <a:spLocks noGrp="1"/>
          </p:cNvSpPr>
          <p:nvPr>
            <p:ph idx="1"/>
          </p:nvPr>
        </p:nvSpPr>
        <p:spPr/>
        <p:txBody>
          <a:bodyPr/>
          <a:lstStyle/>
          <a:p>
            <a:r>
              <a:rPr lang="en-ZA" sz="2800" dirty="0" smtClean="0"/>
              <a:t>Q1 and Q3 were the only Qs where the planned inspections were exceeded by the actual.</a:t>
            </a:r>
          </a:p>
          <a:p>
            <a:r>
              <a:rPr lang="en-ZA" sz="2800" dirty="0" smtClean="0"/>
              <a:t>Q4 showed a significant drop compared to the other 3 Qs</a:t>
            </a:r>
          </a:p>
          <a:p>
            <a:r>
              <a:rPr lang="en-ZA" sz="2800" dirty="0" smtClean="0"/>
              <a:t>Compliance levels were highest in Q2 and Q4 when the actual targets were at their peak</a:t>
            </a:r>
            <a:r>
              <a:rPr lang="en-ZA" dirty="0" smtClean="0"/>
              <a:t>.</a:t>
            </a:r>
          </a:p>
          <a:p>
            <a:endParaRPr lang="en-GB"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33</a:t>
            </a:fld>
            <a:endParaRPr lang="en-US" dirty="0"/>
          </a:p>
        </p:txBody>
      </p:sp>
    </p:spTree>
    <p:extLst>
      <p:ext uri="{BB962C8B-B14F-4D97-AF65-F5344CB8AC3E}">
        <p14:creationId xmlns:p14="http://schemas.microsoft.com/office/powerpoint/2010/main" xmlns="" val="97527018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06090"/>
          </a:xfrm>
        </p:spPr>
        <p:txBody>
          <a:bodyPr/>
          <a:lstStyle/>
          <a:p>
            <a:r>
              <a:rPr lang="en-ZA" sz="2400" b="1" dirty="0" smtClean="0"/>
              <a:t>OHS: INSPECTIONS VS COMPLIANCE LEVEL</a:t>
            </a:r>
            <a:endParaRPr lang="en-GB"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0652300"/>
              </p:ext>
            </p:extLst>
          </p:nvPr>
        </p:nvGraphicFramePr>
        <p:xfrm>
          <a:off x="179512" y="908720"/>
          <a:ext cx="8784975" cy="5688630"/>
        </p:xfrm>
        <a:graphic>
          <a:graphicData uri="http://schemas.openxmlformats.org/drawingml/2006/table">
            <a:tbl>
              <a:tblPr/>
              <a:tblGrid>
                <a:gridCol w="921564">
                  <a:extLst>
                    <a:ext uri="{9D8B030D-6E8A-4147-A177-3AD203B41FA5}">
                      <a16:colId xmlns:a16="http://schemas.microsoft.com/office/drawing/2014/main" xmlns="" val="20000"/>
                    </a:ext>
                  </a:extLst>
                </a:gridCol>
                <a:gridCol w="520696">
                  <a:extLst>
                    <a:ext uri="{9D8B030D-6E8A-4147-A177-3AD203B41FA5}">
                      <a16:colId xmlns:a16="http://schemas.microsoft.com/office/drawing/2014/main" xmlns="" val="20001"/>
                    </a:ext>
                  </a:extLst>
                </a:gridCol>
                <a:gridCol w="467712">
                  <a:extLst>
                    <a:ext uri="{9D8B030D-6E8A-4147-A177-3AD203B41FA5}">
                      <a16:colId xmlns:a16="http://schemas.microsoft.com/office/drawing/2014/main" xmlns="" val="20002"/>
                    </a:ext>
                  </a:extLst>
                </a:gridCol>
                <a:gridCol w="475020">
                  <a:extLst>
                    <a:ext uri="{9D8B030D-6E8A-4147-A177-3AD203B41FA5}">
                      <a16:colId xmlns:a16="http://schemas.microsoft.com/office/drawing/2014/main" xmlns="" val="20003"/>
                    </a:ext>
                  </a:extLst>
                </a:gridCol>
                <a:gridCol w="476847">
                  <a:extLst>
                    <a:ext uri="{9D8B030D-6E8A-4147-A177-3AD203B41FA5}">
                      <a16:colId xmlns:a16="http://schemas.microsoft.com/office/drawing/2014/main" xmlns="" val="20004"/>
                    </a:ext>
                  </a:extLst>
                </a:gridCol>
                <a:gridCol w="416556">
                  <a:extLst>
                    <a:ext uri="{9D8B030D-6E8A-4147-A177-3AD203B41FA5}">
                      <a16:colId xmlns:a16="http://schemas.microsoft.com/office/drawing/2014/main" xmlns="" val="20005"/>
                    </a:ext>
                  </a:extLst>
                </a:gridCol>
                <a:gridCol w="431172">
                  <a:extLst>
                    <a:ext uri="{9D8B030D-6E8A-4147-A177-3AD203B41FA5}">
                      <a16:colId xmlns:a16="http://schemas.microsoft.com/office/drawing/2014/main" xmlns="" val="20006"/>
                    </a:ext>
                  </a:extLst>
                </a:gridCol>
                <a:gridCol w="432999">
                  <a:extLst>
                    <a:ext uri="{9D8B030D-6E8A-4147-A177-3AD203B41FA5}">
                      <a16:colId xmlns:a16="http://schemas.microsoft.com/office/drawing/2014/main" xmlns="" val="20007"/>
                    </a:ext>
                  </a:extLst>
                </a:gridCol>
                <a:gridCol w="416556">
                  <a:extLst>
                    <a:ext uri="{9D8B030D-6E8A-4147-A177-3AD203B41FA5}">
                      <a16:colId xmlns:a16="http://schemas.microsoft.com/office/drawing/2014/main" xmlns="" val="20008"/>
                    </a:ext>
                  </a:extLst>
                </a:gridCol>
                <a:gridCol w="416556">
                  <a:extLst>
                    <a:ext uri="{9D8B030D-6E8A-4147-A177-3AD203B41FA5}">
                      <a16:colId xmlns:a16="http://schemas.microsoft.com/office/drawing/2014/main" xmlns="" val="20009"/>
                    </a:ext>
                  </a:extLst>
                </a:gridCol>
                <a:gridCol w="423865">
                  <a:extLst>
                    <a:ext uri="{9D8B030D-6E8A-4147-A177-3AD203B41FA5}">
                      <a16:colId xmlns:a16="http://schemas.microsoft.com/office/drawing/2014/main" xmlns="" val="20010"/>
                    </a:ext>
                  </a:extLst>
                </a:gridCol>
                <a:gridCol w="423865">
                  <a:extLst>
                    <a:ext uri="{9D8B030D-6E8A-4147-A177-3AD203B41FA5}">
                      <a16:colId xmlns:a16="http://schemas.microsoft.com/office/drawing/2014/main" xmlns="" val="20011"/>
                    </a:ext>
                  </a:extLst>
                </a:gridCol>
                <a:gridCol w="409248">
                  <a:extLst>
                    <a:ext uri="{9D8B030D-6E8A-4147-A177-3AD203B41FA5}">
                      <a16:colId xmlns:a16="http://schemas.microsoft.com/office/drawing/2014/main" xmlns="" val="20012"/>
                    </a:ext>
                  </a:extLst>
                </a:gridCol>
                <a:gridCol w="411075">
                  <a:extLst>
                    <a:ext uri="{9D8B030D-6E8A-4147-A177-3AD203B41FA5}">
                      <a16:colId xmlns:a16="http://schemas.microsoft.com/office/drawing/2014/main" xmlns="" val="20013"/>
                    </a:ext>
                  </a:extLst>
                </a:gridCol>
                <a:gridCol w="431172">
                  <a:extLst>
                    <a:ext uri="{9D8B030D-6E8A-4147-A177-3AD203B41FA5}">
                      <a16:colId xmlns:a16="http://schemas.microsoft.com/office/drawing/2014/main" xmlns="" val="20014"/>
                    </a:ext>
                  </a:extLst>
                </a:gridCol>
                <a:gridCol w="431172">
                  <a:extLst>
                    <a:ext uri="{9D8B030D-6E8A-4147-A177-3AD203B41FA5}">
                      <a16:colId xmlns:a16="http://schemas.microsoft.com/office/drawing/2014/main" xmlns="" val="20015"/>
                    </a:ext>
                  </a:extLst>
                </a:gridCol>
                <a:gridCol w="431172">
                  <a:extLst>
                    <a:ext uri="{9D8B030D-6E8A-4147-A177-3AD203B41FA5}">
                      <a16:colId xmlns:a16="http://schemas.microsoft.com/office/drawing/2014/main" xmlns="" val="20016"/>
                    </a:ext>
                  </a:extLst>
                </a:gridCol>
                <a:gridCol w="431172">
                  <a:extLst>
                    <a:ext uri="{9D8B030D-6E8A-4147-A177-3AD203B41FA5}">
                      <a16:colId xmlns:a16="http://schemas.microsoft.com/office/drawing/2014/main" xmlns="" val="20017"/>
                    </a:ext>
                  </a:extLst>
                </a:gridCol>
                <a:gridCol w="416556">
                  <a:extLst>
                    <a:ext uri="{9D8B030D-6E8A-4147-A177-3AD203B41FA5}">
                      <a16:colId xmlns:a16="http://schemas.microsoft.com/office/drawing/2014/main" xmlns="" val="20018"/>
                    </a:ext>
                  </a:extLst>
                </a:gridCol>
              </a:tblGrid>
              <a:tr h="447483">
                <a:tc rowSpan="2">
                  <a:txBody>
                    <a:bodyPr/>
                    <a:lstStyle/>
                    <a:p>
                      <a:pPr algn="ctr" rtl="0" fontAlgn="b"/>
                      <a:r>
                        <a:rPr lang="en-GB" sz="1000" b="1" i="0" u="none" strike="noStrike" dirty="0">
                          <a:solidFill>
                            <a:srgbClr val="000000"/>
                          </a:solidFill>
                          <a:effectLst/>
                          <a:latin typeface="Arial"/>
                        </a:rPr>
                        <a:t> SECTOR</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FS</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FS</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WC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WC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MPU</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MPU</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GP</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GP</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KZN</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KZN</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LP</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LP</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NC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NC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EC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EC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NW</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NW</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185828">
                <a:tc vMerge="1">
                  <a:txBody>
                    <a:bodyPr/>
                    <a:lstStyle/>
                    <a:p>
                      <a:endParaRPr lang="en-GB"/>
                    </a:p>
                  </a:txBody>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1"/>
                  </a:ext>
                </a:extLst>
              </a:tr>
              <a:tr h="729959">
                <a:tc>
                  <a:txBody>
                    <a:bodyPr/>
                    <a:lstStyle/>
                    <a:p>
                      <a:pPr algn="ctr" rtl="0" fontAlgn="b"/>
                      <a:r>
                        <a:rPr lang="en-GB" sz="1000" b="1" i="0" u="none" strike="noStrike" dirty="0">
                          <a:solidFill>
                            <a:srgbClr val="000000"/>
                          </a:solidFill>
                          <a:effectLst/>
                          <a:latin typeface="Arial"/>
                        </a:rPr>
                        <a:t>Wholesale and Retail</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Arial"/>
                        </a:rPr>
                        <a:t>149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113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28</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100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Arial"/>
                        </a:rPr>
                        <a:t>14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68</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47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153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46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97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Calibri"/>
                        </a:rPr>
                        <a:t>52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1" i="0" u="none" strike="noStrike" dirty="0">
                          <a:solidFill>
                            <a:srgbClr val="000000"/>
                          </a:solidFill>
                          <a:effectLst/>
                          <a:latin typeface="Calibri"/>
                        </a:rPr>
                        <a:t>21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Calibri"/>
                        </a:rPr>
                        <a:t>13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Arial"/>
                        </a:rPr>
                        <a:t>25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1" i="0" u="none" strike="noStrike" dirty="0">
                          <a:solidFill>
                            <a:srgbClr val="000000"/>
                          </a:solidFill>
                          <a:effectLst/>
                          <a:latin typeface="Arial"/>
                        </a:rPr>
                        <a:t>20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7483">
                <a:tc>
                  <a:txBody>
                    <a:bodyPr/>
                    <a:lstStyle/>
                    <a:p>
                      <a:pPr algn="ctr" rtl="0" fontAlgn="b"/>
                      <a:r>
                        <a:rPr lang="en-GB" sz="1000" b="1" i="0" u="none" strike="noStrike" dirty="0">
                          <a:solidFill>
                            <a:srgbClr val="000000"/>
                          </a:solidFill>
                          <a:effectLst/>
                          <a:latin typeface="Arial"/>
                        </a:rPr>
                        <a:t>Hospitality</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Arial"/>
                        </a:rPr>
                        <a:t>36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29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Arial"/>
                        </a:rPr>
                        <a:t>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37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Calibri"/>
                        </a:rPr>
                        <a:t>14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1" i="0" u="none" strike="noStrike" dirty="0">
                          <a:solidFill>
                            <a:srgbClr val="000000"/>
                          </a:solidFill>
                          <a:effectLst/>
                          <a:latin typeface="Calibri"/>
                        </a:rPr>
                        <a:t>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Calibri"/>
                        </a:rPr>
                        <a:t>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Arial"/>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1" i="0" u="none" strike="noStrike" dirty="0">
                          <a:solidFill>
                            <a:srgbClr val="000000"/>
                          </a:solidFill>
                          <a:effectLst/>
                          <a:latin typeface="Arial"/>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29959">
                <a:tc>
                  <a:txBody>
                    <a:bodyPr/>
                    <a:lstStyle/>
                    <a:p>
                      <a:pPr algn="ctr" rtl="0" fontAlgn="b"/>
                      <a:r>
                        <a:rPr lang="en-GB" sz="1000" b="1" i="0" u="none" strike="noStrike" dirty="0">
                          <a:solidFill>
                            <a:srgbClr val="000000"/>
                          </a:solidFill>
                          <a:effectLst/>
                          <a:latin typeface="Arial"/>
                        </a:rPr>
                        <a:t>Agriculture</a:t>
                      </a:r>
                      <a:r>
                        <a:rPr lang="en-GB" sz="1000" b="1" i="0" u="none" strike="noStrike" dirty="0" smtClean="0">
                          <a:solidFill>
                            <a:srgbClr val="000000"/>
                          </a:solidFill>
                          <a:effectLst/>
                          <a:latin typeface="Arial"/>
                        </a:rPr>
                        <a:t>/</a:t>
                      </a:r>
                    </a:p>
                    <a:p>
                      <a:pPr algn="ctr" rtl="0" fontAlgn="b"/>
                      <a:r>
                        <a:rPr lang="en-GB" sz="1000" b="1" i="0" u="none" strike="noStrike" dirty="0" smtClean="0">
                          <a:solidFill>
                            <a:srgbClr val="000000"/>
                          </a:solidFill>
                          <a:effectLst/>
                          <a:latin typeface="Arial"/>
                        </a:rPr>
                        <a:t>Forestry</a:t>
                      </a:r>
                      <a:endParaRPr lang="en-GB" sz="1000" b="1" i="0" u="none" strike="noStrike" dirty="0">
                        <a:solidFill>
                          <a:srgbClr val="000000"/>
                        </a:solidFill>
                        <a:effectLst/>
                        <a:latin typeface="Arial"/>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Arial"/>
                        </a:rPr>
                        <a:t>173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160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50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31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13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26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43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Calibri"/>
                        </a:rPr>
                        <a:t>23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1" i="0" u="none" strike="noStrike" dirty="0">
                          <a:solidFill>
                            <a:srgbClr val="000000"/>
                          </a:solidFill>
                          <a:effectLst/>
                          <a:latin typeface="Calibri"/>
                        </a:rPr>
                        <a:t>14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Calibri"/>
                        </a:rPr>
                        <a:t>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169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Arial"/>
                        </a:rPr>
                        <a:t>158</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1" i="0" u="none" strike="noStrike" dirty="0">
                          <a:solidFill>
                            <a:srgbClr val="000000"/>
                          </a:solidFill>
                          <a:effectLst/>
                          <a:latin typeface="Arial"/>
                        </a:rPr>
                        <a:t>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47483">
                <a:tc>
                  <a:txBody>
                    <a:bodyPr/>
                    <a:lstStyle/>
                    <a:p>
                      <a:pPr algn="ctr" rtl="0" fontAlgn="b"/>
                      <a:r>
                        <a:rPr lang="en-GB" sz="1000" b="1" i="0" u="none" strike="noStrike" dirty="0">
                          <a:solidFill>
                            <a:srgbClr val="000000"/>
                          </a:solidFill>
                          <a:effectLst/>
                          <a:latin typeface="Arial"/>
                        </a:rPr>
                        <a:t>Construction</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Arial"/>
                        </a:rPr>
                        <a:t>156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131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550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477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56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33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Calibri"/>
                        </a:rPr>
                        <a:t>633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Calibri"/>
                        </a:rPr>
                        <a:t>495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1098</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899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114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Calibri"/>
                        </a:rPr>
                        <a:t>66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1" i="0" u="none" strike="noStrike" dirty="0">
                          <a:solidFill>
                            <a:srgbClr val="000000"/>
                          </a:solidFill>
                          <a:effectLst/>
                          <a:latin typeface="Calibri"/>
                        </a:rPr>
                        <a:t>24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Calibri"/>
                        </a:rPr>
                        <a:t>13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268</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194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121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Arial"/>
                        </a:rPr>
                        <a:t>68</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47483">
                <a:tc>
                  <a:txBody>
                    <a:bodyPr/>
                    <a:lstStyle/>
                    <a:p>
                      <a:pPr algn="ctr" rtl="0" fontAlgn="b"/>
                      <a:r>
                        <a:rPr lang="en-GB" sz="1000" b="1" i="0" u="none" strike="noStrike" dirty="0">
                          <a:solidFill>
                            <a:srgbClr val="000000"/>
                          </a:solidFill>
                          <a:effectLst/>
                          <a:latin typeface="Arial"/>
                        </a:rPr>
                        <a:t>Community</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Arial"/>
                        </a:rPr>
                        <a:t>61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35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Arial"/>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30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22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81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48</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Calibri"/>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1" i="0" u="none" strike="noStrike" dirty="0">
                          <a:solidFill>
                            <a:srgbClr val="000000"/>
                          </a:solidFill>
                          <a:effectLst/>
                          <a:latin typeface="Calibri"/>
                        </a:rPr>
                        <a:t>12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Calibri"/>
                        </a:rPr>
                        <a:t>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Arial"/>
                        </a:rPr>
                        <a:t>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1" i="0" u="none" strike="noStrike" dirty="0">
                          <a:solidFill>
                            <a:srgbClr val="000000"/>
                          </a:solidFill>
                          <a:effectLst/>
                          <a:latin typeface="Arial"/>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47483">
                <a:tc>
                  <a:txBody>
                    <a:bodyPr/>
                    <a:lstStyle/>
                    <a:p>
                      <a:pPr algn="ctr" rtl="0" fontAlgn="b"/>
                      <a:r>
                        <a:rPr lang="en-GB" sz="1000" b="1" i="0" u="none" strike="noStrike" dirty="0">
                          <a:solidFill>
                            <a:srgbClr val="000000"/>
                          </a:solidFill>
                          <a:effectLst/>
                          <a:latin typeface="Arial"/>
                        </a:rPr>
                        <a:t>Manufacturing</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Arial"/>
                        </a:rPr>
                        <a:t>28</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18</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10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Arial"/>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79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57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69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21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Calibri"/>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1" i="0" u="none" strike="noStrike" dirty="0">
                          <a:solidFill>
                            <a:srgbClr val="000000"/>
                          </a:solidFill>
                          <a:effectLst/>
                          <a:latin typeface="Calibri"/>
                        </a:rPr>
                        <a:t>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Calibri"/>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Arial"/>
                        </a:rPr>
                        <a:t>35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1" i="0" u="none" strike="noStrike" dirty="0">
                          <a:solidFill>
                            <a:srgbClr val="000000"/>
                          </a:solidFill>
                          <a:effectLst/>
                          <a:latin typeface="Arial"/>
                        </a:rPr>
                        <a:t>15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805469">
                <a:tc>
                  <a:txBody>
                    <a:bodyPr/>
                    <a:lstStyle/>
                    <a:p>
                      <a:pPr algn="ctr" rtl="0" fontAlgn="b"/>
                      <a:r>
                        <a:rPr lang="en-GB" sz="1000" b="1" i="0" u="none" strike="noStrike" dirty="0">
                          <a:solidFill>
                            <a:srgbClr val="000000"/>
                          </a:solidFill>
                          <a:effectLst/>
                          <a:latin typeface="Arial"/>
                        </a:rPr>
                        <a:t>Government</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Arial"/>
                        </a:rPr>
                        <a:t>32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1" i="0" u="none" strike="noStrike" dirty="0">
                          <a:solidFill>
                            <a:srgbClr val="000000"/>
                          </a:solidFill>
                          <a:effectLst/>
                          <a:latin typeface="Calibri"/>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Arial"/>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Arial"/>
                        </a:rPr>
                        <a:t>34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Arial"/>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6" name="Slide Number Placeholder 5"/>
          <p:cNvSpPr>
            <a:spLocks noGrp="1"/>
          </p:cNvSpPr>
          <p:nvPr>
            <p:ph type="sldNum" sz="quarter" idx="12"/>
          </p:nvPr>
        </p:nvSpPr>
        <p:spPr/>
        <p:txBody>
          <a:bodyPr/>
          <a:lstStyle/>
          <a:p>
            <a:fld id="{96CA8298-9D91-4CF9-AB6A-504DBB769D5D}" type="slidenum">
              <a:rPr lang="en-US" smtClean="0"/>
              <a:pPr/>
              <a:t>34</a:t>
            </a:fld>
            <a:endParaRPr lang="en-US" dirty="0"/>
          </a:p>
        </p:txBody>
      </p:sp>
    </p:spTree>
    <p:extLst>
      <p:ext uri="{BB962C8B-B14F-4D97-AF65-F5344CB8AC3E}">
        <p14:creationId xmlns:p14="http://schemas.microsoft.com/office/powerpoint/2010/main" xmlns="" val="225546175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06090"/>
          </a:xfrm>
        </p:spPr>
        <p:txBody>
          <a:bodyPr/>
          <a:lstStyle/>
          <a:p>
            <a:r>
              <a:rPr lang="en-ZA" sz="2400" b="1" dirty="0" smtClean="0"/>
              <a:t>OHS: INSPECTIONS VS COMPLIANCE LEVEL</a:t>
            </a:r>
            <a:endParaRPr lang="en-GB"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06419461"/>
              </p:ext>
            </p:extLst>
          </p:nvPr>
        </p:nvGraphicFramePr>
        <p:xfrm>
          <a:off x="179512" y="908720"/>
          <a:ext cx="8784975" cy="5688632"/>
        </p:xfrm>
        <a:graphic>
          <a:graphicData uri="http://schemas.openxmlformats.org/drawingml/2006/table">
            <a:tbl>
              <a:tblPr/>
              <a:tblGrid>
                <a:gridCol w="921564">
                  <a:extLst>
                    <a:ext uri="{9D8B030D-6E8A-4147-A177-3AD203B41FA5}">
                      <a16:colId xmlns:a16="http://schemas.microsoft.com/office/drawing/2014/main" xmlns="" val="20000"/>
                    </a:ext>
                  </a:extLst>
                </a:gridCol>
                <a:gridCol w="520696">
                  <a:extLst>
                    <a:ext uri="{9D8B030D-6E8A-4147-A177-3AD203B41FA5}">
                      <a16:colId xmlns:a16="http://schemas.microsoft.com/office/drawing/2014/main" xmlns="" val="20001"/>
                    </a:ext>
                  </a:extLst>
                </a:gridCol>
                <a:gridCol w="467712">
                  <a:extLst>
                    <a:ext uri="{9D8B030D-6E8A-4147-A177-3AD203B41FA5}">
                      <a16:colId xmlns:a16="http://schemas.microsoft.com/office/drawing/2014/main" xmlns="" val="20002"/>
                    </a:ext>
                  </a:extLst>
                </a:gridCol>
                <a:gridCol w="475020">
                  <a:extLst>
                    <a:ext uri="{9D8B030D-6E8A-4147-A177-3AD203B41FA5}">
                      <a16:colId xmlns:a16="http://schemas.microsoft.com/office/drawing/2014/main" xmlns="" val="20003"/>
                    </a:ext>
                  </a:extLst>
                </a:gridCol>
                <a:gridCol w="476847">
                  <a:extLst>
                    <a:ext uri="{9D8B030D-6E8A-4147-A177-3AD203B41FA5}">
                      <a16:colId xmlns:a16="http://schemas.microsoft.com/office/drawing/2014/main" xmlns="" val="20004"/>
                    </a:ext>
                  </a:extLst>
                </a:gridCol>
                <a:gridCol w="416556">
                  <a:extLst>
                    <a:ext uri="{9D8B030D-6E8A-4147-A177-3AD203B41FA5}">
                      <a16:colId xmlns:a16="http://schemas.microsoft.com/office/drawing/2014/main" xmlns="" val="20005"/>
                    </a:ext>
                  </a:extLst>
                </a:gridCol>
                <a:gridCol w="431172">
                  <a:extLst>
                    <a:ext uri="{9D8B030D-6E8A-4147-A177-3AD203B41FA5}">
                      <a16:colId xmlns:a16="http://schemas.microsoft.com/office/drawing/2014/main" xmlns="" val="20006"/>
                    </a:ext>
                  </a:extLst>
                </a:gridCol>
                <a:gridCol w="432999">
                  <a:extLst>
                    <a:ext uri="{9D8B030D-6E8A-4147-A177-3AD203B41FA5}">
                      <a16:colId xmlns:a16="http://schemas.microsoft.com/office/drawing/2014/main" xmlns="" val="20007"/>
                    </a:ext>
                  </a:extLst>
                </a:gridCol>
                <a:gridCol w="416556">
                  <a:extLst>
                    <a:ext uri="{9D8B030D-6E8A-4147-A177-3AD203B41FA5}">
                      <a16:colId xmlns:a16="http://schemas.microsoft.com/office/drawing/2014/main" xmlns="" val="20008"/>
                    </a:ext>
                  </a:extLst>
                </a:gridCol>
                <a:gridCol w="416556">
                  <a:extLst>
                    <a:ext uri="{9D8B030D-6E8A-4147-A177-3AD203B41FA5}">
                      <a16:colId xmlns:a16="http://schemas.microsoft.com/office/drawing/2014/main" xmlns="" val="20009"/>
                    </a:ext>
                  </a:extLst>
                </a:gridCol>
                <a:gridCol w="423865">
                  <a:extLst>
                    <a:ext uri="{9D8B030D-6E8A-4147-A177-3AD203B41FA5}">
                      <a16:colId xmlns:a16="http://schemas.microsoft.com/office/drawing/2014/main" xmlns="" val="20010"/>
                    </a:ext>
                  </a:extLst>
                </a:gridCol>
                <a:gridCol w="423865">
                  <a:extLst>
                    <a:ext uri="{9D8B030D-6E8A-4147-A177-3AD203B41FA5}">
                      <a16:colId xmlns:a16="http://schemas.microsoft.com/office/drawing/2014/main" xmlns="" val="20011"/>
                    </a:ext>
                  </a:extLst>
                </a:gridCol>
                <a:gridCol w="409248">
                  <a:extLst>
                    <a:ext uri="{9D8B030D-6E8A-4147-A177-3AD203B41FA5}">
                      <a16:colId xmlns:a16="http://schemas.microsoft.com/office/drawing/2014/main" xmlns="" val="20012"/>
                    </a:ext>
                  </a:extLst>
                </a:gridCol>
                <a:gridCol w="411075">
                  <a:extLst>
                    <a:ext uri="{9D8B030D-6E8A-4147-A177-3AD203B41FA5}">
                      <a16:colId xmlns:a16="http://schemas.microsoft.com/office/drawing/2014/main" xmlns="" val="20013"/>
                    </a:ext>
                  </a:extLst>
                </a:gridCol>
                <a:gridCol w="431172">
                  <a:extLst>
                    <a:ext uri="{9D8B030D-6E8A-4147-A177-3AD203B41FA5}">
                      <a16:colId xmlns:a16="http://schemas.microsoft.com/office/drawing/2014/main" xmlns="" val="20014"/>
                    </a:ext>
                  </a:extLst>
                </a:gridCol>
                <a:gridCol w="431172">
                  <a:extLst>
                    <a:ext uri="{9D8B030D-6E8A-4147-A177-3AD203B41FA5}">
                      <a16:colId xmlns:a16="http://schemas.microsoft.com/office/drawing/2014/main" xmlns="" val="20015"/>
                    </a:ext>
                  </a:extLst>
                </a:gridCol>
                <a:gridCol w="431172">
                  <a:extLst>
                    <a:ext uri="{9D8B030D-6E8A-4147-A177-3AD203B41FA5}">
                      <a16:colId xmlns:a16="http://schemas.microsoft.com/office/drawing/2014/main" xmlns="" val="20016"/>
                    </a:ext>
                  </a:extLst>
                </a:gridCol>
                <a:gridCol w="431172">
                  <a:extLst>
                    <a:ext uri="{9D8B030D-6E8A-4147-A177-3AD203B41FA5}">
                      <a16:colId xmlns:a16="http://schemas.microsoft.com/office/drawing/2014/main" xmlns="" val="20017"/>
                    </a:ext>
                  </a:extLst>
                </a:gridCol>
                <a:gridCol w="416556">
                  <a:extLst>
                    <a:ext uri="{9D8B030D-6E8A-4147-A177-3AD203B41FA5}">
                      <a16:colId xmlns:a16="http://schemas.microsoft.com/office/drawing/2014/main" xmlns="" val="20018"/>
                    </a:ext>
                  </a:extLst>
                </a:gridCol>
              </a:tblGrid>
              <a:tr h="453148">
                <a:tc rowSpan="2">
                  <a:txBody>
                    <a:bodyPr/>
                    <a:lstStyle/>
                    <a:p>
                      <a:pPr algn="ctr" rtl="0" fontAlgn="b"/>
                      <a:r>
                        <a:rPr lang="en-GB" sz="1100" b="1" i="0" u="none" strike="noStrike" dirty="0">
                          <a:solidFill>
                            <a:srgbClr val="000000"/>
                          </a:solidFill>
                          <a:effectLst/>
                          <a:latin typeface="+mn-lt"/>
                        </a:rPr>
                        <a:t> SECTOR</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FS</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FS</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WC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WC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MPU</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MPU</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GP</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GP</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KZN</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KZN</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LP</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LP</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NC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NC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EC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EC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NW</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NW</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200839">
                <a:tc vMerge="1">
                  <a:txBody>
                    <a:bodyPr/>
                    <a:lstStyle/>
                    <a:p>
                      <a:endParaRPr lang="en-GB"/>
                    </a:p>
                  </a:txBody>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1"/>
                  </a:ext>
                </a:extLst>
              </a:tr>
              <a:tr h="739199">
                <a:tc>
                  <a:txBody>
                    <a:bodyPr/>
                    <a:lstStyle/>
                    <a:p>
                      <a:pPr algn="ctr" rtl="0" fontAlgn="b"/>
                      <a:r>
                        <a:rPr lang="en-GB" sz="1100" b="1" i="0" u="none" strike="noStrike" dirty="0">
                          <a:solidFill>
                            <a:srgbClr val="000000"/>
                          </a:solidFill>
                          <a:effectLst/>
                          <a:latin typeface="+mn-lt"/>
                        </a:rPr>
                        <a:t>Electricity</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mn-lt"/>
                        </a:rPr>
                        <a:t>21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17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20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17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3148">
                <a:tc>
                  <a:txBody>
                    <a:bodyPr/>
                    <a:lstStyle/>
                    <a:p>
                      <a:pPr algn="ctr" rtl="0" fontAlgn="b"/>
                      <a:r>
                        <a:rPr lang="en-GB" sz="1100" b="1" i="0" u="none" strike="noStrike" dirty="0">
                          <a:solidFill>
                            <a:srgbClr val="000000"/>
                          </a:solidFill>
                          <a:effectLst/>
                          <a:latin typeface="+mn-lt"/>
                        </a:rPr>
                        <a:t>Food and Beverage</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mn-lt"/>
                        </a:rPr>
                        <a:t>24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17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25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23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17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mn-lt"/>
                        </a:rPr>
                        <a:t>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mn-lt"/>
                        </a:rPr>
                        <a:t>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39199">
                <a:tc>
                  <a:txBody>
                    <a:bodyPr/>
                    <a:lstStyle/>
                    <a:p>
                      <a:pPr algn="ctr" rtl="0" fontAlgn="b"/>
                      <a:r>
                        <a:rPr lang="en-GB" sz="1100" b="1" i="0" u="none" strike="noStrike" dirty="0">
                          <a:solidFill>
                            <a:srgbClr val="000000"/>
                          </a:solidFill>
                          <a:effectLst/>
                          <a:latin typeface="+mn-lt"/>
                        </a:rPr>
                        <a:t>Iron and Steel</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mn-lt"/>
                        </a:rPr>
                        <a:t>127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82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29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10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49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24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90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52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141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79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26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13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mn-lt"/>
                        </a:rPr>
                        <a:t>34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10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160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130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114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mn-lt"/>
                        </a:rPr>
                        <a:t>83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3148">
                <a:tc>
                  <a:txBody>
                    <a:bodyPr/>
                    <a:lstStyle/>
                    <a:p>
                      <a:pPr algn="ctr" rtl="0" fontAlgn="b"/>
                      <a:r>
                        <a:rPr lang="en-GB" sz="1100" b="1" i="0" u="none" strike="noStrike" dirty="0">
                          <a:solidFill>
                            <a:srgbClr val="000000"/>
                          </a:solidFill>
                          <a:effectLst/>
                          <a:latin typeface="+mn-lt"/>
                        </a:rPr>
                        <a:t>Chemical</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mn-lt"/>
                        </a:rPr>
                        <a:t>42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35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27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25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33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23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22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27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10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mn-lt"/>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23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18</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37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mn-lt"/>
                        </a:rPr>
                        <a:t>26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3148">
                <a:tc>
                  <a:txBody>
                    <a:bodyPr/>
                    <a:lstStyle/>
                    <a:p>
                      <a:pPr algn="ctr" rtl="0" fontAlgn="ctr"/>
                      <a:r>
                        <a:rPr lang="en-GB" sz="1100" b="1" i="0" u="none" strike="noStrike" dirty="0">
                          <a:solidFill>
                            <a:srgbClr val="000000"/>
                          </a:solidFill>
                          <a:effectLst/>
                          <a:latin typeface="+mn-lt"/>
                        </a:rPr>
                        <a:t>Financial/ insurance</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3148">
                <a:tc>
                  <a:txBody>
                    <a:bodyPr/>
                    <a:lstStyle/>
                    <a:p>
                      <a:pPr algn="ctr" rtl="0" fontAlgn="ctr"/>
                      <a:r>
                        <a:rPr lang="en-GB" sz="1100" b="1" i="0" u="none" strike="noStrike" dirty="0">
                          <a:solidFill>
                            <a:srgbClr val="000000"/>
                          </a:solidFill>
                          <a:effectLst/>
                          <a:latin typeface="+mn-lt"/>
                        </a:rPr>
                        <a:t>Transportation </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15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10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mn-lt"/>
                        </a:rPr>
                        <a:t>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743655">
                <a:tc>
                  <a:txBody>
                    <a:bodyPr/>
                    <a:lstStyle/>
                    <a:p>
                      <a:pPr algn="ctr" rtl="0" fontAlgn="ctr"/>
                      <a:r>
                        <a:rPr lang="en-GB" sz="1100" b="1" i="0" u="none" strike="noStrike" dirty="0">
                          <a:solidFill>
                            <a:srgbClr val="000000"/>
                          </a:solidFill>
                          <a:effectLst/>
                          <a:latin typeface="+mn-lt"/>
                        </a:rPr>
                        <a:t>Contract Cleaning</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6" name="Slide Number Placeholder 5"/>
          <p:cNvSpPr>
            <a:spLocks noGrp="1"/>
          </p:cNvSpPr>
          <p:nvPr>
            <p:ph type="sldNum" sz="quarter" idx="12"/>
          </p:nvPr>
        </p:nvSpPr>
        <p:spPr/>
        <p:txBody>
          <a:bodyPr/>
          <a:lstStyle/>
          <a:p>
            <a:fld id="{96CA8298-9D91-4CF9-AB6A-504DBB769D5D}" type="slidenum">
              <a:rPr lang="en-US" smtClean="0"/>
              <a:pPr/>
              <a:t>35</a:t>
            </a:fld>
            <a:endParaRPr lang="en-US" dirty="0"/>
          </a:p>
        </p:txBody>
      </p:sp>
    </p:spTree>
    <p:extLst>
      <p:ext uri="{BB962C8B-B14F-4D97-AF65-F5344CB8AC3E}">
        <p14:creationId xmlns:p14="http://schemas.microsoft.com/office/powerpoint/2010/main" xmlns="" val="144821504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06090"/>
          </a:xfrm>
        </p:spPr>
        <p:txBody>
          <a:bodyPr/>
          <a:lstStyle/>
          <a:p>
            <a:r>
              <a:rPr lang="en-ZA" sz="2400" b="1" dirty="0" smtClean="0"/>
              <a:t>OHS: INSPECTIONS VS COMPLIANCE LEVEL</a:t>
            </a:r>
            <a:endParaRPr lang="en-GB"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40447649"/>
              </p:ext>
            </p:extLst>
          </p:nvPr>
        </p:nvGraphicFramePr>
        <p:xfrm>
          <a:off x="179512" y="908720"/>
          <a:ext cx="8784975" cy="5688632"/>
        </p:xfrm>
        <a:graphic>
          <a:graphicData uri="http://schemas.openxmlformats.org/drawingml/2006/table">
            <a:tbl>
              <a:tblPr/>
              <a:tblGrid>
                <a:gridCol w="921564">
                  <a:extLst>
                    <a:ext uri="{9D8B030D-6E8A-4147-A177-3AD203B41FA5}">
                      <a16:colId xmlns:a16="http://schemas.microsoft.com/office/drawing/2014/main" xmlns="" val="20000"/>
                    </a:ext>
                  </a:extLst>
                </a:gridCol>
                <a:gridCol w="520696">
                  <a:extLst>
                    <a:ext uri="{9D8B030D-6E8A-4147-A177-3AD203B41FA5}">
                      <a16:colId xmlns:a16="http://schemas.microsoft.com/office/drawing/2014/main" xmlns="" val="20001"/>
                    </a:ext>
                  </a:extLst>
                </a:gridCol>
                <a:gridCol w="467712">
                  <a:extLst>
                    <a:ext uri="{9D8B030D-6E8A-4147-A177-3AD203B41FA5}">
                      <a16:colId xmlns:a16="http://schemas.microsoft.com/office/drawing/2014/main" xmlns="" val="20002"/>
                    </a:ext>
                  </a:extLst>
                </a:gridCol>
                <a:gridCol w="475020">
                  <a:extLst>
                    <a:ext uri="{9D8B030D-6E8A-4147-A177-3AD203B41FA5}">
                      <a16:colId xmlns:a16="http://schemas.microsoft.com/office/drawing/2014/main" xmlns="" val="20003"/>
                    </a:ext>
                  </a:extLst>
                </a:gridCol>
                <a:gridCol w="476847">
                  <a:extLst>
                    <a:ext uri="{9D8B030D-6E8A-4147-A177-3AD203B41FA5}">
                      <a16:colId xmlns:a16="http://schemas.microsoft.com/office/drawing/2014/main" xmlns="" val="20004"/>
                    </a:ext>
                  </a:extLst>
                </a:gridCol>
                <a:gridCol w="416556">
                  <a:extLst>
                    <a:ext uri="{9D8B030D-6E8A-4147-A177-3AD203B41FA5}">
                      <a16:colId xmlns:a16="http://schemas.microsoft.com/office/drawing/2014/main" xmlns="" val="20005"/>
                    </a:ext>
                  </a:extLst>
                </a:gridCol>
                <a:gridCol w="431172">
                  <a:extLst>
                    <a:ext uri="{9D8B030D-6E8A-4147-A177-3AD203B41FA5}">
                      <a16:colId xmlns:a16="http://schemas.microsoft.com/office/drawing/2014/main" xmlns="" val="20006"/>
                    </a:ext>
                  </a:extLst>
                </a:gridCol>
                <a:gridCol w="432999">
                  <a:extLst>
                    <a:ext uri="{9D8B030D-6E8A-4147-A177-3AD203B41FA5}">
                      <a16:colId xmlns:a16="http://schemas.microsoft.com/office/drawing/2014/main" xmlns="" val="20007"/>
                    </a:ext>
                  </a:extLst>
                </a:gridCol>
                <a:gridCol w="416556">
                  <a:extLst>
                    <a:ext uri="{9D8B030D-6E8A-4147-A177-3AD203B41FA5}">
                      <a16:colId xmlns:a16="http://schemas.microsoft.com/office/drawing/2014/main" xmlns="" val="20008"/>
                    </a:ext>
                  </a:extLst>
                </a:gridCol>
                <a:gridCol w="416556">
                  <a:extLst>
                    <a:ext uri="{9D8B030D-6E8A-4147-A177-3AD203B41FA5}">
                      <a16:colId xmlns:a16="http://schemas.microsoft.com/office/drawing/2014/main" xmlns="" val="20009"/>
                    </a:ext>
                  </a:extLst>
                </a:gridCol>
                <a:gridCol w="423865">
                  <a:extLst>
                    <a:ext uri="{9D8B030D-6E8A-4147-A177-3AD203B41FA5}">
                      <a16:colId xmlns:a16="http://schemas.microsoft.com/office/drawing/2014/main" xmlns="" val="20010"/>
                    </a:ext>
                  </a:extLst>
                </a:gridCol>
                <a:gridCol w="423865">
                  <a:extLst>
                    <a:ext uri="{9D8B030D-6E8A-4147-A177-3AD203B41FA5}">
                      <a16:colId xmlns:a16="http://schemas.microsoft.com/office/drawing/2014/main" xmlns="" val="20011"/>
                    </a:ext>
                  </a:extLst>
                </a:gridCol>
                <a:gridCol w="409248">
                  <a:extLst>
                    <a:ext uri="{9D8B030D-6E8A-4147-A177-3AD203B41FA5}">
                      <a16:colId xmlns:a16="http://schemas.microsoft.com/office/drawing/2014/main" xmlns="" val="20012"/>
                    </a:ext>
                  </a:extLst>
                </a:gridCol>
                <a:gridCol w="411075">
                  <a:extLst>
                    <a:ext uri="{9D8B030D-6E8A-4147-A177-3AD203B41FA5}">
                      <a16:colId xmlns:a16="http://schemas.microsoft.com/office/drawing/2014/main" xmlns="" val="20013"/>
                    </a:ext>
                  </a:extLst>
                </a:gridCol>
                <a:gridCol w="431172">
                  <a:extLst>
                    <a:ext uri="{9D8B030D-6E8A-4147-A177-3AD203B41FA5}">
                      <a16:colId xmlns:a16="http://schemas.microsoft.com/office/drawing/2014/main" xmlns="" val="20014"/>
                    </a:ext>
                  </a:extLst>
                </a:gridCol>
                <a:gridCol w="431172">
                  <a:extLst>
                    <a:ext uri="{9D8B030D-6E8A-4147-A177-3AD203B41FA5}">
                      <a16:colId xmlns:a16="http://schemas.microsoft.com/office/drawing/2014/main" xmlns="" val="20015"/>
                    </a:ext>
                  </a:extLst>
                </a:gridCol>
                <a:gridCol w="431172">
                  <a:extLst>
                    <a:ext uri="{9D8B030D-6E8A-4147-A177-3AD203B41FA5}">
                      <a16:colId xmlns:a16="http://schemas.microsoft.com/office/drawing/2014/main" xmlns="" val="20016"/>
                    </a:ext>
                  </a:extLst>
                </a:gridCol>
                <a:gridCol w="431172">
                  <a:extLst>
                    <a:ext uri="{9D8B030D-6E8A-4147-A177-3AD203B41FA5}">
                      <a16:colId xmlns:a16="http://schemas.microsoft.com/office/drawing/2014/main" xmlns="" val="20017"/>
                    </a:ext>
                  </a:extLst>
                </a:gridCol>
                <a:gridCol w="416556">
                  <a:extLst>
                    <a:ext uri="{9D8B030D-6E8A-4147-A177-3AD203B41FA5}">
                      <a16:colId xmlns:a16="http://schemas.microsoft.com/office/drawing/2014/main" xmlns="" val="20018"/>
                    </a:ext>
                  </a:extLst>
                </a:gridCol>
              </a:tblGrid>
              <a:tr h="453148">
                <a:tc rowSpan="2">
                  <a:txBody>
                    <a:bodyPr/>
                    <a:lstStyle/>
                    <a:p>
                      <a:pPr algn="ctr" rtl="0" fontAlgn="b"/>
                      <a:r>
                        <a:rPr lang="en-GB" sz="1100" b="1" i="0" u="none" strike="noStrike" dirty="0">
                          <a:solidFill>
                            <a:srgbClr val="000000"/>
                          </a:solidFill>
                          <a:effectLst/>
                          <a:latin typeface="+mn-lt"/>
                        </a:rPr>
                        <a:t> SECTOR</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FS</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FS</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WC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WC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MPU</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MPU</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GP</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GP</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KZN</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KZN</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LP</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LP</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NC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NC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EC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EC</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NW</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Arial"/>
                        </a:rPr>
                        <a:t>NW</a:t>
                      </a:r>
                    </a:p>
                  </a:txBody>
                  <a:tcPr marL="5262" marR="5262" marT="52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200839">
                <a:tc vMerge="1">
                  <a:txBody>
                    <a:bodyPr/>
                    <a:lstStyle/>
                    <a:p>
                      <a:endParaRPr lang="en-GB"/>
                    </a:p>
                  </a:txBody>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No Of Inspections</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900" b="1" i="0" u="none" strike="noStrike" dirty="0" smtClean="0">
                          <a:solidFill>
                            <a:srgbClr val="000000"/>
                          </a:solidFill>
                          <a:effectLst/>
                          <a:latin typeface="Arial"/>
                        </a:rPr>
                        <a:t>Compliant </a:t>
                      </a:r>
                      <a:endParaRPr lang="en-GB" sz="900" b="1" i="0" u="none" strike="noStrike" dirty="0">
                        <a:solidFill>
                          <a:srgbClr val="000000"/>
                        </a:solidFill>
                        <a:effectLst/>
                        <a:latin typeface="Arial"/>
                      </a:endParaRPr>
                    </a:p>
                  </a:txBody>
                  <a:tcPr marL="5262" marR="5262" marT="5262"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1"/>
                  </a:ext>
                </a:extLst>
              </a:tr>
              <a:tr h="739199">
                <a:tc>
                  <a:txBody>
                    <a:bodyPr/>
                    <a:lstStyle/>
                    <a:p>
                      <a:pPr algn="ctr" rtl="0" fontAlgn="ctr"/>
                      <a:r>
                        <a:rPr lang="en-GB" sz="1100" b="1" i="0" u="none" strike="noStrike" dirty="0">
                          <a:solidFill>
                            <a:srgbClr val="000000"/>
                          </a:solidFill>
                          <a:effectLst/>
                          <a:latin typeface="+mn-lt"/>
                        </a:rPr>
                        <a:t>Private Security</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3148">
                <a:tc>
                  <a:txBody>
                    <a:bodyPr/>
                    <a:lstStyle/>
                    <a:p>
                      <a:pPr algn="ctr" rtl="0" fontAlgn="ctr"/>
                      <a:r>
                        <a:rPr lang="en-GB" sz="1100" b="1" i="0" u="none" strike="noStrike" dirty="0">
                          <a:solidFill>
                            <a:srgbClr val="000000"/>
                          </a:solidFill>
                          <a:effectLst/>
                          <a:latin typeface="+mn-lt"/>
                        </a:rPr>
                        <a:t>Mining Quarring</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39199">
                <a:tc>
                  <a:txBody>
                    <a:bodyPr/>
                    <a:lstStyle/>
                    <a:p>
                      <a:pPr algn="ctr" rtl="0" fontAlgn="ctr"/>
                      <a:r>
                        <a:rPr lang="en-GB" sz="1100" b="1" i="0" u="none" strike="noStrike" dirty="0">
                          <a:solidFill>
                            <a:srgbClr val="000000"/>
                          </a:solidFill>
                          <a:effectLst/>
                          <a:latin typeface="+mn-lt"/>
                        </a:rPr>
                        <a:t>Telecommunications</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3148">
                <a:tc>
                  <a:txBody>
                    <a:bodyPr/>
                    <a:lstStyle/>
                    <a:p>
                      <a:pPr algn="ctr" rtl="0" fontAlgn="ctr"/>
                      <a:r>
                        <a:rPr lang="en-GB" sz="1100" b="1" i="0" u="none" strike="noStrike" dirty="0">
                          <a:solidFill>
                            <a:srgbClr val="000000"/>
                          </a:solidFill>
                          <a:effectLst/>
                          <a:latin typeface="+mn-lt"/>
                        </a:rPr>
                        <a:t>Silica</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3148">
                <a:tc>
                  <a:txBody>
                    <a:bodyPr/>
                    <a:lstStyle/>
                    <a:p>
                      <a:pPr algn="ctr" rtl="0" fontAlgn="ctr"/>
                      <a:r>
                        <a:rPr lang="en-GB" sz="1100" b="1" i="0" u="none" strike="noStrike" dirty="0">
                          <a:solidFill>
                            <a:srgbClr val="000000"/>
                          </a:solidFill>
                          <a:effectLst/>
                          <a:latin typeface="+mn-lt"/>
                        </a:rPr>
                        <a:t>HBA</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56</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mn-lt"/>
                        </a:rPr>
                        <a:t>28</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3148">
                <a:tc>
                  <a:txBody>
                    <a:bodyPr/>
                    <a:lstStyle/>
                    <a:p>
                      <a:pPr algn="ctr" rtl="0" fontAlgn="ctr"/>
                      <a:r>
                        <a:rPr lang="en-GB" sz="1100" b="1" i="0" u="none" strike="noStrike" dirty="0">
                          <a:solidFill>
                            <a:srgbClr val="000000"/>
                          </a:solidFill>
                          <a:effectLst/>
                          <a:latin typeface="+mn-lt"/>
                        </a:rPr>
                        <a:t>Other</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105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n-lt"/>
                        </a:rPr>
                        <a:t>33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mn-lt"/>
                        </a:rPr>
                        <a:t>34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mn-lt"/>
                        </a:rPr>
                        <a:t>20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743655">
                <a:tc>
                  <a:txBody>
                    <a:bodyPr/>
                    <a:lstStyle/>
                    <a:p>
                      <a:pPr algn="ctr" rtl="0" fontAlgn="b"/>
                      <a:r>
                        <a:rPr lang="en-GB" sz="1100" b="1" i="0" u="none" strike="noStrike" dirty="0">
                          <a:solidFill>
                            <a:srgbClr val="000000"/>
                          </a:solidFill>
                          <a:effectLst/>
                          <a:latin typeface="+mn-lt"/>
                        </a:rPr>
                        <a:t>TOTAL</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GB" sz="1100" b="1" i="0" u="none" strike="noStrike" dirty="0">
                          <a:solidFill>
                            <a:srgbClr val="000000"/>
                          </a:solidFill>
                          <a:effectLst/>
                          <a:latin typeface="+mn-lt"/>
                        </a:rPr>
                        <a:t> 849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GB" sz="1100" b="1" i="0" u="none" strike="noStrike" dirty="0">
                          <a:solidFill>
                            <a:srgbClr val="000000"/>
                          </a:solidFill>
                          <a:effectLst/>
                          <a:latin typeface="+mn-lt"/>
                        </a:rPr>
                        <a:t>654</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100" b="1" i="0" u="none" strike="noStrike" dirty="0">
                          <a:solidFill>
                            <a:srgbClr val="000000"/>
                          </a:solidFill>
                          <a:effectLst/>
                          <a:latin typeface="+mn-lt"/>
                        </a:rPr>
                        <a:t>852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100" b="1" i="0" u="none" strike="noStrike" dirty="0">
                          <a:solidFill>
                            <a:srgbClr val="000000"/>
                          </a:solidFill>
                          <a:effectLst/>
                          <a:latin typeface="+mn-lt"/>
                        </a:rPr>
                        <a:t>637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100" b="1" i="0" u="none" strike="noStrike" dirty="0">
                          <a:solidFill>
                            <a:srgbClr val="000000"/>
                          </a:solidFill>
                          <a:effectLst/>
                          <a:latin typeface="+mn-lt"/>
                        </a:rPr>
                        <a:t>289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100" b="1" i="0" u="none" strike="noStrike" dirty="0">
                          <a:solidFill>
                            <a:srgbClr val="000000"/>
                          </a:solidFill>
                          <a:effectLst/>
                          <a:latin typeface="+mn-lt"/>
                        </a:rPr>
                        <a:t>115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GB" sz="1100" b="1" i="0" u="none" strike="noStrike" dirty="0">
                          <a:solidFill>
                            <a:srgbClr val="000000"/>
                          </a:solidFill>
                          <a:effectLst/>
                          <a:latin typeface="+mn-lt"/>
                        </a:rPr>
                        <a:t>1005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GB" sz="1100" b="1" i="0" u="none" strike="noStrike" dirty="0">
                          <a:solidFill>
                            <a:srgbClr val="000000"/>
                          </a:solidFill>
                          <a:effectLst/>
                          <a:latin typeface="+mn-lt"/>
                        </a:rPr>
                        <a:t>752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100" b="1" i="0" u="none" strike="noStrike" dirty="0">
                          <a:solidFill>
                            <a:srgbClr val="000000"/>
                          </a:solidFill>
                          <a:effectLst/>
                          <a:latin typeface="+mn-lt"/>
                        </a:rPr>
                        <a:t>1651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100" b="1" i="0" u="none" strike="noStrike" dirty="0">
                          <a:solidFill>
                            <a:srgbClr val="000000"/>
                          </a:solidFill>
                          <a:effectLst/>
                          <a:latin typeface="+mn-lt"/>
                        </a:rPr>
                        <a:t>1159</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100" b="1" i="0" u="none" strike="noStrike" dirty="0">
                          <a:solidFill>
                            <a:srgbClr val="000000"/>
                          </a:solidFill>
                          <a:effectLst/>
                          <a:latin typeface="+mn-lt"/>
                        </a:rPr>
                        <a:t>477</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100" b="1" i="0" u="none" strike="noStrike" dirty="0">
                          <a:solidFill>
                            <a:srgbClr val="000000"/>
                          </a:solidFill>
                          <a:effectLst/>
                          <a:latin typeface="+mn-lt"/>
                        </a:rPr>
                        <a:t>221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100" b="1" i="0" u="none" strike="noStrike" dirty="0">
                          <a:solidFill>
                            <a:srgbClr val="000000"/>
                          </a:solidFill>
                          <a:effectLst/>
                          <a:latin typeface="+mn-lt"/>
                        </a:rPr>
                        <a:t>115</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100" b="1" i="0" u="none" strike="noStrike" dirty="0">
                          <a:solidFill>
                            <a:srgbClr val="000000"/>
                          </a:solidFill>
                          <a:effectLst/>
                          <a:latin typeface="+mn-lt"/>
                        </a:rPr>
                        <a:t>53</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100" b="1" i="0" u="none" strike="noStrike" dirty="0">
                          <a:solidFill>
                            <a:srgbClr val="000000"/>
                          </a:solidFill>
                          <a:effectLst/>
                          <a:latin typeface="+mn-lt"/>
                        </a:rPr>
                        <a:t>620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100" b="1" i="0" u="none" strike="noStrike" dirty="0">
                          <a:solidFill>
                            <a:srgbClr val="000000"/>
                          </a:solidFill>
                          <a:effectLst/>
                          <a:latin typeface="+mn-lt"/>
                        </a:rPr>
                        <a:t>500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100" b="1" i="0" u="none" strike="noStrike" dirty="0">
                          <a:solidFill>
                            <a:srgbClr val="000000"/>
                          </a:solidFill>
                          <a:effectLst/>
                          <a:latin typeface="+mn-lt"/>
                        </a:rPr>
                        <a:t>480</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100" b="1" i="0" u="none" strike="noStrike" dirty="0">
                          <a:solidFill>
                            <a:srgbClr val="000000"/>
                          </a:solidFill>
                          <a:effectLst/>
                          <a:latin typeface="+mn-lt"/>
                        </a:rPr>
                        <a:t>278</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8"/>
                  </a:ext>
                </a:extLst>
              </a:tr>
            </a:tbl>
          </a:graphicData>
        </a:graphic>
      </p:graphicFrame>
      <p:sp>
        <p:nvSpPr>
          <p:cNvPr id="6" name="Slide Number Placeholder 5"/>
          <p:cNvSpPr>
            <a:spLocks noGrp="1"/>
          </p:cNvSpPr>
          <p:nvPr>
            <p:ph type="sldNum" sz="quarter" idx="12"/>
          </p:nvPr>
        </p:nvSpPr>
        <p:spPr/>
        <p:txBody>
          <a:bodyPr/>
          <a:lstStyle/>
          <a:p>
            <a:fld id="{96CA8298-9D91-4CF9-AB6A-504DBB769D5D}" type="slidenum">
              <a:rPr lang="en-US" smtClean="0"/>
              <a:pPr/>
              <a:t>36</a:t>
            </a:fld>
            <a:endParaRPr lang="en-US" dirty="0"/>
          </a:p>
        </p:txBody>
      </p:sp>
    </p:spTree>
    <p:extLst>
      <p:ext uri="{BB962C8B-B14F-4D97-AF65-F5344CB8AC3E}">
        <p14:creationId xmlns:p14="http://schemas.microsoft.com/office/powerpoint/2010/main" xmlns="" val="416871974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INSPECTIONS VS COMPLIANCE </a:t>
            </a:r>
            <a:r>
              <a:rPr lang="en-ZA" sz="2400" b="1" dirty="0" smtClean="0"/>
              <a:t>LEVEL: PER SECTOR – 2017/2018</a:t>
            </a:r>
            <a:endParaRPr lang="en-GB"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05185101"/>
              </p:ext>
            </p:extLst>
          </p:nvPr>
        </p:nvGraphicFramePr>
        <p:xfrm>
          <a:off x="251520" y="1340768"/>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96CA8298-9D91-4CF9-AB6A-504DBB769D5D}" type="slidenum">
              <a:rPr lang="en-US" smtClean="0"/>
              <a:pPr/>
              <a:t>37</a:t>
            </a:fld>
            <a:endParaRPr lang="en-US" dirty="0"/>
          </a:p>
        </p:txBody>
      </p:sp>
    </p:spTree>
    <p:extLst>
      <p:ext uri="{BB962C8B-B14F-4D97-AF65-F5344CB8AC3E}">
        <p14:creationId xmlns:p14="http://schemas.microsoft.com/office/powerpoint/2010/main" xmlns="" val="225952056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INSPECTIONS: PLANNED/ACTUAL/COMPLY – 2017/18</a:t>
            </a:r>
            <a:endParaRPr lang="en-GB"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0801643"/>
              </p:ext>
            </p:extLst>
          </p:nvPr>
        </p:nvGraphicFramePr>
        <p:xfrm>
          <a:off x="179515" y="1340766"/>
          <a:ext cx="8712964" cy="5256741"/>
        </p:xfrm>
        <a:graphic>
          <a:graphicData uri="http://schemas.openxmlformats.org/drawingml/2006/table">
            <a:tbl>
              <a:tblPr>
                <a:tableStyleId>{5C22544A-7EE6-4342-B048-85BDC9FD1C3A}</a:tableStyleId>
              </a:tblPr>
              <a:tblGrid>
                <a:gridCol w="690484">
                  <a:extLst>
                    <a:ext uri="{9D8B030D-6E8A-4147-A177-3AD203B41FA5}">
                      <a16:colId xmlns:a16="http://schemas.microsoft.com/office/drawing/2014/main" xmlns="" val="20000"/>
                    </a:ext>
                  </a:extLst>
                </a:gridCol>
                <a:gridCol w="643671">
                  <a:extLst>
                    <a:ext uri="{9D8B030D-6E8A-4147-A177-3AD203B41FA5}">
                      <a16:colId xmlns:a16="http://schemas.microsoft.com/office/drawing/2014/main" xmlns="" val="20001"/>
                    </a:ext>
                  </a:extLst>
                </a:gridCol>
                <a:gridCol w="693410">
                  <a:extLst>
                    <a:ext uri="{9D8B030D-6E8A-4147-A177-3AD203B41FA5}">
                      <a16:colId xmlns:a16="http://schemas.microsoft.com/office/drawing/2014/main" xmlns="" val="20002"/>
                    </a:ext>
                  </a:extLst>
                </a:gridCol>
                <a:gridCol w="667077">
                  <a:extLst>
                    <a:ext uri="{9D8B030D-6E8A-4147-A177-3AD203B41FA5}">
                      <a16:colId xmlns:a16="http://schemas.microsoft.com/office/drawing/2014/main" xmlns="" val="20003"/>
                    </a:ext>
                  </a:extLst>
                </a:gridCol>
                <a:gridCol w="678779">
                  <a:extLst>
                    <a:ext uri="{9D8B030D-6E8A-4147-A177-3AD203B41FA5}">
                      <a16:colId xmlns:a16="http://schemas.microsoft.com/office/drawing/2014/main" xmlns="" val="20004"/>
                    </a:ext>
                  </a:extLst>
                </a:gridCol>
                <a:gridCol w="655375">
                  <a:extLst>
                    <a:ext uri="{9D8B030D-6E8A-4147-A177-3AD203B41FA5}">
                      <a16:colId xmlns:a16="http://schemas.microsoft.com/office/drawing/2014/main" xmlns="" val="20005"/>
                    </a:ext>
                  </a:extLst>
                </a:gridCol>
                <a:gridCol w="678779">
                  <a:extLst>
                    <a:ext uri="{9D8B030D-6E8A-4147-A177-3AD203B41FA5}">
                      <a16:colId xmlns:a16="http://schemas.microsoft.com/office/drawing/2014/main" xmlns="" val="20006"/>
                    </a:ext>
                  </a:extLst>
                </a:gridCol>
                <a:gridCol w="643671">
                  <a:extLst>
                    <a:ext uri="{9D8B030D-6E8A-4147-A177-3AD203B41FA5}">
                      <a16:colId xmlns:a16="http://schemas.microsoft.com/office/drawing/2014/main" xmlns="" val="20007"/>
                    </a:ext>
                  </a:extLst>
                </a:gridCol>
                <a:gridCol w="658300">
                  <a:extLst>
                    <a:ext uri="{9D8B030D-6E8A-4147-A177-3AD203B41FA5}">
                      <a16:colId xmlns:a16="http://schemas.microsoft.com/office/drawing/2014/main" xmlns="" val="20008"/>
                    </a:ext>
                  </a:extLst>
                </a:gridCol>
                <a:gridCol w="643671">
                  <a:extLst>
                    <a:ext uri="{9D8B030D-6E8A-4147-A177-3AD203B41FA5}">
                      <a16:colId xmlns:a16="http://schemas.microsoft.com/office/drawing/2014/main" xmlns="" val="20009"/>
                    </a:ext>
                  </a:extLst>
                </a:gridCol>
                <a:gridCol w="690484">
                  <a:extLst>
                    <a:ext uri="{9D8B030D-6E8A-4147-A177-3AD203B41FA5}">
                      <a16:colId xmlns:a16="http://schemas.microsoft.com/office/drawing/2014/main" xmlns="" val="20010"/>
                    </a:ext>
                  </a:extLst>
                </a:gridCol>
                <a:gridCol w="678779">
                  <a:extLst>
                    <a:ext uri="{9D8B030D-6E8A-4147-A177-3AD203B41FA5}">
                      <a16:colId xmlns:a16="http://schemas.microsoft.com/office/drawing/2014/main" xmlns="" val="20011"/>
                    </a:ext>
                  </a:extLst>
                </a:gridCol>
                <a:gridCol w="690484">
                  <a:extLst>
                    <a:ext uri="{9D8B030D-6E8A-4147-A177-3AD203B41FA5}">
                      <a16:colId xmlns:a16="http://schemas.microsoft.com/office/drawing/2014/main" xmlns="" val="20012"/>
                    </a:ext>
                  </a:extLst>
                </a:gridCol>
              </a:tblGrid>
              <a:tr h="607613">
                <a:tc rowSpan="2">
                  <a:txBody>
                    <a:bodyPr/>
                    <a:lstStyle/>
                    <a:p>
                      <a:pPr algn="l" fontAlgn="b"/>
                      <a:r>
                        <a:rPr lang="en-GB" sz="1200" b="1" u="none" strike="noStrike" dirty="0">
                          <a:effectLst/>
                        </a:rPr>
                        <a:t> </a:t>
                      </a:r>
                      <a:r>
                        <a:rPr lang="en-GB" sz="1200" b="1" u="none" strike="noStrike" dirty="0" smtClean="0">
                          <a:effectLst/>
                        </a:rPr>
                        <a:t>Province </a:t>
                      </a:r>
                      <a:endParaRPr lang="en-GB" sz="1200" b="1" i="0" u="none" strike="noStrike" dirty="0">
                        <a:solidFill>
                          <a:srgbClr val="000000"/>
                        </a:solidFill>
                        <a:effectLst/>
                        <a:latin typeface="Arial"/>
                      </a:endParaRPr>
                    </a:p>
                  </a:txBody>
                  <a:tcPr marL="8330" marR="8330" marT="8330" marB="0" anchor="b">
                    <a:lnB w="6350" cap="flat" cmpd="sng" algn="ctr">
                      <a:solidFill>
                        <a:schemeClr val="tx1"/>
                      </a:solidFill>
                      <a:prstDash val="solid"/>
                      <a:round/>
                      <a:headEnd type="none" w="med" len="med"/>
                      <a:tailEnd type="none" w="med" len="med"/>
                    </a:lnB>
                  </a:tcPr>
                </a:tc>
                <a:tc rowSpan="2">
                  <a:txBody>
                    <a:bodyPr/>
                    <a:lstStyle/>
                    <a:p>
                      <a:pPr algn="ctr" rtl="0" fontAlgn="b"/>
                      <a:r>
                        <a:rPr lang="en-GB" sz="1200" b="1" u="none" strike="noStrike" dirty="0">
                          <a:effectLst/>
                        </a:rPr>
                        <a:t>Q 1 Planned</a:t>
                      </a:r>
                      <a:endParaRPr lang="en-GB" sz="12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Q 1 </a:t>
                      </a:r>
                      <a:endParaRPr lang="en-GB" sz="1200" b="1"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rowSpan="2">
                  <a:txBody>
                    <a:bodyPr/>
                    <a:lstStyle/>
                    <a:p>
                      <a:pPr algn="ctr" rtl="0" fontAlgn="b"/>
                      <a:r>
                        <a:rPr lang="en-GB" sz="1200" b="1" u="none" strike="noStrike" dirty="0">
                          <a:effectLst/>
                        </a:rPr>
                        <a:t>Q 2 Planned</a:t>
                      </a:r>
                      <a:endParaRPr lang="en-GB" sz="12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Q 2 </a:t>
                      </a:r>
                      <a:endParaRPr lang="en-GB" sz="1200" b="1"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rowSpan="2">
                  <a:txBody>
                    <a:bodyPr/>
                    <a:lstStyle/>
                    <a:p>
                      <a:pPr algn="ctr" rtl="0" fontAlgn="b"/>
                      <a:r>
                        <a:rPr lang="en-GB" sz="1200" b="1" u="none" strike="noStrike" dirty="0">
                          <a:effectLst/>
                        </a:rPr>
                        <a:t>Q 3 Planned</a:t>
                      </a:r>
                      <a:endParaRPr lang="en-GB" sz="12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Q 3 </a:t>
                      </a:r>
                      <a:endParaRPr lang="en-GB" sz="1200" b="1"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rowSpan="2">
                  <a:txBody>
                    <a:bodyPr/>
                    <a:lstStyle/>
                    <a:p>
                      <a:pPr algn="ctr" rtl="0" fontAlgn="b"/>
                      <a:r>
                        <a:rPr lang="en-GB" sz="1200" b="1" u="none" strike="noStrike" dirty="0">
                          <a:effectLst/>
                        </a:rPr>
                        <a:t>Q 4 Planned</a:t>
                      </a:r>
                      <a:endParaRPr lang="en-GB" sz="12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Q 4 </a:t>
                      </a:r>
                      <a:endParaRPr lang="en-GB" sz="1200" b="1"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rowSpan="2">
                  <a:txBody>
                    <a:bodyPr/>
                    <a:lstStyle/>
                    <a:p>
                      <a:pPr algn="ctr" rtl="0" fontAlgn="b"/>
                      <a:r>
                        <a:rPr lang="en-GB" sz="1200" b="1" u="none" strike="noStrike" dirty="0">
                          <a:effectLst/>
                        </a:rPr>
                        <a:t>Number Compliant </a:t>
                      </a:r>
                      <a:r>
                        <a:rPr lang="en-GB" sz="1200" b="1" u="none" strike="noStrike" dirty="0" smtClean="0">
                          <a:effectLst/>
                        </a:rPr>
                        <a:t>Q1</a:t>
                      </a:r>
                    </a:p>
                    <a:p>
                      <a:pPr algn="ctr" rtl="0" fontAlgn="b"/>
                      <a:endParaRPr lang="en-GB" sz="1200" b="1" i="0" u="none" strike="noStrike" dirty="0">
                        <a:solidFill>
                          <a:srgbClr val="000000"/>
                        </a:solidFill>
                        <a:effectLst/>
                        <a:latin typeface="Calibri"/>
                      </a:endParaRPr>
                    </a:p>
                  </a:txBody>
                  <a:tcPr marL="8330" marR="8330" marT="8330" marB="0" vert="vert" anchor="b">
                    <a:lnB w="635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rtl="0" fontAlgn="b"/>
                      <a:r>
                        <a:rPr lang="en-GB" sz="1200" b="1" u="none" strike="noStrike" dirty="0">
                          <a:effectLst/>
                        </a:rPr>
                        <a:t>Number Compliant </a:t>
                      </a:r>
                      <a:r>
                        <a:rPr lang="en-GB" sz="1200" b="1" u="none" strike="noStrike" dirty="0" smtClean="0">
                          <a:effectLst/>
                        </a:rPr>
                        <a:t>Q2</a:t>
                      </a:r>
                    </a:p>
                    <a:p>
                      <a:pPr algn="ctr" rtl="0" fontAlgn="b"/>
                      <a:endParaRPr lang="en-GB" sz="1200" b="1" i="0" u="none" strike="noStrike" dirty="0">
                        <a:solidFill>
                          <a:srgbClr val="000000"/>
                        </a:solidFill>
                        <a:effectLst/>
                        <a:latin typeface="Calibri"/>
                      </a:endParaRPr>
                    </a:p>
                  </a:txBody>
                  <a:tcPr marL="8330" marR="8330" marT="8330" marB="0" vert="vert" anchor="b">
                    <a:lnB w="635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rtl="0" fontAlgn="b"/>
                      <a:r>
                        <a:rPr lang="en-GB" sz="1200" b="1" u="none" strike="noStrike" dirty="0">
                          <a:effectLst/>
                        </a:rPr>
                        <a:t>Number Compliant </a:t>
                      </a:r>
                      <a:r>
                        <a:rPr lang="en-GB" sz="1200" b="1" u="none" strike="noStrike" dirty="0" smtClean="0">
                          <a:effectLst/>
                        </a:rPr>
                        <a:t>Q3</a:t>
                      </a:r>
                    </a:p>
                    <a:p>
                      <a:pPr algn="ctr" rtl="0" fontAlgn="b"/>
                      <a:endParaRPr lang="en-GB" sz="1200" b="1" i="0" u="none" strike="noStrike" dirty="0">
                        <a:solidFill>
                          <a:srgbClr val="000000"/>
                        </a:solidFill>
                        <a:effectLst/>
                        <a:latin typeface="Calibri"/>
                      </a:endParaRPr>
                    </a:p>
                  </a:txBody>
                  <a:tcPr marL="8330" marR="8330" marT="8330" marB="0" vert="vert" anchor="b">
                    <a:lnB w="635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rtl="0" fontAlgn="b"/>
                      <a:r>
                        <a:rPr lang="en-GB" sz="1200" b="1" u="none" strike="noStrike" dirty="0">
                          <a:effectLst/>
                        </a:rPr>
                        <a:t>Number Compliant </a:t>
                      </a:r>
                      <a:r>
                        <a:rPr lang="en-GB" sz="1200" b="1" u="none" strike="noStrike" dirty="0" smtClean="0">
                          <a:effectLst/>
                        </a:rPr>
                        <a:t>Q4</a:t>
                      </a:r>
                    </a:p>
                    <a:p>
                      <a:pPr algn="ctr" rtl="0" fontAlgn="b"/>
                      <a:endParaRPr lang="en-GB" sz="1200" b="1" i="0" u="none" strike="noStrike" dirty="0">
                        <a:solidFill>
                          <a:srgbClr val="000000"/>
                        </a:solidFill>
                        <a:effectLst/>
                        <a:latin typeface="Calibri"/>
                      </a:endParaRPr>
                    </a:p>
                  </a:txBody>
                  <a:tcPr marL="8330" marR="8330" marT="8330" marB="0" vert="vert" anchor="b">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405073">
                <a:tc vMerge="1">
                  <a:txBody>
                    <a:bodyPr/>
                    <a:lstStyle/>
                    <a:p>
                      <a:endParaRPr lang="en-GB"/>
                    </a:p>
                  </a:txBody>
                  <a:tcPr/>
                </a:tc>
                <a:tc vMerge="1">
                  <a:txBody>
                    <a:bodyPr/>
                    <a:lstStyle/>
                    <a:p>
                      <a:endParaRPr lang="en-GB"/>
                    </a:p>
                  </a:txBody>
                  <a:tcPr/>
                </a:tc>
                <a:tc>
                  <a:txBody>
                    <a:bodyPr/>
                    <a:lstStyle/>
                    <a:p>
                      <a:pPr algn="ctr" rtl="0" fontAlgn="b"/>
                      <a:r>
                        <a:rPr lang="en-GB" sz="1200" b="1" u="none" strike="noStrike" dirty="0">
                          <a:effectLst/>
                        </a:rPr>
                        <a:t>Actual</a:t>
                      </a:r>
                      <a:endParaRPr lang="en-GB" sz="12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a:txBody>
                    <a:bodyPr/>
                    <a:lstStyle/>
                    <a:p>
                      <a:pPr algn="ctr" rtl="0" fontAlgn="b"/>
                      <a:r>
                        <a:rPr lang="en-GB" sz="1200" b="1" u="none" strike="noStrike" dirty="0">
                          <a:effectLst/>
                        </a:rPr>
                        <a:t>Actual</a:t>
                      </a:r>
                      <a:endParaRPr lang="en-GB" sz="12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a:txBody>
                    <a:bodyPr/>
                    <a:lstStyle/>
                    <a:p>
                      <a:pPr algn="ctr" rtl="0" fontAlgn="b"/>
                      <a:r>
                        <a:rPr lang="en-GB" sz="1200" b="1" u="none" strike="noStrike" dirty="0">
                          <a:effectLst/>
                        </a:rPr>
                        <a:t>Actual</a:t>
                      </a:r>
                      <a:endParaRPr lang="en-GB" sz="12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a:txBody>
                    <a:bodyPr/>
                    <a:lstStyle/>
                    <a:p>
                      <a:pPr algn="ctr" rtl="0" fontAlgn="b"/>
                      <a:r>
                        <a:rPr lang="en-GB" sz="1200" b="1" u="none" strike="noStrike" dirty="0">
                          <a:effectLst/>
                        </a:rPr>
                        <a:t>Actual</a:t>
                      </a:r>
                      <a:endParaRPr lang="en-GB" sz="1200" b="1" i="0" u="none" strike="noStrike" dirty="0">
                        <a:solidFill>
                          <a:srgbClr val="000000"/>
                        </a:solidFill>
                        <a:effectLst/>
                        <a:latin typeface="Calibri"/>
                      </a:endParaRPr>
                    </a:p>
                  </a:txBody>
                  <a:tcPr marL="8330" marR="8330" marT="8330"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10001"/>
                  </a:ext>
                </a:extLst>
              </a:tr>
              <a:tr h="355468">
                <a:tc>
                  <a:txBody>
                    <a:bodyPr/>
                    <a:lstStyle/>
                    <a:p>
                      <a:pPr algn="ctr" rtl="0" fontAlgn="b"/>
                      <a:r>
                        <a:rPr lang="en-GB" sz="1200" b="1" u="none" strike="noStrike" dirty="0">
                          <a:effectLst/>
                        </a:rPr>
                        <a:t>EC</a:t>
                      </a:r>
                      <a:endParaRPr lang="en-GB" sz="1200" b="1"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200" u="none" strike="noStrike" dirty="0">
                          <a:effectLst/>
                        </a:rPr>
                        <a:t>409</a:t>
                      </a:r>
                      <a:endParaRPr lang="en-GB" sz="1200" b="0"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200" u="none" strike="noStrike" dirty="0">
                          <a:effectLst/>
                        </a:rPr>
                        <a:t>471</a:t>
                      </a:r>
                      <a:endParaRPr lang="en-GB" sz="1200" b="0"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rtl="0" fontAlgn="b"/>
                      <a:r>
                        <a:rPr lang="en-GB" sz="1200" u="none" strike="noStrike" dirty="0">
                          <a:effectLst/>
                        </a:rPr>
                        <a:t>611</a:t>
                      </a:r>
                      <a:endParaRPr lang="en-GB" sz="1200" b="0"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200" u="none" strike="noStrike" dirty="0">
                          <a:effectLst/>
                        </a:rPr>
                        <a:t>674</a:t>
                      </a:r>
                      <a:endParaRPr lang="en-GB" sz="1200" b="0"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rtl="0" fontAlgn="b"/>
                      <a:r>
                        <a:rPr lang="en-GB" sz="1200" u="none" strike="noStrike" dirty="0">
                          <a:effectLst/>
                        </a:rPr>
                        <a:t>409</a:t>
                      </a:r>
                      <a:endParaRPr lang="en-GB" sz="1200" b="0"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200" u="none" strike="noStrike" dirty="0">
                          <a:effectLst/>
                        </a:rPr>
                        <a:t>469</a:t>
                      </a:r>
                      <a:endParaRPr lang="en-GB" sz="1200" b="0"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rtl="0" fontAlgn="b"/>
                      <a:r>
                        <a:rPr lang="en-GB" sz="1200" u="none" strike="noStrike" dirty="0">
                          <a:effectLst/>
                        </a:rPr>
                        <a:t>611</a:t>
                      </a:r>
                      <a:endParaRPr lang="en-GB" sz="1200" b="0"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200" u="none" strike="noStrike" dirty="0">
                          <a:effectLst/>
                        </a:rPr>
                        <a:t>620</a:t>
                      </a:r>
                      <a:endParaRPr lang="en-GB" sz="1200" b="0"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rtl="0" fontAlgn="b"/>
                      <a:r>
                        <a:rPr lang="en-GB" sz="1200" u="none" strike="noStrike" dirty="0">
                          <a:effectLst/>
                        </a:rPr>
                        <a:t>345</a:t>
                      </a:r>
                      <a:endParaRPr lang="en-GB" sz="1200" b="0"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200" u="none" strike="noStrike" dirty="0">
                          <a:effectLst/>
                        </a:rPr>
                        <a:t>547</a:t>
                      </a:r>
                      <a:endParaRPr lang="en-GB" sz="1200" b="0"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200" u="none" strike="noStrike" dirty="0">
                          <a:effectLst/>
                        </a:rPr>
                        <a:t>358</a:t>
                      </a:r>
                      <a:endParaRPr lang="en-GB" sz="1200" b="0"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tc>
                  <a:txBody>
                    <a:bodyPr/>
                    <a:lstStyle/>
                    <a:p>
                      <a:pPr algn="ctr" rtl="0" fontAlgn="b"/>
                      <a:r>
                        <a:rPr lang="en-GB" sz="1200" u="none" strike="noStrike" dirty="0">
                          <a:effectLst/>
                        </a:rPr>
                        <a:t>500</a:t>
                      </a:r>
                      <a:endParaRPr lang="en-GB" sz="1200" b="0" i="0" u="none" strike="noStrike" dirty="0">
                        <a:solidFill>
                          <a:srgbClr val="000000"/>
                        </a:solidFill>
                        <a:effectLst/>
                        <a:latin typeface="Calibri"/>
                      </a:endParaRPr>
                    </a:p>
                  </a:txBody>
                  <a:tcPr marL="8330" marR="8330" marT="8330" marB="0" anchor="b">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427317">
                <a:tc>
                  <a:txBody>
                    <a:bodyPr/>
                    <a:lstStyle/>
                    <a:p>
                      <a:pPr algn="ctr" rtl="0" fontAlgn="b"/>
                      <a:r>
                        <a:rPr lang="en-GB" sz="1200" b="1" u="none" strike="noStrike" dirty="0">
                          <a:effectLst/>
                        </a:rPr>
                        <a:t>GP</a:t>
                      </a:r>
                      <a:endParaRPr lang="en-GB" sz="1200" b="1"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1206</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1025</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1811</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1210</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1206</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935</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1811</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1005</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863</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880</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427</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752</a:t>
                      </a:r>
                      <a:endParaRPr lang="en-GB" sz="1200" b="0" i="0" u="none" strike="noStrike" dirty="0">
                        <a:solidFill>
                          <a:srgbClr val="000000"/>
                        </a:solidFill>
                        <a:effectLst/>
                        <a:latin typeface="Calibri"/>
                      </a:endParaRPr>
                    </a:p>
                  </a:txBody>
                  <a:tcPr marL="8330" marR="8330" marT="8330" marB="0" anchor="b"/>
                </a:tc>
                <a:extLst>
                  <a:ext uri="{0D108BD9-81ED-4DB2-BD59-A6C34878D82A}">
                    <a16:rowId xmlns:a16="http://schemas.microsoft.com/office/drawing/2014/main" xmlns="" val="10003"/>
                  </a:ext>
                </a:extLst>
              </a:tr>
              <a:tr h="427317">
                <a:tc>
                  <a:txBody>
                    <a:bodyPr/>
                    <a:lstStyle/>
                    <a:p>
                      <a:pPr algn="ctr" rtl="0" fontAlgn="b"/>
                      <a:r>
                        <a:rPr lang="en-GB" sz="1200" b="1" u="none" strike="noStrike" dirty="0">
                          <a:effectLst/>
                        </a:rPr>
                        <a:t>KZN</a:t>
                      </a:r>
                      <a:endParaRPr lang="en-GB" sz="1200" b="1"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1104</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1163</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1656</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1814</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1104</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1613</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1656</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1651</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753</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1238</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1096</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1159</a:t>
                      </a:r>
                      <a:endParaRPr lang="en-GB" sz="1200" b="0" i="0" u="none" strike="noStrike" dirty="0">
                        <a:solidFill>
                          <a:srgbClr val="000000"/>
                        </a:solidFill>
                        <a:effectLst/>
                        <a:latin typeface="Calibri"/>
                      </a:endParaRPr>
                    </a:p>
                  </a:txBody>
                  <a:tcPr marL="8330" marR="8330" marT="8330" marB="0" anchor="b"/>
                </a:tc>
                <a:extLst>
                  <a:ext uri="{0D108BD9-81ED-4DB2-BD59-A6C34878D82A}">
                    <a16:rowId xmlns:a16="http://schemas.microsoft.com/office/drawing/2014/main" xmlns="" val="10004"/>
                  </a:ext>
                </a:extLst>
              </a:tr>
              <a:tr h="427317">
                <a:tc>
                  <a:txBody>
                    <a:bodyPr/>
                    <a:lstStyle/>
                    <a:p>
                      <a:pPr algn="ctr" rtl="0" fontAlgn="b"/>
                      <a:r>
                        <a:rPr lang="en-GB" sz="1200" b="1" u="none" strike="noStrike" dirty="0">
                          <a:effectLst/>
                        </a:rPr>
                        <a:t>LP</a:t>
                      </a:r>
                      <a:endParaRPr lang="en-GB" sz="1200" b="1"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295</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269</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443</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487</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295</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413</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443</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477</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87</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156</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133</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221</a:t>
                      </a:r>
                      <a:endParaRPr lang="en-GB" sz="1200" b="0" i="0" u="none" strike="noStrike" dirty="0">
                        <a:solidFill>
                          <a:srgbClr val="000000"/>
                        </a:solidFill>
                        <a:effectLst/>
                        <a:latin typeface="Calibri"/>
                      </a:endParaRPr>
                    </a:p>
                  </a:txBody>
                  <a:tcPr marL="8330" marR="8330" marT="8330" marB="0" anchor="b"/>
                </a:tc>
                <a:extLst>
                  <a:ext uri="{0D108BD9-81ED-4DB2-BD59-A6C34878D82A}">
                    <a16:rowId xmlns:a16="http://schemas.microsoft.com/office/drawing/2014/main" xmlns="" val="10005"/>
                  </a:ext>
                </a:extLst>
              </a:tr>
              <a:tr h="427317">
                <a:tc>
                  <a:txBody>
                    <a:bodyPr/>
                    <a:lstStyle/>
                    <a:p>
                      <a:pPr algn="ctr" rtl="0" fontAlgn="b"/>
                      <a:r>
                        <a:rPr lang="en-GB" sz="1200" b="1" u="none" strike="noStrike" dirty="0">
                          <a:effectLst/>
                        </a:rPr>
                        <a:t>MPU</a:t>
                      </a:r>
                      <a:endParaRPr lang="en-GB" sz="1200" b="1"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154</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251</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318</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298</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154</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278</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318</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289</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158</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188</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183</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115</a:t>
                      </a:r>
                      <a:endParaRPr lang="en-GB" sz="1200" b="0" i="0" u="none" strike="noStrike" dirty="0">
                        <a:solidFill>
                          <a:srgbClr val="000000"/>
                        </a:solidFill>
                        <a:effectLst/>
                        <a:latin typeface="Calibri"/>
                      </a:endParaRPr>
                    </a:p>
                  </a:txBody>
                  <a:tcPr marL="8330" marR="8330" marT="8330" marB="0" anchor="b"/>
                </a:tc>
                <a:extLst>
                  <a:ext uri="{0D108BD9-81ED-4DB2-BD59-A6C34878D82A}">
                    <a16:rowId xmlns:a16="http://schemas.microsoft.com/office/drawing/2014/main" xmlns="" val="10006"/>
                  </a:ext>
                </a:extLst>
              </a:tr>
              <a:tr h="427317">
                <a:tc>
                  <a:txBody>
                    <a:bodyPr/>
                    <a:lstStyle/>
                    <a:p>
                      <a:pPr algn="ctr" rtl="0" fontAlgn="b"/>
                      <a:r>
                        <a:rPr lang="en-GB" sz="1200" b="1" u="none" strike="noStrike" dirty="0">
                          <a:effectLst/>
                        </a:rPr>
                        <a:t>NC</a:t>
                      </a:r>
                      <a:endParaRPr lang="en-GB" sz="1200" b="1"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91</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74</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137</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177</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91</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137</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137</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115</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39</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62</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51</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53</a:t>
                      </a:r>
                      <a:endParaRPr lang="en-GB" sz="1200" b="0" i="0" u="none" strike="noStrike" dirty="0">
                        <a:solidFill>
                          <a:srgbClr val="000000"/>
                        </a:solidFill>
                        <a:effectLst/>
                        <a:latin typeface="Calibri"/>
                      </a:endParaRPr>
                    </a:p>
                  </a:txBody>
                  <a:tcPr marL="8330" marR="8330" marT="8330" marB="0" anchor="b"/>
                </a:tc>
                <a:extLst>
                  <a:ext uri="{0D108BD9-81ED-4DB2-BD59-A6C34878D82A}">
                    <a16:rowId xmlns:a16="http://schemas.microsoft.com/office/drawing/2014/main" xmlns="" val="10007"/>
                  </a:ext>
                </a:extLst>
              </a:tr>
              <a:tr h="427317">
                <a:tc>
                  <a:txBody>
                    <a:bodyPr/>
                    <a:lstStyle/>
                    <a:p>
                      <a:pPr algn="ctr" rtl="0" fontAlgn="b"/>
                      <a:r>
                        <a:rPr lang="en-GB" sz="1200" b="1" u="none" strike="noStrike" dirty="0">
                          <a:effectLst/>
                        </a:rPr>
                        <a:t>NW</a:t>
                      </a:r>
                      <a:endParaRPr lang="en-GB" sz="1200" b="1"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343</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358</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515</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515</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343</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621</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515</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480</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249</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347</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399</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278</a:t>
                      </a:r>
                      <a:endParaRPr lang="en-GB" sz="1200" b="0" i="0" u="none" strike="noStrike" dirty="0">
                        <a:solidFill>
                          <a:srgbClr val="000000"/>
                        </a:solidFill>
                        <a:effectLst/>
                        <a:latin typeface="Calibri"/>
                      </a:endParaRPr>
                    </a:p>
                  </a:txBody>
                  <a:tcPr marL="8330" marR="8330" marT="8330" marB="0" anchor="b"/>
                </a:tc>
                <a:extLst>
                  <a:ext uri="{0D108BD9-81ED-4DB2-BD59-A6C34878D82A}">
                    <a16:rowId xmlns:a16="http://schemas.microsoft.com/office/drawing/2014/main" xmlns="" val="10008"/>
                  </a:ext>
                </a:extLst>
              </a:tr>
              <a:tr h="427317">
                <a:tc>
                  <a:txBody>
                    <a:bodyPr/>
                    <a:lstStyle/>
                    <a:p>
                      <a:pPr algn="ctr" rtl="0" fontAlgn="b"/>
                      <a:r>
                        <a:rPr lang="en-GB" sz="1200" b="1" u="none" strike="noStrike" dirty="0">
                          <a:effectLst/>
                        </a:rPr>
                        <a:t>WC</a:t>
                      </a:r>
                      <a:endParaRPr lang="en-GB" sz="1200" b="1"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523</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678</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744</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865</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523</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700</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744</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852</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386</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624</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491</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637</a:t>
                      </a:r>
                      <a:endParaRPr lang="en-GB" sz="1200" b="0" i="0" u="none" strike="noStrike" dirty="0">
                        <a:solidFill>
                          <a:srgbClr val="000000"/>
                        </a:solidFill>
                        <a:effectLst/>
                        <a:latin typeface="Calibri"/>
                      </a:endParaRPr>
                    </a:p>
                  </a:txBody>
                  <a:tcPr marL="8330" marR="8330" marT="8330" marB="0" anchor="b"/>
                </a:tc>
                <a:extLst>
                  <a:ext uri="{0D108BD9-81ED-4DB2-BD59-A6C34878D82A}">
                    <a16:rowId xmlns:a16="http://schemas.microsoft.com/office/drawing/2014/main" xmlns="" val="10009"/>
                  </a:ext>
                </a:extLst>
              </a:tr>
              <a:tr h="448684">
                <a:tc>
                  <a:txBody>
                    <a:bodyPr/>
                    <a:lstStyle/>
                    <a:p>
                      <a:pPr algn="ctr" rtl="0" fontAlgn="b"/>
                      <a:r>
                        <a:rPr lang="en-GB" sz="1200" b="1" u="none" strike="noStrike" dirty="0">
                          <a:effectLst/>
                        </a:rPr>
                        <a:t>FS</a:t>
                      </a:r>
                      <a:endParaRPr lang="en-GB" sz="1200" b="1"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523</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678</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785</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860</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523</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584</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785</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849</a:t>
                      </a:r>
                      <a:endParaRPr lang="en-GB" sz="1200" b="0" i="0" u="none" strike="noStrike" dirty="0">
                        <a:solidFill>
                          <a:srgbClr val="000000"/>
                        </a:solidFill>
                        <a:effectLst/>
                        <a:latin typeface="Calibri"/>
                      </a:endParaRPr>
                    </a:p>
                  </a:txBody>
                  <a:tcPr marL="8330" marR="8330" marT="8330" marB="0" anchor="b">
                    <a:solidFill>
                      <a:schemeClr val="accent1">
                        <a:lumMod val="40000"/>
                        <a:lumOff val="60000"/>
                      </a:schemeClr>
                    </a:solidFill>
                  </a:tcPr>
                </a:tc>
                <a:tc>
                  <a:txBody>
                    <a:bodyPr/>
                    <a:lstStyle/>
                    <a:p>
                      <a:pPr algn="ctr" rtl="0" fontAlgn="b"/>
                      <a:r>
                        <a:rPr lang="en-GB" sz="1200" u="none" strike="noStrike" dirty="0">
                          <a:effectLst/>
                        </a:rPr>
                        <a:t>497</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680</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458</a:t>
                      </a:r>
                      <a:endParaRPr lang="en-GB" sz="1200" b="0" i="0" u="none" strike="noStrike" dirty="0">
                        <a:solidFill>
                          <a:srgbClr val="000000"/>
                        </a:solidFill>
                        <a:effectLst/>
                        <a:latin typeface="Calibri"/>
                      </a:endParaRPr>
                    </a:p>
                  </a:txBody>
                  <a:tcPr marL="8330" marR="8330" marT="8330" marB="0" anchor="b"/>
                </a:tc>
                <a:tc>
                  <a:txBody>
                    <a:bodyPr/>
                    <a:lstStyle/>
                    <a:p>
                      <a:pPr algn="ctr" rtl="0" fontAlgn="b"/>
                      <a:r>
                        <a:rPr lang="en-GB" sz="1200" u="none" strike="noStrike" dirty="0">
                          <a:effectLst/>
                        </a:rPr>
                        <a:t>654</a:t>
                      </a:r>
                      <a:endParaRPr lang="en-GB" sz="1200" b="0" i="0" u="none" strike="noStrike" dirty="0">
                        <a:solidFill>
                          <a:srgbClr val="000000"/>
                        </a:solidFill>
                        <a:effectLst/>
                        <a:latin typeface="Calibri"/>
                      </a:endParaRPr>
                    </a:p>
                  </a:txBody>
                  <a:tcPr marL="8330" marR="8330" marT="8330" marB="0" anchor="b"/>
                </a:tc>
                <a:extLst>
                  <a:ext uri="{0D108BD9-81ED-4DB2-BD59-A6C34878D82A}">
                    <a16:rowId xmlns:a16="http://schemas.microsoft.com/office/drawing/2014/main" xmlns="" val="10010"/>
                  </a:ext>
                </a:extLst>
              </a:tr>
              <a:tr h="448684">
                <a:tc>
                  <a:txBody>
                    <a:bodyPr/>
                    <a:lstStyle/>
                    <a:p>
                      <a:pPr algn="ctr" rtl="0" fontAlgn="b"/>
                      <a:r>
                        <a:rPr lang="en-GB" sz="1200" b="1" u="none" strike="noStrike" dirty="0">
                          <a:effectLst/>
                        </a:rPr>
                        <a:t>Totals </a:t>
                      </a:r>
                      <a:endParaRPr lang="en-GB" sz="1200" b="1" i="0" u="none" strike="noStrike" dirty="0">
                        <a:solidFill>
                          <a:srgbClr val="000000"/>
                        </a:solidFill>
                        <a:effectLst/>
                        <a:latin typeface="Calibri"/>
                      </a:endParaRPr>
                    </a:p>
                  </a:txBody>
                  <a:tcPr marL="8330" marR="8330" marT="8330" marB="0" anchor="b">
                    <a:solidFill>
                      <a:schemeClr val="tx2">
                        <a:lumMod val="40000"/>
                        <a:lumOff val="60000"/>
                      </a:schemeClr>
                    </a:solidFill>
                  </a:tcPr>
                </a:tc>
                <a:tc>
                  <a:txBody>
                    <a:bodyPr/>
                    <a:lstStyle/>
                    <a:p>
                      <a:pPr algn="ctr" rtl="0" fontAlgn="b"/>
                      <a:r>
                        <a:rPr lang="en-GB" sz="1200" b="1" u="none" strike="noStrike" dirty="0">
                          <a:effectLst/>
                        </a:rPr>
                        <a:t>4125</a:t>
                      </a:r>
                      <a:endParaRPr lang="en-GB" sz="1200" b="1" i="0" u="none" strike="noStrike" dirty="0">
                        <a:solidFill>
                          <a:srgbClr val="000000"/>
                        </a:solidFill>
                        <a:effectLst/>
                        <a:latin typeface="Calibri"/>
                      </a:endParaRPr>
                    </a:p>
                  </a:txBody>
                  <a:tcPr marL="8330" marR="8330" marT="8330" marB="0" anchor="b">
                    <a:solidFill>
                      <a:schemeClr val="tx2">
                        <a:lumMod val="40000"/>
                        <a:lumOff val="60000"/>
                      </a:schemeClr>
                    </a:solidFill>
                  </a:tcPr>
                </a:tc>
                <a:tc>
                  <a:txBody>
                    <a:bodyPr/>
                    <a:lstStyle/>
                    <a:p>
                      <a:pPr algn="ctr" rtl="0" fontAlgn="b"/>
                      <a:r>
                        <a:rPr lang="en-GB" sz="1200" b="1" u="none" strike="noStrike" dirty="0">
                          <a:effectLst/>
                        </a:rPr>
                        <a:t>4289</a:t>
                      </a:r>
                      <a:endParaRPr lang="en-GB" sz="1200" b="1" i="0" u="none" strike="noStrike" dirty="0">
                        <a:solidFill>
                          <a:srgbClr val="000000"/>
                        </a:solidFill>
                        <a:effectLst/>
                        <a:latin typeface="Calibri"/>
                      </a:endParaRPr>
                    </a:p>
                  </a:txBody>
                  <a:tcPr marL="8330" marR="8330" marT="8330" marB="0" anchor="b">
                    <a:solidFill>
                      <a:schemeClr val="tx2">
                        <a:lumMod val="40000"/>
                        <a:lumOff val="60000"/>
                      </a:schemeClr>
                    </a:solidFill>
                  </a:tcPr>
                </a:tc>
                <a:tc>
                  <a:txBody>
                    <a:bodyPr/>
                    <a:lstStyle/>
                    <a:p>
                      <a:pPr algn="ctr" rtl="0" fontAlgn="b"/>
                      <a:r>
                        <a:rPr lang="en-GB" sz="1200" b="1" u="none" strike="noStrike" dirty="0">
                          <a:effectLst/>
                        </a:rPr>
                        <a:t>7020</a:t>
                      </a:r>
                      <a:endParaRPr lang="en-GB" sz="1200" b="1" i="0" u="none" strike="noStrike" dirty="0">
                        <a:solidFill>
                          <a:srgbClr val="000000"/>
                        </a:solidFill>
                        <a:effectLst/>
                        <a:latin typeface="Calibri"/>
                      </a:endParaRPr>
                    </a:p>
                  </a:txBody>
                  <a:tcPr marL="8330" marR="8330" marT="8330" marB="0" anchor="b">
                    <a:solidFill>
                      <a:schemeClr val="tx2">
                        <a:lumMod val="40000"/>
                        <a:lumOff val="60000"/>
                      </a:schemeClr>
                    </a:solidFill>
                  </a:tcPr>
                </a:tc>
                <a:tc>
                  <a:txBody>
                    <a:bodyPr/>
                    <a:lstStyle/>
                    <a:p>
                      <a:pPr algn="ctr" rtl="0" fontAlgn="b"/>
                      <a:r>
                        <a:rPr lang="en-GB" sz="1200" b="1" u="none" strike="noStrike" dirty="0">
                          <a:effectLst/>
                        </a:rPr>
                        <a:t>6900</a:t>
                      </a:r>
                      <a:endParaRPr lang="en-GB" sz="1200" b="1" i="0" u="none" strike="noStrike" dirty="0">
                        <a:solidFill>
                          <a:srgbClr val="000000"/>
                        </a:solidFill>
                        <a:effectLst/>
                        <a:latin typeface="Calibri"/>
                      </a:endParaRPr>
                    </a:p>
                  </a:txBody>
                  <a:tcPr marL="8330" marR="8330" marT="8330" marB="0" anchor="b">
                    <a:solidFill>
                      <a:schemeClr val="tx2">
                        <a:lumMod val="40000"/>
                        <a:lumOff val="60000"/>
                      </a:schemeClr>
                    </a:solidFill>
                  </a:tcPr>
                </a:tc>
                <a:tc>
                  <a:txBody>
                    <a:bodyPr/>
                    <a:lstStyle/>
                    <a:p>
                      <a:pPr algn="ctr" rtl="0" fontAlgn="b"/>
                      <a:r>
                        <a:rPr lang="en-GB" sz="1200" b="1" u="none" strike="noStrike" dirty="0">
                          <a:effectLst/>
                        </a:rPr>
                        <a:t>4125</a:t>
                      </a:r>
                      <a:endParaRPr lang="en-GB" sz="1200" b="1" i="0" u="none" strike="noStrike" dirty="0">
                        <a:solidFill>
                          <a:srgbClr val="000000"/>
                        </a:solidFill>
                        <a:effectLst/>
                        <a:latin typeface="Calibri"/>
                      </a:endParaRPr>
                    </a:p>
                  </a:txBody>
                  <a:tcPr marL="8330" marR="8330" marT="8330" marB="0" anchor="b">
                    <a:solidFill>
                      <a:schemeClr val="tx2">
                        <a:lumMod val="40000"/>
                        <a:lumOff val="60000"/>
                      </a:schemeClr>
                    </a:solidFill>
                  </a:tcPr>
                </a:tc>
                <a:tc>
                  <a:txBody>
                    <a:bodyPr/>
                    <a:lstStyle/>
                    <a:p>
                      <a:pPr algn="ctr" rtl="0" fontAlgn="b"/>
                      <a:r>
                        <a:rPr lang="en-GB" sz="1200" b="1" u="none" strike="noStrike" dirty="0">
                          <a:effectLst/>
                        </a:rPr>
                        <a:t>5750</a:t>
                      </a:r>
                      <a:endParaRPr lang="en-GB" sz="1200" b="1" i="0" u="none" strike="noStrike" dirty="0">
                        <a:solidFill>
                          <a:srgbClr val="000000"/>
                        </a:solidFill>
                        <a:effectLst/>
                        <a:latin typeface="Calibri"/>
                      </a:endParaRPr>
                    </a:p>
                  </a:txBody>
                  <a:tcPr marL="8330" marR="8330" marT="8330" marB="0" anchor="b">
                    <a:solidFill>
                      <a:schemeClr val="tx2">
                        <a:lumMod val="40000"/>
                        <a:lumOff val="60000"/>
                      </a:schemeClr>
                    </a:solidFill>
                  </a:tcPr>
                </a:tc>
                <a:tc>
                  <a:txBody>
                    <a:bodyPr/>
                    <a:lstStyle/>
                    <a:p>
                      <a:pPr algn="ctr" rtl="0" fontAlgn="b"/>
                      <a:r>
                        <a:rPr lang="en-GB" sz="1200" b="1" u="none" strike="noStrike" dirty="0">
                          <a:effectLst/>
                        </a:rPr>
                        <a:t>7020</a:t>
                      </a:r>
                      <a:endParaRPr lang="en-GB" sz="1200" b="1" i="0" u="none" strike="noStrike" dirty="0">
                        <a:solidFill>
                          <a:srgbClr val="000000"/>
                        </a:solidFill>
                        <a:effectLst/>
                        <a:latin typeface="Calibri"/>
                      </a:endParaRPr>
                    </a:p>
                  </a:txBody>
                  <a:tcPr marL="8330" marR="8330" marT="8330" marB="0" anchor="b">
                    <a:solidFill>
                      <a:schemeClr val="tx2">
                        <a:lumMod val="40000"/>
                        <a:lumOff val="60000"/>
                      </a:schemeClr>
                    </a:solidFill>
                  </a:tcPr>
                </a:tc>
                <a:tc>
                  <a:txBody>
                    <a:bodyPr/>
                    <a:lstStyle/>
                    <a:p>
                      <a:pPr algn="ctr" rtl="0" fontAlgn="b"/>
                      <a:r>
                        <a:rPr lang="en-GB" sz="1200" b="1" u="none" strike="noStrike" dirty="0">
                          <a:effectLst/>
                        </a:rPr>
                        <a:t>6338</a:t>
                      </a:r>
                      <a:endParaRPr lang="en-GB" sz="1200" b="1" i="0" u="none" strike="noStrike" dirty="0">
                        <a:solidFill>
                          <a:srgbClr val="000000"/>
                        </a:solidFill>
                        <a:effectLst/>
                        <a:latin typeface="Calibri"/>
                      </a:endParaRPr>
                    </a:p>
                  </a:txBody>
                  <a:tcPr marL="8330" marR="8330" marT="8330" marB="0" anchor="b">
                    <a:solidFill>
                      <a:schemeClr val="tx2">
                        <a:lumMod val="40000"/>
                        <a:lumOff val="60000"/>
                      </a:schemeClr>
                    </a:solidFill>
                  </a:tcPr>
                </a:tc>
                <a:tc>
                  <a:txBody>
                    <a:bodyPr/>
                    <a:lstStyle/>
                    <a:p>
                      <a:pPr algn="ctr" rtl="0" fontAlgn="b"/>
                      <a:r>
                        <a:rPr lang="en-GB" sz="1200" b="1" u="none" strike="noStrike" dirty="0">
                          <a:effectLst/>
                        </a:rPr>
                        <a:t>2991</a:t>
                      </a:r>
                      <a:endParaRPr lang="en-GB" sz="1200" b="1" i="0" u="none" strike="noStrike" dirty="0">
                        <a:solidFill>
                          <a:srgbClr val="000000"/>
                        </a:solidFill>
                        <a:effectLst/>
                        <a:latin typeface="Calibri"/>
                      </a:endParaRPr>
                    </a:p>
                  </a:txBody>
                  <a:tcPr marL="8330" marR="8330" marT="8330" marB="0" anchor="b">
                    <a:solidFill>
                      <a:schemeClr val="tx2">
                        <a:lumMod val="40000"/>
                        <a:lumOff val="60000"/>
                      </a:schemeClr>
                    </a:solidFill>
                  </a:tcPr>
                </a:tc>
                <a:tc>
                  <a:txBody>
                    <a:bodyPr/>
                    <a:lstStyle/>
                    <a:p>
                      <a:pPr algn="ctr" rtl="0" fontAlgn="b"/>
                      <a:r>
                        <a:rPr lang="en-GB" sz="1200" b="1" u="none" strike="noStrike" dirty="0">
                          <a:effectLst/>
                        </a:rPr>
                        <a:t>4722</a:t>
                      </a:r>
                      <a:endParaRPr lang="en-GB" sz="1200" b="1" i="0" u="none" strike="noStrike" dirty="0">
                        <a:solidFill>
                          <a:srgbClr val="000000"/>
                        </a:solidFill>
                        <a:effectLst/>
                        <a:latin typeface="Calibri"/>
                      </a:endParaRPr>
                    </a:p>
                  </a:txBody>
                  <a:tcPr marL="8330" marR="8330" marT="8330" marB="0" anchor="b">
                    <a:solidFill>
                      <a:schemeClr val="tx2">
                        <a:lumMod val="40000"/>
                        <a:lumOff val="60000"/>
                      </a:schemeClr>
                    </a:solidFill>
                  </a:tcPr>
                </a:tc>
                <a:tc>
                  <a:txBody>
                    <a:bodyPr/>
                    <a:lstStyle/>
                    <a:p>
                      <a:pPr algn="ctr" rtl="0" fontAlgn="b"/>
                      <a:r>
                        <a:rPr lang="en-GB" sz="1200" b="1" u="none" strike="noStrike" dirty="0">
                          <a:effectLst/>
                        </a:rPr>
                        <a:t>3596</a:t>
                      </a:r>
                      <a:endParaRPr lang="en-GB" sz="1200" b="1" i="0" u="none" strike="noStrike" dirty="0">
                        <a:solidFill>
                          <a:srgbClr val="000000"/>
                        </a:solidFill>
                        <a:effectLst/>
                        <a:latin typeface="Calibri"/>
                      </a:endParaRPr>
                    </a:p>
                  </a:txBody>
                  <a:tcPr marL="8330" marR="8330" marT="8330" marB="0" anchor="b">
                    <a:solidFill>
                      <a:schemeClr val="tx2">
                        <a:lumMod val="40000"/>
                        <a:lumOff val="60000"/>
                      </a:schemeClr>
                    </a:solidFill>
                  </a:tcPr>
                </a:tc>
                <a:tc>
                  <a:txBody>
                    <a:bodyPr/>
                    <a:lstStyle/>
                    <a:p>
                      <a:pPr algn="ctr" rtl="0" fontAlgn="b"/>
                      <a:r>
                        <a:rPr lang="en-GB" sz="1200" b="1" u="none" strike="noStrike" dirty="0">
                          <a:effectLst/>
                        </a:rPr>
                        <a:t>4369</a:t>
                      </a:r>
                      <a:endParaRPr lang="en-GB" sz="1200" b="1" i="0" u="none" strike="noStrike" dirty="0">
                        <a:solidFill>
                          <a:srgbClr val="000000"/>
                        </a:solidFill>
                        <a:effectLst/>
                        <a:latin typeface="Calibri"/>
                      </a:endParaRPr>
                    </a:p>
                  </a:txBody>
                  <a:tcPr marL="8330" marR="8330" marT="8330" marB="0" anchor="b">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6" name="Slide Number Placeholder 5"/>
          <p:cNvSpPr>
            <a:spLocks noGrp="1"/>
          </p:cNvSpPr>
          <p:nvPr>
            <p:ph type="sldNum" sz="quarter" idx="12"/>
          </p:nvPr>
        </p:nvSpPr>
        <p:spPr/>
        <p:txBody>
          <a:bodyPr/>
          <a:lstStyle/>
          <a:p>
            <a:fld id="{96CA8298-9D91-4CF9-AB6A-504DBB769D5D}" type="slidenum">
              <a:rPr lang="en-US" smtClean="0"/>
              <a:pPr/>
              <a:t>38</a:t>
            </a:fld>
            <a:endParaRPr lang="en-US" dirty="0"/>
          </a:p>
        </p:txBody>
      </p:sp>
    </p:spTree>
    <p:extLst>
      <p:ext uri="{BB962C8B-B14F-4D97-AF65-F5344CB8AC3E}">
        <p14:creationId xmlns:p14="http://schemas.microsoft.com/office/powerpoint/2010/main" xmlns="" val="242905632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INSPECTIONS: PLANNED/ACTUAL/COMPLY – 2017/2018</a:t>
            </a:r>
            <a:endParaRPr lang="en-GB"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08374480"/>
              </p:ext>
            </p:extLst>
          </p:nvPr>
        </p:nvGraphicFramePr>
        <p:xfrm>
          <a:off x="179512" y="1340768"/>
          <a:ext cx="8784976"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96CA8298-9D91-4CF9-AB6A-504DBB769D5D}" type="slidenum">
              <a:rPr lang="en-US" smtClean="0"/>
              <a:pPr/>
              <a:t>39</a:t>
            </a:fld>
            <a:endParaRPr lang="en-US" dirty="0"/>
          </a:p>
        </p:txBody>
      </p:sp>
    </p:spTree>
    <p:extLst>
      <p:ext uri="{BB962C8B-B14F-4D97-AF65-F5344CB8AC3E}">
        <p14:creationId xmlns:p14="http://schemas.microsoft.com/office/powerpoint/2010/main" xmlns="" val="251294772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97070" y="2780928"/>
            <a:ext cx="7735369" cy="1077218"/>
          </a:xfrm>
          <a:prstGeom prst="rect">
            <a:avLst/>
          </a:prstGeom>
        </p:spPr>
        <p:txBody>
          <a:bodyPr wrap="square">
            <a:spAutoFit/>
          </a:bodyPr>
          <a:lstStyle/>
          <a:p>
            <a:pPr algn="ctr"/>
            <a:r>
              <a:rPr lang="en-ZA" sz="3200" b="1" dirty="0" smtClean="0"/>
              <a:t>PROGRAMME 1: ADMINISTRATION</a:t>
            </a:r>
          </a:p>
          <a:p>
            <a:pPr algn="ctr"/>
            <a:endParaRPr lang="en-ZA" sz="3200" b="1" dirty="0" smtClean="0"/>
          </a:p>
        </p:txBody>
      </p:sp>
    </p:spTree>
    <p:extLst>
      <p:ext uri="{BB962C8B-B14F-4D97-AF65-F5344CB8AC3E}">
        <p14:creationId xmlns:p14="http://schemas.microsoft.com/office/powerpoint/2010/main" xmlns="" val="3940725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116632"/>
            <a:ext cx="8229600" cy="1143000"/>
          </a:xfrm>
        </p:spPr>
        <p:txBody>
          <a:bodyPr/>
          <a:lstStyle/>
          <a:p>
            <a:r>
              <a:rPr lang="en-ZA" altLang="en-US" sz="2800" b="1" dirty="0" smtClean="0">
                <a:ea typeface="ＭＳ Ｐゴシック" pitchFamily="34" charset="-128"/>
              </a:rPr>
              <a:t>TOP FIVE SECTORS INSPECTED Q2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15551948"/>
              </p:ext>
            </p:extLst>
          </p:nvPr>
        </p:nvGraphicFramePr>
        <p:xfrm>
          <a:off x="293688" y="1327150"/>
          <a:ext cx="8610600" cy="3336926"/>
        </p:xfrm>
        <a:graphic>
          <a:graphicData uri="http://schemas.openxmlformats.org/drawingml/2006/table">
            <a:tbl>
              <a:tblPr>
                <a:tableStyleId>{5C22544A-7EE6-4342-B048-85BDC9FD1C3A}</a:tableStyleId>
              </a:tblPr>
              <a:tblGrid>
                <a:gridCol w="696686">
                  <a:extLst>
                    <a:ext uri="{9D8B030D-6E8A-4147-A177-3AD203B41FA5}">
                      <a16:colId xmlns:a16="http://schemas.microsoft.com/office/drawing/2014/main" xmlns="" val="20000"/>
                    </a:ext>
                  </a:extLst>
                </a:gridCol>
                <a:gridCol w="3279361">
                  <a:extLst>
                    <a:ext uri="{9D8B030D-6E8A-4147-A177-3AD203B41FA5}">
                      <a16:colId xmlns:a16="http://schemas.microsoft.com/office/drawing/2014/main" xmlns="" val="20001"/>
                    </a:ext>
                  </a:extLst>
                </a:gridCol>
                <a:gridCol w="2400632">
                  <a:extLst>
                    <a:ext uri="{9D8B030D-6E8A-4147-A177-3AD203B41FA5}">
                      <a16:colId xmlns:a16="http://schemas.microsoft.com/office/drawing/2014/main" xmlns="" val="20002"/>
                    </a:ext>
                  </a:extLst>
                </a:gridCol>
                <a:gridCol w="2233921">
                  <a:extLst>
                    <a:ext uri="{9D8B030D-6E8A-4147-A177-3AD203B41FA5}">
                      <a16:colId xmlns:a16="http://schemas.microsoft.com/office/drawing/2014/main" xmlns="" val="20003"/>
                    </a:ext>
                  </a:extLst>
                </a:gridCol>
              </a:tblGrid>
              <a:tr h="375261">
                <a:tc>
                  <a:txBody>
                    <a:bodyPr/>
                    <a:lstStyle/>
                    <a:p>
                      <a:pPr algn="ctr" fontAlgn="b"/>
                      <a:r>
                        <a:rPr lang="en-ZA" sz="2000" u="none" strike="noStrike" dirty="0">
                          <a:effectLst/>
                          <a:latin typeface="+mn-lt"/>
                        </a:rPr>
                        <a:t> </a:t>
                      </a:r>
                      <a:endParaRPr lang="en-ZA" sz="2000" b="0" i="0" u="none" strike="noStrike" dirty="0">
                        <a:solidFill>
                          <a:srgbClr val="000000"/>
                        </a:solidFill>
                        <a:effectLst/>
                        <a:latin typeface="+mn-lt"/>
                      </a:endParaRPr>
                    </a:p>
                  </a:txBody>
                  <a:tcPr marL="9525" marR="9525" marT="9520" marB="0" anchor="b"/>
                </a:tc>
                <a:tc>
                  <a:txBody>
                    <a:bodyPr/>
                    <a:lstStyle/>
                    <a:p>
                      <a:pPr algn="l" fontAlgn="b"/>
                      <a:r>
                        <a:rPr lang="en-ZA" sz="2000" u="none" strike="noStrike" dirty="0">
                          <a:effectLst/>
                          <a:latin typeface="+mn-lt"/>
                        </a:rPr>
                        <a:t>Sector</a:t>
                      </a:r>
                      <a:endParaRPr lang="en-ZA" sz="2000" b="0" i="0" u="none" strike="noStrike" dirty="0">
                        <a:solidFill>
                          <a:srgbClr val="000000"/>
                        </a:solidFill>
                        <a:effectLst/>
                        <a:latin typeface="+mn-lt"/>
                      </a:endParaRPr>
                    </a:p>
                  </a:txBody>
                  <a:tcPr marL="9525" marR="9525" marT="9520" marB="0" anchor="b">
                    <a:solidFill>
                      <a:schemeClr val="accent1">
                        <a:lumMod val="60000"/>
                        <a:lumOff val="40000"/>
                      </a:schemeClr>
                    </a:solidFill>
                  </a:tcPr>
                </a:tc>
                <a:tc>
                  <a:txBody>
                    <a:bodyPr/>
                    <a:lstStyle/>
                    <a:p>
                      <a:pPr algn="ctr" fontAlgn="b"/>
                      <a:r>
                        <a:rPr lang="en-ZA" sz="2000" u="none" strike="noStrike" dirty="0">
                          <a:effectLst/>
                          <a:latin typeface="+mn-lt"/>
                        </a:rPr>
                        <a:t># Inspections</a:t>
                      </a:r>
                      <a:endParaRPr lang="en-ZA" sz="2000" b="0" i="0" u="none" strike="noStrike" dirty="0">
                        <a:solidFill>
                          <a:srgbClr val="000000"/>
                        </a:solidFill>
                        <a:effectLst/>
                        <a:latin typeface="+mn-lt"/>
                      </a:endParaRPr>
                    </a:p>
                  </a:txBody>
                  <a:tcPr marL="9525" marR="9525" marT="9520" marB="0" anchor="b">
                    <a:solidFill>
                      <a:schemeClr val="accent1">
                        <a:lumMod val="60000"/>
                        <a:lumOff val="40000"/>
                      </a:schemeClr>
                    </a:solidFill>
                  </a:tcPr>
                </a:tc>
                <a:tc>
                  <a:txBody>
                    <a:bodyPr/>
                    <a:lstStyle/>
                    <a:p>
                      <a:pPr algn="ctr" fontAlgn="b"/>
                      <a:r>
                        <a:rPr lang="en-ZA" sz="2000" u="none" strike="noStrike" dirty="0">
                          <a:effectLst/>
                          <a:latin typeface="+mn-lt"/>
                        </a:rPr>
                        <a:t>% of overall</a:t>
                      </a:r>
                      <a:endParaRPr lang="en-ZA" sz="2000" b="0" i="0" u="none" strike="noStrike" dirty="0">
                        <a:solidFill>
                          <a:srgbClr val="000000"/>
                        </a:solidFill>
                        <a:effectLst/>
                        <a:latin typeface="+mn-lt"/>
                      </a:endParaRPr>
                    </a:p>
                  </a:txBody>
                  <a:tcPr marL="9525" marR="9525" marT="9520" marB="0" anchor="b">
                    <a:solidFill>
                      <a:schemeClr val="accent1">
                        <a:lumMod val="60000"/>
                        <a:lumOff val="40000"/>
                      </a:schemeClr>
                    </a:solidFill>
                  </a:tcPr>
                </a:tc>
                <a:extLst>
                  <a:ext uri="{0D108BD9-81ED-4DB2-BD59-A6C34878D82A}">
                    <a16:rowId xmlns:a16="http://schemas.microsoft.com/office/drawing/2014/main" xmlns="" val="10000"/>
                  </a:ext>
                </a:extLst>
              </a:tr>
              <a:tr h="375261">
                <a:tc>
                  <a:txBody>
                    <a:bodyPr/>
                    <a:lstStyle/>
                    <a:p>
                      <a:pPr algn="ctr" fontAlgn="b"/>
                      <a:r>
                        <a:rPr lang="en-ZA" sz="2000" u="none" strike="noStrike" dirty="0">
                          <a:effectLst/>
                          <a:latin typeface="+mn-lt"/>
                        </a:rPr>
                        <a:t>1</a:t>
                      </a:r>
                      <a:endParaRPr lang="en-ZA" sz="2000" b="0" i="0" u="none" strike="noStrike" dirty="0">
                        <a:solidFill>
                          <a:srgbClr val="000000"/>
                        </a:solidFill>
                        <a:effectLst/>
                        <a:latin typeface="+mn-lt"/>
                      </a:endParaRPr>
                    </a:p>
                  </a:txBody>
                  <a:tcPr marL="9525" marR="9525" marT="9520" marB="0" anchor="b"/>
                </a:tc>
                <a:tc>
                  <a:txBody>
                    <a:bodyPr/>
                    <a:lstStyle/>
                    <a:p>
                      <a:pPr algn="l" fontAlgn="b"/>
                      <a:r>
                        <a:rPr lang="en-ZA" sz="2000" u="none" strike="noStrike" dirty="0">
                          <a:effectLst/>
                          <a:latin typeface="+mn-lt"/>
                        </a:rPr>
                        <a:t>Construction</a:t>
                      </a:r>
                      <a:endParaRPr lang="en-ZA" sz="2000" b="0" i="0" u="none" strike="noStrike" dirty="0">
                        <a:solidFill>
                          <a:srgbClr val="000000"/>
                        </a:solidFill>
                        <a:effectLst/>
                        <a:latin typeface="+mn-lt"/>
                      </a:endParaRPr>
                    </a:p>
                  </a:txBody>
                  <a:tcPr marL="9525" marR="9525" marT="9520" marB="0" anchor="b"/>
                </a:tc>
                <a:tc>
                  <a:txBody>
                    <a:bodyPr/>
                    <a:lstStyle/>
                    <a:p>
                      <a:pPr algn="ctr" fontAlgn="b"/>
                      <a:r>
                        <a:rPr lang="en-ZA" sz="2000" u="none" strike="noStrike" dirty="0">
                          <a:effectLst/>
                          <a:latin typeface="+mn-lt"/>
                        </a:rPr>
                        <a:t>2820</a:t>
                      </a:r>
                      <a:endParaRPr lang="en-ZA" sz="2000" b="0" i="0" u="none" strike="noStrike" dirty="0">
                        <a:solidFill>
                          <a:srgbClr val="000000"/>
                        </a:solidFill>
                        <a:effectLst/>
                        <a:latin typeface="+mn-lt"/>
                      </a:endParaRPr>
                    </a:p>
                  </a:txBody>
                  <a:tcPr marL="9525" marR="9525" marT="9520" marB="0" anchor="b"/>
                </a:tc>
                <a:tc>
                  <a:txBody>
                    <a:bodyPr/>
                    <a:lstStyle/>
                    <a:p>
                      <a:pPr algn="ctr" fontAlgn="b"/>
                      <a:r>
                        <a:rPr lang="en-ZA" sz="2000" u="none" strike="noStrike" dirty="0">
                          <a:effectLst/>
                          <a:latin typeface="+mn-lt"/>
                        </a:rPr>
                        <a:t>45</a:t>
                      </a:r>
                      <a:endParaRPr lang="en-ZA" sz="2000" b="0" i="0" u="none" strike="noStrike" dirty="0">
                        <a:solidFill>
                          <a:srgbClr val="000000"/>
                        </a:solidFill>
                        <a:effectLst/>
                        <a:latin typeface="+mn-lt"/>
                      </a:endParaRPr>
                    </a:p>
                  </a:txBody>
                  <a:tcPr marL="9525" marR="9525" marT="9520" marB="0" anchor="b"/>
                </a:tc>
                <a:extLst>
                  <a:ext uri="{0D108BD9-81ED-4DB2-BD59-A6C34878D82A}">
                    <a16:rowId xmlns:a16="http://schemas.microsoft.com/office/drawing/2014/main" xmlns="" val="10001"/>
                  </a:ext>
                </a:extLst>
              </a:tr>
              <a:tr h="542680">
                <a:tc>
                  <a:txBody>
                    <a:bodyPr/>
                    <a:lstStyle/>
                    <a:p>
                      <a:pPr algn="ctr" fontAlgn="b"/>
                      <a:r>
                        <a:rPr lang="en-ZA" sz="2000" u="none" strike="noStrike" dirty="0">
                          <a:effectLst/>
                          <a:latin typeface="+mn-lt"/>
                        </a:rPr>
                        <a:t>2</a:t>
                      </a:r>
                      <a:endParaRPr lang="en-ZA" sz="2000" b="0" i="0" u="none" strike="noStrike" dirty="0">
                        <a:solidFill>
                          <a:srgbClr val="000000"/>
                        </a:solidFill>
                        <a:effectLst/>
                        <a:latin typeface="+mn-lt"/>
                      </a:endParaRPr>
                    </a:p>
                  </a:txBody>
                  <a:tcPr marL="9525" marR="9525" marT="9520" marB="0" anchor="b"/>
                </a:tc>
                <a:tc>
                  <a:txBody>
                    <a:bodyPr/>
                    <a:lstStyle/>
                    <a:p>
                      <a:pPr algn="l" fontAlgn="b"/>
                      <a:r>
                        <a:rPr lang="en-ZA" sz="2000" u="none" strike="noStrike" dirty="0">
                          <a:effectLst/>
                          <a:latin typeface="+mn-lt"/>
                        </a:rPr>
                        <a:t>Iron and Steel</a:t>
                      </a:r>
                      <a:endParaRPr lang="en-ZA" sz="2000" b="0" i="0" u="none" strike="noStrike" dirty="0">
                        <a:solidFill>
                          <a:srgbClr val="000000"/>
                        </a:solidFill>
                        <a:effectLst/>
                        <a:latin typeface="+mn-lt"/>
                      </a:endParaRPr>
                    </a:p>
                  </a:txBody>
                  <a:tcPr marL="9525" marR="9525" marT="9520" marB="0" anchor="b"/>
                </a:tc>
                <a:tc>
                  <a:txBody>
                    <a:bodyPr/>
                    <a:lstStyle/>
                    <a:p>
                      <a:pPr algn="ctr" fontAlgn="b"/>
                      <a:r>
                        <a:rPr lang="en-ZA" sz="2000" u="none" strike="noStrike" dirty="0">
                          <a:effectLst/>
                          <a:latin typeface="+mn-lt"/>
                        </a:rPr>
                        <a:t>756</a:t>
                      </a:r>
                      <a:endParaRPr lang="en-ZA" sz="2000" b="0" i="0" u="none" strike="noStrike" dirty="0">
                        <a:solidFill>
                          <a:srgbClr val="000000"/>
                        </a:solidFill>
                        <a:effectLst/>
                        <a:latin typeface="+mn-lt"/>
                      </a:endParaRPr>
                    </a:p>
                  </a:txBody>
                  <a:tcPr marL="9525" marR="9525" marT="9520" marB="0" anchor="b"/>
                </a:tc>
                <a:tc>
                  <a:txBody>
                    <a:bodyPr/>
                    <a:lstStyle/>
                    <a:p>
                      <a:pPr algn="ctr" fontAlgn="b"/>
                      <a:r>
                        <a:rPr lang="en-ZA" sz="2000" u="none" strike="noStrike" dirty="0">
                          <a:effectLst/>
                          <a:latin typeface="+mn-lt"/>
                        </a:rPr>
                        <a:t>12</a:t>
                      </a:r>
                      <a:endParaRPr lang="en-ZA" sz="2000" b="0" i="0" u="none" strike="noStrike" dirty="0">
                        <a:solidFill>
                          <a:srgbClr val="000000"/>
                        </a:solidFill>
                        <a:effectLst/>
                        <a:latin typeface="+mn-lt"/>
                      </a:endParaRPr>
                    </a:p>
                  </a:txBody>
                  <a:tcPr marL="9525" marR="9525" marT="9520" marB="0" anchor="b"/>
                </a:tc>
                <a:extLst>
                  <a:ext uri="{0D108BD9-81ED-4DB2-BD59-A6C34878D82A}">
                    <a16:rowId xmlns:a16="http://schemas.microsoft.com/office/drawing/2014/main" xmlns="" val="10002"/>
                  </a:ext>
                </a:extLst>
              </a:tr>
              <a:tr h="375261">
                <a:tc>
                  <a:txBody>
                    <a:bodyPr/>
                    <a:lstStyle/>
                    <a:p>
                      <a:pPr algn="ctr" fontAlgn="b"/>
                      <a:r>
                        <a:rPr lang="en-ZA" sz="2000" u="none" strike="noStrike" dirty="0">
                          <a:effectLst/>
                          <a:latin typeface="+mn-lt"/>
                        </a:rPr>
                        <a:t>3</a:t>
                      </a:r>
                      <a:endParaRPr lang="en-ZA" sz="2000" b="0" i="0" u="none" strike="noStrike" dirty="0">
                        <a:solidFill>
                          <a:srgbClr val="000000"/>
                        </a:solidFill>
                        <a:effectLst/>
                        <a:latin typeface="+mn-lt"/>
                      </a:endParaRPr>
                    </a:p>
                  </a:txBody>
                  <a:tcPr marL="9525" marR="9525" marT="9520" marB="0" anchor="b"/>
                </a:tc>
                <a:tc>
                  <a:txBody>
                    <a:bodyPr/>
                    <a:lstStyle/>
                    <a:p>
                      <a:pPr algn="l" fontAlgn="b"/>
                      <a:r>
                        <a:rPr lang="en-ZA" sz="2000" u="none" strike="noStrike" dirty="0">
                          <a:effectLst/>
                          <a:latin typeface="+mn-lt"/>
                        </a:rPr>
                        <a:t>Agriculture</a:t>
                      </a:r>
                      <a:endParaRPr lang="en-ZA" sz="2000" b="0" i="0" u="none" strike="noStrike" dirty="0">
                        <a:solidFill>
                          <a:srgbClr val="000000"/>
                        </a:solidFill>
                        <a:effectLst/>
                        <a:latin typeface="+mn-lt"/>
                      </a:endParaRPr>
                    </a:p>
                  </a:txBody>
                  <a:tcPr marL="9525" marR="9525" marT="9520" marB="0" anchor="b"/>
                </a:tc>
                <a:tc>
                  <a:txBody>
                    <a:bodyPr/>
                    <a:lstStyle/>
                    <a:p>
                      <a:pPr algn="ctr" fontAlgn="b"/>
                      <a:r>
                        <a:rPr lang="en-ZA" sz="2000" u="none" strike="noStrike" dirty="0">
                          <a:effectLst/>
                          <a:latin typeface="+mn-lt"/>
                        </a:rPr>
                        <a:t>722</a:t>
                      </a:r>
                      <a:endParaRPr lang="en-ZA" sz="2000" b="0" i="0" u="none" strike="noStrike" dirty="0">
                        <a:solidFill>
                          <a:srgbClr val="000000"/>
                        </a:solidFill>
                        <a:effectLst/>
                        <a:latin typeface="+mn-lt"/>
                      </a:endParaRPr>
                    </a:p>
                  </a:txBody>
                  <a:tcPr marL="9525" marR="9525" marT="9520" marB="0" anchor="b"/>
                </a:tc>
                <a:tc>
                  <a:txBody>
                    <a:bodyPr/>
                    <a:lstStyle/>
                    <a:p>
                      <a:pPr algn="ctr" fontAlgn="b"/>
                      <a:r>
                        <a:rPr lang="en-ZA" sz="2000" u="none" strike="noStrike" dirty="0">
                          <a:effectLst/>
                          <a:latin typeface="+mn-lt"/>
                        </a:rPr>
                        <a:t>11</a:t>
                      </a:r>
                      <a:endParaRPr lang="en-ZA" sz="2000" b="0" i="0" u="none" strike="noStrike" dirty="0">
                        <a:solidFill>
                          <a:srgbClr val="000000"/>
                        </a:solidFill>
                        <a:effectLst/>
                        <a:latin typeface="+mn-lt"/>
                      </a:endParaRPr>
                    </a:p>
                  </a:txBody>
                  <a:tcPr marL="9525" marR="9525" marT="9520" marB="0" anchor="b"/>
                </a:tc>
                <a:extLst>
                  <a:ext uri="{0D108BD9-81ED-4DB2-BD59-A6C34878D82A}">
                    <a16:rowId xmlns:a16="http://schemas.microsoft.com/office/drawing/2014/main" xmlns="" val="10003"/>
                  </a:ext>
                </a:extLst>
              </a:tr>
              <a:tr h="542680">
                <a:tc>
                  <a:txBody>
                    <a:bodyPr/>
                    <a:lstStyle/>
                    <a:p>
                      <a:pPr algn="ctr" fontAlgn="b"/>
                      <a:r>
                        <a:rPr lang="en-ZA" sz="2000" u="none" strike="noStrike" dirty="0">
                          <a:effectLst/>
                          <a:latin typeface="+mn-lt"/>
                        </a:rPr>
                        <a:t>4</a:t>
                      </a:r>
                      <a:endParaRPr lang="en-ZA" sz="2000" b="0" i="0" u="none" strike="noStrike" dirty="0">
                        <a:solidFill>
                          <a:srgbClr val="000000"/>
                        </a:solidFill>
                        <a:effectLst/>
                        <a:latin typeface="+mn-lt"/>
                      </a:endParaRPr>
                    </a:p>
                  </a:txBody>
                  <a:tcPr marL="9525" marR="9525" marT="9520" marB="0" anchor="b"/>
                </a:tc>
                <a:tc>
                  <a:txBody>
                    <a:bodyPr/>
                    <a:lstStyle/>
                    <a:p>
                      <a:pPr algn="l" fontAlgn="b"/>
                      <a:r>
                        <a:rPr lang="en-ZA" sz="2000" u="none" strike="noStrike" dirty="0">
                          <a:effectLst/>
                          <a:latin typeface="+mn-lt"/>
                        </a:rPr>
                        <a:t>W&amp;R</a:t>
                      </a:r>
                      <a:endParaRPr lang="en-ZA" sz="2000" b="0" i="0" u="none" strike="noStrike" dirty="0">
                        <a:solidFill>
                          <a:srgbClr val="000000"/>
                        </a:solidFill>
                        <a:effectLst/>
                        <a:latin typeface="+mn-lt"/>
                      </a:endParaRPr>
                    </a:p>
                  </a:txBody>
                  <a:tcPr marL="9525" marR="9525" marT="9520" marB="0" anchor="b"/>
                </a:tc>
                <a:tc>
                  <a:txBody>
                    <a:bodyPr/>
                    <a:lstStyle/>
                    <a:p>
                      <a:pPr algn="ctr" fontAlgn="b"/>
                      <a:r>
                        <a:rPr lang="en-ZA" sz="2000" u="none" strike="noStrike" dirty="0">
                          <a:effectLst/>
                          <a:latin typeface="+mn-lt"/>
                        </a:rPr>
                        <a:t>461</a:t>
                      </a:r>
                      <a:endParaRPr lang="en-ZA" sz="2000" b="0" i="0" u="none" strike="noStrike" dirty="0">
                        <a:solidFill>
                          <a:srgbClr val="000000"/>
                        </a:solidFill>
                        <a:effectLst/>
                        <a:latin typeface="+mn-lt"/>
                      </a:endParaRPr>
                    </a:p>
                  </a:txBody>
                  <a:tcPr marL="9525" marR="9525" marT="9520" marB="0" anchor="b"/>
                </a:tc>
                <a:tc>
                  <a:txBody>
                    <a:bodyPr/>
                    <a:lstStyle/>
                    <a:p>
                      <a:pPr algn="ctr" fontAlgn="b"/>
                      <a:r>
                        <a:rPr lang="en-ZA" sz="2000" u="none" strike="noStrike" dirty="0">
                          <a:effectLst/>
                          <a:latin typeface="+mn-lt"/>
                        </a:rPr>
                        <a:t>7</a:t>
                      </a:r>
                      <a:endParaRPr lang="en-ZA" sz="2000" b="0" i="0" u="none" strike="noStrike" dirty="0">
                        <a:solidFill>
                          <a:srgbClr val="000000"/>
                        </a:solidFill>
                        <a:effectLst/>
                        <a:latin typeface="+mn-lt"/>
                      </a:endParaRPr>
                    </a:p>
                  </a:txBody>
                  <a:tcPr marL="9525" marR="9525" marT="9520" marB="0" anchor="b"/>
                </a:tc>
                <a:extLst>
                  <a:ext uri="{0D108BD9-81ED-4DB2-BD59-A6C34878D82A}">
                    <a16:rowId xmlns:a16="http://schemas.microsoft.com/office/drawing/2014/main" xmlns="" val="10004"/>
                  </a:ext>
                </a:extLst>
              </a:tr>
              <a:tr h="375261">
                <a:tc>
                  <a:txBody>
                    <a:bodyPr/>
                    <a:lstStyle/>
                    <a:p>
                      <a:pPr algn="ctr" fontAlgn="b"/>
                      <a:r>
                        <a:rPr lang="en-ZA" sz="2000" u="none" strike="noStrike" dirty="0">
                          <a:effectLst/>
                          <a:latin typeface="+mn-lt"/>
                        </a:rPr>
                        <a:t>5</a:t>
                      </a:r>
                      <a:endParaRPr lang="en-ZA" sz="2000" b="0" i="0" u="none" strike="noStrike" dirty="0">
                        <a:solidFill>
                          <a:srgbClr val="000000"/>
                        </a:solidFill>
                        <a:effectLst/>
                        <a:latin typeface="+mn-lt"/>
                      </a:endParaRPr>
                    </a:p>
                  </a:txBody>
                  <a:tcPr marL="9525" marR="9525" marT="9520" marB="0" anchor="b"/>
                </a:tc>
                <a:tc>
                  <a:txBody>
                    <a:bodyPr/>
                    <a:lstStyle/>
                    <a:p>
                      <a:pPr algn="l" fontAlgn="b"/>
                      <a:r>
                        <a:rPr lang="en-ZA" sz="2000" u="none" strike="noStrike" dirty="0">
                          <a:effectLst/>
                          <a:latin typeface="+mn-lt"/>
                        </a:rPr>
                        <a:t>Chemical</a:t>
                      </a:r>
                      <a:endParaRPr lang="en-ZA" sz="2000" b="0" i="0" u="none" strike="noStrike" dirty="0">
                        <a:solidFill>
                          <a:srgbClr val="000000"/>
                        </a:solidFill>
                        <a:effectLst/>
                        <a:latin typeface="+mn-lt"/>
                      </a:endParaRPr>
                    </a:p>
                  </a:txBody>
                  <a:tcPr marL="9525" marR="9525" marT="9520" marB="0" anchor="b"/>
                </a:tc>
                <a:tc>
                  <a:txBody>
                    <a:bodyPr/>
                    <a:lstStyle/>
                    <a:p>
                      <a:pPr algn="ctr" fontAlgn="b"/>
                      <a:r>
                        <a:rPr lang="en-ZA" sz="2000" u="none" strike="noStrike" dirty="0">
                          <a:effectLst/>
                          <a:latin typeface="+mn-lt"/>
                        </a:rPr>
                        <a:t>353</a:t>
                      </a:r>
                      <a:endParaRPr lang="en-ZA" sz="2000" b="0" i="0" u="none" strike="noStrike" dirty="0">
                        <a:solidFill>
                          <a:srgbClr val="000000"/>
                        </a:solidFill>
                        <a:effectLst/>
                        <a:latin typeface="+mn-lt"/>
                      </a:endParaRPr>
                    </a:p>
                  </a:txBody>
                  <a:tcPr marL="9525" marR="9525" marT="9520" marB="0" anchor="b"/>
                </a:tc>
                <a:tc>
                  <a:txBody>
                    <a:bodyPr/>
                    <a:lstStyle/>
                    <a:p>
                      <a:pPr algn="ctr" fontAlgn="b"/>
                      <a:r>
                        <a:rPr lang="en-ZA" sz="2000" u="none" strike="noStrike" dirty="0">
                          <a:effectLst/>
                          <a:latin typeface="+mn-lt"/>
                        </a:rPr>
                        <a:t>6</a:t>
                      </a:r>
                      <a:endParaRPr lang="en-ZA" sz="2000" b="0" i="0" u="none" strike="noStrike" dirty="0">
                        <a:solidFill>
                          <a:srgbClr val="000000"/>
                        </a:solidFill>
                        <a:effectLst/>
                        <a:latin typeface="+mn-lt"/>
                      </a:endParaRPr>
                    </a:p>
                  </a:txBody>
                  <a:tcPr marL="9525" marR="9525" marT="9520" marB="0" anchor="b"/>
                </a:tc>
                <a:extLst>
                  <a:ext uri="{0D108BD9-81ED-4DB2-BD59-A6C34878D82A}">
                    <a16:rowId xmlns:a16="http://schemas.microsoft.com/office/drawing/2014/main" xmlns="" val="10005"/>
                  </a:ext>
                </a:extLst>
              </a:tr>
              <a:tr h="375261">
                <a:tc>
                  <a:txBody>
                    <a:bodyPr/>
                    <a:lstStyle/>
                    <a:p>
                      <a:pPr algn="ctr" fontAlgn="b"/>
                      <a:endParaRPr lang="en-ZA" sz="2000" b="0" i="0" u="none" strike="noStrike" dirty="0">
                        <a:solidFill>
                          <a:srgbClr val="000000"/>
                        </a:solidFill>
                        <a:effectLst/>
                        <a:latin typeface="+mn-lt"/>
                      </a:endParaRPr>
                    </a:p>
                  </a:txBody>
                  <a:tcPr marL="9525" marR="9525" marT="9520" marB="0" anchor="b"/>
                </a:tc>
                <a:tc>
                  <a:txBody>
                    <a:bodyPr/>
                    <a:lstStyle/>
                    <a:p>
                      <a:pPr algn="l" fontAlgn="b"/>
                      <a:r>
                        <a:rPr lang="en-ZA" sz="2000" b="0" i="0" u="none" strike="noStrike" dirty="0" smtClean="0">
                          <a:solidFill>
                            <a:srgbClr val="000000"/>
                          </a:solidFill>
                          <a:effectLst/>
                          <a:latin typeface="+mn-lt"/>
                        </a:rPr>
                        <a:t>Total </a:t>
                      </a:r>
                      <a:endParaRPr lang="en-ZA" sz="2000" b="0" i="0" u="none" strike="noStrike" dirty="0">
                        <a:solidFill>
                          <a:srgbClr val="000000"/>
                        </a:solidFill>
                        <a:effectLst/>
                        <a:latin typeface="+mn-lt"/>
                      </a:endParaRPr>
                    </a:p>
                  </a:txBody>
                  <a:tcPr marL="9525" marR="9525" marT="9520" marB="0" anchor="b">
                    <a:solidFill>
                      <a:schemeClr val="accent3">
                        <a:lumMod val="60000"/>
                        <a:lumOff val="40000"/>
                      </a:schemeClr>
                    </a:solidFill>
                  </a:tcPr>
                </a:tc>
                <a:tc>
                  <a:txBody>
                    <a:bodyPr/>
                    <a:lstStyle/>
                    <a:p>
                      <a:pPr algn="ctr" fontAlgn="b"/>
                      <a:r>
                        <a:rPr lang="en-ZA" sz="2000" b="0" i="0" u="none" strike="noStrike" dirty="0" smtClean="0">
                          <a:solidFill>
                            <a:srgbClr val="000000"/>
                          </a:solidFill>
                          <a:effectLst/>
                          <a:latin typeface="+mn-lt"/>
                        </a:rPr>
                        <a:t>5112</a:t>
                      </a:r>
                      <a:endParaRPr lang="en-ZA" sz="2000" b="0" i="0" u="none" strike="noStrike" dirty="0">
                        <a:solidFill>
                          <a:srgbClr val="000000"/>
                        </a:solidFill>
                        <a:effectLst/>
                        <a:latin typeface="+mn-lt"/>
                      </a:endParaRPr>
                    </a:p>
                  </a:txBody>
                  <a:tcPr marL="9525" marR="9525" marT="9520" marB="0" anchor="b">
                    <a:solidFill>
                      <a:schemeClr val="accent3">
                        <a:lumMod val="60000"/>
                        <a:lumOff val="40000"/>
                      </a:schemeClr>
                    </a:solidFill>
                  </a:tcPr>
                </a:tc>
                <a:tc>
                  <a:txBody>
                    <a:bodyPr/>
                    <a:lstStyle/>
                    <a:p>
                      <a:pPr algn="ctr" fontAlgn="b"/>
                      <a:r>
                        <a:rPr lang="en-ZA" sz="2000" b="0" i="0" u="none" strike="noStrike" dirty="0" smtClean="0">
                          <a:solidFill>
                            <a:srgbClr val="000000"/>
                          </a:solidFill>
                          <a:effectLst/>
                          <a:latin typeface="+mn-lt"/>
                        </a:rPr>
                        <a:t>81%</a:t>
                      </a:r>
                      <a:endParaRPr lang="en-ZA" sz="2000" b="0" i="0" u="none" strike="noStrike" dirty="0">
                        <a:solidFill>
                          <a:srgbClr val="000000"/>
                        </a:solidFill>
                        <a:effectLst/>
                        <a:latin typeface="+mn-lt"/>
                      </a:endParaRPr>
                    </a:p>
                  </a:txBody>
                  <a:tcPr marL="9525" marR="9525" marT="9520" marB="0" anchor="b">
                    <a:solidFill>
                      <a:schemeClr val="accent3">
                        <a:lumMod val="60000"/>
                        <a:lumOff val="40000"/>
                      </a:schemeClr>
                    </a:solidFill>
                  </a:tcPr>
                </a:tc>
                <a:extLst>
                  <a:ext uri="{0D108BD9-81ED-4DB2-BD59-A6C34878D82A}">
                    <a16:rowId xmlns:a16="http://schemas.microsoft.com/office/drawing/2014/main" xmlns="" val="10006"/>
                  </a:ext>
                </a:extLst>
              </a:tr>
              <a:tr h="375261">
                <a:tc>
                  <a:txBody>
                    <a:bodyPr/>
                    <a:lstStyle/>
                    <a:p>
                      <a:pPr algn="ctr" fontAlgn="b"/>
                      <a:r>
                        <a:rPr lang="en-ZA" sz="2000" u="none" strike="noStrike" dirty="0">
                          <a:effectLst/>
                          <a:latin typeface="+mn-lt"/>
                        </a:rPr>
                        <a:t> </a:t>
                      </a:r>
                      <a:endParaRPr lang="en-ZA" sz="2000" b="0" i="0" u="none" strike="noStrike" dirty="0">
                        <a:solidFill>
                          <a:srgbClr val="000000"/>
                        </a:solidFill>
                        <a:effectLst/>
                        <a:latin typeface="+mn-lt"/>
                      </a:endParaRPr>
                    </a:p>
                  </a:txBody>
                  <a:tcPr marL="9525" marR="9525" marT="9520" marB="0" anchor="b"/>
                </a:tc>
                <a:tc>
                  <a:txBody>
                    <a:bodyPr/>
                    <a:lstStyle/>
                    <a:p>
                      <a:pPr algn="l" fontAlgn="b"/>
                      <a:r>
                        <a:rPr lang="en-ZA" sz="2000" u="none" strike="noStrike" dirty="0">
                          <a:effectLst/>
                          <a:latin typeface="+mn-lt"/>
                        </a:rPr>
                        <a:t>Overall </a:t>
                      </a:r>
                      <a:r>
                        <a:rPr lang="en-ZA" sz="2000" u="none" strike="noStrike" dirty="0" smtClean="0">
                          <a:effectLst/>
                          <a:latin typeface="+mn-lt"/>
                        </a:rPr>
                        <a:t>Total for Q</a:t>
                      </a:r>
                      <a:endParaRPr lang="en-ZA" sz="2000" b="0" i="0" u="none" strike="noStrike" dirty="0">
                        <a:solidFill>
                          <a:srgbClr val="000000"/>
                        </a:solidFill>
                        <a:effectLst/>
                        <a:latin typeface="+mn-lt"/>
                      </a:endParaRPr>
                    </a:p>
                  </a:txBody>
                  <a:tcPr marL="9525" marR="9525" marT="9520" marB="0" anchor="b">
                    <a:solidFill>
                      <a:schemeClr val="accent2">
                        <a:lumMod val="60000"/>
                        <a:lumOff val="40000"/>
                      </a:schemeClr>
                    </a:solidFill>
                  </a:tcPr>
                </a:tc>
                <a:tc>
                  <a:txBody>
                    <a:bodyPr/>
                    <a:lstStyle/>
                    <a:p>
                      <a:pPr algn="ctr" fontAlgn="b"/>
                      <a:r>
                        <a:rPr lang="en-ZA" sz="2000" u="none" strike="noStrike" dirty="0">
                          <a:effectLst/>
                          <a:latin typeface="+mn-lt"/>
                        </a:rPr>
                        <a:t>6282</a:t>
                      </a:r>
                      <a:endParaRPr lang="en-ZA" sz="2000" b="0" i="0" u="none" strike="noStrike" dirty="0">
                        <a:solidFill>
                          <a:srgbClr val="000000"/>
                        </a:solidFill>
                        <a:effectLst/>
                        <a:latin typeface="+mn-lt"/>
                      </a:endParaRPr>
                    </a:p>
                  </a:txBody>
                  <a:tcPr marL="9525" marR="9525" marT="9520" marB="0" anchor="b">
                    <a:solidFill>
                      <a:schemeClr val="accent2">
                        <a:lumMod val="60000"/>
                        <a:lumOff val="40000"/>
                      </a:schemeClr>
                    </a:solidFill>
                  </a:tcPr>
                </a:tc>
                <a:tc>
                  <a:txBody>
                    <a:bodyPr/>
                    <a:lstStyle/>
                    <a:p>
                      <a:pPr algn="ctr" fontAlgn="b"/>
                      <a:r>
                        <a:rPr lang="en-ZA" sz="2000" u="none" strike="noStrike" dirty="0" smtClean="0">
                          <a:effectLst/>
                          <a:latin typeface="+mn-lt"/>
                        </a:rPr>
                        <a:t>100%</a:t>
                      </a:r>
                      <a:endParaRPr lang="en-ZA" sz="2000" b="0" i="0" u="none" strike="noStrike" dirty="0">
                        <a:solidFill>
                          <a:srgbClr val="000000"/>
                        </a:solidFill>
                        <a:effectLst/>
                        <a:latin typeface="+mn-lt"/>
                      </a:endParaRPr>
                    </a:p>
                  </a:txBody>
                  <a:tcPr marL="9525" marR="9525" marT="9520" marB="0" anchor="b">
                    <a:solidFill>
                      <a:schemeClr val="accent2">
                        <a:lumMod val="60000"/>
                        <a:lumOff val="40000"/>
                      </a:schemeClr>
                    </a:solidFill>
                  </a:tcPr>
                </a:tc>
                <a:extLst>
                  <a:ext uri="{0D108BD9-81ED-4DB2-BD59-A6C34878D82A}">
                    <a16:rowId xmlns:a16="http://schemas.microsoft.com/office/drawing/2014/main" xmlns=""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947861454"/>
              </p:ext>
            </p:extLst>
          </p:nvPr>
        </p:nvGraphicFramePr>
        <p:xfrm>
          <a:off x="293688" y="5214938"/>
          <a:ext cx="8610600" cy="741362"/>
        </p:xfrm>
        <a:graphic>
          <a:graphicData uri="http://schemas.openxmlformats.org/drawingml/2006/table">
            <a:tbl>
              <a:tblPr>
                <a:tableStyleId>{5C22544A-7EE6-4342-B048-85BDC9FD1C3A}</a:tableStyleId>
              </a:tblPr>
              <a:tblGrid>
                <a:gridCol w="4354286">
                  <a:extLst>
                    <a:ext uri="{9D8B030D-6E8A-4147-A177-3AD203B41FA5}">
                      <a16:colId xmlns:a16="http://schemas.microsoft.com/office/drawing/2014/main" xmlns="" val="20000"/>
                    </a:ext>
                  </a:extLst>
                </a:gridCol>
                <a:gridCol w="1825734">
                  <a:extLst>
                    <a:ext uri="{9D8B030D-6E8A-4147-A177-3AD203B41FA5}">
                      <a16:colId xmlns:a16="http://schemas.microsoft.com/office/drawing/2014/main" xmlns="" val="20001"/>
                    </a:ext>
                  </a:extLst>
                </a:gridCol>
                <a:gridCol w="2430580">
                  <a:extLst>
                    <a:ext uri="{9D8B030D-6E8A-4147-A177-3AD203B41FA5}">
                      <a16:colId xmlns:a16="http://schemas.microsoft.com/office/drawing/2014/main" xmlns="" val="20002"/>
                    </a:ext>
                  </a:extLst>
                </a:gridCol>
              </a:tblGrid>
              <a:tr h="741362">
                <a:tc>
                  <a:txBody>
                    <a:bodyPr/>
                    <a:lstStyle/>
                    <a:p>
                      <a:pPr algn="l" fontAlgn="b"/>
                      <a:r>
                        <a:rPr lang="en-ZA" sz="2000" u="none" strike="noStrike" dirty="0">
                          <a:effectLst/>
                        </a:rPr>
                        <a:t>Other </a:t>
                      </a:r>
                      <a:r>
                        <a:rPr lang="en-ZA" sz="2000" u="none" strike="noStrike" dirty="0" smtClean="0">
                          <a:effectLst/>
                        </a:rPr>
                        <a:t> (the rest of incidents 				make up )</a:t>
                      </a:r>
                      <a:endParaRPr lang="en-ZA" sz="2000" b="0" i="0" u="none" strike="noStrike" dirty="0">
                        <a:solidFill>
                          <a:srgbClr val="000000"/>
                        </a:solidFill>
                        <a:effectLst/>
                        <a:latin typeface="Calibri"/>
                      </a:endParaRPr>
                    </a:p>
                  </a:txBody>
                  <a:tcPr marL="9525" marR="9525" marT="9513" marB="0" anchor="ctr"/>
                </a:tc>
                <a:tc>
                  <a:txBody>
                    <a:bodyPr/>
                    <a:lstStyle/>
                    <a:p>
                      <a:pPr algn="ctr" fontAlgn="b"/>
                      <a:r>
                        <a:rPr lang="en-ZA" sz="2000" u="none" strike="noStrike" dirty="0">
                          <a:effectLst/>
                        </a:rPr>
                        <a:t>1194</a:t>
                      </a:r>
                      <a:endParaRPr lang="en-ZA" sz="2000" b="0" i="0" u="none" strike="noStrike" dirty="0">
                        <a:solidFill>
                          <a:srgbClr val="000000"/>
                        </a:solidFill>
                        <a:effectLst/>
                        <a:latin typeface="Calibri"/>
                      </a:endParaRPr>
                    </a:p>
                  </a:txBody>
                  <a:tcPr marL="9525" marR="9525" marT="9513" marB="0" anchor="ctr"/>
                </a:tc>
                <a:tc>
                  <a:txBody>
                    <a:bodyPr/>
                    <a:lstStyle/>
                    <a:p>
                      <a:pPr algn="ctr" fontAlgn="b"/>
                      <a:r>
                        <a:rPr lang="en-ZA" sz="2000" u="none" strike="noStrike" dirty="0" smtClean="0">
                          <a:effectLst/>
                        </a:rPr>
                        <a:t>19%</a:t>
                      </a:r>
                      <a:endParaRPr lang="en-ZA" sz="2000" b="0" i="0" u="none" strike="noStrike" dirty="0">
                        <a:solidFill>
                          <a:srgbClr val="000000"/>
                        </a:solidFill>
                        <a:effectLst/>
                        <a:latin typeface="Calibri"/>
                      </a:endParaRPr>
                    </a:p>
                  </a:txBody>
                  <a:tcPr marL="9525" marR="9525" marT="9513" marB="0" anchor="ctr"/>
                </a:tc>
                <a:extLst>
                  <a:ext uri="{0D108BD9-81ED-4DB2-BD59-A6C34878D82A}">
                    <a16:rowId xmlns:a16="http://schemas.microsoft.com/office/drawing/2014/main" xmlns="" val="10000"/>
                  </a:ext>
                </a:extLst>
              </a:tr>
            </a:tbl>
          </a:graphicData>
        </a:graphic>
      </p:graphicFrame>
      <p:sp>
        <p:nvSpPr>
          <p:cNvPr id="6" name="Slide Number Placeholder 5"/>
          <p:cNvSpPr>
            <a:spLocks noGrp="1"/>
          </p:cNvSpPr>
          <p:nvPr>
            <p:ph type="sldNum" sz="quarter" idx="12"/>
          </p:nvPr>
        </p:nvSpPr>
        <p:spPr/>
        <p:txBody>
          <a:bodyPr/>
          <a:lstStyle/>
          <a:p>
            <a:fld id="{96CA8298-9D91-4CF9-AB6A-504DBB769D5D}" type="slidenum">
              <a:rPr lang="en-US" smtClean="0"/>
              <a:pPr/>
              <a:t>40</a:t>
            </a:fld>
            <a:endParaRPr lang="en-US" dirty="0"/>
          </a:p>
        </p:txBody>
      </p:sp>
    </p:spTree>
    <p:extLst>
      <p:ext uri="{BB962C8B-B14F-4D97-AF65-F5344CB8AC3E}">
        <p14:creationId xmlns:p14="http://schemas.microsoft.com/office/powerpoint/2010/main" xmlns="" val="345396473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43706" y="116632"/>
            <a:ext cx="8682038" cy="1143000"/>
          </a:xfrm>
        </p:spPr>
        <p:txBody>
          <a:bodyPr/>
          <a:lstStyle/>
          <a:p>
            <a:r>
              <a:rPr lang="en-ZA" altLang="en-US" sz="2800" b="1" dirty="0" smtClean="0">
                <a:ea typeface="ＭＳ Ｐゴシック" pitchFamily="34" charset="-128"/>
              </a:rPr>
              <a:t>TOP FIVE SECTORS INSPECTED Q3 </a:t>
            </a:r>
            <a:r>
              <a:rPr lang="en-ZA" altLang="en-US" sz="1200" b="1" dirty="0" smtClean="0">
                <a:ea typeface="ＭＳ Ｐゴシック" pitchFamily="34" charset="-128"/>
              </a:rPr>
              <a:t>numbers rounded off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96699950"/>
              </p:ext>
            </p:extLst>
          </p:nvPr>
        </p:nvGraphicFramePr>
        <p:xfrm>
          <a:off x="293688" y="1327150"/>
          <a:ext cx="8610600" cy="3336926"/>
        </p:xfrm>
        <a:graphic>
          <a:graphicData uri="http://schemas.openxmlformats.org/drawingml/2006/table">
            <a:tbl>
              <a:tblPr>
                <a:tableStyleId>{5C22544A-7EE6-4342-B048-85BDC9FD1C3A}</a:tableStyleId>
              </a:tblPr>
              <a:tblGrid>
                <a:gridCol w="696686">
                  <a:extLst>
                    <a:ext uri="{9D8B030D-6E8A-4147-A177-3AD203B41FA5}">
                      <a16:colId xmlns:a16="http://schemas.microsoft.com/office/drawing/2014/main" xmlns="" val="20000"/>
                    </a:ext>
                  </a:extLst>
                </a:gridCol>
                <a:gridCol w="3279361">
                  <a:extLst>
                    <a:ext uri="{9D8B030D-6E8A-4147-A177-3AD203B41FA5}">
                      <a16:colId xmlns:a16="http://schemas.microsoft.com/office/drawing/2014/main" xmlns="" val="20001"/>
                    </a:ext>
                  </a:extLst>
                </a:gridCol>
                <a:gridCol w="2400632">
                  <a:extLst>
                    <a:ext uri="{9D8B030D-6E8A-4147-A177-3AD203B41FA5}">
                      <a16:colId xmlns:a16="http://schemas.microsoft.com/office/drawing/2014/main" xmlns="" val="20002"/>
                    </a:ext>
                  </a:extLst>
                </a:gridCol>
                <a:gridCol w="2233921">
                  <a:extLst>
                    <a:ext uri="{9D8B030D-6E8A-4147-A177-3AD203B41FA5}">
                      <a16:colId xmlns:a16="http://schemas.microsoft.com/office/drawing/2014/main" xmlns="" val="20003"/>
                    </a:ext>
                  </a:extLst>
                </a:gridCol>
              </a:tblGrid>
              <a:tr h="375261">
                <a:tc>
                  <a:txBody>
                    <a:bodyPr/>
                    <a:lstStyle/>
                    <a:p>
                      <a:pPr algn="ctr" fontAlgn="b"/>
                      <a:r>
                        <a:rPr lang="en-ZA" sz="2000" u="none" strike="noStrike" dirty="0">
                          <a:effectLst/>
                        </a:rPr>
                        <a:t> </a:t>
                      </a:r>
                      <a:endParaRPr lang="en-ZA" sz="2000" b="0" i="0" u="none" strike="noStrike" dirty="0">
                        <a:solidFill>
                          <a:srgbClr val="000000"/>
                        </a:solidFill>
                        <a:effectLst/>
                        <a:latin typeface="Calibri"/>
                      </a:endParaRPr>
                    </a:p>
                  </a:txBody>
                  <a:tcPr marL="9525" marR="9525" marT="9520" marB="0" anchor="b"/>
                </a:tc>
                <a:tc>
                  <a:txBody>
                    <a:bodyPr/>
                    <a:lstStyle/>
                    <a:p>
                      <a:pPr algn="l" fontAlgn="b"/>
                      <a:r>
                        <a:rPr lang="en-ZA" sz="2000" u="none" strike="noStrike" dirty="0">
                          <a:effectLst/>
                        </a:rPr>
                        <a:t>Sector</a:t>
                      </a:r>
                      <a:endParaRPr lang="en-ZA" sz="2000" b="0" i="0" u="none" strike="noStrike" dirty="0">
                        <a:solidFill>
                          <a:srgbClr val="000000"/>
                        </a:solidFill>
                        <a:effectLst/>
                        <a:latin typeface="Calibri"/>
                      </a:endParaRPr>
                    </a:p>
                  </a:txBody>
                  <a:tcPr marL="9525" marR="9525" marT="9520" marB="0" anchor="b">
                    <a:solidFill>
                      <a:schemeClr val="accent1">
                        <a:lumMod val="60000"/>
                        <a:lumOff val="40000"/>
                      </a:schemeClr>
                    </a:solidFill>
                  </a:tcPr>
                </a:tc>
                <a:tc>
                  <a:txBody>
                    <a:bodyPr/>
                    <a:lstStyle/>
                    <a:p>
                      <a:pPr algn="ctr" fontAlgn="b"/>
                      <a:r>
                        <a:rPr lang="en-ZA" sz="2000" u="none" strike="noStrike" dirty="0">
                          <a:effectLst/>
                        </a:rPr>
                        <a:t># Inspections</a:t>
                      </a:r>
                      <a:endParaRPr lang="en-ZA" sz="2000" b="0" i="0" u="none" strike="noStrike" dirty="0">
                        <a:solidFill>
                          <a:srgbClr val="000000"/>
                        </a:solidFill>
                        <a:effectLst/>
                        <a:latin typeface="Calibri"/>
                      </a:endParaRPr>
                    </a:p>
                  </a:txBody>
                  <a:tcPr marL="9525" marR="9525" marT="9520" marB="0" anchor="b">
                    <a:solidFill>
                      <a:schemeClr val="accent1">
                        <a:lumMod val="60000"/>
                        <a:lumOff val="40000"/>
                      </a:schemeClr>
                    </a:solidFill>
                  </a:tcPr>
                </a:tc>
                <a:tc>
                  <a:txBody>
                    <a:bodyPr/>
                    <a:lstStyle/>
                    <a:p>
                      <a:pPr algn="ctr" fontAlgn="b"/>
                      <a:r>
                        <a:rPr lang="en-ZA" sz="2000" u="none" strike="noStrike" dirty="0">
                          <a:effectLst/>
                        </a:rPr>
                        <a:t>% of overall</a:t>
                      </a:r>
                      <a:endParaRPr lang="en-ZA" sz="2000" b="0" i="0" u="none" strike="noStrike" dirty="0">
                        <a:solidFill>
                          <a:srgbClr val="000000"/>
                        </a:solidFill>
                        <a:effectLst/>
                        <a:latin typeface="Calibri"/>
                      </a:endParaRPr>
                    </a:p>
                  </a:txBody>
                  <a:tcPr marL="9525" marR="9525" marT="9520" marB="0" anchor="b">
                    <a:solidFill>
                      <a:schemeClr val="accent1">
                        <a:lumMod val="60000"/>
                        <a:lumOff val="40000"/>
                      </a:schemeClr>
                    </a:solidFill>
                  </a:tcPr>
                </a:tc>
                <a:extLst>
                  <a:ext uri="{0D108BD9-81ED-4DB2-BD59-A6C34878D82A}">
                    <a16:rowId xmlns:a16="http://schemas.microsoft.com/office/drawing/2014/main" xmlns="" val="10000"/>
                  </a:ext>
                </a:extLst>
              </a:tr>
              <a:tr h="375261">
                <a:tc>
                  <a:txBody>
                    <a:bodyPr/>
                    <a:lstStyle/>
                    <a:p>
                      <a:pPr algn="ctr" fontAlgn="b"/>
                      <a:r>
                        <a:rPr lang="en-ZA" sz="2000" u="none" strike="noStrike" dirty="0">
                          <a:effectLst/>
                        </a:rPr>
                        <a:t>1</a:t>
                      </a:r>
                      <a:endParaRPr lang="en-ZA" sz="2000" b="0" i="0" u="none" strike="noStrike" dirty="0">
                        <a:solidFill>
                          <a:srgbClr val="000000"/>
                        </a:solidFill>
                        <a:effectLst/>
                        <a:latin typeface="Calibri"/>
                      </a:endParaRPr>
                    </a:p>
                  </a:txBody>
                  <a:tcPr marL="9525" marR="9525" marT="9520" marB="0" anchor="b"/>
                </a:tc>
                <a:tc>
                  <a:txBody>
                    <a:bodyPr/>
                    <a:lstStyle/>
                    <a:p>
                      <a:pPr algn="l" fontAlgn="b"/>
                      <a:r>
                        <a:rPr lang="en-ZA" sz="2000" u="none" strike="noStrike" dirty="0">
                          <a:effectLst/>
                        </a:rPr>
                        <a:t>Construction</a:t>
                      </a:r>
                      <a:endParaRPr lang="en-ZA" sz="2000" b="0" i="0" u="none" strike="noStrike" dirty="0">
                        <a:solidFill>
                          <a:srgbClr val="000000"/>
                        </a:solidFill>
                        <a:effectLst/>
                        <a:latin typeface="Calibri"/>
                      </a:endParaRPr>
                    </a:p>
                  </a:txBody>
                  <a:tcPr marL="9525" marR="9525" marT="952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2000" u="none" strike="noStrike" dirty="0" smtClean="0">
                          <a:effectLst/>
                        </a:rPr>
                        <a:t>2442</a:t>
                      </a:r>
                      <a:endParaRPr lang="en-ZA" sz="2000" b="1" i="0" u="none" strike="noStrike" dirty="0" smtClean="0">
                        <a:solidFill>
                          <a:srgbClr val="FF0000"/>
                        </a:solidFill>
                        <a:effectLst/>
                        <a:latin typeface="Calibri" panose="020F0502020204030204" pitchFamily="34" charset="0"/>
                      </a:endParaRPr>
                    </a:p>
                  </a:txBody>
                  <a:tcPr marL="9525" marR="9525" marT="9520" marB="0" anchor="b"/>
                </a:tc>
                <a:tc>
                  <a:txBody>
                    <a:bodyPr/>
                    <a:lstStyle/>
                    <a:p>
                      <a:pPr algn="ctr" fontAlgn="b"/>
                      <a:r>
                        <a:rPr lang="en-ZA" sz="2000" b="0" i="0" u="none" strike="noStrike" dirty="0" smtClean="0">
                          <a:solidFill>
                            <a:srgbClr val="000000"/>
                          </a:solidFill>
                          <a:effectLst/>
                          <a:latin typeface="Calibri"/>
                        </a:rPr>
                        <a:t>42</a:t>
                      </a:r>
                      <a:endParaRPr lang="en-ZA" sz="2000" b="0" i="0" u="none" strike="noStrike" dirty="0">
                        <a:solidFill>
                          <a:srgbClr val="000000"/>
                        </a:solidFill>
                        <a:effectLst/>
                        <a:latin typeface="Calibri"/>
                      </a:endParaRPr>
                    </a:p>
                  </a:txBody>
                  <a:tcPr marL="9525" marR="9525" marT="9520" marB="0" anchor="b"/>
                </a:tc>
                <a:extLst>
                  <a:ext uri="{0D108BD9-81ED-4DB2-BD59-A6C34878D82A}">
                    <a16:rowId xmlns:a16="http://schemas.microsoft.com/office/drawing/2014/main" xmlns="" val="10001"/>
                  </a:ext>
                </a:extLst>
              </a:tr>
              <a:tr h="542680">
                <a:tc>
                  <a:txBody>
                    <a:bodyPr/>
                    <a:lstStyle/>
                    <a:p>
                      <a:pPr algn="ctr" fontAlgn="b"/>
                      <a:r>
                        <a:rPr lang="en-ZA" sz="2000" u="none" strike="noStrike" dirty="0">
                          <a:effectLst/>
                        </a:rPr>
                        <a:t>2</a:t>
                      </a:r>
                      <a:endParaRPr lang="en-ZA" sz="2000" b="0" i="0" u="none" strike="noStrike" dirty="0">
                        <a:solidFill>
                          <a:srgbClr val="000000"/>
                        </a:solidFill>
                        <a:effectLst/>
                        <a:latin typeface="Calibri"/>
                      </a:endParaRPr>
                    </a:p>
                  </a:txBody>
                  <a:tcPr marL="9525" marR="9525" marT="9520" marB="0" anchor="b"/>
                </a:tc>
                <a:tc>
                  <a:txBody>
                    <a:bodyPr/>
                    <a:lstStyle/>
                    <a:p>
                      <a:pPr algn="l" fontAlgn="b"/>
                      <a:r>
                        <a:rPr lang="en-ZA" sz="2000" u="none" strike="noStrike" dirty="0">
                          <a:effectLst/>
                        </a:rPr>
                        <a:t>Iron and Steel</a:t>
                      </a:r>
                      <a:endParaRPr lang="en-ZA" sz="2000" b="0" i="0" u="none" strike="noStrike" dirty="0">
                        <a:solidFill>
                          <a:srgbClr val="000000"/>
                        </a:solidFill>
                        <a:effectLst/>
                        <a:latin typeface="Calibri"/>
                      </a:endParaRPr>
                    </a:p>
                  </a:txBody>
                  <a:tcPr marL="9525" marR="9525" marT="9520" marB="0" anchor="b"/>
                </a:tc>
                <a:tc>
                  <a:txBody>
                    <a:bodyPr/>
                    <a:lstStyle/>
                    <a:p>
                      <a:pPr algn="ctr" fontAlgn="b"/>
                      <a:r>
                        <a:rPr lang="en-ZA" sz="2000" b="0" i="0" u="none" strike="noStrike" dirty="0" smtClean="0">
                          <a:solidFill>
                            <a:srgbClr val="000000"/>
                          </a:solidFill>
                          <a:effectLst/>
                          <a:latin typeface="Calibri"/>
                        </a:rPr>
                        <a:t>748</a:t>
                      </a:r>
                      <a:endParaRPr lang="en-ZA" sz="2000" b="0" i="0" u="none" strike="noStrike" dirty="0">
                        <a:solidFill>
                          <a:srgbClr val="000000"/>
                        </a:solidFill>
                        <a:effectLst/>
                        <a:latin typeface="Calibri"/>
                      </a:endParaRPr>
                    </a:p>
                  </a:txBody>
                  <a:tcPr marL="9525" marR="9525" marT="9520" marB="0" anchor="b"/>
                </a:tc>
                <a:tc>
                  <a:txBody>
                    <a:bodyPr/>
                    <a:lstStyle/>
                    <a:p>
                      <a:pPr algn="ctr" fontAlgn="b"/>
                      <a:r>
                        <a:rPr lang="en-ZA" sz="2000" b="0" i="0" u="none" strike="noStrike" dirty="0" smtClean="0">
                          <a:solidFill>
                            <a:srgbClr val="000000"/>
                          </a:solidFill>
                          <a:effectLst/>
                          <a:latin typeface="Calibri"/>
                        </a:rPr>
                        <a:t>13</a:t>
                      </a:r>
                      <a:endParaRPr lang="en-ZA" sz="2000" b="0" i="0" u="none" strike="noStrike" dirty="0">
                        <a:solidFill>
                          <a:srgbClr val="000000"/>
                        </a:solidFill>
                        <a:effectLst/>
                        <a:latin typeface="Calibri"/>
                      </a:endParaRPr>
                    </a:p>
                  </a:txBody>
                  <a:tcPr marL="9525" marR="9525" marT="9520" marB="0" anchor="b"/>
                </a:tc>
                <a:extLst>
                  <a:ext uri="{0D108BD9-81ED-4DB2-BD59-A6C34878D82A}">
                    <a16:rowId xmlns:a16="http://schemas.microsoft.com/office/drawing/2014/main" xmlns="" val="10002"/>
                  </a:ext>
                </a:extLst>
              </a:tr>
              <a:tr h="375261">
                <a:tc>
                  <a:txBody>
                    <a:bodyPr/>
                    <a:lstStyle/>
                    <a:p>
                      <a:pPr algn="ctr" fontAlgn="b"/>
                      <a:r>
                        <a:rPr lang="en-ZA" sz="2000" u="none" strike="noStrike" dirty="0">
                          <a:effectLst/>
                        </a:rPr>
                        <a:t>3</a:t>
                      </a:r>
                      <a:endParaRPr lang="en-ZA" sz="2000" b="0" i="0" u="none" strike="noStrike" dirty="0">
                        <a:solidFill>
                          <a:srgbClr val="000000"/>
                        </a:solidFill>
                        <a:effectLst/>
                        <a:latin typeface="Calibri"/>
                      </a:endParaRPr>
                    </a:p>
                  </a:txBody>
                  <a:tcPr marL="9525" marR="9525" marT="9520" marB="0" anchor="b"/>
                </a:tc>
                <a:tc>
                  <a:txBody>
                    <a:bodyPr/>
                    <a:lstStyle/>
                    <a:p>
                      <a:pPr algn="l" fontAlgn="b"/>
                      <a:r>
                        <a:rPr lang="en-ZA" sz="2000" u="none" strike="noStrike" dirty="0">
                          <a:effectLst/>
                        </a:rPr>
                        <a:t>Agriculture</a:t>
                      </a:r>
                      <a:endParaRPr lang="en-ZA" sz="2000" b="0" i="0" u="none" strike="noStrike" dirty="0">
                        <a:solidFill>
                          <a:srgbClr val="000000"/>
                        </a:solidFill>
                        <a:effectLst/>
                        <a:latin typeface="Calibri"/>
                      </a:endParaRPr>
                    </a:p>
                  </a:txBody>
                  <a:tcPr marL="9525" marR="9525" marT="9520" marB="0" anchor="b"/>
                </a:tc>
                <a:tc>
                  <a:txBody>
                    <a:bodyPr/>
                    <a:lstStyle/>
                    <a:p>
                      <a:pPr algn="ctr" fontAlgn="b"/>
                      <a:r>
                        <a:rPr lang="en-ZA" sz="2000" b="0" i="0" u="none" strike="noStrike" dirty="0" smtClean="0">
                          <a:solidFill>
                            <a:srgbClr val="000000"/>
                          </a:solidFill>
                          <a:effectLst/>
                          <a:latin typeface="Calibri"/>
                        </a:rPr>
                        <a:t>625</a:t>
                      </a:r>
                      <a:endParaRPr lang="en-ZA" sz="2000" b="0" i="0" u="none" strike="noStrike" dirty="0">
                        <a:solidFill>
                          <a:srgbClr val="000000"/>
                        </a:solidFill>
                        <a:effectLst/>
                        <a:latin typeface="Calibri"/>
                      </a:endParaRPr>
                    </a:p>
                  </a:txBody>
                  <a:tcPr marL="9525" marR="9525" marT="9520" marB="0" anchor="b"/>
                </a:tc>
                <a:tc>
                  <a:txBody>
                    <a:bodyPr/>
                    <a:lstStyle/>
                    <a:p>
                      <a:pPr algn="ctr" fontAlgn="b"/>
                      <a:r>
                        <a:rPr lang="en-ZA" sz="2000" b="0" i="0" u="none" strike="noStrike" dirty="0" smtClean="0">
                          <a:solidFill>
                            <a:srgbClr val="000000"/>
                          </a:solidFill>
                          <a:effectLst/>
                          <a:latin typeface="Calibri"/>
                        </a:rPr>
                        <a:t>11</a:t>
                      </a:r>
                      <a:endParaRPr lang="en-ZA" sz="2000" b="0" i="0" u="none" strike="noStrike" dirty="0">
                        <a:solidFill>
                          <a:srgbClr val="000000"/>
                        </a:solidFill>
                        <a:effectLst/>
                        <a:latin typeface="Calibri"/>
                      </a:endParaRPr>
                    </a:p>
                  </a:txBody>
                  <a:tcPr marL="9525" marR="9525" marT="9520" marB="0" anchor="b"/>
                </a:tc>
                <a:extLst>
                  <a:ext uri="{0D108BD9-81ED-4DB2-BD59-A6C34878D82A}">
                    <a16:rowId xmlns:a16="http://schemas.microsoft.com/office/drawing/2014/main" xmlns="" val="10003"/>
                  </a:ext>
                </a:extLst>
              </a:tr>
              <a:tr h="542680">
                <a:tc>
                  <a:txBody>
                    <a:bodyPr/>
                    <a:lstStyle/>
                    <a:p>
                      <a:pPr algn="ctr" fontAlgn="b"/>
                      <a:r>
                        <a:rPr lang="en-ZA" sz="2000" u="none" strike="noStrike" dirty="0">
                          <a:effectLst/>
                        </a:rPr>
                        <a:t>4</a:t>
                      </a:r>
                      <a:endParaRPr lang="en-ZA" sz="2000" b="0" i="0" u="none" strike="noStrike" dirty="0">
                        <a:solidFill>
                          <a:srgbClr val="000000"/>
                        </a:solidFill>
                        <a:effectLst/>
                        <a:latin typeface="Calibri"/>
                      </a:endParaRPr>
                    </a:p>
                  </a:txBody>
                  <a:tcPr marL="9525" marR="9525" marT="9520" marB="0" anchor="b"/>
                </a:tc>
                <a:tc>
                  <a:txBody>
                    <a:bodyPr/>
                    <a:lstStyle/>
                    <a:p>
                      <a:pPr algn="l" fontAlgn="b"/>
                      <a:r>
                        <a:rPr lang="en-ZA" sz="2000" u="none" strike="noStrike" dirty="0">
                          <a:effectLst/>
                        </a:rPr>
                        <a:t>W&amp;R</a:t>
                      </a:r>
                      <a:endParaRPr lang="en-ZA" sz="2000" b="0" i="0" u="none" strike="noStrike" dirty="0">
                        <a:solidFill>
                          <a:srgbClr val="000000"/>
                        </a:solidFill>
                        <a:effectLst/>
                        <a:latin typeface="Calibri"/>
                      </a:endParaRPr>
                    </a:p>
                  </a:txBody>
                  <a:tcPr marL="9525" marR="9525" marT="9520" marB="0" anchor="b"/>
                </a:tc>
                <a:tc>
                  <a:txBody>
                    <a:bodyPr/>
                    <a:lstStyle/>
                    <a:p>
                      <a:pPr algn="ctr" fontAlgn="b"/>
                      <a:r>
                        <a:rPr lang="en-ZA" sz="2000" b="0" i="0" u="none" strike="noStrike" dirty="0" smtClean="0">
                          <a:solidFill>
                            <a:srgbClr val="000000"/>
                          </a:solidFill>
                          <a:effectLst/>
                          <a:latin typeface="Calibri"/>
                        </a:rPr>
                        <a:t>326</a:t>
                      </a:r>
                      <a:endParaRPr lang="en-ZA" sz="2000" b="0" i="0" u="none" strike="noStrike" dirty="0">
                        <a:solidFill>
                          <a:srgbClr val="000000"/>
                        </a:solidFill>
                        <a:effectLst/>
                        <a:latin typeface="Calibri"/>
                      </a:endParaRPr>
                    </a:p>
                  </a:txBody>
                  <a:tcPr marL="9525" marR="9525" marT="9520" marB="0" anchor="b"/>
                </a:tc>
                <a:tc>
                  <a:txBody>
                    <a:bodyPr/>
                    <a:lstStyle/>
                    <a:p>
                      <a:pPr algn="ctr" fontAlgn="b"/>
                      <a:r>
                        <a:rPr lang="en-ZA" sz="2000" b="0" i="0" u="none" strike="noStrike" dirty="0" smtClean="0">
                          <a:solidFill>
                            <a:srgbClr val="000000"/>
                          </a:solidFill>
                          <a:effectLst/>
                          <a:latin typeface="Calibri"/>
                        </a:rPr>
                        <a:t>6</a:t>
                      </a:r>
                      <a:endParaRPr lang="en-ZA" sz="2000" b="0" i="0" u="none" strike="noStrike" dirty="0">
                        <a:solidFill>
                          <a:srgbClr val="000000"/>
                        </a:solidFill>
                        <a:effectLst/>
                        <a:latin typeface="Calibri"/>
                      </a:endParaRPr>
                    </a:p>
                  </a:txBody>
                  <a:tcPr marL="9525" marR="9525" marT="9520" marB="0" anchor="b"/>
                </a:tc>
                <a:extLst>
                  <a:ext uri="{0D108BD9-81ED-4DB2-BD59-A6C34878D82A}">
                    <a16:rowId xmlns:a16="http://schemas.microsoft.com/office/drawing/2014/main" xmlns="" val="10004"/>
                  </a:ext>
                </a:extLst>
              </a:tr>
              <a:tr h="375261">
                <a:tc>
                  <a:txBody>
                    <a:bodyPr/>
                    <a:lstStyle/>
                    <a:p>
                      <a:pPr algn="ctr" fontAlgn="b"/>
                      <a:r>
                        <a:rPr lang="en-ZA" sz="2000" u="none" strike="noStrike" dirty="0">
                          <a:effectLst/>
                        </a:rPr>
                        <a:t>5</a:t>
                      </a:r>
                      <a:endParaRPr lang="en-ZA" sz="2000" b="0" i="0" u="none" strike="noStrike" dirty="0">
                        <a:solidFill>
                          <a:srgbClr val="000000"/>
                        </a:solidFill>
                        <a:effectLst/>
                        <a:latin typeface="Calibri"/>
                      </a:endParaRPr>
                    </a:p>
                  </a:txBody>
                  <a:tcPr marL="9525" marR="9525" marT="9520" marB="0" anchor="b"/>
                </a:tc>
                <a:tc>
                  <a:txBody>
                    <a:bodyPr/>
                    <a:lstStyle/>
                    <a:p>
                      <a:pPr algn="l" fontAlgn="b"/>
                      <a:r>
                        <a:rPr lang="en-ZA" sz="2000" u="none" strike="noStrike" dirty="0" smtClean="0">
                          <a:effectLst/>
                        </a:rPr>
                        <a:t>Other</a:t>
                      </a:r>
                      <a:endParaRPr lang="en-ZA" sz="2000" b="0" i="0" u="none" strike="noStrike" dirty="0">
                        <a:solidFill>
                          <a:srgbClr val="000000"/>
                        </a:solidFill>
                        <a:effectLst/>
                        <a:latin typeface="Calibri"/>
                      </a:endParaRPr>
                    </a:p>
                  </a:txBody>
                  <a:tcPr marL="9525" marR="9525" marT="9520" marB="0" anchor="b"/>
                </a:tc>
                <a:tc>
                  <a:txBody>
                    <a:bodyPr/>
                    <a:lstStyle/>
                    <a:p>
                      <a:pPr algn="ctr" fontAlgn="b"/>
                      <a:r>
                        <a:rPr lang="en-ZA" sz="2000" b="0" i="0" u="none" strike="noStrike" dirty="0" smtClean="0">
                          <a:solidFill>
                            <a:srgbClr val="000000"/>
                          </a:solidFill>
                          <a:effectLst/>
                          <a:latin typeface="Calibri"/>
                        </a:rPr>
                        <a:t>320</a:t>
                      </a:r>
                      <a:endParaRPr lang="en-ZA" sz="2000" b="0" i="0" u="none" strike="noStrike" dirty="0">
                        <a:solidFill>
                          <a:srgbClr val="000000"/>
                        </a:solidFill>
                        <a:effectLst/>
                        <a:latin typeface="Calibri"/>
                      </a:endParaRPr>
                    </a:p>
                  </a:txBody>
                  <a:tcPr marL="9525" marR="9525" marT="9520" marB="0" anchor="b"/>
                </a:tc>
                <a:tc>
                  <a:txBody>
                    <a:bodyPr/>
                    <a:lstStyle/>
                    <a:p>
                      <a:pPr algn="ctr" fontAlgn="b"/>
                      <a:r>
                        <a:rPr lang="en-ZA" sz="2000" b="0" i="0" u="none" strike="noStrike" dirty="0" smtClean="0">
                          <a:solidFill>
                            <a:srgbClr val="000000"/>
                          </a:solidFill>
                          <a:effectLst/>
                          <a:latin typeface="Calibri"/>
                        </a:rPr>
                        <a:t>6</a:t>
                      </a:r>
                      <a:endParaRPr lang="en-ZA" sz="2000" b="0" i="0" u="none" strike="noStrike" dirty="0">
                        <a:solidFill>
                          <a:srgbClr val="000000"/>
                        </a:solidFill>
                        <a:effectLst/>
                        <a:latin typeface="Calibri"/>
                      </a:endParaRPr>
                    </a:p>
                  </a:txBody>
                  <a:tcPr marL="9525" marR="9525" marT="9520" marB="0" anchor="b"/>
                </a:tc>
                <a:extLst>
                  <a:ext uri="{0D108BD9-81ED-4DB2-BD59-A6C34878D82A}">
                    <a16:rowId xmlns:a16="http://schemas.microsoft.com/office/drawing/2014/main" xmlns="" val="10005"/>
                  </a:ext>
                </a:extLst>
              </a:tr>
              <a:tr h="375261">
                <a:tc>
                  <a:txBody>
                    <a:bodyPr/>
                    <a:lstStyle/>
                    <a:p>
                      <a:pPr algn="ctr" fontAlgn="b"/>
                      <a:endParaRPr lang="en-ZA" sz="2000" b="0" i="0" u="none" strike="noStrike" dirty="0">
                        <a:solidFill>
                          <a:srgbClr val="000000"/>
                        </a:solidFill>
                        <a:effectLst/>
                        <a:latin typeface="Calibri"/>
                      </a:endParaRPr>
                    </a:p>
                  </a:txBody>
                  <a:tcPr marL="9525" marR="9525" marT="9520" marB="0" anchor="b"/>
                </a:tc>
                <a:tc>
                  <a:txBody>
                    <a:bodyPr/>
                    <a:lstStyle/>
                    <a:p>
                      <a:pPr algn="l" fontAlgn="b"/>
                      <a:r>
                        <a:rPr lang="en-ZA" sz="2000" b="0" i="0" u="none" strike="noStrike" dirty="0" smtClean="0">
                          <a:solidFill>
                            <a:srgbClr val="000000"/>
                          </a:solidFill>
                          <a:effectLst/>
                          <a:latin typeface="Calibri"/>
                        </a:rPr>
                        <a:t>Total </a:t>
                      </a:r>
                      <a:endParaRPr lang="en-ZA" sz="2000" b="0" i="0" u="none" strike="noStrike" dirty="0">
                        <a:solidFill>
                          <a:srgbClr val="000000"/>
                        </a:solidFill>
                        <a:effectLst/>
                        <a:latin typeface="Calibri"/>
                      </a:endParaRPr>
                    </a:p>
                  </a:txBody>
                  <a:tcPr marL="9525" marR="9525" marT="9520" marB="0" anchor="b">
                    <a:solidFill>
                      <a:schemeClr val="accent3">
                        <a:lumMod val="60000"/>
                        <a:lumOff val="40000"/>
                      </a:schemeClr>
                    </a:solidFill>
                  </a:tcPr>
                </a:tc>
                <a:tc>
                  <a:txBody>
                    <a:bodyPr/>
                    <a:lstStyle/>
                    <a:p>
                      <a:pPr algn="ctr" fontAlgn="b"/>
                      <a:r>
                        <a:rPr lang="en-ZA" sz="2000" b="0" i="0" u="none" strike="noStrike" dirty="0" smtClean="0">
                          <a:solidFill>
                            <a:srgbClr val="000000"/>
                          </a:solidFill>
                          <a:effectLst/>
                          <a:latin typeface="Calibri"/>
                        </a:rPr>
                        <a:t>4461</a:t>
                      </a:r>
                      <a:endParaRPr lang="en-ZA" sz="2000" b="0" i="0" u="none" strike="noStrike" dirty="0">
                        <a:solidFill>
                          <a:srgbClr val="000000"/>
                        </a:solidFill>
                        <a:effectLst/>
                        <a:latin typeface="Calibri"/>
                      </a:endParaRPr>
                    </a:p>
                  </a:txBody>
                  <a:tcPr marL="9525" marR="9525" marT="9520" marB="0" anchor="b">
                    <a:solidFill>
                      <a:schemeClr val="accent3">
                        <a:lumMod val="60000"/>
                        <a:lumOff val="40000"/>
                      </a:schemeClr>
                    </a:solidFill>
                  </a:tcPr>
                </a:tc>
                <a:tc>
                  <a:txBody>
                    <a:bodyPr/>
                    <a:lstStyle/>
                    <a:p>
                      <a:pPr algn="ctr" fontAlgn="b"/>
                      <a:r>
                        <a:rPr lang="en-ZA" sz="2000" b="0" i="0" u="none" strike="noStrike" dirty="0" smtClean="0">
                          <a:solidFill>
                            <a:srgbClr val="000000"/>
                          </a:solidFill>
                          <a:effectLst/>
                          <a:latin typeface="Calibri"/>
                        </a:rPr>
                        <a:t>77%</a:t>
                      </a:r>
                      <a:endParaRPr lang="en-ZA" sz="2000" b="0" i="0" u="none" strike="noStrike" dirty="0">
                        <a:solidFill>
                          <a:srgbClr val="000000"/>
                        </a:solidFill>
                        <a:effectLst/>
                        <a:latin typeface="Calibri"/>
                      </a:endParaRPr>
                    </a:p>
                  </a:txBody>
                  <a:tcPr marL="9525" marR="9525" marT="9520" marB="0" anchor="b">
                    <a:solidFill>
                      <a:schemeClr val="accent3">
                        <a:lumMod val="60000"/>
                        <a:lumOff val="40000"/>
                      </a:schemeClr>
                    </a:solidFill>
                  </a:tcPr>
                </a:tc>
                <a:extLst>
                  <a:ext uri="{0D108BD9-81ED-4DB2-BD59-A6C34878D82A}">
                    <a16:rowId xmlns:a16="http://schemas.microsoft.com/office/drawing/2014/main" xmlns="" val="10006"/>
                  </a:ext>
                </a:extLst>
              </a:tr>
              <a:tr h="375261">
                <a:tc>
                  <a:txBody>
                    <a:bodyPr/>
                    <a:lstStyle/>
                    <a:p>
                      <a:pPr algn="ctr" fontAlgn="b"/>
                      <a:r>
                        <a:rPr lang="en-ZA" sz="2000" u="none" strike="noStrike" dirty="0">
                          <a:effectLst/>
                        </a:rPr>
                        <a:t> </a:t>
                      </a:r>
                      <a:endParaRPr lang="en-ZA" sz="2000" b="0" i="0" u="none" strike="noStrike" dirty="0">
                        <a:solidFill>
                          <a:srgbClr val="000000"/>
                        </a:solidFill>
                        <a:effectLst/>
                        <a:latin typeface="Calibri"/>
                      </a:endParaRPr>
                    </a:p>
                  </a:txBody>
                  <a:tcPr marL="9525" marR="9525" marT="9520" marB="0" anchor="b"/>
                </a:tc>
                <a:tc>
                  <a:txBody>
                    <a:bodyPr/>
                    <a:lstStyle/>
                    <a:p>
                      <a:pPr algn="l" fontAlgn="b"/>
                      <a:r>
                        <a:rPr lang="en-ZA" sz="2000" u="none" strike="noStrike" dirty="0">
                          <a:effectLst/>
                        </a:rPr>
                        <a:t>Overall </a:t>
                      </a:r>
                      <a:r>
                        <a:rPr lang="en-ZA" sz="2000" u="none" strike="noStrike" dirty="0" smtClean="0">
                          <a:effectLst/>
                        </a:rPr>
                        <a:t>Total for Q</a:t>
                      </a:r>
                      <a:endParaRPr lang="en-ZA" sz="2000" b="0" i="0" u="none" strike="noStrike" dirty="0">
                        <a:solidFill>
                          <a:srgbClr val="000000"/>
                        </a:solidFill>
                        <a:effectLst/>
                        <a:latin typeface="Calibri"/>
                      </a:endParaRPr>
                    </a:p>
                  </a:txBody>
                  <a:tcPr marL="9525" marR="9525" marT="9520" marB="0" anchor="b">
                    <a:solidFill>
                      <a:schemeClr val="accent2">
                        <a:lumMod val="60000"/>
                        <a:lumOff val="40000"/>
                      </a:schemeClr>
                    </a:solidFill>
                  </a:tcPr>
                </a:tc>
                <a:tc>
                  <a:txBody>
                    <a:bodyPr/>
                    <a:lstStyle/>
                    <a:p>
                      <a:pPr algn="ctr" fontAlgn="b"/>
                      <a:r>
                        <a:rPr lang="en-ZA" sz="2000" b="0" i="0" u="none" strike="noStrike" dirty="0" smtClean="0">
                          <a:solidFill>
                            <a:srgbClr val="000000"/>
                          </a:solidFill>
                          <a:effectLst/>
                          <a:latin typeface="Calibri"/>
                        </a:rPr>
                        <a:t>5826</a:t>
                      </a:r>
                      <a:endParaRPr lang="en-ZA" sz="2000" b="0" i="0" u="none" strike="noStrike" dirty="0">
                        <a:solidFill>
                          <a:srgbClr val="000000"/>
                        </a:solidFill>
                        <a:effectLst/>
                        <a:latin typeface="Calibri"/>
                      </a:endParaRPr>
                    </a:p>
                  </a:txBody>
                  <a:tcPr marL="9525" marR="9525" marT="9520" marB="0" anchor="b">
                    <a:solidFill>
                      <a:schemeClr val="accent2">
                        <a:lumMod val="60000"/>
                        <a:lumOff val="40000"/>
                      </a:schemeClr>
                    </a:solidFill>
                  </a:tcPr>
                </a:tc>
                <a:tc>
                  <a:txBody>
                    <a:bodyPr/>
                    <a:lstStyle/>
                    <a:p>
                      <a:pPr algn="ctr" fontAlgn="b"/>
                      <a:r>
                        <a:rPr lang="en-ZA" sz="2000" u="none" strike="noStrike" dirty="0" smtClean="0">
                          <a:effectLst/>
                        </a:rPr>
                        <a:t>100%</a:t>
                      </a:r>
                      <a:endParaRPr lang="en-ZA" sz="2000" b="0" i="0" u="none" strike="noStrike" dirty="0">
                        <a:solidFill>
                          <a:srgbClr val="000000"/>
                        </a:solidFill>
                        <a:effectLst/>
                        <a:latin typeface="Calibri"/>
                      </a:endParaRPr>
                    </a:p>
                  </a:txBody>
                  <a:tcPr marL="9525" marR="9525" marT="9520" marB="0" anchor="b">
                    <a:solidFill>
                      <a:schemeClr val="accent2">
                        <a:lumMod val="60000"/>
                        <a:lumOff val="40000"/>
                      </a:schemeClr>
                    </a:solidFill>
                  </a:tcPr>
                </a:tc>
                <a:extLst>
                  <a:ext uri="{0D108BD9-81ED-4DB2-BD59-A6C34878D82A}">
                    <a16:rowId xmlns:a16="http://schemas.microsoft.com/office/drawing/2014/main" xmlns=""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4065417197"/>
              </p:ext>
            </p:extLst>
          </p:nvPr>
        </p:nvGraphicFramePr>
        <p:xfrm>
          <a:off x="293688" y="5214938"/>
          <a:ext cx="8610600" cy="741362"/>
        </p:xfrm>
        <a:graphic>
          <a:graphicData uri="http://schemas.openxmlformats.org/drawingml/2006/table">
            <a:tbl>
              <a:tblPr>
                <a:tableStyleId>{5C22544A-7EE6-4342-B048-85BDC9FD1C3A}</a:tableStyleId>
              </a:tblPr>
              <a:tblGrid>
                <a:gridCol w="4354286">
                  <a:extLst>
                    <a:ext uri="{9D8B030D-6E8A-4147-A177-3AD203B41FA5}">
                      <a16:colId xmlns:a16="http://schemas.microsoft.com/office/drawing/2014/main" xmlns="" val="20000"/>
                    </a:ext>
                  </a:extLst>
                </a:gridCol>
                <a:gridCol w="1825734">
                  <a:extLst>
                    <a:ext uri="{9D8B030D-6E8A-4147-A177-3AD203B41FA5}">
                      <a16:colId xmlns:a16="http://schemas.microsoft.com/office/drawing/2014/main" xmlns="" val="20001"/>
                    </a:ext>
                  </a:extLst>
                </a:gridCol>
                <a:gridCol w="2430580">
                  <a:extLst>
                    <a:ext uri="{9D8B030D-6E8A-4147-A177-3AD203B41FA5}">
                      <a16:colId xmlns:a16="http://schemas.microsoft.com/office/drawing/2014/main" xmlns="" val="20002"/>
                    </a:ext>
                  </a:extLst>
                </a:gridCol>
              </a:tblGrid>
              <a:tr h="741362">
                <a:tc>
                  <a:txBody>
                    <a:bodyPr/>
                    <a:lstStyle/>
                    <a:p>
                      <a:pPr algn="l" fontAlgn="b"/>
                      <a:r>
                        <a:rPr lang="en-ZA" sz="2000" u="none" strike="noStrike" dirty="0">
                          <a:effectLst/>
                        </a:rPr>
                        <a:t>Other </a:t>
                      </a:r>
                      <a:r>
                        <a:rPr lang="en-ZA" sz="2000" u="none" strike="noStrike" dirty="0" smtClean="0">
                          <a:effectLst/>
                        </a:rPr>
                        <a:t> (the rest of incidents 				make up )</a:t>
                      </a:r>
                      <a:endParaRPr lang="en-ZA" sz="2000" b="0" i="0" u="none" strike="noStrike" dirty="0">
                        <a:solidFill>
                          <a:srgbClr val="000000"/>
                        </a:solidFill>
                        <a:effectLst/>
                        <a:latin typeface="Calibri"/>
                      </a:endParaRPr>
                    </a:p>
                  </a:txBody>
                  <a:tcPr marL="9525" marR="9525" marT="9513" marB="0" anchor="ctr"/>
                </a:tc>
                <a:tc>
                  <a:txBody>
                    <a:bodyPr/>
                    <a:lstStyle/>
                    <a:p>
                      <a:pPr algn="ctr" fontAlgn="b"/>
                      <a:r>
                        <a:rPr lang="en-ZA" sz="2000" u="none" strike="noStrike" dirty="0">
                          <a:effectLst/>
                        </a:rPr>
                        <a:t>1194</a:t>
                      </a:r>
                      <a:endParaRPr lang="en-ZA" sz="2000" b="0" i="0" u="none" strike="noStrike" dirty="0">
                        <a:solidFill>
                          <a:srgbClr val="000000"/>
                        </a:solidFill>
                        <a:effectLst/>
                        <a:latin typeface="Calibri"/>
                      </a:endParaRPr>
                    </a:p>
                  </a:txBody>
                  <a:tcPr marL="9525" marR="9525" marT="9513" marB="0" anchor="ctr"/>
                </a:tc>
                <a:tc>
                  <a:txBody>
                    <a:bodyPr/>
                    <a:lstStyle/>
                    <a:p>
                      <a:pPr algn="ctr" fontAlgn="b"/>
                      <a:r>
                        <a:rPr lang="en-ZA" sz="2000" u="none" strike="noStrike" dirty="0" smtClean="0">
                          <a:effectLst/>
                        </a:rPr>
                        <a:t>19%</a:t>
                      </a:r>
                      <a:endParaRPr lang="en-ZA" sz="2000" b="0" i="0" u="none" strike="noStrike" dirty="0">
                        <a:solidFill>
                          <a:srgbClr val="000000"/>
                        </a:solidFill>
                        <a:effectLst/>
                        <a:latin typeface="Calibri"/>
                      </a:endParaRPr>
                    </a:p>
                  </a:txBody>
                  <a:tcPr marL="9525" marR="9525" marT="9513" marB="0" anchor="ctr"/>
                </a:tc>
                <a:extLst>
                  <a:ext uri="{0D108BD9-81ED-4DB2-BD59-A6C34878D82A}">
                    <a16:rowId xmlns:a16="http://schemas.microsoft.com/office/drawing/2014/main" xmlns="" val="10000"/>
                  </a:ext>
                </a:extLst>
              </a:tr>
            </a:tbl>
          </a:graphicData>
        </a:graphic>
      </p:graphicFrame>
      <p:sp>
        <p:nvSpPr>
          <p:cNvPr id="6" name="Slide Number Placeholder 5"/>
          <p:cNvSpPr>
            <a:spLocks noGrp="1"/>
          </p:cNvSpPr>
          <p:nvPr>
            <p:ph type="sldNum" sz="quarter" idx="12"/>
          </p:nvPr>
        </p:nvSpPr>
        <p:spPr/>
        <p:txBody>
          <a:bodyPr/>
          <a:lstStyle/>
          <a:p>
            <a:fld id="{96CA8298-9D91-4CF9-AB6A-504DBB769D5D}" type="slidenum">
              <a:rPr lang="en-US" smtClean="0"/>
              <a:pPr/>
              <a:t>41</a:t>
            </a:fld>
            <a:endParaRPr lang="en-US" dirty="0"/>
          </a:p>
        </p:txBody>
      </p:sp>
    </p:spTree>
    <p:extLst>
      <p:ext uri="{BB962C8B-B14F-4D97-AF65-F5344CB8AC3E}">
        <p14:creationId xmlns:p14="http://schemas.microsoft.com/office/powerpoint/2010/main" xmlns="" val="316539204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040" y="44624"/>
            <a:ext cx="8640960" cy="1143000"/>
          </a:xfrm>
        </p:spPr>
        <p:txBody>
          <a:bodyPr/>
          <a:lstStyle/>
          <a:p>
            <a:r>
              <a:rPr lang="en-ZA" altLang="en-US" sz="2800" b="1" dirty="0" smtClean="0">
                <a:ea typeface="ＭＳ Ｐゴシック" pitchFamily="34" charset="-128"/>
              </a:rPr>
              <a:t>TOP FIVE SECTORS INSPECTED Q4</a:t>
            </a:r>
            <a:r>
              <a:rPr lang="en-ZA" altLang="en-US" dirty="0" smtClean="0">
                <a:ea typeface="ＭＳ Ｐゴシック" pitchFamily="34" charset="-128"/>
              </a:rPr>
              <a:t> </a:t>
            </a:r>
            <a:r>
              <a:rPr lang="en-ZA" altLang="en-US" sz="1200" dirty="0">
                <a:ea typeface="ＭＳ Ｐゴシック" pitchFamily="34" charset="-128"/>
              </a:rPr>
              <a:t>numbers rounded off</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63128408"/>
              </p:ext>
            </p:extLst>
          </p:nvPr>
        </p:nvGraphicFramePr>
        <p:xfrm>
          <a:off x="251520" y="1412776"/>
          <a:ext cx="8640960" cy="1950720"/>
        </p:xfrm>
        <a:graphic>
          <a:graphicData uri="http://schemas.openxmlformats.org/drawingml/2006/table">
            <a:tbl>
              <a:tblPr>
                <a:tableStyleId>{5C22544A-7EE6-4342-B048-85BDC9FD1C3A}</a:tableStyleId>
              </a:tblPr>
              <a:tblGrid>
                <a:gridCol w="2445243">
                  <a:extLst>
                    <a:ext uri="{9D8B030D-6E8A-4147-A177-3AD203B41FA5}">
                      <a16:colId xmlns:a16="http://schemas.microsoft.com/office/drawing/2014/main" xmlns="" val="20000"/>
                    </a:ext>
                  </a:extLst>
                </a:gridCol>
                <a:gridCol w="3841344">
                  <a:extLst>
                    <a:ext uri="{9D8B030D-6E8A-4147-A177-3AD203B41FA5}">
                      <a16:colId xmlns:a16="http://schemas.microsoft.com/office/drawing/2014/main" xmlns="" val="20001"/>
                    </a:ext>
                  </a:extLst>
                </a:gridCol>
                <a:gridCol w="2354373">
                  <a:extLst>
                    <a:ext uri="{9D8B030D-6E8A-4147-A177-3AD203B41FA5}">
                      <a16:colId xmlns:a16="http://schemas.microsoft.com/office/drawing/2014/main" xmlns="" val="20002"/>
                    </a:ext>
                  </a:extLst>
                </a:gridCol>
              </a:tblGrid>
              <a:tr h="200025">
                <a:tc>
                  <a:txBody>
                    <a:bodyPr/>
                    <a:lstStyle/>
                    <a:p>
                      <a:pPr algn="l" rtl="0" fontAlgn="b"/>
                      <a:r>
                        <a:rPr lang="en-GB" sz="1400" u="none" strike="noStrike" dirty="0">
                          <a:effectLst/>
                        </a:rPr>
                        <a:t>Sector</a:t>
                      </a:r>
                      <a:endParaRPr lang="en-GB" sz="14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rtl="0" fontAlgn="b"/>
                      <a:r>
                        <a:rPr lang="en-GB" sz="1400" u="none" strike="noStrike" dirty="0">
                          <a:effectLst/>
                        </a:rPr>
                        <a:t># Inspections</a:t>
                      </a:r>
                      <a:endParaRPr lang="en-GB" sz="14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rtl="0" fontAlgn="b"/>
                      <a:r>
                        <a:rPr lang="en-GB" sz="1400" u="none" strike="noStrike" dirty="0">
                          <a:effectLst/>
                        </a:rPr>
                        <a:t>% of overall</a:t>
                      </a:r>
                      <a:endParaRPr lang="en-GB" sz="14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xmlns="" val="10000"/>
                  </a:ext>
                </a:extLst>
              </a:tr>
              <a:tr h="200025">
                <a:tc>
                  <a:txBody>
                    <a:bodyPr/>
                    <a:lstStyle/>
                    <a:p>
                      <a:pPr algn="l" rtl="0" fontAlgn="b"/>
                      <a:r>
                        <a:rPr lang="en-GB" sz="1400" u="none" strike="noStrike" dirty="0">
                          <a:effectLst/>
                        </a:rPr>
                        <a:t>Construction</a:t>
                      </a:r>
                      <a:endParaRPr lang="en-GB" sz="1400" b="0" i="0" u="none" strike="noStrike" dirty="0">
                        <a:solidFill>
                          <a:srgbClr val="000000"/>
                        </a:solidFill>
                        <a:effectLst/>
                        <a:latin typeface="Calibri"/>
                      </a:endParaRPr>
                    </a:p>
                  </a:txBody>
                  <a:tcPr marL="9525" marR="9525" marT="9525" marB="0" anchor="b"/>
                </a:tc>
                <a:tc>
                  <a:txBody>
                    <a:bodyPr/>
                    <a:lstStyle/>
                    <a:p>
                      <a:pPr algn="ctr" rtl="0" fontAlgn="b"/>
                      <a:r>
                        <a:rPr lang="en-ZA" sz="1400" b="0" i="0" u="none" strike="noStrike" dirty="0" smtClean="0">
                          <a:solidFill>
                            <a:srgbClr val="000000"/>
                          </a:solidFill>
                          <a:effectLst/>
                          <a:latin typeface="Calibri"/>
                        </a:rPr>
                        <a:t>3020</a:t>
                      </a:r>
                      <a:endParaRPr lang="en-GB" sz="1400" b="0" i="0" u="none" strike="noStrike" dirty="0">
                        <a:solidFill>
                          <a:srgbClr val="000000"/>
                        </a:solidFill>
                        <a:effectLst/>
                        <a:latin typeface="Calibri"/>
                      </a:endParaRPr>
                    </a:p>
                  </a:txBody>
                  <a:tcPr marL="9525" marR="9525" marT="9525" marB="0" anchor="b"/>
                </a:tc>
                <a:tc>
                  <a:txBody>
                    <a:bodyPr/>
                    <a:lstStyle/>
                    <a:p>
                      <a:pPr algn="ctr" rtl="0" fontAlgn="b"/>
                      <a:r>
                        <a:rPr lang="en-ZA" sz="1400" b="0" i="0" u="none" strike="noStrike" dirty="0" smtClean="0">
                          <a:solidFill>
                            <a:srgbClr val="000000"/>
                          </a:solidFill>
                          <a:effectLst/>
                          <a:latin typeface="Calibri"/>
                        </a:rPr>
                        <a:t>49</a:t>
                      </a:r>
                      <a:endParaRPr lang="en-GB"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200025">
                <a:tc>
                  <a:txBody>
                    <a:bodyPr/>
                    <a:lstStyle/>
                    <a:p>
                      <a:pPr algn="l" rtl="0" fontAlgn="b"/>
                      <a:r>
                        <a:rPr lang="en-GB" sz="1400" u="none" strike="noStrike" dirty="0">
                          <a:effectLst/>
                        </a:rPr>
                        <a:t>Iron and Steel</a:t>
                      </a:r>
                      <a:endParaRPr lang="en-GB" sz="1400" b="0" i="0" u="none" strike="noStrike" dirty="0">
                        <a:solidFill>
                          <a:srgbClr val="000000"/>
                        </a:solidFill>
                        <a:effectLst/>
                        <a:latin typeface="Calibri"/>
                      </a:endParaRPr>
                    </a:p>
                  </a:txBody>
                  <a:tcPr marL="9525" marR="9525" marT="9525" marB="0" anchor="b"/>
                </a:tc>
                <a:tc>
                  <a:txBody>
                    <a:bodyPr/>
                    <a:lstStyle/>
                    <a:p>
                      <a:pPr algn="ctr" rtl="0" fontAlgn="b"/>
                      <a:r>
                        <a:rPr lang="en-ZA" sz="1400" b="0" i="0" u="none" strike="noStrike" dirty="0" smtClean="0">
                          <a:solidFill>
                            <a:srgbClr val="000000"/>
                          </a:solidFill>
                          <a:effectLst/>
                          <a:latin typeface="Calibri"/>
                        </a:rPr>
                        <a:t>770</a:t>
                      </a:r>
                      <a:endParaRPr lang="en-GB" sz="1400" b="0" i="0" u="none" strike="noStrike" dirty="0">
                        <a:solidFill>
                          <a:srgbClr val="000000"/>
                        </a:solidFill>
                        <a:effectLst/>
                        <a:latin typeface="Calibri"/>
                      </a:endParaRPr>
                    </a:p>
                  </a:txBody>
                  <a:tcPr marL="9525" marR="9525" marT="9525" marB="0" anchor="b"/>
                </a:tc>
                <a:tc>
                  <a:txBody>
                    <a:bodyPr/>
                    <a:lstStyle/>
                    <a:p>
                      <a:pPr algn="ctr" rtl="0" fontAlgn="b"/>
                      <a:r>
                        <a:rPr lang="en-ZA" sz="1400" b="0" i="0" u="none" strike="noStrike" dirty="0" smtClean="0">
                          <a:solidFill>
                            <a:srgbClr val="000000"/>
                          </a:solidFill>
                          <a:effectLst/>
                          <a:latin typeface="Calibri"/>
                        </a:rPr>
                        <a:t>12.5</a:t>
                      </a:r>
                      <a:endParaRPr lang="en-GB"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200025">
                <a:tc>
                  <a:txBody>
                    <a:bodyPr/>
                    <a:lstStyle/>
                    <a:p>
                      <a:pPr algn="l" rtl="0" fontAlgn="b"/>
                      <a:r>
                        <a:rPr lang="en-GB" sz="1400" u="none" strike="noStrike" dirty="0">
                          <a:effectLst/>
                        </a:rPr>
                        <a:t>Agriculture</a:t>
                      </a:r>
                      <a:endParaRPr lang="en-GB" sz="1400" b="0" i="0" u="none" strike="noStrike" dirty="0">
                        <a:solidFill>
                          <a:srgbClr val="000000"/>
                        </a:solidFill>
                        <a:effectLst/>
                        <a:latin typeface="Calibri"/>
                      </a:endParaRPr>
                    </a:p>
                  </a:txBody>
                  <a:tcPr marL="9525" marR="9525" marT="9525" marB="0" anchor="b"/>
                </a:tc>
                <a:tc>
                  <a:txBody>
                    <a:bodyPr/>
                    <a:lstStyle/>
                    <a:p>
                      <a:pPr algn="ctr" rtl="0" fontAlgn="b"/>
                      <a:r>
                        <a:rPr lang="en-ZA" sz="1400" b="0" i="0" u="none" strike="noStrike" dirty="0" smtClean="0">
                          <a:solidFill>
                            <a:srgbClr val="000000"/>
                          </a:solidFill>
                          <a:effectLst/>
                          <a:latin typeface="Calibri"/>
                        </a:rPr>
                        <a:t>496</a:t>
                      </a:r>
                      <a:endParaRPr lang="en-GB" sz="1400" b="0" i="0" u="none" strike="noStrike" dirty="0">
                        <a:solidFill>
                          <a:srgbClr val="000000"/>
                        </a:solidFill>
                        <a:effectLst/>
                        <a:latin typeface="Calibri"/>
                      </a:endParaRPr>
                    </a:p>
                  </a:txBody>
                  <a:tcPr marL="9525" marR="9525" marT="9525" marB="0" anchor="b"/>
                </a:tc>
                <a:tc>
                  <a:txBody>
                    <a:bodyPr/>
                    <a:lstStyle/>
                    <a:p>
                      <a:pPr algn="ctr" rtl="0" fontAlgn="b"/>
                      <a:r>
                        <a:rPr lang="en-ZA" sz="1400" b="0" i="0" u="none" strike="noStrike" dirty="0" smtClean="0">
                          <a:solidFill>
                            <a:srgbClr val="000000"/>
                          </a:solidFill>
                          <a:effectLst/>
                          <a:latin typeface="Calibri"/>
                        </a:rPr>
                        <a:t>8</a:t>
                      </a:r>
                      <a:endParaRPr lang="en-GB"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200025">
                <a:tc>
                  <a:txBody>
                    <a:bodyPr/>
                    <a:lstStyle/>
                    <a:p>
                      <a:pPr algn="l" rtl="0" fontAlgn="b"/>
                      <a:r>
                        <a:rPr lang="en-GB" sz="1400" u="none" strike="noStrike" dirty="0">
                          <a:effectLst/>
                        </a:rPr>
                        <a:t>Chemical</a:t>
                      </a:r>
                      <a:endParaRPr lang="en-GB" sz="1400" b="0" i="0" u="none" strike="noStrike" dirty="0">
                        <a:solidFill>
                          <a:srgbClr val="000000"/>
                        </a:solidFill>
                        <a:effectLst/>
                        <a:latin typeface="Calibri"/>
                      </a:endParaRPr>
                    </a:p>
                  </a:txBody>
                  <a:tcPr marL="9525" marR="9525" marT="9525" marB="0" anchor="b"/>
                </a:tc>
                <a:tc>
                  <a:txBody>
                    <a:bodyPr/>
                    <a:lstStyle/>
                    <a:p>
                      <a:pPr algn="ctr" rtl="0" fontAlgn="b"/>
                      <a:r>
                        <a:rPr lang="en-ZA" sz="1400" b="0" i="0" u="none" strike="noStrike" dirty="0" smtClean="0">
                          <a:solidFill>
                            <a:srgbClr val="000000"/>
                          </a:solidFill>
                          <a:effectLst/>
                          <a:latin typeface="Calibri"/>
                        </a:rPr>
                        <a:t>214</a:t>
                      </a:r>
                      <a:endParaRPr lang="en-GB" sz="1400" b="0" i="0" u="none" strike="noStrike" dirty="0">
                        <a:solidFill>
                          <a:srgbClr val="000000"/>
                        </a:solidFill>
                        <a:effectLst/>
                        <a:latin typeface="Calibri"/>
                      </a:endParaRPr>
                    </a:p>
                  </a:txBody>
                  <a:tcPr marL="9525" marR="9525" marT="9525" marB="0" anchor="b"/>
                </a:tc>
                <a:tc>
                  <a:txBody>
                    <a:bodyPr/>
                    <a:lstStyle/>
                    <a:p>
                      <a:pPr algn="ctr" rtl="0" fontAlgn="b"/>
                      <a:r>
                        <a:rPr lang="en-ZA" sz="1400" b="0" i="0" u="none" strike="noStrike" dirty="0" smtClean="0">
                          <a:solidFill>
                            <a:srgbClr val="000000"/>
                          </a:solidFill>
                          <a:effectLst/>
                          <a:latin typeface="Calibri"/>
                        </a:rPr>
                        <a:t>3.5</a:t>
                      </a:r>
                      <a:endParaRPr lang="en-GB"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200025">
                <a:tc>
                  <a:txBody>
                    <a:bodyPr/>
                    <a:lstStyle/>
                    <a:p>
                      <a:pPr algn="l" rtl="0" fontAlgn="b"/>
                      <a:r>
                        <a:rPr lang="en-GB" sz="1400" u="none" strike="noStrike" dirty="0">
                          <a:effectLst/>
                        </a:rPr>
                        <a:t>Whole/Retail</a:t>
                      </a:r>
                      <a:endParaRPr lang="en-GB" sz="1400" b="0" i="0" u="none" strike="noStrike" dirty="0">
                        <a:solidFill>
                          <a:srgbClr val="000000"/>
                        </a:solidFill>
                        <a:effectLst/>
                        <a:latin typeface="Calibri"/>
                      </a:endParaRPr>
                    </a:p>
                  </a:txBody>
                  <a:tcPr marL="9525" marR="9525" marT="9525" marB="0" anchor="b"/>
                </a:tc>
                <a:tc>
                  <a:txBody>
                    <a:bodyPr/>
                    <a:lstStyle/>
                    <a:p>
                      <a:pPr algn="ctr" rtl="0" fontAlgn="b"/>
                      <a:r>
                        <a:rPr lang="en-ZA" sz="1400" b="0" i="0" u="none" strike="noStrike" dirty="0" smtClean="0">
                          <a:solidFill>
                            <a:srgbClr val="000000"/>
                          </a:solidFill>
                          <a:effectLst/>
                          <a:latin typeface="Calibri"/>
                        </a:rPr>
                        <a:t>641</a:t>
                      </a:r>
                      <a:endParaRPr lang="en-GB" sz="1400" b="0" i="0" u="none" strike="noStrike" dirty="0">
                        <a:solidFill>
                          <a:srgbClr val="000000"/>
                        </a:solidFill>
                        <a:effectLst/>
                        <a:latin typeface="Calibri"/>
                      </a:endParaRPr>
                    </a:p>
                  </a:txBody>
                  <a:tcPr marL="9525" marR="9525" marT="9525" marB="0" anchor="b"/>
                </a:tc>
                <a:tc>
                  <a:txBody>
                    <a:bodyPr/>
                    <a:lstStyle/>
                    <a:p>
                      <a:pPr algn="ctr" rtl="0" fontAlgn="b"/>
                      <a:endParaRPr lang="en-GB"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200025">
                <a:tc>
                  <a:txBody>
                    <a:bodyPr/>
                    <a:lstStyle/>
                    <a:p>
                      <a:pPr algn="l" rtl="0" fontAlgn="b"/>
                      <a:r>
                        <a:rPr lang="en-GB" sz="1400" b="1" u="none" strike="noStrike" dirty="0">
                          <a:effectLst/>
                        </a:rPr>
                        <a:t>Total </a:t>
                      </a:r>
                      <a:endParaRPr lang="en-GB" sz="1400" b="1" i="0" u="none" strike="noStrike" dirty="0">
                        <a:solidFill>
                          <a:srgbClr val="000000"/>
                        </a:solidFill>
                        <a:effectLst/>
                        <a:latin typeface="Calibri"/>
                      </a:endParaRPr>
                    </a:p>
                  </a:txBody>
                  <a:tcPr marL="9525" marR="9525" marT="9525" marB="0" anchor="b">
                    <a:solidFill>
                      <a:srgbClr val="92D050"/>
                    </a:solidFill>
                  </a:tcPr>
                </a:tc>
                <a:tc>
                  <a:txBody>
                    <a:bodyPr/>
                    <a:lstStyle/>
                    <a:p>
                      <a:pPr algn="ctr" rtl="0" fontAlgn="b"/>
                      <a:r>
                        <a:rPr lang="en-ZA" sz="1400" b="1" i="0" u="none" strike="noStrike" dirty="0" smtClean="0">
                          <a:solidFill>
                            <a:srgbClr val="000000"/>
                          </a:solidFill>
                          <a:effectLst/>
                          <a:latin typeface="Calibri"/>
                        </a:rPr>
                        <a:t>5141</a:t>
                      </a:r>
                      <a:endParaRPr lang="en-GB" sz="1400" b="1" i="0" u="none" strike="noStrike" dirty="0">
                        <a:solidFill>
                          <a:srgbClr val="000000"/>
                        </a:solidFill>
                        <a:effectLst/>
                        <a:latin typeface="Calibri"/>
                      </a:endParaRPr>
                    </a:p>
                  </a:txBody>
                  <a:tcPr marL="9525" marR="9525" marT="9525" marB="0" anchor="b">
                    <a:solidFill>
                      <a:srgbClr val="92D050"/>
                    </a:solidFill>
                  </a:tcPr>
                </a:tc>
                <a:tc>
                  <a:txBody>
                    <a:bodyPr/>
                    <a:lstStyle/>
                    <a:p>
                      <a:pPr algn="ctr" rtl="0" fontAlgn="b"/>
                      <a:r>
                        <a:rPr lang="en-ZA" sz="1400" b="1" i="0" u="none" strike="noStrike" dirty="0" smtClean="0">
                          <a:solidFill>
                            <a:srgbClr val="000000"/>
                          </a:solidFill>
                          <a:effectLst/>
                          <a:latin typeface="Calibri"/>
                        </a:rPr>
                        <a:t>10.4</a:t>
                      </a:r>
                      <a:endParaRPr lang="en-GB" sz="1400" b="1" i="0" u="none" strike="noStrike" dirty="0">
                        <a:solidFill>
                          <a:srgbClr val="000000"/>
                        </a:solidFill>
                        <a:effectLst/>
                        <a:latin typeface="Calibri"/>
                      </a:endParaRPr>
                    </a:p>
                  </a:txBody>
                  <a:tcPr marL="9525" marR="9525" marT="9525" marB="0" anchor="b">
                    <a:solidFill>
                      <a:srgbClr val="92D050"/>
                    </a:solidFill>
                  </a:tcPr>
                </a:tc>
                <a:extLst>
                  <a:ext uri="{0D108BD9-81ED-4DB2-BD59-A6C34878D82A}">
                    <a16:rowId xmlns:a16="http://schemas.microsoft.com/office/drawing/2014/main" xmlns="" val="10006"/>
                  </a:ext>
                </a:extLst>
              </a:tr>
              <a:tr h="390525">
                <a:tc>
                  <a:txBody>
                    <a:bodyPr/>
                    <a:lstStyle/>
                    <a:p>
                      <a:pPr algn="l" rtl="0" fontAlgn="b"/>
                      <a:r>
                        <a:rPr lang="en-GB" sz="1400" b="1" u="none" strike="noStrike" dirty="0">
                          <a:effectLst/>
                        </a:rPr>
                        <a:t>Overall Total for </a:t>
                      </a:r>
                      <a:r>
                        <a:rPr lang="en-GB" sz="1400" b="1" u="none" strike="noStrike" dirty="0" smtClean="0">
                          <a:effectLst/>
                        </a:rPr>
                        <a:t>Q4</a:t>
                      </a:r>
                      <a:endParaRPr lang="en-GB" sz="14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rtl="0" fontAlgn="b"/>
                      <a:r>
                        <a:rPr lang="en-ZA" sz="1400" b="1" i="0" u="none" strike="noStrike" dirty="0" smtClean="0">
                          <a:solidFill>
                            <a:srgbClr val="000000"/>
                          </a:solidFill>
                          <a:effectLst/>
                          <a:latin typeface="Calibri"/>
                        </a:rPr>
                        <a:t>6158</a:t>
                      </a:r>
                      <a:endParaRPr lang="en-GB" sz="14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rtl="0" fontAlgn="b"/>
                      <a:r>
                        <a:rPr lang="en-GB" sz="1400" b="1" u="none" strike="noStrike" dirty="0">
                          <a:effectLst/>
                        </a:rPr>
                        <a:t>100%</a:t>
                      </a:r>
                      <a:endParaRPr lang="en-GB" sz="14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07"/>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xmlns="" val="1901288748"/>
              </p:ext>
            </p:extLst>
          </p:nvPr>
        </p:nvGraphicFramePr>
        <p:xfrm>
          <a:off x="251520" y="3408492"/>
          <a:ext cx="8712968" cy="318886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96CA8298-9D91-4CF9-AB6A-504DBB769D5D}" type="slidenum">
              <a:rPr lang="en-US" smtClean="0"/>
              <a:pPr/>
              <a:t>42</a:t>
            </a:fld>
            <a:endParaRPr lang="en-US" dirty="0"/>
          </a:p>
        </p:txBody>
      </p:sp>
    </p:spTree>
    <p:extLst>
      <p:ext uri="{BB962C8B-B14F-4D97-AF65-F5344CB8AC3E}">
        <p14:creationId xmlns:p14="http://schemas.microsoft.com/office/powerpoint/2010/main" xmlns="" val="12070818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36104" y="332656"/>
            <a:ext cx="8807896" cy="1143000"/>
          </a:xfrm>
        </p:spPr>
        <p:txBody>
          <a:bodyPr/>
          <a:lstStyle/>
          <a:p>
            <a:r>
              <a:rPr lang="en-ZA" altLang="en-US" sz="2000" b="1" dirty="0" smtClean="0">
                <a:ea typeface="ＭＳ Ｐゴシック" pitchFamily="34" charset="-128"/>
              </a:rPr>
              <a:t>NON-COMPLYING EMPLOYERS INSPECTED SERVED WITH A NOTICE IN TERMS </a:t>
            </a:r>
            <a:br>
              <a:rPr lang="en-ZA" altLang="en-US" sz="2000" b="1" dirty="0" smtClean="0">
                <a:ea typeface="ＭＳ Ｐゴシック" pitchFamily="34" charset="-128"/>
              </a:rPr>
            </a:br>
            <a:r>
              <a:rPr lang="en-ZA" altLang="en-US" sz="2000" b="1" dirty="0" smtClean="0">
                <a:ea typeface="ＭＳ Ｐゴシック" pitchFamily="34" charset="-128"/>
              </a:rPr>
              <a:t>OF THE OHS LEGISLATION: PER PROVINCE</a:t>
            </a:r>
            <a:br>
              <a:rPr lang="en-ZA" altLang="en-US" sz="2000" b="1" dirty="0" smtClean="0">
                <a:ea typeface="ＭＳ Ｐゴシック" pitchFamily="34" charset="-128"/>
              </a:rPr>
            </a:br>
            <a:endParaRPr lang="en-ZA" altLang="en-US" sz="2000" b="1" dirty="0">
              <a:solidFill>
                <a:srgbClr val="C00000"/>
              </a:solidFill>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09777693"/>
              </p:ext>
            </p:extLst>
          </p:nvPr>
        </p:nvGraphicFramePr>
        <p:xfrm>
          <a:off x="179510" y="1340768"/>
          <a:ext cx="8784979" cy="4248473"/>
        </p:xfrm>
        <a:graphic>
          <a:graphicData uri="http://schemas.openxmlformats.org/drawingml/2006/table">
            <a:tbl>
              <a:tblPr>
                <a:tableStyleId>{5C22544A-7EE6-4342-B048-85BDC9FD1C3A}</a:tableStyleId>
              </a:tblPr>
              <a:tblGrid>
                <a:gridCol w="720082">
                  <a:extLst>
                    <a:ext uri="{9D8B030D-6E8A-4147-A177-3AD203B41FA5}">
                      <a16:colId xmlns:a16="http://schemas.microsoft.com/office/drawing/2014/main" xmlns="" val="20000"/>
                    </a:ext>
                  </a:extLst>
                </a:gridCol>
                <a:gridCol w="576064">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648072">
                  <a:extLst>
                    <a:ext uri="{9D8B030D-6E8A-4147-A177-3AD203B41FA5}">
                      <a16:colId xmlns:a16="http://schemas.microsoft.com/office/drawing/2014/main" xmlns="" val="20006"/>
                    </a:ext>
                  </a:extLst>
                </a:gridCol>
                <a:gridCol w="576064">
                  <a:extLst>
                    <a:ext uri="{9D8B030D-6E8A-4147-A177-3AD203B41FA5}">
                      <a16:colId xmlns:a16="http://schemas.microsoft.com/office/drawing/2014/main" xmlns="" val="20007"/>
                    </a:ext>
                  </a:extLst>
                </a:gridCol>
                <a:gridCol w="720080">
                  <a:extLst>
                    <a:ext uri="{9D8B030D-6E8A-4147-A177-3AD203B41FA5}">
                      <a16:colId xmlns:a16="http://schemas.microsoft.com/office/drawing/2014/main" xmlns="" val="20008"/>
                    </a:ext>
                  </a:extLst>
                </a:gridCol>
                <a:gridCol w="576064">
                  <a:extLst>
                    <a:ext uri="{9D8B030D-6E8A-4147-A177-3AD203B41FA5}">
                      <a16:colId xmlns:a16="http://schemas.microsoft.com/office/drawing/2014/main" xmlns="" val="20009"/>
                    </a:ext>
                  </a:extLst>
                </a:gridCol>
                <a:gridCol w="648072">
                  <a:extLst>
                    <a:ext uri="{9D8B030D-6E8A-4147-A177-3AD203B41FA5}">
                      <a16:colId xmlns:a16="http://schemas.microsoft.com/office/drawing/2014/main" xmlns="" val="20010"/>
                    </a:ext>
                  </a:extLst>
                </a:gridCol>
                <a:gridCol w="720080">
                  <a:extLst>
                    <a:ext uri="{9D8B030D-6E8A-4147-A177-3AD203B41FA5}">
                      <a16:colId xmlns:a16="http://schemas.microsoft.com/office/drawing/2014/main" xmlns="" val="20011"/>
                    </a:ext>
                  </a:extLst>
                </a:gridCol>
                <a:gridCol w="720081">
                  <a:extLst>
                    <a:ext uri="{9D8B030D-6E8A-4147-A177-3AD203B41FA5}">
                      <a16:colId xmlns:a16="http://schemas.microsoft.com/office/drawing/2014/main" xmlns="" val="20012"/>
                    </a:ext>
                  </a:extLst>
                </a:gridCol>
              </a:tblGrid>
              <a:tr h="263608">
                <a:tc rowSpan="2">
                  <a:txBody>
                    <a:bodyPr/>
                    <a:lstStyle/>
                    <a:p>
                      <a:pPr algn="ctr" fontAlgn="b"/>
                      <a:r>
                        <a:rPr lang="en-GB" sz="1400" u="none" strike="noStrike" dirty="0">
                          <a:effectLst/>
                        </a:rPr>
                        <a:t> </a:t>
                      </a:r>
                      <a:endParaRPr lang="en-GB" sz="1400" b="0" i="0" u="none" strike="noStrike" dirty="0">
                        <a:solidFill>
                          <a:srgbClr val="000000"/>
                        </a:solidFill>
                        <a:effectLst/>
                        <a:latin typeface="Arial"/>
                      </a:endParaRPr>
                    </a:p>
                  </a:txBody>
                  <a:tcPr marL="7744" marR="7744" marT="7744" marB="0" anchor="b">
                    <a:lnB w="6350" cap="flat" cmpd="sng" algn="ctr">
                      <a:solidFill>
                        <a:schemeClr val="tx1"/>
                      </a:solidFill>
                      <a:prstDash val="solid"/>
                      <a:round/>
                      <a:headEnd type="none" w="med" len="med"/>
                      <a:tailEnd type="none" w="med" len="med"/>
                    </a:lnB>
                  </a:tcPr>
                </a:tc>
                <a:tc>
                  <a:txBody>
                    <a:bodyPr/>
                    <a:lstStyle/>
                    <a:p>
                      <a:pPr algn="ctr" rtl="0" fontAlgn="b"/>
                      <a:r>
                        <a:rPr lang="en-GB" sz="1400" b="1" u="none" strike="noStrike" dirty="0" smtClean="0">
                          <a:effectLst/>
                        </a:rPr>
                        <a:t>Q1 </a:t>
                      </a:r>
                      <a:endParaRPr lang="en-GB" sz="1400" b="1" i="0" u="none" strike="noStrike" dirty="0">
                        <a:solidFill>
                          <a:srgbClr val="000000"/>
                        </a:solidFill>
                        <a:effectLst/>
                        <a:latin typeface="Calibri"/>
                      </a:endParaRPr>
                    </a:p>
                  </a:txBody>
                  <a:tcPr marL="7744" marR="7744" marT="7744" marB="0" anchor="b"/>
                </a:tc>
                <a:tc rowSpan="2">
                  <a:txBody>
                    <a:bodyPr/>
                    <a:lstStyle/>
                    <a:p>
                      <a:pPr algn="ctr" rtl="0" fontAlgn="b"/>
                      <a:r>
                        <a:rPr lang="en-GB" sz="1200" b="1" u="none" strike="noStrike" dirty="0">
                          <a:effectLst/>
                        </a:rPr>
                        <a:t>Number Compliant </a:t>
                      </a:r>
                      <a:r>
                        <a:rPr lang="en-GB" sz="1200" b="1" u="none" strike="noStrike" dirty="0" smtClean="0">
                          <a:effectLst/>
                        </a:rPr>
                        <a:t>Q1</a:t>
                      </a:r>
                    </a:p>
                    <a:p>
                      <a:pPr algn="ctr" rtl="0" fontAlgn="b"/>
                      <a:endParaRPr lang="en-GB" sz="1200" b="1" i="0" u="none" strike="noStrike" dirty="0">
                        <a:solidFill>
                          <a:srgbClr val="000000"/>
                        </a:solidFill>
                        <a:effectLst/>
                        <a:latin typeface="Calibri"/>
                      </a:endParaRPr>
                    </a:p>
                  </a:txBody>
                  <a:tcPr marL="7744" marR="7744" marT="7744" marB="0" vert="vert" anchor="b">
                    <a:lnB w="635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b"/>
                      <a:r>
                        <a:rPr lang="en-GB" sz="1200" b="1" u="none" strike="noStrike" dirty="0">
                          <a:effectLst/>
                        </a:rPr>
                        <a:t>Non</a:t>
                      </a:r>
                      <a:endParaRPr lang="en-GB" sz="1200" b="1" i="0" u="none" strike="noStrike" dirty="0">
                        <a:solidFill>
                          <a:srgbClr val="000000"/>
                        </a:solidFill>
                        <a:effectLst/>
                        <a:latin typeface="Calibri"/>
                      </a:endParaRPr>
                    </a:p>
                    <a:p>
                      <a:pPr algn="ctr" fontAlgn="b"/>
                      <a:r>
                        <a:rPr lang="en-GB" sz="1200" b="1" u="none" strike="noStrike" dirty="0" smtClean="0">
                          <a:effectLst/>
                        </a:rPr>
                        <a:t>Compliance</a:t>
                      </a:r>
                    </a:p>
                    <a:p>
                      <a:pPr algn="ctr" fontAlgn="b"/>
                      <a:endParaRPr lang="en-GB" sz="1200" b="1" i="0" u="none" strike="noStrike" dirty="0">
                        <a:solidFill>
                          <a:srgbClr val="000000"/>
                        </a:solidFill>
                        <a:effectLst/>
                        <a:latin typeface="Calibri"/>
                      </a:endParaRPr>
                    </a:p>
                  </a:txBody>
                  <a:tcPr marL="7744" marR="7744" marT="7744" marB="0" vert="vert" anchor="b">
                    <a:lnB w="6350" cap="flat" cmpd="sng" algn="ctr">
                      <a:solidFill>
                        <a:schemeClr val="tx1"/>
                      </a:solidFill>
                      <a:prstDash val="solid"/>
                      <a:round/>
                      <a:headEnd type="none" w="med" len="med"/>
                      <a:tailEnd type="none" w="med" len="med"/>
                    </a:lnB>
                  </a:tcPr>
                </a:tc>
                <a:tc>
                  <a:txBody>
                    <a:bodyPr/>
                    <a:lstStyle/>
                    <a:p>
                      <a:pPr algn="ctr" rtl="0" fontAlgn="b"/>
                      <a:r>
                        <a:rPr lang="en-GB" sz="1400" b="1" u="none" strike="noStrike" dirty="0" smtClean="0">
                          <a:effectLst/>
                        </a:rPr>
                        <a:t>Q2 </a:t>
                      </a:r>
                      <a:endParaRPr lang="en-GB" sz="1400" b="1" i="0" u="none" strike="noStrike" dirty="0">
                        <a:solidFill>
                          <a:srgbClr val="000000"/>
                        </a:solidFill>
                        <a:effectLst/>
                        <a:latin typeface="Calibri"/>
                      </a:endParaRPr>
                    </a:p>
                  </a:txBody>
                  <a:tcPr marL="7744" marR="7744" marT="7744" marB="0" anchor="b"/>
                </a:tc>
                <a:tc rowSpan="2">
                  <a:txBody>
                    <a:bodyPr/>
                    <a:lstStyle/>
                    <a:p>
                      <a:pPr algn="ctr" rtl="0" fontAlgn="b"/>
                      <a:r>
                        <a:rPr lang="en-GB" sz="1200" b="1" u="none" strike="noStrike" dirty="0">
                          <a:effectLst/>
                        </a:rPr>
                        <a:t>Number Compliant </a:t>
                      </a:r>
                      <a:r>
                        <a:rPr lang="en-GB" sz="1200" b="1" u="none" strike="noStrike" dirty="0" smtClean="0">
                          <a:effectLst/>
                        </a:rPr>
                        <a:t>Q2</a:t>
                      </a:r>
                    </a:p>
                    <a:p>
                      <a:pPr algn="ctr" rtl="0" fontAlgn="b"/>
                      <a:endParaRPr lang="en-GB" sz="1200" b="1" i="0" u="none" strike="noStrike" dirty="0">
                        <a:solidFill>
                          <a:srgbClr val="000000"/>
                        </a:solidFill>
                        <a:effectLst/>
                        <a:latin typeface="Calibri"/>
                      </a:endParaRPr>
                    </a:p>
                  </a:txBody>
                  <a:tcPr marL="7744" marR="7744" marT="7744" marB="0" vert="vert" anchor="b">
                    <a:lnB w="635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b"/>
                      <a:r>
                        <a:rPr lang="en-GB" sz="1200" b="1" u="none" strike="noStrike" dirty="0">
                          <a:effectLst/>
                        </a:rPr>
                        <a:t>Non</a:t>
                      </a:r>
                      <a:endParaRPr lang="en-GB" sz="1200" b="1" i="0" u="none" strike="noStrike" dirty="0">
                        <a:solidFill>
                          <a:srgbClr val="000000"/>
                        </a:solidFill>
                        <a:effectLst/>
                        <a:latin typeface="Calibri"/>
                      </a:endParaRPr>
                    </a:p>
                    <a:p>
                      <a:pPr algn="ctr" fontAlgn="b"/>
                      <a:r>
                        <a:rPr lang="en-GB" sz="1200" b="1" u="none" strike="noStrike" dirty="0" smtClean="0">
                          <a:effectLst/>
                        </a:rPr>
                        <a:t>Compliance</a:t>
                      </a:r>
                    </a:p>
                    <a:p>
                      <a:pPr algn="ctr" fontAlgn="b"/>
                      <a:endParaRPr lang="en-GB" sz="1200" b="1" i="0" u="none" strike="noStrike" dirty="0">
                        <a:solidFill>
                          <a:srgbClr val="000000"/>
                        </a:solidFill>
                        <a:effectLst/>
                        <a:latin typeface="Calibri"/>
                      </a:endParaRPr>
                    </a:p>
                  </a:txBody>
                  <a:tcPr marL="7744" marR="7744" marT="7744" marB="0" vert="vert" anchor="b">
                    <a:lnB w="6350" cap="flat" cmpd="sng" algn="ctr">
                      <a:solidFill>
                        <a:schemeClr val="tx1"/>
                      </a:solidFill>
                      <a:prstDash val="solid"/>
                      <a:round/>
                      <a:headEnd type="none" w="med" len="med"/>
                      <a:tailEnd type="none" w="med" len="med"/>
                    </a:lnB>
                  </a:tcPr>
                </a:tc>
                <a:tc>
                  <a:txBody>
                    <a:bodyPr/>
                    <a:lstStyle/>
                    <a:p>
                      <a:pPr algn="ctr" rtl="0" fontAlgn="b"/>
                      <a:r>
                        <a:rPr lang="en-GB" sz="1400" b="1" u="none" strike="noStrike" dirty="0" smtClean="0">
                          <a:effectLst/>
                        </a:rPr>
                        <a:t>Q3 </a:t>
                      </a:r>
                      <a:endParaRPr lang="en-GB" sz="1400" b="1" i="0" u="none" strike="noStrike" dirty="0">
                        <a:solidFill>
                          <a:srgbClr val="000000"/>
                        </a:solidFill>
                        <a:effectLst/>
                        <a:latin typeface="Calibri"/>
                      </a:endParaRPr>
                    </a:p>
                  </a:txBody>
                  <a:tcPr marL="7744" marR="7744" marT="7744" marB="0" anchor="b"/>
                </a:tc>
                <a:tc rowSpan="2">
                  <a:txBody>
                    <a:bodyPr/>
                    <a:lstStyle/>
                    <a:p>
                      <a:pPr algn="ctr" rtl="0" fontAlgn="b"/>
                      <a:r>
                        <a:rPr lang="en-GB" sz="1200" b="1" u="none" strike="noStrike" dirty="0">
                          <a:effectLst/>
                        </a:rPr>
                        <a:t>Number Compliant Q </a:t>
                      </a:r>
                      <a:r>
                        <a:rPr lang="en-GB" sz="1200" b="1" u="none" strike="noStrike" dirty="0" smtClean="0">
                          <a:effectLst/>
                        </a:rPr>
                        <a:t>3</a:t>
                      </a:r>
                    </a:p>
                    <a:p>
                      <a:pPr algn="ctr" rtl="0" fontAlgn="b"/>
                      <a:endParaRPr lang="en-GB" sz="1200" b="1" i="0" u="none" strike="noStrike" dirty="0">
                        <a:solidFill>
                          <a:srgbClr val="000000"/>
                        </a:solidFill>
                        <a:effectLst/>
                        <a:latin typeface="Calibri"/>
                      </a:endParaRPr>
                    </a:p>
                  </a:txBody>
                  <a:tcPr marL="7744" marR="7744" marT="7744" marB="0" vert="vert" anchor="b">
                    <a:lnB w="635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b"/>
                      <a:r>
                        <a:rPr lang="en-GB" sz="1200" b="1" u="none" strike="noStrike" dirty="0">
                          <a:effectLst/>
                        </a:rPr>
                        <a:t>Non</a:t>
                      </a:r>
                      <a:endParaRPr lang="en-GB" sz="1200" b="1" i="0" u="none" strike="noStrike" dirty="0">
                        <a:solidFill>
                          <a:srgbClr val="000000"/>
                        </a:solidFill>
                        <a:effectLst/>
                        <a:latin typeface="Calibri"/>
                      </a:endParaRPr>
                    </a:p>
                    <a:p>
                      <a:pPr algn="ctr" fontAlgn="b"/>
                      <a:r>
                        <a:rPr lang="en-GB" sz="1200" b="1" u="none" strike="noStrike" dirty="0" smtClean="0">
                          <a:effectLst/>
                        </a:rPr>
                        <a:t>Compliance</a:t>
                      </a:r>
                    </a:p>
                    <a:p>
                      <a:pPr algn="ctr" fontAlgn="b"/>
                      <a:endParaRPr lang="en-GB" sz="1200" b="1" i="0" u="none" strike="noStrike" dirty="0">
                        <a:solidFill>
                          <a:srgbClr val="000000"/>
                        </a:solidFill>
                        <a:effectLst/>
                        <a:latin typeface="Calibri"/>
                      </a:endParaRPr>
                    </a:p>
                  </a:txBody>
                  <a:tcPr marL="7744" marR="7744" marT="7744" marB="0" vert="vert" anchor="b">
                    <a:lnB w="6350" cap="flat" cmpd="sng" algn="ctr">
                      <a:solidFill>
                        <a:schemeClr val="tx1"/>
                      </a:solidFill>
                      <a:prstDash val="solid"/>
                      <a:round/>
                      <a:headEnd type="none" w="med" len="med"/>
                      <a:tailEnd type="none" w="med" len="med"/>
                    </a:lnB>
                  </a:tcPr>
                </a:tc>
                <a:tc>
                  <a:txBody>
                    <a:bodyPr/>
                    <a:lstStyle/>
                    <a:p>
                      <a:pPr algn="ctr" rtl="0" fontAlgn="b"/>
                      <a:r>
                        <a:rPr lang="en-GB" sz="1400" b="1" u="none" strike="noStrike" dirty="0" smtClean="0">
                          <a:effectLst/>
                        </a:rPr>
                        <a:t>Q4 </a:t>
                      </a:r>
                      <a:endParaRPr lang="en-GB" sz="1400" b="1" i="0" u="none" strike="noStrike" dirty="0">
                        <a:solidFill>
                          <a:srgbClr val="000000"/>
                        </a:solidFill>
                        <a:effectLst/>
                        <a:latin typeface="Calibri"/>
                      </a:endParaRPr>
                    </a:p>
                  </a:txBody>
                  <a:tcPr marL="7744" marR="7744" marT="7744" marB="0" anchor="b"/>
                </a:tc>
                <a:tc rowSpan="2">
                  <a:txBody>
                    <a:bodyPr/>
                    <a:lstStyle/>
                    <a:p>
                      <a:pPr algn="ctr" rtl="0" fontAlgn="b"/>
                      <a:r>
                        <a:rPr lang="en-GB" sz="1200" b="1" u="none" strike="noStrike" dirty="0">
                          <a:effectLst/>
                        </a:rPr>
                        <a:t>Number Compliant </a:t>
                      </a:r>
                      <a:r>
                        <a:rPr lang="en-GB" sz="1200" b="1" u="none" strike="noStrike" dirty="0" smtClean="0">
                          <a:effectLst/>
                        </a:rPr>
                        <a:t>Q4</a:t>
                      </a:r>
                    </a:p>
                    <a:p>
                      <a:pPr algn="ctr" rtl="0" fontAlgn="b"/>
                      <a:endParaRPr lang="en-GB" sz="1200" b="1" i="0" u="none" strike="noStrike" dirty="0">
                        <a:solidFill>
                          <a:srgbClr val="000000"/>
                        </a:solidFill>
                        <a:effectLst/>
                        <a:latin typeface="Calibri"/>
                      </a:endParaRPr>
                    </a:p>
                  </a:txBody>
                  <a:tcPr marL="7744" marR="7744" marT="7744" marB="0" vert="vert" anchor="b">
                    <a:lnB w="635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b"/>
                      <a:r>
                        <a:rPr lang="en-GB" sz="1200" b="1" u="none" strike="noStrike" dirty="0">
                          <a:effectLst/>
                        </a:rPr>
                        <a:t>Non</a:t>
                      </a:r>
                      <a:endParaRPr lang="en-GB" sz="1200" b="1" i="0" u="none" strike="noStrike" dirty="0">
                        <a:solidFill>
                          <a:srgbClr val="000000"/>
                        </a:solidFill>
                        <a:effectLst/>
                        <a:latin typeface="Calibri"/>
                      </a:endParaRPr>
                    </a:p>
                    <a:p>
                      <a:pPr algn="ctr" fontAlgn="b"/>
                      <a:r>
                        <a:rPr lang="en-GB" sz="1200" b="1" u="none" strike="noStrike" dirty="0" smtClean="0">
                          <a:effectLst/>
                        </a:rPr>
                        <a:t>Compliance</a:t>
                      </a:r>
                    </a:p>
                    <a:p>
                      <a:pPr algn="ctr" fontAlgn="b"/>
                      <a:endParaRPr lang="en-GB" sz="1200" b="1" i="0" u="none" strike="noStrike" dirty="0">
                        <a:solidFill>
                          <a:srgbClr val="000000"/>
                        </a:solidFill>
                        <a:effectLst/>
                        <a:latin typeface="Calibri"/>
                      </a:endParaRPr>
                    </a:p>
                  </a:txBody>
                  <a:tcPr marL="7744" marR="7744" marT="7744" marB="0" vert="vert" anchor="b">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27295">
                <a:tc vMerge="1">
                  <a:txBody>
                    <a:bodyPr/>
                    <a:lstStyle/>
                    <a:p>
                      <a:endParaRPr lang="en-GB"/>
                    </a:p>
                  </a:txBody>
                  <a:tcPr/>
                </a:tc>
                <a:tc>
                  <a:txBody>
                    <a:bodyPr/>
                    <a:lstStyle/>
                    <a:p>
                      <a:pPr algn="ctr" rtl="0" fontAlgn="b"/>
                      <a:r>
                        <a:rPr lang="en-GB" sz="1400" b="1" u="none" strike="noStrike" dirty="0">
                          <a:effectLst/>
                        </a:rPr>
                        <a:t>Actual</a:t>
                      </a:r>
                      <a:endParaRPr lang="en-GB" sz="1400" b="1" i="0" u="none" strike="noStrike" dirty="0">
                        <a:solidFill>
                          <a:srgbClr val="000000"/>
                        </a:solidFill>
                        <a:effectLst/>
                        <a:latin typeface="Calibri"/>
                      </a:endParaRPr>
                    </a:p>
                  </a:txBody>
                  <a:tcPr marL="7744" marR="7744" marT="7744" marB="0" anchor="b">
                    <a:lnB w="635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pPr algn="ctr" fontAlgn="b"/>
                      <a:endParaRPr lang="en-GB" sz="1200" b="1" i="0" u="none" strike="noStrike" dirty="0">
                        <a:solidFill>
                          <a:srgbClr val="000000"/>
                        </a:solidFill>
                        <a:effectLst/>
                        <a:latin typeface="Calibri"/>
                      </a:endParaRPr>
                    </a:p>
                  </a:txBody>
                  <a:tcPr marL="7744" marR="7744" marT="7744" marB="0" anchor="b"/>
                </a:tc>
                <a:tc>
                  <a:txBody>
                    <a:bodyPr/>
                    <a:lstStyle/>
                    <a:p>
                      <a:pPr algn="ctr" rtl="0" fontAlgn="b"/>
                      <a:r>
                        <a:rPr lang="en-GB" sz="1400" b="1" u="none" strike="noStrike" dirty="0">
                          <a:effectLst/>
                        </a:rPr>
                        <a:t>Actual</a:t>
                      </a:r>
                      <a:endParaRPr lang="en-GB" sz="1400" b="1" i="0" u="none" strike="noStrike" dirty="0">
                        <a:solidFill>
                          <a:srgbClr val="000000"/>
                        </a:solidFill>
                        <a:effectLst/>
                        <a:latin typeface="Calibri"/>
                      </a:endParaRPr>
                    </a:p>
                  </a:txBody>
                  <a:tcPr marL="7744" marR="7744" marT="7744" marB="0" anchor="b">
                    <a:lnB w="635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pPr algn="ctr" fontAlgn="b"/>
                      <a:endParaRPr lang="en-GB" sz="1200" b="1" i="0" u="none" strike="noStrike" dirty="0">
                        <a:solidFill>
                          <a:srgbClr val="000000"/>
                        </a:solidFill>
                        <a:effectLst/>
                        <a:latin typeface="Calibri"/>
                      </a:endParaRPr>
                    </a:p>
                  </a:txBody>
                  <a:tcPr marL="7744" marR="7744" marT="7744" marB="0" anchor="b"/>
                </a:tc>
                <a:tc>
                  <a:txBody>
                    <a:bodyPr/>
                    <a:lstStyle/>
                    <a:p>
                      <a:pPr algn="ctr" rtl="0" fontAlgn="b"/>
                      <a:r>
                        <a:rPr lang="en-GB" sz="1400" b="1" u="none" strike="noStrike" dirty="0">
                          <a:effectLst/>
                        </a:rPr>
                        <a:t>Actual</a:t>
                      </a:r>
                      <a:endParaRPr lang="en-GB" sz="1400" b="1" i="0" u="none" strike="noStrike" dirty="0">
                        <a:solidFill>
                          <a:srgbClr val="000000"/>
                        </a:solidFill>
                        <a:effectLst/>
                        <a:latin typeface="Calibri"/>
                      </a:endParaRPr>
                    </a:p>
                  </a:txBody>
                  <a:tcPr marL="7744" marR="7744" marT="7744" marB="0" anchor="b">
                    <a:lnB w="635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pPr algn="ctr" fontAlgn="b"/>
                      <a:endParaRPr lang="en-GB" sz="1200" b="1" i="0" u="none" strike="noStrike" dirty="0">
                        <a:solidFill>
                          <a:srgbClr val="000000"/>
                        </a:solidFill>
                        <a:effectLst/>
                        <a:latin typeface="Calibri"/>
                      </a:endParaRPr>
                    </a:p>
                  </a:txBody>
                  <a:tcPr marL="7744" marR="7744" marT="7744" marB="0" anchor="b"/>
                </a:tc>
                <a:tc>
                  <a:txBody>
                    <a:bodyPr/>
                    <a:lstStyle/>
                    <a:p>
                      <a:pPr algn="ctr" rtl="0" fontAlgn="b"/>
                      <a:r>
                        <a:rPr lang="en-GB" sz="1400" b="1" u="none" strike="noStrike" dirty="0">
                          <a:effectLst/>
                        </a:rPr>
                        <a:t>Actua</a:t>
                      </a:r>
                      <a:r>
                        <a:rPr lang="en-GB" sz="1200" b="1" u="none" strike="noStrike" dirty="0">
                          <a:effectLst/>
                        </a:rPr>
                        <a:t>l</a:t>
                      </a:r>
                      <a:endParaRPr lang="en-GB" sz="1200" b="1" i="0" u="none" strike="noStrike" dirty="0">
                        <a:solidFill>
                          <a:srgbClr val="000000"/>
                        </a:solidFill>
                        <a:effectLst/>
                        <a:latin typeface="Calibri"/>
                      </a:endParaRPr>
                    </a:p>
                  </a:txBody>
                  <a:tcPr marL="7744" marR="7744" marT="7744" marB="0" anchor="b">
                    <a:lnB w="635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pPr algn="ctr" fontAlgn="b"/>
                      <a:endParaRPr lang="en-GB" sz="1200" b="1" i="0" u="none" strike="noStrike" dirty="0">
                        <a:solidFill>
                          <a:srgbClr val="000000"/>
                        </a:solidFill>
                        <a:effectLst/>
                        <a:latin typeface="Calibri"/>
                      </a:endParaRPr>
                    </a:p>
                  </a:txBody>
                  <a:tcPr marL="7744" marR="7744" marT="7744" marB="0" anchor="b"/>
                </a:tc>
                <a:extLst>
                  <a:ext uri="{0D108BD9-81ED-4DB2-BD59-A6C34878D82A}">
                    <a16:rowId xmlns:a16="http://schemas.microsoft.com/office/drawing/2014/main" xmlns="" val="10001"/>
                  </a:ext>
                </a:extLst>
              </a:tr>
              <a:tr h="305757">
                <a:tc>
                  <a:txBody>
                    <a:bodyPr/>
                    <a:lstStyle/>
                    <a:p>
                      <a:pPr algn="ctr" rtl="0" fontAlgn="b"/>
                      <a:r>
                        <a:rPr lang="en-GB" sz="1400" u="none" strike="noStrike" dirty="0">
                          <a:effectLst/>
                        </a:rPr>
                        <a:t>EC</a:t>
                      </a:r>
                      <a:endParaRPr lang="en-GB" sz="1400" b="0" i="0" u="none" strike="noStrike" dirty="0">
                        <a:solidFill>
                          <a:srgbClr val="000000"/>
                        </a:solidFill>
                        <a:effectLst/>
                        <a:latin typeface="Calibri"/>
                      </a:endParaRPr>
                    </a:p>
                  </a:txBody>
                  <a:tcPr marL="7744" marR="7744" marT="7744" marB="0" anchor="b">
                    <a:lnT w="6350" cap="flat" cmpd="sng" algn="ctr">
                      <a:solidFill>
                        <a:schemeClr val="tx1"/>
                      </a:solidFill>
                      <a:prstDash val="solid"/>
                      <a:round/>
                      <a:headEnd type="none" w="med" len="med"/>
                      <a:tailEnd type="none" w="med" len="med"/>
                    </a:lnT>
                  </a:tcPr>
                </a:tc>
                <a:tc>
                  <a:txBody>
                    <a:bodyPr/>
                    <a:lstStyle/>
                    <a:p>
                      <a:pPr algn="ctr" rtl="0" fontAlgn="b"/>
                      <a:r>
                        <a:rPr lang="en-GB" sz="1400" u="none" strike="noStrike" dirty="0">
                          <a:effectLst/>
                        </a:rPr>
                        <a:t>471</a:t>
                      </a:r>
                      <a:endParaRPr lang="en-GB" sz="1400" b="0" i="0" u="none" strike="noStrike" dirty="0">
                        <a:solidFill>
                          <a:srgbClr val="000000"/>
                        </a:solidFill>
                        <a:effectLst/>
                        <a:latin typeface="Calibri"/>
                      </a:endParaRPr>
                    </a:p>
                  </a:txBody>
                  <a:tcPr marL="7744" marR="7744" marT="7744" marB="0" anchor="b">
                    <a:lnT w="6350" cap="flat" cmpd="sng" algn="ctr">
                      <a:solidFill>
                        <a:schemeClr val="tx1"/>
                      </a:solidFill>
                      <a:prstDash val="solid"/>
                      <a:round/>
                      <a:headEnd type="none" w="med" len="med"/>
                      <a:tailEnd type="none" w="med" len="med"/>
                    </a:lnT>
                  </a:tcPr>
                </a:tc>
                <a:tc>
                  <a:txBody>
                    <a:bodyPr/>
                    <a:lstStyle/>
                    <a:p>
                      <a:pPr algn="ctr" rtl="0" fontAlgn="b"/>
                      <a:r>
                        <a:rPr lang="en-GB" sz="1400" u="none" strike="noStrike" dirty="0">
                          <a:effectLst/>
                        </a:rPr>
                        <a:t>345</a:t>
                      </a:r>
                      <a:endParaRPr lang="en-GB" sz="1400" b="0" i="0" u="none" strike="noStrike" dirty="0">
                        <a:solidFill>
                          <a:srgbClr val="000000"/>
                        </a:solidFill>
                        <a:effectLst/>
                        <a:latin typeface="Calibri"/>
                      </a:endParaRPr>
                    </a:p>
                  </a:txBody>
                  <a:tcPr marL="7744" marR="7744" marT="7744"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fontAlgn="b"/>
                      <a:r>
                        <a:rPr lang="en-GB" sz="1400" u="none" strike="noStrike" dirty="0">
                          <a:effectLst/>
                        </a:rPr>
                        <a:t>126</a:t>
                      </a:r>
                      <a:endParaRPr lang="en-GB" sz="1400" b="0" i="0" u="none" strike="noStrike" dirty="0">
                        <a:solidFill>
                          <a:srgbClr val="000000"/>
                        </a:solidFill>
                        <a:effectLst/>
                        <a:latin typeface="Calibri"/>
                      </a:endParaRPr>
                    </a:p>
                  </a:txBody>
                  <a:tcPr marL="7744" marR="7744" marT="7744" marB="0" anchor="b">
                    <a:lnT w="6350" cap="flat" cmpd="sng" algn="ctr">
                      <a:solidFill>
                        <a:schemeClr val="tx1"/>
                      </a:solidFill>
                      <a:prstDash val="solid"/>
                      <a:round/>
                      <a:headEnd type="none" w="med" len="med"/>
                      <a:tailEnd type="none" w="med" len="med"/>
                    </a:lnT>
                  </a:tcPr>
                </a:tc>
                <a:tc>
                  <a:txBody>
                    <a:bodyPr/>
                    <a:lstStyle/>
                    <a:p>
                      <a:pPr algn="ctr" rtl="0" fontAlgn="b"/>
                      <a:r>
                        <a:rPr lang="en-GB" sz="1400" u="none" strike="noStrike" dirty="0">
                          <a:effectLst/>
                        </a:rPr>
                        <a:t>674</a:t>
                      </a:r>
                      <a:endParaRPr lang="en-GB" sz="1400" b="0" i="0" u="none" strike="noStrike" dirty="0">
                        <a:solidFill>
                          <a:srgbClr val="000000"/>
                        </a:solidFill>
                        <a:effectLst/>
                        <a:latin typeface="Calibri"/>
                      </a:endParaRPr>
                    </a:p>
                  </a:txBody>
                  <a:tcPr marL="7744" marR="7744" marT="7744" marB="0" anchor="b">
                    <a:lnT w="6350" cap="flat" cmpd="sng" algn="ctr">
                      <a:solidFill>
                        <a:schemeClr val="tx1"/>
                      </a:solidFill>
                      <a:prstDash val="solid"/>
                      <a:round/>
                      <a:headEnd type="none" w="med" len="med"/>
                      <a:tailEnd type="none" w="med" len="med"/>
                    </a:lnT>
                  </a:tcPr>
                </a:tc>
                <a:tc>
                  <a:txBody>
                    <a:bodyPr/>
                    <a:lstStyle/>
                    <a:p>
                      <a:pPr algn="ctr" rtl="0" fontAlgn="b"/>
                      <a:r>
                        <a:rPr lang="en-GB" sz="1400" u="none" strike="noStrike" dirty="0">
                          <a:effectLst/>
                        </a:rPr>
                        <a:t>547</a:t>
                      </a:r>
                      <a:endParaRPr lang="en-GB" sz="1400" b="0" i="0" u="none" strike="noStrike" dirty="0">
                        <a:solidFill>
                          <a:srgbClr val="000000"/>
                        </a:solidFill>
                        <a:effectLst/>
                        <a:latin typeface="Calibri"/>
                      </a:endParaRPr>
                    </a:p>
                  </a:txBody>
                  <a:tcPr marL="7744" marR="7744" marT="7744"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fontAlgn="b"/>
                      <a:r>
                        <a:rPr lang="en-GB" sz="1400" u="none" strike="noStrike" dirty="0">
                          <a:effectLst/>
                        </a:rPr>
                        <a:t>127</a:t>
                      </a:r>
                      <a:endParaRPr lang="en-GB" sz="1400" b="0" i="0" u="none" strike="noStrike" dirty="0">
                        <a:solidFill>
                          <a:srgbClr val="000000"/>
                        </a:solidFill>
                        <a:effectLst/>
                        <a:latin typeface="Calibri"/>
                      </a:endParaRPr>
                    </a:p>
                  </a:txBody>
                  <a:tcPr marL="7744" marR="7744" marT="7744" marB="0" anchor="b">
                    <a:lnT w="6350" cap="flat" cmpd="sng" algn="ctr">
                      <a:solidFill>
                        <a:schemeClr val="tx1"/>
                      </a:solidFill>
                      <a:prstDash val="solid"/>
                      <a:round/>
                      <a:headEnd type="none" w="med" len="med"/>
                      <a:tailEnd type="none" w="med" len="med"/>
                    </a:lnT>
                  </a:tcPr>
                </a:tc>
                <a:tc>
                  <a:txBody>
                    <a:bodyPr/>
                    <a:lstStyle/>
                    <a:p>
                      <a:pPr algn="ctr" rtl="0" fontAlgn="b"/>
                      <a:r>
                        <a:rPr lang="en-GB" sz="1400" u="none" strike="noStrike" dirty="0">
                          <a:effectLst/>
                        </a:rPr>
                        <a:t>469</a:t>
                      </a:r>
                      <a:endParaRPr lang="en-GB" sz="1400" b="0" i="0" u="none" strike="noStrike" dirty="0">
                        <a:solidFill>
                          <a:srgbClr val="000000"/>
                        </a:solidFill>
                        <a:effectLst/>
                        <a:latin typeface="Calibri"/>
                      </a:endParaRPr>
                    </a:p>
                  </a:txBody>
                  <a:tcPr marL="7744" marR="7744" marT="7744" marB="0" anchor="b">
                    <a:lnT w="6350" cap="flat" cmpd="sng" algn="ctr">
                      <a:solidFill>
                        <a:schemeClr val="tx1"/>
                      </a:solidFill>
                      <a:prstDash val="solid"/>
                      <a:round/>
                      <a:headEnd type="none" w="med" len="med"/>
                      <a:tailEnd type="none" w="med" len="med"/>
                    </a:lnT>
                  </a:tcPr>
                </a:tc>
                <a:tc>
                  <a:txBody>
                    <a:bodyPr/>
                    <a:lstStyle/>
                    <a:p>
                      <a:pPr algn="ctr" rtl="0" fontAlgn="b"/>
                      <a:r>
                        <a:rPr lang="en-GB" sz="1400" u="none" strike="noStrike" dirty="0">
                          <a:effectLst/>
                        </a:rPr>
                        <a:t>358</a:t>
                      </a:r>
                      <a:endParaRPr lang="en-GB" sz="1400" b="0" i="0" u="none" strike="noStrike" dirty="0">
                        <a:solidFill>
                          <a:srgbClr val="000000"/>
                        </a:solidFill>
                        <a:effectLst/>
                        <a:latin typeface="Calibri"/>
                      </a:endParaRPr>
                    </a:p>
                  </a:txBody>
                  <a:tcPr marL="7744" marR="7744" marT="7744"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fontAlgn="b"/>
                      <a:r>
                        <a:rPr lang="en-GB" sz="1400" u="none" strike="noStrike" dirty="0">
                          <a:effectLst/>
                        </a:rPr>
                        <a:t>111</a:t>
                      </a:r>
                      <a:endParaRPr lang="en-GB" sz="1400" b="0" i="0" u="none" strike="noStrike" dirty="0">
                        <a:solidFill>
                          <a:srgbClr val="000000"/>
                        </a:solidFill>
                        <a:effectLst/>
                        <a:latin typeface="Calibri"/>
                      </a:endParaRPr>
                    </a:p>
                  </a:txBody>
                  <a:tcPr marL="7744" marR="7744" marT="7744" marB="0" anchor="b">
                    <a:lnT w="6350" cap="flat" cmpd="sng" algn="ctr">
                      <a:solidFill>
                        <a:schemeClr val="tx1"/>
                      </a:solidFill>
                      <a:prstDash val="solid"/>
                      <a:round/>
                      <a:headEnd type="none" w="med" len="med"/>
                      <a:tailEnd type="none" w="med" len="med"/>
                    </a:lnT>
                  </a:tcPr>
                </a:tc>
                <a:tc>
                  <a:txBody>
                    <a:bodyPr/>
                    <a:lstStyle/>
                    <a:p>
                      <a:pPr algn="ctr" rtl="0" fontAlgn="b"/>
                      <a:r>
                        <a:rPr lang="en-GB" sz="1400" u="none" strike="noStrike" dirty="0">
                          <a:effectLst/>
                        </a:rPr>
                        <a:t>620</a:t>
                      </a:r>
                      <a:endParaRPr lang="en-GB" sz="1400" b="0" i="0" u="none" strike="noStrike" dirty="0">
                        <a:solidFill>
                          <a:srgbClr val="000000"/>
                        </a:solidFill>
                        <a:effectLst/>
                        <a:latin typeface="Calibri"/>
                      </a:endParaRPr>
                    </a:p>
                  </a:txBody>
                  <a:tcPr marL="7744" marR="7744" marT="7744" marB="0" anchor="b">
                    <a:lnT w="6350" cap="flat" cmpd="sng" algn="ctr">
                      <a:solidFill>
                        <a:schemeClr val="tx1"/>
                      </a:solidFill>
                      <a:prstDash val="solid"/>
                      <a:round/>
                      <a:headEnd type="none" w="med" len="med"/>
                      <a:tailEnd type="none" w="med" len="med"/>
                    </a:lnT>
                  </a:tcPr>
                </a:tc>
                <a:tc>
                  <a:txBody>
                    <a:bodyPr/>
                    <a:lstStyle/>
                    <a:p>
                      <a:pPr algn="ctr" rtl="0" fontAlgn="b"/>
                      <a:r>
                        <a:rPr lang="en-GB" sz="1400" u="none" strike="noStrike" dirty="0">
                          <a:effectLst/>
                        </a:rPr>
                        <a:t>500</a:t>
                      </a:r>
                      <a:endParaRPr lang="en-GB" sz="1400" b="0" i="0" u="none" strike="noStrike" dirty="0">
                        <a:solidFill>
                          <a:srgbClr val="000000"/>
                        </a:solidFill>
                        <a:effectLst/>
                        <a:latin typeface="Calibri"/>
                      </a:endParaRPr>
                    </a:p>
                  </a:txBody>
                  <a:tcPr marL="7744" marR="7744" marT="7744"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fontAlgn="b"/>
                      <a:r>
                        <a:rPr lang="en-GB" sz="1400" u="none" strike="noStrike" dirty="0">
                          <a:effectLst/>
                        </a:rPr>
                        <a:t>120</a:t>
                      </a:r>
                      <a:endParaRPr lang="en-GB" sz="1400" b="0" i="0" u="none" strike="noStrike" dirty="0">
                        <a:solidFill>
                          <a:srgbClr val="000000"/>
                        </a:solidFill>
                        <a:effectLst/>
                        <a:latin typeface="Calibri"/>
                      </a:endParaRPr>
                    </a:p>
                  </a:txBody>
                  <a:tcPr marL="7744" marR="7744" marT="7744" marB="0" anchor="b">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05757">
                <a:tc>
                  <a:txBody>
                    <a:bodyPr/>
                    <a:lstStyle/>
                    <a:p>
                      <a:pPr algn="ctr" rtl="0" fontAlgn="b"/>
                      <a:r>
                        <a:rPr lang="en-GB" sz="1400" u="none" strike="noStrike" dirty="0">
                          <a:effectLst/>
                        </a:rPr>
                        <a:t>GP</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1025</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863</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162</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1210</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880</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330</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935</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427</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508</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1005</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752</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253</a:t>
                      </a:r>
                      <a:endParaRPr lang="en-GB" sz="1400" b="0" i="0" u="none" strike="noStrike" dirty="0">
                        <a:solidFill>
                          <a:srgbClr val="000000"/>
                        </a:solidFill>
                        <a:effectLst/>
                        <a:latin typeface="Calibri"/>
                      </a:endParaRPr>
                    </a:p>
                  </a:txBody>
                  <a:tcPr marL="7744" marR="7744" marT="7744" marB="0" anchor="b"/>
                </a:tc>
                <a:extLst>
                  <a:ext uri="{0D108BD9-81ED-4DB2-BD59-A6C34878D82A}">
                    <a16:rowId xmlns:a16="http://schemas.microsoft.com/office/drawing/2014/main" xmlns="" val="10003"/>
                  </a:ext>
                </a:extLst>
              </a:tr>
              <a:tr h="305757">
                <a:tc>
                  <a:txBody>
                    <a:bodyPr/>
                    <a:lstStyle/>
                    <a:p>
                      <a:pPr algn="ctr" rtl="0" fontAlgn="b"/>
                      <a:r>
                        <a:rPr lang="en-GB" sz="1400" u="none" strike="noStrike" dirty="0">
                          <a:effectLst/>
                        </a:rPr>
                        <a:t>KZN</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1163</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753</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410</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1814</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1238</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576</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1613</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1096</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517</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1651</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1159</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492</a:t>
                      </a:r>
                      <a:endParaRPr lang="en-GB" sz="1400" b="0" i="0" u="none" strike="noStrike" dirty="0">
                        <a:solidFill>
                          <a:srgbClr val="000000"/>
                        </a:solidFill>
                        <a:effectLst/>
                        <a:latin typeface="Calibri"/>
                      </a:endParaRPr>
                    </a:p>
                  </a:txBody>
                  <a:tcPr marL="7744" marR="7744" marT="7744" marB="0" anchor="b"/>
                </a:tc>
                <a:extLst>
                  <a:ext uri="{0D108BD9-81ED-4DB2-BD59-A6C34878D82A}">
                    <a16:rowId xmlns:a16="http://schemas.microsoft.com/office/drawing/2014/main" xmlns="" val="10004"/>
                  </a:ext>
                </a:extLst>
              </a:tr>
              <a:tr h="305757">
                <a:tc>
                  <a:txBody>
                    <a:bodyPr/>
                    <a:lstStyle/>
                    <a:p>
                      <a:pPr algn="ctr" rtl="0" fontAlgn="b"/>
                      <a:r>
                        <a:rPr lang="en-GB" sz="1400" u="none" strike="noStrike" dirty="0">
                          <a:effectLst/>
                        </a:rPr>
                        <a:t>LP</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269</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87</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182</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487</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156</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331</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413</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133</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280</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477</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221</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256</a:t>
                      </a:r>
                      <a:endParaRPr lang="en-GB" sz="1400" b="0" i="0" u="none" strike="noStrike" dirty="0">
                        <a:solidFill>
                          <a:srgbClr val="000000"/>
                        </a:solidFill>
                        <a:effectLst/>
                        <a:latin typeface="Calibri"/>
                      </a:endParaRPr>
                    </a:p>
                  </a:txBody>
                  <a:tcPr marL="7744" marR="7744" marT="7744" marB="0" anchor="b"/>
                </a:tc>
                <a:extLst>
                  <a:ext uri="{0D108BD9-81ED-4DB2-BD59-A6C34878D82A}">
                    <a16:rowId xmlns:a16="http://schemas.microsoft.com/office/drawing/2014/main" xmlns="" val="10005"/>
                  </a:ext>
                </a:extLst>
              </a:tr>
              <a:tr h="305757">
                <a:tc>
                  <a:txBody>
                    <a:bodyPr/>
                    <a:lstStyle/>
                    <a:p>
                      <a:pPr algn="ctr" rtl="0" fontAlgn="b"/>
                      <a:r>
                        <a:rPr lang="en-GB" sz="1400" u="none" strike="noStrike" dirty="0">
                          <a:effectLst/>
                        </a:rPr>
                        <a:t>MPU</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251</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158</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93</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298</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188</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110</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278</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183</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95</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289</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115</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174</a:t>
                      </a:r>
                      <a:endParaRPr lang="en-GB" sz="1400" b="0" i="0" u="none" strike="noStrike" dirty="0">
                        <a:solidFill>
                          <a:srgbClr val="000000"/>
                        </a:solidFill>
                        <a:effectLst/>
                        <a:latin typeface="Calibri"/>
                      </a:endParaRPr>
                    </a:p>
                  </a:txBody>
                  <a:tcPr marL="7744" marR="7744" marT="7744" marB="0" anchor="b"/>
                </a:tc>
                <a:extLst>
                  <a:ext uri="{0D108BD9-81ED-4DB2-BD59-A6C34878D82A}">
                    <a16:rowId xmlns:a16="http://schemas.microsoft.com/office/drawing/2014/main" xmlns="" val="10006"/>
                  </a:ext>
                </a:extLst>
              </a:tr>
              <a:tr h="305757">
                <a:tc>
                  <a:txBody>
                    <a:bodyPr/>
                    <a:lstStyle/>
                    <a:p>
                      <a:pPr algn="ctr" rtl="0" fontAlgn="b"/>
                      <a:r>
                        <a:rPr lang="en-GB" sz="1400" u="none" strike="noStrike" dirty="0">
                          <a:effectLst/>
                        </a:rPr>
                        <a:t>NC</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74</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39</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35</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177</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62</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115</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137</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51</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86</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115</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53</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62</a:t>
                      </a:r>
                      <a:endParaRPr lang="en-GB" sz="1400" b="0" i="0" u="none" strike="noStrike" dirty="0">
                        <a:solidFill>
                          <a:srgbClr val="000000"/>
                        </a:solidFill>
                        <a:effectLst/>
                        <a:latin typeface="Calibri"/>
                      </a:endParaRPr>
                    </a:p>
                  </a:txBody>
                  <a:tcPr marL="7744" marR="7744" marT="7744" marB="0" anchor="b"/>
                </a:tc>
                <a:extLst>
                  <a:ext uri="{0D108BD9-81ED-4DB2-BD59-A6C34878D82A}">
                    <a16:rowId xmlns:a16="http://schemas.microsoft.com/office/drawing/2014/main" xmlns="" val="10007"/>
                  </a:ext>
                </a:extLst>
              </a:tr>
              <a:tr h="305757">
                <a:tc>
                  <a:txBody>
                    <a:bodyPr/>
                    <a:lstStyle/>
                    <a:p>
                      <a:pPr algn="ctr" rtl="0" fontAlgn="b"/>
                      <a:r>
                        <a:rPr lang="en-GB" sz="1400" u="none" strike="noStrike" dirty="0">
                          <a:effectLst/>
                        </a:rPr>
                        <a:t>NW</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358</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249</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109</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515</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347</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168</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621</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399</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222</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480</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278</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202</a:t>
                      </a:r>
                      <a:endParaRPr lang="en-GB" sz="1400" b="0" i="0" u="none" strike="noStrike" dirty="0">
                        <a:solidFill>
                          <a:srgbClr val="000000"/>
                        </a:solidFill>
                        <a:effectLst/>
                        <a:latin typeface="Calibri"/>
                      </a:endParaRPr>
                    </a:p>
                  </a:txBody>
                  <a:tcPr marL="7744" marR="7744" marT="7744" marB="0" anchor="b"/>
                </a:tc>
                <a:extLst>
                  <a:ext uri="{0D108BD9-81ED-4DB2-BD59-A6C34878D82A}">
                    <a16:rowId xmlns:a16="http://schemas.microsoft.com/office/drawing/2014/main" xmlns="" val="10008"/>
                  </a:ext>
                </a:extLst>
              </a:tr>
              <a:tr h="305757">
                <a:tc>
                  <a:txBody>
                    <a:bodyPr/>
                    <a:lstStyle/>
                    <a:p>
                      <a:pPr algn="ctr" rtl="0" fontAlgn="b"/>
                      <a:r>
                        <a:rPr lang="en-GB" sz="1400" u="none" strike="noStrike" dirty="0">
                          <a:effectLst/>
                        </a:rPr>
                        <a:t>WC</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678</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386</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292</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865</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624</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241</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700</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491</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209</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852</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637</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215</a:t>
                      </a:r>
                      <a:endParaRPr lang="en-GB" sz="1400" b="0" i="0" u="none" strike="noStrike" dirty="0">
                        <a:solidFill>
                          <a:srgbClr val="000000"/>
                        </a:solidFill>
                        <a:effectLst/>
                        <a:latin typeface="Calibri"/>
                      </a:endParaRPr>
                    </a:p>
                  </a:txBody>
                  <a:tcPr marL="7744" marR="7744" marT="7744" marB="0" anchor="b"/>
                </a:tc>
                <a:extLst>
                  <a:ext uri="{0D108BD9-81ED-4DB2-BD59-A6C34878D82A}">
                    <a16:rowId xmlns:a16="http://schemas.microsoft.com/office/drawing/2014/main" xmlns="" val="10009"/>
                  </a:ext>
                </a:extLst>
              </a:tr>
              <a:tr h="305757">
                <a:tc>
                  <a:txBody>
                    <a:bodyPr/>
                    <a:lstStyle/>
                    <a:p>
                      <a:pPr algn="ctr" rtl="0" fontAlgn="b"/>
                      <a:r>
                        <a:rPr lang="en-GB" sz="1400" u="none" strike="noStrike" dirty="0">
                          <a:effectLst/>
                        </a:rPr>
                        <a:t>FS</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678</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497</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181</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860</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680</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180</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584</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458</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126</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849</a:t>
                      </a:r>
                      <a:endParaRPr lang="en-GB" sz="1400" b="0" i="0" u="none" strike="noStrike" dirty="0">
                        <a:solidFill>
                          <a:srgbClr val="000000"/>
                        </a:solidFill>
                        <a:effectLst/>
                        <a:latin typeface="Calibri"/>
                      </a:endParaRPr>
                    </a:p>
                  </a:txBody>
                  <a:tcPr marL="7744" marR="7744" marT="7744" marB="0" anchor="b"/>
                </a:tc>
                <a:tc>
                  <a:txBody>
                    <a:bodyPr/>
                    <a:lstStyle/>
                    <a:p>
                      <a:pPr algn="ctr" rtl="0" fontAlgn="b"/>
                      <a:r>
                        <a:rPr lang="en-GB" sz="1400" u="none" strike="noStrike" dirty="0">
                          <a:effectLst/>
                        </a:rPr>
                        <a:t>654</a:t>
                      </a:r>
                      <a:endParaRPr lang="en-GB" sz="1400" b="0" i="0" u="none" strike="noStrike" dirty="0">
                        <a:solidFill>
                          <a:srgbClr val="000000"/>
                        </a:solidFill>
                        <a:effectLst/>
                        <a:latin typeface="Calibri"/>
                      </a:endParaRPr>
                    </a:p>
                  </a:txBody>
                  <a:tcPr marL="7744" marR="7744" marT="7744" marB="0" anchor="b">
                    <a:solidFill>
                      <a:schemeClr val="accent1">
                        <a:lumMod val="40000"/>
                        <a:lumOff val="60000"/>
                      </a:schemeClr>
                    </a:solidFill>
                  </a:tcPr>
                </a:tc>
                <a:tc>
                  <a:txBody>
                    <a:bodyPr/>
                    <a:lstStyle/>
                    <a:p>
                      <a:pPr algn="ctr" fontAlgn="b"/>
                      <a:r>
                        <a:rPr lang="en-GB" sz="1400" u="none" strike="noStrike" dirty="0">
                          <a:effectLst/>
                        </a:rPr>
                        <a:t>195</a:t>
                      </a:r>
                      <a:endParaRPr lang="en-GB" sz="1400" b="0" i="0" u="none" strike="noStrike" dirty="0">
                        <a:solidFill>
                          <a:srgbClr val="000000"/>
                        </a:solidFill>
                        <a:effectLst/>
                        <a:latin typeface="Calibri"/>
                      </a:endParaRPr>
                    </a:p>
                  </a:txBody>
                  <a:tcPr marL="7744" marR="7744" marT="7744" marB="0" anchor="b"/>
                </a:tc>
                <a:extLst>
                  <a:ext uri="{0D108BD9-81ED-4DB2-BD59-A6C34878D82A}">
                    <a16:rowId xmlns:a16="http://schemas.microsoft.com/office/drawing/2014/main" xmlns="" val="10010"/>
                  </a:ext>
                </a:extLst>
              </a:tr>
              <a:tr h="305757">
                <a:tc>
                  <a:txBody>
                    <a:bodyPr/>
                    <a:lstStyle/>
                    <a:p>
                      <a:pPr algn="ctr" rtl="0" fontAlgn="b"/>
                      <a:r>
                        <a:rPr lang="en-GB" sz="1400" b="1" u="none" strike="noStrike" dirty="0">
                          <a:effectLst/>
                        </a:rPr>
                        <a:t>Totals </a:t>
                      </a:r>
                      <a:endParaRPr lang="en-GB" sz="1400" b="1" i="0" u="none" strike="noStrike" dirty="0">
                        <a:solidFill>
                          <a:srgbClr val="000000"/>
                        </a:solidFill>
                        <a:effectLst/>
                        <a:latin typeface="Calibri"/>
                      </a:endParaRPr>
                    </a:p>
                  </a:txBody>
                  <a:tcPr marL="7744" marR="7744" marT="7744" marB="0" anchor="b">
                    <a:solidFill>
                      <a:schemeClr val="tx2">
                        <a:lumMod val="40000"/>
                        <a:lumOff val="60000"/>
                      </a:schemeClr>
                    </a:solidFill>
                  </a:tcPr>
                </a:tc>
                <a:tc>
                  <a:txBody>
                    <a:bodyPr/>
                    <a:lstStyle/>
                    <a:p>
                      <a:pPr algn="ctr" rtl="0" fontAlgn="b"/>
                      <a:r>
                        <a:rPr lang="en-GB" sz="1400" b="1" u="none" strike="noStrike" dirty="0">
                          <a:effectLst/>
                        </a:rPr>
                        <a:t>4289</a:t>
                      </a:r>
                      <a:endParaRPr lang="en-GB" sz="1400" b="1" i="0" u="none" strike="noStrike" dirty="0">
                        <a:solidFill>
                          <a:srgbClr val="000000"/>
                        </a:solidFill>
                        <a:effectLst/>
                        <a:latin typeface="Calibri"/>
                      </a:endParaRPr>
                    </a:p>
                  </a:txBody>
                  <a:tcPr marL="7744" marR="7744" marT="7744" marB="0" anchor="b">
                    <a:solidFill>
                      <a:schemeClr val="tx2">
                        <a:lumMod val="40000"/>
                        <a:lumOff val="60000"/>
                      </a:schemeClr>
                    </a:solidFill>
                  </a:tcPr>
                </a:tc>
                <a:tc>
                  <a:txBody>
                    <a:bodyPr/>
                    <a:lstStyle/>
                    <a:p>
                      <a:pPr algn="ctr" rtl="0" fontAlgn="b"/>
                      <a:r>
                        <a:rPr lang="en-GB" sz="1400" b="1" u="none" strike="noStrike" dirty="0">
                          <a:effectLst/>
                        </a:rPr>
                        <a:t>2991</a:t>
                      </a:r>
                      <a:endParaRPr lang="en-GB" sz="1400" b="1" i="0" u="none" strike="noStrike" dirty="0">
                        <a:solidFill>
                          <a:srgbClr val="000000"/>
                        </a:solidFill>
                        <a:effectLst/>
                        <a:latin typeface="Calibri"/>
                      </a:endParaRPr>
                    </a:p>
                  </a:txBody>
                  <a:tcPr marL="7744" marR="7744" marT="7744" marB="0" anchor="b">
                    <a:solidFill>
                      <a:schemeClr val="tx2">
                        <a:lumMod val="40000"/>
                        <a:lumOff val="60000"/>
                      </a:schemeClr>
                    </a:solidFill>
                  </a:tcPr>
                </a:tc>
                <a:tc>
                  <a:txBody>
                    <a:bodyPr/>
                    <a:lstStyle/>
                    <a:p>
                      <a:pPr algn="ctr" fontAlgn="b"/>
                      <a:r>
                        <a:rPr lang="en-GB" sz="1400" b="1" u="none" strike="noStrike" dirty="0">
                          <a:effectLst/>
                        </a:rPr>
                        <a:t>1298</a:t>
                      </a:r>
                      <a:endParaRPr lang="en-GB" sz="1400" b="1" i="0" u="none" strike="noStrike" dirty="0">
                        <a:solidFill>
                          <a:srgbClr val="000000"/>
                        </a:solidFill>
                        <a:effectLst/>
                        <a:latin typeface="Calibri"/>
                      </a:endParaRPr>
                    </a:p>
                  </a:txBody>
                  <a:tcPr marL="7744" marR="7744" marT="7744" marB="0" anchor="b">
                    <a:solidFill>
                      <a:schemeClr val="tx2">
                        <a:lumMod val="40000"/>
                        <a:lumOff val="60000"/>
                      </a:schemeClr>
                    </a:solidFill>
                  </a:tcPr>
                </a:tc>
                <a:tc>
                  <a:txBody>
                    <a:bodyPr/>
                    <a:lstStyle/>
                    <a:p>
                      <a:pPr algn="ctr" rtl="0" fontAlgn="b"/>
                      <a:r>
                        <a:rPr lang="en-GB" sz="1400" b="1" u="none" strike="noStrike" dirty="0">
                          <a:effectLst/>
                        </a:rPr>
                        <a:t>6900</a:t>
                      </a:r>
                      <a:endParaRPr lang="en-GB" sz="1400" b="1" i="0" u="none" strike="noStrike" dirty="0">
                        <a:solidFill>
                          <a:srgbClr val="000000"/>
                        </a:solidFill>
                        <a:effectLst/>
                        <a:latin typeface="Calibri"/>
                      </a:endParaRPr>
                    </a:p>
                  </a:txBody>
                  <a:tcPr marL="7744" marR="7744" marT="7744" marB="0" anchor="b">
                    <a:solidFill>
                      <a:schemeClr val="tx2">
                        <a:lumMod val="40000"/>
                        <a:lumOff val="60000"/>
                      </a:schemeClr>
                    </a:solidFill>
                  </a:tcPr>
                </a:tc>
                <a:tc>
                  <a:txBody>
                    <a:bodyPr/>
                    <a:lstStyle/>
                    <a:p>
                      <a:pPr algn="ctr" rtl="0" fontAlgn="b"/>
                      <a:r>
                        <a:rPr lang="en-GB" sz="1400" b="1" u="none" strike="noStrike" dirty="0">
                          <a:effectLst/>
                        </a:rPr>
                        <a:t>4722</a:t>
                      </a:r>
                      <a:endParaRPr lang="en-GB" sz="1400" b="1" i="0" u="none" strike="noStrike" dirty="0">
                        <a:solidFill>
                          <a:srgbClr val="000000"/>
                        </a:solidFill>
                        <a:effectLst/>
                        <a:latin typeface="Calibri"/>
                      </a:endParaRPr>
                    </a:p>
                  </a:txBody>
                  <a:tcPr marL="7744" marR="7744" marT="7744" marB="0" anchor="b">
                    <a:solidFill>
                      <a:schemeClr val="tx2">
                        <a:lumMod val="40000"/>
                        <a:lumOff val="60000"/>
                      </a:schemeClr>
                    </a:solidFill>
                  </a:tcPr>
                </a:tc>
                <a:tc>
                  <a:txBody>
                    <a:bodyPr/>
                    <a:lstStyle/>
                    <a:p>
                      <a:pPr algn="ctr" fontAlgn="b"/>
                      <a:r>
                        <a:rPr lang="en-GB" sz="1400" b="1" u="none" strike="noStrike" dirty="0">
                          <a:effectLst/>
                        </a:rPr>
                        <a:t>2178</a:t>
                      </a:r>
                      <a:endParaRPr lang="en-GB" sz="1400" b="1" i="0" u="none" strike="noStrike" dirty="0">
                        <a:solidFill>
                          <a:srgbClr val="000000"/>
                        </a:solidFill>
                        <a:effectLst/>
                        <a:latin typeface="Calibri"/>
                      </a:endParaRPr>
                    </a:p>
                  </a:txBody>
                  <a:tcPr marL="7744" marR="7744" marT="7744" marB="0" anchor="b">
                    <a:solidFill>
                      <a:schemeClr val="tx2">
                        <a:lumMod val="40000"/>
                        <a:lumOff val="60000"/>
                      </a:schemeClr>
                    </a:solidFill>
                  </a:tcPr>
                </a:tc>
                <a:tc>
                  <a:txBody>
                    <a:bodyPr/>
                    <a:lstStyle/>
                    <a:p>
                      <a:pPr algn="ctr" rtl="0" fontAlgn="b"/>
                      <a:r>
                        <a:rPr lang="en-GB" sz="1400" b="1" u="none" strike="noStrike" dirty="0">
                          <a:effectLst/>
                        </a:rPr>
                        <a:t>5750</a:t>
                      </a:r>
                      <a:endParaRPr lang="en-GB" sz="1400" b="1" i="0" u="none" strike="noStrike" dirty="0">
                        <a:solidFill>
                          <a:srgbClr val="000000"/>
                        </a:solidFill>
                        <a:effectLst/>
                        <a:latin typeface="Calibri"/>
                      </a:endParaRPr>
                    </a:p>
                  </a:txBody>
                  <a:tcPr marL="7744" marR="7744" marT="7744" marB="0" anchor="b">
                    <a:solidFill>
                      <a:schemeClr val="tx2">
                        <a:lumMod val="40000"/>
                        <a:lumOff val="60000"/>
                      </a:schemeClr>
                    </a:solidFill>
                  </a:tcPr>
                </a:tc>
                <a:tc>
                  <a:txBody>
                    <a:bodyPr/>
                    <a:lstStyle/>
                    <a:p>
                      <a:pPr algn="ctr" rtl="0" fontAlgn="b"/>
                      <a:r>
                        <a:rPr lang="en-GB" sz="1400" b="1" u="none" strike="noStrike" dirty="0">
                          <a:effectLst/>
                        </a:rPr>
                        <a:t>3596</a:t>
                      </a:r>
                      <a:endParaRPr lang="en-GB" sz="1400" b="1" i="0" u="none" strike="noStrike" dirty="0">
                        <a:solidFill>
                          <a:srgbClr val="000000"/>
                        </a:solidFill>
                        <a:effectLst/>
                        <a:latin typeface="Calibri"/>
                      </a:endParaRPr>
                    </a:p>
                  </a:txBody>
                  <a:tcPr marL="7744" marR="7744" marT="7744" marB="0" anchor="b">
                    <a:solidFill>
                      <a:schemeClr val="tx2">
                        <a:lumMod val="40000"/>
                        <a:lumOff val="60000"/>
                      </a:schemeClr>
                    </a:solidFill>
                  </a:tcPr>
                </a:tc>
                <a:tc>
                  <a:txBody>
                    <a:bodyPr/>
                    <a:lstStyle/>
                    <a:p>
                      <a:pPr algn="ctr" fontAlgn="b"/>
                      <a:r>
                        <a:rPr lang="en-GB" sz="1400" b="1" u="none" strike="noStrike" dirty="0">
                          <a:effectLst/>
                        </a:rPr>
                        <a:t>2154</a:t>
                      </a:r>
                      <a:endParaRPr lang="en-GB" sz="1400" b="1" i="0" u="none" strike="noStrike" dirty="0">
                        <a:solidFill>
                          <a:srgbClr val="000000"/>
                        </a:solidFill>
                        <a:effectLst/>
                        <a:latin typeface="Calibri"/>
                      </a:endParaRPr>
                    </a:p>
                  </a:txBody>
                  <a:tcPr marL="7744" marR="7744" marT="7744" marB="0" anchor="b">
                    <a:solidFill>
                      <a:schemeClr val="tx2">
                        <a:lumMod val="40000"/>
                        <a:lumOff val="60000"/>
                      </a:schemeClr>
                    </a:solidFill>
                  </a:tcPr>
                </a:tc>
                <a:tc>
                  <a:txBody>
                    <a:bodyPr/>
                    <a:lstStyle/>
                    <a:p>
                      <a:pPr algn="ctr" rtl="0" fontAlgn="b"/>
                      <a:r>
                        <a:rPr lang="en-GB" sz="1400" b="1" u="none" strike="noStrike" dirty="0">
                          <a:effectLst/>
                        </a:rPr>
                        <a:t>6338</a:t>
                      </a:r>
                      <a:endParaRPr lang="en-GB" sz="1400" b="1" i="0" u="none" strike="noStrike" dirty="0">
                        <a:solidFill>
                          <a:srgbClr val="000000"/>
                        </a:solidFill>
                        <a:effectLst/>
                        <a:latin typeface="Calibri"/>
                      </a:endParaRPr>
                    </a:p>
                  </a:txBody>
                  <a:tcPr marL="7744" marR="7744" marT="7744" marB="0" anchor="b">
                    <a:solidFill>
                      <a:schemeClr val="tx2">
                        <a:lumMod val="40000"/>
                        <a:lumOff val="60000"/>
                      </a:schemeClr>
                    </a:solidFill>
                  </a:tcPr>
                </a:tc>
                <a:tc>
                  <a:txBody>
                    <a:bodyPr/>
                    <a:lstStyle/>
                    <a:p>
                      <a:pPr algn="ctr" rtl="0" fontAlgn="b"/>
                      <a:r>
                        <a:rPr lang="en-GB" sz="1400" b="1" u="none" strike="noStrike" dirty="0">
                          <a:effectLst/>
                        </a:rPr>
                        <a:t>4369</a:t>
                      </a:r>
                      <a:endParaRPr lang="en-GB" sz="1400" b="1" i="0" u="none" strike="noStrike" dirty="0">
                        <a:solidFill>
                          <a:srgbClr val="000000"/>
                        </a:solidFill>
                        <a:effectLst/>
                        <a:latin typeface="Calibri"/>
                      </a:endParaRPr>
                    </a:p>
                  </a:txBody>
                  <a:tcPr marL="7744" marR="7744" marT="7744" marB="0" anchor="b">
                    <a:solidFill>
                      <a:schemeClr val="tx2">
                        <a:lumMod val="40000"/>
                        <a:lumOff val="60000"/>
                      </a:schemeClr>
                    </a:solidFill>
                  </a:tcPr>
                </a:tc>
                <a:tc>
                  <a:txBody>
                    <a:bodyPr/>
                    <a:lstStyle/>
                    <a:p>
                      <a:pPr algn="ctr" fontAlgn="b"/>
                      <a:r>
                        <a:rPr lang="en-GB" sz="1400" b="1" u="none" strike="noStrike" dirty="0">
                          <a:effectLst/>
                        </a:rPr>
                        <a:t>1969</a:t>
                      </a:r>
                      <a:endParaRPr lang="en-GB" sz="1400" b="1" i="0" u="none" strike="noStrike" dirty="0">
                        <a:solidFill>
                          <a:srgbClr val="000000"/>
                        </a:solidFill>
                        <a:effectLst/>
                        <a:latin typeface="Calibri"/>
                      </a:endParaRPr>
                    </a:p>
                  </a:txBody>
                  <a:tcPr marL="7744" marR="7744" marT="7744" marB="0" anchor="b">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5" name="TextBox 4"/>
          <p:cNvSpPr txBox="1"/>
          <p:nvPr/>
        </p:nvSpPr>
        <p:spPr>
          <a:xfrm>
            <a:off x="251520" y="5733256"/>
            <a:ext cx="8640960" cy="830997"/>
          </a:xfrm>
          <a:prstGeom prst="rect">
            <a:avLst/>
          </a:prstGeom>
          <a:noFill/>
        </p:spPr>
        <p:txBody>
          <a:bodyPr wrap="square" rtlCol="0">
            <a:spAutoFit/>
          </a:bodyPr>
          <a:lstStyle/>
          <a:p>
            <a:r>
              <a:rPr lang="en-ZA" sz="1600" dirty="0" smtClean="0"/>
              <a:t>This relates specifically to where notices were served the first time after an inspection and does not cover the follow up inspection which then leads to compliance or no-compliance and a possible prosecution.</a:t>
            </a:r>
            <a:endParaRPr lang="en-GB" sz="1600"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43</a:t>
            </a:fld>
            <a:endParaRPr lang="en-US" dirty="0"/>
          </a:p>
        </p:txBody>
      </p:sp>
    </p:spTree>
    <p:extLst>
      <p:ext uri="{BB962C8B-B14F-4D97-AF65-F5344CB8AC3E}">
        <p14:creationId xmlns:p14="http://schemas.microsoft.com/office/powerpoint/2010/main" xmlns="" val="184194008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143000"/>
          </a:xfrm>
        </p:spPr>
        <p:txBody>
          <a:bodyPr/>
          <a:lstStyle/>
          <a:p>
            <a:r>
              <a:rPr lang="en-ZA" sz="2800" b="1" dirty="0" smtClean="0"/>
              <a:t>2017/18 : ACTUAL VS NON COMPLIANCE</a:t>
            </a:r>
            <a:endParaRPr lang="en-GB"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8715147"/>
              </p:ext>
            </p:extLst>
          </p:nvPr>
        </p:nvGraphicFramePr>
        <p:xfrm>
          <a:off x="251520" y="1340768"/>
          <a:ext cx="8640960" cy="2331720"/>
        </p:xfrm>
        <a:graphic>
          <a:graphicData uri="http://schemas.openxmlformats.org/drawingml/2006/table">
            <a:tbl>
              <a:tblPr>
                <a:tableStyleId>{5C22544A-7EE6-4342-B048-85BDC9FD1C3A}</a:tableStyleId>
              </a:tblPr>
              <a:tblGrid>
                <a:gridCol w="713883">
                  <a:extLst>
                    <a:ext uri="{9D8B030D-6E8A-4147-A177-3AD203B41FA5}">
                      <a16:colId xmlns:a16="http://schemas.microsoft.com/office/drawing/2014/main" xmlns="" val="20000"/>
                    </a:ext>
                  </a:extLst>
                </a:gridCol>
                <a:gridCol w="713883">
                  <a:extLst>
                    <a:ext uri="{9D8B030D-6E8A-4147-A177-3AD203B41FA5}">
                      <a16:colId xmlns:a16="http://schemas.microsoft.com/office/drawing/2014/main" xmlns="" val="20001"/>
                    </a:ext>
                  </a:extLst>
                </a:gridCol>
                <a:gridCol w="1204678">
                  <a:extLst>
                    <a:ext uri="{9D8B030D-6E8A-4147-A177-3AD203B41FA5}">
                      <a16:colId xmlns:a16="http://schemas.microsoft.com/office/drawing/2014/main" xmlns="" val="20002"/>
                    </a:ext>
                  </a:extLst>
                </a:gridCol>
                <a:gridCol w="996462">
                  <a:extLst>
                    <a:ext uri="{9D8B030D-6E8A-4147-A177-3AD203B41FA5}">
                      <a16:colId xmlns:a16="http://schemas.microsoft.com/office/drawing/2014/main" xmlns="" val="20003"/>
                    </a:ext>
                  </a:extLst>
                </a:gridCol>
                <a:gridCol w="1160060">
                  <a:extLst>
                    <a:ext uri="{9D8B030D-6E8A-4147-A177-3AD203B41FA5}">
                      <a16:colId xmlns:a16="http://schemas.microsoft.com/office/drawing/2014/main" xmlns="" val="20004"/>
                    </a:ext>
                  </a:extLst>
                </a:gridCol>
                <a:gridCol w="1293913">
                  <a:extLst>
                    <a:ext uri="{9D8B030D-6E8A-4147-A177-3AD203B41FA5}">
                      <a16:colId xmlns:a16="http://schemas.microsoft.com/office/drawing/2014/main" xmlns="" val="20005"/>
                    </a:ext>
                  </a:extLst>
                </a:gridCol>
                <a:gridCol w="892354">
                  <a:extLst>
                    <a:ext uri="{9D8B030D-6E8A-4147-A177-3AD203B41FA5}">
                      <a16:colId xmlns:a16="http://schemas.microsoft.com/office/drawing/2014/main" xmlns="" val="20006"/>
                    </a:ext>
                  </a:extLst>
                </a:gridCol>
                <a:gridCol w="713883">
                  <a:extLst>
                    <a:ext uri="{9D8B030D-6E8A-4147-A177-3AD203B41FA5}">
                      <a16:colId xmlns:a16="http://schemas.microsoft.com/office/drawing/2014/main" xmlns="" val="20007"/>
                    </a:ext>
                  </a:extLst>
                </a:gridCol>
                <a:gridCol w="951844">
                  <a:extLst>
                    <a:ext uri="{9D8B030D-6E8A-4147-A177-3AD203B41FA5}">
                      <a16:colId xmlns:a16="http://schemas.microsoft.com/office/drawing/2014/main" xmlns="" val="20008"/>
                    </a:ext>
                  </a:extLst>
                </a:gridCol>
              </a:tblGrid>
              <a:tr h="190500">
                <a:tc>
                  <a:txBody>
                    <a:bodyPr/>
                    <a:lstStyle/>
                    <a:p>
                      <a:pPr algn="ctr" fontAlgn="b"/>
                      <a:r>
                        <a:rPr lang="en-GB" sz="1200" b="1" u="none" strike="noStrike" dirty="0">
                          <a:effectLst/>
                        </a:rPr>
                        <a:t> </a:t>
                      </a:r>
                      <a:endParaRPr lang="en-GB" sz="1200" b="1" i="0" u="none" strike="noStrike" dirty="0">
                        <a:solidFill>
                          <a:srgbClr val="000000"/>
                        </a:solidFill>
                        <a:effectLst/>
                        <a:latin typeface="Calibri"/>
                      </a:endParaRPr>
                    </a:p>
                  </a:txBody>
                  <a:tcPr marL="9525" marR="9525" marT="9525" marB="0" anchor="b"/>
                </a:tc>
                <a:tc>
                  <a:txBody>
                    <a:bodyPr/>
                    <a:lstStyle/>
                    <a:p>
                      <a:pPr algn="ctr" rtl="0" fontAlgn="b"/>
                      <a:r>
                        <a:rPr lang="en-GB" sz="1200" b="1" u="none" strike="noStrike" dirty="0" smtClean="0">
                          <a:effectLst/>
                        </a:rPr>
                        <a:t>Q1 </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Non</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en-GB" sz="1200" b="1" u="none" strike="noStrike" dirty="0" smtClean="0">
                          <a:effectLst/>
                        </a:rPr>
                        <a:t>Q2 </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Non</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smtClean="0">
                          <a:effectLst/>
                        </a:rPr>
                        <a:t>Q3 </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Non</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smtClean="0">
                          <a:effectLst/>
                        </a:rPr>
                        <a:t>Q4 </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Non</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0000"/>
                  </a:ext>
                </a:extLst>
              </a:tr>
              <a:tr h="200025">
                <a:tc>
                  <a:txBody>
                    <a:bodyPr/>
                    <a:lstStyle/>
                    <a:p>
                      <a:pPr algn="ctr" fontAlgn="b"/>
                      <a:r>
                        <a:rPr lang="en-GB" sz="1200" b="1" u="none" strike="noStrike" dirty="0">
                          <a:effectLst/>
                        </a:rPr>
                        <a:t> </a:t>
                      </a:r>
                      <a:endParaRPr lang="en-GB" sz="1200" b="1" i="0" u="none" strike="noStrike" dirty="0">
                        <a:solidFill>
                          <a:srgbClr val="000000"/>
                        </a:solidFill>
                        <a:effectLst/>
                        <a:latin typeface="Calibri"/>
                      </a:endParaRPr>
                    </a:p>
                  </a:txBody>
                  <a:tcPr marL="9525" marR="9525" marT="9525"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Actual</a:t>
                      </a:r>
                      <a:endParaRPr lang="en-GB" sz="1200" b="1" i="0" u="none" strike="noStrike" dirty="0">
                        <a:solidFill>
                          <a:srgbClr val="000000"/>
                        </a:solidFill>
                        <a:effectLst/>
                        <a:latin typeface="Calibri"/>
                      </a:endParaRPr>
                    </a:p>
                  </a:txBody>
                  <a:tcPr marL="9525" marR="9525" marT="9525" marB="0" anchor="b">
                    <a:lnB w="6350" cap="flat" cmpd="sng" algn="ctr">
                      <a:solidFill>
                        <a:schemeClr val="tx1"/>
                      </a:solidFill>
                      <a:prstDash val="solid"/>
                      <a:round/>
                      <a:headEnd type="none" w="med" len="med"/>
                      <a:tailEnd type="none" w="med" len="med"/>
                    </a:lnB>
                  </a:tcPr>
                </a:tc>
                <a:tc>
                  <a:txBody>
                    <a:bodyPr/>
                    <a:lstStyle/>
                    <a:p>
                      <a:pPr algn="ctr" fontAlgn="b"/>
                      <a:r>
                        <a:rPr lang="en-GB" sz="1200" b="1" u="none" strike="noStrike" dirty="0">
                          <a:effectLst/>
                        </a:rPr>
                        <a:t>Compliance</a:t>
                      </a:r>
                      <a:endParaRPr lang="en-GB" sz="1200" b="1" i="0" u="none" strike="noStrike" dirty="0">
                        <a:solidFill>
                          <a:srgbClr val="000000"/>
                        </a:solidFill>
                        <a:effectLst/>
                        <a:latin typeface="Calibri"/>
                      </a:endParaRPr>
                    </a:p>
                  </a:txBody>
                  <a:tcPr marL="9525" marR="9525" marT="9525"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u="none" strike="noStrike" dirty="0">
                          <a:effectLst/>
                        </a:rPr>
                        <a:t>Actual</a:t>
                      </a:r>
                      <a:endParaRPr lang="en-GB" sz="1200" b="1" i="0" u="none" strike="noStrike" dirty="0">
                        <a:solidFill>
                          <a:srgbClr val="000000"/>
                        </a:solidFill>
                        <a:effectLst/>
                        <a:latin typeface="Calibri"/>
                      </a:endParaRPr>
                    </a:p>
                  </a:txBody>
                  <a:tcPr marL="9525" marR="9525" marT="9525" marB="0" anchor="b">
                    <a:lnB w="6350" cap="flat" cmpd="sng" algn="ctr">
                      <a:solidFill>
                        <a:schemeClr val="tx1"/>
                      </a:solidFill>
                      <a:prstDash val="solid"/>
                      <a:round/>
                      <a:headEnd type="none" w="med" len="med"/>
                      <a:tailEnd type="none" w="med" len="med"/>
                    </a:lnB>
                  </a:tcPr>
                </a:tc>
                <a:tc>
                  <a:txBody>
                    <a:bodyPr/>
                    <a:lstStyle/>
                    <a:p>
                      <a:pPr algn="ctr" fontAlgn="b"/>
                      <a:r>
                        <a:rPr lang="en-GB" sz="1200" b="1" u="none" strike="noStrike" dirty="0">
                          <a:effectLst/>
                        </a:rPr>
                        <a:t>Compliance</a:t>
                      </a:r>
                      <a:endParaRPr lang="en-GB" sz="1200" b="1" i="0" u="none" strike="noStrike" dirty="0">
                        <a:solidFill>
                          <a:srgbClr val="000000"/>
                        </a:solidFill>
                        <a:effectLst/>
                        <a:latin typeface="Calibri"/>
                      </a:endParaRPr>
                    </a:p>
                  </a:txBody>
                  <a:tcPr marL="9525" marR="9525" marT="9525"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GB" sz="1200" b="1" u="none" strike="noStrike" dirty="0">
                          <a:effectLst/>
                        </a:rPr>
                        <a:t>Actual</a:t>
                      </a:r>
                      <a:endParaRPr lang="en-GB" sz="1200" b="1" i="0" u="none" strike="noStrike" dirty="0">
                        <a:solidFill>
                          <a:srgbClr val="000000"/>
                        </a:solidFill>
                        <a:effectLst/>
                        <a:latin typeface="Calibri"/>
                      </a:endParaRPr>
                    </a:p>
                  </a:txBody>
                  <a:tcPr marL="9525" marR="9525" marT="9525" marB="0" anchor="b">
                    <a:lnB w="6350" cap="flat" cmpd="sng" algn="ctr">
                      <a:solidFill>
                        <a:schemeClr val="tx1"/>
                      </a:solidFill>
                      <a:prstDash val="solid"/>
                      <a:round/>
                      <a:headEnd type="none" w="med" len="med"/>
                      <a:tailEnd type="none" w="med" len="med"/>
                    </a:lnB>
                  </a:tcPr>
                </a:tc>
                <a:tc>
                  <a:txBody>
                    <a:bodyPr/>
                    <a:lstStyle/>
                    <a:p>
                      <a:pPr algn="ctr" fontAlgn="b"/>
                      <a:r>
                        <a:rPr lang="en-GB" sz="1200" b="1" u="none" strike="noStrike" dirty="0">
                          <a:effectLst/>
                        </a:rPr>
                        <a:t>Compliance</a:t>
                      </a:r>
                      <a:endParaRPr lang="en-GB" sz="1200" b="1" i="0" u="none" strike="noStrike" dirty="0">
                        <a:solidFill>
                          <a:srgbClr val="000000"/>
                        </a:solidFill>
                        <a:effectLst/>
                        <a:latin typeface="Calibri"/>
                      </a:endParaRPr>
                    </a:p>
                  </a:txBody>
                  <a:tcPr marL="9525" marR="9525" marT="9525"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GB" sz="1200" b="1" u="none" strike="noStrike" dirty="0">
                          <a:effectLst/>
                        </a:rPr>
                        <a:t>Actual</a:t>
                      </a:r>
                      <a:endParaRPr lang="en-GB" sz="1200" b="1" i="0" u="none" strike="noStrike" dirty="0">
                        <a:solidFill>
                          <a:srgbClr val="000000"/>
                        </a:solidFill>
                        <a:effectLst/>
                        <a:latin typeface="Calibri"/>
                      </a:endParaRPr>
                    </a:p>
                  </a:txBody>
                  <a:tcPr marL="9525" marR="9525" marT="9525" marB="0" anchor="b">
                    <a:lnB w="6350" cap="flat" cmpd="sng" algn="ctr">
                      <a:solidFill>
                        <a:schemeClr val="tx1"/>
                      </a:solidFill>
                      <a:prstDash val="solid"/>
                      <a:round/>
                      <a:headEnd type="none" w="med" len="med"/>
                      <a:tailEnd type="none" w="med" len="med"/>
                    </a:lnB>
                  </a:tcPr>
                </a:tc>
                <a:tc>
                  <a:txBody>
                    <a:bodyPr/>
                    <a:lstStyle/>
                    <a:p>
                      <a:pPr algn="ctr" fontAlgn="b"/>
                      <a:r>
                        <a:rPr lang="en-GB" sz="1200" b="1" u="none" strike="noStrike" dirty="0">
                          <a:effectLst/>
                        </a:rPr>
                        <a:t>Compliance</a:t>
                      </a:r>
                      <a:endParaRPr lang="en-GB" sz="1200" b="1" i="0" u="none" strike="noStrike" dirty="0">
                        <a:solidFill>
                          <a:srgbClr val="000000"/>
                        </a:solidFill>
                        <a:effectLst/>
                        <a:latin typeface="Calibri"/>
                      </a:endParaRPr>
                    </a:p>
                  </a:txBody>
                  <a:tcPr marL="9525" marR="9525" marT="9525"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r h="190500">
                <a:tc>
                  <a:txBody>
                    <a:bodyPr/>
                    <a:lstStyle/>
                    <a:p>
                      <a:pPr algn="ctr" fontAlgn="b"/>
                      <a:r>
                        <a:rPr lang="en-GB" sz="1200" b="1" u="none" strike="noStrike" dirty="0">
                          <a:effectLst/>
                        </a:rPr>
                        <a:t>EC</a:t>
                      </a:r>
                      <a:endParaRPr lang="en-GB" sz="1200" b="1" i="0" u="none" strike="noStrike" dirty="0">
                        <a:solidFill>
                          <a:srgbClr val="000000"/>
                        </a:solidFill>
                        <a:effectLst/>
                        <a:latin typeface="Calibri"/>
                      </a:endParaRPr>
                    </a:p>
                  </a:txBody>
                  <a:tcPr marL="9525" marR="9525" marT="9525" marB="0" anchor="b">
                    <a:lnT w="6350" cap="flat" cmpd="sng" algn="ctr">
                      <a:solidFill>
                        <a:schemeClr val="tx1"/>
                      </a:solidFill>
                      <a:prstDash val="solid"/>
                      <a:round/>
                      <a:headEnd type="none" w="med" len="med"/>
                      <a:tailEnd type="none" w="med" len="med"/>
                    </a:lnT>
                  </a:tcPr>
                </a:tc>
                <a:tc>
                  <a:txBody>
                    <a:bodyPr/>
                    <a:lstStyle/>
                    <a:p>
                      <a:pPr algn="ctr" rtl="0" fontAlgn="b"/>
                      <a:r>
                        <a:rPr lang="en-GB" sz="1200" b="1" u="none" strike="noStrike" dirty="0">
                          <a:effectLst/>
                        </a:rPr>
                        <a:t>471</a:t>
                      </a:r>
                      <a:endParaRPr lang="en-GB" sz="1200" b="1" i="0" u="none" strike="noStrike" dirty="0">
                        <a:solidFill>
                          <a:srgbClr val="000000"/>
                        </a:solidFill>
                        <a:effectLst/>
                        <a:latin typeface="Calibri"/>
                      </a:endParaRPr>
                    </a:p>
                  </a:txBody>
                  <a:tcPr marL="9525" marR="9525" marT="9525" marB="0" anchor="b">
                    <a:lnT w="6350" cap="flat" cmpd="sng" algn="ctr">
                      <a:solidFill>
                        <a:schemeClr val="tx1"/>
                      </a:solidFill>
                      <a:prstDash val="solid"/>
                      <a:round/>
                      <a:headEnd type="none" w="med" len="med"/>
                      <a:tailEnd type="none" w="med" len="med"/>
                    </a:lnT>
                  </a:tcPr>
                </a:tc>
                <a:tc>
                  <a:txBody>
                    <a:bodyPr/>
                    <a:lstStyle/>
                    <a:p>
                      <a:pPr algn="ctr" fontAlgn="b"/>
                      <a:r>
                        <a:rPr lang="en-GB" sz="1200" b="1" u="none" strike="noStrike" dirty="0">
                          <a:effectLst/>
                        </a:rPr>
                        <a:t>126</a:t>
                      </a:r>
                      <a:endParaRPr lang="en-GB" sz="1200" b="1" i="0" u="none" strike="noStrike" dirty="0">
                        <a:solidFill>
                          <a:srgbClr val="000000"/>
                        </a:solidFill>
                        <a:effectLst/>
                        <a:latin typeface="Calibri"/>
                      </a:endParaRPr>
                    </a:p>
                  </a:txBody>
                  <a:tcPr marL="9525" marR="9525" marT="9525"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fontAlgn="b"/>
                      <a:r>
                        <a:rPr lang="en-GB" sz="1200" b="1" u="none" strike="noStrike" dirty="0">
                          <a:effectLst/>
                        </a:rPr>
                        <a:t>674</a:t>
                      </a:r>
                      <a:endParaRPr lang="en-GB" sz="1200" b="1" i="0" u="none" strike="noStrike" dirty="0">
                        <a:solidFill>
                          <a:srgbClr val="000000"/>
                        </a:solidFill>
                        <a:effectLst/>
                        <a:latin typeface="Calibri"/>
                      </a:endParaRPr>
                    </a:p>
                  </a:txBody>
                  <a:tcPr marL="9525" marR="9525" marT="9525" marB="0" anchor="b">
                    <a:lnT w="6350" cap="flat" cmpd="sng" algn="ctr">
                      <a:solidFill>
                        <a:schemeClr val="tx1"/>
                      </a:solidFill>
                      <a:prstDash val="solid"/>
                      <a:round/>
                      <a:headEnd type="none" w="med" len="med"/>
                      <a:tailEnd type="none" w="med" len="med"/>
                    </a:lnT>
                  </a:tcPr>
                </a:tc>
                <a:tc>
                  <a:txBody>
                    <a:bodyPr/>
                    <a:lstStyle/>
                    <a:p>
                      <a:pPr algn="ctr" fontAlgn="b"/>
                      <a:r>
                        <a:rPr lang="en-GB" sz="1200" b="1" u="none" strike="noStrike" dirty="0">
                          <a:effectLst/>
                        </a:rPr>
                        <a:t>127</a:t>
                      </a:r>
                      <a:endParaRPr lang="en-GB" sz="1200" b="1" i="0" u="none" strike="noStrike" dirty="0">
                        <a:solidFill>
                          <a:srgbClr val="000000"/>
                        </a:solidFill>
                        <a:effectLst/>
                        <a:latin typeface="Calibri"/>
                      </a:endParaRPr>
                    </a:p>
                  </a:txBody>
                  <a:tcPr marL="9525" marR="9525" marT="9525"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rtl="0" fontAlgn="b"/>
                      <a:r>
                        <a:rPr lang="en-GB" sz="1200" b="1" u="none" strike="noStrike" dirty="0">
                          <a:effectLst/>
                        </a:rPr>
                        <a:t>469</a:t>
                      </a:r>
                      <a:endParaRPr lang="en-GB" sz="1200" b="1" i="0" u="none" strike="noStrike" dirty="0">
                        <a:solidFill>
                          <a:srgbClr val="000000"/>
                        </a:solidFill>
                        <a:effectLst/>
                        <a:latin typeface="Calibri"/>
                      </a:endParaRPr>
                    </a:p>
                  </a:txBody>
                  <a:tcPr marL="9525" marR="9525" marT="9525" marB="0" anchor="b">
                    <a:lnT w="6350" cap="flat" cmpd="sng" algn="ctr">
                      <a:solidFill>
                        <a:schemeClr val="tx1"/>
                      </a:solidFill>
                      <a:prstDash val="solid"/>
                      <a:round/>
                      <a:headEnd type="none" w="med" len="med"/>
                      <a:tailEnd type="none" w="med" len="med"/>
                    </a:lnT>
                  </a:tcPr>
                </a:tc>
                <a:tc>
                  <a:txBody>
                    <a:bodyPr/>
                    <a:lstStyle/>
                    <a:p>
                      <a:pPr algn="ctr" fontAlgn="b"/>
                      <a:r>
                        <a:rPr lang="en-GB" sz="1200" b="1" u="none" strike="noStrike" dirty="0">
                          <a:effectLst/>
                        </a:rPr>
                        <a:t>111</a:t>
                      </a:r>
                      <a:endParaRPr lang="en-GB" sz="1200" b="1" i="0" u="none" strike="noStrike" dirty="0">
                        <a:solidFill>
                          <a:srgbClr val="000000"/>
                        </a:solidFill>
                        <a:effectLst/>
                        <a:latin typeface="Calibri"/>
                      </a:endParaRPr>
                    </a:p>
                  </a:txBody>
                  <a:tcPr marL="9525" marR="9525" marT="9525"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rtl="0" fontAlgn="b"/>
                      <a:r>
                        <a:rPr lang="en-GB" sz="1200" b="1" u="none" strike="noStrike" dirty="0">
                          <a:effectLst/>
                        </a:rPr>
                        <a:t>620</a:t>
                      </a:r>
                      <a:endParaRPr lang="en-GB" sz="1200" b="1" i="0" u="none" strike="noStrike" dirty="0">
                        <a:solidFill>
                          <a:srgbClr val="000000"/>
                        </a:solidFill>
                        <a:effectLst/>
                        <a:latin typeface="Calibri"/>
                      </a:endParaRPr>
                    </a:p>
                  </a:txBody>
                  <a:tcPr marL="9525" marR="9525" marT="9525" marB="0" anchor="b">
                    <a:lnT w="6350" cap="flat" cmpd="sng" algn="ctr">
                      <a:solidFill>
                        <a:schemeClr val="tx1"/>
                      </a:solidFill>
                      <a:prstDash val="solid"/>
                      <a:round/>
                      <a:headEnd type="none" w="med" len="med"/>
                      <a:tailEnd type="none" w="med" len="med"/>
                    </a:lnT>
                  </a:tcPr>
                </a:tc>
                <a:tc>
                  <a:txBody>
                    <a:bodyPr/>
                    <a:lstStyle/>
                    <a:p>
                      <a:pPr algn="ctr" fontAlgn="b"/>
                      <a:r>
                        <a:rPr lang="en-GB" sz="1200" b="1" u="none" strike="noStrike" dirty="0">
                          <a:effectLst/>
                        </a:rPr>
                        <a:t>120</a:t>
                      </a:r>
                      <a:endParaRPr lang="en-GB" sz="1200" b="1" i="0" u="none" strike="noStrike" dirty="0">
                        <a:solidFill>
                          <a:srgbClr val="000000"/>
                        </a:solidFill>
                        <a:effectLst/>
                        <a:latin typeface="Calibri"/>
                      </a:endParaRPr>
                    </a:p>
                  </a:txBody>
                  <a:tcPr marL="9525" marR="9525" marT="9525"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xmlns="" val="10002"/>
                  </a:ext>
                </a:extLst>
              </a:tr>
              <a:tr h="190500">
                <a:tc>
                  <a:txBody>
                    <a:bodyPr/>
                    <a:lstStyle/>
                    <a:p>
                      <a:pPr algn="ctr" fontAlgn="b"/>
                      <a:r>
                        <a:rPr lang="en-GB" sz="1200" b="1" u="none" strike="noStrike" dirty="0">
                          <a:effectLst/>
                        </a:rPr>
                        <a:t>GP</a:t>
                      </a:r>
                      <a:endParaRPr lang="en-GB" sz="1200" b="1" i="0" u="none" strike="noStrike" dirty="0">
                        <a:solidFill>
                          <a:srgbClr val="000000"/>
                        </a:solidFill>
                        <a:effectLst/>
                        <a:latin typeface="Calibri"/>
                      </a:endParaRPr>
                    </a:p>
                  </a:txBody>
                  <a:tcPr marL="9525" marR="9525" marT="9525" marB="0" anchor="b"/>
                </a:tc>
                <a:tc>
                  <a:txBody>
                    <a:bodyPr/>
                    <a:lstStyle/>
                    <a:p>
                      <a:pPr algn="ctr" rtl="0" fontAlgn="b"/>
                      <a:r>
                        <a:rPr lang="en-GB" sz="1200" b="1" u="none" strike="noStrike" dirty="0">
                          <a:effectLst/>
                        </a:rPr>
                        <a:t>1025</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162</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en-GB" sz="1200" b="1" u="none" strike="noStrike" dirty="0">
                          <a:effectLst/>
                        </a:rPr>
                        <a:t>1210</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330</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935</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508</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1005</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253</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0003"/>
                  </a:ext>
                </a:extLst>
              </a:tr>
              <a:tr h="190500">
                <a:tc>
                  <a:txBody>
                    <a:bodyPr/>
                    <a:lstStyle/>
                    <a:p>
                      <a:pPr algn="ctr" fontAlgn="b"/>
                      <a:r>
                        <a:rPr lang="en-GB" sz="1200" b="1" u="none" strike="noStrike" dirty="0">
                          <a:effectLst/>
                        </a:rPr>
                        <a:t>KZN</a:t>
                      </a:r>
                      <a:endParaRPr lang="en-GB" sz="1200" b="1" i="0" u="none" strike="noStrike" dirty="0">
                        <a:solidFill>
                          <a:srgbClr val="000000"/>
                        </a:solidFill>
                        <a:effectLst/>
                        <a:latin typeface="Calibri"/>
                      </a:endParaRPr>
                    </a:p>
                  </a:txBody>
                  <a:tcPr marL="9525" marR="9525" marT="9525" marB="0" anchor="b"/>
                </a:tc>
                <a:tc>
                  <a:txBody>
                    <a:bodyPr/>
                    <a:lstStyle/>
                    <a:p>
                      <a:pPr algn="ctr" rtl="0" fontAlgn="b"/>
                      <a:r>
                        <a:rPr lang="en-GB" sz="1200" b="1" u="none" strike="noStrike" dirty="0">
                          <a:effectLst/>
                        </a:rPr>
                        <a:t>1163</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410</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en-GB" sz="1200" b="1" u="none" strike="noStrike" dirty="0">
                          <a:effectLst/>
                        </a:rPr>
                        <a:t>1814</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576</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1613</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517</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1651</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492</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0004"/>
                  </a:ext>
                </a:extLst>
              </a:tr>
              <a:tr h="190500">
                <a:tc>
                  <a:txBody>
                    <a:bodyPr/>
                    <a:lstStyle/>
                    <a:p>
                      <a:pPr algn="ctr" fontAlgn="b"/>
                      <a:r>
                        <a:rPr lang="en-GB" sz="1200" b="1" u="none" strike="noStrike" dirty="0">
                          <a:effectLst/>
                        </a:rPr>
                        <a:t>LP</a:t>
                      </a:r>
                      <a:endParaRPr lang="en-GB" sz="1200" b="1" i="0" u="none" strike="noStrike" dirty="0">
                        <a:solidFill>
                          <a:srgbClr val="000000"/>
                        </a:solidFill>
                        <a:effectLst/>
                        <a:latin typeface="Calibri"/>
                      </a:endParaRPr>
                    </a:p>
                  </a:txBody>
                  <a:tcPr marL="9525" marR="9525" marT="9525" marB="0" anchor="b"/>
                </a:tc>
                <a:tc>
                  <a:txBody>
                    <a:bodyPr/>
                    <a:lstStyle/>
                    <a:p>
                      <a:pPr algn="ctr" rtl="0" fontAlgn="b"/>
                      <a:r>
                        <a:rPr lang="en-GB" sz="1200" b="1" u="none" strike="noStrike" dirty="0">
                          <a:effectLst/>
                        </a:rPr>
                        <a:t>269</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182</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en-GB" sz="1200" b="1" u="none" strike="noStrike" dirty="0">
                          <a:effectLst/>
                        </a:rPr>
                        <a:t>487</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331</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413</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280</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477</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256</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0005"/>
                  </a:ext>
                </a:extLst>
              </a:tr>
              <a:tr h="190500">
                <a:tc>
                  <a:txBody>
                    <a:bodyPr/>
                    <a:lstStyle/>
                    <a:p>
                      <a:pPr algn="ctr" fontAlgn="b"/>
                      <a:r>
                        <a:rPr lang="en-GB" sz="1200" b="1" u="none" strike="noStrike" dirty="0">
                          <a:effectLst/>
                        </a:rPr>
                        <a:t>MPU</a:t>
                      </a:r>
                      <a:endParaRPr lang="en-GB" sz="1200" b="1" i="0" u="none" strike="noStrike" dirty="0">
                        <a:solidFill>
                          <a:srgbClr val="000000"/>
                        </a:solidFill>
                        <a:effectLst/>
                        <a:latin typeface="Calibri"/>
                      </a:endParaRPr>
                    </a:p>
                  </a:txBody>
                  <a:tcPr marL="9525" marR="9525" marT="9525" marB="0" anchor="b"/>
                </a:tc>
                <a:tc>
                  <a:txBody>
                    <a:bodyPr/>
                    <a:lstStyle/>
                    <a:p>
                      <a:pPr algn="ctr" rtl="0" fontAlgn="b"/>
                      <a:r>
                        <a:rPr lang="en-GB" sz="1200" b="1" u="none" strike="noStrike" dirty="0">
                          <a:effectLst/>
                        </a:rPr>
                        <a:t>251</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93</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en-GB" sz="1200" b="1" u="none" strike="noStrike" dirty="0">
                          <a:effectLst/>
                        </a:rPr>
                        <a:t>298</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110</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278</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95</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289</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174</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0006"/>
                  </a:ext>
                </a:extLst>
              </a:tr>
              <a:tr h="190500">
                <a:tc>
                  <a:txBody>
                    <a:bodyPr/>
                    <a:lstStyle/>
                    <a:p>
                      <a:pPr algn="ctr" fontAlgn="b"/>
                      <a:r>
                        <a:rPr lang="en-GB" sz="1200" b="1" u="none" strike="noStrike" dirty="0">
                          <a:effectLst/>
                        </a:rPr>
                        <a:t>NC</a:t>
                      </a:r>
                      <a:endParaRPr lang="en-GB" sz="1200" b="1" i="0" u="none" strike="noStrike" dirty="0">
                        <a:solidFill>
                          <a:srgbClr val="000000"/>
                        </a:solidFill>
                        <a:effectLst/>
                        <a:latin typeface="Calibri"/>
                      </a:endParaRPr>
                    </a:p>
                  </a:txBody>
                  <a:tcPr marL="9525" marR="9525" marT="9525" marB="0" anchor="b"/>
                </a:tc>
                <a:tc>
                  <a:txBody>
                    <a:bodyPr/>
                    <a:lstStyle/>
                    <a:p>
                      <a:pPr algn="ctr" rtl="0" fontAlgn="b"/>
                      <a:r>
                        <a:rPr lang="en-GB" sz="1200" b="1" u="none" strike="noStrike" dirty="0">
                          <a:effectLst/>
                        </a:rPr>
                        <a:t>74</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35</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en-GB" sz="1200" b="1" u="none" strike="noStrike" dirty="0">
                          <a:effectLst/>
                        </a:rPr>
                        <a:t>177</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115</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137</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86</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115</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62</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0007"/>
                  </a:ext>
                </a:extLst>
              </a:tr>
              <a:tr h="190500">
                <a:tc>
                  <a:txBody>
                    <a:bodyPr/>
                    <a:lstStyle/>
                    <a:p>
                      <a:pPr algn="ctr" fontAlgn="b"/>
                      <a:r>
                        <a:rPr lang="en-GB" sz="1200" b="1" u="none" strike="noStrike" dirty="0">
                          <a:effectLst/>
                        </a:rPr>
                        <a:t>NW</a:t>
                      </a:r>
                      <a:endParaRPr lang="en-GB" sz="1200" b="1" i="0" u="none" strike="noStrike" dirty="0">
                        <a:solidFill>
                          <a:srgbClr val="000000"/>
                        </a:solidFill>
                        <a:effectLst/>
                        <a:latin typeface="Calibri"/>
                      </a:endParaRPr>
                    </a:p>
                  </a:txBody>
                  <a:tcPr marL="9525" marR="9525" marT="9525" marB="0" anchor="b"/>
                </a:tc>
                <a:tc>
                  <a:txBody>
                    <a:bodyPr/>
                    <a:lstStyle/>
                    <a:p>
                      <a:pPr algn="ctr" rtl="0" fontAlgn="b"/>
                      <a:r>
                        <a:rPr lang="en-GB" sz="1200" b="1" u="none" strike="noStrike" dirty="0">
                          <a:effectLst/>
                        </a:rPr>
                        <a:t>358</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109</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en-GB" sz="1200" b="1" u="none" strike="noStrike" dirty="0">
                          <a:effectLst/>
                        </a:rPr>
                        <a:t>515</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168</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621</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222</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480</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202</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0008"/>
                  </a:ext>
                </a:extLst>
              </a:tr>
              <a:tr h="190500">
                <a:tc>
                  <a:txBody>
                    <a:bodyPr/>
                    <a:lstStyle/>
                    <a:p>
                      <a:pPr algn="ctr" fontAlgn="b"/>
                      <a:r>
                        <a:rPr lang="en-GB" sz="1200" b="1" u="none" strike="noStrike" dirty="0">
                          <a:effectLst/>
                        </a:rPr>
                        <a:t>WC</a:t>
                      </a:r>
                      <a:endParaRPr lang="en-GB" sz="1200" b="1" i="0" u="none" strike="noStrike" dirty="0">
                        <a:solidFill>
                          <a:srgbClr val="000000"/>
                        </a:solidFill>
                        <a:effectLst/>
                        <a:latin typeface="Calibri"/>
                      </a:endParaRPr>
                    </a:p>
                  </a:txBody>
                  <a:tcPr marL="9525" marR="9525" marT="9525" marB="0" anchor="b"/>
                </a:tc>
                <a:tc>
                  <a:txBody>
                    <a:bodyPr/>
                    <a:lstStyle/>
                    <a:p>
                      <a:pPr algn="ctr" rtl="0" fontAlgn="b"/>
                      <a:r>
                        <a:rPr lang="en-GB" sz="1200" b="1" u="none" strike="noStrike" dirty="0">
                          <a:effectLst/>
                        </a:rPr>
                        <a:t>678</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292</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en-GB" sz="1200" b="1" u="none" strike="noStrike" dirty="0">
                          <a:effectLst/>
                        </a:rPr>
                        <a:t>865</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241</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700</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209</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852</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215</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0009"/>
                  </a:ext>
                </a:extLst>
              </a:tr>
              <a:tr h="200025">
                <a:tc>
                  <a:txBody>
                    <a:bodyPr/>
                    <a:lstStyle/>
                    <a:p>
                      <a:pPr algn="ctr" fontAlgn="b"/>
                      <a:r>
                        <a:rPr lang="en-GB" sz="1200" b="1" u="none" strike="noStrike" dirty="0">
                          <a:effectLst/>
                        </a:rPr>
                        <a:t>FS</a:t>
                      </a:r>
                      <a:endParaRPr lang="en-GB" sz="1200" b="1" i="0" u="none" strike="noStrike" dirty="0">
                        <a:solidFill>
                          <a:srgbClr val="000000"/>
                        </a:solidFill>
                        <a:effectLst/>
                        <a:latin typeface="Calibri"/>
                      </a:endParaRPr>
                    </a:p>
                  </a:txBody>
                  <a:tcPr marL="9525" marR="9525" marT="9525" marB="0" anchor="b"/>
                </a:tc>
                <a:tc>
                  <a:txBody>
                    <a:bodyPr/>
                    <a:lstStyle/>
                    <a:p>
                      <a:pPr algn="ctr" rtl="0" fontAlgn="b"/>
                      <a:r>
                        <a:rPr lang="en-GB" sz="1200" b="1" u="none" strike="noStrike" dirty="0">
                          <a:effectLst/>
                        </a:rPr>
                        <a:t>678</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181</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en-GB" sz="1200" b="1" u="none" strike="noStrike" dirty="0">
                          <a:effectLst/>
                        </a:rPr>
                        <a:t>860</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180</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584</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126</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en-GB" sz="1200" b="1" u="none" strike="noStrike" dirty="0">
                          <a:effectLst/>
                        </a:rPr>
                        <a:t>849</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195</a:t>
                      </a:r>
                      <a:endParaRPr lang="en-GB"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0010"/>
                  </a:ext>
                </a:extLst>
              </a:tr>
              <a:tr h="200025">
                <a:tc>
                  <a:txBody>
                    <a:bodyPr/>
                    <a:lstStyle/>
                    <a:p>
                      <a:pPr algn="ctr" fontAlgn="b"/>
                      <a:r>
                        <a:rPr lang="en-GB" sz="1200" b="1" u="none" strike="noStrike" dirty="0">
                          <a:effectLst/>
                        </a:rPr>
                        <a:t>Totals </a:t>
                      </a:r>
                      <a:endParaRPr lang="en-GB" sz="12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a:txBody>
                    <a:bodyPr/>
                    <a:lstStyle/>
                    <a:p>
                      <a:pPr algn="ctr" rtl="0" fontAlgn="b"/>
                      <a:r>
                        <a:rPr lang="en-GB" sz="1200" b="1" u="none" strike="noStrike" dirty="0">
                          <a:effectLst/>
                        </a:rPr>
                        <a:t>4289</a:t>
                      </a:r>
                      <a:endParaRPr lang="en-GB" sz="12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a:txBody>
                    <a:bodyPr/>
                    <a:lstStyle/>
                    <a:p>
                      <a:pPr algn="ctr" fontAlgn="b"/>
                      <a:r>
                        <a:rPr lang="en-GB" sz="1200" b="1" u="none" strike="noStrike" dirty="0">
                          <a:effectLst/>
                        </a:rPr>
                        <a:t>1298</a:t>
                      </a:r>
                      <a:endParaRPr lang="en-GB" sz="12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a:txBody>
                    <a:bodyPr/>
                    <a:lstStyle/>
                    <a:p>
                      <a:pPr algn="ctr" fontAlgn="b"/>
                      <a:r>
                        <a:rPr lang="en-GB" sz="1200" b="1" u="none" strike="noStrike" dirty="0">
                          <a:effectLst/>
                        </a:rPr>
                        <a:t>6900</a:t>
                      </a:r>
                      <a:endParaRPr lang="en-GB" sz="12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a:txBody>
                    <a:bodyPr/>
                    <a:lstStyle/>
                    <a:p>
                      <a:pPr algn="ctr" fontAlgn="b"/>
                      <a:r>
                        <a:rPr lang="en-GB" sz="1200" b="1" u="none" strike="noStrike" dirty="0">
                          <a:effectLst/>
                        </a:rPr>
                        <a:t>2178</a:t>
                      </a:r>
                      <a:endParaRPr lang="en-GB" sz="12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a:txBody>
                    <a:bodyPr/>
                    <a:lstStyle/>
                    <a:p>
                      <a:pPr algn="ctr" rtl="0" fontAlgn="b"/>
                      <a:r>
                        <a:rPr lang="en-GB" sz="1200" b="1" u="none" strike="noStrike" dirty="0">
                          <a:effectLst/>
                        </a:rPr>
                        <a:t>5750</a:t>
                      </a:r>
                      <a:endParaRPr lang="en-GB" sz="12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a:txBody>
                    <a:bodyPr/>
                    <a:lstStyle/>
                    <a:p>
                      <a:pPr algn="ctr" fontAlgn="b"/>
                      <a:r>
                        <a:rPr lang="en-GB" sz="1200" b="1" u="none" strike="noStrike" dirty="0">
                          <a:effectLst/>
                        </a:rPr>
                        <a:t>2154</a:t>
                      </a:r>
                      <a:endParaRPr lang="en-GB" sz="12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a:txBody>
                    <a:bodyPr/>
                    <a:lstStyle/>
                    <a:p>
                      <a:pPr algn="ctr" rtl="0" fontAlgn="b"/>
                      <a:r>
                        <a:rPr lang="en-GB" sz="1200" b="1" u="none" strike="noStrike" dirty="0">
                          <a:effectLst/>
                        </a:rPr>
                        <a:t>6338</a:t>
                      </a:r>
                      <a:endParaRPr lang="en-GB" sz="12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a:txBody>
                    <a:bodyPr/>
                    <a:lstStyle/>
                    <a:p>
                      <a:pPr algn="ctr" fontAlgn="b"/>
                      <a:r>
                        <a:rPr lang="en-GB" sz="1200" b="1" u="none" strike="noStrike" dirty="0">
                          <a:effectLst/>
                        </a:rPr>
                        <a:t>1969</a:t>
                      </a:r>
                      <a:endParaRPr lang="en-GB" sz="1200" b="1" i="0" u="none" strike="noStrike" dirty="0">
                        <a:solidFill>
                          <a:srgbClr val="000000"/>
                        </a:solidFill>
                        <a:effectLst/>
                        <a:latin typeface="Calibri"/>
                      </a:endParaRPr>
                    </a:p>
                  </a:txBody>
                  <a:tcPr marL="9525" marR="9525" marT="9525" marB="0" anchor="b">
                    <a:solidFill>
                      <a:schemeClr val="tx2">
                        <a:lumMod val="60000"/>
                        <a:lumOff val="40000"/>
                      </a:schemeClr>
                    </a:solidFill>
                  </a:tcPr>
                </a:tc>
                <a:extLst>
                  <a:ext uri="{0D108BD9-81ED-4DB2-BD59-A6C34878D82A}">
                    <a16:rowId xmlns:a16="http://schemas.microsoft.com/office/drawing/2014/main" xmlns="" val="1001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3354340490"/>
              </p:ext>
            </p:extLst>
          </p:nvPr>
        </p:nvGraphicFramePr>
        <p:xfrm>
          <a:off x="179512" y="3717032"/>
          <a:ext cx="8784976"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96CA8298-9D91-4CF9-AB6A-504DBB769D5D}" type="slidenum">
              <a:rPr lang="en-US" smtClean="0"/>
              <a:pPr/>
              <a:t>44</a:t>
            </a:fld>
            <a:endParaRPr lang="en-US" dirty="0"/>
          </a:p>
        </p:txBody>
      </p:sp>
    </p:spTree>
    <p:extLst>
      <p:ext uri="{BB962C8B-B14F-4D97-AF65-F5344CB8AC3E}">
        <p14:creationId xmlns:p14="http://schemas.microsoft.com/office/powerpoint/2010/main" xmlns="" val="275120668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46063" y="274638"/>
            <a:ext cx="8669337" cy="1143000"/>
          </a:xfrm>
        </p:spPr>
        <p:txBody>
          <a:bodyPr/>
          <a:lstStyle/>
          <a:p>
            <a:r>
              <a:rPr lang="en-ZA" altLang="en-US" sz="2800" b="1" dirty="0" smtClean="0">
                <a:ea typeface="ＭＳ Ｐゴシック" pitchFamily="34" charset="-128"/>
              </a:rPr>
              <a:t>TOP 3 REPORTED INCIDENTS BY SECTOR</a:t>
            </a:r>
            <a:endParaRPr lang="en-ZA" altLang="en-US" sz="2800" b="1"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71493723"/>
              </p:ext>
            </p:extLst>
          </p:nvPr>
        </p:nvGraphicFramePr>
        <p:xfrm>
          <a:off x="251520" y="1340768"/>
          <a:ext cx="8640959" cy="1872209"/>
        </p:xfrm>
        <a:graphic>
          <a:graphicData uri="http://schemas.openxmlformats.org/drawingml/2006/table">
            <a:tbl>
              <a:tblPr>
                <a:tableStyleId>{5C22544A-7EE6-4342-B048-85BDC9FD1C3A}</a:tableStyleId>
              </a:tblPr>
              <a:tblGrid>
                <a:gridCol w="2467469">
                  <a:extLst>
                    <a:ext uri="{9D8B030D-6E8A-4147-A177-3AD203B41FA5}">
                      <a16:colId xmlns:a16="http://schemas.microsoft.com/office/drawing/2014/main" xmlns="" val="20000"/>
                    </a:ext>
                  </a:extLst>
                </a:gridCol>
                <a:gridCol w="1522890">
                  <a:extLst>
                    <a:ext uri="{9D8B030D-6E8A-4147-A177-3AD203B41FA5}">
                      <a16:colId xmlns:a16="http://schemas.microsoft.com/office/drawing/2014/main" xmlns="" val="20001"/>
                    </a:ext>
                  </a:extLst>
                </a:gridCol>
                <a:gridCol w="1310842">
                  <a:extLst>
                    <a:ext uri="{9D8B030D-6E8A-4147-A177-3AD203B41FA5}">
                      <a16:colId xmlns:a16="http://schemas.microsoft.com/office/drawing/2014/main" xmlns="" val="20002"/>
                    </a:ext>
                  </a:extLst>
                </a:gridCol>
                <a:gridCol w="1156626">
                  <a:extLst>
                    <a:ext uri="{9D8B030D-6E8A-4147-A177-3AD203B41FA5}">
                      <a16:colId xmlns:a16="http://schemas.microsoft.com/office/drawing/2014/main" xmlns="" val="20003"/>
                    </a:ext>
                  </a:extLst>
                </a:gridCol>
                <a:gridCol w="1257831">
                  <a:extLst>
                    <a:ext uri="{9D8B030D-6E8A-4147-A177-3AD203B41FA5}">
                      <a16:colId xmlns:a16="http://schemas.microsoft.com/office/drawing/2014/main" xmlns="" val="20004"/>
                    </a:ext>
                  </a:extLst>
                </a:gridCol>
                <a:gridCol w="925301">
                  <a:extLst>
                    <a:ext uri="{9D8B030D-6E8A-4147-A177-3AD203B41FA5}">
                      <a16:colId xmlns:a16="http://schemas.microsoft.com/office/drawing/2014/main" xmlns="" val="20005"/>
                    </a:ext>
                  </a:extLst>
                </a:gridCol>
              </a:tblGrid>
              <a:tr h="423638">
                <a:tc>
                  <a:txBody>
                    <a:bodyPr/>
                    <a:lstStyle/>
                    <a:p>
                      <a:pPr algn="l" fontAlgn="ctr"/>
                      <a:r>
                        <a:rPr lang="en-GB" sz="1600" u="none" strike="noStrike" dirty="0">
                          <a:effectLst/>
                        </a:rPr>
                        <a:t> </a:t>
                      </a:r>
                      <a:endParaRPr lang="en-GB" sz="1600" b="0" i="0" u="none" strike="noStrike" dirty="0">
                        <a:solidFill>
                          <a:srgbClr val="222222"/>
                        </a:solidFill>
                        <a:effectLst/>
                        <a:latin typeface="Arial"/>
                      </a:endParaRP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l" fontAlgn="ctr"/>
                      <a:r>
                        <a:rPr lang="en-GB" sz="1600" b="1" u="none" strike="noStrike" dirty="0">
                          <a:effectLst/>
                        </a:rPr>
                        <a:t>Total/Sector</a:t>
                      </a:r>
                      <a:endParaRPr lang="en-GB" sz="1600" b="1" i="0" u="none" strike="noStrike" dirty="0">
                        <a:solidFill>
                          <a:srgbClr val="000000"/>
                        </a:solidFill>
                        <a:effectLst/>
                        <a:latin typeface="Arial"/>
                      </a:endParaRP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ctr"/>
                      <a:r>
                        <a:rPr lang="en-GB" sz="1600" b="1" i="0" u="none" strike="noStrike" dirty="0" smtClean="0">
                          <a:solidFill>
                            <a:schemeClr val="dk1"/>
                          </a:solidFill>
                          <a:effectLst/>
                          <a:latin typeface="+mn-lt"/>
                        </a:rPr>
                        <a:t>WC</a:t>
                      </a:r>
                      <a:endParaRPr lang="en-GB" sz="1600" b="1" i="0" u="none" strike="noStrike" dirty="0">
                        <a:solidFill>
                          <a:srgbClr val="000000"/>
                        </a:solidFill>
                        <a:effectLst/>
                        <a:latin typeface="Arial"/>
                      </a:endParaRP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rPr>
                        <a:t>GP</a:t>
                      </a:r>
                      <a:endParaRPr lang="en-GB" sz="1600" b="1" i="0" u="none" strike="noStrike" dirty="0">
                        <a:solidFill>
                          <a:srgbClr val="000000"/>
                        </a:solidFill>
                        <a:effectLst/>
                        <a:latin typeface="Arial"/>
                      </a:endParaRP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rPr>
                        <a:t>KZN</a:t>
                      </a:r>
                      <a:endParaRPr lang="en-GB" sz="1600" b="1" i="0" u="none" strike="noStrike" dirty="0">
                        <a:solidFill>
                          <a:srgbClr val="000000"/>
                        </a:solidFill>
                        <a:effectLst/>
                        <a:latin typeface="Arial"/>
                      </a:endParaRP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rPr>
                        <a:t>LP</a:t>
                      </a:r>
                      <a:endParaRPr lang="en-GB" sz="1600" b="1" i="0" u="none" strike="noStrike" dirty="0">
                        <a:solidFill>
                          <a:srgbClr val="000000"/>
                        </a:solidFill>
                        <a:effectLst/>
                        <a:latin typeface="Arial"/>
                      </a:endParaRPr>
                    </a:p>
                  </a:txBody>
                  <a:tcPr marL="9525" marR="9525" marT="9525"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86981">
                <a:tc>
                  <a:txBody>
                    <a:bodyPr/>
                    <a:lstStyle/>
                    <a:p>
                      <a:pPr algn="ctr" rtl="0" fontAlgn="b"/>
                      <a:r>
                        <a:rPr lang="en-GB" sz="1600" u="none" strike="noStrike" dirty="0">
                          <a:effectLst/>
                        </a:rPr>
                        <a:t>Construction</a:t>
                      </a:r>
                      <a:endParaRPr lang="en-GB" sz="1600" b="0" i="0" u="none" strike="noStrike" dirty="0">
                        <a:solidFill>
                          <a:srgbClr val="000000"/>
                        </a:solidFill>
                        <a:effectLst/>
                        <a:latin typeface="Arial"/>
                      </a:endParaRPr>
                    </a:p>
                  </a:txBody>
                  <a:tcPr marL="9525" marR="9525" marT="9525" marB="0" anchor="b">
                    <a:lnT w="6350" cap="flat" cmpd="sng" algn="ctr">
                      <a:solidFill>
                        <a:schemeClr val="tx1"/>
                      </a:solidFill>
                      <a:prstDash val="solid"/>
                      <a:round/>
                      <a:headEnd type="none" w="med" len="med"/>
                      <a:tailEnd type="none" w="med" len="med"/>
                    </a:lnT>
                  </a:tcPr>
                </a:tc>
                <a:tc>
                  <a:txBody>
                    <a:bodyPr/>
                    <a:lstStyle/>
                    <a:p>
                      <a:pPr algn="ctr" fontAlgn="b"/>
                      <a:r>
                        <a:rPr lang="en-GB" sz="1600" u="none" strike="noStrike" dirty="0">
                          <a:effectLst/>
                        </a:rPr>
                        <a:t>66</a:t>
                      </a:r>
                      <a:endParaRPr lang="en-GB" sz="1600" b="0" i="0" u="none" strike="noStrike" dirty="0">
                        <a:solidFill>
                          <a:srgbClr val="000000"/>
                        </a:solidFill>
                        <a:effectLst/>
                        <a:latin typeface="Arial"/>
                      </a:endParaRPr>
                    </a:p>
                  </a:txBody>
                  <a:tcPr marL="9525" marR="9525" marT="9525" marB="0" anchor="b">
                    <a:lnT w="6350" cap="flat" cmpd="sng" algn="ctr">
                      <a:solidFill>
                        <a:schemeClr val="tx1"/>
                      </a:solidFill>
                      <a:prstDash val="solid"/>
                      <a:round/>
                      <a:headEnd type="none" w="med" len="med"/>
                      <a:tailEnd type="none" w="med" len="med"/>
                    </a:lnT>
                  </a:tcPr>
                </a:tc>
                <a:tc>
                  <a:txBody>
                    <a:bodyPr/>
                    <a:lstStyle/>
                    <a:p>
                      <a:pPr algn="ctr" fontAlgn="b"/>
                      <a:r>
                        <a:rPr lang="en-GB" sz="1600" u="none" strike="noStrike" dirty="0">
                          <a:effectLst/>
                        </a:rPr>
                        <a:t>11</a:t>
                      </a:r>
                      <a:endParaRPr lang="en-GB" sz="1600" b="0" i="0" u="none" strike="noStrike" dirty="0">
                        <a:solidFill>
                          <a:srgbClr val="000000"/>
                        </a:solidFill>
                        <a:effectLst/>
                        <a:latin typeface="Arial"/>
                      </a:endParaRPr>
                    </a:p>
                  </a:txBody>
                  <a:tcPr marL="9525" marR="9525" marT="9525" marB="0" anchor="b">
                    <a:lnT w="6350" cap="flat" cmpd="sng" algn="ctr">
                      <a:solidFill>
                        <a:schemeClr val="tx1"/>
                      </a:solidFill>
                      <a:prstDash val="solid"/>
                      <a:round/>
                      <a:headEnd type="none" w="med" len="med"/>
                      <a:tailEnd type="none" w="med" len="med"/>
                    </a:lnT>
                  </a:tcPr>
                </a:tc>
                <a:tc>
                  <a:txBody>
                    <a:bodyPr/>
                    <a:lstStyle/>
                    <a:p>
                      <a:pPr algn="ctr" fontAlgn="b"/>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b">
                    <a:lnT w="6350" cap="flat" cmpd="sng" algn="ctr">
                      <a:solidFill>
                        <a:schemeClr val="tx1"/>
                      </a:solidFill>
                      <a:prstDash val="solid"/>
                      <a:round/>
                      <a:headEnd type="none" w="med" len="med"/>
                      <a:tailEnd type="none" w="med" len="med"/>
                    </a:lnT>
                  </a:tcPr>
                </a:tc>
                <a:tc>
                  <a:txBody>
                    <a:bodyPr/>
                    <a:lstStyle/>
                    <a:p>
                      <a:pPr algn="ctr" fontAlgn="ctr"/>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ctr"/>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286981">
                <a:tc>
                  <a:txBody>
                    <a:bodyPr/>
                    <a:lstStyle/>
                    <a:p>
                      <a:pPr algn="ctr" rtl="0" fontAlgn="b"/>
                      <a:r>
                        <a:rPr lang="en-GB" sz="1600" u="none" strike="noStrike" dirty="0">
                          <a:effectLst/>
                        </a:rPr>
                        <a:t>Manufacturing</a:t>
                      </a:r>
                      <a:endParaRPr lang="en-GB" sz="1600" b="0" i="0" u="none" strike="noStrike" dirty="0">
                        <a:solidFill>
                          <a:srgbClr val="000000"/>
                        </a:solidFill>
                        <a:effectLst/>
                        <a:latin typeface="Arial"/>
                      </a:endParaRPr>
                    </a:p>
                  </a:txBody>
                  <a:tcPr marL="9525" marR="9525" marT="9525" marB="0" anchor="b"/>
                </a:tc>
                <a:tc>
                  <a:txBody>
                    <a:bodyPr/>
                    <a:lstStyle/>
                    <a:p>
                      <a:pPr algn="ctr" fontAlgn="b"/>
                      <a:r>
                        <a:rPr lang="en-GB" sz="1600" u="none" strike="noStrike" dirty="0">
                          <a:effectLst/>
                        </a:rPr>
                        <a:t>93</a:t>
                      </a:r>
                      <a:endParaRPr lang="en-GB" sz="1600" b="0" i="0" u="none" strike="noStrike" dirty="0">
                        <a:solidFill>
                          <a:srgbClr val="000000"/>
                        </a:solidFill>
                        <a:effectLst/>
                        <a:latin typeface="Arial"/>
                      </a:endParaRPr>
                    </a:p>
                  </a:txBody>
                  <a:tcPr marL="9525" marR="9525" marT="9525" marB="0" anchor="b"/>
                </a:tc>
                <a:tc>
                  <a:txBody>
                    <a:bodyPr/>
                    <a:lstStyle/>
                    <a:p>
                      <a:pPr algn="ctr" fontAlgn="b"/>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b"/>
                </a:tc>
                <a:tc>
                  <a:txBody>
                    <a:bodyPr/>
                    <a:lstStyle/>
                    <a:p>
                      <a:pPr algn="ctr" fontAlgn="b"/>
                      <a:r>
                        <a:rPr lang="en-GB" sz="1600" u="none" strike="noStrike" dirty="0">
                          <a:effectLst/>
                        </a:rPr>
                        <a:t>20</a:t>
                      </a:r>
                      <a:endParaRPr lang="en-GB" sz="1600" b="0" i="0" u="none" strike="noStrike" dirty="0">
                        <a:solidFill>
                          <a:srgbClr val="000000"/>
                        </a:solidFill>
                        <a:effectLst/>
                        <a:latin typeface="Arial"/>
                      </a:endParaRPr>
                    </a:p>
                  </a:txBody>
                  <a:tcPr marL="9525" marR="9525" marT="9525" marB="0" anchor="b"/>
                </a:tc>
                <a:tc>
                  <a:txBody>
                    <a:bodyPr/>
                    <a:lstStyle/>
                    <a:p>
                      <a:pPr algn="ctr" fontAlgn="ctr"/>
                      <a:r>
                        <a:rPr lang="en-GB" sz="1600" u="none" strike="noStrike" dirty="0">
                          <a:effectLst/>
                        </a:rPr>
                        <a:t>28</a:t>
                      </a:r>
                      <a:endParaRPr lang="en-GB" sz="1600" b="0" i="0" u="none" strike="noStrike" dirty="0">
                        <a:solidFill>
                          <a:srgbClr val="000000"/>
                        </a:solidFill>
                        <a:effectLst/>
                        <a:latin typeface="Arial"/>
                      </a:endParaRPr>
                    </a:p>
                  </a:txBody>
                  <a:tcPr marL="9525" marR="9525" marT="9525" marB="0" anchor="ctr"/>
                </a:tc>
                <a:tc>
                  <a:txBody>
                    <a:bodyPr/>
                    <a:lstStyle/>
                    <a:p>
                      <a:pPr algn="ctr" fontAlgn="ctr"/>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xmlns="" val="10002"/>
                  </a:ext>
                </a:extLst>
              </a:tr>
              <a:tr h="286981">
                <a:tc>
                  <a:txBody>
                    <a:bodyPr/>
                    <a:lstStyle/>
                    <a:p>
                      <a:pPr algn="ctr" rtl="0" fontAlgn="b"/>
                      <a:r>
                        <a:rPr lang="en-GB" sz="1600" u="none" strike="noStrike" dirty="0">
                          <a:effectLst/>
                        </a:rPr>
                        <a:t>Iron and Steel</a:t>
                      </a:r>
                      <a:endParaRPr lang="en-GB" sz="1600" b="0" i="0" u="none" strike="noStrike" dirty="0">
                        <a:solidFill>
                          <a:srgbClr val="000000"/>
                        </a:solidFill>
                        <a:effectLst/>
                        <a:latin typeface="Arial"/>
                      </a:endParaRPr>
                    </a:p>
                  </a:txBody>
                  <a:tcPr marL="9525" marR="9525" marT="9525" marB="0" anchor="b"/>
                </a:tc>
                <a:tc>
                  <a:txBody>
                    <a:bodyPr/>
                    <a:lstStyle/>
                    <a:p>
                      <a:pPr algn="ctr" fontAlgn="b"/>
                      <a:r>
                        <a:rPr lang="en-GB" sz="1600" u="none" strike="noStrike" dirty="0">
                          <a:effectLst/>
                        </a:rPr>
                        <a:t>44</a:t>
                      </a:r>
                      <a:endParaRPr lang="en-GB" sz="1600" b="0" i="0" u="none" strike="noStrike" dirty="0">
                        <a:solidFill>
                          <a:srgbClr val="000000"/>
                        </a:solidFill>
                        <a:effectLst/>
                        <a:latin typeface="Arial"/>
                      </a:endParaRPr>
                    </a:p>
                  </a:txBody>
                  <a:tcPr marL="9525" marR="9525" marT="9525" marB="0" anchor="b"/>
                </a:tc>
                <a:tc>
                  <a:txBody>
                    <a:bodyPr/>
                    <a:lstStyle/>
                    <a:p>
                      <a:pPr algn="ctr" fontAlgn="b"/>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b"/>
                </a:tc>
                <a:tc>
                  <a:txBody>
                    <a:bodyPr/>
                    <a:lstStyle/>
                    <a:p>
                      <a:pPr algn="ctr" fontAlgn="b"/>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b"/>
                </a:tc>
                <a:tc>
                  <a:txBody>
                    <a:bodyPr/>
                    <a:lstStyle/>
                    <a:p>
                      <a:pPr algn="ctr" fontAlgn="ctr"/>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ctr"/>
                </a:tc>
                <a:tc>
                  <a:txBody>
                    <a:bodyPr/>
                    <a:lstStyle/>
                    <a:p>
                      <a:pPr algn="ctr" fontAlgn="ctr"/>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xmlns="" val="10003"/>
                  </a:ext>
                </a:extLst>
              </a:tr>
              <a:tr h="286981">
                <a:tc>
                  <a:txBody>
                    <a:bodyPr/>
                    <a:lstStyle/>
                    <a:p>
                      <a:pPr algn="ctr" rtl="0" fontAlgn="ctr"/>
                      <a:r>
                        <a:rPr lang="en-GB" sz="1600" u="none" strike="noStrike" dirty="0">
                          <a:effectLst/>
                        </a:rPr>
                        <a:t>Other</a:t>
                      </a:r>
                      <a:endParaRPr lang="en-GB" sz="1600" b="0" i="0" u="none" strike="noStrike" dirty="0">
                        <a:solidFill>
                          <a:srgbClr val="000000"/>
                        </a:solidFill>
                        <a:effectLst/>
                        <a:latin typeface="Arial"/>
                      </a:endParaRPr>
                    </a:p>
                  </a:txBody>
                  <a:tcPr marL="9525" marR="9525" marT="9525" marB="0" anchor="ctr"/>
                </a:tc>
                <a:tc>
                  <a:txBody>
                    <a:bodyPr/>
                    <a:lstStyle/>
                    <a:p>
                      <a:pPr algn="ctr" fontAlgn="b"/>
                      <a:r>
                        <a:rPr lang="en-GB" sz="1600" u="none" strike="noStrike" dirty="0">
                          <a:effectLst/>
                        </a:rPr>
                        <a:t>83</a:t>
                      </a:r>
                      <a:endParaRPr lang="en-GB" sz="1600" b="0" i="0" u="none" strike="noStrike" dirty="0">
                        <a:solidFill>
                          <a:srgbClr val="000000"/>
                        </a:solidFill>
                        <a:effectLst/>
                        <a:latin typeface="Arial"/>
                      </a:endParaRPr>
                    </a:p>
                  </a:txBody>
                  <a:tcPr marL="9525" marR="9525" marT="9525" marB="0" anchor="b"/>
                </a:tc>
                <a:tc>
                  <a:txBody>
                    <a:bodyPr/>
                    <a:lstStyle/>
                    <a:p>
                      <a:pPr algn="ctr" fontAlgn="b"/>
                      <a:r>
                        <a:rPr lang="en-GB" sz="1600" u="none" strike="noStrike" dirty="0">
                          <a:effectLst/>
                        </a:rPr>
                        <a:t>29</a:t>
                      </a:r>
                      <a:endParaRPr lang="en-GB" sz="1600" b="0" i="0" u="none" strike="noStrike" dirty="0">
                        <a:solidFill>
                          <a:srgbClr val="000000"/>
                        </a:solidFill>
                        <a:effectLst/>
                        <a:latin typeface="Arial"/>
                      </a:endParaRPr>
                    </a:p>
                  </a:txBody>
                  <a:tcPr marL="9525" marR="9525" marT="9525" marB="0" anchor="b"/>
                </a:tc>
                <a:tc>
                  <a:txBody>
                    <a:bodyPr/>
                    <a:lstStyle/>
                    <a:p>
                      <a:pPr algn="ctr" fontAlgn="b"/>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b"/>
                </a:tc>
                <a:tc>
                  <a:txBody>
                    <a:bodyPr/>
                    <a:lstStyle/>
                    <a:p>
                      <a:pPr algn="ctr" fontAlgn="ctr"/>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ctr"/>
                </a:tc>
                <a:tc>
                  <a:txBody>
                    <a:bodyPr/>
                    <a:lstStyle/>
                    <a:p>
                      <a:pPr algn="ctr" fontAlgn="ctr"/>
                      <a:r>
                        <a:rPr lang="en-GB" sz="1600" u="none" strike="noStrike" dirty="0">
                          <a:effectLst/>
                        </a:rPr>
                        <a:t>17</a:t>
                      </a:r>
                      <a:endParaRPr lang="en-GB" sz="16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xmlns="" val="10004"/>
                  </a:ext>
                </a:extLst>
              </a:tr>
              <a:tr h="300647">
                <a:tc>
                  <a:txBody>
                    <a:bodyPr/>
                    <a:lstStyle/>
                    <a:p>
                      <a:pPr algn="ctr" fontAlgn="ctr"/>
                      <a:r>
                        <a:rPr lang="en-GB" sz="1600" u="none" strike="noStrike" dirty="0">
                          <a:effectLst/>
                        </a:rPr>
                        <a:t>TES </a:t>
                      </a:r>
                      <a:endParaRPr lang="en-GB" sz="1600" b="0" i="0" u="none" strike="noStrike" dirty="0">
                        <a:solidFill>
                          <a:srgbClr val="222222"/>
                        </a:solidFill>
                        <a:effectLst/>
                        <a:latin typeface="Arial"/>
                      </a:endParaRPr>
                    </a:p>
                  </a:txBody>
                  <a:tcPr marL="9525" marR="9525" marT="9525" marB="0" anchor="ctr"/>
                </a:tc>
                <a:tc>
                  <a:txBody>
                    <a:bodyPr/>
                    <a:lstStyle/>
                    <a:p>
                      <a:pPr algn="ctr" fontAlgn="b"/>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b"/>
                </a:tc>
                <a:tc>
                  <a:txBody>
                    <a:bodyPr/>
                    <a:lstStyle/>
                    <a:p>
                      <a:pPr algn="ctr" fontAlgn="b"/>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b"/>
                </a:tc>
                <a:tc>
                  <a:txBody>
                    <a:bodyPr/>
                    <a:lstStyle/>
                    <a:p>
                      <a:pPr algn="ctr" fontAlgn="b"/>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b"/>
                </a:tc>
                <a:tc>
                  <a:txBody>
                    <a:bodyPr/>
                    <a:lstStyle/>
                    <a:p>
                      <a:pPr algn="ctr" fontAlgn="ctr"/>
                      <a:r>
                        <a:rPr lang="en-GB" sz="1600" u="none" strike="noStrike" dirty="0">
                          <a:effectLst/>
                        </a:rPr>
                        <a:t>18</a:t>
                      </a:r>
                      <a:endParaRPr lang="en-GB" sz="1600" b="0" i="0" u="none" strike="noStrike" dirty="0">
                        <a:solidFill>
                          <a:srgbClr val="000000"/>
                        </a:solidFill>
                        <a:effectLst/>
                        <a:latin typeface="Arial"/>
                      </a:endParaRPr>
                    </a:p>
                  </a:txBody>
                  <a:tcPr marL="9525" marR="9525" marT="9525" marB="0" anchor="ctr"/>
                </a:tc>
                <a:tc>
                  <a:txBody>
                    <a:bodyPr/>
                    <a:lstStyle/>
                    <a:p>
                      <a:pPr algn="ctr" fontAlgn="ctr"/>
                      <a:r>
                        <a:rPr lang="en-GB" sz="1600" u="none" strike="noStrike" dirty="0">
                          <a:effectLst/>
                        </a:rPr>
                        <a:t> </a:t>
                      </a:r>
                      <a:endParaRPr lang="en-GB" sz="16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xmlns="" val="10005"/>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3337547663"/>
              </p:ext>
            </p:extLst>
          </p:nvPr>
        </p:nvGraphicFramePr>
        <p:xfrm>
          <a:off x="251520" y="3284984"/>
          <a:ext cx="8640960"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pPr/>
              <a:t>45</a:t>
            </a:fld>
            <a:endParaRPr lang="en-US" dirty="0"/>
          </a:p>
        </p:txBody>
      </p:sp>
    </p:spTree>
    <p:extLst>
      <p:ext uri="{BB962C8B-B14F-4D97-AF65-F5344CB8AC3E}">
        <p14:creationId xmlns:p14="http://schemas.microsoft.com/office/powerpoint/2010/main" xmlns="" val="171383042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800" b="1" dirty="0">
                <a:ea typeface="ＭＳ Ｐゴシック" pitchFamily="34" charset="-128"/>
              </a:rPr>
              <a:t>TOP 3 REPORTED INCIDENTS BY SECTOR</a:t>
            </a:r>
            <a:endParaRPr lang="en-GB" sz="2800" dirty="0"/>
          </a:p>
        </p:txBody>
      </p:sp>
      <p:sp>
        <p:nvSpPr>
          <p:cNvPr id="3" name="Content Placeholder 2"/>
          <p:cNvSpPr>
            <a:spLocks noGrp="1"/>
          </p:cNvSpPr>
          <p:nvPr>
            <p:ph idx="1"/>
          </p:nvPr>
        </p:nvSpPr>
        <p:spPr>
          <a:xfrm>
            <a:off x="467544" y="1772816"/>
            <a:ext cx="8229600" cy="4525963"/>
          </a:xfrm>
        </p:spPr>
        <p:txBody>
          <a:bodyPr/>
          <a:lstStyle/>
          <a:p>
            <a:r>
              <a:rPr lang="en-ZA" dirty="0" smtClean="0"/>
              <a:t>It is quite significant that in most instances the number of incidents reported Quarter after Quarter are in the same sectors in the main.</a:t>
            </a:r>
            <a:endParaRPr lang="en-GB"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46</a:t>
            </a:fld>
            <a:endParaRPr lang="en-US" dirty="0"/>
          </a:p>
        </p:txBody>
      </p:sp>
    </p:spTree>
    <p:extLst>
      <p:ext uri="{BB962C8B-B14F-4D97-AF65-F5344CB8AC3E}">
        <p14:creationId xmlns:p14="http://schemas.microsoft.com/office/powerpoint/2010/main" xmlns="" val="328545962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ZA" sz="2800" b="1" dirty="0" smtClean="0"/>
              <a:t>TOP 3 INCIDENTS PER PROVINCE Q4</a:t>
            </a:r>
            <a:endParaRPr lang="en-GB"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98132934"/>
              </p:ext>
            </p:extLst>
          </p:nvPr>
        </p:nvGraphicFramePr>
        <p:xfrm>
          <a:off x="179512" y="1196752"/>
          <a:ext cx="8784976" cy="1721916"/>
        </p:xfrm>
        <a:graphic>
          <a:graphicData uri="http://schemas.openxmlformats.org/drawingml/2006/table">
            <a:tbl>
              <a:tblPr>
                <a:tableStyleId>{5C22544A-7EE6-4342-B048-85BDC9FD1C3A}</a:tableStyleId>
              </a:tblPr>
              <a:tblGrid>
                <a:gridCol w="1596629">
                  <a:extLst>
                    <a:ext uri="{9D8B030D-6E8A-4147-A177-3AD203B41FA5}">
                      <a16:colId xmlns:a16="http://schemas.microsoft.com/office/drawing/2014/main" xmlns="" val="20000"/>
                    </a:ext>
                  </a:extLst>
                </a:gridCol>
                <a:gridCol w="940977">
                  <a:extLst>
                    <a:ext uri="{9D8B030D-6E8A-4147-A177-3AD203B41FA5}">
                      <a16:colId xmlns:a16="http://schemas.microsoft.com/office/drawing/2014/main" xmlns="" val="20001"/>
                    </a:ext>
                  </a:extLst>
                </a:gridCol>
                <a:gridCol w="809955">
                  <a:extLst>
                    <a:ext uri="{9D8B030D-6E8A-4147-A177-3AD203B41FA5}">
                      <a16:colId xmlns:a16="http://schemas.microsoft.com/office/drawing/2014/main" xmlns="" val="20002"/>
                    </a:ext>
                  </a:extLst>
                </a:gridCol>
                <a:gridCol w="714666">
                  <a:extLst>
                    <a:ext uri="{9D8B030D-6E8A-4147-A177-3AD203B41FA5}">
                      <a16:colId xmlns:a16="http://schemas.microsoft.com/office/drawing/2014/main" xmlns="" val="20003"/>
                    </a:ext>
                  </a:extLst>
                </a:gridCol>
                <a:gridCol w="777200">
                  <a:extLst>
                    <a:ext uri="{9D8B030D-6E8A-4147-A177-3AD203B41FA5}">
                      <a16:colId xmlns:a16="http://schemas.microsoft.com/office/drawing/2014/main" xmlns="" val="20004"/>
                    </a:ext>
                  </a:extLst>
                </a:gridCol>
                <a:gridCol w="571732">
                  <a:extLst>
                    <a:ext uri="{9D8B030D-6E8A-4147-A177-3AD203B41FA5}">
                      <a16:colId xmlns:a16="http://schemas.microsoft.com/office/drawing/2014/main" xmlns="" val="20005"/>
                    </a:ext>
                  </a:extLst>
                </a:gridCol>
                <a:gridCol w="741466">
                  <a:extLst>
                    <a:ext uri="{9D8B030D-6E8A-4147-A177-3AD203B41FA5}">
                      <a16:colId xmlns:a16="http://schemas.microsoft.com/office/drawing/2014/main" xmlns="" val="20006"/>
                    </a:ext>
                  </a:extLst>
                </a:gridCol>
                <a:gridCol w="571732">
                  <a:extLst>
                    <a:ext uri="{9D8B030D-6E8A-4147-A177-3AD203B41FA5}">
                      <a16:colId xmlns:a16="http://schemas.microsoft.com/office/drawing/2014/main" xmlns="" val="20007"/>
                    </a:ext>
                  </a:extLst>
                </a:gridCol>
                <a:gridCol w="750399">
                  <a:extLst>
                    <a:ext uri="{9D8B030D-6E8A-4147-A177-3AD203B41FA5}">
                      <a16:colId xmlns:a16="http://schemas.microsoft.com/office/drawing/2014/main" xmlns="" val="20008"/>
                    </a:ext>
                  </a:extLst>
                </a:gridCol>
                <a:gridCol w="571732">
                  <a:extLst>
                    <a:ext uri="{9D8B030D-6E8A-4147-A177-3AD203B41FA5}">
                      <a16:colId xmlns:a16="http://schemas.microsoft.com/office/drawing/2014/main" xmlns="" val="20009"/>
                    </a:ext>
                  </a:extLst>
                </a:gridCol>
                <a:gridCol w="738488">
                  <a:extLst>
                    <a:ext uri="{9D8B030D-6E8A-4147-A177-3AD203B41FA5}">
                      <a16:colId xmlns:a16="http://schemas.microsoft.com/office/drawing/2014/main" xmlns="" val="20010"/>
                    </a:ext>
                  </a:extLst>
                </a:gridCol>
              </a:tblGrid>
              <a:tr h="185757">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LP</a:t>
                      </a:r>
                      <a:endParaRPr lang="en-GB" sz="1200" b="1" i="0" u="none" strike="noStrike" dirty="0">
                        <a:solidFill>
                          <a:srgbClr val="000000"/>
                        </a:solidFill>
                        <a:effectLst/>
                        <a:latin typeface="Calibri"/>
                      </a:endParaRPr>
                    </a:p>
                  </a:txBody>
                  <a:tcPr marL="8444" marR="8444" marT="8444"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WC</a:t>
                      </a:r>
                      <a:endParaRPr lang="en-GB" sz="1200" b="1" i="0" u="none" strike="noStrike" dirty="0">
                        <a:solidFill>
                          <a:srgbClr val="000000"/>
                        </a:solidFill>
                        <a:effectLst/>
                        <a:latin typeface="Calibri"/>
                      </a:endParaRPr>
                    </a:p>
                  </a:txBody>
                  <a:tcPr marL="8444" marR="8444" marT="8444"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GP</a:t>
                      </a:r>
                      <a:endParaRPr lang="en-GB" sz="1200" b="1" i="0" u="none" strike="noStrike" dirty="0">
                        <a:solidFill>
                          <a:srgbClr val="000000"/>
                        </a:solidFill>
                        <a:effectLst/>
                        <a:latin typeface="Calibri"/>
                      </a:endParaRPr>
                    </a:p>
                  </a:txBody>
                  <a:tcPr marL="8444" marR="8444" marT="8444"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EC</a:t>
                      </a:r>
                      <a:endParaRPr lang="en-GB" sz="1200" b="1" i="0" u="none" strike="noStrike" dirty="0">
                        <a:solidFill>
                          <a:srgbClr val="000000"/>
                        </a:solidFill>
                        <a:effectLst/>
                        <a:latin typeface="Calibri"/>
                      </a:endParaRPr>
                    </a:p>
                  </a:txBody>
                  <a:tcPr marL="8444" marR="8444" marT="8444"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NC</a:t>
                      </a:r>
                      <a:endParaRPr lang="en-GB" sz="1200" b="1" i="0" u="none" strike="noStrike" dirty="0">
                        <a:solidFill>
                          <a:srgbClr val="000000"/>
                        </a:solidFill>
                        <a:effectLst/>
                        <a:latin typeface="Calibri"/>
                      </a:endParaRPr>
                    </a:p>
                  </a:txBody>
                  <a:tcPr marL="8444" marR="8444" marT="8444"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NW</a:t>
                      </a:r>
                      <a:endParaRPr lang="en-GB" sz="1200" b="1" i="0" u="none" strike="noStrike" dirty="0">
                        <a:solidFill>
                          <a:srgbClr val="000000"/>
                        </a:solidFill>
                        <a:effectLst/>
                        <a:latin typeface="Calibri"/>
                      </a:endParaRPr>
                    </a:p>
                  </a:txBody>
                  <a:tcPr marL="8444" marR="8444" marT="8444"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FS</a:t>
                      </a:r>
                      <a:endParaRPr lang="en-GB" sz="1200" b="1" i="0" u="none" strike="noStrike" dirty="0">
                        <a:solidFill>
                          <a:srgbClr val="000000"/>
                        </a:solidFill>
                        <a:effectLst/>
                        <a:latin typeface="Calibri"/>
                      </a:endParaRPr>
                    </a:p>
                  </a:txBody>
                  <a:tcPr marL="8444" marR="8444" marT="8444"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KZN</a:t>
                      </a:r>
                      <a:endParaRPr lang="en-GB" sz="1200" b="1" i="0" u="none" strike="noStrike" dirty="0">
                        <a:solidFill>
                          <a:srgbClr val="000000"/>
                        </a:solidFill>
                        <a:effectLst/>
                        <a:latin typeface="Calibri"/>
                      </a:endParaRPr>
                    </a:p>
                  </a:txBody>
                  <a:tcPr marL="8444" marR="8444" marT="8444"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MPU</a:t>
                      </a:r>
                      <a:endParaRPr lang="en-GB" sz="1200" b="1" i="0" u="none" strike="noStrike" dirty="0">
                        <a:solidFill>
                          <a:srgbClr val="000000"/>
                        </a:solidFill>
                        <a:effectLst/>
                        <a:latin typeface="Calibri"/>
                      </a:endParaRPr>
                    </a:p>
                  </a:txBody>
                  <a:tcPr marL="8444" marR="8444" marT="8444" marB="0" anchor="b">
                    <a:lnB w="6350" cap="flat" cmpd="sng" algn="ctr">
                      <a:solidFill>
                        <a:schemeClr val="tx1"/>
                      </a:solidFill>
                      <a:prstDash val="solid"/>
                      <a:round/>
                      <a:headEnd type="none" w="med" len="med"/>
                      <a:tailEnd type="none" w="med" len="med"/>
                    </a:lnB>
                  </a:tcPr>
                </a:tc>
                <a:tc>
                  <a:txBody>
                    <a:bodyPr/>
                    <a:lstStyle/>
                    <a:p>
                      <a:pPr algn="ctr" rtl="0" fontAlgn="b"/>
                      <a:r>
                        <a:rPr lang="en-GB" sz="1200" b="1" u="none" strike="noStrike" dirty="0">
                          <a:effectLst/>
                        </a:rPr>
                        <a:t>Total </a:t>
                      </a:r>
                      <a:endParaRPr lang="en-GB" sz="1200" b="1" i="0" u="none" strike="noStrike" dirty="0">
                        <a:solidFill>
                          <a:srgbClr val="000000"/>
                        </a:solidFill>
                        <a:effectLst/>
                        <a:latin typeface="Calibri"/>
                      </a:endParaRPr>
                    </a:p>
                  </a:txBody>
                  <a:tcPr marL="8444" marR="8444" marT="8444" marB="0" anchor="b">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177314">
                <a:tc>
                  <a:txBody>
                    <a:bodyPr/>
                    <a:lstStyle/>
                    <a:p>
                      <a:pPr algn="ctr" rtl="0" fontAlgn="b"/>
                      <a:r>
                        <a:rPr lang="en-GB" sz="1200" b="1" u="none" strike="noStrike" dirty="0">
                          <a:effectLst/>
                        </a:rPr>
                        <a:t>Construction</a:t>
                      </a:r>
                      <a:endParaRPr lang="en-GB" sz="1200" b="1" i="0" u="none" strike="noStrike" dirty="0">
                        <a:solidFill>
                          <a:srgbClr val="000000"/>
                        </a:solidFill>
                        <a:effectLst/>
                        <a:latin typeface="Calibri"/>
                      </a:endParaRPr>
                    </a:p>
                  </a:txBody>
                  <a:tcPr marL="8444" marR="8444" marT="8444" marB="0" anchor="b">
                    <a:lnT w="6350" cap="flat" cmpd="sng" algn="ctr">
                      <a:solidFill>
                        <a:schemeClr val="tx1"/>
                      </a:solidFill>
                      <a:prstDash val="solid"/>
                      <a:round/>
                      <a:headEnd type="none" w="med" len="med"/>
                      <a:tailEnd type="none" w="med" len="med"/>
                    </a:lnT>
                  </a:tcPr>
                </a:tc>
                <a:tc>
                  <a:txBody>
                    <a:bodyPr/>
                    <a:lstStyle/>
                    <a:p>
                      <a:pPr algn="ctr" rtl="0" fontAlgn="b"/>
                      <a:r>
                        <a:rPr lang="en-GB" sz="1200" b="1" u="none" strike="noStrike" dirty="0">
                          <a:effectLst/>
                        </a:rPr>
                        <a:t>7</a:t>
                      </a:r>
                      <a:endParaRPr lang="en-GB" sz="1200" b="1" i="0" u="none" strike="noStrike" dirty="0">
                        <a:solidFill>
                          <a:srgbClr val="000000"/>
                        </a:solidFill>
                        <a:effectLst/>
                        <a:latin typeface="Calibri"/>
                      </a:endParaRPr>
                    </a:p>
                  </a:txBody>
                  <a:tcPr marL="8444" marR="8444" marT="8444" marB="0" anchor="b">
                    <a:lnT w="6350" cap="flat" cmpd="sng" algn="ctr">
                      <a:solidFill>
                        <a:schemeClr val="tx1"/>
                      </a:solidFill>
                      <a:prstDash val="solid"/>
                      <a:round/>
                      <a:headEnd type="none" w="med" len="med"/>
                      <a:tailEnd type="none" w="med" len="med"/>
                    </a:lnT>
                  </a:tcPr>
                </a:tc>
                <a:tc>
                  <a:txBody>
                    <a:bodyPr/>
                    <a:lstStyle/>
                    <a:p>
                      <a:pPr algn="ctr" rtl="0" fontAlgn="b"/>
                      <a:r>
                        <a:rPr lang="en-GB" sz="1200" b="1" u="none" strike="noStrike" dirty="0">
                          <a:effectLst/>
                        </a:rPr>
                        <a:t>11</a:t>
                      </a:r>
                      <a:endParaRPr lang="en-GB" sz="1200" b="1" i="0" u="none" strike="noStrike" dirty="0">
                        <a:solidFill>
                          <a:srgbClr val="000000"/>
                        </a:solidFill>
                        <a:effectLst/>
                        <a:latin typeface="Calibri"/>
                      </a:endParaRPr>
                    </a:p>
                  </a:txBody>
                  <a:tcPr marL="8444" marR="8444" marT="8444" marB="0" anchor="b">
                    <a:lnT w="6350" cap="flat" cmpd="sng" algn="ctr">
                      <a:solidFill>
                        <a:schemeClr val="tx1"/>
                      </a:solidFill>
                      <a:prstDash val="solid"/>
                      <a:round/>
                      <a:headEnd type="none" w="med" len="med"/>
                      <a:tailEnd type="none" w="med" len="med"/>
                    </a:lnT>
                  </a:tcPr>
                </a:tc>
                <a:tc>
                  <a:txBody>
                    <a:bodyPr/>
                    <a:lstStyle/>
                    <a:p>
                      <a:pPr algn="ctr" rtl="0" fontAlgn="b"/>
                      <a:r>
                        <a:rPr lang="en-GB" sz="1200" b="1" u="none" strike="noStrike" dirty="0">
                          <a:effectLst/>
                        </a:rPr>
                        <a:t>10</a:t>
                      </a:r>
                      <a:endParaRPr lang="en-GB" sz="1200" b="1" i="0" u="none" strike="noStrike" dirty="0">
                        <a:solidFill>
                          <a:srgbClr val="000000"/>
                        </a:solidFill>
                        <a:effectLst/>
                        <a:latin typeface="Calibri"/>
                      </a:endParaRPr>
                    </a:p>
                  </a:txBody>
                  <a:tcPr marL="8444" marR="8444" marT="8444" marB="0" anchor="b">
                    <a:lnT w="6350" cap="flat" cmpd="sng" algn="ctr">
                      <a:solidFill>
                        <a:schemeClr val="tx1"/>
                      </a:solidFill>
                      <a:prstDash val="solid"/>
                      <a:round/>
                      <a:headEnd type="none" w="med" len="med"/>
                      <a:tailEnd type="none" w="med" len="med"/>
                    </a:lnT>
                  </a:tcPr>
                </a:tc>
                <a:tc>
                  <a:txBody>
                    <a:bodyPr/>
                    <a:lstStyle/>
                    <a:p>
                      <a:pPr algn="ctr" rtl="0" fontAlgn="b"/>
                      <a:r>
                        <a:rPr lang="en-GB" sz="1200" b="1" u="none" strike="noStrike" dirty="0">
                          <a:effectLst/>
                        </a:rPr>
                        <a:t>1</a:t>
                      </a:r>
                      <a:endParaRPr lang="en-GB" sz="1200" b="1" i="0" u="none" strike="noStrike" dirty="0">
                        <a:solidFill>
                          <a:srgbClr val="000000"/>
                        </a:solidFill>
                        <a:effectLst/>
                        <a:latin typeface="Calibri"/>
                      </a:endParaRPr>
                    </a:p>
                  </a:txBody>
                  <a:tcPr marL="8444" marR="8444" marT="8444" marB="0" anchor="b">
                    <a:lnT w="6350" cap="flat" cmpd="sng" algn="ctr">
                      <a:solidFill>
                        <a:schemeClr val="tx1"/>
                      </a:solidFill>
                      <a:prstDash val="solid"/>
                      <a:round/>
                      <a:headEnd type="none" w="med" len="med"/>
                      <a:tailEnd type="none" w="med" len="med"/>
                    </a:lnT>
                  </a:tcPr>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lnT w="6350" cap="flat" cmpd="sng" algn="ctr">
                      <a:solidFill>
                        <a:schemeClr val="tx1"/>
                      </a:solidFill>
                      <a:prstDash val="solid"/>
                      <a:round/>
                      <a:headEnd type="none" w="med" len="med"/>
                      <a:tailEnd type="none" w="med" len="med"/>
                    </a:lnT>
                  </a:tcPr>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lnT w="6350" cap="flat" cmpd="sng" algn="ctr">
                      <a:solidFill>
                        <a:schemeClr val="tx1"/>
                      </a:solidFill>
                      <a:prstDash val="solid"/>
                      <a:round/>
                      <a:headEnd type="none" w="med" len="med"/>
                      <a:tailEnd type="none" w="med" len="med"/>
                    </a:lnT>
                  </a:tcPr>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lnT w="6350" cap="flat" cmpd="sng" algn="ctr">
                      <a:solidFill>
                        <a:schemeClr val="tx1"/>
                      </a:solidFill>
                      <a:prstDash val="solid"/>
                      <a:round/>
                      <a:headEnd type="none" w="med" len="med"/>
                      <a:tailEnd type="none" w="med" len="med"/>
                    </a:lnT>
                  </a:tcPr>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lnT w="6350" cap="flat" cmpd="sng" algn="ctr">
                      <a:solidFill>
                        <a:schemeClr val="tx1"/>
                      </a:solidFill>
                      <a:prstDash val="solid"/>
                      <a:round/>
                      <a:headEnd type="none" w="med" len="med"/>
                      <a:tailEnd type="none" w="med" len="med"/>
                    </a:lnT>
                  </a:tcPr>
                </a:tc>
                <a:tc>
                  <a:txBody>
                    <a:bodyPr/>
                    <a:lstStyle/>
                    <a:p>
                      <a:pPr algn="ctr" rtl="0" fontAlgn="b"/>
                      <a:r>
                        <a:rPr lang="en-GB" sz="1200" b="1" u="none" strike="noStrike" dirty="0">
                          <a:effectLst/>
                        </a:rPr>
                        <a:t>1</a:t>
                      </a:r>
                      <a:endParaRPr lang="en-GB" sz="1200" b="1" i="0" u="none" strike="noStrike" dirty="0">
                        <a:solidFill>
                          <a:srgbClr val="000000"/>
                        </a:solidFill>
                        <a:effectLst/>
                        <a:latin typeface="Calibri"/>
                      </a:endParaRPr>
                    </a:p>
                  </a:txBody>
                  <a:tcPr marL="8444" marR="8444" marT="8444" marB="0" anchor="b">
                    <a:lnT w="6350" cap="flat" cmpd="sng" algn="ctr">
                      <a:solidFill>
                        <a:schemeClr val="tx1"/>
                      </a:solidFill>
                      <a:prstDash val="solid"/>
                      <a:round/>
                      <a:headEnd type="none" w="med" len="med"/>
                      <a:tailEnd type="none" w="med" len="med"/>
                    </a:lnT>
                  </a:tcPr>
                </a:tc>
                <a:tc>
                  <a:txBody>
                    <a:bodyPr/>
                    <a:lstStyle/>
                    <a:p>
                      <a:pPr algn="ctr" rtl="0" fontAlgn="b"/>
                      <a:r>
                        <a:rPr lang="en-GB" sz="1200" b="1" u="none" strike="noStrike" dirty="0">
                          <a:effectLst/>
                        </a:rPr>
                        <a:t>30</a:t>
                      </a:r>
                      <a:endParaRPr lang="en-GB" sz="1200" b="1" i="0" u="none" strike="noStrike" dirty="0">
                        <a:solidFill>
                          <a:srgbClr val="000000"/>
                        </a:solidFill>
                        <a:effectLst/>
                        <a:latin typeface="Calibri"/>
                      </a:endParaRPr>
                    </a:p>
                  </a:txBody>
                  <a:tcPr marL="8444" marR="8444" marT="8444" marB="0" anchor="b">
                    <a:lnT w="635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xmlns="" val="10001"/>
                  </a:ext>
                </a:extLst>
              </a:tr>
              <a:tr h="177314">
                <a:tc>
                  <a:txBody>
                    <a:bodyPr/>
                    <a:lstStyle/>
                    <a:p>
                      <a:pPr algn="ctr" rtl="0" fontAlgn="b"/>
                      <a:r>
                        <a:rPr lang="en-GB" sz="1200" b="1" u="none" strike="noStrike" dirty="0">
                          <a:effectLst/>
                        </a:rPr>
                        <a:t>Manufacturing</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20</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4</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1</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2</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28</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55</a:t>
                      </a:r>
                      <a:endParaRPr lang="en-GB" sz="1200" b="1" i="0" u="none" strike="noStrike" dirty="0">
                        <a:solidFill>
                          <a:srgbClr val="000000"/>
                        </a:solidFill>
                        <a:effectLst/>
                        <a:latin typeface="Calibri"/>
                      </a:endParaRPr>
                    </a:p>
                  </a:txBody>
                  <a:tcPr marL="8444" marR="8444" marT="8444" marB="0" anchor="b">
                    <a:solidFill>
                      <a:schemeClr val="accent1">
                        <a:lumMod val="40000"/>
                        <a:lumOff val="60000"/>
                      </a:schemeClr>
                    </a:solidFill>
                  </a:tcPr>
                </a:tc>
                <a:extLst>
                  <a:ext uri="{0D108BD9-81ED-4DB2-BD59-A6C34878D82A}">
                    <a16:rowId xmlns:a16="http://schemas.microsoft.com/office/drawing/2014/main" xmlns="" val="10002"/>
                  </a:ext>
                </a:extLst>
              </a:tr>
              <a:tr h="177314">
                <a:tc>
                  <a:txBody>
                    <a:bodyPr/>
                    <a:lstStyle/>
                    <a:p>
                      <a:pPr algn="ctr" rtl="0" fontAlgn="b"/>
                      <a:r>
                        <a:rPr lang="en-GB" sz="1200" b="1" u="none" strike="noStrike" dirty="0">
                          <a:effectLst/>
                        </a:rPr>
                        <a:t>Other</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17</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29</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Arial"/>
                      </a:endParaRPr>
                    </a:p>
                  </a:txBody>
                  <a:tcPr marL="8444" marR="8444" marT="8444" marB="0" anchor="b"/>
                </a:tc>
                <a:tc>
                  <a:txBody>
                    <a:bodyPr/>
                    <a:lstStyle/>
                    <a:p>
                      <a:pPr algn="ctr" rtl="0" fontAlgn="b"/>
                      <a:r>
                        <a:rPr lang="en-GB" sz="1200" b="1" u="none" strike="noStrike" dirty="0">
                          <a:effectLst/>
                        </a:rPr>
                        <a:t>46</a:t>
                      </a:r>
                      <a:endParaRPr lang="en-GB" sz="1200" b="1" i="0" u="none" strike="noStrike" dirty="0">
                        <a:solidFill>
                          <a:srgbClr val="000000"/>
                        </a:solidFill>
                        <a:effectLst/>
                        <a:latin typeface="Calibri"/>
                      </a:endParaRPr>
                    </a:p>
                  </a:txBody>
                  <a:tcPr marL="8444" marR="8444" marT="8444" marB="0" anchor="b">
                    <a:solidFill>
                      <a:schemeClr val="accent1">
                        <a:lumMod val="40000"/>
                        <a:lumOff val="60000"/>
                      </a:schemeClr>
                    </a:solidFill>
                  </a:tcPr>
                </a:tc>
                <a:extLst>
                  <a:ext uri="{0D108BD9-81ED-4DB2-BD59-A6C34878D82A}">
                    <a16:rowId xmlns:a16="http://schemas.microsoft.com/office/drawing/2014/main" xmlns="" val="10003"/>
                  </a:ext>
                </a:extLst>
              </a:tr>
              <a:tr h="177314">
                <a:tc>
                  <a:txBody>
                    <a:bodyPr/>
                    <a:lstStyle/>
                    <a:p>
                      <a:pPr algn="ctr" rtl="0" fontAlgn="b"/>
                      <a:r>
                        <a:rPr lang="en-GB" sz="1200" b="1" u="none" strike="noStrike" dirty="0">
                          <a:effectLst/>
                        </a:rPr>
                        <a:t>Iron &amp; Steel</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3</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1</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2</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14</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Arial"/>
                      </a:endParaRPr>
                    </a:p>
                  </a:txBody>
                  <a:tcPr marL="8444" marR="8444" marT="8444" marB="0" anchor="b"/>
                </a:tc>
                <a:tc>
                  <a:txBody>
                    <a:bodyPr/>
                    <a:lstStyle/>
                    <a:p>
                      <a:pPr algn="ctr" rtl="0" fontAlgn="b"/>
                      <a:r>
                        <a:rPr lang="en-GB" sz="1200" b="1" u="none" strike="noStrike" dirty="0">
                          <a:effectLst/>
                        </a:rPr>
                        <a:t>20</a:t>
                      </a:r>
                      <a:endParaRPr lang="en-GB" sz="1200" b="1" i="0" u="none" strike="noStrike" dirty="0">
                        <a:solidFill>
                          <a:srgbClr val="000000"/>
                        </a:solidFill>
                        <a:effectLst/>
                        <a:latin typeface="Calibri"/>
                      </a:endParaRPr>
                    </a:p>
                  </a:txBody>
                  <a:tcPr marL="8444" marR="8444" marT="8444" marB="0" anchor="b">
                    <a:solidFill>
                      <a:schemeClr val="accent1">
                        <a:lumMod val="40000"/>
                        <a:lumOff val="60000"/>
                      </a:schemeClr>
                    </a:solidFill>
                  </a:tcPr>
                </a:tc>
                <a:extLst>
                  <a:ext uri="{0D108BD9-81ED-4DB2-BD59-A6C34878D82A}">
                    <a16:rowId xmlns:a16="http://schemas.microsoft.com/office/drawing/2014/main" xmlns="" val="10004"/>
                  </a:ext>
                </a:extLst>
              </a:tr>
              <a:tr h="177314">
                <a:tc>
                  <a:txBody>
                    <a:bodyPr/>
                    <a:lstStyle/>
                    <a:p>
                      <a:pPr algn="ctr" rtl="0" fontAlgn="b"/>
                      <a:r>
                        <a:rPr lang="en-GB" sz="1200" b="1" u="none" strike="noStrike" dirty="0">
                          <a:effectLst/>
                        </a:rPr>
                        <a:t>Agriculture and Forestry</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2</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2</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1</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1</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2</a:t>
                      </a:r>
                      <a:endParaRPr lang="en-GB" sz="1200" b="1" i="0" u="none" strike="noStrike" dirty="0">
                        <a:solidFill>
                          <a:srgbClr val="000000"/>
                        </a:solidFill>
                        <a:effectLst/>
                        <a:latin typeface="Arial"/>
                      </a:endParaRPr>
                    </a:p>
                  </a:txBody>
                  <a:tcPr marL="8444" marR="8444" marT="8444" marB="0" anchor="b"/>
                </a:tc>
                <a:tc>
                  <a:txBody>
                    <a:bodyPr/>
                    <a:lstStyle/>
                    <a:p>
                      <a:pPr algn="ctr" rtl="0" fontAlgn="b"/>
                      <a:r>
                        <a:rPr lang="en-GB" sz="1200" b="1" u="none" strike="noStrike" dirty="0">
                          <a:effectLst/>
                        </a:rPr>
                        <a:t>8</a:t>
                      </a:r>
                      <a:endParaRPr lang="en-GB" sz="1200" b="1" i="0" u="none" strike="noStrike" dirty="0">
                        <a:solidFill>
                          <a:srgbClr val="000000"/>
                        </a:solidFill>
                        <a:effectLst/>
                        <a:latin typeface="Calibri"/>
                      </a:endParaRPr>
                    </a:p>
                  </a:txBody>
                  <a:tcPr marL="8444" marR="8444" marT="8444" marB="0" anchor="b">
                    <a:solidFill>
                      <a:schemeClr val="accent1">
                        <a:lumMod val="40000"/>
                        <a:lumOff val="60000"/>
                      </a:schemeClr>
                    </a:solidFill>
                  </a:tcPr>
                </a:tc>
                <a:extLst>
                  <a:ext uri="{0D108BD9-81ED-4DB2-BD59-A6C34878D82A}">
                    <a16:rowId xmlns:a16="http://schemas.microsoft.com/office/drawing/2014/main" xmlns="" val="10005"/>
                  </a:ext>
                </a:extLst>
              </a:tr>
              <a:tr h="177314">
                <a:tc>
                  <a:txBody>
                    <a:bodyPr/>
                    <a:lstStyle/>
                    <a:p>
                      <a:pPr algn="ctr" rtl="0" fontAlgn="b"/>
                      <a:r>
                        <a:rPr lang="en-GB" sz="1200" b="1" u="none" strike="noStrike" dirty="0">
                          <a:effectLst/>
                        </a:rPr>
                        <a:t>Security</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1</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Arial"/>
                      </a:endParaRPr>
                    </a:p>
                  </a:txBody>
                  <a:tcPr marL="8444" marR="8444" marT="8444" marB="0" anchor="b"/>
                </a:tc>
                <a:tc>
                  <a:txBody>
                    <a:bodyPr/>
                    <a:lstStyle/>
                    <a:p>
                      <a:pPr algn="ctr" rtl="0" fontAlgn="b"/>
                      <a:r>
                        <a:rPr lang="en-GB" sz="1200" b="1" u="none" strike="noStrike" dirty="0">
                          <a:effectLst/>
                        </a:rPr>
                        <a:t>1</a:t>
                      </a:r>
                      <a:endParaRPr lang="en-GB" sz="1200" b="1" i="0" u="none" strike="noStrike" dirty="0">
                        <a:solidFill>
                          <a:srgbClr val="000000"/>
                        </a:solidFill>
                        <a:effectLst/>
                        <a:latin typeface="Calibri"/>
                      </a:endParaRPr>
                    </a:p>
                  </a:txBody>
                  <a:tcPr marL="8444" marR="8444" marT="8444" marB="0" anchor="b">
                    <a:solidFill>
                      <a:schemeClr val="accent1">
                        <a:lumMod val="40000"/>
                        <a:lumOff val="60000"/>
                      </a:schemeClr>
                    </a:solidFill>
                  </a:tcPr>
                </a:tc>
                <a:extLst>
                  <a:ext uri="{0D108BD9-81ED-4DB2-BD59-A6C34878D82A}">
                    <a16:rowId xmlns:a16="http://schemas.microsoft.com/office/drawing/2014/main" xmlns="" val="10006"/>
                  </a:ext>
                </a:extLst>
              </a:tr>
              <a:tr h="177314">
                <a:tc>
                  <a:txBody>
                    <a:bodyPr/>
                    <a:lstStyle/>
                    <a:p>
                      <a:pPr algn="ctr" rtl="0" fontAlgn="b"/>
                      <a:r>
                        <a:rPr lang="en-GB" sz="1200" b="1" u="none" strike="noStrike" dirty="0">
                          <a:effectLst/>
                        </a:rPr>
                        <a:t>Community</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2</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1</a:t>
                      </a:r>
                      <a:endParaRPr lang="en-GB" sz="1200" b="1" i="0" u="none" strike="noStrike" dirty="0">
                        <a:solidFill>
                          <a:srgbClr val="000000"/>
                        </a:solidFill>
                        <a:effectLst/>
                        <a:latin typeface="Arial"/>
                      </a:endParaRPr>
                    </a:p>
                  </a:txBody>
                  <a:tcPr marL="8444" marR="8444" marT="8444" marB="0" anchor="b"/>
                </a:tc>
                <a:tc>
                  <a:txBody>
                    <a:bodyPr/>
                    <a:lstStyle/>
                    <a:p>
                      <a:pPr algn="ctr" rtl="0" fontAlgn="b"/>
                      <a:r>
                        <a:rPr lang="en-GB" sz="1200" b="1" u="none" strike="noStrike" dirty="0">
                          <a:effectLst/>
                        </a:rPr>
                        <a:t>3</a:t>
                      </a:r>
                      <a:endParaRPr lang="en-GB" sz="1200" b="1" i="0" u="none" strike="noStrike" dirty="0">
                        <a:solidFill>
                          <a:srgbClr val="000000"/>
                        </a:solidFill>
                        <a:effectLst/>
                        <a:latin typeface="Calibri"/>
                      </a:endParaRPr>
                    </a:p>
                  </a:txBody>
                  <a:tcPr marL="8444" marR="8444" marT="8444" marB="0" anchor="b">
                    <a:solidFill>
                      <a:schemeClr val="accent1">
                        <a:lumMod val="40000"/>
                        <a:lumOff val="60000"/>
                      </a:schemeClr>
                    </a:solidFill>
                  </a:tcPr>
                </a:tc>
                <a:extLst>
                  <a:ext uri="{0D108BD9-81ED-4DB2-BD59-A6C34878D82A}">
                    <a16:rowId xmlns:a16="http://schemas.microsoft.com/office/drawing/2014/main" xmlns="" val="10007"/>
                  </a:ext>
                </a:extLst>
              </a:tr>
              <a:tr h="185757">
                <a:tc>
                  <a:txBody>
                    <a:bodyPr/>
                    <a:lstStyle/>
                    <a:p>
                      <a:pPr algn="ctr" rtl="0" fontAlgn="b"/>
                      <a:r>
                        <a:rPr lang="en-GB" sz="1200" b="1" u="none" strike="noStrike" dirty="0">
                          <a:effectLst/>
                        </a:rPr>
                        <a:t>TES</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18</a:t>
                      </a:r>
                      <a:endParaRPr lang="en-GB" sz="1200" b="1" i="0" u="none" strike="noStrike" dirty="0">
                        <a:solidFill>
                          <a:srgbClr val="000000"/>
                        </a:solidFill>
                        <a:effectLst/>
                        <a:latin typeface="Calibri"/>
                      </a:endParaRPr>
                    </a:p>
                  </a:txBody>
                  <a:tcPr marL="8444" marR="8444" marT="8444" marB="0" anchor="b"/>
                </a:tc>
                <a:tc>
                  <a:txBody>
                    <a:bodyPr/>
                    <a:lstStyle/>
                    <a:p>
                      <a:pPr algn="ctr" rtl="0" fontAlgn="b"/>
                      <a:r>
                        <a:rPr lang="en-GB" sz="1200" b="1" u="none" strike="noStrike" dirty="0">
                          <a:effectLst/>
                        </a:rPr>
                        <a:t> </a:t>
                      </a:r>
                      <a:endParaRPr lang="en-GB" sz="1200" b="1" i="0" u="none" strike="noStrike" dirty="0">
                        <a:solidFill>
                          <a:srgbClr val="000000"/>
                        </a:solidFill>
                        <a:effectLst/>
                        <a:latin typeface="Arial"/>
                      </a:endParaRPr>
                    </a:p>
                  </a:txBody>
                  <a:tcPr marL="8444" marR="8444" marT="8444" marB="0" anchor="b"/>
                </a:tc>
                <a:tc>
                  <a:txBody>
                    <a:bodyPr/>
                    <a:lstStyle/>
                    <a:p>
                      <a:pPr algn="ctr" rtl="0" fontAlgn="b"/>
                      <a:r>
                        <a:rPr lang="en-GB" sz="1200" b="1" u="none" strike="noStrike" dirty="0">
                          <a:effectLst/>
                        </a:rPr>
                        <a:t>18</a:t>
                      </a:r>
                      <a:endParaRPr lang="en-GB" sz="1200" b="1" i="0" u="none" strike="noStrike" dirty="0">
                        <a:solidFill>
                          <a:srgbClr val="000000"/>
                        </a:solidFill>
                        <a:effectLst/>
                        <a:latin typeface="Calibri"/>
                      </a:endParaRPr>
                    </a:p>
                  </a:txBody>
                  <a:tcPr marL="8444" marR="8444" marT="8444" marB="0" anchor="b">
                    <a:solidFill>
                      <a:schemeClr val="accent1">
                        <a:lumMod val="40000"/>
                        <a:lumOff val="60000"/>
                      </a:schemeClr>
                    </a:solidFill>
                  </a:tcPr>
                </a:tc>
                <a:extLst>
                  <a:ext uri="{0D108BD9-81ED-4DB2-BD59-A6C34878D82A}">
                    <a16:rowId xmlns:a16="http://schemas.microsoft.com/office/drawing/2014/main" xmlns="" val="10008"/>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3582803111"/>
              </p:ext>
            </p:extLst>
          </p:nvPr>
        </p:nvGraphicFramePr>
        <p:xfrm>
          <a:off x="179512" y="2996952"/>
          <a:ext cx="8712968"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96CA8298-9D91-4CF9-AB6A-504DBB769D5D}" type="slidenum">
              <a:rPr lang="en-US" smtClean="0"/>
              <a:pPr/>
              <a:t>47</a:t>
            </a:fld>
            <a:endParaRPr lang="en-US" dirty="0"/>
          </a:p>
        </p:txBody>
      </p:sp>
    </p:spTree>
    <p:extLst>
      <p:ext uri="{BB962C8B-B14F-4D97-AF65-F5344CB8AC3E}">
        <p14:creationId xmlns:p14="http://schemas.microsoft.com/office/powerpoint/2010/main" xmlns="" val="263764499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TOP 3 INCIDENTS PER PROVINCE Q4</a:t>
            </a:r>
            <a:endParaRPr lang="en-GB" sz="2800" dirty="0"/>
          </a:p>
        </p:txBody>
      </p:sp>
      <p:sp>
        <p:nvSpPr>
          <p:cNvPr id="3" name="Content Placeholder 2"/>
          <p:cNvSpPr>
            <a:spLocks noGrp="1"/>
          </p:cNvSpPr>
          <p:nvPr>
            <p:ph idx="1"/>
          </p:nvPr>
        </p:nvSpPr>
        <p:spPr>
          <a:xfrm>
            <a:off x="467544" y="1700808"/>
            <a:ext cx="8229600" cy="4525963"/>
          </a:xfrm>
        </p:spPr>
        <p:txBody>
          <a:bodyPr/>
          <a:lstStyle/>
          <a:p>
            <a:r>
              <a:rPr lang="en-ZA" dirty="0" smtClean="0"/>
              <a:t>Nationally, in Q4, the highest sectors reported are</a:t>
            </a:r>
          </a:p>
          <a:p>
            <a:pPr lvl="1"/>
            <a:r>
              <a:rPr lang="en-ZA" dirty="0" smtClean="0"/>
              <a:t>Manufacturing</a:t>
            </a:r>
          </a:p>
          <a:p>
            <a:pPr lvl="1"/>
            <a:r>
              <a:rPr lang="en-ZA" dirty="0" smtClean="0"/>
              <a:t>Construction and </a:t>
            </a:r>
          </a:p>
          <a:p>
            <a:pPr lvl="1"/>
            <a:r>
              <a:rPr lang="en-ZA" dirty="0" smtClean="0"/>
              <a:t>Agriculture</a:t>
            </a:r>
          </a:p>
          <a:p>
            <a:pPr lvl="1"/>
            <a:endParaRPr lang="en-GB"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48</a:t>
            </a:fld>
            <a:endParaRPr lang="en-US" dirty="0"/>
          </a:p>
        </p:txBody>
      </p:sp>
    </p:spTree>
    <p:extLst>
      <p:ext uri="{BB962C8B-B14F-4D97-AF65-F5344CB8AC3E}">
        <p14:creationId xmlns:p14="http://schemas.microsoft.com/office/powerpoint/2010/main" xmlns="" val="373497047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ZA" dirty="0" smtClean="0"/>
              <a:t> </a:t>
            </a:r>
            <a:r>
              <a:rPr lang="en-ZA" sz="2800" b="1" dirty="0" smtClean="0"/>
              <a:t>REGISTRATION OF ENTITIES </a:t>
            </a:r>
            <a:endParaRPr lang="en-GB"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89903120"/>
              </p:ext>
            </p:extLst>
          </p:nvPr>
        </p:nvGraphicFramePr>
        <p:xfrm>
          <a:off x="179512" y="1340768"/>
          <a:ext cx="8784975" cy="4680520"/>
        </p:xfrm>
        <a:graphic>
          <a:graphicData uri="http://schemas.openxmlformats.org/drawingml/2006/table">
            <a:tbl>
              <a:tblPr>
                <a:tableStyleId>{5C22544A-7EE6-4342-B048-85BDC9FD1C3A}</a:tableStyleId>
              </a:tblPr>
              <a:tblGrid>
                <a:gridCol w="936104">
                  <a:extLst>
                    <a:ext uri="{9D8B030D-6E8A-4147-A177-3AD203B41FA5}">
                      <a16:colId xmlns:a16="http://schemas.microsoft.com/office/drawing/2014/main" xmlns="" val="20000"/>
                    </a:ext>
                  </a:extLst>
                </a:gridCol>
                <a:gridCol w="441032">
                  <a:extLst>
                    <a:ext uri="{9D8B030D-6E8A-4147-A177-3AD203B41FA5}">
                      <a16:colId xmlns:a16="http://schemas.microsoft.com/office/drawing/2014/main" xmlns="" val="20001"/>
                    </a:ext>
                  </a:extLst>
                </a:gridCol>
                <a:gridCol w="430353">
                  <a:extLst>
                    <a:ext uri="{9D8B030D-6E8A-4147-A177-3AD203B41FA5}">
                      <a16:colId xmlns:a16="http://schemas.microsoft.com/office/drawing/2014/main" xmlns="" val="20002"/>
                    </a:ext>
                  </a:extLst>
                </a:gridCol>
                <a:gridCol w="367236">
                  <a:extLst>
                    <a:ext uri="{9D8B030D-6E8A-4147-A177-3AD203B41FA5}">
                      <a16:colId xmlns:a16="http://schemas.microsoft.com/office/drawing/2014/main" xmlns="" val="20003"/>
                    </a:ext>
                  </a:extLst>
                </a:gridCol>
                <a:gridCol w="367236">
                  <a:extLst>
                    <a:ext uri="{9D8B030D-6E8A-4147-A177-3AD203B41FA5}">
                      <a16:colId xmlns:a16="http://schemas.microsoft.com/office/drawing/2014/main" xmlns="" val="20004"/>
                    </a:ext>
                  </a:extLst>
                </a:gridCol>
                <a:gridCol w="367236">
                  <a:extLst>
                    <a:ext uri="{9D8B030D-6E8A-4147-A177-3AD203B41FA5}">
                      <a16:colId xmlns:a16="http://schemas.microsoft.com/office/drawing/2014/main" xmlns="" val="20005"/>
                    </a:ext>
                  </a:extLst>
                </a:gridCol>
                <a:gridCol w="367236">
                  <a:extLst>
                    <a:ext uri="{9D8B030D-6E8A-4147-A177-3AD203B41FA5}">
                      <a16:colId xmlns:a16="http://schemas.microsoft.com/office/drawing/2014/main" xmlns="" val="20006"/>
                    </a:ext>
                  </a:extLst>
                </a:gridCol>
                <a:gridCol w="367236">
                  <a:extLst>
                    <a:ext uri="{9D8B030D-6E8A-4147-A177-3AD203B41FA5}">
                      <a16:colId xmlns:a16="http://schemas.microsoft.com/office/drawing/2014/main" xmlns="" val="20007"/>
                    </a:ext>
                  </a:extLst>
                </a:gridCol>
                <a:gridCol w="367236">
                  <a:extLst>
                    <a:ext uri="{9D8B030D-6E8A-4147-A177-3AD203B41FA5}">
                      <a16:colId xmlns:a16="http://schemas.microsoft.com/office/drawing/2014/main" xmlns="" val="20008"/>
                    </a:ext>
                  </a:extLst>
                </a:gridCol>
                <a:gridCol w="367236">
                  <a:extLst>
                    <a:ext uri="{9D8B030D-6E8A-4147-A177-3AD203B41FA5}">
                      <a16:colId xmlns:a16="http://schemas.microsoft.com/office/drawing/2014/main" xmlns="" val="20009"/>
                    </a:ext>
                  </a:extLst>
                </a:gridCol>
                <a:gridCol w="367236">
                  <a:extLst>
                    <a:ext uri="{9D8B030D-6E8A-4147-A177-3AD203B41FA5}">
                      <a16:colId xmlns:a16="http://schemas.microsoft.com/office/drawing/2014/main" xmlns="" val="20010"/>
                    </a:ext>
                  </a:extLst>
                </a:gridCol>
                <a:gridCol w="367236">
                  <a:extLst>
                    <a:ext uri="{9D8B030D-6E8A-4147-A177-3AD203B41FA5}">
                      <a16:colId xmlns:a16="http://schemas.microsoft.com/office/drawing/2014/main" xmlns="" val="20011"/>
                    </a:ext>
                  </a:extLst>
                </a:gridCol>
                <a:gridCol w="367236">
                  <a:extLst>
                    <a:ext uri="{9D8B030D-6E8A-4147-A177-3AD203B41FA5}">
                      <a16:colId xmlns:a16="http://schemas.microsoft.com/office/drawing/2014/main" xmlns="" val="20012"/>
                    </a:ext>
                  </a:extLst>
                </a:gridCol>
                <a:gridCol w="367236">
                  <a:extLst>
                    <a:ext uri="{9D8B030D-6E8A-4147-A177-3AD203B41FA5}">
                      <a16:colId xmlns:a16="http://schemas.microsoft.com/office/drawing/2014/main" xmlns="" val="20013"/>
                    </a:ext>
                  </a:extLst>
                </a:gridCol>
                <a:gridCol w="367236">
                  <a:extLst>
                    <a:ext uri="{9D8B030D-6E8A-4147-A177-3AD203B41FA5}">
                      <a16:colId xmlns:a16="http://schemas.microsoft.com/office/drawing/2014/main" xmlns="" val="20014"/>
                    </a:ext>
                  </a:extLst>
                </a:gridCol>
                <a:gridCol w="367236">
                  <a:extLst>
                    <a:ext uri="{9D8B030D-6E8A-4147-A177-3AD203B41FA5}">
                      <a16:colId xmlns:a16="http://schemas.microsoft.com/office/drawing/2014/main" xmlns="" val="20015"/>
                    </a:ext>
                  </a:extLst>
                </a:gridCol>
                <a:gridCol w="436093">
                  <a:extLst>
                    <a:ext uri="{9D8B030D-6E8A-4147-A177-3AD203B41FA5}">
                      <a16:colId xmlns:a16="http://schemas.microsoft.com/office/drawing/2014/main" xmlns="" val="20016"/>
                    </a:ext>
                  </a:extLst>
                </a:gridCol>
                <a:gridCol w="436093">
                  <a:extLst>
                    <a:ext uri="{9D8B030D-6E8A-4147-A177-3AD203B41FA5}">
                      <a16:colId xmlns:a16="http://schemas.microsoft.com/office/drawing/2014/main" xmlns="" val="20017"/>
                    </a:ext>
                  </a:extLst>
                </a:gridCol>
                <a:gridCol w="481998">
                  <a:extLst>
                    <a:ext uri="{9D8B030D-6E8A-4147-A177-3AD203B41FA5}">
                      <a16:colId xmlns:a16="http://schemas.microsoft.com/office/drawing/2014/main" xmlns="" val="20018"/>
                    </a:ext>
                  </a:extLst>
                </a:gridCol>
                <a:gridCol w="481998">
                  <a:extLst>
                    <a:ext uri="{9D8B030D-6E8A-4147-A177-3AD203B41FA5}">
                      <a16:colId xmlns:a16="http://schemas.microsoft.com/office/drawing/2014/main" xmlns="" val="20019"/>
                    </a:ext>
                  </a:extLst>
                </a:gridCol>
                <a:gridCol w="367236">
                  <a:extLst>
                    <a:ext uri="{9D8B030D-6E8A-4147-A177-3AD203B41FA5}">
                      <a16:colId xmlns:a16="http://schemas.microsoft.com/office/drawing/2014/main" xmlns="" val="20020"/>
                    </a:ext>
                  </a:extLst>
                </a:gridCol>
              </a:tblGrid>
              <a:tr h="788079">
                <a:tc rowSpan="2">
                  <a:txBody>
                    <a:bodyPr/>
                    <a:lstStyle/>
                    <a:p>
                      <a:pPr algn="ctr" rtl="0" fontAlgn="b"/>
                      <a:r>
                        <a:rPr lang="en-GB" sz="1200" b="1" u="none" strike="noStrike" dirty="0">
                          <a:effectLst/>
                        </a:rPr>
                        <a:t> </a:t>
                      </a:r>
                      <a:endParaRPr lang="en-GB" sz="1200" b="1" u="none" strike="noStrike" dirty="0" smtClean="0">
                        <a:effectLst/>
                      </a:endParaRPr>
                    </a:p>
                    <a:p>
                      <a:pPr algn="ctr" rtl="0" fontAlgn="b"/>
                      <a:endParaRPr lang="en-GB" sz="1200" b="1" u="none" strike="noStrike" dirty="0" smtClean="0">
                        <a:effectLst/>
                      </a:endParaRPr>
                    </a:p>
                    <a:p>
                      <a:pPr algn="ctr" rtl="0" fontAlgn="b"/>
                      <a:endParaRPr lang="en-GB" sz="1200" b="1" u="none" strike="noStrike" dirty="0" smtClean="0">
                        <a:effectLst/>
                      </a:endParaRPr>
                    </a:p>
                    <a:p>
                      <a:pPr algn="ctr" rtl="0" fontAlgn="b"/>
                      <a:endParaRPr lang="en-GB" sz="1200" b="1" u="none" strike="noStrike" dirty="0" smtClean="0">
                        <a:effectLst/>
                      </a:endParaRPr>
                    </a:p>
                    <a:p>
                      <a:pPr algn="ctr" rtl="0" fontAlgn="b"/>
                      <a:endParaRPr lang="en-GB" sz="1200" b="1" u="none" strike="noStrike" dirty="0" smtClean="0">
                        <a:effectLst/>
                      </a:endParaRPr>
                    </a:p>
                    <a:p>
                      <a:pPr algn="ctr" rtl="0" fontAlgn="b"/>
                      <a:endParaRPr lang="en-GB" sz="1200" b="1" u="none" strike="noStrike" dirty="0" smtClean="0">
                        <a:effectLst/>
                      </a:endParaRPr>
                    </a:p>
                    <a:p>
                      <a:pPr algn="ctr" rtl="0" fontAlgn="b"/>
                      <a:endParaRPr lang="en-GB" sz="1200" b="1" u="none" strike="noStrike" dirty="0" smtClean="0">
                        <a:effectLst/>
                      </a:endParaRPr>
                    </a:p>
                    <a:p>
                      <a:pPr algn="ctr" rtl="0" fontAlgn="b"/>
                      <a:endParaRPr lang="en-GB" sz="1200" b="1" u="none" strike="noStrike" dirty="0" smtClean="0">
                        <a:effectLst/>
                      </a:endParaRPr>
                    </a:p>
                    <a:p>
                      <a:pPr algn="ctr" rtl="0" fontAlgn="b"/>
                      <a:endParaRPr lang="en-GB" sz="1200" b="1" u="none" strike="noStrike" dirty="0" smtClean="0">
                        <a:effectLst/>
                      </a:endParaRPr>
                    </a:p>
                    <a:p>
                      <a:pPr algn="ctr" rtl="0" fontAlgn="b"/>
                      <a:r>
                        <a:rPr lang="en-GB" sz="1200" b="1" i="0" u="none" strike="noStrike" dirty="0" smtClean="0">
                          <a:solidFill>
                            <a:srgbClr val="000000"/>
                          </a:solidFill>
                          <a:effectLst/>
                          <a:latin typeface="Calibri"/>
                        </a:rPr>
                        <a:t>APPLICATIONS</a:t>
                      </a:r>
                    </a:p>
                    <a:p>
                      <a:pPr algn="ctr" rtl="0" fontAlgn="b"/>
                      <a:r>
                        <a:rPr lang="en-GB" sz="1200" b="1" i="0" u="none" strike="noStrike" dirty="0" smtClean="0">
                          <a:solidFill>
                            <a:srgbClr val="000000"/>
                          </a:solidFill>
                          <a:effectLst/>
                          <a:latin typeface="Calibri"/>
                        </a:rPr>
                        <a:t>PROCESSED</a:t>
                      </a:r>
                      <a:endParaRPr lang="en-GB" sz="1200" b="1" i="0" u="none" strike="noStrike" dirty="0">
                        <a:solidFill>
                          <a:srgbClr val="000000"/>
                        </a:solidFill>
                        <a:effectLst/>
                        <a:latin typeface="Calibri"/>
                      </a:endParaRPr>
                    </a:p>
                  </a:txBody>
                  <a:tcPr marL="5477" marR="5477" marT="5477" marB="0"/>
                </a:tc>
                <a:tc gridSpan="2">
                  <a:txBody>
                    <a:bodyPr/>
                    <a:lstStyle/>
                    <a:p>
                      <a:pPr algn="ctr" rtl="0" fontAlgn="b"/>
                      <a:r>
                        <a:rPr lang="en-GB" sz="1200" b="1" u="none" strike="noStrike" dirty="0">
                          <a:effectLst/>
                        </a:rPr>
                        <a:t>FS</a:t>
                      </a:r>
                      <a:endParaRPr lang="en-GB" sz="1200" b="1" i="0" u="none" strike="noStrike" dirty="0">
                        <a:solidFill>
                          <a:srgbClr val="000000"/>
                        </a:solidFill>
                        <a:effectLst/>
                        <a:latin typeface="Calibri"/>
                      </a:endParaRPr>
                    </a:p>
                    <a:p>
                      <a:pPr algn="ctr" rtl="0" fontAlgn="b"/>
                      <a:endParaRPr lang="en-GB" sz="1200" b="1" i="0" u="none" strike="noStrike" dirty="0">
                        <a:solidFill>
                          <a:srgbClr val="000000"/>
                        </a:solidFill>
                        <a:effectLst/>
                        <a:latin typeface="Calibri"/>
                      </a:endParaRPr>
                    </a:p>
                  </a:txBody>
                  <a:tcPr marL="5477" marR="5477" marT="5477" marB="0" anchor="b">
                    <a:lnR w="28575" cap="flat" cmpd="sng" algn="ctr">
                      <a:solidFill>
                        <a:schemeClr val="bg1"/>
                      </a:solidFill>
                      <a:prstDash val="solid"/>
                      <a:round/>
                      <a:headEnd type="none" w="med" len="med"/>
                      <a:tailEnd type="none" w="med" len="med"/>
                    </a:lnR>
                  </a:tcPr>
                </a:tc>
                <a:tc hMerge="1">
                  <a:txBody>
                    <a:bodyPr/>
                    <a:lstStyle/>
                    <a:p>
                      <a:pPr algn="ctr" rtl="0" fontAlgn="b"/>
                      <a:endParaRPr lang="en-GB" sz="1200" b="1" i="0" u="none" strike="noStrike" dirty="0">
                        <a:solidFill>
                          <a:srgbClr val="000000"/>
                        </a:solidFill>
                        <a:effectLst/>
                        <a:latin typeface="Calibri"/>
                      </a:endParaRPr>
                    </a:p>
                  </a:txBody>
                  <a:tcPr marL="5477" marR="5477" marT="5477" marB="0" anchor="b">
                    <a:lnR w="28575" cap="flat" cmpd="sng" algn="ctr">
                      <a:solidFill>
                        <a:schemeClr val="bg1"/>
                      </a:solidFill>
                      <a:prstDash val="solid"/>
                      <a:round/>
                      <a:headEnd type="none" w="med" len="med"/>
                      <a:tailEnd type="none" w="med" len="med"/>
                    </a:lnR>
                    <a:solidFill>
                      <a:schemeClr val="accent1">
                        <a:lumMod val="40000"/>
                        <a:lumOff val="60000"/>
                      </a:schemeClr>
                    </a:solidFill>
                  </a:tcPr>
                </a:tc>
                <a:tc gridSpan="2">
                  <a:txBody>
                    <a:bodyPr/>
                    <a:lstStyle/>
                    <a:p>
                      <a:pPr algn="ctr" rtl="0" fontAlgn="b"/>
                      <a:r>
                        <a:rPr lang="en-GB" sz="1200" b="1" u="none" strike="noStrike" dirty="0" smtClean="0">
                          <a:effectLst/>
                        </a:rPr>
                        <a:t>WC</a:t>
                      </a:r>
                    </a:p>
                    <a:p>
                      <a:pPr algn="ctr" rtl="0" fontAlgn="b"/>
                      <a:endParaRPr lang="en-GB" sz="1200" b="1" i="0" u="none" strike="noStrike" dirty="0">
                        <a:solidFill>
                          <a:srgbClr val="000000"/>
                        </a:solidFill>
                        <a:effectLst/>
                        <a:latin typeface="Calibri"/>
                      </a:endParaRPr>
                    </a:p>
                  </a:txBody>
                  <a:tcPr marL="5477" marR="5477" marT="5477"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pPr algn="ctr" rtl="0" fontAlgn="b"/>
                      <a:endParaRPr lang="en-GB" sz="1200" b="1" i="0" u="none" strike="noStrike" dirty="0">
                        <a:solidFill>
                          <a:srgbClr val="000000"/>
                        </a:solidFill>
                        <a:effectLst/>
                        <a:latin typeface="Calibri"/>
                      </a:endParaRPr>
                    </a:p>
                  </a:txBody>
                  <a:tcPr marL="5477" marR="5477" marT="5477" marB="0" anchor="b">
                    <a:lnR w="28575" cap="flat" cmpd="sng" algn="ctr">
                      <a:solidFill>
                        <a:schemeClr val="bg1"/>
                      </a:solidFill>
                      <a:prstDash val="solid"/>
                      <a:round/>
                      <a:headEnd type="none" w="med" len="med"/>
                      <a:tailEnd type="none" w="med" len="med"/>
                    </a:lnR>
                    <a:solidFill>
                      <a:schemeClr val="accent1">
                        <a:lumMod val="40000"/>
                        <a:lumOff val="60000"/>
                      </a:schemeClr>
                    </a:solidFill>
                  </a:tcPr>
                </a:tc>
                <a:tc gridSpan="2">
                  <a:txBody>
                    <a:bodyPr/>
                    <a:lstStyle/>
                    <a:p>
                      <a:pPr algn="ctr" rtl="0" fontAlgn="b"/>
                      <a:r>
                        <a:rPr lang="en-GB" sz="1200" b="1" u="none" strike="noStrike" dirty="0">
                          <a:effectLst/>
                        </a:rPr>
                        <a:t>MPU</a:t>
                      </a:r>
                      <a:endParaRPr lang="en-GB" sz="1200" b="1" i="0" u="none" strike="noStrike" dirty="0">
                        <a:solidFill>
                          <a:srgbClr val="000000"/>
                        </a:solidFill>
                        <a:effectLst/>
                        <a:latin typeface="Calibri"/>
                      </a:endParaRPr>
                    </a:p>
                    <a:p>
                      <a:pPr algn="ctr" rtl="0" fontAlgn="b"/>
                      <a:endParaRPr lang="en-GB" sz="1200" b="1" i="0" u="none" strike="noStrike" dirty="0">
                        <a:solidFill>
                          <a:srgbClr val="000000"/>
                        </a:solidFill>
                        <a:effectLst/>
                        <a:latin typeface="Calibri"/>
                      </a:endParaRPr>
                    </a:p>
                  </a:txBody>
                  <a:tcPr marL="5477" marR="5477" marT="5477"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pPr algn="ctr" rtl="0" fontAlgn="b"/>
                      <a:endParaRPr lang="en-GB" sz="1200" b="1" i="0" u="none" strike="noStrike" dirty="0">
                        <a:solidFill>
                          <a:srgbClr val="000000"/>
                        </a:solidFill>
                        <a:effectLst/>
                        <a:latin typeface="Calibri"/>
                      </a:endParaRPr>
                    </a:p>
                  </a:txBody>
                  <a:tcPr marL="5477" marR="5477" marT="5477" marB="0" anchor="b">
                    <a:lnR w="28575" cap="flat" cmpd="sng" algn="ctr">
                      <a:solidFill>
                        <a:schemeClr val="bg1"/>
                      </a:solidFill>
                      <a:prstDash val="solid"/>
                      <a:round/>
                      <a:headEnd type="none" w="med" len="med"/>
                      <a:tailEnd type="none" w="med" len="med"/>
                    </a:lnR>
                    <a:solidFill>
                      <a:schemeClr val="accent1">
                        <a:lumMod val="40000"/>
                        <a:lumOff val="60000"/>
                      </a:schemeClr>
                    </a:solidFill>
                  </a:tcPr>
                </a:tc>
                <a:tc gridSpan="2">
                  <a:txBody>
                    <a:bodyPr/>
                    <a:lstStyle/>
                    <a:p>
                      <a:pPr algn="ctr" rtl="0" fontAlgn="b"/>
                      <a:r>
                        <a:rPr lang="en-GB" sz="1200" b="1" u="none" strike="noStrike" dirty="0">
                          <a:effectLst/>
                        </a:rPr>
                        <a:t>GP</a:t>
                      </a:r>
                      <a:endParaRPr lang="en-GB" sz="1200" b="1" i="0" u="none" strike="noStrike" dirty="0">
                        <a:solidFill>
                          <a:srgbClr val="000000"/>
                        </a:solidFill>
                        <a:effectLst/>
                        <a:latin typeface="Calibri"/>
                      </a:endParaRPr>
                    </a:p>
                    <a:p>
                      <a:pPr algn="ctr" rtl="0" fontAlgn="b"/>
                      <a:endParaRPr lang="en-GB" sz="1200" b="1" i="0" u="none" strike="noStrike" dirty="0">
                        <a:solidFill>
                          <a:srgbClr val="000000"/>
                        </a:solidFill>
                        <a:effectLst/>
                        <a:latin typeface="Calibri"/>
                      </a:endParaRPr>
                    </a:p>
                  </a:txBody>
                  <a:tcPr marL="5477" marR="5477" marT="5477"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pPr algn="ctr" rtl="0" fontAlgn="b"/>
                      <a:endParaRPr lang="en-GB" sz="1200" b="1" i="0" u="none" strike="noStrike" dirty="0">
                        <a:solidFill>
                          <a:srgbClr val="000000"/>
                        </a:solidFill>
                        <a:effectLst/>
                        <a:latin typeface="Calibri"/>
                      </a:endParaRPr>
                    </a:p>
                  </a:txBody>
                  <a:tcPr marL="5477" marR="5477" marT="5477" marB="0" anchor="b">
                    <a:lnR w="28575" cap="flat" cmpd="sng" algn="ctr">
                      <a:solidFill>
                        <a:schemeClr val="bg1"/>
                      </a:solidFill>
                      <a:prstDash val="solid"/>
                      <a:round/>
                      <a:headEnd type="none" w="med" len="med"/>
                      <a:tailEnd type="none" w="med" len="med"/>
                    </a:lnR>
                    <a:solidFill>
                      <a:schemeClr val="accent1">
                        <a:lumMod val="40000"/>
                        <a:lumOff val="60000"/>
                      </a:schemeClr>
                    </a:solidFill>
                  </a:tcPr>
                </a:tc>
                <a:tc gridSpan="2">
                  <a:txBody>
                    <a:bodyPr/>
                    <a:lstStyle/>
                    <a:p>
                      <a:pPr algn="ctr" rtl="0" fontAlgn="b"/>
                      <a:r>
                        <a:rPr lang="en-GB" sz="1200" b="1" u="none" strike="noStrike" dirty="0">
                          <a:effectLst/>
                        </a:rPr>
                        <a:t>KZN</a:t>
                      </a:r>
                      <a:endParaRPr lang="en-GB" sz="1200" b="1" i="0" u="none" strike="noStrike" dirty="0">
                        <a:solidFill>
                          <a:srgbClr val="000000"/>
                        </a:solidFill>
                        <a:effectLst/>
                        <a:latin typeface="Calibri"/>
                      </a:endParaRPr>
                    </a:p>
                    <a:p>
                      <a:pPr algn="ctr" rtl="0" fontAlgn="b"/>
                      <a:endParaRPr lang="en-GB" sz="1200" b="1" i="0" u="none" strike="noStrike" dirty="0">
                        <a:solidFill>
                          <a:srgbClr val="000000"/>
                        </a:solidFill>
                        <a:effectLst/>
                        <a:latin typeface="Calibri"/>
                      </a:endParaRPr>
                    </a:p>
                  </a:txBody>
                  <a:tcPr marL="5477" marR="5477" marT="5477"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pPr algn="ctr" rtl="0" fontAlgn="b"/>
                      <a:endParaRPr lang="en-GB" sz="1200" b="1" i="0" u="none" strike="noStrike" dirty="0">
                        <a:solidFill>
                          <a:srgbClr val="000000"/>
                        </a:solidFill>
                        <a:effectLst/>
                        <a:latin typeface="Calibri"/>
                      </a:endParaRPr>
                    </a:p>
                  </a:txBody>
                  <a:tcPr marL="5477" marR="5477" marT="5477" marB="0" anchor="b">
                    <a:lnR w="28575" cap="flat" cmpd="sng" algn="ctr">
                      <a:solidFill>
                        <a:schemeClr val="bg1"/>
                      </a:solidFill>
                      <a:prstDash val="solid"/>
                      <a:round/>
                      <a:headEnd type="none" w="med" len="med"/>
                      <a:tailEnd type="none" w="med" len="med"/>
                    </a:lnR>
                    <a:solidFill>
                      <a:schemeClr val="accent1">
                        <a:lumMod val="40000"/>
                        <a:lumOff val="60000"/>
                      </a:schemeClr>
                    </a:solidFill>
                  </a:tcPr>
                </a:tc>
                <a:tc gridSpan="2">
                  <a:txBody>
                    <a:bodyPr/>
                    <a:lstStyle/>
                    <a:p>
                      <a:pPr algn="ctr" rtl="0" fontAlgn="b"/>
                      <a:r>
                        <a:rPr lang="en-GB" sz="1200" b="1" u="none" strike="noStrike" dirty="0">
                          <a:effectLst/>
                        </a:rPr>
                        <a:t>LP</a:t>
                      </a:r>
                      <a:endParaRPr lang="en-GB" sz="1200" b="1" i="0" u="none" strike="noStrike" dirty="0">
                        <a:solidFill>
                          <a:srgbClr val="000000"/>
                        </a:solidFill>
                        <a:effectLst/>
                        <a:latin typeface="Calibri"/>
                      </a:endParaRPr>
                    </a:p>
                    <a:p>
                      <a:pPr algn="ctr" rtl="0" fontAlgn="b"/>
                      <a:endParaRPr lang="en-GB" sz="1200" b="1" i="0" u="none" strike="noStrike" dirty="0">
                        <a:solidFill>
                          <a:srgbClr val="000000"/>
                        </a:solidFill>
                        <a:effectLst/>
                        <a:latin typeface="Calibri"/>
                      </a:endParaRPr>
                    </a:p>
                  </a:txBody>
                  <a:tcPr marL="5477" marR="5477" marT="5477"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pPr algn="ctr" rtl="0" fontAlgn="b"/>
                      <a:endParaRPr lang="en-GB" sz="1200" b="1" i="0" u="none" strike="noStrike" dirty="0">
                        <a:solidFill>
                          <a:srgbClr val="000000"/>
                        </a:solidFill>
                        <a:effectLst/>
                        <a:latin typeface="Calibri"/>
                      </a:endParaRPr>
                    </a:p>
                  </a:txBody>
                  <a:tcPr marL="5477" marR="5477" marT="5477" marB="0" anchor="b">
                    <a:lnR w="28575" cap="flat" cmpd="sng" algn="ctr">
                      <a:solidFill>
                        <a:schemeClr val="bg1"/>
                      </a:solidFill>
                      <a:prstDash val="solid"/>
                      <a:round/>
                      <a:headEnd type="none" w="med" len="med"/>
                      <a:tailEnd type="none" w="med" len="med"/>
                    </a:lnR>
                    <a:solidFill>
                      <a:schemeClr val="accent1">
                        <a:lumMod val="40000"/>
                        <a:lumOff val="60000"/>
                      </a:schemeClr>
                    </a:solidFill>
                  </a:tcPr>
                </a:tc>
                <a:tc gridSpan="2">
                  <a:txBody>
                    <a:bodyPr/>
                    <a:lstStyle/>
                    <a:p>
                      <a:pPr algn="ctr" rtl="0" fontAlgn="b"/>
                      <a:r>
                        <a:rPr lang="en-GB" sz="1200" b="1" u="none" strike="noStrike" dirty="0">
                          <a:effectLst/>
                        </a:rPr>
                        <a:t>NC</a:t>
                      </a:r>
                      <a:endParaRPr lang="en-GB" sz="1200" b="1" i="0" u="none" strike="noStrike" dirty="0">
                        <a:solidFill>
                          <a:srgbClr val="000000"/>
                        </a:solidFill>
                        <a:effectLst/>
                        <a:latin typeface="Calibri"/>
                      </a:endParaRPr>
                    </a:p>
                    <a:p>
                      <a:pPr algn="ctr" rtl="0" fontAlgn="b"/>
                      <a:endParaRPr lang="en-GB" sz="1200" b="1" i="0" u="none" strike="noStrike" dirty="0">
                        <a:solidFill>
                          <a:srgbClr val="000000"/>
                        </a:solidFill>
                        <a:effectLst/>
                        <a:latin typeface="Calibri"/>
                      </a:endParaRPr>
                    </a:p>
                  </a:txBody>
                  <a:tcPr marL="5477" marR="5477" marT="5477"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pPr algn="ctr" rtl="0" fontAlgn="b"/>
                      <a:endParaRPr lang="en-GB" sz="1200" b="1" i="0" u="none" strike="noStrike" dirty="0">
                        <a:solidFill>
                          <a:srgbClr val="000000"/>
                        </a:solidFill>
                        <a:effectLst/>
                        <a:latin typeface="Calibri"/>
                      </a:endParaRPr>
                    </a:p>
                  </a:txBody>
                  <a:tcPr marL="5477" marR="5477" marT="5477" marB="0" anchor="b">
                    <a:lnR w="28575" cap="flat" cmpd="sng" algn="ctr">
                      <a:solidFill>
                        <a:schemeClr val="bg1"/>
                      </a:solidFill>
                      <a:prstDash val="solid"/>
                      <a:round/>
                      <a:headEnd type="none" w="med" len="med"/>
                      <a:tailEnd type="none" w="med" len="med"/>
                    </a:lnR>
                    <a:solidFill>
                      <a:schemeClr val="accent1">
                        <a:lumMod val="40000"/>
                        <a:lumOff val="60000"/>
                      </a:schemeClr>
                    </a:solidFill>
                  </a:tcPr>
                </a:tc>
                <a:tc gridSpan="2">
                  <a:txBody>
                    <a:bodyPr/>
                    <a:lstStyle/>
                    <a:p>
                      <a:pPr algn="ctr" rtl="0" fontAlgn="b"/>
                      <a:r>
                        <a:rPr lang="en-GB" sz="1200" b="1" u="none" strike="noStrike" dirty="0">
                          <a:effectLst/>
                        </a:rPr>
                        <a:t>EC</a:t>
                      </a:r>
                      <a:endParaRPr lang="en-GB" sz="1200" b="1" i="0" u="none" strike="noStrike" dirty="0">
                        <a:solidFill>
                          <a:srgbClr val="000000"/>
                        </a:solidFill>
                        <a:effectLst/>
                        <a:latin typeface="Calibri"/>
                      </a:endParaRPr>
                    </a:p>
                    <a:p>
                      <a:pPr algn="ctr" rtl="0" fontAlgn="b"/>
                      <a:endParaRPr lang="en-GB" sz="1200" b="1" i="0" u="none" strike="noStrike" dirty="0">
                        <a:solidFill>
                          <a:srgbClr val="000000"/>
                        </a:solidFill>
                        <a:effectLst/>
                        <a:latin typeface="Calibri"/>
                      </a:endParaRPr>
                    </a:p>
                  </a:txBody>
                  <a:tcPr marL="5477" marR="5477" marT="5477"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pPr algn="ctr" rtl="0" fontAlgn="b"/>
                      <a:endParaRPr lang="en-GB" sz="1200" b="1" i="0" u="none" strike="noStrike" dirty="0">
                        <a:solidFill>
                          <a:srgbClr val="000000"/>
                        </a:solidFill>
                        <a:effectLst/>
                        <a:latin typeface="Calibri"/>
                      </a:endParaRPr>
                    </a:p>
                  </a:txBody>
                  <a:tcPr marL="5477" marR="5477" marT="5477" marB="0" anchor="b">
                    <a:lnR w="28575" cap="flat" cmpd="sng" algn="ctr">
                      <a:solidFill>
                        <a:schemeClr val="bg1"/>
                      </a:solidFill>
                      <a:prstDash val="solid"/>
                      <a:round/>
                      <a:headEnd type="none" w="med" len="med"/>
                      <a:tailEnd type="none" w="med" len="med"/>
                    </a:lnR>
                    <a:solidFill>
                      <a:schemeClr val="accent1">
                        <a:lumMod val="40000"/>
                        <a:lumOff val="60000"/>
                      </a:schemeClr>
                    </a:solidFill>
                  </a:tcPr>
                </a:tc>
                <a:tc gridSpan="2">
                  <a:txBody>
                    <a:bodyPr/>
                    <a:lstStyle/>
                    <a:p>
                      <a:pPr algn="ctr" rtl="0" fontAlgn="b"/>
                      <a:r>
                        <a:rPr lang="en-GB" sz="1200" b="1" u="none" strike="noStrike" dirty="0">
                          <a:effectLst/>
                        </a:rPr>
                        <a:t>NW</a:t>
                      </a:r>
                      <a:endParaRPr lang="en-GB" sz="1200" b="1" i="0" u="none" strike="noStrike" dirty="0">
                        <a:solidFill>
                          <a:srgbClr val="000000"/>
                        </a:solidFill>
                        <a:effectLst/>
                        <a:latin typeface="Calibri"/>
                      </a:endParaRPr>
                    </a:p>
                    <a:p>
                      <a:pPr algn="ctr" rtl="0" fontAlgn="b"/>
                      <a:endParaRPr lang="en-GB" sz="1200" b="1" i="0" u="none" strike="noStrike" dirty="0">
                        <a:solidFill>
                          <a:srgbClr val="000000"/>
                        </a:solidFill>
                        <a:effectLst/>
                        <a:latin typeface="Calibri"/>
                      </a:endParaRPr>
                    </a:p>
                  </a:txBody>
                  <a:tcPr marL="5477" marR="5477" marT="5477"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pPr algn="ctr" rtl="0" fontAlgn="b"/>
                      <a:endParaRPr lang="en-GB" sz="1200" b="1" i="0" u="none" strike="noStrike" dirty="0">
                        <a:solidFill>
                          <a:srgbClr val="000000"/>
                        </a:solidFill>
                        <a:effectLst/>
                        <a:latin typeface="Calibri"/>
                      </a:endParaRPr>
                    </a:p>
                  </a:txBody>
                  <a:tcPr marL="5477" marR="5477" marT="5477" marB="0" anchor="b">
                    <a:lnR w="28575" cap="flat" cmpd="sng" algn="ctr">
                      <a:solidFill>
                        <a:schemeClr val="bg1"/>
                      </a:solidFill>
                      <a:prstDash val="solid"/>
                      <a:round/>
                      <a:headEnd type="none" w="med" len="med"/>
                      <a:tailEnd type="none" w="med" len="med"/>
                    </a:lnR>
                    <a:solidFill>
                      <a:schemeClr val="accent1">
                        <a:lumMod val="40000"/>
                        <a:lumOff val="60000"/>
                      </a:schemeClr>
                    </a:solidFill>
                  </a:tcPr>
                </a:tc>
                <a:tc gridSpan="2">
                  <a:txBody>
                    <a:bodyPr/>
                    <a:lstStyle/>
                    <a:p>
                      <a:pPr algn="ctr" rtl="0" fontAlgn="b"/>
                      <a:r>
                        <a:rPr lang="en-GB" sz="1200" b="1" u="none" strike="noStrike" dirty="0">
                          <a:effectLst/>
                        </a:rPr>
                        <a:t>HQ</a:t>
                      </a:r>
                      <a:endParaRPr lang="en-GB" sz="1200" b="1" i="0" u="none" strike="noStrike" dirty="0">
                        <a:solidFill>
                          <a:srgbClr val="000000"/>
                        </a:solidFill>
                        <a:effectLst/>
                        <a:latin typeface="Calibri"/>
                      </a:endParaRPr>
                    </a:p>
                    <a:p>
                      <a:pPr algn="ctr" rtl="0" fontAlgn="b"/>
                      <a:endParaRPr lang="en-GB" sz="1200" b="1" i="0" u="none" strike="noStrike" dirty="0">
                        <a:solidFill>
                          <a:srgbClr val="000000"/>
                        </a:solidFill>
                        <a:effectLst/>
                        <a:latin typeface="Calibri"/>
                      </a:endParaRPr>
                    </a:p>
                  </a:txBody>
                  <a:tcPr marL="5477" marR="5477" marT="5477" marB="0" anchor="b">
                    <a:lnL w="28575" cap="flat" cmpd="sng" algn="ctr">
                      <a:solidFill>
                        <a:schemeClr val="bg1"/>
                      </a:solidFill>
                      <a:prstDash val="solid"/>
                      <a:round/>
                      <a:headEnd type="none" w="med" len="med"/>
                      <a:tailEnd type="none" w="med" len="med"/>
                    </a:lnL>
                  </a:tcPr>
                </a:tc>
                <a:tc hMerge="1">
                  <a:txBody>
                    <a:bodyPr/>
                    <a:lstStyle/>
                    <a:p>
                      <a:pPr algn="ctr" rtl="0" fontAlgn="b"/>
                      <a:endParaRPr lang="en-GB" sz="1200" b="1" i="0" u="none" strike="noStrike" dirty="0">
                        <a:solidFill>
                          <a:srgbClr val="000000"/>
                        </a:solidFill>
                        <a:effectLst/>
                        <a:latin typeface="Calibri"/>
                      </a:endParaRPr>
                    </a:p>
                  </a:txBody>
                  <a:tcPr marL="5477" marR="5477" marT="5477" marB="0" anchor="b">
                    <a:solidFill>
                      <a:schemeClr val="accent1">
                        <a:lumMod val="40000"/>
                        <a:lumOff val="60000"/>
                      </a:schemeClr>
                    </a:solidFill>
                  </a:tcPr>
                </a:tc>
                <a:extLst>
                  <a:ext uri="{0D108BD9-81ED-4DB2-BD59-A6C34878D82A}">
                    <a16:rowId xmlns:a16="http://schemas.microsoft.com/office/drawing/2014/main" xmlns="" val="10000"/>
                  </a:ext>
                </a:extLst>
              </a:tr>
              <a:tr h="2527497">
                <a:tc vMerge="1">
                  <a:txBody>
                    <a:bodyPr/>
                    <a:lstStyle/>
                    <a:p>
                      <a:endParaRPr lang="en-GB"/>
                    </a:p>
                  </a:txBody>
                  <a:tcPr/>
                </a:tc>
                <a:tc>
                  <a:txBody>
                    <a:bodyPr/>
                    <a:lstStyle/>
                    <a:p>
                      <a:pPr algn="ctr" rtl="0" fontAlgn="b"/>
                      <a:r>
                        <a:rPr lang="en-GB" sz="1200" u="none" strike="noStrike" dirty="0">
                          <a:effectLst>
                            <a:outerShdw blurRad="50800" dist="38100" algn="tr" rotWithShape="0">
                              <a:prstClr val="black">
                                <a:alpha val="40000"/>
                              </a:prstClr>
                            </a:outerShdw>
                          </a:effectLst>
                        </a:rPr>
                        <a:t># Applications received</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tc>
                <a:tc>
                  <a:txBody>
                    <a:bodyPr/>
                    <a:lstStyle/>
                    <a:p>
                      <a:pPr algn="ctr" rtl="0" fontAlgn="b"/>
                      <a:r>
                        <a:rPr lang="en-GB" sz="1200" u="none" strike="noStrike" dirty="0">
                          <a:effectLst>
                            <a:outerShdw blurRad="50800" dist="38100" algn="tr" rotWithShape="0">
                              <a:prstClr val="black">
                                <a:alpha val="40000"/>
                              </a:prstClr>
                            </a:outerShdw>
                          </a:effectLst>
                        </a:rPr>
                        <a:t># Processed within 60 days</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1200" u="none" strike="noStrike" dirty="0">
                          <a:effectLst>
                            <a:outerShdw blurRad="50800" dist="38100" algn="tr" rotWithShape="0">
                              <a:prstClr val="black">
                                <a:alpha val="40000"/>
                              </a:prstClr>
                            </a:outerShdw>
                          </a:effectLst>
                        </a:rPr>
                        <a:t># Applications received</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L w="28575" cap="flat" cmpd="sng" algn="ctr">
                      <a:solidFill>
                        <a:schemeClr val="bg1"/>
                      </a:solidFill>
                      <a:prstDash val="solid"/>
                      <a:round/>
                      <a:headEnd type="none" w="med" len="med"/>
                      <a:tailEnd type="none" w="med" len="med"/>
                    </a:lnL>
                  </a:tcPr>
                </a:tc>
                <a:tc>
                  <a:txBody>
                    <a:bodyPr/>
                    <a:lstStyle/>
                    <a:p>
                      <a:pPr algn="ctr" rtl="0" fontAlgn="b"/>
                      <a:r>
                        <a:rPr lang="en-GB" sz="1200" u="none" strike="noStrike" dirty="0">
                          <a:effectLst>
                            <a:outerShdw blurRad="50800" dist="38100" algn="tr" rotWithShape="0">
                              <a:prstClr val="black">
                                <a:alpha val="40000"/>
                              </a:prstClr>
                            </a:outerShdw>
                          </a:effectLst>
                        </a:rPr>
                        <a:t># Processed within 60 days</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1200" u="none" strike="noStrike" dirty="0">
                          <a:effectLst>
                            <a:outerShdw blurRad="50800" dist="38100" algn="tr" rotWithShape="0">
                              <a:prstClr val="black">
                                <a:alpha val="40000"/>
                              </a:prstClr>
                            </a:outerShdw>
                          </a:effectLst>
                        </a:rPr>
                        <a:t># Applications received</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L w="28575" cap="flat" cmpd="sng" algn="ctr">
                      <a:solidFill>
                        <a:schemeClr val="bg1"/>
                      </a:solidFill>
                      <a:prstDash val="solid"/>
                      <a:round/>
                      <a:headEnd type="none" w="med" len="med"/>
                      <a:tailEnd type="none" w="med" len="med"/>
                    </a:lnL>
                  </a:tcPr>
                </a:tc>
                <a:tc>
                  <a:txBody>
                    <a:bodyPr/>
                    <a:lstStyle/>
                    <a:p>
                      <a:pPr algn="ctr" rtl="0" fontAlgn="b"/>
                      <a:r>
                        <a:rPr lang="en-GB" sz="1200" u="none" strike="noStrike" dirty="0">
                          <a:effectLst>
                            <a:outerShdw blurRad="50800" dist="38100" algn="tr" rotWithShape="0">
                              <a:prstClr val="black">
                                <a:alpha val="40000"/>
                              </a:prstClr>
                            </a:outerShdw>
                          </a:effectLst>
                        </a:rPr>
                        <a:t># Processed within 60 days</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1200" u="none" strike="noStrike" dirty="0">
                          <a:effectLst>
                            <a:outerShdw blurRad="50800" dist="38100" algn="tr" rotWithShape="0">
                              <a:prstClr val="black">
                                <a:alpha val="40000"/>
                              </a:prstClr>
                            </a:outerShdw>
                          </a:effectLst>
                        </a:rPr>
                        <a:t># Applications received</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L w="28575" cap="flat" cmpd="sng" algn="ctr">
                      <a:solidFill>
                        <a:schemeClr val="bg1"/>
                      </a:solidFill>
                      <a:prstDash val="solid"/>
                      <a:round/>
                      <a:headEnd type="none" w="med" len="med"/>
                      <a:tailEnd type="none" w="med" len="med"/>
                    </a:lnL>
                  </a:tcPr>
                </a:tc>
                <a:tc>
                  <a:txBody>
                    <a:bodyPr/>
                    <a:lstStyle/>
                    <a:p>
                      <a:pPr algn="ctr" rtl="0" fontAlgn="b"/>
                      <a:r>
                        <a:rPr lang="en-GB" sz="1200" u="none" strike="noStrike" dirty="0">
                          <a:effectLst>
                            <a:outerShdw blurRad="50800" dist="38100" algn="tr" rotWithShape="0">
                              <a:prstClr val="black">
                                <a:alpha val="40000"/>
                              </a:prstClr>
                            </a:outerShdw>
                          </a:effectLst>
                        </a:rPr>
                        <a:t># Processed within 60 days</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1200" u="none" strike="noStrike" dirty="0">
                          <a:effectLst>
                            <a:outerShdw blurRad="50800" dist="38100" algn="tr" rotWithShape="0">
                              <a:prstClr val="black">
                                <a:alpha val="40000"/>
                              </a:prstClr>
                            </a:outerShdw>
                          </a:effectLst>
                        </a:rPr>
                        <a:t># Applications received</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L w="28575" cap="flat" cmpd="sng" algn="ctr">
                      <a:solidFill>
                        <a:schemeClr val="bg1"/>
                      </a:solidFill>
                      <a:prstDash val="solid"/>
                      <a:round/>
                      <a:headEnd type="none" w="med" len="med"/>
                      <a:tailEnd type="none" w="med" len="med"/>
                    </a:lnL>
                  </a:tcPr>
                </a:tc>
                <a:tc>
                  <a:txBody>
                    <a:bodyPr/>
                    <a:lstStyle/>
                    <a:p>
                      <a:pPr algn="ctr" rtl="0" fontAlgn="b"/>
                      <a:r>
                        <a:rPr lang="en-GB" sz="1200" u="none" strike="noStrike" dirty="0">
                          <a:effectLst>
                            <a:outerShdw blurRad="50800" dist="38100" algn="tr" rotWithShape="0">
                              <a:prstClr val="black">
                                <a:alpha val="40000"/>
                              </a:prstClr>
                            </a:outerShdw>
                          </a:effectLst>
                        </a:rPr>
                        <a:t># Processed within 60 days</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1200" u="none" strike="noStrike" dirty="0">
                          <a:effectLst>
                            <a:outerShdw blurRad="50800" dist="38100" algn="tr" rotWithShape="0">
                              <a:prstClr val="black">
                                <a:alpha val="40000"/>
                              </a:prstClr>
                            </a:outerShdw>
                          </a:effectLst>
                        </a:rPr>
                        <a:t># Applications received</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L w="28575" cap="flat" cmpd="sng" algn="ctr">
                      <a:solidFill>
                        <a:schemeClr val="bg1"/>
                      </a:solidFill>
                      <a:prstDash val="solid"/>
                      <a:round/>
                      <a:headEnd type="none" w="med" len="med"/>
                      <a:tailEnd type="none" w="med" len="med"/>
                    </a:lnL>
                  </a:tcPr>
                </a:tc>
                <a:tc>
                  <a:txBody>
                    <a:bodyPr/>
                    <a:lstStyle/>
                    <a:p>
                      <a:pPr algn="ctr" rtl="0" fontAlgn="b"/>
                      <a:r>
                        <a:rPr lang="en-GB" sz="1200" u="none" strike="noStrike" dirty="0">
                          <a:effectLst>
                            <a:outerShdw blurRad="50800" dist="38100" algn="tr" rotWithShape="0">
                              <a:prstClr val="black">
                                <a:alpha val="40000"/>
                              </a:prstClr>
                            </a:outerShdw>
                          </a:effectLst>
                        </a:rPr>
                        <a:t># Processed within 60 days</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1200" u="none" strike="noStrike" dirty="0">
                          <a:effectLst>
                            <a:outerShdw blurRad="50800" dist="38100" algn="tr" rotWithShape="0">
                              <a:prstClr val="black">
                                <a:alpha val="40000"/>
                              </a:prstClr>
                            </a:outerShdw>
                          </a:effectLst>
                        </a:rPr>
                        <a:t># Applications received</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L w="28575" cap="flat" cmpd="sng" algn="ctr">
                      <a:solidFill>
                        <a:schemeClr val="bg1"/>
                      </a:solidFill>
                      <a:prstDash val="solid"/>
                      <a:round/>
                      <a:headEnd type="none" w="med" len="med"/>
                      <a:tailEnd type="none" w="med" len="med"/>
                    </a:lnL>
                  </a:tcPr>
                </a:tc>
                <a:tc>
                  <a:txBody>
                    <a:bodyPr/>
                    <a:lstStyle/>
                    <a:p>
                      <a:pPr algn="ctr" rtl="0" fontAlgn="b"/>
                      <a:r>
                        <a:rPr lang="en-GB" sz="1200" u="none" strike="noStrike" dirty="0">
                          <a:effectLst>
                            <a:outerShdw blurRad="50800" dist="38100" algn="tr" rotWithShape="0">
                              <a:prstClr val="black">
                                <a:alpha val="40000"/>
                              </a:prstClr>
                            </a:outerShdw>
                          </a:effectLst>
                        </a:rPr>
                        <a:t># Processed within 60 days</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1200" u="none" strike="noStrike" dirty="0">
                          <a:effectLst>
                            <a:outerShdw blurRad="50800" dist="38100" algn="tr" rotWithShape="0">
                              <a:prstClr val="black">
                                <a:alpha val="40000"/>
                              </a:prstClr>
                            </a:outerShdw>
                          </a:effectLst>
                        </a:rPr>
                        <a:t># Applications received</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L w="28575" cap="flat" cmpd="sng" algn="ctr">
                      <a:solidFill>
                        <a:schemeClr val="bg1"/>
                      </a:solidFill>
                      <a:prstDash val="solid"/>
                      <a:round/>
                      <a:headEnd type="none" w="med" len="med"/>
                      <a:tailEnd type="none" w="med" len="med"/>
                    </a:lnL>
                  </a:tcPr>
                </a:tc>
                <a:tc>
                  <a:txBody>
                    <a:bodyPr/>
                    <a:lstStyle/>
                    <a:p>
                      <a:pPr algn="ctr" rtl="0" fontAlgn="b"/>
                      <a:r>
                        <a:rPr lang="en-GB" sz="1200" u="none" strike="noStrike" dirty="0">
                          <a:effectLst>
                            <a:outerShdw blurRad="50800" dist="38100" algn="tr" rotWithShape="0">
                              <a:prstClr val="black">
                                <a:alpha val="40000"/>
                              </a:prstClr>
                            </a:outerShdw>
                          </a:effectLst>
                        </a:rPr>
                        <a:t># Processed within 60 days</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1200" u="none" strike="noStrike" dirty="0">
                          <a:effectLst>
                            <a:outerShdw blurRad="50800" dist="38100" algn="tr" rotWithShape="0">
                              <a:prstClr val="black">
                                <a:alpha val="40000"/>
                              </a:prstClr>
                            </a:outerShdw>
                          </a:effectLst>
                        </a:rPr>
                        <a:t># Applications received</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L w="28575" cap="flat" cmpd="sng" algn="ctr">
                      <a:solidFill>
                        <a:schemeClr val="bg1"/>
                      </a:solidFill>
                      <a:prstDash val="solid"/>
                      <a:round/>
                      <a:headEnd type="none" w="med" len="med"/>
                      <a:tailEnd type="none" w="med" len="med"/>
                    </a:lnL>
                  </a:tcPr>
                </a:tc>
                <a:tc>
                  <a:txBody>
                    <a:bodyPr/>
                    <a:lstStyle/>
                    <a:p>
                      <a:pPr algn="ctr" rtl="0" fontAlgn="b"/>
                      <a:r>
                        <a:rPr lang="en-GB" sz="1200" u="none" strike="noStrike" dirty="0">
                          <a:effectLst>
                            <a:outerShdw blurRad="50800" dist="38100" algn="tr" rotWithShape="0">
                              <a:prstClr val="black">
                                <a:alpha val="40000"/>
                              </a:prstClr>
                            </a:outerShdw>
                          </a:effectLst>
                        </a:rPr>
                        <a:t># Processed within 60 days</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R w="28575" cap="flat" cmpd="sng" algn="ctr">
                      <a:solidFill>
                        <a:schemeClr val="bg1"/>
                      </a:solidFill>
                      <a:prstDash val="solid"/>
                      <a:round/>
                      <a:headEnd type="none" w="med" len="med"/>
                      <a:tailEnd type="none" w="med" len="med"/>
                    </a:lnR>
                    <a:lnT w="12700" cmpd="sng">
                      <a:noFill/>
                    </a:lnT>
                    <a:solidFill>
                      <a:schemeClr val="accent1">
                        <a:lumMod val="40000"/>
                        <a:lumOff val="60000"/>
                      </a:schemeClr>
                    </a:solidFill>
                  </a:tcPr>
                </a:tc>
                <a:tc>
                  <a:txBody>
                    <a:bodyPr/>
                    <a:lstStyle/>
                    <a:p>
                      <a:pPr algn="ctr" rtl="0" fontAlgn="b"/>
                      <a:r>
                        <a:rPr lang="en-GB" sz="1200" u="none" strike="noStrike" dirty="0">
                          <a:effectLst>
                            <a:outerShdw blurRad="50800" dist="38100" algn="tr" rotWithShape="0">
                              <a:prstClr val="black">
                                <a:alpha val="40000"/>
                              </a:prstClr>
                            </a:outerShdw>
                          </a:effectLst>
                        </a:rPr>
                        <a:t># Applications received</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lnL w="28575" cap="flat" cmpd="sng" algn="ctr">
                      <a:solidFill>
                        <a:schemeClr val="bg1"/>
                      </a:solidFill>
                      <a:prstDash val="solid"/>
                      <a:round/>
                      <a:headEnd type="none" w="med" len="med"/>
                      <a:tailEnd type="none" w="med" len="med"/>
                    </a:lnL>
                  </a:tcPr>
                </a:tc>
                <a:tc>
                  <a:txBody>
                    <a:bodyPr/>
                    <a:lstStyle/>
                    <a:p>
                      <a:pPr algn="ctr" rtl="0" fontAlgn="b"/>
                      <a:r>
                        <a:rPr lang="en-GB" sz="1200" u="none" strike="noStrike" dirty="0">
                          <a:effectLst>
                            <a:outerShdw blurRad="50800" dist="38100" algn="tr" rotWithShape="0">
                              <a:prstClr val="black">
                                <a:alpha val="40000"/>
                              </a:prstClr>
                            </a:outerShdw>
                          </a:effectLst>
                        </a:rPr>
                        <a:t># Processed within 60 days</a:t>
                      </a:r>
                      <a:endParaRPr lang="en-GB" sz="1200" b="0" i="0" u="none" strike="noStrike" dirty="0">
                        <a:solidFill>
                          <a:srgbClr val="000000"/>
                        </a:solidFill>
                        <a:effectLst>
                          <a:outerShdw blurRad="50800" dist="38100" algn="tr" rotWithShape="0">
                            <a:prstClr val="black">
                              <a:alpha val="40000"/>
                            </a:prstClr>
                          </a:outerShdw>
                        </a:effectLst>
                        <a:latin typeface="Calibri"/>
                      </a:endParaRPr>
                    </a:p>
                  </a:txBody>
                  <a:tcPr marL="5477" marR="5477" marT="5477" marB="0" vert="vert" anchor="ctr">
                    <a:solidFill>
                      <a:schemeClr val="accent1">
                        <a:lumMod val="40000"/>
                        <a:lumOff val="60000"/>
                      </a:schemeClr>
                    </a:solidFill>
                  </a:tcPr>
                </a:tc>
                <a:extLst>
                  <a:ext uri="{0D108BD9-81ED-4DB2-BD59-A6C34878D82A}">
                    <a16:rowId xmlns:a16="http://schemas.microsoft.com/office/drawing/2014/main" xmlns="" val="10001"/>
                  </a:ext>
                </a:extLst>
              </a:tr>
              <a:tr h="792762">
                <a:tc>
                  <a:txBody>
                    <a:bodyPr/>
                    <a:lstStyle/>
                    <a:p>
                      <a:pPr algn="ctr" rtl="0" fontAlgn="b"/>
                      <a:r>
                        <a:rPr lang="en-GB" sz="1200" b="1" u="none" strike="noStrike" dirty="0">
                          <a:effectLst/>
                        </a:rPr>
                        <a:t>TOTAL</a:t>
                      </a:r>
                      <a:endParaRPr lang="en-GB" sz="1200" b="1" i="0" u="none" strike="noStrike" dirty="0">
                        <a:solidFill>
                          <a:srgbClr val="000000"/>
                        </a:solidFill>
                        <a:effectLst/>
                        <a:latin typeface="Calibri"/>
                      </a:endParaRPr>
                    </a:p>
                  </a:txBody>
                  <a:tcPr marL="5477" marR="5477" marT="5477" marB="0" anchor="ctr">
                    <a:lnB w="6350" cap="flat" cmpd="sng" algn="ctr">
                      <a:solidFill>
                        <a:schemeClr val="bg1"/>
                      </a:solidFill>
                      <a:prstDash val="solid"/>
                      <a:round/>
                      <a:headEnd type="none" w="med" len="med"/>
                      <a:tailEnd type="none" w="med" len="med"/>
                    </a:lnB>
                  </a:tcPr>
                </a:tc>
                <a:tc>
                  <a:txBody>
                    <a:bodyPr/>
                    <a:lstStyle/>
                    <a:p>
                      <a:pPr algn="ctr" rtl="0" fontAlgn="b"/>
                      <a:r>
                        <a:rPr lang="en-GB" sz="1200" b="1" u="none" strike="noStrike" dirty="0">
                          <a:effectLst/>
                        </a:rPr>
                        <a:t>70</a:t>
                      </a:r>
                      <a:endParaRPr lang="en-GB" sz="1200" b="1" i="0" u="none" strike="noStrike" dirty="0">
                        <a:solidFill>
                          <a:srgbClr val="000000"/>
                        </a:solidFill>
                        <a:effectLst/>
                        <a:latin typeface="Calibri"/>
                      </a:endParaRPr>
                    </a:p>
                  </a:txBody>
                  <a:tcPr marL="5477" marR="5477" marT="5477" marB="0" anchor="ctr">
                    <a:lnB w="6350" cap="flat" cmpd="sng" algn="ctr">
                      <a:solidFill>
                        <a:schemeClr val="bg1"/>
                      </a:solidFill>
                      <a:prstDash val="solid"/>
                      <a:round/>
                      <a:headEnd type="none" w="med" len="med"/>
                      <a:tailEnd type="none" w="med" len="med"/>
                    </a:lnB>
                  </a:tcPr>
                </a:tc>
                <a:tc>
                  <a:txBody>
                    <a:bodyPr/>
                    <a:lstStyle/>
                    <a:p>
                      <a:pPr algn="ctr" rtl="0" fontAlgn="b"/>
                      <a:r>
                        <a:rPr lang="en-GB" sz="1200" b="1" u="none" strike="noStrike" dirty="0">
                          <a:effectLst/>
                        </a:rPr>
                        <a:t>70</a:t>
                      </a:r>
                      <a:endParaRPr lang="en-GB" sz="1200" b="1" i="0" u="none" strike="noStrike" dirty="0">
                        <a:solidFill>
                          <a:srgbClr val="000000"/>
                        </a:solidFill>
                        <a:effectLst/>
                        <a:latin typeface="Calibri"/>
                      </a:endParaRPr>
                    </a:p>
                  </a:txBody>
                  <a:tcPr marL="5477" marR="5477" marT="5477" marB="0" anchor="ctr">
                    <a:lnR w="28575"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200" b="1" u="none" strike="noStrike" dirty="0">
                          <a:effectLst/>
                        </a:rPr>
                        <a:t>376</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a:txBody>
                    <a:bodyPr/>
                    <a:lstStyle/>
                    <a:p>
                      <a:pPr algn="ctr" rtl="0" fontAlgn="ctr"/>
                      <a:r>
                        <a:rPr lang="en-GB" sz="1200" b="1" u="none" strike="noStrike" dirty="0">
                          <a:effectLst/>
                        </a:rPr>
                        <a:t>376</a:t>
                      </a:r>
                      <a:endParaRPr lang="en-GB" sz="1200" b="1" i="0" u="none" strike="noStrike" dirty="0">
                        <a:solidFill>
                          <a:srgbClr val="000000"/>
                        </a:solidFill>
                        <a:effectLst/>
                        <a:latin typeface="Calibri"/>
                      </a:endParaRPr>
                    </a:p>
                  </a:txBody>
                  <a:tcPr marL="5477" marR="5477" marT="5477" marB="0" anchor="ctr">
                    <a:lnR w="28575"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200" b="1" u="none" strike="noStrike" dirty="0">
                          <a:effectLst/>
                        </a:rPr>
                        <a:t>119</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a:txBody>
                    <a:bodyPr/>
                    <a:lstStyle/>
                    <a:p>
                      <a:pPr algn="ctr" rtl="0" fontAlgn="ctr"/>
                      <a:r>
                        <a:rPr lang="en-GB" sz="1200" b="1" u="none" strike="noStrike" dirty="0">
                          <a:effectLst/>
                        </a:rPr>
                        <a:t>119</a:t>
                      </a:r>
                      <a:endParaRPr lang="en-GB" sz="1200" b="1" i="0" u="none" strike="noStrike" dirty="0">
                        <a:solidFill>
                          <a:srgbClr val="000000"/>
                        </a:solidFill>
                        <a:effectLst/>
                        <a:latin typeface="Calibri"/>
                      </a:endParaRPr>
                    </a:p>
                  </a:txBody>
                  <a:tcPr marL="5477" marR="5477" marT="5477" marB="0" anchor="ctr">
                    <a:lnR w="28575"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GB" sz="1200" b="1" u="none" strike="noStrike" dirty="0">
                          <a:effectLst/>
                        </a:rPr>
                        <a:t>337</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a:txBody>
                    <a:bodyPr/>
                    <a:lstStyle/>
                    <a:p>
                      <a:pPr algn="ctr" rtl="0" fontAlgn="b"/>
                      <a:r>
                        <a:rPr lang="en-GB" sz="1200" b="1" u="none" strike="noStrike" dirty="0">
                          <a:effectLst/>
                        </a:rPr>
                        <a:t>319</a:t>
                      </a:r>
                      <a:endParaRPr lang="en-GB" sz="1200" b="1" i="0" u="none" strike="noStrike" dirty="0">
                        <a:solidFill>
                          <a:srgbClr val="000000"/>
                        </a:solidFill>
                        <a:effectLst/>
                        <a:latin typeface="Calibri"/>
                      </a:endParaRPr>
                    </a:p>
                  </a:txBody>
                  <a:tcPr marL="5477" marR="5477" marT="5477" marB="0" anchor="ctr">
                    <a:lnR w="28575"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200" b="1" u="none" strike="noStrike" dirty="0">
                          <a:effectLst/>
                        </a:rPr>
                        <a:t>338</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a:txBody>
                    <a:bodyPr/>
                    <a:lstStyle/>
                    <a:p>
                      <a:pPr algn="ctr" rtl="0" fontAlgn="ctr"/>
                      <a:r>
                        <a:rPr lang="en-GB" sz="1200" b="1" u="none" strike="noStrike" dirty="0">
                          <a:effectLst/>
                        </a:rPr>
                        <a:t>338</a:t>
                      </a:r>
                      <a:endParaRPr lang="en-GB" sz="1200" b="1" i="0" u="none" strike="noStrike" dirty="0">
                        <a:solidFill>
                          <a:srgbClr val="000000"/>
                        </a:solidFill>
                        <a:effectLst/>
                        <a:latin typeface="Calibri"/>
                      </a:endParaRPr>
                    </a:p>
                  </a:txBody>
                  <a:tcPr marL="5477" marR="5477" marT="5477" marB="0" anchor="ctr">
                    <a:lnR w="28575"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200" b="1" u="none" strike="noStrike" dirty="0">
                          <a:effectLst/>
                        </a:rPr>
                        <a:t>50</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a:txBody>
                    <a:bodyPr/>
                    <a:lstStyle/>
                    <a:p>
                      <a:pPr algn="ctr" rtl="0" fontAlgn="ctr"/>
                      <a:r>
                        <a:rPr lang="en-GB" sz="1200" b="1" u="none" strike="noStrike" dirty="0">
                          <a:effectLst/>
                        </a:rPr>
                        <a:t>46</a:t>
                      </a:r>
                      <a:endParaRPr lang="en-GB" sz="1200" b="1" i="0" u="none" strike="noStrike" dirty="0">
                        <a:solidFill>
                          <a:srgbClr val="000000"/>
                        </a:solidFill>
                        <a:effectLst/>
                        <a:latin typeface="Calibri"/>
                      </a:endParaRPr>
                    </a:p>
                  </a:txBody>
                  <a:tcPr marL="5477" marR="5477" marT="5477" marB="0" anchor="ctr">
                    <a:lnR w="28575"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200" b="1" u="none" strike="noStrike" dirty="0">
                          <a:effectLst/>
                        </a:rPr>
                        <a:t>90</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a:txBody>
                    <a:bodyPr/>
                    <a:lstStyle/>
                    <a:p>
                      <a:pPr algn="ctr" rtl="0" fontAlgn="ctr"/>
                      <a:r>
                        <a:rPr lang="en-GB" sz="1200" b="1" u="none" strike="noStrike" dirty="0">
                          <a:effectLst/>
                        </a:rPr>
                        <a:t>90</a:t>
                      </a:r>
                      <a:endParaRPr lang="en-GB" sz="1200" b="1" i="0" u="none" strike="noStrike" dirty="0">
                        <a:solidFill>
                          <a:srgbClr val="000000"/>
                        </a:solidFill>
                        <a:effectLst/>
                        <a:latin typeface="Calibri"/>
                      </a:endParaRPr>
                    </a:p>
                  </a:txBody>
                  <a:tcPr marL="5477" marR="5477" marT="5477" marB="0" anchor="ctr">
                    <a:lnR w="28575"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200" b="1" u="none" strike="noStrike" dirty="0">
                          <a:effectLst/>
                        </a:rPr>
                        <a:t>160</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a:txBody>
                    <a:bodyPr/>
                    <a:lstStyle/>
                    <a:p>
                      <a:pPr algn="ctr" rtl="0" fontAlgn="ctr"/>
                      <a:r>
                        <a:rPr lang="en-GB" sz="1200" b="1" u="none" strike="noStrike" dirty="0">
                          <a:effectLst/>
                        </a:rPr>
                        <a:t>160</a:t>
                      </a:r>
                      <a:endParaRPr lang="en-GB" sz="1200" b="1" i="0" u="none" strike="noStrike" dirty="0">
                        <a:solidFill>
                          <a:srgbClr val="000000"/>
                        </a:solidFill>
                        <a:effectLst/>
                        <a:latin typeface="Calibri"/>
                      </a:endParaRPr>
                    </a:p>
                  </a:txBody>
                  <a:tcPr marL="5477" marR="5477" marT="5477" marB="0" anchor="ctr">
                    <a:lnR w="28575"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200" b="1" u="none" strike="noStrike" dirty="0">
                          <a:effectLst/>
                        </a:rPr>
                        <a:t>34</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a:txBody>
                    <a:bodyPr/>
                    <a:lstStyle/>
                    <a:p>
                      <a:pPr algn="ctr" rtl="0" fontAlgn="ctr"/>
                      <a:r>
                        <a:rPr lang="en-GB" sz="1200" b="1" u="none" strike="noStrike" dirty="0">
                          <a:effectLst/>
                        </a:rPr>
                        <a:t>25</a:t>
                      </a:r>
                      <a:endParaRPr lang="en-GB" sz="1200" b="1" i="0" u="none" strike="noStrike" dirty="0">
                        <a:solidFill>
                          <a:srgbClr val="000000"/>
                        </a:solidFill>
                        <a:effectLst/>
                        <a:latin typeface="Calibri"/>
                      </a:endParaRPr>
                    </a:p>
                  </a:txBody>
                  <a:tcPr marL="5477" marR="5477" marT="5477" marB="0" anchor="ctr">
                    <a:lnR w="28575"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GB" sz="1200" b="1" u="none" strike="noStrike" dirty="0">
                          <a:effectLst/>
                        </a:rPr>
                        <a:t>890</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a:txBody>
                    <a:bodyPr/>
                    <a:lstStyle/>
                    <a:p>
                      <a:pPr algn="ctr" rtl="0" fontAlgn="ctr"/>
                      <a:r>
                        <a:rPr lang="en-GB" sz="1200" b="1" u="none" strike="noStrike" dirty="0">
                          <a:effectLst/>
                        </a:rPr>
                        <a:t>794</a:t>
                      </a:r>
                      <a:endParaRPr lang="en-GB" sz="1200" b="1" i="0" u="none" strike="noStrike" dirty="0">
                        <a:solidFill>
                          <a:srgbClr val="000000"/>
                        </a:solidFill>
                        <a:effectLst/>
                        <a:latin typeface="Calibri"/>
                      </a:endParaRPr>
                    </a:p>
                  </a:txBody>
                  <a:tcPr marL="5477" marR="5477" marT="5477" marB="0" anchor="ctr">
                    <a:lnB w="635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2"/>
                  </a:ext>
                </a:extLst>
              </a:tr>
              <a:tr h="572182">
                <a:tc>
                  <a:txBody>
                    <a:bodyPr/>
                    <a:lstStyle/>
                    <a:p>
                      <a:pPr algn="ctr" rtl="0" fontAlgn="b"/>
                      <a:r>
                        <a:rPr lang="en-GB" sz="1200" b="1" i="0" u="none" strike="noStrike" dirty="0" smtClean="0">
                          <a:solidFill>
                            <a:srgbClr val="000000"/>
                          </a:solidFill>
                          <a:effectLst/>
                          <a:latin typeface="Calibri"/>
                        </a:rPr>
                        <a:t>%</a:t>
                      </a:r>
                      <a:endParaRPr lang="en-GB" sz="1200" b="1" i="0" u="none" strike="noStrike" dirty="0">
                        <a:solidFill>
                          <a:srgbClr val="000000"/>
                        </a:solidFill>
                        <a:effectLst/>
                        <a:latin typeface="Calibri"/>
                      </a:endParaRPr>
                    </a:p>
                  </a:txBody>
                  <a:tcPr marL="5477" marR="5477" marT="5477" marB="0" anchor="ctr">
                    <a:lnT w="6350" cap="flat" cmpd="sng" algn="ctr">
                      <a:solidFill>
                        <a:schemeClr val="bg1"/>
                      </a:solidFill>
                      <a:prstDash val="solid"/>
                      <a:round/>
                      <a:headEnd type="none" w="med" len="med"/>
                      <a:tailEnd type="none" w="med" len="med"/>
                    </a:lnT>
                    <a:solidFill>
                      <a:schemeClr val="accent1">
                        <a:lumMod val="40000"/>
                        <a:lumOff val="60000"/>
                      </a:schemeClr>
                    </a:solidFill>
                  </a:tcPr>
                </a:tc>
                <a:tc gridSpan="2">
                  <a:txBody>
                    <a:bodyPr/>
                    <a:lstStyle/>
                    <a:p>
                      <a:pPr algn="ctr" rtl="0" fontAlgn="b"/>
                      <a:r>
                        <a:rPr lang="en-GB" sz="1200" b="1" i="0" u="none" strike="noStrike" dirty="0" smtClean="0">
                          <a:solidFill>
                            <a:srgbClr val="000000"/>
                          </a:solidFill>
                          <a:effectLst/>
                          <a:latin typeface="Calibri"/>
                        </a:rPr>
                        <a:t>100%</a:t>
                      </a:r>
                      <a:endParaRPr lang="en-GB" sz="1200" b="1" i="0" u="none" strike="noStrike" dirty="0">
                        <a:solidFill>
                          <a:srgbClr val="000000"/>
                        </a:solidFill>
                        <a:effectLst/>
                        <a:latin typeface="Calibri"/>
                      </a:endParaRPr>
                    </a:p>
                  </a:txBody>
                  <a:tcPr marL="5477" marR="5477" marT="5477" marB="0" anchor="ctr">
                    <a:lnR w="2857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40000"/>
                        <a:lumOff val="60000"/>
                      </a:schemeClr>
                    </a:solidFill>
                  </a:tcPr>
                </a:tc>
                <a:tc hMerge="1">
                  <a:txBody>
                    <a:bodyPr/>
                    <a:lstStyle/>
                    <a:p>
                      <a:pPr algn="ctr" rtl="0" fontAlgn="b"/>
                      <a:endParaRPr lang="en-GB" sz="1200" b="1" i="0" u="none" strike="noStrike" dirty="0">
                        <a:solidFill>
                          <a:srgbClr val="000000"/>
                        </a:solidFill>
                        <a:effectLst/>
                        <a:latin typeface="Calibri"/>
                      </a:endParaRPr>
                    </a:p>
                  </a:txBody>
                  <a:tcPr marL="5477" marR="5477" marT="5477" marB="0" anchor="ctr">
                    <a:lnT w="6350" cap="flat" cmpd="sng" algn="ctr">
                      <a:solidFill>
                        <a:schemeClr val="bg1"/>
                      </a:solidFill>
                      <a:prstDash val="solid"/>
                      <a:round/>
                      <a:headEnd type="none" w="med" len="med"/>
                      <a:tailEnd type="none" w="med" len="med"/>
                    </a:lnT>
                    <a:solidFill>
                      <a:schemeClr val="accent1">
                        <a:lumMod val="40000"/>
                        <a:lumOff val="60000"/>
                      </a:schemeClr>
                    </a:solidFill>
                  </a:tcPr>
                </a:tc>
                <a:tc gridSpan="2">
                  <a:txBody>
                    <a:bodyPr/>
                    <a:lstStyle/>
                    <a:p>
                      <a:pPr algn="ctr" rtl="0" fontAlgn="ctr"/>
                      <a:r>
                        <a:rPr lang="en-GB" sz="1200" b="1" i="0" u="none" strike="noStrike" dirty="0" smtClean="0">
                          <a:solidFill>
                            <a:srgbClr val="000000"/>
                          </a:solidFill>
                          <a:effectLst/>
                          <a:latin typeface="Calibri"/>
                        </a:rPr>
                        <a:t>100%</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40000"/>
                        <a:lumOff val="60000"/>
                      </a:schemeClr>
                    </a:solidFill>
                  </a:tcPr>
                </a:tc>
                <a:tc hMerge="1">
                  <a:txBody>
                    <a:bodyPr/>
                    <a:lstStyle/>
                    <a:p>
                      <a:pPr algn="ctr" rtl="0" fontAlgn="ctr"/>
                      <a:endParaRPr lang="en-GB" sz="1200" b="1" i="0" u="none" strike="noStrike" dirty="0">
                        <a:solidFill>
                          <a:srgbClr val="000000"/>
                        </a:solidFill>
                        <a:effectLst/>
                        <a:latin typeface="Calibri"/>
                      </a:endParaRPr>
                    </a:p>
                  </a:txBody>
                  <a:tcPr marL="5477" marR="5477" marT="5477" marB="0" anchor="ctr">
                    <a:lnT w="6350" cap="flat" cmpd="sng" algn="ctr">
                      <a:solidFill>
                        <a:schemeClr val="bg1"/>
                      </a:solidFill>
                      <a:prstDash val="solid"/>
                      <a:round/>
                      <a:headEnd type="none" w="med" len="med"/>
                      <a:tailEnd type="none" w="med" len="med"/>
                    </a:lnT>
                    <a:solidFill>
                      <a:schemeClr val="accent1">
                        <a:lumMod val="40000"/>
                        <a:lumOff val="60000"/>
                      </a:schemeClr>
                    </a:solidFill>
                  </a:tcPr>
                </a:tc>
                <a:tc gridSpan="2">
                  <a:txBody>
                    <a:bodyPr/>
                    <a:lstStyle/>
                    <a:p>
                      <a:pPr algn="ctr" rtl="0" fontAlgn="ctr"/>
                      <a:r>
                        <a:rPr lang="en-GB" sz="1200" b="1" i="0" u="none" strike="noStrike" dirty="0" smtClean="0">
                          <a:solidFill>
                            <a:srgbClr val="000000"/>
                          </a:solidFill>
                          <a:effectLst/>
                          <a:latin typeface="Calibri"/>
                        </a:rPr>
                        <a:t>100%</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40000"/>
                        <a:lumOff val="60000"/>
                      </a:schemeClr>
                    </a:solidFill>
                  </a:tcPr>
                </a:tc>
                <a:tc hMerge="1">
                  <a:txBody>
                    <a:bodyPr/>
                    <a:lstStyle/>
                    <a:p>
                      <a:pPr algn="ctr" rtl="0" fontAlgn="ctr"/>
                      <a:endParaRPr lang="en-GB" sz="1200" b="1" i="0" u="none" strike="noStrike" dirty="0">
                        <a:solidFill>
                          <a:srgbClr val="000000"/>
                        </a:solidFill>
                        <a:effectLst/>
                        <a:latin typeface="Calibri"/>
                      </a:endParaRPr>
                    </a:p>
                  </a:txBody>
                  <a:tcPr marL="5477" marR="5477" marT="5477" marB="0" anchor="ctr">
                    <a:lnT w="6350" cap="flat" cmpd="sng" algn="ctr">
                      <a:solidFill>
                        <a:schemeClr val="bg1"/>
                      </a:solidFill>
                      <a:prstDash val="solid"/>
                      <a:round/>
                      <a:headEnd type="none" w="med" len="med"/>
                      <a:tailEnd type="none" w="med" len="med"/>
                    </a:lnT>
                    <a:solidFill>
                      <a:schemeClr val="accent1">
                        <a:lumMod val="40000"/>
                        <a:lumOff val="60000"/>
                      </a:schemeClr>
                    </a:solidFill>
                  </a:tcPr>
                </a:tc>
                <a:tc gridSpan="2">
                  <a:txBody>
                    <a:bodyPr/>
                    <a:lstStyle/>
                    <a:p>
                      <a:pPr algn="ctr" rtl="0" fontAlgn="b"/>
                      <a:r>
                        <a:rPr lang="en-GB" sz="1200" b="1" i="0" u="none" strike="noStrike" dirty="0" smtClean="0">
                          <a:solidFill>
                            <a:srgbClr val="000000"/>
                          </a:solidFill>
                          <a:effectLst/>
                          <a:latin typeface="Calibri"/>
                        </a:rPr>
                        <a:t>95%</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40000"/>
                        <a:lumOff val="60000"/>
                      </a:schemeClr>
                    </a:solidFill>
                  </a:tcPr>
                </a:tc>
                <a:tc hMerge="1">
                  <a:txBody>
                    <a:bodyPr/>
                    <a:lstStyle/>
                    <a:p>
                      <a:pPr algn="ctr" rtl="0" fontAlgn="b"/>
                      <a:endParaRPr lang="en-GB" sz="1200" b="1" i="0" u="none" strike="noStrike" dirty="0">
                        <a:solidFill>
                          <a:srgbClr val="000000"/>
                        </a:solidFill>
                        <a:effectLst/>
                        <a:latin typeface="Calibri"/>
                      </a:endParaRPr>
                    </a:p>
                  </a:txBody>
                  <a:tcPr marL="5477" marR="5477" marT="5477" marB="0" anchor="ctr">
                    <a:lnT w="6350" cap="flat" cmpd="sng" algn="ctr">
                      <a:solidFill>
                        <a:schemeClr val="bg1"/>
                      </a:solidFill>
                      <a:prstDash val="solid"/>
                      <a:round/>
                      <a:headEnd type="none" w="med" len="med"/>
                      <a:tailEnd type="none" w="med" len="med"/>
                    </a:lnT>
                    <a:solidFill>
                      <a:schemeClr val="accent1">
                        <a:lumMod val="40000"/>
                        <a:lumOff val="60000"/>
                      </a:schemeClr>
                    </a:solidFill>
                  </a:tcPr>
                </a:tc>
                <a:tc gridSpan="2">
                  <a:txBody>
                    <a:bodyPr/>
                    <a:lstStyle/>
                    <a:p>
                      <a:pPr algn="ctr" rtl="0" fontAlgn="ctr"/>
                      <a:r>
                        <a:rPr lang="en-GB" sz="1200" b="1" i="0" u="none" strike="noStrike" dirty="0" smtClean="0">
                          <a:solidFill>
                            <a:srgbClr val="000000"/>
                          </a:solidFill>
                          <a:effectLst/>
                          <a:latin typeface="Calibri"/>
                        </a:rPr>
                        <a:t>100%</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40000"/>
                        <a:lumOff val="60000"/>
                      </a:schemeClr>
                    </a:solidFill>
                  </a:tcPr>
                </a:tc>
                <a:tc hMerge="1">
                  <a:txBody>
                    <a:bodyPr/>
                    <a:lstStyle/>
                    <a:p>
                      <a:pPr algn="ctr" rtl="0" fontAlgn="ctr"/>
                      <a:endParaRPr lang="en-GB" sz="1200" b="1" i="0" u="none" strike="noStrike" dirty="0">
                        <a:solidFill>
                          <a:srgbClr val="000000"/>
                        </a:solidFill>
                        <a:effectLst/>
                        <a:latin typeface="Calibri"/>
                      </a:endParaRPr>
                    </a:p>
                  </a:txBody>
                  <a:tcPr marL="5477" marR="5477" marT="5477" marB="0" anchor="ctr">
                    <a:lnT w="6350" cap="flat" cmpd="sng" algn="ctr">
                      <a:solidFill>
                        <a:schemeClr val="bg1"/>
                      </a:solidFill>
                      <a:prstDash val="solid"/>
                      <a:round/>
                      <a:headEnd type="none" w="med" len="med"/>
                      <a:tailEnd type="none" w="med" len="med"/>
                    </a:lnT>
                    <a:solidFill>
                      <a:schemeClr val="accent1">
                        <a:lumMod val="40000"/>
                        <a:lumOff val="60000"/>
                      </a:schemeClr>
                    </a:solidFill>
                  </a:tcPr>
                </a:tc>
                <a:tc gridSpan="2">
                  <a:txBody>
                    <a:bodyPr/>
                    <a:lstStyle/>
                    <a:p>
                      <a:pPr algn="ctr" rtl="0" fontAlgn="ctr"/>
                      <a:r>
                        <a:rPr lang="en-GB" sz="1200" b="1" i="0" u="none" strike="noStrike" dirty="0" smtClean="0">
                          <a:solidFill>
                            <a:srgbClr val="000000"/>
                          </a:solidFill>
                          <a:effectLst/>
                          <a:latin typeface="Calibri"/>
                        </a:rPr>
                        <a:t>92%</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40000"/>
                        <a:lumOff val="60000"/>
                      </a:schemeClr>
                    </a:solidFill>
                  </a:tcPr>
                </a:tc>
                <a:tc hMerge="1">
                  <a:txBody>
                    <a:bodyPr/>
                    <a:lstStyle/>
                    <a:p>
                      <a:pPr algn="ctr" rtl="0" fontAlgn="ctr"/>
                      <a:endParaRPr lang="en-GB" sz="1200" b="1" i="0" u="none" strike="noStrike" dirty="0">
                        <a:solidFill>
                          <a:srgbClr val="000000"/>
                        </a:solidFill>
                        <a:effectLst/>
                        <a:latin typeface="Calibri"/>
                      </a:endParaRPr>
                    </a:p>
                  </a:txBody>
                  <a:tcPr marL="5477" marR="5477" marT="5477" marB="0" anchor="ctr">
                    <a:lnT w="6350" cap="flat" cmpd="sng" algn="ctr">
                      <a:solidFill>
                        <a:schemeClr val="bg1"/>
                      </a:solidFill>
                      <a:prstDash val="solid"/>
                      <a:round/>
                      <a:headEnd type="none" w="med" len="med"/>
                      <a:tailEnd type="none" w="med" len="med"/>
                    </a:lnT>
                    <a:solidFill>
                      <a:schemeClr val="accent1">
                        <a:lumMod val="40000"/>
                        <a:lumOff val="60000"/>
                      </a:schemeClr>
                    </a:solidFill>
                  </a:tcPr>
                </a:tc>
                <a:tc gridSpan="2">
                  <a:txBody>
                    <a:bodyPr/>
                    <a:lstStyle/>
                    <a:p>
                      <a:pPr algn="ctr" rtl="0" fontAlgn="ctr"/>
                      <a:r>
                        <a:rPr lang="en-GB" sz="1200" b="1" i="0" u="none" strike="noStrike" dirty="0" smtClean="0">
                          <a:solidFill>
                            <a:srgbClr val="000000"/>
                          </a:solidFill>
                          <a:effectLst/>
                          <a:latin typeface="Calibri"/>
                        </a:rPr>
                        <a:t>100%</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40000"/>
                        <a:lumOff val="60000"/>
                      </a:schemeClr>
                    </a:solidFill>
                  </a:tcPr>
                </a:tc>
                <a:tc hMerge="1">
                  <a:txBody>
                    <a:bodyPr/>
                    <a:lstStyle/>
                    <a:p>
                      <a:pPr algn="ctr" rtl="0" fontAlgn="ctr"/>
                      <a:endParaRPr lang="en-GB" sz="1200" b="1" i="0" u="none" strike="noStrike" dirty="0">
                        <a:solidFill>
                          <a:srgbClr val="000000"/>
                        </a:solidFill>
                        <a:effectLst/>
                        <a:latin typeface="Calibri"/>
                      </a:endParaRPr>
                    </a:p>
                  </a:txBody>
                  <a:tcPr marL="5477" marR="5477" marT="5477" marB="0" anchor="ctr">
                    <a:lnT w="6350" cap="flat" cmpd="sng" algn="ctr">
                      <a:solidFill>
                        <a:schemeClr val="bg1"/>
                      </a:solidFill>
                      <a:prstDash val="solid"/>
                      <a:round/>
                      <a:headEnd type="none" w="med" len="med"/>
                      <a:tailEnd type="none" w="med" len="med"/>
                    </a:lnT>
                    <a:solidFill>
                      <a:schemeClr val="accent1">
                        <a:lumMod val="40000"/>
                        <a:lumOff val="60000"/>
                      </a:schemeClr>
                    </a:solidFill>
                  </a:tcPr>
                </a:tc>
                <a:tc gridSpan="2">
                  <a:txBody>
                    <a:bodyPr/>
                    <a:lstStyle/>
                    <a:p>
                      <a:pPr algn="ctr" rtl="0" fontAlgn="ctr"/>
                      <a:r>
                        <a:rPr lang="en-GB" sz="1200" b="1" i="0" u="none" strike="noStrike" dirty="0" smtClean="0">
                          <a:solidFill>
                            <a:srgbClr val="000000"/>
                          </a:solidFill>
                          <a:effectLst/>
                          <a:latin typeface="Calibri"/>
                        </a:rPr>
                        <a:t>100%</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40000"/>
                        <a:lumOff val="60000"/>
                      </a:schemeClr>
                    </a:solidFill>
                  </a:tcPr>
                </a:tc>
                <a:tc hMerge="1">
                  <a:txBody>
                    <a:bodyPr/>
                    <a:lstStyle/>
                    <a:p>
                      <a:pPr algn="ctr" rtl="0" fontAlgn="ctr"/>
                      <a:endParaRPr lang="en-GB" sz="1200" b="1" i="0" u="none" strike="noStrike" dirty="0">
                        <a:solidFill>
                          <a:srgbClr val="000000"/>
                        </a:solidFill>
                        <a:effectLst/>
                        <a:latin typeface="Calibri"/>
                      </a:endParaRPr>
                    </a:p>
                  </a:txBody>
                  <a:tcPr marL="5477" marR="5477" marT="5477" marB="0" anchor="ctr">
                    <a:lnT w="6350" cap="flat" cmpd="sng" algn="ctr">
                      <a:solidFill>
                        <a:schemeClr val="bg1"/>
                      </a:solidFill>
                      <a:prstDash val="solid"/>
                      <a:round/>
                      <a:headEnd type="none" w="med" len="med"/>
                      <a:tailEnd type="none" w="med" len="med"/>
                    </a:lnT>
                    <a:solidFill>
                      <a:schemeClr val="accent1">
                        <a:lumMod val="40000"/>
                        <a:lumOff val="60000"/>
                      </a:schemeClr>
                    </a:solidFill>
                  </a:tcPr>
                </a:tc>
                <a:tc gridSpan="2">
                  <a:txBody>
                    <a:bodyPr/>
                    <a:lstStyle/>
                    <a:p>
                      <a:pPr algn="ctr" rtl="0" fontAlgn="ctr"/>
                      <a:r>
                        <a:rPr lang="en-GB" sz="1200" b="1" i="0" u="none" strike="noStrike" dirty="0" smtClean="0">
                          <a:solidFill>
                            <a:srgbClr val="000000"/>
                          </a:solidFill>
                          <a:effectLst/>
                          <a:latin typeface="Calibri"/>
                        </a:rPr>
                        <a:t>74%</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40000"/>
                        <a:lumOff val="60000"/>
                      </a:schemeClr>
                    </a:solidFill>
                  </a:tcPr>
                </a:tc>
                <a:tc hMerge="1">
                  <a:txBody>
                    <a:bodyPr/>
                    <a:lstStyle/>
                    <a:p>
                      <a:pPr algn="ctr" rtl="0" fontAlgn="ctr"/>
                      <a:endParaRPr lang="en-GB" sz="1200" b="1" i="0" u="none" strike="noStrike" dirty="0">
                        <a:solidFill>
                          <a:srgbClr val="000000"/>
                        </a:solidFill>
                        <a:effectLst/>
                        <a:latin typeface="Calibri"/>
                      </a:endParaRPr>
                    </a:p>
                  </a:txBody>
                  <a:tcPr marL="5477" marR="5477" marT="5477" marB="0" anchor="ctr">
                    <a:lnT w="6350" cap="flat" cmpd="sng" algn="ctr">
                      <a:solidFill>
                        <a:schemeClr val="bg1"/>
                      </a:solidFill>
                      <a:prstDash val="solid"/>
                      <a:round/>
                      <a:headEnd type="none" w="med" len="med"/>
                      <a:tailEnd type="none" w="med" len="med"/>
                    </a:lnT>
                    <a:solidFill>
                      <a:schemeClr val="accent1">
                        <a:lumMod val="40000"/>
                        <a:lumOff val="60000"/>
                      </a:schemeClr>
                    </a:solidFill>
                  </a:tcPr>
                </a:tc>
                <a:tc gridSpan="2">
                  <a:txBody>
                    <a:bodyPr/>
                    <a:lstStyle/>
                    <a:p>
                      <a:pPr algn="ctr" rtl="0" fontAlgn="ctr"/>
                      <a:r>
                        <a:rPr lang="en-GB" sz="1200" b="1" i="0" u="none" strike="noStrike" dirty="0" smtClean="0">
                          <a:solidFill>
                            <a:srgbClr val="000000"/>
                          </a:solidFill>
                          <a:effectLst/>
                          <a:latin typeface="Calibri"/>
                        </a:rPr>
                        <a:t>89%</a:t>
                      </a:r>
                      <a:endParaRPr lang="en-GB" sz="1200" b="1" i="0" u="none" strike="noStrike" dirty="0">
                        <a:solidFill>
                          <a:srgbClr val="000000"/>
                        </a:solidFill>
                        <a:effectLst/>
                        <a:latin typeface="Calibri"/>
                      </a:endParaRPr>
                    </a:p>
                  </a:txBody>
                  <a:tcPr marL="5477" marR="5477" marT="5477" marB="0" anchor="ctr">
                    <a:lnL w="28575"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accent1">
                        <a:lumMod val="40000"/>
                        <a:lumOff val="60000"/>
                      </a:schemeClr>
                    </a:solidFill>
                  </a:tcPr>
                </a:tc>
                <a:tc hMerge="1">
                  <a:txBody>
                    <a:bodyPr/>
                    <a:lstStyle/>
                    <a:p>
                      <a:pPr algn="ctr" rtl="0" fontAlgn="ctr"/>
                      <a:endParaRPr lang="en-GB" sz="1200" b="1" i="0" u="none" strike="noStrike" dirty="0">
                        <a:solidFill>
                          <a:srgbClr val="000000"/>
                        </a:solidFill>
                        <a:effectLst/>
                        <a:latin typeface="Calibri"/>
                      </a:endParaRPr>
                    </a:p>
                  </a:txBody>
                  <a:tcPr marL="5477" marR="5477" marT="5477" marB="0" anchor="ctr">
                    <a:lnT w="6350" cap="flat" cmpd="sng" algn="ctr">
                      <a:solidFill>
                        <a:schemeClr val="bg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xmlns="" val="10003"/>
                  </a:ext>
                </a:extLst>
              </a:tr>
            </a:tbl>
          </a:graphicData>
        </a:graphic>
      </p:graphicFrame>
      <p:sp>
        <p:nvSpPr>
          <p:cNvPr id="6" name="Slide Number Placeholder 5"/>
          <p:cNvSpPr>
            <a:spLocks noGrp="1"/>
          </p:cNvSpPr>
          <p:nvPr>
            <p:ph type="sldNum" sz="quarter" idx="12"/>
          </p:nvPr>
        </p:nvSpPr>
        <p:spPr/>
        <p:txBody>
          <a:bodyPr/>
          <a:lstStyle/>
          <a:p>
            <a:fld id="{96CA8298-9D91-4CF9-AB6A-504DBB769D5D}" type="slidenum">
              <a:rPr lang="en-US" smtClean="0"/>
              <a:pPr/>
              <a:t>49</a:t>
            </a:fld>
            <a:endParaRPr lang="en-US" dirty="0"/>
          </a:p>
        </p:txBody>
      </p:sp>
    </p:spTree>
    <p:extLst>
      <p:ext uri="{BB962C8B-B14F-4D97-AF65-F5344CB8AC3E}">
        <p14:creationId xmlns:p14="http://schemas.microsoft.com/office/powerpoint/2010/main" xmlns="" val="408783558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ADMINISTRATION</a:t>
            </a:r>
            <a:endParaRPr lang="en-ZA" sz="2400" b="1" dirty="0"/>
          </a:p>
        </p:txBody>
      </p:sp>
      <p:sp>
        <p:nvSpPr>
          <p:cNvPr id="3" name="Content Placeholder 2"/>
          <p:cNvSpPr>
            <a:spLocks noGrp="1"/>
          </p:cNvSpPr>
          <p:nvPr>
            <p:ph idx="1"/>
          </p:nvPr>
        </p:nvSpPr>
        <p:spPr>
          <a:xfrm>
            <a:off x="467544" y="1412776"/>
            <a:ext cx="8229600" cy="4525963"/>
          </a:xfrm>
        </p:spPr>
        <p:txBody>
          <a:bodyPr/>
          <a:lstStyle/>
          <a:p>
            <a:pPr marL="0" indent="0">
              <a:buNone/>
            </a:pPr>
            <a:r>
              <a:rPr lang="en-US" sz="2400" b="1" dirty="0" smtClean="0">
                <a:solidFill>
                  <a:srgbClr val="00B050"/>
                </a:solidFill>
              </a:rPr>
              <a:t>	ACHIEVED</a:t>
            </a:r>
            <a:endParaRPr lang="en-ZA" sz="2400" b="1" dirty="0" smtClean="0">
              <a:solidFill>
                <a:srgbClr val="00B050"/>
              </a:solidFill>
            </a:endParaRPr>
          </a:p>
          <a:p>
            <a:r>
              <a:rPr lang="en-ZA" b="1" dirty="0" smtClean="0"/>
              <a:t>R3 </a:t>
            </a:r>
            <a:r>
              <a:rPr lang="en-ZA" sz="2800" b="1" dirty="0"/>
              <a:t>186 000.00 (14 cases) </a:t>
            </a:r>
            <a:r>
              <a:rPr lang="en-ZA" sz="2800" dirty="0"/>
              <a:t>fruitless and wasteful </a:t>
            </a:r>
            <a:r>
              <a:rPr lang="en-ZA" sz="2800" dirty="0" smtClean="0"/>
              <a:t>expenditure </a:t>
            </a:r>
            <a:r>
              <a:rPr lang="en-ZA" sz="2800" dirty="0"/>
              <a:t>was detected and reported during reporting </a:t>
            </a:r>
            <a:r>
              <a:rPr lang="en-ZA" sz="2800" dirty="0" smtClean="0"/>
              <a:t>period.</a:t>
            </a:r>
          </a:p>
          <a:p>
            <a:endParaRPr lang="en-ZA" sz="2800" dirty="0"/>
          </a:p>
          <a:p>
            <a:r>
              <a:rPr lang="en-ZA" sz="2800" b="1" dirty="0"/>
              <a:t>R623 000.00 (98 cases) </a:t>
            </a:r>
            <a:r>
              <a:rPr lang="en-ZA" sz="2800" dirty="0"/>
              <a:t>irregular expenditure was detected and </a:t>
            </a:r>
            <a:r>
              <a:rPr lang="en-ZA" sz="2800" dirty="0" smtClean="0"/>
              <a:t>reported.</a:t>
            </a:r>
          </a:p>
          <a:p>
            <a:endParaRPr lang="en-ZA" sz="2800" dirty="0" smtClean="0"/>
          </a:p>
          <a:p>
            <a:r>
              <a:rPr lang="en-ZA" sz="2800" b="1" dirty="0" smtClean="0"/>
              <a:t>No </a:t>
            </a:r>
            <a:r>
              <a:rPr lang="en-ZA" sz="2800" dirty="0" smtClean="0"/>
              <a:t>unauthorised </a:t>
            </a:r>
            <a:r>
              <a:rPr lang="en-ZA" sz="2800" dirty="0"/>
              <a:t>expenditure was detected and reported during reporting period.</a:t>
            </a:r>
          </a:p>
          <a:p>
            <a:endParaRPr lang="en-ZA" dirty="0" smtClean="0"/>
          </a:p>
        </p:txBody>
      </p:sp>
      <p:sp>
        <p:nvSpPr>
          <p:cNvPr id="6" name="Slide Number Placeholder 5"/>
          <p:cNvSpPr>
            <a:spLocks noGrp="1"/>
          </p:cNvSpPr>
          <p:nvPr>
            <p:ph type="sldNum" sz="quarter" idx="12"/>
          </p:nvPr>
        </p:nvSpPr>
        <p:spPr/>
        <p:txBody>
          <a:bodyPr/>
          <a:lstStyle/>
          <a:p>
            <a:fld id="{96CA8298-9D91-4CF9-AB6A-504DBB769D5D}" type="slidenum">
              <a:rPr lang="en-US" smtClean="0"/>
              <a:pPr/>
              <a:t>5</a:t>
            </a:fld>
            <a:endParaRPr lang="en-US" dirty="0"/>
          </a:p>
        </p:txBody>
      </p:sp>
    </p:spTree>
    <p:extLst>
      <p:ext uri="{BB962C8B-B14F-4D97-AF65-F5344CB8AC3E}">
        <p14:creationId xmlns:p14="http://schemas.microsoft.com/office/powerpoint/2010/main" xmlns="" val="376580404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txBody>
          <a:bodyPr/>
          <a:lstStyle/>
          <a:p>
            <a:r>
              <a:rPr lang="en-ZA" sz="2800" b="1" dirty="0" smtClean="0"/>
              <a:t>REGISTRATION OF ENTITIES </a:t>
            </a:r>
            <a:endParaRPr lang="en-GB" sz="28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590610162"/>
              </p:ext>
            </p:extLst>
          </p:nvPr>
        </p:nvGraphicFramePr>
        <p:xfrm>
          <a:off x="251520" y="1412776"/>
          <a:ext cx="8712968" cy="5184576"/>
        </p:xfrm>
        <a:graphic>
          <a:graphicData uri="http://schemas.openxmlformats.org/drawingml/2006/table">
            <a:tbl>
              <a:tblPr/>
              <a:tblGrid>
                <a:gridCol w="887801">
                  <a:extLst>
                    <a:ext uri="{9D8B030D-6E8A-4147-A177-3AD203B41FA5}">
                      <a16:colId xmlns:a16="http://schemas.microsoft.com/office/drawing/2014/main" xmlns="" val="20000"/>
                    </a:ext>
                  </a:extLst>
                </a:gridCol>
                <a:gridCol w="478046">
                  <a:extLst>
                    <a:ext uri="{9D8B030D-6E8A-4147-A177-3AD203B41FA5}">
                      <a16:colId xmlns:a16="http://schemas.microsoft.com/office/drawing/2014/main" xmlns="" val="20001"/>
                    </a:ext>
                  </a:extLst>
                </a:gridCol>
                <a:gridCol w="426827">
                  <a:extLst>
                    <a:ext uri="{9D8B030D-6E8A-4147-A177-3AD203B41FA5}">
                      <a16:colId xmlns:a16="http://schemas.microsoft.com/office/drawing/2014/main" xmlns="" val="20002"/>
                    </a:ext>
                  </a:extLst>
                </a:gridCol>
                <a:gridCol w="364226">
                  <a:extLst>
                    <a:ext uri="{9D8B030D-6E8A-4147-A177-3AD203B41FA5}">
                      <a16:colId xmlns:a16="http://schemas.microsoft.com/office/drawing/2014/main" xmlns="" val="20003"/>
                    </a:ext>
                  </a:extLst>
                </a:gridCol>
                <a:gridCol w="364226">
                  <a:extLst>
                    <a:ext uri="{9D8B030D-6E8A-4147-A177-3AD203B41FA5}">
                      <a16:colId xmlns:a16="http://schemas.microsoft.com/office/drawing/2014/main" xmlns="" val="20004"/>
                    </a:ext>
                  </a:extLst>
                </a:gridCol>
                <a:gridCol w="364226">
                  <a:extLst>
                    <a:ext uri="{9D8B030D-6E8A-4147-A177-3AD203B41FA5}">
                      <a16:colId xmlns:a16="http://schemas.microsoft.com/office/drawing/2014/main" xmlns="" val="20005"/>
                    </a:ext>
                  </a:extLst>
                </a:gridCol>
                <a:gridCol w="364226">
                  <a:extLst>
                    <a:ext uri="{9D8B030D-6E8A-4147-A177-3AD203B41FA5}">
                      <a16:colId xmlns:a16="http://schemas.microsoft.com/office/drawing/2014/main" xmlns="" val="20006"/>
                    </a:ext>
                  </a:extLst>
                </a:gridCol>
                <a:gridCol w="364226">
                  <a:extLst>
                    <a:ext uri="{9D8B030D-6E8A-4147-A177-3AD203B41FA5}">
                      <a16:colId xmlns:a16="http://schemas.microsoft.com/office/drawing/2014/main" xmlns="" val="20007"/>
                    </a:ext>
                  </a:extLst>
                </a:gridCol>
                <a:gridCol w="364226">
                  <a:extLst>
                    <a:ext uri="{9D8B030D-6E8A-4147-A177-3AD203B41FA5}">
                      <a16:colId xmlns:a16="http://schemas.microsoft.com/office/drawing/2014/main" xmlns="" val="20008"/>
                    </a:ext>
                  </a:extLst>
                </a:gridCol>
                <a:gridCol w="364226">
                  <a:extLst>
                    <a:ext uri="{9D8B030D-6E8A-4147-A177-3AD203B41FA5}">
                      <a16:colId xmlns:a16="http://schemas.microsoft.com/office/drawing/2014/main" xmlns="" val="20009"/>
                    </a:ext>
                  </a:extLst>
                </a:gridCol>
                <a:gridCol w="364226">
                  <a:extLst>
                    <a:ext uri="{9D8B030D-6E8A-4147-A177-3AD203B41FA5}">
                      <a16:colId xmlns:a16="http://schemas.microsoft.com/office/drawing/2014/main" xmlns="" val="20010"/>
                    </a:ext>
                  </a:extLst>
                </a:gridCol>
                <a:gridCol w="364226">
                  <a:extLst>
                    <a:ext uri="{9D8B030D-6E8A-4147-A177-3AD203B41FA5}">
                      <a16:colId xmlns:a16="http://schemas.microsoft.com/office/drawing/2014/main" xmlns="" val="20011"/>
                    </a:ext>
                  </a:extLst>
                </a:gridCol>
                <a:gridCol w="364226">
                  <a:extLst>
                    <a:ext uri="{9D8B030D-6E8A-4147-A177-3AD203B41FA5}">
                      <a16:colId xmlns:a16="http://schemas.microsoft.com/office/drawing/2014/main" xmlns="" val="20012"/>
                    </a:ext>
                  </a:extLst>
                </a:gridCol>
                <a:gridCol w="364226">
                  <a:extLst>
                    <a:ext uri="{9D8B030D-6E8A-4147-A177-3AD203B41FA5}">
                      <a16:colId xmlns:a16="http://schemas.microsoft.com/office/drawing/2014/main" xmlns="" val="20013"/>
                    </a:ext>
                  </a:extLst>
                </a:gridCol>
                <a:gridCol w="364226">
                  <a:extLst>
                    <a:ext uri="{9D8B030D-6E8A-4147-A177-3AD203B41FA5}">
                      <a16:colId xmlns:a16="http://schemas.microsoft.com/office/drawing/2014/main" xmlns="" val="20014"/>
                    </a:ext>
                  </a:extLst>
                </a:gridCol>
                <a:gridCol w="364226">
                  <a:extLst>
                    <a:ext uri="{9D8B030D-6E8A-4147-A177-3AD203B41FA5}">
                      <a16:colId xmlns:a16="http://schemas.microsoft.com/office/drawing/2014/main" xmlns="" val="20015"/>
                    </a:ext>
                  </a:extLst>
                </a:gridCol>
                <a:gridCol w="432519">
                  <a:extLst>
                    <a:ext uri="{9D8B030D-6E8A-4147-A177-3AD203B41FA5}">
                      <a16:colId xmlns:a16="http://schemas.microsoft.com/office/drawing/2014/main" xmlns="" val="20016"/>
                    </a:ext>
                  </a:extLst>
                </a:gridCol>
                <a:gridCol w="432519">
                  <a:extLst>
                    <a:ext uri="{9D8B030D-6E8A-4147-A177-3AD203B41FA5}">
                      <a16:colId xmlns:a16="http://schemas.microsoft.com/office/drawing/2014/main" xmlns="" val="20017"/>
                    </a:ext>
                  </a:extLst>
                </a:gridCol>
                <a:gridCol w="478046">
                  <a:extLst>
                    <a:ext uri="{9D8B030D-6E8A-4147-A177-3AD203B41FA5}">
                      <a16:colId xmlns:a16="http://schemas.microsoft.com/office/drawing/2014/main" xmlns="" val="20018"/>
                    </a:ext>
                  </a:extLst>
                </a:gridCol>
                <a:gridCol w="478046">
                  <a:extLst>
                    <a:ext uri="{9D8B030D-6E8A-4147-A177-3AD203B41FA5}">
                      <a16:colId xmlns:a16="http://schemas.microsoft.com/office/drawing/2014/main" xmlns="" val="20019"/>
                    </a:ext>
                  </a:extLst>
                </a:gridCol>
                <a:gridCol w="364226">
                  <a:extLst>
                    <a:ext uri="{9D8B030D-6E8A-4147-A177-3AD203B41FA5}">
                      <a16:colId xmlns:a16="http://schemas.microsoft.com/office/drawing/2014/main" xmlns="" val="20020"/>
                    </a:ext>
                  </a:extLst>
                </a:gridCol>
              </a:tblGrid>
              <a:tr h="497502">
                <a:tc rowSpan="2">
                  <a:txBody>
                    <a:bodyPr/>
                    <a:lstStyle/>
                    <a:p>
                      <a:pPr algn="ctr" rtl="0" fontAlgn="b"/>
                      <a:r>
                        <a:rPr lang="en-GB" sz="1000" b="1" i="0" u="none" strike="noStrike" dirty="0">
                          <a:solidFill>
                            <a:srgbClr val="000000"/>
                          </a:solidFill>
                          <a:effectLst/>
                          <a:latin typeface="Calibri"/>
                        </a:rPr>
                        <a:t> SECTOR</a:t>
                      </a:r>
                    </a:p>
                  </a:txBody>
                  <a:tcPr marL="5477" marR="5477" marT="54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FS</a:t>
                      </a:r>
                    </a:p>
                  </a:txBody>
                  <a:tcPr marL="5477" marR="5477" marT="5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FS</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WC</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WC</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MPU</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MPU</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GP</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GP</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KZN</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KZN</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LP</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LP</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NC</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NC</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EC</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EC</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NW</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NW</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HQ</a:t>
                      </a:r>
                    </a:p>
                  </a:txBody>
                  <a:tcPr marL="5477" marR="5477" marT="5477"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00" b="1" i="0" u="none" strike="noStrike" dirty="0">
                          <a:solidFill>
                            <a:srgbClr val="000000"/>
                          </a:solidFill>
                          <a:effectLst/>
                          <a:latin typeface="Calibri"/>
                        </a:rPr>
                        <a:t>HQ</a:t>
                      </a:r>
                    </a:p>
                  </a:txBody>
                  <a:tcPr marL="5477" marR="5477" marT="5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658340">
                <a:tc vMerge="1">
                  <a:txBody>
                    <a:bodyPr/>
                    <a:lstStyle/>
                    <a:p>
                      <a:endParaRPr lang="en-GB"/>
                    </a:p>
                  </a:txBody>
                  <a:tcPr/>
                </a:tc>
                <a:tc>
                  <a:txBody>
                    <a:bodyPr/>
                    <a:lstStyle/>
                    <a:p>
                      <a:pPr algn="ctr" rtl="0" fontAlgn="b"/>
                      <a:r>
                        <a:rPr lang="en-GB" sz="1000" b="1" i="0" u="none" strike="noStrike" dirty="0">
                          <a:solidFill>
                            <a:srgbClr val="000000"/>
                          </a:solidFill>
                          <a:effectLst/>
                          <a:latin typeface="Calibri"/>
                        </a:rPr>
                        <a:t># Applications received</a:t>
                      </a:r>
                    </a:p>
                  </a:txBody>
                  <a:tcPr marL="5477" marR="5477" marT="5477" marB="0" vert="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Processed within 60 days</a:t>
                      </a:r>
                    </a:p>
                  </a:txBody>
                  <a:tcPr marL="5477" marR="5477" marT="5477" marB="0" vert="vert"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Applications received</a:t>
                      </a:r>
                    </a:p>
                  </a:txBody>
                  <a:tcPr marL="5477" marR="5477" marT="5477" marB="0" vert="vert"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Processed within 60 days</a:t>
                      </a:r>
                    </a:p>
                  </a:txBody>
                  <a:tcPr marL="5477" marR="5477" marT="5477" marB="0" vert="vert"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Applications received</a:t>
                      </a:r>
                    </a:p>
                  </a:txBody>
                  <a:tcPr marL="5477" marR="5477" marT="5477" marB="0" vert="vert"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Processed within 60 days</a:t>
                      </a:r>
                    </a:p>
                  </a:txBody>
                  <a:tcPr marL="5477" marR="5477" marT="5477" marB="0" vert="vert"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Applications received</a:t>
                      </a:r>
                    </a:p>
                  </a:txBody>
                  <a:tcPr marL="5477" marR="5477" marT="5477" marB="0" vert="vert"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Processed within 60 days</a:t>
                      </a:r>
                    </a:p>
                  </a:txBody>
                  <a:tcPr marL="5477" marR="5477" marT="5477" marB="0" vert="vert"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Applications received</a:t>
                      </a:r>
                    </a:p>
                  </a:txBody>
                  <a:tcPr marL="5477" marR="5477" marT="5477" marB="0" vert="vert"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Processed within 60 days</a:t>
                      </a:r>
                    </a:p>
                  </a:txBody>
                  <a:tcPr marL="5477" marR="5477" marT="5477" marB="0" vert="vert"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Applications received</a:t>
                      </a:r>
                    </a:p>
                  </a:txBody>
                  <a:tcPr marL="5477" marR="5477" marT="5477" marB="0" vert="vert"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Processed within 60 days</a:t>
                      </a:r>
                    </a:p>
                  </a:txBody>
                  <a:tcPr marL="5477" marR="5477" marT="5477" marB="0" vert="vert"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Applications received</a:t>
                      </a:r>
                    </a:p>
                  </a:txBody>
                  <a:tcPr marL="5477" marR="5477" marT="5477" marB="0" vert="vert"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Processed within 60 days</a:t>
                      </a:r>
                    </a:p>
                  </a:txBody>
                  <a:tcPr marL="5477" marR="5477" marT="5477" marB="0" vert="vert"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Applications received</a:t>
                      </a:r>
                    </a:p>
                  </a:txBody>
                  <a:tcPr marL="5477" marR="5477" marT="5477" marB="0" vert="vert"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Processed within 60 days</a:t>
                      </a:r>
                    </a:p>
                  </a:txBody>
                  <a:tcPr marL="5477" marR="5477" marT="5477" marB="0" vert="vert"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Applications received</a:t>
                      </a:r>
                    </a:p>
                  </a:txBody>
                  <a:tcPr marL="5477" marR="5477" marT="5477" marB="0" vert="vert"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Processed within 60 days</a:t>
                      </a:r>
                    </a:p>
                  </a:txBody>
                  <a:tcPr marL="5477" marR="5477" marT="5477" marB="0" vert="vert"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Applications received</a:t>
                      </a:r>
                    </a:p>
                  </a:txBody>
                  <a:tcPr marL="5477" marR="5477" marT="5477" marB="0" vert="vert"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a:rPr>
                        <a:t># Processed within 60 days</a:t>
                      </a:r>
                    </a:p>
                  </a:txBody>
                  <a:tcPr marL="5477" marR="5477" marT="5477"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73810">
                <a:tc>
                  <a:txBody>
                    <a:bodyPr/>
                    <a:lstStyle/>
                    <a:p>
                      <a:pPr algn="ctr" rtl="0" fontAlgn="b"/>
                      <a:r>
                        <a:rPr lang="en-GB" sz="1100" b="1" i="0" u="none" strike="noStrike" dirty="0">
                          <a:solidFill>
                            <a:srgbClr val="000000"/>
                          </a:solidFill>
                          <a:effectLst/>
                          <a:latin typeface="Calibri"/>
                        </a:rPr>
                        <a:t>Steam generator</a:t>
                      </a:r>
                    </a:p>
                  </a:txBody>
                  <a:tcPr marL="5477" marR="5477" marT="5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Calibri"/>
                        </a:rPr>
                        <a:t>6</a:t>
                      </a:r>
                    </a:p>
                  </a:txBody>
                  <a:tcPr marL="5477" marR="5477" marT="5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6</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8</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Calibri"/>
                        </a:rPr>
                        <a:t>8</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Calibri"/>
                        </a:rPr>
                        <a:t>5</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Calibri"/>
                        </a:rPr>
                        <a:t>5</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Calibri"/>
                        </a:rPr>
                        <a:t>3</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3</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26</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26</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2</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2</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73810">
                <a:tc>
                  <a:txBody>
                    <a:bodyPr/>
                    <a:lstStyle/>
                    <a:p>
                      <a:pPr algn="ctr" rtl="0" fontAlgn="b"/>
                      <a:r>
                        <a:rPr lang="en-GB" sz="1100" b="1" i="0" u="none" strike="noStrike" dirty="0">
                          <a:solidFill>
                            <a:srgbClr val="000000"/>
                          </a:solidFill>
                          <a:effectLst/>
                          <a:latin typeface="Calibri"/>
                        </a:rPr>
                        <a:t>Lift/Escalator</a:t>
                      </a:r>
                    </a:p>
                  </a:txBody>
                  <a:tcPr marL="5477" marR="5477" marT="5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Calibri"/>
                        </a:rPr>
                        <a:t>3</a:t>
                      </a:r>
                    </a:p>
                  </a:txBody>
                  <a:tcPr marL="5477" marR="5477" marT="5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3</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123</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123</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27</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Calibri"/>
                        </a:rPr>
                        <a:t>27</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Calibri"/>
                        </a:rPr>
                        <a:t>295</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295</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162</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162</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3</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3</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65</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65</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25</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25</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6</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73810">
                <a:tc>
                  <a:txBody>
                    <a:bodyPr/>
                    <a:lstStyle/>
                    <a:p>
                      <a:pPr algn="ctr" rtl="0" fontAlgn="b"/>
                      <a:r>
                        <a:rPr lang="en-GB" sz="1100" b="1" i="0" u="none" strike="noStrike" dirty="0">
                          <a:solidFill>
                            <a:srgbClr val="000000"/>
                          </a:solidFill>
                          <a:effectLst/>
                          <a:latin typeface="Calibri"/>
                        </a:rPr>
                        <a:t>GMR2(1)</a:t>
                      </a:r>
                    </a:p>
                  </a:txBody>
                  <a:tcPr marL="5477" marR="5477" marT="5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Calibri"/>
                        </a:rPr>
                        <a:t>0</a:t>
                      </a:r>
                    </a:p>
                  </a:txBody>
                  <a:tcPr marL="5477" marR="5477" marT="5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5</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5</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4</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2</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554901">
                <a:tc>
                  <a:txBody>
                    <a:bodyPr/>
                    <a:lstStyle/>
                    <a:p>
                      <a:pPr algn="ctr" rtl="0" fontAlgn="b"/>
                      <a:r>
                        <a:rPr lang="en-GB" sz="1100" b="1" i="0" u="none" strike="noStrike" dirty="0">
                          <a:solidFill>
                            <a:srgbClr val="000000"/>
                          </a:solidFill>
                          <a:effectLst/>
                          <a:latin typeface="Calibri"/>
                        </a:rPr>
                        <a:t>Construction Work Permit</a:t>
                      </a:r>
                    </a:p>
                  </a:txBody>
                  <a:tcPr marL="5477" marR="5477" marT="5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Calibri"/>
                        </a:rPr>
                        <a:t>9</a:t>
                      </a:r>
                    </a:p>
                  </a:txBody>
                  <a:tcPr marL="5477" marR="5477" marT="5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9</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27</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Calibri"/>
                        </a:rPr>
                        <a:t>27</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Calibri"/>
                        </a:rPr>
                        <a:t>13</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13</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39</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21</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1</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1</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19</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15</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11</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11</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554901">
                <a:tc>
                  <a:txBody>
                    <a:bodyPr/>
                    <a:lstStyle/>
                    <a:p>
                      <a:pPr algn="ctr" rtl="0" fontAlgn="b"/>
                      <a:r>
                        <a:rPr lang="en-GB" sz="1100" b="1" i="0" u="none" strike="noStrike" dirty="0">
                          <a:solidFill>
                            <a:srgbClr val="000000"/>
                          </a:solidFill>
                          <a:effectLst/>
                          <a:latin typeface="Calibri"/>
                        </a:rPr>
                        <a:t>Electrical Contractors</a:t>
                      </a:r>
                    </a:p>
                  </a:txBody>
                  <a:tcPr marL="5477" marR="5477" marT="5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Calibri"/>
                        </a:rPr>
                        <a:t>52</a:t>
                      </a:r>
                    </a:p>
                  </a:txBody>
                  <a:tcPr marL="5477" marR="5477" marT="5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52</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218</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218</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69</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69</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149</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100" b="1" i="0" u="none" strike="noStrike" dirty="0">
                          <a:solidFill>
                            <a:srgbClr val="000000"/>
                          </a:solidFill>
                          <a:effectLst/>
                          <a:latin typeface="Calibri"/>
                        </a:rPr>
                        <a:t>149</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26</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26</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25</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25</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124</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124</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24</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23</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100" b="1" i="0" u="none" strike="noStrike" dirty="0">
                          <a:solidFill>
                            <a:srgbClr val="000000"/>
                          </a:solidFill>
                          <a:effectLst/>
                          <a:latin typeface="Calibri"/>
                        </a:rPr>
                        <a:t>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Calibri"/>
                        </a:rPr>
                        <a:t>0</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97502">
                <a:tc>
                  <a:txBody>
                    <a:bodyPr/>
                    <a:lstStyle/>
                    <a:p>
                      <a:pPr algn="ctr" rtl="0" fontAlgn="b"/>
                      <a:r>
                        <a:rPr lang="en-GB" sz="1100" b="1" i="0" u="none" strike="noStrike" dirty="0">
                          <a:solidFill>
                            <a:srgbClr val="000000"/>
                          </a:solidFill>
                          <a:effectLst/>
                          <a:latin typeface="Calibri"/>
                        </a:rPr>
                        <a:t>TOTAL</a:t>
                      </a:r>
                    </a:p>
                  </a:txBody>
                  <a:tcPr marL="5477" marR="5477" marT="5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Calibri"/>
                        </a:rPr>
                        <a:t>70</a:t>
                      </a:r>
                    </a:p>
                  </a:txBody>
                  <a:tcPr marL="5477" marR="5477" marT="5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Calibri"/>
                        </a:rPr>
                        <a:t>70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376</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376</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119</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119</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Calibri"/>
                        </a:rPr>
                        <a:t>337</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dirty="0">
                          <a:solidFill>
                            <a:srgbClr val="000000"/>
                          </a:solidFill>
                          <a:effectLst/>
                          <a:latin typeface="Calibri"/>
                        </a:rPr>
                        <a:t>319</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338</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338</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50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46</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90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90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160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160</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34</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25</a:t>
                      </a:r>
                    </a:p>
                  </a:txBody>
                  <a:tcPr marL="5477" marR="5477" marT="5477"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890</a:t>
                      </a:r>
                    </a:p>
                  </a:txBody>
                  <a:tcPr marL="5477" marR="5477" marT="5477"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100" b="1" i="0" u="none" strike="noStrike" dirty="0">
                          <a:solidFill>
                            <a:srgbClr val="000000"/>
                          </a:solidFill>
                          <a:effectLst/>
                          <a:latin typeface="Calibri"/>
                        </a:rPr>
                        <a:t>794</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7"/>
                  </a:ext>
                </a:extLst>
              </a:tr>
            </a:tbl>
          </a:graphicData>
        </a:graphic>
      </p:graphicFrame>
      <p:sp>
        <p:nvSpPr>
          <p:cNvPr id="5" name="Slide Number Placeholder 4"/>
          <p:cNvSpPr>
            <a:spLocks noGrp="1"/>
          </p:cNvSpPr>
          <p:nvPr>
            <p:ph type="sldNum" sz="quarter" idx="12"/>
          </p:nvPr>
        </p:nvSpPr>
        <p:spPr/>
        <p:txBody>
          <a:bodyPr/>
          <a:lstStyle/>
          <a:p>
            <a:fld id="{96CA8298-9D91-4CF9-AB6A-504DBB769D5D}" type="slidenum">
              <a:rPr lang="en-US" smtClean="0"/>
              <a:pPr/>
              <a:t>50</a:t>
            </a:fld>
            <a:endParaRPr lang="en-US" dirty="0"/>
          </a:p>
        </p:txBody>
      </p:sp>
    </p:spTree>
    <p:extLst>
      <p:ext uri="{BB962C8B-B14F-4D97-AF65-F5344CB8AC3E}">
        <p14:creationId xmlns:p14="http://schemas.microsoft.com/office/powerpoint/2010/main" xmlns="" val="160493430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EMPLOYER </a:t>
            </a:r>
            <a:r>
              <a:rPr lang="en-ZA" sz="2800" b="1" dirty="0" smtClean="0"/>
              <a:t>AUDITS SERVICES: PROCEDURAL AUDITS</a:t>
            </a:r>
            <a:endParaRPr lang="en-ZA" sz="2800" b="1" dirty="0"/>
          </a:p>
        </p:txBody>
      </p:sp>
      <p:sp>
        <p:nvSpPr>
          <p:cNvPr id="3" name="Content Placeholder 2"/>
          <p:cNvSpPr>
            <a:spLocks noGrp="1"/>
          </p:cNvSpPr>
          <p:nvPr>
            <p:ph idx="1"/>
          </p:nvPr>
        </p:nvSpPr>
        <p:spPr>
          <a:xfrm>
            <a:off x="251520" y="1340768"/>
            <a:ext cx="8640960" cy="5256584"/>
          </a:xfrm>
        </p:spPr>
        <p:txBody>
          <a:bodyPr/>
          <a:lstStyle/>
          <a:p>
            <a:pPr marL="0" indent="0">
              <a:buNone/>
            </a:pPr>
            <a:r>
              <a:rPr lang="en-ZA" sz="1600" b="1" dirty="0" smtClean="0">
                <a:solidFill>
                  <a:srgbClr val="00B050"/>
                </a:solidFill>
              </a:rPr>
              <a:t>ACHIEVED</a:t>
            </a:r>
          </a:p>
          <a:p>
            <a:pPr marL="0" lvl="0" indent="0">
              <a:buNone/>
            </a:pPr>
            <a:r>
              <a:rPr lang="en-ZA" sz="1600" dirty="0" smtClean="0">
                <a:solidFill>
                  <a:prstClr val="black"/>
                </a:solidFill>
                <a:cs typeface="Arial" panose="020B0604020202020204" pitchFamily="34" charset="0"/>
              </a:rPr>
              <a:t>The annual target was 16 860 and 19 445 procedural audits were conducted.  Of those audited 9 888 were found compliant 7 752 were non-compliant</a:t>
            </a:r>
            <a:endParaRPr lang="en-ZA" sz="1600" dirty="0">
              <a:solidFill>
                <a:prstClr val="black"/>
              </a:solidFill>
              <a:cs typeface="Arial" panose="020B0604020202020204" pitchFamily="34" charset="0"/>
            </a:endParaRPr>
          </a:p>
          <a:p>
            <a:pPr marL="0" indent="0">
              <a:buNone/>
            </a:pPr>
            <a:endParaRPr lang="en-ZA" sz="2000" dirty="0" smtClean="0">
              <a:solidFill>
                <a:srgbClr val="FF0000"/>
              </a:solidFill>
            </a:endParaRP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9828672"/>
              </p:ext>
            </p:extLst>
          </p:nvPr>
        </p:nvGraphicFramePr>
        <p:xfrm>
          <a:off x="251520" y="2348880"/>
          <a:ext cx="8640960" cy="4104453"/>
        </p:xfrm>
        <a:graphic>
          <a:graphicData uri="http://schemas.openxmlformats.org/drawingml/2006/table">
            <a:tbl>
              <a:tblPr>
                <a:tableStyleId>{5C22544A-7EE6-4342-B048-85BDC9FD1C3A}</a:tableStyleId>
              </a:tblPr>
              <a:tblGrid>
                <a:gridCol w="1496859">
                  <a:extLst>
                    <a:ext uri="{9D8B030D-6E8A-4147-A177-3AD203B41FA5}">
                      <a16:colId xmlns:a16="http://schemas.microsoft.com/office/drawing/2014/main" xmlns="" val="20000"/>
                    </a:ext>
                  </a:extLst>
                </a:gridCol>
                <a:gridCol w="1173985">
                  <a:extLst>
                    <a:ext uri="{9D8B030D-6E8A-4147-A177-3AD203B41FA5}">
                      <a16:colId xmlns:a16="http://schemas.microsoft.com/office/drawing/2014/main" xmlns="" val="20001"/>
                    </a:ext>
                  </a:extLst>
                </a:gridCol>
                <a:gridCol w="1021204">
                  <a:extLst>
                    <a:ext uri="{9D8B030D-6E8A-4147-A177-3AD203B41FA5}">
                      <a16:colId xmlns:a16="http://schemas.microsoft.com/office/drawing/2014/main" xmlns="" val="20002"/>
                    </a:ext>
                  </a:extLst>
                </a:gridCol>
                <a:gridCol w="1178313">
                  <a:extLst>
                    <a:ext uri="{9D8B030D-6E8A-4147-A177-3AD203B41FA5}">
                      <a16:colId xmlns:a16="http://schemas.microsoft.com/office/drawing/2014/main" xmlns="" val="20003"/>
                    </a:ext>
                  </a:extLst>
                </a:gridCol>
                <a:gridCol w="1413976">
                  <a:extLst>
                    <a:ext uri="{9D8B030D-6E8A-4147-A177-3AD203B41FA5}">
                      <a16:colId xmlns:a16="http://schemas.microsoft.com/office/drawing/2014/main" xmlns="" val="20005"/>
                    </a:ext>
                  </a:extLst>
                </a:gridCol>
                <a:gridCol w="2356623">
                  <a:extLst>
                    <a:ext uri="{9D8B030D-6E8A-4147-A177-3AD203B41FA5}">
                      <a16:colId xmlns:a16="http://schemas.microsoft.com/office/drawing/2014/main" xmlns="" val="20004"/>
                    </a:ext>
                  </a:extLst>
                </a:gridCol>
              </a:tblGrid>
              <a:tr h="772293">
                <a:tc>
                  <a:txBody>
                    <a:bodyPr/>
                    <a:lstStyle/>
                    <a:p>
                      <a:pPr algn="ctr" fontAlgn="b"/>
                      <a:r>
                        <a:rPr lang="en-ZA" sz="1800" b="1" u="none" strike="noStrike" dirty="0">
                          <a:effectLst/>
                        </a:rPr>
                        <a:t>PROVINCE</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rPr>
                        <a:t>TARGET</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rPr>
                        <a:t>ACTUAL</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smtClean="0">
                          <a:effectLst/>
                        </a:rPr>
                        <a:t>VARIANCE</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i="0" u="none" strike="noStrike" dirty="0" smtClean="0">
                          <a:solidFill>
                            <a:srgbClr val="000000"/>
                          </a:solidFill>
                          <a:effectLst/>
                          <a:latin typeface="Calibri"/>
                        </a:rPr>
                        <a:t>COMPLIANT</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rPr>
                        <a:t>NON-COMPLIANT</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00"/>
                  </a:ext>
                </a:extLst>
              </a:tr>
              <a:tr h="333216">
                <a:tc>
                  <a:txBody>
                    <a:bodyPr/>
                    <a:lstStyle/>
                    <a:p>
                      <a:pPr algn="ctr" fontAlgn="b"/>
                      <a:r>
                        <a:rPr lang="en-ZA" sz="1800" b="1" u="none" strike="noStrike" dirty="0">
                          <a:effectLst/>
                        </a:rPr>
                        <a:t>EC</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1560</a:t>
                      </a:r>
                      <a:endParaRPr lang="en-ZA" sz="18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1885</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325</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1196</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455</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1"/>
                  </a:ext>
                </a:extLst>
              </a:tr>
              <a:tr h="333216">
                <a:tc>
                  <a:txBody>
                    <a:bodyPr/>
                    <a:lstStyle/>
                    <a:p>
                      <a:pPr algn="ctr" fontAlgn="b"/>
                      <a:r>
                        <a:rPr lang="en-ZA" sz="1800" b="1" u="none" strike="noStrike" dirty="0">
                          <a:effectLst/>
                        </a:rPr>
                        <a:t>FS</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1560</a:t>
                      </a:r>
                      <a:endParaRPr lang="en-ZA" sz="18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1853</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293</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906</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783</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2"/>
                  </a:ext>
                </a:extLst>
              </a:tr>
              <a:tr h="333216">
                <a:tc>
                  <a:txBody>
                    <a:bodyPr/>
                    <a:lstStyle/>
                    <a:p>
                      <a:pPr algn="ctr" fontAlgn="b"/>
                      <a:r>
                        <a:rPr lang="en-ZA" sz="1800" b="1" u="none" strike="noStrike" dirty="0">
                          <a:effectLst/>
                        </a:rPr>
                        <a:t>GP</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3000</a:t>
                      </a:r>
                      <a:endParaRPr lang="en-ZA" sz="18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3331</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331</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1623</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1576</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3"/>
                  </a:ext>
                </a:extLst>
              </a:tr>
              <a:tr h="333216">
                <a:tc>
                  <a:txBody>
                    <a:bodyPr/>
                    <a:lstStyle/>
                    <a:p>
                      <a:pPr algn="ctr" fontAlgn="b"/>
                      <a:r>
                        <a:rPr lang="en-ZA" sz="1800" b="1" u="none" strike="noStrike" dirty="0">
                          <a:effectLst/>
                        </a:rPr>
                        <a:t>KZN</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2280</a:t>
                      </a:r>
                      <a:endParaRPr lang="en-ZA" sz="1800" b="0" u="none" strike="noStrike" kern="1200" dirty="0">
                        <a:solidFill>
                          <a:schemeClr val="dk1"/>
                        </a:solidFill>
                        <a:effectLst/>
                        <a:latin typeface="+mn-lt"/>
                        <a:ea typeface="+mn-ea"/>
                        <a:cs typeface="+mn-cs"/>
                      </a:endParaRP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2729</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449</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2168</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205</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4"/>
                  </a:ext>
                </a:extLst>
              </a:tr>
              <a:tr h="333216">
                <a:tc>
                  <a:txBody>
                    <a:bodyPr/>
                    <a:lstStyle/>
                    <a:p>
                      <a:pPr algn="ctr" fontAlgn="b"/>
                      <a:r>
                        <a:rPr lang="en-ZA" sz="1800" b="1" u="none" strike="noStrike" dirty="0">
                          <a:effectLst/>
                        </a:rPr>
                        <a:t>LP</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1440</a:t>
                      </a:r>
                      <a:endParaRPr lang="en-ZA" sz="1800" b="0" u="none" strike="noStrike" kern="1200" dirty="0">
                        <a:solidFill>
                          <a:schemeClr val="dk1"/>
                        </a:solidFill>
                        <a:effectLst/>
                        <a:latin typeface="+mn-lt"/>
                        <a:ea typeface="+mn-ea"/>
                        <a:cs typeface="+mn-cs"/>
                      </a:endParaRPr>
                    </a:p>
                  </a:txBody>
                  <a:tcPr marL="68580" marR="68580" marT="0" marB="0" anchor="b"/>
                </a:tc>
                <a:tc>
                  <a:txBody>
                    <a:bodyPr/>
                    <a:lstStyle/>
                    <a:p>
                      <a:pPr algn="ctr" fontAlgn="b"/>
                      <a:r>
                        <a:rPr lang="en-ZA" sz="1800" b="0" u="none" strike="noStrike" kern="1200" dirty="0" smtClean="0">
                          <a:solidFill>
                            <a:schemeClr val="dk1"/>
                          </a:solidFill>
                          <a:effectLst/>
                          <a:latin typeface="+mn-lt"/>
                          <a:ea typeface="+mn-ea"/>
                          <a:cs typeface="+mn-cs"/>
                        </a:rPr>
                        <a:t>1579</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139</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914</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534</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5"/>
                  </a:ext>
                </a:extLst>
              </a:tr>
              <a:tr h="333216">
                <a:tc>
                  <a:txBody>
                    <a:bodyPr/>
                    <a:lstStyle/>
                    <a:p>
                      <a:pPr algn="ctr" fontAlgn="b"/>
                      <a:r>
                        <a:rPr lang="en-ZA" sz="1800" b="1" u="none" strike="noStrike" dirty="0">
                          <a:effectLst/>
                        </a:rPr>
                        <a:t>MP</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1560</a:t>
                      </a:r>
                      <a:endParaRPr lang="en-ZA" sz="1800" b="0" u="none" strike="noStrike" kern="1200" dirty="0">
                        <a:solidFill>
                          <a:schemeClr val="dk1"/>
                        </a:solidFill>
                        <a:effectLst/>
                        <a:latin typeface="+mn-lt"/>
                        <a:ea typeface="+mn-ea"/>
                        <a:cs typeface="+mn-cs"/>
                      </a:endParaRPr>
                    </a:p>
                  </a:txBody>
                  <a:tcPr marL="68580" marR="68580" marT="0" marB="0" anchor="b"/>
                </a:tc>
                <a:tc>
                  <a:txBody>
                    <a:bodyPr/>
                    <a:lstStyle/>
                    <a:p>
                      <a:pPr algn="ctr" fontAlgn="b"/>
                      <a:r>
                        <a:rPr lang="en-ZA" sz="1800" b="0" u="none" strike="noStrike" kern="1200" dirty="0" smtClean="0">
                          <a:solidFill>
                            <a:schemeClr val="dk1"/>
                          </a:solidFill>
                          <a:effectLst/>
                          <a:latin typeface="+mn-lt"/>
                          <a:ea typeface="+mn-ea"/>
                          <a:cs typeface="+mn-cs"/>
                        </a:rPr>
                        <a:t>1859</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299</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876</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776</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6"/>
                  </a:ext>
                </a:extLst>
              </a:tr>
              <a:tr h="333216">
                <a:tc>
                  <a:txBody>
                    <a:bodyPr/>
                    <a:lstStyle/>
                    <a:p>
                      <a:pPr algn="ctr" fontAlgn="b"/>
                      <a:r>
                        <a:rPr lang="en-ZA" sz="1800" b="1" u="none" strike="noStrike" dirty="0">
                          <a:effectLst/>
                        </a:rPr>
                        <a:t>NW</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1620</a:t>
                      </a:r>
                      <a:endParaRPr lang="en-ZA" sz="1800" b="0" u="none" strike="noStrike" kern="1200" dirty="0">
                        <a:solidFill>
                          <a:schemeClr val="dk1"/>
                        </a:solidFill>
                        <a:effectLst/>
                        <a:latin typeface="+mn-lt"/>
                        <a:ea typeface="+mn-ea"/>
                        <a:cs typeface="+mn-cs"/>
                      </a:endParaRPr>
                    </a:p>
                  </a:txBody>
                  <a:tcPr marL="68580" marR="68580" marT="0" marB="0" anchor="b"/>
                </a:tc>
                <a:tc>
                  <a:txBody>
                    <a:bodyPr/>
                    <a:lstStyle/>
                    <a:p>
                      <a:pPr algn="ctr" fontAlgn="b"/>
                      <a:r>
                        <a:rPr lang="en-ZA" sz="1800" b="0" u="none" strike="noStrike" kern="1200" dirty="0" smtClean="0">
                          <a:solidFill>
                            <a:schemeClr val="dk1"/>
                          </a:solidFill>
                          <a:effectLst/>
                          <a:latin typeface="+mn-lt"/>
                          <a:ea typeface="+mn-ea"/>
                          <a:cs typeface="+mn-cs"/>
                        </a:rPr>
                        <a:t>1661</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41</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781</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721</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7"/>
                  </a:ext>
                </a:extLst>
              </a:tr>
              <a:tr h="333216">
                <a:tc>
                  <a:txBody>
                    <a:bodyPr/>
                    <a:lstStyle/>
                    <a:p>
                      <a:pPr algn="ctr" fontAlgn="b"/>
                      <a:r>
                        <a:rPr lang="en-ZA" sz="1800" b="1" u="none" strike="noStrike" dirty="0">
                          <a:effectLst/>
                        </a:rPr>
                        <a:t>NC</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1560</a:t>
                      </a:r>
                      <a:endParaRPr lang="en-ZA" sz="1800" b="0" u="none" strike="noStrike" kern="1200" dirty="0">
                        <a:solidFill>
                          <a:schemeClr val="dk1"/>
                        </a:solidFill>
                        <a:effectLst/>
                        <a:latin typeface="+mn-lt"/>
                        <a:ea typeface="+mn-ea"/>
                        <a:cs typeface="+mn-cs"/>
                      </a:endParaRPr>
                    </a:p>
                  </a:txBody>
                  <a:tcPr marL="68580" marR="68580" marT="0" marB="0" anchor="b"/>
                </a:tc>
                <a:tc>
                  <a:txBody>
                    <a:bodyPr/>
                    <a:lstStyle/>
                    <a:p>
                      <a:pPr algn="ctr" fontAlgn="b"/>
                      <a:r>
                        <a:rPr lang="en-ZA" sz="1800" b="0" u="none" strike="noStrike" kern="1200" dirty="0" smtClean="0">
                          <a:solidFill>
                            <a:schemeClr val="dk1"/>
                          </a:solidFill>
                          <a:effectLst/>
                          <a:latin typeface="+mn-lt"/>
                          <a:ea typeface="+mn-ea"/>
                          <a:cs typeface="+mn-cs"/>
                        </a:rPr>
                        <a:t>1908</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348</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726</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1021</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8"/>
                  </a:ext>
                </a:extLst>
              </a:tr>
              <a:tr h="333216">
                <a:tc>
                  <a:txBody>
                    <a:bodyPr/>
                    <a:lstStyle/>
                    <a:p>
                      <a:pPr algn="ctr" fontAlgn="b"/>
                      <a:r>
                        <a:rPr lang="en-ZA" sz="1800" b="1" u="none" strike="noStrike" dirty="0">
                          <a:effectLst/>
                        </a:rPr>
                        <a:t>WC</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smtClean="0">
                          <a:solidFill>
                            <a:schemeClr val="dk1"/>
                          </a:solidFill>
                          <a:effectLst/>
                          <a:latin typeface="+mn-lt"/>
                          <a:ea typeface="+mn-ea"/>
                          <a:cs typeface="+mn-cs"/>
                        </a:rPr>
                        <a:t>2280</a:t>
                      </a:r>
                      <a:endParaRPr lang="en-ZA" sz="1800" b="0" u="none" strike="noStrike" kern="1200" dirty="0">
                        <a:solidFill>
                          <a:schemeClr val="dk1"/>
                        </a:solidFill>
                        <a:effectLst/>
                        <a:latin typeface="+mn-lt"/>
                        <a:ea typeface="+mn-ea"/>
                        <a:cs typeface="+mn-cs"/>
                      </a:endParaRPr>
                    </a:p>
                  </a:txBody>
                  <a:tcPr marL="68580" marR="68580" marT="0" marB="0" anchor="b"/>
                </a:tc>
                <a:tc>
                  <a:txBody>
                    <a:bodyPr/>
                    <a:lstStyle/>
                    <a:p>
                      <a:pPr algn="ctr" fontAlgn="b"/>
                      <a:r>
                        <a:rPr lang="en-ZA" sz="1800" b="0" u="none" strike="noStrike" kern="1200" dirty="0" smtClean="0">
                          <a:solidFill>
                            <a:schemeClr val="dk1"/>
                          </a:solidFill>
                          <a:effectLst/>
                          <a:latin typeface="+mn-lt"/>
                          <a:ea typeface="+mn-ea"/>
                          <a:cs typeface="+mn-cs"/>
                        </a:rPr>
                        <a:t>2640</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360</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698</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1681</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9"/>
                  </a:ext>
                </a:extLst>
              </a:tr>
              <a:tr h="333216">
                <a:tc>
                  <a:txBody>
                    <a:bodyPr/>
                    <a:lstStyle/>
                    <a:p>
                      <a:pPr algn="ctr" fontAlgn="b"/>
                      <a:r>
                        <a:rPr lang="en-ZA" sz="1800" b="1" u="none" strike="noStrike" dirty="0">
                          <a:effectLst/>
                        </a:rPr>
                        <a:t>TOTAL</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1" u="none" strike="noStrike" kern="1200" dirty="0" smtClean="0">
                          <a:solidFill>
                            <a:schemeClr val="dk1"/>
                          </a:solidFill>
                          <a:effectLst/>
                          <a:latin typeface="+mn-lt"/>
                          <a:ea typeface="+mn-ea"/>
                          <a:cs typeface="+mn-cs"/>
                        </a:rPr>
                        <a:t>16 860</a:t>
                      </a:r>
                      <a:endParaRPr lang="en-ZA" sz="1800" b="1" u="none" strike="noStrike" kern="1200" dirty="0">
                        <a:solidFill>
                          <a:schemeClr val="dk1"/>
                        </a:solidFill>
                        <a:effectLst/>
                        <a:latin typeface="+mn-lt"/>
                        <a:ea typeface="+mn-ea"/>
                        <a:cs typeface="+mn-cs"/>
                      </a:endParaRPr>
                    </a:p>
                  </a:txBody>
                  <a:tcPr marL="68580" marR="68580" marT="0" marB="0" anchor="b">
                    <a:solidFill>
                      <a:schemeClr val="accent2">
                        <a:lumMod val="60000"/>
                        <a:lumOff val="40000"/>
                      </a:schemeClr>
                    </a:solidFill>
                  </a:tcPr>
                </a:tc>
                <a:tc>
                  <a:txBody>
                    <a:bodyPr/>
                    <a:lstStyle/>
                    <a:p>
                      <a:pPr algn="ctr" fontAlgn="b"/>
                      <a:r>
                        <a:rPr lang="en-ZA" sz="1800" b="1" u="none" strike="noStrike" kern="1200" dirty="0" smtClean="0">
                          <a:solidFill>
                            <a:schemeClr val="dk1"/>
                          </a:solidFill>
                          <a:effectLst/>
                          <a:latin typeface="+mn-lt"/>
                          <a:ea typeface="+mn-ea"/>
                          <a:cs typeface="+mn-cs"/>
                        </a:rPr>
                        <a:t>19 445</a:t>
                      </a:r>
                      <a:endParaRPr lang="en-ZA" sz="18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tc>
                  <a:txBody>
                    <a:bodyPr/>
                    <a:lstStyle/>
                    <a:p>
                      <a:pPr algn="ctr" fontAlgn="b"/>
                      <a:r>
                        <a:rPr lang="en-ZA" sz="1800" b="1" u="none" strike="noStrike" kern="1200" dirty="0" smtClean="0">
                          <a:solidFill>
                            <a:schemeClr val="dk1"/>
                          </a:solidFill>
                          <a:effectLst/>
                          <a:latin typeface="+mn-lt"/>
                          <a:ea typeface="+mn-ea"/>
                          <a:cs typeface="+mn-cs"/>
                        </a:rPr>
                        <a:t>2 585</a:t>
                      </a:r>
                      <a:endParaRPr lang="en-ZA" sz="18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tc>
                  <a:txBody>
                    <a:bodyPr/>
                    <a:lstStyle/>
                    <a:p>
                      <a:pPr algn="ctr" fontAlgn="b"/>
                      <a:r>
                        <a:rPr lang="en-ZA" sz="1800" b="1" u="none" strike="noStrike" kern="1200" dirty="0" smtClean="0">
                          <a:solidFill>
                            <a:schemeClr val="dk1"/>
                          </a:solidFill>
                          <a:effectLst/>
                          <a:latin typeface="+mn-lt"/>
                          <a:ea typeface="+mn-ea"/>
                          <a:cs typeface="+mn-cs"/>
                        </a:rPr>
                        <a:t>9 888</a:t>
                      </a:r>
                      <a:endParaRPr lang="en-ZA" sz="18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tc>
                  <a:txBody>
                    <a:bodyPr/>
                    <a:lstStyle/>
                    <a:p>
                      <a:pPr algn="ctr" fontAlgn="b"/>
                      <a:r>
                        <a:rPr lang="en-ZA" sz="1800" b="1" u="none" strike="noStrike" kern="1200" dirty="0" smtClean="0">
                          <a:solidFill>
                            <a:schemeClr val="dk1"/>
                          </a:solidFill>
                          <a:effectLst/>
                          <a:latin typeface="+mn-lt"/>
                          <a:ea typeface="+mn-ea"/>
                          <a:cs typeface="+mn-cs"/>
                        </a:rPr>
                        <a:t>7752</a:t>
                      </a:r>
                      <a:endParaRPr lang="en-ZA" sz="18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10"/>
                  </a:ext>
                </a:extLst>
              </a:tr>
            </a:tbl>
          </a:graphicData>
        </a:graphic>
      </p:graphicFrame>
      <p:sp>
        <p:nvSpPr>
          <p:cNvPr id="7" name="Slide Number Placeholder 6"/>
          <p:cNvSpPr>
            <a:spLocks noGrp="1"/>
          </p:cNvSpPr>
          <p:nvPr>
            <p:ph type="sldNum" sz="quarter" idx="12"/>
          </p:nvPr>
        </p:nvSpPr>
        <p:spPr/>
        <p:txBody>
          <a:bodyPr/>
          <a:lstStyle/>
          <a:p>
            <a:fld id="{96CA8298-9D91-4CF9-AB6A-504DBB769D5D}" type="slidenum">
              <a:rPr lang="en-US" smtClean="0"/>
              <a:pPr/>
              <a:t>51</a:t>
            </a:fld>
            <a:endParaRPr lang="en-US" dirty="0"/>
          </a:p>
        </p:txBody>
      </p:sp>
    </p:spTree>
    <p:extLst>
      <p:ext uri="{BB962C8B-B14F-4D97-AF65-F5344CB8AC3E}">
        <p14:creationId xmlns:p14="http://schemas.microsoft.com/office/powerpoint/2010/main" xmlns="" val="288050967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EMPLOYER PAYROLL </a:t>
            </a:r>
            <a:r>
              <a:rPr lang="en-ZA" sz="2800" b="1" dirty="0" smtClean="0"/>
              <a:t>AUDITS</a:t>
            </a:r>
            <a:endParaRPr lang="en-ZA" sz="2800" b="1" dirty="0"/>
          </a:p>
        </p:txBody>
      </p:sp>
      <p:sp>
        <p:nvSpPr>
          <p:cNvPr id="3" name="Content Placeholder 2"/>
          <p:cNvSpPr>
            <a:spLocks noGrp="1"/>
          </p:cNvSpPr>
          <p:nvPr>
            <p:ph idx="1"/>
          </p:nvPr>
        </p:nvSpPr>
        <p:spPr>
          <a:xfrm>
            <a:off x="251520" y="1340768"/>
            <a:ext cx="8640960" cy="5256584"/>
          </a:xfrm>
        </p:spPr>
        <p:txBody>
          <a:bodyPr/>
          <a:lstStyle/>
          <a:p>
            <a:pPr marL="0" indent="0">
              <a:buNone/>
            </a:pPr>
            <a:r>
              <a:rPr lang="en-ZA" sz="1600" b="1" dirty="0" smtClean="0">
                <a:solidFill>
                  <a:srgbClr val="00B050"/>
                </a:solidFill>
              </a:rPr>
              <a:t>ACHIEVED</a:t>
            </a:r>
          </a:p>
          <a:p>
            <a:pPr marL="0" lvl="0" indent="0">
              <a:buNone/>
            </a:pPr>
            <a:r>
              <a:rPr lang="en-ZA" sz="1600" dirty="0" smtClean="0">
                <a:solidFill>
                  <a:prstClr val="black"/>
                </a:solidFill>
                <a:cs typeface="Arial" panose="020B0604020202020204" pitchFamily="34" charset="0"/>
              </a:rPr>
              <a:t>The </a:t>
            </a:r>
            <a:r>
              <a:rPr lang="en-ZA" sz="1600" dirty="0">
                <a:solidFill>
                  <a:prstClr val="black"/>
                </a:solidFill>
                <a:cs typeface="Arial" panose="020B0604020202020204" pitchFamily="34" charset="0"/>
              </a:rPr>
              <a:t>target was </a:t>
            </a:r>
            <a:r>
              <a:rPr lang="en-ZA" sz="1600" dirty="0" smtClean="0">
                <a:solidFill>
                  <a:prstClr val="black"/>
                </a:solidFill>
                <a:cs typeface="Arial" panose="020B0604020202020204" pitchFamily="34" charset="0"/>
              </a:rPr>
              <a:t>984 </a:t>
            </a:r>
            <a:r>
              <a:rPr lang="en-ZA" sz="1600" dirty="0">
                <a:solidFill>
                  <a:prstClr val="black"/>
                </a:solidFill>
                <a:cs typeface="Arial" panose="020B0604020202020204" pitchFamily="34" charset="0"/>
              </a:rPr>
              <a:t>and </a:t>
            </a:r>
            <a:r>
              <a:rPr lang="en-ZA" sz="1600" dirty="0" smtClean="0">
                <a:solidFill>
                  <a:prstClr val="black"/>
                </a:solidFill>
                <a:cs typeface="Arial" panose="020B0604020202020204" pitchFamily="34" charset="0"/>
              </a:rPr>
              <a:t>1339 payroll audits were conducted.  Of those audited 694 were found compliant and 530 were non-compliant.</a:t>
            </a:r>
            <a:endParaRPr lang="en-ZA" sz="1600" dirty="0" smtClean="0">
              <a:solidFill>
                <a:srgbClr val="FF0000"/>
              </a:solidFill>
            </a:endParaRPr>
          </a:p>
          <a:p>
            <a:endParaRPr lang="en-ZA" sz="1600" dirty="0"/>
          </a:p>
        </p:txBody>
      </p:sp>
      <p:graphicFrame>
        <p:nvGraphicFramePr>
          <p:cNvPr id="4" name="Table 3"/>
          <p:cNvGraphicFramePr>
            <a:graphicFrameLocks noGrp="1"/>
          </p:cNvGraphicFramePr>
          <p:nvPr>
            <p:extLst>
              <p:ext uri="{D42A27DB-BD31-4B8C-83A1-F6EECF244321}">
                <p14:modId xmlns:p14="http://schemas.microsoft.com/office/powerpoint/2010/main" xmlns="" val="3168177763"/>
              </p:ext>
            </p:extLst>
          </p:nvPr>
        </p:nvGraphicFramePr>
        <p:xfrm>
          <a:off x="251518" y="2564904"/>
          <a:ext cx="8568955" cy="3885838"/>
        </p:xfrm>
        <a:graphic>
          <a:graphicData uri="http://schemas.openxmlformats.org/drawingml/2006/table">
            <a:tbl>
              <a:tblPr>
                <a:tableStyleId>{5C22544A-7EE6-4342-B048-85BDC9FD1C3A}</a:tableStyleId>
              </a:tblPr>
              <a:tblGrid>
                <a:gridCol w="1713791">
                  <a:extLst>
                    <a:ext uri="{9D8B030D-6E8A-4147-A177-3AD203B41FA5}">
                      <a16:colId xmlns:a16="http://schemas.microsoft.com/office/drawing/2014/main" xmlns="" val="20000"/>
                    </a:ext>
                  </a:extLst>
                </a:gridCol>
                <a:gridCol w="1713791">
                  <a:extLst>
                    <a:ext uri="{9D8B030D-6E8A-4147-A177-3AD203B41FA5}">
                      <a16:colId xmlns:a16="http://schemas.microsoft.com/office/drawing/2014/main" xmlns="" val="20001"/>
                    </a:ext>
                  </a:extLst>
                </a:gridCol>
                <a:gridCol w="1713791">
                  <a:extLst>
                    <a:ext uri="{9D8B030D-6E8A-4147-A177-3AD203B41FA5}">
                      <a16:colId xmlns:a16="http://schemas.microsoft.com/office/drawing/2014/main" xmlns="" val="20002"/>
                    </a:ext>
                  </a:extLst>
                </a:gridCol>
                <a:gridCol w="1713791">
                  <a:extLst>
                    <a:ext uri="{9D8B030D-6E8A-4147-A177-3AD203B41FA5}">
                      <a16:colId xmlns:a16="http://schemas.microsoft.com/office/drawing/2014/main" xmlns="" val="20003"/>
                    </a:ext>
                  </a:extLst>
                </a:gridCol>
                <a:gridCol w="1713791">
                  <a:extLst>
                    <a:ext uri="{9D8B030D-6E8A-4147-A177-3AD203B41FA5}">
                      <a16:colId xmlns:a16="http://schemas.microsoft.com/office/drawing/2014/main" xmlns="" val="20004"/>
                    </a:ext>
                  </a:extLst>
                </a:gridCol>
              </a:tblGrid>
              <a:tr h="731158">
                <a:tc>
                  <a:txBody>
                    <a:bodyPr/>
                    <a:lstStyle/>
                    <a:p>
                      <a:pPr algn="ctr" fontAlgn="b"/>
                      <a:r>
                        <a:rPr lang="en-ZA" sz="1800" b="1" u="none" strike="noStrike" dirty="0">
                          <a:effectLst/>
                        </a:rPr>
                        <a:t>PROVINCE</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rPr>
                        <a:t>TARGET</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rPr>
                        <a:t>ACTUAL</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rPr>
                        <a:t>COMPLIANT</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rPr>
                        <a:t>NON-COMPLIANT</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00"/>
                  </a:ext>
                </a:extLst>
              </a:tr>
              <a:tr h="243719">
                <a:tc>
                  <a:txBody>
                    <a:bodyPr/>
                    <a:lstStyle/>
                    <a:p>
                      <a:pPr algn="ctr" fontAlgn="b"/>
                      <a:r>
                        <a:rPr lang="en-ZA" sz="1800" b="1" u="none" strike="noStrike" dirty="0">
                          <a:effectLst/>
                        </a:rPr>
                        <a:t>EC</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a:solidFill>
                            <a:schemeClr val="dk1"/>
                          </a:solidFill>
                          <a:effectLst/>
                          <a:latin typeface="+mn-lt"/>
                          <a:ea typeface="+mn-ea"/>
                          <a:cs typeface="+mn-cs"/>
                        </a:rPr>
                        <a:t>96</a:t>
                      </a: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86</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81</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4</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1"/>
                  </a:ext>
                </a:extLst>
              </a:tr>
              <a:tr h="243719">
                <a:tc>
                  <a:txBody>
                    <a:bodyPr/>
                    <a:lstStyle/>
                    <a:p>
                      <a:pPr algn="ctr" fontAlgn="b"/>
                      <a:r>
                        <a:rPr lang="en-ZA" sz="1800" b="1" u="none" strike="noStrike" dirty="0">
                          <a:effectLst/>
                        </a:rPr>
                        <a:t>FS</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a:solidFill>
                            <a:schemeClr val="dk1"/>
                          </a:solidFill>
                          <a:effectLst/>
                          <a:latin typeface="+mn-lt"/>
                          <a:ea typeface="+mn-ea"/>
                          <a:cs typeface="+mn-cs"/>
                        </a:rPr>
                        <a:t>96</a:t>
                      </a: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122</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84</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29</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2"/>
                  </a:ext>
                </a:extLst>
              </a:tr>
              <a:tr h="243719">
                <a:tc>
                  <a:txBody>
                    <a:bodyPr/>
                    <a:lstStyle/>
                    <a:p>
                      <a:pPr algn="ctr" fontAlgn="b"/>
                      <a:r>
                        <a:rPr lang="en-ZA" sz="1800" b="1" u="none" strike="noStrike" dirty="0">
                          <a:effectLst/>
                        </a:rPr>
                        <a:t>GP</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a:solidFill>
                            <a:schemeClr val="dk1"/>
                          </a:solidFill>
                          <a:effectLst/>
                          <a:latin typeface="+mn-lt"/>
                          <a:ea typeface="+mn-ea"/>
                          <a:cs typeface="+mn-cs"/>
                        </a:rPr>
                        <a:t>96</a:t>
                      </a: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218</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78</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128</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3"/>
                  </a:ext>
                </a:extLst>
              </a:tr>
              <a:tr h="243719">
                <a:tc>
                  <a:txBody>
                    <a:bodyPr/>
                    <a:lstStyle/>
                    <a:p>
                      <a:pPr algn="ctr" fontAlgn="b"/>
                      <a:r>
                        <a:rPr lang="en-ZA" sz="1800" b="1" u="none" strike="noStrike" dirty="0">
                          <a:effectLst/>
                        </a:rPr>
                        <a:t>KZN</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a:solidFill>
                            <a:schemeClr val="dk1"/>
                          </a:solidFill>
                          <a:effectLst/>
                          <a:latin typeface="+mn-lt"/>
                          <a:ea typeface="+mn-ea"/>
                          <a:cs typeface="+mn-cs"/>
                        </a:rPr>
                        <a:t>96</a:t>
                      </a:r>
                    </a:p>
                  </a:txBody>
                  <a:tcPr marL="68580" marR="68580" marT="0" marB="0" anchor="ctr"/>
                </a:tc>
                <a:tc>
                  <a:txBody>
                    <a:bodyPr/>
                    <a:lstStyle/>
                    <a:p>
                      <a:pPr algn="ctr" fontAlgn="b"/>
                      <a:r>
                        <a:rPr lang="en-ZA" sz="1800" b="0" u="none" strike="noStrike" kern="1200" dirty="0" smtClean="0">
                          <a:solidFill>
                            <a:schemeClr val="dk1"/>
                          </a:solidFill>
                          <a:effectLst/>
                          <a:latin typeface="+mn-lt"/>
                          <a:ea typeface="+mn-ea"/>
                          <a:cs typeface="+mn-cs"/>
                        </a:rPr>
                        <a:t>218</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182</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29</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4"/>
                  </a:ext>
                </a:extLst>
              </a:tr>
              <a:tr h="243719">
                <a:tc>
                  <a:txBody>
                    <a:bodyPr/>
                    <a:lstStyle/>
                    <a:p>
                      <a:pPr algn="ctr" fontAlgn="b"/>
                      <a:r>
                        <a:rPr lang="en-ZA" sz="1800" b="1" u="none" strike="noStrike" dirty="0">
                          <a:effectLst/>
                        </a:rPr>
                        <a:t>LP</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a:solidFill>
                            <a:schemeClr val="dk1"/>
                          </a:solidFill>
                          <a:effectLst/>
                          <a:latin typeface="+mn-lt"/>
                          <a:ea typeface="+mn-ea"/>
                          <a:cs typeface="+mn-cs"/>
                        </a:rPr>
                        <a:t>216</a:t>
                      </a:r>
                    </a:p>
                  </a:txBody>
                  <a:tcPr marL="68580" marR="68580" marT="0" marB="0" anchor="b"/>
                </a:tc>
                <a:tc>
                  <a:txBody>
                    <a:bodyPr/>
                    <a:lstStyle/>
                    <a:p>
                      <a:pPr algn="ctr" fontAlgn="b"/>
                      <a:r>
                        <a:rPr lang="en-ZA" sz="1800" b="0" u="none" strike="noStrike" kern="1200" dirty="0" smtClean="0">
                          <a:solidFill>
                            <a:schemeClr val="dk1"/>
                          </a:solidFill>
                          <a:effectLst/>
                          <a:latin typeface="+mn-lt"/>
                          <a:ea typeface="+mn-ea"/>
                          <a:cs typeface="+mn-cs"/>
                        </a:rPr>
                        <a:t>239</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155</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56</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5"/>
                  </a:ext>
                </a:extLst>
              </a:tr>
              <a:tr h="243719">
                <a:tc>
                  <a:txBody>
                    <a:bodyPr/>
                    <a:lstStyle/>
                    <a:p>
                      <a:pPr algn="ctr" fontAlgn="b"/>
                      <a:r>
                        <a:rPr lang="en-ZA" sz="1800" b="1" u="none" strike="noStrike" dirty="0">
                          <a:effectLst/>
                        </a:rPr>
                        <a:t>MP</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a:solidFill>
                            <a:schemeClr val="dk1"/>
                          </a:solidFill>
                          <a:effectLst/>
                          <a:latin typeface="+mn-lt"/>
                          <a:ea typeface="+mn-ea"/>
                          <a:cs typeface="+mn-cs"/>
                        </a:rPr>
                        <a:t>96</a:t>
                      </a:r>
                    </a:p>
                  </a:txBody>
                  <a:tcPr marL="68580" marR="68580" marT="0" marB="0" anchor="b"/>
                </a:tc>
                <a:tc>
                  <a:txBody>
                    <a:bodyPr/>
                    <a:lstStyle/>
                    <a:p>
                      <a:pPr algn="ctr" fontAlgn="b"/>
                      <a:r>
                        <a:rPr lang="en-ZA" sz="1800" b="0" u="none" strike="noStrike" kern="1200" dirty="0" smtClean="0">
                          <a:solidFill>
                            <a:schemeClr val="dk1"/>
                          </a:solidFill>
                          <a:effectLst/>
                          <a:latin typeface="+mn-lt"/>
                          <a:ea typeface="+mn-ea"/>
                          <a:cs typeface="+mn-cs"/>
                        </a:rPr>
                        <a:t>115</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38</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68</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6"/>
                  </a:ext>
                </a:extLst>
              </a:tr>
              <a:tr h="243719">
                <a:tc>
                  <a:txBody>
                    <a:bodyPr/>
                    <a:lstStyle/>
                    <a:p>
                      <a:pPr algn="ctr" fontAlgn="b"/>
                      <a:r>
                        <a:rPr lang="en-ZA" sz="1800" b="1" u="none" strike="noStrike" dirty="0">
                          <a:effectLst/>
                        </a:rPr>
                        <a:t>NW</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a:solidFill>
                            <a:schemeClr val="dk1"/>
                          </a:solidFill>
                          <a:effectLst/>
                          <a:latin typeface="+mn-lt"/>
                          <a:ea typeface="+mn-ea"/>
                          <a:cs typeface="+mn-cs"/>
                        </a:rPr>
                        <a:t>96</a:t>
                      </a:r>
                    </a:p>
                  </a:txBody>
                  <a:tcPr marL="68580" marR="68580" marT="0" marB="0" anchor="b"/>
                </a:tc>
                <a:tc>
                  <a:txBody>
                    <a:bodyPr/>
                    <a:lstStyle/>
                    <a:p>
                      <a:pPr algn="ctr" fontAlgn="b"/>
                      <a:r>
                        <a:rPr lang="en-ZA" sz="1800" b="0" u="none" strike="noStrike" kern="1200" dirty="0" smtClean="0">
                          <a:solidFill>
                            <a:schemeClr val="dk1"/>
                          </a:solidFill>
                          <a:effectLst/>
                          <a:latin typeface="+mn-lt"/>
                          <a:ea typeface="+mn-ea"/>
                          <a:cs typeface="+mn-cs"/>
                        </a:rPr>
                        <a:t>100</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13</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87</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7"/>
                  </a:ext>
                </a:extLst>
              </a:tr>
              <a:tr h="243719">
                <a:tc>
                  <a:txBody>
                    <a:bodyPr/>
                    <a:lstStyle/>
                    <a:p>
                      <a:pPr algn="ctr" fontAlgn="b"/>
                      <a:r>
                        <a:rPr lang="en-ZA" sz="1800" b="1" u="none" strike="noStrike" dirty="0">
                          <a:effectLst/>
                        </a:rPr>
                        <a:t>NC</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a:solidFill>
                            <a:schemeClr val="dk1"/>
                          </a:solidFill>
                          <a:effectLst/>
                          <a:latin typeface="+mn-lt"/>
                          <a:ea typeface="+mn-ea"/>
                          <a:cs typeface="+mn-cs"/>
                        </a:rPr>
                        <a:t>96</a:t>
                      </a:r>
                    </a:p>
                  </a:txBody>
                  <a:tcPr marL="68580" marR="68580" marT="0" marB="0" anchor="b"/>
                </a:tc>
                <a:tc>
                  <a:txBody>
                    <a:bodyPr/>
                    <a:lstStyle/>
                    <a:p>
                      <a:pPr algn="ctr" fontAlgn="b"/>
                      <a:r>
                        <a:rPr lang="en-ZA" sz="1800" b="0" u="none" strike="noStrike" kern="1200" dirty="0" smtClean="0">
                          <a:solidFill>
                            <a:schemeClr val="dk1"/>
                          </a:solidFill>
                          <a:effectLst/>
                          <a:latin typeface="+mn-lt"/>
                          <a:ea typeface="+mn-ea"/>
                          <a:cs typeface="+mn-cs"/>
                        </a:rPr>
                        <a:t>121</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45</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47</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8"/>
                  </a:ext>
                </a:extLst>
              </a:tr>
              <a:tr h="243719">
                <a:tc>
                  <a:txBody>
                    <a:bodyPr/>
                    <a:lstStyle/>
                    <a:p>
                      <a:pPr algn="ctr" fontAlgn="b"/>
                      <a:r>
                        <a:rPr lang="en-ZA" sz="1800" b="1" u="none" strike="noStrike" dirty="0">
                          <a:effectLst/>
                        </a:rPr>
                        <a:t>WC</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0" u="none" strike="noStrike" kern="1200" dirty="0">
                          <a:solidFill>
                            <a:schemeClr val="dk1"/>
                          </a:solidFill>
                          <a:effectLst/>
                          <a:latin typeface="+mn-lt"/>
                          <a:ea typeface="+mn-ea"/>
                          <a:cs typeface="+mn-cs"/>
                        </a:rPr>
                        <a:t>96</a:t>
                      </a:r>
                    </a:p>
                  </a:txBody>
                  <a:tcPr marL="68580" marR="68580" marT="0" marB="0" anchor="b"/>
                </a:tc>
                <a:tc>
                  <a:txBody>
                    <a:bodyPr/>
                    <a:lstStyle/>
                    <a:p>
                      <a:pPr algn="ctr" fontAlgn="b"/>
                      <a:r>
                        <a:rPr lang="en-ZA" sz="1800" b="0" u="none" strike="noStrike" kern="1200" dirty="0" smtClean="0">
                          <a:solidFill>
                            <a:schemeClr val="dk1"/>
                          </a:solidFill>
                          <a:effectLst/>
                          <a:latin typeface="+mn-lt"/>
                          <a:ea typeface="+mn-ea"/>
                          <a:cs typeface="+mn-cs"/>
                        </a:rPr>
                        <a:t>120</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18</a:t>
                      </a:r>
                      <a:endParaRPr lang="en-ZA" sz="1800" b="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800" b="0" u="none" strike="noStrike" kern="1200" dirty="0" smtClean="0">
                          <a:solidFill>
                            <a:schemeClr val="dk1"/>
                          </a:solidFill>
                          <a:effectLst/>
                          <a:latin typeface="+mn-lt"/>
                          <a:ea typeface="+mn-ea"/>
                          <a:cs typeface="+mn-cs"/>
                        </a:rPr>
                        <a:t>82</a:t>
                      </a:r>
                      <a:endParaRPr lang="en-ZA" sz="18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9"/>
                  </a:ext>
                </a:extLst>
              </a:tr>
              <a:tr h="243719">
                <a:tc>
                  <a:txBody>
                    <a:bodyPr/>
                    <a:lstStyle/>
                    <a:p>
                      <a:pPr algn="ctr" fontAlgn="b"/>
                      <a:r>
                        <a:rPr lang="en-ZA" sz="1800" b="1" u="none" strike="noStrike" dirty="0">
                          <a:effectLst/>
                        </a:rPr>
                        <a:t>TOTAL</a:t>
                      </a:r>
                      <a:endParaRPr lang="en-ZA" sz="18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b="1" u="none" strike="noStrike" kern="1200" dirty="0">
                          <a:solidFill>
                            <a:schemeClr val="dk1"/>
                          </a:solidFill>
                          <a:effectLst/>
                          <a:latin typeface="+mn-lt"/>
                          <a:ea typeface="+mn-ea"/>
                          <a:cs typeface="+mn-cs"/>
                        </a:rPr>
                        <a:t>984</a:t>
                      </a:r>
                    </a:p>
                  </a:txBody>
                  <a:tcPr marL="68580" marR="68580" marT="0" marB="0" anchor="b">
                    <a:solidFill>
                      <a:schemeClr val="accent2">
                        <a:lumMod val="60000"/>
                        <a:lumOff val="40000"/>
                      </a:schemeClr>
                    </a:solidFill>
                  </a:tcPr>
                </a:tc>
                <a:tc>
                  <a:txBody>
                    <a:bodyPr/>
                    <a:lstStyle/>
                    <a:p>
                      <a:pPr algn="ctr" fontAlgn="b"/>
                      <a:r>
                        <a:rPr lang="en-ZA" sz="1800" b="1" u="none" strike="noStrike" kern="1200" dirty="0" smtClean="0">
                          <a:solidFill>
                            <a:schemeClr val="dk1"/>
                          </a:solidFill>
                          <a:effectLst/>
                          <a:latin typeface="+mn-lt"/>
                          <a:ea typeface="+mn-ea"/>
                          <a:cs typeface="+mn-cs"/>
                        </a:rPr>
                        <a:t>1339</a:t>
                      </a:r>
                      <a:endParaRPr lang="en-ZA" sz="18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tc>
                  <a:txBody>
                    <a:bodyPr/>
                    <a:lstStyle/>
                    <a:p>
                      <a:pPr algn="ctr" fontAlgn="b"/>
                      <a:r>
                        <a:rPr lang="en-ZA" sz="1800" b="1" u="none" strike="noStrike" kern="1200" dirty="0" smtClean="0">
                          <a:solidFill>
                            <a:schemeClr val="dk1"/>
                          </a:solidFill>
                          <a:effectLst/>
                          <a:latin typeface="+mn-lt"/>
                          <a:ea typeface="+mn-ea"/>
                          <a:cs typeface="+mn-cs"/>
                        </a:rPr>
                        <a:t>694</a:t>
                      </a:r>
                      <a:endParaRPr lang="en-ZA" sz="18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tc>
                  <a:txBody>
                    <a:bodyPr/>
                    <a:lstStyle/>
                    <a:p>
                      <a:pPr algn="ctr" fontAlgn="b"/>
                      <a:r>
                        <a:rPr lang="en-ZA" sz="1800" b="1" u="none" strike="noStrike" kern="1200" dirty="0" smtClean="0">
                          <a:solidFill>
                            <a:schemeClr val="dk1"/>
                          </a:solidFill>
                          <a:effectLst/>
                          <a:latin typeface="+mn-lt"/>
                          <a:ea typeface="+mn-ea"/>
                          <a:cs typeface="+mn-cs"/>
                        </a:rPr>
                        <a:t>530</a:t>
                      </a:r>
                      <a:endParaRPr lang="en-ZA" sz="1800" b="1" u="none" strike="noStrike" kern="1200" dirty="0">
                        <a:solidFill>
                          <a:schemeClr val="dk1"/>
                        </a:solidFill>
                        <a:effectLst/>
                        <a:latin typeface="+mn-lt"/>
                        <a:ea typeface="+mn-ea"/>
                        <a:cs typeface="+mn-cs"/>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10"/>
                  </a:ext>
                </a:extLst>
              </a:tr>
            </a:tbl>
          </a:graphicData>
        </a:graphic>
      </p:graphicFrame>
      <p:sp>
        <p:nvSpPr>
          <p:cNvPr id="7" name="Slide Number Placeholder 6"/>
          <p:cNvSpPr>
            <a:spLocks noGrp="1"/>
          </p:cNvSpPr>
          <p:nvPr>
            <p:ph type="sldNum" sz="quarter" idx="12"/>
          </p:nvPr>
        </p:nvSpPr>
        <p:spPr/>
        <p:txBody>
          <a:bodyPr/>
          <a:lstStyle/>
          <a:p>
            <a:fld id="{96CA8298-9D91-4CF9-AB6A-504DBB769D5D}" type="slidenum">
              <a:rPr lang="en-US" smtClean="0"/>
              <a:pPr/>
              <a:t>52</a:t>
            </a:fld>
            <a:endParaRPr lang="en-US" dirty="0"/>
          </a:p>
        </p:txBody>
      </p:sp>
    </p:spTree>
    <p:extLst>
      <p:ext uri="{BB962C8B-B14F-4D97-AF65-F5344CB8AC3E}">
        <p14:creationId xmlns:p14="http://schemas.microsoft.com/office/powerpoint/2010/main" xmlns="" val="101173654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AREAS OF </a:t>
            </a:r>
            <a:r>
              <a:rPr lang="en-ZA" sz="2800" b="1" dirty="0" smtClean="0"/>
              <a:t>NON-COMPLIANCE</a:t>
            </a:r>
            <a:endParaRPr lang="en-ZA" sz="2800" b="1" dirty="0"/>
          </a:p>
        </p:txBody>
      </p:sp>
      <p:sp>
        <p:nvSpPr>
          <p:cNvPr id="3" name="Content Placeholder 2"/>
          <p:cNvSpPr>
            <a:spLocks noGrp="1"/>
          </p:cNvSpPr>
          <p:nvPr>
            <p:ph idx="1"/>
          </p:nvPr>
        </p:nvSpPr>
        <p:spPr>
          <a:xfrm>
            <a:off x="457200" y="1600200"/>
            <a:ext cx="8229600" cy="4997152"/>
          </a:xfrm>
        </p:spPr>
        <p:txBody>
          <a:bodyPr/>
          <a:lstStyle/>
          <a:p>
            <a:pPr marL="0" lvl="0" indent="0">
              <a:buNone/>
            </a:pPr>
            <a:r>
              <a:rPr lang="en-ZA" sz="2000" b="1" dirty="0">
                <a:solidFill>
                  <a:prstClr val="black"/>
                </a:solidFill>
                <a:ea typeface="ＭＳ Ｐゴシック" pitchFamily="-80" charset="-128"/>
                <a:cs typeface="Arial" panose="020B0604020202020204" pitchFamily="34" charset="0"/>
              </a:rPr>
              <a:t>The areas of non compliance are as follows:</a:t>
            </a:r>
          </a:p>
          <a:p>
            <a:pPr marL="0" lvl="0" indent="0">
              <a:buNone/>
            </a:pPr>
            <a:endParaRPr lang="en-ZA" sz="2000" dirty="0">
              <a:solidFill>
                <a:prstClr val="black"/>
              </a:solidFill>
              <a:ea typeface="ＭＳ Ｐゴシック" pitchFamily="-80" charset="-128"/>
              <a:cs typeface="Arial" panose="020B0604020202020204" pitchFamily="34" charset="0"/>
            </a:endParaRPr>
          </a:p>
          <a:p>
            <a:pPr lvl="0">
              <a:buFont typeface="Wingdings" panose="05000000000000000000" pitchFamily="2" charset="2"/>
              <a:buChar char="§"/>
            </a:pPr>
            <a:r>
              <a:rPr lang="en-ZA" sz="2000" dirty="0">
                <a:solidFill>
                  <a:prstClr val="black"/>
                </a:solidFill>
                <a:ea typeface="ＭＳ Ｐゴシック" pitchFamily="-80" charset="-128"/>
                <a:cs typeface="Arial" panose="020B0604020202020204" pitchFamily="34" charset="0"/>
              </a:rPr>
              <a:t>Declarations in terms of section 56 of the UIA;</a:t>
            </a:r>
          </a:p>
          <a:p>
            <a:pPr lvl="0">
              <a:buFont typeface="Wingdings" panose="05000000000000000000" pitchFamily="2" charset="2"/>
              <a:buChar char="§"/>
            </a:pPr>
            <a:r>
              <a:rPr lang="en-ZA" sz="2000" dirty="0">
                <a:solidFill>
                  <a:prstClr val="black"/>
                </a:solidFill>
                <a:ea typeface="ＭＳ Ｐゴシック" pitchFamily="-80" charset="-128"/>
                <a:cs typeface="Arial" panose="020B0604020202020204" pitchFamily="34" charset="0"/>
              </a:rPr>
              <a:t>Failure to register with the Fund; and</a:t>
            </a:r>
          </a:p>
          <a:p>
            <a:pPr lvl="0">
              <a:buFont typeface="Wingdings" panose="05000000000000000000" pitchFamily="2" charset="2"/>
              <a:buChar char="§"/>
            </a:pPr>
            <a:r>
              <a:rPr lang="en-ZA" sz="2000" dirty="0">
                <a:solidFill>
                  <a:prstClr val="black"/>
                </a:solidFill>
                <a:ea typeface="ＭＳ Ｐゴシック" pitchFamily="-80" charset="-128"/>
                <a:cs typeface="Arial" panose="020B0604020202020204" pitchFamily="34" charset="0"/>
              </a:rPr>
              <a:t>Non payment of contributions</a:t>
            </a:r>
          </a:p>
          <a:p>
            <a:pPr marL="0" lvl="0" indent="0">
              <a:buNone/>
            </a:pPr>
            <a:endParaRPr lang="en-ZA" sz="2000" dirty="0">
              <a:solidFill>
                <a:prstClr val="black"/>
              </a:solidFill>
              <a:ea typeface="ＭＳ Ｐゴシック" pitchFamily="-80" charset="-128"/>
              <a:cs typeface="Arial" panose="020B0604020202020204" pitchFamily="34" charset="0"/>
            </a:endParaRPr>
          </a:p>
          <a:p>
            <a:pPr marL="0" lvl="0" indent="0">
              <a:buNone/>
            </a:pPr>
            <a:r>
              <a:rPr lang="en-ZA" sz="2000" b="1" dirty="0">
                <a:solidFill>
                  <a:prstClr val="black"/>
                </a:solidFill>
                <a:ea typeface="ＭＳ Ｐゴシック" pitchFamily="-80" charset="-128"/>
                <a:cs typeface="Arial" panose="020B0604020202020204" pitchFamily="34" charset="0"/>
              </a:rPr>
              <a:t>The following sectors are the most non complying sectors in the </a:t>
            </a:r>
            <a:r>
              <a:rPr lang="en-ZA" sz="2000" b="1" dirty="0" smtClean="0">
                <a:solidFill>
                  <a:prstClr val="black"/>
                </a:solidFill>
                <a:ea typeface="ＭＳ Ｐゴシック" pitchFamily="-80" charset="-128"/>
                <a:cs typeface="Arial" panose="020B0604020202020204" pitchFamily="34" charset="0"/>
              </a:rPr>
              <a:t>Country:</a:t>
            </a:r>
          </a:p>
          <a:p>
            <a:pPr marL="0" lvl="0" indent="0">
              <a:buNone/>
            </a:pPr>
            <a:endParaRPr lang="en-ZA" sz="2000" b="1" dirty="0">
              <a:solidFill>
                <a:prstClr val="black"/>
              </a:solidFill>
              <a:ea typeface="ＭＳ Ｐゴシック" pitchFamily="-80" charset="-128"/>
              <a:cs typeface="Arial" panose="020B0604020202020204" pitchFamily="34" charset="0"/>
            </a:endParaRPr>
          </a:p>
          <a:p>
            <a:pPr lvl="0">
              <a:buFont typeface="Wingdings" panose="05000000000000000000" pitchFamily="2" charset="2"/>
              <a:buChar char="§"/>
            </a:pPr>
            <a:r>
              <a:rPr lang="en-ZA" sz="2000" dirty="0">
                <a:solidFill>
                  <a:prstClr val="black"/>
                </a:solidFill>
                <a:ea typeface="ＭＳ Ｐゴシック" pitchFamily="-80" charset="-128"/>
                <a:cs typeface="Arial" panose="020B0604020202020204" pitchFamily="34" charset="0"/>
              </a:rPr>
              <a:t>Private Security;</a:t>
            </a:r>
          </a:p>
          <a:p>
            <a:pPr>
              <a:buFont typeface="Wingdings" panose="05000000000000000000" pitchFamily="2" charset="2"/>
              <a:buChar char="§"/>
            </a:pPr>
            <a:r>
              <a:rPr lang="en-ZA" sz="2000" dirty="0" smtClean="0">
                <a:solidFill>
                  <a:prstClr val="black"/>
                </a:solidFill>
                <a:cs typeface="Arial" panose="020B0604020202020204" pitchFamily="34" charset="0"/>
              </a:rPr>
              <a:t>Wholesale </a:t>
            </a:r>
            <a:r>
              <a:rPr lang="en-ZA" sz="2000" dirty="0">
                <a:solidFill>
                  <a:prstClr val="black"/>
                </a:solidFill>
                <a:cs typeface="Arial" panose="020B0604020202020204" pitchFamily="34" charset="0"/>
              </a:rPr>
              <a:t>&amp; Retail </a:t>
            </a:r>
            <a:r>
              <a:rPr lang="en-ZA" sz="2000" dirty="0" smtClean="0">
                <a:solidFill>
                  <a:prstClr val="black"/>
                </a:solidFill>
                <a:cs typeface="Arial" panose="020B0604020202020204" pitchFamily="34" charset="0"/>
              </a:rPr>
              <a:t> and </a:t>
            </a:r>
            <a:r>
              <a:rPr lang="en-ZA" sz="2000" dirty="0">
                <a:solidFill>
                  <a:prstClr val="black"/>
                </a:solidFill>
                <a:cs typeface="Arial" panose="020B0604020202020204" pitchFamily="34" charset="0"/>
              </a:rPr>
              <a:t>Agriculture: Unregistered foreign workers </a:t>
            </a:r>
            <a:endParaRPr lang="en-ZA" sz="2000" dirty="0">
              <a:solidFill>
                <a:prstClr val="black"/>
              </a:solidFill>
              <a:ea typeface="ＭＳ Ｐゴシック" pitchFamily="-80" charset="-128"/>
              <a:cs typeface="Arial" panose="020B0604020202020204" pitchFamily="34" charset="0"/>
            </a:endParaRPr>
          </a:p>
          <a:p>
            <a:pPr lvl="0">
              <a:buFont typeface="Wingdings" panose="05000000000000000000" pitchFamily="2" charset="2"/>
              <a:buChar char="§"/>
            </a:pPr>
            <a:r>
              <a:rPr lang="en-ZA" sz="2000" dirty="0" smtClean="0">
                <a:solidFill>
                  <a:prstClr val="black"/>
                </a:solidFill>
                <a:ea typeface="ＭＳ Ｐゴシック" pitchFamily="-80" charset="-128"/>
                <a:cs typeface="Arial" panose="020B0604020202020204" pitchFamily="34" charset="0"/>
              </a:rPr>
              <a:t>Manufacturing</a:t>
            </a:r>
          </a:p>
          <a:p>
            <a:pPr>
              <a:buFont typeface="Wingdings" panose="05000000000000000000" pitchFamily="2" charset="2"/>
              <a:buChar char="§"/>
            </a:pPr>
            <a:r>
              <a:rPr lang="en-ZA" sz="2000" dirty="0">
                <a:solidFill>
                  <a:prstClr val="black"/>
                </a:solidFill>
                <a:cs typeface="Arial" panose="020B0604020202020204" pitchFamily="34" charset="0"/>
              </a:rPr>
              <a:t>Domestic: non registration of domestic employers</a:t>
            </a:r>
          </a:p>
          <a:p>
            <a:pPr lvl="0">
              <a:buFont typeface="Wingdings" panose="05000000000000000000" pitchFamily="2" charset="2"/>
              <a:buChar char="§"/>
            </a:pPr>
            <a:endParaRPr lang="en-ZA" sz="2000" dirty="0">
              <a:solidFill>
                <a:prstClr val="black"/>
              </a:solidFill>
              <a:ea typeface="ＭＳ Ｐゴシック" pitchFamily="-80" charset="-128"/>
              <a:cs typeface="Arial" panose="020B0604020202020204" pitchFamily="34" charset="0"/>
            </a:endParaRPr>
          </a:p>
          <a:p>
            <a:pPr marL="0" indent="0">
              <a:buNone/>
            </a:pPr>
            <a:endParaRPr lang="en-ZA"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6CA8298-9D91-4CF9-AB6A-504DBB769D5D}" type="slidenum">
              <a:rPr lang="en-US" smtClean="0"/>
              <a:pPr/>
              <a:t>53</a:t>
            </a:fld>
            <a:endParaRPr lang="en-US" dirty="0"/>
          </a:p>
        </p:txBody>
      </p:sp>
    </p:spTree>
    <p:extLst>
      <p:ext uri="{BB962C8B-B14F-4D97-AF65-F5344CB8AC3E}">
        <p14:creationId xmlns:p14="http://schemas.microsoft.com/office/powerpoint/2010/main" xmlns="" val="389896290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INTERVENTIONS TO DEAL WITH NON-COMPLIANCE</a:t>
            </a:r>
            <a:endParaRPr lang="en-ZA" sz="2800" b="1" dirty="0"/>
          </a:p>
        </p:txBody>
      </p:sp>
      <p:sp>
        <p:nvSpPr>
          <p:cNvPr id="3" name="Content Placeholder 2"/>
          <p:cNvSpPr>
            <a:spLocks noGrp="1"/>
          </p:cNvSpPr>
          <p:nvPr>
            <p:ph idx="1"/>
          </p:nvPr>
        </p:nvSpPr>
        <p:spPr/>
        <p:txBody>
          <a:bodyPr/>
          <a:lstStyle/>
          <a:p>
            <a:pPr lvl="0"/>
            <a:r>
              <a:rPr lang="en-ZA" sz="2800" dirty="0">
                <a:solidFill>
                  <a:prstClr val="black"/>
                </a:solidFill>
              </a:rPr>
              <a:t>Awareness campaigns</a:t>
            </a:r>
            <a:r>
              <a:rPr lang="en-ZA" sz="2800" dirty="0" smtClean="0">
                <a:solidFill>
                  <a:prstClr val="black"/>
                </a:solidFill>
              </a:rPr>
              <a:t>;</a:t>
            </a:r>
          </a:p>
          <a:p>
            <a:pPr lvl="0"/>
            <a:endParaRPr lang="en-ZA" sz="2400" dirty="0">
              <a:solidFill>
                <a:prstClr val="black"/>
              </a:solidFill>
            </a:endParaRPr>
          </a:p>
          <a:p>
            <a:pPr lvl="0"/>
            <a:r>
              <a:rPr lang="en-ZA" sz="2800" dirty="0">
                <a:solidFill>
                  <a:prstClr val="black"/>
                </a:solidFill>
              </a:rPr>
              <a:t>Training employers on U-filing and encourage </a:t>
            </a:r>
            <a:endParaRPr lang="en-ZA" sz="2800" dirty="0" smtClean="0">
              <a:solidFill>
                <a:prstClr val="black"/>
              </a:solidFill>
            </a:endParaRPr>
          </a:p>
          <a:p>
            <a:pPr lvl="0"/>
            <a:endParaRPr lang="en-ZA" sz="2400" dirty="0" smtClean="0">
              <a:solidFill>
                <a:prstClr val="black"/>
              </a:solidFill>
            </a:endParaRPr>
          </a:p>
          <a:p>
            <a:pPr lvl="0"/>
            <a:r>
              <a:rPr lang="en-ZA" sz="2800" dirty="0" smtClean="0">
                <a:solidFill>
                  <a:prstClr val="black"/>
                </a:solidFill>
              </a:rPr>
              <a:t>Employers </a:t>
            </a:r>
            <a:r>
              <a:rPr lang="en-ZA" sz="2800" dirty="0">
                <a:solidFill>
                  <a:prstClr val="black"/>
                </a:solidFill>
              </a:rPr>
              <a:t>to declare on a </a:t>
            </a:r>
            <a:r>
              <a:rPr lang="en-ZA" sz="2800" dirty="0" smtClean="0">
                <a:solidFill>
                  <a:prstClr val="black"/>
                </a:solidFill>
              </a:rPr>
              <a:t>monthly basis </a:t>
            </a:r>
          </a:p>
          <a:p>
            <a:pPr lvl="0"/>
            <a:endParaRPr lang="en-ZA" sz="2400" dirty="0">
              <a:solidFill>
                <a:prstClr val="black"/>
              </a:solidFill>
            </a:endParaRPr>
          </a:p>
          <a:p>
            <a:pPr lvl="0"/>
            <a:r>
              <a:rPr lang="en-ZA" sz="2800" dirty="0">
                <a:solidFill>
                  <a:prstClr val="black"/>
                </a:solidFill>
              </a:rPr>
              <a:t>Training employers </a:t>
            </a:r>
            <a:r>
              <a:rPr lang="en-ZA" sz="2800" dirty="0" smtClean="0">
                <a:solidFill>
                  <a:prstClr val="black"/>
                </a:solidFill>
              </a:rPr>
              <a:t>on the payroll system</a:t>
            </a:r>
          </a:p>
          <a:p>
            <a:pPr lvl="0"/>
            <a:endParaRPr lang="en-ZA" sz="2400" dirty="0">
              <a:solidFill>
                <a:prstClr val="black"/>
              </a:solidFill>
            </a:endParaRPr>
          </a:p>
          <a:p>
            <a:pPr lvl="0"/>
            <a:r>
              <a:rPr lang="en-ZA" sz="2800" dirty="0">
                <a:solidFill>
                  <a:prstClr val="black"/>
                </a:solidFill>
              </a:rPr>
              <a:t>Improve </a:t>
            </a:r>
            <a:r>
              <a:rPr lang="en-ZA" sz="2800" dirty="0" smtClean="0">
                <a:solidFill>
                  <a:prstClr val="black"/>
                </a:solidFill>
              </a:rPr>
              <a:t>in </a:t>
            </a:r>
            <a:r>
              <a:rPr lang="en-ZA" sz="2800" dirty="0">
                <a:solidFill>
                  <a:prstClr val="black"/>
                </a:solidFill>
              </a:rPr>
              <a:t>prosecuting non-compliant employers</a:t>
            </a:r>
          </a:p>
          <a:p>
            <a:endParaRPr lang="en-ZA" dirty="0"/>
          </a:p>
        </p:txBody>
      </p:sp>
      <p:sp>
        <p:nvSpPr>
          <p:cNvPr id="6" name="Slide Number Placeholder 5"/>
          <p:cNvSpPr>
            <a:spLocks noGrp="1"/>
          </p:cNvSpPr>
          <p:nvPr>
            <p:ph type="sldNum" sz="quarter" idx="12"/>
          </p:nvPr>
        </p:nvSpPr>
        <p:spPr/>
        <p:txBody>
          <a:bodyPr/>
          <a:lstStyle/>
          <a:p>
            <a:fld id="{96CA8298-9D91-4CF9-AB6A-504DBB769D5D}" type="slidenum">
              <a:rPr lang="en-US" smtClean="0"/>
              <a:pPr/>
              <a:t>54</a:t>
            </a:fld>
            <a:endParaRPr lang="en-US" dirty="0"/>
          </a:p>
        </p:txBody>
      </p:sp>
    </p:spTree>
    <p:extLst>
      <p:ext uri="{BB962C8B-B14F-4D97-AF65-F5344CB8AC3E}">
        <p14:creationId xmlns:p14="http://schemas.microsoft.com/office/powerpoint/2010/main" xmlns="" val="418928972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439406" y="2996952"/>
            <a:ext cx="8310800" cy="1077218"/>
          </a:xfrm>
          <a:prstGeom prst="rect">
            <a:avLst/>
          </a:prstGeom>
        </p:spPr>
        <p:txBody>
          <a:bodyPr wrap="none">
            <a:spAutoFit/>
          </a:bodyPr>
          <a:lstStyle/>
          <a:p>
            <a:pPr algn="ctr"/>
            <a:r>
              <a:rPr lang="en-ZA" sz="3200" b="1" dirty="0" smtClean="0"/>
              <a:t>PROGRAMME 3: PUBLIC EMPLYMENT SERVICES </a:t>
            </a:r>
          </a:p>
          <a:p>
            <a:pPr algn="ctr"/>
            <a:r>
              <a:rPr lang="en-ZA" sz="3200" b="1" dirty="0" smtClean="0"/>
              <a:t>(PES)</a:t>
            </a:r>
          </a:p>
        </p:txBody>
      </p:sp>
    </p:spTree>
    <p:extLst>
      <p:ext uri="{BB962C8B-B14F-4D97-AF65-F5344CB8AC3E}">
        <p14:creationId xmlns:p14="http://schemas.microsoft.com/office/powerpoint/2010/main" xmlns="" val="2773594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Group 4"/>
          <p:cNvGrpSpPr>
            <a:grpSpLocks noChangeAspect="1"/>
          </p:cNvGrpSpPr>
          <p:nvPr/>
        </p:nvGrpSpPr>
        <p:grpSpPr bwMode="auto">
          <a:xfrm>
            <a:off x="-92075" y="55563"/>
            <a:ext cx="9344025" cy="7032625"/>
            <a:chOff x="-27" y="-48"/>
            <a:chExt cx="5885" cy="4430"/>
          </a:xfrm>
        </p:grpSpPr>
        <p:sp>
          <p:nvSpPr>
            <p:cNvPr id="18436" name="AutoShape 3"/>
            <p:cNvSpPr>
              <a:spLocks noChangeAspect="1" noChangeArrowheads="1" noTextEdit="1"/>
            </p:cNvSpPr>
            <p:nvPr/>
          </p:nvSpPr>
          <p:spPr bwMode="auto">
            <a:xfrm>
              <a:off x="-27" y="-48"/>
              <a:ext cx="5815" cy="4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a:p>
          </p:txBody>
        </p:sp>
        <p:pic>
          <p:nvPicPr>
            <p:cNvPr id="1843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 y="-48"/>
              <a:ext cx="5816" cy="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 y="-23"/>
              <a:ext cx="5816" cy="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7" y="1083"/>
              <a:ext cx="3328" cy="2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0" name="Rectangle 8"/>
            <p:cNvSpPr>
              <a:spLocks noChangeArrowheads="1"/>
            </p:cNvSpPr>
            <p:nvPr/>
          </p:nvSpPr>
          <p:spPr bwMode="auto">
            <a:xfrm>
              <a:off x="19" y="495"/>
              <a:ext cx="1864" cy="872"/>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dirty="0"/>
            </a:p>
          </p:txBody>
        </p:sp>
        <p:sp>
          <p:nvSpPr>
            <p:cNvPr id="18441" name="Freeform 9"/>
            <p:cNvSpPr>
              <a:spLocks noEditPoints="1"/>
            </p:cNvSpPr>
            <p:nvPr/>
          </p:nvSpPr>
          <p:spPr bwMode="auto">
            <a:xfrm>
              <a:off x="66" y="495"/>
              <a:ext cx="1820" cy="878"/>
            </a:xfrm>
            <a:custGeom>
              <a:avLst/>
              <a:gdLst>
                <a:gd name="T0" fmla="*/ 0 w 3641"/>
                <a:gd name="T1" fmla="*/ 1 h 1755"/>
                <a:gd name="T2" fmla="*/ 0 w 3641"/>
                <a:gd name="T3" fmla="*/ 0 h 1755"/>
                <a:gd name="T4" fmla="*/ 0 w 3641"/>
                <a:gd name="T5" fmla="*/ 0 h 1755"/>
                <a:gd name="T6" fmla="*/ 0 w 3641"/>
                <a:gd name="T7" fmla="*/ 0 h 1755"/>
                <a:gd name="T8" fmla="*/ 0 w 3641"/>
                <a:gd name="T9" fmla="*/ 0 h 1755"/>
                <a:gd name="T10" fmla="*/ 0 w 3641"/>
                <a:gd name="T11" fmla="*/ 1 h 1755"/>
                <a:gd name="T12" fmla="*/ 0 w 3641"/>
                <a:gd name="T13" fmla="*/ 1 h 1755"/>
                <a:gd name="T14" fmla="*/ 0 w 3641"/>
                <a:gd name="T15" fmla="*/ 1 h 1755"/>
                <a:gd name="T16" fmla="*/ 0 w 3641"/>
                <a:gd name="T17" fmla="*/ 1 h 1755"/>
                <a:gd name="T18" fmla="*/ 0 w 3641"/>
                <a:gd name="T19" fmla="*/ 1 h 1755"/>
                <a:gd name="T20" fmla="*/ 0 w 3641"/>
                <a:gd name="T21" fmla="*/ 1 h 1755"/>
                <a:gd name="T22" fmla="*/ 0 w 3641"/>
                <a:gd name="T23" fmla="*/ 1 h 1755"/>
                <a:gd name="T24" fmla="*/ 0 w 3641"/>
                <a:gd name="T25" fmla="*/ 1 h 1755"/>
                <a:gd name="T26" fmla="*/ 0 w 3641"/>
                <a:gd name="T27" fmla="*/ 1 h 1755"/>
                <a:gd name="T28" fmla="*/ 0 w 3641"/>
                <a:gd name="T29" fmla="*/ 1 h 1755"/>
                <a:gd name="T30" fmla="*/ 0 w 3641"/>
                <a:gd name="T31" fmla="*/ 1 h 1755"/>
                <a:gd name="T32" fmla="*/ 0 w 3641"/>
                <a:gd name="T33" fmla="*/ 1 h 1755"/>
                <a:gd name="T34" fmla="*/ 0 w 3641"/>
                <a:gd name="T35" fmla="*/ 1 h 1755"/>
                <a:gd name="T36" fmla="*/ 0 w 3641"/>
                <a:gd name="T37" fmla="*/ 1 h 1755"/>
                <a:gd name="T38" fmla="*/ 0 w 3641"/>
                <a:gd name="T39" fmla="*/ 1 h 1755"/>
                <a:gd name="T40" fmla="*/ 0 w 3641"/>
                <a:gd name="T41" fmla="*/ 1 h 1755"/>
                <a:gd name="T42" fmla="*/ 0 w 3641"/>
                <a:gd name="T43" fmla="*/ 1 h 17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1" h="1755">
                  <a:moveTo>
                    <a:pt x="0" y="6"/>
                  </a:moveTo>
                  <a:lnTo>
                    <a:pt x="0" y="0"/>
                  </a:lnTo>
                  <a:lnTo>
                    <a:pt x="6" y="0"/>
                  </a:lnTo>
                  <a:lnTo>
                    <a:pt x="3635" y="0"/>
                  </a:lnTo>
                  <a:lnTo>
                    <a:pt x="3639" y="0"/>
                  </a:lnTo>
                  <a:lnTo>
                    <a:pt x="3641" y="6"/>
                  </a:lnTo>
                  <a:lnTo>
                    <a:pt x="3641" y="1749"/>
                  </a:lnTo>
                  <a:lnTo>
                    <a:pt x="3639" y="1753"/>
                  </a:lnTo>
                  <a:lnTo>
                    <a:pt x="3635" y="1755"/>
                  </a:lnTo>
                  <a:lnTo>
                    <a:pt x="6" y="1755"/>
                  </a:lnTo>
                  <a:lnTo>
                    <a:pt x="0" y="1753"/>
                  </a:lnTo>
                  <a:lnTo>
                    <a:pt x="0" y="1749"/>
                  </a:lnTo>
                  <a:lnTo>
                    <a:pt x="0" y="6"/>
                  </a:lnTo>
                  <a:close/>
                  <a:moveTo>
                    <a:pt x="12" y="1749"/>
                  </a:moveTo>
                  <a:lnTo>
                    <a:pt x="6" y="1743"/>
                  </a:lnTo>
                  <a:lnTo>
                    <a:pt x="3635" y="1743"/>
                  </a:lnTo>
                  <a:lnTo>
                    <a:pt x="3629" y="1749"/>
                  </a:lnTo>
                  <a:lnTo>
                    <a:pt x="3629" y="6"/>
                  </a:lnTo>
                  <a:lnTo>
                    <a:pt x="3635" y="11"/>
                  </a:lnTo>
                  <a:lnTo>
                    <a:pt x="6" y="11"/>
                  </a:lnTo>
                  <a:lnTo>
                    <a:pt x="12" y="6"/>
                  </a:lnTo>
                  <a:lnTo>
                    <a:pt x="12" y="1749"/>
                  </a:lnTo>
                  <a:close/>
                </a:path>
              </a:pathLst>
            </a:custGeom>
            <a:solidFill>
              <a:srgbClr val="000000"/>
            </a:solidFill>
            <a:ln w="0">
              <a:solidFill>
                <a:srgbClr val="000000"/>
              </a:solidFill>
              <a:prstDash val="solid"/>
              <a:round/>
              <a:headEnd/>
              <a:tailEnd/>
            </a:ln>
          </p:spPr>
          <p:txBody>
            <a:bodyPr/>
            <a:lstStyle/>
            <a:p>
              <a:endParaRPr lang="en-ZA" dirty="0"/>
            </a:p>
          </p:txBody>
        </p:sp>
        <p:sp>
          <p:nvSpPr>
            <p:cNvPr id="18442" name="Rectangle 10"/>
            <p:cNvSpPr>
              <a:spLocks noChangeArrowheads="1"/>
            </p:cNvSpPr>
            <p:nvPr/>
          </p:nvSpPr>
          <p:spPr bwMode="auto">
            <a:xfrm>
              <a:off x="127" y="534"/>
              <a:ext cx="1286"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dirty="0">
                  <a:solidFill>
                    <a:srgbClr val="000000"/>
                  </a:solidFill>
                </a:rPr>
                <a:t>Major economic hub: 18 178 </a:t>
              </a:r>
              <a:endParaRPr lang="en-US" altLang="en-US" dirty="0"/>
            </a:p>
          </p:txBody>
        </p:sp>
        <p:sp>
          <p:nvSpPr>
            <p:cNvPr id="18443" name="Rectangle 11"/>
            <p:cNvSpPr>
              <a:spLocks noChangeArrowheads="1"/>
            </p:cNvSpPr>
            <p:nvPr/>
          </p:nvSpPr>
          <p:spPr bwMode="auto">
            <a:xfrm>
              <a:off x="1360" y="534"/>
              <a:ext cx="143"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dirty="0" err="1">
                  <a:solidFill>
                    <a:srgbClr val="000000"/>
                  </a:solidFill>
                </a:rPr>
                <a:t>sq</a:t>
              </a:r>
              <a:endParaRPr lang="en-US" altLang="en-US"/>
            </a:p>
          </p:txBody>
        </p:sp>
        <p:sp>
          <p:nvSpPr>
            <p:cNvPr id="18444" name="Rectangle 12"/>
            <p:cNvSpPr>
              <a:spLocks noChangeArrowheads="1"/>
            </p:cNvSpPr>
            <p:nvPr/>
          </p:nvSpPr>
          <p:spPr bwMode="auto">
            <a:xfrm>
              <a:off x="1489" y="534"/>
              <a:ext cx="171"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km</a:t>
              </a:r>
              <a:endParaRPr lang="en-US" altLang="en-US"/>
            </a:p>
          </p:txBody>
        </p:sp>
        <p:sp>
          <p:nvSpPr>
            <p:cNvPr id="18445" name="Rectangle 13"/>
            <p:cNvSpPr>
              <a:spLocks noChangeArrowheads="1"/>
            </p:cNvSpPr>
            <p:nvPr/>
          </p:nvSpPr>
          <p:spPr bwMode="auto">
            <a:xfrm>
              <a:off x="127" y="649"/>
              <a:ext cx="1569"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Population 14 278 700; employed 5 069</a:t>
              </a:r>
              <a:endParaRPr lang="en-US" altLang="en-US"/>
            </a:p>
          </p:txBody>
        </p:sp>
        <p:sp>
          <p:nvSpPr>
            <p:cNvPr id="18446" name="Rectangle 14"/>
            <p:cNvSpPr>
              <a:spLocks noChangeArrowheads="1"/>
            </p:cNvSpPr>
            <p:nvPr/>
          </p:nvSpPr>
          <p:spPr bwMode="auto">
            <a:xfrm>
              <a:off x="118" y="765"/>
              <a:ext cx="162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 000, unemployed 2 029 000 and 28.6% </a:t>
              </a:r>
              <a:endParaRPr lang="en-US" altLang="en-US"/>
            </a:p>
          </p:txBody>
        </p:sp>
        <p:sp>
          <p:nvSpPr>
            <p:cNvPr id="18447" name="Rectangle 15"/>
            <p:cNvSpPr>
              <a:spLocks noChangeArrowheads="1"/>
            </p:cNvSpPr>
            <p:nvPr/>
          </p:nvSpPr>
          <p:spPr bwMode="auto">
            <a:xfrm>
              <a:off x="127" y="880"/>
              <a:ext cx="144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unemployment rate (Jan-Mar 2018)</a:t>
              </a:r>
              <a:endParaRPr lang="en-US" altLang="en-US"/>
            </a:p>
          </p:txBody>
        </p:sp>
        <p:sp>
          <p:nvSpPr>
            <p:cNvPr id="18448" name="Rectangle 16"/>
            <p:cNvSpPr>
              <a:spLocks noChangeArrowheads="1"/>
            </p:cNvSpPr>
            <p:nvPr/>
          </p:nvSpPr>
          <p:spPr bwMode="auto">
            <a:xfrm>
              <a:off x="127" y="1110"/>
              <a:ext cx="132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t>GDPR 2.1%, </a:t>
              </a:r>
            </a:p>
            <a:p>
              <a:pPr defTabSz="914400" eaLnBrk="1" hangingPunct="1"/>
              <a:r>
                <a:rPr lang="en-US" altLang="en-US" sz="1200"/>
                <a:t>contribution to  SA GDP 34.1%</a:t>
              </a:r>
            </a:p>
          </p:txBody>
        </p:sp>
        <p:sp>
          <p:nvSpPr>
            <p:cNvPr id="18449" name="Rectangle 17"/>
            <p:cNvSpPr>
              <a:spLocks noChangeArrowheads="1"/>
            </p:cNvSpPr>
            <p:nvPr/>
          </p:nvSpPr>
          <p:spPr bwMode="auto">
            <a:xfrm>
              <a:off x="127" y="1225"/>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endParaRPr lang="en-US" altLang="en-US"/>
            </a:p>
          </p:txBody>
        </p:sp>
        <p:sp>
          <p:nvSpPr>
            <p:cNvPr id="18450" name="Rectangle 18"/>
            <p:cNvSpPr>
              <a:spLocks noChangeArrowheads="1"/>
            </p:cNvSpPr>
            <p:nvPr/>
          </p:nvSpPr>
          <p:spPr bwMode="auto">
            <a:xfrm>
              <a:off x="1883" y="1270"/>
              <a:ext cx="1389" cy="20"/>
            </a:xfrm>
            <a:prstGeom prst="rect">
              <a:avLst/>
            </a:prstGeom>
            <a:solidFill>
              <a:srgbClr val="000000"/>
            </a:solidFill>
            <a:ln w="0">
              <a:solidFill>
                <a:srgbClr val="000000"/>
              </a:solidFill>
              <a:miter lim="800000"/>
              <a:headEnd/>
              <a:tailEnd/>
            </a:ln>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a:p>
          </p:txBody>
        </p:sp>
        <p:sp>
          <p:nvSpPr>
            <p:cNvPr id="18451" name="Freeform 19"/>
            <p:cNvSpPr>
              <a:spLocks noEditPoints="1"/>
            </p:cNvSpPr>
            <p:nvPr/>
          </p:nvSpPr>
          <p:spPr bwMode="auto">
            <a:xfrm>
              <a:off x="3264" y="1274"/>
              <a:ext cx="366" cy="490"/>
            </a:xfrm>
            <a:custGeom>
              <a:avLst/>
              <a:gdLst>
                <a:gd name="T0" fmla="*/ 1 w 732"/>
                <a:gd name="T1" fmla="*/ 0 h 979"/>
                <a:gd name="T2" fmla="*/ 1 w 732"/>
                <a:gd name="T3" fmla="*/ 1 h 979"/>
                <a:gd name="T4" fmla="*/ 1 w 732"/>
                <a:gd name="T5" fmla="*/ 1 h 979"/>
                <a:gd name="T6" fmla="*/ 0 w 732"/>
                <a:gd name="T7" fmla="*/ 1 h 979"/>
                <a:gd name="T8" fmla="*/ 1 w 732"/>
                <a:gd name="T9" fmla="*/ 0 h 979"/>
                <a:gd name="T10" fmla="*/ 1 w 732"/>
                <a:gd name="T11" fmla="*/ 1 h 979"/>
                <a:gd name="T12" fmla="*/ 1 w 732"/>
                <a:gd name="T13" fmla="*/ 1 h 979"/>
                <a:gd name="T14" fmla="*/ 1 w 732"/>
                <a:gd name="T15" fmla="*/ 1 h 979"/>
                <a:gd name="T16" fmla="*/ 1 w 732"/>
                <a:gd name="T17" fmla="*/ 1 h 979"/>
                <a:gd name="T18" fmla="*/ 1 w 732"/>
                <a:gd name="T19" fmla="*/ 1 h 979"/>
                <a:gd name="T20" fmla="*/ 1 w 732"/>
                <a:gd name="T21" fmla="*/ 1 h 979"/>
                <a:gd name="T22" fmla="*/ 1 w 732"/>
                <a:gd name="T23" fmla="*/ 1 h 979"/>
                <a:gd name="T24" fmla="*/ 1 w 732"/>
                <a:gd name="T25" fmla="*/ 1 h 979"/>
                <a:gd name="T26" fmla="*/ 1 w 732"/>
                <a:gd name="T27" fmla="*/ 1 h 979"/>
                <a:gd name="T28" fmla="*/ 1 w 732"/>
                <a:gd name="T29" fmla="*/ 1 h 979"/>
                <a:gd name="T30" fmla="*/ 1 w 732"/>
                <a:gd name="T31" fmla="*/ 1 h 979"/>
                <a:gd name="T32" fmla="*/ 1 w 732"/>
                <a:gd name="T33" fmla="*/ 1 h 979"/>
                <a:gd name="T34" fmla="*/ 1 w 732"/>
                <a:gd name="T35" fmla="*/ 1 h 979"/>
                <a:gd name="T36" fmla="*/ 1 w 732"/>
                <a:gd name="T37" fmla="*/ 1 h 979"/>
                <a:gd name="T38" fmla="*/ 1 w 732"/>
                <a:gd name="T39" fmla="*/ 1 h 979"/>
                <a:gd name="T40" fmla="*/ 1 w 732"/>
                <a:gd name="T41" fmla="*/ 1 h 979"/>
                <a:gd name="T42" fmla="*/ 1 w 732"/>
                <a:gd name="T43" fmla="*/ 1 h 979"/>
                <a:gd name="T44" fmla="*/ 1 w 732"/>
                <a:gd name="T45" fmla="*/ 1 h 979"/>
                <a:gd name="T46" fmla="*/ 1 w 732"/>
                <a:gd name="T47" fmla="*/ 1 h 979"/>
                <a:gd name="T48" fmla="*/ 1 w 732"/>
                <a:gd name="T49" fmla="*/ 1 h 979"/>
                <a:gd name="T50" fmla="*/ 1 w 732"/>
                <a:gd name="T51" fmla="*/ 1 h 979"/>
                <a:gd name="T52" fmla="*/ 1 w 732"/>
                <a:gd name="T53" fmla="*/ 1 h 979"/>
                <a:gd name="T54" fmla="*/ 1 w 732"/>
                <a:gd name="T55" fmla="*/ 1 h 9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32" h="979">
                  <a:moveTo>
                    <a:pt x="33" y="0"/>
                  </a:moveTo>
                  <a:lnTo>
                    <a:pt x="724" y="935"/>
                  </a:lnTo>
                  <a:lnTo>
                    <a:pt x="691" y="958"/>
                  </a:lnTo>
                  <a:lnTo>
                    <a:pt x="0" y="23"/>
                  </a:lnTo>
                  <a:lnTo>
                    <a:pt x="33" y="0"/>
                  </a:lnTo>
                  <a:close/>
                  <a:moveTo>
                    <a:pt x="712" y="804"/>
                  </a:moveTo>
                  <a:lnTo>
                    <a:pt x="732" y="979"/>
                  </a:lnTo>
                  <a:lnTo>
                    <a:pt x="570" y="910"/>
                  </a:lnTo>
                  <a:lnTo>
                    <a:pt x="565" y="904"/>
                  </a:lnTo>
                  <a:lnTo>
                    <a:pt x="561" y="899"/>
                  </a:lnTo>
                  <a:lnTo>
                    <a:pt x="559" y="891"/>
                  </a:lnTo>
                  <a:lnTo>
                    <a:pt x="561" y="883"/>
                  </a:lnTo>
                  <a:lnTo>
                    <a:pt x="565" y="877"/>
                  </a:lnTo>
                  <a:lnTo>
                    <a:pt x="572" y="872"/>
                  </a:lnTo>
                  <a:lnTo>
                    <a:pt x="580" y="872"/>
                  </a:lnTo>
                  <a:lnTo>
                    <a:pt x="588" y="874"/>
                  </a:lnTo>
                  <a:lnTo>
                    <a:pt x="716" y="927"/>
                  </a:lnTo>
                  <a:lnTo>
                    <a:pt x="687" y="948"/>
                  </a:lnTo>
                  <a:lnTo>
                    <a:pt x="672" y="810"/>
                  </a:lnTo>
                  <a:lnTo>
                    <a:pt x="674" y="801"/>
                  </a:lnTo>
                  <a:lnTo>
                    <a:pt x="678" y="795"/>
                  </a:lnTo>
                  <a:lnTo>
                    <a:pt x="684" y="789"/>
                  </a:lnTo>
                  <a:lnTo>
                    <a:pt x="691" y="787"/>
                  </a:lnTo>
                  <a:lnTo>
                    <a:pt x="699" y="787"/>
                  </a:lnTo>
                  <a:lnTo>
                    <a:pt x="705" y="791"/>
                  </a:lnTo>
                  <a:lnTo>
                    <a:pt x="711" y="797"/>
                  </a:lnTo>
                  <a:lnTo>
                    <a:pt x="712" y="804"/>
                  </a:lnTo>
                  <a:close/>
                </a:path>
              </a:pathLst>
            </a:custGeom>
            <a:solidFill>
              <a:srgbClr val="000000"/>
            </a:solidFill>
            <a:ln w="0">
              <a:solidFill>
                <a:srgbClr val="000000"/>
              </a:solidFill>
              <a:prstDash val="solid"/>
              <a:round/>
              <a:headEnd/>
              <a:tailEnd/>
            </a:ln>
          </p:spPr>
          <p:txBody>
            <a:bodyPr/>
            <a:lstStyle/>
            <a:p>
              <a:endParaRPr lang="en-ZA"/>
            </a:p>
          </p:txBody>
        </p:sp>
        <p:sp>
          <p:nvSpPr>
            <p:cNvPr id="18452" name="Rectangle 20"/>
            <p:cNvSpPr>
              <a:spLocks noChangeArrowheads="1"/>
            </p:cNvSpPr>
            <p:nvPr/>
          </p:nvSpPr>
          <p:spPr bwMode="auto">
            <a:xfrm>
              <a:off x="3995" y="3494"/>
              <a:ext cx="1863" cy="842"/>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a:p>
          </p:txBody>
        </p:sp>
        <p:sp>
          <p:nvSpPr>
            <p:cNvPr id="18453" name="Freeform 21"/>
            <p:cNvSpPr>
              <a:spLocks noEditPoints="1"/>
            </p:cNvSpPr>
            <p:nvPr/>
          </p:nvSpPr>
          <p:spPr bwMode="auto">
            <a:xfrm>
              <a:off x="3967" y="3487"/>
              <a:ext cx="1866" cy="800"/>
            </a:xfrm>
            <a:custGeom>
              <a:avLst/>
              <a:gdLst>
                <a:gd name="T0" fmla="*/ 0 w 3475"/>
                <a:gd name="T1" fmla="*/ 1 h 1060"/>
                <a:gd name="T2" fmla="*/ 0 w 3475"/>
                <a:gd name="T3" fmla="*/ 1 h 1060"/>
                <a:gd name="T4" fmla="*/ 0 w 3475"/>
                <a:gd name="T5" fmla="*/ 0 h 1060"/>
                <a:gd name="T6" fmla="*/ 0 w 3475"/>
                <a:gd name="T7" fmla="*/ 0 h 1060"/>
                <a:gd name="T8" fmla="*/ 0 w 3475"/>
                <a:gd name="T9" fmla="*/ 1 h 1060"/>
                <a:gd name="T10" fmla="*/ 0 w 3475"/>
                <a:gd name="T11" fmla="*/ 1 h 1060"/>
                <a:gd name="T12" fmla="*/ 0 w 3475"/>
                <a:gd name="T13" fmla="*/ 1 h 1060"/>
                <a:gd name="T14" fmla="*/ 0 w 3475"/>
                <a:gd name="T15" fmla="*/ 1 h 1060"/>
                <a:gd name="T16" fmla="*/ 0 w 3475"/>
                <a:gd name="T17" fmla="*/ 1 h 1060"/>
                <a:gd name="T18" fmla="*/ 0 w 3475"/>
                <a:gd name="T19" fmla="*/ 1 h 1060"/>
                <a:gd name="T20" fmla="*/ 0 w 3475"/>
                <a:gd name="T21" fmla="*/ 1 h 1060"/>
                <a:gd name="T22" fmla="*/ 0 w 3475"/>
                <a:gd name="T23" fmla="*/ 1 h 1060"/>
                <a:gd name="T24" fmla="*/ 0 w 3475"/>
                <a:gd name="T25" fmla="*/ 1 h 1060"/>
                <a:gd name="T26" fmla="*/ 0 w 3475"/>
                <a:gd name="T27" fmla="*/ 1 h 1060"/>
                <a:gd name="T28" fmla="*/ 0 w 3475"/>
                <a:gd name="T29" fmla="*/ 1 h 1060"/>
                <a:gd name="T30" fmla="*/ 0 w 3475"/>
                <a:gd name="T31" fmla="*/ 1 h 1060"/>
                <a:gd name="T32" fmla="*/ 0 w 3475"/>
                <a:gd name="T33" fmla="*/ 1 h 1060"/>
                <a:gd name="T34" fmla="*/ 0 w 3475"/>
                <a:gd name="T35" fmla="*/ 1 h 1060"/>
                <a:gd name="T36" fmla="*/ 0 w 3475"/>
                <a:gd name="T37" fmla="*/ 1 h 1060"/>
                <a:gd name="T38" fmla="*/ 0 w 3475"/>
                <a:gd name="T39" fmla="*/ 1 h 1060"/>
                <a:gd name="T40" fmla="*/ 0 w 3475"/>
                <a:gd name="T41" fmla="*/ 1 h 1060"/>
                <a:gd name="T42" fmla="*/ 0 w 3475"/>
                <a:gd name="T43" fmla="*/ 1 h 10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75" h="1060">
                  <a:moveTo>
                    <a:pt x="0" y="6"/>
                  </a:moveTo>
                  <a:lnTo>
                    <a:pt x="2" y="2"/>
                  </a:lnTo>
                  <a:lnTo>
                    <a:pt x="5" y="0"/>
                  </a:lnTo>
                  <a:lnTo>
                    <a:pt x="3469" y="0"/>
                  </a:lnTo>
                  <a:lnTo>
                    <a:pt x="3473" y="2"/>
                  </a:lnTo>
                  <a:lnTo>
                    <a:pt x="3475" y="6"/>
                  </a:lnTo>
                  <a:lnTo>
                    <a:pt x="3475" y="1054"/>
                  </a:lnTo>
                  <a:lnTo>
                    <a:pt x="3473" y="1058"/>
                  </a:lnTo>
                  <a:lnTo>
                    <a:pt x="3469" y="1060"/>
                  </a:lnTo>
                  <a:lnTo>
                    <a:pt x="5" y="1060"/>
                  </a:lnTo>
                  <a:lnTo>
                    <a:pt x="2" y="1058"/>
                  </a:lnTo>
                  <a:lnTo>
                    <a:pt x="0" y="1054"/>
                  </a:lnTo>
                  <a:lnTo>
                    <a:pt x="0" y="6"/>
                  </a:lnTo>
                  <a:close/>
                  <a:moveTo>
                    <a:pt x="11" y="1054"/>
                  </a:moveTo>
                  <a:lnTo>
                    <a:pt x="5" y="1048"/>
                  </a:lnTo>
                  <a:lnTo>
                    <a:pt x="3469" y="1048"/>
                  </a:lnTo>
                  <a:lnTo>
                    <a:pt x="3463" y="1054"/>
                  </a:lnTo>
                  <a:lnTo>
                    <a:pt x="3463" y="6"/>
                  </a:lnTo>
                  <a:lnTo>
                    <a:pt x="3469" y="11"/>
                  </a:lnTo>
                  <a:lnTo>
                    <a:pt x="5" y="11"/>
                  </a:lnTo>
                  <a:lnTo>
                    <a:pt x="11" y="6"/>
                  </a:lnTo>
                  <a:lnTo>
                    <a:pt x="11" y="1054"/>
                  </a:lnTo>
                  <a:close/>
                </a:path>
              </a:pathLst>
            </a:custGeom>
            <a:solidFill>
              <a:srgbClr val="000000"/>
            </a:solidFill>
            <a:ln w="0">
              <a:solidFill>
                <a:srgbClr val="000000"/>
              </a:solidFill>
              <a:prstDash val="solid"/>
              <a:round/>
              <a:headEnd/>
              <a:tailEnd/>
            </a:ln>
          </p:spPr>
          <p:txBody>
            <a:bodyPr/>
            <a:lstStyle/>
            <a:p>
              <a:endParaRPr lang="en-ZA"/>
            </a:p>
          </p:txBody>
        </p:sp>
        <p:sp>
          <p:nvSpPr>
            <p:cNvPr id="18454" name="Rectangle 22"/>
            <p:cNvSpPr>
              <a:spLocks noChangeArrowheads="1"/>
            </p:cNvSpPr>
            <p:nvPr/>
          </p:nvSpPr>
          <p:spPr bwMode="auto">
            <a:xfrm>
              <a:off x="4027" y="3704"/>
              <a:ext cx="4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a:solidFill>
                    <a:srgbClr val="000000"/>
                  </a:solidFill>
                </a:rPr>
                <a:t>2</a:t>
              </a:r>
              <a:endParaRPr lang="en-US" altLang="en-US" sz="1000"/>
            </a:p>
          </p:txBody>
        </p:sp>
        <p:sp>
          <p:nvSpPr>
            <p:cNvPr id="18455" name="Rectangle 23"/>
            <p:cNvSpPr>
              <a:spLocks noChangeArrowheads="1"/>
            </p:cNvSpPr>
            <p:nvPr/>
          </p:nvSpPr>
          <p:spPr bwMode="auto">
            <a:xfrm>
              <a:off x="4081" y="3703"/>
              <a:ext cx="10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800">
                  <a:solidFill>
                    <a:srgbClr val="000000"/>
                  </a:solidFill>
                </a:rPr>
                <a:t>nd</a:t>
              </a:r>
              <a:endParaRPr lang="en-US" altLang="en-US"/>
            </a:p>
          </p:txBody>
        </p:sp>
        <p:sp>
          <p:nvSpPr>
            <p:cNvPr id="18456" name="Rectangle 24"/>
            <p:cNvSpPr>
              <a:spLocks noChangeArrowheads="1"/>
            </p:cNvSpPr>
            <p:nvPr/>
          </p:nvSpPr>
          <p:spPr bwMode="auto">
            <a:xfrm>
              <a:off x="4185" y="3688"/>
              <a:ext cx="26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a:solidFill>
                    <a:srgbClr val="000000"/>
                  </a:solidFill>
                </a:rPr>
                <a:t>l</a:t>
              </a:r>
              <a:r>
                <a:rPr lang="en-US" altLang="en-US" sz="1100">
                  <a:solidFill>
                    <a:srgbClr val="000000"/>
                  </a:solidFill>
                </a:rPr>
                <a:t>argest </a:t>
              </a:r>
              <a:endParaRPr lang="en-US" altLang="en-US" sz="1100"/>
            </a:p>
          </p:txBody>
        </p:sp>
        <p:sp>
          <p:nvSpPr>
            <p:cNvPr id="18457" name="Rectangle 25"/>
            <p:cNvSpPr>
              <a:spLocks noChangeArrowheads="1"/>
            </p:cNvSpPr>
            <p:nvPr/>
          </p:nvSpPr>
          <p:spPr bwMode="auto">
            <a:xfrm>
              <a:off x="4493" y="3704"/>
              <a:ext cx="74"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a:t>
              </a:r>
              <a:endParaRPr lang="en-US" altLang="en-US"/>
            </a:p>
          </p:txBody>
        </p:sp>
        <p:sp>
          <p:nvSpPr>
            <p:cNvPr id="18458" name="Rectangle 26"/>
            <p:cNvSpPr>
              <a:spLocks noChangeArrowheads="1"/>
            </p:cNvSpPr>
            <p:nvPr/>
          </p:nvSpPr>
          <p:spPr bwMode="auto">
            <a:xfrm>
              <a:off x="4552" y="3704"/>
              <a:ext cx="912"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100">
                  <a:solidFill>
                    <a:srgbClr val="000000"/>
                  </a:solidFill>
                </a:rPr>
                <a:t>SA economy with 94 361 </a:t>
              </a:r>
              <a:endParaRPr lang="en-US" altLang="en-US" sz="1100"/>
            </a:p>
          </p:txBody>
        </p:sp>
        <p:sp>
          <p:nvSpPr>
            <p:cNvPr id="18459" name="Rectangle 27"/>
            <p:cNvSpPr>
              <a:spLocks noChangeArrowheads="1"/>
            </p:cNvSpPr>
            <p:nvPr/>
          </p:nvSpPr>
          <p:spPr bwMode="auto">
            <a:xfrm>
              <a:off x="4027" y="3819"/>
              <a:ext cx="8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a:solidFill>
                    <a:srgbClr val="000000"/>
                  </a:solidFill>
                </a:rPr>
                <a:t>sq</a:t>
              </a:r>
              <a:endParaRPr lang="en-US" altLang="en-US" sz="1000"/>
            </a:p>
          </p:txBody>
        </p:sp>
        <p:sp>
          <p:nvSpPr>
            <p:cNvPr id="18460" name="Rectangle 28"/>
            <p:cNvSpPr>
              <a:spLocks noChangeArrowheads="1"/>
            </p:cNvSpPr>
            <p:nvPr/>
          </p:nvSpPr>
          <p:spPr bwMode="auto">
            <a:xfrm>
              <a:off x="4155" y="3819"/>
              <a:ext cx="124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100">
                  <a:solidFill>
                    <a:srgbClr val="000000"/>
                  </a:solidFill>
                </a:rPr>
                <a:t>km, 11 074 800 people, 2 617 000 </a:t>
              </a:r>
              <a:endParaRPr lang="en-US" altLang="en-US" sz="1100"/>
            </a:p>
          </p:txBody>
        </p:sp>
        <p:sp>
          <p:nvSpPr>
            <p:cNvPr id="18461" name="Rectangle 29"/>
            <p:cNvSpPr>
              <a:spLocks noChangeArrowheads="1"/>
            </p:cNvSpPr>
            <p:nvPr/>
          </p:nvSpPr>
          <p:spPr bwMode="auto">
            <a:xfrm>
              <a:off x="4027" y="3935"/>
              <a:ext cx="1675"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100">
                  <a:solidFill>
                    <a:srgbClr val="000000"/>
                  </a:solidFill>
                </a:rPr>
                <a:t>employed and 22.3% unemployment rate (751</a:t>
              </a:r>
              <a:endParaRPr lang="en-US" altLang="en-US" sz="1100"/>
            </a:p>
          </p:txBody>
        </p:sp>
        <p:sp>
          <p:nvSpPr>
            <p:cNvPr id="18462" name="Rectangle 30"/>
            <p:cNvSpPr>
              <a:spLocks noChangeArrowheads="1"/>
            </p:cNvSpPr>
            <p:nvPr/>
          </p:nvSpPr>
          <p:spPr bwMode="auto">
            <a:xfrm>
              <a:off x="3997" y="4054"/>
              <a:ext cx="151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dirty="0">
                  <a:solidFill>
                    <a:srgbClr val="000000"/>
                  </a:solidFill>
                </a:rPr>
                <a:t>000 unemployed) (Jan-Mar 2018). </a:t>
              </a:r>
              <a:r>
                <a:rPr lang="en-US" altLang="en-US" sz="1000" dirty="0"/>
                <a:t>GDPR  2.1%</a:t>
              </a:r>
            </a:p>
            <a:p>
              <a:pPr defTabSz="914400" eaLnBrk="1" hangingPunct="1"/>
              <a:r>
                <a:rPr lang="en-US" altLang="en-US" sz="1000" dirty="0"/>
                <a:t>Contribution to SA GDP 16.0%</a:t>
              </a:r>
            </a:p>
          </p:txBody>
        </p:sp>
        <p:sp>
          <p:nvSpPr>
            <p:cNvPr id="18463" name="Rectangle 31"/>
            <p:cNvSpPr>
              <a:spLocks noChangeArrowheads="1"/>
            </p:cNvSpPr>
            <p:nvPr/>
          </p:nvSpPr>
          <p:spPr bwMode="auto">
            <a:xfrm>
              <a:off x="60" y="1525"/>
              <a:ext cx="1732" cy="728"/>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a:p>
          </p:txBody>
        </p:sp>
        <p:sp>
          <p:nvSpPr>
            <p:cNvPr id="18464" name="Freeform 32"/>
            <p:cNvSpPr>
              <a:spLocks noEditPoints="1"/>
            </p:cNvSpPr>
            <p:nvPr/>
          </p:nvSpPr>
          <p:spPr bwMode="auto">
            <a:xfrm>
              <a:off x="57" y="1522"/>
              <a:ext cx="1738" cy="742"/>
            </a:xfrm>
            <a:custGeom>
              <a:avLst/>
              <a:gdLst>
                <a:gd name="T0" fmla="*/ 0 w 3475"/>
                <a:gd name="T1" fmla="*/ 0 h 1291"/>
                <a:gd name="T2" fmla="*/ 0 w 3475"/>
                <a:gd name="T3" fmla="*/ 0 h 1291"/>
                <a:gd name="T4" fmla="*/ 1 w 3475"/>
                <a:gd name="T5" fmla="*/ 0 h 1291"/>
                <a:gd name="T6" fmla="*/ 1 w 3475"/>
                <a:gd name="T7" fmla="*/ 0 h 1291"/>
                <a:gd name="T8" fmla="*/ 1 w 3475"/>
                <a:gd name="T9" fmla="*/ 0 h 1291"/>
                <a:gd name="T10" fmla="*/ 1 w 3475"/>
                <a:gd name="T11" fmla="*/ 0 h 1291"/>
                <a:gd name="T12" fmla="*/ 1 w 3475"/>
                <a:gd name="T13" fmla="*/ 0 h 1291"/>
                <a:gd name="T14" fmla="*/ 1 w 3475"/>
                <a:gd name="T15" fmla="*/ 0 h 1291"/>
                <a:gd name="T16" fmla="*/ 1 w 3475"/>
                <a:gd name="T17" fmla="*/ 0 h 1291"/>
                <a:gd name="T18" fmla="*/ 1 w 3475"/>
                <a:gd name="T19" fmla="*/ 0 h 1291"/>
                <a:gd name="T20" fmla="*/ 0 w 3475"/>
                <a:gd name="T21" fmla="*/ 0 h 1291"/>
                <a:gd name="T22" fmla="*/ 0 w 3475"/>
                <a:gd name="T23" fmla="*/ 0 h 1291"/>
                <a:gd name="T24" fmla="*/ 0 w 3475"/>
                <a:gd name="T25" fmla="*/ 0 h 1291"/>
                <a:gd name="T26" fmla="*/ 1 w 3475"/>
                <a:gd name="T27" fmla="*/ 0 h 1291"/>
                <a:gd name="T28" fmla="*/ 1 w 3475"/>
                <a:gd name="T29" fmla="*/ 0 h 1291"/>
                <a:gd name="T30" fmla="*/ 1 w 3475"/>
                <a:gd name="T31" fmla="*/ 0 h 1291"/>
                <a:gd name="T32" fmla="*/ 1 w 3475"/>
                <a:gd name="T33" fmla="*/ 0 h 1291"/>
                <a:gd name="T34" fmla="*/ 1 w 3475"/>
                <a:gd name="T35" fmla="*/ 0 h 1291"/>
                <a:gd name="T36" fmla="*/ 1 w 3475"/>
                <a:gd name="T37" fmla="*/ 0 h 1291"/>
                <a:gd name="T38" fmla="*/ 1 w 3475"/>
                <a:gd name="T39" fmla="*/ 0 h 1291"/>
                <a:gd name="T40" fmla="*/ 1 w 3475"/>
                <a:gd name="T41" fmla="*/ 0 h 1291"/>
                <a:gd name="T42" fmla="*/ 1 w 3475"/>
                <a:gd name="T43" fmla="*/ 0 h 12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75" h="1291">
                  <a:moveTo>
                    <a:pt x="0" y="6"/>
                  </a:moveTo>
                  <a:lnTo>
                    <a:pt x="0" y="0"/>
                  </a:lnTo>
                  <a:lnTo>
                    <a:pt x="6" y="0"/>
                  </a:lnTo>
                  <a:lnTo>
                    <a:pt x="3470" y="0"/>
                  </a:lnTo>
                  <a:lnTo>
                    <a:pt x="3473" y="0"/>
                  </a:lnTo>
                  <a:lnTo>
                    <a:pt x="3475" y="6"/>
                  </a:lnTo>
                  <a:lnTo>
                    <a:pt x="3475" y="1285"/>
                  </a:lnTo>
                  <a:lnTo>
                    <a:pt x="3473" y="1289"/>
                  </a:lnTo>
                  <a:lnTo>
                    <a:pt x="3470" y="1291"/>
                  </a:lnTo>
                  <a:lnTo>
                    <a:pt x="6" y="1291"/>
                  </a:lnTo>
                  <a:lnTo>
                    <a:pt x="0" y="1289"/>
                  </a:lnTo>
                  <a:lnTo>
                    <a:pt x="0" y="1285"/>
                  </a:lnTo>
                  <a:lnTo>
                    <a:pt x="0" y="6"/>
                  </a:lnTo>
                  <a:close/>
                  <a:moveTo>
                    <a:pt x="11" y="1285"/>
                  </a:moveTo>
                  <a:lnTo>
                    <a:pt x="6" y="1279"/>
                  </a:lnTo>
                  <a:lnTo>
                    <a:pt x="3470" y="1279"/>
                  </a:lnTo>
                  <a:lnTo>
                    <a:pt x="3464" y="1285"/>
                  </a:lnTo>
                  <a:lnTo>
                    <a:pt x="3464" y="6"/>
                  </a:lnTo>
                  <a:lnTo>
                    <a:pt x="3470" y="12"/>
                  </a:lnTo>
                  <a:lnTo>
                    <a:pt x="6" y="12"/>
                  </a:lnTo>
                  <a:lnTo>
                    <a:pt x="11" y="6"/>
                  </a:lnTo>
                  <a:lnTo>
                    <a:pt x="11" y="1285"/>
                  </a:lnTo>
                  <a:close/>
                </a:path>
              </a:pathLst>
            </a:custGeom>
            <a:solidFill>
              <a:srgbClr val="000000"/>
            </a:solidFill>
            <a:ln w="0">
              <a:solidFill>
                <a:srgbClr val="000000"/>
              </a:solidFill>
              <a:prstDash val="solid"/>
              <a:round/>
              <a:headEnd/>
              <a:tailEnd/>
            </a:ln>
          </p:spPr>
          <p:txBody>
            <a:bodyPr/>
            <a:lstStyle/>
            <a:p>
              <a:endParaRPr lang="en-ZA"/>
            </a:p>
          </p:txBody>
        </p:sp>
        <p:sp>
          <p:nvSpPr>
            <p:cNvPr id="18465" name="Rectangle 33"/>
            <p:cNvSpPr>
              <a:spLocks noChangeArrowheads="1"/>
            </p:cNvSpPr>
            <p:nvPr/>
          </p:nvSpPr>
          <p:spPr bwMode="auto">
            <a:xfrm>
              <a:off x="118" y="1560"/>
              <a:ext cx="1519"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Smallest GDP growth &amp; economic </a:t>
              </a:r>
              <a:endParaRPr lang="en-US" altLang="en-US"/>
            </a:p>
          </p:txBody>
        </p:sp>
        <p:sp>
          <p:nvSpPr>
            <p:cNvPr id="18466" name="Rectangle 34"/>
            <p:cNvSpPr>
              <a:spLocks noChangeArrowheads="1"/>
            </p:cNvSpPr>
            <p:nvPr/>
          </p:nvSpPr>
          <p:spPr bwMode="auto">
            <a:xfrm>
              <a:off x="118" y="1676"/>
              <a:ext cx="1439"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contribution with 1 214,000 people, </a:t>
              </a:r>
              <a:endParaRPr lang="en-US" altLang="en-US"/>
            </a:p>
          </p:txBody>
        </p:sp>
        <p:sp>
          <p:nvSpPr>
            <p:cNvPr id="18467" name="Rectangle 35"/>
            <p:cNvSpPr>
              <a:spLocks noChangeArrowheads="1"/>
            </p:cNvSpPr>
            <p:nvPr/>
          </p:nvSpPr>
          <p:spPr bwMode="auto">
            <a:xfrm>
              <a:off x="118" y="1791"/>
              <a:ext cx="419"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372 889 </a:t>
              </a:r>
              <a:endParaRPr lang="en-US" altLang="en-US"/>
            </a:p>
          </p:txBody>
        </p:sp>
        <p:sp>
          <p:nvSpPr>
            <p:cNvPr id="18468" name="Rectangle 36"/>
            <p:cNvSpPr>
              <a:spLocks noChangeArrowheads="1"/>
            </p:cNvSpPr>
            <p:nvPr/>
          </p:nvSpPr>
          <p:spPr bwMode="auto">
            <a:xfrm>
              <a:off x="490" y="1791"/>
              <a:ext cx="143"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sq</a:t>
              </a:r>
              <a:endParaRPr lang="en-US" altLang="en-US"/>
            </a:p>
          </p:txBody>
        </p:sp>
        <p:sp>
          <p:nvSpPr>
            <p:cNvPr id="18469" name="Rectangle 37"/>
            <p:cNvSpPr>
              <a:spLocks noChangeArrowheads="1"/>
            </p:cNvSpPr>
            <p:nvPr/>
          </p:nvSpPr>
          <p:spPr bwMode="auto">
            <a:xfrm>
              <a:off x="618" y="1791"/>
              <a:ext cx="108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km, 29.5 % unemployment </a:t>
              </a:r>
              <a:endParaRPr lang="en-US" altLang="en-US"/>
            </a:p>
          </p:txBody>
        </p:sp>
        <p:sp>
          <p:nvSpPr>
            <p:cNvPr id="18470" name="Rectangle 38"/>
            <p:cNvSpPr>
              <a:spLocks noChangeArrowheads="1"/>
            </p:cNvSpPr>
            <p:nvPr/>
          </p:nvSpPr>
          <p:spPr bwMode="auto">
            <a:xfrm>
              <a:off x="66" y="1906"/>
              <a:ext cx="1726"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rate (134 000 unemployed) and 321 000</a:t>
              </a:r>
              <a:endParaRPr lang="en-US" altLang="en-US"/>
            </a:p>
          </p:txBody>
        </p:sp>
        <p:sp>
          <p:nvSpPr>
            <p:cNvPr id="18471" name="Rectangle 39"/>
            <p:cNvSpPr>
              <a:spLocks noChangeArrowheads="1"/>
            </p:cNvSpPr>
            <p:nvPr/>
          </p:nvSpPr>
          <p:spPr bwMode="auto">
            <a:xfrm>
              <a:off x="118" y="2021"/>
              <a:ext cx="1674"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employed (Jan-Mar 2018) </a:t>
              </a:r>
            </a:p>
            <a:p>
              <a:pPr defTabSz="914400" eaLnBrk="1" hangingPunct="1"/>
              <a:r>
                <a:rPr lang="en-US" altLang="en-US" sz="1200"/>
                <a:t> GDPR 2.8 % contrib. to SA GDP 2.1%</a:t>
              </a:r>
            </a:p>
            <a:p>
              <a:pPr defTabSz="914400" eaLnBrk="1" hangingPunct="1"/>
              <a:endParaRPr lang="en-US" altLang="en-US"/>
            </a:p>
          </p:txBody>
        </p:sp>
        <p:sp>
          <p:nvSpPr>
            <p:cNvPr id="18472" name="Rectangle 40"/>
            <p:cNvSpPr>
              <a:spLocks noChangeArrowheads="1"/>
            </p:cNvSpPr>
            <p:nvPr/>
          </p:nvSpPr>
          <p:spPr bwMode="auto">
            <a:xfrm>
              <a:off x="4278" y="2580"/>
              <a:ext cx="41" cy="929"/>
            </a:xfrm>
            <a:prstGeom prst="rect">
              <a:avLst/>
            </a:prstGeom>
            <a:solidFill>
              <a:srgbClr val="000000"/>
            </a:solidFill>
            <a:ln w="0">
              <a:solidFill>
                <a:srgbClr val="000000"/>
              </a:solidFill>
              <a:miter lim="800000"/>
              <a:headEnd/>
              <a:tailEnd/>
            </a:ln>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a:p>
          </p:txBody>
        </p:sp>
        <p:sp>
          <p:nvSpPr>
            <p:cNvPr id="18473" name="Freeform 41"/>
            <p:cNvSpPr>
              <a:spLocks noEditPoints="1"/>
            </p:cNvSpPr>
            <p:nvPr/>
          </p:nvSpPr>
          <p:spPr bwMode="auto">
            <a:xfrm>
              <a:off x="4050" y="2534"/>
              <a:ext cx="237" cy="91"/>
            </a:xfrm>
            <a:custGeom>
              <a:avLst/>
              <a:gdLst>
                <a:gd name="T0" fmla="*/ 1 w 474"/>
                <a:gd name="T1" fmla="*/ 1 h 180"/>
                <a:gd name="T2" fmla="*/ 1 w 474"/>
                <a:gd name="T3" fmla="*/ 1 h 180"/>
                <a:gd name="T4" fmla="*/ 1 w 474"/>
                <a:gd name="T5" fmla="*/ 1 h 180"/>
                <a:gd name="T6" fmla="*/ 1 w 474"/>
                <a:gd name="T7" fmla="*/ 1 h 180"/>
                <a:gd name="T8" fmla="*/ 1 w 474"/>
                <a:gd name="T9" fmla="*/ 1 h 180"/>
                <a:gd name="T10" fmla="*/ 1 w 474"/>
                <a:gd name="T11" fmla="*/ 1 h 180"/>
                <a:gd name="T12" fmla="*/ 0 w 474"/>
                <a:gd name="T13" fmla="*/ 1 h 180"/>
                <a:gd name="T14" fmla="*/ 1 w 474"/>
                <a:gd name="T15" fmla="*/ 1 h 180"/>
                <a:gd name="T16" fmla="*/ 1 w 474"/>
                <a:gd name="T17" fmla="*/ 1 h 180"/>
                <a:gd name="T18" fmla="*/ 1 w 474"/>
                <a:gd name="T19" fmla="*/ 1 h 180"/>
                <a:gd name="T20" fmla="*/ 1 w 474"/>
                <a:gd name="T21" fmla="*/ 1 h 180"/>
                <a:gd name="T22" fmla="*/ 1 w 474"/>
                <a:gd name="T23" fmla="*/ 1 h 180"/>
                <a:gd name="T24" fmla="*/ 1 w 474"/>
                <a:gd name="T25" fmla="*/ 1 h 180"/>
                <a:gd name="T26" fmla="*/ 1 w 474"/>
                <a:gd name="T27" fmla="*/ 1 h 180"/>
                <a:gd name="T28" fmla="*/ 1 w 474"/>
                <a:gd name="T29" fmla="*/ 1 h 180"/>
                <a:gd name="T30" fmla="*/ 1 w 474"/>
                <a:gd name="T31" fmla="*/ 1 h 180"/>
                <a:gd name="T32" fmla="*/ 1 w 474"/>
                <a:gd name="T33" fmla="*/ 1 h 180"/>
                <a:gd name="T34" fmla="*/ 1 w 474"/>
                <a:gd name="T35" fmla="*/ 1 h 180"/>
                <a:gd name="T36" fmla="*/ 1 w 474"/>
                <a:gd name="T37" fmla="*/ 1 h 180"/>
                <a:gd name="T38" fmla="*/ 1 w 474"/>
                <a:gd name="T39" fmla="*/ 1 h 180"/>
                <a:gd name="T40" fmla="*/ 1 w 474"/>
                <a:gd name="T41" fmla="*/ 1 h 180"/>
                <a:gd name="T42" fmla="*/ 1 w 474"/>
                <a:gd name="T43" fmla="*/ 1 h 180"/>
                <a:gd name="T44" fmla="*/ 1 w 474"/>
                <a:gd name="T45" fmla="*/ 1 h 180"/>
                <a:gd name="T46" fmla="*/ 1 w 474"/>
                <a:gd name="T47" fmla="*/ 1 h 180"/>
                <a:gd name="T48" fmla="*/ 1 w 474"/>
                <a:gd name="T49" fmla="*/ 0 h 180"/>
                <a:gd name="T50" fmla="*/ 1 w 474"/>
                <a:gd name="T51" fmla="*/ 0 h 180"/>
                <a:gd name="T52" fmla="*/ 1 w 474"/>
                <a:gd name="T53" fmla="*/ 1 h 180"/>
                <a:gd name="T54" fmla="*/ 1 w 474"/>
                <a:gd name="T55" fmla="*/ 1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4" h="180">
                  <a:moveTo>
                    <a:pt x="474" y="71"/>
                  </a:moveTo>
                  <a:lnTo>
                    <a:pt x="40" y="71"/>
                  </a:lnTo>
                  <a:lnTo>
                    <a:pt x="40" y="111"/>
                  </a:lnTo>
                  <a:lnTo>
                    <a:pt x="474" y="111"/>
                  </a:lnTo>
                  <a:lnTo>
                    <a:pt x="474" y="71"/>
                  </a:lnTo>
                  <a:close/>
                  <a:moveTo>
                    <a:pt x="151" y="2"/>
                  </a:moveTo>
                  <a:lnTo>
                    <a:pt x="0" y="90"/>
                  </a:lnTo>
                  <a:lnTo>
                    <a:pt x="151" y="179"/>
                  </a:lnTo>
                  <a:lnTo>
                    <a:pt x="159" y="180"/>
                  </a:lnTo>
                  <a:lnTo>
                    <a:pt x="167" y="180"/>
                  </a:lnTo>
                  <a:lnTo>
                    <a:pt x="172" y="177"/>
                  </a:lnTo>
                  <a:lnTo>
                    <a:pt x="178" y="171"/>
                  </a:lnTo>
                  <a:lnTo>
                    <a:pt x="182" y="163"/>
                  </a:lnTo>
                  <a:lnTo>
                    <a:pt x="180" y="156"/>
                  </a:lnTo>
                  <a:lnTo>
                    <a:pt x="178" y="150"/>
                  </a:lnTo>
                  <a:lnTo>
                    <a:pt x="171" y="144"/>
                  </a:lnTo>
                  <a:lnTo>
                    <a:pt x="50" y="73"/>
                  </a:lnTo>
                  <a:lnTo>
                    <a:pt x="50" y="108"/>
                  </a:lnTo>
                  <a:lnTo>
                    <a:pt x="171" y="38"/>
                  </a:lnTo>
                  <a:lnTo>
                    <a:pt x="178" y="33"/>
                  </a:lnTo>
                  <a:lnTo>
                    <a:pt x="180" y="25"/>
                  </a:lnTo>
                  <a:lnTo>
                    <a:pt x="182" y="17"/>
                  </a:lnTo>
                  <a:lnTo>
                    <a:pt x="178" y="10"/>
                  </a:lnTo>
                  <a:lnTo>
                    <a:pt x="172" y="4"/>
                  </a:lnTo>
                  <a:lnTo>
                    <a:pt x="167" y="0"/>
                  </a:lnTo>
                  <a:lnTo>
                    <a:pt x="159" y="0"/>
                  </a:lnTo>
                  <a:lnTo>
                    <a:pt x="151" y="2"/>
                  </a:lnTo>
                  <a:close/>
                </a:path>
              </a:pathLst>
            </a:custGeom>
            <a:solidFill>
              <a:srgbClr val="000000"/>
            </a:solidFill>
            <a:ln w="0">
              <a:solidFill>
                <a:srgbClr val="000000"/>
              </a:solidFill>
              <a:prstDash val="solid"/>
              <a:round/>
              <a:headEnd/>
              <a:tailEnd/>
            </a:ln>
          </p:spPr>
          <p:txBody>
            <a:bodyPr/>
            <a:lstStyle/>
            <a:p>
              <a:endParaRPr lang="en-ZA"/>
            </a:p>
          </p:txBody>
        </p:sp>
        <p:sp>
          <p:nvSpPr>
            <p:cNvPr id="18474" name="Rectangle 42"/>
            <p:cNvSpPr>
              <a:spLocks noChangeArrowheads="1"/>
            </p:cNvSpPr>
            <p:nvPr/>
          </p:nvSpPr>
          <p:spPr bwMode="auto">
            <a:xfrm>
              <a:off x="640" y="2264"/>
              <a:ext cx="29" cy="317"/>
            </a:xfrm>
            <a:prstGeom prst="rect">
              <a:avLst/>
            </a:prstGeom>
            <a:solidFill>
              <a:srgbClr val="000000"/>
            </a:solidFill>
            <a:ln w="0">
              <a:solidFill>
                <a:srgbClr val="000000"/>
              </a:solidFill>
              <a:miter lim="800000"/>
              <a:headEnd/>
              <a:tailEnd/>
            </a:ln>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a:p>
          </p:txBody>
        </p:sp>
        <p:sp>
          <p:nvSpPr>
            <p:cNvPr id="18475" name="Freeform 43"/>
            <p:cNvSpPr>
              <a:spLocks noEditPoints="1"/>
            </p:cNvSpPr>
            <p:nvPr/>
          </p:nvSpPr>
          <p:spPr bwMode="auto">
            <a:xfrm>
              <a:off x="658" y="2534"/>
              <a:ext cx="681" cy="91"/>
            </a:xfrm>
            <a:custGeom>
              <a:avLst/>
              <a:gdLst>
                <a:gd name="T0" fmla="*/ 0 w 1361"/>
                <a:gd name="T1" fmla="*/ 1 h 180"/>
                <a:gd name="T2" fmla="*/ 1 w 1361"/>
                <a:gd name="T3" fmla="*/ 1 h 180"/>
                <a:gd name="T4" fmla="*/ 1 w 1361"/>
                <a:gd name="T5" fmla="*/ 1 h 180"/>
                <a:gd name="T6" fmla="*/ 0 w 1361"/>
                <a:gd name="T7" fmla="*/ 1 h 180"/>
                <a:gd name="T8" fmla="*/ 0 w 1361"/>
                <a:gd name="T9" fmla="*/ 1 h 180"/>
                <a:gd name="T10" fmla="*/ 1 w 1361"/>
                <a:gd name="T11" fmla="*/ 1 h 180"/>
                <a:gd name="T12" fmla="*/ 1 w 1361"/>
                <a:gd name="T13" fmla="*/ 1 h 180"/>
                <a:gd name="T14" fmla="*/ 1 w 1361"/>
                <a:gd name="T15" fmla="*/ 1 h 180"/>
                <a:gd name="T16" fmla="*/ 1 w 1361"/>
                <a:gd name="T17" fmla="*/ 1 h 180"/>
                <a:gd name="T18" fmla="*/ 1 w 1361"/>
                <a:gd name="T19" fmla="*/ 1 h 180"/>
                <a:gd name="T20" fmla="*/ 1 w 1361"/>
                <a:gd name="T21" fmla="*/ 1 h 180"/>
                <a:gd name="T22" fmla="*/ 1 w 1361"/>
                <a:gd name="T23" fmla="*/ 1 h 180"/>
                <a:gd name="T24" fmla="*/ 1 w 1361"/>
                <a:gd name="T25" fmla="*/ 1 h 180"/>
                <a:gd name="T26" fmla="*/ 1 w 1361"/>
                <a:gd name="T27" fmla="*/ 1 h 180"/>
                <a:gd name="T28" fmla="*/ 1 w 1361"/>
                <a:gd name="T29" fmla="*/ 1 h 180"/>
                <a:gd name="T30" fmla="*/ 1 w 1361"/>
                <a:gd name="T31" fmla="*/ 1 h 180"/>
                <a:gd name="T32" fmla="*/ 1 w 1361"/>
                <a:gd name="T33" fmla="*/ 1 h 180"/>
                <a:gd name="T34" fmla="*/ 1 w 1361"/>
                <a:gd name="T35" fmla="*/ 1 h 180"/>
                <a:gd name="T36" fmla="*/ 1 w 1361"/>
                <a:gd name="T37" fmla="*/ 1 h 180"/>
                <a:gd name="T38" fmla="*/ 1 w 1361"/>
                <a:gd name="T39" fmla="*/ 1 h 180"/>
                <a:gd name="T40" fmla="*/ 1 w 1361"/>
                <a:gd name="T41" fmla="*/ 1 h 180"/>
                <a:gd name="T42" fmla="*/ 1 w 1361"/>
                <a:gd name="T43" fmla="*/ 1 h 180"/>
                <a:gd name="T44" fmla="*/ 1 w 1361"/>
                <a:gd name="T45" fmla="*/ 1 h 180"/>
                <a:gd name="T46" fmla="*/ 1 w 1361"/>
                <a:gd name="T47" fmla="*/ 1 h 180"/>
                <a:gd name="T48" fmla="*/ 1 w 1361"/>
                <a:gd name="T49" fmla="*/ 1 h 180"/>
                <a:gd name="T50" fmla="*/ 1 w 1361"/>
                <a:gd name="T51" fmla="*/ 0 h 180"/>
                <a:gd name="T52" fmla="*/ 1 w 1361"/>
                <a:gd name="T53" fmla="*/ 0 h 180"/>
                <a:gd name="T54" fmla="*/ 1 w 1361"/>
                <a:gd name="T55" fmla="*/ 1 h 180"/>
                <a:gd name="T56" fmla="*/ 1 w 1361"/>
                <a:gd name="T57" fmla="*/ 1 h 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 h="180">
                  <a:moveTo>
                    <a:pt x="0" y="71"/>
                  </a:moveTo>
                  <a:lnTo>
                    <a:pt x="1321" y="71"/>
                  </a:lnTo>
                  <a:lnTo>
                    <a:pt x="1321" y="111"/>
                  </a:lnTo>
                  <a:lnTo>
                    <a:pt x="0" y="111"/>
                  </a:lnTo>
                  <a:lnTo>
                    <a:pt x="0" y="71"/>
                  </a:lnTo>
                  <a:close/>
                  <a:moveTo>
                    <a:pt x="1210" y="2"/>
                  </a:moveTo>
                  <a:lnTo>
                    <a:pt x="1361" y="90"/>
                  </a:lnTo>
                  <a:lnTo>
                    <a:pt x="1210" y="179"/>
                  </a:lnTo>
                  <a:lnTo>
                    <a:pt x="1202" y="180"/>
                  </a:lnTo>
                  <a:lnTo>
                    <a:pt x="1194" y="180"/>
                  </a:lnTo>
                  <a:lnTo>
                    <a:pt x="1188" y="177"/>
                  </a:lnTo>
                  <a:lnTo>
                    <a:pt x="1183" y="171"/>
                  </a:lnTo>
                  <a:lnTo>
                    <a:pt x="1181" y="163"/>
                  </a:lnTo>
                  <a:lnTo>
                    <a:pt x="1181" y="156"/>
                  </a:lnTo>
                  <a:lnTo>
                    <a:pt x="1185" y="150"/>
                  </a:lnTo>
                  <a:lnTo>
                    <a:pt x="1190" y="144"/>
                  </a:lnTo>
                  <a:lnTo>
                    <a:pt x="1311" y="73"/>
                  </a:lnTo>
                  <a:lnTo>
                    <a:pt x="1311" y="108"/>
                  </a:lnTo>
                  <a:lnTo>
                    <a:pt x="1190" y="36"/>
                  </a:lnTo>
                  <a:lnTo>
                    <a:pt x="1185" y="33"/>
                  </a:lnTo>
                  <a:lnTo>
                    <a:pt x="1181" y="25"/>
                  </a:lnTo>
                  <a:lnTo>
                    <a:pt x="1181" y="17"/>
                  </a:lnTo>
                  <a:lnTo>
                    <a:pt x="1183" y="10"/>
                  </a:lnTo>
                  <a:lnTo>
                    <a:pt x="1188" y="4"/>
                  </a:lnTo>
                  <a:lnTo>
                    <a:pt x="1194" y="0"/>
                  </a:lnTo>
                  <a:lnTo>
                    <a:pt x="1202" y="0"/>
                  </a:lnTo>
                  <a:lnTo>
                    <a:pt x="1210" y="2"/>
                  </a:lnTo>
                  <a:close/>
                </a:path>
              </a:pathLst>
            </a:custGeom>
            <a:solidFill>
              <a:srgbClr val="000000"/>
            </a:solidFill>
            <a:ln w="0">
              <a:solidFill>
                <a:srgbClr val="000000"/>
              </a:solidFill>
              <a:prstDash val="solid"/>
              <a:round/>
              <a:headEnd/>
              <a:tailEnd/>
            </a:ln>
          </p:spPr>
          <p:txBody>
            <a:bodyPr/>
            <a:lstStyle/>
            <a:p>
              <a:endParaRPr lang="en-ZA"/>
            </a:p>
          </p:txBody>
        </p:sp>
        <p:sp>
          <p:nvSpPr>
            <p:cNvPr id="18476" name="Rectangle 44"/>
            <p:cNvSpPr>
              <a:spLocks noChangeArrowheads="1"/>
            </p:cNvSpPr>
            <p:nvPr/>
          </p:nvSpPr>
          <p:spPr bwMode="auto">
            <a:xfrm>
              <a:off x="3429" y="498"/>
              <a:ext cx="2313" cy="562"/>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a:p>
          </p:txBody>
        </p:sp>
        <p:sp>
          <p:nvSpPr>
            <p:cNvPr id="18477" name="Freeform 45"/>
            <p:cNvSpPr>
              <a:spLocks noEditPoints="1"/>
            </p:cNvSpPr>
            <p:nvPr/>
          </p:nvSpPr>
          <p:spPr bwMode="auto">
            <a:xfrm>
              <a:off x="3426" y="495"/>
              <a:ext cx="2319" cy="568"/>
            </a:xfrm>
            <a:custGeom>
              <a:avLst/>
              <a:gdLst>
                <a:gd name="T0" fmla="*/ 0 w 4637"/>
                <a:gd name="T1" fmla="*/ 1 h 1135"/>
                <a:gd name="T2" fmla="*/ 1 w 4637"/>
                <a:gd name="T3" fmla="*/ 1 h 1135"/>
                <a:gd name="T4" fmla="*/ 1 w 4637"/>
                <a:gd name="T5" fmla="*/ 0 h 1135"/>
                <a:gd name="T6" fmla="*/ 1 w 4637"/>
                <a:gd name="T7" fmla="*/ 0 h 1135"/>
                <a:gd name="T8" fmla="*/ 1 w 4637"/>
                <a:gd name="T9" fmla="*/ 1 h 1135"/>
                <a:gd name="T10" fmla="*/ 1 w 4637"/>
                <a:gd name="T11" fmla="*/ 1 h 1135"/>
                <a:gd name="T12" fmla="*/ 1 w 4637"/>
                <a:gd name="T13" fmla="*/ 1 h 1135"/>
                <a:gd name="T14" fmla="*/ 1 w 4637"/>
                <a:gd name="T15" fmla="*/ 1 h 1135"/>
                <a:gd name="T16" fmla="*/ 1 w 4637"/>
                <a:gd name="T17" fmla="*/ 1 h 1135"/>
                <a:gd name="T18" fmla="*/ 1 w 4637"/>
                <a:gd name="T19" fmla="*/ 1 h 1135"/>
                <a:gd name="T20" fmla="*/ 1 w 4637"/>
                <a:gd name="T21" fmla="*/ 1 h 1135"/>
                <a:gd name="T22" fmla="*/ 0 w 4637"/>
                <a:gd name="T23" fmla="*/ 1 h 1135"/>
                <a:gd name="T24" fmla="*/ 0 w 4637"/>
                <a:gd name="T25" fmla="*/ 1 h 1135"/>
                <a:gd name="T26" fmla="*/ 1 w 4637"/>
                <a:gd name="T27" fmla="*/ 1 h 1135"/>
                <a:gd name="T28" fmla="*/ 1 w 4637"/>
                <a:gd name="T29" fmla="*/ 1 h 1135"/>
                <a:gd name="T30" fmla="*/ 1 w 4637"/>
                <a:gd name="T31" fmla="*/ 1 h 1135"/>
                <a:gd name="T32" fmla="*/ 1 w 4637"/>
                <a:gd name="T33" fmla="*/ 1 h 1135"/>
                <a:gd name="T34" fmla="*/ 1 w 4637"/>
                <a:gd name="T35" fmla="*/ 1 h 1135"/>
                <a:gd name="T36" fmla="*/ 1 w 4637"/>
                <a:gd name="T37" fmla="*/ 1 h 1135"/>
                <a:gd name="T38" fmla="*/ 1 w 4637"/>
                <a:gd name="T39" fmla="*/ 1 h 1135"/>
                <a:gd name="T40" fmla="*/ 1 w 4637"/>
                <a:gd name="T41" fmla="*/ 1 h 1135"/>
                <a:gd name="T42" fmla="*/ 1 w 4637"/>
                <a:gd name="T43" fmla="*/ 1 h 11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37" h="1135">
                  <a:moveTo>
                    <a:pt x="0" y="6"/>
                  </a:moveTo>
                  <a:lnTo>
                    <a:pt x="1" y="2"/>
                  </a:lnTo>
                  <a:lnTo>
                    <a:pt x="5" y="0"/>
                  </a:lnTo>
                  <a:lnTo>
                    <a:pt x="4631" y="0"/>
                  </a:lnTo>
                  <a:lnTo>
                    <a:pt x="4635" y="2"/>
                  </a:lnTo>
                  <a:lnTo>
                    <a:pt x="4637" y="6"/>
                  </a:lnTo>
                  <a:lnTo>
                    <a:pt x="4637" y="1129"/>
                  </a:lnTo>
                  <a:lnTo>
                    <a:pt x="4635" y="1133"/>
                  </a:lnTo>
                  <a:lnTo>
                    <a:pt x="4631" y="1135"/>
                  </a:lnTo>
                  <a:lnTo>
                    <a:pt x="5" y="1135"/>
                  </a:lnTo>
                  <a:lnTo>
                    <a:pt x="1" y="1133"/>
                  </a:lnTo>
                  <a:lnTo>
                    <a:pt x="0" y="1129"/>
                  </a:lnTo>
                  <a:lnTo>
                    <a:pt x="0" y="6"/>
                  </a:lnTo>
                  <a:close/>
                  <a:moveTo>
                    <a:pt x="11" y="1129"/>
                  </a:moveTo>
                  <a:lnTo>
                    <a:pt x="5" y="1123"/>
                  </a:lnTo>
                  <a:lnTo>
                    <a:pt x="4631" y="1123"/>
                  </a:lnTo>
                  <a:lnTo>
                    <a:pt x="4625" y="1129"/>
                  </a:lnTo>
                  <a:lnTo>
                    <a:pt x="4625" y="6"/>
                  </a:lnTo>
                  <a:lnTo>
                    <a:pt x="4631" y="11"/>
                  </a:lnTo>
                  <a:lnTo>
                    <a:pt x="5" y="11"/>
                  </a:lnTo>
                  <a:lnTo>
                    <a:pt x="11" y="6"/>
                  </a:lnTo>
                  <a:lnTo>
                    <a:pt x="11" y="1129"/>
                  </a:lnTo>
                  <a:close/>
                </a:path>
              </a:pathLst>
            </a:custGeom>
            <a:solidFill>
              <a:srgbClr val="000000"/>
            </a:solidFill>
            <a:ln w="0">
              <a:solidFill>
                <a:srgbClr val="000000"/>
              </a:solidFill>
              <a:prstDash val="solid"/>
              <a:round/>
              <a:headEnd/>
              <a:tailEnd/>
            </a:ln>
          </p:spPr>
          <p:txBody>
            <a:bodyPr/>
            <a:lstStyle/>
            <a:p>
              <a:endParaRPr lang="en-ZA"/>
            </a:p>
          </p:txBody>
        </p:sp>
        <p:sp>
          <p:nvSpPr>
            <p:cNvPr id="18478" name="Rectangle 46"/>
            <p:cNvSpPr>
              <a:spLocks noChangeArrowheads="1"/>
            </p:cNvSpPr>
            <p:nvPr/>
          </p:nvSpPr>
          <p:spPr bwMode="auto">
            <a:xfrm>
              <a:off x="3487" y="534"/>
              <a:ext cx="907"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Land area: 125 754 </a:t>
              </a:r>
              <a:endParaRPr lang="en-US" altLang="en-US"/>
            </a:p>
          </p:txBody>
        </p:sp>
        <p:sp>
          <p:nvSpPr>
            <p:cNvPr id="18479" name="Rectangle 47"/>
            <p:cNvSpPr>
              <a:spLocks noChangeArrowheads="1"/>
            </p:cNvSpPr>
            <p:nvPr/>
          </p:nvSpPr>
          <p:spPr bwMode="auto">
            <a:xfrm>
              <a:off x="4343" y="534"/>
              <a:ext cx="143"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sq</a:t>
              </a:r>
              <a:endParaRPr lang="en-US" altLang="en-US"/>
            </a:p>
          </p:txBody>
        </p:sp>
        <p:sp>
          <p:nvSpPr>
            <p:cNvPr id="18480" name="Rectangle 48"/>
            <p:cNvSpPr>
              <a:spLocks noChangeArrowheads="1"/>
            </p:cNvSpPr>
            <p:nvPr/>
          </p:nvSpPr>
          <p:spPr bwMode="auto">
            <a:xfrm>
              <a:off x="4471" y="534"/>
              <a:ext cx="102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km; Pop. 5 778 400; 1 441</a:t>
              </a:r>
              <a:endParaRPr lang="en-US" altLang="en-US"/>
            </a:p>
          </p:txBody>
        </p:sp>
        <p:sp>
          <p:nvSpPr>
            <p:cNvPr id="18481" name="Rectangle 49"/>
            <p:cNvSpPr>
              <a:spLocks noChangeArrowheads="1"/>
            </p:cNvSpPr>
            <p:nvPr/>
          </p:nvSpPr>
          <p:spPr bwMode="auto">
            <a:xfrm>
              <a:off x="3487" y="649"/>
              <a:ext cx="192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000 employed and 359 000 unemployed (19.9 % </a:t>
              </a:r>
              <a:endParaRPr lang="en-US" altLang="en-US"/>
            </a:p>
          </p:txBody>
        </p:sp>
        <p:sp>
          <p:nvSpPr>
            <p:cNvPr id="18482" name="Rectangle 50"/>
            <p:cNvSpPr>
              <a:spLocks noChangeArrowheads="1"/>
            </p:cNvSpPr>
            <p:nvPr/>
          </p:nvSpPr>
          <p:spPr bwMode="auto">
            <a:xfrm>
              <a:off x="3464" y="765"/>
              <a:ext cx="2334"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unemployment rate) (Jan-Mar 2018). </a:t>
              </a:r>
              <a:r>
                <a:rPr lang="en-US" altLang="en-US" sz="1200"/>
                <a:t>GDPR 0.8%</a:t>
              </a:r>
            </a:p>
            <a:p>
              <a:pPr defTabSz="914400" eaLnBrk="1" hangingPunct="1"/>
              <a:r>
                <a:rPr lang="en-US" altLang="en-US" sz="1200"/>
                <a:t>Contribution to SA GDP    7.2%</a:t>
              </a:r>
            </a:p>
          </p:txBody>
        </p:sp>
        <p:sp>
          <p:nvSpPr>
            <p:cNvPr id="18483" name="Freeform 51"/>
            <p:cNvSpPr>
              <a:spLocks/>
            </p:cNvSpPr>
            <p:nvPr/>
          </p:nvSpPr>
          <p:spPr bwMode="auto">
            <a:xfrm>
              <a:off x="4574" y="1060"/>
              <a:ext cx="29" cy="387"/>
            </a:xfrm>
            <a:custGeom>
              <a:avLst/>
              <a:gdLst>
                <a:gd name="T0" fmla="*/ 1 w 54"/>
                <a:gd name="T1" fmla="*/ 0 h 1083"/>
                <a:gd name="T2" fmla="*/ 1 w 54"/>
                <a:gd name="T3" fmla="*/ 0 h 1083"/>
                <a:gd name="T4" fmla="*/ 1 w 54"/>
                <a:gd name="T5" fmla="*/ 0 h 1083"/>
                <a:gd name="T6" fmla="*/ 0 w 54"/>
                <a:gd name="T7" fmla="*/ 0 h 1083"/>
                <a:gd name="T8" fmla="*/ 1 w 54"/>
                <a:gd name="T9" fmla="*/ 0 h 10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1083">
                  <a:moveTo>
                    <a:pt x="40" y="0"/>
                  </a:moveTo>
                  <a:lnTo>
                    <a:pt x="54" y="1081"/>
                  </a:lnTo>
                  <a:lnTo>
                    <a:pt x="13" y="1083"/>
                  </a:lnTo>
                  <a:lnTo>
                    <a:pt x="0" y="0"/>
                  </a:lnTo>
                  <a:lnTo>
                    <a:pt x="40" y="0"/>
                  </a:lnTo>
                  <a:close/>
                </a:path>
              </a:pathLst>
            </a:custGeom>
            <a:solidFill>
              <a:srgbClr val="000000"/>
            </a:solidFill>
            <a:ln w="0">
              <a:solidFill>
                <a:srgbClr val="000000"/>
              </a:solidFill>
              <a:prstDash val="solid"/>
              <a:round/>
              <a:headEnd/>
              <a:tailEnd/>
            </a:ln>
          </p:spPr>
          <p:txBody>
            <a:bodyPr/>
            <a:lstStyle/>
            <a:p>
              <a:endParaRPr lang="en-ZA"/>
            </a:p>
          </p:txBody>
        </p:sp>
        <p:sp>
          <p:nvSpPr>
            <p:cNvPr id="18484" name="Freeform 52"/>
            <p:cNvSpPr>
              <a:spLocks noEditPoints="1"/>
            </p:cNvSpPr>
            <p:nvPr/>
          </p:nvSpPr>
          <p:spPr bwMode="auto">
            <a:xfrm>
              <a:off x="4378" y="1401"/>
              <a:ext cx="215" cy="90"/>
            </a:xfrm>
            <a:custGeom>
              <a:avLst/>
              <a:gdLst>
                <a:gd name="T0" fmla="*/ 1 w 430"/>
                <a:gd name="T1" fmla="*/ 0 h 181"/>
                <a:gd name="T2" fmla="*/ 1 w 430"/>
                <a:gd name="T3" fmla="*/ 0 h 181"/>
                <a:gd name="T4" fmla="*/ 1 w 430"/>
                <a:gd name="T5" fmla="*/ 0 h 181"/>
                <a:gd name="T6" fmla="*/ 1 w 430"/>
                <a:gd name="T7" fmla="*/ 0 h 181"/>
                <a:gd name="T8" fmla="*/ 1 w 430"/>
                <a:gd name="T9" fmla="*/ 0 h 181"/>
                <a:gd name="T10" fmla="*/ 1 w 430"/>
                <a:gd name="T11" fmla="*/ 0 h 181"/>
                <a:gd name="T12" fmla="*/ 0 w 430"/>
                <a:gd name="T13" fmla="*/ 0 h 181"/>
                <a:gd name="T14" fmla="*/ 1 w 430"/>
                <a:gd name="T15" fmla="*/ 0 h 181"/>
                <a:gd name="T16" fmla="*/ 1 w 430"/>
                <a:gd name="T17" fmla="*/ 0 h 181"/>
                <a:gd name="T18" fmla="*/ 1 w 430"/>
                <a:gd name="T19" fmla="*/ 0 h 181"/>
                <a:gd name="T20" fmla="*/ 1 w 430"/>
                <a:gd name="T21" fmla="*/ 0 h 181"/>
                <a:gd name="T22" fmla="*/ 1 w 430"/>
                <a:gd name="T23" fmla="*/ 0 h 181"/>
                <a:gd name="T24" fmla="*/ 1 w 430"/>
                <a:gd name="T25" fmla="*/ 0 h 181"/>
                <a:gd name="T26" fmla="*/ 1 w 430"/>
                <a:gd name="T27" fmla="*/ 0 h 181"/>
                <a:gd name="T28" fmla="*/ 1 w 430"/>
                <a:gd name="T29" fmla="*/ 0 h 181"/>
                <a:gd name="T30" fmla="*/ 1 w 430"/>
                <a:gd name="T31" fmla="*/ 0 h 181"/>
                <a:gd name="T32" fmla="*/ 1 w 430"/>
                <a:gd name="T33" fmla="*/ 0 h 181"/>
                <a:gd name="T34" fmla="*/ 1 w 430"/>
                <a:gd name="T35" fmla="*/ 0 h 181"/>
                <a:gd name="T36" fmla="*/ 1 w 430"/>
                <a:gd name="T37" fmla="*/ 0 h 181"/>
                <a:gd name="T38" fmla="*/ 1 w 430"/>
                <a:gd name="T39" fmla="*/ 0 h 181"/>
                <a:gd name="T40" fmla="*/ 1 w 430"/>
                <a:gd name="T41" fmla="*/ 0 h 181"/>
                <a:gd name="T42" fmla="*/ 1 w 430"/>
                <a:gd name="T43" fmla="*/ 0 h 181"/>
                <a:gd name="T44" fmla="*/ 1 w 430"/>
                <a:gd name="T45" fmla="*/ 0 h 181"/>
                <a:gd name="T46" fmla="*/ 1 w 430"/>
                <a:gd name="T47" fmla="*/ 0 h 181"/>
                <a:gd name="T48" fmla="*/ 1 w 430"/>
                <a:gd name="T49" fmla="*/ 0 h 181"/>
                <a:gd name="T50" fmla="*/ 1 w 430"/>
                <a:gd name="T51" fmla="*/ 0 h 181"/>
                <a:gd name="T52" fmla="*/ 1 w 430"/>
                <a:gd name="T53" fmla="*/ 0 h 181"/>
                <a:gd name="T54" fmla="*/ 1 w 430"/>
                <a:gd name="T55" fmla="*/ 0 h 1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30" h="181">
                  <a:moveTo>
                    <a:pt x="430" y="71"/>
                  </a:moveTo>
                  <a:lnTo>
                    <a:pt x="41" y="71"/>
                  </a:lnTo>
                  <a:lnTo>
                    <a:pt x="41" y="112"/>
                  </a:lnTo>
                  <a:lnTo>
                    <a:pt x="430" y="112"/>
                  </a:lnTo>
                  <a:lnTo>
                    <a:pt x="430" y="71"/>
                  </a:lnTo>
                  <a:close/>
                  <a:moveTo>
                    <a:pt x="152" y="2"/>
                  </a:moveTo>
                  <a:lnTo>
                    <a:pt x="0" y="91"/>
                  </a:lnTo>
                  <a:lnTo>
                    <a:pt x="152" y="179"/>
                  </a:lnTo>
                  <a:lnTo>
                    <a:pt x="160" y="181"/>
                  </a:lnTo>
                  <a:lnTo>
                    <a:pt x="167" y="181"/>
                  </a:lnTo>
                  <a:lnTo>
                    <a:pt x="173" y="177"/>
                  </a:lnTo>
                  <a:lnTo>
                    <a:pt x="179" y="171"/>
                  </a:lnTo>
                  <a:lnTo>
                    <a:pt x="183" y="164"/>
                  </a:lnTo>
                  <a:lnTo>
                    <a:pt x="181" y="156"/>
                  </a:lnTo>
                  <a:lnTo>
                    <a:pt x="179" y="150"/>
                  </a:lnTo>
                  <a:lnTo>
                    <a:pt x="171" y="144"/>
                  </a:lnTo>
                  <a:lnTo>
                    <a:pt x="50" y="73"/>
                  </a:lnTo>
                  <a:lnTo>
                    <a:pt x="50" y="108"/>
                  </a:lnTo>
                  <a:lnTo>
                    <a:pt x="171" y="39"/>
                  </a:lnTo>
                  <a:lnTo>
                    <a:pt x="179" y="33"/>
                  </a:lnTo>
                  <a:lnTo>
                    <a:pt x="181" y="25"/>
                  </a:lnTo>
                  <a:lnTo>
                    <a:pt x="183" y="18"/>
                  </a:lnTo>
                  <a:lnTo>
                    <a:pt x="179" y="10"/>
                  </a:lnTo>
                  <a:lnTo>
                    <a:pt x="173" y="4"/>
                  </a:lnTo>
                  <a:lnTo>
                    <a:pt x="167" y="0"/>
                  </a:lnTo>
                  <a:lnTo>
                    <a:pt x="160" y="0"/>
                  </a:lnTo>
                  <a:lnTo>
                    <a:pt x="152" y="2"/>
                  </a:lnTo>
                  <a:close/>
                </a:path>
              </a:pathLst>
            </a:custGeom>
            <a:solidFill>
              <a:srgbClr val="000000"/>
            </a:solidFill>
            <a:ln w="0">
              <a:solidFill>
                <a:srgbClr val="000000"/>
              </a:solidFill>
              <a:prstDash val="solid"/>
              <a:round/>
              <a:headEnd/>
              <a:tailEnd/>
            </a:ln>
          </p:spPr>
          <p:txBody>
            <a:bodyPr/>
            <a:lstStyle/>
            <a:p>
              <a:endParaRPr lang="en-ZA"/>
            </a:p>
          </p:txBody>
        </p:sp>
        <p:sp>
          <p:nvSpPr>
            <p:cNvPr id="18485" name="Rectangle 53"/>
            <p:cNvSpPr>
              <a:spLocks noChangeArrowheads="1"/>
            </p:cNvSpPr>
            <p:nvPr/>
          </p:nvSpPr>
          <p:spPr bwMode="auto">
            <a:xfrm>
              <a:off x="4454" y="1998"/>
              <a:ext cx="1303" cy="905"/>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a:p>
          </p:txBody>
        </p:sp>
        <p:sp>
          <p:nvSpPr>
            <p:cNvPr id="18486" name="Freeform 54"/>
            <p:cNvSpPr>
              <a:spLocks noEditPoints="1"/>
            </p:cNvSpPr>
            <p:nvPr/>
          </p:nvSpPr>
          <p:spPr bwMode="auto">
            <a:xfrm>
              <a:off x="4454" y="1995"/>
              <a:ext cx="1303" cy="908"/>
            </a:xfrm>
            <a:custGeom>
              <a:avLst/>
              <a:gdLst>
                <a:gd name="T0" fmla="*/ 0 w 2481"/>
                <a:gd name="T1" fmla="*/ 1 h 1524"/>
                <a:gd name="T2" fmla="*/ 1 w 2481"/>
                <a:gd name="T3" fmla="*/ 1 h 1524"/>
                <a:gd name="T4" fmla="*/ 1 w 2481"/>
                <a:gd name="T5" fmla="*/ 0 h 1524"/>
                <a:gd name="T6" fmla="*/ 1 w 2481"/>
                <a:gd name="T7" fmla="*/ 0 h 1524"/>
                <a:gd name="T8" fmla="*/ 1 w 2481"/>
                <a:gd name="T9" fmla="*/ 1 h 1524"/>
                <a:gd name="T10" fmla="*/ 1 w 2481"/>
                <a:gd name="T11" fmla="*/ 1 h 1524"/>
                <a:gd name="T12" fmla="*/ 1 w 2481"/>
                <a:gd name="T13" fmla="*/ 1 h 1524"/>
                <a:gd name="T14" fmla="*/ 1 w 2481"/>
                <a:gd name="T15" fmla="*/ 1 h 1524"/>
                <a:gd name="T16" fmla="*/ 1 w 2481"/>
                <a:gd name="T17" fmla="*/ 1 h 1524"/>
                <a:gd name="T18" fmla="*/ 1 w 2481"/>
                <a:gd name="T19" fmla="*/ 1 h 1524"/>
                <a:gd name="T20" fmla="*/ 1 w 2481"/>
                <a:gd name="T21" fmla="*/ 1 h 1524"/>
                <a:gd name="T22" fmla="*/ 0 w 2481"/>
                <a:gd name="T23" fmla="*/ 1 h 1524"/>
                <a:gd name="T24" fmla="*/ 0 w 2481"/>
                <a:gd name="T25" fmla="*/ 1 h 1524"/>
                <a:gd name="T26" fmla="*/ 1 w 2481"/>
                <a:gd name="T27" fmla="*/ 1 h 1524"/>
                <a:gd name="T28" fmla="*/ 1 w 2481"/>
                <a:gd name="T29" fmla="*/ 1 h 1524"/>
                <a:gd name="T30" fmla="*/ 1 w 2481"/>
                <a:gd name="T31" fmla="*/ 1 h 1524"/>
                <a:gd name="T32" fmla="*/ 1 w 2481"/>
                <a:gd name="T33" fmla="*/ 1 h 1524"/>
                <a:gd name="T34" fmla="*/ 1 w 2481"/>
                <a:gd name="T35" fmla="*/ 1 h 1524"/>
                <a:gd name="T36" fmla="*/ 1 w 2481"/>
                <a:gd name="T37" fmla="*/ 1 h 1524"/>
                <a:gd name="T38" fmla="*/ 1 w 2481"/>
                <a:gd name="T39" fmla="*/ 1 h 1524"/>
                <a:gd name="T40" fmla="*/ 1 w 2481"/>
                <a:gd name="T41" fmla="*/ 1 h 1524"/>
                <a:gd name="T42" fmla="*/ 1 w 2481"/>
                <a:gd name="T43" fmla="*/ 1 h 15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81" h="1524">
                  <a:moveTo>
                    <a:pt x="0" y="6"/>
                  </a:moveTo>
                  <a:lnTo>
                    <a:pt x="2" y="2"/>
                  </a:lnTo>
                  <a:lnTo>
                    <a:pt x="6" y="0"/>
                  </a:lnTo>
                  <a:lnTo>
                    <a:pt x="2475" y="0"/>
                  </a:lnTo>
                  <a:lnTo>
                    <a:pt x="2479" y="2"/>
                  </a:lnTo>
                  <a:lnTo>
                    <a:pt x="2481" y="6"/>
                  </a:lnTo>
                  <a:lnTo>
                    <a:pt x="2481" y="1519"/>
                  </a:lnTo>
                  <a:lnTo>
                    <a:pt x="2479" y="1523"/>
                  </a:lnTo>
                  <a:lnTo>
                    <a:pt x="2475" y="1524"/>
                  </a:lnTo>
                  <a:lnTo>
                    <a:pt x="6" y="1524"/>
                  </a:lnTo>
                  <a:lnTo>
                    <a:pt x="2" y="1523"/>
                  </a:lnTo>
                  <a:lnTo>
                    <a:pt x="0" y="1519"/>
                  </a:lnTo>
                  <a:lnTo>
                    <a:pt x="0" y="6"/>
                  </a:lnTo>
                  <a:close/>
                  <a:moveTo>
                    <a:pt x="11" y="1519"/>
                  </a:moveTo>
                  <a:lnTo>
                    <a:pt x="6" y="1513"/>
                  </a:lnTo>
                  <a:lnTo>
                    <a:pt x="2475" y="1513"/>
                  </a:lnTo>
                  <a:lnTo>
                    <a:pt x="2469" y="1519"/>
                  </a:lnTo>
                  <a:lnTo>
                    <a:pt x="2469" y="6"/>
                  </a:lnTo>
                  <a:lnTo>
                    <a:pt x="2475" y="11"/>
                  </a:lnTo>
                  <a:lnTo>
                    <a:pt x="6" y="11"/>
                  </a:lnTo>
                  <a:lnTo>
                    <a:pt x="11" y="6"/>
                  </a:lnTo>
                  <a:lnTo>
                    <a:pt x="11" y="1519"/>
                  </a:lnTo>
                  <a:close/>
                </a:path>
              </a:pathLst>
            </a:custGeom>
            <a:solidFill>
              <a:srgbClr val="000000"/>
            </a:solidFill>
            <a:ln w="0">
              <a:solidFill>
                <a:srgbClr val="000000"/>
              </a:solidFill>
              <a:prstDash val="solid"/>
              <a:round/>
              <a:headEnd/>
              <a:tailEnd/>
            </a:ln>
          </p:spPr>
          <p:txBody>
            <a:bodyPr/>
            <a:lstStyle/>
            <a:p>
              <a:endParaRPr lang="en-ZA"/>
            </a:p>
          </p:txBody>
        </p:sp>
        <p:sp>
          <p:nvSpPr>
            <p:cNvPr id="18487" name="Rectangle 55"/>
            <p:cNvSpPr>
              <a:spLocks noChangeArrowheads="1"/>
            </p:cNvSpPr>
            <p:nvPr/>
          </p:nvSpPr>
          <p:spPr bwMode="auto">
            <a:xfrm>
              <a:off x="4565" y="2034"/>
              <a:ext cx="93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Population:  4 444 200; </a:t>
              </a:r>
              <a:endParaRPr lang="en-US" altLang="en-US"/>
            </a:p>
          </p:txBody>
        </p:sp>
        <p:sp>
          <p:nvSpPr>
            <p:cNvPr id="18488" name="Rectangle 56"/>
            <p:cNvSpPr>
              <a:spLocks noChangeArrowheads="1"/>
            </p:cNvSpPr>
            <p:nvPr/>
          </p:nvSpPr>
          <p:spPr bwMode="auto">
            <a:xfrm>
              <a:off x="4565" y="2149"/>
              <a:ext cx="794"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land area 76 495 </a:t>
              </a:r>
              <a:endParaRPr lang="en-US" altLang="en-US"/>
            </a:p>
          </p:txBody>
        </p:sp>
        <p:sp>
          <p:nvSpPr>
            <p:cNvPr id="18489" name="Rectangle 57"/>
            <p:cNvSpPr>
              <a:spLocks noChangeArrowheads="1"/>
            </p:cNvSpPr>
            <p:nvPr/>
          </p:nvSpPr>
          <p:spPr bwMode="auto">
            <a:xfrm>
              <a:off x="5309" y="2149"/>
              <a:ext cx="143"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sq</a:t>
              </a:r>
              <a:endParaRPr lang="en-US" altLang="en-US"/>
            </a:p>
          </p:txBody>
        </p:sp>
        <p:sp>
          <p:nvSpPr>
            <p:cNvPr id="18490" name="Rectangle 58"/>
            <p:cNvSpPr>
              <a:spLocks noChangeArrowheads="1"/>
            </p:cNvSpPr>
            <p:nvPr/>
          </p:nvSpPr>
          <p:spPr bwMode="auto">
            <a:xfrm>
              <a:off x="5437" y="2149"/>
              <a:ext cx="225"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km; </a:t>
              </a:r>
              <a:endParaRPr lang="en-US" altLang="en-US"/>
            </a:p>
          </p:txBody>
        </p:sp>
        <p:sp>
          <p:nvSpPr>
            <p:cNvPr id="18491" name="Rectangle 59"/>
            <p:cNvSpPr>
              <a:spLocks noChangeArrowheads="1"/>
            </p:cNvSpPr>
            <p:nvPr/>
          </p:nvSpPr>
          <p:spPr bwMode="auto">
            <a:xfrm>
              <a:off x="4565" y="2264"/>
              <a:ext cx="106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32.4% unemployment rate </a:t>
              </a:r>
              <a:endParaRPr lang="en-US" altLang="en-US"/>
            </a:p>
          </p:txBody>
        </p:sp>
        <p:sp>
          <p:nvSpPr>
            <p:cNvPr id="18492" name="Rectangle 60"/>
            <p:cNvSpPr>
              <a:spLocks noChangeArrowheads="1"/>
            </p:cNvSpPr>
            <p:nvPr/>
          </p:nvSpPr>
          <p:spPr bwMode="auto">
            <a:xfrm>
              <a:off x="4565" y="2379"/>
              <a:ext cx="94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(573 000 unemployed); </a:t>
              </a:r>
              <a:endParaRPr lang="en-US" altLang="en-US"/>
            </a:p>
          </p:txBody>
        </p:sp>
        <p:sp>
          <p:nvSpPr>
            <p:cNvPr id="18493" name="Rectangle 61"/>
            <p:cNvSpPr>
              <a:spLocks noChangeArrowheads="1"/>
            </p:cNvSpPr>
            <p:nvPr/>
          </p:nvSpPr>
          <p:spPr bwMode="auto">
            <a:xfrm>
              <a:off x="4565" y="2495"/>
              <a:ext cx="101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and 1 197 000 employed  </a:t>
              </a:r>
              <a:endParaRPr lang="en-US" altLang="en-US"/>
            </a:p>
          </p:txBody>
        </p:sp>
        <p:sp>
          <p:nvSpPr>
            <p:cNvPr id="18494" name="Rectangle 62"/>
            <p:cNvSpPr>
              <a:spLocks noChangeArrowheads="1"/>
            </p:cNvSpPr>
            <p:nvPr/>
          </p:nvSpPr>
          <p:spPr bwMode="auto">
            <a:xfrm>
              <a:off x="4507" y="2610"/>
              <a:ext cx="1326"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(Jan-Mar 2018). </a:t>
              </a:r>
              <a:r>
                <a:rPr lang="en-US" altLang="en-US" sz="1200"/>
                <a:t>GDPR 2.7%</a:t>
              </a:r>
            </a:p>
            <a:p>
              <a:pPr defTabSz="914400" eaLnBrk="1" hangingPunct="1"/>
              <a:r>
                <a:rPr lang="en-US" altLang="en-US" sz="1200"/>
                <a:t>Contribution to SA GDP 7.5%</a:t>
              </a:r>
            </a:p>
          </p:txBody>
        </p:sp>
        <p:sp>
          <p:nvSpPr>
            <p:cNvPr id="18495" name="Rectangle 63"/>
            <p:cNvSpPr>
              <a:spLocks noChangeArrowheads="1"/>
            </p:cNvSpPr>
            <p:nvPr/>
          </p:nvSpPr>
          <p:spPr bwMode="auto">
            <a:xfrm>
              <a:off x="5004" y="1767"/>
              <a:ext cx="20" cy="224"/>
            </a:xfrm>
            <a:prstGeom prst="rect">
              <a:avLst/>
            </a:prstGeom>
            <a:solidFill>
              <a:srgbClr val="000000"/>
            </a:solidFill>
            <a:ln w="0">
              <a:solidFill>
                <a:srgbClr val="000000"/>
              </a:solidFill>
              <a:miter lim="800000"/>
              <a:headEnd/>
              <a:tailEnd/>
            </a:ln>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a:p>
          </p:txBody>
        </p:sp>
        <p:sp>
          <p:nvSpPr>
            <p:cNvPr id="18496" name="Freeform 64"/>
            <p:cNvSpPr>
              <a:spLocks noEditPoints="1"/>
            </p:cNvSpPr>
            <p:nvPr/>
          </p:nvSpPr>
          <p:spPr bwMode="auto">
            <a:xfrm>
              <a:off x="4378" y="1708"/>
              <a:ext cx="657" cy="90"/>
            </a:xfrm>
            <a:custGeom>
              <a:avLst/>
              <a:gdLst>
                <a:gd name="T0" fmla="*/ 0 w 1316"/>
                <a:gd name="T1" fmla="*/ 1 h 180"/>
                <a:gd name="T2" fmla="*/ 0 w 1316"/>
                <a:gd name="T3" fmla="*/ 1 h 180"/>
                <a:gd name="T4" fmla="*/ 0 w 1316"/>
                <a:gd name="T5" fmla="*/ 1 h 180"/>
                <a:gd name="T6" fmla="*/ 0 w 1316"/>
                <a:gd name="T7" fmla="*/ 1 h 180"/>
                <a:gd name="T8" fmla="*/ 0 w 1316"/>
                <a:gd name="T9" fmla="*/ 1 h 180"/>
                <a:gd name="T10" fmla="*/ 0 w 1316"/>
                <a:gd name="T11" fmla="*/ 1 h 180"/>
                <a:gd name="T12" fmla="*/ 0 w 1316"/>
                <a:gd name="T13" fmla="*/ 1 h 180"/>
                <a:gd name="T14" fmla="*/ 0 w 1316"/>
                <a:gd name="T15" fmla="*/ 1 h 180"/>
                <a:gd name="T16" fmla="*/ 0 w 1316"/>
                <a:gd name="T17" fmla="*/ 1 h 180"/>
                <a:gd name="T18" fmla="*/ 0 w 1316"/>
                <a:gd name="T19" fmla="*/ 1 h 180"/>
                <a:gd name="T20" fmla="*/ 0 w 1316"/>
                <a:gd name="T21" fmla="*/ 1 h 180"/>
                <a:gd name="T22" fmla="*/ 0 w 1316"/>
                <a:gd name="T23" fmla="*/ 1 h 180"/>
                <a:gd name="T24" fmla="*/ 0 w 1316"/>
                <a:gd name="T25" fmla="*/ 1 h 180"/>
                <a:gd name="T26" fmla="*/ 0 w 1316"/>
                <a:gd name="T27" fmla="*/ 1 h 180"/>
                <a:gd name="T28" fmla="*/ 0 w 1316"/>
                <a:gd name="T29" fmla="*/ 1 h 180"/>
                <a:gd name="T30" fmla="*/ 0 w 1316"/>
                <a:gd name="T31" fmla="*/ 1 h 180"/>
                <a:gd name="T32" fmla="*/ 0 w 1316"/>
                <a:gd name="T33" fmla="*/ 1 h 180"/>
                <a:gd name="T34" fmla="*/ 0 w 1316"/>
                <a:gd name="T35" fmla="*/ 1 h 180"/>
                <a:gd name="T36" fmla="*/ 0 w 1316"/>
                <a:gd name="T37" fmla="*/ 1 h 180"/>
                <a:gd name="T38" fmla="*/ 0 w 1316"/>
                <a:gd name="T39" fmla="*/ 1 h 180"/>
                <a:gd name="T40" fmla="*/ 0 w 1316"/>
                <a:gd name="T41" fmla="*/ 1 h 180"/>
                <a:gd name="T42" fmla="*/ 0 w 1316"/>
                <a:gd name="T43" fmla="*/ 1 h 180"/>
                <a:gd name="T44" fmla="*/ 0 w 1316"/>
                <a:gd name="T45" fmla="*/ 1 h 180"/>
                <a:gd name="T46" fmla="*/ 0 w 1316"/>
                <a:gd name="T47" fmla="*/ 1 h 180"/>
                <a:gd name="T48" fmla="*/ 0 w 1316"/>
                <a:gd name="T49" fmla="*/ 1 h 180"/>
                <a:gd name="T50" fmla="*/ 0 w 1316"/>
                <a:gd name="T51" fmla="*/ 0 h 180"/>
                <a:gd name="T52" fmla="*/ 0 w 1316"/>
                <a:gd name="T53" fmla="*/ 0 h 180"/>
                <a:gd name="T54" fmla="*/ 0 w 1316"/>
                <a:gd name="T55" fmla="*/ 1 h 180"/>
                <a:gd name="T56" fmla="*/ 0 w 1316"/>
                <a:gd name="T57" fmla="*/ 1 h 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16" h="180">
                  <a:moveTo>
                    <a:pt x="1316" y="71"/>
                  </a:moveTo>
                  <a:lnTo>
                    <a:pt x="41" y="71"/>
                  </a:lnTo>
                  <a:lnTo>
                    <a:pt x="41" y="111"/>
                  </a:lnTo>
                  <a:lnTo>
                    <a:pt x="1316" y="111"/>
                  </a:lnTo>
                  <a:lnTo>
                    <a:pt x="1316" y="71"/>
                  </a:lnTo>
                  <a:close/>
                  <a:moveTo>
                    <a:pt x="152" y="2"/>
                  </a:moveTo>
                  <a:lnTo>
                    <a:pt x="0" y="90"/>
                  </a:lnTo>
                  <a:lnTo>
                    <a:pt x="152" y="178"/>
                  </a:lnTo>
                  <a:lnTo>
                    <a:pt x="160" y="180"/>
                  </a:lnTo>
                  <a:lnTo>
                    <a:pt x="167" y="180"/>
                  </a:lnTo>
                  <a:lnTo>
                    <a:pt x="173" y="176"/>
                  </a:lnTo>
                  <a:lnTo>
                    <a:pt x="179" y="171"/>
                  </a:lnTo>
                  <a:lnTo>
                    <a:pt x="183" y="163"/>
                  </a:lnTo>
                  <a:lnTo>
                    <a:pt x="181" y="155"/>
                  </a:lnTo>
                  <a:lnTo>
                    <a:pt x="179" y="150"/>
                  </a:lnTo>
                  <a:lnTo>
                    <a:pt x="171" y="144"/>
                  </a:lnTo>
                  <a:lnTo>
                    <a:pt x="50" y="73"/>
                  </a:lnTo>
                  <a:lnTo>
                    <a:pt x="50" y="107"/>
                  </a:lnTo>
                  <a:lnTo>
                    <a:pt x="171" y="38"/>
                  </a:lnTo>
                  <a:lnTo>
                    <a:pt x="179" y="32"/>
                  </a:lnTo>
                  <a:lnTo>
                    <a:pt x="181" y="25"/>
                  </a:lnTo>
                  <a:lnTo>
                    <a:pt x="183" y="17"/>
                  </a:lnTo>
                  <a:lnTo>
                    <a:pt x="179" y="9"/>
                  </a:lnTo>
                  <a:lnTo>
                    <a:pt x="173" y="4"/>
                  </a:lnTo>
                  <a:lnTo>
                    <a:pt x="167" y="0"/>
                  </a:lnTo>
                  <a:lnTo>
                    <a:pt x="160" y="0"/>
                  </a:lnTo>
                  <a:lnTo>
                    <a:pt x="152" y="2"/>
                  </a:lnTo>
                  <a:close/>
                </a:path>
              </a:pathLst>
            </a:custGeom>
            <a:solidFill>
              <a:srgbClr val="000000"/>
            </a:solidFill>
            <a:ln w="0">
              <a:solidFill>
                <a:srgbClr val="000000"/>
              </a:solidFill>
              <a:prstDash val="solid"/>
              <a:round/>
              <a:headEnd/>
              <a:tailEnd/>
            </a:ln>
          </p:spPr>
          <p:txBody>
            <a:bodyPr/>
            <a:lstStyle/>
            <a:p>
              <a:endParaRPr lang="en-ZA"/>
            </a:p>
          </p:txBody>
        </p:sp>
        <p:sp>
          <p:nvSpPr>
            <p:cNvPr id="18497" name="Rectangle 65"/>
            <p:cNvSpPr>
              <a:spLocks noChangeArrowheads="1"/>
            </p:cNvSpPr>
            <p:nvPr/>
          </p:nvSpPr>
          <p:spPr bwMode="auto">
            <a:xfrm>
              <a:off x="99" y="3684"/>
              <a:ext cx="2247" cy="698"/>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a:solidFill>
                  <a:srgbClr val="FF0000"/>
                </a:solidFill>
              </a:endParaRPr>
            </a:p>
          </p:txBody>
        </p:sp>
        <p:sp>
          <p:nvSpPr>
            <p:cNvPr id="18498" name="Freeform 66"/>
            <p:cNvSpPr>
              <a:spLocks noEditPoints="1"/>
            </p:cNvSpPr>
            <p:nvPr/>
          </p:nvSpPr>
          <p:spPr bwMode="auto">
            <a:xfrm>
              <a:off x="57" y="3669"/>
              <a:ext cx="2320" cy="704"/>
            </a:xfrm>
            <a:custGeom>
              <a:avLst/>
              <a:gdLst>
                <a:gd name="T0" fmla="*/ 0 w 4639"/>
                <a:gd name="T1" fmla="*/ 1 h 1407"/>
                <a:gd name="T2" fmla="*/ 1 w 4639"/>
                <a:gd name="T3" fmla="*/ 1 h 1407"/>
                <a:gd name="T4" fmla="*/ 1 w 4639"/>
                <a:gd name="T5" fmla="*/ 0 h 1407"/>
                <a:gd name="T6" fmla="*/ 1 w 4639"/>
                <a:gd name="T7" fmla="*/ 0 h 1407"/>
                <a:gd name="T8" fmla="*/ 1 w 4639"/>
                <a:gd name="T9" fmla="*/ 1 h 1407"/>
                <a:gd name="T10" fmla="*/ 1 w 4639"/>
                <a:gd name="T11" fmla="*/ 1 h 1407"/>
                <a:gd name="T12" fmla="*/ 1 w 4639"/>
                <a:gd name="T13" fmla="*/ 1 h 1407"/>
                <a:gd name="T14" fmla="*/ 1 w 4639"/>
                <a:gd name="T15" fmla="*/ 1 h 1407"/>
                <a:gd name="T16" fmla="*/ 1 w 4639"/>
                <a:gd name="T17" fmla="*/ 1 h 1407"/>
                <a:gd name="T18" fmla="*/ 1 w 4639"/>
                <a:gd name="T19" fmla="*/ 1 h 1407"/>
                <a:gd name="T20" fmla="*/ 1 w 4639"/>
                <a:gd name="T21" fmla="*/ 1 h 1407"/>
                <a:gd name="T22" fmla="*/ 0 w 4639"/>
                <a:gd name="T23" fmla="*/ 1 h 1407"/>
                <a:gd name="T24" fmla="*/ 0 w 4639"/>
                <a:gd name="T25" fmla="*/ 1 h 1407"/>
                <a:gd name="T26" fmla="*/ 1 w 4639"/>
                <a:gd name="T27" fmla="*/ 1 h 1407"/>
                <a:gd name="T28" fmla="*/ 1 w 4639"/>
                <a:gd name="T29" fmla="*/ 1 h 1407"/>
                <a:gd name="T30" fmla="*/ 1 w 4639"/>
                <a:gd name="T31" fmla="*/ 1 h 1407"/>
                <a:gd name="T32" fmla="*/ 1 w 4639"/>
                <a:gd name="T33" fmla="*/ 1 h 1407"/>
                <a:gd name="T34" fmla="*/ 1 w 4639"/>
                <a:gd name="T35" fmla="*/ 1 h 1407"/>
                <a:gd name="T36" fmla="*/ 1 w 4639"/>
                <a:gd name="T37" fmla="*/ 1 h 1407"/>
                <a:gd name="T38" fmla="*/ 1 w 4639"/>
                <a:gd name="T39" fmla="*/ 1 h 1407"/>
                <a:gd name="T40" fmla="*/ 1 w 4639"/>
                <a:gd name="T41" fmla="*/ 1 h 1407"/>
                <a:gd name="T42" fmla="*/ 1 w 4639"/>
                <a:gd name="T43" fmla="*/ 1 h 14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39" h="1407">
                  <a:moveTo>
                    <a:pt x="0" y="5"/>
                  </a:moveTo>
                  <a:lnTo>
                    <a:pt x="2" y="1"/>
                  </a:lnTo>
                  <a:lnTo>
                    <a:pt x="6" y="0"/>
                  </a:lnTo>
                  <a:lnTo>
                    <a:pt x="4633" y="0"/>
                  </a:lnTo>
                  <a:lnTo>
                    <a:pt x="4637" y="1"/>
                  </a:lnTo>
                  <a:lnTo>
                    <a:pt x="4639" y="5"/>
                  </a:lnTo>
                  <a:lnTo>
                    <a:pt x="4639" y="1401"/>
                  </a:lnTo>
                  <a:lnTo>
                    <a:pt x="4637" y="1405"/>
                  </a:lnTo>
                  <a:lnTo>
                    <a:pt x="4633" y="1407"/>
                  </a:lnTo>
                  <a:lnTo>
                    <a:pt x="6" y="1407"/>
                  </a:lnTo>
                  <a:lnTo>
                    <a:pt x="2" y="1405"/>
                  </a:lnTo>
                  <a:lnTo>
                    <a:pt x="0" y="1401"/>
                  </a:lnTo>
                  <a:lnTo>
                    <a:pt x="0" y="5"/>
                  </a:lnTo>
                  <a:close/>
                  <a:moveTo>
                    <a:pt x="11" y="1401"/>
                  </a:moveTo>
                  <a:lnTo>
                    <a:pt x="6" y="1395"/>
                  </a:lnTo>
                  <a:lnTo>
                    <a:pt x="4633" y="1395"/>
                  </a:lnTo>
                  <a:lnTo>
                    <a:pt x="4627" y="1401"/>
                  </a:lnTo>
                  <a:lnTo>
                    <a:pt x="4627" y="5"/>
                  </a:lnTo>
                  <a:lnTo>
                    <a:pt x="4633" y="11"/>
                  </a:lnTo>
                  <a:lnTo>
                    <a:pt x="6" y="11"/>
                  </a:lnTo>
                  <a:lnTo>
                    <a:pt x="11" y="5"/>
                  </a:lnTo>
                  <a:lnTo>
                    <a:pt x="11" y="1401"/>
                  </a:lnTo>
                  <a:close/>
                </a:path>
              </a:pathLst>
            </a:custGeom>
            <a:solidFill>
              <a:srgbClr val="000000"/>
            </a:solidFill>
            <a:ln w="0">
              <a:solidFill>
                <a:srgbClr val="000000"/>
              </a:solidFill>
              <a:prstDash val="solid"/>
              <a:round/>
              <a:headEnd/>
              <a:tailEnd/>
            </a:ln>
          </p:spPr>
          <p:txBody>
            <a:bodyPr/>
            <a:lstStyle/>
            <a:p>
              <a:endParaRPr lang="en-ZA"/>
            </a:p>
          </p:txBody>
        </p:sp>
        <p:sp>
          <p:nvSpPr>
            <p:cNvPr id="18499" name="Rectangle 67"/>
            <p:cNvSpPr>
              <a:spLocks noChangeArrowheads="1"/>
            </p:cNvSpPr>
            <p:nvPr/>
          </p:nvSpPr>
          <p:spPr bwMode="auto">
            <a:xfrm>
              <a:off x="118" y="3708"/>
              <a:ext cx="96"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3</a:t>
              </a:r>
              <a:endParaRPr lang="en-US" altLang="en-US"/>
            </a:p>
          </p:txBody>
        </p:sp>
        <p:sp>
          <p:nvSpPr>
            <p:cNvPr id="18500" name="Rectangle 68"/>
            <p:cNvSpPr>
              <a:spLocks noChangeArrowheads="1"/>
            </p:cNvSpPr>
            <p:nvPr/>
          </p:nvSpPr>
          <p:spPr bwMode="auto">
            <a:xfrm>
              <a:off x="172" y="3707"/>
              <a:ext cx="85"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800">
                  <a:solidFill>
                    <a:srgbClr val="000000"/>
                  </a:solidFill>
                </a:rPr>
                <a:t>rd</a:t>
              </a:r>
              <a:endParaRPr lang="en-US" altLang="en-US"/>
            </a:p>
          </p:txBody>
        </p:sp>
        <p:sp>
          <p:nvSpPr>
            <p:cNvPr id="18501" name="Rectangle 69"/>
            <p:cNvSpPr>
              <a:spLocks noChangeArrowheads="1"/>
            </p:cNvSpPr>
            <p:nvPr/>
          </p:nvSpPr>
          <p:spPr bwMode="auto">
            <a:xfrm>
              <a:off x="255" y="3708"/>
              <a:ext cx="357"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largest </a:t>
              </a:r>
              <a:endParaRPr lang="en-US" altLang="en-US"/>
            </a:p>
          </p:txBody>
        </p:sp>
        <p:sp>
          <p:nvSpPr>
            <p:cNvPr id="18502" name="Rectangle 70"/>
            <p:cNvSpPr>
              <a:spLocks noChangeArrowheads="1"/>
            </p:cNvSpPr>
            <p:nvPr/>
          </p:nvSpPr>
          <p:spPr bwMode="auto">
            <a:xfrm>
              <a:off x="569" y="3708"/>
              <a:ext cx="74"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a:t>
              </a:r>
              <a:endParaRPr lang="en-US" altLang="en-US"/>
            </a:p>
          </p:txBody>
        </p:sp>
        <p:sp>
          <p:nvSpPr>
            <p:cNvPr id="18503" name="Rectangle 71"/>
            <p:cNvSpPr>
              <a:spLocks noChangeArrowheads="1"/>
            </p:cNvSpPr>
            <p:nvPr/>
          </p:nvSpPr>
          <p:spPr bwMode="auto">
            <a:xfrm>
              <a:off x="628" y="3708"/>
              <a:ext cx="141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SA economy with 6 510 300 people </a:t>
              </a:r>
              <a:endParaRPr lang="en-US" altLang="en-US"/>
            </a:p>
          </p:txBody>
        </p:sp>
        <p:sp>
          <p:nvSpPr>
            <p:cNvPr id="18504" name="Rectangle 72"/>
            <p:cNvSpPr>
              <a:spLocks noChangeArrowheads="1"/>
            </p:cNvSpPr>
            <p:nvPr/>
          </p:nvSpPr>
          <p:spPr bwMode="auto">
            <a:xfrm>
              <a:off x="118" y="3823"/>
              <a:ext cx="764"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living in 129 462 </a:t>
              </a:r>
              <a:endParaRPr lang="en-US" altLang="en-US"/>
            </a:p>
          </p:txBody>
        </p:sp>
        <p:sp>
          <p:nvSpPr>
            <p:cNvPr id="18505" name="Rectangle 73"/>
            <p:cNvSpPr>
              <a:spLocks noChangeArrowheads="1"/>
            </p:cNvSpPr>
            <p:nvPr/>
          </p:nvSpPr>
          <p:spPr bwMode="auto">
            <a:xfrm>
              <a:off x="835" y="3823"/>
              <a:ext cx="143"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sq</a:t>
              </a:r>
              <a:endParaRPr lang="en-US" altLang="en-US"/>
            </a:p>
          </p:txBody>
        </p:sp>
        <p:sp>
          <p:nvSpPr>
            <p:cNvPr id="18506" name="Rectangle 74"/>
            <p:cNvSpPr>
              <a:spLocks noChangeArrowheads="1"/>
            </p:cNvSpPr>
            <p:nvPr/>
          </p:nvSpPr>
          <p:spPr bwMode="auto">
            <a:xfrm>
              <a:off x="963" y="3823"/>
              <a:ext cx="1019"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km, 2 530 000 employed, </a:t>
              </a:r>
              <a:endParaRPr lang="en-US" altLang="en-US"/>
            </a:p>
          </p:txBody>
        </p:sp>
        <p:sp>
          <p:nvSpPr>
            <p:cNvPr id="18507" name="Rectangle 75"/>
            <p:cNvSpPr>
              <a:spLocks noChangeArrowheads="1"/>
            </p:cNvSpPr>
            <p:nvPr/>
          </p:nvSpPr>
          <p:spPr bwMode="auto">
            <a:xfrm>
              <a:off x="118" y="3938"/>
              <a:ext cx="200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19.7 % unemployment rate (620 000 unemployed) </a:t>
              </a:r>
              <a:endParaRPr lang="en-US" altLang="en-US"/>
            </a:p>
          </p:txBody>
        </p:sp>
        <p:sp>
          <p:nvSpPr>
            <p:cNvPr id="18508" name="Rectangle 76"/>
            <p:cNvSpPr>
              <a:spLocks noChangeArrowheads="1"/>
            </p:cNvSpPr>
            <p:nvPr/>
          </p:nvSpPr>
          <p:spPr bwMode="auto">
            <a:xfrm>
              <a:off x="99" y="4054"/>
              <a:ext cx="206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(Jan-Mar 2018). </a:t>
              </a:r>
              <a:r>
                <a:rPr lang="en-US" altLang="en-US" sz="1200"/>
                <a:t>GDPR 1.9% contribution to SA GDP 13.6% </a:t>
              </a:r>
            </a:p>
          </p:txBody>
        </p:sp>
        <p:sp>
          <p:nvSpPr>
            <p:cNvPr id="18509" name="Freeform 77"/>
            <p:cNvSpPr>
              <a:spLocks noEditPoints="1"/>
            </p:cNvSpPr>
            <p:nvPr/>
          </p:nvSpPr>
          <p:spPr bwMode="auto">
            <a:xfrm>
              <a:off x="2018" y="3332"/>
              <a:ext cx="58" cy="356"/>
            </a:xfrm>
            <a:custGeom>
              <a:avLst/>
              <a:gdLst>
                <a:gd name="T0" fmla="*/ 0 w 181"/>
                <a:gd name="T1" fmla="*/ 0 h 641"/>
                <a:gd name="T2" fmla="*/ 0 w 181"/>
                <a:gd name="T3" fmla="*/ 0 h 641"/>
                <a:gd name="T4" fmla="*/ 0 w 181"/>
                <a:gd name="T5" fmla="*/ 0 h 641"/>
                <a:gd name="T6" fmla="*/ 0 w 181"/>
                <a:gd name="T7" fmla="*/ 0 h 641"/>
                <a:gd name="T8" fmla="*/ 0 w 181"/>
                <a:gd name="T9" fmla="*/ 0 h 641"/>
                <a:gd name="T10" fmla="*/ 0 w 181"/>
                <a:gd name="T11" fmla="*/ 0 h 641"/>
                <a:gd name="T12" fmla="*/ 0 w 181"/>
                <a:gd name="T13" fmla="*/ 0 h 641"/>
                <a:gd name="T14" fmla="*/ 0 w 181"/>
                <a:gd name="T15" fmla="*/ 0 h 641"/>
                <a:gd name="T16" fmla="*/ 0 w 181"/>
                <a:gd name="T17" fmla="*/ 0 h 641"/>
                <a:gd name="T18" fmla="*/ 0 w 181"/>
                <a:gd name="T19" fmla="*/ 0 h 641"/>
                <a:gd name="T20" fmla="*/ 0 w 181"/>
                <a:gd name="T21" fmla="*/ 0 h 641"/>
                <a:gd name="T22" fmla="*/ 0 w 181"/>
                <a:gd name="T23" fmla="*/ 0 h 641"/>
                <a:gd name="T24" fmla="*/ 0 w 181"/>
                <a:gd name="T25" fmla="*/ 0 h 641"/>
                <a:gd name="T26" fmla="*/ 0 w 181"/>
                <a:gd name="T27" fmla="*/ 0 h 641"/>
                <a:gd name="T28" fmla="*/ 0 w 181"/>
                <a:gd name="T29" fmla="*/ 0 h 641"/>
                <a:gd name="T30" fmla="*/ 0 w 181"/>
                <a:gd name="T31" fmla="*/ 0 h 641"/>
                <a:gd name="T32" fmla="*/ 0 w 181"/>
                <a:gd name="T33" fmla="*/ 0 h 641"/>
                <a:gd name="T34" fmla="*/ 0 w 181"/>
                <a:gd name="T35" fmla="*/ 0 h 641"/>
                <a:gd name="T36" fmla="*/ 0 w 181"/>
                <a:gd name="T37" fmla="*/ 0 h 641"/>
                <a:gd name="T38" fmla="*/ 0 w 181"/>
                <a:gd name="T39" fmla="*/ 0 h 641"/>
                <a:gd name="T40" fmla="*/ 0 w 181"/>
                <a:gd name="T41" fmla="*/ 0 h 641"/>
                <a:gd name="T42" fmla="*/ 0 w 181"/>
                <a:gd name="T43" fmla="*/ 0 h 641"/>
                <a:gd name="T44" fmla="*/ 0 w 181"/>
                <a:gd name="T45" fmla="*/ 0 h 641"/>
                <a:gd name="T46" fmla="*/ 0 w 181"/>
                <a:gd name="T47" fmla="*/ 0 h 641"/>
                <a:gd name="T48" fmla="*/ 0 w 181"/>
                <a:gd name="T49" fmla="*/ 0 h 641"/>
                <a:gd name="T50" fmla="*/ 0 w 181"/>
                <a:gd name="T51" fmla="*/ 0 h 641"/>
                <a:gd name="T52" fmla="*/ 0 w 181"/>
                <a:gd name="T53" fmla="*/ 0 h 641"/>
                <a:gd name="T54" fmla="*/ 0 w 181"/>
                <a:gd name="T55" fmla="*/ 0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641">
                  <a:moveTo>
                    <a:pt x="112" y="641"/>
                  </a:moveTo>
                  <a:lnTo>
                    <a:pt x="112" y="40"/>
                  </a:lnTo>
                  <a:lnTo>
                    <a:pt x="71" y="40"/>
                  </a:lnTo>
                  <a:lnTo>
                    <a:pt x="71" y="641"/>
                  </a:lnTo>
                  <a:lnTo>
                    <a:pt x="112" y="641"/>
                  </a:lnTo>
                  <a:close/>
                  <a:moveTo>
                    <a:pt x="179" y="152"/>
                  </a:moveTo>
                  <a:lnTo>
                    <a:pt x="91" y="0"/>
                  </a:lnTo>
                  <a:lnTo>
                    <a:pt x="2" y="152"/>
                  </a:lnTo>
                  <a:lnTo>
                    <a:pt x="0" y="159"/>
                  </a:lnTo>
                  <a:lnTo>
                    <a:pt x="0" y="167"/>
                  </a:lnTo>
                  <a:lnTo>
                    <a:pt x="4" y="173"/>
                  </a:lnTo>
                  <a:lnTo>
                    <a:pt x="10" y="179"/>
                  </a:lnTo>
                  <a:lnTo>
                    <a:pt x="18" y="181"/>
                  </a:lnTo>
                  <a:lnTo>
                    <a:pt x="25" y="181"/>
                  </a:lnTo>
                  <a:lnTo>
                    <a:pt x="33" y="177"/>
                  </a:lnTo>
                  <a:lnTo>
                    <a:pt x="37" y="171"/>
                  </a:lnTo>
                  <a:lnTo>
                    <a:pt x="108" y="50"/>
                  </a:lnTo>
                  <a:lnTo>
                    <a:pt x="73" y="50"/>
                  </a:lnTo>
                  <a:lnTo>
                    <a:pt x="144" y="171"/>
                  </a:lnTo>
                  <a:lnTo>
                    <a:pt x="150" y="177"/>
                  </a:lnTo>
                  <a:lnTo>
                    <a:pt x="156" y="181"/>
                  </a:lnTo>
                  <a:lnTo>
                    <a:pt x="164" y="181"/>
                  </a:lnTo>
                  <a:lnTo>
                    <a:pt x="171" y="179"/>
                  </a:lnTo>
                  <a:lnTo>
                    <a:pt x="177" y="173"/>
                  </a:lnTo>
                  <a:lnTo>
                    <a:pt x="181" y="167"/>
                  </a:lnTo>
                  <a:lnTo>
                    <a:pt x="181" y="159"/>
                  </a:lnTo>
                  <a:lnTo>
                    <a:pt x="179" y="152"/>
                  </a:lnTo>
                  <a:close/>
                </a:path>
              </a:pathLst>
            </a:custGeom>
            <a:solidFill>
              <a:srgbClr val="000000"/>
            </a:solidFill>
            <a:ln w="0">
              <a:solidFill>
                <a:srgbClr val="000000"/>
              </a:solidFill>
              <a:prstDash val="solid"/>
              <a:round/>
              <a:headEnd/>
              <a:tailEnd/>
            </a:ln>
          </p:spPr>
          <p:txBody>
            <a:bodyPr/>
            <a:lstStyle/>
            <a:p>
              <a:endParaRPr lang="en-ZA"/>
            </a:p>
          </p:txBody>
        </p:sp>
        <p:sp>
          <p:nvSpPr>
            <p:cNvPr id="18510" name="Rectangle 78"/>
            <p:cNvSpPr>
              <a:spLocks noChangeArrowheads="1"/>
            </p:cNvSpPr>
            <p:nvPr/>
          </p:nvSpPr>
          <p:spPr bwMode="auto">
            <a:xfrm>
              <a:off x="3687" y="2740"/>
              <a:ext cx="21" cy="769"/>
            </a:xfrm>
            <a:prstGeom prst="rect">
              <a:avLst/>
            </a:prstGeom>
            <a:solidFill>
              <a:srgbClr val="000000"/>
            </a:solidFill>
            <a:ln w="0">
              <a:solidFill>
                <a:srgbClr val="000000"/>
              </a:solidFill>
              <a:miter lim="800000"/>
              <a:headEnd/>
              <a:tailEnd/>
            </a:ln>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a:p>
          </p:txBody>
        </p:sp>
        <p:sp>
          <p:nvSpPr>
            <p:cNvPr id="18511" name="Freeform 79"/>
            <p:cNvSpPr>
              <a:spLocks noEditPoints="1"/>
            </p:cNvSpPr>
            <p:nvPr/>
          </p:nvSpPr>
          <p:spPr bwMode="auto">
            <a:xfrm>
              <a:off x="3461" y="2695"/>
              <a:ext cx="237" cy="90"/>
            </a:xfrm>
            <a:custGeom>
              <a:avLst/>
              <a:gdLst>
                <a:gd name="T0" fmla="*/ 1 w 474"/>
                <a:gd name="T1" fmla="*/ 1 h 180"/>
                <a:gd name="T2" fmla="*/ 1 w 474"/>
                <a:gd name="T3" fmla="*/ 1 h 180"/>
                <a:gd name="T4" fmla="*/ 1 w 474"/>
                <a:gd name="T5" fmla="*/ 1 h 180"/>
                <a:gd name="T6" fmla="*/ 1 w 474"/>
                <a:gd name="T7" fmla="*/ 1 h 180"/>
                <a:gd name="T8" fmla="*/ 1 w 474"/>
                <a:gd name="T9" fmla="*/ 1 h 180"/>
                <a:gd name="T10" fmla="*/ 1 w 474"/>
                <a:gd name="T11" fmla="*/ 1 h 180"/>
                <a:gd name="T12" fmla="*/ 0 w 474"/>
                <a:gd name="T13" fmla="*/ 1 h 180"/>
                <a:gd name="T14" fmla="*/ 1 w 474"/>
                <a:gd name="T15" fmla="*/ 1 h 180"/>
                <a:gd name="T16" fmla="*/ 1 w 474"/>
                <a:gd name="T17" fmla="*/ 1 h 180"/>
                <a:gd name="T18" fmla="*/ 1 w 474"/>
                <a:gd name="T19" fmla="*/ 1 h 180"/>
                <a:gd name="T20" fmla="*/ 1 w 474"/>
                <a:gd name="T21" fmla="*/ 1 h 180"/>
                <a:gd name="T22" fmla="*/ 1 w 474"/>
                <a:gd name="T23" fmla="*/ 1 h 180"/>
                <a:gd name="T24" fmla="*/ 1 w 474"/>
                <a:gd name="T25" fmla="*/ 1 h 180"/>
                <a:gd name="T26" fmla="*/ 1 w 474"/>
                <a:gd name="T27" fmla="*/ 1 h 180"/>
                <a:gd name="T28" fmla="*/ 1 w 474"/>
                <a:gd name="T29" fmla="*/ 1 h 180"/>
                <a:gd name="T30" fmla="*/ 1 w 474"/>
                <a:gd name="T31" fmla="*/ 1 h 180"/>
                <a:gd name="T32" fmla="*/ 1 w 474"/>
                <a:gd name="T33" fmla="*/ 1 h 180"/>
                <a:gd name="T34" fmla="*/ 1 w 474"/>
                <a:gd name="T35" fmla="*/ 1 h 180"/>
                <a:gd name="T36" fmla="*/ 1 w 474"/>
                <a:gd name="T37" fmla="*/ 1 h 180"/>
                <a:gd name="T38" fmla="*/ 1 w 474"/>
                <a:gd name="T39" fmla="*/ 1 h 180"/>
                <a:gd name="T40" fmla="*/ 1 w 474"/>
                <a:gd name="T41" fmla="*/ 1 h 180"/>
                <a:gd name="T42" fmla="*/ 1 w 474"/>
                <a:gd name="T43" fmla="*/ 1 h 180"/>
                <a:gd name="T44" fmla="*/ 1 w 474"/>
                <a:gd name="T45" fmla="*/ 1 h 180"/>
                <a:gd name="T46" fmla="*/ 1 w 474"/>
                <a:gd name="T47" fmla="*/ 1 h 180"/>
                <a:gd name="T48" fmla="*/ 1 w 474"/>
                <a:gd name="T49" fmla="*/ 1 h 180"/>
                <a:gd name="T50" fmla="*/ 1 w 474"/>
                <a:gd name="T51" fmla="*/ 0 h 180"/>
                <a:gd name="T52" fmla="*/ 1 w 474"/>
                <a:gd name="T53" fmla="*/ 0 h 180"/>
                <a:gd name="T54" fmla="*/ 1 w 474"/>
                <a:gd name="T55" fmla="*/ 1 h 180"/>
                <a:gd name="T56" fmla="*/ 1 w 474"/>
                <a:gd name="T57" fmla="*/ 1 h 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4" h="180">
                  <a:moveTo>
                    <a:pt x="474" y="71"/>
                  </a:moveTo>
                  <a:lnTo>
                    <a:pt x="40" y="71"/>
                  </a:lnTo>
                  <a:lnTo>
                    <a:pt x="40" y="111"/>
                  </a:lnTo>
                  <a:lnTo>
                    <a:pt x="474" y="111"/>
                  </a:lnTo>
                  <a:lnTo>
                    <a:pt x="474" y="71"/>
                  </a:lnTo>
                  <a:close/>
                  <a:moveTo>
                    <a:pt x="151" y="2"/>
                  </a:moveTo>
                  <a:lnTo>
                    <a:pt x="0" y="90"/>
                  </a:lnTo>
                  <a:lnTo>
                    <a:pt x="151" y="178"/>
                  </a:lnTo>
                  <a:lnTo>
                    <a:pt x="159" y="180"/>
                  </a:lnTo>
                  <a:lnTo>
                    <a:pt x="167" y="180"/>
                  </a:lnTo>
                  <a:lnTo>
                    <a:pt x="173" y="176"/>
                  </a:lnTo>
                  <a:lnTo>
                    <a:pt x="178" y="171"/>
                  </a:lnTo>
                  <a:lnTo>
                    <a:pt x="180" y="163"/>
                  </a:lnTo>
                  <a:lnTo>
                    <a:pt x="180" y="155"/>
                  </a:lnTo>
                  <a:lnTo>
                    <a:pt x="176" y="149"/>
                  </a:lnTo>
                  <a:lnTo>
                    <a:pt x="171" y="144"/>
                  </a:lnTo>
                  <a:lnTo>
                    <a:pt x="50" y="73"/>
                  </a:lnTo>
                  <a:lnTo>
                    <a:pt x="50" y="107"/>
                  </a:lnTo>
                  <a:lnTo>
                    <a:pt x="171" y="36"/>
                  </a:lnTo>
                  <a:lnTo>
                    <a:pt x="176" y="32"/>
                  </a:lnTo>
                  <a:lnTo>
                    <a:pt x="180" y="25"/>
                  </a:lnTo>
                  <a:lnTo>
                    <a:pt x="180" y="17"/>
                  </a:lnTo>
                  <a:lnTo>
                    <a:pt x="178" y="9"/>
                  </a:lnTo>
                  <a:lnTo>
                    <a:pt x="173" y="3"/>
                  </a:lnTo>
                  <a:lnTo>
                    <a:pt x="167" y="0"/>
                  </a:lnTo>
                  <a:lnTo>
                    <a:pt x="159" y="0"/>
                  </a:lnTo>
                  <a:lnTo>
                    <a:pt x="151" y="2"/>
                  </a:lnTo>
                  <a:close/>
                </a:path>
              </a:pathLst>
            </a:custGeom>
            <a:solidFill>
              <a:srgbClr val="000000"/>
            </a:solidFill>
            <a:ln w="0">
              <a:solidFill>
                <a:srgbClr val="000000"/>
              </a:solidFill>
              <a:prstDash val="solid"/>
              <a:round/>
              <a:headEnd/>
              <a:tailEnd/>
            </a:ln>
          </p:spPr>
          <p:txBody>
            <a:bodyPr/>
            <a:lstStyle/>
            <a:p>
              <a:endParaRPr lang="en-ZA"/>
            </a:p>
          </p:txBody>
        </p:sp>
        <p:sp>
          <p:nvSpPr>
            <p:cNvPr id="18512" name="Rectangle 80"/>
            <p:cNvSpPr>
              <a:spLocks noChangeArrowheads="1"/>
            </p:cNvSpPr>
            <p:nvPr/>
          </p:nvSpPr>
          <p:spPr bwMode="auto">
            <a:xfrm>
              <a:off x="2550" y="3459"/>
              <a:ext cx="1380" cy="870"/>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a:p>
          </p:txBody>
        </p:sp>
        <p:sp>
          <p:nvSpPr>
            <p:cNvPr id="18513" name="Freeform 81"/>
            <p:cNvSpPr>
              <a:spLocks noEditPoints="1"/>
            </p:cNvSpPr>
            <p:nvPr/>
          </p:nvSpPr>
          <p:spPr bwMode="auto">
            <a:xfrm>
              <a:off x="2572" y="3434"/>
              <a:ext cx="1368" cy="895"/>
            </a:xfrm>
            <a:custGeom>
              <a:avLst/>
              <a:gdLst>
                <a:gd name="T0" fmla="*/ 0 w 2481"/>
                <a:gd name="T1" fmla="*/ 0 h 1525"/>
                <a:gd name="T2" fmla="*/ 0 w 2481"/>
                <a:gd name="T3" fmla="*/ 0 h 1525"/>
                <a:gd name="T4" fmla="*/ 0 w 2481"/>
                <a:gd name="T5" fmla="*/ 0 h 1525"/>
                <a:gd name="T6" fmla="*/ 0 w 2481"/>
                <a:gd name="T7" fmla="*/ 0 h 1525"/>
                <a:gd name="T8" fmla="*/ 0 w 2481"/>
                <a:gd name="T9" fmla="*/ 0 h 1525"/>
                <a:gd name="T10" fmla="*/ 0 w 2481"/>
                <a:gd name="T11" fmla="*/ 0 h 1525"/>
                <a:gd name="T12" fmla="*/ 0 w 2481"/>
                <a:gd name="T13" fmla="*/ 0 h 1525"/>
                <a:gd name="T14" fmla="*/ 0 w 2481"/>
                <a:gd name="T15" fmla="*/ 0 h 1525"/>
                <a:gd name="T16" fmla="*/ 0 w 2481"/>
                <a:gd name="T17" fmla="*/ 0 h 1525"/>
                <a:gd name="T18" fmla="*/ 0 w 2481"/>
                <a:gd name="T19" fmla="*/ 0 h 1525"/>
                <a:gd name="T20" fmla="*/ 0 w 2481"/>
                <a:gd name="T21" fmla="*/ 0 h 1525"/>
                <a:gd name="T22" fmla="*/ 0 w 2481"/>
                <a:gd name="T23" fmla="*/ 0 h 1525"/>
                <a:gd name="T24" fmla="*/ 0 w 2481"/>
                <a:gd name="T25" fmla="*/ 0 h 1525"/>
                <a:gd name="T26" fmla="*/ 0 w 2481"/>
                <a:gd name="T27" fmla="*/ 0 h 1525"/>
                <a:gd name="T28" fmla="*/ 0 w 2481"/>
                <a:gd name="T29" fmla="*/ 0 h 1525"/>
                <a:gd name="T30" fmla="*/ 0 w 2481"/>
                <a:gd name="T31" fmla="*/ 0 h 1525"/>
                <a:gd name="T32" fmla="*/ 0 w 2481"/>
                <a:gd name="T33" fmla="*/ 0 h 1525"/>
                <a:gd name="T34" fmla="*/ 0 w 2481"/>
                <a:gd name="T35" fmla="*/ 0 h 1525"/>
                <a:gd name="T36" fmla="*/ 0 w 2481"/>
                <a:gd name="T37" fmla="*/ 0 h 1525"/>
                <a:gd name="T38" fmla="*/ 0 w 2481"/>
                <a:gd name="T39" fmla="*/ 0 h 1525"/>
                <a:gd name="T40" fmla="*/ 0 w 2481"/>
                <a:gd name="T41" fmla="*/ 0 h 1525"/>
                <a:gd name="T42" fmla="*/ 0 w 2481"/>
                <a:gd name="T43" fmla="*/ 0 h 15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81" h="1525">
                  <a:moveTo>
                    <a:pt x="0" y="6"/>
                  </a:moveTo>
                  <a:lnTo>
                    <a:pt x="2" y="2"/>
                  </a:lnTo>
                  <a:lnTo>
                    <a:pt x="6" y="0"/>
                  </a:lnTo>
                  <a:lnTo>
                    <a:pt x="2475" y="0"/>
                  </a:lnTo>
                  <a:lnTo>
                    <a:pt x="2479" y="2"/>
                  </a:lnTo>
                  <a:lnTo>
                    <a:pt x="2481" y="6"/>
                  </a:lnTo>
                  <a:lnTo>
                    <a:pt x="2481" y="1519"/>
                  </a:lnTo>
                  <a:lnTo>
                    <a:pt x="2479" y="1523"/>
                  </a:lnTo>
                  <a:lnTo>
                    <a:pt x="2475" y="1525"/>
                  </a:lnTo>
                  <a:lnTo>
                    <a:pt x="6" y="1525"/>
                  </a:lnTo>
                  <a:lnTo>
                    <a:pt x="2" y="1523"/>
                  </a:lnTo>
                  <a:lnTo>
                    <a:pt x="0" y="1519"/>
                  </a:lnTo>
                  <a:lnTo>
                    <a:pt x="0" y="6"/>
                  </a:lnTo>
                  <a:close/>
                  <a:moveTo>
                    <a:pt x="12" y="1519"/>
                  </a:moveTo>
                  <a:lnTo>
                    <a:pt x="6" y="1513"/>
                  </a:lnTo>
                  <a:lnTo>
                    <a:pt x="2475" y="1513"/>
                  </a:lnTo>
                  <a:lnTo>
                    <a:pt x="2469" y="1519"/>
                  </a:lnTo>
                  <a:lnTo>
                    <a:pt x="2469" y="6"/>
                  </a:lnTo>
                  <a:lnTo>
                    <a:pt x="2475" y="12"/>
                  </a:lnTo>
                  <a:lnTo>
                    <a:pt x="6" y="12"/>
                  </a:lnTo>
                  <a:lnTo>
                    <a:pt x="12" y="6"/>
                  </a:lnTo>
                  <a:lnTo>
                    <a:pt x="12" y="1519"/>
                  </a:lnTo>
                  <a:close/>
                </a:path>
              </a:pathLst>
            </a:custGeom>
            <a:solidFill>
              <a:srgbClr val="000000"/>
            </a:solidFill>
            <a:ln w="0">
              <a:solidFill>
                <a:srgbClr val="000000"/>
              </a:solidFill>
              <a:prstDash val="solid"/>
              <a:round/>
              <a:headEnd/>
              <a:tailEnd/>
            </a:ln>
          </p:spPr>
          <p:txBody>
            <a:bodyPr/>
            <a:lstStyle/>
            <a:p>
              <a:endParaRPr lang="en-ZA"/>
            </a:p>
          </p:txBody>
        </p:sp>
        <p:sp>
          <p:nvSpPr>
            <p:cNvPr id="18514" name="Rectangle 82"/>
            <p:cNvSpPr>
              <a:spLocks noChangeArrowheads="1"/>
            </p:cNvSpPr>
            <p:nvPr/>
          </p:nvSpPr>
          <p:spPr bwMode="auto">
            <a:xfrm>
              <a:off x="2712" y="3470"/>
              <a:ext cx="579"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Population:  </a:t>
              </a:r>
              <a:endParaRPr lang="en-US" altLang="en-US"/>
            </a:p>
          </p:txBody>
        </p:sp>
        <p:sp>
          <p:nvSpPr>
            <p:cNvPr id="18515" name="Rectangle 83"/>
            <p:cNvSpPr>
              <a:spLocks noChangeArrowheads="1"/>
            </p:cNvSpPr>
            <p:nvPr/>
          </p:nvSpPr>
          <p:spPr bwMode="auto">
            <a:xfrm>
              <a:off x="3271" y="3487"/>
              <a:ext cx="20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a:t>6 498,</a:t>
              </a:r>
            </a:p>
          </p:txBody>
        </p:sp>
        <p:sp>
          <p:nvSpPr>
            <p:cNvPr id="18516" name="Rectangle 84"/>
            <p:cNvSpPr>
              <a:spLocks noChangeArrowheads="1"/>
            </p:cNvSpPr>
            <p:nvPr/>
          </p:nvSpPr>
          <p:spPr bwMode="auto">
            <a:xfrm>
              <a:off x="3484" y="3465"/>
              <a:ext cx="14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latin typeface="Calibri" pitchFamily="34" charset="0"/>
                </a:rPr>
                <a:t>700</a:t>
              </a:r>
              <a:endParaRPr lang="en-US" altLang="en-US"/>
            </a:p>
          </p:txBody>
        </p:sp>
        <p:sp>
          <p:nvSpPr>
            <p:cNvPr id="18517" name="Rectangle 85"/>
            <p:cNvSpPr>
              <a:spLocks noChangeArrowheads="1"/>
            </p:cNvSpPr>
            <p:nvPr/>
          </p:nvSpPr>
          <p:spPr bwMode="auto">
            <a:xfrm>
              <a:off x="2712" y="3585"/>
              <a:ext cx="471"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land area </a:t>
              </a:r>
              <a:endParaRPr lang="en-US" altLang="en-US"/>
            </a:p>
          </p:txBody>
        </p:sp>
        <p:sp>
          <p:nvSpPr>
            <p:cNvPr id="18518" name="Rectangle 86"/>
            <p:cNvSpPr>
              <a:spLocks noChangeArrowheads="1"/>
            </p:cNvSpPr>
            <p:nvPr/>
          </p:nvSpPr>
          <p:spPr bwMode="auto">
            <a:xfrm>
              <a:off x="3137" y="3580"/>
              <a:ext cx="219" cy="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latin typeface="Calibri" pitchFamily="34" charset="0"/>
                </a:rPr>
                <a:t>168 </a:t>
              </a:r>
              <a:endParaRPr lang="en-US" altLang="en-US"/>
            </a:p>
          </p:txBody>
        </p:sp>
        <p:sp>
          <p:nvSpPr>
            <p:cNvPr id="18519" name="Rectangle 87"/>
            <p:cNvSpPr>
              <a:spLocks noChangeArrowheads="1"/>
            </p:cNvSpPr>
            <p:nvPr/>
          </p:nvSpPr>
          <p:spPr bwMode="auto">
            <a:xfrm>
              <a:off x="3306" y="3580"/>
              <a:ext cx="219" cy="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latin typeface="Calibri" pitchFamily="34" charset="0"/>
                </a:rPr>
                <a:t>966 </a:t>
              </a:r>
              <a:endParaRPr lang="en-US" altLang="en-US"/>
            </a:p>
          </p:txBody>
        </p:sp>
        <p:sp>
          <p:nvSpPr>
            <p:cNvPr id="18520" name="Rectangle 88"/>
            <p:cNvSpPr>
              <a:spLocks noChangeArrowheads="1"/>
            </p:cNvSpPr>
            <p:nvPr/>
          </p:nvSpPr>
          <p:spPr bwMode="auto">
            <a:xfrm>
              <a:off x="3475" y="3585"/>
              <a:ext cx="143"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sq</a:t>
              </a:r>
              <a:endParaRPr lang="en-US" altLang="en-US"/>
            </a:p>
          </p:txBody>
        </p:sp>
        <p:sp>
          <p:nvSpPr>
            <p:cNvPr id="18521" name="Rectangle 89"/>
            <p:cNvSpPr>
              <a:spLocks noChangeArrowheads="1"/>
            </p:cNvSpPr>
            <p:nvPr/>
          </p:nvSpPr>
          <p:spPr bwMode="auto">
            <a:xfrm>
              <a:off x="3603" y="3585"/>
              <a:ext cx="225"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km; </a:t>
              </a:r>
              <a:endParaRPr lang="en-US" altLang="en-US"/>
            </a:p>
          </p:txBody>
        </p:sp>
        <p:sp>
          <p:nvSpPr>
            <p:cNvPr id="18522" name="Rectangle 90"/>
            <p:cNvSpPr>
              <a:spLocks noChangeArrowheads="1"/>
            </p:cNvSpPr>
            <p:nvPr/>
          </p:nvSpPr>
          <p:spPr bwMode="auto">
            <a:xfrm>
              <a:off x="2712" y="3703"/>
              <a:ext cx="109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35.6 % unemployment rate </a:t>
              </a:r>
              <a:endParaRPr lang="en-US" altLang="en-US"/>
            </a:p>
          </p:txBody>
        </p:sp>
        <p:sp>
          <p:nvSpPr>
            <p:cNvPr id="18523" name="Rectangle 91"/>
            <p:cNvSpPr>
              <a:spLocks noChangeArrowheads="1"/>
            </p:cNvSpPr>
            <p:nvPr/>
          </p:nvSpPr>
          <p:spPr bwMode="auto">
            <a:xfrm>
              <a:off x="2712" y="3818"/>
              <a:ext cx="911"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771 000 unemployed); </a:t>
              </a:r>
              <a:endParaRPr lang="en-US" altLang="en-US"/>
            </a:p>
          </p:txBody>
        </p:sp>
        <p:sp>
          <p:nvSpPr>
            <p:cNvPr id="18524" name="Rectangle 92"/>
            <p:cNvSpPr>
              <a:spLocks noChangeArrowheads="1"/>
            </p:cNvSpPr>
            <p:nvPr/>
          </p:nvSpPr>
          <p:spPr bwMode="auto">
            <a:xfrm>
              <a:off x="2712" y="3931"/>
              <a:ext cx="230"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and </a:t>
              </a:r>
              <a:endParaRPr lang="en-US" altLang="en-US"/>
            </a:p>
          </p:txBody>
        </p:sp>
        <p:sp>
          <p:nvSpPr>
            <p:cNvPr id="18525" name="Rectangle 93"/>
            <p:cNvSpPr>
              <a:spLocks noChangeArrowheads="1"/>
            </p:cNvSpPr>
            <p:nvPr/>
          </p:nvSpPr>
          <p:spPr bwMode="auto">
            <a:xfrm>
              <a:off x="2901" y="3929"/>
              <a:ext cx="586"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100"/>
                <a:t>1 397</a:t>
              </a:r>
            </a:p>
          </p:txBody>
        </p:sp>
        <p:sp>
          <p:nvSpPr>
            <p:cNvPr id="18526" name="Rectangle 94"/>
            <p:cNvSpPr>
              <a:spLocks noChangeArrowheads="1"/>
            </p:cNvSpPr>
            <p:nvPr/>
          </p:nvSpPr>
          <p:spPr bwMode="auto">
            <a:xfrm>
              <a:off x="3138" y="3926"/>
              <a:ext cx="19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latin typeface="Calibri" pitchFamily="34" charset="0"/>
                </a:rPr>
                <a:t> 000 </a:t>
              </a:r>
              <a:endParaRPr lang="en-US" altLang="en-US"/>
            </a:p>
          </p:txBody>
        </p:sp>
        <p:sp>
          <p:nvSpPr>
            <p:cNvPr id="18527" name="Rectangle 95"/>
            <p:cNvSpPr>
              <a:spLocks noChangeArrowheads="1"/>
            </p:cNvSpPr>
            <p:nvPr/>
          </p:nvSpPr>
          <p:spPr bwMode="auto">
            <a:xfrm>
              <a:off x="3307" y="3931"/>
              <a:ext cx="43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 employed </a:t>
              </a:r>
              <a:endParaRPr lang="en-US" altLang="en-US"/>
            </a:p>
          </p:txBody>
        </p:sp>
        <p:sp>
          <p:nvSpPr>
            <p:cNvPr id="18528" name="Rectangle 96"/>
            <p:cNvSpPr>
              <a:spLocks noChangeArrowheads="1"/>
            </p:cNvSpPr>
            <p:nvPr/>
          </p:nvSpPr>
          <p:spPr bwMode="auto">
            <a:xfrm>
              <a:off x="2712" y="4049"/>
              <a:ext cx="1134"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(Jan-Mar 2018). </a:t>
              </a:r>
              <a:r>
                <a:rPr lang="en-US" altLang="en-US" sz="1200"/>
                <a:t>GDPR 0.9%</a:t>
              </a:r>
            </a:p>
            <a:p>
              <a:pPr defTabSz="914400" eaLnBrk="1" hangingPunct="1"/>
              <a:r>
                <a:rPr lang="en-US" altLang="en-US" sz="1200"/>
                <a:t>Contribution to SA GDP 7.8%</a:t>
              </a:r>
            </a:p>
          </p:txBody>
        </p:sp>
        <p:sp>
          <p:nvSpPr>
            <p:cNvPr id="18529" name="Rectangle 97"/>
            <p:cNvSpPr>
              <a:spLocks noChangeArrowheads="1"/>
            </p:cNvSpPr>
            <p:nvPr/>
          </p:nvSpPr>
          <p:spPr bwMode="auto">
            <a:xfrm>
              <a:off x="354" y="2355"/>
              <a:ext cx="20" cy="452"/>
            </a:xfrm>
            <a:prstGeom prst="rect">
              <a:avLst/>
            </a:prstGeom>
            <a:solidFill>
              <a:srgbClr val="000000"/>
            </a:solidFill>
            <a:ln w="0">
              <a:solidFill>
                <a:srgbClr val="000000"/>
              </a:solidFill>
              <a:miter lim="800000"/>
              <a:headEnd/>
              <a:tailEnd/>
            </a:ln>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a:p>
          </p:txBody>
        </p:sp>
        <p:sp>
          <p:nvSpPr>
            <p:cNvPr id="18530" name="Freeform 98"/>
            <p:cNvSpPr>
              <a:spLocks noEditPoints="1"/>
            </p:cNvSpPr>
            <p:nvPr/>
          </p:nvSpPr>
          <p:spPr bwMode="auto">
            <a:xfrm>
              <a:off x="341" y="2311"/>
              <a:ext cx="2721" cy="90"/>
            </a:xfrm>
            <a:custGeom>
              <a:avLst/>
              <a:gdLst>
                <a:gd name="T0" fmla="*/ 0 w 5444"/>
                <a:gd name="T1" fmla="*/ 1 h 180"/>
                <a:gd name="T2" fmla="*/ 0 w 5444"/>
                <a:gd name="T3" fmla="*/ 1 h 180"/>
                <a:gd name="T4" fmla="*/ 0 w 5444"/>
                <a:gd name="T5" fmla="*/ 1 h 180"/>
                <a:gd name="T6" fmla="*/ 0 w 5444"/>
                <a:gd name="T7" fmla="*/ 1 h 180"/>
                <a:gd name="T8" fmla="*/ 0 w 5444"/>
                <a:gd name="T9" fmla="*/ 1 h 180"/>
                <a:gd name="T10" fmla="*/ 0 w 5444"/>
                <a:gd name="T11" fmla="*/ 1 h 180"/>
                <a:gd name="T12" fmla="*/ 0 w 5444"/>
                <a:gd name="T13" fmla="*/ 1 h 180"/>
                <a:gd name="T14" fmla="*/ 0 w 5444"/>
                <a:gd name="T15" fmla="*/ 1 h 180"/>
                <a:gd name="T16" fmla="*/ 0 w 5444"/>
                <a:gd name="T17" fmla="*/ 0 h 180"/>
                <a:gd name="T18" fmla="*/ 0 w 5444"/>
                <a:gd name="T19" fmla="*/ 0 h 180"/>
                <a:gd name="T20" fmla="*/ 0 w 5444"/>
                <a:gd name="T21" fmla="*/ 1 h 180"/>
                <a:gd name="T22" fmla="*/ 0 w 5444"/>
                <a:gd name="T23" fmla="*/ 1 h 180"/>
                <a:gd name="T24" fmla="*/ 0 w 5444"/>
                <a:gd name="T25" fmla="*/ 1 h 180"/>
                <a:gd name="T26" fmla="*/ 0 w 5444"/>
                <a:gd name="T27" fmla="*/ 1 h 180"/>
                <a:gd name="T28" fmla="*/ 0 w 5444"/>
                <a:gd name="T29" fmla="*/ 1 h 180"/>
                <a:gd name="T30" fmla="*/ 0 w 5444"/>
                <a:gd name="T31" fmla="*/ 1 h 180"/>
                <a:gd name="T32" fmla="*/ 0 w 5444"/>
                <a:gd name="T33" fmla="*/ 1 h 180"/>
                <a:gd name="T34" fmla="*/ 0 w 5444"/>
                <a:gd name="T35" fmla="*/ 1 h 180"/>
                <a:gd name="T36" fmla="*/ 0 w 5444"/>
                <a:gd name="T37" fmla="*/ 1 h 180"/>
                <a:gd name="T38" fmla="*/ 0 w 5444"/>
                <a:gd name="T39" fmla="*/ 1 h 180"/>
                <a:gd name="T40" fmla="*/ 0 w 5444"/>
                <a:gd name="T41" fmla="*/ 1 h 180"/>
                <a:gd name="T42" fmla="*/ 0 w 5444"/>
                <a:gd name="T43" fmla="*/ 1 h 180"/>
                <a:gd name="T44" fmla="*/ 0 w 5444"/>
                <a:gd name="T45" fmla="*/ 1 h 180"/>
                <a:gd name="T46" fmla="*/ 0 w 5444"/>
                <a:gd name="T47" fmla="*/ 1 h 180"/>
                <a:gd name="T48" fmla="*/ 0 w 5444"/>
                <a:gd name="T49" fmla="*/ 1 h 180"/>
                <a:gd name="T50" fmla="*/ 0 w 5444"/>
                <a:gd name="T51" fmla="*/ 1 h 180"/>
                <a:gd name="T52" fmla="*/ 0 w 5444"/>
                <a:gd name="T53" fmla="*/ 1 h 180"/>
                <a:gd name="T54" fmla="*/ 0 w 5444"/>
                <a:gd name="T55" fmla="*/ 1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44" h="180">
                  <a:moveTo>
                    <a:pt x="0" y="151"/>
                  </a:moveTo>
                  <a:lnTo>
                    <a:pt x="5404" y="109"/>
                  </a:lnTo>
                  <a:lnTo>
                    <a:pt x="5404" y="69"/>
                  </a:lnTo>
                  <a:lnTo>
                    <a:pt x="0" y="111"/>
                  </a:lnTo>
                  <a:lnTo>
                    <a:pt x="0" y="151"/>
                  </a:lnTo>
                  <a:close/>
                  <a:moveTo>
                    <a:pt x="5294" y="178"/>
                  </a:moveTo>
                  <a:lnTo>
                    <a:pt x="5444" y="88"/>
                  </a:lnTo>
                  <a:lnTo>
                    <a:pt x="5292" y="2"/>
                  </a:lnTo>
                  <a:lnTo>
                    <a:pt x="5284" y="0"/>
                  </a:lnTo>
                  <a:lnTo>
                    <a:pt x="5277" y="0"/>
                  </a:lnTo>
                  <a:lnTo>
                    <a:pt x="5271" y="3"/>
                  </a:lnTo>
                  <a:lnTo>
                    <a:pt x="5265" y="9"/>
                  </a:lnTo>
                  <a:lnTo>
                    <a:pt x="5263" y="17"/>
                  </a:lnTo>
                  <a:lnTo>
                    <a:pt x="5263" y="25"/>
                  </a:lnTo>
                  <a:lnTo>
                    <a:pt x="5267" y="30"/>
                  </a:lnTo>
                  <a:lnTo>
                    <a:pt x="5273" y="36"/>
                  </a:lnTo>
                  <a:lnTo>
                    <a:pt x="5394" y="105"/>
                  </a:lnTo>
                  <a:lnTo>
                    <a:pt x="5394" y="71"/>
                  </a:lnTo>
                  <a:lnTo>
                    <a:pt x="5273" y="144"/>
                  </a:lnTo>
                  <a:lnTo>
                    <a:pt x="5267" y="147"/>
                  </a:lnTo>
                  <a:lnTo>
                    <a:pt x="5263" y="155"/>
                  </a:lnTo>
                  <a:lnTo>
                    <a:pt x="5263" y="163"/>
                  </a:lnTo>
                  <a:lnTo>
                    <a:pt x="5267" y="170"/>
                  </a:lnTo>
                  <a:lnTo>
                    <a:pt x="5271" y="176"/>
                  </a:lnTo>
                  <a:lnTo>
                    <a:pt x="5279" y="180"/>
                  </a:lnTo>
                  <a:lnTo>
                    <a:pt x="5286" y="180"/>
                  </a:lnTo>
                  <a:lnTo>
                    <a:pt x="5294" y="178"/>
                  </a:lnTo>
                  <a:close/>
                </a:path>
              </a:pathLst>
            </a:custGeom>
            <a:solidFill>
              <a:srgbClr val="000000"/>
            </a:solidFill>
            <a:ln w="0">
              <a:solidFill>
                <a:srgbClr val="000000"/>
              </a:solidFill>
              <a:prstDash val="solid"/>
              <a:round/>
              <a:headEnd/>
              <a:tailEnd/>
            </a:ln>
          </p:spPr>
          <p:txBody>
            <a:bodyPr/>
            <a:lstStyle/>
            <a:p>
              <a:endParaRPr lang="en-ZA"/>
            </a:p>
          </p:txBody>
        </p:sp>
        <p:sp>
          <p:nvSpPr>
            <p:cNvPr id="18531" name="Rectangle 99"/>
            <p:cNvSpPr>
              <a:spLocks noChangeArrowheads="1"/>
            </p:cNvSpPr>
            <p:nvPr/>
          </p:nvSpPr>
          <p:spPr bwMode="auto">
            <a:xfrm>
              <a:off x="66" y="2819"/>
              <a:ext cx="1423" cy="825"/>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a:p>
          </p:txBody>
        </p:sp>
        <p:sp>
          <p:nvSpPr>
            <p:cNvPr id="18532" name="Freeform 100"/>
            <p:cNvSpPr>
              <a:spLocks noEditPoints="1"/>
            </p:cNvSpPr>
            <p:nvPr/>
          </p:nvSpPr>
          <p:spPr bwMode="auto">
            <a:xfrm>
              <a:off x="55" y="2803"/>
              <a:ext cx="1464" cy="841"/>
            </a:xfrm>
            <a:custGeom>
              <a:avLst/>
              <a:gdLst>
                <a:gd name="T0" fmla="*/ 0 w 2480"/>
                <a:gd name="T1" fmla="*/ 0 h 1524"/>
                <a:gd name="T2" fmla="*/ 0 w 2480"/>
                <a:gd name="T3" fmla="*/ 0 h 1524"/>
                <a:gd name="T4" fmla="*/ 1 w 2480"/>
                <a:gd name="T5" fmla="*/ 0 h 1524"/>
                <a:gd name="T6" fmla="*/ 1 w 2480"/>
                <a:gd name="T7" fmla="*/ 0 h 1524"/>
                <a:gd name="T8" fmla="*/ 1 w 2480"/>
                <a:gd name="T9" fmla="*/ 0 h 1524"/>
                <a:gd name="T10" fmla="*/ 1 w 2480"/>
                <a:gd name="T11" fmla="*/ 0 h 1524"/>
                <a:gd name="T12" fmla="*/ 1 w 2480"/>
                <a:gd name="T13" fmla="*/ 0 h 1524"/>
                <a:gd name="T14" fmla="*/ 1 w 2480"/>
                <a:gd name="T15" fmla="*/ 0 h 1524"/>
                <a:gd name="T16" fmla="*/ 1 w 2480"/>
                <a:gd name="T17" fmla="*/ 0 h 1524"/>
                <a:gd name="T18" fmla="*/ 1 w 2480"/>
                <a:gd name="T19" fmla="*/ 0 h 1524"/>
                <a:gd name="T20" fmla="*/ 0 w 2480"/>
                <a:gd name="T21" fmla="*/ 0 h 1524"/>
                <a:gd name="T22" fmla="*/ 0 w 2480"/>
                <a:gd name="T23" fmla="*/ 0 h 1524"/>
                <a:gd name="T24" fmla="*/ 0 w 2480"/>
                <a:gd name="T25" fmla="*/ 0 h 1524"/>
                <a:gd name="T26" fmla="*/ 1 w 2480"/>
                <a:gd name="T27" fmla="*/ 0 h 1524"/>
                <a:gd name="T28" fmla="*/ 1 w 2480"/>
                <a:gd name="T29" fmla="*/ 0 h 1524"/>
                <a:gd name="T30" fmla="*/ 1 w 2480"/>
                <a:gd name="T31" fmla="*/ 0 h 1524"/>
                <a:gd name="T32" fmla="*/ 1 w 2480"/>
                <a:gd name="T33" fmla="*/ 0 h 1524"/>
                <a:gd name="T34" fmla="*/ 1 w 2480"/>
                <a:gd name="T35" fmla="*/ 0 h 1524"/>
                <a:gd name="T36" fmla="*/ 1 w 2480"/>
                <a:gd name="T37" fmla="*/ 0 h 1524"/>
                <a:gd name="T38" fmla="*/ 1 w 2480"/>
                <a:gd name="T39" fmla="*/ 0 h 1524"/>
                <a:gd name="T40" fmla="*/ 1 w 2480"/>
                <a:gd name="T41" fmla="*/ 0 h 1524"/>
                <a:gd name="T42" fmla="*/ 1 w 2480"/>
                <a:gd name="T43" fmla="*/ 0 h 15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80" h="1524">
                  <a:moveTo>
                    <a:pt x="0" y="5"/>
                  </a:moveTo>
                  <a:lnTo>
                    <a:pt x="0" y="0"/>
                  </a:lnTo>
                  <a:lnTo>
                    <a:pt x="5" y="0"/>
                  </a:lnTo>
                  <a:lnTo>
                    <a:pt x="2475" y="0"/>
                  </a:lnTo>
                  <a:lnTo>
                    <a:pt x="2478" y="0"/>
                  </a:lnTo>
                  <a:lnTo>
                    <a:pt x="2480" y="5"/>
                  </a:lnTo>
                  <a:lnTo>
                    <a:pt x="2480" y="1518"/>
                  </a:lnTo>
                  <a:lnTo>
                    <a:pt x="2478" y="1522"/>
                  </a:lnTo>
                  <a:lnTo>
                    <a:pt x="2475" y="1524"/>
                  </a:lnTo>
                  <a:lnTo>
                    <a:pt x="5" y="1524"/>
                  </a:lnTo>
                  <a:lnTo>
                    <a:pt x="0" y="1522"/>
                  </a:lnTo>
                  <a:lnTo>
                    <a:pt x="0" y="1518"/>
                  </a:lnTo>
                  <a:lnTo>
                    <a:pt x="0" y="5"/>
                  </a:lnTo>
                  <a:close/>
                  <a:moveTo>
                    <a:pt x="11" y="1518"/>
                  </a:moveTo>
                  <a:lnTo>
                    <a:pt x="5" y="1513"/>
                  </a:lnTo>
                  <a:lnTo>
                    <a:pt x="2475" y="1513"/>
                  </a:lnTo>
                  <a:lnTo>
                    <a:pt x="2469" y="1518"/>
                  </a:lnTo>
                  <a:lnTo>
                    <a:pt x="2469" y="5"/>
                  </a:lnTo>
                  <a:lnTo>
                    <a:pt x="2475" y="11"/>
                  </a:lnTo>
                  <a:lnTo>
                    <a:pt x="5" y="11"/>
                  </a:lnTo>
                  <a:lnTo>
                    <a:pt x="11" y="5"/>
                  </a:lnTo>
                  <a:lnTo>
                    <a:pt x="11" y="1518"/>
                  </a:lnTo>
                  <a:close/>
                </a:path>
              </a:pathLst>
            </a:custGeom>
            <a:solidFill>
              <a:srgbClr val="000000"/>
            </a:solidFill>
            <a:ln w="0">
              <a:solidFill>
                <a:srgbClr val="000000"/>
              </a:solidFill>
              <a:prstDash val="solid"/>
              <a:round/>
              <a:headEnd/>
              <a:tailEnd/>
            </a:ln>
          </p:spPr>
          <p:txBody>
            <a:bodyPr/>
            <a:lstStyle/>
            <a:p>
              <a:endParaRPr lang="en-ZA"/>
            </a:p>
          </p:txBody>
        </p:sp>
        <p:sp>
          <p:nvSpPr>
            <p:cNvPr id="18533" name="Rectangle 101"/>
            <p:cNvSpPr>
              <a:spLocks noChangeArrowheads="1"/>
            </p:cNvSpPr>
            <p:nvPr/>
          </p:nvSpPr>
          <p:spPr bwMode="auto">
            <a:xfrm>
              <a:off x="99" y="2839"/>
              <a:ext cx="579"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Population:  </a:t>
              </a:r>
              <a:endParaRPr lang="en-US" altLang="en-US"/>
            </a:p>
          </p:txBody>
        </p:sp>
        <p:sp>
          <p:nvSpPr>
            <p:cNvPr id="18534" name="Rectangle 102"/>
            <p:cNvSpPr>
              <a:spLocks noChangeArrowheads="1"/>
            </p:cNvSpPr>
            <p:nvPr/>
          </p:nvSpPr>
          <p:spPr bwMode="auto">
            <a:xfrm>
              <a:off x="631" y="2834"/>
              <a:ext cx="64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latin typeface="Calibri" pitchFamily="34" charset="0"/>
                </a:rPr>
                <a:t>2 866 700 land</a:t>
              </a:r>
              <a:endParaRPr lang="en-US" altLang="en-US"/>
            </a:p>
          </p:txBody>
        </p:sp>
        <p:sp>
          <p:nvSpPr>
            <p:cNvPr id="18535" name="Rectangle 103"/>
            <p:cNvSpPr>
              <a:spLocks noChangeArrowheads="1"/>
            </p:cNvSpPr>
            <p:nvPr/>
          </p:nvSpPr>
          <p:spPr bwMode="auto">
            <a:xfrm>
              <a:off x="99" y="2954"/>
              <a:ext cx="22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area </a:t>
              </a:r>
              <a:endParaRPr lang="en-US" altLang="en-US"/>
            </a:p>
          </p:txBody>
        </p:sp>
        <p:sp>
          <p:nvSpPr>
            <p:cNvPr id="18536" name="Rectangle 104"/>
            <p:cNvSpPr>
              <a:spLocks noChangeArrowheads="1"/>
            </p:cNvSpPr>
            <p:nvPr/>
          </p:nvSpPr>
          <p:spPr bwMode="auto">
            <a:xfrm>
              <a:off x="319" y="2968"/>
              <a:ext cx="366" cy="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latin typeface="Calibri" pitchFamily="34" charset="0"/>
                </a:rPr>
                <a:t>129 825</a:t>
              </a:r>
              <a:endParaRPr lang="en-US" altLang="en-US"/>
            </a:p>
          </p:txBody>
        </p:sp>
        <p:sp>
          <p:nvSpPr>
            <p:cNvPr id="18537" name="Rectangle 105"/>
            <p:cNvSpPr>
              <a:spLocks noChangeArrowheads="1"/>
            </p:cNvSpPr>
            <p:nvPr/>
          </p:nvSpPr>
          <p:spPr bwMode="auto">
            <a:xfrm>
              <a:off x="685" y="2950"/>
              <a:ext cx="277"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sq km</a:t>
              </a:r>
              <a:endParaRPr lang="en-US" altLang="en-US"/>
            </a:p>
          </p:txBody>
        </p:sp>
        <p:sp>
          <p:nvSpPr>
            <p:cNvPr id="18538" name="Rectangle 107"/>
            <p:cNvSpPr>
              <a:spLocks noChangeArrowheads="1"/>
            </p:cNvSpPr>
            <p:nvPr/>
          </p:nvSpPr>
          <p:spPr bwMode="auto">
            <a:xfrm>
              <a:off x="55" y="3068"/>
              <a:ext cx="26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latin typeface="Calibri" pitchFamily="34" charset="0"/>
                </a:rPr>
                <a:t>32.8 %</a:t>
              </a:r>
              <a:endParaRPr lang="en-US" altLang="en-US"/>
            </a:p>
          </p:txBody>
        </p:sp>
        <p:sp>
          <p:nvSpPr>
            <p:cNvPr id="18539" name="Rectangle 108"/>
            <p:cNvSpPr>
              <a:spLocks noChangeArrowheads="1"/>
            </p:cNvSpPr>
            <p:nvPr/>
          </p:nvSpPr>
          <p:spPr bwMode="auto">
            <a:xfrm>
              <a:off x="293" y="3070"/>
              <a:ext cx="133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 unemployment rate(</a:t>
              </a:r>
              <a:r>
                <a:rPr lang="en-US" altLang="en-US" sz="1000">
                  <a:solidFill>
                    <a:srgbClr val="000000"/>
                  </a:solidFill>
                </a:rPr>
                <a:t>397</a:t>
              </a:r>
              <a:r>
                <a:rPr lang="en-US" altLang="en-US" sz="1200">
                  <a:solidFill>
                    <a:srgbClr val="000000"/>
                  </a:solidFill>
                </a:rPr>
                <a:t>                 </a:t>
              </a:r>
              <a:endParaRPr lang="en-US" altLang="en-US"/>
            </a:p>
          </p:txBody>
        </p:sp>
        <p:sp>
          <p:nvSpPr>
            <p:cNvPr id="18540" name="Rectangle 109"/>
            <p:cNvSpPr>
              <a:spLocks noChangeArrowheads="1"/>
            </p:cNvSpPr>
            <p:nvPr/>
          </p:nvSpPr>
          <p:spPr bwMode="auto">
            <a:xfrm>
              <a:off x="99" y="3185"/>
              <a:ext cx="124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000 unemployed); and </a:t>
              </a:r>
              <a:endParaRPr lang="en-US" altLang="en-US"/>
            </a:p>
          </p:txBody>
        </p:sp>
        <p:sp>
          <p:nvSpPr>
            <p:cNvPr id="18541" name="Rectangle 110"/>
            <p:cNvSpPr>
              <a:spLocks noChangeArrowheads="1"/>
            </p:cNvSpPr>
            <p:nvPr/>
          </p:nvSpPr>
          <p:spPr bwMode="auto">
            <a:xfrm>
              <a:off x="891" y="3180"/>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endParaRPr lang="en-US" altLang="en-US"/>
            </a:p>
          </p:txBody>
        </p:sp>
        <p:sp>
          <p:nvSpPr>
            <p:cNvPr id="18542" name="Rectangle 111"/>
            <p:cNvSpPr>
              <a:spLocks noChangeArrowheads="1"/>
            </p:cNvSpPr>
            <p:nvPr/>
          </p:nvSpPr>
          <p:spPr bwMode="auto">
            <a:xfrm>
              <a:off x="66" y="3303"/>
              <a:ext cx="138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rPr>
                <a:t>814 000 employed (Jan-Mar 2018). </a:t>
              </a:r>
              <a:endParaRPr lang="en-US" altLang="en-US"/>
            </a:p>
          </p:txBody>
        </p:sp>
        <p:sp>
          <p:nvSpPr>
            <p:cNvPr id="18543" name="Rectangle 112"/>
            <p:cNvSpPr>
              <a:spLocks noChangeArrowheads="1"/>
            </p:cNvSpPr>
            <p:nvPr/>
          </p:nvSpPr>
          <p:spPr bwMode="auto">
            <a:xfrm>
              <a:off x="109" y="3411"/>
              <a:ext cx="1304"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100"/>
                <a:t>GDPR 1.7% contribution to SA GDP 5.1%</a:t>
              </a:r>
            </a:p>
          </p:txBody>
        </p:sp>
        <p:sp>
          <p:nvSpPr>
            <p:cNvPr id="18544" name="Rectangle 113"/>
            <p:cNvSpPr>
              <a:spLocks noChangeArrowheads="1"/>
            </p:cNvSpPr>
            <p:nvPr/>
          </p:nvSpPr>
          <p:spPr bwMode="auto">
            <a:xfrm>
              <a:off x="1974" y="417"/>
              <a:ext cx="1360" cy="750"/>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eaLnBrk="1" hangingPunct="1"/>
              <a:endParaRPr lang="en-ZA" altLang="en-US"/>
            </a:p>
          </p:txBody>
        </p:sp>
        <p:sp>
          <p:nvSpPr>
            <p:cNvPr id="18545" name="Freeform 114"/>
            <p:cNvSpPr>
              <a:spLocks noEditPoints="1"/>
            </p:cNvSpPr>
            <p:nvPr/>
          </p:nvSpPr>
          <p:spPr bwMode="auto">
            <a:xfrm>
              <a:off x="1974" y="420"/>
              <a:ext cx="1357" cy="762"/>
            </a:xfrm>
            <a:custGeom>
              <a:avLst/>
              <a:gdLst>
                <a:gd name="T0" fmla="*/ 0 w 2481"/>
                <a:gd name="T1" fmla="*/ 0 h 1525"/>
                <a:gd name="T2" fmla="*/ 0 w 2481"/>
                <a:gd name="T3" fmla="*/ 0 h 1525"/>
                <a:gd name="T4" fmla="*/ 1 w 2481"/>
                <a:gd name="T5" fmla="*/ 0 h 1525"/>
                <a:gd name="T6" fmla="*/ 1 w 2481"/>
                <a:gd name="T7" fmla="*/ 0 h 1525"/>
                <a:gd name="T8" fmla="*/ 1 w 2481"/>
                <a:gd name="T9" fmla="*/ 0 h 1525"/>
                <a:gd name="T10" fmla="*/ 1 w 2481"/>
                <a:gd name="T11" fmla="*/ 0 h 1525"/>
                <a:gd name="T12" fmla="*/ 1 w 2481"/>
                <a:gd name="T13" fmla="*/ 0 h 1525"/>
                <a:gd name="T14" fmla="*/ 1 w 2481"/>
                <a:gd name="T15" fmla="*/ 0 h 1525"/>
                <a:gd name="T16" fmla="*/ 1 w 2481"/>
                <a:gd name="T17" fmla="*/ 0 h 1525"/>
                <a:gd name="T18" fmla="*/ 1 w 2481"/>
                <a:gd name="T19" fmla="*/ 0 h 1525"/>
                <a:gd name="T20" fmla="*/ 0 w 2481"/>
                <a:gd name="T21" fmla="*/ 0 h 1525"/>
                <a:gd name="T22" fmla="*/ 0 w 2481"/>
                <a:gd name="T23" fmla="*/ 0 h 1525"/>
                <a:gd name="T24" fmla="*/ 0 w 2481"/>
                <a:gd name="T25" fmla="*/ 0 h 1525"/>
                <a:gd name="T26" fmla="*/ 1 w 2481"/>
                <a:gd name="T27" fmla="*/ 0 h 1525"/>
                <a:gd name="T28" fmla="*/ 1 w 2481"/>
                <a:gd name="T29" fmla="*/ 0 h 1525"/>
                <a:gd name="T30" fmla="*/ 1 w 2481"/>
                <a:gd name="T31" fmla="*/ 0 h 1525"/>
                <a:gd name="T32" fmla="*/ 1 w 2481"/>
                <a:gd name="T33" fmla="*/ 0 h 1525"/>
                <a:gd name="T34" fmla="*/ 1 w 2481"/>
                <a:gd name="T35" fmla="*/ 0 h 1525"/>
                <a:gd name="T36" fmla="*/ 1 w 2481"/>
                <a:gd name="T37" fmla="*/ 0 h 1525"/>
                <a:gd name="T38" fmla="*/ 1 w 2481"/>
                <a:gd name="T39" fmla="*/ 0 h 1525"/>
                <a:gd name="T40" fmla="*/ 1 w 2481"/>
                <a:gd name="T41" fmla="*/ 0 h 1525"/>
                <a:gd name="T42" fmla="*/ 1 w 2481"/>
                <a:gd name="T43" fmla="*/ 0 h 15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81" h="1525">
                  <a:moveTo>
                    <a:pt x="0" y="6"/>
                  </a:moveTo>
                  <a:lnTo>
                    <a:pt x="0" y="0"/>
                  </a:lnTo>
                  <a:lnTo>
                    <a:pt x="6" y="0"/>
                  </a:lnTo>
                  <a:lnTo>
                    <a:pt x="2475" y="0"/>
                  </a:lnTo>
                  <a:lnTo>
                    <a:pt x="2479" y="0"/>
                  </a:lnTo>
                  <a:lnTo>
                    <a:pt x="2481" y="6"/>
                  </a:lnTo>
                  <a:lnTo>
                    <a:pt x="2481" y="1519"/>
                  </a:lnTo>
                  <a:lnTo>
                    <a:pt x="2479" y="1523"/>
                  </a:lnTo>
                  <a:lnTo>
                    <a:pt x="2475" y="1525"/>
                  </a:lnTo>
                  <a:lnTo>
                    <a:pt x="6" y="1525"/>
                  </a:lnTo>
                  <a:lnTo>
                    <a:pt x="0" y="1523"/>
                  </a:lnTo>
                  <a:lnTo>
                    <a:pt x="0" y="1519"/>
                  </a:lnTo>
                  <a:lnTo>
                    <a:pt x="0" y="6"/>
                  </a:lnTo>
                  <a:close/>
                  <a:moveTo>
                    <a:pt x="11" y="1519"/>
                  </a:moveTo>
                  <a:lnTo>
                    <a:pt x="6" y="1513"/>
                  </a:lnTo>
                  <a:lnTo>
                    <a:pt x="2475" y="1513"/>
                  </a:lnTo>
                  <a:lnTo>
                    <a:pt x="2469" y="1519"/>
                  </a:lnTo>
                  <a:lnTo>
                    <a:pt x="2469" y="6"/>
                  </a:lnTo>
                  <a:lnTo>
                    <a:pt x="2475" y="12"/>
                  </a:lnTo>
                  <a:lnTo>
                    <a:pt x="6" y="12"/>
                  </a:lnTo>
                  <a:lnTo>
                    <a:pt x="11" y="6"/>
                  </a:lnTo>
                  <a:lnTo>
                    <a:pt x="11" y="1519"/>
                  </a:lnTo>
                  <a:close/>
                </a:path>
              </a:pathLst>
            </a:custGeom>
            <a:solidFill>
              <a:srgbClr val="000000"/>
            </a:solidFill>
            <a:ln w="0">
              <a:solidFill>
                <a:srgbClr val="000000"/>
              </a:solidFill>
              <a:prstDash val="solid"/>
              <a:round/>
              <a:headEnd/>
              <a:tailEnd/>
            </a:ln>
          </p:spPr>
          <p:txBody>
            <a:bodyPr/>
            <a:lstStyle/>
            <a:p>
              <a:endParaRPr lang="en-ZA"/>
            </a:p>
          </p:txBody>
        </p:sp>
        <p:sp>
          <p:nvSpPr>
            <p:cNvPr id="18546" name="Rectangle 115"/>
            <p:cNvSpPr>
              <a:spLocks noChangeArrowheads="1"/>
            </p:cNvSpPr>
            <p:nvPr/>
          </p:nvSpPr>
          <p:spPr bwMode="auto">
            <a:xfrm>
              <a:off x="2018" y="444"/>
              <a:ext cx="44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a:solidFill>
                    <a:srgbClr val="000000"/>
                  </a:solidFill>
                </a:rPr>
                <a:t>Population:  </a:t>
              </a:r>
              <a:endParaRPr lang="en-US" altLang="en-US" sz="1000"/>
            </a:p>
          </p:txBody>
        </p:sp>
        <p:sp>
          <p:nvSpPr>
            <p:cNvPr id="18547" name="Rectangle 116"/>
            <p:cNvSpPr>
              <a:spLocks noChangeArrowheads="1"/>
            </p:cNvSpPr>
            <p:nvPr/>
          </p:nvSpPr>
          <p:spPr bwMode="auto">
            <a:xfrm>
              <a:off x="2550" y="439"/>
              <a:ext cx="18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b="1">
                  <a:solidFill>
                    <a:srgbClr val="000000"/>
                  </a:solidFill>
                  <a:latin typeface="Calibri" pitchFamily="34" charset="0"/>
                </a:rPr>
                <a:t>3 856</a:t>
              </a:r>
              <a:endParaRPr lang="en-US" altLang="en-US" sz="1000" b="1"/>
            </a:p>
          </p:txBody>
        </p:sp>
        <p:sp>
          <p:nvSpPr>
            <p:cNvPr id="18548" name="Rectangle 117"/>
            <p:cNvSpPr>
              <a:spLocks noChangeArrowheads="1"/>
            </p:cNvSpPr>
            <p:nvPr/>
          </p:nvSpPr>
          <p:spPr bwMode="auto">
            <a:xfrm>
              <a:off x="2790" y="439"/>
              <a:ext cx="12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b="1">
                  <a:solidFill>
                    <a:srgbClr val="000000"/>
                  </a:solidFill>
                  <a:latin typeface="Calibri" pitchFamily="34" charset="0"/>
                </a:rPr>
                <a:t>200</a:t>
              </a:r>
              <a:endParaRPr lang="en-US" altLang="en-US" sz="1000" b="1"/>
            </a:p>
          </p:txBody>
        </p:sp>
        <p:sp>
          <p:nvSpPr>
            <p:cNvPr id="18549" name="Rectangle 118"/>
            <p:cNvSpPr>
              <a:spLocks noChangeArrowheads="1"/>
            </p:cNvSpPr>
            <p:nvPr/>
          </p:nvSpPr>
          <p:spPr bwMode="auto">
            <a:xfrm>
              <a:off x="2018" y="559"/>
              <a:ext cx="356"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a:solidFill>
                    <a:srgbClr val="000000"/>
                  </a:solidFill>
                </a:rPr>
                <a:t>land area </a:t>
              </a:r>
              <a:endParaRPr lang="en-US" altLang="en-US" sz="1000"/>
            </a:p>
          </p:txBody>
        </p:sp>
        <p:sp>
          <p:nvSpPr>
            <p:cNvPr id="18550" name="Rectangle 119"/>
            <p:cNvSpPr>
              <a:spLocks noChangeArrowheads="1"/>
            </p:cNvSpPr>
            <p:nvPr/>
          </p:nvSpPr>
          <p:spPr bwMode="auto">
            <a:xfrm>
              <a:off x="2439" y="554"/>
              <a:ext cx="267"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a:solidFill>
                    <a:srgbClr val="000000"/>
                  </a:solidFill>
                  <a:latin typeface="Calibri" pitchFamily="34" charset="0"/>
                </a:rPr>
                <a:t>104 882</a:t>
              </a:r>
              <a:endParaRPr lang="en-US" altLang="en-US" sz="1000"/>
            </a:p>
          </p:txBody>
        </p:sp>
        <p:sp>
          <p:nvSpPr>
            <p:cNvPr id="18551" name="Rectangle 120"/>
            <p:cNvSpPr>
              <a:spLocks noChangeArrowheads="1"/>
            </p:cNvSpPr>
            <p:nvPr/>
          </p:nvSpPr>
          <p:spPr bwMode="auto">
            <a:xfrm>
              <a:off x="2781" y="559"/>
              <a:ext cx="8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a:solidFill>
                    <a:srgbClr val="000000"/>
                  </a:solidFill>
                </a:rPr>
                <a:t>sq</a:t>
              </a:r>
              <a:endParaRPr lang="en-US" altLang="en-US" sz="1000"/>
            </a:p>
          </p:txBody>
        </p:sp>
        <p:sp>
          <p:nvSpPr>
            <p:cNvPr id="18552" name="Rectangle 121"/>
            <p:cNvSpPr>
              <a:spLocks noChangeArrowheads="1"/>
            </p:cNvSpPr>
            <p:nvPr/>
          </p:nvSpPr>
          <p:spPr bwMode="auto">
            <a:xfrm>
              <a:off x="2907" y="542"/>
              <a:ext cx="16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a:solidFill>
                    <a:srgbClr val="000000"/>
                  </a:solidFill>
                </a:rPr>
                <a:t>km</a:t>
              </a:r>
              <a:r>
                <a:rPr lang="en-US" altLang="en-US" sz="1200">
                  <a:solidFill>
                    <a:srgbClr val="000000"/>
                  </a:solidFill>
                </a:rPr>
                <a:t>; </a:t>
              </a:r>
              <a:endParaRPr lang="en-US" altLang="en-US"/>
            </a:p>
          </p:txBody>
        </p:sp>
        <p:sp>
          <p:nvSpPr>
            <p:cNvPr id="18553" name="Rectangle 122"/>
            <p:cNvSpPr>
              <a:spLocks noChangeArrowheads="1"/>
            </p:cNvSpPr>
            <p:nvPr/>
          </p:nvSpPr>
          <p:spPr bwMode="auto">
            <a:xfrm>
              <a:off x="2018" y="669"/>
              <a:ext cx="220"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a:solidFill>
                    <a:srgbClr val="000000"/>
                  </a:solidFill>
                  <a:latin typeface="Calibri" pitchFamily="34" charset="0"/>
                </a:rPr>
                <a:t>25.8 %</a:t>
              </a:r>
              <a:endParaRPr lang="en-US" altLang="en-US" sz="1000"/>
            </a:p>
          </p:txBody>
        </p:sp>
        <p:sp>
          <p:nvSpPr>
            <p:cNvPr id="18554" name="Rectangle 123"/>
            <p:cNvSpPr>
              <a:spLocks noChangeArrowheads="1"/>
            </p:cNvSpPr>
            <p:nvPr/>
          </p:nvSpPr>
          <p:spPr bwMode="auto">
            <a:xfrm>
              <a:off x="2211" y="649"/>
              <a:ext cx="1266"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a:solidFill>
                    <a:srgbClr val="000000"/>
                  </a:solidFill>
                </a:rPr>
                <a:t> unemployment rate </a:t>
              </a:r>
              <a:r>
                <a:rPr lang="en-US" altLang="en-US" sz="1200">
                  <a:solidFill>
                    <a:srgbClr val="000000"/>
                  </a:solidFill>
                </a:rPr>
                <a:t>(346 000             </a:t>
              </a:r>
              <a:endParaRPr lang="en-US" altLang="en-US"/>
            </a:p>
          </p:txBody>
        </p:sp>
        <p:sp>
          <p:nvSpPr>
            <p:cNvPr id="18555" name="Rectangle 124"/>
            <p:cNvSpPr>
              <a:spLocks noChangeArrowheads="1"/>
            </p:cNvSpPr>
            <p:nvPr/>
          </p:nvSpPr>
          <p:spPr bwMode="auto">
            <a:xfrm>
              <a:off x="2018" y="790"/>
              <a:ext cx="66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a:solidFill>
                    <a:srgbClr val="000000"/>
                  </a:solidFill>
                </a:rPr>
                <a:t>unemployed); and </a:t>
              </a:r>
              <a:endParaRPr lang="en-US" altLang="en-US" sz="1000"/>
            </a:p>
          </p:txBody>
        </p:sp>
        <p:sp>
          <p:nvSpPr>
            <p:cNvPr id="18556" name="Rectangle 125"/>
            <p:cNvSpPr>
              <a:spLocks noChangeArrowheads="1"/>
            </p:cNvSpPr>
            <p:nvPr/>
          </p:nvSpPr>
          <p:spPr bwMode="auto">
            <a:xfrm>
              <a:off x="2732" y="795"/>
              <a:ext cx="341"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200">
                  <a:solidFill>
                    <a:srgbClr val="000000"/>
                  </a:solidFill>
                  <a:latin typeface="Calibri" pitchFamily="34" charset="0"/>
                </a:rPr>
                <a:t>992 000 </a:t>
              </a:r>
              <a:endParaRPr lang="en-US" altLang="en-US" sz="1200"/>
            </a:p>
          </p:txBody>
        </p:sp>
        <p:sp>
          <p:nvSpPr>
            <p:cNvPr id="18557" name="Rectangle 126"/>
            <p:cNvSpPr>
              <a:spLocks noChangeArrowheads="1"/>
            </p:cNvSpPr>
            <p:nvPr/>
          </p:nvSpPr>
          <p:spPr bwMode="auto">
            <a:xfrm>
              <a:off x="2018" y="908"/>
              <a:ext cx="882"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a:solidFill>
                    <a:srgbClr val="000000"/>
                  </a:solidFill>
                </a:rPr>
                <a:t>employed (Jan-Mar 2018). </a:t>
              </a:r>
              <a:endParaRPr lang="en-US" altLang="en-US" sz="1000"/>
            </a:p>
          </p:txBody>
        </p:sp>
        <p:sp>
          <p:nvSpPr>
            <p:cNvPr id="18558" name="Rectangle 127"/>
            <p:cNvSpPr>
              <a:spLocks noChangeArrowheads="1"/>
            </p:cNvSpPr>
            <p:nvPr/>
          </p:nvSpPr>
          <p:spPr bwMode="auto">
            <a:xfrm>
              <a:off x="2025" y="988"/>
              <a:ext cx="1254"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r>
                <a:rPr lang="en-US" altLang="en-US" sz="1000"/>
                <a:t>GDPR -3.8% </a:t>
              </a:r>
            </a:p>
            <a:p>
              <a:pPr defTabSz="914400" eaLnBrk="1" hangingPunct="1"/>
              <a:r>
                <a:rPr lang="en-US" altLang="en-US" sz="1000"/>
                <a:t>contribution to  SA GDP 6.5%</a:t>
              </a:r>
            </a:p>
          </p:txBody>
        </p:sp>
        <p:sp>
          <p:nvSpPr>
            <p:cNvPr id="18559" name="Freeform 128"/>
            <p:cNvSpPr>
              <a:spLocks noEditPoints="1"/>
            </p:cNvSpPr>
            <p:nvPr/>
          </p:nvSpPr>
          <p:spPr bwMode="auto">
            <a:xfrm>
              <a:off x="2846" y="1167"/>
              <a:ext cx="91" cy="587"/>
            </a:xfrm>
            <a:custGeom>
              <a:avLst/>
              <a:gdLst>
                <a:gd name="T0" fmla="*/ 1 w 180"/>
                <a:gd name="T1" fmla="*/ 1 h 1173"/>
                <a:gd name="T2" fmla="*/ 1 w 180"/>
                <a:gd name="T3" fmla="*/ 1 h 1173"/>
                <a:gd name="T4" fmla="*/ 1 w 180"/>
                <a:gd name="T5" fmla="*/ 1 h 1173"/>
                <a:gd name="T6" fmla="*/ 1 w 180"/>
                <a:gd name="T7" fmla="*/ 1 h 1173"/>
                <a:gd name="T8" fmla="*/ 1 w 180"/>
                <a:gd name="T9" fmla="*/ 1 h 1173"/>
                <a:gd name="T10" fmla="*/ 1 w 180"/>
                <a:gd name="T11" fmla="*/ 1 h 1173"/>
                <a:gd name="T12" fmla="*/ 1 w 180"/>
                <a:gd name="T13" fmla="*/ 0 h 1173"/>
                <a:gd name="T14" fmla="*/ 1 w 180"/>
                <a:gd name="T15" fmla="*/ 1 h 1173"/>
                <a:gd name="T16" fmla="*/ 0 w 180"/>
                <a:gd name="T17" fmla="*/ 1 h 1173"/>
                <a:gd name="T18" fmla="*/ 0 w 180"/>
                <a:gd name="T19" fmla="*/ 1 h 1173"/>
                <a:gd name="T20" fmla="*/ 1 w 180"/>
                <a:gd name="T21" fmla="*/ 1 h 1173"/>
                <a:gd name="T22" fmla="*/ 1 w 180"/>
                <a:gd name="T23" fmla="*/ 1 h 1173"/>
                <a:gd name="T24" fmla="*/ 1 w 180"/>
                <a:gd name="T25" fmla="*/ 1 h 1173"/>
                <a:gd name="T26" fmla="*/ 1 w 180"/>
                <a:gd name="T27" fmla="*/ 1 h 1173"/>
                <a:gd name="T28" fmla="*/ 1 w 180"/>
                <a:gd name="T29" fmla="*/ 1 h 1173"/>
                <a:gd name="T30" fmla="*/ 1 w 180"/>
                <a:gd name="T31" fmla="*/ 1 h 1173"/>
                <a:gd name="T32" fmla="*/ 1 w 180"/>
                <a:gd name="T33" fmla="*/ 1 h 1173"/>
                <a:gd name="T34" fmla="*/ 1 w 180"/>
                <a:gd name="T35" fmla="*/ 1 h 1173"/>
                <a:gd name="T36" fmla="*/ 1 w 180"/>
                <a:gd name="T37" fmla="*/ 1 h 1173"/>
                <a:gd name="T38" fmla="*/ 1 w 180"/>
                <a:gd name="T39" fmla="*/ 1 h 1173"/>
                <a:gd name="T40" fmla="*/ 1 w 180"/>
                <a:gd name="T41" fmla="*/ 1 h 1173"/>
                <a:gd name="T42" fmla="*/ 1 w 180"/>
                <a:gd name="T43" fmla="*/ 1 h 1173"/>
                <a:gd name="T44" fmla="*/ 1 w 180"/>
                <a:gd name="T45" fmla="*/ 1 h 1173"/>
                <a:gd name="T46" fmla="*/ 1 w 180"/>
                <a:gd name="T47" fmla="*/ 1 h 1173"/>
                <a:gd name="T48" fmla="*/ 1 w 180"/>
                <a:gd name="T49" fmla="*/ 1 h 1173"/>
                <a:gd name="T50" fmla="*/ 1 w 180"/>
                <a:gd name="T51" fmla="*/ 1 h 1173"/>
                <a:gd name="T52" fmla="*/ 1 w 180"/>
                <a:gd name="T53" fmla="*/ 1 h 1173"/>
                <a:gd name="T54" fmla="*/ 1 w 180"/>
                <a:gd name="T55" fmla="*/ 1 h 1173"/>
                <a:gd name="T56" fmla="*/ 1 w 180"/>
                <a:gd name="T57" fmla="*/ 1 h 11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0" h="1173">
                  <a:moveTo>
                    <a:pt x="111" y="1173"/>
                  </a:moveTo>
                  <a:lnTo>
                    <a:pt x="111" y="40"/>
                  </a:lnTo>
                  <a:lnTo>
                    <a:pt x="71" y="40"/>
                  </a:lnTo>
                  <a:lnTo>
                    <a:pt x="71" y="1173"/>
                  </a:lnTo>
                  <a:lnTo>
                    <a:pt x="111" y="1173"/>
                  </a:lnTo>
                  <a:close/>
                  <a:moveTo>
                    <a:pt x="178" y="151"/>
                  </a:moveTo>
                  <a:lnTo>
                    <a:pt x="90" y="0"/>
                  </a:lnTo>
                  <a:lnTo>
                    <a:pt x="2" y="151"/>
                  </a:lnTo>
                  <a:lnTo>
                    <a:pt x="0" y="159"/>
                  </a:lnTo>
                  <a:lnTo>
                    <a:pt x="0" y="167"/>
                  </a:lnTo>
                  <a:lnTo>
                    <a:pt x="4" y="173"/>
                  </a:lnTo>
                  <a:lnTo>
                    <a:pt x="9" y="178"/>
                  </a:lnTo>
                  <a:lnTo>
                    <a:pt x="17" y="180"/>
                  </a:lnTo>
                  <a:lnTo>
                    <a:pt x="25" y="180"/>
                  </a:lnTo>
                  <a:lnTo>
                    <a:pt x="32" y="176"/>
                  </a:lnTo>
                  <a:lnTo>
                    <a:pt x="36" y="171"/>
                  </a:lnTo>
                  <a:lnTo>
                    <a:pt x="107" y="50"/>
                  </a:lnTo>
                  <a:lnTo>
                    <a:pt x="73" y="50"/>
                  </a:lnTo>
                  <a:lnTo>
                    <a:pt x="144" y="171"/>
                  </a:lnTo>
                  <a:lnTo>
                    <a:pt x="150" y="176"/>
                  </a:lnTo>
                  <a:lnTo>
                    <a:pt x="155" y="180"/>
                  </a:lnTo>
                  <a:lnTo>
                    <a:pt x="163" y="180"/>
                  </a:lnTo>
                  <a:lnTo>
                    <a:pt x="171" y="178"/>
                  </a:lnTo>
                  <a:lnTo>
                    <a:pt x="176" y="173"/>
                  </a:lnTo>
                  <a:lnTo>
                    <a:pt x="180" y="167"/>
                  </a:lnTo>
                  <a:lnTo>
                    <a:pt x="180" y="159"/>
                  </a:lnTo>
                  <a:lnTo>
                    <a:pt x="178" y="151"/>
                  </a:lnTo>
                  <a:close/>
                </a:path>
              </a:pathLst>
            </a:custGeom>
            <a:solidFill>
              <a:srgbClr val="000000"/>
            </a:solidFill>
            <a:ln w="0">
              <a:solidFill>
                <a:srgbClr val="000000"/>
              </a:solidFill>
              <a:prstDash val="solid"/>
              <a:round/>
              <a:headEnd/>
              <a:tailEnd/>
            </a:ln>
          </p:spPr>
          <p:txBody>
            <a:bodyPr/>
            <a:lstStyle/>
            <a:p>
              <a:endParaRPr lang="en-ZA"/>
            </a:p>
          </p:txBody>
        </p:sp>
      </p:grpSp>
      <p:sp>
        <p:nvSpPr>
          <p:cNvPr id="3" name="Slide Number Placeholder 2"/>
          <p:cNvSpPr>
            <a:spLocks noGrp="1"/>
          </p:cNvSpPr>
          <p:nvPr>
            <p:ph type="sldNum" sz="quarter" idx="12"/>
          </p:nvPr>
        </p:nvSpPr>
        <p:spPr/>
        <p:txBody>
          <a:bodyPr/>
          <a:lstStyle/>
          <a:p>
            <a:pPr>
              <a:defRPr/>
            </a:pPr>
            <a:fld id="{61A11813-0B29-44F7-BF30-6CAF80A3F5F0}" type="slidenum">
              <a:rPr lang="en-US" smtClean="0"/>
              <a:pPr>
                <a:defRPr/>
              </a:pPr>
              <a:t>56</a:t>
            </a:fld>
            <a:endParaRPr lang="en-US" dirty="0"/>
          </a:p>
        </p:txBody>
      </p:sp>
    </p:spTree>
    <p:extLst>
      <p:ext uri="{BB962C8B-B14F-4D97-AF65-F5344CB8AC3E}">
        <p14:creationId xmlns:p14="http://schemas.microsoft.com/office/powerpoint/2010/main" xmlns="" val="30361658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9552" y="116632"/>
            <a:ext cx="8229600" cy="1143000"/>
          </a:xfrm>
        </p:spPr>
        <p:txBody>
          <a:bodyPr/>
          <a:lstStyle/>
          <a:p>
            <a:r>
              <a:rPr lang="en-ZA" altLang="en-US" sz="3400" b="1" dirty="0" smtClean="0">
                <a:solidFill>
                  <a:srgbClr val="000000"/>
                </a:solidFill>
              </a:rPr>
              <a:t> </a:t>
            </a:r>
            <a:r>
              <a:rPr lang="en-ZA" altLang="en-US" sz="2400" b="1" dirty="0" smtClean="0">
                <a:solidFill>
                  <a:srgbClr val="000000"/>
                </a:solidFill>
              </a:rPr>
              <a:t>PES PERFOMANCE PER INDICATOR </a:t>
            </a:r>
            <a:endParaRPr lang="en-ZA" altLang="en-US" sz="2400" dirty="0" smtClean="0"/>
          </a:p>
        </p:txBody>
      </p:sp>
      <p:graphicFrame>
        <p:nvGraphicFramePr>
          <p:cNvPr id="5" name="Group 201"/>
          <p:cNvGraphicFramePr>
            <a:graphicFrameLocks noGrp="1"/>
          </p:cNvGraphicFramePr>
          <p:nvPr>
            <p:extLst>
              <p:ext uri="{D42A27DB-BD31-4B8C-83A1-F6EECF244321}">
                <p14:modId xmlns:p14="http://schemas.microsoft.com/office/powerpoint/2010/main" xmlns="" val="3235757298"/>
              </p:ext>
            </p:extLst>
          </p:nvPr>
        </p:nvGraphicFramePr>
        <p:xfrm>
          <a:off x="293688" y="1417639"/>
          <a:ext cx="8454775" cy="5107706"/>
        </p:xfrm>
        <a:graphic>
          <a:graphicData uri="http://schemas.openxmlformats.org/drawingml/2006/table">
            <a:tbl>
              <a:tblPr/>
              <a:tblGrid>
                <a:gridCol w="1806639">
                  <a:extLst>
                    <a:ext uri="{9D8B030D-6E8A-4147-A177-3AD203B41FA5}">
                      <a16:colId xmlns:a16="http://schemas.microsoft.com/office/drawing/2014/main" xmlns="" val="20000"/>
                    </a:ext>
                  </a:extLst>
                </a:gridCol>
                <a:gridCol w="1328906">
                  <a:extLst>
                    <a:ext uri="{9D8B030D-6E8A-4147-A177-3AD203B41FA5}">
                      <a16:colId xmlns:a16="http://schemas.microsoft.com/office/drawing/2014/main" xmlns="" val="20001"/>
                    </a:ext>
                  </a:extLst>
                </a:gridCol>
                <a:gridCol w="1915811">
                  <a:extLst>
                    <a:ext uri="{9D8B030D-6E8A-4147-A177-3AD203B41FA5}">
                      <a16:colId xmlns:a16="http://schemas.microsoft.com/office/drawing/2014/main" xmlns="" val="20002"/>
                    </a:ext>
                  </a:extLst>
                </a:gridCol>
                <a:gridCol w="2163600">
                  <a:extLst>
                    <a:ext uri="{9D8B030D-6E8A-4147-A177-3AD203B41FA5}">
                      <a16:colId xmlns:a16="http://schemas.microsoft.com/office/drawing/2014/main" xmlns="" val="20003"/>
                    </a:ext>
                  </a:extLst>
                </a:gridCol>
                <a:gridCol w="1239819">
                  <a:extLst>
                    <a:ext uri="{9D8B030D-6E8A-4147-A177-3AD203B41FA5}">
                      <a16:colId xmlns:a16="http://schemas.microsoft.com/office/drawing/2014/main" xmlns="" val="20004"/>
                    </a:ext>
                  </a:extLst>
                </a:gridCol>
              </a:tblGrid>
              <a:tr h="65974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INDICATOR</a:t>
                      </a:r>
                      <a:endParaRPr kumimoji="0" lang="en-US" sz="1400" b="0" i="0" u="none" strike="noStrike" cap="none" normalizeH="0" baseline="0" dirty="0" smtClean="0">
                        <a:ln>
                          <a:noFill/>
                        </a:ln>
                        <a:solidFill>
                          <a:srgbClr val="000000"/>
                        </a:solidFill>
                        <a:effectLst/>
                        <a:latin typeface="+mn-lt"/>
                        <a:ea typeface="ＭＳ Ｐゴシック" pitchFamily="34" charset="-128"/>
                      </a:endParaRPr>
                    </a:p>
                  </a:txBody>
                  <a:tcPr marL="91453" marR="91453"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pitchFamily="34" charset="-128"/>
                          <a:cs typeface="Times New Roman" pitchFamily="18" charset="0"/>
                        </a:rPr>
                        <a:t>ANNUAL TARGET</a:t>
                      </a:r>
                      <a:endParaRPr kumimoji="0" lang="en-US" sz="1400" b="0" i="0" u="none" strike="noStrike" cap="none" normalizeH="0" baseline="0" dirty="0" smtClean="0">
                        <a:ln>
                          <a:noFill/>
                        </a:ln>
                        <a:solidFill>
                          <a:schemeClr val="tx1"/>
                        </a:solidFill>
                        <a:effectLst/>
                        <a:latin typeface="+mn-lt"/>
                        <a:ea typeface="ＭＳ Ｐゴシック" pitchFamily="34" charset="-128"/>
                      </a:endParaRPr>
                    </a:p>
                  </a:txBody>
                  <a:tcPr marL="91453" marR="91453"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pitchFamily="34" charset="-128"/>
                        </a:rPr>
                        <a:t>ACTUAL PERFOMANCE</a:t>
                      </a:r>
                    </a:p>
                  </a:txBody>
                  <a:tcPr marL="91453" marR="91453"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pitchFamily="34" charset="-128"/>
                        </a:rPr>
                        <a:t>REASON FOR VARIANCE</a:t>
                      </a:r>
                    </a:p>
                  </a:txBody>
                  <a:tcPr marL="91453" marR="91453"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pitchFamily="34" charset="-128"/>
                          <a:cs typeface="Times New Roman" pitchFamily="18" charset="0"/>
                        </a:rPr>
                        <a:t>CORRECTIVE ACTION</a:t>
                      </a:r>
                      <a:endParaRPr kumimoji="0" lang="en-US" sz="1400" b="0" i="0" u="none" strike="noStrike" cap="none" normalizeH="0" baseline="0" dirty="0" smtClean="0">
                        <a:ln>
                          <a:noFill/>
                        </a:ln>
                        <a:solidFill>
                          <a:schemeClr val="tx1"/>
                        </a:solidFill>
                        <a:effectLst/>
                        <a:latin typeface="+mn-lt"/>
                        <a:ea typeface="ＭＳ Ｐゴシック" pitchFamily="34" charset="-128"/>
                      </a:endParaRPr>
                    </a:p>
                  </a:txBody>
                  <a:tcPr marL="91453" marR="91453"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1551034">
                <a:tc>
                  <a:txBody>
                    <a:bodyPr/>
                    <a:lstStyle/>
                    <a:p>
                      <a:r>
                        <a:rPr lang="en-US" sz="1400" kern="1200" dirty="0" smtClean="0">
                          <a:solidFill>
                            <a:schemeClr val="tx1"/>
                          </a:solidFill>
                          <a:effectLst/>
                          <a:latin typeface="+mn-lt"/>
                          <a:ea typeface="+mn-ea"/>
                          <a:cs typeface="+mn-cs"/>
                        </a:rPr>
                        <a:t>1.1 Number of work-seekers registered on ESSA system per year</a:t>
                      </a:r>
                      <a:endParaRPr lang="en-ZA"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endParaRPr lang="en-ZA" sz="1400" kern="120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smtClean="0">
                        <a:ln>
                          <a:noFill/>
                        </a:ln>
                        <a:solidFill>
                          <a:schemeClr val="tx1"/>
                        </a:solidFill>
                        <a:effectLst/>
                        <a:latin typeface="+mn-lt"/>
                        <a:ea typeface="Times New Roman" pitchFamily="18" charset="0"/>
                        <a:cs typeface="Maiandra GD" pitchFamily="34"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ZA" sz="1400" b="1" dirty="0" smtClean="0">
                          <a:solidFill>
                            <a:schemeClr val="tx1"/>
                          </a:solidFill>
                          <a:effectLst/>
                          <a:latin typeface="+mn-lt"/>
                          <a:ea typeface="Times New Roman"/>
                        </a:rPr>
                        <a:t>500 000</a:t>
                      </a:r>
                      <a:endParaRPr lang="en-ZA" sz="1400" b="1" dirty="0">
                        <a:solidFill>
                          <a:schemeClr val="tx1"/>
                        </a:solidFill>
                        <a:effectLst/>
                        <a:latin typeface="+mn-lt"/>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solidFill>
                            <a:srgbClr val="00B050"/>
                          </a:solidFill>
                          <a:effectLst/>
                          <a:latin typeface="+mn-lt"/>
                          <a:ea typeface="Times New Roman"/>
                        </a:rPr>
                        <a:t>ACHIEVED</a:t>
                      </a:r>
                    </a:p>
                    <a:p>
                      <a:pPr>
                        <a:spcAft>
                          <a:spcPts val="0"/>
                        </a:spcAft>
                      </a:pPr>
                      <a:r>
                        <a:rPr lang="en-ZA" sz="1400" b="0" dirty="0" smtClean="0">
                          <a:solidFill>
                            <a:schemeClr val="tx1"/>
                          </a:solidFill>
                          <a:effectLst/>
                          <a:latin typeface="+mn-lt"/>
                          <a:ea typeface="Times New Roman"/>
                        </a:rPr>
                        <a:t>A total of</a:t>
                      </a:r>
                      <a:r>
                        <a:rPr lang="en-ZA" sz="1400" b="1" dirty="0" smtClean="0">
                          <a:solidFill>
                            <a:schemeClr val="tx1"/>
                          </a:solidFill>
                          <a:effectLst/>
                          <a:latin typeface="+mn-lt"/>
                          <a:ea typeface="Times New Roman"/>
                        </a:rPr>
                        <a:t>       890 523 </a:t>
                      </a:r>
                      <a:r>
                        <a:rPr lang="en-ZA" sz="1400" b="0" dirty="0" smtClean="0">
                          <a:solidFill>
                            <a:schemeClr val="tx1"/>
                          </a:solidFill>
                          <a:effectLst/>
                          <a:latin typeface="+mn-lt"/>
                          <a:ea typeface="Times New Roman"/>
                        </a:rPr>
                        <a:t>work</a:t>
                      </a:r>
                      <a:r>
                        <a:rPr lang="en-ZA" sz="1400" b="1" dirty="0" smtClean="0">
                          <a:solidFill>
                            <a:schemeClr val="tx1"/>
                          </a:solidFill>
                          <a:effectLst/>
                          <a:latin typeface="+mn-lt"/>
                          <a:ea typeface="Times New Roman"/>
                        </a:rPr>
                        <a:t> </a:t>
                      </a:r>
                      <a:r>
                        <a:rPr lang="en-ZA" sz="1400" b="0" dirty="0" smtClean="0">
                          <a:solidFill>
                            <a:schemeClr val="tx1"/>
                          </a:solidFill>
                          <a:effectLst/>
                          <a:latin typeface="+mn-lt"/>
                          <a:ea typeface="Times New Roman"/>
                        </a:rPr>
                        <a:t>seekers were registered on ESSA system, with a variance of </a:t>
                      </a:r>
                      <a:r>
                        <a:rPr lang="en-ZA" sz="1400" b="1" dirty="0" smtClean="0">
                          <a:solidFill>
                            <a:schemeClr val="tx1"/>
                          </a:solidFill>
                          <a:effectLst/>
                          <a:latin typeface="+mn-lt"/>
                          <a:ea typeface="Times New Roman"/>
                        </a:rPr>
                        <a:t>390 523</a:t>
                      </a:r>
                      <a:endParaRPr lang="en-ZA" sz="1400" b="1" dirty="0">
                        <a:solidFill>
                          <a:schemeClr val="tx1"/>
                        </a:solidFill>
                        <a:effectLst/>
                        <a:latin typeface="+mn-lt"/>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0" algn="l" rtl="0"/>
                      <a:r>
                        <a:rPr lang="en-ZA" sz="1400" b="0" i="0" u="none" strike="noStrike" baseline="0" dirty="0" smtClean="0">
                          <a:solidFill>
                            <a:schemeClr val="tx1"/>
                          </a:solidFill>
                          <a:latin typeface="+mn-lt"/>
                        </a:rPr>
                        <a:t>1. Advocacy campaign reach out to work seekers (Advocacy Reports).</a:t>
                      </a:r>
                    </a:p>
                    <a:p>
                      <a:pPr marR="0" algn="l" rtl="0"/>
                      <a:endParaRPr lang="en-ZA" sz="1400" b="1" i="0" u="none" strike="noStrike" baseline="0" dirty="0" smtClean="0">
                        <a:solidFill>
                          <a:schemeClr val="tx1"/>
                        </a:solidFill>
                        <a:latin typeface="+mn-lt"/>
                      </a:endParaRPr>
                    </a:p>
                    <a:p>
                      <a:pPr>
                        <a:spcAft>
                          <a:spcPts val="0"/>
                        </a:spcAft>
                      </a:pPr>
                      <a:endParaRPr lang="en-ZA" sz="1400" b="1" dirty="0">
                        <a:solidFill>
                          <a:srgbClr val="FF0000"/>
                        </a:solidFill>
                        <a:effectLst/>
                        <a:latin typeface="+mn-lt"/>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ZA" sz="1400" b="1" dirty="0" smtClean="0">
                          <a:effectLst/>
                          <a:latin typeface="+mn-lt"/>
                          <a:ea typeface="Times New Roman"/>
                        </a:rPr>
                        <a:t>       None</a:t>
                      </a:r>
                      <a:endParaRPr lang="en-ZA" sz="1400" b="1" dirty="0">
                        <a:effectLst/>
                        <a:latin typeface="+mn-lt"/>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771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pitchFamily="34" charset="-128"/>
                        </a:rPr>
                        <a:t>2.1. Number of work and learning opportunities</a:t>
                      </a:r>
                      <a:endParaRPr kumimoji="0" lang="en-ZA" sz="1400" b="0" i="0" u="none" strike="noStrike" cap="none" normalizeH="0" baseline="0" dirty="0" smtClean="0">
                        <a:ln>
                          <a:noFill/>
                        </a:ln>
                        <a:solidFill>
                          <a:schemeClr val="tx1"/>
                        </a:solidFill>
                        <a:effectLst/>
                        <a:latin typeface="+mn-lt"/>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pitchFamily="34" charset="-128"/>
                        </a:rPr>
                        <a:t>registered on ESSA per year</a:t>
                      </a:r>
                      <a:endParaRPr kumimoji="0" lang="en-ZA" sz="1400" b="0" i="0" u="none" strike="noStrike" cap="none" normalizeH="0" baseline="0" dirty="0" smtClean="0">
                        <a:ln>
                          <a:noFill/>
                        </a:ln>
                        <a:solidFill>
                          <a:schemeClr val="tx1"/>
                        </a:solidFill>
                        <a:effectLst/>
                        <a:latin typeface="+mn-lt"/>
                        <a:ea typeface="ＭＳ Ｐゴシック" pitchFamily="34" charset="-128"/>
                      </a:endParaRPr>
                    </a:p>
                  </a:txBody>
                  <a:tcPr marL="91448" marR="91448"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ZA" sz="1400" b="1" dirty="0" smtClean="0">
                          <a:solidFill>
                            <a:schemeClr val="tx1"/>
                          </a:solidFill>
                          <a:effectLst/>
                          <a:latin typeface="+mn-lt"/>
                          <a:ea typeface="Times New Roman"/>
                        </a:rPr>
                        <a:t>60</a:t>
                      </a:r>
                      <a:r>
                        <a:rPr lang="en-ZA" sz="1400" b="1" baseline="0" dirty="0" smtClean="0">
                          <a:solidFill>
                            <a:schemeClr val="tx1"/>
                          </a:solidFill>
                          <a:effectLst/>
                          <a:latin typeface="+mn-lt"/>
                          <a:ea typeface="Times New Roman"/>
                        </a:rPr>
                        <a:t> 000</a:t>
                      </a:r>
                      <a:endParaRPr lang="en-ZA" sz="1400" b="1" dirty="0">
                        <a:solidFill>
                          <a:schemeClr val="tx1"/>
                        </a:solidFill>
                        <a:effectLst/>
                        <a:latin typeface="+mn-lt"/>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solidFill>
                            <a:srgbClr val="00B050"/>
                          </a:solidFill>
                          <a:effectLst/>
                          <a:latin typeface="+mn-lt"/>
                          <a:ea typeface="Times New Roman"/>
                        </a:rPr>
                        <a:t>ACHIEVED</a:t>
                      </a:r>
                    </a:p>
                    <a:p>
                      <a:pPr>
                        <a:spcAft>
                          <a:spcPts val="0"/>
                        </a:spcAft>
                      </a:pPr>
                      <a:r>
                        <a:rPr lang="en-ZA" sz="1400" b="0" dirty="0" smtClean="0">
                          <a:solidFill>
                            <a:schemeClr val="tx1"/>
                          </a:solidFill>
                          <a:effectLst/>
                          <a:latin typeface="+mn-lt"/>
                          <a:ea typeface="Times New Roman"/>
                        </a:rPr>
                        <a:t>A</a:t>
                      </a:r>
                      <a:r>
                        <a:rPr lang="en-ZA" sz="1400" b="0" baseline="0" dirty="0" smtClean="0">
                          <a:solidFill>
                            <a:schemeClr val="tx1"/>
                          </a:solidFill>
                          <a:effectLst/>
                          <a:latin typeface="+mn-lt"/>
                          <a:ea typeface="Times New Roman"/>
                        </a:rPr>
                        <a:t> total of </a:t>
                      </a:r>
                      <a:r>
                        <a:rPr lang="en-ZA" sz="1400" b="1" baseline="0" dirty="0" smtClean="0">
                          <a:solidFill>
                            <a:schemeClr val="tx1"/>
                          </a:solidFill>
                          <a:effectLst/>
                          <a:latin typeface="+mn-lt"/>
                          <a:ea typeface="Times New Roman"/>
                        </a:rPr>
                        <a:t>109 917 </a:t>
                      </a:r>
                      <a:r>
                        <a:rPr lang="en-ZA" sz="1400" b="0" baseline="0" dirty="0" smtClean="0">
                          <a:solidFill>
                            <a:schemeClr val="tx1"/>
                          </a:solidFill>
                          <a:effectLst/>
                          <a:latin typeface="+mn-lt"/>
                          <a:ea typeface="Times New Roman"/>
                        </a:rPr>
                        <a:t>work and learning opportunities were registered on ESSA, with a variance of   </a:t>
                      </a:r>
                      <a:r>
                        <a:rPr lang="en-ZA" sz="1400" b="1" baseline="0" dirty="0" smtClean="0">
                          <a:solidFill>
                            <a:schemeClr val="tx1"/>
                          </a:solidFill>
                          <a:effectLst/>
                          <a:latin typeface="+mn-lt"/>
                          <a:ea typeface="Times New Roman"/>
                        </a:rPr>
                        <a:t>49 917</a:t>
                      </a:r>
                      <a:endParaRPr lang="en-ZA" sz="1400" b="1" dirty="0">
                        <a:solidFill>
                          <a:schemeClr val="tx1"/>
                        </a:solidFill>
                        <a:effectLst/>
                        <a:latin typeface="+mn-lt"/>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0" algn="l" rtl="0">
                        <a:buFont typeface="Calibri"/>
                        <a:buChar char="1"/>
                      </a:pPr>
                      <a:r>
                        <a:rPr lang="en-ZA" sz="1400" b="0" i="0" u="none" strike="noStrike" baseline="0" dirty="0" smtClean="0">
                          <a:solidFill>
                            <a:schemeClr val="tx1"/>
                          </a:solidFill>
                          <a:latin typeface="+mn-lt"/>
                        </a:rPr>
                        <a:t>. Advocacy campaigns conducted (advocacy reports).</a:t>
                      </a:r>
                    </a:p>
                    <a:p>
                      <a:pPr marR="0" algn="l" rtl="0"/>
                      <a:r>
                        <a:rPr lang="en-ZA" sz="1400" b="0" i="0" u="none" strike="noStrike" baseline="0" dirty="0" smtClean="0">
                          <a:solidFill>
                            <a:schemeClr val="tx1"/>
                          </a:solidFill>
                          <a:latin typeface="+mn-lt"/>
                        </a:rPr>
                        <a:t> </a:t>
                      </a:r>
                      <a:endParaRPr lang="en-ZA" sz="1400" b="0" dirty="0" smtClean="0">
                        <a:solidFill>
                          <a:schemeClr val="tx1"/>
                        </a:solidFill>
                        <a:effectLst/>
                        <a:latin typeface="+mn-lt"/>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b="1" dirty="0">
                          <a:effectLst/>
                          <a:latin typeface="+mn-lt"/>
                          <a:ea typeface="Times New Roman"/>
                        </a:rPr>
                        <a:t>None</a:t>
                      </a:r>
                      <a:endParaRPr lang="en-ZA" sz="1400" b="1" dirty="0">
                        <a:effectLst/>
                        <a:latin typeface="+mn-lt"/>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19756">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400" kern="1200" dirty="0" smtClean="0">
                          <a:solidFill>
                            <a:schemeClr val="tx1"/>
                          </a:solidFill>
                          <a:effectLst/>
                          <a:latin typeface="+mn-lt"/>
                          <a:ea typeface="+mn-ea"/>
                          <a:cs typeface="+mn-cs"/>
                        </a:rPr>
                        <a:t>3.1. Number of registered work seekers provided with employment counselling per year</a:t>
                      </a:r>
                      <a:endParaRPr lang="en-ZA" sz="1400" kern="120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smtClean="0">
                        <a:ln>
                          <a:noFill/>
                        </a:ln>
                        <a:solidFill>
                          <a:schemeClr val="tx1"/>
                        </a:solidFill>
                        <a:effectLst/>
                        <a:latin typeface="+mn-lt"/>
                        <a:ea typeface="Times New Roman" pitchFamily="18" charset="0"/>
                        <a:cs typeface="Maiandra GD" pitchFamily="34"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ZA" sz="1400" b="1" dirty="0" smtClean="0">
                          <a:solidFill>
                            <a:schemeClr val="tx1"/>
                          </a:solidFill>
                          <a:effectLst/>
                          <a:latin typeface="+mn-lt"/>
                          <a:ea typeface="Times New Roman"/>
                        </a:rPr>
                        <a:t>140</a:t>
                      </a:r>
                      <a:r>
                        <a:rPr lang="en-ZA" sz="1400" b="1" baseline="0" dirty="0" smtClean="0">
                          <a:solidFill>
                            <a:schemeClr val="tx1"/>
                          </a:solidFill>
                          <a:effectLst/>
                          <a:latin typeface="+mn-lt"/>
                          <a:ea typeface="Times New Roman"/>
                        </a:rPr>
                        <a:t> 000</a:t>
                      </a:r>
                      <a:endParaRPr lang="en-ZA" sz="1400" b="1" dirty="0">
                        <a:solidFill>
                          <a:schemeClr val="tx1"/>
                        </a:solidFill>
                        <a:effectLst/>
                        <a:latin typeface="+mn-lt"/>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solidFill>
                            <a:srgbClr val="00B050"/>
                          </a:solidFill>
                          <a:effectLst/>
                          <a:latin typeface="+mn-lt"/>
                          <a:ea typeface="Times New Roman"/>
                        </a:rPr>
                        <a:t>ACHIEVED</a:t>
                      </a:r>
                    </a:p>
                    <a:p>
                      <a:pPr>
                        <a:spcAft>
                          <a:spcPts val="0"/>
                        </a:spcAft>
                      </a:pPr>
                      <a:r>
                        <a:rPr lang="en-ZA" sz="1400" b="1" dirty="0" smtClean="0">
                          <a:solidFill>
                            <a:schemeClr val="tx1"/>
                          </a:solidFill>
                          <a:effectLst/>
                          <a:latin typeface="+mn-lt"/>
                          <a:ea typeface="Times New Roman"/>
                        </a:rPr>
                        <a:t>193 573 </a:t>
                      </a:r>
                      <a:r>
                        <a:rPr lang="en-ZA" sz="1400" b="0" dirty="0" smtClean="0">
                          <a:solidFill>
                            <a:schemeClr val="tx1"/>
                          </a:solidFill>
                          <a:effectLst/>
                          <a:latin typeface="+mn-lt"/>
                          <a:ea typeface="Times New Roman"/>
                        </a:rPr>
                        <a:t>registered work seekers were provided with employment counselling, with a variance of   </a:t>
                      </a:r>
                      <a:r>
                        <a:rPr lang="en-ZA" sz="1400" b="1" dirty="0" smtClean="0">
                          <a:solidFill>
                            <a:schemeClr val="tx1"/>
                          </a:solidFill>
                          <a:effectLst/>
                          <a:latin typeface="+mn-lt"/>
                          <a:ea typeface="Times New Roman"/>
                        </a:rPr>
                        <a:t>53 573</a:t>
                      </a:r>
                      <a:endParaRPr lang="en-ZA" sz="1400" b="1" dirty="0">
                        <a:solidFill>
                          <a:schemeClr val="tx1"/>
                        </a:solidFill>
                        <a:effectLst/>
                        <a:latin typeface="+mn-lt"/>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indent="-228600" algn="l" rtl="0">
                        <a:buAutoNum type="arabicPeriod"/>
                      </a:pPr>
                      <a:r>
                        <a:rPr lang="en-ZA" sz="1400" b="0" i="0" u="none" strike="noStrike" baseline="0" dirty="0" smtClean="0">
                          <a:solidFill>
                            <a:schemeClr val="tx1"/>
                          </a:solidFill>
                          <a:latin typeface="+mn-lt"/>
                        </a:rPr>
                        <a:t>Advocacy campaigns and exhibition reach out to work seekers.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n-ZA" altLang="en-US" sz="1400" b="0" i="0" u="none" strike="noStrike" cap="none" normalizeH="0" baseline="0" dirty="0" smtClean="0">
                          <a:ln>
                            <a:noFill/>
                          </a:ln>
                          <a:solidFill>
                            <a:schemeClr val="tx1"/>
                          </a:solidFill>
                          <a:effectLst/>
                          <a:latin typeface="+mn-lt"/>
                          <a:ea typeface="MS PGothic" pitchFamily="34" charset="-128"/>
                          <a:cs typeface="Times New Roman" pitchFamily="18" charset="0"/>
                        </a:rPr>
                        <a:t>Improvement in internal efficiencies </a:t>
                      </a:r>
                      <a:r>
                        <a:rPr lang="en-ZA" sz="1400" b="0" i="0" u="none" strike="noStrike" baseline="0" dirty="0" smtClean="0">
                          <a:solidFill>
                            <a:schemeClr val="tx1"/>
                          </a:solidFill>
                          <a:latin typeface="+mn-lt"/>
                        </a:rPr>
                        <a:t>(BW Report).</a:t>
                      </a:r>
                    </a:p>
                    <a:p>
                      <a:pPr marL="0" marR="0" indent="0" algn="l" rtl="0">
                        <a:buNone/>
                      </a:pPr>
                      <a:endParaRPr lang="en-ZA" sz="1400" b="0" i="0" u="none" strike="noStrike" baseline="0" dirty="0" smtClean="0">
                        <a:solidFill>
                          <a:srgbClr val="FF0000"/>
                        </a:solidFill>
                        <a:latin typeface="+mn-lt"/>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ZA" sz="1400" b="1" dirty="0" smtClean="0">
                          <a:effectLst/>
                          <a:latin typeface="+mn-lt"/>
                          <a:ea typeface="Times New Roman"/>
                        </a:rPr>
                        <a:t>       None</a:t>
                      </a:r>
                      <a:endParaRPr lang="en-ZA" sz="1400" b="1" dirty="0">
                        <a:effectLst/>
                        <a:latin typeface="+mn-lt"/>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pPr>
              <a:defRPr/>
            </a:pPr>
            <a:fld id="{416AF1B2-E7A4-446A-84DC-90AA83BA6A19}" type="slidenum">
              <a:rPr lang="en-US" smtClean="0"/>
              <a:pPr>
                <a:defRPr/>
              </a:pPr>
              <a:t>57</a:t>
            </a:fld>
            <a:endParaRPr lang="en-US" dirty="0"/>
          </a:p>
        </p:txBody>
      </p:sp>
    </p:spTree>
    <p:extLst>
      <p:ext uri="{BB962C8B-B14F-4D97-AF65-F5344CB8AC3E}">
        <p14:creationId xmlns:p14="http://schemas.microsoft.com/office/powerpoint/2010/main" xmlns="" val="7904712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ZA" altLang="en-US" sz="2400" b="1" dirty="0" smtClean="0">
                <a:solidFill>
                  <a:srgbClr val="000000"/>
                </a:solidFill>
              </a:rPr>
              <a:t>PES PERFOMANCE PER INDICATOR cont.</a:t>
            </a:r>
            <a:endParaRPr lang="en-ZA" altLang="en-US" sz="2400" dirty="0" smtClean="0"/>
          </a:p>
        </p:txBody>
      </p:sp>
      <p:graphicFrame>
        <p:nvGraphicFramePr>
          <p:cNvPr id="5" name="Group 201"/>
          <p:cNvGraphicFramePr>
            <a:graphicFrameLocks noGrp="1"/>
          </p:cNvGraphicFramePr>
          <p:nvPr>
            <p:extLst>
              <p:ext uri="{D42A27DB-BD31-4B8C-83A1-F6EECF244321}">
                <p14:modId xmlns:p14="http://schemas.microsoft.com/office/powerpoint/2010/main" xmlns="" val="2918237885"/>
              </p:ext>
            </p:extLst>
          </p:nvPr>
        </p:nvGraphicFramePr>
        <p:xfrm>
          <a:off x="381000" y="1506538"/>
          <a:ext cx="8305800" cy="2895600"/>
        </p:xfrm>
        <a:graphic>
          <a:graphicData uri="http://schemas.openxmlformats.org/drawingml/2006/table">
            <a:tbl>
              <a:tblPr/>
              <a:tblGrid>
                <a:gridCol w="2178050">
                  <a:extLst>
                    <a:ext uri="{9D8B030D-6E8A-4147-A177-3AD203B41FA5}">
                      <a16:colId xmlns:a16="http://schemas.microsoft.com/office/drawing/2014/main" xmlns="" val="20000"/>
                    </a:ext>
                  </a:extLst>
                </a:gridCol>
                <a:gridCol w="1116013">
                  <a:extLst>
                    <a:ext uri="{9D8B030D-6E8A-4147-A177-3AD203B41FA5}">
                      <a16:colId xmlns:a16="http://schemas.microsoft.com/office/drawing/2014/main" xmlns="" val="20001"/>
                    </a:ext>
                  </a:extLst>
                </a:gridCol>
                <a:gridCol w="1905049">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gridCol w="1234480">
                  <a:extLst>
                    <a:ext uri="{9D8B030D-6E8A-4147-A177-3AD203B41FA5}">
                      <a16:colId xmlns:a16="http://schemas.microsoft.com/office/drawing/2014/main" xmlns="" val="20004"/>
                    </a:ext>
                  </a:extLst>
                </a:gridCol>
              </a:tblGrid>
              <a:tr h="518172">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mn-lt"/>
                          <a:ea typeface="MS PGothic" pitchFamily="34" charset="-128"/>
                          <a:cs typeface="Times New Roman" pitchFamily="18" charset="0"/>
                        </a:rPr>
                        <a:t>INDICATOR</a:t>
                      </a:r>
                      <a:endParaRPr kumimoji="0" lang="en-US" altLang="en-US" sz="1400" b="0" i="0" u="none" strike="noStrike" cap="none" normalizeH="0" baseline="0" dirty="0" smtClean="0">
                        <a:ln>
                          <a:noFill/>
                        </a:ln>
                        <a:solidFill>
                          <a:srgbClr val="000000"/>
                        </a:solidFill>
                        <a:effectLst/>
                        <a:latin typeface="+mn-lt"/>
                        <a:ea typeface="MS PGothic" pitchFamily="34" charset="-128"/>
                      </a:endParaRP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mn-lt"/>
                          <a:ea typeface="MS PGothic" pitchFamily="34" charset="-128"/>
                          <a:cs typeface="Times New Roman" pitchFamily="18" charset="0"/>
                        </a:rPr>
                        <a:t>ANNUAL TARGET</a:t>
                      </a:r>
                      <a:endParaRPr kumimoji="0" lang="en-US" altLang="en-US" sz="1400" b="0" i="0" u="none" strike="noStrike" cap="none" normalizeH="0" baseline="0" dirty="0" smtClean="0">
                        <a:ln>
                          <a:noFill/>
                        </a:ln>
                        <a:solidFill>
                          <a:schemeClr val="tx1"/>
                        </a:solidFill>
                        <a:effectLst/>
                        <a:latin typeface="+mn-lt"/>
                        <a:ea typeface="MS PGothic" pitchFamily="34" charset="-128"/>
                      </a:endParaRP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mn-lt"/>
                          <a:ea typeface="MS PGothic" pitchFamily="34" charset="-128"/>
                        </a:rPr>
                        <a:t>ACTUAL PERFOMANCE</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mn-lt"/>
                          <a:ea typeface="MS PGothic" pitchFamily="34" charset="-128"/>
                        </a:rPr>
                        <a:t>REASON FOR VARIANCE</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mn-lt"/>
                          <a:ea typeface="MS PGothic" pitchFamily="34" charset="-128"/>
                          <a:cs typeface="Times New Roman" pitchFamily="18" charset="0"/>
                        </a:rPr>
                        <a:t>CORRECTIVE ACTION</a:t>
                      </a:r>
                      <a:endParaRPr kumimoji="0" lang="en-US" altLang="en-US" sz="1400" b="0" i="0" u="none" strike="noStrike" cap="none" normalizeH="0" baseline="0" smtClean="0">
                        <a:ln>
                          <a:noFill/>
                        </a:ln>
                        <a:solidFill>
                          <a:schemeClr val="tx1"/>
                        </a:solidFill>
                        <a:effectLst/>
                        <a:latin typeface="+mn-lt"/>
                        <a:ea typeface="MS PGothic" pitchFamily="34" charset="-128"/>
                      </a:endParaRP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2377428">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mn-lt"/>
                          <a:ea typeface="MS PGothic" pitchFamily="34" charset="-128"/>
                        </a:rPr>
                        <a:t>4.1. Number of registered work and learning opportunities filled by registered work-seekers per year</a:t>
                      </a:r>
                      <a:endParaRPr kumimoji="0" lang="en-ZA" altLang="en-US" sz="1400" b="0" i="0" u="none" strike="noStrike" cap="none" normalizeH="0" baseline="0" smtClean="0">
                        <a:ln>
                          <a:noFill/>
                        </a:ln>
                        <a:solidFill>
                          <a:schemeClr val="tx1"/>
                        </a:solidFill>
                        <a:effectLst/>
                        <a:latin typeface="+mn-lt"/>
                        <a:ea typeface="MS PGothic" pitchFamily="34" charset="-128"/>
                      </a:endParaRPr>
                    </a:p>
                  </a:txBody>
                  <a:tcPr marL="91442" marR="91442"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latin typeface="+mn-lt"/>
                          <a:ea typeface="MS PGothic" pitchFamily="34" charset="-128"/>
                          <a:cs typeface="Times New Roman" pitchFamily="18" charset="0"/>
                        </a:rPr>
                        <a:t>8 000</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rgbClr val="00B050"/>
                          </a:solidFill>
                          <a:effectLst/>
                          <a:latin typeface="+mn-lt"/>
                          <a:ea typeface="MS PGothic" pitchFamily="34" charset="-128"/>
                          <a:cs typeface="Times New Roman" pitchFamily="18" charset="0"/>
                        </a:rPr>
                        <a:t>ACHIEVED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smtClean="0">
                          <a:ln>
                            <a:noFill/>
                          </a:ln>
                          <a:solidFill>
                            <a:schemeClr val="tx1"/>
                          </a:solidFill>
                          <a:effectLst/>
                          <a:latin typeface="+mn-lt"/>
                          <a:ea typeface="MS PGothic" pitchFamily="34" charset="-128"/>
                          <a:cs typeface="Times New Roman" pitchFamily="18" charset="0"/>
                        </a:rPr>
                        <a:t>A total of </a:t>
                      </a:r>
                      <a:r>
                        <a:rPr kumimoji="0" lang="en-ZA" altLang="en-US" sz="1400" b="1" i="0" u="none" strike="noStrike" cap="none" normalizeH="0" baseline="0" dirty="0" smtClean="0">
                          <a:ln>
                            <a:noFill/>
                          </a:ln>
                          <a:solidFill>
                            <a:schemeClr val="tx1"/>
                          </a:solidFill>
                          <a:effectLst/>
                          <a:latin typeface="+mn-lt"/>
                          <a:ea typeface="MS PGothic" pitchFamily="34" charset="-128"/>
                          <a:cs typeface="Times New Roman" pitchFamily="18" charset="0"/>
                        </a:rPr>
                        <a:t>21 076 </a:t>
                      </a:r>
                      <a:r>
                        <a:rPr kumimoji="0" lang="en-ZA" altLang="en-US" sz="1400" b="0" i="0" u="none" strike="noStrike" cap="none" normalizeH="0" baseline="0" dirty="0" smtClean="0">
                          <a:ln>
                            <a:noFill/>
                          </a:ln>
                          <a:solidFill>
                            <a:schemeClr val="tx1"/>
                          </a:solidFill>
                          <a:effectLst/>
                          <a:latin typeface="+mn-lt"/>
                          <a:ea typeface="MS PGothic" pitchFamily="34" charset="-128"/>
                          <a:cs typeface="Times New Roman" pitchFamily="18" charset="0"/>
                        </a:rPr>
                        <a:t>work seekers were placed in registered work and learning opportunities, with a variance of </a:t>
                      </a:r>
                      <a:r>
                        <a:rPr kumimoji="0" lang="en-ZA" altLang="en-US" sz="1400" b="1" i="0" u="none" strike="noStrike" cap="none" normalizeH="0" baseline="0" dirty="0" smtClean="0">
                          <a:ln>
                            <a:noFill/>
                          </a:ln>
                          <a:solidFill>
                            <a:schemeClr val="tx1"/>
                          </a:solidFill>
                          <a:effectLst/>
                          <a:latin typeface="+mn-lt"/>
                          <a:ea typeface="MS PGothic" pitchFamily="34" charset="-128"/>
                          <a:cs typeface="Times New Roman" pitchFamily="18" charset="0"/>
                        </a:rPr>
                        <a:t>13 076</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smtClean="0">
                          <a:ln>
                            <a:noFill/>
                          </a:ln>
                          <a:solidFill>
                            <a:schemeClr val="tx1"/>
                          </a:solidFill>
                          <a:effectLst/>
                          <a:latin typeface="+mn-lt"/>
                          <a:ea typeface="MS PGothic" pitchFamily="34" charset="-128"/>
                          <a:cs typeface="Times New Roman" pitchFamily="18" charset="0"/>
                        </a:rPr>
                        <a:t>1. Improvement in internal efficiencies. (BW Report-ESP Productivity Report)</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mn-lt"/>
                          <a:ea typeface="MS PGothic" pitchFamily="34" charset="-128"/>
                          <a:cs typeface="Times New Roman" pitchFamily="18" charset="0"/>
                        </a:rPr>
                        <a:t>None</a:t>
                      </a:r>
                      <a:endParaRPr kumimoji="0" lang="en-ZA" altLang="en-US" sz="1400" b="1" i="0" u="none" strike="noStrike" cap="none" normalizeH="0" baseline="0" dirty="0" smtClean="0">
                        <a:ln>
                          <a:noFill/>
                        </a:ln>
                        <a:solidFill>
                          <a:schemeClr val="tx1"/>
                        </a:solidFill>
                        <a:effectLst/>
                        <a:latin typeface="+mn-lt"/>
                        <a:ea typeface="MS PGothic" pitchFamily="34" charset="-128"/>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pPr>
              <a:defRPr/>
            </a:pPr>
            <a:fld id="{416AF1B2-E7A4-446A-84DC-90AA83BA6A19}" type="slidenum">
              <a:rPr lang="en-US" smtClean="0"/>
              <a:pPr>
                <a:defRPr/>
              </a:pPr>
              <a:t>58</a:t>
            </a:fld>
            <a:endParaRPr lang="en-US" dirty="0"/>
          </a:p>
        </p:txBody>
      </p:sp>
    </p:spTree>
    <p:extLst>
      <p:ext uri="{BB962C8B-B14F-4D97-AF65-F5344CB8AC3E}">
        <p14:creationId xmlns:p14="http://schemas.microsoft.com/office/powerpoint/2010/main" xmlns="" val="6868523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xfrm>
            <a:off x="467544" y="558621"/>
            <a:ext cx="8312150" cy="400110"/>
          </a:xfrm>
        </p:spPr>
        <p:txBody>
          <a:bodyPr>
            <a:spAutoFit/>
          </a:bodyPr>
          <a:lstStyle/>
          <a:p>
            <a:pPr eaLnBrk="1" hangingPunct="1"/>
            <a:r>
              <a:rPr lang="en-US" altLang="en-US" sz="2000" b="1" dirty="0" smtClean="0">
                <a:solidFill>
                  <a:srgbClr val="000000"/>
                </a:solidFill>
              </a:rPr>
              <a:t>	IMPACT ANALYSIS PER INDICATOR: WORK SEEKERS REGISTERED</a:t>
            </a:r>
            <a:endParaRPr lang="en-ZA" altLang="en-US" sz="2000" b="1" dirty="0" smtClean="0">
              <a:solidFill>
                <a:srgbClr val="000000"/>
              </a:solidFill>
            </a:endParaRPr>
          </a:p>
        </p:txBody>
      </p:sp>
      <p:graphicFrame>
        <p:nvGraphicFramePr>
          <p:cNvPr id="42074" name="Group 90"/>
          <p:cNvGraphicFramePr>
            <a:graphicFrameLocks noGrp="1"/>
          </p:cNvGraphicFramePr>
          <p:nvPr>
            <p:ph idx="1"/>
            <p:extLst>
              <p:ext uri="{D42A27DB-BD31-4B8C-83A1-F6EECF244321}">
                <p14:modId xmlns:p14="http://schemas.microsoft.com/office/powerpoint/2010/main" xmlns="" val="2775330394"/>
              </p:ext>
            </p:extLst>
          </p:nvPr>
        </p:nvGraphicFramePr>
        <p:xfrm>
          <a:off x="250825" y="1284288"/>
          <a:ext cx="8612188" cy="2187576"/>
        </p:xfrm>
        <a:graphic>
          <a:graphicData uri="http://schemas.openxmlformats.org/drawingml/2006/table">
            <a:tbl>
              <a:tblPr/>
              <a:tblGrid>
                <a:gridCol w="2736850">
                  <a:extLst>
                    <a:ext uri="{9D8B030D-6E8A-4147-A177-3AD203B41FA5}">
                      <a16:colId xmlns:a16="http://schemas.microsoft.com/office/drawing/2014/main" xmlns="" val="20000"/>
                    </a:ext>
                  </a:extLst>
                </a:gridCol>
                <a:gridCol w="3313113">
                  <a:extLst>
                    <a:ext uri="{9D8B030D-6E8A-4147-A177-3AD203B41FA5}">
                      <a16:colId xmlns:a16="http://schemas.microsoft.com/office/drawing/2014/main" xmlns="" val="20001"/>
                    </a:ext>
                  </a:extLst>
                </a:gridCol>
                <a:gridCol w="2562225">
                  <a:extLst>
                    <a:ext uri="{9D8B030D-6E8A-4147-A177-3AD203B41FA5}">
                      <a16:colId xmlns:a16="http://schemas.microsoft.com/office/drawing/2014/main" xmlns="" val="20002"/>
                    </a:ext>
                  </a:extLst>
                </a:gridCol>
              </a:tblGrid>
              <a:tr h="490728">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mn-lt"/>
                          <a:ea typeface="MS PGothic" pitchFamily="34" charset="-128"/>
                        </a:rPr>
                        <a:t>OUTCOME 4: </a:t>
                      </a:r>
                      <a:r>
                        <a:rPr kumimoji="0" lang="en-GB" sz="1400" b="1" i="0" u="none" strike="noStrike" cap="none" normalizeH="0" baseline="0" dirty="0" smtClean="0">
                          <a:ln>
                            <a:noFill/>
                          </a:ln>
                          <a:solidFill>
                            <a:schemeClr val="bg1"/>
                          </a:solidFill>
                          <a:effectLst/>
                          <a:latin typeface="+mn-lt"/>
                          <a:ea typeface="Times New Roman" pitchFamily="18" charset="0"/>
                          <a:cs typeface="Calibri" pitchFamily="34" charset="0"/>
                        </a:rPr>
                        <a:t>Improve the quality and accessibility of labour market services to contribute to </a:t>
                      </a:r>
                      <a:r>
                        <a:rPr kumimoji="0" lang="en-GB" sz="1400" b="1" i="0" u="sng" strike="noStrike" cap="none" normalizeH="0" baseline="0" dirty="0" smtClean="0">
                          <a:ln>
                            <a:noFill/>
                          </a:ln>
                          <a:solidFill>
                            <a:schemeClr val="bg1"/>
                          </a:solidFill>
                          <a:effectLst/>
                          <a:latin typeface="+mn-lt"/>
                          <a:ea typeface="Times New Roman" pitchFamily="18" charset="0"/>
                          <a:cs typeface="Calibri" pitchFamily="34" charset="0"/>
                        </a:rPr>
                        <a:t>decent employment through inclusive economic growth</a:t>
                      </a:r>
                      <a:endParaRPr kumimoji="0" lang="en-ZA" sz="14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61243">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MS PGothic" pitchFamily="34" charset="-128"/>
                        </a:rPr>
                        <a:t>DoL Strategic Objective 1: Contribution to decent employment creation</a:t>
                      </a:r>
                      <a:endParaRPr kumimoji="0" lang="en-ZA" sz="1400" b="1" i="0" u="none" strike="noStrike" cap="none" normalizeH="0" baseline="0" dirty="0" smtClean="0">
                        <a:ln>
                          <a:noFill/>
                        </a:ln>
                        <a:solidFill>
                          <a:srgbClr val="FFFFFF"/>
                        </a:solidFill>
                        <a:effectLst/>
                        <a:latin typeface="+mn-lt"/>
                        <a:ea typeface="Calibri" pitchFamily="34" charset="0"/>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9072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MS PGothic" pitchFamily="34" charset="-128"/>
                        </a:rPr>
                        <a:t>KEY PERFORMANCE INDICATORS</a:t>
                      </a:r>
                      <a:endParaRPr kumimoji="0" lang="en-ZA" sz="1400" b="1" i="0" u="none" strike="noStrike" cap="none" normalizeH="0" baseline="0" dirty="0" smtClean="0">
                        <a:ln>
                          <a:noFill/>
                        </a:ln>
                        <a:solidFill>
                          <a:schemeClr val="bg1"/>
                        </a:solidFill>
                        <a:effectLst/>
                        <a:latin typeface="+mn-lt"/>
                        <a:ea typeface="MS PGothic" pitchFamily="34" charset="-128"/>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ANNUAL</a:t>
                      </a: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MS PGothic" pitchFamily="34" charset="-128"/>
                        </a:rPr>
                        <a:t> TARGET</a:t>
                      </a:r>
                      <a:endParaRPr kumimoji="0" lang="en-ZA" sz="1400" b="1" i="0" u="none" strike="noStrike" cap="none" normalizeH="0" baseline="0" dirty="0" smtClean="0">
                        <a:ln>
                          <a:noFill/>
                        </a:ln>
                        <a:solidFill>
                          <a:schemeClr val="bg1"/>
                        </a:solidFill>
                        <a:effectLst>
                          <a:outerShdw blurRad="38100" dist="38100" dir="2700000" algn="tl">
                            <a:srgbClr val="000000"/>
                          </a:outerShdw>
                        </a:effectLst>
                        <a:latin typeface="+mn-lt"/>
                        <a:ea typeface="MS PGothic" pitchFamily="34" charset="-128"/>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MS PGothic" pitchFamily="34" charset="-128"/>
                        </a:rPr>
                        <a:t>PROGRESS</a:t>
                      </a:r>
                      <a:endParaRPr kumimoji="0" lang="en-ZA" sz="1400" b="1" i="0" u="none" strike="noStrike" cap="none" normalizeH="0" baseline="0" dirty="0" smtClean="0">
                        <a:ln>
                          <a:noFill/>
                        </a:ln>
                        <a:solidFill>
                          <a:schemeClr val="bg1"/>
                        </a:solidFill>
                        <a:effectLst>
                          <a:outerShdw blurRad="38100" dist="38100" dir="2700000" algn="tl">
                            <a:srgbClr val="000000"/>
                          </a:outerShdw>
                        </a:effectLst>
                        <a:latin typeface="+mn-lt"/>
                        <a:ea typeface="Calibri" pitchFamily="34" charset="0"/>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xmlns="" val="10002"/>
                  </a:ext>
                </a:extLst>
              </a:tr>
              <a:tr h="9448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MyriadPro-LightSemiCn"/>
                        </a:rPr>
                        <a:t>1.1. Number of work seekers registered on ESSA</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Maiandra GD" pitchFamily="34" charset="0"/>
                        </a:rPr>
                        <a:t>500 000 </a:t>
                      </a:r>
                      <a:r>
                        <a:rPr kumimoji="0" lang="en-US" sz="1200" b="0" i="0" u="none" strike="noStrike" cap="none" normalizeH="0" baseline="0" dirty="0" smtClean="0">
                          <a:ln>
                            <a:noFill/>
                          </a:ln>
                          <a:solidFill>
                            <a:schemeClr val="tx1"/>
                          </a:solidFill>
                          <a:effectLst/>
                          <a:latin typeface="+mn-lt"/>
                          <a:ea typeface="Times New Roman" pitchFamily="18" charset="0"/>
                          <a:cs typeface="Maiandra GD" pitchFamily="34" charset="0"/>
                        </a:rPr>
                        <a:t>Work seekers registered</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823B"/>
                          </a:solidFill>
                          <a:effectLst/>
                          <a:latin typeface="+mn-lt"/>
                          <a:ea typeface="Times New Roman" pitchFamily="18" charset="0"/>
                          <a:cs typeface="Arial" pitchFamily="34" charset="0"/>
                        </a:rPr>
                        <a:t>ACHIEVED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ea typeface="Times New Roman" pitchFamily="18" charset="0"/>
                          <a:cs typeface="Arial" pitchFamily="34" charset="0"/>
                        </a:rPr>
                        <a:t>A total of  </a:t>
                      </a:r>
                      <a:r>
                        <a:rPr kumimoji="0" lang="en-US" sz="1100" b="1" i="0" u="none" strike="noStrike" cap="none" normalizeH="0" baseline="0" dirty="0" smtClean="0">
                          <a:ln>
                            <a:noFill/>
                          </a:ln>
                          <a:solidFill>
                            <a:schemeClr val="tx1"/>
                          </a:solidFill>
                          <a:effectLst/>
                          <a:latin typeface="+mn-lt"/>
                          <a:ea typeface="Times New Roman" pitchFamily="18" charset="0"/>
                          <a:cs typeface="Arial" pitchFamily="34" charset="0"/>
                        </a:rPr>
                        <a:t>890 523</a:t>
                      </a:r>
                      <a:r>
                        <a:rPr kumimoji="0" lang="en-US" sz="11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n-ZA" sz="1100" b="0" i="0" u="none" strike="noStrike" cap="none" normalizeH="0" baseline="0" dirty="0" smtClean="0">
                          <a:ln>
                            <a:noFill/>
                          </a:ln>
                          <a:solidFill>
                            <a:schemeClr val="tx1"/>
                          </a:solidFill>
                          <a:effectLst/>
                          <a:latin typeface="+mn-lt"/>
                          <a:ea typeface="MS PGothic" pitchFamily="34" charset="-128"/>
                          <a:cs typeface="Arial" pitchFamily="34" charset="0"/>
                        </a:rPr>
                        <a:t>work-seekers were registered with a variance of </a:t>
                      </a:r>
                      <a:r>
                        <a:rPr kumimoji="0" lang="en-ZA" sz="1100" b="1" i="0" u="none" strike="noStrike" cap="none" normalizeH="0" baseline="0" dirty="0" smtClean="0">
                          <a:ln>
                            <a:noFill/>
                          </a:ln>
                          <a:solidFill>
                            <a:schemeClr val="tx1"/>
                          </a:solidFill>
                          <a:effectLst/>
                          <a:latin typeface="+mn-lt"/>
                          <a:ea typeface="MS PGothic" pitchFamily="34" charset="-128"/>
                          <a:cs typeface="Arial" pitchFamily="34" charset="0"/>
                        </a:rPr>
                        <a:t>390 523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xmlns="" val="10003"/>
                  </a:ext>
                </a:extLst>
              </a:tr>
            </a:tbl>
          </a:graphicData>
        </a:graphic>
      </p:graphicFrame>
      <p:graphicFrame>
        <p:nvGraphicFramePr>
          <p:cNvPr id="42138" name="Group 154"/>
          <p:cNvGraphicFramePr>
            <a:graphicFrameLocks noGrp="1"/>
          </p:cNvGraphicFramePr>
          <p:nvPr>
            <p:extLst>
              <p:ext uri="{D42A27DB-BD31-4B8C-83A1-F6EECF244321}">
                <p14:modId xmlns:p14="http://schemas.microsoft.com/office/powerpoint/2010/main" xmlns="" val="1505932745"/>
              </p:ext>
            </p:extLst>
          </p:nvPr>
        </p:nvGraphicFramePr>
        <p:xfrm>
          <a:off x="251520" y="3140968"/>
          <a:ext cx="8610599" cy="3442591"/>
        </p:xfrm>
        <a:graphic>
          <a:graphicData uri="http://schemas.openxmlformats.org/drawingml/2006/table">
            <a:tbl>
              <a:tblPr/>
              <a:tblGrid>
                <a:gridCol w="1626997">
                  <a:extLst>
                    <a:ext uri="{9D8B030D-6E8A-4147-A177-3AD203B41FA5}">
                      <a16:colId xmlns:a16="http://schemas.microsoft.com/office/drawing/2014/main" xmlns="" val="20000"/>
                    </a:ext>
                  </a:extLst>
                </a:gridCol>
                <a:gridCol w="1804949">
                  <a:extLst>
                    <a:ext uri="{9D8B030D-6E8A-4147-A177-3AD203B41FA5}">
                      <a16:colId xmlns:a16="http://schemas.microsoft.com/office/drawing/2014/main" xmlns="" val="20001"/>
                    </a:ext>
                  </a:extLst>
                </a:gridCol>
                <a:gridCol w="2499406">
                  <a:extLst>
                    <a:ext uri="{9D8B030D-6E8A-4147-A177-3AD203B41FA5}">
                      <a16:colId xmlns:a16="http://schemas.microsoft.com/office/drawing/2014/main" xmlns="" val="20002"/>
                    </a:ext>
                  </a:extLst>
                </a:gridCol>
                <a:gridCol w="2679247">
                  <a:extLst>
                    <a:ext uri="{9D8B030D-6E8A-4147-A177-3AD203B41FA5}">
                      <a16:colId xmlns:a16="http://schemas.microsoft.com/office/drawing/2014/main" xmlns="" val="20003"/>
                    </a:ext>
                  </a:extLst>
                </a:gridCol>
              </a:tblGrid>
              <a:tr h="25545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MyriadPro-LightSemiCn" charset="0"/>
                        </a:rPr>
                        <a:t>Table 2: Work-seekers registered on ESSA</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658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Prov.</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Target</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Actual</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Variance</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1"/>
                  </a:ext>
                </a:extLst>
              </a:tr>
              <a:tr h="182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60 000</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a:solidFill>
                            <a:srgbClr val="000000"/>
                          </a:solidFill>
                          <a:effectLst/>
                          <a:latin typeface="+mn-lt"/>
                          <a:ea typeface="Calibri"/>
                          <a:cs typeface="Times New Roman"/>
                        </a:rPr>
                        <a:t>92 391</a:t>
                      </a:r>
                      <a:endParaRPr lang="en-ZA" sz="1200" b="1" dirty="0">
                        <a:effectLst/>
                        <a:latin typeface="+mn-lt"/>
                        <a:ea typeface="Calibri"/>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smtClean="0">
                          <a:solidFill>
                            <a:schemeClr val="tx1"/>
                          </a:solidFill>
                          <a:effectLst/>
                          <a:latin typeface="+mn-lt"/>
                          <a:ea typeface="Times New Roman"/>
                        </a:rPr>
                        <a:t>32 391</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82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35 000</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a:solidFill>
                            <a:srgbClr val="000000"/>
                          </a:solidFill>
                          <a:effectLst/>
                          <a:latin typeface="+mn-lt"/>
                          <a:ea typeface="Calibri"/>
                          <a:cs typeface="Times New Roman"/>
                        </a:rPr>
                        <a:t>53 326</a:t>
                      </a:r>
                      <a:endParaRPr lang="en-ZA" sz="1200" b="1" dirty="0">
                        <a:effectLst/>
                        <a:latin typeface="+mn-lt"/>
                        <a:ea typeface="Calibri"/>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18 326</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82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130 000</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a:solidFill>
                            <a:srgbClr val="000000"/>
                          </a:solidFill>
                          <a:effectLst/>
                          <a:latin typeface="+mn-lt"/>
                          <a:ea typeface="Calibri"/>
                          <a:cs typeface="Times New Roman"/>
                        </a:rPr>
                        <a:t>196 535</a:t>
                      </a:r>
                      <a:endParaRPr lang="en-ZA" sz="1200" b="1" dirty="0">
                        <a:effectLst/>
                        <a:latin typeface="+mn-lt"/>
                        <a:ea typeface="Calibri"/>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66 535</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82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90 000</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a:solidFill>
                            <a:srgbClr val="000000"/>
                          </a:solidFill>
                          <a:effectLst/>
                          <a:latin typeface="+mn-lt"/>
                          <a:ea typeface="Calibri"/>
                          <a:cs typeface="Times New Roman"/>
                        </a:rPr>
                        <a:t>130 823</a:t>
                      </a:r>
                      <a:endParaRPr lang="en-ZA" sz="1200" b="1" dirty="0">
                        <a:effectLst/>
                        <a:latin typeface="+mn-lt"/>
                        <a:ea typeface="Calibri"/>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40 823</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82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35 000</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a:solidFill>
                            <a:srgbClr val="000000"/>
                          </a:solidFill>
                          <a:effectLst/>
                          <a:latin typeface="+mn-lt"/>
                          <a:ea typeface="Calibri"/>
                          <a:cs typeface="Times New Roman"/>
                        </a:rPr>
                        <a:t>71 434</a:t>
                      </a:r>
                      <a:endParaRPr lang="en-ZA" sz="1200" b="1" dirty="0">
                        <a:effectLst/>
                        <a:latin typeface="+mn-lt"/>
                        <a:ea typeface="Calibri"/>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36 434</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82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40 000</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a:solidFill>
                            <a:srgbClr val="000000"/>
                          </a:solidFill>
                          <a:effectLst/>
                          <a:latin typeface="+mn-lt"/>
                          <a:ea typeface="Calibri"/>
                          <a:cs typeface="Times New Roman"/>
                        </a:rPr>
                        <a:t>69 077</a:t>
                      </a:r>
                      <a:endParaRPr lang="en-ZA" sz="1200" b="1" dirty="0">
                        <a:effectLst/>
                        <a:latin typeface="+mn-lt"/>
                        <a:ea typeface="Calibri"/>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29 077</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82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15 000</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Calibri"/>
                          <a:cs typeface="Times New Roman"/>
                        </a:rPr>
                        <a:t>26 700</a:t>
                      </a:r>
                      <a:endParaRPr lang="en-ZA" sz="1200" b="1" dirty="0">
                        <a:effectLst/>
                        <a:latin typeface="+mn-lt"/>
                        <a:ea typeface="Calibri"/>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11 700</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82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30 000</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a:solidFill>
                            <a:srgbClr val="000000"/>
                          </a:solidFill>
                          <a:effectLst/>
                          <a:latin typeface="+mn-lt"/>
                          <a:ea typeface="Calibri"/>
                          <a:cs typeface="Times New Roman"/>
                        </a:rPr>
                        <a:t>46 879</a:t>
                      </a:r>
                      <a:endParaRPr lang="en-ZA" sz="1200" b="1" dirty="0">
                        <a:effectLst/>
                        <a:latin typeface="+mn-lt"/>
                        <a:ea typeface="Calibri"/>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16 879</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182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65 000</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Calibri"/>
                          <a:cs typeface="Times New Roman"/>
                        </a:rPr>
                        <a:t>96 512</a:t>
                      </a:r>
                      <a:endParaRPr lang="en-ZA" sz="1200" b="1" dirty="0">
                        <a:effectLst/>
                        <a:latin typeface="+mn-lt"/>
                        <a:ea typeface="Calibri"/>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31 512</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182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84" marR="685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0</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rgbClr val="000000"/>
                          </a:solidFill>
                          <a:effectLst/>
                          <a:latin typeface="+mn-lt"/>
                          <a:ea typeface="Calibri"/>
                          <a:cs typeface="Times New Roman"/>
                        </a:rPr>
                        <a:t>106 846</a:t>
                      </a:r>
                      <a:endParaRPr lang="en-ZA" sz="1200" b="1" dirty="0">
                        <a:effectLst/>
                        <a:latin typeface="+mn-lt"/>
                        <a:ea typeface="Calibri"/>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106 846</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182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rPr>
                        <a:t>*UI SEC 17</a:t>
                      </a:r>
                    </a:p>
                  </a:txBody>
                  <a:tcPr marL="68584" marR="685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endParaRPr lang="en-ZA" sz="1200" dirty="0">
                        <a:effectLst/>
                        <a:latin typeface="+mn-lt"/>
                        <a:ea typeface="Calibri"/>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182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200" b="1" dirty="0" smtClean="0">
                          <a:solidFill>
                            <a:schemeClr val="tx1"/>
                          </a:solidFill>
                          <a:effectLst/>
                          <a:latin typeface="+mn-lt"/>
                          <a:ea typeface="Times New Roman"/>
                        </a:rPr>
                        <a:t>500 000</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200" b="1" dirty="0" smtClean="0">
                          <a:solidFill>
                            <a:srgbClr val="000000"/>
                          </a:solidFill>
                          <a:effectLst/>
                          <a:latin typeface="+mn-lt"/>
                          <a:ea typeface="Calibri"/>
                          <a:cs typeface="Times New Roman"/>
                        </a:rPr>
                        <a:t>890 523</a:t>
                      </a:r>
                      <a:endParaRPr lang="en-ZA" sz="1200" b="1" dirty="0">
                        <a:effectLst/>
                        <a:latin typeface="+mn-lt"/>
                        <a:ea typeface="Calibri"/>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200" b="1" dirty="0" smtClean="0">
                          <a:solidFill>
                            <a:schemeClr val="tx1"/>
                          </a:solidFill>
                          <a:effectLst/>
                          <a:latin typeface="+mn-lt"/>
                          <a:ea typeface="Times New Roman"/>
                        </a:rPr>
                        <a:t>390 523</a:t>
                      </a:r>
                      <a:endParaRPr lang="en-ZA" sz="1200" b="1" dirty="0">
                        <a:solidFill>
                          <a:schemeClr val="tx1"/>
                        </a:solidFill>
                        <a:effectLst/>
                        <a:latin typeface="+mn-lt"/>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13"/>
                  </a:ext>
                </a:extLst>
              </a:tr>
              <a:tr h="214720">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chemeClr val="tx1"/>
                          </a:solidFill>
                          <a:effectLst/>
                          <a:latin typeface="Maiandra GD" pitchFamily="34" charset="0"/>
                          <a:ea typeface="Times New Roman" pitchFamily="18" charset="0"/>
                          <a:cs typeface="Arial" pitchFamily="34" charset="0"/>
                        </a:rPr>
                        <a:t>Verification Source: LC Productivity Report from ESSA, requested for reporting </a:t>
                      </a:r>
                      <a:r>
                        <a:rPr kumimoji="0" lang="en-ZA" sz="800" b="0" i="0" u="none" strike="noStrike" cap="none" normalizeH="0" baseline="0" dirty="0" smtClean="0">
                          <a:ln>
                            <a:noFill/>
                          </a:ln>
                          <a:solidFill>
                            <a:schemeClr val="tx1"/>
                          </a:solidFill>
                          <a:effectLst/>
                          <a:latin typeface="Maiandra GD" pitchFamily="34" charset="0"/>
                          <a:ea typeface="Times New Roman" pitchFamily="18" charset="0"/>
                          <a:cs typeface="Arial" pitchFamily="34" charset="0"/>
                        </a:rPr>
                        <a:t>period</a:t>
                      </a:r>
                    </a:p>
                  </a:txBody>
                  <a:tcPr marL="68584" marR="685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4"/>
                  </a:ext>
                </a:extLst>
              </a:tr>
              <a:tr h="0">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800" b="0" i="0" u="none" strike="noStrike" cap="none" normalizeH="0" baseline="0" dirty="0" smtClean="0">
                          <a:ln>
                            <a:noFill/>
                          </a:ln>
                          <a:solidFill>
                            <a:schemeClr val="tx1"/>
                          </a:solidFill>
                          <a:effectLst/>
                          <a:latin typeface="Maiandra GD" pitchFamily="34" charset="0"/>
                          <a:ea typeface="Times New Roman" pitchFamily="18" charset="0"/>
                          <a:cs typeface="Arial" pitchFamily="34" charset="0"/>
                        </a:rPr>
                        <a:t>*</a:t>
                      </a:r>
                      <a:r>
                        <a:rPr kumimoji="0" lang="en-ZA" sz="900" b="0" i="0" u="none" strike="noStrike" cap="none" normalizeH="0" baseline="0" dirty="0" smtClean="0">
                          <a:ln>
                            <a:noFill/>
                          </a:ln>
                          <a:solidFill>
                            <a:schemeClr val="tx1"/>
                          </a:solidFill>
                          <a:effectLst/>
                          <a:latin typeface="Maiandra GD" pitchFamily="34" charset="0"/>
                          <a:ea typeface="Times New Roman" pitchFamily="18" charset="0"/>
                          <a:cs typeface="Arial" pitchFamily="34" charset="0"/>
                        </a:rPr>
                        <a:t>Online refers to work-seeker self-registration through kiosks stations, PES Bus and internet. Statistics will be allocated to provinces as soon as enhancements are completed.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900" b="0" i="0" u="none" strike="noStrike" cap="none" normalizeH="0" baseline="0" dirty="0" smtClean="0">
                          <a:ln>
                            <a:noFill/>
                          </a:ln>
                          <a:solidFill>
                            <a:schemeClr val="tx1"/>
                          </a:solidFill>
                          <a:effectLst/>
                          <a:latin typeface="Maiandra GD" pitchFamily="34" charset="0"/>
                          <a:ea typeface="Times New Roman" pitchFamily="18" charset="0"/>
                          <a:cs typeface="Arial" pitchFamily="34" charset="0"/>
                        </a:rPr>
                        <a:t>*UI section 17 work seeker registration is included in Provincial Reports</a:t>
                      </a:r>
                    </a:p>
                  </a:txBody>
                  <a:tcPr marL="68584" marR="685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spcAft>
                          <a:spcPts val="0"/>
                        </a:spcAft>
                      </a:pPr>
                      <a:endParaRPr lang="en-ZA" sz="1200" b="1" dirty="0">
                        <a:solidFill>
                          <a:schemeClr val="tx1"/>
                        </a:solidFill>
                        <a:effectLst/>
                        <a:latin typeface="Times New Roman"/>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pPr algn="ctr">
                        <a:spcAft>
                          <a:spcPts val="0"/>
                        </a:spcAft>
                      </a:pPr>
                      <a:endParaRPr lang="en-ZA" sz="1200" b="1" dirty="0">
                        <a:solidFill>
                          <a:schemeClr val="tx1"/>
                        </a:solidFill>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pPr algn="ctr">
                        <a:spcAft>
                          <a:spcPts val="0"/>
                        </a:spcAft>
                      </a:pPr>
                      <a:endParaRPr lang="en-ZA" sz="1200" b="1" dirty="0">
                        <a:solidFill>
                          <a:schemeClr val="tx1"/>
                        </a:solidFill>
                        <a:effectLst/>
                        <a:latin typeface="Times New Roman"/>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15"/>
                  </a:ext>
                </a:extLst>
              </a:tr>
            </a:tbl>
          </a:graphicData>
        </a:graphic>
      </p:graphicFrame>
      <p:sp>
        <p:nvSpPr>
          <p:cNvPr id="3" name="Slide Number Placeholder 2"/>
          <p:cNvSpPr>
            <a:spLocks noGrp="1"/>
          </p:cNvSpPr>
          <p:nvPr>
            <p:ph type="sldNum" sz="quarter" idx="12"/>
          </p:nvPr>
        </p:nvSpPr>
        <p:spPr/>
        <p:txBody>
          <a:bodyPr/>
          <a:lstStyle/>
          <a:p>
            <a:pPr>
              <a:defRPr/>
            </a:pPr>
            <a:fld id="{416AF1B2-E7A4-446A-84DC-90AA83BA6A19}" type="slidenum">
              <a:rPr lang="en-US" smtClean="0"/>
              <a:pPr>
                <a:defRPr/>
              </a:pPr>
              <a:t>59</a:t>
            </a:fld>
            <a:endParaRPr lang="en-US" dirty="0"/>
          </a:p>
        </p:txBody>
      </p:sp>
    </p:spTree>
    <p:extLst>
      <p:ext uri="{BB962C8B-B14F-4D97-AF65-F5344CB8AC3E}">
        <p14:creationId xmlns:p14="http://schemas.microsoft.com/office/powerpoint/2010/main" xmlns="" val="4175091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ZA" altLang="en-US" sz="2400" b="1" dirty="0" smtClean="0"/>
              <a:t>COMMUNICATION </a:t>
            </a:r>
          </a:p>
        </p:txBody>
      </p:sp>
      <p:sp>
        <p:nvSpPr>
          <p:cNvPr id="14338" name="Content Placeholder 2"/>
          <p:cNvSpPr>
            <a:spLocks noGrp="1"/>
          </p:cNvSpPr>
          <p:nvPr>
            <p:ph idx="1"/>
          </p:nvPr>
        </p:nvSpPr>
        <p:spPr>
          <a:xfrm>
            <a:off x="467544" y="2420888"/>
            <a:ext cx="8229600" cy="2044824"/>
          </a:xfrm>
        </p:spPr>
        <p:txBody>
          <a:bodyPr/>
          <a:lstStyle/>
          <a:p>
            <a:pPr marL="0" indent="0" algn="ctr">
              <a:buNone/>
            </a:pPr>
            <a:r>
              <a:rPr lang="en-US" sz="2800" b="1" dirty="0">
                <a:solidFill>
                  <a:srgbClr val="00B050"/>
                </a:solidFill>
              </a:rPr>
              <a:t>ACHIEVED</a:t>
            </a:r>
            <a:endParaRPr lang="en-ZA" sz="2800" b="1" dirty="0">
              <a:solidFill>
                <a:srgbClr val="00B050"/>
              </a:solidFill>
            </a:endParaRPr>
          </a:p>
          <a:p>
            <a:pPr marL="0" indent="0" algn="ctr">
              <a:buFont typeface="Arial" pitchFamily="34" charset="0"/>
              <a:buNone/>
            </a:pPr>
            <a:r>
              <a:rPr lang="en-ZA" altLang="en-US" sz="2800" dirty="0" smtClean="0"/>
              <a:t>The following information depicts work done internally and externally for the period from 1 April 2017 to 31 March 2018.</a:t>
            </a:r>
          </a:p>
        </p:txBody>
      </p:sp>
      <p:sp>
        <p:nvSpPr>
          <p:cNvPr id="4" name="Slide Number Placeholder 3"/>
          <p:cNvSpPr>
            <a:spLocks noGrp="1"/>
          </p:cNvSpPr>
          <p:nvPr>
            <p:ph type="sldNum" sz="quarter" idx="12"/>
          </p:nvPr>
        </p:nvSpPr>
        <p:spPr/>
        <p:txBody>
          <a:bodyPr/>
          <a:lstStyle/>
          <a:p>
            <a:fld id="{96CA8298-9D91-4CF9-AB6A-504DBB769D5D}" type="slidenum">
              <a:rPr lang="en-US" smtClean="0"/>
              <a:pPr/>
              <a:t>6</a:t>
            </a:fld>
            <a:endParaRPr lang="en-US" dirty="0"/>
          </a:p>
        </p:txBody>
      </p:sp>
    </p:spTree>
    <p:extLst>
      <p:ext uri="{BB962C8B-B14F-4D97-AF65-F5344CB8AC3E}">
        <p14:creationId xmlns:p14="http://schemas.microsoft.com/office/powerpoint/2010/main" xmlns="" val="840213063"/>
      </p:ext>
    </p:extLst>
  </p:cSld>
  <p:clrMapOvr>
    <a:masterClrMapping/>
  </p:clrMapOvr>
  <mc:AlternateContent xmlns:mc="http://schemas.openxmlformats.org/markup-compatibility/2006">
    <mc:Choice xmlns:p14="http://schemas.microsoft.com/office/powerpoint/2010/main" xmlns="" Requires="p14">
      <p:transition p14:dur="10" advTm="120000"/>
    </mc:Choice>
    <mc:Fallback>
      <p:transition advTm="12000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2400" b="1" smtClean="0">
                <a:cs typeface="Arial" pitchFamily="34" charset="0"/>
              </a:rPr>
              <a:t>WORK SEEKERS REGISTERED BY AGE GROUPS</a:t>
            </a:r>
            <a:endParaRPr lang="en-ZA" altLang="en-US" sz="2400" smtClean="0"/>
          </a:p>
        </p:txBody>
      </p:sp>
      <p:sp>
        <p:nvSpPr>
          <p:cNvPr id="25603" name="Content Placeholder 5"/>
          <p:cNvSpPr>
            <a:spLocks noGrp="1"/>
          </p:cNvSpPr>
          <p:nvPr>
            <p:ph sz="quarter" idx="4"/>
          </p:nvPr>
        </p:nvSpPr>
        <p:spPr>
          <a:xfrm>
            <a:off x="4932040" y="1417638"/>
            <a:ext cx="3754760" cy="4938712"/>
          </a:xfrm>
        </p:spPr>
        <p:txBody>
          <a:bodyPr/>
          <a:lstStyle/>
          <a:p>
            <a:pPr>
              <a:defRPr/>
            </a:pPr>
            <a:r>
              <a:rPr lang="en-ZA" altLang="en-US" sz="1600" dirty="0" smtClean="0"/>
              <a:t>57% (509 175) of registered work seekers are young people aged 16-35 years</a:t>
            </a:r>
          </a:p>
          <a:p>
            <a:pPr>
              <a:defRPr/>
            </a:pPr>
            <a:r>
              <a:rPr lang="en-ZA" altLang="en-US" sz="1600" dirty="0" smtClean="0"/>
              <a:t>43% ( 381 347) are adults aged 36 years and above</a:t>
            </a:r>
          </a:p>
          <a:p>
            <a:pPr>
              <a:defRPr/>
            </a:pPr>
            <a:r>
              <a:rPr lang="en-ZA" altLang="en-US" sz="1600" dirty="0" smtClean="0"/>
              <a:t>The figures are inline with those published by Stats SA, which are characterised by high youth unemployment rate. </a:t>
            </a:r>
          </a:p>
          <a:p>
            <a:pPr>
              <a:defRPr/>
            </a:pPr>
            <a:r>
              <a:rPr lang="en-ZA" altLang="en-US" sz="1600" dirty="0" smtClean="0"/>
              <a:t>According to the latest QLFS 1 of 2018,   38% of young people aged 15-34 years were unemployed.</a:t>
            </a:r>
          </a:p>
          <a:p>
            <a:pPr>
              <a:defRPr/>
            </a:pPr>
            <a:endParaRPr lang="en-ZA" altLang="en-US" sz="1800" dirty="0" smtClean="0"/>
          </a:p>
          <a:p>
            <a:pPr>
              <a:defRPr/>
            </a:pPr>
            <a:endParaRPr lang="en-ZA" altLang="en-US" sz="1800" dirty="0" smtClean="0"/>
          </a:p>
          <a:p>
            <a:pPr>
              <a:defRPr/>
            </a:pPr>
            <a:endParaRPr lang="en-ZA" altLang="en-US" sz="1800" dirty="0"/>
          </a:p>
          <a:p>
            <a:pPr>
              <a:defRPr/>
            </a:pPr>
            <a:endParaRPr lang="en-ZA" altLang="en-US" sz="1800" dirty="0" smtClean="0"/>
          </a:p>
          <a:p>
            <a:pPr>
              <a:defRPr/>
            </a:pPr>
            <a:endParaRPr lang="en-ZA" altLang="en-US" sz="1800" dirty="0"/>
          </a:p>
          <a:p>
            <a:pPr>
              <a:defRPr/>
            </a:pPr>
            <a:endParaRPr lang="en-ZA" altLang="en-US" sz="1800" dirty="0"/>
          </a:p>
          <a:p>
            <a:pPr marL="0" indent="0">
              <a:buFont typeface="Arial" pitchFamily="34" charset="0"/>
              <a:buNone/>
              <a:defRPr/>
            </a:pPr>
            <a:r>
              <a:rPr lang="en-ZA" altLang="en-US" sz="1200" dirty="0" smtClean="0"/>
              <a:t>Data source:  ESSA work seeker profiles</a:t>
            </a:r>
          </a:p>
        </p:txBody>
      </p:sp>
      <p:graphicFrame>
        <p:nvGraphicFramePr>
          <p:cNvPr id="6" name="Content Placeholder 5"/>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374073" y="1417639"/>
          <a:ext cx="4123315" cy="43478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546264" y="2036617"/>
          <a:ext cx="3853544" cy="37288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8"/>
          <p:cNvGraphicFramePr>
            <a:graphicFrameLocks/>
          </p:cNvGraphicFramePr>
          <p:nvPr>
            <p:extLst>
              <p:ext uri="{D42A27DB-BD31-4B8C-83A1-F6EECF244321}">
                <p14:modId xmlns:p14="http://schemas.microsoft.com/office/powerpoint/2010/main" xmlns="" val="92606942"/>
              </p:ext>
            </p:extLst>
          </p:nvPr>
        </p:nvGraphicFramePr>
        <p:xfrm>
          <a:off x="374650" y="1417638"/>
          <a:ext cx="4629398" cy="5107706"/>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12"/>
          </p:nvPr>
        </p:nvSpPr>
        <p:spPr/>
        <p:txBody>
          <a:bodyPr/>
          <a:lstStyle/>
          <a:p>
            <a:pPr>
              <a:defRPr/>
            </a:pPr>
            <a:fld id="{24D4705D-D417-401A-894A-DAACC86796FE}" type="slidenum">
              <a:rPr lang="en-US" smtClean="0"/>
              <a:pPr>
                <a:defRPr/>
              </a:pPr>
              <a:t>60</a:t>
            </a:fld>
            <a:endParaRPr lang="en-US" dirty="0"/>
          </a:p>
        </p:txBody>
      </p:sp>
    </p:spTree>
    <p:extLst>
      <p:ext uri="{BB962C8B-B14F-4D97-AF65-F5344CB8AC3E}">
        <p14:creationId xmlns:p14="http://schemas.microsoft.com/office/powerpoint/2010/main" xmlns="" val="41497015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2400" b="1" smtClean="0">
                <a:cs typeface="Arial" pitchFamily="34" charset="0"/>
              </a:rPr>
              <a:t>WORK SEEKERS REGISTERED BY AGE GROUPS AND PROVINCE</a:t>
            </a:r>
            <a:endParaRPr lang="en-ZA" altLang="en-US" sz="2400" smtClean="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2305122055"/>
              </p:ext>
            </p:extLst>
          </p:nvPr>
        </p:nvGraphicFramePr>
        <p:xfrm>
          <a:off x="179512" y="1304925"/>
          <a:ext cx="8784977" cy="5292430"/>
        </p:xfrm>
        <a:graphic>
          <a:graphicData uri="http://schemas.openxmlformats.org/drawingml/2006/table">
            <a:tbl>
              <a:tblPr firstRow="1" bandRow="1">
                <a:tableStyleId>{5C22544A-7EE6-4342-B048-85BDC9FD1C3A}</a:tableStyleId>
              </a:tblPr>
              <a:tblGrid>
                <a:gridCol w="654985">
                  <a:extLst>
                    <a:ext uri="{9D8B030D-6E8A-4147-A177-3AD203B41FA5}">
                      <a16:colId xmlns:a16="http://schemas.microsoft.com/office/drawing/2014/main" xmlns="" val="20000"/>
                    </a:ext>
                  </a:extLst>
                </a:gridCol>
                <a:gridCol w="436774">
                  <a:extLst>
                    <a:ext uri="{9D8B030D-6E8A-4147-A177-3AD203B41FA5}">
                      <a16:colId xmlns:a16="http://schemas.microsoft.com/office/drawing/2014/main" xmlns="" val="20001"/>
                    </a:ext>
                  </a:extLst>
                </a:gridCol>
                <a:gridCol w="522645">
                  <a:extLst>
                    <a:ext uri="{9D8B030D-6E8A-4147-A177-3AD203B41FA5}">
                      <a16:colId xmlns:a16="http://schemas.microsoft.com/office/drawing/2014/main" xmlns="" val="20002"/>
                    </a:ext>
                  </a:extLst>
                </a:gridCol>
                <a:gridCol w="678522">
                  <a:extLst>
                    <a:ext uri="{9D8B030D-6E8A-4147-A177-3AD203B41FA5}">
                      <a16:colId xmlns:a16="http://schemas.microsoft.com/office/drawing/2014/main" xmlns="" val="20003"/>
                    </a:ext>
                  </a:extLst>
                </a:gridCol>
                <a:gridCol w="641845">
                  <a:extLst>
                    <a:ext uri="{9D8B030D-6E8A-4147-A177-3AD203B41FA5}">
                      <a16:colId xmlns:a16="http://schemas.microsoft.com/office/drawing/2014/main" xmlns="" val="20004"/>
                    </a:ext>
                  </a:extLst>
                </a:gridCol>
                <a:gridCol w="696862">
                  <a:extLst>
                    <a:ext uri="{9D8B030D-6E8A-4147-A177-3AD203B41FA5}">
                      <a16:colId xmlns:a16="http://schemas.microsoft.com/office/drawing/2014/main" xmlns="" val="20005"/>
                    </a:ext>
                  </a:extLst>
                </a:gridCol>
                <a:gridCol w="614336">
                  <a:extLst>
                    <a:ext uri="{9D8B030D-6E8A-4147-A177-3AD203B41FA5}">
                      <a16:colId xmlns:a16="http://schemas.microsoft.com/office/drawing/2014/main" xmlns="" val="20006"/>
                    </a:ext>
                  </a:extLst>
                </a:gridCol>
                <a:gridCol w="651012">
                  <a:extLst>
                    <a:ext uri="{9D8B030D-6E8A-4147-A177-3AD203B41FA5}">
                      <a16:colId xmlns:a16="http://schemas.microsoft.com/office/drawing/2014/main" xmlns="" val="20007"/>
                    </a:ext>
                  </a:extLst>
                </a:gridCol>
                <a:gridCol w="623506">
                  <a:extLst>
                    <a:ext uri="{9D8B030D-6E8A-4147-A177-3AD203B41FA5}">
                      <a16:colId xmlns:a16="http://schemas.microsoft.com/office/drawing/2014/main" xmlns="" val="20008"/>
                    </a:ext>
                  </a:extLst>
                </a:gridCol>
                <a:gridCol w="834070">
                  <a:extLst>
                    <a:ext uri="{9D8B030D-6E8A-4147-A177-3AD203B41FA5}">
                      <a16:colId xmlns:a16="http://schemas.microsoft.com/office/drawing/2014/main" xmlns="" val="20009"/>
                    </a:ext>
                  </a:extLst>
                </a:gridCol>
                <a:gridCol w="579795">
                  <a:extLst>
                    <a:ext uri="{9D8B030D-6E8A-4147-A177-3AD203B41FA5}">
                      <a16:colId xmlns:a16="http://schemas.microsoft.com/office/drawing/2014/main" xmlns="" val="20010"/>
                    </a:ext>
                  </a:extLst>
                </a:gridCol>
                <a:gridCol w="579795">
                  <a:extLst>
                    <a:ext uri="{9D8B030D-6E8A-4147-A177-3AD203B41FA5}">
                      <a16:colId xmlns:a16="http://schemas.microsoft.com/office/drawing/2014/main" xmlns="" val="20011"/>
                    </a:ext>
                  </a:extLst>
                </a:gridCol>
                <a:gridCol w="579795">
                  <a:extLst>
                    <a:ext uri="{9D8B030D-6E8A-4147-A177-3AD203B41FA5}">
                      <a16:colId xmlns:a16="http://schemas.microsoft.com/office/drawing/2014/main" xmlns="" val="20012"/>
                    </a:ext>
                  </a:extLst>
                </a:gridCol>
                <a:gridCol w="691035">
                  <a:extLst>
                    <a:ext uri="{9D8B030D-6E8A-4147-A177-3AD203B41FA5}">
                      <a16:colId xmlns:a16="http://schemas.microsoft.com/office/drawing/2014/main" xmlns="" val="20013"/>
                    </a:ext>
                  </a:extLst>
                </a:gridCol>
              </a:tblGrid>
              <a:tr h="415150">
                <a:tc>
                  <a:txBody>
                    <a:bodyPr/>
                    <a:lstStyle/>
                    <a:p>
                      <a:pPr algn="ctr" fontAlgn="b"/>
                      <a:r>
                        <a:rPr lang="en-ZA" sz="1100" b="1" i="0" u="none" strike="noStrike" dirty="0">
                          <a:solidFill>
                            <a:srgbClr val="000000"/>
                          </a:solidFill>
                          <a:effectLst/>
                          <a:latin typeface="Calibri"/>
                        </a:rPr>
                        <a:t> </a:t>
                      </a:r>
                    </a:p>
                  </a:txBody>
                  <a:tcPr marL="9525" marR="9525" marT="9525" marB="0" anchor="ctr"/>
                </a:tc>
                <a:tc>
                  <a:txBody>
                    <a:bodyPr/>
                    <a:lstStyle/>
                    <a:p>
                      <a:pPr algn="ctr" fontAlgn="b"/>
                      <a:r>
                        <a:rPr lang="en-ZA" sz="1100" b="1" i="0" u="none" strike="noStrike" dirty="0">
                          <a:solidFill>
                            <a:srgbClr val="000000"/>
                          </a:solidFill>
                          <a:effectLst/>
                          <a:latin typeface="Calibri"/>
                        </a:rPr>
                        <a:t>&lt;16</a:t>
                      </a:r>
                    </a:p>
                  </a:txBody>
                  <a:tcPr marL="9525" marR="9525" marT="9525" marB="0" anchor="ctr"/>
                </a:tc>
                <a:tc>
                  <a:txBody>
                    <a:bodyPr/>
                    <a:lstStyle/>
                    <a:p>
                      <a:pPr algn="ctr" fontAlgn="b"/>
                      <a:r>
                        <a:rPr lang="en-ZA" sz="1100" b="1" i="0" u="none" strike="noStrike" dirty="0">
                          <a:solidFill>
                            <a:srgbClr val="000000"/>
                          </a:solidFill>
                          <a:effectLst/>
                          <a:latin typeface="Calibri"/>
                        </a:rPr>
                        <a:t>%</a:t>
                      </a:r>
                    </a:p>
                  </a:txBody>
                  <a:tcPr marL="9525" marR="9525" marT="9525" marB="0" anchor="ctr"/>
                </a:tc>
                <a:tc>
                  <a:txBody>
                    <a:bodyPr/>
                    <a:lstStyle/>
                    <a:p>
                      <a:pPr algn="ctr" fontAlgn="b"/>
                      <a:r>
                        <a:rPr lang="en-ZA" sz="1100" b="1" i="0" u="none" strike="noStrike" dirty="0">
                          <a:solidFill>
                            <a:srgbClr val="000000"/>
                          </a:solidFill>
                          <a:effectLst/>
                          <a:latin typeface="Calibri"/>
                        </a:rPr>
                        <a:t>16-25</a:t>
                      </a:r>
                    </a:p>
                  </a:txBody>
                  <a:tcPr marL="9525" marR="9525" marT="9525" marB="0" anchor="ctr"/>
                </a:tc>
                <a:tc>
                  <a:txBody>
                    <a:bodyPr/>
                    <a:lstStyle/>
                    <a:p>
                      <a:pPr algn="ctr" fontAlgn="b"/>
                      <a:r>
                        <a:rPr lang="en-ZA" sz="1100" b="1" i="0" u="none" strike="noStrike" dirty="0">
                          <a:solidFill>
                            <a:srgbClr val="000000"/>
                          </a:solidFill>
                          <a:effectLst/>
                          <a:latin typeface="Calibri"/>
                        </a:rPr>
                        <a:t>%</a:t>
                      </a:r>
                    </a:p>
                  </a:txBody>
                  <a:tcPr marL="9525" marR="9525" marT="9525" marB="0" anchor="ctr"/>
                </a:tc>
                <a:tc>
                  <a:txBody>
                    <a:bodyPr/>
                    <a:lstStyle/>
                    <a:p>
                      <a:pPr algn="ctr" fontAlgn="b"/>
                      <a:r>
                        <a:rPr lang="en-ZA" sz="1100" b="1" i="0" u="none" strike="noStrike" dirty="0">
                          <a:solidFill>
                            <a:srgbClr val="000000"/>
                          </a:solidFill>
                          <a:effectLst/>
                          <a:latin typeface="Calibri"/>
                        </a:rPr>
                        <a:t>26-35</a:t>
                      </a:r>
                    </a:p>
                  </a:txBody>
                  <a:tcPr marL="9525" marR="9525" marT="9525" marB="0" anchor="ctr"/>
                </a:tc>
                <a:tc>
                  <a:txBody>
                    <a:bodyPr/>
                    <a:lstStyle/>
                    <a:p>
                      <a:pPr algn="ctr" fontAlgn="b"/>
                      <a:r>
                        <a:rPr lang="en-ZA" sz="1100" b="1" i="0" u="none" strike="noStrike" dirty="0">
                          <a:solidFill>
                            <a:srgbClr val="000000"/>
                          </a:solidFill>
                          <a:effectLst/>
                          <a:latin typeface="Calibri"/>
                        </a:rPr>
                        <a:t>%</a:t>
                      </a:r>
                    </a:p>
                  </a:txBody>
                  <a:tcPr marL="9525" marR="9525" marT="9525" marB="0" anchor="ctr"/>
                </a:tc>
                <a:tc>
                  <a:txBody>
                    <a:bodyPr/>
                    <a:lstStyle/>
                    <a:p>
                      <a:pPr algn="ctr" fontAlgn="b"/>
                      <a:r>
                        <a:rPr lang="en-ZA" sz="1100" b="1" i="0" u="none" strike="noStrike" dirty="0">
                          <a:solidFill>
                            <a:srgbClr val="000000"/>
                          </a:solidFill>
                          <a:effectLst/>
                          <a:latin typeface="Calibri"/>
                        </a:rPr>
                        <a:t>36-45</a:t>
                      </a:r>
                    </a:p>
                  </a:txBody>
                  <a:tcPr marL="9525" marR="9525" marT="9525" marB="0" anchor="ctr"/>
                </a:tc>
                <a:tc>
                  <a:txBody>
                    <a:bodyPr/>
                    <a:lstStyle/>
                    <a:p>
                      <a:pPr algn="ctr" fontAlgn="b"/>
                      <a:r>
                        <a:rPr lang="en-ZA" sz="1100" b="1" i="0" u="none" strike="noStrike" dirty="0">
                          <a:solidFill>
                            <a:srgbClr val="000000"/>
                          </a:solidFill>
                          <a:effectLst/>
                          <a:latin typeface="Calibri"/>
                        </a:rPr>
                        <a:t>%</a:t>
                      </a:r>
                    </a:p>
                  </a:txBody>
                  <a:tcPr marL="9525" marR="9525" marT="9525" marB="0" anchor="ctr"/>
                </a:tc>
                <a:tc>
                  <a:txBody>
                    <a:bodyPr/>
                    <a:lstStyle/>
                    <a:p>
                      <a:pPr algn="ctr" fontAlgn="b"/>
                      <a:r>
                        <a:rPr lang="en-ZA" sz="1100" b="1" i="0" u="none" strike="noStrike" dirty="0">
                          <a:solidFill>
                            <a:srgbClr val="000000"/>
                          </a:solidFill>
                          <a:effectLst/>
                          <a:latin typeface="Calibri"/>
                        </a:rPr>
                        <a:t>46-60</a:t>
                      </a:r>
                    </a:p>
                  </a:txBody>
                  <a:tcPr marL="9525" marR="9525" marT="9525" marB="0" anchor="ctr"/>
                </a:tc>
                <a:tc>
                  <a:txBody>
                    <a:bodyPr/>
                    <a:lstStyle/>
                    <a:p>
                      <a:pPr algn="ctr" fontAlgn="b"/>
                      <a:r>
                        <a:rPr lang="en-ZA" sz="1100" b="1" i="0" u="none" strike="noStrike">
                          <a:solidFill>
                            <a:srgbClr val="000000"/>
                          </a:solidFill>
                          <a:effectLst/>
                          <a:latin typeface="Calibri"/>
                        </a:rPr>
                        <a:t>%</a:t>
                      </a:r>
                    </a:p>
                  </a:txBody>
                  <a:tcPr marL="9525" marR="9525" marT="9525" marB="0" anchor="ctr"/>
                </a:tc>
                <a:tc>
                  <a:txBody>
                    <a:bodyPr/>
                    <a:lstStyle/>
                    <a:p>
                      <a:pPr algn="ctr" fontAlgn="b"/>
                      <a:r>
                        <a:rPr lang="en-ZA" sz="1100" b="1" i="0" u="none" strike="noStrike">
                          <a:solidFill>
                            <a:srgbClr val="000000"/>
                          </a:solidFill>
                          <a:effectLst/>
                          <a:latin typeface="Calibri"/>
                        </a:rPr>
                        <a:t>61&lt;</a:t>
                      </a:r>
                    </a:p>
                  </a:txBody>
                  <a:tcPr marL="9525" marR="9525" marT="9525" marB="0" anchor="ctr"/>
                </a:tc>
                <a:tc>
                  <a:txBody>
                    <a:bodyPr/>
                    <a:lstStyle/>
                    <a:p>
                      <a:pPr algn="ctr" fontAlgn="b"/>
                      <a:r>
                        <a:rPr lang="en-ZA" sz="1100" b="1" i="0" u="none" strike="noStrike">
                          <a:solidFill>
                            <a:srgbClr val="000000"/>
                          </a:solidFill>
                          <a:effectLst/>
                          <a:latin typeface="Calibri"/>
                        </a:rPr>
                        <a:t>%</a:t>
                      </a:r>
                    </a:p>
                  </a:txBody>
                  <a:tcPr marL="9525" marR="9525" marT="9525" marB="0" anchor="ctr"/>
                </a:tc>
                <a:tc>
                  <a:txBody>
                    <a:bodyPr/>
                    <a:lstStyle/>
                    <a:p>
                      <a:pPr algn="ctr" fontAlgn="b"/>
                      <a:r>
                        <a:rPr lang="en-ZA" sz="1200" b="1" i="0" u="none" strike="noStrike" dirty="0">
                          <a:solidFill>
                            <a:srgbClr val="000000"/>
                          </a:solidFill>
                          <a:effectLst/>
                          <a:latin typeface="Calibri"/>
                        </a:rPr>
                        <a:t>Total</a:t>
                      </a:r>
                    </a:p>
                  </a:txBody>
                  <a:tcPr marL="9525" marR="9525" marT="9525" marB="0" anchor="ctr"/>
                </a:tc>
                <a:extLst>
                  <a:ext uri="{0D108BD9-81ED-4DB2-BD59-A6C34878D82A}">
                    <a16:rowId xmlns:a16="http://schemas.microsoft.com/office/drawing/2014/main" xmlns="" val="10000"/>
                  </a:ext>
                </a:extLst>
              </a:tr>
              <a:tr h="415150">
                <a:tc>
                  <a:txBody>
                    <a:bodyPr/>
                    <a:lstStyle/>
                    <a:p>
                      <a:pPr algn="ctr" fontAlgn="ctr"/>
                      <a:r>
                        <a:rPr lang="en-ZA" sz="1100" b="1" i="0" u="none" strike="noStrike" dirty="0">
                          <a:solidFill>
                            <a:srgbClr val="000000"/>
                          </a:solidFill>
                          <a:effectLst/>
                          <a:latin typeface="Calibri"/>
                        </a:rPr>
                        <a:t>Eastern Cape</a:t>
                      </a:r>
                    </a:p>
                  </a:txBody>
                  <a:tcPr marL="857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16 910</a:t>
                      </a:r>
                    </a:p>
                  </a:txBody>
                  <a:tcPr marL="9525" marR="9525" marT="9525" marB="0" anchor="ctr"/>
                </a:tc>
                <a:tc>
                  <a:txBody>
                    <a:bodyPr/>
                    <a:lstStyle/>
                    <a:p>
                      <a:pPr algn="ctr" fontAlgn="b"/>
                      <a:r>
                        <a:rPr lang="en-ZA" sz="1100" b="1" i="0" u="none" strike="noStrike">
                          <a:solidFill>
                            <a:srgbClr val="000000"/>
                          </a:solidFill>
                          <a:effectLst/>
                          <a:latin typeface="Calibri"/>
                        </a:rPr>
                        <a:t>16</a:t>
                      </a:r>
                    </a:p>
                  </a:txBody>
                  <a:tcPr marL="9525" marR="9525" marT="9525" marB="0" anchor="ctr"/>
                </a:tc>
                <a:tc>
                  <a:txBody>
                    <a:bodyPr/>
                    <a:lstStyle/>
                    <a:p>
                      <a:pPr algn="ctr" fontAlgn="b"/>
                      <a:r>
                        <a:rPr lang="en-ZA" sz="1100" b="1" i="0" u="none" strike="noStrike">
                          <a:solidFill>
                            <a:srgbClr val="000000"/>
                          </a:solidFill>
                          <a:effectLst/>
                          <a:latin typeface="Calibri"/>
                        </a:rPr>
                        <a:t>35 364</a:t>
                      </a:r>
                    </a:p>
                  </a:txBody>
                  <a:tcPr marL="9525" marR="9525" marT="9525" marB="0" anchor="ctr"/>
                </a:tc>
                <a:tc>
                  <a:txBody>
                    <a:bodyPr/>
                    <a:lstStyle/>
                    <a:p>
                      <a:pPr algn="ctr" fontAlgn="b"/>
                      <a:r>
                        <a:rPr lang="en-ZA" sz="1100" b="1" i="0" u="none" strike="noStrike">
                          <a:solidFill>
                            <a:srgbClr val="000000"/>
                          </a:solidFill>
                          <a:effectLst/>
                          <a:latin typeface="Calibri"/>
                        </a:rPr>
                        <a:t>34</a:t>
                      </a:r>
                    </a:p>
                  </a:txBody>
                  <a:tcPr marL="9525" marR="9525" marT="9525" marB="0" anchor="ctr"/>
                </a:tc>
                <a:tc>
                  <a:txBody>
                    <a:bodyPr/>
                    <a:lstStyle/>
                    <a:p>
                      <a:pPr algn="ctr" fontAlgn="b"/>
                      <a:r>
                        <a:rPr lang="en-ZA" sz="1100" b="1" i="0" u="none" strike="noStrike">
                          <a:solidFill>
                            <a:srgbClr val="000000"/>
                          </a:solidFill>
                          <a:effectLst/>
                          <a:latin typeface="Calibri"/>
                        </a:rPr>
                        <a:t>22 327</a:t>
                      </a:r>
                    </a:p>
                  </a:txBody>
                  <a:tcPr marL="9525" marR="9525" marT="9525" marB="0" anchor="ctr"/>
                </a:tc>
                <a:tc>
                  <a:txBody>
                    <a:bodyPr/>
                    <a:lstStyle/>
                    <a:p>
                      <a:pPr algn="ctr" fontAlgn="b"/>
                      <a:r>
                        <a:rPr lang="en-ZA" sz="1100" b="1" i="0" u="none" strike="noStrike" dirty="0">
                          <a:solidFill>
                            <a:srgbClr val="000000"/>
                          </a:solidFill>
                          <a:effectLst/>
                          <a:latin typeface="Calibri"/>
                        </a:rPr>
                        <a:t>21</a:t>
                      </a:r>
                    </a:p>
                  </a:txBody>
                  <a:tcPr marL="9525" marR="9525" marT="9525" marB="0" anchor="ctr"/>
                </a:tc>
                <a:tc>
                  <a:txBody>
                    <a:bodyPr/>
                    <a:lstStyle/>
                    <a:p>
                      <a:pPr algn="ctr" fontAlgn="b"/>
                      <a:r>
                        <a:rPr lang="en-ZA" sz="1100" b="1" i="0" u="none" strike="noStrike" dirty="0">
                          <a:solidFill>
                            <a:srgbClr val="000000"/>
                          </a:solidFill>
                          <a:effectLst/>
                          <a:latin typeface="Calibri"/>
                        </a:rPr>
                        <a:t>21 647</a:t>
                      </a:r>
                    </a:p>
                  </a:txBody>
                  <a:tcPr marL="9525" marR="9525" marT="9525" marB="0" anchor="ctr"/>
                </a:tc>
                <a:tc>
                  <a:txBody>
                    <a:bodyPr/>
                    <a:lstStyle/>
                    <a:p>
                      <a:pPr algn="ctr" fontAlgn="b"/>
                      <a:r>
                        <a:rPr lang="en-ZA" sz="1100" b="1" i="0" u="none" strike="noStrike" dirty="0">
                          <a:solidFill>
                            <a:srgbClr val="000000"/>
                          </a:solidFill>
                          <a:effectLst/>
                          <a:latin typeface="Calibri"/>
                        </a:rPr>
                        <a:t>21</a:t>
                      </a:r>
                    </a:p>
                  </a:txBody>
                  <a:tcPr marL="9525" marR="9525" marT="9525" marB="0" anchor="ctr"/>
                </a:tc>
                <a:tc>
                  <a:txBody>
                    <a:bodyPr/>
                    <a:lstStyle/>
                    <a:p>
                      <a:pPr algn="ctr" fontAlgn="b"/>
                      <a:r>
                        <a:rPr lang="en-ZA" sz="1100" b="1" i="0" u="none" strike="noStrike">
                          <a:solidFill>
                            <a:srgbClr val="000000"/>
                          </a:solidFill>
                          <a:effectLst/>
                          <a:latin typeface="Calibri"/>
                        </a:rPr>
                        <a:t>8 433</a:t>
                      </a:r>
                    </a:p>
                  </a:txBody>
                  <a:tcPr marL="9525" marR="9525" marT="9525" marB="0" anchor="ctr"/>
                </a:tc>
                <a:tc>
                  <a:txBody>
                    <a:bodyPr/>
                    <a:lstStyle/>
                    <a:p>
                      <a:pPr algn="ctr" fontAlgn="b"/>
                      <a:r>
                        <a:rPr lang="en-ZA" sz="1100" b="1" i="0" u="none" strike="noStrike">
                          <a:solidFill>
                            <a:srgbClr val="000000"/>
                          </a:solidFill>
                          <a:effectLst/>
                          <a:latin typeface="Calibri"/>
                        </a:rPr>
                        <a:t>8</a:t>
                      </a:r>
                    </a:p>
                  </a:txBody>
                  <a:tcPr marL="9525" marR="9525" marT="9525" marB="0" anchor="ctr"/>
                </a:tc>
                <a:tc>
                  <a:txBody>
                    <a:bodyPr/>
                    <a:lstStyle/>
                    <a:p>
                      <a:pPr algn="ctr" fontAlgn="b"/>
                      <a:r>
                        <a:rPr lang="en-ZA" sz="1200" b="1" i="0" u="none" strike="noStrike">
                          <a:solidFill>
                            <a:srgbClr val="000000"/>
                          </a:solidFill>
                          <a:effectLst/>
                          <a:latin typeface="Calibri"/>
                        </a:rPr>
                        <a:t>104 681</a:t>
                      </a:r>
                    </a:p>
                  </a:txBody>
                  <a:tcPr marL="9525" marR="9525" marT="9525" marB="0" anchor="ctr"/>
                </a:tc>
                <a:extLst>
                  <a:ext uri="{0D108BD9-81ED-4DB2-BD59-A6C34878D82A}">
                    <a16:rowId xmlns:a16="http://schemas.microsoft.com/office/drawing/2014/main" xmlns="" val="10001"/>
                  </a:ext>
                </a:extLst>
              </a:tr>
              <a:tr h="415150">
                <a:tc>
                  <a:txBody>
                    <a:bodyPr/>
                    <a:lstStyle/>
                    <a:p>
                      <a:pPr algn="ctr" fontAlgn="ctr"/>
                      <a:r>
                        <a:rPr lang="en-ZA" sz="1100" b="1" i="0" u="none" strike="noStrike">
                          <a:solidFill>
                            <a:srgbClr val="000000"/>
                          </a:solidFill>
                          <a:effectLst/>
                          <a:latin typeface="Calibri"/>
                        </a:rPr>
                        <a:t>Free State</a:t>
                      </a:r>
                    </a:p>
                  </a:txBody>
                  <a:tcPr marL="857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dirty="0">
                          <a:solidFill>
                            <a:srgbClr val="000000"/>
                          </a:solidFill>
                          <a:effectLst/>
                          <a:latin typeface="Calibri"/>
                        </a:rPr>
                        <a:t>0</a:t>
                      </a:r>
                    </a:p>
                  </a:txBody>
                  <a:tcPr marL="9525" marR="9525" marT="9525" marB="0" anchor="ctr"/>
                </a:tc>
                <a:tc>
                  <a:txBody>
                    <a:bodyPr/>
                    <a:lstStyle/>
                    <a:p>
                      <a:pPr algn="ctr" fontAlgn="b"/>
                      <a:r>
                        <a:rPr lang="en-ZA" sz="1100" b="1" i="0" u="none" strike="noStrike" dirty="0">
                          <a:solidFill>
                            <a:srgbClr val="000000"/>
                          </a:solidFill>
                          <a:effectLst/>
                          <a:latin typeface="Calibri"/>
                        </a:rPr>
                        <a:t>14 704</a:t>
                      </a:r>
                    </a:p>
                  </a:txBody>
                  <a:tcPr marL="9525" marR="9525" marT="9525" marB="0" anchor="ctr"/>
                </a:tc>
                <a:tc>
                  <a:txBody>
                    <a:bodyPr/>
                    <a:lstStyle/>
                    <a:p>
                      <a:pPr algn="ctr" fontAlgn="b"/>
                      <a:r>
                        <a:rPr lang="en-ZA" sz="1100" b="1" i="0" u="none" strike="noStrike">
                          <a:solidFill>
                            <a:srgbClr val="000000"/>
                          </a:solidFill>
                          <a:effectLst/>
                          <a:latin typeface="Calibri"/>
                        </a:rPr>
                        <a:t>27</a:t>
                      </a:r>
                    </a:p>
                  </a:txBody>
                  <a:tcPr marL="9525" marR="9525" marT="9525" marB="0" anchor="ctr"/>
                </a:tc>
                <a:tc>
                  <a:txBody>
                    <a:bodyPr/>
                    <a:lstStyle/>
                    <a:p>
                      <a:pPr algn="ctr" fontAlgn="b"/>
                      <a:r>
                        <a:rPr lang="en-ZA" sz="1100" b="1" i="0" u="none" strike="noStrike">
                          <a:solidFill>
                            <a:srgbClr val="000000"/>
                          </a:solidFill>
                          <a:effectLst/>
                          <a:latin typeface="Calibri"/>
                        </a:rPr>
                        <a:t>19 635</a:t>
                      </a:r>
                    </a:p>
                  </a:txBody>
                  <a:tcPr marL="9525" marR="9525" marT="9525" marB="0" anchor="ctr"/>
                </a:tc>
                <a:tc>
                  <a:txBody>
                    <a:bodyPr/>
                    <a:lstStyle/>
                    <a:p>
                      <a:pPr algn="ctr" fontAlgn="b"/>
                      <a:r>
                        <a:rPr lang="en-ZA" sz="1100" b="1" i="0" u="none" strike="noStrike">
                          <a:solidFill>
                            <a:srgbClr val="000000"/>
                          </a:solidFill>
                          <a:effectLst/>
                          <a:latin typeface="Calibri"/>
                        </a:rPr>
                        <a:t>36</a:t>
                      </a:r>
                    </a:p>
                  </a:txBody>
                  <a:tcPr marL="9525" marR="9525" marT="9525" marB="0" anchor="ctr"/>
                </a:tc>
                <a:tc>
                  <a:txBody>
                    <a:bodyPr/>
                    <a:lstStyle/>
                    <a:p>
                      <a:pPr algn="ctr" fontAlgn="b"/>
                      <a:r>
                        <a:rPr lang="en-ZA" sz="1100" b="1" i="0" u="none" strike="noStrike">
                          <a:solidFill>
                            <a:srgbClr val="000000"/>
                          </a:solidFill>
                          <a:effectLst/>
                          <a:latin typeface="Calibri"/>
                        </a:rPr>
                        <a:t>10 297</a:t>
                      </a:r>
                    </a:p>
                  </a:txBody>
                  <a:tcPr marL="9525" marR="9525" marT="9525" marB="0" anchor="ctr"/>
                </a:tc>
                <a:tc>
                  <a:txBody>
                    <a:bodyPr/>
                    <a:lstStyle/>
                    <a:p>
                      <a:pPr algn="ctr" fontAlgn="b"/>
                      <a:r>
                        <a:rPr lang="en-ZA" sz="1100" b="1" i="0" u="none" strike="noStrike">
                          <a:solidFill>
                            <a:srgbClr val="000000"/>
                          </a:solidFill>
                          <a:effectLst/>
                          <a:latin typeface="Calibri"/>
                        </a:rPr>
                        <a:t>19</a:t>
                      </a:r>
                    </a:p>
                  </a:txBody>
                  <a:tcPr marL="9525" marR="9525" marT="9525" marB="0" anchor="ctr"/>
                </a:tc>
                <a:tc>
                  <a:txBody>
                    <a:bodyPr/>
                    <a:lstStyle/>
                    <a:p>
                      <a:pPr algn="ctr" fontAlgn="b"/>
                      <a:r>
                        <a:rPr lang="en-ZA" sz="1100" b="1" i="0" u="none" strike="noStrike" dirty="0">
                          <a:solidFill>
                            <a:srgbClr val="000000"/>
                          </a:solidFill>
                          <a:effectLst/>
                          <a:latin typeface="Calibri"/>
                        </a:rPr>
                        <a:t>7 908</a:t>
                      </a:r>
                    </a:p>
                  </a:txBody>
                  <a:tcPr marL="9525" marR="9525" marT="9525" marB="0" anchor="ctr"/>
                </a:tc>
                <a:tc>
                  <a:txBody>
                    <a:bodyPr/>
                    <a:lstStyle/>
                    <a:p>
                      <a:pPr algn="ctr" fontAlgn="b"/>
                      <a:r>
                        <a:rPr lang="en-ZA" sz="1100" b="1" i="0" u="none" strike="noStrike" dirty="0">
                          <a:solidFill>
                            <a:srgbClr val="000000"/>
                          </a:solidFill>
                          <a:effectLst/>
                          <a:latin typeface="Calibri"/>
                        </a:rPr>
                        <a:t>15</a:t>
                      </a:r>
                    </a:p>
                  </a:txBody>
                  <a:tcPr marL="9525" marR="9525" marT="9525" marB="0" anchor="ctr"/>
                </a:tc>
                <a:tc>
                  <a:txBody>
                    <a:bodyPr/>
                    <a:lstStyle/>
                    <a:p>
                      <a:pPr algn="ctr" fontAlgn="b"/>
                      <a:r>
                        <a:rPr lang="en-ZA" sz="1100" b="1" i="0" u="none" strike="noStrike" dirty="0">
                          <a:solidFill>
                            <a:srgbClr val="000000"/>
                          </a:solidFill>
                          <a:effectLst/>
                          <a:latin typeface="Calibri"/>
                        </a:rPr>
                        <a:t>1 949</a:t>
                      </a:r>
                    </a:p>
                  </a:txBody>
                  <a:tcPr marL="9525" marR="9525" marT="9525" marB="0" anchor="ctr"/>
                </a:tc>
                <a:tc>
                  <a:txBody>
                    <a:bodyPr/>
                    <a:lstStyle/>
                    <a:p>
                      <a:pPr algn="ctr" fontAlgn="b"/>
                      <a:r>
                        <a:rPr lang="en-ZA" sz="1100" b="1" i="0" u="none" strike="noStrike" dirty="0">
                          <a:solidFill>
                            <a:srgbClr val="000000"/>
                          </a:solidFill>
                          <a:effectLst/>
                          <a:latin typeface="Calibri"/>
                        </a:rPr>
                        <a:t>4</a:t>
                      </a:r>
                    </a:p>
                  </a:txBody>
                  <a:tcPr marL="9525" marR="9525" marT="9525" marB="0" anchor="ctr"/>
                </a:tc>
                <a:tc>
                  <a:txBody>
                    <a:bodyPr/>
                    <a:lstStyle/>
                    <a:p>
                      <a:pPr algn="ctr" fontAlgn="b"/>
                      <a:r>
                        <a:rPr lang="en-ZA" sz="1200" b="1" i="0" u="none" strike="noStrike" dirty="0">
                          <a:solidFill>
                            <a:srgbClr val="000000"/>
                          </a:solidFill>
                          <a:effectLst/>
                          <a:latin typeface="Calibri"/>
                        </a:rPr>
                        <a:t>54 493</a:t>
                      </a:r>
                    </a:p>
                  </a:txBody>
                  <a:tcPr marL="9525" marR="9525" marT="9525" marB="0" anchor="ctr"/>
                </a:tc>
                <a:extLst>
                  <a:ext uri="{0D108BD9-81ED-4DB2-BD59-A6C34878D82A}">
                    <a16:rowId xmlns:a16="http://schemas.microsoft.com/office/drawing/2014/main" xmlns="" val="10002"/>
                  </a:ext>
                </a:extLst>
              </a:tr>
              <a:tr h="415150">
                <a:tc>
                  <a:txBody>
                    <a:bodyPr/>
                    <a:lstStyle/>
                    <a:p>
                      <a:pPr algn="ctr" fontAlgn="ctr"/>
                      <a:r>
                        <a:rPr lang="en-ZA" sz="1100" b="1" i="0" u="none" strike="noStrike">
                          <a:solidFill>
                            <a:srgbClr val="000000"/>
                          </a:solidFill>
                          <a:effectLst/>
                          <a:latin typeface="Calibri"/>
                        </a:rPr>
                        <a:t>Gauteng</a:t>
                      </a:r>
                    </a:p>
                  </a:txBody>
                  <a:tcPr marL="857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37 721</a:t>
                      </a:r>
                    </a:p>
                  </a:txBody>
                  <a:tcPr marL="9525" marR="9525" marT="9525" marB="0" anchor="ctr"/>
                </a:tc>
                <a:tc>
                  <a:txBody>
                    <a:bodyPr/>
                    <a:lstStyle/>
                    <a:p>
                      <a:pPr algn="ctr" fontAlgn="b"/>
                      <a:r>
                        <a:rPr lang="en-ZA" sz="1100" b="1" i="0" u="none" strike="noStrike" dirty="0">
                          <a:solidFill>
                            <a:srgbClr val="000000"/>
                          </a:solidFill>
                          <a:effectLst/>
                          <a:latin typeface="Calibri"/>
                        </a:rPr>
                        <a:t>19</a:t>
                      </a:r>
                    </a:p>
                  </a:txBody>
                  <a:tcPr marL="9525" marR="9525" marT="9525" marB="0" anchor="ctr"/>
                </a:tc>
                <a:tc>
                  <a:txBody>
                    <a:bodyPr/>
                    <a:lstStyle/>
                    <a:p>
                      <a:pPr algn="ctr" fontAlgn="b"/>
                      <a:r>
                        <a:rPr lang="en-ZA" sz="1100" b="1" i="0" u="none" strike="noStrike">
                          <a:solidFill>
                            <a:srgbClr val="000000"/>
                          </a:solidFill>
                          <a:effectLst/>
                          <a:latin typeface="Calibri"/>
                        </a:rPr>
                        <a:t>76 113</a:t>
                      </a:r>
                    </a:p>
                  </a:txBody>
                  <a:tcPr marL="9525" marR="9525" marT="9525" marB="0" anchor="ctr"/>
                </a:tc>
                <a:tc>
                  <a:txBody>
                    <a:bodyPr/>
                    <a:lstStyle/>
                    <a:p>
                      <a:pPr algn="ctr" fontAlgn="b"/>
                      <a:r>
                        <a:rPr lang="en-ZA" sz="1100" b="1" i="0" u="none" strike="noStrike">
                          <a:solidFill>
                            <a:srgbClr val="000000"/>
                          </a:solidFill>
                          <a:effectLst/>
                          <a:latin typeface="Calibri"/>
                        </a:rPr>
                        <a:t>38</a:t>
                      </a:r>
                    </a:p>
                  </a:txBody>
                  <a:tcPr marL="9525" marR="9525" marT="9525" marB="0" anchor="ctr"/>
                </a:tc>
                <a:tc>
                  <a:txBody>
                    <a:bodyPr/>
                    <a:lstStyle/>
                    <a:p>
                      <a:pPr algn="ctr" fontAlgn="b"/>
                      <a:r>
                        <a:rPr lang="en-ZA" sz="1100" b="1" i="0" u="none" strike="noStrike">
                          <a:solidFill>
                            <a:srgbClr val="000000"/>
                          </a:solidFill>
                          <a:effectLst/>
                          <a:latin typeface="Calibri"/>
                        </a:rPr>
                        <a:t>45 459</a:t>
                      </a:r>
                    </a:p>
                  </a:txBody>
                  <a:tcPr marL="9525" marR="9525" marT="9525" marB="0" anchor="ctr"/>
                </a:tc>
                <a:tc>
                  <a:txBody>
                    <a:bodyPr/>
                    <a:lstStyle/>
                    <a:p>
                      <a:pPr algn="ctr" fontAlgn="b"/>
                      <a:r>
                        <a:rPr lang="en-ZA" sz="1100" b="1" i="0" u="none" strike="noStrike">
                          <a:solidFill>
                            <a:srgbClr val="000000"/>
                          </a:solidFill>
                          <a:effectLst/>
                          <a:latin typeface="Calibri"/>
                        </a:rPr>
                        <a:t>22</a:t>
                      </a:r>
                    </a:p>
                  </a:txBody>
                  <a:tcPr marL="9525" marR="9525" marT="9525" marB="0" anchor="ctr"/>
                </a:tc>
                <a:tc>
                  <a:txBody>
                    <a:bodyPr/>
                    <a:lstStyle/>
                    <a:p>
                      <a:pPr algn="ctr" fontAlgn="b"/>
                      <a:r>
                        <a:rPr lang="en-ZA" sz="1100" b="1" i="0" u="none" strike="noStrike">
                          <a:solidFill>
                            <a:srgbClr val="000000"/>
                          </a:solidFill>
                          <a:effectLst/>
                          <a:latin typeface="Calibri"/>
                        </a:rPr>
                        <a:t>32 777</a:t>
                      </a:r>
                    </a:p>
                  </a:txBody>
                  <a:tcPr marL="9525" marR="9525" marT="9525" marB="0" anchor="ctr"/>
                </a:tc>
                <a:tc>
                  <a:txBody>
                    <a:bodyPr/>
                    <a:lstStyle/>
                    <a:p>
                      <a:pPr algn="ctr" fontAlgn="b"/>
                      <a:r>
                        <a:rPr lang="en-ZA" sz="1100" b="1" i="0" u="none" strike="noStrike" dirty="0">
                          <a:solidFill>
                            <a:srgbClr val="000000"/>
                          </a:solidFill>
                          <a:effectLst/>
                          <a:latin typeface="Calibri"/>
                        </a:rPr>
                        <a:t>16</a:t>
                      </a:r>
                    </a:p>
                  </a:txBody>
                  <a:tcPr marL="9525" marR="9525" marT="9525" marB="0" anchor="ctr"/>
                </a:tc>
                <a:tc>
                  <a:txBody>
                    <a:bodyPr/>
                    <a:lstStyle/>
                    <a:p>
                      <a:pPr algn="ctr" fontAlgn="b"/>
                      <a:r>
                        <a:rPr lang="en-ZA" sz="1100" b="1" i="0" u="none" strike="noStrike">
                          <a:solidFill>
                            <a:srgbClr val="000000"/>
                          </a:solidFill>
                          <a:effectLst/>
                          <a:latin typeface="Calibri"/>
                        </a:rPr>
                        <a:t>10 204</a:t>
                      </a:r>
                    </a:p>
                  </a:txBody>
                  <a:tcPr marL="9525" marR="9525" marT="9525" marB="0" anchor="ctr"/>
                </a:tc>
                <a:tc>
                  <a:txBody>
                    <a:bodyPr/>
                    <a:lstStyle/>
                    <a:p>
                      <a:pPr algn="ctr" fontAlgn="b"/>
                      <a:r>
                        <a:rPr lang="en-ZA" sz="1100" b="1" i="0" u="none" strike="noStrike" dirty="0">
                          <a:solidFill>
                            <a:srgbClr val="000000"/>
                          </a:solidFill>
                          <a:effectLst/>
                          <a:latin typeface="Calibri"/>
                        </a:rPr>
                        <a:t>5</a:t>
                      </a:r>
                    </a:p>
                  </a:txBody>
                  <a:tcPr marL="9525" marR="9525" marT="9525" marB="0" anchor="ctr"/>
                </a:tc>
                <a:tc>
                  <a:txBody>
                    <a:bodyPr/>
                    <a:lstStyle/>
                    <a:p>
                      <a:pPr algn="ctr" fontAlgn="b"/>
                      <a:r>
                        <a:rPr lang="en-ZA" sz="1200" b="1" i="0" u="none" strike="noStrike" dirty="0">
                          <a:solidFill>
                            <a:srgbClr val="000000"/>
                          </a:solidFill>
                          <a:effectLst/>
                          <a:latin typeface="Calibri"/>
                        </a:rPr>
                        <a:t>202 274</a:t>
                      </a:r>
                    </a:p>
                  </a:txBody>
                  <a:tcPr marL="9525" marR="9525" marT="9525" marB="0" anchor="ctr"/>
                </a:tc>
                <a:extLst>
                  <a:ext uri="{0D108BD9-81ED-4DB2-BD59-A6C34878D82A}">
                    <a16:rowId xmlns:a16="http://schemas.microsoft.com/office/drawing/2014/main" xmlns="" val="10003"/>
                  </a:ext>
                </a:extLst>
              </a:tr>
              <a:tr h="415150">
                <a:tc>
                  <a:txBody>
                    <a:bodyPr/>
                    <a:lstStyle/>
                    <a:p>
                      <a:pPr algn="ctr" fontAlgn="ctr"/>
                      <a:r>
                        <a:rPr lang="en-ZA" sz="1100" b="1" i="0" u="none" strike="noStrike">
                          <a:solidFill>
                            <a:srgbClr val="000000"/>
                          </a:solidFill>
                          <a:effectLst/>
                          <a:latin typeface="Calibri"/>
                        </a:rPr>
                        <a:t>KwaZulu natal</a:t>
                      </a:r>
                    </a:p>
                  </a:txBody>
                  <a:tcPr marL="857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27 311</a:t>
                      </a:r>
                    </a:p>
                  </a:txBody>
                  <a:tcPr marL="9525" marR="9525" marT="9525" marB="0" anchor="ctr"/>
                </a:tc>
                <a:tc>
                  <a:txBody>
                    <a:bodyPr/>
                    <a:lstStyle/>
                    <a:p>
                      <a:pPr algn="ctr" fontAlgn="b"/>
                      <a:r>
                        <a:rPr lang="en-ZA" sz="1100" b="1" i="0" u="none" strike="noStrike">
                          <a:solidFill>
                            <a:srgbClr val="000000"/>
                          </a:solidFill>
                          <a:effectLst/>
                          <a:latin typeface="Calibri"/>
                        </a:rPr>
                        <a:t>21</a:t>
                      </a:r>
                    </a:p>
                  </a:txBody>
                  <a:tcPr marL="9525" marR="9525" marT="9525" marB="0" anchor="ctr"/>
                </a:tc>
                <a:tc>
                  <a:txBody>
                    <a:bodyPr/>
                    <a:lstStyle/>
                    <a:p>
                      <a:pPr algn="ctr" fontAlgn="b"/>
                      <a:r>
                        <a:rPr lang="en-ZA" sz="1100" b="1" i="0" u="none" strike="noStrike" dirty="0">
                          <a:solidFill>
                            <a:srgbClr val="000000"/>
                          </a:solidFill>
                          <a:effectLst/>
                          <a:latin typeface="Calibri"/>
                        </a:rPr>
                        <a:t>50 705</a:t>
                      </a:r>
                    </a:p>
                  </a:txBody>
                  <a:tcPr marL="9525" marR="9525" marT="9525" marB="0" anchor="ctr"/>
                </a:tc>
                <a:tc>
                  <a:txBody>
                    <a:bodyPr/>
                    <a:lstStyle/>
                    <a:p>
                      <a:pPr algn="ctr" fontAlgn="b"/>
                      <a:r>
                        <a:rPr lang="en-ZA" sz="1100" b="1" i="0" u="none" strike="noStrike" dirty="0">
                          <a:solidFill>
                            <a:srgbClr val="000000"/>
                          </a:solidFill>
                          <a:effectLst/>
                          <a:latin typeface="Calibri"/>
                        </a:rPr>
                        <a:t>39</a:t>
                      </a:r>
                    </a:p>
                  </a:txBody>
                  <a:tcPr marL="9525" marR="9525" marT="9525" marB="0" anchor="ctr"/>
                </a:tc>
                <a:tc>
                  <a:txBody>
                    <a:bodyPr/>
                    <a:lstStyle/>
                    <a:p>
                      <a:pPr algn="ctr" fontAlgn="b"/>
                      <a:r>
                        <a:rPr lang="en-ZA" sz="1100" b="1" i="0" u="none" strike="noStrike">
                          <a:solidFill>
                            <a:srgbClr val="000000"/>
                          </a:solidFill>
                          <a:effectLst/>
                          <a:latin typeface="Calibri"/>
                        </a:rPr>
                        <a:t>26 927</a:t>
                      </a:r>
                    </a:p>
                  </a:txBody>
                  <a:tcPr marL="9525" marR="9525" marT="9525" marB="0" anchor="ctr"/>
                </a:tc>
                <a:tc>
                  <a:txBody>
                    <a:bodyPr/>
                    <a:lstStyle/>
                    <a:p>
                      <a:pPr algn="ctr" fontAlgn="b"/>
                      <a:r>
                        <a:rPr lang="en-ZA" sz="1100" b="1" i="0" u="none" strike="noStrike">
                          <a:solidFill>
                            <a:srgbClr val="000000"/>
                          </a:solidFill>
                          <a:effectLst/>
                          <a:latin typeface="Calibri"/>
                        </a:rPr>
                        <a:t>21</a:t>
                      </a:r>
                    </a:p>
                  </a:txBody>
                  <a:tcPr marL="9525" marR="9525" marT="9525" marB="0" anchor="ctr"/>
                </a:tc>
                <a:tc>
                  <a:txBody>
                    <a:bodyPr/>
                    <a:lstStyle/>
                    <a:p>
                      <a:pPr algn="ctr" fontAlgn="b"/>
                      <a:r>
                        <a:rPr lang="en-ZA" sz="1100" b="1" i="0" u="none" strike="noStrike">
                          <a:solidFill>
                            <a:srgbClr val="000000"/>
                          </a:solidFill>
                          <a:effectLst/>
                          <a:latin typeface="Calibri"/>
                        </a:rPr>
                        <a:t>19 138</a:t>
                      </a:r>
                    </a:p>
                  </a:txBody>
                  <a:tcPr marL="9525" marR="9525" marT="9525" marB="0" anchor="ctr"/>
                </a:tc>
                <a:tc>
                  <a:txBody>
                    <a:bodyPr/>
                    <a:lstStyle/>
                    <a:p>
                      <a:pPr algn="ctr" fontAlgn="b"/>
                      <a:r>
                        <a:rPr lang="en-ZA" sz="1100" b="1" i="0" u="none" strike="noStrike">
                          <a:solidFill>
                            <a:srgbClr val="000000"/>
                          </a:solidFill>
                          <a:effectLst/>
                          <a:latin typeface="Calibri"/>
                        </a:rPr>
                        <a:t>15</a:t>
                      </a:r>
                    </a:p>
                  </a:txBody>
                  <a:tcPr marL="9525" marR="9525" marT="9525" marB="0" anchor="ctr"/>
                </a:tc>
                <a:tc>
                  <a:txBody>
                    <a:bodyPr/>
                    <a:lstStyle/>
                    <a:p>
                      <a:pPr algn="ctr" fontAlgn="b"/>
                      <a:r>
                        <a:rPr lang="en-ZA" sz="1100" b="1" i="0" u="none" strike="noStrike">
                          <a:solidFill>
                            <a:srgbClr val="000000"/>
                          </a:solidFill>
                          <a:effectLst/>
                          <a:latin typeface="Calibri"/>
                        </a:rPr>
                        <a:t>5 779</a:t>
                      </a:r>
                    </a:p>
                  </a:txBody>
                  <a:tcPr marL="9525" marR="9525" marT="9525" marB="0" anchor="ctr"/>
                </a:tc>
                <a:tc>
                  <a:txBody>
                    <a:bodyPr/>
                    <a:lstStyle/>
                    <a:p>
                      <a:pPr algn="ctr" fontAlgn="b"/>
                      <a:r>
                        <a:rPr lang="en-ZA" sz="1100" b="1" i="0" u="none" strike="noStrike">
                          <a:solidFill>
                            <a:srgbClr val="000000"/>
                          </a:solidFill>
                          <a:effectLst/>
                          <a:latin typeface="Calibri"/>
                        </a:rPr>
                        <a:t>4</a:t>
                      </a:r>
                    </a:p>
                  </a:txBody>
                  <a:tcPr marL="9525" marR="9525" marT="9525" marB="0" anchor="ctr"/>
                </a:tc>
                <a:tc>
                  <a:txBody>
                    <a:bodyPr/>
                    <a:lstStyle/>
                    <a:p>
                      <a:pPr algn="ctr" fontAlgn="b"/>
                      <a:r>
                        <a:rPr lang="en-ZA" sz="1200" b="1" i="0" u="none" strike="noStrike" dirty="0">
                          <a:solidFill>
                            <a:srgbClr val="000000"/>
                          </a:solidFill>
                          <a:effectLst/>
                          <a:latin typeface="Calibri"/>
                        </a:rPr>
                        <a:t>129 860</a:t>
                      </a:r>
                    </a:p>
                  </a:txBody>
                  <a:tcPr marL="9525" marR="9525" marT="9525" marB="0" anchor="ctr"/>
                </a:tc>
                <a:extLst>
                  <a:ext uri="{0D108BD9-81ED-4DB2-BD59-A6C34878D82A}">
                    <a16:rowId xmlns:a16="http://schemas.microsoft.com/office/drawing/2014/main" xmlns="" val="10004"/>
                  </a:ext>
                </a:extLst>
              </a:tr>
              <a:tr h="415150">
                <a:tc>
                  <a:txBody>
                    <a:bodyPr/>
                    <a:lstStyle/>
                    <a:p>
                      <a:pPr algn="ctr" fontAlgn="ctr"/>
                      <a:r>
                        <a:rPr lang="en-ZA" sz="1100" b="1" i="0" u="none" strike="noStrike">
                          <a:solidFill>
                            <a:srgbClr val="000000"/>
                          </a:solidFill>
                          <a:effectLst/>
                          <a:latin typeface="Calibri"/>
                        </a:rPr>
                        <a:t>Limpopo</a:t>
                      </a:r>
                    </a:p>
                  </a:txBody>
                  <a:tcPr marL="857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16 452</a:t>
                      </a:r>
                    </a:p>
                  </a:txBody>
                  <a:tcPr marL="9525" marR="9525" marT="9525" marB="0" anchor="ctr"/>
                </a:tc>
                <a:tc>
                  <a:txBody>
                    <a:bodyPr/>
                    <a:lstStyle/>
                    <a:p>
                      <a:pPr algn="ctr" fontAlgn="b"/>
                      <a:r>
                        <a:rPr lang="en-ZA" sz="1100" b="1" i="0" u="none" strike="noStrike">
                          <a:solidFill>
                            <a:srgbClr val="000000"/>
                          </a:solidFill>
                          <a:effectLst/>
                          <a:latin typeface="Calibri"/>
                        </a:rPr>
                        <a:t>24</a:t>
                      </a:r>
                    </a:p>
                  </a:txBody>
                  <a:tcPr marL="9525" marR="9525" marT="9525" marB="0" anchor="ctr"/>
                </a:tc>
                <a:tc>
                  <a:txBody>
                    <a:bodyPr/>
                    <a:lstStyle/>
                    <a:p>
                      <a:pPr algn="ctr" fontAlgn="b"/>
                      <a:r>
                        <a:rPr lang="en-ZA" sz="1100" b="1" i="0" u="none" strike="noStrike">
                          <a:solidFill>
                            <a:srgbClr val="000000"/>
                          </a:solidFill>
                          <a:effectLst/>
                          <a:latin typeface="Calibri"/>
                        </a:rPr>
                        <a:t>28 560</a:t>
                      </a:r>
                    </a:p>
                  </a:txBody>
                  <a:tcPr marL="9525" marR="9525" marT="9525" marB="0" anchor="ctr"/>
                </a:tc>
                <a:tc>
                  <a:txBody>
                    <a:bodyPr/>
                    <a:lstStyle/>
                    <a:p>
                      <a:pPr algn="ctr" fontAlgn="b"/>
                      <a:r>
                        <a:rPr lang="en-ZA" sz="1100" b="1" i="0" u="none" strike="noStrike" dirty="0">
                          <a:solidFill>
                            <a:srgbClr val="000000"/>
                          </a:solidFill>
                          <a:effectLst/>
                          <a:latin typeface="Calibri"/>
                        </a:rPr>
                        <a:t>41</a:t>
                      </a:r>
                    </a:p>
                  </a:txBody>
                  <a:tcPr marL="9525" marR="9525" marT="9525" marB="0" anchor="ctr"/>
                </a:tc>
                <a:tc>
                  <a:txBody>
                    <a:bodyPr/>
                    <a:lstStyle/>
                    <a:p>
                      <a:pPr algn="ctr" fontAlgn="b"/>
                      <a:r>
                        <a:rPr lang="en-ZA" sz="1100" b="1" i="0" u="none" strike="noStrike">
                          <a:solidFill>
                            <a:srgbClr val="000000"/>
                          </a:solidFill>
                          <a:effectLst/>
                          <a:latin typeface="Calibri"/>
                        </a:rPr>
                        <a:t>13 295</a:t>
                      </a:r>
                    </a:p>
                  </a:txBody>
                  <a:tcPr marL="9525" marR="9525" marT="9525" marB="0" anchor="ctr"/>
                </a:tc>
                <a:tc>
                  <a:txBody>
                    <a:bodyPr/>
                    <a:lstStyle/>
                    <a:p>
                      <a:pPr algn="ctr" fontAlgn="b"/>
                      <a:r>
                        <a:rPr lang="en-ZA" sz="1100" b="1" i="0" u="none" strike="noStrike">
                          <a:solidFill>
                            <a:srgbClr val="000000"/>
                          </a:solidFill>
                          <a:effectLst/>
                          <a:latin typeface="Calibri"/>
                        </a:rPr>
                        <a:t>19</a:t>
                      </a:r>
                    </a:p>
                  </a:txBody>
                  <a:tcPr marL="9525" marR="9525" marT="9525" marB="0" anchor="ctr"/>
                </a:tc>
                <a:tc>
                  <a:txBody>
                    <a:bodyPr/>
                    <a:lstStyle/>
                    <a:p>
                      <a:pPr algn="ctr" fontAlgn="b"/>
                      <a:r>
                        <a:rPr lang="en-ZA" sz="1100" b="1" i="0" u="none" strike="noStrike">
                          <a:solidFill>
                            <a:srgbClr val="000000"/>
                          </a:solidFill>
                          <a:effectLst/>
                          <a:latin typeface="Calibri"/>
                        </a:rPr>
                        <a:t>8 580</a:t>
                      </a:r>
                    </a:p>
                  </a:txBody>
                  <a:tcPr marL="9525" marR="9525" marT="9525" marB="0" anchor="ctr"/>
                </a:tc>
                <a:tc>
                  <a:txBody>
                    <a:bodyPr/>
                    <a:lstStyle/>
                    <a:p>
                      <a:pPr algn="ctr" fontAlgn="b"/>
                      <a:r>
                        <a:rPr lang="en-ZA" sz="1100" b="1" i="0" u="none" strike="noStrike" dirty="0">
                          <a:solidFill>
                            <a:srgbClr val="000000"/>
                          </a:solidFill>
                          <a:effectLst/>
                          <a:latin typeface="Calibri"/>
                        </a:rPr>
                        <a:t>12</a:t>
                      </a:r>
                    </a:p>
                  </a:txBody>
                  <a:tcPr marL="9525" marR="9525" marT="9525" marB="0" anchor="ctr"/>
                </a:tc>
                <a:tc>
                  <a:txBody>
                    <a:bodyPr/>
                    <a:lstStyle/>
                    <a:p>
                      <a:pPr algn="ctr" fontAlgn="b"/>
                      <a:r>
                        <a:rPr lang="en-ZA" sz="1100" b="1" i="0" u="none" strike="noStrike">
                          <a:solidFill>
                            <a:srgbClr val="000000"/>
                          </a:solidFill>
                          <a:effectLst/>
                          <a:latin typeface="Calibri"/>
                        </a:rPr>
                        <a:t>2 366</a:t>
                      </a:r>
                    </a:p>
                  </a:txBody>
                  <a:tcPr marL="9525" marR="9525" marT="9525" marB="0" anchor="ctr"/>
                </a:tc>
                <a:tc>
                  <a:txBody>
                    <a:bodyPr/>
                    <a:lstStyle/>
                    <a:p>
                      <a:pPr algn="ctr" fontAlgn="b"/>
                      <a:r>
                        <a:rPr lang="en-ZA" sz="1100" b="1" i="0" u="none" strike="noStrike">
                          <a:solidFill>
                            <a:srgbClr val="000000"/>
                          </a:solidFill>
                          <a:effectLst/>
                          <a:latin typeface="Calibri"/>
                        </a:rPr>
                        <a:t>3</a:t>
                      </a:r>
                    </a:p>
                  </a:txBody>
                  <a:tcPr marL="9525" marR="9525" marT="9525" marB="0" anchor="ctr"/>
                </a:tc>
                <a:tc>
                  <a:txBody>
                    <a:bodyPr/>
                    <a:lstStyle/>
                    <a:p>
                      <a:pPr algn="ctr" fontAlgn="b"/>
                      <a:r>
                        <a:rPr lang="en-ZA" sz="1200" b="1" i="0" u="none" strike="noStrike" dirty="0">
                          <a:solidFill>
                            <a:srgbClr val="000000"/>
                          </a:solidFill>
                          <a:effectLst/>
                          <a:latin typeface="Calibri"/>
                        </a:rPr>
                        <a:t>69 253</a:t>
                      </a:r>
                    </a:p>
                  </a:txBody>
                  <a:tcPr marL="9525" marR="9525" marT="9525" marB="0" anchor="ctr"/>
                </a:tc>
                <a:extLst>
                  <a:ext uri="{0D108BD9-81ED-4DB2-BD59-A6C34878D82A}">
                    <a16:rowId xmlns:a16="http://schemas.microsoft.com/office/drawing/2014/main" xmlns="" val="10005"/>
                  </a:ext>
                </a:extLst>
              </a:tr>
              <a:tr h="415150">
                <a:tc>
                  <a:txBody>
                    <a:bodyPr/>
                    <a:lstStyle/>
                    <a:p>
                      <a:pPr algn="ctr" fontAlgn="ctr"/>
                      <a:r>
                        <a:rPr lang="en-ZA" sz="1100" b="1" i="0" u="none" strike="noStrike">
                          <a:solidFill>
                            <a:srgbClr val="000000"/>
                          </a:solidFill>
                          <a:effectLst/>
                          <a:latin typeface="Calibri"/>
                        </a:rPr>
                        <a:t>Mpumalanga</a:t>
                      </a:r>
                    </a:p>
                  </a:txBody>
                  <a:tcPr marL="857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14 757</a:t>
                      </a:r>
                    </a:p>
                  </a:txBody>
                  <a:tcPr marL="9525" marR="9525" marT="9525" marB="0" anchor="ctr"/>
                </a:tc>
                <a:tc>
                  <a:txBody>
                    <a:bodyPr/>
                    <a:lstStyle/>
                    <a:p>
                      <a:pPr algn="ctr" fontAlgn="b"/>
                      <a:r>
                        <a:rPr lang="en-ZA" sz="1100" b="1" i="0" u="none" strike="noStrike">
                          <a:solidFill>
                            <a:srgbClr val="000000"/>
                          </a:solidFill>
                          <a:effectLst/>
                          <a:latin typeface="Calibri"/>
                        </a:rPr>
                        <a:t>21</a:t>
                      </a:r>
                    </a:p>
                  </a:txBody>
                  <a:tcPr marL="9525" marR="9525" marT="9525" marB="0" anchor="ctr"/>
                </a:tc>
                <a:tc>
                  <a:txBody>
                    <a:bodyPr/>
                    <a:lstStyle/>
                    <a:p>
                      <a:pPr algn="ctr" fontAlgn="b"/>
                      <a:r>
                        <a:rPr lang="en-ZA" sz="1100" b="1" i="0" u="none" strike="noStrike">
                          <a:solidFill>
                            <a:srgbClr val="000000"/>
                          </a:solidFill>
                          <a:effectLst/>
                          <a:latin typeface="Calibri"/>
                        </a:rPr>
                        <a:t>27 819</a:t>
                      </a:r>
                    </a:p>
                  </a:txBody>
                  <a:tcPr marL="9525" marR="9525" marT="9525" marB="0" anchor="ctr"/>
                </a:tc>
                <a:tc>
                  <a:txBody>
                    <a:bodyPr/>
                    <a:lstStyle/>
                    <a:p>
                      <a:pPr algn="ctr" fontAlgn="b"/>
                      <a:r>
                        <a:rPr lang="en-ZA" sz="1100" b="1" i="0" u="none" strike="noStrike">
                          <a:solidFill>
                            <a:srgbClr val="000000"/>
                          </a:solidFill>
                          <a:effectLst/>
                          <a:latin typeface="Calibri"/>
                        </a:rPr>
                        <a:t>40</a:t>
                      </a:r>
                    </a:p>
                  </a:txBody>
                  <a:tcPr marL="9525" marR="9525" marT="9525" marB="0" anchor="ctr"/>
                </a:tc>
                <a:tc>
                  <a:txBody>
                    <a:bodyPr/>
                    <a:lstStyle/>
                    <a:p>
                      <a:pPr algn="ctr" fontAlgn="b"/>
                      <a:r>
                        <a:rPr lang="en-ZA" sz="1100" b="1" i="0" u="none" strike="noStrike" dirty="0">
                          <a:solidFill>
                            <a:srgbClr val="000000"/>
                          </a:solidFill>
                          <a:effectLst/>
                          <a:latin typeface="Calibri"/>
                        </a:rPr>
                        <a:t>15 121</a:t>
                      </a:r>
                    </a:p>
                  </a:txBody>
                  <a:tcPr marL="9525" marR="9525" marT="9525" marB="0" anchor="ctr"/>
                </a:tc>
                <a:tc>
                  <a:txBody>
                    <a:bodyPr/>
                    <a:lstStyle/>
                    <a:p>
                      <a:pPr algn="ctr" fontAlgn="b"/>
                      <a:r>
                        <a:rPr lang="en-ZA" sz="1100" b="1" i="0" u="none" strike="noStrike">
                          <a:solidFill>
                            <a:srgbClr val="000000"/>
                          </a:solidFill>
                          <a:effectLst/>
                          <a:latin typeface="Calibri"/>
                        </a:rPr>
                        <a:t>22</a:t>
                      </a:r>
                    </a:p>
                  </a:txBody>
                  <a:tcPr marL="9525" marR="9525" marT="9525" marB="0" anchor="ctr"/>
                </a:tc>
                <a:tc>
                  <a:txBody>
                    <a:bodyPr/>
                    <a:lstStyle/>
                    <a:p>
                      <a:pPr algn="ctr" fontAlgn="b"/>
                      <a:r>
                        <a:rPr lang="en-ZA" sz="1100" b="1" i="0" u="none" strike="noStrike">
                          <a:solidFill>
                            <a:srgbClr val="000000"/>
                          </a:solidFill>
                          <a:effectLst/>
                          <a:latin typeface="Calibri"/>
                        </a:rPr>
                        <a:t>10 231</a:t>
                      </a:r>
                    </a:p>
                  </a:txBody>
                  <a:tcPr marL="9525" marR="9525" marT="9525" marB="0" anchor="ctr"/>
                </a:tc>
                <a:tc>
                  <a:txBody>
                    <a:bodyPr/>
                    <a:lstStyle/>
                    <a:p>
                      <a:pPr algn="ctr" fontAlgn="b"/>
                      <a:r>
                        <a:rPr lang="en-ZA" sz="1100" b="1" i="0" u="none" strike="noStrike">
                          <a:solidFill>
                            <a:srgbClr val="000000"/>
                          </a:solidFill>
                          <a:effectLst/>
                          <a:latin typeface="Calibri"/>
                        </a:rPr>
                        <a:t>15</a:t>
                      </a:r>
                    </a:p>
                  </a:txBody>
                  <a:tcPr marL="9525" marR="9525" marT="9525" marB="0" anchor="ctr"/>
                </a:tc>
                <a:tc>
                  <a:txBody>
                    <a:bodyPr/>
                    <a:lstStyle/>
                    <a:p>
                      <a:pPr algn="ctr" fontAlgn="b"/>
                      <a:r>
                        <a:rPr lang="en-ZA" sz="1100" b="1" i="0" u="none" strike="noStrike" dirty="0">
                          <a:solidFill>
                            <a:srgbClr val="000000"/>
                          </a:solidFill>
                          <a:effectLst/>
                          <a:latin typeface="Calibri"/>
                        </a:rPr>
                        <a:t>2 283</a:t>
                      </a:r>
                    </a:p>
                  </a:txBody>
                  <a:tcPr marL="9525" marR="9525" marT="9525" marB="0" anchor="ctr"/>
                </a:tc>
                <a:tc>
                  <a:txBody>
                    <a:bodyPr/>
                    <a:lstStyle/>
                    <a:p>
                      <a:pPr algn="ctr" fontAlgn="b"/>
                      <a:r>
                        <a:rPr lang="en-ZA" sz="1100" b="1" i="0" u="none" strike="noStrike">
                          <a:solidFill>
                            <a:srgbClr val="000000"/>
                          </a:solidFill>
                          <a:effectLst/>
                          <a:latin typeface="Calibri"/>
                        </a:rPr>
                        <a:t>3</a:t>
                      </a:r>
                    </a:p>
                  </a:txBody>
                  <a:tcPr marL="9525" marR="9525" marT="9525" marB="0" anchor="ctr"/>
                </a:tc>
                <a:tc>
                  <a:txBody>
                    <a:bodyPr/>
                    <a:lstStyle/>
                    <a:p>
                      <a:pPr algn="ctr" fontAlgn="b"/>
                      <a:r>
                        <a:rPr lang="en-ZA" sz="1200" b="1" i="0" u="none" strike="noStrike" dirty="0">
                          <a:solidFill>
                            <a:srgbClr val="000000"/>
                          </a:solidFill>
                          <a:effectLst/>
                          <a:latin typeface="Calibri"/>
                        </a:rPr>
                        <a:t>70 211</a:t>
                      </a:r>
                    </a:p>
                  </a:txBody>
                  <a:tcPr marL="9525" marR="9525" marT="9525" marB="0" anchor="ctr"/>
                </a:tc>
                <a:extLst>
                  <a:ext uri="{0D108BD9-81ED-4DB2-BD59-A6C34878D82A}">
                    <a16:rowId xmlns:a16="http://schemas.microsoft.com/office/drawing/2014/main" xmlns="" val="10006"/>
                  </a:ext>
                </a:extLst>
              </a:tr>
              <a:tr h="609360">
                <a:tc>
                  <a:txBody>
                    <a:bodyPr/>
                    <a:lstStyle/>
                    <a:p>
                      <a:pPr algn="ctr" fontAlgn="ctr"/>
                      <a:r>
                        <a:rPr lang="en-ZA" sz="1100" b="1" i="0" u="none" strike="noStrike">
                          <a:solidFill>
                            <a:srgbClr val="000000"/>
                          </a:solidFill>
                          <a:effectLst/>
                          <a:latin typeface="Calibri"/>
                        </a:rPr>
                        <a:t>North West</a:t>
                      </a:r>
                    </a:p>
                  </a:txBody>
                  <a:tcPr marL="857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10 030</a:t>
                      </a:r>
                    </a:p>
                  </a:txBody>
                  <a:tcPr marL="9525" marR="9525" marT="9525" marB="0" anchor="ctr"/>
                </a:tc>
                <a:tc>
                  <a:txBody>
                    <a:bodyPr/>
                    <a:lstStyle/>
                    <a:p>
                      <a:pPr algn="ctr" fontAlgn="b"/>
                      <a:r>
                        <a:rPr lang="en-ZA" sz="1100" b="1" i="0" u="none" strike="noStrike">
                          <a:solidFill>
                            <a:srgbClr val="000000"/>
                          </a:solidFill>
                          <a:effectLst/>
                          <a:latin typeface="Calibri"/>
                        </a:rPr>
                        <a:t>22</a:t>
                      </a:r>
                    </a:p>
                  </a:txBody>
                  <a:tcPr marL="9525" marR="9525" marT="9525" marB="0" anchor="ctr"/>
                </a:tc>
                <a:tc>
                  <a:txBody>
                    <a:bodyPr/>
                    <a:lstStyle/>
                    <a:p>
                      <a:pPr algn="ctr" fontAlgn="b"/>
                      <a:r>
                        <a:rPr lang="en-ZA" sz="1100" b="1" i="0" u="none" strike="noStrike">
                          <a:solidFill>
                            <a:srgbClr val="000000"/>
                          </a:solidFill>
                          <a:effectLst/>
                          <a:latin typeface="Calibri"/>
                        </a:rPr>
                        <a:t>17 202</a:t>
                      </a:r>
                    </a:p>
                  </a:txBody>
                  <a:tcPr marL="9525" marR="9525" marT="9525" marB="0" anchor="ctr"/>
                </a:tc>
                <a:tc>
                  <a:txBody>
                    <a:bodyPr/>
                    <a:lstStyle/>
                    <a:p>
                      <a:pPr algn="ctr" fontAlgn="b"/>
                      <a:r>
                        <a:rPr lang="en-ZA" sz="1100" b="1" i="0" u="none" strike="noStrike">
                          <a:solidFill>
                            <a:srgbClr val="000000"/>
                          </a:solidFill>
                          <a:effectLst/>
                          <a:latin typeface="Calibri"/>
                        </a:rPr>
                        <a:t>38</a:t>
                      </a:r>
                    </a:p>
                  </a:txBody>
                  <a:tcPr marL="9525" marR="9525" marT="9525" marB="0" anchor="ctr"/>
                </a:tc>
                <a:tc>
                  <a:txBody>
                    <a:bodyPr/>
                    <a:lstStyle/>
                    <a:p>
                      <a:pPr algn="ctr" fontAlgn="b"/>
                      <a:r>
                        <a:rPr lang="en-ZA" sz="1100" b="1" i="0" u="none" strike="noStrike">
                          <a:solidFill>
                            <a:srgbClr val="000000"/>
                          </a:solidFill>
                          <a:effectLst/>
                          <a:latin typeface="Calibri"/>
                        </a:rPr>
                        <a:t>9 940</a:t>
                      </a:r>
                    </a:p>
                  </a:txBody>
                  <a:tcPr marL="9525" marR="9525" marT="9525" marB="0" anchor="ctr"/>
                </a:tc>
                <a:tc>
                  <a:txBody>
                    <a:bodyPr/>
                    <a:lstStyle/>
                    <a:p>
                      <a:pPr algn="ctr" fontAlgn="b"/>
                      <a:r>
                        <a:rPr lang="en-ZA" sz="1100" b="1" i="0" u="none" strike="noStrike" dirty="0">
                          <a:solidFill>
                            <a:srgbClr val="000000"/>
                          </a:solidFill>
                          <a:effectLst/>
                          <a:latin typeface="Calibri"/>
                        </a:rPr>
                        <a:t>22</a:t>
                      </a:r>
                    </a:p>
                  </a:txBody>
                  <a:tcPr marL="9525" marR="9525" marT="9525" marB="0" anchor="ctr"/>
                </a:tc>
                <a:tc>
                  <a:txBody>
                    <a:bodyPr/>
                    <a:lstStyle/>
                    <a:p>
                      <a:pPr algn="ctr" fontAlgn="b"/>
                      <a:r>
                        <a:rPr lang="en-ZA" sz="1100" b="1" i="0" u="none" strike="noStrike">
                          <a:solidFill>
                            <a:srgbClr val="000000"/>
                          </a:solidFill>
                          <a:effectLst/>
                          <a:latin typeface="Calibri"/>
                        </a:rPr>
                        <a:t>6 843</a:t>
                      </a:r>
                    </a:p>
                  </a:txBody>
                  <a:tcPr marL="9525" marR="9525" marT="9525" marB="0" anchor="ctr"/>
                </a:tc>
                <a:tc>
                  <a:txBody>
                    <a:bodyPr/>
                    <a:lstStyle/>
                    <a:p>
                      <a:pPr algn="ctr" fontAlgn="b"/>
                      <a:r>
                        <a:rPr lang="en-ZA" sz="1100" b="1" i="0" u="none" strike="noStrike">
                          <a:solidFill>
                            <a:srgbClr val="000000"/>
                          </a:solidFill>
                          <a:effectLst/>
                          <a:latin typeface="Calibri"/>
                        </a:rPr>
                        <a:t>15</a:t>
                      </a:r>
                    </a:p>
                  </a:txBody>
                  <a:tcPr marL="9525" marR="9525" marT="9525" marB="0" anchor="ctr"/>
                </a:tc>
                <a:tc>
                  <a:txBody>
                    <a:bodyPr/>
                    <a:lstStyle/>
                    <a:p>
                      <a:pPr algn="ctr" fontAlgn="b"/>
                      <a:r>
                        <a:rPr lang="en-ZA" sz="1100" b="1" i="0" u="none" strike="noStrike" dirty="0">
                          <a:solidFill>
                            <a:srgbClr val="000000"/>
                          </a:solidFill>
                          <a:effectLst/>
                          <a:latin typeface="Calibri"/>
                        </a:rPr>
                        <a:t>1 615</a:t>
                      </a:r>
                    </a:p>
                  </a:txBody>
                  <a:tcPr marL="9525" marR="9525" marT="9525" marB="0" anchor="ctr"/>
                </a:tc>
                <a:tc>
                  <a:txBody>
                    <a:bodyPr/>
                    <a:lstStyle/>
                    <a:p>
                      <a:pPr algn="ctr" fontAlgn="b"/>
                      <a:r>
                        <a:rPr lang="en-ZA" sz="1100" b="1" i="0" u="none" strike="noStrike">
                          <a:solidFill>
                            <a:srgbClr val="000000"/>
                          </a:solidFill>
                          <a:effectLst/>
                          <a:latin typeface="Calibri"/>
                        </a:rPr>
                        <a:t>4</a:t>
                      </a:r>
                    </a:p>
                  </a:txBody>
                  <a:tcPr marL="9525" marR="9525" marT="9525" marB="0" anchor="ctr"/>
                </a:tc>
                <a:tc>
                  <a:txBody>
                    <a:bodyPr/>
                    <a:lstStyle/>
                    <a:p>
                      <a:pPr algn="ctr" fontAlgn="b"/>
                      <a:r>
                        <a:rPr lang="en-ZA" sz="1200" b="1" i="0" u="none" strike="noStrike" dirty="0">
                          <a:solidFill>
                            <a:srgbClr val="000000"/>
                          </a:solidFill>
                          <a:effectLst/>
                          <a:latin typeface="Calibri"/>
                        </a:rPr>
                        <a:t>45 630</a:t>
                      </a:r>
                    </a:p>
                  </a:txBody>
                  <a:tcPr marL="9525" marR="9525" marT="9525" marB="0" anchor="ctr"/>
                </a:tc>
                <a:extLst>
                  <a:ext uri="{0D108BD9-81ED-4DB2-BD59-A6C34878D82A}">
                    <a16:rowId xmlns:a16="http://schemas.microsoft.com/office/drawing/2014/main" xmlns="" val="10007"/>
                  </a:ext>
                </a:extLst>
              </a:tr>
              <a:tr h="415150">
                <a:tc>
                  <a:txBody>
                    <a:bodyPr/>
                    <a:lstStyle/>
                    <a:p>
                      <a:pPr algn="ctr" fontAlgn="ctr"/>
                      <a:r>
                        <a:rPr lang="en-ZA" sz="1100" b="1" i="0" u="none" strike="noStrike">
                          <a:solidFill>
                            <a:srgbClr val="000000"/>
                          </a:solidFill>
                          <a:effectLst/>
                          <a:latin typeface="Calibri"/>
                        </a:rPr>
                        <a:t>Northern Cape</a:t>
                      </a:r>
                    </a:p>
                  </a:txBody>
                  <a:tcPr marL="85725" marR="9525" marT="9525" marB="0" anchor="ctr"/>
                </a:tc>
                <a:tc>
                  <a:txBody>
                    <a:bodyPr/>
                    <a:lstStyle/>
                    <a:p>
                      <a:pPr algn="ctr" fontAlgn="b"/>
                      <a:r>
                        <a:rPr lang="en-ZA" sz="1100" b="1" i="0" u="none" strike="noStrike">
                          <a:solidFill>
                            <a:srgbClr val="000000"/>
                          </a:solidFill>
                          <a:effectLst/>
                          <a:latin typeface="Calibri"/>
                        </a:rPr>
                        <a:t>1</a:t>
                      </a:r>
                    </a:p>
                  </a:txBody>
                  <a:tcPr marL="95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16 289</a:t>
                      </a:r>
                    </a:p>
                  </a:txBody>
                  <a:tcPr marL="9525" marR="9525" marT="9525" marB="0" anchor="ctr"/>
                </a:tc>
                <a:tc>
                  <a:txBody>
                    <a:bodyPr/>
                    <a:lstStyle/>
                    <a:p>
                      <a:pPr algn="ctr" fontAlgn="b"/>
                      <a:r>
                        <a:rPr lang="en-ZA" sz="1100" b="1" i="0" u="none" strike="noStrike">
                          <a:solidFill>
                            <a:srgbClr val="000000"/>
                          </a:solidFill>
                          <a:effectLst/>
                          <a:latin typeface="Calibri"/>
                        </a:rPr>
                        <a:t>17</a:t>
                      </a:r>
                    </a:p>
                  </a:txBody>
                  <a:tcPr marL="9525" marR="9525" marT="9525" marB="0" anchor="ctr"/>
                </a:tc>
                <a:tc>
                  <a:txBody>
                    <a:bodyPr/>
                    <a:lstStyle/>
                    <a:p>
                      <a:pPr algn="ctr" fontAlgn="b"/>
                      <a:r>
                        <a:rPr lang="en-ZA" sz="1100" b="1" i="0" u="none" strike="noStrike">
                          <a:solidFill>
                            <a:srgbClr val="000000"/>
                          </a:solidFill>
                          <a:effectLst/>
                          <a:latin typeface="Calibri"/>
                        </a:rPr>
                        <a:t>31 353</a:t>
                      </a:r>
                    </a:p>
                  </a:txBody>
                  <a:tcPr marL="9525" marR="9525" marT="9525" marB="0" anchor="ctr"/>
                </a:tc>
                <a:tc>
                  <a:txBody>
                    <a:bodyPr/>
                    <a:lstStyle/>
                    <a:p>
                      <a:pPr algn="ctr" fontAlgn="b"/>
                      <a:r>
                        <a:rPr lang="en-ZA" sz="1100" b="1" i="0" u="none" strike="noStrike">
                          <a:solidFill>
                            <a:srgbClr val="000000"/>
                          </a:solidFill>
                          <a:effectLst/>
                          <a:latin typeface="Calibri"/>
                        </a:rPr>
                        <a:t>33</a:t>
                      </a:r>
                    </a:p>
                  </a:txBody>
                  <a:tcPr marL="9525" marR="9525" marT="9525" marB="0" anchor="ctr"/>
                </a:tc>
                <a:tc>
                  <a:txBody>
                    <a:bodyPr/>
                    <a:lstStyle/>
                    <a:p>
                      <a:pPr algn="ctr" fontAlgn="b"/>
                      <a:r>
                        <a:rPr lang="en-ZA" sz="1100" b="1" i="0" u="none" strike="noStrike">
                          <a:solidFill>
                            <a:srgbClr val="000000"/>
                          </a:solidFill>
                          <a:effectLst/>
                          <a:latin typeface="Calibri"/>
                        </a:rPr>
                        <a:t>21 767</a:t>
                      </a:r>
                    </a:p>
                  </a:txBody>
                  <a:tcPr marL="9525" marR="9525" marT="9525" marB="0" anchor="ctr"/>
                </a:tc>
                <a:tc>
                  <a:txBody>
                    <a:bodyPr/>
                    <a:lstStyle/>
                    <a:p>
                      <a:pPr algn="ctr" fontAlgn="b"/>
                      <a:r>
                        <a:rPr lang="en-ZA" sz="1100" b="1" i="0" u="none" strike="noStrike">
                          <a:solidFill>
                            <a:srgbClr val="000000"/>
                          </a:solidFill>
                          <a:effectLst/>
                          <a:latin typeface="Calibri"/>
                        </a:rPr>
                        <a:t>23</a:t>
                      </a:r>
                    </a:p>
                  </a:txBody>
                  <a:tcPr marL="9525" marR="9525" marT="9525" marB="0" anchor="ctr"/>
                </a:tc>
                <a:tc>
                  <a:txBody>
                    <a:bodyPr/>
                    <a:lstStyle/>
                    <a:p>
                      <a:pPr algn="ctr" fontAlgn="b"/>
                      <a:r>
                        <a:rPr lang="en-ZA" sz="1100" b="1" i="0" u="none" strike="noStrike" dirty="0">
                          <a:solidFill>
                            <a:srgbClr val="000000"/>
                          </a:solidFill>
                          <a:effectLst/>
                          <a:latin typeface="Calibri"/>
                        </a:rPr>
                        <a:t>20 701</a:t>
                      </a:r>
                    </a:p>
                  </a:txBody>
                  <a:tcPr marL="9525" marR="9525" marT="9525" marB="0" anchor="ctr"/>
                </a:tc>
                <a:tc>
                  <a:txBody>
                    <a:bodyPr/>
                    <a:lstStyle/>
                    <a:p>
                      <a:pPr algn="ctr" fontAlgn="b"/>
                      <a:r>
                        <a:rPr lang="en-ZA" sz="1100" b="1" i="0" u="none" strike="noStrike" dirty="0">
                          <a:solidFill>
                            <a:srgbClr val="000000"/>
                          </a:solidFill>
                          <a:effectLst/>
                          <a:latin typeface="Calibri"/>
                        </a:rPr>
                        <a:t>22</a:t>
                      </a:r>
                    </a:p>
                  </a:txBody>
                  <a:tcPr marL="9525" marR="9525" marT="9525" marB="0" anchor="ctr"/>
                </a:tc>
                <a:tc>
                  <a:txBody>
                    <a:bodyPr/>
                    <a:lstStyle/>
                    <a:p>
                      <a:pPr algn="ctr" fontAlgn="b"/>
                      <a:r>
                        <a:rPr lang="en-ZA" sz="1100" b="1" i="0" u="none" strike="noStrike">
                          <a:solidFill>
                            <a:srgbClr val="000000"/>
                          </a:solidFill>
                          <a:effectLst/>
                          <a:latin typeface="Calibri"/>
                        </a:rPr>
                        <a:t>6 155</a:t>
                      </a:r>
                    </a:p>
                  </a:txBody>
                  <a:tcPr marL="9525" marR="9525" marT="9525" marB="0" anchor="ctr"/>
                </a:tc>
                <a:tc>
                  <a:txBody>
                    <a:bodyPr/>
                    <a:lstStyle/>
                    <a:p>
                      <a:pPr algn="ctr" fontAlgn="b"/>
                      <a:r>
                        <a:rPr lang="en-ZA" sz="1100" b="1" i="0" u="none" strike="noStrike">
                          <a:solidFill>
                            <a:srgbClr val="000000"/>
                          </a:solidFill>
                          <a:effectLst/>
                          <a:latin typeface="Calibri"/>
                        </a:rPr>
                        <a:t>6</a:t>
                      </a:r>
                    </a:p>
                  </a:txBody>
                  <a:tcPr marL="9525" marR="9525" marT="9525" marB="0" anchor="ctr"/>
                </a:tc>
                <a:tc>
                  <a:txBody>
                    <a:bodyPr/>
                    <a:lstStyle/>
                    <a:p>
                      <a:pPr algn="ctr" fontAlgn="b"/>
                      <a:r>
                        <a:rPr lang="en-ZA" sz="1200" b="1" i="0" u="none" strike="noStrike" dirty="0">
                          <a:solidFill>
                            <a:srgbClr val="000000"/>
                          </a:solidFill>
                          <a:effectLst/>
                          <a:latin typeface="Calibri"/>
                        </a:rPr>
                        <a:t>96 266</a:t>
                      </a:r>
                    </a:p>
                  </a:txBody>
                  <a:tcPr marL="9525" marR="9525" marT="9525" marB="0" anchor="ctr"/>
                </a:tc>
                <a:extLst>
                  <a:ext uri="{0D108BD9-81ED-4DB2-BD59-A6C34878D82A}">
                    <a16:rowId xmlns:a16="http://schemas.microsoft.com/office/drawing/2014/main" xmlns="" val="10008"/>
                  </a:ext>
                </a:extLst>
              </a:tr>
              <a:tr h="415150">
                <a:tc>
                  <a:txBody>
                    <a:bodyPr/>
                    <a:lstStyle/>
                    <a:p>
                      <a:pPr algn="ctr" fontAlgn="ctr"/>
                      <a:r>
                        <a:rPr lang="en-ZA" sz="1100" b="1" i="0" u="none" strike="noStrike">
                          <a:solidFill>
                            <a:srgbClr val="000000"/>
                          </a:solidFill>
                          <a:effectLst/>
                          <a:latin typeface="Calibri"/>
                        </a:rPr>
                        <a:t>Western Cape</a:t>
                      </a:r>
                    </a:p>
                  </a:txBody>
                  <a:tcPr marL="857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6 514</a:t>
                      </a:r>
                    </a:p>
                  </a:txBody>
                  <a:tcPr marL="9525" marR="9525" marT="9525" marB="0" anchor="ctr"/>
                </a:tc>
                <a:tc>
                  <a:txBody>
                    <a:bodyPr/>
                    <a:lstStyle/>
                    <a:p>
                      <a:pPr algn="ctr" fontAlgn="b"/>
                      <a:r>
                        <a:rPr lang="en-ZA" sz="1100" b="1" i="0" u="none" strike="noStrike">
                          <a:solidFill>
                            <a:srgbClr val="000000"/>
                          </a:solidFill>
                          <a:effectLst/>
                          <a:latin typeface="Calibri"/>
                        </a:rPr>
                        <a:t>26</a:t>
                      </a:r>
                    </a:p>
                  </a:txBody>
                  <a:tcPr marL="9525" marR="9525" marT="9525" marB="0" anchor="ctr"/>
                </a:tc>
                <a:tc>
                  <a:txBody>
                    <a:bodyPr/>
                    <a:lstStyle/>
                    <a:p>
                      <a:pPr algn="ctr" fontAlgn="b"/>
                      <a:r>
                        <a:rPr lang="en-ZA" sz="1100" b="1" i="0" u="none" strike="noStrike">
                          <a:solidFill>
                            <a:srgbClr val="000000"/>
                          </a:solidFill>
                          <a:effectLst/>
                          <a:latin typeface="Calibri"/>
                        </a:rPr>
                        <a:t>9 028</a:t>
                      </a:r>
                    </a:p>
                  </a:txBody>
                  <a:tcPr marL="9525" marR="9525" marT="9525" marB="0" anchor="ctr"/>
                </a:tc>
                <a:tc>
                  <a:txBody>
                    <a:bodyPr/>
                    <a:lstStyle/>
                    <a:p>
                      <a:pPr algn="ctr" fontAlgn="b"/>
                      <a:r>
                        <a:rPr lang="en-ZA" sz="1100" b="1" i="0" u="none" strike="noStrike">
                          <a:solidFill>
                            <a:srgbClr val="000000"/>
                          </a:solidFill>
                          <a:effectLst/>
                          <a:latin typeface="Calibri"/>
                        </a:rPr>
                        <a:t>36</a:t>
                      </a:r>
                    </a:p>
                  </a:txBody>
                  <a:tcPr marL="9525" marR="9525" marT="9525" marB="0" anchor="ctr"/>
                </a:tc>
                <a:tc>
                  <a:txBody>
                    <a:bodyPr/>
                    <a:lstStyle/>
                    <a:p>
                      <a:pPr algn="ctr" fontAlgn="b"/>
                      <a:r>
                        <a:rPr lang="en-ZA" sz="1100" b="1" i="0" u="none" strike="noStrike">
                          <a:solidFill>
                            <a:srgbClr val="000000"/>
                          </a:solidFill>
                          <a:effectLst/>
                          <a:latin typeface="Calibri"/>
                        </a:rPr>
                        <a:t>5 312</a:t>
                      </a:r>
                    </a:p>
                  </a:txBody>
                  <a:tcPr marL="9525" marR="9525" marT="9525" marB="0" anchor="ctr"/>
                </a:tc>
                <a:tc>
                  <a:txBody>
                    <a:bodyPr/>
                    <a:lstStyle/>
                    <a:p>
                      <a:pPr algn="ctr" fontAlgn="b"/>
                      <a:r>
                        <a:rPr lang="en-ZA" sz="1100" b="1" i="0" u="none" strike="noStrike" dirty="0">
                          <a:solidFill>
                            <a:srgbClr val="000000"/>
                          </a:solidFill>
                          <a:effectLst/>
                          <a:latin typeface="Calibri"/>
                        </a:rPr>
                        <a:t>21</a:t>
                      </a:r>
                    </a:p>
                  </a:txBody>
                  <a:tcPr marL="9525" marR="9525" marT="9525" marB="0" anchor="ctr"/>
                </a:tc>
                <a:tc>
                  <a:txBody>
                    <a:bodyPr/>
                    <a:lstStyle/>
                    <a:p>
                      <a:pPr algn="ctr" fontAlgn="b"/>
                      <a:r>
                        <a:rPr lang="en-ZA" sz="1100" b="1" i="0" u="none" strike="noStrike">
                          <a:solidFill>
                            <a:srgbClr val="000000"/>
                          </a:solidFill>
                          <a:effectLst/>
                          <a:latin typeface="Calibri"/>
                        </a:rPr>
                        <a:t>3 799</a:t>
                      </a:r>
                    </a:p>
                  </a:txBody>
                  <a:tcPr marL="9525" marR="9525" marT="9525" marB="0" anchor="ctr"/>
                </a:tc>
                <a:tc>
                  <a:txBody>
                    <a:bodyPr/>
                    <a:lstStyle/>
                    <a:p>
                      <a:pPr algn="ctr" fontAlgn="b"/>
                      <a:r>
                        <a:rPr lang="en-ZA" sz="1100" b="1" i="0" u="none" strike="noStrike">
                          <a:solidFill>
                            <a:srgbClr val="000000"/>
                          </a:solidFill>
                          <a:effectLst/>
                          <a:latin typeface="Calibri"/>
                        </a:rPr>
                        <a:t>15</a:t>
                      </a:r>
                    </a:p>
                  </a:txBody>
                  <a:tcPr marL="9525" marR="9525" marT="9525" marB="0" anchor="ctr"/>
                </a:tc>
                <a:tc>
                  <a:txBody>
                    <a:bodyPr/>
                    <a:lstStyle/>
                    <a:p>
                      <a:pPr algn="ctr" fontAlgn="b"/>
                      <a:r>
                        <a:rPr lang="en-ZA" sz="1100" b="1" i="0" u="none" strike="noStrike" dirty="0">
                          <a:solidFill>
                            <a:srgbClr val="000000"/>
                          </a:solidFill>
                          <a:effectLst/>
                          <a:latin typeface="Calibri"/>
                        </a:rPr>
                        <a:t>739</a:t>
                      </a:r>
                    </a:p>
                  </a:txBody>
                  <a:tcPr marL="9525" marR="9525" marT="9525" marB="0" anchor="ctr"/>
                </a:tc>
                <a:tc>
                  <a:txBody>
                    <a:bodyPr/>
                    <a:lstStyle/>
                    <a:p>
                      <a:pPr algn="ctr" fontAlgn="b"/>
                      <a:r>
                        <a:rPr lang="en-ZA" sz="1100" b="1" i="0" u="none" strike="noStrike" dirty="0">
                          <a:solidFill>
                            <a:srgbClr val="000000"/>
                          </a:solidFill>
                          <a:effectLst/>
                          <a:latin typeface="Calibri"/>
                        </a:rPr>
                        <a:t>3</a:t>
                      </a:r>
                    </a:p>
                  </a:txBody>
                  <a:tcPr marL="9525" marR="9525" marT="9525" marB="0" anchor="ctr"/>
                </a:tc>
                <a:tc>
                  <a:txBody>
                    <a:bodyPr/>
                    <a:lstStyle/>
                    <a:p>
                      <a:pPr algn="ctr" fontAlgn="b"/>
                      <a:r>
                        <a:rPr lang="en-ZA" sz="1200" b="1" i="0" u="none" strike="noStrike" dirty="0">
                          <a:solidFill>
                            <a:srgbClr val="000000"/>
                          </a:solidFill>
                          <a:effectLst/>
                          <a:latin typeface="Calibri"/>
                        </a:rPr>
                        <a:t>25 392</a:t>
                      </a:r>
                    </a:p>
                  </a:txBody>
                  <a:tcPr marL="9525" marR="9525" marT="9525" marB="0" anchor="ctr"/>
                </a:tc>
                <a:extLst>
                  <a:ext uri="{0D108BD9-81ED-4DB2-BD59-A6C34878D82A}">
                    <a16:rowId xmlns:a16="http://schemas.microsoft.com/office/drawing/2014/main" xmlns="" val="10009"/>
                  </a:ext>
                </a:extLst>
              </a:tr>
              <a:tr h="415150">
                <a:tc>
                  <a:txBody>
                    <a:bodyPr/>
                    <a:lstStyle/>
                    <a:p>
                      <a:pPr algn="ctr" fontAlgn="ctr"/>
                      <a:r>
                        <a:rPr lang="en-ZA" sz="1100" b="1" i="0" u="none" strike="noStrike">
                          <a:solidFill>
                            <a:srgbClr val="000000"/>
                          </a:solidFill>
                          <a:effectLst/>
                          <a:latin typeface="Calibri"/>
                        </a:rPr>
                        <a:t>Unspecified</a:t>
                      </a:r>
                    </a:p>
                  </a:txBody>
                  <a:tcPr marL="857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0</a:t>
                      </a:r>
                    </a:p>
                  </a:txBody>
                  <a:tcPr marL="9525" marR="9525" marT="9525" marB="0" anchor="ctr"/>
                </a:tc>
                <a:tc>
                  <a:txBody>
                    <a:bodyPr/>
                    <a:lstStyle/>
                    <a:p>
                      <a:pPr algn="ctr" fontAlgn="b"/>
                      <a:r>
                        <a:rPr lang="en-ZA" sz="1100" b="1" i="0" u="none" strike="noStrike">
                          <a:solidFill>
                            <a:srgbClr val="000000"/>
                          </a:solidFill>
                          <a:effectLst/>
                          <a:latin typeface="Calibri"/>
                        </a:rPr>
                        <a:t>18 452</a:t>
                      </a:r>
                    </a:p>
                  </a:txBody>
                  <a:tcPr marL="9525" marR="9525" marT="9525" marB="0" anchor="ctr"/>
                </a:tc>
                <a:tc>
                  <a:txBody>
                    <a:bodyPr/>
                    <a:lstStyle/>
                    <a:p>
                      <a:pPr algn="ctr" fontAlgn="b"/>
                      <a:r>
                        <a:rPr lang="en-ZA" sz="1100" b="1" i="0" u="none" strike="noStrike">
                          <a:solidFill>
                            <a:srgbClr val="000000"/>
                          </a:solidFill>
                          <a:effectLst/>
                          <a:latin typeface="Calibri"/>
                        </a:rPr>
                        <a:t>20</a:t>
                      </a:r>
                    </a:p>
                  </a:txBody>
                  <a:tcPr marL="9525" marR="9525" marT="9525" marB="0" anchor="ctr"/>
                </a:tc>
                <a:tc>
                  <a:txBody>
                    <a:bodyPr/>
                    <a:lstStyle/>
                    <a:p>
                      <a:pPr algn="ctr" fontAlgn="b"/>
                      <a:r>
                        <a:rPr lang="en-ZA" sz="1100" b="1" i="0" u="none" strike="noStrike">
                          <a:solidFill>
                            <a:srgbClr val="000000"/>
                          </a:solidFill>
                          <a:effectLst/>
                          <a:latin typeface="Calibri"/>
                        </a:rPr>
                        <a:t>34 256</a:t>
                      </a:r>
                    </a:p>
                  </a:txBody>
                  <a:tcPr marL="9525" marR="9525" marT="9525" marB="0" anchor="ctr"/>
                </a:tc>
                <a:tc>
                  <a:txBody>
                    <a:bodyPr/>
                    <a:lstStyle/>
                    <a:p>
                      <a:pPr algn="ctr" fontAlgn="b"/>
                      <a:r>
                        <a:rPr lang="en-ZA" sz="1100" b="1" i="0" u="none" strike="noStrike">
                          <a:solidFill>
                            <a:srgbClr val="000000"/>
                          </a:solidFill>
                          <a:effectLst/>
                          <a:latin typeface="Calibri"/>
                        </a:rPr>
                        <a:t>37</a:t>
                      </a:r>
                    </a:p>
                  </a:txBody>
                  <a:tcPr marL="9525" marR="9525" marT="9525" marB="0" anchor="ctr"/>
                </a:tc>
                <a:tc>
                  <a:txBody>
                    <a:bodyPr/>
                    <a:lstStyle/>
                    <a:p>
                      <a:pPr algn="ctr" fontAlgn="b"/>
                      <a:r>
                        <a:rPr lang="en-ZA" sz="1100" b="1" i="0" u="none" strike="noStrike">
                          <a:solidFill>
                            <a:srgbClr val="000000"/>
                          </a:solidFill>
                          <a:effectLst/>
                          <a:latin typeface="Calibri"/>
                        </a:rPr>
                        <a:t>19 524</a:t>
                      </a:r>
                    </a:p>
                  </a:txBody>
                  <a:tcPr marL="9525" marR="9525" marT="9525" marB="0" anchor="ctr"/>
                </a:tc>
                <a:tc>
                  <a:txBody>
                    <a:bodyPr/>
                    <a:lstStyle/>
                    <a:p>
                      <a:pPr algn="ctr" fontAlgn="b"/>
                      <a:r>
                        <a:rPr lang="en-ZA" sz="1100" b="1" i="0" u="none" strike="noStrike">
                          <a:solidFill>
                            <a:srgbClr val="000000"/>
                          </a:solidFill>
                          <a:effectLst/>
                          <a:latin typeface="Calibri"/>
                        </a:rPr>
                        <a:t>21</a:t>
                      </a:r>
                    </a:p>
                  </a:txBody>
                  <a:tcPr marL="9525" marR="9525" marT="9525" marB="0" anchor="ctr"/>
                </a:tc>
                <a:tc>
                  <a:txBody>
                    <a:bodyPr/>
                    <a:lstStyle/>
                    <a:p>
                      <a:pPr algn="ctr" fontAlgn="b"/>
                      <a:r>
                        <a:rPr lang="en-ZA" sz="1100" b="1" i="0" u="none" strike="noStrike">
                          <a:solidFill>
                            <a:srgbClr val="000000"/>
                          </a:solidFill>
                          <a:effectLst/>
                          <a:latin typeface="Calibri"/>
                        </a:rPr>
                        <a:t>15 932</a:t>
                      </a:r>
                    </a:p>
                  </a:txBody>
                  <a:tcPr marL="9525" marR="9525" marT="9525" marB="0" anchor="ctr"/>
                </a:tc>
                <a:tc>
                  <a:txBody>
                    <a:bodyPr/>
                    <a:lstStyle/>
                    <a:p>
                      <a:pPr algn="ctr" fontAlgn="b"/>
                      <a:r>
                        <a:rPr lang="en-ZA" sz="1100" b="1" i="0" u="none" strike="noStrike">
                          <a:solidFill>
                            <a:srgbClr val="000000"/>
                          </a:solidFill>
                          <a:effectLst/>
                          <a:latin typeface="Calibri"/>
                        </a:rPr>
                        <a:t>17</a:t>
                      </a:r>
                    </a:p>
                  </a:txBody>
                  <a:tcPr marL="9525" marR="9525" marT="9525" marB="0" anchor="ctr"/>
                </a:tc>
                <a:tc>
                  <a:txBody>
                    <a:bodyPr/>
                    <a:lstStyle/>
                    <a:p>
                      <a:pPr algn="ctr" fontAlgn="b"/>
                      <a:r>
                        <a:rPr lang="en-ZA" sz="1100" b="1" i="0" u="none" strike="noStrike" dirty="0">
                          <a:solidFill>
                            <a:srgbClr val="000000"/>
                          </a:solidFill>
                          <a:effectLst/>
                          <a:latin typeface="Calibri"/>
                        </a:rPr>
                        <a:t>4 299</a:t>
                      </a:r>
                    </a:p>
                  </a:txBody>
                  <a:tcPr marL="9525" marR="9525" marT="9525" marB="0" anchor="ctr"/>
                </a:tc>
                <a:tc>
                  <a:txBody>
                    <a:bodyPr/>
                    <a:lstStyle/>
                    <a:p>
                      <a:pPr algn="ctr" fontAlgn="b"/>
                      <a:r>
                        <a:rPr lang="en-ZA" sz="1100" b="1" i="0" u="none" strike="noStrike" dirty="0">
                          <a:solidFill>
                            <a:srgbClr val="000000"/>
                          </a:solidFill>
                          <a:effectLst/>
                          <a:latin typeface="Calibri"/>
                        </a:rPr>
                        <a:t>5</a:t>
                      </a:r>
                    </a:p>
                  </a:txBody>
                  <a:tcPr marL="9525" marR="9525" marT="9525" marB="0" anchor="ctr"/>
                </a:tc>
                <a:tc>
                  <a:txBody>
                    <a:bodyPr/>
                    <a:lstStyle/>
                    <a:p>
                      <a:pPr algn="ctr" fontAlgn="b"/>
                      <a:r>
                        <a:rPr lang="en-ZA" sz="1200" b="1" i="0" u="none" strike="noStrike" dirty="0">
                          <a:solidFill>
                            <a:srgbClr val="000000"/>
                          </a:solidFill>
                          <a:effectLst/>
                          <a:latin typeface="Calibri"/>
                        </a:rPr>
                        <a:t>92 463</a:t>
                      </a:r>
                    </a:p>
                  </a:txBody>
                  <a:tcPr marL="9525" marR="9525" marT="9525" marB="0" anchor="ctr"/>
                </a:tc>
                <a:extLst>
                  <a:ext uri="{0D108BD9-81ED-4DB2-BD59-A6C34878D82A}">
                    <a16:rowId xmlns:a16="http://schemas.microsoft.com/office/drawing/2014/main" xmlns="" val="10010"/>
                  </a:ext>
                </a:extLst>
              </a:tr>
              <a:tr h="531570">
                <a:tc>
                  <a:txBody>
                    <a:bodyPr/>
                    <a:lstStyle/>
                    <a:p>
                      <a:pPr algn="ctr" fontAlgn="b"/>
                      <a:r>
                        <a:rPr lang="en-ZA" sz="1200" b="1" i="0" u="none" strike="noStrike" dirty="0">
                          <a:solidFill>
                            <a:srgbClr val="000000"/>
                          </a:solidFill>
                          <a:effectLst/>
                          <a:latin typeface="Calibri"/>
                        </a:rPr>
                        <a:t>Total</a:t>
                      </a:r>
                    </a:p>
                  </a:txBody>
                  <a:tcPr marL="9525" marR="9525" marT="9525" marB="0" anchor="ctr"/>
                </a:tc>
                <a:tc>
                  <a:txBody>
                    <a:bodyPr/>
                    <a:lstStyle/>
                    <a:p>
                      <a:pPr algn="ctr" fontAlgn="b"/>
                      <a:r>
                        <a:rPr lang="en-ZA" sz="1200" b="1" i="0" u="none" strike="noStrike" dirty="0">
                          <a:solidFill>
                            <a:srgbClr val="000000"/>
                          </a:solidFill>
                          <a:effectLst/>
                          <a:latin typeface="Calibri"/>
                        </a:rPr>
                        <a:t>1</a:t>
                      </a:r>
                    </a:p>
                  </a:txBody>
                  <a:tcPr marL="9525" marR="9525" marT="9525" marB="0" anchor="ctr"/>
                </a:tc>
                <a:tc>
                  <a:txBody>
                    <a:bodyPr/>
                    <a:lstStyle/>
                    <a:p>
                      <a:pPr algn="ctr" fontAlgn="b"/>
                      <a:r>
                        <a:rPr lang="en-ZA" sz="1200" b="1" i="0" u="none" strike="noStrike" dirty="0">
                          <a:solidFill>
                            <a:srgbClr val="000000"/>
                          </a:solidFill>
                          <a:effectLst/>
                          <a:latin typeface="Calibri"/>
                        </a:rPr>
                        <a:t>0</a:t>
                      </a:r>
                    </a:p>
                  </a:txBody>
                  <a:tcPr marL="9525" marR="9525" marT="9525" marB="0" anchor="ctr"/>
                </a:tc>
                <a:tc>
                  <a:txBody>
                    <a:bodyPr/>
                    <a:lstStyle/>
                    <a:p>
                      <a:pPr algn="ctr" fontAlgn="b"/>
                      <a:r>
                        <a:rPr lang="en-ZA" sz="1200" b="1" i="0" u="none" strike="noStrike" dirty="0">
                          <a:solidFill>
                            <a:srgbClr val="000000"/>
                          </a:solidFill>
                          <a:effectLst/>
                          <a:latin typeface="Calibri"/>
                        </a:rPr>
                        <a:t>179 140</a:t>
                      </a:r>
                    </a:p>
                  </a:txBody>
                  <a:tcPr marL="9525" marR="9525" marT="9525" marB="0" anchor="ctr"/>
                </a:tc>
                <a:tc>
                  <a:txBody>
                    <a:bodyPr/>
                    <a:lstStyle/>
                    <a:p>
                      <a:pPr algn="ctr" fontAlgn="b"/>
                      <a:r>
                        <a:rPr lang="en-ZA" sz="1200" b="1" i="0" u="none" strike="noStrike" dirty="0">
                          <a:solidFill>
                            <a:srgbClr val="000000"/>
                          </a:solidFill>
                          <a:effectLst/>
                          <a:latin typeface="Calibri"/>
                        </a:rPr>
                        <a:t>20</a:t>
                      </a:r>
                    </a:p>
                  </a:txBody>
                  <a:tcPr marL="9525" marR="9525" marT="9525" marB="0" anchor="ctr"/>
                </a:tc>
                <a:tc>
                  <a:txBody>
                    <a:bodyPr/>
                    <a:lstStyle/>
                    <a:p>
                      <a:pPr algn="ctr" fontAlgn="b"/>
                      <a:r>
                        <a:rPr lang="en-ZA" sz="1200" b="1" i="0" u="none" strike="noStrike" dirty="0">
                          <a:solidFill>
                            <a:srgbClr val="000000"/>
                          </a:solidFill>
                          <a:effectLst/>
                          <a:latin typeface="Calibri"/>
                        </a:rPr>
                        <a:t>330 035</a:t>
                      </a:r>
                    </a:p>
                  </a:txBody>
                  <a:tcPr marL="9525" marR="9525" marT="9525" marB="0" anchor="ctr"/>
                </a:tc>
                <a:tc>
                  <a:txBody>
                    <a:bodyPr/>
                    <a:lstStyle/>
                    <a:p>
                      <a:pPr algn="ctr" fontAlgn="b"/>
                      <a:r>
                        <a:rPr lang="en-ZA" sz="1200" b="1" i="0" u="none" strike="noStrike" dirty="0">
                          <a:solidFill>
                            <a:srgbClr val="000000"/>
                          </a:solidFill>
                          <a:effectLst/>
                          <a:latin typeface="Calibri"/>
                        </a:rPr>
                        <a:t>37</a:t>
                      </a:r>
                    </a:p>
                  </a:txBody>
                  <a:tcPr marL="9525" marR="9525" marT="9525" marB="0" anchor="ctr"/>
                </a:tc>
                <a:tc>
                  <a:txBody>
                    <a:bodyPr/>
                    <a:lstStyle/>
                    <a:p>
                      <a:pPr algn="ctr" fontAlgn="b"/>
                      <a:r>
                        <a:rPr lang="en-ZA" sz="1200" b="1" i="0" u="none" strike="noStrike" dirty="0">
                          <a:solidFill>
                            <a:srgbClr val="000000"/>
                          </a:solidFill>
                          <a:effectLst/>
                          <a:latin typeface="Calibri"/>
                        </a:rPr>
                        <a:t>189 969</a:t>
                      </a:r>
                    </a:p>
                  </a:txBody>
                  <a:tcPr marL="9525" marR="9525" marT="9525" marB="0" anchor="ctr"/>
                </a:tc>
                <a:tc>
                  <a:txBody>
                    <a:bodyPr/>
                    <a:lstStyle/>
                    <a:p>
                      <a:pPr algn="ctr" fontAlgn="b"/>
                      <a:r>
                        <a:rPr lang="en-ZA" sz="1200" b="1" i="0" u="none" strike="noStrike" dirty="0">
                          <a:solidFill>
                            <a:srgbClr val="000000"/>
                          </a:solidFill>
                          <a:effectLst/>
                          <a:latin typeface="Calibri"/>
                        </a:rPr>
                        <a:t>21</a:t>
                      </a:r>
                    </a:p>
                  </a:txBody>
                  <a:tcPr marL="9525" marR="9525" marT="9525" marB="0" anchor="ctr"/>
                </a:tc>
                <a:tc>
                  <a:txBody>
                    <a:bodyPr/>
                    <a:lstStyle/>
                    <a:p>
                      <a:pPr algn="ctr" fontAlgn="b"/>
                      <a:r>
                        <a:rPr lang="en-ZA" sz="1200" b="1" i="0" u="none" strike="noStrike" dirty="0">
                          <a:solidFill>
                            <a:srgbClr val="000000"/>
                          </a:solidFill>
                          <a:effectLst/>
                          <a:latin typeface="Calibri"/>
                        </a:rPr>
                        <a:t>147 556</a:t>
                      </a:r>
                    </a:p>
                  </a:txBody>
                  <a:tcPr marL="9525" marR="9525" marT="9525" marB="0" anchor="ctr"/>
                </a:tc>
                <a:tc>
                  <a:txBody>
                    <a:bodyPr/>
                    <a:lstStyle/>
                    <a:p>
                      <a:pPr algn="ctr" fontAlgn="b"/>
                      <a:r>
                        <a:rPr lang="en-ZA" sz="1200" b="1" i="0" u="none" strike="noStrike" dirty="0">
                          <a:solidFill>
                            <a:srgbClr val="000000"/>
                          </a:solidFill>
                          <a:effectLst/>
                          <a:latin typeface="Calibri"/>
                        </a:rPr>
                        <a:t>17</a:t>
                      </a:r>
                    </a:p>
                  </a:txBody>
                  <a:tcPr marL="9525" marR="9525" marT="9525" marB="0" anchor="ctr"/>
                </a:tc>
                <a:tc>
                  <a:txBody>
                    <a:bodyPr/>
                    <a:lstStyle/>
                    <a:p>
                      <a:pPr algn="ctr" fontAlgn="b"/>
                      <a:r>
                        <a:rPr lang="en-ZA" sz="1200" b="1" i="0" u="none" strike="noStrike" dirty="0">
                          <a:solidFill>
                            <a:srgbClr val="000000"/>
                          </a:solidFill>
                          <a:effectLst/>
                          <a:latin typeface="Calibri"/>
                        </a:rPr>
                        <a:t>43 822</a:t>
                      </a:r>
                    </a:p>
                  </a:txBody>
                  <a:tcPr marL="9525" marR="9525" marT="9525" marB="0" anchor="ctr"/>
                </a:tc>
                <a:tc>
                  <a:txBody>
                    <a:bodyPr/>
                    <a:lstStyle/>
                    <a:p>
                      <a:pPr algn="ctr" fontAlgn="b"/>
                      <a:r>
                        <a:rPr lang="en-ZA" sz="1200" b="1" i="0" u="none" strike="noStrike" dirty="0">
                          <a:solidFill>
                            <a:srgbClr val="000000"/>
                          </a:solidFill>
                          <a:effectLst/>
                          <a:latin typeface="Calibri"/>
                        </a:rPr>
                        <a:t>5</a:t>
                      </a:r>
                    </a:p>
                  </a:txBody>
                  <a:tcPr marL="9525" marR="9525" marT="9525" marB="0" anchor="ctr"/>
                </a:tc>
                <a:tc>
                  <a:txBody>
                    <a:bodyPr/>
                    <a:lstStyle/>
                    <a:p>
                      <a:pPr algn="ctr" fontAlgn="b"/>
                      <a:r>
                        <a:rPr lang="en-ZA" sz="1200" b="1" i="0" u="none" strike="noStrike" dirty="0">
                          <a:solidFill>
                            <a:srgbClr val="000000"/>
                          </a:solidFill>
                          <a:effectLst/>
                          <a:latin typeface="Calibri"/>
                        </a:rPr>
                        <a:t>890 523</a:t>
                      </a:r>
                    </a:p>
                  </a:txBody>
                  <a:tcPr marL="9525" marR="9525" marT="9525" marB="0" anchor="ct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p:txBody>
          <a:bodyPr/>
          <a:lstStyle/>
          <a:p>
            <a:pPr>
              <a:defRPr/>
            </a:pPr>
            <a:fld id="{B57A7A15-FAE7-49E2-908D-FB5D78A7FA53}" type="slidenum">
              <a:rPr lang="en-US" smtClean="0"/>
              <a:pPr>
                <a:defRPr/>
              </a:pPr>
              <a:t>61</a:t>
            </a:fld>
            <a:endParaRPr lang="en-US" dirty="0"/>
          </a:p>
        </p:txBody>
      </p:sp>
    </p:spTree>
    <p:extLst>
      <p:ext uri="{BB962C8B-B14F-4D97-AF65-F5344CB8AC3E}">
        <p14:creationId xmlns:p14="http://schemas.microsoft.com/office/powerpoint/2010/main" xmlns="" val="37908766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ZA" altLang="en-US" sz="2400" b="1" smtClean="0"/>
              <a:t>WORK SEEKERS REGISTERED BY GENDER AND PROVINCE</a:t>
            </a:r>
            <a:endParaRPr lang="en-ZA" altLang="en-US" sz="2400" smtClean="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xmlns="" val="1549774763"/>
              </p:ext>
            </p:extLst>
          </p:nvPr>
        </p:nvGraphicFramePr>
        <p:xfrm>
          <a:off x="179514" y="1340773"/>
          <a:ext cx="5976660" cy="5256578"/>
        </p:xfrm>
        <a:graphic>
          <a:graphicData uri="http://schemas.openxmlformats.org/drawingml/2006/table">
            <a:tbl>
              <a:tblPr firstRow="1" bandRow="1">
                <a:tableStyleId>{5C22544A-7EE6-4342-B048-85BDC9FD1C3A}</a:tableStyleId>
              </a:tblPr>
              <a:tblGrid>
                <a:gridCol w="996110">
                  <a:extLst>
                    <a:ext uri="{9D8B030D-6E8A-4147-A177-3AD203B41FA5}">
                      <a16:colId xmlns:a16="http://schemas.microsoft.com/office/drawing/2014/main" xmlns="" val="20000"/>
                    </a:ext>
                  </a:extLst>
                </a:gridCol>
                <a:gridCol w="996110">
                  <a:extLst>
                    <a:ext uri="{9D8B030D-6E8A-4147-A177-3AD203B41FA5}">
                      <a16:colId xmlns:a16="http://schemas.microsoft.com/office/drawing/2014/main" xmlns="" val="20001"/>
                    </a:ext>
                  </a:extLst>
                </a:gridCol>
                <a:gridCol w="932903">
                  <a:extLst>
                    <a:ext uri="{9D8B030D-6E8A-4147-A177-3AD203B41FA5}">
                      <a16:colId xmlns:a16="http://schemas.microsoft.com/office/drawing/2014/main" xmlns="" val="20002"/>
                    </a:ext>
                  </a:extLst>
                </a:gridCol>
                <a:gridCol w="1059317">
                  <a:extLst>
                    <a:ext uri="{9D8B030D-6E8A-4147-A177-3AD203B41FA5}">
                      <a16:colId xmlns:a16="http://schemas.microsoft.com/office/drawing/2014/main" xmlns="" val="20003"/>
                    </a:ext>
                  </a:extLst>
                </a:gridCol>
                <a:gridCol w="996110">
                  <a:extLst>
                    <a:ext uri="{9D8B030D-6E8A-4147-A177-3AD203B41FA5}">
                      <a16:colId xmlns:a16="http://schemas.microsoft.com/office/drawing/2014/main" xmlns="" val="20004"/>
                    </a:ext>
                  </a:extLst>
                </a:gridCol>
                <a:gridCol w="996110">
                  <a:extLst>
                    <a:ext uri="{9D8B030D-6E8A-4147-A177-3AD203B41FA5}">
                      <a16:colId xmlns:a16="http://schemas.microsoft.com/office/drawing/2014/main" xmlns="" val="20005"/>
                    </a:ext>
                  </a:extLst>
                </a:gridCol>
              </a:tblGrid>
              <a:tr h="414915">
                <a:tc>
                  <a:txBody>
                    <a:bodyPr/>
                    <a:lstStyle/>
                    <a:p>
                      <a:pPr algn="ctr" fontAlgn="ctr"/>
                      <a:r>
                        <a:rPr lang="en-ZA" sz="1000" b="1" i="0" u="none" strike="noStrike" dirty="0">
                          <a:solidFill>
                            <a:srgbClr val="000000"/>
                          </a:solidFill>
                          <a:effectLst/>
                          <a:latin typeface="Calibri"/>
                        </a:rPr>
                        <a:t> </a:t>
                      </a:r>
                    </a:p>
                  </a:txBody>
                  <a:tcPr marL="85725" marR="9525" marT="9525" marB="0" anchor="ctr"/>
                </a:tc>
                <a:tc>
                  <a:txBody>
                    <a:bodyPr/>
                    <a:lstStyle/>
                    <a:p>
                      <a:pPr algn="ctr" fontAlgn="ctr"/>
                      <a:r>
                        <a:rPr lang="en-ZA" sz="1000" b="1" i="0" u="none" strike="noStrike" dirty="0">
                          <a:solidFill>
                            <a:srgbClr val="000000"/>
                          </a:solidFill>
                          <a:effectLst/>
                          <a:latin typeface="Calibri"/>
                        </a:rPr>
                        <a:t>Female</a:t>
                      </a:r>
                    </a:p>
                  </a:txBody>
                  <a:tcPr marL="85725" marR="9525" marT="9525" marB="0" anchor="ctr"/>
                </a:tc>
                <a:tc>
                  <a:txBody>
                    <a:bodyPr/>
                    <a:lstStyle/>
                    <a:p>
                      <a:pPr algn="ctr" fontAlgn="ctr"/>
                      <a:r>
                        <a:rPr lang="en-ZA" sz="1000" b="1" i="0" u="none" strike="noStrike" dirty="0">
                          <a:solidFill>
                            <a:srgbClr val="000000"/>
                          </a:solidFill>
                          <a:effectLst/>
                          <a:latin typeface="Calibri"/>
                        </a:rPr>
                        <a:t>%</a:t>
                      </a:r>
                    </a:p>
                  </a:txBody>
                  <a:tcPr marL="85725" marR="9525" marT="9525" marB="0" anchor="ctr"/>
                </a:tc>
                <a:tc>
                  <a:txBody>
                    <a:bodyPr/>
                    <a:lstStyle/>
                    <a:p>
                      <a:pPr algn="ctr" fontAlgn="ctr"/>
                      <a:r>
                        <a:rPr lang="en-ZA" sz="1000" b="1" i="0" u="none" strike="noStrike" dirty="0">
                          <a:solidFill>
                            <a:srgbClr val="000000"/>
                          </a:solidFill>
                          <a:effectLst/>
                          <a:latin typeface="Calibri"/>
                        </a:rPr>
                        <a:t>Male</a:t>
                      </a:r>
                    </a:p>
                  </a:txBody>
                  <a:tcPr marL="85725" marR="9525" marT="9525" marB="0" anchor="ctr"/>
                </a:tc>
                <a:tc>
                  <a:txBody>
                    <a:bodyPr/>
                    <a:lstStyle/>
                    <a:p>
                      <a:pPr algn="ctr" fontAlgn="ctr"/>
                      <a:r>
                        <a:rPr lang="en-ZA" sz="1000" b="1" i="0" u="none" strike="noStrike">
                          <a:solidFill>
                            <a:srgbClr val="000000"/>
                          </a:solidFill>
                          <a:effectLst/>
                          <a:latin typeface="Calibri"/>
                        </a:rPr>
                        <a:t>%</a:t>
                      </a:r>
                    </a:p>
                  </a:txBody>
                  <a:tcPr marL="85725" marR="9525" marT="9525" marB="0" anchor="ctr"/>
                </a:tc>
                <a:tc>
                  <a:txBody>
                    <a:bodyPr/>
                    <a:lstStyle/>
                    <a:p>
                      <a:pPr algn="ctr" fontAlgn="b"/>
                      <a:r>
                        <a:rPr lang="en-ZA" sz="1100" b="1" i="0" u="none" strike="noStrike">
                          <a:solidFill>
                            <a:srgbClr val="000000"/>
                          </a:solidFill>
                          <a:effectLst/>
                          <a:latin typeface="Calibri"/>
                        </a:rPr>
                        <a:t>Total</a:t>
                      </a:r>
                    </a:p>
                  </a:txBody>
                  <a:tcPr marL="9525" marR="9525" marT="9525" marB="0" anchor="ctr"/>
                </a:tc>
                <a:extLst>
                  <a:ext uri="{0D108BD9-81ED-4DB2-BD59-A6C34878D82A}">
                    <a16:rowId xmlns:a16="http://schemas.microsoft.com/office/drawing/2014/main" xmlns="" val="10000"/>
                  </a:ext>
                </a:extLst>
              </a:tr>
              <a:tr h="414915">
                <a:tc>
                  <a:txBody>
                    <a:bodyPr/>
                    <a:lstStyle/>
                    <a:p>
                      <a:pPr algn="ctr" fontAlgn="ctr"/>
                      <a:r>
                        <a:rPr lang="en-ZA" sz="1000" b="1" i="0" u="none" strike="noStrike">
                          <a:solidFill>
                            <a:srgbClr val="000000"/>
                          </a:solidFill>
                          <a:effectLst/>
                          <a:latin typeface="Calibri"/>
                        </a:rPr>
                        <a:t>Eastern Cape</a:t>
                      </a:r>
                    </a:p>
                  </a:txBody>
                  <a:tcPr marL="85725" marR="9525" marT="9525" marB="0" anchor="ctr"/>
                </a:tc>
                <a:tc>
                  <a:txBody>
                    <a:bodyPr/>
                    <a:lstStyle/>
                    <a:p>
                      <a:pPr algn="ctr" fontAlgn="ctr"/>
                      <a:r>
                        <a:rPr lang="en-ZA" sz="1000" b="1" i="0" u="none" strike="noStrike">
                          <a:solidFill>
                            <a:srgbClr val="000000"/>
                          </a:solidFill>
                          <a:effectLst/>
                          <a:latin typeface="Arial"/>
                        </a:rPr>
                        <a:t>45 160</a:t>
                      </a:r>
                    </a:p>
                  </a:txBody>
                  <a:tcPr marL="9525" marR="9525" marT="9525" marB="0" anchor="ctr"/>
                </a:tc>
                <a:tc>
                  <a:txBody>
                    <a:bodyPr/>
                    <a:lstStyle/>
                    <a:p>
                      <a:pPr algn="ctr" fontAlgn="ctr"/>
                      <a:r>
                        <a:rPr lang="en-ZA" sz="1000" b="1" i="0" u="none" strike="noStrike">
                          <a:solidFill>
                            <a:srgbClr val="000000"/>
                          </a:solidFill>
                          <a:effectLst/>
                          <a:latin typeface="Arial"/>
                        </a:rPr>
                        <a:t>49</a:t>
                      </a:r>
                    </a:p>
                  </a:txBody>
                  <a:tcPr marL="9525" marR="9525" marT="9525" marB="0" anchor="ctr"/>
                </a:tc>
                <a:tc>
                  <a:txBody>
                    <a:bodyPr/>
                    <a:lstStyle/>
                    <a:p>
                      <a:pPr algn="ctr" fontAlgn="ctr"/>
                      <a:r>
                        <a:rPr lang="en-ZA" sz="1000" b="1" i="0" u="none" strike="noStrike" dirty="0">
                          <a:solidFill>
                            <a:srgbClr val="000000"/>
                          </a:solidFill>
                          <a:effectLst/>
                          <a:latin typeface="Arial"/>
                        </a:rPr>
                        <a:t>47 303</a:t>
                      </a:r>
                    </a:p>
                  </a:txBody>
                  <a:tcPr marL="9525" marR="9525" marT="9525" marB="0" anchor="ctr"/>
                </a:tc>
                <a:tc>
                  <a:txBody>
                    <a:bodyPr/>
                    <a:lstStyle/>
                    <a:p>
                      <a:pPr algn="ctr" fontAlgn="ctr"/>
                      <a:r>
                        <a:rPr lang="en-ZA" sz="1000" b="1" i="0" u="none" strike="noStrike" dirty="0">
                          <a:solidFill>
                            <a:srgbClr val="000000"/>
                          </a:solidFill>
                          <a:effectLst/>
                          <a:latin typeface="Arial"/>
                        </a:rPr>
                        <a:t>51</a:t>
                      </a:r>
                    </a:p>
                  </a:txBody>
                  <a:tcPr marL="9525" marR="9525" marT="9525" marB="0" anchor="ctr"/>
                </a:tc>
                <a:tc>
                  <a:txBody>
                    <a:bodyPr/>
                    <a:lstStyle/>
                    <a:p>
                      <a:pPr algn="ctr" fontAlgn="b"/>
                      <a:r>
                        <a:rPr lang="en-ZA" sz="1100" b="1" i="0" u="none" strike="noStrike">
                          <a:solidFill>
                            <a:srgbClr val="000000"/>
                          </a:solidFill>
                          <a:effectLst/>
                          <a:latin typeface="Calibri"/>
                        </a:rPr>
                        <a:t>92 463</a:t>
                      </a:r>
                    </a:p>
                  </a:txBody>
                  <a:tcPr marL="9525" marR="9525" marT="9525" marB="0" anchor="ctr"/>
                </a:tc>
                <a:extLst>
                  <a:ext uri="{0D108BD9-81ED-4DB2-BD59-A6C34878D82A}">
                    <a16:rowId xmlns:a16="http://schemas.microsoft.com/office/drawing/2014/main" xmlns="" val="10001"/>
                  </a:ext>
                </a:extLst>
              </a:tr>
              <a:tr h="414915">
                <a:tc>
                  <a:txBody>
                    <a:bodyPr/>
                    <a:lstStyle/>
                    <a:p>
                      <a:pPr algn="ctr" fontAlgn="ctr"/>
                      <a:r>
                        <a:rPr lang="en-ZA" sz="1000" b="1" i="0" u="none" strike="noStrike">
                          <a:solidFill>
                            <a:srgbClr val="000000"/>
                          </a:solidFill>
                          <a:effectLst/>
                          <a:latin typeface="Calibri"/>
                        </a:rPr>
                        <a:t>Free State</a:t>
                      </a:r>
                    </a:p>
                  </a:txBody>
                  <a:tcPr marL="85725" marR="9525" marT="9525" marB="0" anchor="ctr"/>
                </a:tc>
                <a:tc>
                  <a:txBody>
                    <a:bodyPr/>
                    <a:lstStyle/>
                    <a:p>
                      <a:pPr algn="ctr" fontAlgn="ctr"/>
                      <a:r>
                        <a:rPr lang="en-ZA" sz="1000" b="1" i="0" u="none" strike="noStrike">
                          <a:solidFill>
                            <a:srgbClr val="000000"/>
                          </a:solidFill>
                          <a:effectLst/>
                          <a:latin typeface="Arial"/>
                        </a:rPr>
                        <a:t>26 517</a:t>
                      </a:r>
                    </a:p>
                  </a:txBody>
                  <a:tcPr marL="9525" marR="9525" marT="9525" marB="0" anchor="ctr"/>
                </a:tc>
                <a:tc>
                  <a:txBody>
                    <a:bodyPr/>
                    <a:lstStyle/>
                    <a:p>
                      <a:pPr algn="ctr" fontAlgn="ctr"/>
                      <a:r>
                        <a:rPr lang="en-ZA" sz="1000" b="1" i="0" u="none" strike="noStrike">
                          <a:solidFill>
                            <a:srgbClr val="000000"/>
                          </a:solidFill>
                          <a:effectLst/>
                          <a:latin typeface="Arial"/>
                        </a:rPr>
                        <a:t>49</a:t>
                      </a:r>
                    </a:p>
                  </a:txBody>
                  <a:tcPr marL="9525" marR="9525" marT="9525" marB="0" anchor="ctr"/>
                </a:tc>
                <a:tc>
                  <a:txBody>
                    <a:bodyPr/>
                    <a:lstStyle/>
                    <a:p>
                      <a:pPr algn="ctr" fontAlgn="ctr"/>
                      <a:r>
                        <a:rPr lang="en-ZA" sz="1000" b="1" i="0" u="none" strike="noStrike">
                          <a:solidFill>
                            <a:srgbClr val="000000"/>
                          </a:solidFill>
                          <a:effectLst/>
                          <a:latin typeface="Arial"/>
                        </a:rPr>
                        <a:t>27 976</a:t>
                      </a:r>
                    </a:p>
                  </a:txBody>
                  <a:tcPr marL="9525" marR="9525" marT="9525" marB="0" anchor="ctr"/>
                </a:tc>
                <a:tc>
                  <a:txBody>
                    <a:bodyPr/>
                    <a:lstStyle/>
                    <a:p>
                      <a:pPr algn="ctr" fontAlgn="ctr"/>
                      <a:r>
                        <a:rPr lang="en-ZA" sz="1000" b="1" i="0" u="none" strike="noStrike" dirty="0">
                          <a:solidFill>
                            <a:srgbClr val="000000"/>
                          </a:solidFill>
                          <a:effectLst/>
                          <a:latin typeface="Arial"/>
                        </a:rPr>
                        <a:t>51</a:t>
                      </a:r>
                    </a:p>
                  </a:txBody>
                  <a:tcPr marL="9525" marR="9525" marT="9525" marB="0" anchor="ctr"/>
                </a:tc>
                <a:tc>
                  <a:txBody>
                    <a:bodyPr/>
                    <a:lstStyle/>
                    <a:p>
                      <a:pPr algn="ctr" fontAlgn="b"/>
                      <a:r>
                        <a:rPr lang="en-ZA" sz="1100" b="1" i="0" u="none" strike="noStrike">
                          <a:solidFill>
                            <a:srgbClr val="000000"/>
                          </a:solidFill>
                          <a:effectLst/>
                          <a:latin typeface="Calibri"/>
                        </a:rPr>
                        <a:t>54 493</a:t>
                      </a:r>
                    </a:p>
                  </a:txBody>
                  <a:tcPr marL="9525" marR="9525" marT="9525" marB="0" anchor="ctr"/>
                </a:tc>
                <a:extLst>
                  <a:ext uri="{0D108BD9-81ED-4DB2-BD59-A6C34878D82A}">
                    <a16:rowId xmlns:a16="http://schemas.microsoft.com/office/drawing/2014/main" xmlns="" val="10002"/>
                  </a:ext>
                </a:extLst>
              </a:tr>
              <a:tr h="414915">
                <a:tc>
                  <a:txBody>
                    <a:bodyPr/>
                    <a:lstStyle/>
                    <a:p>
                      <a:pPr algn="ctr" fontAlgn="ctr"/>
                      <a:r>
                        <a:rPr lang="en-ZA" sz="1000" b="1" i="0" u="none" strike="noStrike">
                          <a:solidFill>
                            <a:srgbClr val="000000"/>
                          </a:solidFill>
                          <a:effectLst/>
                          <a:latin typeface="Calibri"/>
                        </a:rPr>
                        <a:t>Gauteng</a:t>
                      </a:r>
                    </a:p>
                  </a:txBody>
                  <a:tcPr marL="85725" marR="9525" marT="9525" marB="0" anchor="ctr"/>
                </a:tc>
                <a:tc>
                  <a:txBody>
                    <a:bodyPr/>
                    <a:lstStyle/>
                    <a:p>
                      <a:pPr algn="ctr" fontAlgn="ctr"/>
                      <a:r>
                        <a:rPr lang="en-ZA" sz="1000" b="1" i="0" u="none" strike="noStrike">
                          <a:solidFill>
                            <a:srgbClr val="000000"/>
                          </a:solidFill>
                          <a:effectLst/>
                          <a:latin typeface="Arial"/>
                        </a:rPr>
                        <a:t>91 593</a:t>
                      </a:r>
                    </a:p>
                  </a:txBody>
                  <a:tcPr marL="9525" marR="9525" marT="9525" marB="0" anchor="ctr"/>
                </a:tc>
                <a:tc>
                  <a:txBody>
                    <a:bodyPr/>
                    <a:lstStyle/>
                    <a:p>
                      <a:pPr algn="ctr" fontAlgn="ctr"/>
                      <a:r>
                        <a:rPr lang="en-ZA" sz="1000" b="1" i="0" u="none" strike="noStrike" dirty="0">
                          <a:solidFill>
                            <a:srgbClr val="000000"/>
                          </a:solidFill>
                          <a:effectLst/>
                          <a:latin typeface="Arial"/>
                        </a:rPr>
                        <a:t>45</a:t>
                      </a:r>
                    </a:p>
                  </a:txBody>
                  <a:tcPr marL="9525" marR="9525" marT="9525" marB="0" anchor="ctr"/>
                </a:tc>
                <a:tc>
                  <a:txBody>
                    <a:bodyPr/>
                    <a:lstStyle/>
                    <a:p>
                      <a:pPr algn="ctr" fontAlgn="ctr"/>
                      <a:r>
                        <a:rPr lang="en-ZA" sz="1000" b="1" i="0" u="none" strike="noStrike">
                          <a:solidFill>
                            <a:srgbClr val="000000"/>
                          </a:solidFill>
                          <a:effectLst/>
                          <a:latin typeface="Arial"/>
                        </a:rPr>
                        <a:t>110 681</a:t>
                      </a:r>
                    </a:p>
                  </a:txBody>
                  <a:tcPr marL="9525" marR="9525" marT="9525" marB="0" anchor="ctr"/>
                </a:tc>
                <a:tc>
                  <a:txBody>
                    <a:bodyPr/>
                    <a:lstStyle/>
                    <a:p>
                      <a:pPr algn="ctr" fontAlgn="ctr"/>
                      <a:r>
                        <a:rPr lang="en-ZA" sz="1000" b="1" i="0" u="none" strike="noStrike">
                          <a:solidFill>
                            <a:srgbClr val="000000"/>
                          </a:solidFill>
                          <a:effectLst/>
                          <a:latin typeface="Arial"/>
                        </a:rPr>
                        <a:t>55</a:t>
                      </a:r>
                    </a:p>
                  </a:txBody>
                  <a:tcPr marL="9525" marR="9525" marT="9525" marB="0" anchor="ctr"/>
                </a:tc>
                <a:tc>
                  <a:txBody>
                    <a:bodyPr/>
                    <a:lstStyle/>
                    <a:p>
                      <a:pPr algn="ctr" fontAlgn="b"/>
                      <a:r>
                        <a:rPr lang="en-ZA" sz="1100" b="1" i="0" u="none" strike="noStrike" dirty="0">
                          <a:solidFill>
                            <a:srgbClr val="000000"/>
                          </a:solidFill>
                          <a:effectLst/>
                          <a:latin typeface="Calibri"/>
                        </a:rPr>
                        <a:t>202 274</a:t>
                      </a:r>
                    </a:p>
                  </a:txBody>
                  <a:tcPr marL="9525" marR="9525" marT="9525" marB="0" anchor="ctr"/>
                </a:tc>
                <a:extLst>
                  <a:ext uri="{0D108BD9-81ED-4DB2-BD59-A6C34878D82A}">
                    <a16:rowId xmlns:a16="http://schemas.microsoft.com/office/drawing/2014/main" xmlns="" val="10003"/>
                  </a:ext>
                </a:extLst>
              </a:tr>
              <a:tr h="414915">
                <a:tc>
                  <a:txBody>
                    <a:bodyPr/>
                    <a:lstStyle/>
                    <a:p>
                      <a:pPr algn="ctr" fontAlgn="ctr"/>
                      <a:r>
                        <a:rPr lang="en-ZA" sz="1000" b="1" i="0" u="none" strike="noStrike">
                          <a:solidFill>
                            <a:srgbClr val="000000"/>
                          </a:solidFill>
                          <a:effectLst/>
                          <a:latin typeface="Calibri"/>
                        </a:rPr>
                        <a:t>KwaZulu Natal</a:t>
                      </a:r>
                    </a:p>
                  </a:txBody>
                  <a:tcPr marL="85725" marR="9525" marT="9525" marB="0" anchor="ctr"/>
                </a:tc>
                <a:tc>
                  <a:txBody>
                    <a:bodyPr/>
                    <a:lstStyle/>
                    <a:p>
                      <a:pPr algn="ctr" fontAlgn="ctr"/>
                      <a:r>
                        <a:rPr lang="en-ZA" sz="1000" b="1" i="0" u="none" strike="noStrike">
                          <a:solidFill>
                            <a:srgbClr val="000000"/>
                          </a:solidFill>
                          <a:effectLst/>
                          <a:latin typeface="Arial"/>
                        </a:rPr>
                        <a:t>60 105</a:t>
                      </a:r>
                    </a:p>
                  </a:txBody>
                  <a:tcPr marL="9525" marR="9525" marT="9525" marB="0" anchor="ctr"/>
                </a:tc>
                <a:tc>
                  <a:txBody>
                    <a:bodyPr/>
                    <a:lstStyle/>
                    <a:p>
                      <a:pPr algn="ctr" fontAlgn="ctr"/>
                      <a:r>
                        <a:rPr lang="en-ZA" sz="1000" b="1" i="0" u="none" strike="noStrike">
                          <a:solidFill>
                            <a:srgbClr val="000000"/>
                          </a:solidFill>
                          <a:effectLst/>
                          <a:latin typeface="Arial"/>
                        </a:rPr>
                        <a:t>46</a:t>
                      </a:r>
                    </a:p>
                  </a:txBody>
                  <a:tcPr marL="9525" marR="9525" marT="9525" marB="0" anchor="ctr"/>
                </a:tc>
                <a:tc>
                  <a:txBody>
                    <a:bodyPr/>
                    <a:lstStyle/>
                    <a:p>
                      <a:pPr algn="ctr" fontAlgn="ctr"/>
                      <a:r>
                        <a:rPr lang="en-ZA" sz="1000" b="1" i="0" u="none" strike="noStrike">
                          <a:solidFill>
                            <a:srgbClr val="000000"/>
                          </a:solidFill>
                          <a:effectLst/>
                          <a:latin typeface="Arial"/>
                        </a:rPr>
                        <a:t>69 755</a:t>
                      </a:r>
                    </a:p>
                  </a:txBody>
                  <a:tcPr marL="9525" marR="9525" marT="9525" marB="0" anchor="ctr"/>
                </a:tc>
                <a:tc>
                  <a:txBody>
                    <a:bodyPr/>
                    <a:lstStyle/>
                    <a:p>
                      <a:pPr algn="ctr" fontAlgn="ctr"/>
                      <a:r>
                        <a:rPr lang="en-ZA" sz="1000" b="1" i="0" u="none" strike="noStrike">
                          <a:solidFill>
                            <a:srgbClr val="000000"/>
                          </a:solidFill>
                          <a:effectLst/>
                          <a:latin typeface="Arial"/>
                        </a:rPr>
                        <a:t>54</a:t>
                      </a:r>
                    </a:p>
                  </a:txBody>
                  <a:tcPr marL="9525" marR="9525" marT="9525" marB="0" anchor="ctr"/>
                </a:tc>
                <a:tc>
                  <a:txBody>
                    <a:bodyPr/>
                    <a:lstStyle/>
                    <a:p>
                      <a:pPr algn="ctr" fontAlgn="b"/>
                      <a:r>
                        <a:rPr lang="en-ZA" sz="1100" b="1" i="0" u="none" strike="noStrike" dirty="0">
                          <a:solidFill>
                            <a:srgbClr val="000000"/>
                          </a:solidFill>
                          <a:effectLst/>
                          <a:latin typeface="Calibri"/>
                        </a:rPr>
                        <a:t>129 860</a:t>
                      </a:r>
                    </a:p>
                  </a:txBody>
                  <a:tcPr marL="9525" marR="9525" marT="9525" marB="0" anchor="ctr"/>
                </a:tc>
                <a:extLst>
                  <a:ext uri="{0D108BD9-81ED-4DB2-BD59-A6C34878D82A}">
                    <a16:rowId xmlns:a16="http://schemas.microsoft.com/office/drawing/2014/main" xmlns="" val="10004"/>
                  </a:ext>
                </a:extLst>
              </a:tr>
              <a:tr h="414915">
                <a:tc>
                  <a:txBody>
                    <a:bodyPr/>
                    <a:lstStyle/>
                    <a:p>
                      <a:pPr algn="ctr" fontAlgn="ctr"/>
                      <a:r>
                        <a:rPr lang="en-ZA" sz="1000" b="1" i="0" u="none" strike="noStrike">
                          <a:solidFill>
                            <a:srgbClr val="000000"/>
                          </a:solidFill>
                          <a:effectLst/>
                          <a:latin typeface="Calibri"/>
                        </a:rPr>
                        <a:t>Limpopo</a:t>
                      </a:r>
                    </a:p>
                  </a:txBody>
                  <a:tcPr marL="85725" marR="9525" marT="9525" marB="0" anchor="ctr"/>
                </a:tc>
                <a:tc>
                  <a:txBody>
                    <a:bodyPr/>
                    <a:lstStyle/>
                    <a:p>
                      <a:pPr algn="ctr" fontAlgn="ctr"/>
                      <a:r>
                        <a:rPr lang="en-ZA" sz="1000" b="1" i="0" u="none" strike="noStrike">
                          <a:solidFill>
                            <a:srgbClr val="000000"/>
                          </a:solidFill>
                          <a:effectLst/>
                          <a:latin typeface="Arial"/>
                        </a:rPr>
                        <a:t>37 029</a:t>
                      </a:r>
                    </a:p>
                  </a:txBody>
                  <a:tcPr marL="9525" marR="9525" marT="9525" marB="0" anchor="ctr"/>
                </a:tc>
                <a:tc>
                  <a:txBody>
                    <a:bodyPr/>
                    <a:lstStyle/>
                    <a:p>
                      <a:pPr algn="ctr" fontAlgn="ctr"/>
                      <a:r>
                        <a:rPr lang="en-ZA" sz="1000" b="1" i="0" u="none" strike="noStrike">
                          <a:solidFill>
                            <a:srgbClr val="000000"/>
                          </a:solidFill>
                          <a:effectLst/>
                          <a:latin typeface="Arial"/>
                        </a:rPr>
                        <a:t>53</a:t>
                      </a:r>
                    </a:p>
                  </a:txBody>
                  <a:tcPr marL="9525" marR="9525" marT="9525" marB="0" anchor="ctr"/>
                </a:tc>
                <a:tc>
                  <a:txBody>
                    <a:bodyPr/>
                    <a:lstStyle/>
                    <a:p>
                      <a:pPr algn="ctr" fontAlgn="ctr"/>
                      <a:r>
                        <a:rPr lang="en-ZA" sz="1000" b="1" i="0" u="none" strike="noStrike">
                          <a:solidFill>
                            <a:srgbClr val="000000"/>
                          </a:solidFill>
                          <a:effectLst/>
                          <a:latin typeface="Arial"/>
                        </a:rPr>
                        <a:t>33 182</a:t>
                      </a:r>
                    </a:p>
                  </a:txBody>
                  <a:tcPr marL="9525" marR="9525" marT="9525" marB="0" anchor="ctr"/>
                </a:tc>
                <a:tc>
                  <a:txBody>
                    <a:bodyPr/>
                    <a:lstStyle/>
                    <a:p>
                      <a:pPr algn="ctr" fontAlgn="ctr"/>
                      <a:r>
                        <a:rPr lang="en-ZA" sz="1000" b="1" i="0" u="none" strike="noStrike">
                          <a:solidFill>
                            <a:srgbClr val="000000"/>
                          </a:solidFill>
                          <a:effectLst/>
                          <a:latin typeface="Arial"/>
                        </a:rPr>
                        <a:t>47</a:t>
                      </a:r>
                    </a:p>
                  </a:txBody>
                  <a:tcPr marL="9525" marR="9525" marT="9525" marB="0" anchor="ctr"/>
                </a:tc>
                <a:tc>
                  <a:txBody>
                    <a:bodyPr/>
                    <a:lstStyle/>
                    <a:p>
                      <a:pPr algn="ctr" fontAlgn="b"/>
                      <a:r>
                        <a:rPr lang="en-ZA" sz="1100" b="1" i="0" u="none" strike="noStrike" dirty="0">
                          <a:solidFill>
                            <a:srgbClr val="000000"/>
                          </a:solidFill>
                          <a:effectLst/>
                          <a:latin typeface="Calibri"/>
                        </a:rPr>
                        <a:t>70 211</a:t>
                      </a:r>
                    </a:p>
                  </a:txBody>
                  <a:tcPr marL="9525" marR="9525" marT="9525" marB="0" anchor="ctr"/>
                </a:tc>
                <a:extLst>
                  <a:ext uri="{0D108BD9-81ED-4DB2-BD59-A6C34878D82A}">
                    <a16:rowId xmlns:a16="http://schemas.microsoft.com/office/drawing/2014/main" xmlns="" val="10005"/>
                  </a:ext>
                </a:extLst>
              </a:tr>
              <a:tr h="414915">
                <a:tc>
                  <a:txBody>
                    <a:bodyPr/>
                    <a:lstStyle/>
                    <a:p>
                      <a:pPr algn="ctr" fontAlgn="ctr"/>
                      <a:r>
                        <a:rPr lang="en-ZA" sz="1000" b="1" i="0" u="none" strike="noStrike">
                          <a:solidFill>
                            <a:srgbClr val="000000"/>
                          </a:solidFill>
                          <a:effectLst/>
                          <a:latin typeface="Calibri"/>
                        </a:rPr>
                        <a:t>Mpumalanga</a:t>
                      </a:r>
                    </a:p>
                  </a:txBody>
                  <a:tcPr marL="85725" marR="9525" marT="9525" marB="0" anchor="ctr"/>
                </a:tc>
                <a:tc>
                  <a:txBody>
                    <a:bodyPr/>
                    <a:lstStyle/>
                    <a:p>
                      <a:pPr algn="ctr" fontAlgn="ctr"/>
                      <a:r>
                        <a:rPr lang="en-ZA" sz="1000" b="1" i="0" u="none" strike="noStrike">
                          <a:solidFill>
                            <a:srgbClr val="000000"/>
                          </a:solidFill>
                          <a:effectLst/>
                          <a:latin typeface="Arial"/>
                        </a:rPr>
                        <a:t>30 430</a:t>
                      </a:r>
                    </a:p>
                  </a:txBody>
                  <a:tcPr marL="9525" marR="9525" marT="9525" marB="0" anchor="ctr"/>
                </a:tc>
                <a:tc>
                  <a:txBody>
                    <a:bodyPr/>
                    <a:lstStyle/>
                    <a:p>
                      <a:pPr algn="ctr" fontAlgn="ctr"/>
                      <a:r>
                        <a:rPr lang="en-ZA" sz="1000" b="1" i="0" u="none" strike="noStrike">
                          <a:solidFill>
                            <a:srgbClr val="000000"/>
                          </a:solidFill>
                          <a:effectLst/>
                          <a:latin typeface="Arial"/>
                        </a:rPr>
                        <a:t>44</a:t>
                      </a:r>
                    </a:p>
                  </a:txBody>
                  <a:tcPr marL="9525" marR="9525" marT="9525" marB="0" anchor="ctr"/>
                </a:tc>
                <a:tc>
                  <a:txBody>
                    <a:bodyPr/>
                    <a:lstStyle/>
                    <a:p>
                      <a:pPr algn="ctr" fontAlgn="ctr"/>
                      <a:r>
                        <a:rPr lang="en-ZA" sz="1000" b="1" i="0" u="none" strike="noStrike">
                          <a:solidFill>
                            <a:srgbClr val="000000"/>
                          </a:solidFill>
                          <a:effectLst/>
                          <a:latin typeface="Arial"/>
                        </a:rPr>
                        <a:t>38 823</a:t>
                      </a:r>
                    </a:p>
                  </a:txBody>
                  <a:tcPr marL="9525" marR="9525" marT="9525" marB="0" anchor="ctr"/>
                </a:tc>
                <a:tc>
                  <a:txBody>
                    <a:bodyPr/>
                    <a:lstStyle/>
                    <a:p>
                      <a:pPr algn="ctr" fontAlgn="ctr"/>
                      <a:r>
                        <a:rPr lang="en-ZA" sz="1000" b="1" i="0" u="none" strike="noStrike">
                          <a:solidFill>
                            <a:srgbClr val="000000"/>
                          </a:solidFill>
                          <a:effectLst/>
                          <a:latin typeface="Arial"/>
                        </a:rPr>
                        <a:t>56</a:t>
                      </a:r>
                    </a:p>
                  </a:txBody>
                  <a:tcPr marL="9525" marR="9525" marT="9525" marB="0" anchor="ctr"/>
                </a:tc>
                <a:tc>
                  <a:txBody>
                    <a:bodyPr/>
                    <a:lstStyle/>
                    <a:p>
                      <a:pPr algn="ctr" fontAlgn="b"/>
                      <a:r>
                        <a:rPr lang="en-ZA" sz="1100" b="1" i="0" u="none" strike="noStrike" dirty="0">
                          <a:solidFill>
                            <a:srgbClr val="000000"/>
                          </a:solidFill>
                          <a:effectLst/>
                          <a:latin typeface="Calibri"/>
                        </a:rPr>
                        <a:t>69 253</a:t>
                      </a:r>
                    </a:p>
                  </a:txBody>
                  <a:tcPr marL="9525" marR="9525" marT="9525" marB="0" anchor="ctr"/>
                </a:tc>
                <a:extLst>
                  <a:ext uri="{0D108BD9-81ED-4DB2-BD59-A6C34878D82A}">
                    <a16:rowId xmlns:a16="http://schemas.microsoft.com/office/drawing/2014/main" xmlns="" val="10006"/>
                  </a:ext>
                </a:extLst>
              </a:tr>
              <a:tr h="692513">
                <a:tc>
                  <a:txBody>
                    <a:bodyPr/>
                    <a:lstStyle/>
                    <a:p>
                      <a:pPr algn="ctr" fontAlgn="ctr"/>
                      <a:r>
                        <a:rPr lang="en-ZA" sz="1000" b="1" i="0" u="none" strike="noStrike">
                          <a:solidFill>
                            <a:srgbClr val="000000"/>
                          </a:solidFill>
                          <a:effectLst/>
                          <a:latin typeface="Calibri"/>
                        </a:rPr>
                        <a:t>North West</a:t>
                      </a:r>
                    </a:p>
                  </a:txBody>
                  <a:tcPr marL="85725" marR="9525" marT="9525" marB="0" anchor="ctr"/>
                </a:tc>
                <a:tc>
                  <a:txBody>
                    <a:bodyPr/>
                    <a:lstStyle/>
                    <a:p>
                      <a:pPr algn="ctr" fontAlgn="ctr"/>
                      <a:r>
                        <a:rPr lang="en-ZA" sz="1000" b="1" i="0" u="none" strike="noStrike">
                          <a:solidFill>
                            <a:srgbClr val="000000"/>
                          </a:solidFill>
                          <a:effectLst/>
                          <a:latin typeface="Arial"/>
                        </a:rPr>
                        <a:t>21 885</a:t>
                      </a:r>
                    </a:p>
                  </a:txBody>
                  <a:tcPr marL="9525" marR="9525" marT="9525" marB="0" anchor="ctr"/>
                </a:tc>
                <a:tc>
                  <a:txBody>
                    <a:bodyPr/>
                    <a:lstStyle/>
                    <a:p>
                      <a:pPr algn="ctr" fontAlgn="ctr"/>
                      <a:r>
                        <a:rPr lang="en-ZA" sz="1000" b="1" i="0" u="none" strike="noStrike">
                          <a:solidFill>
                            <a:srgbClr val="000000"/>
                          </a:solidFill>
                          <a:effectLst/>
                          <a:latin typeface="Arial"/>
                        </a:rPr>
                        <a:t>48</a:t>
                      </a:r>
                    </a:p>
                  </a:txBody>
                  <a:tcPr marL="9525" marR="9525" marT="9525" marB="0" anchor="ctr"/>
                </a:tc>
                <a:tc>
                  <a:txBody>
                    <a:bodyPr/>
                    <a:lstStyle/>
                    <a:p>
                      <a:pPr algn="ctr" fontAlgn="ctr"/>
                      <a:r>
                        <a:rPr lang="en-ZA" sz="1000" b="1" i="0" u="none" strike="noStrike">
                          <a:solidFill>
                            <a:srgbClr val="000000"/>
                          </a:solidFill>
                          <a:effectLst/>
                          <a:latin typeface="Arial"/>
                        </a:rPr>
                        <a:t>23 745</a:t>
                      </a:r>
                    </a:p>
                  </a:txBody>
                  <a:tcPr marL="9525" marR="9525" marT="9525" marB="0" anchor="ctr"/>
                </a:tc>
                <a:tc>
                  <a:txBody>
                    <a:bodyPr/>
                    <a:lstStyle/>
                    <a:p>
                      <a:pPr algn="ctr" fontAlgn="ctr"/>
                      <a:r>
                        <a:rPr lang="en-ZA" sz="1000" b="1" i="0" u="none" strike="noStrike">
                          <a:solidFill>
                            <a:srgbClr val="000000"/>
                          </a:solidFill>
                          <a:effectLst/>
                          <a:latin typeface="Arial"/>
                        </a:rPr>
                        <a:t>52</a:t>
                      </a:r>
                    </a:p>
                  </a:txBody>
                  <a:tcPr marL="9525" marR="9525" marT="9525" marB="0" anchor="ctr"/>
                </a:tc>
                <a:tc>
                  <a:txBody>
                    <a:bodyPr/>
                    <a:lstStyle/>
                    <a:p>
                      <a:pPr algn="ctr" fontAlgn="b"/>
                      <a:r>
                        <a:rPr lang="en-ZA" sz="1100" b="1" i="0" u="none" strike="noStrike" dirty="0">
                          <a:solidFill>
                            <a:srgbClr val="000000"/>
                          </a:solidFill>
                          <a:effectLst/>
                          <a:latin typeface="Calibri"/>
                        </a:rPr>
                        <a:t>45 630</a:t>
                      </a:r>
                    </a:p>
                  </a:txBody>
                  <a:tcPr marL="9525" marR="9525" marT="9525" marB="0" anchor="ctr"/>
                </a:tc>
                <a:extLst>
                  <a:ext uri="{0D108BD9-81ED-4DB2-BD59-A6C34878D82A}">
                    <a16:rowId xmlns:a16="http://schemas.microsoft.com/office/drawing/2014/main" xmlns="" val="10007"/>
                  </a:ext>
                </a:extLst>
              </a:tr>
              <a:tr h="414915">
                <a:tc>
                  <a:txBody>
                    <a:bodyPr/>
                    <a:lstStyle/>
                    <a:p>
                      <a:pPr algn="ctr" fontAlgn="ctr"/>
                      <a:r>
                        <a:rPr lang="en-ZA" sz="1000" b="1" i="0" u="none" strike="noStrike">
                          <a:solidFill>
                            <a:srgbClr val="000000"/>
                          </a:solidFill>
                          <a:effectLst/>
                          <a:latin typeface="Calibri"/>
                        </a:rPr>
                        <a:t>Northern Cape</a:t>
                      </a:r>
                    </a:p>
                  </a:txBody>
                  <a:tcPr marL="85725" marR="9525" marT="9525" marB="0" anchor="ctr"/>
                </a:tc>
                <a:tc>
                  <a:txBody>
                    <a:bodyPr/>
                    <a:lstStyle/>
                    <a:p>
                      <a:pPr algn="ctr" fontAlgn="ctr"/>
                      <a:r>
                        <a:rPr lang="en-ZA" sz="1000" b="1" i="0" u="none" strike="noStrike">
                          <a:solidFill>
                            <a:srgbClr val="000000"/>
                          </a:solidFill>
                          <a:effectLst/>
                          <a:latin typeface="Arial"/>
                        </a:rPr>
                        <a:t>11 330</a:t>
                      </a:r>
                    </a:p>
                  </a:txBody>
                  <a:tcPr marL="9525" marR="9525" marT="9525" marB="0" anchor="ctr"/>
                </a:tc>
                <a:tc>
                  <a:txBody>
                    <a:bodyPr/>
                    <a:lstStyle/>
                    <a:p>
                      <a:pPr algn="ctr" fontAlgn="ctr"/>
                      <a:r>
                        <a:rPr lang="en-ZA" sz="1000" b="1" i="0" u="none" strike="noStrike">
                          <a:solidFill>
                            <a:srgbClr val="000000"/>
                          </a:solidFill>
                          <a:effectLst/>
                          <a:latin typeface="Arial"/>
                        </a:rPr>
                        <a:t>45</a:t>
                      </a:r>
                    </a:p>
                  </a:txBody>
                  <a:tcPr marL="9525" marR="9525" marT="9525" marB="0" anchor="ctr"/>
                </a:tc>
                <a:tc>
                  <a:txBody>
                    <a:bodyPr/>
                    <a:lstStyle/>
                    <a:p>
                      <a:pPr algn="ctr" fontAlgn="ctr"/>
                      <a:r>
                        <a:rPr lang="en-ZA" sz="1000" b="1" i="0" u="none" strike="noStrike">
                          <a:solidFill>
                            <a:srgbClr val="000000"/>
                          </a:solidFill>
                          <a:effectLst/>
                          <a:latin typeface="Arial"/>
                        </a:rPr>
                        <a:t>14 062</a:t>
                      </a:r>
                    </a:p>
                  </a:txBody>
                  <a:tcPr marL="9525" marR="9525" marT="9525" marB="0" anchor="ctr"/>
                </a:tc>
                <a:tc>
                  <a:txBody>
                    <a:bodyPr/>
                    <a:lstStyle/>
                    <a:p>
                      <a:pPr algn="ctr" fontAlgn="ctr"/>
                      <a:r>
                        <a:rPr lang="en-ZA" sz="1000" b="1" i="0" u="none" strike="noStrike">
                          <a:solidFill>
                            <a:srgbClr val="000000"/>
                          </a:solidFill>
                          <a:effectLst/>
                          <a:latin typeface="Arial"/>
                        </a:rPr>
                        <a:t>55</a:t>
                      </a:r>
                    </a:p>
                  </a:txBody>
                  <a:tcPr marL="9525" marR="9525" marT="9525" marB="0" anchor="ctr"/>
                </a:tc>
                <a:tc>
                  <a:txBody>
                    <a:bodyPr/>
                    <a:lstStyle/>
                    <a:p>
                      <a:pPr algn="ctr" fontAlgn="b"/>
                      <a:r>
                        <a:rPr lang="en-ZA" sz="1100" b="1" i="0" u="none" strike="noStrike" dirty="0">
                          <a:solidFill>
                            <a:srgbClr val="000000"/>
                          </a:solidFill>
                          <a:effectLst/>
                          <a:latin typeface="Calibri"/>
                        </a:rPr>
                        <a:t>25 392</a:t>
                      </a:r>
                    </a:p>
                  </a:txBody>
                  <a:tcPr marL="9525" marR="9525" marT="9525" marB="0" anchor="ctr"/>
                </a:tc>
                <a:extLst>
                  <a:ext uri="{0D108BD9-81ED-4DB2-BD59-A6C34878D82A}">
                    <a16:rowId xmlns:a16="http://schemas.microsoft.com/office/drawing/2014/main" xmlns="" val="10008"/>
                  </a:ext>
                </a:extLst>
              </a:tr>
              <a:tr h="414915">
                <a:tc>
                  <a:txBody>
                    <a:bodyPr/>
                    <a:lstStyle/>
                    <a:p>
                      <a:pPr algn="ctr" fontAlgn="ctr"/>
                      <a:r>
                        <a:rPr lang="en-ZA" sz="1000" b="1" i="0" u="none" strike="noStrike">
                          <a:solidFill>
                            <a:srgbClr val="000000"/>
                          </a:solidFill>
                          <a:effectLst/>
                          <a:latin typeface="Calibri"/>
                        </a:rPr>
                        <a:t>Western Cape</a:t>
                      </a:r>
                    </a:p>
                  </a:txBody>
                  <a:tcPr marL="85725" marR="9525" marT="9525" marB="0" anchor="ctr"/>
                </a:tc>
                <a:tc>
                  <a:txBody>
                    <a:bodyPr/>
                    <a:lstStyle/>
                    <a:p>
                      <a:pPr algn="ctr" fontAlgn="ctr"/>
                      <a:r>
                        <a:rPr lang="en-ZA" sz="1000" b="1" i="0" u="none" strike="noStrike">
                          <a:solidFill>
                            <a:srgbClr val="000000"/>
                          </a:solidFill>
                          <a:effectLst/>
                          <a:latin typeface="Arial"/>
                        </a:rPr>
                        <a:t>48 307</a:t>
                      </a:r>
                    </a:p>
                  </a:txBody>
                  <a:tcPr marL="9525" marR="9525" marT="9525" marB="0" anchor="ctr"/>
                </a:tc>
                <a:tc>
                  <a:txBody>
                    <a:bodyPr/>
                    <a:lstStyle/>
                    <a:p>
                      <a:pPr algn="ctr" fontAlgn="ctr"/>
                      <a:r>
                        <a:rPr lang="en-ZA" sz="1000" b="1" i="0" u="none" strike="noStrike">
                          <a:solidFill>
                            <a:srgbClr val="000000"/>
                          </a:solidFill>
                          <a:effectLst/>
                          <a:latin typeface="Arial"/>
                        </a:rPr>
                        <a:t>50</a:t>
                      </a:r>
                    </a:p>
                  </a:txBody>
                  <a:tcPr marL="9525" marR="9525" marT="9525" marB="0" anchor="ctr"/>
                </a:tc>
                <a:tc>
                  <a:txBody>
                    <a:bodyPr/>
                    <a:lstStyle/>
                    <a:p>
                      <a:pPr algn="ctr" fontAlgn="ctr"/>
                      <a:r>
                        <a:rPr lang="en-ZA" sz="1000" b="1" i="0" u="none" strike="noStrike">
                          <a:solidFill>
                            <a:srgbClr val="000000"/>
                          </a:solidFill>
                          <a:effectLst/>
                          <a:latin typeface="Arial"/>
                        </a:rPr>
                        <a:t>47 959</a:t>
                      </a:r>
                    </a:p>
                  </a:txBody>
                  <a:tcPr marL="9525" marR="9525" marT="9525" marB="0" anchor="ctr"/>
                </a:tc>
                <a:tc>
                  <a:txBody>
                    <a:bodyPr/>
                    <a:lstStyle/>
                    <a:p>
                      <a:pPr algn="ctr" fontAlgn="ctr"/>
                      <a:r>
                        <a:rPr lang="en-ZA" sz="1000" b="1" i="0" u="none" strike="noStrike">
                          <a:solidFill>
                            <a:srgbClr val="000000"/>
                          </a:solidFill>
                          <a:effectLst/>
                          <a:latin typeface="Arial"/>
                        </a:rPr>
                        <a:t>50</a:t>
                      </a:r>
                    </a:p>
                  </a:txBody>
                  <a:tcPr marL="9525" marR="9525" marT="9525" marB="0" anchor="ctr"/>
                </a:tc>
                <a:tc>
                  <a:txBody>
                    <a:bodyPr/>
                    <a:lstStyle/>
                    <a:p>
                      <a:pPr algn="ctr" fontAlgn="b"/>
                      <a:r>
                        <a:rPr lang="en-ZA" sz="1100" b="1" i="0" u="none" strike="noStrike" dirty="0">
                          <a:solidFill>
                            <a:srgbClr val="000000"/>
                          </a:solidFill>
                          <a:effectLst/>
                          <a:latin typeface="Calibri"/>
                        </a:rPr>
                        <a:t>96 266</a:t>
                      </a:r>
                    </a:p>
                  </a:txBody>
                  <a:tcPr marL="9525" marR="9525" marT="9525" marB="0" anchor="ctr"/>
                </a:tc>
                <a:extLst>
                  <a:ext uri="{0D108BD9-81ED-4DB2-BD59-A6C34878D82A}">
                    <a16:rowId xmlns:a16="http://schemas.microsoft.com/office/drawing/2014/main" xmlns="" val="10009"/>
                  </a:ext>
                </a:extLst>
              </a:tr>
              <a:tr h="414915">
                <a:tc>
                  <a:txBody>
                    <a:bodyPr/>
                    <a:lstStyle/>
                    <a:p>
                      <a:pPr algn="ctr" fontAlgn="ctr"/>
                      <a:r>
                        <a:rPr lang="en-ZA" sz="1000" b="1" i="0" u="none" strike="noStrike">
                          <a:solidFill>
                            <a:srgbClr val="000000"/>
                          </a:solidFill>
                          <a:effectLst/>
                          <a:latin typeface="Calibri"/>
                        </a:rPr>
                        <a:t>Unspecified</a:t>
                      </a:r>
                    </a:p>
                  </a:txBody>
                  <a:tcPr marL="85725" marR="9525" marT="9525" marB="0" anchor="ctr"/>
                </a:tc>
                <a:tc>
                  <a:txBody>
                    <a:bodyPr/>
                    <a:lstStyle/>
                    <a:p>
                      <a:pPr algn="ctr" fontAlgn="ctr"/>
                      <a:r>
                        <a:rPr lang="en-ZA" sz="1000" b="1" i="0" u="none" strike="noStrike">
                          <a:solidFill>
                            <a:srgbClr val="000000"/>
                          </a:solidFill>
                          <a:effectLst/>
                          <a:latin typeface="Arial"/>
                        </a:rPr>
                        <a:t>45 874</a:t>
                      </a:r>
                    </a:p>
                  </a:txBody>
                  <a:tcPr marL="9525" marR="9525" marT="9525" marB="0" anchor="ctr"/>
                </a:tc>
                <a:tc>
                  <a:txBody>
                    <a:bodyPr/>
                    <a:lstStyle/>
                    <a:p>
                      <a:pPr algn="ctr" fontAlgn="ctr"/>
                      <a:r>
                        <a:rPr lang="en-ZA" sz="1000" b="1" i="0" u="none" strike="noStrike">
                          <a:solidFill>
                            <a:srgbClr val="000000"/>
                          </a:solidFill>
                          <a:effectLst/>
                          <a:latin typeface="Arial"/>
                        </a:rPr>
                        <a:t>44</a:t>
                      </a:r>
                    </a:p>
                  </a:txBody>
                  <a:tcPr marL="9525" marR="9525" marT="9525" marB="0" anchor="ctr"/>
                </a:tc>
                <a:tc>
                  <a:txBody>
                    <a:bodyPr/>
                    <a:lstStyle/>
                    <a:p>
                      <a:pPr algn="ctr" fontAlgn="ctr"/>
                      <a:r>
                        <a:rPr lang="en-ZA" sz="1000" b="1" i="0" u="none" strike="noStrike">
                          <a:solidFill>
                            <a:srgbClr val="000000"/>
                          </a:solidFill>
                          <a:effectLst/>
                          <a:latin typeface="Arial"/>
                        </a:rPr>
                        <a:t>58 807</a:t>
                      </a:r>
                    </a:p>
                  </a:txBody>
                  <a:tcPr marL="9525" marR="9525" marT="9525" marB="0" anchor="ctr"/>
                </a:tc>
                <a:tc>
                  <a:txBody>
                    <a:bodyPr/>
                    <a:lstStyle/>
                    <a:p>
                      <a:pPr algn="ctr" fontAlgn="ctr"/>
                      <a:r>
                        <a:rPr lang="en-ZA" sz="1000" b="1" i="0" u="none" strike="noStrike">
                          <a:solidFill>
                            <a:srgbClr val="000000"/>
                          </a:solidFill>
                          <a:effectLst/>
                          <a:latin typeface="Arial"/>
                        </a:rPr>
                        <a:t>56</a:t>
                      </a:r>
                    </a:p>
                  </a:txBody>
                  <a:tcPr marL="9525" marR="9525" marT="9525" marB="0" anchor="ctr"/>
                </a:tc>
                <a:tc>
                  <a:txBody>
                    <a:bodyPr/>
                    <a:lstStyle/>
                    <a:p>
                      <a:pPr algn="ctr" fontAlgn="b"/>
                      <a:r>
                        <a:rPr lang="en-ZA" sz="1100" b="1" i="0" u="none" strike="noStrike" dirty="0">
                          <a:solidFill>
                            <a:srgbClr val="000000"/>
                          </a:solidFill>
                          <a:effectLst/>
                          <a:latin typeface="Calibri"/>
                        </a:rPr>
                        <a:t>104 681</a:t>
                      </a:r>
                    </a:p>
                  </a:txBody>
                  <a:tcPr marL="9525" marR="9525" marT="9525" marB="0" anchor="ctr"/>
                </a:tc>
                <a:extLst>
                  <a:ext uri="{0D108BD9-81ED-4DB2-BD59-A6C34878D82A}">
                    <a16:rowId xmlns:a16="http://schemas.microsoft.com/office/drawing/2014/main" xmlns="" val="10010"/>
                  </a:ext>
                </a:extLst>
              </a:tr>
              <a:tr h="414915">
                <a:tc>
                  <a:txBody>
                    <a:bodyPr/>
                    <a:lstStyle/>
                    <a:p>
                      <a:pPr algn="ctr" fontAlgn="ctr"/>
                      <a:r>
                        <a:rPr lang="en-ZA" sz="1000" b="1" i="0" u="none" strike="noStrike">
                          <a:solidFill>
                            <a:srgbClr val="000000"/>
                          </a:solidFill>
                          <a:effectLst/>
                          <a:latin typeface="Calibri"/>
                        </a:rPr>
                        <a:t>Total</a:t>
                      </a:r>
                    </a:p>
                  </a:txBody>
                  <a:tcPr marL="85725" marR="9525" marT="9525" marB="0" anchor="ctr"/>
                </a:tc>
                <a:tc>
                  <a:txBody>
                    <a:bodyPr/>
                    <a:lstStyle/>
                    <a:p>
                      <a:pPr algn="ctr" fontAlgn="ctr"/>
                      <a:r>
                        <a:rPr lang="en-ZA" sz="1000" b="1" i="0" u="none" strike="noStrike">
                          <a:solidFill>
                            <a:srgbClr val="000000"/>
                          </a:solidFill>
                          <a:effectLst/>
                          <a:latin typeface="Arial"/>
                        </a:rPr>
                        <a:t>418 230</a:t>
                      </a:r>
                    </a:p>
                  </a:txBody>
                  <a:tcPr marL="9525" marR="9525" marT="9525" marB="0" anchor="ctr"/>
                </a:tc>
                <a:tc>
                  <a:txBody>
                    <a:bodyPr/>
                    <a:lstStyle/>
                    <a:p>
                      <a:pPr algn="ctr" fontAlgn="ctr"/>
                      <a:r>
                        <a:rPr lang="en-ZA" sz="1000" b="1" i="0" u="none" strike="noStrike">
                          <a:solidFill>
                            <a:srgbClr val="000000"/>
                          </a:solidFill>
                          <a:effectLst/>
                          <a:latin typeface="Arial"/>
                        </a:rPr>
                        <a:t>47</a:t>
                      </a:r>
                    </a:p>
                  </a:txBody>
                  <a:tcPr marL="9525" marR="9525" marT="9525" marB="0" anchor="ctr"/>
                </a:tc>
                <a:tc>
                  <a:txBody>
                    <a:bodyPr/>
                    <a:lstStyle/>
                    <a:p>
                      <a:pPr algn="ctr" fontAlgn="ctr"/>
                      <a:r>
                        <a:rPr lang="en-ZA" sz="1000" b="1" i="0" u="none" strike="noStrike">
                          <a:solidFill>
                            <a:srgbClr val="000000"/>
                          </a:solidFill>
                          <a:effectLst/>
                          <a:latin typeface="Arial"/>
                        </a:rPr>
                        <a:t>472 293</a:t>
                      </a:r>
                    </a:p>
                  </a:txBody>
                  <a:tcPr marL="9525" marR="9525" marT="9525" marB="0" anchor="ctr"/>
                </a:tc>
                <a:tc>
                  <a:txBody>
                    <a:bodyPr/>
                    <a:lstStyle/>
                    <a:p>
                      <a:pPr algn="ctr" fontAlgn="ctr"/>
                      <a:r>
                        <a:rPr lang="en-ZA" sz="1000" b="1" i="0" u="none" strike="noStrike">
                          <a:solidFill>
                            <a:srgbClr val="000000"/>
                          </a:solidFill>
                          <a:effectLst/>
                          <a:latin typeface="Arial"/>
                        </a:rPr>
                        <a:t>53</a:t>
                      </a:r>
                    </a:p>
                  </a:txBody>
                  <a:tcPr marL="9525" marR="9525" marT="9525" marB="0" anchor="ctr"/>
                </a:tc>
                <a:tc>
                  <a:txBody>
                    <a:bodyPr/>
                    <a:lstStyle/>
                    <a:p>
                      <a:pPr algn="ctr" fontAlgn="b"/>
                      <a:r>
                        <a:rPr lang="en-ZA" sz="1100" b="1" i="0" u="none" strike="noStrike" dirty="0">
                          <a:solidFill>
                            <a:srgbClr val="000000"/>
                          </a:solidFill>
                          <a:effectLst/>
                          <a:latin typeface="Calibri"/>
                        </a:rPr>
                        <a:t>890 523</a:t>
                      </a:r>
                    </a:p>
                  </a:txBody>
                  <a:tcPr marL="9525" marR="9525" marT="9525" marB="0" anchor="ctr"/>
                </a:tc>
                <a:extLst>
                  <a:ext uri="{0D108BD9-81ED-4DB2-BD59-A6C34878D82A}">
                    <a16:rowId xmlns:a16="http://schemas.microsoft.com/office/drawing/2014/main" xmlns="" val="10011"/>
                  </a:ext>
                </a:extLst>
              </a:tr>
            </a:tbl>
          </a:graphicData>
        </a:graphic>
      </p:graphicFrame>
      <p:sp>
        <p:nvSpPr>
          <p:cNvPr id="29792" name="Content Placeholder 5"/>
          <p:cNvSpPr>
            <a:spLocks noGrp="1"/>
          </p:cNvSpPr>
          <p:nvPr>
            <p:ph sz="quarter" idx="4"/>
          </p:nvPr>
        </p:nvSpPr>
        <p:spPr>
          <a:xfrm>
            <a:off x="6228184" y="1628800"/>
            <a:ext cx="2582441" cy="4716462"/>
          </a:xfrm>
        </p:spPr>
        <p:txBody>
          <a:bodyPr/>
          <a:lstStyle/>
          <a:p>
            <a:pPr>
              <a:defRPr/>
            </a:pPr>
            <a:r>
              <a:rPr lang="en-ZA" sz="1600" dirty="0" smtClean="0"/>
              <a:t>Gender split shows that  53% of work seekers registered are males as compared to 47% females.</a:t>
            </a:r>
          </a:p>
          <a:p>
            <a:pPr>
              <a:defRPr/>
            </a:pPr>
            <a:endParaRPr lang="en-ZA" sz="1600" dirty="0"/>
          </a:p>
          <a:p>
            <a:pPr>
              <a:defRPr/>
            </a:pPr>
            <a:endParaRPr lang="en-ZA" sz="2000" dirty="0" smtClean="0"/>
          </a:p>
          <a:p>
            <a:pPr>
              <a:defRPr/>
            </a:pPr>
            <a:endParaRPr lang="en-ZA" sz="2000" dirty="0"/>
          </a:p>
          <a:p>
            <a:pPr>
              <a:defRPr/>
            </a:pPr>
            <a:endParaRPr lang="en-ZA" sz="2000" dirty="0" smtClean="0"/>
          </a:p>
          <a:p>
            <a:pPr>
              <a:defRPr/>
            </a:pPr>
            <a:endParaRPr lang="en-ZA" sz="2000" dirty="0"/>
          </a:p>
          <a:p>
            <a:pPr>
              <a:defRPr/>
            </a:pPr>
            <a:endParaRPr lang="en-ZA" sz="1100" dirty="0" smtClean="0"/>
          </a:p>
          <a:p>
            <a:pPr marL="0" indent="0">
              <a:buFont typeface="Arial" pitchFamily="34" charset="0"/>
              <a:buNone/>
              <a:defRPr/>
            </a:pPr>
            <a:endParaRPr lang="en-ZA" altLang="en-US" sz="1100" dirty="0" smtClean="0"/>
          </a:p>
          <a:p>
            <a:pPr marL="0" indent="0">
              <a:buFont typeface="Arial" pitchFamily="34" charset="0"/>
              <a:buNone/>
              <a:defRPr/>
            </a:pPr>
            <a:endParaRPr lang="en-ZA" altLang="en-US" sz="1100" dirty="0"/>
          </a:p>
          <a:p>
            <a:pPr marL="0" indent="0">
              <a:buFont typeface="Arial" pitchFamily="34" charset="0"/>
              <a:buNone/>
              <a:defRPr/>
            </a:pPr>
            <a:endParaRPr lang="en-ZA" altLang="en-US" sz="1100" dirty="0" smtClean="0"/>
          </a:p>
          <a:p>
            <a:pPr marL="0" indent="0">
              <a:buFont typeface="Arial" pitchFamily="34" charset="0"/>
              <a:buNone/>
              <a:defRPr/>
            </a:pPr>
            <a:r>
              <a:rPr lang="en-ZA" altLang="en-US" sz="1100" dirty="0" smtClean="0"/>
              <a:t>Data </a:t>
            </a:r>
            <a:r>
              <a:rPr lang="en-ZA" altLang="en-US" sz="1100" dirty="0"/>
              <a:t>source:  ESSA work seeker profiles</a:t>
            </a:r>
          </a:p>
          <a:p>
            <a:pPr>
              <a:defRPr/>
            </a:pPr>
            <a:endParaRPr lang="en-ZA" sz="1100" dirty="0" smtClean="0"/>
          </a:p>
          <a:p>
            <a:pPr>
              <a:defRPr/>
            </a:pPr>
            <a:endParaRPr lang="en-ZA" sz="1100" dirty="0" smtClean="0"/>
          </a:p>
          <a:p>
            <a:pPr>
              <a:defRPr/>
            </a:pPr>
            <a:endParaRPr lang="en-ZA" dirty="0" smtClean="0"/>
          </a:p>
          <a:p>
            <a:pPr>
              <a:defRPr/>
            </a:pPr>
            <a:endParaRPr lang="en-ZA" dirty="0"/>
          </a:p>
          <a:p>
            <a:pPr marL="0" indent="0">
              <a:buFont typeface="Arial" pitchFamily="34" charset="0"/>
              <a:buNone/>
              <a:defRPr/>
            </a:pPr>
            <a:endParaRPr lang="en-ZA" sz="1000" dirty="0" smtClean="0"/>
          </a:p>
        </p:txBody>
      </p:sp>
      <p:sp>
        <p:nvSpPr>
          <p:cNvPr id="3" name="Slide Number Placeholder 2"/>
          <p:cNvSpPr>
            <a:spLocks noGrp="1"/>
          </p:cNvSpPr>
          <p:nvPr>
            <p:ph type="sldNum" sz="quarter" idx="12"/>
          </p:nvPr>
        </p:nvSpPr>
        <p:spPr/>
        <p:txBody>
          <a:bodyPr/>
          <a:lstStyle/>
          <a:p>
            <a:pPr>
              <a:defRPr/>
            </a:pPr>
            <a:fld id="{24D4705D-D417-401A-894A-DAACC86796FE}" type="slidenum">
              <a:rPr lang="en-US" smtClean="0"/>
              <a:pPr>
                <a:defRPr/>
              </a:pPr>
              <a:t>62</a:t>
            </a:fld>
            <a:endParaRPr lang="en-US" dirty="0"/>
          </a:p>
        </p:txBody>
      </p:sp>
    </p:spTree>
    <p:extLst>
      <p:ext uri="{BB962C8B-B14F-4D97-AF65-F5344CB8AC3E}">
        <p14:creationId xmlns:p14="http://schemas.microsoft.com/office/powerpoint/2010/main" xmlns="" val="36447809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ZA" altLang="en-US" sz="2400" b="1" smtClean="0"/>
              <a:t>WORK SEEKERS REGISTERED BY DISABILITY</a:t>
            </a:r>
            <a:endParaRPr lang="en-ZA" altLang="en-US" sz="2400" smtClean="0"/>
          </a:p>
        </p:txBody>
      </p:sp>
      <p:sp>
        <p:nvSpPr>
          <p:cNvPr id="29699" name="Content Placeholder 5"/>
          <p:cNvSpPr>
            <a:spLocks noGrp="1"/>
          </p:cNvSpPr>
          <p:nvPr>
            <p:ph sz="quarter" idx="4"/>
          </p:nvPr>
        </p:nvSpPr>
        <p:spPr>
          <a:xfrm>
            <a:off x="5724128" y="1300163"/>
            <a:ext cx="3099196" cy="4606925"/>
          </a:xfrm>
        </p:spPr>
        <p:txBody>
          <a:bodyPr/>
          <a:lstStyle/>
          <a:p>
            <a:pPr>
              <a:defRPr/>
            </a:pPr>
            <a:endParaRPr lang="en-ZA" altLang="en-US" sz="2000" dirty="0" smtClean="0"/>
          </a:p>
          <a:p>
            <a:pPr>
              <a:defRPr/>
            </a:pPr>
            <a:r>
              <a:rPr lang="en-ZA" altLang="en-US" sz="1600" dirty="0" smtClean="0"/>
              <a:t>0.7% (5 839) of work seekers registered on ESSA have different forms of disabilities:</a:t>
            </a:r>
          </a:p>
          <a:p>
            <a:pPr lvl="1">
              <a:defRPr/>
            </a:pPr>
            <a:r>
              <a:rPr lang="en-ZA" altLang="en-US" sz="1600" dirty="0" smtClean="0"/>
              <a:t>2 813 blindness</a:t>
            </a:r>
          </a:p>
          <a:p>
            <a:pPr lvl="1">
              <a:defRPr/>
            </a:pPr>
            <a:r>
              <a:rPr lang="en-ZA" altLang="en-US" sz="1600" dirty="0" smtClean="0"/>
              <a:t>1 312 physical disability</a:t>
            </a:r>
          </a:p>
          <a:p>
            <a:pPr lvl="1">
              <a:defRPr/>
            </a:pPr>
            <a:r>
              <a:rPr lang="en-ZA" altLang="en-US" sz="1600" dirty="0" smtClean="0"/>
              <a:t>757 chronic condition, </a:t>
            </a:r>
            <a:r>
              <a:rPr lang="en-ZA" altLang="en-US" sz="1600" dirty="0" err="1" smtClean="0"/>
              <a:t>e.t.c</a:t>
            </a:r>
            <a:endParaRPr lang="en-ZA" altLang="en-US" sz="1600" dirty="0" smtClean="0"/>
          </a:p>
          <a:p>
            <a:pPr lvl="1">
              <a:defRPr/>
            </a:pPr>
            <a:endParaRPr lang="en-ZA" altLang="en-US" dirty="0"/>
          </a:p>
          <a:p>
            <a:pPr lvl="1">
              <a:defRPr/>
            </a:pPr>
            <a:endParaRPr lang="en-ZA" altLang="en-US" dirty="0" smtClean="0">
              <a:solidFill>
                <a:srgbClr val="FF0000"/>
              </a:solidFill>
            </a:endParaRPr>
          </a:p>
          <a:p>
            <a:pPr lvl="1">
              <a:defRPr/>
            </a:pPr>
            <a:endParaRPr lang="en-ZA" altLang="en-US" dirty="0"/>
          </a:p>
          <a:p>
            <a:pPr lvl="1">
              <a:defRPr/>
            </a:pPr>
            <a:endParaRPr lang="en-ZA" altLang="en-US" dirty="0" smtClean="0"/>
          </a:p>
          <a:p>
            <a:pPr marL="457200" lvl="1" indent="0">
              <a:buFont typeface="Arial" pitchFamily="34" charset="0"/>
              <a:buNone/>
              <a:defRPr/>
            </a:pPr>
            <a:endParaRPr lang="en-ZA" altLang="en-US" dirty="0" smtClean="0"/>
          </a:p>
          <a:p>
            <a:pPr marL="457200" lvl="1" indent="0">
              <a:buFont typeface="Arial" pitchFamily="34" charset="0"/>
              <a:buNone/>
              <a:defRPr/>
            </a:pPr>
            <a:r>
              <a:rPr lang="en-ZA" altLang="en-US" sz="1000" dirty="0" smtClean="0"/>
              <a:t>Data </a:t>
            </a:r>
            <a:r>
              <a:rPr lang="en-ZA" altLang="en-US" sz="1000" dirty="0"/>
              <a:t>source:  ESSA work seeker profiles</a:t>
            </a:r>
          </a:p>
          <a:p>
            <a:pPr lvl="1">
              <a:defRPr/>
            </a:pPr>
            <a:endParaRPr lang="en-ZA" altLang="en-US" dirty="0" smtClean="0"/>
          </a:p>
        </p:txBody>
      </p:sp>
      <p:graphicFrame>
        <p:nvGraphicFramePr>
          <p:cNvPr id="8" name="Content Placeholder 7"/>
          <p:cNvGraphicFramePr>
            <a:graphicFrameLocks noGrp="1"/>
          </p:cNvGraphicFramePr>
          <p:nvPr>
            <p:ph sz="half" idx="2"/>
          </p:nvPr>
        </p:nvGraphicFramePr>
        <p:xfrm>
          <a:off x="457200" y="1614115"/>
          <a:ext cx="4040188" cy="4512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6"/>
          <p:cNvGraphicFramePr>
            <a:graphicFrameLocks/>
          </p:cNvGraphicFramePr>
          <p:nvPr>
            <p:extLst>
              <p:ext uri="{D42A27DB-BD31-4B8C-83A1-F6EECF244321}">
                <p14:modId xmlns:p14="http://schemas.microsoft.com/office/powerpoint/2010/main" xmlns="" val="1018873084"/>
              </p:ext>
            </p:extLst>
          </p:nvPr>
        </p:nvGraphicFramePr>
        <p:xfrm>
          <a:off x="300038" y="1416050"/>
          <a:ext cx="5712122" cy="505849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24D4705D-D417-401A-894A-DAACC86796FE}" type="slidenum">
              <a:rPr lang="en-US" smtClean="0"/>
              <a:pPr>
                <a:defRPr/>
              </a:pPr>
              <a:t>63</a:t>
            </a:fld>
            <a:endParaRPr lang="en-US" dirty="0"/>
          </a:p>
        </p:txBody>
      </p:sp>
    </p:spTree>
    <p:extLst>
      <p:ext uri="{BB962C8B-B14F-4D97-AF65-F5344CB8AC3E}">
        <p14:creationId xmlns:p14="http://schemas.microsoft.com/office/powerpoint/2010/main" xmlns="" val="7120138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ZA" altLang="en-US" sz="2400" b="1" smtClean="0"/>
              <a:t>WORK SEEKERS REGISTERED WITH DISABILITY BY PROVINCE</a:t>
            </a:r>
            <a:endParaRPr lang="en-ZA" altLang="en-US" sz="2400" smtClean="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xmlns="" val="3894813797"/>
              </p:ext>
            </p:extLst>
          </p:nvPr>
        </p:nvGraphicFramePr>
        <p:xfrm>
          <a:off x="251521" y="1417638"/>
          <a:ext cx="8640959" cy="5251723"/>
        </p:xfrm>
        <a:graphic>
          <a:graphicData uri="http://schemas.openxmlformats.org/drawingml/2006/table">
            <a:tbl>
              <a:tblPr firstRow="1" bandRow="1">
                <a:tableStyleId>{5C22544A-7EE6-4342-B048-85BDC9FD1C3A}</a:tableStyleId>
              </a:tblPr>
              <a:tblGrid>
                <a:gridCol w="2404939">
                  <a:extLst>
                    <a:ext uri="{9D8B030D-6E8A-4147-A177-3AD203B41FA5}">
                      <a16:colId xmlns:a16="http://schemas.microsoft.com/office/drawing/2014/main" xmlns="" val="20000"/>
                    </a:ext>
                  </a:extLst>
                </a:gridCol>
                <a:gridCol w="2068533">
                  <a:extLst>
                    <a:ext uri="{9D8B030D-6E8A-4147-A177-3AD203B41FA5}">
                      <a16:colId xmlns:a16="http://schemas.microsoft.com/office/drawing/2014/main" xmlns="" val="20001"/>
                    </a:ext>
                  </a:extLst>
                </a:gridCol>
                <a:gridCol w="2129371">
                  <a:extLst>
                    <a:ext uri="{9D8B030D-6E8A-4147-A177-3AD203B41FA5}">
                      <a16:colId xmlns:a16="http://schemas.microsoft.com/office/drawing/2014/main" xmlns="" val="20002"/>
                    </a:ext>
                  </a:extLst>
                </a:gridCol>
                <a:gridCol w="2038116">
                  <a:extLst>
                    <a:ext uri="{9D8B030D-6E8A-4147-A177-3AD203B41FA5}">
                      <a16:colId xmlns:a16="http://schemas.microsoft.com/office/drawing/2014/main" xmlns="" val="20003"/>
                    </a:ext>
                  </a:extLst>
                </a:gridCol>
              </a:tblGrid>
              <a:tr h="659850">
                <a:tc>
                  <a:txBody>
                    <a:bodyPr/>
                    <a:lstStyle/>
                    <a:p>
                      <a:pPr algn="ctr" fontAlgn="b"/>
                      <a:r>
                        <a:rPr lang="en-ZA" sz="1600" b="0" i="0" u="none" strike="noStrike" dirty="0">
                          <a:solidFill>
                            <a:srgbClr val="000000"/>
                          </a:solidFill>
                          <a:effectLst/>
                          <a:latin typeface="+mn-lt"/>
                        </a:rPr>
                        <a:t> </a:t>
                      </a:r>
                    </a:p>
                  </a:txBody>
                  <a:tcPr marL="9525" marR="9525" marT="9525" marB="0" anchor="ctr"/>
                </a:tc>
                <a:tc>
                  <a:txBody>
                    <a:bodyPr/>
                    <a:lstStyle/>
                    <a:p>
                      <a:pPr algn="ctr" fontAlgn="b"/>
                      <a:r>
                        <a:rPr lang="en-ZA" sz="1600" b="1" i="0" u="none" strike="noStrike" dirty="0" err="1">
                          <a:solidFill>
                            <a:srgbClr val="000000"/>
                          </a:solidFill>
                          <a:effectLst/>
                          <a:latin typeface="+mn-lt"/>
                        </a:rPr>
                        <a:t>Workseekers</a:t>
                      </a:r>
                      <a:r>
                        <a:rPr lang="en-ZA" sz="1600" b="1" i="0" u="none" strike="noStrike" dirty="0">
                          <a:solidFill>
                            <a:srgbClr val="000000"/>
                          </a:solidFill>
                          <a:effectLst/>
                          <a:latin typeface="+mn-lt"/>
                        </a:rPr>
                        <a:t> registered</a:t>
                      </a:r>
                    </a:p>
                  </a:txBody>
                  <a:tcPr marL="9525" marR="9525" marT="9525" marB="0" anchor="ctr"/>
                </a:tc>
                <a:tc>
                  <a:txBody>
                    <a:bodyPr/>
                    <a:lstStyle/>
                    <a:p>
                      <a:pPr algn="ctr" fontAlgn="b"/>
                      <a:r>
                        <a:rPr lang="en-ZA" sz="1600" b="1" i="0" u="none" strike="noStrike" dirty="0" err="1">
                          <a:solidFill>
                            <a:srgbClr val="000000"/>
                          </a:solidFill>
                          <a:effectLst/>
                          <a:latin typeface="+mn-lt"/>
                        </a:rPr>
                        <a:t>PwDs</a:t>
                      </a:r>
                      <a:endParaRPr lang="en-ZA" sz="1600" b="1" i="0" u="none" strike="noStrike" dirty="0">
                        <a:solidFill>
                          <a:srgbClr val="000000"/>
                        </a:solidFill>
                        <a:effectLst/>
                        <a:latin typeface="+mn-lt"/>
                      </a:endParaRPr>
                    </a:p>
                  </a:txBody>
                  <a:tcPr marL="9525" marR="9525" marT="9525" marB="0" anchor="ctr"/>
                </a:tc>
                <a:tc>
                  <a:txBody>
                    <a:bodyPr/>
                    <a:lstStyle/>
                    <a:p>
                      <a:pPr algn="ctr" fontAlgn="b"/>
                      <a:r>
                        <a:rPr lang="en-ZA" sz="1600" b="1" i="0" u="none" strike="noStrike" dirty="0">
                          <a:solidFill>
                            <a:srgbClr val="000000"/>
                          </a:solidFill>
                          <a:effectLst/>
                          <a:latin typeface="+mn-lt"/>
                        </a:rPr>
                        <a:t>%</a:t>
                      </a:r>
                    </a:p>
                  </a:txBody>
                  <a:tcPr marL="9525" marR="9525" marT="9525" marB="0" anchor="ctr"/>
                </a:tc>
                <a:extLst>
                  <a:ext uri="{0D108BD9-81ED-4DB2-BD59-A6C34878D82A}">
                    <a16:rowId xmlns:a16="http://schemas.microsoft.com/office/drawing/2014/main" xmlns="" val="10000"/>
                  </a:ext>
                </a:extLst>
              </a:tr>
              <a:tr h="575259">
                <a:tc>
                  <a:txBody>
                    <a:bodyPr/>
                    <a:lstStyle/>
                    <a:p>
                      <a:pPr algn="ctr" fontAlgn="ctr"/>
                      <a:r>
                        <a:rPr lang="en-ZA" sz="1600" b="0" i="0" u="none" strike="noStrike" dirty="0">
                          <a:solidFill>
                            <a:srgbClr val="000000"/>
                          </a:solidFill>
                          <a:effectLst/>
                          <a:latin typeface="+mn-lt"/>
                        </a:rPr>
                        <a:t>Eastern Cape</a:t>
                      </a:r>
                    </a:p>
                  </a:txBody>
                  <a:tcPr marL="85725" marR="9525" marT="9525" marB="0" anchor="ctr"/>
                </a:tc>
                <a:tc>
                  <a:txBody>
                    <a:bodyPr/>
                    <a:lstStyle/>
                    <a:p>
                      <a:pPr algn="ctr" fontAlgn="ctr"/>
                      <a:r>
                        <a:rPr lang="en-ZA" sz="1600" b="0" i="0" u="none" strike="noStrike" dirty="0">
                          <a:solidFill>
                            <a:srgbClr val="000000"/>
                          </a:solidFill>
                          <a:effectLst/>
                          <a:latin typeface="+mn-lt"/>
                        </a:rPr>
                        <a:t>92 463</a:t>
                      </a:r>
                    </a:p>
                  </a:txBody>
                  <a:tcPr marL="9525" marR="9525" marT="9525" marB="0" anchor="ctr"/>
                </a:tc>
                <a:tc>
                  <a:txBody>
                    <a:bodyPr/>
                    <a:lstStyle/>
                    <a:p>
                      <a:pPr algn="ctr" fontAlgn="b"/>
                      <a:r>
                        <a:rPr lang="en-ZA" sz="1600" b="0" i="0" u="none" strike="noStrike" dirty="0">
                          <a:solidFill>
                            <a:srgbClr val="000000"/>
                          </a:solidFill>
                          <a:effectLst/>
                          <a:latin typeface="+mn-lt"/>
                        </a:rPr>
                        <a:t>393</a:t>
                      </a:r>
                    </a:p>
                  </a:txBody>
                  <a:tcPr marL="9525" marR="9525" marT="9525" marB="0" anchor="ctr"/>
                </a:tc>
                <a:tc>
                  <a:txBody>
                    <a:bodyPr/>
                    <a:lstStyle/>
                    <a:p>
                      <a:pPr algn="ctr" fontAlgn="b"/>
                      <a:r>
                        <a:rPr lang="en-ZA"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xmlns="" val="10001"/>
                  </a:ext>
                </a:extLst>
              </a:tr>
              <a:tr h="399419">
                <a:tc>
                  <a:txBody>
                    <a:bodyPr/>
                    <a:lstStyle/>
                    <a:p>
                      <a:pPr algn="ctr" fontAlgn="ctr"/>
                      <a:r>
                        <a:rPr lang="en-ZA" sz="1600" b="0" i="0" u="none" strike="noStrike">
                          <a:solidFill>
                            <a:srgbClr val="000000"/>
                          </a:solidFill>
                          <a:effectLst/>
                          <a:latin typeface="+mn-lt"/>
                        </a:rPr>
                        <a:t>Free State</a:t>
                      </a:r>
                    </a:p>
                  </a:txBody>
                  <a:tcPr marL="85725" marR="9525" marT="9525" marB="0" anchor="ctr"/>
                </a:tc>
                <a:tc>
                  <a:txBody>
                    <a:bodyPr/>
                    <a:lstStyle/>
                    <a:p>
                      <a:pPr algn="ctr" fontAlgn="ctr"/>
                      <a:r>
                        <a:rPr lang="en-ZA" sz="1600" b="0" i="0" u="none" strike="noStrike" dirty="0">
                          <a:solidFill>
                            <a:srgbClr val="000000"/>
                          </a:solidFill>
                          <a:effectLst/>
                          <a:latin typeface="+mn-lt"/>
                        </a:rPr>
                        <a:t>54 493</a:t>
                      </a:r>
                    </a:p>
                  </a:txBody>
                  <a:tcPr marL="9525" marR="9525" marT="9525" marB="0" anchor="ctr"/>
                </a:tc>
                <a:tc>
                  <a:txBody>
                    <a:bodyPr/>
                    <a:lstStyle/>
                    <a:p>
                      <a:pPr algn="ctr" fontAlgn="b"/>
                      <a:r>
                        <a:rPr lang="en-ZA" sz="1600" b="0" i="0" u="none" strike="noStrike" dirty="0">
                          <a:solidFill>
                            <a:srgbClr val="000000"/>
                          </a:solidFill>
                          <a:effectLst/>
                          <a:latin typeface="+mn-lt"/>
                        </a:rPr>
                        <a:t>1 076</a:t>
                      </a:r>
                    </a:p>
                  </a:txBody>
                  <a:tcPr marL="9525" marR="9525" marT="9525" marB="0" anchor="ctr"/>
                </a:tc>
                <a:tc>
                  <a:txBody>
                    <a:bodyPr/>
                    <a:lstStyle/>
                    <a:p>
                      <a:pPr algn="ctr" fontAlgn="b"/>
                      <a:r>
                        <a:rPr lang="en-ZA" sz="16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xmlns="" val="10002"/>
                  </a:ext>
                </a:extLst>
              </a:tr>
              <a:tr h="364380">
                <a:tc>
                  <a:txBody>
                    <a:bodyPr/>
                    <a:lstStyle/>
                    <a:p>
                      <a:pPr algn="ctr" fontAlgn="ctr"/>
                      <a:r>
                        <a:rPr lang="en-ZA" sz="1600" b="0" i="0" u="none" strike="noStrike">
                          <a:solidFill>
                            <a:srgbClr val="000000"/>
                          </a:solidFill>
                          <a:effectLst/>
                          <a:latin typeface="+mn-lt"/>
                        </a:rPr>
                        <a:t>Gauteng</a:t>
                      </a:r>
                    </a:p>
                  </a:txBody>
                  <a:tcPr marL="85725" marR="9525" marT="9525" marB="0" anchor="ctr"/>
                </a:tc>
                <a:tc>
                  <a:txBody>
                    <a:bodyPr/>
                    <a:lstStyle/>
                    <a:p>
                      <a:pPr algn="ctr" fontAlgn="ctr"/>
                      <a:r>
                        <a:rPr lang="en-ZA" sz="1600" b="0" i="0" u="none" strike="noStrike">
                          <a:solidFill>
                            <a:srgbClr val="000000"/>
                          </a:solidFill>
                          <a:effectLst/>
                          <a:latin typeface="+mn-lt"/>
                        </a:rPr>
                        <a:t>202 274</a:t>
                      </a:r>
                    </a:p>
                  </a:txBody>
                  <a:tcPr marL="9525" marR="9525" marT="9525" marB="0" anchor="ctr"/>
                </a:tc>
                <a:tc>
                  <a:txBody>
                    <a:bodyPr/>
                    <a:lstStyle/>
                    <a:p>
                      <a:pPr algn="ctr" fontAlgn="b"/>
                      <a:r>
                        <a:rPr lang="en-ZA" sz="1600" b="0" i="0" u="none" strike="noStrike" dirty="0">
                          <a:solidFill>
                            <a:srgbClr val="000000"/>
                          </a:solidFill>
                          <a:effectLst/>
                          <a:latin typeface="+mn-lt"/>
                        </a:rPr>
                        <a:t>1 145</a:t>
                      </a:r>
                    </a:p>
                  </a:txBody>
                  <a:tcPr marL="9525" marR="9525" marT="9525" marB="0" anchor="ctr"/>
                </a:tc>
                <a:tc>
                  <a:txBody>
                    <a:bodyPr/>
                    <a:lstStyle/>
                    <a:p>
                      <a:pPr algn="ctr" fontAlgn="b"/>
                      <a:r>
                        <a:rPr lang="en-ZA" sz="16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xmlns="" val="10003"/>
                  </a:ext>
                </a:extLst>
              </a:tr>
              <a:tr h="416893">
                <a:tc>
                  <a:txBody>
                    <a:bodyPr/>
                    <a:lstStyle/>
                    <a:p>
                      <a:pPr algn="ctr" fontAlgn="ctr"/>
                      <a:r>
                        <a:rPr lang="en-ZA" sz="1600" b="0" i="0" u="none" strike="noStrike">
                          <a:solidFill>
                            <a:srgbClr val="000000"/>
                          </a:solidFill>
                          <a:effectLst/>
                          <a:latin typeface="+mn-lt"/>
                        </a:rPr>
                        <a:t>KwaZulu Natal</a:t>
                      </a:r>
                    </a:p>
                  </a:txBody>
                  <a:tcPr marL="85725" marR="9525" marT="9525" marB="0" anchor="ctr"/>
                </a:tc>
                <a:tc>
                  <a:txBody>
                    <a:bodyPr/>
                    <a:lstStyle/>
                    <a:p>
                      <a:pPr algn="ctr" fontAlgn="ctr"/>
                      <a:r>
                        <a:rPr lang="en-ZA" sz="1600" b="0" i="0" u="none" strike="noStrike">
                          <a:solidFill>
                            <a:srgbClr val="000000"/>
                          </a:solidFill>
                          <a:effectLst/>
                          <a:latin typeface="+mn-lt"/>
                        </a:rPr>
                        <a:t>129 860</a:t>
                      </a:r>
                    </a:p>
                  </a:txBody>
                  <a:tcPr marL="9525" marR="9525" marT="9525" marB="0" anchor="ctr"/>
                </a:tc>
                <a:tc>
                  <a:txBody>
                    <a:bodyPr/>
                    <a:lstStyle/>
                    <a:p>
                      <a:pPr algn="ctr" fontAlgn="b"/>
                      <a:r>
                        <a:rPr lang="en-ZA" sz="1600" b="0" i="0" u="none" strike="noStrike" dirty="0">
                          <a:solidFill>
                            <a:srgbClr val="000000"/>
                          </a:solidFill>
                          <a:effectLst/>
                          <a:latin typeface="+mn-lt"/>
                        </a:rPr>
                        <a:t>431</a:t>
                      </a:r>
                    </a:p>
                  </a:txBody>
                  <a:tcPr marL="9525" marR="9525" marT="9525" marB="0" anchor="ctr"/>
                </a:tc>
                <a:tc>
                  <a:txBody>
                    <a:bodyPr/>
                    <a:lstStyle/>
                    <a:p>
                      <a:pPr algn="ctr" fontAlgn="b"/>
                      <a:r>
                        <a:rPr lang="en-ZA"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xmlns="" val="10004"/>
                  </a:ext>
                </a:extLst>
              </a:tr>
              <a:tr h="367926">
                <a:tc>
                  <a:txBody>
                    <a:bodyPr/>
                    <a:lstStyle/>
                    <a:p>
                      <a:pPr algn="ctr" fontAlgn="ctr"/>
                      <a:r>
                        <a:rPr lang="en-ZA" sz="1600" b="0" i="0" u="none" strike="noStrike">
                          <a:solidFill>
                            <a:srgbClr val="000000"/>
                          </a:solidFill>
                          <a:effectLst/>
                          <a:latin typeface="+mn-lt"/>
                        </a:rPr>
                        <a:t>Limpopo</a:t>
                      </a:r>
                    </a:p>
                  </a:txBody>
                  <a:tcPr marL="85725" marR="9525" marT="9525" marB="0" anchor="ctr"/>
                </a:tc>
                <a:tc>
                  <a:txBody>
                    <a:bodyPr/>
                    <a:lstStyle/>
                    <a:p>
                      <a:pPr algn="ctr" fontAlgn="ctr"/>
                      <a:r>
                        <a:rPr lang="en-ZA" sz="1600" b="0" i="0" u="none" strike="noStrike">
                          <a:solidFill>
                            <a:srgbClr val="000000"/>
                          </a:solidFill>
                          <a:effectLst/>
                          <a:latin typeface="+mn-lt"/>
                        </a:rPr>
                        <a:t>70 211</a:t>
                      </a:r>
                    </a:p>
                  </a:txBody>
                  <a:tcPr marL="9525" marR="9525" marT="9525" marB="0" anchor="ctr"/>
                </a:tc>
                <a:tc>
                  <a:txBody>
                    <a:bodyPr/>
                    <a:lstStyle/>
                    <a:p>
                      <a:pPr algn="ctr" fontAlgn="b"/>
                      <a:r>
                        <a:rPr lang="en-ZA" sz="1600" b="0" i="0" u="none" strike="noStrike" dirty="0">
                          <a:solidFill>
                            <a:srgbClr val="000000"/>
                          </a:solidFill>
                          <a:effectLst/>
                          <a:latin typeface="+mn-lt"/>
                        </a:rPr>
                        <a:t>476</a:t>
                      </a:r>
                    </a:p>
                  </a:txBody>
                  <a:tcPr marL="9525" marR="9525" marT="9525" marB="0" anchor="ctr"/>
                </a:tc>
                <a:tc>
                  <a:txBody>
                    <a:bodyPr/>
                    <a:lstStyle/>
                    <a:p>
                      <a:pPr algn="ctr" fontAlgn="b"/>
                      <a:r>
                        <a:rPr lang="en-ZA" sz="16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xmlns="" val="10005"/>
                  </a:ext>
                </a:extLst>
              </a:tr>
              <a:tr h="416893">
                <a:tc>
                  <a:txBody>
                    <a:bodyPr/>
                    <a:lstStyle/>
                    <a:p>
                      <a:pPr algn="ctr" fontAlgn="ctr"/>
                      <a:r>
                        <a:rPr lang="en-ZA" sz="1600" b="0" i="0" u="none" strike="noStrike">
                          <a:solidFill>
                            <a:srgbClr val="000000"/>
                          </a:solidFill>
                          <a:effectLst/>
                          <a:latin typeface="+mn-lt"/>
                        </a:rPr>
                        <a:t>Mpumalanga</a:t>
                      </a:r>
                    </a:p>
                  </a:txBody>
                  <a:tcPr marL="85725" marR="9525" marT="9525" marB="0" anchor="ctr"/>
                </a:tc>
                <a:tc>
                  <a:txBody>
                    <a:bodyPr/>
                    <a:lstStyle/>
                    <a:p>
                      <a:pPr algn="ctr" fontAlgn="ctr"/>
                      <a:r>
                        <a:rPr lang="en-ZA" sz="1600" b="0" i="0" u="none" strike="noStrike">
                          <a:solidFill>
                            <a:srgbClr val="000000"/>
                          </a:solidFill>
                          <a:effectLst/>
                          <a:latin typeface="+mn-lt"/>
                        </a:rPr>
                        <a:t>69 253</a:t>
                      </a:r>
                    </a:p>
                  </a:txBody>
                  <a:tcPr marL="9525" marR="9525" marT="9525" marB="0" anchor="ctr"/>
                </a:tc>
                <a:tc>
                  <a:txBody>
                    <a:bodyPr/>
                    <a:lstStyle/>
                    <a:p>
                      <a:pPr algn="ctr" fontAlgn="b"/>
                      <a:r>
                        <a:rPr lang="en-ZA" sz="1600" b="0" i="0" u="none" strike="noStrike" dirty="0">
                          <a:solidFill>
                            <a:srgbClr val="000000"/>
                          </a:solidFill>
                          <a:effectLst/>
                          <a:latin typeface="+mn-lt"/>
                        </a:rPr>
                        <a:t>276</a:t>
                      </a:r>
                    </a:p>
                  </a:txBody>
                  <a:tcPr marL="9525" marR="9525" marT="9525" marB="0" anchor="ctr"/>
                </a:tc>
                <a:tc>
                  <a:txBody>
                    <a:bodyPr/>
                    <a:lstStyle/>
                    <a:p>
                      <a:pPr algn="ctr" fontAlgn="b"/>
                      <a:r>
                        <a:rPr lang="en-ZA"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xmlns="" val="10006"/>
                  </a:ext>
                </a:extLst>
              </a:tr>
              <a:tr h="441013">
                <a:tc>
                  <a:txBody>
                    <a:bodyPr/>
                    <a:lstStyle/>
                    <a:p>
                      <a:pPr algn="ctr" fontAlgn="ctr"/>
                      <a:r>
                        <a:rPr lang="en-ZA" sz="1600" b="0" i="0" u="none" strike="noStrike">
                          <a:solidFill>
                            <a:srgbClr val="000000"/>
                          </a:solidFill>
                          <a:effectLst/>
                          <a:latin typeface="+mn-lt"/>
                        </a:rPr>
                        <a:t>North West</a:t>
                      </a:r>
                    </a:p>
                  </a:txBody>
                  <a:tcPr marL="85725" marR="9525" marT="9525" marB="0" anchor="ctr"/>
                </a:tc>
                <a:tc>
                  <a:txBody>
                    <a:bodyPr/>
                    <a:lstStyle/>
                    <a:p>
                      <a:pPr algn="ctr" fontAlgn="ctr"/>
                      <a:r>
                        <a:rPr lang="en-ZA" sz="1600" b="0" i="0" u="none" strike="noStrike">
                          <a:solidFill>
                            <a:srgbClr val="000000"/>
                          </a:solidFill>
                          <a:effectLst/>
                          <a:latin typeface="+mn-lt"/>
                        </a:rPr>
                        <a:t>45 630</a:t>
                      </a:r>
                    </a:p>
                  </a:txBody>
                  <a:tcPr marL="9525" marR="9525" marT="9525" marB="0" anchor="ctr"/>
                </a:tc>
                <a:tc>
                  <a:txBody>
                    <a:bodyPr/>
                    <a:lstStyle/>
                    <a:p>
                      <a:pPr algn="ctr" fontAlgn="b"/>
                      <a:r>
                        <a:rPr lang="en-ZA" sz="1600" b="0" i="0" u="none" strike="noStrike" dirty="0">
                          <a:solidFill>
                            <a:srgbClr val="000000"/>
                          </a:solidFill>
                          <a:effectLst/>
                          <a:latin typeface="+mn-lt"/>
                        </a:rPr>
                        <a:t>1 005</a:t>
                      </a:r>
                    </a:p>
                  </a:txBody>
                  <a:tcPr marL="9525" marR="9525" marT="9525" marB="0" anchor="ctr"/>
                </a:tc>
                <a:tc>
                  <a:txBody>
                    <a:bodyPr/>
                    <a:lstStyle/>
                    <a:p>
                      <a:pPr algn="ctr" fontAlgn="b"/>
                      <a:r>
                        <a:rPr lang="en-ZA" sz="16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xmlns="" val="10007"/>
                  </a:ext>
                </a:extLst>
              </a:tr>
              <a:tr h="433657">
                <a:tc>
                  <a:txBody>
                    <a:bodyPr/>
                    <a:lstStyle/>
                    <a:p>
                      <a:pPr algn="ctr" fontAlgn="ctr"/>
                      <a:r>
                        <a:rPr lang="en-ZA" sz="1600" b="0" i="0" u="none" strike="noStrike">
                          <a:solidFill>
                            <a:srgbClr val="000000"/>
                          </a:solidFill>
                          <a:effectLst/>
                          <a:latin typeface="+mn-lt"/>
                        </a:rPr>
                        <a:t>Northern Cape</a:t>
                      </a:r>
                    </a:p>
                  </a:txBody>
                  <a:tcPr marL="85725" marR="9525" marT="9525" marB="0" anchor="ctr"/>
                </a:tc>
                <a:tc>
                  <a:txBody>
                    <a:bodyPr/>
                    <a:lstStyle/>
                    <a:p>
                      <a:pPr algn="ctr" fontAlgn="ctr"/>
                      <a:r>
                        <a:rPr lang="en-ZA" sz="1600" b="0" i="0" u="none" strike="noStrike">
                          <a:solidFill>
                            <a:srgbClr val="000000"/>
                          </a:solidFill>
                          <a:effectLst/>
                          <a:latin typeface="+mn-lt"/>
                        </a:rPr>
                        <a:t>25 392</a:t>
                      </a:r>
                    </a:p>
                  </a:txBody>
                  <a:tcPr marL="9525" marR="9525" marT="9525" marB="0" anchor="ctr"/>
                </a:tc>
                <a:tc>
                  <a:txBody>
                    <a:bodyPr/>
                    <a:lstStyle/>
                    <a:p>
                      <a:pPr algn="ctr" fontAlgn="b"/>
                      <a:r>
                        <a:rPr lang="en-ZA" sz="1600" b="0" i="0" u="none" strike="noStrike" dirty="0">
                          <a:solidFill>
                            <a:srgbClr val="000000"/>
                          </a:solidFill>
                          <a:effectLst/>
                          <a:latin typeface="+mn-lt"/>
                        </a:rPr>
                        <a:t>626</a:t>
                      </a:r>
                    </a:p>
                  </a:txBody>
                  <a:tcPr marL="9525" marR="9525" marT="9525" marB="0" anchor="ctr"/>
                </a:tc>
                <a:tc>
                  <a:txBody>
                    <a:bodyPr/>
                    <a:lstStyle/>
                    <a:p>
                      <a:pPr algn="ctr" fontAlgn="b"/>
                      <a:r>
                        <a:rPr lang="en-ZA" sz="16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xmlns="" val="10008"/>
                  </a:ext>
                </a:extLst>
              </a:tr>
              <a:tr h="343358">
                <a:tc>
                  <a:txBody>
                    <a:bodyPr/>
                    <a:lstStyle/>
                    <a:p>
                      <a:pPr algn="ctr" fontAlgn="ctr"/>
                      <a:r>
                        <a:rPr lang="en-ZA" sz="1600" b="0" i="0" u="none" strike="noStrike">
                          <a:solidFill>
                            <a:srgbClr val="000000"/>
                          </a:solidFill>
                          <a:effectLst/>
                          <a:latin typeface="+mn-lt"/>
                        </a:rPr>
                        <a:t>Western Cape</a:t>
                      </a:r>
                    </a:p>
                  </a:txBody>
                  <a:tcPr marL="85725" marR="9525" marT="9525" marB="0" anchor="ctr"/>
                </a:tc>
                <a:tc>
                  <a:txBody>
                    <a:bodyPr/>
                    <a:lstStyle/>
                    <a:p>
                      <a:pPr algn="ctr" fontAlgn="ctr"/>
                      <a:r>
                        <a:rPr lang="en-ZA" sz="1600" b="0" i="0" u="none" strike="noStrike">
                          <a:solidFill>
                            <a:srgbClr val="000000"/>
                          </a:solidFill>
                          <a:effectLst/>
                          <a:latin typeface="+mn-lt"/>
                        </a:rPr>
                        <a:t>96 266</a:t>
                      </a:r>
                    </a:p>
                  </a:txBody>
                  <a:tcPr marL="9525" marR="9525" marT="9525" marB="0" anchor="ctr"/>
                </a:tc>
                <a:tc>
                  <a:txBody>
                    <a:bodyPr/>
                    <a:lstStyle/>
                    <a:p>
                      <a:pPr algn="ctr" fontAlgn="b"/>
                      <a:r>
                        <a:rPr lang="en-ZA" sz="1600" b="0" i="0" u="none" strike="noStrike">
                          <a:solidFill>
                            <a:srgbClr val="000000"/>
                          </a:solidFill>
                          <a:effectLst/>
                          <a:latin typeface="+mn-lt"/>
                        </a:rPr>
                        <a:t>191</a:t>
                      </a:r>
                    </a:p>
                  </a:txBody>
                  <a:tcPr marL="9525" marR="9525" marT="9525" marB="0" anchor="ctr"/>
                </a:tc>
                <a:tc>
                  <a:txBody>
                    <a:bodyPr/>
                    <a:lstStyle/>
                    <a:p>
                      <a:pPr algn="ctr" fontAlgn="b"/>
                      <a:r>
                        <a:rPr lang="en-ZA"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xmlns="" val="10009"/>
                  </a:ext>
                </a:extLst>
              </a:tr>
              <a:tr h="399418">
                <a:tc>
                  <a:txBody>
                    <a:bodyPr/>
                    <a:lstStyle/>
                    <a:p>
                      <a:pPr algn="ctr" fontAlgn="ctr"/>
                      <a:r>
                        <a:rPr lang="en-ZA" sz="1600" b="0" i="0" u="none" strike="noStrike">
                          <a:solidFill>
                            <a:srgbClr val="000000"/>
                          </a:solidFill>
                          <a:effectLst/>
                          <a:latin typeface="+mn-lt"/>
                        </a:rPr>
                        <a:t>Unspecified</a:t>
                      </a:r>
                    </a:p>
                  </a:txBody>
                  <a:tcPr marL="85725" marR="9525" marT="9525" marB="0" anchor="ctr"/>
                </a:tc>
                <a:tc>
                  <a:txBody>
                    <a:bodyPr/>
                    <a:lstStyle/>
                    <a:p>
                      <a:pPr algn="ctr" fontAlgn="ctr"/>
                      <a:r>
                        <a:rPr lang="en-ZA" sz="1600" b="0" i="0" u="none" strike="noStrike">
                          <a:solidFill>
                            <a:srgbClr val="000000"/>
                          </a:solidFill>
                          <a:effectLst/>
                          <a:latin typeface="+mn-lt"/>
                        </a:rPr>
                        <a:t>104 681</a:t>
                      </a:r>
                    </a:p>
                  </a:txBody>
                  <a:tcPr marL="9525" marR="9525" marT="9525" marB="0" anchor="ctr"/>
                </a:tc>
                <a:tc>
                  <a:txBody>
                    <a:bodyPr/>
                    <a:lstStyle/>
                    <a:p>
                      <a:pPr algn="ctr" fontAlgn="b"/>
                      <a:r>
                        <a:rPr lang="en-ZA" sz="1600" b="0" i="0" u="none" strike="noStrike">
                          <a:solidFill>
                            <a:srgbClr val="000000"/>
                          </a:solidFill>
                          <a:effectLst/>
                          <a:latin typeface="+mn-lt"/>
                        </a:rPr>
                        <a:t>220</a:t>
                      </a:r>
                    </a:p>
                  </a:txBody>
                  <a:tcPr marL="9525" marR="9525" marT="9525" marB="0" anchor="ctr"/>
                </a:tc>
                <a:tc>
                  <a:txBody>
                    <a:bodyPr/>
                    <a:lstStyle/>
                    <a:p>
                      <a:pPr algn="ctr" fontAlgn="b"/>
                      <a:r>
                        <a:rPr lang="en-ZA"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xmlns="" val="10010"/>
                  </a:ext>
                </a:extLst>
              </a:tr>
              <a:tr h="433657">
                <a:tc>
                  <a:txBody>
                    <a:bodyPr/>
                    <a:lstStyle/>
                    <a:p>
                      <a:pPr algn="ctr" fontAlgn="ctr"/>
                      <a:r>
                        <a:rPr lang="en-ZA" sz="1600" b="1" i="0" u="none" strike="noStrike">
                          <a:solidFill>
                            <a:srgbClr val="000000"/>
                          </a:solidFill>
                          <a:effectLst/>
                          <a:latin typeface="+mn-lt"/>
                        </a:rPr>
                        <a:t>Total</a:t>
                      </a:r>
                    </a:p>
                  </a:txBody>
                  <a:tcPr marL="85725" marR="9525" marT="9525" marB="0" anchor="ctr"/>
                </a:tc>
                <a:tc>
                  <a:txBody>
                    <a:bodyPr/>
                    <a:lstStyle/>
                    <a:p>
                      <a:pPr algn="ctr" fontAlgn="b"/>
                      <a:r>
                        <a:rPr lang="en-ZA" sz="1600" b="1" i="0" u="none" strike="noStrike">
                          <a:solidFill>
                            <a:srgbClr val="000000"/>
                          </a:solidFill>
                          <a:effectLst/>
                          <a:latin typeface="+mn-lt"/>
                        </a:rPr>
                        <a:t>890 523</a:t>
                      </a:r>
                    </a:p>
                  </a:txBody>
                  <a:tcPr marL="9525" marR="9525" marT="9525" marB="0" anchor="ctr"/>
                </a:tc>
                <a:tc>
                  <a:txBody>
                    <a:bodyPr/>
                    <a:lstStyle/>
                    <a:p>
                      <a:pPr algn="ctr" fontAlgn="b"/>
                      <a:r>
                        <a:rPr lang="en-ZA" sz="1600" b="1" i="0" u="none" strike="noStrike">
                          <a:solidFill>
                            <a:srgbClr val="000000"/>
                          </a:solidFill>
                          <a:effectLst/>
                          <a:latin typeface="+mn-lt"/>
                        </a:rPr>
                        <a:t>5 839</a:t>
                      </a:r>
                    </a:p>
                  </a:txBody>
                  <a:tcPr marL="9525" marR="9525" marT="9525" marB="0" anchor="ctr"/>
                </a:tc>
                <a:tc>
                  <a:txBody>
                    <a:bodyPr/>
                    <a:lstStyle/>
                    <a:p>
                      <a:pPr algn="ctr" fontAlgn="b"/>
                      <a:r>
                        <a:rPr lang="en-ZA" sz="16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p:txBody>
          <a:bodyPr/>
          <a:lstStyle/>
          <a:p>
            <a:pPr>
              <a:defRPr/>
            </a:pPr>
            <a:fld id="{24D4705D-D417-401A-894A-DAACC86796FE}" type="slidenum">
              <a:rPr lang="en-US" smtClean="0"/>
              <a:pPr>
                <a:defRPr/>
              </a:pPr>
              <a:t>64</a:t>
            </a:fld>
            <a:endParaRPr lang="en-US" dirty="0"/>
          </a:p>
        </p:txBody>
      </p:sp>
    </p:spTree>
    <p:extLst>
      <p:ext uri="{BB962C8B-B14F-4D97-AF65-F5344CB8AC3E}">
        <p14:creationId xmlns:p14="http://schemas.microsoft.com/office/powerpoint/2010/main" xmlns="" val="18735719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ZA" altLang="en-US" sz="2400" b="1" smtClean="0"/>
              <a:t>WORK SEEKERS REGISTERED BY EQUITY GROUP</a:t>
            </a:r>
            <a:endParaRPr lang="en-ZA" altLang="en-US" sz="2400" smtClean="0"/>
          </a:p>
        </p:txBody>
      </p:sp>
      <p:sp>
        <p:nvSpPr>
          <p:cNvPr id="30723" name="Content Placeholder 5"/>
          <p:cNvSpPr>
            <a:spLocks noGrp="1"/>
          </p:cNvSpPr>
          <p:nvPr>
            <p:ph sz="quarter" idx="4"/>
          </p:nvPr>
        </p:nvSpPr>
        <p:spPr>
          <a:xfrm>
            <a:off x="5652120" y="1556792"/>
            <a:ext cx="3034680" cy="4569371"/>
          </a:xfrm>
        </p:spPr>
        <p:txBody>
          <a:bodyPr/>
          <a:lstStyle/>
          <a:p>
            <a:r>
              <a:rPr lang="en-ZA" altLang="en-US" sz="1600" dirty="0" smtClean="0"/>
              <a:t>85% (752 362)of work seekers registered are Africans, 10%</a:t>
            </a:r>
            <a:r>
              <a:rPr lang="en-ZA" altLang="en-US" sz="1600" dirty="0" smtClean="0">
                <a:solidFill>
                  <a:srgbClr val="FF0000"/>
                </a:solidFill>
              </a:rPr>
              <a:t> </a:t>
            </a:r>
            <a:r>
              <a:rPr lang="en-ZA" altLang="en-US" sz="1600" dirty="0" smtClean="0"/>
              <a:t>(88 767)  Coloureds, 4% (37 377) Whites and only 1% (11 839) Indians.</a:t>
            </a:r>
          </a:p>
          <a:p>
            <a:r>
              <a:rPr lang="en-ZA" altLang="en-US" sz="1600" dirty="0" smtClean="0"/>
              <a:t>The remaining 178 were not specified by equity group.</a:t>
            </a:r>
          </a:p>
        </p:txBody>
      </p:sp>
      <p:graphicFrame>
        <p:nvGraphicFramePr>
          <p:cNvPr id="10" name="Content Placeholder 9"/>
          <p:cNvGraphicFramePr>
            <a:graphicFrameLocks noGrp="1"/>
          </p:cNvGraphicFramePr>
          <p:nvPr>
            <p:ph sz="half" idx="2"/>
          </p:nvPr>
        </p:nvGraphicFramePr>
        <p:xfrm>
          <a:off x="295275" y="1417638"/>
          <a:ext cx="4737901" cy="47085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249382" y="1288473"/>
          <a:ext cx="4879831" cy="4370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368135" y="1335881"/>
          <a:ext cx="4316682" cy="43227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8"/>
          <p:cNvGraphicFramePr>
            <a:graphicFrameLocks/>
          </p:cNvGraphicFramePr>
          <p:nvPr>
            <p:extLst>
              <p:ext uri="{D42A27DB-BD31-4B8C-83A1-F6EECF244321}">
                <p14:modId xmlns:p14="http://schemas.microsoft.com/office/powerpoint/2010/main" xmlns="" val="282456023"/>
              </p:ext>
            </p:extLst>
          </p:nvPr>
        </p:nvGraphicFramePr>
        <p:xfrm>
          <a:off x="230312" y="1391568"/>
          <a:ext cx="5443016" cy="5056906"/>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12"/>
          </p:nvPr>
        </p:nvSpPr>
        <p:spPr/>
        <p:txBody>
          <a:bodyPr/>
          <a:lstStyle/>
          <a:p>
            <a:pPr>
              <a:defRPr/>
            </a:pPr>
            <a:fld id="{24D4705D-D417-401A-894A-DAACC86796FE}" type="slidenum">
              <a:rPr lang="en-US" smtClean="0"/>
              <a:pPr>
                <a:defRPr/>
              </a:pPr>
              <a:t>65</a:t>
            </a:fld>
            <a:endParaRPr lang="en-US" dirty="0"/>
          </a:p>
        </p:txBody>
      </p:sp>
    </p:spTree>
    <p:extLst>
      <p:ext uri="{BB962C8B-B14F-4D97-AF65-F5344CB8AC3E}">
        <p14:creationId xmlns:p14="http://schemas.microsoft.com/office/powerpoint/2010/main" xmlns="" val="38952864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ZA" altLang="en-US" sz="2400" b="1" smtClean="0"/>
              <a:t>WORK SEEKERS REGISTERED BY EQUITY GROUP AND PROVINCE</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xmlns="" val="3646885639"/>
              </p:ext>
            </p:extLst>
          </p:nvPr>
        </p:nvGraphicFramePr>
        <p:xfrm>
          <a:off x="251519" y="1417638"/>
          <a:ext cx="8640961" cy="5179714"/>
        </p:xfrm>
        <a:graphic>
          <a:graphicData uri="http://schemas.openxmlformats.org/drawingml/2006/table">
            <a:tbl>
              <a:tblPr firstRow="1" firstCol="1" bandRow="1">
                <a:tableStyleId>{5C22544A-7EE6-4342-B048-85BDC9FD1C3A}</a:tableStyleId>
              </a:tblPr>
              <a:tblGrid>
                <a:gridCol w="1150713">
                  <a:extLst>
                    <a:ext uri="{9D8B030D-6E8A-4147-A177-3AD203B41FA5}">
                      <a16:colId xmlns:a16="http://schemas.microsoft.com/office/drawing/2014/main" xmlns="" val="20000"/>
                    </a:ext>
                  </a:extLst>
                </a:gridCol>
                <a:gridCol w="730341">
                  <a:extLst>
                    <a:ext uri="{9D8B030D-6E8A-4147-A177-3AD203B41FA5}">
                      <a16:colId xmlns:a16="http://schemas.microsoft.com/office/drawing/2014/main" xmlns="" val="20001"/>
                    </a:ext>
                  </a:extLst>
                </a:gridCol>
                <a:gridCol w="552002">
                  <a:extLst>
                    <a:ext uri="{9D8B030D-6E8A-4147-A177-3AD203B41FA5}">
                      <a16:colId xmlns:a16="http://schemas.microsoft.com/office/drawing/2014/main" xmlns="" val="20002"/>
                    </a:ext>
                  </a:extLst>
                </a:gridCol>
                <a:gridCol w="847325">
                  <a:extLst>
                    <a:ext uri="{9D8B030D-6E8A-4147-A177-3AD203B41FA5}">
                      <a16:colId xmlns:a16="http://schemas.microsoft.com/office/drawing/2014/main" xmlns="" val="20003"/>
                    </a:ext>
                  </a:extLst>
                </a:gridCol>
                <a:gridCol w="605583">
                  <a:extLst>
                    <a:ext uri="{9D8B030D-6E8A-4147-A177-3AD203B41FA5}">
                      <a16:colId xmlns:a16="http://schemas.microsoft.com/office/drawing/2014/main" xmlns="" val="20004"/>
                    </a:ext>
                  </a:extLst>
                </a:gridCol>
                <a:gridCol w="605583">
                  <a:extLst>
                    <a:ext uri="{9D8B030D-6E8A-4147-A177-3AD203B41FA5}">
                      <a16:colId xmlns:a16="http://schemas.microsoft.com/office/drawing/2014/main" xmlns="" val="20005"/>
                    </a:ext>
                  </a:extLst>
                </a:gridCol>
                <a:gridCol w="611679">
                  <a:extLst>
                    <a:ext uri="{9D8B030D-6E8A-4147-A177-3AD203B41FA5}">
                      <a16:colId xmlns:a16="http://schemas.microsoft.com/office/drawing/2014/main" xmlns="" val="20006"/>
                    </a:ext>
                  </a:extLst>
                </a:gridCol>
                <a:gridCol w="611679">
                  <a:extLst>
                    <a:ext uri="{9D8B030D-6E8A-4147-A177-3AD203B41FA5}">
                      <a16:colId xmlns:a16="http://schemas.microsoft.com/office/drawing/2014/main" xmlns="" val="20007"/>
                    </a:ext>
                  </a:extLst>
                </a:gridCol>
                <a:gridCol w="621800">
                  <a:extLst>
                    <a:ext uri="{9D8B030D-6E8A-4147-A177-3AD203B41FA5}">
                      <a16:colId xmlns:a16="http://schemas.microsoft.com/office/drawing/2014/main" xmlns="" val="20008"/>
                    </a:ext>
                  </a:extLst>
                </a:gridCol>
                <a:gridCol w="895023">
                  <a:extLst>
                    <a:ext uri="{9D8B030D-6E8A-4147-A177-3AD203B41FA5}">
                      <a16:colId xmlns:a16="http://schemas.microsoft.com/office/drawing/2014/main" xmlns="" val="20009"/>
                    </a:ext>
                  </a:extLst>
                </a:gridCol>
                <a:gridCol w="631066">
                  <a:extLst>
                    <a:ext uri="{9D8B030D-6E8A-4147-A177-3AD203B41FA5}">
                      <a16:colId xmlns:a16="http://schemas.microsoft.com/office/drawing/2014/main" xmlns="" val="20010"/>
                    </a:ext>
                  </a:extLst>
                </a:gridCol>
                <a:gridCol w="778167">
                  <a:extLst>
                    <a:ext uri="{9D8B030D-6E8A-4147-A177-3AD203B41FA5}">
                      <a16:colId xmlns:a16="http://schemas.microsoft.com/office/drawing/2014/main" xmlns="" val="20011"/>
                    </a:ext>
                  </a:extLst>
                </a:gridCol>
              </a:tblGrid>
              <a:tr h="534992">
                <a:tc>
                  <a:txBody>
                    <a:bodyPr/>
                    <a:lstStyle/>
                    <a:p>
                      <a:pPr algn="ctr" fontAlgn="ctr"/>
                      <a:r>
                        <a:rPr lang="en-ZA" sz="1200" b="0" i="0" u="none" strike="noStrike" dirty="0">
                          <a:solidFill>
                            <a:srgbClr val="000000"/>
                          </a:solidFill>
                          <a:effectLst/>
                          <a:latin typeface="+mn-lt"/>
                        </a:rPr>
                        <a:t> </a:t>
                      </a:r>
                    </a:p>
                  </a:txBody>
                  <a:tcPr marL="85725" marR="9525" marT="9525" marB="0" anchor="ctr"/>
                </a:tc>
                <a:tc>
                  <a:txBody>
                    <a:bodyPr/>
                    <a:lstStyle/>
                    <a:p>
                      <a:pPr algn="ctr" fontAlgn="ctr"/>
                      <a:r>
                        <a:rPr lang="en-ZA" sz="1200" b="1" i="0" u="none" strike="noStrike" dirty="0">
                          <a:solidFill>
                            <a:srgbClr val="000000"/>
                          </a:solidFill>
                          <a:effectLst/>
                          <a:latin typeface="+mn-lt"/>
                        </a:rPr>
                        <a:t>African</a:t>
                      </a:r>
                    </a:p>
                  </a:txBody>
                  <a:tcPr marL="85725" marR="9525" marT="9525" marB="0" anchor="ctr"/>
                </a:tc>
                <a:tc>
                  <a:txBody>
                    <a:bodyPr/>
                    <a:lstStyle/>
                    <a:p>
                      <a:pPr algn="ctr" fontAlgn="ctr"/>
                      <a:r>
                        <a:rPr lang="en-ZA" sz="1200" b="1" i="0" u="none" strike="noStrike" dirty="0">
                          <a:solidFill>
                            <a:srgbClr val="000000"/>
                          </a:solidFill>
                          <a:effectLst/>
                          <a:latin typeface="+mn-lt"/>
                        </a:rPr>
                        <a:t>%</a:t>
                      </a:r>
                    </a:p>
                  </a:txBody>
                  <a:tcPr marL="85725" marR="9525" marT="9525" marB="0" anchor="ctr"/>
                </a:tc>
                <a:tc>
                  <a:txBody>
                    <a:bodyPr/>
                    <a:lstStyle/>
                    <a:p>
                      <a:pPr algn="ctr" fontAlgn="ctr"/>
                      <a:r>
                        <a:rPr lang="en-ZA" sz="1200" b="1" i="0" u="none" strike="noStrike" dirty="0">
                          <a:solidFill>
                            <a:srgbClr val="000000"/>
                          </a:solidFill>
                          <a:effectLst/>
                          <a:latin typeface="+mn-lt"/>
                        </a:rPr>
                        <a:t>Coloured</a:t>
                      </a:r>
                    </a:p>
                  </a:txBody>
                  <a:tcPr marL="85725" marR="9525" marT="9525" marB="0" anchor="ctr"/>
                </a:tc>
                <a:tc>
                  <a:txBody>
                    <a:bodyPr/>
                    <a:lstStyle/>
                    <a:p>
                      <a:pPr algn="ctr" fontAlgn="ctr"/>
                      <a:r>
                        <a:rPr lang="en-ZA" sz="1200" b="1" i="0" u="none" strike="noStrike" dirty="0">
                          <a:solidFill>
                            <a:srgbClr val="000000"/>
                          </a:solidFill>
                          <a:effectLst/>
                          <a:latin typeface="+mn-lt"/>
                        </a:rPr>
                        <a:t>%</a:t>
                      </a:r>
                    </a:p>
                  </a:txBody>
                  <a:tcPr marL="85725" marR="9525" marT="9525" marB="0" anchor="ctr"/>
                </a:tc>
                <a:tc>
                  <a:txBody>
                    <a:bodyPr/>
                    <a:lstStyle/>
                    <a:p>
                      <a:pPr algn="ctr" fontAlgn="ctr"/>
                      <a:r>
                        <a:rPr lang="en-ZA" sz="1200" b="1" i="0" u="none" strike="noStrike" dirty="0">
                          <a:solidFill>
                            <a:srgbClr val="000000"/>
                          </a:solidFill>
                          <a:effectLst/>
                          <a:latin typeface="+mn-lt"/>
                        </a:rPr>
                        <a:t>Indian</a:t>
                      </a:r>
                    </a:p>
                  </a:txBody>
                  <a:tcPr marL="85725" marR="9525" marT="9525" marB="0" anchor="ctr"/>
                </a:tc>
                <a:tc>
                  <a:txBody>
                    <a:bodyPr/>
                    <a:lstStyle/>
                    <a:p>
                      <a:pPr algn="ctr" fontAlgn="ctr"/>
                      <a:r>
                        <a:rPr lang="en-ZA" sz="1200" b="1" i="0" u="none" strike="noStrike" dirty="0">
                          <a:solidFill>
                            <a:srgbClr val="000000"/>
                          </a:solidFill>
                          <a:effectLst/>
                          <a:latin typeface="+mn-lt"/>
                        </a:rPr>
                        <a:t>%</a:t>
                      </a:r>
                    </a:p>
                  </a:txBody>
                  <a:tcPr marL="85725" marR="9525" marT="9525" marB="0" anchor="ctr"/>
                </a:tc>
                <a:tc>
                  <a:txBody>
                    <a:bodyPr/>
                    <a:lstStyle/>
                    <a:p>
                      <a:pPr algn="ctr" fontAlgn="ctr"/>
                      <a:r>
                        <a:rPr lang="en-ZA" sz="1200" b="1" i="0" u="none" strike="noStrike" dirty="0">
                          <a:solidFill>
                            <a:srgbClr val="000000"/>
                          </a:solidFill>
                          <a:effectLst/>
                          <a:latin typeface="+mn-lt"/>
                        </a:rPr>
                        <a:t>White</a:t>
                      </a:r>
                    </a:p>
                  </a:txBody>
                  <a:tcPr marL="85725" marR="9525" marT="9525" marB="0" anchor="ctr"/>
                </a:tc>
                <a:tc>
                  <a:txBody>
                    <a:bodyPr/>
                    <a:lstStyle/>
                    <a:p>
                      <a:pPr algn="ctr" fontAlgn="ctr"/>
                      <a:r>
                        <a:rPr lang="en-ZA" sz="1200" b="1" i="0" u="none" strike="noStrike" dirty="0">
                          <a:solidFill>
                            <a:srgbClr val="000000"/>
                          </a:solidFill>
                          <a:effectLst/>
                          <a:latin typeface="+mn-lt"/>
                        </a:rPr>
                        <a:t>%</a:t>
                      </a:r>
                    </a:p>
                  </a:txBody>
                  <a:tcPr marL="85725" marR="9525" marT="9525" marB="0" anchor="ctr"/>
                </a:tc>
                <a:tc>
                  <a:txBody>
                    <a:bodyPr/>
                    <a:lstStyle/>
                    <a:p>
                      <a:pPr algn="ctr" fontAlgn="ctr"/>
                      <a:r>
                        <a:rPr lang="en-ZA" sz="1200" b="1" i="0" u="none" strike="noStrike" dirty="0">
                          <a:solidFill>
                            <a:srgbClr val="000000"/>
                          </a:solidFill>
                          <a:effectLst/>
                          <a:latin typeface="+mn-lt"/>
                        </a:rPr>
                        <a:t>Unspecified</a:t>
                      </a:r>
                    </a:p>
                  </a:txBody>
                  <a:tcPr marL="85725" marR="9525" marT="9525" marB="0" anchor="ctr"/>
                </a:tc>
                <a:tc>
                  <a:txBody>
                    <a:bodyPr/>
                    <a:lstStyle/>
                    <a:p>
                      <a:pPr algn="ctr" fontAlgn="b"/>
                      <a:r>
                        <a:rPr lang="en-ZA" sz="1200" b="1" i="0" u="none" strike="noStrike" dirty="0">
                          <a:solidFill>
                            <a:srgbClr val="000000"/>
                          </a:solidFill>
                          <a:effectLst/>
                          <a:latin typeface="+mn-lt"/>
                        </a:rPr>
                        <a:t>%</a:t>
                      </a:r>
                    </a:p>
                  </a:txBody>
                  <a:tcPr marL="9525" marR="9525" marT="9525" marB="0" anchor="ctr"/>
                </a:tc>
                <a:tc>
                  <a:txBody>
                    <a:bodyPr/>
                    <a:lstStyle/>
                    <a:p>
                      <a:pPr algn="ctr" fontAlgn="b"/>
                      <a:r>
                        <a:rPr lang="en-ZA" sz="1200" b="1" i="0" u="none" strike="noStrike" dirty="0">
                          <a:solidFill>
                            <a:srgbClr val="000000"/>
                          </a:solidFill>
                          <a:effectLst/>
                          <a:latin typeface="+mn-lt"/>
                        </a:rPr>
                        <a:t>Total</a:t>
                      </a:r>
                    </a:p>
                  </a:txBody>
                  <a:tcPr marL="9525" marR="9525" marT="9525" marB="0" anchor="ctr"/>
                </a:tc>
                <a:extLst>
                  <a:ext uri="{0D108BD9-81ED-4DB2-BD59-A6C34878D82A}">
                    <a16:rowId xmlns:a16="http://schemas.microsoft.com/office/drawing/2014/main" xmlns="" val="10000"/>
                  </a:ext>
                </a:extLst>
              </a:tr>
              <a:tr h="406150">
                <a:tc>
                  <a:txBody>
                    <a:bodyPr/>
                    <a:lstStyle/>
                    <a:p>
                      <a:pPr algn="ctr" fontAlgn="ctr"/>
                      <a:r>
                        <a:rPr lang="en-ZA" sz="1200" b="0" i="0" u="none" strike="noStrike">
                          <a:solidFill>
                            <a:srgbClr val="000000"/>
                          </a:solidFill>
                          <a:effectLst/>
                          <a:latin typeface="+mn-lt"/>
                        </a:rPr>
                        <a:t>Eastern Cape</a:t>
                      </a:r>
                    </a:p>
                  </a:txBody>
                  <a:tcPr marL="85725" marR="9525" marT="9525" marB="0" anchor="ctr"/>
                </a:tc>
                <a:tc>
                  <a:txBody>
                    <a:bodyPr/>
                    <a:lstStyle/>
                    <a:p>
                      <a:pPr algn="ctr" fontAlgn="ctr"/>
                      <a:r>
                        <a:rPr lang="en-ZA" sz="1200" b="0" i="0" u="none" strike="noStrike">
                          <a:solidFill>
                            <a:srgbClr val="000000"/>
                          </a:solidFill>
                          <a:effectLst/>
                          <a:latin typeface="+mn-lt"/>
                        </a:rPr>
                        <a:t>79 706</a:t>
                      </a:r>
                    </a:p>
                  </a:txBody>
                  <a:tcPr marL="9525" marR="9525" marT="9525" marB="0" anchor="ctr"/>
                </a:tc>
                <a:tc>
                  <a:txBody>
                    <a:bodyPr/>
                    <a:lstStyle/>
                    <a:p>
                      <a:pPr algn="ctr" fontAlgn="ctr"/>
                      <a:r>
                        <a:rPr lang="en-ZA" sz="1200" b="0" i="0" u="none" strike="noStrike">
                          <a:solidFill>
                            <a:srgbClr val="000000"/>
                          </a:solidFill>
                          <a:effectLst/>
                          <a:latin typeface="+mn-lt"/>
                        </a:rPr>
                        <a:t>86</a:t>
                      </a:r>
                    </a:p>
                  </a:txBody>
                  <a:tcPr marL="9525" marR="9525" marT="9525" marB="0" anchor="ctr"/>
                </a:tc>
                <a:tc>
                  <a:txBody>
                    <a:bodyPr/>
                    <a:lstStyle/>
                    <a:p>
                      <a:pPr algn="ctr" fontAlgn="ctr"/>
                      <a:r>
                        <a:rPr lang="en-ZA" sz="1200" b="0" i="0" u="none" strike="noStrike">
                          <a:solidFill>
                            <a:srgbClr val="000000"/>
                          </a:solidFill>
                          <a:effectLst/>
                          <a:latin typeface="+mn-lt"/>
                        </a:rPr>
                        <a:t>9 886</a:t>
                      </a:r>
                    </a:p>
                  </a:txBody>
                  <a:tcPr marL="9525" marR="9525" marT="9525" marB="0" anchor="ctr"/>
                </a:tc>
                <a:tc>
                  <a:txBody>
                    <a:bodyPr/>
                    <a:lstStyle/>
                    <a:p>
                      <a:pPr algn="ctr" fontAlgn="ctr"/>
                      <a:r>
                        <a:rPr lang="en-ZA" sz="1200" b="0" i="0" u="none" strike="noStrike">
                          <a:solidFill>
                            <a:srgbClr val="000000"/>
                          </a:solidFill>
                          <a:effectLst/>
                          <a:latin typeface="+mn-lt"/>
                        </a:rPr>
                        <a:t>11</a:t>
                      </a:r>
                    </a:p>
                  </a:txBody>
                  <a:tcPr marL="9525" marR="9525" marT="9525" marB="0" anchor="ctr"/>
                </a:tc>
                <a:tc>
                  <a:txBody>
                    <a:bodyPr/>
                    <a:lstStyle/>
                    <a:p>
                      <a:pPr algn="ctr" fontAlgn="ctr"/>
                      <a:r>
                        <a:rPr lang="en-ZA" sz="1200" b="0" i="0" u="none" strike="noStrike" dirty="0">
                          <a:solidFill>
                            <a:srgbClr val="000000"/>
                          </a:solidFill>
                          <a:effectLst/>
                          <a:latin typeface="+mn-lt"/>
                        </a:rPr>
                        <a:t>235</a:t>
                      </a:r>
                    </a:p>
                  </a:txBody>
                  <a:tcPr marL="9525" marR="9525" marT="9525" marB="0" anchor="ctr"/>
                </a:tc>
                <a:tc>
                  <a:txBody>
                    <a:bodyPr/>
                    <a:lstStyle/>
                    <a:p>
                      <a:pPr algn="ctr" fontAlgn="ctr"/>
                      <a:r>
                        <a:rPr lang="en-ZA" sz="1200" b="0" i="0" u="none" strike="noStrike">
                          <a:solidFill>
                            <a:srgbClr val="000000"/>
                          </a:solidFill>
                          <a:effectLst/>
                          <a:latin typeface="+mn-lt"/>
                        </a:rPr>
                        <a:t>0</a:t>
                      </a:r>
                    </a:p>
                  </a:txBody>
                  <a:tcPr marL="9525" marR="9525" marT="9525" marB="0" anchor="ctr"/>
                </a:tc>
                <a:tc>
                  <a:txBody>
                    <a:bodyPr/>
                    <a:lstStyle/>
                    <a:p>
                      <a:pPr algn="ctr" fontAlgn="ctr"/>
                      <a:r>
                        <a:rPr lang="en-ZA" sz="1200" b="0" i="0" u="none" strike="noStrike">
                          <a:solidFill>
                            <a:srgbClr val="000000"/>
                          </a:solidFill>
                          <a:effectLst/>
                          <a:latin typeface="+mn-lt"/>
                        </a:rPr>
                        <a:t>2 630</a:t>
                      </a:r>
                    </a:p>
                  </a:txBody>
                  <a:tcPr marL="9525" marR="9525" marT="9525" marB="0" anchor="ctr"/>
                </a:tc>
                <a:tc>
                  <a:txBody>
                    <a:bodyPr/>
                    <a:lstStyle/>
                    <a:p>
                      <a:pPr algn="ctr" fontAlgn="ctr"/>
                      <a:r>
                        <a:rPr lang="en-ZA" sz="1200" b="0" i="0" u="none" strike="noStrike">
                          <a:solidFill>
                            <a:srgbClr val="000000"/>
                          </a:solidFill>
                          <a:effectLst/>
                          <a:latin typeface="+mn-lt"/>
                        </a:rPr>
                        <a:t>3</a:t>
                      </a:r>
                    </a:p>
                  </a:txBody>
                  <a:tcPr marL="9525" marR="9525" marT="9525" marB="0" anchor="ctr"/>
                </a:tc>
                <a:tc>
                  <a:txBody>
                    <a:bodyPr/>
                    <a:lstStyle/>
                    <a:p>
                      <a:pPr algn="ctr" fontAlgn="ctr"/>
                      <a:r>
                        <a:rPr lang="en-ZA" sz="1200" b="0" i="0" u="none" strike="noStrike">
                          <a:solidFill>
                            <a:srgbClr val="000000"/>
                          </a:solidFill>
                          <a:effectLst/>
                          <a:latin typeface="+mn-lt"/>
                        </a:rPr>
                        <a:t>6</a:t>
                      </a:r>
                    </a:p>
                  </a:txBody>
                  <a:tcPr marL="9525" marR="9525" marT="9525" marB="0" anchor="ctr"/>
                </a:tc>
                <a:tc>
                  <a:txBody>
                    <a:bodyPr/>
                    <a:lstStyle/>
                    <a:p>
                      <a:pPr algn="ctr" fontAlgn="b"/>
                      <a:r>
                        <a:rPr lang="en-ZA" sz="1200" b="0" i="0" u="none" strike="noStrike">
                          <a:solidFill>
                            <a:srgbClr val="000000"/>
                          </a:solidFill>
                          <a:effectLst/>
                          <a:latin typeface="+mn-lt"/>
                        </a:rPr>
                        <a:t>0</a:t>
                      </a:r>
                    </a:p>
                  </a:txBody>
                  <a:tcPr marL="9525" marR="9525" marT="9525" marB="0" anchor="ctr"/>
                </a:tc>
                <a:tc>
                  <a:txBody>
                    <a:bodyPr/>
                    <a:lstStyle/>
                    <a:p>
                      <a:pPr algn="ctr" fontAlgn="b"/>
                      <a:r>
                        <a:rPr lang="en-ZA" sz="1200" b="1" i="0" u="none" strike="noStrike" dirty="0">
                          <a:solidFill>
                            <a:srgbClr val="000000"/>
                          </a:solidFill>
                          <a:effectLst/>
                          <a:latin typeface="+mn-lt"/>
                        </a:rPr>
                        <a:t>92 463</a:t>
                      </a:r>
                    </a:p>
                  </a:txBody>
                  <a:tcPr marL="9525" marR="9525" marT="9525" marB="0" anchor="ctr"/>
                </a:tc>
                <a:extLst>
                  <a:ext uri="{0D108BD9-81ED-4DB2-BD59-A6C34878D82A}">
                    <a16:rowId xmlns:a16="http://schemas.microsoft.com/office/drawing/2014/main" xmlns="" val="10001"/>
                  </a:ext>
                </a:extLst>
              </a:tr>
              <a:tr h="336332">
                <a:tc>
                  <a:txBody>
                    <a:bodyPr/>
                    <a:lstStyle/>
                    <a:p>
                      <a:pPr algn="ctr" fontAlgn="ctr"/>
                      <a:r>
                        <a:rPr lang="en-ZA" sz="1200" b="0" i="0" u="none" strike="noStrike">
                          <a:solidFill>
                            <a:srgbClr val="000000"/>
                          </a:solidFill>
                          <a:effectLst/>
                          <a:latin typeface="+mn-lt"/>
                        </a:rPr>
                        <a:t>Free State</a:t>
                      </a:r>
                    </a:p>
                  </a:txBody>
                  <a:tcPr marL="85725" marR="9525" marT="9525" marB="0" anchor="ctr"/>
                </a:tc>
                <a:tc>
                  <a:txBody>
                    <a:bodyPr/>
                    <a:lstStyle/>
                    <a:p>
                      <a:pPr algn="ctr" fontAlgn="ctr"/>
                      <a:r>
                        <a:rPr lang="en-ZA" sz="1200" b="0" i="0" u="none" strike="noStrike">
                          <a:solidFill>
                            <a:srgbClr val="000000"/>
                          </a:solidFill>
                          <a:effectLst/>
                          <a:latin typeface="+mn-lt"/>
                        </a:rPr>
                        <a:t>51 617</a:t>
                      </a:r>
                    </a:p>
                  </a:txBody>
                  <a:tcPr marL="9525" marR="9525" marT="9525" marB="0" anchor="ctr"/>
                </a:tc>
                <a:tc>
                  <a:txBody>
                    <a:bodyPr/>
                    <a:lstStyle/>
                    <a:p>
                      <a:pPr algn="ctr" fontAlgn="ctr"/>
                      <a:r>
                        <a:rPr lang="en-ZA" sz="1200" b="0" i="0" u="none" strike="noStrike">
                          <a:solidFill>
                            <a:srgbClr val="000000"/>
                          </a:solidFill>
                          <a:effectLst/>
                          <a:latin typeface="+mn-lt"/>
                        </a:rPr>
                        <a:t>95</a:t>
                      </a:r>
                    </a:p>
                  </a:txBody>
                  <a:tcPr marL="9525" marR="9525" marT="9525" marB="0" anchor="ctr"/>
                </a:tc>
                <a:tc>
                  <a:txBody>
                    <a:bodyPr/>
                    <a:lstStyle/>
                    <a:p>
                      <a:pPr algn="ctr" fontAlgn="ctr"/>
                      <a:r>
                        <a:rPr lang="en-ZA" sz="1200" b="0" i="0" u="none" strike="noStrike">
                          <a:solidFill>
                            <a:srgbClr val="000000"/>
                          </a:solidFill>
                          <a:effectLst/>
                          <a:latin typeface="+mn-lt"/>
                        </a:rPr>
                        <a:t>1 122</a:t>
                      </a:r>
                    </a:p>
                  </a:txBody>
                  <a:tcPr marL="9525" marR="9525" marT="9525" marB="0" anchor="ctr"/>
                </a:tc>
                <a:tc>
                  <a:txBody>
                    <a:bodyPr/>
                    <a:lstStyle/>
                    <a:p>
                      <a:pPr algn="ctr" fontAlgn="ctr"/>
                      <a:r>
                        <a:rPr lang="en-ZA" sz="1200" b="0" i="0" u="none" strike="noStrike">
                          <a:solidFill>
                            <a:srgbClr val="000000"/>
                          </a:solidFill>
                          <a:effectLst/>
                          <a:latin typeface="+mn-lt"/>
                        </a:rPr>
                        <a:t>2</a:t>
                      </a:r>
                    </a:p>
                  </a:txBody>
                  <a:tcPr marL="9525" marR="9525" marT="9525" marB="0" anchor="ctr"/>
                </a:tc>
                <a:tc>
                  <a:txBody>
                    <a:bodyPr/>
                    <a:lstStyle/>
                    <a:p>
                      <a:pPr algn="ctr" fontAlgn="ctr"/>
                      <a:r>
                        <a:rPr lang="en-ZA" sz="1200" b="0" i="0" u="none" strike="noStrike">
                          <a:solidFill>
                            <a:srgbClr val="000000"/>
                          </a:solidFill>
                          <a:effectLst/>
                          <a:latin typeface="+mn-lt"/>
                        </a:rPr>
                        <a:t>38</a:t>
                      </a:r>
                    </a:p>
                  </a:txBody>
                  <a:tcPr marL="9525" marR="9525" marT="9525" marB="0" anchor="ctr"/>
                </a:tc>
                <a:tc>
                  <a:txBody>
                    <a:bodyPr/>
                    <a:lstStyle/>
                    <a:p>
                      <a:pPr algn="ctr" fontAlgn="ctr"/>
                      <a:r>
                        <a:rPr lang="en-ZA" sz="1200" b="0" i="0" u="none" strike="noStrike">
                          <a:solidFill>
                            <a:srgbClr val="000000"/>
                          </a:solidFill>
                          <a:effectLst/>
                          <a:latin typeface="+mn-lt"/>
                        </a:rPr>
                        <a:t>0</a:t>
                      </a:r>
                    </a:p>
                  </a:txBody>
                  <a:tcPr marL="9525" marR="9525" marT="9525" marB="0" anchor="ctr"/>
                </a:tc>
                <a:tc>
                  <a:txBody>
                    <a:bodyPr/>
                    <a:lstStyle/>
                    <a:p>
                      <a:pPr algn="ctr" fontAlgn="ctr"/>
                      <a:r>
                        <a:rPr lang="en-ZA" sz="1200" b="0" i="0" u="none" strike="noStrike" dirty="0">
                          <a:solidFill>
                            <a:srgbClr val="000000"/>
                          </a:solidFill>
                          <a:effectLst/>
                          <a:latin typeface="+mn-lt"/>
                        </a:rPr>
                        <a:t>1 712</a:t>
                      </a:r>
                    </a:p>
                  </a:txBody>
                  <a:tcPr marL="9525" marR="9525" marT="9525" marB="0" anchor="ctr"/>
                </a:tc>
                <a:tc>
                  <a:txBody>
                    <a:bodyPr/>
                    <a:lstStyle/>
                    <a:p>
                      <a:pPr algn="ctr" fontAlgn="ctr"/>
                      <a:r>
                        <a:rPr lang="en-ZA" sz="1200" b="0" i="0" u="none" strike="noStrike">
                          <a:solidFill>
                            <a:srgbClr val="000000"/>
                          </a:solidFill>
                          <a:effectLst/>
                          <a:latin typeface="+mn-lt"/>
                        </a:rPr>
                        <a:t>3</a:t>
                      </a:r>
                    </a:p>
                  </a:txBody>
                  <a:tcPr marL="9525" marR="9525" marT="9525" marB="0" anchor="ctr"/>
                </a:tc>
                <a:tc>
                  <a:txBody>
                    <a:bodyPr/>
                    <a:lstStyle/>
                    <a:p>
                      <a:pPr algn="ctr" fontAlgn="ctr"/>
                      <a:r>
                        <a:rPr lang="en-ZA" sz="1200" b="0" i="0" u="none" strike="noStrike">
                          <a:solidFill>
                            <a:srgbClr val="000000"/>
                          </a:solidFill>
                          <a:effectLst/>
                          <a:latin typeface="+mn-lt"/>
                        </a:rPr>
                        <a:t>4</a:t>
                      </a:r>
                    </a:p>
                  </a:txBody>
                  <a:tcPr marL="9525" marR="9525" marT="9525" marB="0" anchor="ctr"/>
                </a:tc>
                <a:tc>
                  <a:txBody>
                    <a:bodyPr/>
                    <a:lstStyle/>
                    <a:p>
                      <a:pPr algn="ctr" fontAlgn="b"/>
                      <a:r>
                        <a:rPr lang="en-ZA" sz="1200" b="0" i="0" u="none" strike="noStrike">
                          <a:solidFill>
                            <a:srgbClr val="000000"/>
                          </a:solidFill>
                          <a:effectLst/>
                          <a:latin typeface="+mn-lt"/>
                        </a:rPr>
                        <a:t>0</a:t>
                      </a:r>
                    </a:p>
                  </a:txBody>
                  <a:tcPr marL="9525" marR="9525" marT="9525" marB="0" anchor="ctr"/>
                </a:tc>
                <a:tc>
                  <a:txBody>
                    <a:bodyPr/>
                    <a:lstStyle/>
                    <a:p>
                      <a:pPr algn="ctr" fontAlgn="b"/>
                      <a:r>
                        <a:rPr lang="en-ZA" sz="1200" b="1" i="0" u="none" strike="noStrike" dirty="0">
                          <a:solidFill>
                            <a:srgbClr val="000000"/>
                          </a:solidFill>
                          <a:effectLst/>
                          <a:latin typeface="+mn-lt"/>
                        </a:rPr>
                        <a:t>54 493</a:t>
                      </a:r>
                    </a:p>
                  </a:txBody>
                  <a:tcPr marL="9525" marR="9525" marT="9525" marB="0" anchor="ctr"/>
                </a:tc>
                <a:extLst>
                  <a:ext uri="{0D108BD9-81ED-4DB2-BD59-A6C34878D82A}">
                    <a16:rowId xmlns:a16="http://schemas.microsoft.com/office/drawing/2014/main" xmlns="" val="10002"/>
                  </a:ext>
                </a:extLst>
              </a:tr>
              <a:tr h="336332">
                <a:tc>
                  <a:txBody>
                    <a:bodyPr/>
                    <a:lstStyle/>
                    <a:p>
                      <a:pPr algn="ctr" fontAlgn="ctr"/>
                      <a:r>
                        <a:rPr lang="en-ZA" sz="1200" b="0" i="0" u="none" strike="noStrike">
                          <a:solidFill>
                            <a:srgbClr val="000000"/>
                          </a:solidFill>
                          <a:effectLst/>
                          <a:latin typeface="+mn-lt"/>
                        </a:rPr>
                        <a:t>Gauteng</a:t>
                      </a:r>
                    </a:p>
                  </a:txBody>
                  <a:tcPr marL="85725" marR="9525" marT="9525" marB="0" anchor="ctr"/>
                </a:tc>
                <a:tc>
                  <a:txBody>
                    <a:bodyPr/>
                    <a:lstStyle/>
                    <a:p>
                      <a:pPr algn="ctr" fontAlgn="ctr"/>
                      <a:r>
                        <a:rPr lang="en-ZA" sz="1200" b="0" i="0" u="none" strike="noStrike">
                          <a:solidFill>
                            <a:srgbClr val="000000"/>
                          </a:solidFill>
                          <a:effectLst/>
                          <a:latin typeface="+mn-lt"/>
                        </a:rPr>
                        <a:t>182 486</a:t>
                      </a:r>
                    </a:p>
                  </a:txBody>
                  <a:tcPr marL="9525" marR="9525" marT="9525" marB="0" anchor="ctr"/>
                </a:tc>
                <a:tc>
                  <a:txBody>
                    <a:bodyPr/>
                    <a:lstStyle/>
                    <a:p>
                      <a:pPr algn="ctr" fontAlgn="ctr"/>
                      <a:r>
                        <a:rPr lang="en-ZA" sz="1200" b="0" i="0" u="none" strike="noStrike">
                          <a:solidFill>
                            <a:srgbClr val="000000"/>
                          </a:solidFill>
                          <a:effectLst/>
                          <a:latin typeface="+mn-lt"/>
                        </a:rPr>
                        <a:t>90</a:t>
                      </a:r>
                    </a:p>
                  </a:txBody>
                  <a:tcPr marL="9525" marR="9525" marT="9525" marB="0" anchor="ctr"/>
                </a:tc>
                <a:tc>
                  <a:txBody>
                    <a:bodyPr/>
                    <a:lstStyle/>
                    <a:p>
                      <a:pPr algn="ctr" fontAlgn="ctr"/>
                      <a:r>
                        <a:rPr lang="en-ZA" sz="1200" b="0" i="0" u="none" strike="noStrike">
                          <a:solidFill>
                            <a:srgbClr val="000000"/>
                          </a:solidFill>
                          <a:effectLst/>
                          <a:latin typeface="+mn-lt"/>
                        </a:rPr>
                        <a:t>6 209</a:t>
                      </a:r>
                    </a:p>
                  </a:txBody>
                  <a:tcPr marL="9525" marR="9525" marT="9525" marB="0" anchor="ctr"/>
                </a:tc>
                <a:tc>
                  <a:txBody>
                    <a:bodyPr/>
                    <a:lstStyle/>
                    <a:p>
                      <a:pPr algn="ctr" fontAlgn="ctr"/>
                      <a:r>
                        <a:rPr lang="en-ZA" sz="1200" b="0" i="0" u="none" strike="noStrike">
                          <a:solidFill>
                            <a:srgbClr val="000000"/>
                          </a:solidFill>
                          <a:effectLst/>
                          <a:latin typeface="+mn-lt"/>
                        </a:rPr>
                        <a:t>3</a:t>
                      </a:r>
                    </a:p>
                  </a:txBody>
                  <a:tcPr marL="9525" marR="9525" marT="9525" marB="0" anchor="ctr"/>
                </a:tc>
                <a:tc>
                  <a:txBody>
                    <a:bodyPr/>
                    <a:lstStyle/>
                    <a:p>
                      <a:pPr algn="ctr" fontAlgn="ctr"/>
                      <a:r>
                        <a:rPr lang="en-ZA" sz="1200" b="0" i="0" u="none" strike="noStrike">
                          <a:solidFill>
                            <a:srgbClr val="000000"/>
                          </a:solidFill>
                          <a:effectLst/>
                          <a:latin typeface="+mn-lt"/>
                        </a:rPr>
                        <a:t>1 940</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0" i="0" u="none" strike="noStrike" dirty="0">
                          <a:solidFill>
                            <a:srgbClr val="000000"/>
                          </a:solidFill>
                          <a:effectLst/>
                          <a:latin typeface="+mn-lt"/>
                        </a:rPr>
                        <a:t>11 624</a:t>
                      </a:r>
                    </a:p>
                  </a:txBody>
                  <a:tcPr marL="9525" marR="9525" marT="9525" marB="0" anchor="ctr"/>
                </a:tc>
                <a:tc>
                  <a:txBody>
                    <a:bodyPr/>
                    <a:lstStyle/>
                    <a:p>
                      <a:pPr algn="ctr" fontAlgn="ctr"/>
                      <a:r>
                        <a:rPr lang="en-ZA" sz="1200" b="0" i="0" u="none" strike="noStrike">
                          <a:solidFill>
                            <a:srgbClr val="000000"/>
                          </a:solidFill>
                          <a:effectLst/>
                          <a:latin typeface="+mn-lt"/>
                        </a:rPr>
                        <a:t>6</a:t>
                      </a:r>
                    </a:p>
                  </a:txBody>
                  <a:tcPr marL="9525" marR="9525" marT="9525" marB="0" anchor="ctr"/>
                </a:tc>
                <a:tc>
                  <a:txBody>
                    <a:bodyPr/>
                    <a:lstStyle/>
                    <a:p>
                      <a:pPr algn="ctr" fontAlgn="ctr"/>
                      <a:r>
                        <a:rPr lang="en-ZA" sz="1200" b="0" i="0" u="none" strike="noStrike">
                          <a:solidFill>
                            <a:srgbClr val="000000"/>
                          </a:solidFill>
                          <a:effectLst/>
                          <a:latin typeface="+mn-lt"/>
                        </a:rPr>
                        <a:t>15</a:t>
                      </a:r>
                    </a:p>
                  </a:txBody>
                  <a:tcPr marL="9525" marR="9525" marT="9525" marB="0" anchor="ctr"/>
                </a:tc>
                <a:tc>
                  <a:txBody>
                    <a:bodyPr/>
                    <a:lstStyle/>
                    <a:p>
                      <a:pPr algn="ctr" fontAlgn="b"/>
                      <a:r>
                        <a:rPr lang="en-ZA" sz="1200" b="0" i="0" u="none" strike="noStrike">
                          <a:solidFill>
                            <a:srgbClr val="000000"/>
                          </a:solidFill>
                          <a:effectLst/>
                          <a:latin typeface="+mn-lt"/>
                        </a:rPr>
                        <a:t>0</a:t>
                      </a:r>
                    </a:p>
                  </a:txBody>
                  <a:tcPr marL="9525" marR="9525" marT="9525" marB="0" anchor="ctr"/>
                </a:tc>
                <a:tc>
                  <a:txBody>
                    <a:bodyPr/>
                    <a:lstStyle/>
                    <a:p>
                      <a:pPr algn="ctr" fontAlgn="b"/>
                      <a:r>
                        <a:rPr lang="en-ZA" sz="1200" b="1" i="0" u="none" strike="noStrike" dirty="0">
                          <a:solidFill>
                            <a:srgbClr val="000000"/>
                          </a:solidFill>
                          <a:effectLst/>
                          <a:latin typeface="+mn-lt"/>
                        </a:rPr>
                        <a:t>202 274</a:t>
                      </a:r>
                    </a:p>
                  </a:txBody>
                  <a:tcPr marL="9525" marR="9525" marT="9525" marB="0" anchor="ctr"/>
                </a:tc>
                <a:extLst>
                  <a:ext uri="{0D108BD9-81ED-4DB2-BD59-A6C34878D82A}">
                    <a16:rowId xmlns:a16="http://schemas.microsoft.com/office/drawing/2014/main" xmlns="" val="10003"/>
                  </a:ext>
                </a:extLst>
              </a:tr>
              <a:tr h="534992">
                <a:tc>
                  <a:txBody>
                    <a:bodyPr/>
                    <a:lstStyle/>
                    <a:p>
                      <a:pPr algn="ctr" fontAlgn="ctr"/>
                      <a:r>
                        <a:rPr lang="en-ZA" sz="1200" b="0" i="0" u="none" strike="noStrike">
                          <a:solidFill>
                            <a:srgbClr val="000000"/>
                          </a:solidFill>
                          <a:effectLst/>
                          <a:latin typeface="+mn-lt"/>
                        </a:rPr>
                        <a:t>KwaZulu Natal</a:t>
                      </a:r>
                    </a:p>
                  </a:txBody>
                  <a:tcPr marL="85725" marR="9525" marT="9525" marB="0" anchor="ctr"/>
                </a:tc>
                <a:tc>
                  <a:txBody>
                    <a:bodyPr/>
                    <a:lstStyle/>
                    <a:p>
                      <a:pPr algn="ctr" fontAlgn="ctr"/>
                      <a:r>
                        <a:rPr lang="en-ZA" sz="1200" b="0" i="0" u="none" strike="noStrike">
                          <a:solidFill>
                            <a:srgbClr val="000000"/>
                          </a:solidFill>
                          <a:effectLst/>
                          <a:latin typeface="+mn-lt"/>
                        </a:rPr>
                        <a:t>117 211</a:t>
                      </a:r>
                    </a:p>
                  </a:txBody>
                  <a:tcPr marL="9525" marR="9525" marT="9525" marB="0" anchor="ctr"/>
                </a:tc>
                <a:tc>
                  <a:txBody>
                    <a:bodyPr/>
                    <a:lstStyle/>
                    <a:p>
                      <a:pPr algn="ctr" fontAlgn="ctr"/>
                      <a:r>
                        <a:rPr lang="en-ZA" sz="1200" b="0" i="0" u="none" strike="noStrike">
                          <a:solidFill>
                            <a:srgbClr val="000000"/>
                          </a:solidFill>
                          <a:effectLst/>
                          <a:latin typeface="+mn-lt"/>
                        </a:rPr>
                        <a:t>90</a:t>
                      </a:r>
                    </a:p>
                  </a:txBody>
                  <a:tcPr marL="9525" marR="9525" marT="9525" marB="0" anchor="ctr"/>
                </a:tc>
                <a:tc>
                  <a:txBody>
                    <a:bodyPr/>
                    <a:lstStyle/>
                    <a:p>
                      <a:pPr algn="ctr" fontAlgn="ctr"/>
                      <a:r>
                        <a:rPr lang="en-ZA" sz="1200" b="0" i="0" u="none" strike="noStrike">
                          <a:solidFill>
                            <a:srgbClr val="000000"/>
                          </a:solidFill>
                          <a:effectLst/>
                          <a:latin typeface="+mn-lt"/>
                        </a:rPr>
                        <a:t>2 526</a:t>
                      </a:r>
                    </a:p>
                  </a:txBody>
                  <a:tcPr marL="9525" marR="9525" marT="9525" marB="0" anchor="ctr"/>
                </a:tc>
                <a:tc>
                  <a:txBody>
                    <a:bodyPr/>
                    <a:lstStyle/>
                    <a:p>
                      <a:pPr algn="ctr" fontAlgn="ctr"/>
                      <a:r>
                        <a:rPr lang="en-ZA" sz="1200" b="0" i="0" u="none" strike="noStrike">
                          <a:solidFill>
                            <a:srgbClr val="000000"/>
                          </a:solidFill>
                          <a:effectLst/>
                          <a:latin typeface="+mn-lt"/>
                        </a:rPr>
                        <a:t>2</a:t>
                      </a:r>
                    </a:p>
                  </a:txBody>
                  <a:tcPr marL="9525" marR="9525" marT="9525" marB="0" anchor="ctr"/>
                </a:tc>
                <a:tc>
                  <a:txBody>
                    <a:bodyPr/>
                    <a:lstStyle/>
                    <a:p>
                      <a:pPr algn="ctr" fontAlgn="ctr"/>
                      <a:r>
                        <a:rPr lang="en-ZA" sz="1200" b="0" i="0" u="none" strike="noStrike">
                          <a:solidFill>
                            <a:srgbClr val="000000"/>
                          </a:solidFill>
                          <a:effectLst/>
                          <a:latin typeface="+mn-lt"/>
                        </a:rPr>
                        <a:t>7 406</a:t>
                      </a:r>
                    </a:p>
                  </a:txBody>
                  <a:tcPr marL="9525" marR="9525" marT="9525" marB="0" anchor="ctr"/>
                </a:tc>
                <a:tc>
                  <a:txBody>
                    <a:bodyPr/>
                    <a:lstStyle/>
                    <a:p>
                      <a:pPr algn="ctr" fontAlgn="ctr"/>
                      <a:r>
                        <a:rPr lang="en-ZA" sz="1200" b="0" i="0" u="none" strike="noStrike">
                          <a:solidFill>
                            <a:srgbClr val="000000"/>
                          </a:solidFill>
                          <a:effectLst/>
                          <a:latin typeface="+mn-lt"/>
                        </a:rPr>
                        <a:t>6</a:t>
                      </a:r>
                    </a:p>
                  </a:txBody>
                  <a:tcPr marL="9525" marR="9525" marT="9525" marB="0" anchor="ctr"/>
                </a:tc>
                <a:tc>
                  <a:txBody>
                    <a:bodyPr/>
                    <a:lstStyle/>
                    <a:p>
                      <a:pPr algn="ctr" fontAlgn="ctr"/>
                      <a:r>
                        <a:rPr lang="en-ZA" sz="1200" b="0" i="0" u="none" strike="noStrike">
                          <a:solidFill>
                            <a:srgbClr val="000000"/>
                          </a:solidFill>
                          <a:effectLst/>
                          <a:latin typeface="+mn-lt"/>
                        </a:rPr>
                        <a:t>2 707</a:t>
                      </a:r>
                    </a:p>
                  </a:txBody>
                  <a:tcPr marL="9525" marR="9525" marT="9525" marB="0" anchor="ctr"/>
                </a:tc>
                <a:tc>
                  <a:txBody>
                    <a:bodyPr/>
                    <a:lstStyle/>
                    <a:p>
                      <a:pPr algn="ctr" fontAlgn="ctr"/>
                      <a:r>
                        <a:rPr lang="en-ZA" sz="1200" b="0" i="0" u="none" strike="noStrike" dirty="0">
                          <a:solidFill>
                            <a:srgbClr val="000000"/>
                          </a:solidFill>
                          <a:effectLst/>
                          <a:latin typeface="+mn-lt"/>
                        </a:rPr>
                        <a:t>2</a:t>
                      </a:r>
                    </a:p>
                  </a:txBody>
                  <a:tcPr marL="9525" marR="9525" marT="9525" marB="0" anchor="ctr"/>
                </a:tc>
                <a:tc>
                  <a:txBody>
                    <a:bodyPr/>
                    <a:lstStyle/>
                    <a:p>
                      <a:pPr algn="ctr" fontAlgn="ctr"/>
                      <a:r>
                        <a:rPr lang="en-ZA" sz="1200" b="0" i="0" u="none" strike="noStrike" dirty="0">
                          <a:solidFill>
                            <a:srgbClr val="000000"/>
                          </a:solidFill>
                          <a:effectLst/>
                          <a:latin typeface="+mn-lt"/>
                        </a:rPr>
                        <a:t>10</a:t>
                      </a:r>
                    </a:p>
                  </a:txBody>
                  <a:tcPr marL="9525" marR="9525" marT="9525" marB="0" anchor="ctr"/>
                </a:tc>
                <a:tc>
                  <a:txBody>
                    <a:bodyPr/>
                    <a:lstStyle/>
                    <a:p>
                      <a:pPr algn="ctr" fontAlgn="b"/>
                      <a:r>
                        <a:rPr lang="en-ZA" sz="1200" b="0" i="0" u="none" strike="noStrike">
                          <a:solidFill>
                            <a:srgbClr val="000000"/>
                          </a:solidFill>
                          <a:effectLst/>
                          <a:latin typeface="+mn-lt"/>
                        </a:rPr>
                        <a:t>0</a:t>
                      </a:r>
                    </a:p>
                  </a:txBody>
                  <a:tcPr marL="9525" marR="9525" marT="9525" marB="0" anchor="ctr"/>
                </a:tc>
                <a:tc>
                  <a:txBody>
                    <a:bodyPr/>
                    <a:lstStyle/>
                    <a:p>
                      <a:pPr algn="ctr" fontAlgn="b"/>
                      <a:r>
                        <a:rPr lang="en-ZA" sz="1200" b="1" i="0" u="none" strike="noStrike" dirty="0">
                          <a:solidFill>
                            <a:srgbClr val="000000"/>
                          </a:solidFill>
                          <a:effectLst/>
                          <a:latin typeface="+mn-lt"/>
                        </a:rPr>
                        <a:t>129 860</a:t>
                      </a:r>
                    </a:p>
                  </a:txBody>
                  <a:tcPr marL="9525" marR="9525" marT="9525" marB="0" anchor="ctr"/>
                </a:tc>
                <a:extLst>
                  <a:ext uri="{0D108BD9-81ED-4DB2-BD59-A6C34878D82A}">
                    <a16:rowId xmlns:a16="http://schemas.microsoft.com/office/drawing/2014/main" xmlns="" val="10004"/>
                  </a:ext>
                </a:extLst>
              </a:tr>
              <a:tr h="336332">
                <a:tc>
                  <a:txBody>
                    <a:bodyPr/>
                    <a:lstStyle/>
                    <a:p>
                      <a:pPr algn="ctr" fontAlgn="ctr"/>
                      <a:r>
                        <a:rPr lang="en-ZA" sz="1200" b="0" i="0" u="none" strike="noStrike">
                          <a:solidFill>
                            <a:srgbClr val="000000"/>
                          </a:solidFill>
                          <a:effectLst/>
                          <a:latin typeface="+mn-lt"/>
                        </a:rPr>
                        <a:t>Limpopo</a:t>
                      </a:r>
                    </a:p>
                  </a:txBody>
                  <a:tcPr marL="85725" marR="9525" marT="9525" marB="0" anchor="ctr"/>
                </a:tc>
                <a:tc>
                  <a:txBody>
                    <a:bodyPr/>
                    <a:lstStyle/>
                    <a:p>
                      <a:pPr algn="ctr" fontAlgn="ctr"/>
                      <a:r>
                        <a:rPr lang="en-ZA" sz="1200" b="0" i="0" u="none" strike="noStrike">
                          <a:solidFill>
                            <a:srgbClr val="000000"/>
                          </a:solidFill>
                          <a:effectLst/>
                          <a:latin typeface="+mn-lt"/>
                        </a:rPr>
                        <a:t>69 167</a:t>
                      </a:r>
                    </a:p>
                  </a:txBody>
                  <a:tcPr marL="9525" marR="9525" marT="9525" marB="0" anchor="ctr"/>
                </a:tc>
                <a:tc>
                  <a:txBody>
                    <a:bodyPr/>
                    <a:lstStyle/>
                    <a:p>
                      <a:pPr algn="ctr" fontAlgn="ctr"/>
                      <a:r>
                        <a:rPr lang="en-ZA" sz="1200" b="0" i="0" u="none" strike="noStrike">
                          <a:solidFill>
                            <a:srgbClr val="000000"/>
                          </a:solidFill>
                          <a:effectLst/>
                          <a:latin typeface="+mn-lt"/>
                        </a:rPr>
                        <a:t>99</a:t>
                      </a:r>
                    </a:p>
                  </a:txBody>
                  <a:tcPr marL="9525" marR="9525" marT="9525" marB="0" anchor="ctr"/>
                </a:tc>
                <a:tc>
                  <a:txBody>
                    <a:bodyPr/>
                    <a:lstStyle/>
                    <a:p>
                      <a:pPr algn="ctr" fontAlgn="ctr"/>
                      <a:r>
                        <a:rPr lang="en-ZA" sz="1200" b="0" i="0" u="none" strike="noStrike">
                          <a:solidFill>
                            <a:srgbClr val="000000"/>
                          </a:solidFill>
                          <a:effectLst/>
                          <a:latin typeface="+mn-lt"/>
                        </a:rPr>
                        <a:t>276</a:t>
                      </a:r>
                    </a:p>
                  </a:txBody>
                  <a:tcPr marL="9525" marR="9525" marT="9525" marB="0" anchor="ctr"/>
                </a:tc>
                <a:tc>
                  <a:txBody>
                    <a:bodyPr/>
                    <a:lstStyle/>
                    <a:p>
                      <a:pPr algn="ctr" fontAlgn="ctr"/>
                      <a:r>
                        <a:rPr lang="en-ZA" sz="1200" b="0" i="0" u="none" strike="noStrike" dirty="0">
                          <a:solidFill>
                            <a:srgbClr val="000000"/>
                          </a:solidFill>
                          <a:effectLst/>
                          <a:latin typeface="+mn-lt"/>
                        </a:rPr>
                        <a:t>0</a:t>
                      </a:r>
                    </a:p>
                  </a:txBody>
                  <a:tcPr marL="9525" marR="9525" marT="9525" marB="0" anchor="ctr"/>
                </a:tc>
                <a:tc>
                  <a:txBody>
                    <a:bodyPr/>
                    <a:lstStyle/>
                    <a:p>
                      <a:pPr algn="ctr" fontAlgn="ctr"/>
                      <a:r>
                        <a:rPr lang="en-ZA" sz="1200" b="0" i="0" u="none" strike="noStrike">
                          <a:solidFill>
                            <a:srgbClr val="000000"/>
                          </a:solidFill>
                          <a:effectLst/>
                          <a:latin typeface="+mn-lt"/>
                        </a:rPr>
                        <a:t>58</a:t>
                      </a:r>
                    </a:p>
                  </a:txBody>
                  <a:tcPr marL="9525" marR="9525" marT="9525" marB="0" anchor="ctr"/>
                </a:tc>
                <a:tc>
                  <a:txBody>
                    <a:bodyPr/>
                    <a:lstStyle/>
                    <a:p>
                      <a:pPr algn="ctr" fontAlgn="ctr"/>
                      <a:r>
                        <a:rPr lang="en-ZA" sz="1200" b="0" i="0" u="none" strike="noStrike">
                          <a:solidFill>
                            <a:srgbClr val="000000"/>
                          </a:solidFill>
                          <a:effectLst/>
                          <a:latin typeface="+mn-lt"/>
                        </a:rPr>
                        <a:t>0</a:t>
                      </a:r>
                    </a:p>
                  </a:txBody>
                  <a:tcPr marL="9525" marR="9525" marT="9525" marB="0" anchor="ctr"/>
                </a:tc>
                <a:tc>
                  <a:txBody>
                    <a:bodyPr/>
                    <a:lstStyle/>
                    <a:p>
                      <a:pPr algn="ctr" fontAlgn="ctr"/>
                      <a:r>
                        <a:rPr lang="en-ZA" sz="1200" b="0" i="0" u="none" strike="noStrike">
                          <a:solidFill>
                            <a:srgbClr val="000000"/>
                          </a:solidFill>
                          <a:effectLst/>
                          <a:latin typeface="+mn-lt"/>
                        </a:rPr>
                        <a:t>709</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b"/>
                      <a:r>
                        <a:rPr lang="en-ZA" sz="1200" b="0" i="0" u="none" strike="noStrike" dirty="0">
                          <a:solidFill>
                            <a:srgbClr val="000000"/>
                          </a:solidFill>
                          <a:effectLst/>
                          <a:latin typeface="+mn-lt"/>
                        </a:rPr>
                        <a:t>0</a:t>
                      </a:r>
                    </a:p>
                  </a:txBody>
                  <a:tcPr marL="9525" marR="9525" marT="9525" marB="0" anchor="ctr"/>
                </a:tc>
                <a:tc>
                  <a:txBody>
                    <a:bodyPr/>
                    <a:lstStyle/>
                    <a:p>
                      <a:pPr algn="ctr" fontAlgn="b"/>
                      <a:r>
                        <a:rPr lang="en-ZA" sz="1200" b="1" i="0" u="none" strike="noStrike" dirty="0">
                          <a:solidFill>
                            <a:srgbClr val="000000"/>
                          </a:solidFill>
                          <a:effectLst/>
                          <a:latin typeface="+mn-lt"/>
                        </a:rPr>
                        <a:t>70 211</a:t>
                      </a:r>
                    </a:p>
                  </a:txBody>
                  <a:tcPr marL="9525" marR="9525" marT="9525" marB="0" anchor="ctr"/>
                </a:tc>
                <a:extLst>
                  <a:ext uri="{0D108BD9-81ED-4DB2-BD59-A6C34878D82A}">
                    <a16:rowId xmlns:a16="http://schemas.microsoft.com/office/drawing/2014/main" xmlns="" val="10005"/>
                  </a:ext>
                </a:extLst>
              </a:tr>
              <a:tr h="406150">
                <a:tc>
                  <a:txBody>
                    <a:bodyPr/>
                    <a:lstStyle/>
                    <a:p>
                      <a:pPr algn="ctr" fontAlgn="ctr"/>
                      <a:r>
                        <a:rPr lang="en-ZA" sz="1200" b="0" i="0" u="none" strike="noStrike">
                          <a:solidFill>
                            <a:srgbClr val="000000"/>
                          </a:solidFill>
                          <a:effectLst/>
                          <a:latin typeface="+mn-lt"/>
                        </a:rPr>
                        <a:t>Mpumalanga</a:t>
                      </a:r>
                    </a:p>
                  </a:txBody>
                  <a:tcPr marL="85725" marR="9525" marT="9525" marB="0" anchor="ctr"/>
                </a:tc>
                <a:tc>
                  <a:txBody>
                    <a:bodyPr/>
                    <a:lstStyle/>
                    <a:p>
                      <a:pPr algn="ctr" fontAlgn="ctr"/>
                      <a:r>
                        <a:rPr lang="en-ZA" sz="1200" b="0" i="0" u="none" strike="noStrike">
                          <a:solidFill>
                            <a:srgbClr val="000000"/>
                          </a:solidFill>
                          <a:effectLst/>
                          <a:latin typeface="+mn-lt"/>
                        </a:rPr>
                        <a:t>67 051</a:t>
                      </a:r>
                    </a:p>
                  </a:txBody>
                  <a:tcPr marL="9525" marR="9525" marT="9525" marB="0" anchor="ctr"/>
                </a:tc>
                <a:tc>
                  <a:txBody>
                    <a:bodyPr/>
                    <a:lstStyle/>
                    <a:p>
                      <a:pPr algn="ctr" fontAlgn="ctr"/>
                      <a:r>
                        <a:rPr lang="en-ZA" sz="1200" b="0" i="0" u="none" strike="noStrike">
                          <a:solidFill>
                            <a:srgbClr val="000000"/>
                          </a:solidFill>
                          <a:effectLst/>
                          <a:latin typeface="+mn-lt"/>
                        </a:rPr>
                        <a:t>97</a:t>
                      </a:r>
                    </a:p>
                  </a:txBody>
                  <a:tcPr marL="9525" marR="9525" marT="9525" marB="0" anchor="ctr"/>
                </a:tc>
                <a:tc>
                  <a:txBody>
                    <a:bodyPr/>
                    <a:lstStyle/>
                    <a:p>
                      <a:pPr algn="ctr" fontAlgn="ctr"/>
                      <a:r>
                        <a:rPr lang="en-ZA" sz="1200" b="0" i="0" u="none" strike="noStrike">
                          <a:solidFill>
                            <a:srgbClr val="000000"/>
                          </a:solidFill>
                          <a:effectLst/>
                          <a:latin typeface="+mn-lt"/>
                        </a:rPr>
                        <a:t>486</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0" i="0" u="none" strike="noStrike">
                          <a:solidFill>
                            <a:srgbClr val="000000"/>
                          </a:solidFill>
                          <a:effectLst/>
                          <a:latin typeface="+mn-lt"/>
                        </a:rPr>
                        <a:t>97</a:t>
                      </a:r>
                    </a:p>
                  </a:txBody>
                  <a:tcPr marL="9525" marR="9525" marT="9525" marB="0" anchor="ctr"/>
                </a:tc>
                <a:tc>
                  <a:txBody>
                    <a:bodyPr/>
                    <a:lstStyle/>
                    <a:p>
                      <a:pPr algn="ctr" fontAlgn="ctr"/>
                      <a:r>
                        <a:rPr lang="en-ZA" sz="1200" b="0" i="0" u="none" strike="noStrike">
                          <a:solidFill>
                            <a:srgbClr val="000000"/>
                          </a:solidFill>
                          <a:effectLst/>
                          <a:latin typeface="+mn-lt"/>
                        </a:rPr>
                        <a:t>0</a:t>
                      </a:r>
                    </a:p>
                  </a:txBody>
                  <a:tcPr marL="9525" marR="9525" marT="9525" marB="0" anchor="ctr"/>
                </a:tc>
                <a:tc>
                  <a:txBody>
                    <a:bodyPr/>
                    <a:lstStyle/>
                    <a:p>
                      <a:pPr algn="ctr" fontAlgn="ctr"/>
                      <a:r>
                        <a:rPr lang="en-ZA" sz="1200" b="0" i="0" u="none" strike="noStrike">
                          <a:solidFill>
                            <a:srgbClr val="000000"/>
                          </a:solidFill>
                          <a:effectLst/>
                          <a:latin typeface="+mn-lt"/>
                        </a:rPr>
                        <a:t>1 616</a:t>
                      </a:r>
                    </a:p>
                  </a:txBody>
                  <a:tcPr marL="9525" marR="9525" marT="9525" marB="0" anchor="ctr"/>
                </a:tc>
                <a:tc>
                  <a:txBody>
                    <a:bodyPr/>
                    <a:lstStyle/>
                    <a:p>
                      <a:pPr algn="ctr" fontAlgn="ctr"/>
                      <a:r>
                        <a:rPr lang="en-ZA" sz="1200" b="0" i="0" u="none" strike="noStrike">
                          <a:solidFill>
                            <a:srgbClr val="000000"/>
                          </a:solidFill>
                          <a:effectLst/>
                          <a:latin typeface="+mn-lt"/>
                        </a:rPr>
                        <a:t>2</a:t>
                      </a:r>
                    </a:p>
                  </a:txBody>
                  <a:tcPr marL="9525" marR="9525" marT="9525" marB="0" anchor="ctr"/>
                </a:tc>
                <a:tc>
                  <a:txBody>
                    <a:bodyPr/>
                    <a:lstStyle/>
                    <a:p>
                      <a:pPr algn="ctr" fontAlgn="ctr"/>
                      <a:r>
                        <a:rPr lang="en-ZA" sz="1200" b="0" i="0" u="none" strike="noStrike">
                          <a:solidFill>
                            <a:srgbClr val="000000"/>
                          </a:solidFill>
                          <a:effectLst/>
                          <a:latin typeface="+mn-lt"/>
                        </a:rPr>
                        <a:t>3</a:t>
                      </a:r>
                    </a:p>
                  </a:txBody>
                  <a:tcPr marL="9525" marR="9525" marT="9525" marB="0" anchor="ctr"/>
                </a:tc>
                <a:tc>
                  <a:txBody>
                    <a:bodyPr/>
                    <a:lstStyle/>
                    <a:p>
                      <a:pPr algn="ctr" fontAlgn="b"/>
                      <a:r>
                        <a:rPr lang="en-ZA" sz="1200" b="0" i="0" u="none" strike="noStrike" dirty="0">
                          <a:solidFill>
                            <a:srgbClr val="000000"/>
                          </a:solidFill>
                          <a:effectLst/>
                          <a:latin typeface="+mn-lt"/>
                        </a:rPr>
                        <a:t>0</a:t>
                      </a:r>
                    </a:p>
                  </a:txBody>
                  <a:tcPr marL="9525" marR="9525" marT="9525" marB="0" anchor="ctr"/>
                </a:tc>
                <a:tc>
                  <a:txBody>
                    <a:bodyPr/>
                    <a:lstStyle/>
                    <a:p>
                      <a:pPr algn="ctr" fontAlgn="b"/>
                      <a:r>
                        <a:rPr lang="en-ZA" sz="1200" b="1" i="0" u="none" strike="noStrike" dirty="0">
                          <a:solidFill>
                            <a:srgbClr val="000000"/>
                          </a:solidFill>
                          <a:effectLst/>
                          <a:latin typeface="+mn-lt"/>
                        </a:rPr>
                        <a:t>69 253</a:t>
                      </a:r>
                    </a:p>
                  </a:txBody>
                  <a:tcPr marL="9525" marR="9525" marT="9525" marB="0" anchor="ctr"/>
                </a:tc>
                <a:extLst>
                  <a:ext uri="{0D108BD9-81ED-4DB2-BD59-A6C34878D82A}">
                    <a16:rowId xmlns:a16="http://schemas.microsoft.com/office/drawing/2014/main" xmlns="" val="10006"/>
                  </a:ext>
                </a:extLst>
              </a:tr>
              <a:tr h="534992">
                <a:tc>
                  <a:txBody>
                    <a:bodyPr/>
                    <a:lstStyle/>
                    <a:p>
                      <a:pPr algn="ctr" fontAlgn="ctr"/>
                      <a:r>
                        <a:rPr lang="en-ZA" sz="1200" b="0" i="0" u="none" strike="noStrike">
                          <a:solidFill>
                            <a:srgbClr val="000000"/>
                          </a:solidFill>
                          <a:effectLst/>
                          <a:latin typeface="+mn-lt"/>
                        </a:rPr>
                        <a:t>North West</a:t>
                      </a:r>
                    </a:p>
                  </a:txBody>
                  <a:tcPr marL="85725" marR="9525" marT="9525" marB="0" anchor="ctr"/>
                </a:tc>
                <a:tc>
                  <a:txBody>
                    <a:bodyPr/>
                    <a:lstStyle/>
                    <a:p>
                      <a:pPr algn="ctr" fontAlgn="ctr"/>
                      <a:r>
                        <a:rPr lang="en-ZA" sz="1200" b="0" i="0" u="none" strike="noStrike">
                          <a:solidFill>
                            <a:srgbClr val="000000"/>
                          </a:solidFill>
                          <a:effectLst/>
                          <a:latin typeface="+mn-lt"/>
                        </a:rPr>
                        <a:t>43 528</a:t>
                      </a:r>
                    </a:p>
                  </a:txBody>
                  <a:tcPr marL="9525" marR="9525" marT="9525" marB="0" anchor="ctr"/>
                </a:tc>
                <a:tc>
                  <a:txBody>
                    <a:bodyPr/>
                    <a:lstStyle/>
                    <a:p>
                      <a:pPr algn="ctr" fontAlgn="ctr"/>
                      <a:r>
                        <a:rPr lang="en-ZA" sz="1200" b="0" i="0" u="none" strike="noStrike">
                          <a:solidFill>
                            <a:srgbClr val="000000"/>
                          </a:solidFill>
                          <a:effectLst/>
                          <a:latin typeface="+mn-lt"/>
                        </a:rPr>
                        <a:t>95</a:t>
                      </a:r>
                    </a:p>
                  </a:txBody>
                  <a:tcPr marL="9525" marR="9525" marT="9525" marB="0" anchor="ctr"/>
                </a:tc>
                <a:tc>
                  <a:txBody>
                    <a:bodyPr/>
                    <a:lstStyle/>
                    <a:p>
                      <a:pPr algn="ctr" fontAlgn="ctr"/>
                      <a:r>
                        <a:rPr lang="en-ZA" sz="1200" b="0" i="0" u="none" strike="noStrike">
                          <a:solidFill>
                            <a:srgbClr val="000000"/>
                          </a:solidFill>
                          <a:effectLst/>
                          <a:latin typeface="+mn-lt"/>
                        </a:rPr>
                        <a:t>810</a:t>
                      </a:r>
                    </a:p>
                  </a:txBody>
                  <a:tcPr marL="9525" marR="9525" marT="9525" marB="0" anchor="ctr"/>
                </a:tc>
                <a:tc>
                  <a:txBody>
                    <a:bodyPr/>
                    <a:lstStyle/>
                    <a:p>
                      <a:pPr algn="ctr" fontAlgn="ctr"/>
                      <a:r>
                        <a:rPr lang="en-ZA" sz="1200" b="0" i="0" u="none" strike="noStrike">
                          <a:solidFill>
                            <a:srgbClr val="000000"/>
                          </a:solidFill>
                          <a:effectLst/>
                          <a:latin typeface="+mn-lt"/>
                        </a:rPr>
                        <a:t>2</a:t>
                      </a:r>
                    </a:p>
                  </a:txBody>
                  <a:tcPr marL="9525" marR="9525" marT="9525" marB="0" anchor="ctr"/>
                </a:tc>
                <a:tc>
                  <a:txBody>
                    <a:bodyPr/>
                    <a:lstStyle/>
                    <a:p>
                      <a:pPr algn="ctr" fontAlgn="ctr"/>
                      <a:r>
                        <a:rPr lang="en-ZA" sz="1200" b="0" i="0" u="none" strike="noStrike">
                          <a:solidFill>
                            <a:srgbClr val="000000"/>
                          </a:solidFill>
                          <a:effectLst/>
                          <a:latin typeface="+mn-lt"/>
                        </a:rPr>
                        <a:t>70</a:t>
                      </a:r>
                    </a:p>
                  </a:txBody>
                  <a:tcPr marL="9525" marR="9525" marT="9525" marB="0" anchor="ctr"/>
                </a:tc>
                <a:tc>
                  <a:txBody>
                    <a:bodyPr/>
                    <a:lstStyle/>
                    <a:p>
                      <a:pPr algn="ctr" fontAlgn="ctr"/>
                      <a:r>
                        <a:rPr lang="en-ZA" sz="1200" b="0" i="0" u="none" strike="noStrike">
                          <a:solidFill>
                            <a:srgbClr val="000000"/>
                          </a:solidFill>
                          <a:effectLst/>
                          <a:latin typeface="+mn-lt"/>
                        </a:rPr>
                        <a:t>0</a:t>
                      </a:r>
                    </a:p>
                  </a:txBody>
                  <a:tcPr marL="9525" marR="9525" marT="9525" marB="0" anchor="ctr"/>
                </a:tc>
                <a:tc>
                  <a:txBody>
                    <a:bodyPr/>
                    <a:lstStyle/>
                    <a:p>
                      <a:pPr algn="ctr" fontAlgn="ctr"/>
                      <a:r>
                        <a:rPr lang="en-ZA" sz="1200" b="0" i="0" u="none" strike="noStrike">
                          <a:solidFill>
                            <a:srgbClr val="000000"/>
                          </a:solidFill>
                          <a:effectLst/>
                          <a:latin typeface="+mn-lt"/>
                        </a:rPr>
                        <a:t>1 218</a:t>
                      </a:r>
                    </a:p>
                  </a:txBody>
                  <a:tcPr marL="9525" marR="9525" marT="9525" marB="0" anchor="ctr"/>
                </a:tc>
                <a:tc>
                  <a:txBody>
                    <a:bodyPr/>
                    <a:lstStyle/>
                    <a:p>
                      <a:pPr algn="ctr" fontAlgn="ctr"/>
                      <a:r>
                        <a:rPr lang="en-ZA" sz="1200" b="0" i="0" u="none" strike="noStrike">
                          <a:solidFill>
                            <a:srgbClr val="000000"/>
                          </a:solidFill>
                          <a:effectLst/>
                          <a:latin typeface="+mn-lt"/>
                        </a:rPr>
                        <a:t>3</a:t>
                      </a:r>
                    </a:p>
                  </a:txBody>
                  <a:tcPr marL="9525" marR="9525" marT="9525" marB="0" anchor="ctr"/>
                </a:tc>
                <a:tc>
                  <a:txBody>
                    <a:bodyPr/>
                    <a:lstStyle/>
                    <a:p>
                      <a:pPr algn="ctr" fontAlgn="ctr"/>
                      <a:r>
                        <a:rPr lang="en-ZA" sz="1200" b="0" i="0" u="none" strike="noStrike">
                          <a:solidFill>
                            <a:srgbClr val="000000"/>
                          </a:solidFill>
                          <a:effectLst/>
                          <a:latin typeface="+mn-lt"/>
                        </a:rPr>
                        <a:t>4</a:t>
                      </a:r>
                    </a:p>
                  </a:txBody>
                  <a:tcPr marL="9525" marR="9525" marT="9525" marB="0" anchor="ctr"/>
                </a:tc>
                <a:tc>
                  <a:txBody>
                    <a:bodyPr/>
                    <a:lstStyle/>
                    <a:p>
                      <a:pPr algn="ctr" fontAlgn="b"/>
                      <a:r>
                        <a:rPr lang="en-ZA" sz="1200" b="0" i="0" u="none" strike="noStrike">
                          <a:solidFill>
                            <a:srgbClr val="000000"/>
                          </a:solidFill>
                          <a:effectLst/>
                          <a:latin typeface="+mn-lt"/>
                        </a:rPr>
                        <a:t>0</a:t>
                      </a:r>
                    </a:p>
                  </a:txBody>
                  <a:tcPr marL="9525" marR="9525" marT="9525" marB="0" anchor="ctr"/>
                </a:tc>
                <a:tc>
                  <a:txBody>
                    <a:bodyPr/>
                    <a:lstStyle/>
                    <a:p>
                      <a:pPr algn="ctr" fontAlgn="b"/>
                      <a:r>
                        <a:rPr lang="en-ZA" sz="1200" b="1" i="0" u="none" strike="noStrike" dirty="0">
                          <a:solidFill>
                            <a:srgbClr val="000000"/>
                          </a:solidFill>
                          <a:effectLst/>
                          <a:latin typeface="+mn-lt"/>
                        </a:rPr>
                        <a:t>45 630</a:t>
                      </a:r>
                    </a:p>
                  </a:txBody>
                  <a:tcPr marL="9525" marR="9525" marT="9525" marB="0" anchor="ctr"/>
                </a:tc>
                <a:extLst>
                  <a:ext uri="{0D108BD9-81ED-4DB2-BD59-A6C34878D82A}">
                    <a16:rowId xmlns:a16="http://schemas.microsoft.com/office/drawing/2014/main" xmlns="" val="10007"/>
                  </a:ext>
                </a:extLst>
              </a:tr>
              <a:tr h="406150">
                <a:tc>
                  <a:txBody>
                    <a:bodyPr/>
                    <a:lstStyle/>
                    <a:p>
                      <a:pPr algn="ctr" fontAlgn="ctr"/>
                      <a:r>
                        <a:rPr lang="en-ZA" sz="1200" b="0" i="0" u="none" strike="noStrike">
                          <a:solidFill>
                            <a:srgbClr val="000000"/>
                          </a:solidFill>
                          <a:effectLst/>
                          <a:latin typeface="+mn-lt"/>
                        </a:rPr>
                        <a:t>Northern Cape</a:t>
                      </a:r>
                    </a:p>
                  </a:txBody>
                  <a:tcPr marL="85725" marR="9525" marT="9525" marB="0" anchor="ctr"/>
                </a:tc>
                <a:tc>
                  <a:txBody>
                    <a:bodyPr/>
                    <a:lstStyle/>
                    <a:p>
                      <a:pPr algn="ctr" fontAlgn="ctr"/>
                      <a:r>
                        <a:rPr lang="en-ZA" sz="1200" b="0" i="0" u="none" strike="noStrike">
                          <a:solidFill>
                            <a:srgbClr val="000000"/>
                          </a:solidFill>
                          <a:effectLst/>
                          <a:latin typeface="+mn-lt"/>
                        </a:rPr>
                        <a:t>13 142</a:t>
                      </a:r>
                    </a:p>
                  </a:txBody>
                  <a:tcPr marL="9525" marR="9525" marT="9525" marB="0" anchor="ctr"/>
                </a:tc>
                <a:tc>
                  <a:txBody>
                    <a:bodyPr/>
                    <a:lstStyle/>
                    <a:p>
                      <a:pPr algn="ctr" fontAlgn="ctr"/>
                      <a:r>
                        <a:rPr lang="en-ZA" sz="1200" b="0" i="0" u="none" strike="noStrike">
                          <a:solidFill>
                            <a:srgbClr val="000000"/>
                          </a:solidFill>
                          <a:effectLst/>
                          <a:latin typeface="+mn-lt"/>
                        </a:rPr>
                        <a:t>52</a:t>
                      </a:r>
                    </a:p>
                  </a:txBody>
                  <a:tcPr marL="9525" marR="9525" marT="9525" marB="0" anchor="ctr"/>
                </a:tc>
                <a:tc>
                  <a:txBody>
                    <a:bodyPr/>
                    <a:lstStyle/>
                    <a:p>
                      <a:pPr algn="ctr" fontAlgn="ctr"/>
                      <a:r>
                        <a:rPr lang="en-ZA" sz="1200" b="0" i="0" u="none" strike="noStrike">
                          <a:solidFill>
                            <a:srgbClr val="000000"/>
                          </a:solidFill>
                          <a:effectLst/>
                          <a:latin typeface="+mn-lt"/>
                        </a:rPr>
                        <a:t>11 245</a:t>
                      </a:r>
                    </a:p>
                  </a:txBody>
                  <a:tcPr marL="9525" marR="9525" marT="9525" marB="0" anchor="ctr"/>
                </a:tc>
                <a:tc>
                  <a:txBody>
                    <a:bodyPr/>
                    <a:lstStyle/>
                    <a:p>
                      <a:pPr algn="ctr" fontAlgn="ctr"/>
                      <a:r>
                        <a:rPr lang="en-ZA" sz="1200" b="0" i="0" u="none" strike="noStrike">
                          <a:solidFill>
                            <a:srgbClr val="000000"/>
                          </a:solidFill>
                          <a:effectLst/>
                          <a:latin typeface="+mn-lt"/>
                        </a:rPr>
                        <a:t>44</a:t>
                      </a:r>
                    </a:p>
                  </a:txBody>
                  <a:tcPr marL="9525" marR="9525" marT="9525" marB="0" anchor="ctr"/>
                </a:tc>
                <a:tc>
                  <a:txBody>
                    <a:bodyPr/>
                    <a:lstStyle/>
                    <a:p>
                      <a:pPr algn="ctr" fontAlgn="ctr"/>
                      <a:r>
                        <a:rPr lang="en-ZA" sz="1200" b="0" i="0" u="none" strike="noStrike">
                          <a:solidFill>
                            <a:srgbClr val="000000"/>
                          </a:solidFill>
                          <a:effectLst/>
                          <a:latin typeface="+mn-lt"/>
                        </a:rPr>
                        <a:t>59</a:t>
                      </a:r>
                    </a:p>
                  </a:txBody>
                  <a:tcPr marL="9525" marR="9525" marT="9525" marB="0" anchor="ctr"/>
                </a:tc>
                <a:tc>
                  <a:txBody>
                    <a:bodyPr/>
                    <a:lstStyle/>
                    <a:p>
                      <a:pPr algn="ctr" fontAlgn="ctr"/>
                      <a:r>
                        <a:rPr lang="en-ZA" sz="1200" b="0" i="0" u="none" strike="noStrike">
                          <a:solidFill>
                            <a:srgbClr val="000000"/>
                          </a:solidFill>
                          <a:effectLst/>
                          <a:latin typeface="+mn-lt"/>
                        </a:rPr>
                        <a:t>0</a:t>
                      </a:r>
                    </a:p>
                  </a:txBody>
                  <a:tcPr marL="9525" marR="9525" marT="9525" marB="0" anchor="ctr"/>
                </a:tc>
                <a:tc>
                  <a:txBody>
                    <a:bodyPr/>
                    <a:lstStyle/>
                    <a:p>
                      <a:pPr algn="ctr" fontAlgn="ctr"/>
                      <a:r>
                        <a:rPr lang="en-ZA" sz="1200" b="0" i="0" u="none" strike="noStrike">
                          <a:solidFill>
                            <a:srgbClr val="000000"/>
                          </a:solidFill>
                          <a:effectLst/>
                          <a:latin typeface="+mn-lt"/>
                        </a:rPr>
                        <a:t>945</a:t>
                      </a:r>
                    </a:p>
                  </a:txBody>
                  <a:tcPr marL="9525" marR="9525" marT="9525" marB="0" anchor="ctr"/>
                </a:tc>
                <a:tc>
                  <a:txBody>
                    <a:bodyPr/>
                    <a:lstStyle/>
                    <a:p>
                      <a:pPr algn="ctr" fontAlgn="ctr"/>
                      <a:r>
                        <a:rPr lang="en-ZA" sz="1200" b="0" i="0" u="none" strike="noStrike">
                          <a:solidFill>
                            <a:srgbClr val="000000"/>
                          </a:solidFill>
                          <a:effectLst/>
                          <a:latin typeface="+mn-lt"/>
                        </a:rPr>
                        <a:t>4</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b"/>
                      <a:r>
                        <a:rPr lang="en-ZA" sz="1200" b="0" i="0" u="none" strike="noStrike">
                          <a:solidFill>
                            <a:srgbClr val="000000"/>
                          </a:solidFill>
                          <a:effectLst/>
                          <a:latin typeface="+mn-lt"/>
                        </a:rPr>
                        <a:t>0</a:t>
                      </a:r>
                    </a:p>
                  </a:txBody>
                  <a:tcPr marL="9525" marR="9525" marT="9525" marB="0" anchor="ctr"/>
                </a:tc>
                <a:tc>
                  <a:txBody>
                    <a:bodyPr/>
                    <a:lstStyle/>
                    <a:p>
                      <a:pPr algn="ctr" fontAlgn="b"/>
                      <a:r>
                        <a:rPr lang="en-ZA" sz="1200" b="1" i="0" u="none" strike="noStrike" dirty="0">
                          <a:solidFill>
                            <a:srgbClr val="000000"/>
                          </a:solidFill>
                          <a:effectLst/>
                          <a:latin typeface="+mn-lt"/>
                        </a:rPr>
                        <a:t>25 392</a:t>
                      </a:r>
                    </a:p>
                  </a:txBody>
                  <a:tcPr marL="9525" marR="9525" marT="9525" marB="0" anchor="ctr"/>
                </a:tc>
                <a:extLst>
                  <a:ext uri="{0D108BD9-81ED-4DB2-BD59-A6C34878D82A}">
                    <a16:rowId xmlns:a16="http://schemas.microsoft.com/office/drawing/2014/main" xmlns="" val="10008"/>
                  </a:ext>
                </a:extLst>
              </a:tr>
              <a:tr h="534992">
                <a:tc>
                  <a:txBody>
                    <a:bodyPr/>
                    <a:lstStyle/>
                    <a:p>
                      <a:pPr algn="ctr" fontAlgn="ctr"/>
                      <a:r>
                        <a:rPr lang="en-ZA" sz="1200" b="0" i="0" u="none" strike="noStrike">
                          <a:solidFill>
                            <a:srgbClr val="000000"/>
                          </a:solidFill>
                          <a:effectLst/>
                          <a:latin typeface="+mn-lt"/>
                        </a:rPr>
                        <a:t>Western Cape</a:t>
                      </a:r>
                    </a:p>
                  </a:txBody>
                  <a:tcPr marL="85725" marR="9525" marT="9525" marB="0" anchor="ctr"/>
                </a:tc>
                <a:tc>
                  <a:txBody>
                    <a:bodyPr/>
                    <a:lstStyle/>
                    <a:p>
                      <a:pPr algn="ctr" fontAlgn="ctr"/>
                      <a:r>
                        <a:rPr lang="en-ZA" sz="1200" b="0" i="0" u="none" strike="noStrike">
                          <a:solidFill>
                            <a:srgbClr val="000000"/>
                          </a:solidFill>
                          <a:effectLst/>
                          <a:latin typeface="+mn-lt"/>
                        </a:rPr>
                        <a:t>41 222</a:t>
                      </a:r>
                    </a:p>
                  </a:txBody>
                  <a:tcPr marL="9525" marR="9525" marT="9525" marB="0" anchor="ctr"/>
                </a:tc>
                <a:tc>
                  <a:txBody>
                    <a:bodyPr/>
                    <a:lstStyle/>
                    <a:p>
                      <a:pPr algn="ctr" fontAlgn="ctr"/>
                      <a:r>
                        <a:rPr lang="en-ZA" sz="1200" b="0" i="0" u="none" strike="noStrike">
                          <a:solidFill>
                            <a:srgbClr val="000000"/>
                          </a:solidFill>
                          <a:effectLst/>
                          <a:latin typeface="+mn-lt"/>
                        </a:rPr>
                        <a:t>43</a:t>
                      </a:r>
                    </a:p>
                  </a:txBody>
                  <a:tcPr marL="9525" marR="9525" marT="9525" marB="0" anchor="ctr"/>
                </a:tc>
                <a:tc>
                  <a:txBody>
                    <a:bodyPr/>
                    <a:lstStyle/>
                    <a:p>
                      <a:pPr algn="ctr" fontAlgn="ctr"/>
                      <a:r>
                        <a:rPr lang="en-ZA" sz="1200" b="0" i="0" u="none" strike="noStrike">
                          <a:solidFill>
                            <a:srgbClr val="000000"/>
                          </a:solidFill>
                          <a:effectLst/>
                          <a:latin typeface="+mn-lt"/>
                        </a:rPr>
                        <a:t>48 533</a:t>
                      </a:r>
                    </a:p>
                  </a:txBody>
                  <a:tcPr marL="9525" marR="9525" marT="9525" marB="0" anchor="ctr"/>
                </a:tc>
                <a:tc>
                  <a:txBody>
                    <a:bodyPr/>
                    <a:lstStyle/>
                    <a:p>
                      <a:pPr algn="ctr" fontAlgn="ctr"/>
                      <a:r>
                        <a:rPr lang="en-ZA" sz="1200" b="0" i="0" u="none" strike="noStrike">
                          <a:solidFill>
                            <a:srgbClr val="000000"/>
                          </a:solidFill>
                          <a:effectLst/>
                          <a:latin typeface="+mn-lt"/>
                        </a:rPr>
                        <a:t>50</a:t>
                      </a:r>
                    </a:p>
                  </a:txBody>
                  <a:tcPr marL="9525" marR="9525" marT="9525" marB="0" anchor="ctr"/>
                </a:tc>
                <a:tc>
                  <a:txBody>
                    <a:bodyPr/>
                    <a:lstStyle/>
                    <a:p>
                      <a:pPr algn="ctr" fontAlgn="ctr"/>
                      <a:r>
                        <a:rPr lang="en-ZA" sz="1200" b="0" i="0" u="none" strike="noStrike">
                          <a:solidFill>
                            <a:srgbClr val="000000"/>
                          </a:solidFill>
                          <a:effectLst/>
                          <a:latin typeface="+mn-lt"/>
                        </a:rPr>
                        <a:t>307</a:t>
                      </a:r>
                    </a:p>
                  </a:txBody>
                  <a:tcPr marL="9525" marR="9525" marT="9525" marB="0" anchor="ctr"/>
                </a:tc>
                <a:tc>
                  <a:txBody>
                    <a:bodyPr/>
                    <a:lstStyle/>
                    <a:p>
                      <a:pPr algn="ctr" fontAlgn="ctr"/>
                      <a:r>
                        <a:rPr lang="en-ZA" sz="1200" b="0" i="0" u="none" strike="noStrike">
                          <a:solidFill>
                            <a:srgbClr val="000000"/>
                          </a:solidFill>
                          <a:effectLst/>
                          <a:latin typeface="+mn-lt"/>
                        </a:rPr>
                        <a:t>0</a:t>
                      </a:r>
                    </a:p>
                  </a:txBody>
                  <a:tcPr marL="9525" marR="9525" marT="9525" marB="0" anchor="ctr"/>
                </a:tc>
                <a:tc>
                  <a:txBody>
                    <a:bodyPr/>
                    <a:lstStyle/>
                    <a:p>
                      <a:pPr algn="ctr" fontAlgn="ctr"/>
                      <a:r>
                        <a:rPr lang="en-ZA" sz="1200" b="0" i="0" u="none" strike="noStrike">
                          <a:solidFill>
                            <a:srgbClr val="000000"/>
                          </a:solidFill>
                          <a:effectLst/>
                          <a:latin typeface="+mn-lt"/>
                        </a:rPr>
                        <a:t>6 197</a:t>
                      </a:r>
                    </a:p>
                  </a:txBody>
                  <a:tcPr marL="9525" marR="9525" marT="9525" marB="0" anchor="ctr"/>
                </a:tc>
                <a:tc>
                  <a:txBody>
                    <a:bodyPr/>
                    <a:lstStyle/>
                    <a:p>
                      <a:pPr algn="ctr" fontAlgn="ctr"/>
                      <a:r>
                        <a:rPr lang="en-ZA" sz="1200" b="0" i="0" u="none" strike="noStrike">
                          <a:solidFill>
                            <a:srgbClr val="000000"/>
                          </a:solidFill>
                          <a:effectLst/>
                          <a:latin typeface="+mn-lt"/>
                        </a:rPr>
                        <a:t>6</a:t>
                      </a:r>
                    </a:p>
                  </a:txBody>
                  <a:tcPr marL="9525" marR="9525" marT="9525" marB="0" anchor="ctr"/>
                </a:tc>
                <a:tc>
                  <a:txBody>
                    <a:bodyPr/>
                    <a:lstStyle/>
                    <a:p>
                      <a:pPr algn="ctr" fontAlgn="ctr"/>
                      <a:r>
                        <a:rPr lang="en-ZA" sz="1200" b="0" i="0" u="none" strike="noStrike">
                          <a:solidFill>
                            <a:srgbClr val="000000"/>
                          </a:solidFill>
                          <a:effectLst/>
                          <a:latin typeface="+mn-lt"/>
                        </a:rPr>
                        <a:t>7</a:t>
                      </a:r>
                    </a:p>
                  </a:txBody>
                  <a:tcPr marL="9525" marR="9525" marT="9525" marB="0" anchor="ctr"/>
                </a:tc>
                <a:tc>
                  <a:txBody>
                    <a:bodyPr/>
                    <a:lstStyle/>
                    <a:p>
                      <a:pPr algn="ctr" fontAlgn="b"/>
                      <a:r>
                        <a:rPr lang="en-ZA" sz="1200" b="0" i="0" u="none" strike="noStrike">
                          <a:solidFill>
                            <a:srgbClr val="000000"/>
                          </a:solidFill>
                          <a:effectLst/>
                          <a:latin typeface="+mn-lt"/>
                        </a:rPr>
                        <a:t>0</a:t>
                      </a:r>
                    </a:p>
                  </a:txBody>
                  <a:tcPr marL="9525" marR="9525" marT="9525" marB="0" anchor="ctr"/>
                </a:tc>
                <a:tc>
                  <a:txBody>
                    <a:bodyPr/>
                    <a:lstStyle/>
                    <a:p>
                      <a:pPr algn="ctr" fontAlgn="b"/>
                      <a:r>
                        <a:rPr lang="en-ZA" sz="1200" b="1" i="0" u="none" strike="noStrike" dirty="0">
                          <a:solidFill>
                            <a:srgbClr val="000000"/>
                          </a:solidFill>
                          <a:effectLst/>
                          <a:latin typeface="+mn-lt"/>
                        </a:rPr>
                        <a:t>96 266</a:t>
                      </a:r>
                    </a:p>
                  </a:txBody>
                  <a:tcPr marL="9525" marR="9525" marT="9525" marB="0" anchor="ctr"/>
                </a:tc>
                <a:extLst>
                  <a:ext uri="{0D108BD9-81ED-4DB2-BD59-A6C34878D82A}">
                    <a16:rowId xmlns:a16="http://schemas.microsoft.com/office/drawing/2014/main" xmlns="" val="10009"/>
                  </a:ext>
                </a:extLst>
              </a:tr>
              <a:tr h="406150">
                <a:tc>
                  <a:txBody>
                    <a:bodyPr/>
                    <a:lstStyle/>
                    <a:p>
                      <a:pPr algn="ctr" fontAlgn="ctr"/>
                      <a:r>
                        <a:rPr lang="en-ZA" sz="1200" b="0" i="0" u="none" strike="noStrike">
                          <a:solidFill>
                            <a:srgbClr val="000000"/>
                          </a:solidFill>
                          <a:effectLst/>
                          <a:latin typeface="+mn-lt"/>
                        </a:rPr>
                        <a:t>Unspecified</a:t>
                      </a:r>
                    </a:p>
                  </a:txBody>
                  <a:tcPr marL="85725" marR="9525" marT="9525" marB="0" anchor="ctr"/>
                </a:tc>
                <a:tc>
                  <a:txBody>
                    <a:bodyPr/>
                    <a:lstStyle/>
                    <a:p>
                      <a:pPr algn="ctr" fontAlgn="ctr"/>
                      <a:r>
                        <a:rPr lang="en-ZA" sz="1200" b="0" i="0" u="none" strike="noStrike">
                          <a:solidFill>
                            <a:srgbClr val="000000"/>
                          </a:solidFill>
                          <a:effectLst/>
                          <a:latin typeface="+mn-lt"/>
                        </a:rPr>
                        <a:t>87 232</a:t>
                      </a:r>
                    </a:p>
                  </a:txBody>
                  <a:tcPr marL="9525" marR="9525" marT="9525" marB="0" anchor="ctr"/>
                </a:tc>
                <a:tc>
                  <a:txBody>
                    <a:bodyPr/>
                    <a:lstStyle/>
                    <a:p>
                      <a:pPr algn="ctr" fontAlgn="ctr"/>
                      <a:r>
                        <a:rPr lang="en-ZA" sz="1200" b="0" i="0" u="none" strike="noStrike">
                          <a:solidFill>
                            <a:srgbClr val="000000"/>
                          </a:solidFill>
                          <a:effectLst/>
                          <a:latin typeface="+mn-lt"/>
                        </a:rPr>
                        <a:t>83</a:t>
                      </a:r>
                    </a:p>
                  </a:txBody>
                  <a:tcPr marL="9525" marR="9525" marT="9525" marB="0" anchor="ctr"/>
                </a:tc>
                <a:tc>
                  <a:txBody>
                    <a:bodyPr/>
                    <a:lstStyle/>
                    <a:p>
                      <a:pPr algn="ctr" fontAlgn="ctr"/>
                      <a:r>
                        <a:rPr lang="en-ZA" sz="1200" b="0" i="0" u="none" strike="noStrike">
                          <a:solidFill>
                            <a:srgbClr val="000000"/>
                          </a:solidFill>
                          <a:effectLst/>
                          <a:latin typeface="+mn-lt"/>
                        </a:rPr>
                        <a:t>7 674</a:t>
                      </a:r>
                    </a:p>
                  </a:txBody>
                  <a:tcPr marL="9525" marR="9525" marT="9525" marB="0" anchor="ctr"/>
                </a:tc>
                <a:tc>
                  <a:txBody>
                    <a:bodyPr/>
                    <a:lstStyle/>
                    <a:p>
                      <a:pPr algn="ctr" fontAlgn="ctr"/>
                      <a:r>
                        <a:rPr lang="en-ZA" sz="1200" b="0" i="0" u="none" strike="noStrike">
                          <a:solidFill>
                            <a:srgbClr val="000000"/>
                          </a:solidFill>
                          <a:effectLst/>
                          <a:latin typeface="+mn-lt"/>
                        </a:rPr>
                        <a:t>7</a:t>
                      </a:r>
                    </a:p>
                  </a:txBody>
                  <a:tcPr marL="9525" marR="9525" marT="9525" marB="0" anchor="ctr"/>
                </a:tc>
                <a:tc>
                  <a:txBody>
                    <a:bodyPr/>
                    <a:lstStyle/>
                    <a:p>
                      <a:pPr algn="ctr" fontAlgn="ctr"/>
                      <a:r>
                        <a:rPr lang="en-ZA" sz="1200" b="0" i="0" u="none" strike="noStrike">
                          <a:solidFill>
                            <a:srgbClr val="000000"/>
                          </a:solidFill>
                          <a:effectLst/>
                          <a:latin typeface="+mn-lt"/>
                        </a:rPr>
                        <a:t>1 629</a:t>
                      </a:r>
                    </a:p>
                  </a:txBody>
                  <a:tcPr marL="9525" marR="9525" marT="9525" marB="0" anchor="ctr"/>
                </a:tc>
                <a:tc>
                  <a:txBody>
                    <a:bodyPr/>
                    <a:lstStyle/>
                    <a:p>
                      <a:pPr algn="ctr" fontAlgn="ctr"/>
                      <a:r>
                        <a:rPr lang="en-ZA" sz="1200" b="0" i="0" u="none" strike="noStrike">
                          <a:solidFill>
                            <a:srgbClr val="000000"/>
                          </a:solidFill>
                          <a:effectLst/>
                          <a:latin typeface="+mn-lt"/>
                        </a:rPr>
                        <a:t>2</a:t>
                      </a:r>
                    </a:p>
                  </a:txBody>
                  <a:tcPr marL="9525" marR="9525" marT="9525" marB="0" anchor="ctr"/>
                </a:tc>
                <a:tc>
                  <a:txBody>
                    <a:bodyPr/>
                    <a:lstStyle/>
                    <a:p>
                      <a:pPr algn="ctr" fontAlgn="ctr"/>
                      <a:r>
                        <a:rPr lang="en-ZA" sz="1200" b="0" i="0" u="none" strike="noStrike">
                          <a:solidFill>
                            <a:srgbClr val="000000"/>
                          </a:solidFill>
                          <a:effectLst/>
                          <a:latin typeface="+mn-lt"/>
                        </a:rPr>
                        <a:t>8 019</a:t>
                      </a:r>
                    </a:p>
                  </a:txBody>
                  <a:tcPr marL="9525" marR="9525" marT="9525" marB="0" anchor="ctr"/>
                </a:tc>
                <a:tc>
                  <a:txBody>
                    <a:bodyPr/>
                    <a:lstStyle/>
                    <a:p>
                      <a:pPr algn="ctr" fontAlgn="ctr"/>
                      <a:r>
                        <a:rPr lang="en-ZA" sz="1200" b="0" i="0" u="none" strike="noStrike">
                          <a:solidFill>
                            <a:srgbClr val="000000"/>
                          </a:solidFill>
                          <a:effectLst/>
                          <a:latin typeface="+mn-lt"/>
                        </a:rPr>
                        <a:t>8</a:t>
                      </a:r>
                    </a:p>
                  </a:txBody>
                  <a:tcPr marL="9525" marR="9525" marT="9525" marB="0" anchor="ctr"/>
                </a:tc>
                <a:tc>
                  <a:txBody>
                    <a:bodyPr/>
                    <a:lstStyle/>
                    <a:p>
                      <a:pPr algn="ctr" fontAlgn="ctr"/>
                      <a:r>
                        <a:rPr lang="en-ZA" sz="1200" b="0" i="0" u="none" strike="noStrike">
                          <a:solidFill>
                            <a:srgbClr val="000000"/>
                          </a:solidFill>
                          <a:effectLst/>
                          <a:latin typeface="+mn-lt"/>
                        </a:rPr>
                        <a:t>127</a:t>
                      </a:r>
                    </a:p>
                  </a:txBody>
                  <a:tcPr marL="9525" marR="9525" marT="9525" marB="0" anchor="ctr"/>
                </a:tc>
                <a:tc>
                  <a:txBody>
                    <a:bodyPr/>
                    <a:lstStyle/>
                    <a:p>
                      <a:pPr algn="ctr" fontAlgn="b"/>
                      <a:r>
                        <a:rPr lang="en-ZA" sz="1200" b="0" i="0" u="none" strike="noStrike">
                          <a:solidFill>
                            <a:srgbClr val="000000"/>
                          </a:solidFill>
                          <a:effectLst/>
                          <a:latin typeface="+mn-lt"/>
                        </a:rPr>
                        <a:t>0</a:t>
                      </a:r>
                    </a:p>
                  </a:txBody>
                  <a:tcPr marL="9525" marR="9525" marT="9525" marB="0" anchor="ctr"/>
                </a:tc>
                <a:tc>
                  <a:txBody>
                    <a:bodyPr/>
                    <a:lstStyle/>
                    <a:p>
                      <a:pPr algn="ctr" fontAlgn="b"/>
                      <a:r>
                        <a:rPr lang="en-ZA" sz="1200" b="1" i="0" u="none" strike="noStrike" dirty="0">
                          <a:solidFill>
                            <a:srgbClr val="000000"/>
                          </a:solidFill>
                          <a:effectLst/>
                          <a:latin typeface="+mn-lt"/>
                        </a:rPr>
                        <a:t>104 681</a:t>
                      </a:r>
                    </a:p>
                  </a:txBody>
                  <a:tcPr marL="9525" marR="9525" marT="9525" marB="0" anchor="ctr"/>
                </a:tc>
                <a:extLst>
                  <a:ext uri="{0D108BD9-81ED-4DB2-BD59-A6C34878D82A}">
                    <a16:rowId xmlns:a16="http://schemas.microsoft.com/office/drawing/2014/main" xmlns="" val="10010"/>
                  </a:ext>
                </a:extLst>
              </a:tr>
              <a:tr h="406150">
                <a:tc>
                  <a:txBody>
                    <a:bodyPr/>
                    <a:lstStyle/>
                    <a:p>
                      <a:pPr algn="ctr" fontAlgn="ctr"/>
                      <a:r>
                        <a:rPr lang="en-ZA" sz="1200" b="1" i="0" u="none" strike="noStrike" dirty="0">
                          <a:solidFill>
                            <a:srgbClr val="000000"/>
                          </a:solidFill>
                          <a:effectLst/>
                          <a:latin typeface="+mn-lt"/>
                        </a:rPr>
                        <a:t>Total</a:t>
                      </a:r>
                    </a:p>
                  </a:txBody>
                  <a:tcPr marL="85725" marR="9525" marT="9525" marB="0" anchor="ctr"/>
                </a:tc>
                <a:tc>
                  <a:txBody>
                    <a:bodyPr/>
                    <a:lstStyle/>
                    <a:p>
                      <a:pPr algn="ctr" fontAlgn="ctr"/>
                      <a:r>
                        <a:rPr lang="en-ZA" sz="1200" b="1" i="0" u="none" strike="noStrike">
                          <a:solidFill>
                            <a:srgbClr val="000000"/>
                          </a:solidFill>
                          <a:effectLst/>
                          <a:latin typeface="+mn-lt"/>
                        </a:rPr>
                        <a:t>752 362</a:t>
                      </a:r>
                    </a:p>
                  </a:txBody>
                  <a:tcPr marL="9525" marR="9525" marT="9525" marB="0" anchor="ctr"/>
                </a:tc>
                <a:tc>
                  <a:txBody>
                    <a:bodyPr/>
                    <a:lstStyle/>
                    <a:p>
                      <a:pPr algn="ctr" fontAlgn="ctr"/>
                      <a:r>
                        <a:rPr lang="en-ZA" sz="1200" b="1" i="0" u="none" strike="noStrike" dirty="0">
                          <a:solidFill>
                            <a:srgbClr val="000000"/>
                          </a:solidFill>
                          <a:effectLst/>
                          <a:latin typeface="+mn-lt"/>
                        </a:rPr>
                        <a:t>84</a:t>
                      </a:r>
                    </a:p>
                  </a:txBody>
                  <a:tcPr marL="9525" marR="9525" marT="9525" marB="0" anchor="ctr"/>
                </a:tc>
                <a:tc>
                  <a:txBody>
                    <a:bodyPr/>
                    <a:lstStyle/>
                    <a:p>
                      <a:pPr algn="ctr" fontAlgn="ctr"/>
                      <a:r>
                        <a:rPr lang="en-ZA" sz="1200" b="1" i="0" u="none" strike="noStrike">
                          <a:solidFill>
                            <a:srgbClr val="000000"/>
                          </a:solidFill>
                          <a:effectLst/>
                          <a:latin typeface="+mn-lt"/>
                        </a:rPr>
                        <a:t>88 767</a:t>
                      </a:r>
                    </a:p>
                  </a:txBody>
                  <a:tcPr marL="9525" marR="9525" marT="9525" marB="0" anchor="ctr"/>
                </a:tc>
                <a:tc>
                  <a:txBody>
                    <a:bodyPr/>
                    <a:lstStyle/>
                    <a:p>
                      <a:pPr algn="ctr" fontAlgn="ctr"/>
                      <a:r>
                        <a:rPr lang="en-ZA" sz="1200" b="1" i="0" u="none" strike="noStrike" dirty="0">
                          <a:solidFill>
                            <a:srgbClr val="000000"/>
                          </a:solidFill>
                          <a:effectLst/>
                          <a:latin typeface="+mn-lt"/>
                        </a:rPr>
                        <a:t>10</a:t>
                      </a:r>
                    </a:p>
                  </a:txBody>
                  <a:tcPr marL="9525" marR="9525" marT="9525" marB="0" anchor="ctr"/>
                </a:tc>
                <a:tc>
                  <a:txBody>
                    <a:bodyPr/>
                    <a:lstStyle/>
                    <a:p>
                      <a:pPr algn="ctr" fontAlgn="ctr"/>
                      <a:r>
                        <a:rPr lang="en-ZA" sz="1200" b="1" i="0" u="none" strike="noStrike" dirty="0">
                          <a:solidFill>
                            <a:srgbClr val="000000"/>
                          </a:solidFill>
                          <a:effectLst/>
                          <a:latin typeface="+mn-lt"/>
                        </a:rPr>
                        <a:t>11 839</a:t>
                      </a:r>
                    </a:p>
                  </a:txBody>
                  <a:tcPr marL="9525" marR="9525" marT="9525" marB="0" anchor="ctr"/>
                </a:tc>
                <a:tc>
                  <a:txBody>
                    <a:bodyPr/>
                    <a:lstStyle/>
                    <a:p>
                      <a:pPr algn="ctr" fontAlgn="ctr"/>
                      <a:r>
                        <a:rPr lang="en-ZA" sz="1200" b="1" i="0" u="none" strike="noStrike" dirty="0">
                          <a:solidFill>
                            <a:srgbClr val="000000"/>
                          </a:solidFill>
                          <a:effectLst/>
                          <a:latin typeface="+mn-lt"/>
                        </a:rPr>
                        <a:t>1</a:t>
                      </a:r>
                    </a:p>
                  </a:txBody>
                  <a:tcPr marL="9525" marR="9525" marT="9525" marB="0" anchor="ctr"/>
                </a:tc>
                <a:tc>
                  <a:txBody>
                    <a:bodyPr/>
                    <a:lstStyle/>
                    <a:p>
                      <a:pPr algn="ctr" fontAlgn="ctr"/>
                      <a:r>
                        <a:rPr lang="en-ZA" sz="1200" b="1" i="0" u="none" strike="noStrike" dirty="0">
                          <a:solidFill>
                            <a:srgbClr val="000000"/>
                          </a:solidFill>
                          <a:effectLst/>
                          <a:latin typeface="+mn-lt"/>
                        </a:rPr>
                        <a:t>37 377</a:t>
                      </a:r>
                    </a:p>
                  </a:txBody>
                  <a:tcPr marL="9525" marR="9525" marT="9525" marB="0" anchor="ctr"/>
                </a:tc>
                <a:tc>
                  <a:txBody>
                    <a:bodyPr/>
                    <a:lstStyle/>
                    <a:p>
                      <a:pPr algn="ctr" fontAlgn="ctr"/>
                      <a:r>
                        <a:rPr lang="en-ZA" sz="1200" b="1" i="0" u="none" strike="noStrike" dirty="0">
                          <a:solidFill>
                            <a:srgbClr val="000000"/>
                          </a:solidFill>
                          <a:effectLst/>
                          <a:latin typeface="+mn-lt"/>
                        </a:rPr>
                        <a:t>4</a:t>
                      </a:r>
                    </a:p>
                  </a:txBody>
                  <a:tcPr marL="9525" marR="9525" marT="9525" marB="0" anchor="ctr"/>
                </a:tc>
                <a:tc>
                  <a:txBody>
                    <a:bodyPr/>
                    <a:lstStyle/>
                    <a:p>
                      <a:pPr algn="ctr" fontAlgn="ctr"/>
                      <a:r>
                        <a:rPr lang="en-ZA" sz="1200" b="1" i="0" u="none" strike="noStrike" dirty="0">
                          <a:solidFill>
                            <a:srgbClr val="000000"/>
                          </a:solidFill>
                          <a:effectLst/>
                          <a:latin typeface="+mn-lt"/>
                        </a:rPr>
                        <a:t>178</a:t>
                      </a:r>
                    </a:p>
                  </a:txBody>
                  <a:tcPr marL="9525" marR="9525" marT="9525" marB="0" anchor="ctr"/>
                </a:tc>
                <a:tc>
                  <a:txBody>
                    <a:bodyPr/>
                    <a:lstStyle/>
                    <a:p>
                      <a:pPr algn="ctr" fontAlgn="b"/>
                      <a:r>
                        <a:rPr lang="en-ZA" sz="1200" b="1" i="0" u="none" strike="noStrike" dirty="0">
                          <a:solidFill>
                            <a:srgbClr val="000000"/>
                          </a:solidFill>
                          <a:effectLst/>
                          <a:latin typeface="+mn-lt"/>
                        </a:rPr>
                        <a:t>0</a:t>
                      </a:r>
                    </a:p>
                  </a:txBody>
                  <a:tcPr marL="9525" marR="9525" marT="9525" marB="0" anchor="ctr"/>
                </a:tc>
                <a:tc>
                  <a:txBody>
                    <a:bodyPr/>
                    <a:lstStyle/>
                    <a:p>
                      <a:pPr algn="ctr" fontAlgn="b"/>
                      <a:r>
                        <a:rPr lang="en-ZA" sz="1200" b="1" i="0" u="none" strike="noStrike" dirty="0">
                          <a:solidFill>
                            <a:srgbClr val="000000"/>
                          </a:solidFill>
                          <a:effectLst/>
                          <a:latin typeface="+mn-lt"/>
                        </a:rPr>
                        <a:t>890 523</a:t>
                      </a:r>
                    </a:p>
                  </a:txBody>
                  <a:tcPr marL="9525" marR="9525" marT="9525" marB="0" anchor="ct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p:txBody>
          <a:bodyPr/>
          <a:lstStyle/>
          <a:p>
            <a:pPr>
              <a:defRPr/>
            </a:pPr>
            <a:fld id="{24D4705D-D417-401A-894A-DAACC86796FE}" type="slidenum">
              <a:rPr lang="en-US" smtClean="0"/>
              <a:pPr>
                <a:defRPr/>
              </a:pPr>
              <a:t>66</a:t>
            </a:fld>
            <a:endParaRPr lang="en-US" dirty="0"/>
          </a:p>
        </p:txBody>
      </p:sp>
    </p:spTree>
    <p:extLst>
      <p:ext uri="{BB962C8B-B14F-4D97-AF65-F5344CB8AC3E}">
        <p14:creationId xmlns:p14="http://schemas.microsoft.com/office/powerpoint/2010/main" xmlns="" val="19245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7544" y="188640"/>
            <a:ext cx="8229600" cy="1143000"/>
          </a:xfrm>
        </p:spPr>
        <p:txBody>
          <a:bodyPr/>
          <a:lstStyle/>
          <a:p>
            <a:r>
              <a:rPr lang="en-ZA" altLang="en-US" sz="2400" b="1" dirty="0" smtClean="0"/>
              <a:t>WORK SEEKERS REGISTERED BY NQF LEVEL</a:t>
            </a:r>
            <a:endParaRPr lang="en-ZA" altLang="en-US" sz="2400" dirty="0" smtClean="0"/>
          </a:p>
        </p:txBody>
      </p:sp>
      <p:sp>
        <p:nvSpPr>
          <p:cNvPr id="4" name="Content Placeholder 3"/>
          <p:cNvSpPr>
            <a:spLocks noGrp="1"/>
          </p:cNvSpPr>
          <p:nvPr>
            <p:ph sz="half" idx="2"/>
          </p:nvPr>
        </p:nvSpPr>
        <p:spPr>
          <a:xfrm>
            <a:off x="4932040" y="1600200"/>
            <a:ext cx="3837310" cy="4889500"/>
          </a:xfrm>
        </p:spPr>
        <p:txBody>
          <a:bodyPr/>
          <a:lstStyle/>
          <a:p>
            <a:pPr>
              <a:defRPr/>
            </a:pPr>
            <a:r>
              <a:rPr lang="en-ZA" sz="1300" dirty="0" smtClean="0"/>
              <a:t>825 027 (93%) </a:t>
            </a:r>
            <a:r>
              <a:rPr lang="en-ZA" sz="1300" dirty="0"/>
              <a:t>work </a:t>
            </a:r>
            <a:r>
              <a:rPr lang="en-ZA" sz="1300" dirty="0" smtClean="0"/>
              <a:t>seekers registered </a:t>
            </a:r>
            <a:r>
              <a:rPr lang="en-ZA" sz="1300" dirty="0"/>
              <a:t>do no have any qualification equivalence of at least NQF level </a:t>
            </a:r>
            <a:r>
              <a:rPr lang="en-ZA" sz="1300" dirty="0" smtClean="0"/>
              <a:t>1 (Grade 9).</a:t>
            </a:r>
            <a:endParaRPr lang="en-ZA" sz="1300" dirty="0"/>
          </a:p>
          <a:p>
            <a:pPr>
              <a:defRPr/>
            </a:pPr>
            <a:r>
              <a:rPr lang="en-ZA" sz="1300" dirty="0" smtClean="0"/>
              <a:t>A </a:t>
            </a:r>
            <a:r>
              <a:rPr lang="en-ZA" sz="1300" dirty="0"/>
              <a:t>total of </a:t>
            </a:r>
            <a:r>
              <a:rPr lang="en-ZA" sz="1300" dirty="0" smtClean="0"/>
              <a:t>62 020 (7%) </a:t>
            </a:r>
            <a:r>
              <a:rPr lang="en-ZA" sz="1300" dirty="0"/>
              <a:t>registered work seekers have qualifications equivalent to NQF level 4 (Grade 12) and </a:t>
            </a:r>
            <a:r>
              <a:rPr lang="en-ZA" sz="1300" dirty="0" smtClean="0"/>
              <a:t>above:</a:t>
            </a:r>
            <a:endParaRPr lang="en-ZA" sz="1300" dirty="0"/>
          </a:p>
          <a:p>
            <a:pPr lvl="1">
              <a:defRPr/>
            </a:pPr>
            <a:r>
              <a:rPr lang="en-ZA" sz="1100" dirty="0"/>
              <a:t>Grade 12  </a:t>
            </a:r>
            <a:r>
              <a:rPr lang="en-ZA" sz="1100" b="1" dirty="0" smtClean="0"/>
              <a:t>16 312</a:t>
            </a:r>
            <a:endParaRPr lang="en-ZA" sz="1100" b="1" dirty="0"/>
          </a:p>
          <a:p>
            <a:pPr lvl="1">
              <a:defRPr/>
            </a:pPr>
            <a:r>
              <a:rPr lang="en-ZA" sz="1100" dirty="0"/>
              <a:t>N. Diploma  </a:t>
            </a:r>
            <a:r>
              <a:rPr lang="en-ZA" sz="1100" b="1" dirty="0" smtClean="0"/>
              <a:t>32 753</a:t>
            </a:r>
            <a:endParaRPr lang="en-ZA" sz="1100" b="1" dirty="0"/>
          </a:p>
          <a:p>
            <a:pPr lvl="1">
              <a:defRPr/>
            </a:pPr>
            <a:r>
              <a:rPr lang="en-ZA" sz="1100" dirty="0"/>
              <a:t>B. Degree </a:t>
            </a:r>
            <a:r>
              <a:rPr lang="en-ZA" sz="1100" b="1" dirty="0" smtClean="0"/>
              <a:t>10 431</a:t>
            </a:r>
            <a:endParaRPr lang="en-ZA" sz="1100" b="1" dirty="0"/>
          </a:p>
          <a:p>
            <a:pPr lvl="1">
              <a:defRPr/>
            </a:pPr>
            <a:r>
              <a:rPr lang="en-ZA" sz="1100" dirty="0"/>
              <a:t>Honours. Degree </a:t>
            </a:r>
            <a:r>
              <a:rPr lang="en-ZA" sz="1100" b="1" dirty="0" smtClean="0"/>
              <a:t>2 125</a:t>
            </a:r>
            <a:endParaRPr lang="en-ZA" sz="1100" b="1" dirty="0"/>
          </a:p>
          <a:p>
            <a:pPr lvl="1">
              <a:defRPr/>
            </a:pPr>
            <a:r>
              <a:rPr lang="en-ZA" sz="1100" dirty="0"/>
              <a:t>Masters. Degree </a:t>
            </a:r>
            <a:r>
              <a:rPr lang="en-ZA" sz="1100" b="1" dirty="0" smtClean="0"/>
              <a:t>399</a:t>
            </a:r>
            <a:endParaRPr lang="en-ZA" sz="1100" b="1" dirty="0"/>
          </a:p>
          <a:p>
            <a:pPr>
              <a:defRPr/>
            </a:pPr>
            <a:r>
              <a:rPr lang="en-ZA" sz="1300" dirty="0" smtClean="0"/>
              <a:t>The remaining 3 476 have NQF level 3 (Grade 11) and below</a:t>
            </a:r>
          </a:p>
          <a:p>
            <a:pPr marL="0" indent="0">
              <a:buFont typeface="Arial" pitchFamily="34" charset="0"/>
              <a:buNone/>
              <a:defRPr/>
            </a:pPr>
            <a:r>
              <a:rPr lang="en-ZA" sz="1400" b="1" dirty="0" smtClean="0"/>
              <a:t>Challenges </a:t>
            </a:r>
            <a:r>
              <a:rPr lang="en-ZA" sz="1400" b="1" dirty="0"/>
              <a:t>and interventions</a:t>
            </a:r>
          </a:p>
          <a:p>
            <a:pPr>
              <a:defRPr/>
            </a:pPr>
            <a:r>
              <a:rPr lang="en-ZA" sz="1300" dirty="0"/>
              <a:t>The absorption of work seekers in opportunities is dependable on opportunities registered, and possible employment schemes for large numbers to be absorbed.</a:t>
            </a:r>
          </a:p>
          <a:p>
            <a:pPr>
              <a:defRPr/>
            </a:pPr>
            <a:r>
              <a:rPr lang="en-ZA" sz="1300" dirty="0" smtClean="0"/>
              <a:t>Data </a:t>
            </a:r>
            <a:r>
              <a:rPr lang="en-ZA" sz="1300" dirty="0"/>
              <a:t>cleansing to be </a:t>
            </a:r>
            <a:r>
              <a:rPr lang="en-ZA" sz="1300" dirty="0" smtClean="0"/>
              <a:t>prioritised, the </a:t>
            </a:r>
            <a:r>
              <a:rPr lang="en-ZA" sz="1300" dirty="0"/>
              <a:t>database needs to be kept up to date.</a:t>
            </a:r>
          </a:p>
          <a:p>
            <a:pPr marL="0" indent="0">
              <a:buFont typeface="Arial" pitchFamily="34" charset="0"/>
              <a:buNone/>
              <a:defRPr/>
            </a:pPr>
            <a:endParaRPr lang="en-ZA" dirty="0">
              <a:solidFill>
                <a:srgbClr val="FF0000"/>
              </a:solidFill>
            </a:endParaRPr>
          </a:p>
        </p:txBody>
      </p:sp>
      <p:graphicFrame>
        <p:nvGraphicFramePr>
          <p:cNvPr id="7" name="Content Placeholder 6"/>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xmlns="" val="2633489173"/>
              </p:ext>
            </p:extLst>
          </p:nvPr>
        </p:nvGraphicFramePr>
        <p:xfrm>
          <a:off x="323528" y="1412776"/>
          <a:ext cx="4536504" cy="511256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B57A7A15-FAE7-49E2-908D-FB5D78A7FA53}" type="slidenum">
              <a:rPr lang="en-US" smtClean="0"/>
              <a:pPr>
                <a:defRPr/>
              </a:pPr>
              <a:t>67</a:t>
            </a:fld>
            <a:endParaRPr lang="en-US" dirty="0"/>
          </a:p>
        </p:txBody>
      </p:sp>
    </p:spTree>
    <p:extLst>
      <p:ext uri="{BB962C8B-B14F-4D97-AF65-F5344CB8AC3E}">
        <p14:creationId xmlns:p14="http://schemas.microsoft.com/office/powerpoint/2010/main" xmlns="" val="9482934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txBox="1">
            <a:spLocks noGrp="1"/>
          </p:cNvSpPr>
          <p:nvPr/>
        </p:nvSpPr>
        <p:spPr bwMode="auto">
          <a:xfrm>
            <a:off x="6372225" y="63087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900">
                <a:solidFill>
                  <a:schemeClr val="tx1"/>
                </a:solidFill>
                <a:latin typeface="Arial" pitchFamily="34" charset="0"/>
                <a:ea typeface="MS PGothic" pitchFamily="34" charset="-128"/>
              </a:defRPr>
            </a:lvl1pPr>
            <a:lvl2pPr marL="742950" indent="-285750" eaLnBrk="0" hangingPunct="0">
              <a:defRPr sz="900">
                <a:solidFill>
                  <a:schemeClr val="tx1"/>
                </a:solidFill>
                <a:latin typeface="Arial" pitchFamily="34" charset="0"/>
                <a:ea typeface="MS PGothic" pitchFamily="34" charset="-128"/>
              </a:defRPr>
            </a:lvl2pPr>
            <a:lvl3pPr marL="1143000" indent="-228600" eaLnBrk="0" hangingPunct="0">
              <a:defRPr sz="900">
                <a:solidFill>
                  <a:schemeClr val="tx1"/>
                </a:solidFill>
                <a:latin typeface="Arial" pitchFamily="34" charset="0"/>
                <a:ea typeface="MS PGothic" pitchFamily="34" charset="-128"/>
              </a:defRPr>
            </a:lvl3pPr>
            <a:lvl4pPr marL="1600200" indent="-228600" eaLnBrk="0" hangingPunct="0">
              <a:defRPr sz="900">
                <a:solidFill>
                  <a:schemeClr val="tx1"/>
                </a:solidFill>
                <a:latin typeface="Arial" pitchFamily="34" charset="0"/>
                <a:ea typeface="MS PGothic" pitchFamily="34" charset="-128"/>
              </a:defRPr>
            </a:lvl4pPr>
            <a:lvl5pPr marL="2057400" indent="-228600" eaLnBrk="0" hangingPunct="0">
              <a:defRPr sz="9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900">
                <a:solidFill>
                  <a:schemeClr val="tx1"/>
                </a:solidFill>
                <a:latin typeface="Arial" pitchFamily="34" charset="0"/>
                <a:ea typeface="MS PGothic" pitchFamily="34" charset="-128"/>
              </a:defRPr>
            </a:lvl9pPr>
          </a:lstStyle>
          <a:p>
            <a:pPr algn="r" eaLnBrk="1" hangingPunct="1"/>
            <a:fld id="{F2E15C95-823A-4B86-962C-FD3E84536BAF}" type="slidenum">
              <a:rPr lang="en-US" altLang="en-US" sz="1200" b="1">
                <a:solidFill>
                  <a:srgbClr val="000000"/>
                </a:solidFill>
                <a:latin typeface="Calibri" pitchFamily="34" charset="0"/>
              </a:rPr>
              <a:pPr algn="r" eaLnBrk="1" hangingPunct="1"/>
              <a:t>68</a:t>
            </a:fld>
            <a:endParaRPr lang="en-US" altLang="en-US" sz="1200" b="1">
              <a:solidFill>
                <a:srgbClr val="000000"/>
              </a:solidFill>
              <a:latin typeface="Calibri" pitchFamily="34" charset="0"/>
            </a:endParaRPr>
          </a:p>
        </p:txBody>
      </p:sp>
      <p:sp>
        <p:nvSpPr>
          <p:cNvPr id="33795" name="Rectangle 3"/>
          <p:cNvSpPr>
            <a:spLocks noGrp="1" noChangeArrowheads="1"/>
          </p:cNvSpPr>
          <p:nvPr>
            <p:ph type="title" idx="4294967295"/>
          </p:nvPr>
        </p:nvSpPr>
        <p:spPr>
          <a:xfrm>
            <a:off x="395536" y="476672"/>
            <a:ext cx="8424936" cy="400110"/>
          </a:xfrm>
        </p:spPr>
        <p:txBody>
          <a:bodyPr wrap="square">
            <a:spAutoFit/>
          </a:bodyPr>
          <a:lstStyle/>
          <a:p>
            <a:pPr eaLnBrk="1" hangingPunct="1"/>
            <a:r>
              <a:rPr lang="en-US" altLang="en-US" sz="2000" b="1" dirty="0" smtClean="0">
                <a:solidFill>
                  <a:srgbClr val="000000"/>
                </a:solidFill>
              </a:rPr>
              <a:t>	IMPACT ANALYSIS PER INDICATOR: OPPORTUNITIES REGISTERED ON ESSA</a:t>
            </a:r>
            <a:endParaRPr lang="en-ZA" altLang="en-US" sz="2400" b="1" dirty="0" smtClean="0">
              <a:solidFill>
                <a:srgbClr val="000000"/>
              </a:solidFill>
            </a:endParaRPr>
          </a:p>
        </p:txBody>
      </p:sp>
      <p:graphicFrame>
        <p:nvGraphicFramePr>
          <p:cNvPr id="86126" name="Group 110"/>
          <p:cNvGraphicFramePr>
            <a:graphicFrameLocks noGrp="1"/>
          </p:cNvGraphicFramePr>
          <p:nvPr>
            <p:ph idx="4294967295"/>
            <p:extLst>
              <p:ext uri="{D42A27DB-BD31-4B8C-83A1-F6EECF244321}">
                <p14:modId xmlns:p14="http://schemas.microsoft.com/office/powerpoint/2010/main" xmlns="" val="2925828006"/>
              </p:ext>
            </p:extLst>
          </p:nvPr>
        </p:nvGraphicFramePr>
        <p:xfrm>
          <a:off x="203200" y="1136650"/>
          <a:ext cx="8582025" cy="2120901"/>
        </p:xfrm>
        <a:graphic>
          <a:graphicData uri="http://schemas.openxmlformats.org/drawingml/2006/table">
            <a:tbl>
              <a:tblPr/>
              <a:tblGrid>
                <a:gridCol w="3200400">
                  <a:extLst>
                    <a:ext uri="{9D8B030D-6E8A-4147-A177-3AD203B41FA5}">
                      <a16:colId xmlns:a16="http://schemas.microsoft.com/office/drawing/2014/main" xmlns="" val="20000"/>
                    </a:ext>
                  </a:extLst>
                </a:gridCol>
                <a:gridCol w="2251075">
                  <a:extLst>
                    <a:ext uri="{9D8B030D-6E8A-4147-A177-3AD203B41FA5}">
                      <a16:colId xmlns:a16="http://schemas.microsoft.com/office/drawing/2014/main" xmlns="" val="20001"/>
                    </a:ext>
                  </a:extLst>
                </a:gridCol>
                <a:gridCol w="3130550">
                  <a:extLst>
                    <a:ext uri="{9D8B030D-6E8A-4147-A177-3AD203B41FA5}">
                      <a16:colId xmlns:a16="http://schemas.microsoft.com/office/drawing/2014/main" xmlns="" val="20002"/>
                    </a:ext>
                  </a:extLst>
                </a:gridCol>
              </a:tblGrid>
              <a:tr h="490727">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mn-lt"/>
                          <a:ea typeface="ＭＳ Ｐゴシック" pitchFamily="34" charset="-128"/>
                        </a:rPr>
                        <a:t>OUTCOME 4: </a:t>
                      </a:r>
                      <a:r>
                        <a:rPr kumimoji="0" lang="en-GB" sz="1400" b="1" i="0" u="none" strike="noStrike" cap="none" normalizeH="0" baseline="0" dirty="0" smtClean="0">
                          <a:ln>
                            <a:noFill/>
                          </a:ln>
                          <a:solidFill>
                            <a:schemeClr val="bg1"/>
                          </a:solidFill>
                          <a:effectLst/>
                          <a:latin typeface="+mn-lt"/>
                          <a:ea typeface="Times New Roman" pitchFamily="18" charset="0"/>
                          <a:cs typeface="Calibri" pitchFamily="34" charset="0"/>
                        </a:rPr>
                        <a:t>Improve the quality and accessibility of labour market services to contribute to </a:t>
                      </a:r>
                      <a:r>
                        <a:rPr kumimoji="0" lang="en-GB" sz="1400" b="1" i="0" u="sng" strike="noStrike" cap="none" normalizeH="0" baseline="0" dirty="0" smtClean="0">
                          <a:ln>
                            <a:noFill/>
                          </a:ln>
                          <a:solidFill>
                            <a:schemeClr val="bg1"/>
                          </a:solidFill>
                          <a:effectLst/>
                          <a:latin typeface="+mn-lt"/>
                          <a:ea typeface="Times New Roman" pitchFamily="18" charset="0"/>
                          <a:cs typeface="Calibri" pitchFamily="34" charset="0"/>
                        </a:rPr>
                        <a:t>decent employment through inclusive economic growth</a:t>
                      </a:r>
                      <a:endParaRPr kumimoji="0" lang="en-ZA" sz="14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61690">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34" charset="-128"/>
                        </a:rPr>
                        <a:t>DoL Strategic Objective 1: Contribution to decent employment creation</a:t>
                      </a:r>
                      <a:endParaRPr kumimoji="0" lang="en-ZA" sz="1400" b="1" i="0" u="none" strike="noStrike" cap="none" normalizeH="0" baseline="0" dirty="0" smtClean="0">
                        <a:ln>
                          <a:noFill/>
                        </a:ln>
                        <a:solidFill>
                          <a:srgbClr val="FFFFFF"/>
                        </a:solidFill>
                        <a:effectLst/>
                        <a:latin typeface="+mn-lt"/>
                        <a:ea typeface="Calibri" pitchFamily="34" charset="0"/>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7120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KEY PERFORMANCE INDICATORS</a:t>
                      </a:r>
                      <a:endParaRPr kumimoji="0" lang="en-ZA" sz="1400" b="1" i="0" u="none" strike="noStrike" cap="none" normalizeH="0" baseline="0" dirty="0" smtClean="0">
                        <a:ln>
                          <a:noFill/>
                        </a:ln>
                        <a:solidFill>
                          <a:schemeClr val="bg1"/>
                        </a:solidFill>
                        <a:effectLst/>
                        <a:latin typeface="+mn-lt"/>
                        <a:ea typeface="ＭＳ Ｐゴシック" pitchFamily="34" charset="-128"/>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ANNUAL TARGETS</a:t>
                      </a:r>
                      <a:endParaRPr kumimoji="0" lang="en-ZA"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PROGRESS</a:t>
                      </a:r>
                      <a:endParaRPr kumimoji="0" lang="en-ZA" sz="1400" b="1" i="0" u="none" strike="noStrike" cap="none" normalizeH="0" baseline="0" dirty="0" smtClean="0">
                        <a:ln>
                          <a:noFill/>
                        </a:ln>
                        <a:solidFill>
                          <a:schemeClr val="bg1"/>
                        </a:solidFill>
                        <a:effectLst>
                          <a:outerShdw blurRad="38100" dist="38100" dir="2700000" algn="tl">
                            <a:srgbClr val="000000"/>
                          </a:outerShdw>
                        </a:effectLst>
                        <a:latin typeface="+mn-lt"/>
                        <a:ea typeface="Calibri" pitchFamily="34" charset="0"/>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xmlns="" val="10002"/>
                  </a:ext>
                </a:extLst>
              </a:tr>
              <a:tr h="1097278">
                <a:tc>
                  <a:txBody>
                    <a:bodyPr/>
                    <a:lstStyle/>
                    <a:p>
                      <a:r>
                        <a:rPr lang="en-US" sz="1400" kern="1200" dirty="0" smtClean="0">
                          <a:solidFill>
                            <a:schemeClr val="tx1"/>
                          </a:solidFill>
                          <a:effectLst/>
                          <a:latin typeface="+mn-lt"/>
                          <a:ea typeface="+mn-ea"/>
                          <a:cs typeface="+mn-cs"/>
                        </a:rPr>
                        <a:t>2.1. Number of work and learning opportunities</a:t>
                      </a:r>
                      <a:endParaRPr lang="en-ZA"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registered on ESSA</a:t>
                      </a:r>
                      <a:endParaRPr lang="en-ZA"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per year</a:t>
                      </a:r>
                      <a:endParaRPr lang="en-ZA" sz="1400" kern="1200" dirty="0">
                        <a:solidFill>
                          <a:schemeClr val="tx1"/>
                        </a:solidFill>
                        <a:effectLst/>
                        <a:latin typeface="+mn-lt"/>
                        <a:ea typeface="+mn-ea"/>
                        <a:cs typeface="+mn-cs"/>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mn-lt"/>
                          <a:ea typeface="Calibri" pitchFamily="34" charset="0"/>
                          <a:cs typeface="Times New Roman" pitchFamily="18" charset="0"/>
                        </a:rPr>
                        <a:t>60 000</a:t>
                      </a: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00823B"/>
                          </a:solidFill>
                          <a:effectLst/>
                          <a:latin typeface="+mn-lt"/>
                          <a:ea typeface="Times New Roman" pitchFamily="18" charset="0"/>
                          <a:cs typeface="Arial" pitchFamily="34" charset="0"/>
                        </a:rPr>
                        <a:t>ACHIEVED</a:t>
                      </a:r>
                    </a:p>
                    <a:p>
                      <a:pPr marL="0" marR="0" lvl="0" indent="0" algn="l" defTabSz="914400" rtl="0" eaLnBrk="1" fontAlgn="base" latinLnBrk="0" hangingPunct="1">
                        <a:lnSpc>
                          <a:spcPct val="100000"/>
                        </a:lnSpc>
                        <a:spcBef>
                          <a:spcPct val="0"/>
                        </a:spcBef>
                        <a:spcAft>
                          <a:spcPct val="0"/>
                        </a:spcAft>
                        <a:buClrTx/>
                        <a:buSzTx/>
                        <a:buFontTx/>
                        <a:buNone/>
                        <a:tabLst/>
                        <a:defRPr/>
                      </a:pPr>
                      <a:r>
                        <a:rPr lang="en-ZA" sz="1400" b="1" i="0" u="none" strike="noStrike" dirty="0" smtClean="0">
                          <a:solidFill>
                            <a:schemeClr val="tx1"/>
                          </a:solidFill>
                          <a:effectLst/>
                          <a:latin typeface="+mn-lt"/>
                        </a:rPr>
                        <a:t>109 917 </a:t>
                      </a:r>
                      <a:r>
                        <a:rPr lang="en-ZA" sz="1400" b="0" i="0" u="none" strike="noStrike" dirty="0" smtClean="0">
                          <a:solidFill>
                            <a:schemeClr val="tx1"/>
                          </a:solidFill>
                          <a:effectLst/>
                          <a:latin typeface="+mn-lt"/>
                        </a:rPr>
                        <a:t>work and learning</a:t>
                      </a:r>
                      <a:r>
                        <a:rPr lang="en-ZA" sz="1400" b="1" i="0" u="none" strike="noStrike" dirty="0" smtClean="0">
                          <a:solidFill>
                            <a:schemeClr val="tx1"/>
                          </a:solidFill>
                          <a:effectLst/>
                          <a:latin typeface="+mn-lt"/>
                        </a:rPr>
                        <a:t> </a:t>
                      </a:r>
                      <a:r>
                        <a:rPr lang="en-ZA" sz="1400" b="0" i="0" u="none" strike="noStrike" dirty="0" smtClean="0">
                          <a:solidFill>
                            <a:schemeClr val="tx1"/>
                          </a:solidFill>
                          <a:effectLst/>
                          <a:latin typeface="+mn-lt"/>
                        </a:rPr>
                        <a:t>opportunities registered with a variance of </a:t>
                      </a:r>
                      <a:r>
                        <a:rPr lang="en-ZA" sz="1400" b="1" i="0" u="none" strike="noStrike" dirty="0" smtClean="0">
                          <a:solidFill>
                            <a:schemeClr val="tx1"/>
                          </a:solidFill>
                          <a:effectLst/>
                          <a:latin typeface="+mn-lt"/>
                        </a:rPr>
                        <a:t>49 917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xmlns="" val="10003"/>
                  </a:ext>
                </a:extLst>
              </a:tr>
            </a:tbl>
          </a:graphicData>
        </a:graphic>
      </p:graphicFrame>
      <p:graphicFrame>
        <p:nvGraphicFramePr>
          <p:cNvPr id="86127" name="Group 111"/>
          <p:cNvGraphicFramePr>
            <a:graphicFrameLocks noGrp="1"/>
          </p:cNvGraphicFramePr>
          <p:nvPr>
            <p:extLst>
              <p:ext uri="{D42A27DB-BD31-4B8C-83A1-F6EECF244321}">
                <p14:modId xmlns:p14="http://schemas.microsoft.com/office/powerpoint/2010/main" xmlns="" val="773160583"/>
              </p:ext>
            </p:extLst>
          </p:nvPr>
        </p:nvGraphicFramePr>
        <p:xfrm>
          <a:off x="250825" y="3300413"/>
          <a:ext cx="8578851" cy="3232147"/>
        </p:xfrm>
        <a:graphic>
          <a:graphicData uri="http://schemas.openxmlformats.org/drawingml/2006/table">
            <a:tbl>
              <a:tblPr/>
              <a:tblGrid>
                <a:gridCol w="1849104">
                  <a:extLst>
                    <a:ext uri="{9D8B030D-6E8A-4147-A177-3AD203B41FA5}">
                      <a16:colId xmlns:a16="http://schemas.microsoft.com/office/drawing/2014/main" xmlns="" val="20000"/>
                    </a:ext>
                  </a:extLst>
                </a:gridCol>
                <a:gridCol w="2355316">
                  <a:extLst>
                    <a:ext uri="{9D8B030D-6E8A-4147-A177-3AD203B41FA5}">
                      <a16:colId xmlns:a16="http://schemas.microsoft.com/office/drawing/2014/main" xmlns="" val="20001"/>
                    </a:ext>
                  </a:extLst>
                </a:gridCol>
                <a:gridCol w="2059230">
                  <a:extLst>
                    <a:ext uri="{9D8B030D-6E8A-4147-A177-3AD203B41FA5}">
                      <a16:colId xmlns:a16="http://schemas.microsoft.com/office/drawing/2014/main" xmlns="" val="20002"/>
                    </a:ext>
                  </a:extLst>
                </a:gridCol>
                <a:gridCol w="2315201">
                  <a:extLst>
                    <a:ext uri="{9D8B030D-6E8A-4147-A177-3AD203B41FA5}">
                      <a16:colId xmlns:a16="http://schemas.microsoft.com/office/drawing/2014/main" xmlns="" val="20003"/>
                    </a:ext>
                  </a:extLst>
                </a:gridCol>
              </a:tblGrid>
              <a:tr h="262841">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MyriadPro-LightSemiCn" charset="0"/>
                        </a:rPr>
                        <a:t>Table 5: No. of opportunities registered</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468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Prov.</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Target</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Actual registered</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Variance</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1"/>
                  </a:ext>
                </a:extLst>
              </a:tr>
              <a:tr h="182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ZA" sz="1200" b="1" dirty="0" smtClean="0">
                          <a:latin typeface="+mn-lt"/>
                        </a:rPr>
                        <a:t>8 400</a:t>
                      </a:r>
                      <a:endParaRPr lang="en-ZA" sz="1200" b="1" dirty="0">
                        <a:latin typeface="+mn-lt"/>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10 670</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2 270</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82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ZA" sz="1200" b="1" dirty="0" smtClean="0">
                          <a:latin typeface="+mn-lt"/>
                        </a:rPr>
                        <a:t>4 800</a:t>
                      </a:r>
                      <a:endParaRPr lang="en-ZA" sz="1200" b="1" dirty="0">
                        <a:latin typeface="+mn-lt"/>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11 153</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6 353</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82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ZA" sz="1200" b="1" dirty="0" smtClean="0">
                          <a:latin typeface="+mn-lt"/>
                        </a:rPr>
                        <a:t>11 400</a:t>
                      </a:r>
                      <a:endParaRPr lang="en-ZA" sz="1200" b="1" dirty="0">
                        <a:latin typeface="+mn-lt"/>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15 463</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4 063</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82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ZA" sz="1200" b="1" dirty="0" smtClean="0">
                          <a:latin typeface="+mn-lt"/>
                        </a:rPr>
                        <a:t>10 200</a:t>
                      </a:r>
                      <a:endParaRPr lang="en-ZA" sz="1200" b="1" dirty="0">
                        <a:latin typeface="+mn-lt"/>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15 738</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5 538</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82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ZA" sz="1200" b="1" dirty="0" smtClean="0">
                          <a:latin typeface="+mn-lt"/>
                        </a:rPr>
                        <a:t>5 400</a:t>
                      </a:r>
                      <a:endParaRPr lang="en-ZA" sz="1200" b="1" dirty="0">
                        <a:latin typeface="+mn-lt"/>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12 846</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7446</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82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ZA" sz="1200" b="1" dirty="0" smtClean="0">
                          <a:latin typeface="+mn-lt"/>
                        </a:rPr>
                        <a:t>4 800</a:t>
                      </a:r>
                      <a:endParaRPr lang="en-ZA" sz="1200" b="1" dirty="0">
                        <a:latin typeface="+mn-lt"/>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6 811</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2 011</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332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ZA" sz="1200" b="1" dirty="0" smtClean="0">
                          <a:latin typeface="+mn-lt"/>
                        </a:rPr>
                        <a:t>3 000</a:t>
                      </a:r>
                      <a:endParaRPr lang="en-ZA" sz="1200" b="1" dirty="0">
                        <a:latin typeface="+mn-lt"/>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7 878</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4 878</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129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ZA" sz="1200" b="1" dirty="0" smtClean="0">
                          <a:latin typeface="+mn-lt"/>
                        </a:rPr>
                        <a:t>3 600</a:t>
                      </a:r>
                      <a:endParaRPr lang="en-ZA" sz="1200" b="1" dirty="0">
                        <a:latin typeface="+mn-lt"/>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5 784</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2 184</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182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ZA" sz="1200" b="1" dirty="0" smtClean="0">
                          <a:latin typeface="+mn-lt"/>
                        </a:rPr>
                        <a:t>8 400</a:t>
                      </a:r>
                      <a:endParaRPr lang="en-ZA" sz="1200" b="1" dirty="0">
                        <a:latin typeface="+mn-lt"/>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12 786</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4 386</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182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endParaRPr lang="en-ZA" sz="1200" b="1" dirty="0">
                        <a:latin typeface="+mn-lt"/>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10 788</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effectLst/>
                          <a:latin typeface="+mn-lt"/>
                          <a:ea typeface="Times New Roman"/>
                        </a:rPr>
                        <a:t>10 788</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377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rPr>
                        <a:t>TOTAL</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r>
                        <a:rPr lang="en-ZA" sz="1200" b="1" dirty="0" smtClean="0">
                          <a:latin typeface="+mn-lt"/>
                        </a:rPr>
                        <a:t>60 000</a:t>
                      </a:r>
                      <a:endParaRPr lang="en-ZA" sz="1200" b="1" dirty="0">
                        <a:latin typeface="+mn-lt"/>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200" b="1" dirty="0" smtClean="0">
                          <a:effectLst/>
                          <a:latin typeface="+mn-lt"/>
                          <a:ea typeface="Times New Roman"/>
                        </a:rPr>
                        <a:t>109 917</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200" b="1" dirty="0" smtClean="0">
                          <a:effectLst/>
                          <a:latin typeface="+mn-lt"/>
                          <a:ea typeface="Times New Roman"/>
                        </a:rPr>
                        <a:t>49 917</a:t>
                      </a:r>
                      <a:endParaRPr lang="en-ZA" sz="1200" b="1" dirty="0">
                        <a:effectLst/>
                        <a:latin typeface="+mn-lt"/>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12"/>
                  </a:ext>
                </a:extLst>
              </a:tr>
              <a:tr h="237716">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900" b="0" i="0" u="none" strike="noStrike" cap="none" normalizeH="0" baseline="0" dirty="0" smtClean="0">
                          <a:ln>
                            <a:noFill/>
                          </a:ln>
                          <a:solidFill>
                            <a:schemeClr val="tx1"/>
                          </a:solidFill>
                          <a:effectLst/>
                          <a:latin typeface="+mn-lt"/>
                          <a:ea typeface="Times New Roman" pitchFamily="18" charset="0"/>
                          <a:cs typeface="Arial" pitchFamily="34" charset="0"/>
                        </a:rPr>
                        <a:t>Verification Source: </a:t>
                      </a:r>
                      <a:r>
                        <a:rPr lang="en-US" sz="900" b="0" kern="1200" dirty="0" smtClean="0">
                          <a:solidFill>
                            <a:schemeClr val="tx1"/>
                          </a:solidFill>
                          <a:effectLst/>
                          <a:latin typeface="+mn-lt"/>
                          <a:ea typeface="+mn-ea"/>
                          <a:cs typeface="+mn-cs"/>
                        </a:rPr>
                        <a:t>Opportunity and placement report from ESSA requested from April 2017 up to each end of the quarterly period</a:t>
                      </a:r>
                      <a:endParaRPr kumimoji="0" lang="en-ZA" sz="9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3"/>
                  </a:ext>
                </a:extLst>
              </a:tr>
              <a:tr h="237716">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900" b="0" i="0" u="none" strike="noStrike" cap="none" normalizeH="0" baseline="0" dirty="0" smtClean="0">
                          <a:ln>
                            <a:noFill/>
                          </a:ln>
                          <a:solidFill>
                            <a:schemeClr val="tx1"/>
                          </a:solidFill>
                          <a:effectLst/>
                          <a:latin typeface="+mn-lt"/>
                          <a:ea typeface="Times New Roman" pitchFamily="18" charset="0"/>
                          <a:cs typeface="Arial" pitchFamily="34" charset="0"/>
                        </a:rPr>
                        <a:t>*Online refers to registered opportunities through kiosks stations, PES bus and internet. statistics will be allocated to provinces as soon as enhancements are completed.</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ZA" sz="1200" b="1"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algn="ctr">
                        <a:spcAft>
                          <a:spcPts val="0"/>
                        </a:spcAft>
                      </a:pPr>
                      <a:endParaRPr lang="en-ZA" sz="1200" b="1"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algn="ctr">
                        <a:spcAft>
                          <a:spcPts val="0"/>
                        </a:spcAft>
                      </a:pPr>
                      <a:endParaRPr lang="en-ZA" sz="1200" b="1"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4"/>
                  </a:ext>
                </a:extLst>
              </a:tr>
            </a:tbl>
          </a:graphicData>
        </a:graphic>
      </p:graphicFrame>
      <p:sp>
        <p:nvSpPr>
          <p:cNvPr id="4" name="Slide Number Placeholder 3"/>
          <p:cNvSpPr>
            <a:spLocks noGrp="1"/>
          </p:cNvSpPr>
          <p:nvPr>
            <p:ph type="sldNum" sz="quarter" idx="12"/>
          </p:nvPr>
        </p:nvSpPr>
        <p:spPr/>
        <p:txBody>
          <a:bodyPr/>
          <a:lstStyle/>
          <a:p>
            <a:pPr>
              <a:defRPr/>
            </a:pPr>
            <a:fld id="{61A11813-0B29-44F7-BF30-6CAF80A3F5F0}" type="slidenum">
              <a:rPr lang="en-US" smtClean="0"/>
              <a:pPr>
                <a:defRPr/>
              </a:pPr>
              <a:t>68</a:t>
            </a:fld>
            <a:endParaRPr lang="en-US" dirty="0"/>
          </a:p>
        </p:txBody>
      </p:sp>
    </p:spTree>
    <p:extLst>
      <p:ext uri="{BB962C8B-B14F-4D97-AF65-F5344CB8AC3E}">
        <p14:creationId xmlns:p14="http://schemas.microsoft.com/office/powerpoint/2010/main" xmlns="" val="3030623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ZA" altLang="en-US" sz="2400" b="1" dirty="0" smtClean="0"/>
              <a:t>OPPORTUNITIES REGISTERED BY ECONOMIC SECTOR</a:t>
            </a:r>
          </a:p>
        </p:txBody>
      </p:sp>
      <p:sp>
        <p:nvSpPr>
          <p:cNvPr id="36867" name="Content Placeholder 3"/>
          <p:cNvSpPr>
            <a:spLocks noGrp="1"/>
          </p:cNvSpPr>
          <p:nvPr>
            <p:ph sz="half" idx="2"/>
          </p:nvPr>
        </p:nvSpPr>
        <p:spPr>
          <a:xfrm>
            <a:off x="5868144" y="1287463"/>
            <a:ext cx="2818656" cy="5068887"/>
          </a:xfrm>
        </p:spPr>
        <p:txBody>
          <a:bodyPr/>
          <a:lstStyle/>
          <a:p>
            <a:pPr>
              <a:defRPr/>
            </a:pPr>
            <a:r>
              <a:rPr lang="en-ZA" altLang="en-US" sz="1400" dirty="0" smtClean="0"/>
              <a:t>Just over a quarter (29 505) of registered work and learning opportunities were classified according to economic sector and the rest (80 412) were not.</a:t>
            </a:r>
          </a:p>
          <a:p>
            <a:pPr>
              <a:defRPr/>
            </a:pPr>
            <a:r>
              <a:rPr lang="en-ZA" altLang="en-US" sz="1400" dirty="0" smtClean="0"/>
              <a:t>The following sectors registered most of work and learning opportunities: Agriculture  8 207, Safety &amp; Security 3 588 and Services      2 641.</a:t>
            </a:r>
          </a:p>
          <a:p>
            <a:pPr>
              <a:defRPr/>
            </a:pPr>
            <a:endParaRPr lang="en-ZA" altLang="en-US" sz="1000" dirty="0" smtClean="0">
              <a:solidFill>
                <a:srgbClr val="FF0000"/>
              </a:solidFill>
            </a:endParaRPr>
          </a:p>
          <a:p>
            <a:pPr>
              <a:defRPr/>
            </a:pPr>
            <a:endParaRPr lang="en-ZA" altLang="en-US" sz="1000" dirty="0">
              <a:solidFill>
                <a:srgbClr val="FF0000"/>
              </a:solidFill>
            </a:endParaRPr>
          </a:p>
          <a:p>
            <a:pPr marL="0" indent="0">
              <a:buFont typeface="Arial" pitchFamily="34" charset="0"/>
              <a:buNone/>
              <a:defRPr/>
            </a:pPr>
            <a:endParaRPr lang="en-ZA" altLang="en-US" sz="1000" dirty="0" smtClean="0">
              <a:solidFill>
                <a:srgbClr val="FF0000"/>
              </a:solidFill>
            </a:endParaRPr>
          </a:p>
          <a:p>
            <a:pPr>
              <a:defRPr/>
            </a:pPr>
            <a:endParaRPr lang="en-ZA" altLang="en-US" sz="1000" dirty="0">
              <a:solidFill>
                <a:srgbClr val="FF0000"/>
              </a:solidFill>
            </a:endParaRPr>
          </a:p>
          <a:p>
            <a:pPr>
              <a:defRPr/>
            </a:pPr>
            <a:endParaRPr lang="en-ZA" altLang="en-US" sz="1000" dirty="0" smtClean="0">
              <a:solidFill>
                <a:srgbClr val="FF0000"/>
              </a:solidFill>
            </a:endParaRPr>
          </a:p>
          <a:p>
            <a:pPr>
              <a:defRPr/>
            </a:pPr>
            <a:endParaRPr lang="en-ZA" altLang="en-US" sz="1000" dirty="0">
              <a:solidFill>
                <a:srgbClr val="FF0000"/>
              </a:solidFill>
            </a:endParaRPr>
          </a:p>
          <a:p>
            <a:pPr>
              <a:defRPr/>
            </a:pPr>
            <a:endParaRPr lang="en-ZA" altLang="en-US" sz="1000" dirty="0" smtClean="0">
              <a:solidFill>
                <a:srgbClr val="FF0000"/>
              </a:solidFill>
            </a:endParaRPr>
          </a:p>
          <a:p>
            <a:pPr>
              <a:defRPr/>
            </a:pPr>
            <a:endParaRPr lang="en-ZA" altLang="en-US" sz="1000" dirty="0">
              <a:solidFill>
                <a:srgbClr val="FF0000"/>
              </a:solidFill>
            </a:endParaRPr>
          </a:p>
          <a:p>
            <a:pPr>
              <a:defRPr/>
            </a:pPr>
            <a:endParaRPr lang="en-ZA" altLang="en-US" sz="1000" dirty="0" smtClean="0">
              <a:solidFill>
                <a:srgbClr val="FF0000"/>
              </a:solidFill>
            </a:endParaRPr>
          </a:p>
          <a:p>
            <a:pPr marL="0" indent="0">
              <a:buFont typeface="Arial" pitchFamily="34" charset="0"/>
              <a:buNone/>
              <a:defRPr/>
            </a:pPr>
            <a:r>
              <a:rPr lang="en-ZA" altLang="en-US" sz="1000" dirty="0" smtClean="0"/>
              <a:t>Note that a total of 80 412 opportunities are not classified by sector, they are therefore not included in the graph, but in the next table.</a:t>
            </a:r>
          </a:p>
          <a:p>
            <a:pPr marL="0" indent="0">
              <a:buFont typeface="Arial" pitchFamily="34" charset="0"/>
              <a:buNone/>
              <a:defRPr/>
            </a:pPr>
            <a:endParaRPr lang="en-ZA" altLang="en-US" sz="1000" dirty="0"/>
          </a:p>
          <a:p>
            <a:pPr marL="0" indent="0">
              <a:buFont typeface="Arial" pitchFamily="34" charset="0"/>
              <a:buNone/>
              <a:defRPr/>
            </a:pPr>
            <a:endParaRPr lang="en-ZA" altLang="en-US" sz="1000" dirty="0" smtClean="0"/>
          </a:p>
          <a:p>
            <a:pPr marL="0" indent="0">
              <a:buFont typeface="Arial" pitchFamily="34" charset="0"/>
              <a:buNone/>
              <a:defRPr/>
            </a:pPr>
            <a:endParaRPr lang="en-ZA" altLang="en-US" sz="1000" dirty="0" smtClean="0"/>
          </a:p>
          <a:p>
            <a:pPr marL="0" indent="0">
              <a:buFont typeface="Arial" pitchFamily="34" charset="0"/>
              <a:buNone/>
              <a:defRPr/>
            </a:pPr>
            <a:endParaRPr lang="en-ZA" altLang="en-US" sz="1000" dirty="0"/>
          </a:p>
          <a:p>
            <a:pPr marL="0" indent="0">
              <a:buFont typeface="Arial" pitchFamily="34" charset="0"/>
              <a:buNone/>
              <a:defRPr/>
            </a:pPr>
            <a:endParaRPr lang="en-ZA" altLang="en-US" sz="1000" dirty="0" smtClean="0"/>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7"/>
          <p:cNvGraphicFramePr>
            <a:graphicFrameLocks/>
          </p:cNvGraphicFramePr>
          <p:nvPr>
            <p:extLst>
              <p:ext uri="{D42A27DB-BD31-4B8C-83A1-F6EECF244321}">
                <p14:modId xmlns:p14="http://schemas.microsoft.com/office/powerpoint/2010/main" xmlns="" val="3983170673"/>
              </p:ext>
            </p:extLst>
          </p:nvPr>
        </p:nvGraphicFramePr>
        <p:xfrm>
          <a:off x="302320" y="1391568"/>
          <a:ext cx="5587032" cy="508297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B57A7A15-FAE7-49E2-908D-FB5D78A7FA53}" type="slidenum">
              <a:rPr lang="en-US" smtClean="0"/>
              <a:pPr>
                <a:defRPr/>
              </a:pPr>
              <a:t>69</a:t>
            </a:fld>
            <a:endParaRPr lang="en-US" dirty="0"/>
          </a:p>
        </p:txBody>
      </p:sp>
    </p:spTree>
    <p:extLst>
      <p:ext uri="{BB962C8B-B14F-4D97-AF65-F5344CB8AC3E}">
        <p14:creationId xmlns:p14="http://schemas.microsoft.com/office/powerpoint/2010/main" xmlns="" val="3661910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tLang="en-US" sz="2400" b="1" dirty="0" smtClean="0"/>
              <a:t>MARKETING AND ADVERTISING &amp;</a:t>
            </a:r>
            <a:r>
              <a:rPr lang="en-US" altLang="en-US" sz="2400" dirty="0" smtClean="0"/>
              <a:t> </a:t>
            </a:r>
            <a:r>
              <a:rPr lang="en-US" altLang="en-US" sz="2400" b="1" dirty="0" smtClean="0"/>
              <a:t>MEDIA LIAISON </a:t>
            </a:r>
            <a:r>
              <a:rPr lang="en-ZA" altLang="en-US" sz="2400" dirty="0" smtClean="0"/>
              <a:t/>
            </a:r>
            <a:br>
              <a:rPr lang="en-ZA" altLang="en-US" sz="2400" dirty="0" smtClean="0"/>
            </a:br>
            <a:endParaRPr lang="en-ZA" altLang="en-US" sz="2400" dirty="0" smtClean="0"/>
          </a:p>
        </p:txBody>
      </p:sp>
      <p:sp>
        <p:nvSpPr>
          <p:cNvPr id="3" name="Content Placeholder 2"/>
          <p:cNvSpPr>
            <a:spLocks noGrp="1"/>
          </p:cNvSpPr>
          <p:nvPr>
            <p:ph idx="1"/>
          </p:nvPr>
        </p:nvSpPr>
        <p:spPr>
          <a:xfrm>
            <a:off x="323528" y="1340768"/>
            <a:ext cx="8712968" cy="5328592"/>
          </a:xfrm>
        </p:spPr>
        <p:txBody>
          <a:bodyPr/>
          <a:lstStyle/>
          <a:p>
            <a:r>
              <a:rPr lang="en-US" altLang="en-US" sz="1400" dirty="0"/>
              <a:t>In relation to </a:t>
            </a:r>
            <a:r>
              <a:rPr lang="en-US" altLang="en-US" sz="1400" b="1" i="1" dirty="0"/>
              <a:t>Marketing and Advertising &amp;</a:t>
            </a:r>
            <a:r>
              <a:rPr lang="en-US" altLang="en-US" sz="1400" dirty="0"/>
              <a:t> </a:t>
            </a:r>
            <a:r>
              <a:rPr lang="en-US" altLang="en-US" sz="1400" b="1" i="1" dirty="0"/>
              <a:t>Media Liaison </a:t>
            </a:r>
            <a:r>
              <a:rPr lang="en-US" altLang="en-US" sz="1400" dirty="0"/>
              <a:t>of the Department’s activities the following were achieved:</a:t>
            </a:r>
            <a:r>
              <a:rPr lang="en-ZA" altLang="en-US" sz="1400" dirty="0"/>
              <a:t/>
            </a:r>
            <a:br>
              <a:rPr lang="en-ZA" altLang="en-US" sz="1400" dirty="0"/>
            </a:br>
            <a:endParaRPr lang="en-ZA" altLang="en-US" sz="1400" dirty="0" smtClean="0"/>
          </a:p>
          <a:p>
            <a:r>
              <a:rPr lang="en-ZA" altLang="en-US" sz="1400" dirty="0" smtClean="0"/>
              <a:t>Publicised the Department’s campaign on submission of employment equity reports.</a:t>
            </a:r>
          </a:p>
          <a:p>
            <a:r>
              <a:rPr lang="en-ZA" altLang="en-US" sz="1400" dirty="0" smtClean="0"/>
              <a:t>Publicised NMW worker/shop stewards briefing sessions</a:t>
            </a:r>
          </a:p>
          <a:p>
            <a:r>
              <a:rPr lang="en-ZA" altLang="en-US" sz="1400" dirty="0" smtClean="0"/>
              <a:t>Publicised NMW employer exemption workshops</a:t>
            </a:r>
          </a:p>
          <a:p>
            <a:r>
              <a:rPr lang="en-ZA" altLang="en-US" sz="1400" dirty="0" smtClean="0"/>
              <a:t>Publicised PES workshop to address youth unemployment in the SADC region</a:t>
            </a:r>
          </a:p>
          <a:p>
            <a:r>
              <a:rPr lang="en-ZA" altLang="en-US" sz="1400" dirty="0" smtClean="0"/>
              <a:t>Publicised the IES 6</a:t>
            </a:r>
            <a:r>
              <a:rPr lang="en-ZA" altLang="en-US" sz="1400" baseline="30000" dirty="0" smtClean="0"/>
              <a:t>th</a:t>
            </a:r>
            <a:r>
              <a:rPr lang="en-ZA" altLang="en-US" sz="1400" dirty="0" smtClean="0"/>
              <a:t> explosive manager workshop at Birchwood</a:t>
            </a:r>
          </a:p>
          <a:p>
            <a:r>
              <a:rPr lang="en-ZA" altLang="en-US" sz="1400" dirty="0" smtClean="0"/>
              <a:t>Attended and publicised the IES inspectors’ conference in Durban</a:t>
            </a:r>
          </a:p>
          <a:p>
            <a:r>
              <a:rPr lang="en-ZA" altLang="en-US" sz="1400" dirty="0" smtClean="0"/>
              <a:t>Attended and publicised the National Dialogue Conference on Transition from the Informal Economy to Formal Economy in Durban</a:t>
            </a:r>
          </a:p>
          <a:p>
            <a:r>
              <a:rPr lang="en-ZA" altLang="en-US" sz="1400" dirty="0" smtClean="0"/>
              <a:t>Publicised the PSA promotion seminar</a:t>
            </a:r>
          </a:p>
          <a:p>
            <a:r>
              <a:rPr lang="en-ZA" altLang="en-US" sz="1400" dirty="0" smtClean="0"/>
              <a:t>Publicised the ongoing fraud cases involving CF</a:t>
            </a:r>
          </a:p>
          <a:p>
            <a:r>
              <a:rPr lang="en-ZA" altLang="en-US" sz="1400" dirty="0" smtClean="0"/>
              <a:t>Did a feature article profiling the NMW and amendments to the BCEA and LRA</a:t>
            </a:r>
          </a:p>
          <a:p>
            <a:r>
              <a:rPr lang="en-ZA" altLang="en-US" sz="1400" dirty="0" smtClean="0"/>
              <a:t>Did a feature article on ILO advocating the enforcement of NMW </a:t>
            </a:r>
          </a:p>
          <a:p>
            <a:r>
              <a:rPr lang="en-ZA" altLang="en-US" sz="1400" dirty="0" smtClean="0"/>
              <a:t>Did a feature article profiling major hazard installation regulations published in Business Report and Beeld newspapers</a:t>
            </a:r>
          </a:p>
          <a:p>
            <a:r>
              <a:rPr lang="en-ZA" altLang="en-US" sz="1400" dirty="0" smtClean="0"/>
              <a:t>Media releases: 65 including entities</a:t>
            </a:r>
          </a:p>
          <a:p>
            <a:r>
              <a:rPr lang="en-ZA" altLang="en-US" sz="1400" dirty="0" smtClean="0"/>
              <a:t>Publicised the Productivity SA Productivity Awards (18 October 2017) </a:t>
            </a:r>
          </a:p>
          <a:p>
            <a:r>
              <a:rPr lang="en-ZA" altLang="en-US" sz="1400" dirty="0" smtClean="0"/>
              <a:t>Publicised the launch of the CCMA annual report (12 October 2017) </a:t>
            </a:r>
          </a:p>
          <a:p>
            <a:r>
              <a:rPr lang="en-ZA" altLang="en-US" sz="1400" dirty="0" smtClean="0"/>
              <a:t>Profiled PES’ plan to unveil new regulations (article published in Oct. iDol) </a:t>
            </a:r>
          </a:p>
          <a:p>
            <a:pPr>
              <a:buFont typeface="Arial" pitchFamily="34" charset="0"/>
              <a:buNone/>
            </a:pPr>
            <a:endParaRPr lang="en-ZA" altLang="en-US" sz="1400" dirty="0" smtClean="0"/>
          </a:p>
        </p:txBody>
      </p:sp>
      <p:sp>
        <p:nvSpPr>
          <p:cNvPr id="5" name="Slide Number Placeholder 4"/>
          <p:cNvSpPr>
            <a:spLocks noGrp="1"/>
          </p:cNvSpPr>
          <p:nvPr>
            <p:ph type="sldNum" sz="quarter" idx="12"/>
          </p:nvPr>
        </p:nvSpPr>
        <p:spPr/>
        <p:txBody>
          <a:bodyPr/>
          <a:lstStyle/>
          <a:p>
            <a:fld id="{96CA8298-9D91-4CF9-AB6A-504DBB769D5D}" type="slidenum">
              <a:rPr lang="en-US" smtClean="0"/>
              <a:pPr/>
              <a:t>7</a:t>
            </a:fld>
            <a:endParaRPr lang="en-US" dirty="0"/>
          </a:p>
        </p:txBody>
      </p:sp>
    </p:spTree>
    <p:extLst>
      <p:ext uri="{BB962C8B-B14F-4D97-AF65-F5344CB8AC3E}">
        <p14:creationId xmlns:p14="http://schemas.microsoft.com/office/powerpoint/2010/main" xmlns="" val="825050995"/>
      </p:ext>
    </p:extLst>
  </p:cSld>
  <p:clrMapOvr>
    <a:masterClrMapping/>
  </p:clrMapOvr>
  <mc:AlternateContent xmlns:mc="http://schemas.openxmlformats.org/markup-compatibility/2006">
    <mc:Choice xmlns:p14="http://schemas.microsoft.com/office/powerpoint/2010/main" xmlns="" Requires="p14">
      <p:transition p14:dur="10" advTm="120000"/>
    </mc:Choice>
    <mc:Fallback>
      <p:transition advTm="12000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ZA" altLang="en-US" sz="2400" b="1" dirty="0" smtClean="0"/>
              <a:t>OPPORTUNITIES BY ECONOMIC SECTOR AND PROVINCE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870755328"/>
              </p:ext>
            </p:extLst>
          </p:nvPr>
        </p:nvGraphicFramePr>
        <p:xfrm>
          <a:off x="166256" y="1311966"/>
          <a:ext cx="8858992" cy="5285387"/>
        </p:xfrm>
        <a:graphic>
          <a:graphicData uri="http://schemas.openxmlformats.org/drawingml/2006/table">
            <a:tbl>
              <a:tblPr firstRow="1" bandRow="1">
                <a:tableStyleId>{5C22544A-7EE6-4342-B048-85BDC9FD1C3A}</a:tableStyleId>
              </a:tblPr>
              <a:tblGrid>
                <a:gridCol w="528450">
                  <a:extLst>
                    <a:ext uri="{9D8B030D-6E8A-4147-A177-3AD203B41FA5}">
                      <a16:colId xmlns:a16="http://schemas.microsoft.com/office/drawing/2014/main" xmlns="" val="20000"/>
                    </a:ext>
                  </a:extLst>
                </a:gridCol>
                <a:gridCol w="338447">
                  <a:extLst>
                    <a:ext uri="{9D8B030D-6E8A-4147-A177-3AD203B41FA5}">
                      <a16:colId xmlns:a16="http://schemas.microsoft.com/office/drawing/2014/main" xmlns="" val="20001"/>
                    </a:ext>
                  </a:extLst>
                </a:gridCol>
                <a:gridCol w="302821">
                  <a:extLst>
                    <a:ext uri="{9D8B030D-6E8A-4147-A177-3AD203B41FA5}">
                      <a16:colId xmlns:a16="http://schemas.microsoft.com/office/drawing/2014/main" xmlns="" val="20002"/>
                    </a:ext>
                  </a:extLst>
                </a:gridCol>
                <a:gridCol w="267195">
                  <a:extLst>
                    <a:ext uri="{9D8B030D-6E8A-4147-A177-3AD203B41FA5}">
                      <a16:colId xmlns:a16="http://schemas.microsoft.com/office/drawing/2014/main" xmlns="" val="20003"/>
                    </a:ext>
                  </a:extLst>
                </a:gridCol>
                <a:gridCol w="344384">
                  <a:extLst>
                    <a:ext uri="{9D8B030D-6E8A-4147-A177-3AD203B41FA5}">
                      <a16:colId xmlns:a16="http://schemas.microsoft.com/office/drawing/2014/main" xmlns="" val="20004"/>
                    </a:ext>
                  </a:extLst>
                </a:gridCol>
                <a:gridCol w="326572">
                  <a:extLst>
                    <a:ext uri="{9D8B030D-6E8A-4147-A177-3AD203B41FA5}">
                      <a16:colId xmlns:a16="http://schemas.microsoft.com/office/drawing/2014/main" xmlns="" val="20005"/>
                    </a:ext>
                  </a:extLst>
                </a:gridCol>
                <a:gridCol w="338446">
                  <a:extLst>
                    <a:ext uri="{9D8B030D-6E8A-4147-A177-3AD203B41FA5}">
                      <a16:colId xmlns:a16="http://schemas.microsoft.com/office/drawing/2014/main" xmlns="" val="20006"/>
                    </a:ext>
                  </a:extLst>
                </a:gridCol>
                <a:gridCol w="332510">
                  <a:extLst>
                    <a:ext uri="{9D8B030D-6E8A-4147-A177-3AD203B41FA5}">
                      <a16:colId xmlns:a16="http://schemas.microsoft.com/office/drawing/2014/main" xmlns="" val="20007"/>
                    </a:ext>
                  </a:extLst>
                </a:gridCol>
                <a:gridCol w="380010">
                  <a:extLst>
                    <a:ext uri="{9D8B030D-6E8A-4147-A177-3AD203B41FA5}">
                      <a16:colId xmlns:a16="http://schemas.microsoft.com/office/drawing/2014/main" xmlns="" val="20008"/>
                    </a:ext>
                  </a:extLst>
                </a:gridCol>
                <a:gridCol w="362197">
                  <a:extLst>
                    <a:ext uri="{9D8B030D-6E8A-4147-A177-3AD203B41FA5}">
                      <a16:colId xmlns:a16="http://schemas.microsoft.com/office/drawing/2014/main" xmlns="" val="20009"/>
                    </a:ext>
                  </a:extLst>
                </a:gridCol>
                <a:gridCol w="308759">
                  <a:extLst>
                    <a:ext uri="{9D8B030D-6E8A-4147-A177-3AD203B41FA5}">
                      <a16:colId xmlns:a16="http://schemas.microsoft.com/office/drawing/2014/main" xmlns="" val="20010"/>
                    </a:ext>
                  </a:extLst>
                </a:gridCol>
                <a:gridCol w="326571">
                  <a:extLst>
                    <a:ext uri="{9D8B030D-6E8A-4147-A177-3AD203B41FA5}">
                      <a16:colId xmlns:a16="http://schemas.microsoft.com/office/drawing/2014/main" xmlns="" val="20011"/>
                    </a:ext>
                  </a:extLst>
                </a:gridCol>
                <a:gridCol w="356260">
                  <a:extLst>
                    <a:ext uri="{9D8B030D-6E8A-4147-A177-3AD203B41FA5}">
                      <a16:colId xmlns:a16="http://schemas.microsoft.com/office/drawing/2014/main" xmlns="" val="20012"/>
                    </a:ext>
                  </a:extLst>
                </a:gridCol>
                <a:gridCol w="380010">
                  <a:extLst>
                    <a:ext uri="{9D8B030D-6E8A-4147-A177-3AD203B41FA5}">
                      <a16:colId xmlns:a16="http://schemas.microsoft.com/office/drawing/2014/main" xmlns="" val="20013"/>
                    </a:ext>
                  </a:extLst>
                </a:gridCol>
                <a:gridCol w="308759">
                  <a:extLst>
                    <a:ext uri="{9D8B030D-6E8A-4147-A177-3AD203B41FA5}">
                      <a16:colId xmlns:a16="http://schemas.microsoft.com/office/drawing/2014/main" xmlns="" val="20014"/>
                    </a:ext>
                  </a:extLst>
                </a:gridCol>
                <a:gridCol w="314696">
                  <a:extLst>
                    <a:ext uri="{9D8B030D-6E8A-4147-A177-3AD203B41FA5}">
                      <a16:colId xmlns:a16="http://schemas.microsoft.com/office/drawing/2014/main" xmlns="" val="20015"/>
                    </a:ext>
                  </a:extLst>
                </a:gridCol>
                <a:gridCol w="385948">
                  <a:extLst>
                    <a:ext uri="{9D8B030D-6E8A-4147-A177-3AD203B41FA5}">
                      <a16:colId xmlns:a16="http://schemas.microsoft.com/office/drawing/2014/main" xmlns="" val="20016"/>
                    </a:ext>
                  </a:extLst>
                </a:gridCol>
                <a:gridCol w="457200">
                  <a:extLst>
                    <a:ext uri="{9D8B030D-6E8A-4147-A177-3AD203B41FA5}">
                      <a16:colId xmlns:a16="http://schemas.microsoft.com/office/drawing/2014/main" xmlns="" val="20017"/>
                    </a:ext>
                  </a:extLst>
                </a:gridCol>
                <a:gridCol w="374073">
                  <a:extLst>
                    <a:ext uri="{9D8B030D-6E8A-4147-A177-3AD203B41FA5}">
                      <a16:colId xmlns:a16="http://schemas.microsoft.com/office/drawing/2014/main" xmlns="" val="20018"/>
                    </a:ext>
                  </a:extLst>
                </a:gridCol>
                <a:gridCol w="374072">
                  <a:extLst>
                    <a:ext uri="{9D8B030D-6E8A-4147-A177-3AD203B41FA5}">
                      <a16:colId xmlns:a16="http://schemas.microsoft.com/office/drawing/2014/main" xmlns="" val="20019"/>
                    </a:ext>
                  </a:extLst>
                </a:gridCol>
                <a:gridCol w="362198">
                  <a:extLst>
                    <a:ext uri="{9D8B030D-6E8A-4147-A177-3AD203B41FA5}">
                      <a16:colId xmlns:a16="http://schemas.microsoft.com/office/drawing/2014/main" xmlns="" val="20020"/>
                    </a:ext>
                  </a:extLst>
                </a:gridCol>
                <a:gridCol w="368135">
                  <a:extLst>
                    <a:ext uri="{9D8B030D-6E8A-4147-A177-3AD203B41FA5}">
                      <a16:colId xmlns:a16="http://schemas.microsoft.com/office/drawing/2014/main" xmlns="" val="20021"/>
                    </a:ext>
                  </a:extLst>
                </a:gridCol>
                <a:gridCol w="498763">
                  <a:extLst>
                    <a:ext uri="{9D8B030D-6E8A-4147-A177-3AD203B41FA5}">
                      <a16:colId xmlns:a16="http://schemas.microsoft.com/office/drawing/2014/main" xmlns="" val="20022"/>
                    </a:ext>
                  </a:extLst>
                </a:gridCol>
                <a:gridCol w="522516">
                  <a:extLst>
                    <a:ext uri="{9D8B030D-6E8A-4147-A177-3AD203B41FA5}">
                      <a16:colId xmlns:a16="http://schemas.microsoft.com/office/drawing/2014/main" xmlns="" val="20023"/>
                    </a:ext>
                  </a:extLst>
                </a:gridCol>
              </a:tblGrid>
              <a:tr h="1071394">
                <a:tc>
                  <a:txBody>
                    <a:bodyPr/>
                    <a:lstStyle/>
                    <a:p>
                      <a:pPr algn="ctr" fontAlgn="ctr"/>
                      <a:r>
                        <a:rPr lang="en-ZA" sz="1000" b="1" i="0" u="none" strike="noStrike" dirty="0">
                          <a:solidFill>
                            <a:srgbClr val="000000"/>
                          </a:solidFill>
                          <a:effectLst/>
                          <a:latin typeface="Calibri"/>
                        </a:rPr>
                        <a:t> </a:t>
                      </a:r>
                    </a:p>
                  </a:txBody>
                  <a:tcPr marL="857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Financial accounting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Banking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Chemical</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Clothing &amp; Textile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Construction</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Education</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Energy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Food &amp; beverage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Forestry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Health &amp; welfare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Information technology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Insurance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Local Government</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Media &amp; Printing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Mining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Manufacturing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Safety &amp; Security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Agriculture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Public service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Transport</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Services</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Unspecified</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ZA" sz="1100" b="1" i="0" u="none" strike="noStrike" dirty="0">
                          <a:solidFill>
                            <a:srgbClr val="000000"/>
                          </a:solidFill>
                          <a:effectLst/>
                          <a:latin typeface="Calibri"/>
                        </a:rPr>
                        <a:t>Total</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0"/>
                  </a:ext>
                </a:extLst>
              </a:tr>
              <a:tr h="1071394">
                <a:tc>
                  <a:txBody>
                    <a:bodyPr/>
                    <a:lstStyle/>
                    <a:p>
                      <a:pPr algn="ctr" fontAlgn="ctr"/>
                      <a:r>
                        <a:rPr lang="en-ZA" sz="900" b="1" i="0" u="none" strike="noStrike" dirty="0">
                          <a:solidFill>
                            <a:srgbClr val="000000"/>
                          </a:solidFill>
                          <a:effectLst/>
                          <a:latin typeface="Calibri"/>
                        </a:rPr>
                        <a:t>Eastern Cape</a:t>
                      </a:r>
                    </a:p>
                  </a:txBody>
                  <a:tcPr marL="857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246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51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15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dirty="0">
                          <a:solidFill>
                            <a:srgbClr val="000000"/>
                          </a:solidFill>
                          <a:effectLst/>
                          <a:latin typeface="Arial"/>
                        </a:rPr>
                        <a:t>72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27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70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dirty="0">
                          <a:solidFill>
                            <a:srgbClr val="000000"/>
                          </a:solidFill>
                          <a:effectLst/>
                          <a:latin typeface="Arial"/>
                        </a:rPr>
                        <a:t>59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dirty="0">
                          <a:solidFill>
                            <a:srgbClr val="000000"/>
                          </a:solidFill>
                          <a:effectLst/>
                          <a:latin typeface="Arial"/>
                        </a:rPr>
                        <a:t>65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dirty="0">
                          <a:solidFill>
                            <a:srgbClr val="000000"/>
                          </a:solidFill>
                          <a:effectLst/>
                          <a:latin typeface="Arial"/>
                        </a:rPr>
                        <a:t>49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dirty="0">
                          <a:solidFill>
                            <a:srgbClr val="000000"/>
                          </a:solidFill>
                          <a:effectLst/>
                          <a:latin typeface="Arial"/>
                        </a:rPr>
                        <a:t>254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dirty="0">
                          <a:solidFill>
                            <a:srgbClr val="000000"/>
                          </a:solidFill>
                          <a:effectLst/>
                          <a:latin typeface="Arial"/>
                        </a:rPr>
                        <a:t>770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dirty="0">
                          <a:solidFill>
                            <a:srgbClr val="000000"/>
                          </a:solidFill>
                          <a:effectLst/>
                          <a:latin typeface="Arial"/>
                        </a:rPr>
                        <a:t>244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dirty="0">
                          <a:solidFill>
                            <a:srgbClr val="000000"/>
                          </a:solidFill>
                          <a:effectLst/>
                          <a:latin typeface="Arial"/>
                        </a:rPr>
                        <a:t>92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299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8 336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ZA" sz="900" b="1" i="0" u="none" strike="noStrike" dirty="0">
                          <a:solidFill>
                            <a:srgbClr val="000000"/>
                          </a:solidFill>
                          <a:effectLst/>
                          <a:latin typeface="Calibri"/>
                        </a:rPr>
                        <a:t>10 670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738242">
                <a:tc>
                  <a:txBody>
                    <a:bodyPr/>
                    <a:lstStyle/>
                    <a:p>
                      <a:pPr algn="ctr" fontAlgn="ctr"/>
                      <a:r>
                        <a:rPr lang="en-ZA" sz="900" b="1" i="0" u="none" strike="noStrike">
                          <a:solidFill>
                            <a:srgbClr val="000000"/>
                          </a:solidFill>
                          <a:effectLst/>
                          <a:latin typeface="Calibri"/>
                        </a:rPr>
                        <a:t>Free State</a:t>
                      </a:r>
                    </a:p>
                  </a:txBody>
                  <a:tcPr marL="857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dirty="0">
                          <a:solidFill>
                            <a:srgbClr val="000000"/>
                          </a:solidFill>
                          <a:effectLst/>
                          <a:latin typeface="Arial"/>
                        </a:rPr>
                        <a:t>69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39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35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150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35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200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37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195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143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43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19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dirty="0">
                          <a:solidFill>
                            <a:srgbClr val="000000"/>
                          </a:solidFill>
                          <a:effectLst/>
                          <a:latin typeface="Arial"/>
                        </a:rPr>
                        <a:t>181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9 992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ZA" sz="900" b="1" i="0" u="none" strike="noStrike" dirty="0">
                          <a:solidFill>
                            <a:srgbClr val="000000"/>
                          </a:solidFill>
                          <a:effectLst/>
                          <a:latin typeface="Calibri"/>
                        </a:rPr>
                        <a:t>11 153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754845">
                <a:tc>
                  <a:txBody>
                    <a:bodyPr/>
                    <a:lstStyle/>
                    <a:p>
                      <a:pPr algn="ctr" fontAlgn="ctr"/>
                      <a:r>
                        <a:rPr lang="en-ZA" sz="900" b="1" i="0" u="none" strike="noStrike">
                          <a:solidFill>
                            <a:srgbClr val="000000"/>
                          </a:solidFill>
                          <a:effectLst/>
                          <a:latin typeface="Calibri"/>
                        </a:rPr>
                        <a:t>Gauteng</a:t>
                      </a:r>
                    </a:p>
                  </a:txBody>
                  <a:tcPr marL="857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13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13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64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132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418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14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501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446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dirty="0">
                          <a:solidFill>
                            <a:srgbClr val="000000"/>
                          </a:solidFill>
                          <a:effectLst/>
                          <a:latin typeface="Arial"/>
                        </a:rPr>
                        <a:t>241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203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170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358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462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1 088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893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282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366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1" i="0" u="none" strike="noStrike">
                          <a:solidFill>
                            <a:srgbClr val="000000"/>
                          </a:solidFill>
                          <a:effectLst/>
                          <a:latin typeface="Arial"/>
                        </a:rPr>
                        <a:t>9 799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ZA" sz="900" b="1" i="0" u="none" strike="noStrike" dirty="0">
                          <a:solidFill>
                            <a:srgbClr val="000000"/>
                          </a:solidFill>
                          <a:effectLst/>
                          <a:latin typeface="Calibri"/>
                        </a:rPr>
                        <a:t>15 463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560046">
                <a:tc>
                  <a:txBody>
                    <a:bodyPr/>
                    <a:lstStyle/>
                    <a:p>
                      <a:pPr algn="ctr" fontAlgn="ctr"/>
                      <a:r>
                        <a:rPr lang="en-ZA" sz="900" b="1" i="0" u="none" strike="noStrike" dirty="0" err="1">
                          <a:solidFill>
                            <a:srgbClr val="000000"/>
                          </a:solidFill>
                          <a:effectLst/>
                          <a:latin typeface="Calibri"/>
                        </a:rPr>
                        <a:t>KwaZulu</a:t>
                      </a:r>
                      <a:r>
                        <a:rPr lang="en-ZA" sz="900" b="1" i="0" u="none" strike="noStrike" dirty="0">
                          <a:solidFill>
                            <a:srgbClr val="000000"/>
                          </a:solidFill>
                          <a:effectLst/>
                          <a:latin typeface="Calibri"/>
                        </a:rPr>
                        <a:t> Natal</a:t>
                      </a:r>
                    </a:p>
                  </a:txBody>
                  <a:tcPr marL="85725" marR="9525" marT="9525" marB="0" anchor="ctr">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372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25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44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94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Arial"/>
                        </a:rPr>
                        <a:t>131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Arial"/>
                        </a:rPr>
                        <a:t>412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177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567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104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136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13 676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a:rPr>
                        <a:t>15 738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4"/>
                  </a:ext>
                </a:extLst>
              </a:tr>
              <a:tr h="544733">
                <a:tc>
                  <a:txBody>
                    <a:bodyPr/>
                    <a:lstStyle/>
                    <a:p>
                      <a:pPr algn="ctr" fontAlgn="ctr"/>
                      <a:r>
                        <a:rPr lang="en-ZA" sz="900" b="1" i="0" u="none" strike="noStrike" dirty="0">
                          <a:solidFill>
                            <a:srgbClr val="000000"/>
                          </a:solidFill>
                          <a:effectLst/>
                          <a:latin typeface="Calibri"/>
                        </a:rPr>
                        <a:t>Limpopo</a:t>
                      </a:r>
                    </a:p>
                  </a:txBody>
                  <a:tcPr marL="85725" marR="9525" marT="9525" marB="0" anchor="ctr">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187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232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183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58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23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Arial"/>
                        </a:rPr>
                        <a:t>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148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803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57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221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10 924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a:rPr>
                        <a:t>12 846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5"/>
                  </a:ext>
                </a:extLst>
              </a:tr>
              <a:tr h="544733">
                <a:tc>
                  <a:txBody>
                    <a:bodyPr/>
                    <a:lstStyle/>
                    <a:p>
                      <a:pPr algn="ctr" fontAlgn="ctr"/>
                      <a:r>
                        <a:rPr lang="en-ZA" sz="900" b="1" i="0" u="none" strike="noStrike">
                          <a:solidFill>
                            <a:srgbClr val="000000"/>
                          </a:solidFill>
                          <a:effectLst/>
                          <a:latin typeface="Calibri"/>
                        </a:rPr>
                        <a:t>Mpumalanga</a:t>
                      </a:r>
                    </a:p>
                  </a:txBody>
                  <a:tcPr marL="85725" marR="9525" marT="9525" marB="0" anchor="ctr">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297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43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26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470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39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14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42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47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98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1 128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513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Arial"/>
                        </a:rPr>
                        <a:t>179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a:rPr>
                        <a:t>3 767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a:rPr>
                        <a:t>6 811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2" name="Table 1"/>
          <p:cNvGraphicFramePr>
            <a:graphicFrameLocks noGrp="1"/>
          </p:cNvGraphicFramePr>
          <p:nvPr/>
        </p:nvGraphicFramePr>
        <p:xfrm>
          <a:off x="10994571" y="2688771"/>
          <a:ext cx="208280" cy="365760"/>
        </p:xfrm>
        <a:graphic>
          <a:graphicData uri="http://schemas.openxmlformats.org/drawingml/2006/table">
            <a:tbl>
              <a:tblPr/>
              <a:tblGrid>
                <a:gridCol w="208280">
                  <a:extLst>
                    <a:ext uri="{9D8B030D-6E8A-4147-A177-3AD203B41FA5}">
                      <a16:colId xmlns:a16="http://schemas.microsoft.com/office/drawing/2014/main" xmlns="" val="20000"/>
                    </a:ext>
                  </a:extLst>
                </a:gridCol>
              </a:tblGrid>
              <a:tr h="0">
                <a:tc>
                  <a:txBody>
                    <a:bodyPr/>
                    <a:lstStyle/>
                    <a:p>
                      <a:endParaRPr lang="en-ZA" dirty="0"/>
                    </a:p>
                  </a:txBody>
                  <a:tcPr>
                    <a:lnL w="6350" cmpd="sng">
                      <a:solidFill>
                        <a:schemeClr val="bg1"/>
                      </a:solidFill>
                      <a:prstDash val="solid"/>
                    </a:lnL>
                    <a:lnR w="6350" cmpd="sng">
                      <a:solidFill>
                        <a:schemeClr val="bg1"/>
                      </a:solidFill>
                      <a:prstDash val="solid"/>
                    </a:lnR>
                    <a:lnT w="6350" cmpd="sng">
                      <a:solidFill>
                        <a:schemeClr val="bg1"/>
                      </a:solidFill>
                      <a:prstDash val="solid"/>
                    </a:lnT>
                    <a:lnB w="6350" cmpd="sng">
                      <a:solidFill>
                        <a:schemeClr val="bg1"/>
                      </a:solidFill>
                      <a:prstDash val="solid"/>
                    </a:lnB>
                  </a:tcPr>
                </a:tc>
                <a:extLst>
                  <a:ext uri="{0D108BD9-81ED-4DB2-BD59-A6C34878D82A}">
                    <a16:rowId xmlns:a16="http://schemas.microsoft.com/office/drawing/2014/main" xmlns="" val="10000"/>
                  </a:ext>
                </a:extLst>
              </a:tr>
            </a:tbl>
          </a:graphicData>
        </a:graphic>
      </p:graphicFrame>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70</a:t>
            </a:fld>
            <a:endParaRPr lang="en-US" dirty="0"/>
          </a:p>
        </p:txBody>
      </p:sp>
    </p:spTree>
    <p:extLst>
      <p:ext uri="{BB962C8B-B14F-4D97-AF65-F5344CB8AC3E}">
        <p14:creationId xmlns:p14="http://schemas.microsoft.com/office/powerpoint/2010/main" xmlns="" val="40364812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ZA" altLang="en-US" sz="2400" b="1" dirty="0" smtClean="0"/>
              <a:t>OPPORTUNITIES BY ECONOMIC SECTOR AND PROVINCE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042496061"/>
              </p:ext>
            </p:extLst>
          </p:nvPr>
        </p:nvGraphicFramePr>
        <p:xfrm>
          <a:off x="3" y="1311966"/>
          <a:ext cx="9143997" cy="5285386"/>
        </p:xfrm>
        <a:graphic>
          <a:graphicData uri="http://schemas.openxmlformats.org/drawingml/2006/table">
            <a:tbl>
              <a:tblPr firstRow="1" bandRow="1">
                <a:tableStyleId>{5C22544A-7EE6-4342-B048-85BDC9FD1C3A}</a:tableStyleId>
              </a:tblPr>
              <a:tblGrid>
                <a:gridCol w="683565">
                  <a:extLst>
                    <a:ext uri="{9D8B030D-6E8A-4147-A177-3AD203B41FA5}">
                      <a16:colId xmlns:a16="http://schemas.microsoft.com/office/drawing/2014/main" xmlns="" val="20000"/>
                    </a:ext>
                  </a:extLst>
                </a:gridCol>
                <a:gridCol w="288032">
                  <a:extLst>
                    <a:ext uri="{9D8B030D-6E8A-4147-A177-3AD203B41FA5}">
                      <a16:colId xmlns:a16="http://schemas.microsoft.com/office/drawing/2014/main" xmlns="" val="20001"/>
                    </a:ext>
                  </a:extLst>
                </a:gridCol>
                <a:gridCol w="288032">
                  <a:extLst>
                    <a:ext uri="{9D8B030D-6E8A-4147-A177-3AD203B41FA5}">
                      <a16:colId xmlns:a16="http://schemas.microsoft.com/office/drawing/2014/main" xmlns="" val="20002"/>
                    </a:ext>
                  </a:extLst>
                </a:gridCol>
                <a:gridCol w="288032">
                  <a:extLst>
                    <a:ext uri="{9D8B030D-6E8A-4147-A177-3AD203B41FA5}">
                      <a16:colId xmlns:a16="http://schemas.microsoft.com/office/drawing/2014/main" xmlns="" val="20003"/>
                    </a:ext>
                  </a:extLst>
                </a:gridCol>
                <a:gridCol w="288032">
                  <a:extLst>
                    <a:ext uri="{9D8B030D-6E8A-4147-A177-3AD203B41FA5}">
                      <a16:colId xmlns:a16="http://schemas.microsoft.com/office/drawing/2014/main" xmlns="" val="20004"/>
                    </a:ext>
                  </a:extLst>
                </a:gridCol>
                <a:gridCol w="339987">
                  <a:extLst>
                    <a:ext uri="{9D8B030D-6E8A-4147-A177-3AD203B41FA5}">
                      <a16:colId xmlns:a16="http://schemas.microsoft.com/office/drawing/2014/main" xmlns="" val="20005"/>
                    </a:ext>
                  </a:extLst>
                </a:gridCol>
                <a:gridCol w="349335">
                  <a:extLst>
                    <a:ext uri="{9D8B030D-6E8A-4147-A177-3AD203B41FA5}">
                      <a16:colId xmlns:a16="http://schemas.microsoft.com/office/drawing/2014/main" xmlns="" val="20006"/>
                    </a:ext>
                  </a:extLst>
                </a:gridCol>
                <a:gridCol w="343207">
                  <a:extLst>
                    <a:ext uri="{9D8B030D-6E8A-4147-A177-3AD203B41FA5}">
                      <a16:colId xmlns:a16="http://schemas.microsoft.com/office/drawing/2014/main" xmlns="" val="20007"/>
                    </a:ext>
                  </a:extLst>
                </a:gridCol>
                <a:gridCol w="415741">
                  <a:extLst>
                    <a:ext uri="{9D8B030D-6E8A-4147-A177-3AD203B41FA5}">
                      <a16:colId xmlns:a16="http://schemas.microsoft.com/office/drawing/2014/main" xmlns="" val="20008"/>
                    </a:ext>
                  </a:extLst>
                </a:gridCol>
                <a:gridCol w="350344">
                  <a:extLst>
                    <a:ext uri="{9D8B030D-6E8A-4147-A177-3AD203B41FA5}">
                      <a16:colId xmlns:a16="http://schemas.microsoft.com/office/drawing/2014/main" xmlns="" val="20009"/>
                    </a:ext>
                  </a:extLst>
                </a:gridCol>
                <a:gridCol w="392903">
                  <a:extLst>
                    <a:ext uri="{9D8B030D-6E8A-4147-A177-3AD203B41FA5}">
                      <a16:colId xmlns:a16="http://schemas.microsoft.com/office/drawing/2014/main" xmlns="" val="20010"/>
                    </a:ext>
                  </a:extLst>
                </a:gridCol>
                <a:gridCol w="371623">
                  <a:extLst>
                    <a:ext uri="{9D8B030D-6E8A-4147-A177-3AD203B41FA5}">
                      <a16:colId xmlns:a16="http://schemas.microsoft.com/office/drawing/2014/main" xmlns="" val="20011"/>
                    </a:ext>
                  </a:extLst>
                </a:gridCol>
                <a:gridCol w="371623">
                  <a:extLst>
                    <a:ext uri="{9D8B030D-6E8A-4147-A177-3AD203B41FA5}">
                      <a16:colId xmlns:a16="http://schemas.microsoft.com/office/drawing/2014/main" xmlns="" val="20012"/>
                    </a:ext>
                  </a:extLst>
                </a:gridCol>
                <a:gridCol w="279578">
                  <a:extLst>
                    <a:ext uri="{9D8B030D-6E8A-4147-A177-3AD203B41FA5}">
                      <a16:colId xmlns:a16="http://schemas.microsoft.com/office/drawing/2014/main" xmlns="" val="20013"/>
                    </a:ext>
                  </a:extLst>
                </a:gridCol>
                <a:gridCol w="318692">
                  <a:extLst>
                    <a:ext uri="{9D8B030D-6E8A-4147-A177-3AD203B41FA5}">
                      <a16:colId xmlns:a16="http://schemas.microsoft.com/office/drawing/2014/main" xmlns="" val="20014"/>
                    </a:ext>
                  </a:extLst>
                </a:gridCol>
                <a:gridCol w="324820">
                  <a:extLst>
                    <a:ext uri="{9D8B030D-6E8A-4147-A177-3AD203B41FA5}">
                      <a16:colId xmlns:a16="http://schemas.microsoft.com/office/drawing/2014/main" xmlns="" val="20015"/>
                    </a:ext>
                  </a:extLst>
                </a:gridCol>
                <a:gridCol w="398365">
                  <a:extLst>
                    <a:ext uri="{9D8B030D-6E8A-4147-A177-3AD203B41FA5}">
                      <a16:colId xmlns:a16="http://schemas.microsoft.com/office/drawing/2014/main" xmlns="" val="20016"/>
                    </a:ext>
                  </a:extLst>
                </a:gridCol>
                <a:gridCol w="471909">
                  <a:extLst>
                    <a:ext uri="{9D8B030D-6E8A-4147-A177-3AD203B41FA5}">
                      <a16:colId xmlns:a16="http://schemas.microsoft.com/office/drawing/2014/main" xmlns="" val="20017"/>
                    </a:ext>
                  </a:extLst>
                </a:gridCol>
                <a:gridCol w="386107">
                  <a:extLst>
                    <a:ext uri="{9D8B030D-6E8A-4147-A177-3AD203B41FA5}">
                      <a16:colId xmlns:a16="http://schemas.microsoft.com/office/drawing/2014/main" xmlns="" val="20018"/>
                    </a:ext>
                  </a:extLst>
                </a:gridCol>
                <a:gridCol w="386106">
                  <a:extLst>
                    <a:ext uri="{9D8B030D-6E8A-4147-A177-3AD203B41FA5}">
                      <a16:colId xmlns:a16="http://schemas.microsoft.com/office/drawing/2014/main" xmlns="" val="20019"/>
                    </a:ext>
                  </a:extLst>
                </a:gridCol>
                <a:gridCol w="373850">
                  <a:extLst>
                    <a:ext uri="{9D8B030D-6E8A-4147-A177-3AD203B41FA5}">
                      <a16:colId xmlns:a16="http://schemas.microsoft.com/office/drawing/2014/main" xmlns="" val="20020"/>
                    </a:ext>
                  </a:extLst>
                </a:gridCol>
                <a:gridCol w="379979">
                  <a:extLst>
                    <a:ext uri="{9D8B030D-6E8A-4147-A177-3AD203B41FA5}">
                      <a16:colId xmlns:a16="http://schemas.microsoft.com/office/drawing/2014/main" xmlns="" val="20021"/>
                    </a:ext>
                  </a:extLst>
                </a:gridCol>
                <a:gridCol w="514809">
                  <a:extLst>
                    <a:ext uri="{9D8B030D-6E8A-4147-A177-3AD203B41FA5}">
                      <a16:colId xmlns:a16="http://schemas.microsoft.com/office/drawing/2014/main" xmlns="" val="20022"/>
                    </a:ext>
                  </a:extLst>
                </a:gridCol>
                <a:gridCol w="539326">
                  <a:extLst>
                    <a:ext uri="{9D8B030D-6E8A-4147-A177-3AD203B41FA5}">
                      <a16:colId xmlns:a16="http://schemas.microsoft.com/office/drawing/2014/main" xmlns="" val="20023"/>
                    </a:ext>
                  </a:extLst>
                </a:gridCol>
              </a:tblGrid>
              <a:tr h="1326540">
                <a:tc>
                  <a:txBody>
                    <a:bodyPr/>
                    <a:lstStyle/>
                    <a:p>
                      <a:pPr algn="ctr" fontAlgn="ctr"/>
                      <a:r>
                        <a:rPr lang="en-ZA" sz="1000" b="1" i="0" u="none" strike="noStrike" dirty="0">
                          <a:solidFill>
                            <a:srgbClr val="000000"/>
                          </a:solidFill>
                          <a:effectLst/>
                          <a:latin typeface="Calibri"/>
                        </a:rPr>
                        <a:t> </a:t>
                      </a:r>
                    </a:p>
                  </a:txBody>
                  <a:tcPr marL="857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Financial accounting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Banking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Chemical</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Clothing &amp; Textile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Construction</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Education</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Energy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Food &amp; beverage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Forestry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Health &amp; welfare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Information technology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Insurance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Local Government</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Media &amp; Printing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Mining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a:solidFill>
                            <a:srgbClr val="000000"/>
                          </a:solidFill>
                          <a:effectLst/>
                          <a:latin typeface="Calibri"/>
                        </a:rPr>
                        <a:t>Manufacturing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Safety &amp; Security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Agriculture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Public service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Transport</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Services</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1000" b="1" i="0" u="none" strike="noStrike" dirty="0">
                          <a:solidFill>
                            <a:srgbClr val="000000"/>
                          </a:solidFill>
                          <a:effectLst/>
                          <a:latin typeface="Calibri"/>
                        </a:rPr>
                        <a:t>Unspecified</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ZA" sz="1000" b="1" i="0" u="none" strike="noStrike" dirty="0">
                          <a:solidFill>
                            <a:srgbClr val="000000"/>
                          </a:solidFill>
                          <a:effectLst/>
                          <a:latin typeface="Calibri"/>
                        </a:rPr>
                        <a:t>Total</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0"/>
                  </a:ext>
                </a:extLst>
              </a:tr>
              <a:tr h="912232">
                <a:tc>
                  <a:txBody>
                    <a:bodyPr/>
                    <a:lstStyle/>
                    <a:p>
                      <a:pPr algn="ctr" fontAlgn="ctr"/>
                      <a:r>
                        <a:rPr lang="en-ZA" sz="1000" b="1" i="0" u="none" strike="noStrike" dirty="0">
                          <a:solidFill>
                            <a:srgbClr val="000000"/>
                          </a:solidFill>
                          <a:effectLst/>
                          <a:latin typeface="Calibri"/>
                        </a:rPr>
                        <a:t>North West</a:t>
                      </a:r>
                    </a:p>
                  </a:txBody>
                  <a:tcPr marL="85725" marR="9525" marT="9525" marB="0" anchor="ctr">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34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137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105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a:rPr>
                        <a:t>15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360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942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794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45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69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127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2 808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Calibri"/>
                        </a:rPr>
                        <a:t>5 784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r h="674458">
                <a:tc>
                  <a:txBody>
                    <a:bodyPr/>
                    <a:lstStyle/>
                    <a:p>
                      <a:pPr algn="ctr" fontAlgn="ctr"/>
                      <a:r>
                        <a:rPr lang="en-ZA" sz="1000" b="1" i="0" u="none" strike="noStrike" dirty="0">
                          <a:solidFill>
                            <a:srgbClr val="000000"/>
                          </a:solidFill>
                          <a:effectLst/>
                          <a:latin typeface="Calibri"/>
                        </a:rPr>
                        <a:t>Northern Cape</a:t>
                      </a:r>
                    </a:p>
                  </a:txBody>
                  <a:tcPr marL="85725" marR="9525" marT="9525" marB="0" anchor="ctr">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458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700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251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134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62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77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316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91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279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5 364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Calibri"/>
                        </a:rPr>
                        <a:t>7 878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2"/>
                  </a:ext>
                </a:extLst>
              </a:tr>
              <a:tr h="848849">
                <a:tc>
                  <a:txBody>
                    <a:bodyPr/>
                    <a:lstStyle/>
                    <a:p>
                      <a:pPr algn="ctr" fontAlgn="ctr"/>
                      <a:r>
                        <a:rPr lang="en-ZA" sz="1000" b="1" i="0" u="none" strike="noStrike" dirty="0">
                          <a:solidFill>
                            <a:srgbClr val="000000"/>
                          </a:solidFill>
                          <a:effectLst/>
                          <a:latin typeface="Calibri"/>
                        </a:rPr>
                        <a:t>Western Cape</a:t>
                      </a:r>
                    </a:p>
                  </a:txBody>
                  <a:tcPr marL="85725" marR="9525" marT="9525" marB="0" anchor="ctr">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105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51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75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631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189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1 411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254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201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850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8 785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Calibri"/>
                        </a:rPr>
                        <a:t>12 786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3"/>
                  </a:ext>
                </a:extLst>
              </a:tr>
              <a:tr h="848849">
                <a:tc>
                  <a:txBody>
                    <a:bodyPr/>
                    <a:lstStyle/>
                    <a:p>
                      <a:pPr algn="ctr" fontAlgn="ctr"/>
                      <a:r>
                        <a:rPr lang="en-ZA" sz="1000" b="1" i="0" u="none" strike="noStrike" dirty="0" smtClean="0">
                          <a:solidFill>
                            <a:srgbClr val="000000"/>
                          </a:solidFill>
                          <a:effectLst/>
                          <a:latin typeface="Calibri"/>
                        </a:rPr>
                        <a:t>Online</a:t>
                      </a:r>
                      <a:endParaRPr lang="en-ZA" sz="1000" b="1" i="0" u="none" strike="noStrike" dirty="0">
                        <a:solidFill>
                          <a:srgbClr val="000000"/>
                        </a:solidFill>
                        <a:effectLst/>
                        <a:latin typeface="Calibri"/>
                      </a:endParaRPr>
                    </a:p>
                  </a:txBody>
                  <a:tcPr marL="85725" marR="9525" marT="9525" marB="0" anchor="ctr">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130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27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42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400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282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dirty="0" smtClean="0">
                          <a:solidFill>
                            <a:srgbClr val="000000"/>
                          </a:solidFill>
                          <a:effectLst/>
                          <a:latin typeface="Arial"/>
                        </a:rPr>
                        <a:t>16</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1 802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1 097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a:rPr>
                        <a:t>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a:rPr>
                        <a:t>6 </a:t>
                      </a:r>
                      <a:r>
                        <a:rPr lang="en-ZA" sz="1000" b="1" i="0" u="none" strike="noStrike" dirty="0" smtClean="0">
                          <a:solidFill>
                            <a:srgbClr val="000000"/>
                          </a:solidFill>
                          <a:effectLst/>
                          <a:latin typeface="Arial"/>
                        </a:rPr>
                        <a:t>961</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Calibri"/>
                        </a:rPr>
                        <a:t>10 </a:t>
                      </a:r>
                      <a:r>
                        <a:rPr lang="en-ZA" sz="1000" b="1" i="0" u="none" strike="noStrike" dirty="0" smtClean="0">
                          <a:solidFill>
                            <a:srgbClr val="000000"/>
                          </a:solidFill>
                          <a:effectLst/>
                          <a:latin typeface="Calibri"/>
                        </a:rPr>
                        <a:t>788</a:t>
                      </a:r>
                      <a:endParaRPr lang="en-ZA" sz="1000" b="1" i="0" u="none" strike="noStrike" dirty="0">
                        <a:solidFill>
                          <a:srgbClr val="000000"/>
                        </a:solidFill>
                        <a:effectLst/>
                        <a:latin typeface="Calibri"/>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4"/>
                  </a:ext>
                </a:extLst>
              </a:tr>
              <a:tr h="674458">
                <a:tc>
                  <a:txBody>
                    <a:bodyPr/>
                    <a:lstStyle/>
                    <a:p>
                      <a:pPr algn="ctr" fontAlgn="ctr"/>
                      <a:endParaRPr lang="en-ZA" sz="1000" b="1" i="0" u="none" strike="noStrike" dirty="0" smtClean="0">
                        <a:solidFill>
                          <a:srgbClr val="000000"/>
                        </a:solidFill>
                        <a:effectLst/>
                        <a:latin typeface="Calibri"/>
                      </a:endParaRPr>
                    </a:p>
                    <a:p>
                      <a:pPr algn="ctr" fontAlgn="ctr"/>
                      <a:r>
                        <a:rPr lang="en-ZA" sz="1000" b="1" i="0" u="none" strike="noStrike" dirty="0" smtClean="0">
                          <a:solidFill>
                            <a:srgbClr val="000000"/>
                          </a:solidFill>
                          <a:effectLst/>
                          <a:latin typeface="Calibri"/>
                        </a:rPr>
                        <a:t>Total</a:t>
                      </a:r>
                      <a:endParaRPr lang="en-ZA" sz="1000" b="1" i="0" u="none" strike="noStrike" dirty="0">
                        <a:solidFill>
                          <a:srgbClr val="000000"/>
                        </a:solidFill>
                        <a:effectLst/>
                        <a:latin typeface="Calibri"/>
                      </a:endParaRPr>
                    </a:p>
                  </a:txBody>
                  <a:tcPr marL="85725" marR="9525" marT="9525" marB="0" anchor="ctr">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50</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156</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18</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75</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2 </a:t>
                      </a:r>
                      <a:r>
                        <a:rPr lang="en-ZA" sz="1000" b="1" i="0" u="none" strike="noStrike" dirty="0">
                          <a:solidFill>
                            <a:srgbClr val="000000"/>
                          </a:solidFill>
                          <a:effectLst/>
                          <a:latin typeface="Arial"/>
                        </a:rPr>
                        <a:t>030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908</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338</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420</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2 </a:t>
                      </a:r>
                      <a:r>
                        <a:rPr lang="en-ZA" sz="1000" b="1" i="0" u="none" strike="noStrike" dirty="0">
                          <a:solidFill>
                            <a:srgbClr val="000000"/>
                          </a:solidFill>
                          <a:effectLst/>
                          <a:latin typeface="Arial"/>
                        </a:rPr>
                        <a:t>205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611</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578</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660</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4</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861</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539</a:t>
                      </a:r>
                      <a:endParaRPr lang="en-ZA" sz="1000" b="1"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1 </a:t>
                      </a:r>
                      <a:r>
                        <a:rPr lang="en-ZA" sz="1000" b="1" i="0" u="none" strike="noStrike" dirty="0">
                          <a:solidFill>
                            <a:srgbClr val="000000"/>
                          </a:solidFill>
                          <a:effectLst/>
                          <a:latin typeface="Arial"/>
                        </a:rPr>
                        <a:t>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3 </a:t>
                      </a:r>
                      <a:r>
                        <a:rPr lang="en-ZA" sz="1000" b="1" i="0" u="none" strike="noStrike" dirty="0">
                          <a:solidFill>
                            <a:srgbClr val="000000"/>
                          </a:solidFill>
                          <a:effectLst/>
                          <a:latin typeface="Arial"/>
                        </a:rPr>
                        <a:t>588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8 </a:t>
                      </a:r>
                      <a:r>
                        <a:rPr lang="en-ZA" sz="1000" b="1" i="0" u="none" strike="noStrike" dirty="0">
                          <a:solidFill>
                            <a:srgbClr val="000000"/>
                          </a:solidFill>
                          <a:effectLst/>
                          <a:latin typeface="Arial"/>
                        </a:rPr>
                        <a:t>207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1 </a:t>
                      </a:r>
                      <a:r>
                        <a:rPr lang="en-ZA" sz="1000" b="1" i="0" u="none" strike="noStrike" dirty="0">
                          <a:solidFill>
                            <a:srgbClr val="000000"/>
                          </a:solidFill>
                          <a:effectLst/>
                          <a:latin typeface="Arial"/>
                        </a:rPr>
                        <a:t>775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1 </a:t>
                      </a:r>
                      <a:r>
                        <a:rPr lang="en-ZA" sz="1000" b="1" i="0" u="none" strike="noStrike" dirty="0">
                          <a:solidFill>
                            <a:srgbClr val="000000"/>
                          </a:solidFill>
                          <a:effectLst/>
                          <a:latin typeface="Arial"/>
                        </a:rPr>
                        <a:t>858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2 </a:t>
                      </a:r>
                      <a:r>
                        <a:rPr lang="en-ZA" sz="1000" b="1" i="0" u="none" strike="noStrike" dirty="0">
                          <a:solidFill>
                            <a:srgbClr val="000000"/>
                          </a:solidFill>
                          <a:effectLst/>
                          <a:latin typeface="Arial"/>
                        </a:rPr>
                        <a:t>641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en-ZA" sz="1000" b="1" i="0" u="none" strike="noStrike" dirty="0" smtClean="0">
                        <a:solidFill>
                          <a:srgbClr val="000000"/>
                        </a:solidFill>
                        <a:effectLst/>
                        <a:latin typeface="Arial"/>
                      </a:endParaRPr>
                    </a:p>
                    <a:p>
                      <a:pPr algn="ctr" fontAlgn="ctr"/>
                      <a:r>
                        <a:rPr lang="en-ZA" sz="1000" b="1" i="0" u="none" strike="noStrike" dirty="0" smtClean="0">
                          <a:solidFill>
                            <a:srgbClr val="000000"/>
                          </a:solidFill>
                          <a:effectLst/>
                          <a:latin typeface="Arial"/>
                        </a:rPr>
                        <a:t>80 </a:t>
                      </a:r>
                      <a:r>
                        <a:rPr lang="en-ZA" sz="1000" b="1" i="0" u="none" strike="noStrike" dirty="0">
                          <a:solidFill>
                            <a:srgbClr val="000000"/>
                          </a:solidFill>
                          <a:effectLst/>
                          <a:latin typeface="Arial"/>
                        </a:rPr>
                        <a:t>412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endParaRPr lang="en-ZA" sz="900" b="1" i="0" u="none" strike="noStrike" dirty="0" smtClean="0">
                        <a:solidFill>
                          <a:srgbClr val="000000"/>
                        </a:solidFill>
                        <a:effectLst/>
                        <a:latin typeface="Calibri"/>
                      </a:endParaRPr>
                    </a:p>
                    <a:p>
                      <a:pPr algn="ctr" fontAlgn="b"/>
                      <a:r>
                        <a:rPr lang="en-ZA" sz="1000" b="1" i="0" u="none" strike="noStrike" dirty="0" smtClean="0">
                          <a:solidFill>
                            <a:srgbClr val="000000"/>
                          </a:solidFill>
                          <a:effectLst/>
                          <a:latin typeface="Calibri"/>
                        </a:rPr>
                        <a:t>109 </a:t>
                      </a:r>
                      <a:r>
                        <a:rPr lang="en-ZA" sz="1000" b="1" i="0" u="none" strike="noStrike" dirty="0">
                          <a:solidFill>
                            <a:srgbClr val="000000"/>
                          </a:solidFill>
                          <a:effectLst/>
                          <a:latin typeface="Calibri"/>
                        </a:rPr>
                        <a:t>917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pPr>
              <a:defRPr/>
            </a:pPr>
            <a:fld id="{416AF1B2-E7A4-446A-84DC-90AA83BA6A19}" type="slidenum">
              <a:rPr lang="en-US" smtClean="0"/>
              <a:pPr>
                <a:defRPr/>
              </a:pPr>
              <a:t>71</a:t>
            </a:fld>
            <a:endParaRPr lang="en-US" dirty="0"/>
          </a:p>
        </p:txBody>
      </p:sp>
    </p:spTree>
    <p:extLst>
      <p:ext uri="{BB962C8B-B14F-4D97-AF65-F5344CB8AC3E}">
        <p14:creationId xmlns:p14="http://schemas.microsoft.com/office/powerpoint/2010/main" xmlns="" val="6040931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ZA" altLang="en-US" sz="2400" b="1" smtClean="0"/>
              <a:t>OPPORTUNITIES REGISTERED BY TYPE</a:t>
            </a:r>
            <a:endParaRPr lang="en-ZA" altLang="en-US" sz="2400" smtClean="0"/>
          </a:p>
        </p:txBody>
      </p:sp>
      <p:sp>
        <p:nvSpPr>
          <p:cNvPr id="38915" name="Content Placeholder 3"/>
          <p:cNvSpPr>
            <a:spLocks noGrp="1"/>
          </p:cNvSpPr>
          <p:nvPr>
            <p:ph sz="half" idx="2"/>
          </p:nvPr>
        </p:nvSpPr>
        <p:spPr>
          <a:xfrm>
            <a:off x="5436096" y="1335088"/>
            <a:ext cx="3456384" cy="4791075"/>
          </a:xfrm>
        </p:spPr>
        <p:txBody>
          <a:bodyPr/>
          <a:lstStyle/>
          <a:p>
            <a:pPr>
              <a:defRPr/>
            </a:pPr>
            <a:endParaRPr lang="en-ZA" altLang="en-US" sz="1800" dirty="0" smtClean="0"/>
          </a:p>
          <a:p>
            <a:pPr>
              <a:defRPr/>
            </a:pPr>
            <a:r>
              <a:rPr lang="en-ZA" altLang="en-US" sz="1600" dirty="0" smtClean="0"/>
              <a:t>59% (64 459) of opportunities registered are for formal jobs, </a:t>
            </a:r>
          </a:p>
          <a:p>
            <a:pPr>
              <a:defRPr/>
            </a:pPr>
            <a:r>
              <a:rPr lang="en-ZA" altLang="en-US" sz="1600" dirty="0" smtClean="0"/>
              <a:t>17% (18 294) projects, </a:t>
            </a:r>
          </a:p>
          <a:p>
            <a:pPr>
              <a:defRPr/>
            </a:pPr>
            <a:r>
              <a:rPr lang="en-ZA" altLang="en-US" sz="1600" dirty="0" smtClean="0"/>
              <a:t>13% (14 018) </a:t>
            </a:r>
            <a:r>
              <a:rPr lang="en-ZA" altLang="en-US" sz="1600" dirty="0" err="1" smtClean="0"/>
              <a:t>learnerships</a:t>
            </a:r>
            <a:endParaRPr lang="en-ZA" altLang="en-US" sz="1600" dirty="0" smtClean="0"/>
          </a:p>
          <a:p>
            <a:pPr>
              <a:defRPr/>
            </a:pPr>
            <a:r>
              <a:rPr lang="en-ZA" altLang="en-US" sz="1600" dirty="0" smtClean="0"/>
              <a:t>The remaining 11% ( 13 146) is split as follows:</a:t>
            </a:r>
          </a:p>
          <a:p>
            <a:pPr lvl="1">
              <a:defRPr/>
            </a:pPr>
            <a:r>
              <a:rPr lang="en-ZA" altLang="en-US" sz="1400" dirty="0" smtClean="0"/>
              <a:t>SIPS1   4% (4 855)</a:t>
            </a:r>
          </a:p>
          <a:p>
            <a:pPr lvl="1">
              <a:defRPr/>
            </a:pPr>
            <a:r>
              <a:rPr lang="en-ZA" altLang="en-US" sz="1400" dirty="0" smtClean="0"/>
              <a:t>Internships 5% (5 041)</a:t>
            </a:r>
          </a:p>
          <a:p>
            <a:pPr lvl="1">
              <a:defRPr/>
            </a:pPr>
            <a:r>
              <a:rPr lang="en-ZA" altLang="en-US" sz="1400" dirty="0" smtClean="0"/>
              <a:t>UIF-LAP 2% (1 814)</a:t>
            </a:r>
          </a:p>
          <a:p>
            <a:pPr lvl="1">
              <a:defRPr/>
            </a:pPr>
            <a:r>
              <a:rPr lang="en-ZA" altLang="en-US" sz="1400" dirty="0" smtClean="0"/>
              <a:t>Apprenticeship 1% (1 396)</a:t>
            </a:r>
          </a:p>
          <a:p>
            <a:pPr lvl="1">
              <a:defRPr/>
            </a:pPr>
            <a:r>
              <a:rPr lang="en-ZA" altLang="en-US" sz="1400" dirty="0" smtClean="0"/>
              <a:t>Will Programme 0%(20)</a:t>
            </a:r>
          </a:p>
          <a:p>
            <a:pPr lvl="1">
              <a:defRPr/>
            </a:pPr>
            <a:r>
              <a:rPr lang="en-ZA" altLang="en-US" sz="1400" dirty="0" smtClean="0"/>
              <a:t>Unspecified 0% (20)</a:t>
            </a:r>
          </a:p>
          <a:p>
            <a:pPr marL="457200" lvl="1" indent="0">
              <a:buFont typeface="Arial" pitchFamily="34" charset="0"/>
              <a:buNone/>
              <a:defRPr/>
            </a:pPr>
            <a:endParaRPr lang="en-ZA" altLang="en-US" sz="1400" dirty="0" smtClean="0">
              <a:solidFill>
                <a:srgbClr val="FF0000"/>
              </a:solidFill>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1501162045"/>
              </p:ext>
            </p:extLst>
          </p:nvPr>
        </p:nvGraphicFramePr>
        <p:xfrm>
          <a:off x="899592" y="16288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nvGraphicFramePr>
        <p:xfrm>
          <a:off x="871538" y="1600199"/>
          <a:ext cx="3692512"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8"/>
          <p:cNvGraphicFramePr>
            <a:graphicFrameLocks/>
          </p:cNvGraphicFramePr>
          <p:nvPr>
            <p:extLst>
              <p:ext uri="{D42A27DB-BD31-4B8C-83A1-F6EECF244321}">
                <p14:modId xmlns:p14="http://schemas.microsoft.com/office/powerpoint/2010/main" xmlns="" val="1486295424"/>
              </p:ext>
            </p:extLst>
          </p:nvPr>
        </p:nvGraphicFramePr>
        <p:xfrm>
          <a:off x="302320" y="1391568"/>
          <a:ext cx="5299000" cy="5082976"/>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pPr>
              <a:defRPr/>
            </a:pPr>
            <a:fld id="{B57A7A15-FAE7-49E2-908D-FB5D78A7FA53}" type="slidenum">
              <a:rPr lang="en-US" smtClean="0"/>
              <a:pPr>
                <a:defRPr/>
              </a:pPr>
              <a:t>72</a:t>
            </a:fld>
            <a:endParaRPr lang="en-US" dirty="0"/>
          </a:p>
        </p:txBody>
      </p:sp>
    </p:spTree>
    <p:extLst>
      <p:ext uri="{BB962C8B-B14F-4D97-AF65-F5344CB8AC3E}">
        <p14:creationId xmlns:p14="http://schemas.microsoft.com/office/powerpoint/2010/main" xmlns="" val="20327231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7544" y="32048"/>
            <a:ext cx="8229600" cy="1143000"/>
          </a:xfrm>
        </p:spPr>
        <p:txBody>
          <a:bodyPr/>
          <a:lstStyle/>
          <a:p>
            <a:r>
              <a:rPr lang="en-ZA" altLang="en-US" sz="2400" b="1" dirty="0" smtClean="0"/>
              <a:t>OPPORTUNITIES REGISTERED BY TYPE AND PROVINCE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43051926"/>
              </p:ext>
            </p:extLst>
          </p:nvPr>
        </p:nvGraphicFramePr>
        <p:xfrm>
          <a:off x="251520" y="1052736"/>
          <a:ext cx="8581898" cy="5574614"/>
        </p:xfrm>
        <a:graphic>
          <a:graphicData uri="http://schemas.openxmlformats.org/drawingml/2006/table">
            <a:tbl>
              <a:tblPr firstRow="1" bandRow="1">
                <a:tableStyleId>{5C22544A-7EE6-4342-B048-85BDC9FD1C3A}</a:tableStyleId>
              </a:tblPr>
              <a:tblGrid>
                <a:gridCol w="476923">
                  <a:extLst>
                    <a:ext uri="{9D8B030D-6E8A-4147-A177-3AD203B41FA5}">
                      <a16:colId xmlns:a16="http://schemas.microsoft.com/office/drawing/2014/main" xmlns="" val="20000"/>
                    </a:ext>
                  </a:extLst>
                </a:gridCol>
                <a:gridCol w="476923">
                  <a:extLst>
                    <a:ext uri="{9D8B030D-6E8A-4147-A177-3AD203B41FA5}">
                      <a16:colId xmlns:a16="http://schemas.microsoft.com/office/drawing/2014/main" xmlns="" val="20001"/>
                    </a:ext>
                  </a:extLst>
                </a:gridCol>
                <a:gridCol w="476923">
                  <a:extLst>
                    <a:ext uri="{9D8B030D-6E8A-4147-A177-3AD203B41FA5}">
                      <a16:colId xmlns:a16="http://schemas.microsoft.com/office/drawing/2014/main" xmlns="" val="20002"/>
                    </a:ext>
                  </a:extLst>
                </a:gridCol>
                <a:gridCol w="476923">
                  <a:extLst>
                    <a:ext uri="{9D8B030D-6E8A-4147-A177-3AD203B41FA5}">
                      <a16:colId xmlns:a16="http://schemas.microsoft.com/office/drawing/2014/main" xmlns="" val="20003"/>
                    </a:ext>
                  </a:extLst>
                </a:gridCol>
                <a:gridCol w="476923">
                  <a:extLst>
                    <a:ext uri="{9D8B030D-6E8A-4147-A177-3AD203B41FA5}">
                      <a16:colId xmlns:a16="http://schemas.microsoft.com/office/drawing/2014/main" xmlns="" val="20004"/>
                    </a:ext>
                  </a:extLst>
                </a:gridCol>
                <a:gridCol w="476923">
                  <a:extLst>
                    <a:ext uri="{9D8B030D-6E8A-4147-A177-3AD203B41FA5}">
                      <a16:colId xmlns:a16="http://schemas.microsoft.com/office/drawing/2014/main" xmlns="" val="20005"/>
                    </a:ext>
                  </a:extLst>
                </a:gridCol>
                <a:gridCol w="476923">
                  <a:extLst>
                    <a:ext uri="{9D8B030D-6E8A-4147-A177-3AD203B41FA5}">
                      <a16:colId xmlns:a16="http://schemas.microsoft.com/office/drawing/2014/main" xmlns="" val="20006"/>
                    </a:ext>
                  </a:extLst>
                </a:gridCol>
                <a:gridCol w="621979">
                  <a:extLst>
                    <a:ext uri="{9D8B030D-6E8A-4147-A177-3AD203B41FA5}">
                      <a16:colId xmlns:a16="http://schemas.microsoft.com/office/drawing/2014/main" xmlns="" val="20007"/>
                    </a:ext>
                  </a:extLst>
                </a:gridCol>
                <a:gridCol w="360040">
                  <a:extLst>
                    <a:ext uri="{9D8B030D-6E8A-4147-A177-3AD203B41FA5}">
                      <a16:colId xmlns:a16="http://schemas.microsoft.com/office/drawing/2014/main" xmlns="" val="20008"/>
                    </a:ext>
                  </a:extLst>
                </a:gridCol>
                <a:gridCol w="432048">
                  <a:extLst>
                    <a:ext uri="{9D8B030D-6E8A-4147-A177-3AD203B41FA5}">
                      <a16:colId xmlns:a16="http://schemas.microsoft.com/office/drawing/2014/main" xmlns="" val="20009"/>
                    </a:ext>
                  </a:extLst>
                </a:gridCol>
                <a:gridCol w="360040">
                  <a:extLst>
                    <a:ext uri="{9D8B030D-6E8A-4147-A177-3AD203B41FA5}">
                      <a16:colId xmlns:a16="http://schemas.microsoft.com/office/drawing/2014/main" xmlns="" val="20010"/>
                    </a:ext>
                  </a:extLst>
                </a:gridCol>
                <a:gridCol w="432048">
                  <a:extLst>
                    <a:ext uri="{9D8B030D-6E8A-4147-A177-3AD203B41FA5}">
                      <a16:colId xmlns:a16="http://schemas.microsoft.com/office/drawing/2014/main" xmlns="" val="20011"/>
                    </a:ext>
                  </a:extLst>
                </a:gridCol>
                <a:gridCol w="432048">
                  <a:extLst>
                    <a:ext uri="{9D8B030D-6E8A-4147-A177-3AD203B41FA5}">
                      <a16:colId xmlns:a16="http://schemas.microsoft.com/office/drawing/2014/main" xmlns="" val="20012"/>
                    </a:ext>
                  </a:extLst>
                </a:gridCol>
                <a:gridCol w="360040">
                  <a:extLst>
                    <a:ext uri="{9D8B030D-6E8A-4147-A177-3AD203B41FA5}">
                      <a16:colId xmlns:a16="http://schemas.microsoft.com/office/drawing/2014/main" xmlns="" val="20013"/>
                    </a:ext>
                  </a:extLst>
                </a:gridCol>
                <a:gridCol w="360040">
                  <a:extLst>
                    <a:ext uri="{9D8B030D-6E8A-4147-A177-3AD203B41FA5}">
                      <a16:colId xmlns:a16="http://schemas.microsoft.com/office/drawing/2014/main" xmlns="" val="20014"/>
                    </a:ext>
                  </a:extLst>
                </a:gridCol>
                <a:gridCol w="432048">
                  <a:extLst>
                    <a:ext uri="{9D8B030D-6E8A-4147-A177-3AD203B41FA5}">
                      <a16:colId xmlns:a16="http://schemas.microsoft.com/office/drawing/2014/main" xmlns="" val="20015"/>
                    </a:ext>
                  </a:extLst>
                </a:gridCol>
                <a:gridCol w="288032">
                  <a:extLst>
                    <a:ext uri="{9D8B030D-6E8A-4147-A177-3AD203B41FA5}">
                      <a16:colId xmlns:a16="http://schemas.microsoft.com/office/drawing/2014/main" xmlns="" val="20016"/>
                    </a:ext>
                  </a:extLst>
                </a:gridCol>
                <a:gridCol w="347880">
                  <a:extLst>
                    <a:ext uri="{9D8B030D-6E8A-4147-A177-3AD203B41FA5}">
                      <a16:colId xmlns:a16="http://schemas.microsoft.com/office/drawing/2014/main" xmlns="" val="20017"/>
                    </a:ext>
                  </a:extLst>
                </a:gridCol>
                <a:gridCol w="313140">
                  <a:extLst>
                    <a:ext uri="{9D8B030D-6E8A-4147-A177-3AD203B41FA5}">
                      <a16:colId xmlns:a16="http://schemas.microsoft.com/office/drawing/2014/main" xmlns="" val="20018"/>
                    </a:ext>
                  </a:extLst>
                </a:gridCol>
                <a:gridCol w="504054">
                  <a:extLst>
                    <a:ext uri="{9D8B030D-6E8A-4147-A177-3AD203B41FA5}">
                      <a16:colId xmlns:a16="http://schemas.microsoft.com/office/drawing/2014/main" xmlns="" val="20019"/>
                    </a:ext>
                  </a:extLst>
                </a:gridCol>
              </a:tblGrid>
              <a:tr h="792088">
                <a:tc>
                  <a:txBody>
                    <a:bodyPr/>
                    <a:lstStyle/>
                    <a:p>
                      <a:pPr algn="ctr" fontAlgn="ctr"/>
                      <a:r>
                        <a:rPr lang="en-ZA" sz="1100" b="1" i="0" u="none" strike="noStrike" dirty="0">
                          <a:solidFill>
                            <a:srgbClr val="000000"/>
                          </a:solidFill>
                          <a:effectLst/>
                          <a:latin typeface="Calibri"/>
                        </a:rPr>
                        <a:t> </a:t>
                      </a:r>
                    </a:p>
                  </a:txBody>
                  <a:tcPr marL="85734" marR="9526" marT="9524" marB="0" anchor="ctr"/>
                </a:tc>
                <a:tc>
                  <a:txBody>
                    <a:bodyPr/>
                    <a:lstStyle/>
                    <a:p>
                      <a:pPr algn="ctr" fontAlgn="ctr"/>
                      <a:r>
                        <a:rPr lang="en-ZA" sz="1100" b="1" i="0" u="none" strike="noStrike" dirty="0">
                          <a:solidFill>
                            <a:srgbClr val="000000"/>
                          </a:solidFill>
                          <a:effectLst/>
                          <a:latin typeface="Calibri"/>
                        </a:rPr>
                        <a:t>Formal Job</a:t>
                      </a:r>
                    </a:p>
                  </a:txBody>
                  <a:tcPr marL="85734" marR="9526" marT="9524" marB="0" vert="vert" anchor="ctr"/>
                </a:tc>
                <a:tc>
                  <a:txBody>
                    <a:bodyPr/>
                    <a:lstStyle/>
                    <a:p>
                      <a:pPr algn="ctr" fontAlgn="ctr"/>
                      <a:r>
                        <a:rPr lang="en-ZA" sz="1100" b="1" i="0" u="none" strike="noStrike" dirty="0">
                          <a:solidFill>
                            <a:srgbClr val="000000"/>
                          </a:solidFill>
                          <a:effectLst/>
                          <a:latin typeface="Calibri"/>
                        </a:rPr>
                        <a:t>%</a:t>
                      </a:r>
                    </a:p>
                  </a:txBody>
                  <a:tcPr marL="85734" marR="9526" marT="9524" marB="0" vert="vert" anchor="ctr"/>
                </a:tc>
                <a:tc>
                  <a:txBody>
                    <a:bodyPr/>
                    <a:lstStyle/>
                    <a:p>
                      <a:pPr algn="ctr" fontAlgn="ctr"/>
                      <a:r>
                        <a:rPr lang="en-ZA" sz="1100" b="1" i="0" u="none" strike="noStrike" dirty="0">
                          <a:solidFill>
                            <a:srgbClr val="000000"/>
                          </a:solidFill>
                          <a:effectLst/>
                          <a:latin typeface="Calibri"/>
                        </a:rPr>
                        <a:t>Apprenticeship</a:t>
                      </a:r>
                    </a:p>
                  </a:txBody>
                  <a:tcPr marL="85734" marR="9526" marT="9524" marB="0" vert="vert" anchor="ctr"/>
                </a:tc>
                <a:tc>
                  <a:txBody>
                    <a:bodyPr/>
                    <a:lstStyle/>
                    <a:p>
                      <a:pPr algn="ctr" fontAlgn="ctr"/>
                      <a:r>
                        <a:rPr lang="en-ZA" sz="1100" b="1" i="0" u="none" strike="noStrike" dirty="0">
                          <a:solidFill>
                            <a:srgbClr val="000000"/>
                          </a:solidFill>
                          <a:effectLst/>
                          <a:latin typeface="Calibri"/>
                        </a:rPr>
                        <a:t>%</a:t>
                      </a:r>
                    </a:p>
                  </a:txBody>
                  <a:tcPr marL="85734" marR="9526" marT="9524" marB="0" vert="vert" anchor="ctr"/>
                </a:tc>
                <a:tc>
                  <a:txBody>
                    <a:bodyPr/>
                    <a:lstStyle/>
                    <a:p>
                      <a:pPr algn="ctr" fontAlgn="ctr"/>
                      <a:r>
                        <a:rPr lang="en-ZA" sz="1100" b="1" i="0" u="none" strike="noStrike" dirty="0" err="1">
                          <a:solidFill>
                            <a:srgbClr val="000000"/>
                          </a:solidFill>
                          <a:effectLst/>
                          <a:latin typeface="Calibri"/>
                        </a:rPr>
                        <a:t>Learnership</a:t>
                      </a:r>
                      <a:endParaRPr lang="en-ZA" sz="1100" b="1" i="0" u="none" strike="noStrike" dirty="0">
                        <a:solidFill>
                          <a:srgbClr val="000000"/>
                        </a:solidFill>
                        <a:effectLst/>
                        <a:latin typeface="Calibri"/>
                      </a:endParaRPr>
                    </a:p>
                  </a:txBody>
                  <a:tcPr marL="85734" marR="9526" marT="9524" marB="0" vert="vert" anchor="ctr"/>
                </a:tc>
                <a:tc>
                  <a:txBody>
                    <a:bodyPr/>
                    <a:lstStyle/>
                    <a:p>
                      <a:pPr algn="ctr" fontAlgn="ctr"/>
                      <a:r>
                        <a:rPr lang="en-ZA" sz="1100" b="1" i="0" u="none" strike="noStrike" dirty="0">
                          <a:solidFill>
                            <a:srgbClr val="000000"/>
                          </a:solidFill>
                          <a:effectLst/>
                          <a:latin typeface="Calibri"/>
                        </a:rPr>
                        <a:t> </a:t>
                      </a:r>
                      <a:r>
                        <a:rPr lang="en-ZA" sz="1100" b="1" i="0" u="none" strike="noStrike" dirty="0" smtClean="0">
                          <a:solidFill>
                            <a:srgbClr val="000000"/>
                          </a:solidFill>
                          <a:effectLst/>
                          <a:latin typeface="Calibri"/>
                        </a:rPr>
                        <a:t>%</a:t>
                      </a:r>
                      <a:endParaRPr lang="en-ZA" sz="1100" b="1" i="0" u="none" strike="noStrike" dirty="0">
                        <a:solidFill>
                          <a:srgbClr val="000000"/>
                        </a:solidFill>
                        <a:effectLst/>
                        <a:latin typeface="Calibri"/>
                      </a:endParaRPr>
                    </a:p>
                  </a:txBody>
                  <a:tcPr marL="85734" marR="9526" marT="9524" marB="0" vert="vert" anchor="ctr"/>
                </a:tc>
                <a:tc>
                  <a:txBody>
                    <a:bodyPr/>
                    <a:lstStyle/>
                    <a:p>
                      <a:pPr algn="ctr" fontAlgn="ctr"/>
                      <a:r>
                        <a:rPr lang="en-ZA" sz="1100" b="1" i="0" u="none" strike="noStrike" dirty="0">
                          <a:solidFill>
                            <a:srgbClr val="000000"/>
                          </a:solidFill>
                          <a:effectLst/>
                          <a:latin typeface="Calibri"/>
                        </a:rPr>
                        <a:t>Internship</a:t>
                      </a:r>
                    </a:p>
                  </a:txBody>
                  <a:tcPr marL="85734" marR="9526" marT="9524" marB="0" vert="vert" anchor="ctr"/>
                </a:tc>
                <a:tc>
                  <a:txBody>
                    <a:bodyPr/>
                    <a:lstStyle/>
                    <a:p>
                      <a:pPr algn="ctr" fontAlgn="ctr"/>
                      <a:r>
                        <a:rPr lang="en-ZA" sz="1100" b="1" i="0" u="none" strike="noStrike" dirty="0">
                          <a:solidFill>
                            <a:srgbClr val="000000"/>
                          </a:solidFill>
                          <a:effectLst/>
                          <a:latin typeface="Calibri"/>
                        </a:rPr>
                        <a:t> </a:t>
                      </a:r>
                      <a:r>
                        <a:rPr lang="en-ZA" sz="1100" b="1" i="0" u="none" strike="noStrike" dirty="0" smtClean="0">
                          <a:solidFill>
                            <a:srgbClr val="000000"/>
                          </a:solidFill>
                          <a:effectLst/>
                          <a:latin typeface="Calibri"/>
                        </a:rPr>
                        <a:t>%</a:t>
                      </a:r>
                      <a:endParaRPr lang="en-ZA" sz="1100" b="1" i="0" u="none" strike="noStrike" dirty="0">
                        <a:solidFill>
                          <a:srgbClr val="000000"/>
                        </a:solidFill>
                        <a:effectLst/>
                        <a:latin typeface="Calibri"/>
                      </a:endParaRPr>
                    </a:p>
                  </a:txBody>
                  <a:tcPr marL="85734" marR="9526" marT="9524" marB="0" vert="vert" anchor="ctr"/>
                </a:tc>
                <a:tc>
                  <a:txBody>
                    <a:bodyPr/>
                    <a:lstStyle/>
                    <a:p>
                      <a:pPr algn="ctr" fontAlgn="ctr"/>
                      <a:r>
                        <a:rPr lang="en-ZA" sz="1100" b="1" i="0" u="none" strike="noStrike" dirty="0">
                          <a:solidFill>
                            <a:srgbClr val="000000"/>
                          </a:solidFill>
                          <a:effectLst/>
                          <a:latin typeface="Calibri"/>
                        </a:rPr>
                        <a:t>Projects</a:t>
                      </a:r>
                    </a:p>
                  </a:txBody>
                  <a:tcPr marL="85734" marR="9526" marT="9524" marB="0" vert="vert" anchor="ctr"/>
                </a:tc>
                <a:tc>
                  <a:txBody>
                    <a:bodyPr/>
                    <a:lstStyle/>
                    <a:p>
                      <a:pPr algn="ctr" fontAlgn="ctr"/>
                      <a:r>
                        <a:rPr lang="en-ZA" sz="1100" b="1" i="0" u="none" strike="noStrike" dirty="0">
                          <a:solidFill>
                            <a:srgbClr val="000000"/>
                          </a:solidFill>
                          <a:effectLst/>
                          <a:latin typeface="Calibri"/>
                        </a:rPr>
                        <a:t> </a:t>
                      </a:r>
                      <a:r>
                        <a:rPr lang="en-ZA" sz="1100" b="1" i="0" u="none" strike="noStrike" dirty="0" smtClean="0">
                          <a:solidFill>
                            <a:srgbClr val="000000"/>
                          </a:solidFill>
                          <a:effectLst/>
                          <a:latin typeface="Calibri"/>
                        </a:rPr>
                        <a:t>%</a:t>
                      </a:r>
                      <a:endParaRPr lang="en-ZA" sz="1100" b="1" i="0" u="none" strike="noStrike" dirty="0">
                        <a:solidFill>
                          <a:srgbClr val="000000"/>
                        </a:solidFill>
                        <a:effectLst/>
                        <a:latin typeface="Calibri"/>
                      </a:endParaRPr>
                    </a:p>
                  </a:txBody>
                  <a:tcPr marL="85734" marR="9526" marT="9524" marB="0" vert="vert" anchor="ctr"/>
                </a:tc>
                <a:tc>
                  <a:txBody>
                    <a:bodyPr/>
                    <a:lstStyle/>
                    <a:p>
                      <a:pPr algn="ctr" fontAlgn="ctr"/>
                      <a:r>
                        <a:rPr lang="en-ZA" sz="1100" b="1" i="0" u="none" strike="noStrike" dirty="0">
                          <a:solidFill>
                            <a:srgbClr val="000000"/>
                          </a:solidFill>
                          <a:effectLst/>
                          <a:latin typeface="Calibri"/>
                        </a:rPr>
                        <a:t>SIPS 1</a:t>
                      </a:r>
                    </a:p>
                  </a:txBody>
                  <a:tcPr marL="85734" marR="9526" marT="9524" marB="0" vert="vert" anchor="ctr"/>
                </a:tc>
                <a:tc>
                  <a:txBody>
                    <a:bodyPr/>
                    <a:lstStyle/>
                    <a:p>
                      <a:pPr algn="ctr" fontAlgn="ctr"/>
                      <a:r>
                        <a:rPr lang="en-ZA" sz="1100" b="1" i="0" u="none" strike="noStrike" dirty="0">
                          <a:solidFill>
                            <a:srgbClr val="000000"/>
                          </a:solidFill>
                          <a:effectLst/>
                          <a:latin typeface="Calibri"/>
                        </a:rPr>
                        <a:t> </a:t>
                      </a:r>
                      <a:r>
                        <a:rPr lang="en-ZA" sz="1100" b="1" i="0" u="none" strike="noStrike" dirty="0" smtClean="0">
                          <a:solidFill>
                            <a:srgbClr val="000000"/>
                          </a:solidFill>
                          <a:effectLst/>
                          <a:latin typeface="Calibri"/>
                        </a:rPr>
                        <a:t>%</a:t>
                      </a:r>
                      <a:endParaRPr lang="en-ZA" sz="1100" b="1" i="0" u="none" strike="noStrike" dirty="0">
                        <a:solidFill>
                          <a:srgbClr val="000000"/>
                        </a:solidFill>
                        <a:effectLst/>
                        <a:latin typeface="Calibri"/>
                      </a:endParaRPr>
                    </a:p>
                  </a:txBody>
                  <a:tcPr marL="85734" marR="9526" marT="9524" marB="0" vert="vert" anchor="ctr"/>
                </a:tc>
                <a:tc>
                  <a:txBody>
                    <a:bodyPr/>
                    <a:lstStyle/>
                    <a:p>
                      <a:pPr algn="ctr" fontAlgn="ctr"/>
                      <a:r>
                        <a:rPr lang="en-ZA" sz="1100" b="1" i="0" u="none" strike="noStrike" dirty="0">
                          <a:solidFill>
                            <a:srgbClr val="000000"/>
                          </a:solidFill>
                          <a:effectLst/>
                          <a:latin typeface="Calibri"/>
                        </a:rPr>
                        <a:t>UIF-LAP</a:t>
                      </a:r>
                    </a:p>
                  </a:txBody>
                  <a:tcPr marL="85734" marR="9526" marT="9524" marB="0" vert="vert" anchor="ctr"/>
                </a:tc>
                <a:tc>
                  <a:txBody>
                    <a:bodyPr/>
                    <a:lstStyle/>
                    <a:p>
                      <a:pPr algn="ctr" fontAlgn="ctr"/>
                      <a:r>
                        <a:rPr lang="en-ZA" sz="1100" b="1" i="0" u="none" strike="noStrike" dirty="0">
                          <a:solidFill>
                            <a:srgbClr val="000000"/>
                          </a:solidFill>
                          <a:effectLst/>
                          <a:latin typeface="Calibri"/>
                        </a:rPr>
                        <a:t> </a:t>
                      </a:r>
                      <a:r>
                        <a:rPr lang="en-ZA" sz="1100" b="1" i="0" u="none" strike="noStrike" dirty="0" smtClean="0">
                          <a:solidFill>
                            <a:srgbClr val="000000"/>
                          </a:solidFill>
                          <a:effectLst/>
                          <a:latin typeface="Calibri"/>
                        </a:rPr>
                        <a:t>%</a:t>
                      </a:r>
                      <a:endParaRPr lang="en-ZA" sz="1100" b="1" i="0" u="none" strike="noStrike" dirty="0">
                        <a:solidFill>
                          <a:srgbClr val="000000"/>
                        </a:solidFill>
                        <a:effectLst/>
                        <a:latin typeface="Calibri"/>
                      </a:endParaRPr>
                    </a:p>
                  </a:txBody>
                  <a:tcPr marL="85734" marR="9526" marT="9524" marB="0" vert="vert" anchor="ctr"/>
                </a:tc>
                <a:tc>
                  <a:txBody>
                    <a:bodyPr/>
                    <a:lstStyle/>
                    <a:p>
                      <a:pPr algn="ctr" fontAlgn="ctr"/>
                      <a:r>
                        <a:rPr lang="en-ZA" sz="1100" b="1" i="0" u="none" strike="noStrike" dirty="0">
                          <a:solidFill>
                            <a:srgbClr val="000000"/>
                          </a:solidFill>
                          <a:effectLst/>
                          <a:latin typeface="Calibri"/>
                        </a:rPr>
                        <a:t>Will- Programme</a:t>
                      </a:r>
                    </a:p>
                  </a:txBody>
                  <a:tcPr marL="85734" marR="9526" marT="9524" marB="0" vert="vert" anchor="ctr"/>
                </a:tc>
                <a:tc>
                  <a:txBody>
                    <a:bodyPr/>
                    <a:lstStyle/>
                    <a:p>
                      <a:pPr algn="ctr" fontAlgn="ctr"/>
                      <a:r>
                        <a:rPr lang="en-ZA" sz="1100" b="1" i="0" u="none" strike="noStrike" dirty="0">
                          <a:solidFill>
                            <a:srgbClr val="000000"/>
                          </a:solidFill>
                          <a:effectLst/>
                          <a:latin typeface="Calibri"/>
                        </a:rPr>
                        <a:t> </a:t>
                      </a:r>
                      <a:r>
                        <a:rPr lang="en-ZA" sz="1100" b="1" i="0" u="none" strike="noStrike" dirty="0" smtClean="0">
                          <a:solidFill>
                            <a:srgbClr val="000000"/>
                          </a:solidFill>
                          <a:effectLst/>
                          <a:latin typeface="Calibri"/>
                        </a:rPr>
                        <a:t>%</a:t>
                      </a:r>
                      <a:endParaRPr lang="en-ZA" sz="1100" b="1" i="0" u="none" strike="noStrike" dirty="0">
                        <a:solidFill>
                          <a:srgbClr val="000000"/>
                        </a:solidFill>
                        <a:effectLst/>
                        <a:latin typeface="Calibri"/>
                      </a:endParaRPr>
                    </a:p>
                  </a:txBody>
                  <a:tcPr marL="85734" marR="9526" marT="9524" marB="0" vert="vert" anchor="ctr"/>
                </a:tc>
                <a:tc>
                  <a:txBody>
                    <a:bodyPr/>
                    <a:lstStyle/>
                    <a:p>
                      <a:pPr algn="ctr" fontAlgn="ctr"/>
                      <a:r>
                        <a:rPr lang="en-ZA" sz="1100" b="1" i="0" u="none" strike="noStrike" dirty="0">
                          <a:solidFill>
                            <a:srgbClr val="000000"/>
                          </a:solidFill>
                          <a:effectLst/>
                          <a:latin typeface="Calibri"/>
                        </a:rPr>
                        <a:t>Unspecified</a:t>
                      </a:r>
                    </a:p>
                  </a:txBody>
                  <a:tcPr marL="85734" marR="9526" marT="9524" marB="0" vert="vert" anchor="ctr"/>
                </a:tc>
                <a:tc>
                  <a:txBody>
                    <a:bodyPr/>
                    <a:lstStyle/>
                    <a:p>
                      <a:pPr algn="ctr" fontAlgn="ctr"/>
                      <a:r>
                        <a:rPr lang="en-ZA" sz="1100" b="1" i="0" u="none" strike="noStrike" dirty="0">
                          <a:solidFill>
                            <a:srgbClr val="000000"/>
                          </a:solidFill>
                          <a:effectLst/>
                          <a:latin typeface="Calibri"/>
                        </a:rPr>
                        <a:t> </a:t>
                      </a:r>
                      <a:r>
                        <a:rPr lang="en-ZA" sz="1100" b="1" i="0" u="none" strike="noStrike" dirty="0" smtClean="0">
                          <a:solidFill>
                            <a:srgbClr val="000000"/>
                          </a:solidFill>
                          <a:effectLst/>
                          <a:latin typeface="Calibri"/>
                        </a:rPr>
                        <a:t>%</a:t>
                      </a:r>
                      <a:endParaRPr lang="en-ZA" sz="1100" b="1" i="0" u="none" strike="noStrike" dirty="0">
                        <a:solidFill>
                          <a:srgbClr val="000000"/>
                        </a:solidFill>
                        <a:effectLst/>
                        <a:latin typeface="Calibri"/>
                      </a:endParaRPr>
                    </a:p>
                  </a:txBody>
                  <a:tcPr marL="85734" marR="9526" marT="9524" marB="0" vert="vert" anchor="ctr"/>
                </a:tc>
                <a:tc>
                  <a:txBody>
                    <a:bodyPr/>
                    <a:lstStyle/>
                    <a:p>
                      <a:pPr algn="ctr" fontAlgn="ctr"/>
                      <a:r>
                        <a:rPr lang="en-ZA" sz="1100" b="1" i="0" u="none" strike="noStrike" dirty="0">
                          <a:solidFill>
                            <a:srgbClr val="000000"/>
                          </a:solidFill>
                          <a:effectLst/>
                          <a:latin typeface="Calibri"/>
                        </a:rPr>
                        <a:t>Total</a:t>
                      </a:r>
                    </a:p>
                  </a:txBody>
                  <a:tcPr marL="85734" marR="9526" marT="9524" marB="0" vert="vert" anchor="ctr"/>
                </a:tc>
                <a:extLst>
                  <a:ext uri="{0D108BD9-81ED-4DB2-BD59-A6C34878D82A}">
                    <a16:rowId xmlns:a16="http://schemas.microsoft.com/office/drawing/2014/main" xmlns="" val="10000"/>
                  </a:ext>
                </a:extLst>
              </a:tr>
              <a:tr h="464820">
                <a:tc>
                  <a:txBody>
                    <a:bodyPr/>
                    <a:lstStyle/>
                    <a:p>
                      <a:pPr algn="ctr" fontAlgn="ctr"/>
                      <a:r>
                        <a:rPr lang="en-ZA" sz="1050" b="1" i="0" u="none" strike="noStrike" dirty="0" smtClean="0">
                          <a:solidFill>
                            <a:srgbClr val="000000"/>
                          </a:solidFill>
                          <a:effectLst/>
                          <a:latin typeface="Calibri"/>
                        </a:rPr>
                        <a:t>EC</a:t>
                      </a:r>
                      <a:endParaRPr lang="en-ZA" sz="1050" b="1" i="0" u="none" strike="noStrike" dirty="0">
                        <a:solidFill>
                          <a:srgbClr val="000000"/>
                        </a:solidFill>
                        <a:effectLst/>
                        <a:latin typeface="Calibri"/>
                      </a:endParaRPr>
                    </a:p>
                  </a:txBody>
                  <a:tcPr marL="85734" marR="9526" marT="9524" marB="0" anchor="ctr"/>
                </a:tc>
                <a:tc>
                  <a:txBody>
                    <a:bodyPr/>
                    <a:lstStyle/>
                    <a:p>
                      <a:pPr algn="ctr" fontAlgn="ctr"/>
                      <a:r>
                        <a:rPr lang="en-ZA" sz="1050" b="1" i="0" u="none" strike="noStrike" dirty="0">
                          <a:solidFill>
                            <a:srgbClr val="000000"/>
                          </a:solidFill>
                          <a:effectLst/>
                          <a:latin typeface="Arial"/>
                        </a:rPr>
                        <a:t>7 463</a:t>
                      </a:r>
                    </a:p>
                  </a:txBody>
                  <a:tcPr marL="9526" marR="9526" marT="9524" marB="0" anchor="ctr"/>
                </a:tc>
                <a:tc>
                  <a:txBody>
                    <a:bodyPr/>
                    <a:lstStyle/>
                    <a:p>
                      <a:pPr algn="ctr" fontAlgn="ctr"/>
                      <a:r>
                        <a:rPr lang="en-ZA" sz="1050" b="1" i="0" u="none" strike="noStrike" dirty="0" smtClean="0">
                          <a:solidFill>
                            <a:srgbClr val="000000"/>
                          </a:solidFill>
                          <a:effectLst/>
                          <a:latin typeface="Arial"/>
                        </a:rPr>
                        <a:t>70%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296</a:t>
                      </a:r>
                    </a:p>
                  </a:txBody>
                  <a:tcPr marL="9526" marR="9526" marT="9524" marB="0" anchor="ctr"/>
                </a:tc>
                <a:tc>
                  <a:txBody>
                    <a:bodyPr/>
                    <a:lstStyle/>
                    <a:p>
                      <a:pPr algn="ctr" fontAlgn="ctr"/>
                      <a:r>
                        <a:rPr lang="en-ZA" sz="1050" b="1" i="0" u="none" strike="noStrike" dirty="0" smtClean="0">
                          <a:solidFill>
                            <a:srgbClr val="000000"/>
                          </a:solidFill>
                          <a:effectLst/>
                          <a:latin typeface="Arial"/>
                        </a:rPr>
                        <a:t>3%</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969</a:t>
                      </a:r>
                    </a:p>
                  </a:txBody>
                  <a:tcPr marL="9526" marR="9526" marT="9524" marB="0" anchor="ctr"/>
                </a:tc>
                <a:tc>
                  <a:txBody>
                    <a:bodyPr/>
                    <a:lstStyle/>
                    <a:p>
                      <a:pPr algn="ctr" fontAlgn="ctr"/>
                      <a:r>
                        <a:rPr lang="en-ZA" sz="1050" b="1" i="0" u="none" strike="noStrike" dirty="0" smtClean="0">
                          <a:solidFill>
                            <a:srgbClr val="000000"/>
                          </a:solidFill>
                          <a:effectLst/>
                          <a:latin typeface="Arial"/>
                        </a:rPr>
                        <a:t>9%</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295</a:t>
                      </a:r>
                    </a:p>
                  </a:txBody>
                  <a:tcPr marL="9526" marR="9526" marT="9524" marB="0" anchor="ctr"/>
                </a:tc>
                <a:tc>
                  <a:txBody>
                    <a:bodyPr/>
                    <a:lstStyle/>
                    <a:p>
                      <a:pPr algn="ctr" fontAlgn="ctr"/>
                      <a:r>
                        <a:rPr lang="en-ZA" sz="1050" b="1" i="0" u="none" strike="noStrike" dirty="0" smtClean="0">
                          <a:solidFill>
                            <a:srgbClr val="000000"/>
                          </a:solidFill>
                          <a:effectLst/>
                          <a:latin typeface="Arial"/>
                        </a:rPr>
                        <a:t>3%</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1 647</a:t>
                      </a:r>
                    </a:p>
                  </a:txBody>
                  <a:tcPr marL="9526" marR="9526" marT="9524" marB="0" anchor="ctr"/>
                </a:tc>
                <a:tc>
                  <a:txBody>
                    <a:bodyPr/>
                    <a:lstStyle/>
                    <a:p>
                      <a:pPr algn="ctr" fontAlgn="ctr"/>
                      <a:r>
                        <a:rPr lang="en-ZA" sz="1050" b="1" i="0" u="none" strike="noStrike" dirty="0" smtClean="0">
                          <a:solidFill>
                            <a:srgbClr val="000000"/>
                          </a:solidFill>
                          <a:effectLst/>
                          <a:latin typeface="Arial"/>
                        </a:rPr>
                        <a:t>15%</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b"/>
                      <a:r>
                        <a:rPr lang="en-ZA" sz="1050" b="1" i="0" u="none" strike="noStrike" dirty="0">
                          <a:solidFill>
                            <a:srgbClr val="000000"/>
                          </a:solidFill>
                          <a:effectLst/>
                          <a:latin typeface="Calibri"/>
                        </a:rPr>
                        <a:t>10 670</a:t>
                      </a:r>
                    </a:p>
                  </a:txBody>
                  <a:tcPr marL="9526" marR="9526" marT="9524" marB="0" anchor="ctr"/>
                </a:tc>
                <a:extLst>
                  <a:ext uri="{0D108BD9-81ED-4DB2-BD59-A6C34878D82A}">
                    <a16:rowId xmlns:a16="http://schemas.microsoft.com/office/drawing/2014/main" xmlns="" val="10001"/>
                  </a:ext>
                </a:extLst>
              </a:tr>
              <a:tr h="464820">
                <a:tc>
                  <a:txBody>
                    <a:bodyPr/>
                    <a:lstStyle/>
                    <a:p>
                      <a:pPr algn="ctr" fontAlgn="ctr"/>
                      <a:r>
                        <a:rPr lang="en-ZA" sz="1050" b="1" i="0" u="none" strike="noStrike" dirty="0" smtClean="0">
                          <a:solidFill>
                            <a:srgbClr val="000000"/>
                          </a:solidFill>
                          <a:effectLst/>
                          <a:latin typeface="Calibri"/>
                        </a:rPr>
                        <a:t>FS</a:t>
                      </a:r>
                      <a:endParaRPr lang="en-ZA" sz="1050" b="1" i="0" u="none" strike="noStrike" dirty="0">
                        <a:solidFill>
                          <a:srgbClr val="000000"/>
                        </a:solidFill>
                        <a:effectLst/>
                        <a:latin typeface="Calibri"/>
                      </a:endParaRPr>
                    </a:p>
                  </a:txBody>
                  <a:tcPr marL="85734" marR="9526" marT="9524" marB="0" anchor="ctr"/>
                </a:tc>
                <a:tc>
                  <a:txBody>
                    <a:bodyPr/>
                    <a:lstStyle/>
                    <a:p>
                      <a:pPr algn="ctr" fontAlgn="ctr"/>
                      <a:r>
                        <a:rPr lang="en-ZA" sz="1050" b="1" i="0" u="none" strike="noStrike">
                          <a:solidFill>
                            <a:srgbClr val="000000"/>
                          </a:solidFill>
                          <a:effectLst/>
                          <a:latin typeface="Arial"/>
                        </a:rPr>
                        <a:t>5 273</a:t>
                      </a:r>
                    </a:p>
                  </a:txBody>
                  <a:tcPr marL="9526" marR="9526" marT="9524" marB="0" anchor="ctr"/>
                </a:tc>
                <a:tc>
                  <a:txBody>
                    <a:bodyPr/>
                    <a:lstStyle/>
                    <a:p>
                      <a:pPr algn="ctr" fontAlgn="ctr"/>
                      <a:r>
                        <a:rPr lang="en-ZA" sz="1050" b="1" i="0" u="none" strike="noStrike" dirty="0" smtClean="0">
                          <a:solidFill>
                            <a:srgbClr val="000000"/>
                          </a:solidFill>
                          <a:effectLst/>
                          <a:latin typeface="Arial"/>
                        </a:rPr>
                        <a:t>47%</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155</a:t>
                      </a:r>
                    </a:p>
                  </a:txBody>
                  <a:tcPr marL="9526" marR="9526" marT="9524" marB="0" anchor="ctr"/>
                </a:tc>
                <a:tc>
                  <a:txBody>
                    <a:bodyPr/>
                    <a:lstStyle/>
                    <a:p>
                      <a:pPr algn="ctr" fontAlgn="ctr"/>
                      <a:r>
                        <a:rPr lang="en-ZA" sz="1050" b="1" i="0" u="none" strike="noStrike" dirty="0" smtClean="0">
                          <a:solidFill>
                            <a:srgbClr val="000000"/>
                          </a:solidFill>
                          <a:effectLst/>
                          <a:latin typeface="Arial"/>
                        </a:rPr>
                        <a:t>1%</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1 806</a:t>
                      </a:r>
                    </a:p>
                  </a:txBody>
                  <a:tcPr marL="9526" marR="9526" marT="9524" marB="0" anchor="ctr"/>
                </a:tc>
                <a:tc>
                  <a:txBody>
                    <a:bodyPr/>
                    <a:lstStyle/>
                    <a:p>
                      <a:pPr algn="ctr" fontAlgn="ctr"/>
                      <a:r>
                        <a:rPr lang="en-ZA" sz="1050" b="1" i="0" u="none" strike="noStrike" dirty="0" smtClean="0">
                          <a:solidFill>
                            <a:srgbClr val="000000"/>
                          </a:solidFill>
                          <a:effectLst/>
                          <a:latin typeface="Arial"/>
                        </a:rPr>
                        <a:t>16%</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829</a:t>
                      </a:r>
                    </a:p>
                  </a:txBody>
                  <a:tcPr marL="9526" marR="9526" marT="9524" marB="0" anchor="ctr"/>
                </a:tc>
                <a:tc>
                  <a:txBody>
                    <a:bodyPr/>
                    <a:lstStyle/>
                    <a:p>
                      <a:pPr algn="ctr" fontAlgn="ctr"/>
                      <a:r>
                        <a:rPr lang="en-ZA" sz="1050" b="1" i="0" u="none" strike="noStrike" dirty="0" smtClean="0">
                          <a:solidFill>
                            <a:srgbClr val="000000"/>
                          </a:solidFill>
                          <a:effectLst/>
                          <a:latin typeface="Arial"/>
                        </a:rPr>
                        <a:t>7%</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2 059</a:t>
                      </a:r>
                    </a:p>
                  </a:txBody>
                  <a:tcPr marL="9526" marR="9526" marT="9524" marB="0" anchor="ctr"/>
                </a:tc>
                <a:tc>
                  <a:txBody>
                    <a:bodyPr/>
                    <a:lstStyle/>
                    <a:p>
                      <a:pPr algn="ctr" fontAlgn="ctr"/>
                      <a:r>
                        <a:rPr lang="en-ZA" sz="1050" b="1" i="0" u="none" strike="noStrike" dirty="0" smtClean="0">
                          <a:solidFill>
                            <a:srgbClr val="000000"/>
                          </a:solidFill>
                          <a:effectLst/>
                          <a:latin typeface="Arial"/>
                        </a:rPr>
                        <a:t>18%</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6</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1 025</a:t>
                      </a:r>
                    </a:p>
                  </a:txBody>
                  <a:tcPr marL="9526" marR="9526" marT="9524" marB="0" anchor="ctr"/>
                </a:tc>
                <a:tc>
                  <a:txBody>
                    <a:bodyPr/>
                    <a:lstStyle/>
                    <a:p>
                      <a:pPr algn="ctr" fontAlgn="ctr"/>
                      <a:r>
                        <a:rPr lang="en-ZA" sz="1050" b="1" i="0" u="none" strike="noStrike" dirty="0" smtClean="0">
                          <a:solidFill>
                            <a:srgbClr val="000000"/>
                          </a:solidFill>
                          <a:effectLst/>
                          <a:latin typeface="Arial"/>
                        </a:rPr>
                        <a:t>9%</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b"/>
                      <a:r>
                        <a:rPr lang="en-ZA" sz="1050" b="1" i="0" u="none" strike="noStrike" dirty="0">
                          <a:solidFill>
                            <a:srgbClr val="000000"/>
                          </a:solidFill>
                          <a:effectLst/>
                          <a:latin typeface="Calibri"/>
                        </a:rPr>
                        <a:t>11 153</a:t>
                      </a:r>
                    </a:p>
                  </a:txBody>
                  <a:tcPr marL="9526" marR="9526" marT="9524" marB="0" anchor="ctr"/>
                </a:tc>
                <a:extLst>
                  <a:ext uri="{0D108BD9-81ED-4DB2-BD59-A6C34878D82A}">
                    <a16:rowId xmlns:a16="http://schemas.microsoft.com/office/drawing/2014/main" xmlns="" val="10002"/>
                  </a:ext>
                </a:extLst>
              </a:tr>
              <a:tr h="359460">
                <a:tc>
                  <a:txBody>
                    <a:bodyPr/>
                    <a:lstStyle/>
                    <a:p>
                      <a:pPr algn="ctr" fontAlgn="ctr"/>
                      <a:r>
                        <a:rPr lang="en-ZA" sz="1050" b="1" i="0" u="none" strike="noStrike" dirty="0" smtClean="0">
                          <a:solidFill>
                            <a:srgbClr val="000000"/>
                          </a:solidFill>
                          <a:effectLst/>
                          <a:latin typeface="Calibri"/>
                        </a:rPr>
                        <a:t>GP</a:t>
                      </a:r>
                      <a:endParaRPr lang="en-ZA" sz="1050" b="1" i="0" u="none" strike="noStrike" dirty="0">
                        <a:solidFill>
                          <a:srgbClr val="000000"/>
                        </a:solidFill>
                        <a:effectLst/>
                        <a:latin typeface="Calibri"/>
                      </a:endParaRPr>
                    </a:p>
                  </a:txBody>
                  <a:tcPr marL="85734" marR="9526" marT="9524" marB="0" anchor="ctr"/>
                </a:tc>
                <a:tc>
                  <a:txBody>
                    <a:bodyPr/>
                    <a:lstStyle/>
                    <a:p>
                      <a:pPr algn="ctr" fontAlgn="ctr"/>
                      <a:r>
                        <a:rPr lang="en-ZA" sz="1050" b="1" i="0" u="none" strike="noStrike">
                          <a:solidFill>
                            <a:srgbClr val="000000"/>
                          </a:solidFill>
                          <a:effectLst/>
                          <a:latin typeface="Arial"/>
                        </a:rPr>
                        <a:t>7 589</a:t>
                      </a:r>
                    </a:p>
                  </a:txBody>
                  <a:tcPr marL="9526" marR="9526" marT="9524" marB="0" anchor="ctr"/>
                </a:tc>
                <a:tc>
                  <a:txBody>
                    <a:bodyPr/>
                    <a:lstStyle/>
                    <a:p>
                      <a:pPr algn="ctr" fontAlgn="ctr"/>
                      <a:r>
                        <a:rPr lang="en-ZA" sz="1050" b="1" i="0" u="none" strike="noStrike" dirty="0" smtClean="0">
                          <a:solidFill>
                            <a:srgbClr val="000000"/>
                          </a:solidFill>
                          <a:effectLst/>
                          <a:latin typeface="Arial"/>
                        </a:rPr>
                        <a:t>49%</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182</a:t>
                      </a:r>
                    </a:p>
                  </a:txBody>
                  <a:tcPr marL="9526" marR="9526" marT="9524" marB="0" anchor="ctr"/>
                </a:tc>
                <a:tc>
                  <a:txBody>
                    <a:bodyPr/>
                    <a:lstStyle/>
                    <a:p>
                      <a:pPr algn="ctr" fontAlgn="ctr"/>
                      <a:r>
                        <a:rPr lang="en-ZA" sz="1050" b="1" i="0" u="none" strike="noStrike" dirty="0" smtClean="0">
                          <a:solidFill>
                            <a:srgbClr val="000000"/>
                          </a:solidFill>
                          <a:effectLst/>
                          <a:latin typeface="Arial"/>
                        </a:rPr>
                        <a:t>1%</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2 120</a:t>
                      </a:r>
                    </a:p>
                  </a:txBody>
                  <a:tcPr marL="9526" marR="9526" marT="9524" marB="0" anchor="ctr"/>
                </a:tc>
                <a:tc>
                  <a:txBody>
                    <a:bodyPr/>
                    <a:lstStyle/>
                    <a:p>
                      <a:pPr algn="ctr" fontAlgn="ctr"/>
                      <a:r>
                        <a:rPr lang="en-ZA" sz="1050" b="1" i="0" u="none" strike="noStrike" dirty="0" smtClean="0">
                          <a:solidFill>
                            <a:srgbClr val="000000"/>
                          </a:solidFill>
                          <a:effectLst/>
                          <a:latin typeface="Arial"/>
                        </a:rPr>
                        <a:t>14%</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1 271</a:t>
                      </a:r>
                    </a:p>
                  </a:txBody>
                  <a:tcPr marL="9526" marR="9526" marT="9524" marB="0" anchor="ctr"/>
                </a:tc>
                <a:tc>
                  <a:txBody>
                    <a:bodyPr/>
                    <a:lstStyle/>
                    <a:p>
                      <a:pPr algn="ctr" fontAlgn="ctr"/>
                      <a:r>
                        <a:rPr lang="en-ZA" sz="1050" b="1" i="0" u="none" strike="noStrike" dirty="0" smtClean="0">
                          <a:solidFill>
                            <a:srgbClr val="000000"/>
                          </a:solidFill>
                          <a:effectLst/>
                          <a:latin typeface="Arial"/>
                        </a:rPr>
                        <a:t>8%</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4 259</a:t>
                      </a:r>
                    </a:p>
                  </a:txBody>
                  <a:tcPr marL="9526" marR="9526" marT="9524" marB="0" anchor="ctr"/>
                </a:tc>
                <a:tc>
                  <a:txBody>
                    <a:bodyPr/>
                    <a:lstStyle/>
                    <a:p>
                      <a:pPr algn="ctr" fontAlgn="ctr"/>
                      <a:r>
                        <a:rPr lang="en-ZA" sz="1050" b="1" i="0" u="none" strike="noStrike" dirty="0" smtClean="0">
                          <a:solidFill>
                            <a:srgbClr val="000000"/>
                          </a:solidFill>
                          <a:effectLst/>
                          <a:latin typeface="Arial"/>
                        </a:rPr>
                        <a:t>28%</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42</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b"/>
                      <a:r>
                        <a:rPr lang="en-ZA" sz="1050" b="1" i="0" u="none" strike="noStrike" dirty="0">
                          <a:solidFill>
                            <a:srgbClr val="000000"/>
                          </a:solidFill>
                          <a:effectLst/>
                          <a:latin typeface="Calibri"/>
                        </a:rPr>
                        <a:t>15 463</a:t>
                      </a:r>
                    </a:p>
                  </a:txBody>
                  <a:tcPr marL="9526" marR="9526" marT="9524" marB="0" anchor="ctr"/>
                </a:tc>
                <a:extLst>
                  <a:ext uri="{0D108BD9-81ED-4DB2-BD59-A6C34878D82A}">
                    <a16:rowId xmlns:a16="http://schemas.microsoft.com/office/drawing/2014/main" xmlns="" val="10003"/>
                  </a:ext>
                </a:extLst>
              </a:tr>
              <a:tr h="523810">
                <a:tc>
                  <a:txBody>
                    <a:bodyPr/>
                    <a:lstStyle/>
                    <a:p>
                      <a:pPr algn="ctr" fontAlgn="ctr"/>
                      <a:r>
                        <a:rPr lang="en-ZA" sz="1050" b="1" i="0" u="none" strike="noStrike" dirty="0" smtClean="0">
                          <a:solidFill>
                            <a:srgbClr val="000000"/>
                          </a:solidFill>
                          <a:effectLst/>
                          <a:latin typeface="Calibri"/>
                        </a:rPr>
                        <a:t>KZN</a:t>
                      </a:r>
                      <a:endParaRPr lang="en-ZA" sz="1050" b="1" i="0" u="none" strike="noStrike" dirty="0">
                        <a:solidFill>
                          <a:srgbClr val="000000"/>
                        </a:solidFill>
                        <a:effectLst/>
                        <a:latin typeface="Calibri"/>
                      </a:endParaRPr>
                    </a:p>
                  </a:txBody>
                  <a:tcPr marL="85734" marR="9526" marT="9524" marB="0" anchor="ctr"/>
                </a:tc>
                <a:tc>
                  <a:txBody>
                    <a:bodyPr/>
                    <a:lstStyle/>
                    <a:p>
                      <a:pPr algn="ctr" fontAlgn="ctr"/>
                      <a:r>
                        <a:rPr lang="en-ZA" sz="1050" b="1" i="0" u="none" strike="noStrike">
                          <a:solidFill>
                            <a:srgbClr val="000000"/>
                          </a:solidFill>
                          <a:effectLst/>
                          <a:latin typeface="Arial"/>
                        </a:rPr>
                        <a:t>9 592</a:t>
                      </a:r>
                    </a:p>
                  </a:txBody>
                  <a:tcPr marL="9526" marR="9526" marT="9524" marB="0" anchor="ctr"/>
                </a:tc>
                <a:tc>
                  <a:txBody>
                    <a:bodyPr/>
                    <a:lstStyle/>
                    <a:p>
                      <a:pPr algn="ctr" fontAlgn="ctr"/>
                      <a:r>
                        <a:rPr lang="en-ZA" sz="1050" b="1" i="0" u="none" strike="noStrike" dirty="0" smtClean="0">
                          <a:solidFill>
                            <a:srgbClr val="000000"/>
                          </a:solidFill>
                          <a:effectLst/>
                          <a:latin typeface="Arial"/>
                        </a:rPr>
                        <a:t>61%</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135</a:t>
                      </a:r>
                    </a:p>
                  </a:txBody>
                  <a:tcPr marL="9526" marR="9526" marT="9524" marB="0" anchor="ctr"/>
                </a:tc>
                <a:tc>
                  <a:txBody>
                    <a:bodyPr/>
                    <a:lstStyle/>
                    <a:p>
                      <a:pPr algn="ctr" fontAlgn="ctr"/>
                      <a:r>
                        <a:rPr lang="en-ZA" sz="1050" b="1" i="0" u="none" strike="noStrike" dirty="0" smtClean="0">
                          <a:solidFill>
                            <a:srgbClr val="000000"/>
                          </a:solidFill>
                          <a:effectLst/>
                          <a:latin typeface="Arial"/>
                        </a:rPr>
                        <a:t>1%</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2 190</a:t>
                      </a:r>
                    </a:p>
                  </a:txBody>
                  <a:tcPr marL="9526" marR="9526" marT="9524" marB="0" anchor="ctr"/>
                </a:tc>
                <a:tc>
                  <a:txBody>
                    <a:bodyPr/>
                    <a:lstStyle/>
                    <a:p>
                      <a:pPr algn="ctr" fontAlgn="ctr"/>
                      <a:r>
                        <a:rPr lang="en-ZA" sz="1050" b="1" i="0" u="none" strike="noStrike" dirty="0" smtClean="0">
                          <a:solidFill>
                            <a:srgbClr val="000000"/>
                          </a:solidFill>
                          <a:effectLst/>
                          <a:latin typeface="Arial"/>
                        </a:rPr>
                        <a:t>14%</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1 074</a:t>
                      </a:r>
                    </a:p>
                  </a:txBody>
                  <a:tcPr marL="9526" marR="9526" marT="9524" marB="0" anchor="ctr"/>
                </a:tc>
                <a:tc>
                  <a:txBody>
                    <a:bodyPr/>
                    <a:lstStyle/>
                    <a:p>
                      <a:pPr algn="ctr" fontAlgn="ctr"/>
                      <a:r>
                        <a:rPr lang="en-ZA" sz="1050" b="1" i="0" u="none" strike="noStrike" dirty="0" smtClean="0">
                          <a:solidFill>
                            <a:srgbClr val="000000"/>
                          </a:solidFill>
                          <a:effectLst/>
                          <a:latin typeface="Arial"/>
                        </a:rPr>
                        <a:t>7%</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2 503</a:t>
                      </a:r>
                    </a:p>
                  </a:txBody>
                  <a:tcPr marL="9526" marR="9526" marT="9524" marB="0" anchor="ctr"/>
                </a:tc>
                <a:tc>
                  <a:txBody>
                    <a:bodyPr/>
                    <a:lstStyle/>
                    <a:p>
                      <a:pPr algn="ctr" fontAlgn="ctr"/>
                      <a:r>
                        <a:rPr lang="en-ZA" sz="1050" b="1" i="0" u="none" strike="noStrike" dirty="0" smtClean="0">
                          <a:solidFill>
                            <a:srgbClr val="000000"/>
                          </a:solidFill>
                          <a:effectLst/>
                          <a:latin typeface="Arial"/>
                        </a:rPr>
                        <a:t>16%</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244</a:t>
                      </a:r>
                    </a:p>
                  </a:txBody>
                  <a:tcPr marL="9526" marR="9526" marT="9524" marB="0" anchor="ctr"/>
                </a:tc>
                <a:tc>
                  <a:txBody>
                    <a:bodyPr/>
                    <a:lstStyle/>
                    <a:p>
                      <a:pPr algn="ctr" fontAlgn="ctr"/>
                      <a:r>
                        <a:rPr lang="en-ZA" sz="1050" b="1" i="0" u="none" strike="noStrike" dirty="0" smtClean="0">
                          <a:solidFill>
                            <a:srgbClr val="000000"/>
                          </a:solidFill>
                          <a:effectLst/>
                          <a:latin typeface="Arial"/>
                        </a:rPr>
                        <a:t>2%</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b"/>
                      <a:r>
                        <a:rPr lang="en-ZA" sz="1050" b="1" i="0" u="none" strike="noStrike" dirty="0">
                          <a:solidFill>
                            <a:srgbClr val="000000"/>
                          </a:solidFill>
                          <a:effectLst/>
                          <a:latin typeface="Calibri"/>
                        </a:rPr>
                        <a:t>15 738</a:t>
                      </a:r>
                    </a:p>
                  </a:txBody>
                  <a:tcPr marL="9526" marR="9526" marT="9524" marB="0" anchor="ctr"/>
                </a:tc>
                <a:extLst>
                  <a:ext uri="{0D108BD9-81ED-4DB2-BD59-A6C34878D82A}">
                    <a16:rowId xmlns:a16="http://schemas.microsoft.com/office/drawing/2014/main" xmlns="" val="10004"/>
                  </a:ext>
                </a:extLst>
              </a:tr>
              <a:tr h="352604">
                <a:tc>
                  <a:txBody>
                    <a:bodyPr/>
                    <a:lstStyle/>
                    <a:p>
                      <a:pPr algn="ctr" fontAlgn="ctr"/>
                      <a:r>
                        <a:rPr lang="en-ZA" sz="1050" b="1" i="0" u="none" strike="noStrike" dirty="0" smtClean="0">
                          <a:solidFill>
                            <a:srgbClr val="000000"/>
                          </a:solidFill>
                          <a:effectLst/>
                          <a:latin typeface="Calibri"/>
                        </a:rPr>
                        <a:t>LIMP</a:t>
                      </a:r>
                      <a:endParaRPr lang="en-ZA" sz="1050" b="1" i="0" u="none" strike="noStrike" dirty="0">
                        <a:solidFill>
                          <a:srgbClr val="000000"/>
                        </a:solidFill>
                        <a:effectLst/>
                        <a:latin typeface="Calibri"/>
                      </a:endParaRPr>
                    </a:p>
                  </a:txBody>
                  <a:tcPr marL="85734" marR="9526" marT="9524" marB="0" anchor="ctr"/>
                </a:tc>
                <a:tc>
                  <a:txBody>
                    <a:bodyPr/>
                    <a:lstStyle/>
                    <a:p>
                      <a:pPr algn="ctr" fontAlgn="ctr"/>
                      <a:r>
                        <a:rPr lang="en-ZA" sz="1050" b="1" i="0" u="none" strike="noStrike">
                          <a:solidFill>
                            <a:srgbClr val="000000"/>
                          </a:solidFill>
                          <a:effectLst/>
                          <a:latin typeface="Arial"/>
                        </a:rPr>
                        <a:t>11 275</a:t>
                      </a:r>
                    </a:p>
                  </a:txBody>
                  <a:tcPr marL="9526" marR="9526" marT="9524" marB="0" anchor="ctr"/>
                </a:tc>
                <a:tc>
                  <a:txBody>
                    <a:bodyPr/>
                    <a:lstStyle/>
                    <a:p>
                      <a:pPr algn="ctr" fontAlgn="ctr"/>
                      <a:r>
                        <a:rPr lang="en-ZA" sz="1050" b="1" i="0" u="none" strike="noStrike" dirty="0" smtClean="0">
                          <a:solidFill>
                            <a:srgbClr val="000000"/>
                          </a:solidFill>
                          <a:effectLst/>
                          <a:latin typeface="Arial"/>
                        </a:rPr>
                        <a:t>88%</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102</a:t>
                      </a:r>
                    </a:p>
                  </a:txBody>
                  <a:tcPr marL="9526" marR="9526" marT="9524" marB="0" anchor="ctr"/>
                </a:tc>
                <a:tc>
                  <a:txBody>
                    <a:bodyPr/>
                    <a:lstStyle/>
                    <a:p>
                      <a:pPr algn="ctr" fontAlgn="ctr"/>
                      <a:r>
                        <a:rPr lang="en-ZA" sz="1050" b="1" i="0" u="none" strike="noStrike" dirty="0" smtClean="0">
                          <a:solidFill>
                            <a:srgbClr val="000000"/>
                          </a:solidFill>
                          <a:effectLst/>
                          <a:latin typeface="Arial"/>
                        </a:rPr>
                        <a:t>1%</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177</a:t>
                      </a:r>
                    </a:p>
                  </a:txBody>
                  <a:tcPr marL="9526" marR="9526" marT="9524" marB="0" anchor="ctr"/>
                </a:tc>
                <a:tc>
                  <a:txBody>
                    <a:bodyPr/>
                    <a:lstStyle/>
                    <a:p>
                      <a:pPr algn="ctr" fontAlgn="ctr"/>
                      <a:r>
                        <a:rPr lang="en-ZA" sz="1050" b="1" i="0" u="none" strike="noStrike" dirty="0" smtClean="0">
                          <a:solidFill>
                            <a:srgbClr val="000000"/>
                          </a:solidFill>
                          <a:effectLst/>
                          <a:latin typeface="Arial"/>
                        </a:rPr>
                        <a:t>1%</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112</a:t>
                      </a:r>
                    </a:p>
                  </a:txBody>
                  <a:tcPr marL="9526" marR="9526" marT="9524" marB="0" anchor="ctr"/>
                </a:tc>
                <a:tc>
                  <a:txBody>
                    <a:bodyPr/>
                    <a:lstStyle/>
                    <a:p>
                      <a:pPr algn="ctr" fontAlgn="ctr"/>
                      <a:r>
                        <a:rPr lang="en-ZA" sz="1050" b="1" i="0" u="none" strike="noStrike" dirty="0" smtClean="0">
                          <a:solidFill>
                            <a:srgbClr val="000000"/>
                          </a:solidFill>
                          <a:effectLst/>
                          <a:latin typeface="Arial"/>
                        </a:rPr>
                        <a:t>1%</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341</a:t>
                      </a:r>
                    </a:p>
                  </a:txBody>
                  <a:tcPr marL="9526" marR="9526" marT="9524" marB="0" anchor="ctr"/>
                </a:tc>
                <a:tc>
                  <a:txBody>
                    <a:bodyPr/>
                    <a:lstStyle/>
                    <a:p>
                      <a:pPr algn="ctr" fontAlgn="ctr"/>
                      <a:r>
                        <a:rPr lang="en-ZA" sz="1050" b="1" i="0" u="none" strike="noStrike" dirty="0" smtClean="0">
                          <a:solidFill>
                            <a:srgbClr val="000000"/>
                          </a:solidFill>
                          <a:effectLst/>
                          <a:latin typeface="Arial"/>
                        </a:rPr>
                        <a:t>3%</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72</a:t>
                      </a:r>
                    </a:p>
                  </a:txBody>
                  <a:tcPr marL="9526" marR="9526" marT="9524" marB="0" anchor="ctr"/>
                </a:tc>
                <a:tc>
                  <a:txBody>
                    <a:bodyPr/>
                    <a:lstStyle/>
                    <a:p>
                      <a:pPr algn="ctr" fontAlgn="ctr"/>
                      <a:r>
                        <a:rPr lang="en-ZA" sz="1050" b="1" i="0" u="none" strike="noStrike" dirty="0" smtClean="0">
                          <a:solidFill>
                            <a:srgbClr val="000000"/>
                          </a:solidFill>
                          <a:effectLst/>
                          <a:latin typeface="Arial"/>
                        </a:rPr>
                        <a:t>1%</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747</a:t>
                      </a:r>
                    </a:p>
                  </a:txBody>
                  <a:tcPr marL="9526" marR="9526" marT="9524" marB="0" anchor="ctr"/>
                </a:tc>
                <a:tc>
                  <a:txBody>
                    <a:bodyPr/>
                    <a:lstStyle/>
                    <a:p>
                      <a:pPr algn="ctr" fontAlgn="ctr"/>
                      <a:r>
                        <a:rPr lang="en-ZA" sz="1050" b="1" i="0" u="none" strike="noStrike" dirty="0" smtClean="0">
                          <a:solidFill>
                            <a:srgbClr val="000000"/>
                          </a:solidFill>
                          <a:effectLst/>
                          <a:latin typeface="Arial"/>
                        </a:rPr>
                        <a:t>6%</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a:solidFill>
                            <a:srgbClr val="000000"/>
                          </a:solidFill>
                          <a:effectLst/>
                          <a:latin typeface="Arial"/>
                        </a:rPr>
                        <a:t>20</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b"/>
                      <a:r>
                        <a:rPr lang="en-ZA" sz="1050" b="1" i="0" u="none" strike="noStrike">
                          <a:solidFill>
                            <a:srgbClr val="000000"/>
                          </a:solidFill>
                          <a:effectLst/>
                          <a:latin typeface="Calibri"/>
                        </a:rPr>
                        <a:t>12 846</a:t>
                      </a:r>
                    </a:p>
                  </a:txBody>
                  <a:tcPr marL="9526" marR="9526" marT="9524" marB="0" anchor="ctr"/>
                </a:tc>
                <a:extLst>
                  <a:ext uri="{0D108BD9-81ED-4DB2-BD59-A6C34878D82A}">
                    <a16:rowId xmlns:a16="http://schemas.microsoft.com/office/drawing/2014/main" xmlns="" val="10005"/>
                  </a:ext>
                </a:extLst>
              </a:tr>
              <a:tr h="352604">
                <a:tc>
                  <a:txBody>
                    <a:bodyPr/>
                    <a:lstStyle/>
                    <a:p>
                      <a:pPr algn="ctr" fontAlgn="ctr"/>
                      <a:r>
                        <a:rPr lang="en-ZA" sz="1050" b="1" i="0" u="none" strike="noStrike" dirty="0" smtClean="0">
                          <a:solidFill>
                            <a:srgbClr val="000000"/>
                          </a:solidFill>
                          <a:effectLst/>
                          <a:latin typeface="Calibri"/>
                        </a:rPr>
                        <a:t>MPU</a:t>
                      </a:r>
                      <a:endParaRPr lang="en-ZA" sz="1050" b="1" i="0" u="none" strike="noStrike" dirty="0">
                        <a:solidFill>
                          <a:srgbClr val="000000"/>
                        </a:solidFill>
                        <a:effectLst/>
                        <a:latin typeface="Calibri"/>
                      </a:endParaRPr>
                    </a:p>
                  </a:txBody>
                  <a:tcPr marL="85734" marR="9526" marT="9524" marB="0" anchor="ctr"/>
                </a:tc>
                <a:tc>
                  <a:txBody>
                    <a:bodyPr/>
                    <a:lstStyle/>
                    <a:p>
                      <a:pPr algn="ctr" fontAlgn="ctr"/>
                      <a:r>
                        <a:rPr lang="en-ZA" sz="1050" b="1" i="0" u="none" strike="noStrike" dirty="0">
                          <a:solidFill>
                            <a:srgbClr val="000000"/>
                          </a:solidFill>
                          <a:effectLst/>
                          <a:latin typeface="Arial"/>
                        </a:rPr>
                        <a:t>4 985</a:t>
                      </a:r>
                    </a:p>
                  </a:txBody>
                  <a:tcPr marL="9526" marR="9526" marT="9524" marB="0" anchor="ctr"/>
                </a:tc>
                <a:tc>
                  <a:txBody>
                    <a:bodyPr/>
                    <a:lstStyle/>
                    <a:p>
                      <a:pPr algn="ctr" fontAlgn="ctr"/>
                      <a:r>
                        <a:rPr lang="en-ZA" sz="1050" b="1" i="0" u="none" strike="noStrike" dirty="0" smtClean="0">
                          <a:solidFill>
                            <a:srgbClr val="000000"/>
                          </a:solidFill>
                          <a:effectLst/>
                          <a:latin typeface="Arial"/>
                        </a:rPr>
                        <a:t>73%</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65</a:t>
                      </a:r>
                    </a:p>
                  </a:txBody>
                  <a:tcPr marL="9526" marR="9526" marT="9524" marB="0" anchor="ctr"/>
                </a:tc>
                <a:tc>
                  <a:txBody>
                    <a:bodyPr/>
                    <a:lstStyle/>
                    <a:p>
                      <a:pPr algn="ctr" fontAlgn="ctr"/>
                      <a:r>
                        <a:rPr lang="en-ZA" sz="1050" b="1" i="0" u="none" strike="noStrike" dirty="0" smtClean="0">
                          <a:solidFill>
                            <a:srgbClr val="000000"/>
                          </a:solidFill>
                          <a:effectLst/>
                          <a:latin typeface="Arial"/>
                        </a:rPr>
                        <a:t>1%</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337</a:t>
                      </a:r>
                    </a:p>
                  </a:txBody>
                  <a:tcPr marL="9526" marR="9526" marT="9524" marB="0" anchor="ctr"/>
                </a:tc>
                <a:tc>
                  <a:txBody>
                    <a:bodyPr/>
                    <a:lstStyle/>
                    <a:p>
                      <a:pPr algn="ctr" fontAlgn="ctr"/>
                      <a:r>
                        <a:rPr lang="en-ZA" sz="1050" b="1" i="0" u="none" strike="noStrike" dirty="0" smtClean="0">
                          <a:solidFill>
                            <a:srgbClr val="000000"/>
                          </a:solidFill>
                          <a:effectLst/>
                          <a:latin typeface="Arial"/>
                        </a:rPr>
                        <a:t>5%</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386</a:t>
                      </a:r>
                    </a:p>
                  </a:txBody>
                  <a:tcPr marL="9526" marR="9526" marT="9524" marB="0" anchor="ctr"/>
                </a:tc>
                <a:tc>
                  <a:txBody>
                    <a:bodyPr/>
                    <a:lstStyle/>
                    <a:p>
                      <a:pPr algn="ctr" fontAlgn="ctr"/>
                      <a:r>
                        <a:rPr lang="en-ZA" sz="1050" b="1" i="0" u="none" strike="noStrike" dirty="0" smtClean="0">
                          <a:solidFill>
                            <a:srgbClr val="000000"/>
                          </a:solidFill>
                          <a:effectLst/>
                          <a:latin typeface="Arial"/>
                        </a:rPr>
                        <a:t>6%</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1 038</a:t>
                      </a:r>
                    </a:p>
                  </a:txBody>
                  <a:tcPr marL="9526" marR="9526" marT="9524" marB="0" anchor="ctr"/>
                </a:tc>
                <a:tc>
                  <a:txBody>
                    <a:bodyPr/>
                    <a:lstStyle/>
                    <a:p>
                      <a:pPr algn="ctr" fontAlgn="ctr"/>
                      <a:r>
                        <a:rPr lang="en-ZA" sz="1050" b="1" i="0" u="none" strike="noStrike" dirty="0" smtClean="0">
                          <a:solidFill>
                            <a:srgbClr val="000000"/>
                          </a:solidFill>
                          <a:effectLst/>
                          <a:latin typeface="Arial"/>
                        </a:rPr>
                        <a:t>15%</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b"/>
                      <a:r>
                        <a:rPr lang="en-ZA" sz="1050" b="1" i="0" u="none" strike="noStrike" dirty="0">
                          <a:solidFill>
                            <a:srgbClr val="000000"/>
                          </a:solidFill>
                          <a:effectLst/>
                          <a:latin typeface="Calibri"/>
                        </a:rPr>
                        <a:t>6 811</a:t>
                      </a:r>
                    </a:p>
                  </a:txBody>
                  <a:tcPr marL="9526" marR="9526" marT="9524" marB="0" anchor="ctr"/>
                </a:tc>
                <a:extLst>
                  <a:ext uri="{0D108BD9-81ED-4DB2-BD59-A6C34878D82A}">
                    <a16:rowId xmlns:a16="http://schemas.microsoft.com/office/drawing/2014/main" xmlns="" val="10006"/>
                  </a:ext>
                </a:extLst>
              </a:tr>
              <a:tr h="352604">
                <a:tc>
                  <a:txBody>
                    <a:bodyPr/>
                    <a:lstStyle/>
                    <a:p>
                      <a:pPr algn="ctr" fontAlgn="ctr"/>
                      <a:r>
                        <a:rPr lang="en-ZA" sz="1050" b="1" i="0" u="none" strike="noStrike" dirty="0" smtClean="0">
                          <a:solidFill>
                            <a:srgbClr val="000000"/>
                          </a:solidFill>
                          <a:effectLst/>
                          <a:latin typeface="Calibri"/>
                        </a:rPr>
                        <a:t>NW</a:t>
                      </a:r>
                      <a:endParaRPr lang="en-ZA" sz="1050" b="1" i="0" u="none" strike="noStrike" dirty="0">
                        <a:solidFill>
                          <a:srgbClr val="000000"/>
                        </a:solidFill>
                        <a:effectLst/>
                        <a:latin typeface="Calibri"/>
                      </a:endParaRPr>
                    </a:p>
                  </a:txBody>
                  <a:tcPr marL="85734" marR="9526" marT="9524" marB="0" anchor="ctr"/>
                </a:tc>
                <a:tc>
                  <a:txBody>
                    <a:bodyPr/>
                    <a:lstStyle/>
                    <a:p>
                      <a:pPr algn="ctr" fontAlgn="ctr"/>
                      <a:r>
                        <a:rPr lang="en-ZA" sz="1050" b="1" i="0" u="none" strike="noStrike" dirty="0">
                          <a:solidFill>
                            <a:srgbClr val="000000"/>
                          </a:solidFill>
                          <a:effectLst/>
                          <a:latin typeface="Arial"/>
                        </a:rPr>
                        <a:t>2 006</a:t>
                      </a:r>
                    </a:p>
                  </a:txBody>
                  <a:tcPr marL="9526" marR="9526" marT="9524" marB="0" anchor="ctr"/>
                </a:tc>
                <a:tc>
                  <a:txBody>
                    <a:bodyPr/>
                    <a:lstStyle/>
                    <a:p>
                      <a:pPr algn="ctr" fontAlgn="ctr"/>
                      <a:r>
                        <a:rPr lang="en-ZA" sz="1050" b="1" i="0" u="none" strike="noStrike" dirty="0" smtClean="0">
                          <a:solidFill>
                            <a:srgbClr val="000000"/>
                          </a:solidFill>
                          <a:effectLst/>
                          <a:latin typeface="Arial"/>
                        </a:rPr>
                        <a:t>35%</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59</a:t>
                      </a:r>
                    </a:p>
                  </a:txBody>
                  <a:tcPr marL="9526" marR="9526" marT="9524" marB="0" anchor="ctr"/>
                </a:tc>
                <a:tc>
                  <a:txBody>
                    <a:bodyPr/>
                    <a:lstStyle/>
                    <a:p>
                      <a:pPr algn="ctr" fontAlgn="ctr"/>
                      <a:r>
                        <a:rPr lang="en-ZA" sz="1050" b="1" i="0" u="none" strike="noStrike" dirty="0" smtClean="0">
                          <a:solidFill>
                            <a:srgbClr val="000000"/>
                          </a:solidFill>
                          <a:effectLst/>
                          <a:latin typeface="Arial"/>
                        </a:rPr>
                        <a:t>1%</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903</a:t>
                      </a:r>
                    </a:p>
                  </a:txBody>
                  <a:tcPr marL="9526" marR="9526" marT="9524" marB="0" anchor="ctr"/>
                </a:tc>
                <a:tc>
                  <a:txBody>
                    <a:bodyPr/>
                    <a:lstStyle/>
                    <a:p>
                      <a:pPr algn="ctr" fontAlgn="ctr"/>
                      <a:r>
                        <a:rPr lang="en-ZA" sz="1050" b="1" i="0" u="none" strike="noStrike" dirty="0" smtClean="0">
                          <a:solidFill>
                            <a:srgbClr val="000000"/>
                          </a:solidFill>
                          <a:effectLst/>
                          <a:latin typeface="Arial"/>
                        </a:rPr>
                        <a:t>16%</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297</a:t>
                      </a:r>
                    </a:p>
                  </a:txBody>
                  <a:tcPr marL="9526" marR="9526" marT="9524" marB="0" anchor="ctr"/>
                </a:tc>
                <a:tc>
                  <a:txBody>
                    <a:bodyPr/>
                    <a:lstStyle/>
                    <a:p>
                      <a:pPr algn="ctr" fontAlgn="ctr"/>
                      <a:r>
                        <a:rPr lang="en-ZA" sz="1050" b="1" i="0" u="none" strike="noStrike" dirty="0" smtClean="0">
                          <a:solidFill>
                            <a:srgbClr val="000000"/>
                          </a:solidFill>
                          <a:effectLst/>
                          <a:latin typeface="Arial"/>
                        </a:rPr>
                        <a:t>5%</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2 507</a:t>
                      </a:r>
                    </a:p>
                  </a:txBody>
                  <a:tcPr marL="9526" marR="9526" marT="9524" marB="0" anchor="ctr"/>
                </a:tc>
                <a:tc>
                  <a:txBody>
                    <a:bodyPr/>
                    <a:lstStyle/>
                    <a:p>
                      <a:pPr algn="ctr" fontAlgn="ctr"/>
                      <a:r>
                        <a:rPr lang="en-ZA" sz="1050" b="1" i="0" u="none" strike="noStrike" dirty="0" smtClean="0">
                          <a:solidFill>
                            <a:srgbClr val="000000"/>
                          </a:solidFill>
                          <a:effectLst/>
                          <a:latin typeface="Arial"/>
                        </a:rPr>
                        <a:t>43%</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12</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b"/>
                      <a:r>
                        <a:rPr lang="en-ZA" sz="1050" b="1" i="0" u="none" strike="noStrike">
                          <a:solidFill>
                            <a:srgbClr val="000000"/>
                          </a:solidFill>
                          <a:effectLst/>
                          <a:latin typeface="Calibri"/>
                        </a:rPr>
                        <a:t>5 784</a:t>
                      </a:r>
                    </a:p>
                  </a:txBody>
                  <a:tcPr marL="9526" marR="9526" marT="9524" marB="0" anchor="ctr"/>
                </a:tc>
                <a:extLst>
                  <a:ext uri="{0D108BD9-81ED-4DB2-BD59-A6C34878D82A}">
                    <a16:rowId xmlns:a16="http://schemas.microsoft.com/office/drawing/2014/main" xmlns="" val="10007"/>
                  </a:ext>
                </a:extLst>
              </a:tr>
              <a:tr h="523810">
                <a:tc>
                  <a:txBody>
                    <a:bodyPr/>
                    <a:lstStyle/>
                    <a:p>
                      <a:pPr algn="ctr" fontAlgn="ctr"/>
                      <a:r>
                        <a:rPr lang="en-ZA" sz="1050" b="1" i="0" u="none" strike="noStrike" dirty="0" smtClean="0">
                          <a:solidFill>
                            <a:srgbClr val="000000"/>
                          </a:solidFill>
                          <a:effectLst/>
                          <a:latin typeface="Calibri"/>
                        </a:rPr>
                        <a:t>NC</a:t>
                      </a:r>
                      <a:endParaRPr lang="en-ZA" sz="1050" b="1" i="0" u="none" strike="noStrike" dirty="0">
                        <a:solidFill>
                          <a:srgbClr val="000000"/>
                        </a:solidFill>
                        <a:effectLst/>
                        <a:latin typeface="Calibri"/>
                      </a:endParaRPr>
                    </a:p>
                  </a:txBody>
                  <a:tcPr marL="85734" marR="9526" marT="9524" marB="0" anchor="ctr"/>
                </a:tc>
                <a:tc>
                  <a:txBody>
                    <a:bodyPr/>
                    <a:lstStyle/>
                    <a:p>
                      <a:pPr algn="ctr" fontAlgn="ctr"/>
                      <a:r>
                        <a:rPr lang="en-ZA" sz="1050" b="1" i="0" u="none" strike="noStrike">
                          <a:solidFill>
                            <a:srgbClr val="000000"/>
                          </a:solidFill>
                          <a:effectLst/>
                          <a:latin typeface="Arial"/>
                        </a:rPr>
                        <a:t>2 770</a:t>
                      </a:r>
                    </a:p>
                  </a:txBody>
                  <a:tcPr marL="9526" marR="9526" marT="9524" marB="0" anchor="ctr"/>
                </a:tc>
                <a:tc>
                  <a:txBody>
                    <a:bodyPr/>
                    <a:lstStyle/>
                    <a:p>
                      <a:pPr algn="ctr" fontAlgn="ctr"/>
                      <a:r>
                        <a:rPr lang="en-ZA" sz="1050" b="1" i="0" u="none" strike="noStrike" dirty="0" smtClean="0">
                          <a:solidFill>
                            <a:srgbClr val="000000"/>
                          </a:solidFill>
                          <a:effectLst/>
                          <a:latin typeface="Arial"/>
                        </a:rPr>
                        <a:t>35%</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356</a:t>
                      </a:r>
                    </a:p>
                  </a:txBody>
                  <a:tcPr marL="9526" marR="9526" marT="9524" marB="0" anchor="ctr"/>
                </a:tc>
                <a:tc>
                  <a:txBody>
                    <a:bodyPr/>
                    <a:lstStyle/>
                    <a:p>
                      <a:pPr algn="ctr" fontAlgn="ctr"/>
                      <a:r>
                        <a:rPr lang="en-ZA" sz="1050" b="1" i="0" u="none" strike="noStrike" dirty="0" smtClean="0">
                          <a:solidFill>
                            <a:srgbClr val="000000"/>
                          </a:solidFill>
                          <a:effectLst/>
                          <a:latin typeface="Arial"/>
                        </a:rPr>
                        <a:t>5%</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3 325</a:t>
                      </a:r>
                    </a:p>
                  </a:txBody>
                  <a:tcPr marL="9526" marR="9526" marT="9524" marB="0" anchor="ctr"/>
                </a:tc>
                <a:tc>
                  <a:txBody>
                    <a:bodyPr/>
                    <a:lstStyle/>
                    <a:p>
                      <a:pPr algn="ctr" fontAlgn="ctr"/>
                      <a:r>
                        <a:rPr lang="en-ZA" sz="1050" b="1" i="0" u="none" strike="noStrike" dirty="0" smtClean="0">
                          <a:solidFill>
                            <a:srgbClr val="000000"/>
                          </a:solidFill>
                          <a:effectLst/>
                          <a:latin typeface="Arial"/>
                        </a:rPr>
                        <a:t>42%</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444</a:t>
                      </a:r>
                    </a:p>
                  </a:txBody>
                  <a:tcPr marL="9526" marR="9526" marT="9524" marB="0" anchor="ctr"/>
                </a:tc>
                <a:tc>
                  <a:txBody>
                    <a:bodyPr/>
                    <a:lstStyle/>
                    <a:p>
                      <a:pPr algn="ctr" fontAlgn="ctr"/>
                      <a:r>
                        <a:rPr lang="en-ZA" sz="1050" b="1" i="0" u="none" strike="noStrike" dirty="0" smtClean="0">
                          <a:solidFill>
                            <a:srgbClr val="000000"/>
                          </a:solidFill>
                          <a:effectLst/>
                          <a:latin typeface="Arial"/>
                        </a:rPr>
                        <a:t>6%</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983</a:t>
                      </a:r>
                    </a:p>
                  </a:txBody>
                  <a:tcPr marL="9526" marR="9526" marT="9524" marB="0" anchor="ctr"/>
                </a:tc>
                <a:tc>
                  <a:txBody>
                    <a:bodyPr/>
                    <a:lstStyle/>
                    <a:p>
                      <a:pPr algn="ctr" fontAlgn="ctr"/>
                      <a:r>
                        <a:rPr lang="en-ZA" sz="1050" b="1" i="0" u="none" strike="noStrike" dirty="0" smtClean="0">
                          <a:solidFill>
                            <a:srgbClr val="000000"/>
                          </a:solidFill>
                          <a:effectLst/>
                          <a:latin typeface="Arial"/>
                        </a:rPr>
                        <a:t>12%</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b"/>
                      <a:r>
                        <a:rPr lang="en-ZA" sz="1050" b="1" i="0" u="none" strike="noStrike" dirty="0">
                          <a:solidFill>
                            <a:srgbClr val="000000"/>
                          </a:solidFill>
                          <a:effectLst/>
                          <a:latin typeface="Calibri"/>
                        </a:rPr>
                        <a:t>7 878</a:t>
                      </a:r>
                    </a:p>
                  </a:txBody>
                  <a:tcPr marL="9526" marR="9526" marT="9524" marB="0" anchor="ctr"/>
                </a:tc>
                <a:extLst>
                  <a:ext uri="{0D108BD9-81ED-4DB2-BD59-A6C34878D82A}">
                    <a16:rowId xmlns:a16="http://schemas.microsoft.com/office/drawing/2014/main" xmlns="" val="10008"/>
                  </a:ext>
                </a:extLst>
              </a:tr>
              <a:tr h="523810">
                <a:tc>
                  <a:txBody>
                    <a:bodyPr/>
                    <a:lstStyle/>
                    <a:p>
                      <a:pPr algn="ctr" fontAlgn="ctr"/>
                      <a:r>
                        <a:rPr lang="en-ZA" sz="1050" b="1" i="0" u="none" strike="noStrike" dirty="0" smtClean="0">
                          <a:solidFill>
                            <a:srgbClr val="000000"/>
                          </a:solidFill>
                          <a:effectLst/>
                          <a:latin typeface="Calibri"/>
                        </a:rPr>
                        <a:t>WC</a:t>
                      </a:r>
                      <a:endParaRPr lang="en-ZA" sz="1050" b="1" i="0" u="none" strike="noStrike" dirty="0">
                        <a:solidFill>
                          <a:srgbClr val="000000"/>
                        </a:solidFill>
                        <a:effectLst/>
                        <a:latin typeface="Calibri"/>
                      </a:endParaRPr>
                    </a:p>
                  </a:txBody>
                  <a:tcPr marL="85734" marR="9526" marT="9524" marB="0" anchor="ctr"/>
                </a:tc>
                <a:tc>
                  <a:txBody>
                    <a:bodyPr/>
                    <a:lstStyle/>
                    <a:p>
                      <a:pPr algn="ctr" fontAlgn="ctr"/>
                      <a:r>
                        <a:rPr lang="en-ZA" sz="1050" b="1" i="0" u="none" strike="noStrike">
                          <a:solidFill>
                            <a:srgbClr val="000000"/>
                          </a:solidFill>
                          <a:effectLst/>
                          <a:latin typeface="Arial"/>
                        </a:rPr>
                        <a:t>8 384</a:t>
                      </a:r>
                    </a:p>
                  </a:txBody>
                  <a:tcPr marL="9526" marR="9526" marT="9524" marB="0" anchor="ctr"/>
                </a:tc>
                <a:tc>
                  <a:txBody>
                    <a:bodyPr/>
                    <a:lstStyle/>
                    <a:p>
                      <a:pPr algn="ctr" fontAlgn="ctr"/>
                      <a:r>
                        <a:rPr lang="en-ZA" sz="1050" b="1" i="0" u="none" strike="noStrike" dirty="0" smtClean="0">
                          <a:solidFill>
                            <a:srgbClr val="000000"/>
                          </a:solidFill>
                          <a:effectLst/>
                          <a:latin typeface="Arial"/>
                        </a:rPr>
                        <a:t>66%</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41</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2 052</a:t>
                      </a:r>
                    </a:p>
                  </a:txBody>
                  <a:tcPr marL="9526" marR="9526" marT="9524" marB="0" anchor="ctr"/>
                </a:tc>
                <a:tc>
                  <a:txBody>
                    <a:bodyPr/>
                    <a:lstStyle/>
                    <a:p>
                      <a:pPr algn="ctr" fontAlgn="ctr"/>
                      <a:r>
                        <a:rPr lang="en-ZA" sz="1050" b="1" i="0" u="none" strike="noStrike" dirty="0" smtClean="0">
                          <a:solidFill>
                            <a:srgbClr val="000000"/>
                          </a:solidFill>
                          <a:effectLst/>
                          <a:latin typeface="Arial"/>
                        </a:rPr>
                        <a:t>16%</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200</a:t>
                      </a:r>
                    </a:p>
                  </a:txBody>
                  <a:tcPr marL="9526" marR="9526" marT="9524" marB="0" anchor="ctr"/>
                </a:tc>
                <a:tc>
                  <a:txBody>
                    <a:bodyPr/>
                    <a:lstStyle/>
                    <a:p>
                      <a:pPr algn="ctr" fontAlgn="ctr"/>
                      <a:r>
                        <a:rPr lang="en-ZA" sz="1050" b="1" i="0" u="none" strike="noStrike" dirty="0" smtClean="0">
                          <a:solidFill>
                            <a:srgbClr val="000000"/>
                          </a:solidFill>
                          <a:effectLst/>
                          <a:latin typeface="Arial"/>
                        </a:rPr>
                        <a:t>2%</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2 109</a:t>
                      </a:r>
                    </a:p>
                  </a:txBody>
                  <a:tcPr marL="9526" marR="9526" marT="9524" marB="0" anchor="ctr"/>
                </a:tc>
                <a:tc>
                  <a:txBody>
                    <a:bodyPr/>
                    <a:lstStyle/>
                    <a:p>
                      <a:pPr algn="ctr" fontAlgn="ctr"/>
                      <a:r>
                        <a:rPr lang="en-ZA" sz="1050" b="1" i="0" u="none" strike="noStrike" dirty="0" smtClean="0">
                          <a:solidFill>
                            <a:srgbClr val="000000"/>
                          </a:solidFill>
                          <a:effectLst/>
                          <a:latin typeface="Arial"/>
                        </a:rPr>
                        <a:t>16%</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b"/>
                      <a:r>
                        <a:rPr lang="en-ZA" sz="1050" b="1" i="0" u="none" strike="noStrike" dirty="0">
                          <a:solidFill>
                            <a:srgbClr val="000000"/>
                          </a:solidFill>
                          <a:effectLst/>
                          <a:latin typeface="Calibri"/>
                        </a:rPr>
                        <a:t>12 786</a:t>
                      </a:r>
                    </a:p>
                  </a:txBody>
                  <a:tcPr marL="9526" marR="9526" marT="9524" marB="0" anchor="ctr"/>
                </a:tc>
                <a:extLst>
                  <a:ext uri="{0D108BD9-81ED-4DB2-BD59-A6C34878D82A}">
                    <a16:rowId xmlns:a16="http://schemas.microsoft.com/office/drawing/2014/main" xmlns="" val="10009"/>
                  </a:ext>
                </a:extLst>
              </a:tr>
              <a:tr h="340374">
                <a:tc>
                  <a:txBody>
                    <a:bodyPr/>
                    <a:lstStyle/>
                    <a:p>
                      <a:pPr algn="ctr" fontAlgn="ctr"/>
                      <a:r>
                        <a:rPr lang="en-ZA" sz="1050" b="1" i="0" u="none" strike="noStrike" dirty="0" smtClean="0">
                          <a:solidFill>
                            <a:srgbClr val="000000"/>
                          </a:solidFill>
                          <a:effectLst/>
                          <a:latin typeface="Calibri"/>
                        </a:rPr>
                        <a:t>Online</a:t>
                      </a:r>
                      <a:endParaRPr lang="en-ZA" sz="1050" b="1" i="0" u="none" strike="noStrike" dirty="0">
                        <a:solidFill>
                          <a:srgbClr val="000000"/>
                        </a:solidFill>
                        <a:effectLst/>
                        <a:latin typeface="Calibri"/>
                      </a:endParaRPr>
                    </a:p>
                  </a:txBody>
                  <a:tcPr marL="85734" marR="9526" marT="9524" marB="0" anchor="ctr"/>
                </a:tc>
                <a:tc>
                  <a:txBody>
                    <a:bodyPr/>
                    <a:lstStyle/>
                    <a:p>
                      <a:pPr algn="ctr" fontAlgn="ctr"/>
                      <a:r>
                        <a:rPr lang="en-ZA" sz="1050" b="1" i="0" u="none" strike="noStrike" dirty="0">
                          <a:solidFill>
                            <a:srgbClr val="000000"/>
                          </a:solidFill>
                          <a:effectLst/>
                          <a:latin typeface="Arial"/>
                        </a:rPr>
                        <a:t>5 122</a:t>
                      </a:r>
                    </a:p>
                  </a:txBody>
                  <a:tcPr marL="9526" marR="9526" marT="9524" marB="0" anchor="ctr"/>
                </a:tc>
                <a:tc>
                  <a:txBody>
                    <a:bodyPr/>
                    <a:lstStyle/>
                    <a:p>
                      <a:pPr algn="ctr" fontAlgn="ctr"/>
                      <a:r>
                        <a:rPr lang="en-ZA" sz="1050" b="1" i="0" u="none" strike="noStrike" dirty="0" smtClean="0">
                          <a:solidFill>
                            <a:srgbClr val="000000"/>
                          </a:solidFill>
                          <a:effectLst/>
                          <a:latin typeface="Arial"/>
                        </a:rPr>
                        <a:t>48%</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5</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139</a:t>
                      </a:r>
                    </a:p>
                  </a:txBody>
                  <a:tcPr marL="9526" marR="9526" marT="9524" marB="0" anchor="ctr"/>
                </a:tc>
                <a:tc>
                  <a:txBody>
                    <a:bodyPr/>
                    <a:lstStyle/>
                    <a:p>
                      <a:pPr algn="ctr" fontAlgn="ctr"/>
                      <a:r>
                        <a:rPr lang="en-ZA" sz="1050" b="1" i="0" u="none" strike="noStrike" dirty="0" smtClean="0">
                          <a:solidFill>
                            <a:srgbClr val="000000"/>
                          </a:solidFill>
                          <a:effectLst/>
                          <a:latin typeface="Arial"/>
                        </a:rPr>
                        <a:t>1%</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smtClean="0">
                          <a:solidFill>
                            <a:srgbClr val="000000"/>
                          </a:solidFill>
                          <a:effectLst/>
                          <a:latin typeface="Arial"/>
                        </a:rPr>
                        <a:t>133</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smtClean="0">
                          <a:solidFill>
                            <a:srgbClr val="000000"/>
                          </a:solidFill>
                          <a:effectLst/>
                          <a:latin typeface="Arial"/>
                        </a:rPr>
                        <a:t>1%</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848</a:t>
                      </a:r>
                    </a:p>
                  </a:txBody>
                  <a:tcPr marL="9526" marR="9526" marT="9524" marB="0" anchor="ctr"/>
                </a:tc>
                <a:tc>
                  <a:txBody>
                    <a:bodyPr/>
                    <a:lstStyle/>
                    <a:p>
                      <a:pPr algn="ctr" fontAlgn="ctr"/>
                      <a:r>
                        <a:rPr lang="en-ZA" sz="1050" b="1" i="0" u="none" strike="noStrike" dirty="0" smtClean="0">
                          <a:solidFill>
                            <a:srgbClr val="000000"/>
                          </a:solidFill>
                          <a:effectLst/>
                          <a:latin typeface="Arial"/>
                        </a:rPr>
                        <a:t>8%</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4 521</a:t>
                      </a:r>
                    </a:p>
                  </a:txBody>
                  <a:tcPr marL="9526" marR="9526" marT="9524" marB="0" anchor="ctr"/>
                </a:tc>
                <a:tc>
                  <a:txBody>
                    <a:bodyPr/>
                    <a:lstStyle/>
                    <a:p>
                      <a:pPr algn="ctr" fontAlgn="ctr"/>
                      <a:r>
                        <a:rPr lang="en-ZA" sz="1050" b="1" i="0" u="none" strike="noStrike" dirty="0" smtClean="0">
                          <a:solidFill>
                            <a:srgbClr val="000000"/>
                          </a:solidFill>
                          <a:effectLst/>
                          <a:latin typeface="Arial"/>
                        </a:rPr>
                        <a:t>42%</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 </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a:solidFill>
                            <a:srgbClr val="000000"/>
                          </a:solidFill>
                          <a:effectLst/>
                          <a:latin typeface="Arial"/>
                        </a:rPr>
                        <a:t>20</a:t>
                      </a:r>
                    </a:p>
                  </a:txBody>
                  <a:tcPr marL="9526" marR="9526" marT="9524" marB="0" anchor="ctr"/>
                </a:tc>
                <a:tc>
                  <a:txBody>
                    <a:bodyPr/>
                    <a:lstStyle/>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ctr"/>
                      <a:r>
                        <a:rPr lang="en-ZA" sz="1050" b="1" i="0" u="none" strike="noStrike" dirty="0">
                          <a:solidFill>
                            <a:srgbClr val="000000"/>
                          </a:solidFill>
                          <a:effectLst/>
                          <a:latin typeface="Arial"/>
                        </a:rPr>
                        <a:t> </a:t>
                      </a:r>
                    </a:p>
                  </a:txBody>
                  <a:tcPr marL="9526" marR="9526" marT="9524" marB="0" anchor="ctr"/>
                </a:tc>
                <a:tc>
                  <a:txBody>
                    <a:bodyPr/>
                    <a:lstStyle/>
                    <a:p>
                      <a:pPr algn="ctr" fontAlgn="b"/>
                      <a:r>
                        <a:rPr lang="en-ZA" sz="1050" b="1" i="0" u="none" strike="noStrike" dirty="0">
                          <a:solidFill>
                            <a:srgbClr val="000000"/>
                          </a:solidFill>
                          <a:effectLst/>
                          <a:latin typeface="Calibri"/>
                        </a:rPr>
                        <a:t>10 </a:t>
                      </a:r>
                      <a:r>
                        <a:rPr lang="en-ZA" sz="1050" b="1" i="0" u="none" strike="noStrike" dirty="0" smtClean="0">
                          <a:solidFill>
                            <a:srgbClr val="000000"/>
                          </a:solidFill>
                          <a:effectLst/>
                          <a:latin typeface="Calibri"/>
                        </a:rPr>
                        <a:t>788</a:t>
                      </a:r>
                      <a:endParaRPr lang="en-ZA" sz="1050" b="1" i="0" u="none" strike="noStrike" dirty="0">
                        <a:solidFill>
                          <a:srgbClr val="000000"/>
                        </a:solidFill>
                        <a:effectLst/>
                        <a:latin typeface="Calibri"/>
                      </a:endParaRPr>
                    </a:p>
                  </a:txBody>
                  <a:tcPr marL="9526" marR="9526" marT="9524" marB="0" anchor="ctr"/>
                </a:tc>
                <a:extLst>
                  <a:ext uri="{0D108BD9-81ED-4DB2-BD59-A6C34878D82A}">
                    <a16:rowId xmlns:a16="http://schemas.microsoft.com/office/drawing/2014/main" xmlns="" val="10010"/>
                  </a:ext>
                </a:extLst>
              </a:tr>
              <a:tr h="523810">
                <a:tc>
                  <a:txBody>
                    <a:bodyPr/>
                    <a:lstStyle/>
                    <a:p>
                      <a:pPr algn="ctr" fontAlgn="ctr"/>
                      <a:endParaRPr lang="en-ZA" sz="1050" b="1" i="0" u="none" strike="noStrike" dirty="0" smtClean="0">
                        <a:solidFill>
                          <a:srgbClr val="000000"/>
                        </a:solidFill>
                        <a:effectLst/>
                        <a:latin typeface="Calibri"/>
                      </a:endParaRPr>
                    </a:p>
                    <a:p>
                      <a:pPr algn="ctr" fontAlgn="ctr"/>
                      <a:r>
                        <a:rPr lang="en-ZA" sz="1050" b="1" i="0" u="none" strike="noStrike" dirty="0" smtClean="0">
                          <a:solidFill>
                            <a:srgbClr val="000000"/>
                          </a:solidFill>
                          <a:effectLst/>
                          <a:latin typeface="Calibri"/>
                        </a:rPr>
                        <a:t>Total</a:t>
                      </a:r>
                      <a:endParaRPr lang="en-ZA" sz="1050" b="1" i="0" u="none" strike="noStrike" dirty="0">
                        <a:solidFill>
                          <a:srgbClr val="000000"/>
                        </a:solidFill>
                        <a:effectLst/>
                        <a:latin typeface="Calibri"/>
                      </a:endParaRPr>
                    </a:p>
                  </a:txBody>
                  <a:tcPr marL="85734"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64 </a:t>
                      </a:r>
                      <a:r>
                        <a:rPr lang="en-ZA" sz="1050" b="1" i="0" u="none" strike="noStrike" dirty="0">
                          <a:solidFill>
                            <a:srgbClr val="000000"/>
                          </a:solidFill>
                          <a:effectLst/>
                          <a:latin typeface="Arial"/>
                        </a:rPr>
                        <a:t>459</a:t>
                      </a: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59%</a:t>
                      </a:r>
                      <a:endParaRPr lang="en-ZA" sz="1050" b="1" i="0" u="none" strike="noStrike" dirty="0">
                        <a:solidFill>
                          <a:srgbClr val="000000"/>
                        </a:solidFill>
                        <a:effectLst/>
                        <a:latin typeface="Arial"/>
                      </a:endParaRP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1 </a:t>
                      </a:r>
                      <a:r>
                        <a:rPr lang="en-ZA" sz="1050" b="1" i="0" u="none" strike="noStrike" dirty="0">
                          <a:solidFill>
                            <a:srgbClr val="000000"/>
                          </a:solidFill>
                          <a:effectLst/>
                          <a:latin typeface="Arial"/>
                        </a:rPr>
                        <a:t>396</a:t>
                      </a: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1%</a:t>
                      </a:r>
                      <a:endParaRPr lang="en-ZA" sz="1050" b="1" i="0" u="none" strike="noStrike" dirty="0">
                        <a:solidFill>
                          <a:srgbClr val="000000"/>
                        </a:solidFill>
                        <a:effectLst/>
                        <a:latin typeface="Arial"/>
                      </a:endParaRP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14 </a:t>
                      </a:r>
                      <a:r>
                        <a:rPr lang="en-ZA" sz="1050" b="1" i="0" u="none" strike="noStrike" dirty="0">
                          <a:solidFill>
                            <a:srgbClr val="000000"/>
                          </a:solidFill>
                          <a:effectLst/>
                          <a:latin typeface="Arial"/>
                        </a:rPr>
                        <a:t>018</a:t>
                      </a: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13%</a:t>
                      </a:r>
                      <a:endParaRPr lang="en-ZA" sz="1050" b="1" i="0" u="none" strike="noStrike" dirty="0">
                        <a:solidFill>
                          <a:srgbClr val="000000"/>
                        </a:solidFill>
                        <a:effectLst/>
                        <a:latin typeface="Arial"/>
                      </a:endParaRP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5 </a:t>
                      </a:r>
                      <a:r>
                        <a:rPr lang="en-ZA" sz="1050" b="1" i="0" u="none" strike="noStrike" dirty="0">
                          <a:solidFill>
                            <a:srgbClr val="000000"/>
                          </a:solidFill>
                          <a:effectLst/>
                          <a:latin typeface="Arial"/>
                        </a:rPr>
                        <a:t>041</a:t>
                      </a: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5%</a:t>
                      </a:r>
                      <a:endParaRPr lang="en-ZA" sz="1050" b="1" i="0" u="none" strike="noStrike" dirty="0">
                        <a:solidFill>
                          <a:srgbClr val="000000"/>
                        </a:solidFill>
                        <a:effectLst/>
                        <a:latin typeface="Arial"/>
                      </a:endParaRP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18 </a:t>
                      </a:r>
                      <a:r>
                        <a:rPr lang="en-ZA" sz="1050" b="1" i="0" u="none" strike="noStrike" dirty="0">
                          <a:solidFill>
                            <a:srgbClr val="000000"/>
                          </a:solidFill>
                          <a:effectLst/>
                          <a:latin typeface="Arial"/>
                        </a:rPr>
                        <a:t>294</a:t>
                      </a: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17%</a:t>
                      </a:r>
                      <a:endParaRPr lang="en-ZA" sz="1050" b="1" i="0" u="none" strike="noStrike" dirty="0">
                        <a:solidFill>
                          <a:srgbClr val="000000"/>
                        </a:solidFill>
                        <a:effectLst/>
                        <a:latin typeface="Arial"/>
                      </a:endParaRP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4 </a:t>
                      </a:r>
                      <a:r>
                        <a:rPr lang="en-ZA" sz="1050" b="1" i="0" u="none" strike="noStrike" dirty="0">
                          <a:solidFill>
                            <a:srgbClr val="000000"/>
                          </a:solidFill>
                          <a:effectLst/>
                          <a:latin typeface="Arial"/>
                        </a:rPr>
                        <a:t>855</a:t>
                      </a: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4%</a:t>
                      </a:r>
                      <a:endParaRPr lang="en-ZA" sz="1050" b="1" i="0" u="none" strike="noStrike" dirty="0">
                        <a:solidFill>
                          <a:srgbClr val="000000"/>
                        </a:solidFill>
                        <a:effectLst/>
                        <a:latin typeface="Arial"/>
                      </a:endParaRP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1 </a:t>
                      </a:r>
                      <a:r>
                        <a:rPr lang="en-ZA" sz="1050" b="1" i="0" u="none" strike="noStrike" dirty="0">
                          <a:solidFill>
                            <a:srgbClr val="000000"/>
                          </a:solidFill>
                          <a:effectLst/>
                          <a:latin typeface="Arial"/>
                        </a:rPr>
                        <a:t>814</a:t>
                      </a: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2%</a:t>
                      </a:r>
                      <a:endParaRPr lang="en-ZA" sz="1050" b="1" i="0" u="none" strike="noStrike" dirty="0">
                        <a:solidFill>
                          <a:srgbClr val="000000"/>
                        </a:solidFill>
                        <a:effectLst/>
                        <a:latin typeface="Arial"/>
                      </a:endParaRP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20</a:t>
                      </a:r>
                      <a:endParaRPr lang="en-ZA" sz="1050" b="1" i="0" u="none" strike="noStrike" dirty="0">
                        <a:solidFill>
                          <a:srgbClr val="000000"/>
                        </a:solidFill>
                        <a:effectLst/>
                        <a:latin typeface="Arial"/>
                      </a:endParaRPr>
                    </a:p>
                  </a:txBody>
                  <a:tcPr marL="9526" marR="9526" marT="9524" marB="0" anchor="ctr"/>
                </a:tc>
                <a:tc>
                  <a:txBody>
                    <a:bodyPr/>
                    <a:lstStyle/>
                    <a:p>
                      <a:pPr algn="ctr" fontAlgn="ctr"/>
                      <a:endParaRPr lang="en-ZA" sz="105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b"/>
                      <a:endParaRPr lang="en-ZA" sz="800" b="1" i="0" u="none" strike="noStrike" dirty="0" smtClean="0">
                        <a:solidFill>
                          <a:srgbClr val="000000"/>
                        </a:solidFill>
                        <a:effectLst/>
                        <a:latin typeface="Calibri"/>
                      </a:endParaRPr>
                    </a:p>
                    <a:p>
                      <a:pPr algn="ctr" fontAlgn="b"/>
                      <a:r>
                        <a:rPr lang="en-ZA" sz="1050" b="1" i="0" u="none" strike="noStrike" dirty="0" smtClean="0">
                          <a:solidFill>
                            <a:srgbClr val="000000"/>
                          </a:solidFill>
                          <a:effectLst/>
                          <a:latin typeface="Calibri"/>
                        </a:rPr>
                        <a:t>20</a:t>
                      </a:r>
                      <a:endParaRPr lang="en-ZA" sz="1050" b="1" i="0" u="none" strike="noStrike" dirty="0">
                        <a:solidFill>
                          <a:srgbClr val="000000"/>
                        </a:solidFill>
                        <a:effectLst/>
                        <a:latin typeface="Calibri"/>
                      </a:endParaRPr>
                    </a:p>
                  </a:txBody>
                  <a:tcPr marL="9526" marR="9526" marT="9524" marB="0" anchor="ctr"/>
                </a:tc>
                <a:tc>
                  <a:txBody>
                    <a:bodyPr/>
                    <a:lstStyle/>
                    <a:p>
                      <a:pPr algn="ctr" fontAlgn="ctr"/>
                      <a:endParaRPr lang="en-ZA" sz="800" b="1" i="0" u="none" strike="noStrike" dirty="0" smtClean="0">
                        <a:solidFill>
                          <a:srgbClr val="000000"/>
                        </a:solidFill>
                        <a:effectLst/>
                        <a:latin typeface="Arial"/>
                      </a:endParaRPr>
                    </a:p>
                    <a:p>
                      <a:pPr algn="ctr" fontAlgn="ctr"/>
                      <a:r>
                        <a:rPr lang="en-ZA" sz="1050" b="1" i="0" u="none" strike="noStrike" dirty="0" smtClean="0">
                          <a:solidFill>
                            <a:srgbClr val="000000"/>
                          </a:solidFill>
                          <a:effectLst/>
                          <a:latin typeface="Arial"/>
                        </a:rPr>
                        <a:t>0%</a:t>
                      </a:r>
                      <a:endParaRPr lang="en-ZA" sz="1050" b="1" i="0" u="none" strike="noStrike" dirty="0">
                        <a:solidFill>
                          <a:srgbClr val="000000"/>
                        </a:solidFill>
                        <a:effectLst/>
                        <a:latin typeface="Arial"/>
                      </a:endParaRPr>
                    </a:p>
                  </a:txBody>
                  <a:tcPr marL="9526" marR="9526" marT="9524" marB="0" anchor="ctr"/>
                </a:tc>
                <a:tc>
                  <a:txBody>
                    <a:bodyPr/>
                    <a:lstStyle/>
                    <a:p>
                      <a:pPr algn="ctr" fontAlgn="b"/>
                      <a:endParaRPr lang="en-ZA" sz="800" b="1" i="0" u="none" strike="noStrike" dirty="0" smtClean="0">
                        <a:solidFill>
                          <a:srgbClr val="000000"/>
                        </a:solidFill>
                        <a:effectLst/>
                        <a:latin typeface="Calibri"/>
                      </a:endParaRPr>
                    </a:p>
                    <a:p>
                      <a:pPr algn="ctr" fontAlgn="b"/>
                      <a:r>
                        <a:rPr lang="en-ZA" sz="1050" b="1" i="0" u="none" strike="noStrike" dirty="0" smtClean="0">
                          <a:solidFill>
                            <a:srgbClr val="000000"/>
                          </a:solidFill>
                          <a:effectLst/>
                          <a:latin typeface="Calibri"/>
                        </a:rPr>
                        <a:t>109 </a:t>
                      </a:r>
                      <a:r>
                        <a:rPr lang="en-ZA" sz="1050" b="1" i="0" u="none" strike="noStrike" dirty="0">
                          <a:solidFill>
                            <a:srgbClr val="000000"/>
                          </a:solidFill>
                          <a:effectLst/>
                          <a:latin typeface="Calibri"/>
                        </a:rPr>
                        <a:t>917</a:t>
                      </a:r>
                    </a:p>
                  </a:txBody>
                  <a:tcPr marL="9526" marR="9526" marT="9524" marB="0" anchor="ct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p:txBody>
          <a:bodyPr/>
          <a:lstStyle/>
          <a:p>
            <a:pPr>
              <a:defRPr/>
            </a:pPr>
            <a:fld id="{416AF1B2-E7A4-446A-84DC-90AA83BA6A19}" type="slidenum">
              <a:rPr lang="en-US" smtClean="0"/>
              <a:pPr>
                <a:defRPr/>
              </a:pPr>
              <a:t>73</a:t>
            </a:fld>
            <a:endParaRPr lang="en-US" dirty="0"/>
          </a:p>
        </p:txBody>
      </p:sp>
    </p:spTree>
    <p:extLst>
      <p:ext uri="{BB962C8B-B14F-4D97-AF65-F5344CB8AC3E}">
        <p14:creationId xmlns:p14="http://schemas.microsoft.com/office/powerpoint/2010/main" xmlns="" val="40459053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7544" y="188640"/>
            <a:ext cx="8229600" cy="1143000"/>
          </a:xfrm>
        </p:spPr>
        <p:txBody>
          <a:bodyPr/>
          <a:lstStyle/>
          <a:p>
            <a:r>
              <a:rPr lang="en-ZA" altLang="en-US" sz="2400" b="1" dirty="0" smtClean="0"/>
              <a:t>OPPORTUNITIES BY EMPLOYMENT TYPE</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277729081"/>
              </p:ext>
            </p:extLst>
          </p:nvPr>
        </p:nvGraphicFramePr>
        <p:xfrm>
          <a:off x="179514" y="1435100"/>
          <a:ext cx="5040558" cy="5018238"/>
        </p:xfrm>
        <a:graphic>
          <a:graphicData uri="http://schemas.openxmlformats.org/drawingml/2006/table">
            <a:tbl>
              <a:tblPr firstRow="1" bandRow="1">
                <a:tableStyleId>{5C22544A-7EE6-4342-B048-85BDC9FD1C3A}</a:tableStyleId>
              </a:tblPr>
              <a:tblGrid>
                <a:gridCol w="936102">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864097">
                  <a:extLst>
                    <a:ext uri="{9D8B030D-6E8A-4147-A177-3AD203B41FA5}">
                      <a16:colId xmlns:a16="http://schemas.microsoft.com/office/drawing/2014/main" xmlns="" val="20002"/>
                    </a:ext>
                  </a:extLst>
                </a:gridCol>
                <a:gridCol w="840093">
                  <a:extLst>
                    <a:ext uri="{9D8B030D-6E8A-4147-A177-3AD203B41FA5}">
                      <a16:colId xmlns:a16="http://schemas.microsoft.com/office/drawing/2014/main" xmlns="" val="20003"/>
                    </a:ext>
                  </a:extLst>
                </a:gridCol>
                <a:gridCol w="840093">
                  <a:extLst>
                    <a:ext uri="{9D8B030D-6E8A-4147-A177-3AD203B41FA5}">
                      <a16:colId xmlns:a16="http://schemas.microsoft.com/office/drawing/2014/main" xmlns="" val="20004"/>
                    </a:ext>
                  </a:extLst>
                </a:gridCol>
                <a:gridCol w="840093">
                  <a:extLst>
                    <a:ext uri="{9D8B030D-6E8A-4147-A177-3AD203B41FA5}">
                      <a16:colId xmlns:a16="http://schemas.microsoft.com/office/drawing/2014/main" xmlns="" val="20005"/>
                    </a:ext>
                  </a:extLst>
                </a:gridCol>
              </a:tblGrid>
              <a:tr h="513691">
                <a:tc>
                  <a:txBody>
                    <a:bodyPr/>
                    <a:lstStyle/>
                    <a:p>
                      <a:pPr algn="ctr" fontAlgn="ctr"/>
                      <a:r>
                        <a:rPr lang="en-ZA" sz="1100" b="1" i="0" u="none" strike="noStrike" dirty="0">
                          <a:solidFill>
                            <a:srgbClr val="000000"/>
                          </a:solidFill>
                          <a:effectLst/>
                          <a:latin typeface="Calibri"/>
                        </a:rPr>
                        <a:t> </a:t>
                      </a:r>
                    </a:p>
                  </a:txBody>
                  <a:tcPr marL="85725" marR="9525" marT="9525" marB="0" anchor="ctr"/>
                </a:tc>
                <a:tc>
                  <a:txBody>
                    <a:bodyPr/>
                    <a:lstStyle/>
                    <a:p>
                      <a:pPr algn="ctr" fontAlgn="ctr"/>
                      <a:r>
                        <a:rPr lang="en-ZA" sz="1100" b="1" i="0" u="none" strike="noStrike" dirty="0">
                          <a:solidFill>
                            <a:srgbClr val="000000"/>
                          </a:solidFill>
                          <a:effectLst/>
                          <a:latin typeface="Calibri"/>
                        </a:rPr>
                        <a:t>Contract</a:t>
                      </a:r>
                    </a:p>
                  </a:txBody>
                  <a:tcPr marL="85725" marR="9525" marT="9525" marB="0" anchor="ctr"/>
                </a:tc>
                <a:tc>
                  <a:txBody>
                    <a:bodyPr/>
                    <a:lstStyle/>
                    <a:p>
                      <a:pPr algn="ctr" fontAlgn="ctr"/>
                      <a:r>
                        <a:rPr lang="en-ZA" sz="1100" b="1" i="0" u="none" strike="noStrike">
                          <a:solidFill>
                            <a:srgbClr val="000000"/>
                          </a:solidFill>
                          <a:effectLst/>
                          <a:latin typeface="Calibri"/>
                        </a:rPr>
                        <a:t>Permanent</a:t>
                      </a:r>
                    </a:p>
                  </a:txBody>
                  <a:tcPr marL="85725" marR="9525" marT="9525" marB="0" anchor="ctr"/>
                </a:tc>
                <a:tc>
                  <a:txBody>
                    <a:bodyPr/>
                    <a:lstStyle/>
                    <a:p>
                      <a:pPr algn="ctr" fontAlgn="ctr"/>
                      <a:r>
                        <a:rPr lang="en-ZA" sz="1100" b="1" i="0" u="none" strike="noStrike">
                          <a:solidFill>
                            <a:srgbClr val="000000"/>
                          </a:solidFill>
                          <a:effectLst/>
                          <a:latin typeface="Calibri"/>
                        </a:rPr>
                        <a:t>Temporary</a:t>
                      </a:r>
                    </a:p>
                  </a:txBody>
                  <a:tcPr marL="85725" marR="9525" marT="9525" marB="0" anchor="ctr"/>
                </a:tc>
                <a:tc>
                  <a:txBody>
                    <a:bodyPr/>
                    <a:lstStyle/>
                    <a:p>
                      <a:pPr algn="ctr" fontAlgn="ctr"/>
                      <a:r>
                        <a:rPr lang="en-ZA" sz="1100" b="1" i="0" u="none" strike="noStrike">
                          <a:solidFill>
                            <a:srgbClr val="000000"/>
                          </a:solidFill>
                          <a:effectLst/>
                          <a:latin typeface="Calibri"/>
                        </a:rPr>
                        <a:t>Other</a:t>
                      </a:r>
                    </a:p>
                  </a:txBody>
                  <a:tcPr marL="85725" marR="9525" marT="9525" marB="0" anchor="ctr"/>
                </a:tc>
                <a:tc>
                  <a:txBody>
                    <a:bodyPr/>
                    <a:lstStyle/>
                    <a:p>
                      <a:pPr algn="ctr" fontAlgn="ctr"/>
                      <a:r>
                        <a:rPr lang="en-ZA" sz="1100" b="1" i="0" u="none" strike="noStrike" dirty="0">
                          <a:solidFill>
                            <a:srgbClr val="000000"/>
                          </a:solidFill>
                          <a:effectLst/>
                          <a:latin typeface="Calibri"/>
                        </a:rPr>
                        <a:t>Total</a:t>
                      </a:r>
                    </a:p>
                  </a:txBody>
                  <a:tcPr marL="85725" marR="9525" marT="9525" marB="0" anchor="ctr"/>
                </a:tc>
                <a:extLst>
                  <a:ext uri="{0D108BD9-81ED-4DB2-BD59-A6C34878D82A}">
                    <a16:rowId xmlns:a16="http://schemas.microsoft.com/office/drawing/2014/main" xmlns="" val="10000"/>
                  </a:ext>
                </a:extLst>
              </a:tr>
              <a:tr h="513691">
                <a:tc>
                  <a:txBody>
                    <a:bodyPr/>
                    <a:lstStyle/>
                    <a:p>
                      <a:pPr algn="ctr" fontAlgn="ctr"/>
                      <a:r>
                        <a:rPr lang="en-ZA" sz="1100" b="1" i="0" u="none" strike="noStrike">
                          <a:solidFill>
                            <a:srgbClr val="000000"/>
                          </a:solidFill>
                          <a:effectLst/>
                          <a:latin typeface="Calibri"/>
                        </a:rPr>
                        <a:t>Eastern Cape</a:t>
                      </a:r>
                    </a:p>
                  </a:txBody>
                  <a:tcPr marL="85725" marR="9525" marT="9525" marB="0" anchor="ctr"/>
                </a:tc>
                <a:tc>
                  <a:txBody>
                    <a:bodyPr/>
                    <a:lstStyle/>
                    <a:p>
                      <a:pPr algn="ctr" fontAlgn="ctr"/>
                      <a:r>
                        <a:rPr lang="en-ZA" sz="1100" b="1" i="0" u="none" strike="noStrike" dirty="0">
                          <a:solidFill>
                            <a:srgbClr val="000000"/>
                          </a:solidFill>
                          <a:effectLst/>
                          <a:latin typeface="Arial"/>
                        </a:rPr>
                        <a:t>8 093</a:t>
                      </a:r>
                    </a:p>
                  </a:txBody>
                  <a:tcPr marL="9525" marR="9525" marT="9525" marB="0" anchor="ctr"/>
                </a:tc>
                <a:tc>
                  <a:txBody>
                    <a:bodyPr/>
                    <a:lstStyle/>
                    <a:p>
                      <a:pPr algn="ctr" fontAlgn="ctr"/>
                      <a:r>
                        <a:rPr lang="en-ZA" sz="1100" b="1" i="0" u="none" strike="noStrike" dirty="0">
                          <a:solidFill>
                            <a:srgbClr val="000000"/>
                          </a:solidFill>
                          <a:effectLst/>
                          <a:latin typeface="Arial"/>
                        </a:rPr>
                        <a:t>1 935</a:t>
                      </a:r>
                    </a:p>
                  </a:txBody>
                  <a:tcPr marL="9525" marR="9525" marT="9525" marB="0" anchor="ctr"/>
                </a:tc>
                <a:tc>
                  <a:txBody>
                    <a:bodyPr/>
                    <a:lstStyle/>
                    <a:p>
                      <a:pPr algn="ctr" fontAlgn="ctr"/>
                      <a:r>
                        <a:rPr lang="en-ZA" sz="1100" b="1" i="0" u="none" strike="noStrike" dirty="0">
                          <a:solidFill>
                            <a:srgbClr val="000000"/>
                          </a:solidFill>
                          <a:effectLst/>
                          <a:latin typeface="Arial"/>
                        </a:rPr>
                        <a:t>358</a:t>
                      </a:r>
                    </a:p>
                  </a:txBody>
                  <a:tcPr marL="9525" marR="9525" marT="9525" marB="0" anchor="ctr"/>
                </a:tc>
                <a:tc>
                  <a:txBody>
                    <a:bodyPr/>
                    <a:lstStyle/>
                    <a:p>
                      <a:pPr algn="ctr" fontAlgn="ctr"/>
                      <a:r>
                        <a:rPr lang="en-ZA" sz="1100" b="1" i="0" u="none" strike="noStrike">
                          <a:solidFill>
                            <a:srgbClr val="000000"/>
                          </a:solidFill>
                          <a:effectLst/>
                          <a:latin typeface="Arial"/>
                        </a:rPr>
                        <a:t>284</a:t>
                      </a:r>
                    </a:p>
                  </a:txBody>
                  <a:tcPr marL="9525" marR="9525" marT="9525" marB="0" anchor="ctr"/>
                </a:tc>
                <a:tc>
                  <a:txBody>
                    <a:bodyPr/>
                    <a:lstStyle/>
                    <a:p>
                      <a:pPr algn="ctr" fontAlgn="b"/>
                      <a:r>
                        <a:rPr lang="en-ZA" sz="1100" b="1" i="0" u="none" strike="noStrike" dirty="0">
                          <a:solidFill>
                            <a:srgbClr val="000000"/>
                          </a:solidFill>
                          <a:effectLst/>
                          <a:latin typeface="Calibri"/>
                        </a:rPr>
                        <a:t>10 670</a:t>
                      </a:r>
                    </a:p>
                  </a:txBody>
                  <a:tcPr marL="9525" marR="9525" marT="9525" marB="0" anchor="ctr"/>
                </a:tc>
                <a:extLst>
                  <a:ext uri="{0D108BD9-81ED-4DB2-BD59-A6C34878D82A}">
                    <a16:rowId xmlns:a16="http://schemas.microsoft.com/office/drawing/2014/main" xmlns="" val="10001"/>
                  </a:ext>
                </a:extLst>
              </a:tr>
              <a:tr h="513691">
                <a:tc>
                  <a:txBody>
                    <a:bodyPr/>
                    <a:lstStyle/>
                    <a:p>
                      <a:pPr algn="ctr" fontAlgn="ctr"/>
                      <a:r>
                        <a:rPr lang="en-ZA" sz="1100" b="1" i="0" u="none" strike="noStrike">
                          <a:solidFill>
                            <a:srgbClr val="000000"/>
                          </a:solidFill>
                          <a:effectLst/>
                          <a:latin typeface="Calibri"/>
                        </a:rPr>
                        <a:t>Free State</a:t>
                      </a:r>
                    </a:p>
                  </a:txBody>
                  <a:tcPr marL="85725" marR="9525" marT="9525" marB="0" anchor="ctr"/>
                </a:tc>
                <a:tc>
                  <a:txBody>
                    <a:bodyPr/>
                    <a:lstStyle/>
                    <a:p>
                      <a:pPr algn="ctr" fontAlgn="ctr"/>
                      <a:r>
                        <a:rPr lang="en-ZA" sz="1100" b="1" i="0" u="none" strike="noStrike">
                          <a:solidFill>
                            <a:srgbClr val="000000"/>
                          </a:solidFill>
                          <a:effectLst/>
                          <a:latin typeface="Arial"/>
                        </a:rPr>
                        <a:t>9 534</a:t>
                      </a:r>
                    </a:p>
                  </a:txBody>
                  <a:tcPr marL="9525" marR="9525" marT="9525" marB="0" anchor="ctr"/>
                </a:tc>
                <a:tc>
                  <a:txBody>
                    <a:bodyPr/>
                    <a:lstStyle/>
                    <a:p>
                      <a:pPr algn="ctr" fontAlgn="ctr"/>
                      <a:r>
                        <a:rPr lang="en-ZA" sz="1100" b="1" i="0" u="none" strike="noStrike">
                          <a:solidFill>
                            <a:srgbClr val="000000"/>
                          </a:solidFill>
                          <a:effectLst/>
                          <a:latin typeface="Arial"/>
                        </a:rPr>
                        <a:t>1 110</a:t>
                      </a:r>
                    </a:p>
                  </a:txBody>
                  <a:tcPr marL="9525" marR="9525" marT="9525" marB="0" anchor="ctr"/>
                </a:tc>
                <a:tc>
                  <a:txBody>
                    <a:bodyPr/>
                    <a:lstStyle/>
                    <a:p>
                      <a:pPr algn="ctr" fontAlgn="ctr"/>
                      <a:r>
                        <a:rPr lang="en-ZA" sz="1100" b="1" i="0" u="none" strike="noStrike" dirty="0">
                          <a:solidFill>
                            <a:srgbClr val="000000"/>
                          </a:solidFill>
                          <a:effectLst/>
                          <a:latin typeface="Arial"/>
                        </a:rPr>
                        <a:t>404</a:t>
                      </a:r>
                    </a:p>
                  </a:txBody>
                  <a:tcPr marL="9525" marR="9525" marT="9525" marB="0" anchor="ctr"/>
                </a:tc>
                <a:tc>
                  <a:txBody>
                    <a:bodyPr/>
                    <a:lstStyle/>
                    <a:p>
                      <a:pPr algn="ctr" fontAlgn="ctr"/>
                      <a:r>
                        <a:rPr lang="en-ZA" sz="1100" b="1" i="0" u="none" strike="noStrike">
                          <a:solidFill>
                            <a:srgbClr val="000000"/>
                          </a:solidFill>
                          <a:effectLst/>
                          <a:latin typeface="Arial"/>
                        </a:rPr>
                        <a:t>105</a:t>
                      </a:r>
                    </a:p>
                  </a:txBody>
                  <a:tcPr marL="9525" marR="9525" marT="9525" marB="0" anchor="ctr"/>
                </a:tc>
                <a:tc>
                  <a:txBody>
                    <a:bodyPr/>
                    <a:lstStyle/>
                    <a:p>
                      <a:pPr algn="ctr" fontAlgn="b"/>
                      <a:r>
                        <a:rPr lang="en-ZA" sz="1100" b="1" i="0" u="none" strike="noStrike" dirty="0">
                          <a:solidFill>
                            <a:srgbClr val="000000"/>
                          </a:solidFill>
                          <a:effectLst/>
                          <a:latin typeface="Calibri"/>
                        </a:rPr>
                        <a:t>11 153</a:t>
                      </a:r>
                    </a:p>
                  </a:txBody>
                  <a:tcPr marL="9525" marR="9525" marT="9525" marB="0" anchor="ctr"/>
                </a:tc>
                <a:extLst>
                  <a:ext uri="{0D108BD9-81ED-4DB2-BD59-A6C34878D82A}">
                    <a16:rowId xmlns:a16="http://schemas.microsoft.com/office/drawing/2014/main" xmlns="" val="10002"/>
                  </a:ext>
                </a:extLst>
              </a:tr>
              <a:tr h="457141">
                <a:tc>
                  <a:txBody>
                    <a:bodyPr/>
                    <a:lstStyle/>
                    <a:p>
                      <a:pPr algn="ctr" fontAlgn="ctr"/>
                      <a:r>
                        <a:rPr lang="en-ZA" sz="1100" b="1" i="0" u="none" strike="noStrike">
                          <a:solidFill>
                            <a:srgbClr val="000000"/>
                          </a:solidFill>
                          <a:effectLst/>
                          <a:latin typeface="Calibri"/>
                        </a:rPr>
                        <a:t>Gauteng</a:t>
                      </a:r>
                    </a:p>
                  </a:txBody>
                  <a:tcPr marL="85725" marR="9525" marT="9525" marB="0" anchor="ctr"/>
                </a:tc>
                <a:tc>
                  <a:txBody>
                    <a:bodyPr/>
                    <a:lstStyle/>
                    <a:p>
                      <a:pPr algn="ctr" fontAlgn="ctr"/>
                      <a:r>
                        <a:rPr lang="en-ZA" sz="1100" b="1" i="0" u="none" strike="noStrike">
                          <a:solidFill>
                            <a:srgbClr val="000000"/>
                          </a:solidFill>
                          <a:effectLst/>
                          <a:latin typeface="Arial"/>
                        </a:rPr>
                        <a:t>11 240</a:t>
                      </a:r>
                    </a:p>
                  </a:txBody>
                  <a:tcPr marL="9525" marR="9525" marT="9525" marB="0" anchor="ctr"/>
                </a:tc>
                <a:tc>
                  <a:txBody>
                    <a:bodyPr/>
                    <a:lstStyle/>
                    <a:p>
                      <a:pPr algn="ctr" fontAlgn="ctr"/>
                      <a:r>
                        <a:rPr lang="en-ZA" sz="1100" b="1" i="0" u="none" strike="noStrike">
                          <a:solidFill>
                            <a:srgbClr val="000000"/>
                          </a:solidFill>
                          <a:effectLst/>
                          <a:latin typeface="Arial"/>
                        </a:rPr>
                        <a:t>2 528</a:t>
                      </a:r>
                    </a:p>
                  </a:txBody>
                  <a:tcPr marL="9525" marR="9525" marT="9525" marB="0" anchor="ctr"/>
                </a:tc>
                <a:tc>
                  <a:txBody>
                    <a:bodyPr/>
                    <a:lstStyle/>
                    <a:p>
                      <a:pPr algn="ctr" fontAlgn="ctr"/>
                      <a:r>
                        <a:rPr lang="en-ZA" sz="1100" b="1" i="0" u="none" strike="noStrike">
                          <a:solidFill>
                            <a:srgbClr val="000000"/>
                          </a:solidFill>
                          <a:effectLst/>
                          <a:latin typeface="Arial"/>
                        </a:rPr>
                        <a:t>1 464</a:t>
                      </a:r>
                    </a:p>
                  </a:txBody>
                  <a:tcPr marL="9525" marR="9525" marT="9525" marB="0" anchor="ctr"/>
                </a:tc>
                <a:tc>
                  <a:txBody>
                    <a:bodyPr/>
                    <a:lstStyle/>
                    <a:p>
                      <a:pPr algn="ctr" fontAlgn="ctr"/>
                      <a:r>
                        <a:rPr lang="en-ZA" sz="1100" b="1" i="0" u="none" strike="noStrike" dirty="0">
                          <a:solidFill>
                            <a:srgbClr val="000000"/>
                          </a:solidFill>
                          <a:effectLst/>
                          <a:latin typeface="Arial"/>
                        </a:rPr>
                        <a:t>231</a:t>
                      </a:r>
                    </a:p>
                  </a:txBody>
                  <a:tcPr marL="9525" marR="9525" marT="9525" marB="0" anchor="ctr"/>
                </a:tc>
                <a:tc>
                  <a:txBody>
                    <a:bodyPr/>
                    <a:lstStyle/>
                    <a:p>
                      <a:pPr algn="ctr" fontAlgn="b"/>
                      <a:r>
                        <a:rPr lang="en-ZA" sz="1100" b="1" i="0" u="none" strike="noStrike" dirty="0">
                          <a:solidFill>
                            <a:srgbClr val="000000"/>
                          </a:solidFill>
                          <a:effectLst/>
                          <a:latin typeface="Calibri"/>
                        </a:rPr>
                        <a:t>15 463</a:t>
                      </a:r>
                    </a:p>
                  </a:txBody>
                  <a:tcPr marL="9525" marR="9525" marT="9525" marB="0" anchor="ctr"/>
                </a:tc>
                <a:extLst>
                  <a:ext uri="{0D108BD9-81ED-4DB2-BD59-A6C34878D82A}">
                    <a16:rowId xmlns:a16="http://schemas.microsoft.com/office/drawing/2014/main" xmlns="" val="10003"/>
                  </a:ext>
                </a:extLst>
              </a:tr>
              <a:tr h="377503">
                <a:tc>
                  <a:txBody>
                    <a:bodyPr/>
                    <a:lstStyle/>
                    <a:p>
                      <a:pPr algn="ctr" fontAlgn="ctr"/>
                      <a:r>
                        <a:rPr lang="en-ZA" sz="1100" b="1" i="0" u="none" strike="noStrike">
                          <a:solidFill>
                            <a:srgbClr val="000000"/>
                          </a:solidFill>
                          <a:effectLst/>
                          <a:latin typeface="Calibri"/>
                        </a:rPr>
                        <a:t>KwaZulu Natal</a:t>
                      </a:r>
                    </a:p>
                  </a:txBody>
                  <a:tcPr marL="85725" marR="9525" marT="9525" marB="0" anchor="ctr"/>
                </a:tc>
                <a:tc>
                  <a:txBody>
                    <a:bodyPr/>
                    <a:lstStyle/>
                    <a:p>
                      <a:pPr algn="ctr" fontAlgn="ctr"/>
                      <a:r>
                        <a:rPr lang="en-ZA" sz="1100" b="1" i="0" u="none" strike="noStrike">
                          <a:solidFill>
                            <a:srgbClr val="000000"/>
                          </a:solidFill>
                          <a:effectLst/>
                          <a:latin typeface="Arial"/>
                        </a:rPr>
                        <a:t>13 546</a:t>
                      </a:r>
                    </a:p>
                  </a:txBody>
                  <a:tcPr marL="9525" marR="9525" marT="9525" marB="0" anchor="ctr"/>
                </a:tc>
                <a:tc>
                  <a:txBody>
                    <a:bodyPr/>
                    <a:lstStyle/>
                    <a:p>
                      <a:pPr algn="ctr" fontAlgn="ctr"/>
                      <a:r>
                        <a:rPr lang="en-ZA" sz="1100" b="1" i="0" u="none" strike="noStrike">
                          <a:solidFill>
                            <a:srgbClr val="000000"/>
                          </a:solidFill>
                          <a:effectLst/>
                          <a:latin typeface="Arial"/>
                        </a:rPr>
                        <a:t>1 195</a:t>
                      </a:r>
                    </a:p>
                  </a:txBody>
                  <a:tcPr marL="9525" marR="9525" marT="9525" marB="0" anchor="ctr"/>
                </a:tc>
                <a:tc>
                  <a:txBody>
                    <a:bodyPr/>
                    <a:lstStyle/>
                    <a:p>
                      <a:pPr algn="ctr" fontAlgn="ctr"/>
                      <a:r>
                        <a:rPr lang="en-ZA" sz="1100" b="1" i="0" u="none" strike="noStrike">
                          <a:solidFill>
                            <a:srgbClr val="000000"/>
                          </a:solidFill>
                          <a:effectLst/>
                          <a:latin typeface="Arial"/>
                        </a:rPr>
                        <a:t>262</a:t>
                      </a:r>
                    </a:p>
                  </a:txBody>
                  <a:tcPr marL="9525" marR="9525" marT="9525" marB="0" anchor="ctr"/>
                </a:tc>
                <a:tc>
                  <a:txBody>
                    <a:bodyPr/>
                    <a:lstStyle/>
                    <a:p>
                      <a:pPr algn="ctr" fontAlgn="ctr"/>
                      <a:r>
                        <a:rPr lang="en-ZA" sz="1100" b="1" i="0" u="none" strike="noStrike" dirty="0">
                          <a:solidFill>
                            <a:srgbClr val="000000"/>
                          </a:solidFill>
                          <a:effectLst/>
                          <a:latin typeface="Arial"/>
                        </a:rPr>
                        <a:t>735</a:t>
                      </a:r>
                    </a:p>
                  </a:txBody>
                  <a:tcPr marL="9525" marR="9525" marT="9525" marB="0" anchor="ctr"/>
                </a:tc>
                <a:tc>
                  <a:txBody>
                    <a:bodyPr/>
                    <a:lstStyle/>
                    <a:p>
                      <a:pPr algn="ctr" fontAlgn="b"/>
                      <a:r>
                        <a:rPr lang="en-ZA" sz="1100" b="1" i="0" u="none" strike="noStrike" dirty="0">
                          <a:solidFill>
                            <a:srgbClr val="000000"/>
                          </a:solidFill>
                          <a:effectLst/>
                          <a:latin typeface="Calibri"/>
                        </a:rPr>
                        <a:t>15 738</a:t>
                      </a:r>
                    </a:p>
                  </a:txBody>
                  <a:tcPr marL="9525" marR="9525" marT="9525" marB="0" anchor="ctr"/>
                </a:tc>
                <a:extLst>
                  <a:ext uri="{0D108BD9-81ED-4DB2-BD59-A6C34878D82A}">
                    <a16:rowId xmlns:a16="http://schemas.microsoft.com/office/drawing/2014/main" xmlns="" val="10004"/>
                  </a:ext>
                </a:extLst>
              </a:tr>
              <a:tr h="377503">
                <a:tc>
                  <a:txBody>
                    <a:bodyPr/>
                    <a:lstStyle/>
                    <a:p>
                      <a:pPr algn="ctr" fontAlgn="ctr"/>
                      <a:r>
                        <a:rPr lang="en-ZA" sz="1100" b="1" i="0" u="none" strike="noStrike">
                          <a:solidFill>
                            <a:srgbClr val="000000"/>
                          </a:solidFill>
                          <a:effectLst/>
                          <a:latin typeface="Calibri"/>
                        </a:rPr>
                        <a:t>Limpopo</a:t>
                      </a:r>
                    </a:p>
                  </a:txBody>
                  <a:tcPr marL="85725" marR="9525" marT="9525" marB="0" anchor="ctr"/>
                </a:tc>
                <a:tc>
                  <a:txBody>
                    <a:bodyPr/>
                    <a:lstStyle/>
                    <a:p>
                      <a:pPr algn="ctr" fontAlgn="ctr"/>
                      <a:r>
                        <a:rPr lang="en-ZA" sz="1100" b="1" i="0" u="none" strike="noStrike">
                          <a:solidFill>
                            <a:srgbClr val="000000"/>
                          </a:solidFill>
                          <a:effectLst/>
                          <a:latin typeface="Arial"/>
                        </a:rPr>
                        <a:t>10 634</a:t>
                      </a:r>
                    </a:p>
                  </a:txBody>
                  <a:tcPr marL="9525" marR="9525" marT="9525" marB="0" anchor="ctr"/>
                </a:tc>
                <a:tc>
                  <a:txBody>
                    <a:bodyPr/>
                    <a:lstStyle/>
                    <a:p>
                      <a:pPr algn="ctr" fontAlgn="ctr"/>
                      <a:r>
                        <a:rPr lang="en-ZA" sz="1100" b="1" i="0" u="none" strike="noStrike">
                          <a:solidFill>
                            <a:srgbClr val="000000"/>
                          </a:solidFill>
                          <a:effectLst/>
                          <a:latin typeface="Arial"/>
                        </a:rPr>
                        <a:t>1 177</a:t>
                      </a:r>
                    </a:p>
                  </a:txBody>
                  <a:tcPr marL="9525" marR="9525" marT="9525" marB="0" anchor="ctr"/>
                </a:tc>
                <a:tc>
                  <a:txBody>
                    <a:bodyPr/>
                    <a:lstStyle/>
                    <a:p>
                      <a:pPr algn="ctr" fontAlgn="ctr"/>
                      <a:r>
                        <a:rPr lang="en-ZA" sz="1100" b="1" i="0" u="none" strike="noStrike">
                          <a:solidFill>
                            <a:srgbClr val="000000"/>
                          </a:solidFill>
                          <a:effectLst/>
                          <a:latin typeface="Arial"/>
                        </a:rPr>
                        <a:t>955</a:t>
                      </a:r>
                    </a:p>
                  </a:txBody>
                  <a:tcPr marL="9525" marR="9525" marT="9525" marB="0" anchor="ctr"/>
                </a:tc>
                <a:tc>
                  <a:txBody>
                    <a:bodyPr/>
                    <a:lstStyle/>
                    <a:p>
                      <a:pPr algn="ctr" fontAlgn="ctr"/>
                      <a:r>
                        <a:rPr lang="en-ZA" sz="1100" b="1" i="0" u="none" strike="noStrike" dirty="0">
                          <a:solidFill>
                            <a:srgbClr val="000000"/>
                          </a:solidFill>
                          <a:effectLst/>
                          <a:latin typeface="Arial"/>
                        </a:rPr>
                        <a:t>80</a:t>
                      </a:r>
                    </a:p>
                  </a:txBody>
                  <a:tcPr marL="9525" marR="9525" marT="9525" marB="0" anchor="ctr"/>
                </a:tc>
                <a:tc>
                  <a:txBody>
                    <a:bodyPr/>
                    <a:lstStyle/>
                    <a:p>
                      <a:pPr algn="ctr" fontAlgn="b"/>
                      <a:r>
                        <a:rPr lang="en-ZA" sz="1100" b="1" i="0" u="none" strike="noStrike" dirty="0">
                          <a:solidFill>
                            <a:srgbClr val="000000"/>
                          </a:solidFill>
                          <a:effectLst/>
                          <a:latin typeface="Calibri"/>
                        </a:rPr>
                        <a:t>12 846</a:t>
                      </a:r>
                    </a:p>
                  </a:txBody>
                  <a:tcPr marL="9525" marR="9525" marT="9525" marB="0" anchor="ctr"/>
                </a:tc>
                <a:extLst>
                  <a:ext uri="{0D108BD9-81ED-4DB2-BD59-A6C34878D82A}">
                    <a16:rowId xmlns:a16="http://schemas.microsoft.com/office/drawing/2014/main" xmlns="" val="10005"/>
                  </a:ext>
                </a:extLst>
              </a:tr>
              <a:tr h="377503">
                <a:tc>
                  <a:txBody>
                    <a:bodyPr/>
                    <a:lstStyle/>
                    <a:p>
                      <a:pPr algn="ctr" fontAlgn="ctr"/>
                      <a:r>
                        <a:rPr lang="en-ZA" sz="1100" b="1" i="0" u="none" strike="noStrike">
                          <a:solidFill>
                            <a:srgbClr val="000000"/>
                          </a:solidFill>
                          <a:effectLst/>
                          <a:latin typeface="Calibri"/>
                        </a:rPr>
                        <a:t>Mpumalanga</a:t>
                      </a:r>
                    </a:p>
                  </a:txBody>
                  <a:tcPr marL="85725" marR="9525" marT="9525" marB="0" anchor="ctr"/>
                </a:tc>
                <a:tc>
                  <a:txBody>
                    <a:bodyPr/>
                    <a:lstStyle/>
                    <a:p>
                      <a:pPr algn="ctr" fontAlgn="ctr"/>
                      <a:r>
                        <a:rPr lang="en-ZA" sz="1100" b="1" i="0" u="none" strike="noStrike">
                          <a:solidFill>
                            <a:srgbClr val="000000"/>
                          </a:solidFill>
                          <a:effectLst/>
                          <a:latin typeface="Arial"/>
                        </a:rPr>
                        <a:t>5 024</a:t>
                      </a:r>
                    </a:p>
                  </a:txBody>
                  <a:tcPr marL="9525" marR="9525" marT="9525" marB="0" anchor="ctr"/>
                </a:tc>
                <a:tc>
                  <a:txBody>
                    <a:bodyPr/>
                    <a:lstStyle/>
                    <a:p>
                      <a:pPr algn="ctr" fontAlgn="ctr"/>
                      <a:r>
                        <a:rPr lang="en-ZA" sz="1100" b="1" i="0" u="none" strike="noStrike">
                          <a:solidFill>
                            <a:srgbClr val="000000"/>
                          </a:solidFill>
                          <a:effectLst/>
                          <a:latin typeface="Arial"/>
                        </a:rPr>
                        <a:t>700</a:t>
                      </a:r>
                    </a:p>
                  </a:txBody>
                  <a:tcPr marL="9525" marR="9525" marT="9525" marB="0" anchor="ctr"/>
                </a:tc>
                <a:tc>
                  <a:txBody>
                    <a:bodyPr/>
                    <a:lstStyle/>
                    <a:p>
                      <a:pPr algn="ctr" fontAlgn="ctr"/>
                      <a:r>
                        <a:rPr lang="en-ZA" sz="1100" b="1" i="0" u="none" strike="noStrike">
                          <a:solidFill>
                            <a:srgbClr val="000000"/>
                          </a:solidFill>
                          <a:effectLst/>
                          <a:latin typeface="Arial"/>
                        </a:rPr>
                        <a:t>884</a:t>
                      </a:r>
                    </a:p>
                  </a:txBody>
                  <a:tcPr marL="9525" marR="9525" marT="9525" marB="0" anchor="ctr"/>
                </a:tc>
                <a:tc>
                  <a:txBody>
                    <a:bodyPr/>
                    <a:lstStyle/>
                    <a:p>
                      <a:pPr algn="ctr" fontAlgn="ctr"/>
                      <a:r>
                        <a:rPr lang="en-ZA" sz="1100" b="1" i="0" u="none" strike="noStrike" dirty="0">
                          <a:solidFill>
                            <a:srgbClr val="000000"/>
                          </a:solidFill>
                          <a:effectLst/>
                          <a:latin typeface="Arial"/>
                        </a:rPr>
                        <a:t>203</a:t>
                      </a:r>
                    </a:p>
                  </a:txBody>
                  <a:tcPr marL="9525" marR="9525" marT="9525" marB="0" anchor="ctr"/>
                </a:tc>
                <a:tc>
                  <a:txBody>
                    <a:bodyPr/>
                    <a:lstStyle/>
                    <a:p>
                      <a:pPr algn="ctr" fontAlgn="b"/>
                      <a:r>
                        <a:rPr lang="en-ZA" sz="1100" b="1" i="0" u="none" strike="noStrike" dirty="0">
                          <a:solidFill>
                            <a:srgbClr val="000000"/>
                          </a:solidFill>
                          <a:effectLst/>
                          <a:latin typeface="Calibri"/>
                        </a:rPr>
                        <a:t>6 811</a:t>
                      </a:r>
                    </a:p>
                  </a:txBody>
                  <a:tcPr marL="9525" marR="9525" marT="9525" marB="0" anchor="ctr"/>
                </a:tc>
                <a:extLst>
                  <a:ext uri="{0D108BD9-81ED-4DB2-BD59-A6C34878D82A}">
                    <a16:rowId xmlns:a16="http://schemas.microsoft.com/office/drawing/2014/main" xmlns="" val="10006"/>
                  </a:ext>
                </a:extLst>
              </a:tr>
              <a:tr h="377503">
                <a:tc>
                  <a:txBody>
                    <a:bodyPr/>
                    <a:lstStyle/>
                    <a:p>
                      <a:pPr algn="ctr" fontAlgn="ctr"/>
                      <a:r>
                        <a:rPr lang="en-ZA" sz="1100" b="1" i="0" u="none" strike="noStrike">
                          <a:solidFill>
                            <a:srgbClr val="000000"/>
                          </a:solidFill>
                          <a:effectLst/>
                          <a:latin typeface="Calibri"/>
                        </a:rPr>
                        <a:t>North West</a:t>
                      </a:r>
                    </a:p>
                  </a:txBody>
                  <a:tcPr marL="85725" marR="9525" marT="9525" marB="0" anchor="ctr"/>
                </a:tc>
                <a:tc>
                  <a:txBody>
                    <a:bodyPr/>
                    <a:lstStyle/>
                    <a:p>
                      <a:pPr algn="ctr" fontAlgn="ctr"/>
                      <a:r>
                        <a:rPr lang="en-ZA" sz="1100" b="1" i="0" u="none" strike="noStrike">
                          <a:solidFill>
                            <a:srgbClr val="000000"/>
                          </a:solidFill>
                          <a:effectLst/>
                          <a:latin typeface="Arial"/>
                        </a:rPr>
                        <a:t>3 968</a:t>
                      </a:r>
                    </a:p>
                  </a:txBody>
                  <a:tcPr marL="9525" marR="9525" marT="9525" marB="0" anchor="ctr"/>
                </a:tc>
                <a:tc>
                  <a:txBody>
                    <a:bodyPr/>
                    <a:lstStyle/>
                    <a:p>
                      <a:pPr algn="ctr" fontAlgn="ctr"/>
                      <a:r>
                        <a:rPr lang="en-ZA" sz="1100" b="1" i="0" u="none" strike="noStrike">
                          <a:solidFill>
                            <a:srgbClr val="000000"/>
                          </a:solidFill>
                          <a:effectLst/>
                          <a:latin typeface="Arial"/>
                        </a:rPr>
                        <a:t>1 087</a:t>
                      </a:r>
                    </a:p>
                  </a:txBody>
                  <a:tcPr marL="9525" marR="9525" marT="9525" marB="0" anchor="ctr"/>
                </a:tc>
                <a:tc>
                  <a:txBody>
                    <a:bodyPr/>
                    <a:lstStyle/>
                    <a:p>
                      <a:pPr algn="ctr" fontAlgn="ctr"/>
                      <a:r>
                        <a:rPr lang="en-ZA" sz="1100" b="1" i="0" u="none" strike="noStrike">
                          <a:solidFill>
                            <a:srgbClr val="000000"/>
                          </a:solidFill>
                          <a:effectLst/>
                          <a:latin typeface="Arial"/>
                        </a:rPr>
                        <a:t>374</a:t>
                      </a:r>
                    </a:p>
                  </a:txBody>
                  <a:tcPr marL="9525" marR="9525" marT="9525" marB="0" anchor="ctr"/>
                </a:tc>
                <a:tc>
                  <a:txBody>
                    <a:bodyPr/>
                    <a:lstStyle/>
                    <a:p>
                      <a:pPr algn="ctr" fontAlgn="ctr"/>
                      <a:r>
                        <a:rPr lang="en-ZA" sz="1100" b="1" i="0" u="none" strike="noStrike">
                          <a:solidFill>
                            <a:srgbClr val="000000"/>
                          </a:solidFill>
                          <a:effectLst/>
                          <a:latin typeface="Arial"/>
                        </a:rPr>
                        <a:t>355</a:t>
                      </a:r>
                    </a:p>
                  </a:txBody>
                  <a:tcPr marL="9525" marR="9525" marT="9525" marB="0" anchor="ctr"/>
                </a:tc>
                <a:tc>
                  <a:txBody>
                    <a:bodyPr/>
                    <a:lstStyle/>
                    <a:p>
                      <a:pPr algn="ctr" fontAlgn="b"/>
                      <a:r>
                        <a:rPr lang="en-ZA" sz="1100" b="1" i="0" u="none" strike="noStrike" dirty="0">
                          <a:solidFill>
                            <a:srgbClr val="000000"/>
                          </a:solidFill>
                          <a:effectLst/>
                          <a:latin typeface="Calibri"/>
                        </a:rPr>
                        <a:t>5 784</a:t>
                      </a:r>
                    </a:p>
                  </a:txBody>
                  <a:tcPr marL="9525" marR="9525" marT="9525" marB="0" anchor="ctr"/>
                </a:tc>
                <a:extLst>
                  <a:ext uri="{0D108BD9-81ED-4DB2-BD59-A6C34878D82A}">
                    <a16:rowId xmlns:a16="http://schemas.microsoft.com/office/drawing/2014/main" xmlns="" val="10007"/>
                  </a:ext>
                </a:extLst>
              </a:tr>
              <a:tr h="377503">
                <a:tc>
                  <a:txBody>
                    <a:bodyPr/>
                    <a:lstStyle/>
                    <a:p>
                      <a:pPr algn="ctr" fontAlgn="ctr"/>
                      <a:r>
                        <a:rPr lang="en-ZA" sz="1100" b="1" i="0" u="none" strike="noStrike">
                          <a:solidFill>
                            <a:srgbClr val="000000"/>
                          </a:solidFill>
                          <a:effectLst/>
                          <a:latin typeface="Calibri"/>
                        </a:rPr>
                        <a:t>Northern Cape</a:t>
                      </a:r>
                    </a:p>
                  </a:txBody>
                  <a:tcPr marL="85725" marR="9525" marT="9525" marB="0" anchor="ctr"/>
                </a:tc>
                <a:tc>
                  <a:txBody>
                    <a:bodyPr/>
                    <a:lstStyle/>
                    <a:p>
                      <a:pPr algn="ctr" fontAlgn="ctr"/>
                      <a:r>
                        <a:rPr lang="en-ZA" sz="1100" b="1" i="0" u="none" strike="noStrike">
                          <a:solidFill>
                            <a:srgbClr val="000000"/>
                          </a:solidFill>
                          <a:effectLst/>
                          <a:latin typeface="Arial"/>
                        </a:rPr>
                        <a:t>5 405</a:t>
                      </a:r>
                    </a:p>
                  </a:txBody>
                  <a:tcPr marL="9525" marR="9525" marT="9525" marB="0" anchor="ctr"/>
                </a:tc>
                <a:tc>
                  <a:txBody>
                    <a:bodyPr/>
                    <a:lstStyle/>
                    <a:p>
                      <a:pPr algn="ctr" fontAlgn="ctr"/>
                      <a:r>
                        <a:rPr lang="en-ZA" sz="1100" b="1" i="0" u="none" strike="noStrike" dirty="0">
                          <a:solidFill>
                            <a:srgbClr val="000000"/>
                          </a:solidFill>
                          <a:effectLst/>
                          <a:latin typeface="Arial"/>
                        </a:rPr>
                        <a:t>712</a:t>
                      </a:r>
                    </a:p>
                  </a:txBody>
                  <a:tcPr marL="9525" marR="9525" marT="9525" marB="0" anchor="ctr"/>
                </a:tc>
                <a:tc>
                  <a:txBody>
                    <a:bodyPr/>
                    <a:lstStyle/>
                    <a:p>
                      <a:pPr algn="ctr" fontAlgn="ctr"/>
                      <a:r>
                        <a:rPr lang="en-ZA" sz="1100" b="1" i="0" u="none" strike="noStrike">
                          <a:solidFill>
                            <a:srgbClr val="000000"/>
                          </a:solidFill>
                          <a:effectLst/>
                          <a:latin typeface="Arial"/>
                        </a:rPr>
                        <a:t>1 031</a:t>
                      </a:r>
                    </a:p>
                  </a:txBody>
                  <a:tcPr marL="9525" marR="9525" marT="9525" marB="0" anchor="ctr"/>
                </a:tc>
                <a:tc>
                  <a:txBody>
                    <a:bodyPr/>
                    <a:lstStyle/>
                    <a:p>
                      <a:pPr algn="ctr" fontAlgn="ctr"/>
                      <a:r>
                        <a:rPr lang="en-ZA" sz="1100" b="1" i="0" u="none" strike="noStrike">
                          <a:solidFill>
                            <a:srgbClr val="000000"/>
                          </a:solidFill>
                          <a:effectLst/>
                          <a:latin typeface="Arial"/>
                        </a:rPr>
                        <a:t>730</a:t>
                      </a:r>
                    </a:p>
                  </a:txBody>
                  <a:tcPr marL="9525" marR="9525" marT="9525" marB="0" anchor="ctr"/>
                </a:tc>
                <a:tc>
                  <a:txBody>
                    <a:bodyPr/>
                    <a:lstStyle/>
                    <a:p>
                      <a:pPr algn="ctr" fontAlgn="b"/>
                      <a:r>
                        <a:rPr lang="en-ZA" sz="1100" b="1" i="0" u="none" strike="noStrike" dirty="0">
                          <a:solidFill>
                            <a:srgbClr val="000000"/>
                          </a:solidFill>
                          <a:effectLst/>
                          <a:latin typeface="Calibri"/>
                        </a:rPr>
                        <a:t>7 878</a:t>
                      </a:r>
                    </a:p>
                  </a:txBody>
                  <a:tcPr marL="9525" marR="9525" marT="9525" marB="0" anchor="ctr"/>
                </a:tc>
                <a:extLst>
                  <a:ext uri="{0D108BD9-81ED-4DB2-BD59-A6C34878D82A}">
                    <a16:rowId xmlns:a16="http://schemas.microsoft.com/office/drawing/2014/main" xmlns="" val="10008"/>
                  </a:ext>
                </a:extLst>
              </a:tr>
              <a:tr h="377503">
                <a:tc>
                  <a:txBody>
                    <a:bodyPr/>
                    <a:lstStyle/>
                    <a:p>
                      <a:pPr algn="ctr" fontAlgn="ctr"/>
                      <a:r>
                        <a:rPr lang="en-ZA" sz="1100" b="1" i="0" u="none" strike="noStrike">
                          <a:solidFill>
                            <a:srgbClr val="000000"/>
                          </a:solidFill>
                          <a:effectLst/>
                          <a:latin typeface="Calibri"/>
                        </a:rPr>
                        <a:t>Western Cape</a:t>
                      </a:r>
                    </a:p>
                  </a:txBody>
                  <a:tcPr marL="85725" marR="9525" marT="9525" marB="0" anchor="ctr"/>
                </a:tc>
                <a:tc>
                  <a:txBody>
                    <a:bodyPr/>
                    <a:lstStyle/>
                    <a:p>
                      <a:pPr algn="ctr" fontAlgn="ctr"/>
                      <a:r>
                        <a:rPr lang="en-ZA" sz="1100" b="1" i="0" u="none" strike="noStrike">
                          <a:solidFill>
                            <a:srgbClr val="000000"/>
                          </a:solidFill>
                          <a:effectLst/>
                          <a:latin typeface="Arial"/>
                        </a:rPr>
                        <a:t>8 154</a:t>
                      </a:r>
                    </a:p>
                  </a:txBody>
                  <a:tcPr marL="9525" marR="9525" marT="9525" marB="0" anchor="ctr"/>
                </a:tc>
                <a:tc>
                  <a:txBody>
                    <a:bodyPr/>
                    <a:lstStyle/>
                    <a:p>
                      <a:pPr algn="ctr" fontAlgn="ctr"/>
                      <a:r>
                        <a:rPr lang="en-ZA" sz="1100" b="1" i="0" u="none" strike="noStrike">
                          <a:solidFill>
                            <a:srgbClr val="000000"/>
                          </a:solidFill>
                          <a:effectLst/>
                          <a:latin typeface="Arial"/>
                        </a:rPr>
                        <a:t>1 297</a:t>
                      </a:r>
                    </a:p>
                  </a:txBody>
                  <a:tcPr marL="9525" marR="9525" marT="9525" marB="0" anchor="ctr"/>
                </a:tc>
                <a:tc>
                  <a:txBody>
                    <a:bodyPr/>
                    <a:lstStyle/>
                    <a:p>
                      <a:pPr algn="ctr" fontAlgn="ctr"/>
                      <a:r>
                        <a:rPr lang="en-ZA" sz="1100" b="1" i="0" u="none" strike="noStrike">
                          <a:solidFill>
                            <a:srgbClr val="000000"/>
                          </a:solidFill>
                          <a:effectLst/>
                          <a:latin typeface="Arial"/>
                        </a:rPr>
                        <a:t>2 143</a:t>
                      </a:r>
                    </a:p>
                  </a:txBody>
                  <a:tcPr marL="9525" marR="9525" marT="9525" marB="0" anchor="ctr"/>
                </a:tc>
                <a:tc>
                  <a:txBody>
                    <a:bodyPr/>
                    <a:lstStyle/>
                    <a:p>
                      <a:pPr algn="ctr" fontAlgn="ctr"/>
                      <a:r>
                        <a:rPr lang="en-ZA" sz="1100" b="1" i="0" u="none" strike="noStrike" dirty="0">
                          <a:solidFill>
                            <a:srgbClr val="000000"/>
                          </a:solidFill>
                          <a:effectLst/>
                          <a:latin typeface="Arial"/>
                        </a:rPr>
                        <a:t>1 192</a:t>
                      </a:r>
                    </a:p>
                  </a:txBody>
                  <a:tcPr marL="9525" marR="9525" marT="9525" marB="0" anchor="ctr"/>
                </a:tc>
                <a:tc>
                  <a:txBody>
                    <a:bodyPr/>
                    <a:lstStyle/>
                    <a:p>
                      <a:pPr algn="ctr" fontAlgn="b"/>
                      <a:r>
                        <a:rPr lang="en-ZA" sz="1100" b="1" i="0" u="none" strike="noStrike" dirty="0">
                          <a:solidFill>
                            <a:srgbClr val="000000"/>
                          </a:solidFill>
                          <a:effectLst/>
                          <a:latin typeface="Calibri"/>
                        </a:rPr>
                        <a:t>12 786</a:t>
                      </a:r>
                    </a:p>
                  </a:txBody>
                  <a:tcPr marL="9525" marR="9525" marT="9525" marB="0" anchor="ctr"/>
                </a:tc>
                <a:extLst>
                  <a:ext uri="{0D108BD9-81ED-4DB2-BD59-A6C34878D82A}">
                    <a16:rowId xmlns:a16="http://schemas.microsoft.com/office/drawing/2014/main" xmlns="" val="10009"/>
                  </a:ext>
                </a:extLst>
              </a:tr>
              <a:tr h="377503">
                <a:tc>
                  <a:txBody>
                    <a:bodyPr/>
                    <a:lstStyle/>
                    <a:p>
                      <a:pPr algn="ctr" fontAlgn="ctr"/>
                      <a:r>
                        <a:rPr lang="en-ZA" sz="1100" b="1" i="0" u="none" strike="noStrike" dirty="0" smtClean="0">
                          <a:solidFill>
                            <a:srgbClr val="000000"/>
                          </a:solidFill>
                          <a:effectLst/>
                          <a:latin typeface="Calibri"/>
                        </a:rPr>
                        <a:t>Online</a:t>
                      </a:r>
                      <a:endParaRPr lang="en-ZA" sz="1100" b="1" i="0" u="none" strike="noStrike" dirty="0">
                        <a:solidFill>
                          <a:srgbClr val="000000"/>
                        </a:solidFill>
                        <a:effectLst/>
                        <a:latin typeface="Calibri"/>
                      </a:endParaRPr>
                    </a:p>
                  </a:txBody>
                  <a:tcPr marL="85725" marR="9525" marT="9525" marB="0" anchor="ctr"/>
                </a:tc>
                <a:tc>
                  <a:txBody>
                    <a:bodyPr/>
                    <a:lstStyle/>
                    <a:p>
                      <a:pPr algn="ctr" fontAlgn="ctr"/>
                      <a:r>
                        <a:rPr lang="en-ZA" sz="1100" b="1" i="0" u="none" strike="noStrike" dirty="0">
                          <a:solidFill>
                            <a:srgbClr val="000000"/>
                          </a:solidFill>
                          <a:effectLst/>
                          <a:latin typeface="Arial"/>
                        </a:rPr>
                        <a:t>4 </a:t>
                      </a:r>
                      <a:r>
                        <a:rPr lang="en-ZA" sz="1100" b="1" i="0" u="none" strike="noStrike" dirty="0" smtClean="0">
                          <a:solidFill>
                            <a:srgbClr val="000000"/>
                          </a:solidFill>
                          <a:effectLst/>
                          <a:latin typeface="Arial"/>
                        </a:rPr>
                        <a:t>647</a:t>
                      </a:r>
                      <a:endParaRPr lang="en-ZA" sz="1100" b="1" i="0" u="none" strike="noStrike" dirty="0">
                        <a:solidFill>
                          <a:srgbClr val="000000"/>
                        </a:solidFill>
                        <a:effectLst/>
                        <a:latin typeface="Arial"/>
                      </a:endParaRPr>
                    </a:p>
                  </a:txBody>
                  <a:tcPr marL="9525" marR="9525" marT="9525" marB="0" anchor="ctr"/>
                </a:tc>
                <a:tc>
                  <a:txBody>
                    <a:bodyPr/>
                    <a:lstStyle/>
                    <a:p>
                      <a:pPr algn="ctr" fontAlgn="ctr"/>
                      <a:r>
                        <a:rPr lang="en-ZA" sz="1100" b="1" i="0" u="none" strike="noStrike">
                          <a:solidFill>
                            <a:srgbClr val="000000"/>
                          </a:solidFill>
                          <a:effectLst/>
                          <a:latin typeface="Arial"/>
                        </a:rPr>
                        <a:t>872</a:t>
                      </a:r>
                    </a:p>
                  </a:txBody>
                  <a:tcPr marL="9525" marR="9525" marT="9525" marB="0" anchor="ctr"/>
                </a:tc>
                <a:tc>
                  <a:txBody>
                    <a:bodyPr/>
                    <a:lstStyle/>
                    <a:p>
                      <a:pPr algn="ctr" fontAlgn="ctr"/>
                      <a:r>
                        <a:rPr lang="en-ZA" sz="1100" b="1" i="0" u="none" strike="noStrike">
                          <a:solidFill>
                            <a:srgbClr val="000000"/>
                          </a:solidFill>
                          <a:effectLst/>
                          <a:latin typeface="Arial"/>
                        </a:rPr>
                        <a:t>5 231</a:t>
                      </a:r>
                    </a:p>
                  </a:txBody>
                  <a:tcPr marL="9525" marR="9525" marT="9525" marB="0" anchor="ctr"/>
                </a:tc>
                <a:tc>
                  <a:txBody>
                    <a:bodyPr/>
                    <a:lstStyle/>
                    <a:p>
                      <a:pPr algn="ctr" fontAlgn="ctr"/>
                      <a:r>
                        <a:rPr lang="en-ZA" sz="1100" b="1" i="0" u="none" strike="noStrike">
                          <a:solidFill>
                            <a:srgbClr val="000000"/>
                          </a:solidFill>
                          <a:effectLst/>
                          <a:latin typeface="Arial"/>
                        </a:rPr>
                        <a:t>38</a:t>
                      </a:r>
                    </a:p>
                  </a:txBody>
                  <a:tcPr marL="9525" marR="9525" marT="9525" marB="0" anchor="ctr"/>
                </a:tc>
                <a:tc>
                  <a:txBody>
                    <a:bodyPr/>
                    <a:lstStyle/>
                    <a:p>
                      <a:pPr algn="ctr" fontAlgn="b"/>
                      <a:r>
                        <a:rPr lang="en-ZA" sz="1100" b="1" i="0" u="none" strike="noStrike" dirty="0">
                          <a:solidFill>
                            <a:srgbClr val="000000"/>
                          </a:solidFill>
                          <a:effectLst/>
                          <a:latin typeface="Calibri"/>
                        </a:rPr>
                        <a:t>10 </a:t>
                      </a:r>
                      <a:r>
                        <a:rPr lang="en-ZA" sz="1100" b="1" i="0" u="none" strike="noStrike" dirty="0" smtClean="0">
                          <a:solidFill>
                            <a:srgbClr val="000000"/>
                          </a:solidFill>
                          <a:effectLst/>
                          <a:latin typeface="Calibri"/>
                        </a:rPr>
                        <a:t>788</a:t>
                      </a:r>
                      <a:endParaRPr lang="en-ZA"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0"/>
                  </a:ext>
                </a:extLst>
              </a:tr>
              <a:tr h="377503">
                <a:tc>
                  <a:txBody>
                    <a:bodyPr/>
                    <a:lstStyle/>
                    <a:p>
                      <a:pPr algn="ctr" fontAlgn="ctr"/>
                      <a:r>
                        <a:rPr lang="en-ZA" sz="1100" b="1" i="0" u="none" strike="noStrike" dirty="0">
                          <a:solidFill>
                            <a:srgbClr val="000000"/>
                          </a:solidFill>
                          <a:effectLst/>
                          <a:latin typeface="Calibri"/>
                        </a:rPr>
                        <a:t>Total</a:t>
                      </a:r>
                    </a:p>
                  </a:txBody>
                  <a:tcPr marL="85725" marR="9525" marT="9525" marB="0" anchor="ctr">
                    <a:solidFill>
                      <a:schemeClr val="accent1">
                        <a:lumMod val="60000"/>
                        <a:lumOff val="40000"/>
                      </a:schemeClr>
                    </a:solidFill>
                  </a:tcPr>
                </a:tc>
                <a:tc>
                  <a:txBody>
                    <a:bodyPr/>
                    <a:lstStyle/>
                    <a:p>
                      <a:pPr algn="ctr" fontAlgn="ctr"/>
                      <a:r>
                        <a:rPr lang="en-ZA" sz="1100" b="1" i="0" u="none" strike="noStrike" dirty="0">
                          <a:solidFill>
                            <a:srgbClr val="000000"/>
                          </a:solidFill>
                          <a:effectLst/>
                          <a:latin typeface="Arial"/>
                        </a:rPr>
                        <a:t>80 245</a:t>
                      </a:r>
                    </a:p>
                  </a:txBody>
                  <a:tcPr marL="9525" marR="9525" marT="9525" marB="0" anchor="ctr">
                    <a:solidFill>
                      <a:schemeClr val="accent1">
                        <a:lumMod val="60000"/>
                        <a:lumOff val="40000"/>
                      </a:schemeClr>
                    </a:solidFill>
                  </a:tcPr>
                </a:tc>
                <a:tc>
                  <a:txBody>
                    <a:bodyPr/>
                    <a:lstStyle/>
                    <a:p>
                      <a:pPr algn="ctr" fontAlgn="ctr"/>
                      <a:r>
                        <a:rPr lang="en-ZA" sz="1100" b="1" i="0" u="none" strike="noStrike" dirty="0">
                          <a:solidFill>
                            <a:srgbClr val="000000"/>
                          </a:solidFill>
                          <a:effectLst/>
                          <a:latin typeface="Arial"/>
                        </a:rPr>
                        <a:t>12 613</a:t>
                      </a:r>
                    </a:p>
                  </a:txBody>
                  <a:tcPr marL="9525" marR="9525" marT="9525" marB="0" anchor="ctr">
                    <a:solidFill>
                      <a:schemeClr val="accent1">
                        <a:lumMod val="60000"/>
                        <a:lumOff val="40000"/>
                      </a:schemeClr>
                    </a:solidFill>
                  </a:tcPr>
                </a:tc>
                <a:tc>
                  <a:txBody>
                    <a:bodyPr/>
                    <a:lstStyle/>
                    <a:p>
                      <a:pPr algn="ctr" fontAlgn="ctr"/>
                      <a:r>
                        <a:rPr lang="en-ZA" sz="1100" b="1" i="0" u="none" strike="noStrike" dirty="0">
                          <a:solidFill>
                            <a:srgbClr val="000000"/>
                          </a:solidFill>
                          <a:effectLst/>
                          <a:latin typeface="Arial"/>
                        </a:rPr>
                        <a:t>13 106</a:t>
                      </a:r>
                    </a:p>
                  </a:txBody>
                  <a:tcPr marL="9525" marR="9525" marT="9525" marB="0" anchor="ctr">
                    <a:solidFill>
                      <a:schemeClr val="accent1">
                        <a:lumMod val="60000"/>
                        <a:lumOff val="40000"/>
                      </a:schemeClr>
                    </a:solidFill>
                  </a:tcPr>
                </a:tc>
                <a:tc>
                  <a:txBody>
                    <a:bodyPr/>
                    <a:lstStyle/>
                    <a:p>
                      <a:pPr algn="ctr" fontAlgn="ctr"/>
                      <a:r>
                        <a:rPr lang="en-ZA" sz="1100" b="1" i="0" u="none" strike="noStrike" dirty="0">
                          <a:solidFill>
                            <a:srgbClr val="000000"/>
                          </a:solidFill>
                          <a:effectLst/>
                          <a:latin typeface="Arial"/>
                        </a:rPr>
                        <a:t>3 953</a:t>
                      </a:r>
                    </a:p>
                  </a:txBody>
                  <a:tcPr marL="9525" marR="9525" marT="9525" marB="0" anchor="ctr">
                    <a:solidFill>
                      <a:schemeClr val="accent1">
                        <a:lumMod val="60000"/>
                        <a:lumOff val="40000"/>
                      </a:schemeClr>
                    </a:solidFill>
                  </a:tcPr>
                </a:tc>
                <a:tc>
                  <a:txBody>
                    <a:bodyPr/>
                    <a:lstStyle/>
                    <a:p>
                      <a:pPr algn="ctr" fontAlgn="b"/>
                      <a:r>
                        <a:rPr lang="en-ZA" sz="1100" b="1" i="0" u="none" strike="noStrike" dirty="0">
                          <a:solidFill>
                            <a:srgbClr val="000000"/>
                          </a:solidFill>
                          <a:effectLst/>
                          <a:latin typeface="Calibri"/>
                        </a:rPr>
                        <a:t>109 917</a:t>
                      </a:r>
                    </a:p>
                  </a:txBody>
                  <a:tcPr marL="9525" marR="9525" marT="9525" marB="0" anchor="ctr">
                    <a:solidFill>
                      <a:schemeClr val="accent1">
                        <a:lumMod val="60000"/>
                        <a:lumOff val="40000"/>
                      </a:schemeClr>
                    </a:solidFill>
                  </a:tcPr>
                </a:tc>
                <a:extLst>
                  <a:ext uri="{0D108BD9-81ED-4DB2-BD59-A6C34878D82A}">
                    <a16:rowId xmlns:a16="http://schemas.microsoft.com/office/drawing/2014/main" xmlns="" val="10011"/>
                  </a:ext>
                </a:extLst>
              </a:tr>
            </a:tbl>
          </a:graphicData>
        </a:graphic>
      </p:graphicFrame>
      <p:sp>
        <p:nvSpPr>
          <p:cNvPr id="4" name="Content Placeholder 3"/>
          <p:cNvSpPr>
            <a:spLocks noGrp="1"/>
          </p:cNvSpPr>
          <p:nvPr>
            <p:ph sz="half" idx="2"/>
          </p:nvPr>
        </p:nvSpPr>
        <p:spPr>
          <a:xfrm>
            <a:off x="5436096" y="1412776"/>
            <a:ext cx="3250704" cy="4713387"/>
          </a:xfrm>
        </p:spPr>
        <p:txBody>
          <a:bodyPr/>
          <a:lstStyle/>
          <a:p>
            <a:pPr>
              <a:defRPr/>
            </a:pPr>
            <a:r>
              <a:rPr lang="en-ZA" sz="1600" dirty="0" smtClean="0"/>
              <a:t>73% (80 245) opportunities registered are of contract type,</a:t>
            </a:r>
          </a:p>
          <a:p>
            <a:pPr>
              <a:defRPr/>
            </a:pPr>
            <a:r>
              <a:rPr lang="en-ZA" sz="1600" dirty="0" smtClean="0"/>
              <a:t>12% (13 106) are temporary opportunities,</a:t>
            </a:r>
          </a:p>
          <a:p>
            <a:pPr>
              <a:defRPr/>
            </a:pPr>
            <a:r>
              <a:rPr lang="en-ZA" sz="1600" dirty="0" smtClean="0"/>
              <a:t>Only 12% (12 613) are permanent opportunities.</a:t>
            </a:r>
          </a:p>
          <a:p>
            <a:pPr>
              <a:defRPr/>
            </a:pPr>
            <a:r>
              <a:rPr lang="en-ZA" sz="1600" dirty="0" smtClean="0"/>
              <a:t>The remaining 3% (3 953) is classified as other</a:t>
            </a:r>
          </a:p>
          <a:p>
            <a:pPr>
              <a:defRPr/>
            </a:pPr>
            <a:endParaRPr lang="en-ZA" sz="1800" dirty="0"/>
          </a:p>
          <a:p>
            <a:pPr>
              <a:defRPr/>
            </a:pPr>
            <a:endParaRPr lang="en-ZA" sz="1800" dirty="0" smtClean="0"/>
          </a:p>
          <a:p>
            <a:pPr>
              <a:defRPr/>
            </a:pPr>
            <a:endParaRPr lang="en-ZA" sz="1800" dirty="0"/>
          </a:p>
          <a:p>
            <a:pPr>
              <a:defRPr/>
            </a:pPr>
            <a:endParaRPr lang="en-ZA" sz="1800" dirty="0" smtClean="0"/>
          </a:p>
          <a:p>
            <a:pPr>
              <a:defRPr/>
            </a:pPr>
            <a:endParaRPr lang="en-ZA" sz="1000" dirty="0"/>
          </a:p>
          <a:p>
            <a:pPr marL="0" indent="0">
              <a:buFont typeface="Arial" pitchFamily="34" charset="0"/>
              <a:buNone/>
              <a:defRPr/>
            </a:pPr>
            <a:endParaRPr lang="en-ZA" sz="1000" dirty="0" smtClean="0"/>
          </a:p>
          <a:p>
            <a:pPr marL="0" indent="0">
              <a:buFont typeface="Arial" pitchFamily="34" charset="0"/>
              <a:buNone/>
              <a:defRPr/>
            </a:pPr>
            <a:endParaRPr lang="en-ZA" sz="1000" dirty="0"/>
          </a:p>
          <a:p>
            <a:pPr marL="0" indent="0">
              <a:buFont typeface="Arial" pitchFamily="34" charset="0"/>
              <a:buNone/>
              <a:defRPr/>
            </a:pPr>
            <a:endParaRPr lang="en-ZA" sz="1000" dirty="0" smtClean="0"/>
          </a:p>
          <a:p>
            <a:pPr marL="0" indent="0">
              <a:buFont typeface="Arial" pitchFamily="34" charset="0"/>
              <a:buNone/>
              <a:defRPr/>
            </a:pPr>
            <a:r>
              <a:rPr lang="en-ZA" sz="1000" dirty="0" smtClean="0"/>
              <a:t>Note</a:t>
            </a:r>
            <a:r>
              <a:rPr lang="en-ZA" sz="1000" dirty="0"/>
              <a:t>. Other: Refers to  employment opportunity with very short term duration of less than a week, may also includes short term training, which are not part of internships and </a:t>
            </a:r>
            <a:r>
              <a:rPr lang="en-ZA" sz="1000" dirty="0" err="1"/>
              <a:t>learnerships</a:t>
            </a:r>
            <a:endParaRPr lang="en-ZA" sz="1000" dirty="0"/>
          </a:p>
          <a:p>
            <a:pPr>
              <a:defRPr/>
            </a:pPr>
            <a:endParaRPr lang="en-ZA" sz="1000" dirty="0"/>
          </a:p>
        </p:txBody>
      </p:sp>
      <p:sp>
        <p:nvSpPr>
          <p:cNvPr id="3" name="Slide Number Placeholder 2"/>
          <p:cNvSpPr>
            <a:spLocks noGrp="1"/>
          </p:cNvSpPr>
          <p:nvPr>
            <p:ph type="sldNum" sz="quarter" idx="12"/>
          </p:nvPr>
        </p:nvSpPr>
        <p:spPr/>
        <p:txBody>
          <a:bodyPr/>
          <a:lstStyle/>
          <a:p>
            <a:pPr>
              <a:defRPr/>
            </a:pPr>
            <a:fld id="{B57A7A15-FAE7-49E2-908D-FB5D78A7FA53}" type="slidenum">
              <a:rPr lang="en-US" smtClean="0"/>
              <a:pPr>
                <a:defRPr/>
              </a:pPr>
              <a:t>74</a:t>
            </a:fld>
            <a:endParaRPr lang="en-US" dirty="0"/>
          </a:p>
        </p:txBody>
      </p:sp>
    </p:spTree>
    <p:extLst>
      <p:ext uri="{BB962C8B-B14F-4D97-AF65-F5344CB8AC3E}">
        <p14:creationId xmlns:p14="http://schemas.microsoft.com/office/powerpoint/2010/main" xmlns="" val="16079080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xfrm>
            <a:off x="467544" y="332656"/>
            <a:ext cx="8229600" cy="708025"/>
          </a:xfrm>
        </p:spPr>
        <p:txBody>
          <a:bodyPr>
            <a:spAutoFit/>
          </a:bodyPr>
          <a:lstStyle/>
          <a:p>
            <a:pPr eaLnBrk="1" hangingPunct="1"/>
            <a:r>
              <a:rPr lang="en-US" altLang="en-US" sz="2000" b="1" dirty="0" smtClean="0">
                <a:solidFill>
                  <a:srgbClr val="000000"/>
                </a:solidFill>
              </a:rPr>
              <a:t>	IMPACT ANALYSIS PER INDICATOR: WORK SEEKERS PROVIDED WITH EMPLOYMENT COUNSELING</a:t>
            </a:r>
            <a:endParaRPr lang="en-ZA" altLang="en-US" sz="2000" b="1" dirty="0" smtClean="0">
              <a:solidFill>
                <a:srgbClr val="000000"/>
              </a:solidFill>
            </a:endParaRPr>
          </a:p>
        </p:txBody>
      </p:sp>
      <p:graphicFrame>
        <p:nvGraphicFramePr>
          <p:cNvPr id="43118" name="Group 110"/>
          <p:cNvGraphicFramePr>
            <a:graphicFrameLocks noGrp="1"/>
          </p:cNvGraphicFramePr>
          <p:nvPr>
            <p:ph idx="1"/>
            <p:extLst>
              <p:ext uri="{D42A27DB-BD31-4B8C-83A1-F6EECF244321}">
                <p14:modId xmlns:p14="http://schemas.microsoft.com/office/powerpoint/2010/main" xmlns="" val="677407127"/>
              </p:ext>
            </p:extLst>
          </p:nvPr>
        </p:nvGraphicFramePr>
        <p:xfrm>
          <a:off x="179512" y="1160463"/>
          <a:ext cx="8784975" cy="2271712"/>
        </p:xfrm>
        <a:graphic>
          <a:graphicData uri="http://schemas.openxmlformats.org/drawingml/2006/table">
            <a:tbl>
              <a:tblPr/>
              <a:tblGrid>
                <a:gridCol w="3230321">
                  <a:extLst>
                    <a:ext uri="{9D8B030D-6E8A-4147-A177-3AD203B41FA5}">
                      <a16:colId xmlns:a16="http://schemas.microsoft.com/office/drawing/2014/main" xmlns="" val="20000"/>
                    </a:ext>
                  </a:extLst>
                </a:gridCol>
                <a:gridCol w="2323451">
                  <a:extLst>
                    <a:ext uri="{9D8B030D-6E8A-4147-A177-3AD203B41FA5}">
                      <a16:colId xmlns:a16="http://schemas.microsoft.com/office/drawing/2014/main" xmlns="" val="20001"/>
                    </a:ext>
                  </a:extLst>
                </a:gridCol>
                <a:gridCol w="3231203">
                  <a:extLst>
                    <a:ext uri="{9D8B030D-6E8A-4147-A177-3AD203B41FA5}">
                      <a16:colId xmlns:a16="http://schemas.microsoft.com/office/drawing/2014/main" xmlns="" val="20002"/>
                    </a:ext>
                  </a:extLst>
                </a:gridCol>
              </a:tblGrid>
              <a:tr h="654188">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mn-lt"/>
                          <a:ea typeface="ＭＳ Ｐゴシック" pitchFamily="34" charset="-128"/>
                        </a:rPr>
                        <a:t>OUTCOME 4: </a:t>
                      </a:r>
                      <a:r>
                        <a:rPr kumimoji="0" lang="en-GB" sz="1400" b="1" i="0" u="none" strike="noStrike" cap="none" normalizeH="0" baseline="0" dirty="0" smtClean="0">
                          <a:ln>
                            <a:noFill/>
                          </a:ln>
                          <a:solidFill>
                            <a:schemeClr val="bg1"/>
                          </a:solidFill>
                          <a:effectLst/>
                          <a:latin typeface="+mn-lt"/>
                          <a:ea typeface="Times New Roman" pitchFamily="18" charset="0"/>
                          <a:cs typeface="Calibri" pitchFamily="34" charset="0"/>
                        </a:rPr>
                        <a:t>Improve the quality and accessibility of labour market services to contribute to </a:t>
                      </a:r>
                      <a:r>
                        <a:rPr kumimoji="0" lang="en-GB" sz="1400" b="1" i="0" u="sng" strike="noStrike" cap="none" normalizeH="0" baseline="0" dirty="0" smtClean="0">
                          <a:ln>
                            <a:noFill/>
                          </a:ln>
                          <a:solidFill>
                            <a:schemeClr val="bg1"/>
                          </a:solidFill>
                          <a:effectLst/>
                          <a:latin typeface="+mn-lt"/>
                          <a:ea typeface="Times New Roman" pitchFamily="18" charset="0"/>
                          <a:cs typeface="Calibri" pitchFamily="34" charset="0"/>
                        </a:rPr>
                        <a:t>decent employment through inclusive economic growth</a:t>
                      </a:r>
                      <a:endParaRPr kumimoji="0" lang="en-ZA" sz="14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61933">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34" charset="-128"/>
                        </a:rPr>
                        <a:t>DoL Strategic Objective 1: Contribution to decent employment creation</a:t>
                      </a:r>
                      <a:endParaRPr kumimoji="0" lang="en-ZA" sz="1400" b="1" i="0" u="none" strike="noStrike" cap="none" normalizeH="0" baseline="0" dirty="0" smtClean="0">
                        <a:ln>
                          <a:noFill/>
                        </a:ln>
                        <a:solidFill>
                          <a:srgbClr val="FFFFFF"/>
                        </a:solidFill>
                        <a:effectLst/>
                        <a:latin typeface="+mn-lt"/>
                        <a:ea typeface="Calibri" pitchFamily="34" charset="0"/>
                        <a:cs typeface="Times New Roman" pitchFamily="18" charset="0"/>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6183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KEY PERFORMANCE INDICATORS</a:t>
                      </a:r>
                      <a:endParaRPr kumimoji="0" lang="en-ZA" sz="1400" b="1" i="0" u="none" strike="noStrike" cap="none" normalizeH="0" baseline="0" dirty="0" smtClean="0">
                        <a:ln>
                          <a:noFill/>
                        </a:ln>
                        <a:solidFill>
                          <a:schemeClr val="bg1"/>
                        </a:solidFill>
                        <a:effectLst/>
                        <a:latin typeface="+mn-lt"/>
                        <a:ea typeface="ＭＳ Ｐゴシック" pitchFamily="34" charset="-128"/>
                        <a:cs typeface="Times New Roman" pitchFamily="18" charset="0"/>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ANNUAL  TARGETS</a:t>
                      </a:r>
                      <a:endParaRPr kumimoji="0" lang="en-ZA"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cs typeface="Times New Roman" pitchFamily="18" charset="0"/>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PROGRESS</a:t>
                      </a:r>
                      <a:endParaRPr kumimoji="0" lang="en-ZA" sz="1400" b="1" i="0" u="none" strike="noStrike" cap="none" normalizeH="0" baseline="0" dirty="0" smtClean="0">
                        <a:ln>
                          <a:noFill/>
                        </a:ln>
                        <a:solidFill>
                          <a:schemeClr val="bg1"/>
                        </a:solidFill>
                        <a:effectLst>
                          <a:outerShdw blurRad="38100" dist="38100" dir="2700000" algn="tl">
                            <a:srgbClr val="000000"/>
                          </a:outerShdw>
                        </a:effectLst>
                        <a:latin typeface="+mn-lt"/>
                        <a:ea typeface="Calibri" pitchFamily="34" charset="0"/>
                        <a:cs typeface="Times New Roman" pitchFamily="18" charset="0"/>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xmlns="" val="10002"/>
                  </a:ext>
                </a:extLst>
              </a:tr>
              <a:tr h="993759">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lang="en-US" sz="1400" kern="1200" dirty="0" smtClean="0">
                          <a:solidFill>
                            <a:schemeClr val="tx1"/>
                          </a:solidFill>
                          <a:effectLst/>
                          <a:latin typeface="+mn-lt"/>
                          <a:ea typeface="+mn-ea"/>
                          <a:cs typeface="+mn-cs"/>
                        </a:rPr>
                        <a:t>3.1.</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Number of registered work-seekers provided with employment counseling per year</a:t>
                      </a:r>
                      <a:endParaRPr kumimoji="0" lang="en-US" sz="1400" b="1" i="0" u="none" strike="noStrike" cap="none" normalizeH="0" baseline="0" dirty="0" smtClean="0">
                        <a:ln>
                          <a:noFill/>
                        </a:ln>
                        <a:solidFill>
                          <a:schemeClr val="tx1"/>
                        </a:solidFill>
                        <a:effectLst/>
                        <a:latin typeface="+mn-lt"/>
                        <a:ea typeface="ＭＳ Ｐゴシック" pitchFamily="34" charset="-128"/>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1400" b="1" i="0" u="none" strike="noStrike" dirty="0" smtClean="0">
                          <a:effectLst/>
                          <a:latin typeface="+mn-lt"/>
                        </a:rPr>
                        <a:t> </a:t>
                      </a:r>
                      <a:r>
                        <a:rPr lang="en-ZA" sz="1400" b="1" i="0" u="none" strike="noStrike" baseline="0" dirty="0" smtClean="0">
                          <a:effectLst/>
                          <a:latin typeface="+mn-lt"/>
                        </a:rPr>
                        <a:t> </a:t>
                      </a:r>
                      <a:r>
                        <a:rPr lang="en-ZA" sz="1400" b="1" i="0" u="none" strike="noStrike" baseline="0" dirty="0" smtClean="0">
                          <a:solidFill>
                            <a:schemeClr val="tx1"/>
                          </a:solidFill>
                          <a:effectLst/>
                          <a:latin typeface="+mn-lt"/>
                        </a:rPr>
                        <a:t>140 000 </a:t>
                      </a:r>
                      <a:r>
                        <a:rPr kumimoji="0" lang="en-US" sz="1400" b="0" i="0" u="none" strike="noStrike" cap="none" normalizeH="0" baseline="0" dirty="0" smtClean="0">
                          <a:ln>
                            <a:noFill/>
                          </a:ln>
                          <a:solidFill>
                            <a:schemeClr val="tx1"/>
                          </a:solidFill>
                          <a:effectLst/>
                          <a:latin typeface="+mn-lt"/>
                          <a:ea typeface="Times New Roman" pitchFamily="18" charset="0"/>
                          <a:cs typeface="Calibri" pitchFamily="34" charset="0"/>
                        </a:rPr>
                        <a:t>work-seekers provided with employment counseling </a:t>
                      </a:r>
                      <a:endParaRPr kumimoji="0" lang="en-ZA" sz="1400" b="0" i="0" u="none" strike="noStrike" cap="none" normalizeH="0" baseline="0" dirty="0" smtClean="0">
                        <a:ln>
                          <a:noFill/>
                        </a:ln>
                        <a:solidFill>
                          <a:schemeClr val="tx1"/>
                        </a:solidFill>
                        <a:effectLst/>
                        <a:latin typeface="+mn-lt"/>
                        <a:ea typeface="Times New Roman" pitchFamily="18" charset="0"/>
                        <a:cs typeface="Calibri" pitchFamily="34" charset="0"/>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1400" b="1" i="0" u="none" strike="noStrike" dirty="0" smtClean="0">
                          <a:solidFill>
                            <a:srgbClr val="00823B"/>
                          </a:solidFill>
                          <a:effectLst/>
                          <a:latin typeface="+mn-lt"/>
                        </a:rPr>
                        <a:t>ACHIEVED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mn-lt"/>
                          <a:ea typeface="Calibri" pitchFamily="34" charset="0"/>
                          <a:cs typeface="Arial" pitchFamily="34" charset="0"/>
                        </a:rPr>
                        <a:t> </a:t>
                      </a:r>
                      <a:r>
                        <a:rPr kumimoji="0" lang="en-US" sz="1400" b="1" i="0" u="none" strike="noStrike" cap="none" normalizeH="0" baseline="0" dirty="0" smtClean="0">
                          <a:ln>
                            <a:noFill/>
                          </a:ln>
                          <a:solidFill>
                            <a:schemeClr val="tx1"/>
                          </a:solidFill>
                          <a:effectLst/>
                          <a:latin typeface="+mn-lt"/>
                          <a:ea typeface="Calibri" pitchFamily="34" charset="0"/>
                          <a:cs typeface="Arial" pitchFamily="34" charset="0"/>
                        </a:rPr>
                        <a:t>193 573 </a:t>
                      </a:r>
                      <a:r>
                        <a:rPr kumimoji="0" lang="en-US" sz="1400" b="0" i="0" u="none" strike="noStrike" cap="none" normalizeH="0" baseline="0" dirty="0" smtClean="0">
                          <a:ln>
                            <a:noFill/>
                          </a:ln>
                          <a:solidFill>
                            <a:srgbClr val="000000"/>
                          </a:solidFill>
                          <a:effectLst/>
                          <a:latin typeface="+mn-lt"/>
                          <a:ea typeface="Calibri" pitchFamily="34" charset="0"/>
                          <a:cs typeface="Arial" pitchFamily="34" charset="0"/>
                        </a:rPr>
                        <a:t>work-seekers</a:t>
                      </a:r>
                      <a:r>
                        <a:rPr kumimoji="0" lang="en-US" sz="1400" b="1" i="0" u="none" strike="noStrike" cap="none" normalizeH="0" baseline="0" dirty="0" smtClean="0">
                          <a:ln>
                            <a:noFill/>
                          </a:ln>
                          <a:solidFill>
                            <a:srgbClr val="000000"/>
                          </a:solidFill>
                          <a:effectLst/>
                          <a:latin typeface="+mn-lt"/>
                          <a:ea typeface="Calibri" pitchFamily="34" charset="0"/>
                          <a:cs typeface="Arial" pitchFamily="34" charset="0"/>
                        </a:rPr>
                        <a:t> </a:t>
                      </a:r>
                      <a:r>
                        <a:rPr kumimoji="0" lang="en-US" sz="1400" b="0" i="0" u="none" strike="noStrike" cap="none" normalizeH="0" baseline="0" dirty="0" smtClean="0">
                          <a:ln>
                            <a:noFill/>
                          </a:ln>
                          <a:solidFill>
                            <a:srgbClr val="000000"/>
                          </a:solidFill>
                          <a:effectLst/>
                          <a:latin typeface="+mn-lt"/>
                          <a:ea typeface="Calibri" pitchFamily="34" charset="0"/>
                          <a:cs typeface="Arial" pitchFamily="34" charset="0"/>
                        </a:rPr>
                        <a:t>were provided with employment counseling with a variance of </a:t>
                      </a:r>
                      <a:r>
                        <a:rPr kumimoji="0" lang="en-US" sz="1400" b="1" i="0" u="none" strike="noStrike" cap="none" normalizeH="0" baseline="0" dirty="0" smtClean="0">
                          <a:ln>
                            <a:noFill/>
                          </a:ln>
                          <a:solidFill>
                            <a:srgbClr val="000000"/>
                          </a:solidFill>
                          <a:effectLst/>
                          <a:latin typeface="+mn-lt"/>
                          <a:ea typeface="Calibri" pitchFamily="34" charset="0"/>
                          <a:cs typeface="Arial" pitchFamily="34" charset="0"/>
                        </a:rPr>
                        <a:t>53 573</a:t>
                      </a:r>
                      <a:endParaRPr kumimoji="0" lang="en-US" sz="1400" b="1" i="0" u="none" strike="noStrike" cap="none" normalizeH="0" baseline="0" dirty="0" smtClean="0">
                        <a:ln>
                          <a:noFill/>
                        </a:ln>
                        <a:solidFill>
                          <a:srgbClr val="FF0000"/>
                        </a:solidFill>
                        <a:effectLst/>
                        <a:latin typeface="+mn-lt"/>
                        <a:ea typeface="Calibri" pitchFamily="34" charset="0"/>
                        <a:cs typeface="Arial" pitchFamily="34" charset="0"/>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xmlns="" val="10003"/>
                  </a:ext>
                </a:extLst>
              </a:tr>
            </a:tbl>
          </a:graphicData>
        </a:graphic>
      </p:graphicFrame>
      <p:graphicFrame>
        <p:nvGraphicFramePr>
          <p:cNvPr id="43117" name="Group 109"/>
          <p:cNvGraphicFramePr>
            <a:graphicFrameLocks noGrp="1"/>
          </p:cNvGraphicFramePr>
          <p:nvPr>
            <p:extLst>
              <p:ext uri="{D42A27DB-BD31-4B8C-83A1-F6EECF244321}">
                <p14:modId xmlns:p14="http://schemas.microsoft.com/office/powerpoint/2010/main" xmlns="" val="3014624048"/>
              </p:ext>
            </p:extLst>
          </p:nvPr>
        </p:nvGraphicFramePr>
        <p:xfrm>
          <a:off x="251521" y="3290888"/>
          <a:ext cx="8708329" cy="3456200"/>
        </p:xfrm>
        <a:graphic>
          <a:graphicData uri="http://schemas.openxmlformats.org/drawingml/2006/table">
            <a:tbl>
              <a:tblPr/>
              <a:tblGrid>
                <a:gridCol w="1879279">
                  <a:extLst>
                    <a:ext uri="{9D8B030D-6E8A-4147-A177-3AD203B41FA5}">
                      <a16:colId xmlns:a16="http://schemas.microsoft.com/office/drawing/2014/main" xmlns="" val="20000"/>
                    </a:ext>
                  </a:extLst>
                </a:gridCol>
                <a:gridCol w="1982508">
                  <a:extLst>
                    <a:ext uri="{9D8B030D-6E8A-4147-A177-3AD203B41FA5}">
                      <a16:colId xmlns:a16="http://schemas.microsoft.com/office/drawing/2014/main" xmlns="" val="20001"/>
                    </a:ext>
                  </a:extLst>
                </a:gridCol>
                <a:gridCol w="2437823">
                  <a:extLst>
                    <a:ext uri="{9D8B030D-6E8A-4147-A177-3AD203B41FA5}">
                      <a16:colId xmlns:a16="http://schemas.microsoft.com/office/drawing/2014/main" xmlns="" val="20002"/>
                    </a:ext>
                  </a:extLst>
                </a:gridCol>
                <a:gridCol w="2408719">
                  <a:extLst>
                    <a:ext uri="{9D8B030D-6E8A-4147-A177-3AD203B41FA5}">
                      <a16:colId xmlns:a16="http://schemas.microsoft.com/office/drawing/2014/main" xmlns="" val="20003"/>
                    </a:ext>
                  </a:extLst>
                </a:gridCol>
              </a:tblGrid>
              <a:tr h="258791">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aiandra GD" pitchFamily="34" charset="0"/>
                          <a:ea typeface="Times New Roman" pitchFamily="18" charset="0"/>
                          <a:cs typeface="MyriadPro-LightSemiCn" charset="0"/>
                        </a:rPr>
                        <a:t>Table 3: </a:t>
                      </a:r>
                      <a:r>
                        <a:rPr lang="en-US" sz="1400" b="1" u="none" kern="1200" dirty="0" smtClean="0">
                          <a:solidFill>
                            <a:schemeClr val="tx1"/>
                          </a:solidFill>
                          <a:effectLst/>
                          <a:latin typeface="+mn-lt"/>
                          <a:ea typeface="+mn-ea"/>
                          <a:cs typeface="+mn-cs"/>
                        </a:rPr>
                        <a:t>Work-seekers provided with employment counseling</a:t>
                      </a:r>
                      <a:endParaRPr kumimoji="0" lang="en-ZA" sz="1400" b="1" i="0" u="none" strike="noStrike" cap="none" normalizeH="0" baseline="0" dirty="0" smtClean="0">
                        <a:ln>
                          <a:noFill/>
                        </a:ln>
                        <a:solidFill>
                          <a:schemeClr val="tx1"/>
                        </a:solidFill>
                        <a:effectLst/>
                        <a:latin typeface="Maiandra GD" pitchFamily="34" charset="0"/>
                        <a:ea typeface="Times New Roman" pitchFamily="18" charset="0"/>
                        <a:cs typeface="Arial"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82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Prov.</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Target</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mn-lt"/>
                          <a:ea typeface="Times New Roman" pitchFamily="18" charset="0"/>
                          <a:cs typeface="Arial" pitchFamily="34" charset="0"/>
                        </a:rPr>
                        <a:t>Actual</a:t>
                      </a:r>
                      <a:endParaRPr kumimoji="0" lang="en-ZA" sz="1400" b="1" i="0" u="none" strike="noStrike" cap="none" normalizeH="0" baseline="0" dirty="0" smtClean="0">
                        <a:ln>
                          <a:noFill/>
                        </a:ln>
                        <a:solidFill>
                          <a:srgbClr val="000000"/>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Variance</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1"/>
                  </a:ext>
                </a:extLst>
              </a:tr>
              <a:tr h="182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18</a:t>
                      </a:r>
                      <a:r>
                        <a:rPr lang="en-ZA" sz="1400" b="1" baseline="0" dirty="0" smtClean="0">
                          <a:effectLst/>
                          <a:latin typeface="+mn-lt"/>
                          <a:ea typeface="Times New Roman"/>
                        </a:rPr>
                        <a:t> 960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24 688</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5 728</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82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11 670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18 189</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6 519</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82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27 700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36 694</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8 994</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82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16 040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24 032</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7 992</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82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14 580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22 984</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8 404</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82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16 040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22 406</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6 366</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82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10 210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chemeClr val="tx1"/>
                          </a:solidFill>
                          <a:effectLst/>
                          <a:latin typeface="+mn-lt"/>
                          <a:ea typeface="Times New Roman"/>
                        </a:rPr>
                        <a:t>11 579</a:t>
                      </a: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chemeClr val="tx1"/>
                          </a:solidFill>
                          <a:effectLst/>
                          <a:latin typeface="+mn-lt"/>
                          <a:ea typeface="Times New Roman"/>
                        </a:rPr>
                        <a:t>1 369</a:t>
                      </a: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82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13 130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17 448</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chemeClr val="tx1"/>
                          </a:solidFill>
                          <a:effectLst/>
                          <a:latin typeface="+mn-lt"/>
                          <a:ea typeface="Times New Roman"/>
                        </a:rPr>
                        <a:t>4 318</a:t>
                      </a: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182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11670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11 899</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chemeClr val="tx1"/>
                          </a:solidFill>
                          <a:effectLst/>
                          <a:latin typeface="+mn-lt"/>
                          <a:ea typeface="Times New Roman"/>
                        </a:rPr>
                        <a:t>229</a:t>
                      </a: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195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3 654</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chemeClr val="tx1"/>
                          </a:solidFill>
                          <a:effectLst/>
                          <a:latin typeface="+mn-lt"/>
                          <a:ea typeface="Times New Roman"/>
                        </a:rPr>
                        <a:t>3 654</a:t>
                      </a: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182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400" b="1" dirty="0" smtClean="0">
                          <a:effectLst/>
                          <a:latin typeface="+mn-lt"/>
                          <a:ea typeface="Times New Roman"/>
                        </a:rPr>
                        <a:t>140 000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400" b="1" smtClean="0">
                          <a:effectLst/>
                          <a:latin typeface="+mn-lt"/>
                          <a:ea typeface="Times New Roman"/>
                        </a:rPr>
                        <a:t>193 573</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400" b="1" dirty="0" smtClean="0">
                          <a:effectLst/>
                          <a:latin typeface="+mn-lt"/>
                          <a:ea typeface="Times New Roman"/>
                        </a:rPr>
                        <a:t>53 573</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12"/>
                  </a:ext>
                </a:extLst>
              </a:tr>
              <a:tr h="271329">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800" b="0" i="0" u="none" strike="noStrike" cap="none" normalizeH="0" baseline="0" dirty="0" smtClean="0">
                          <a:ln>
                            <a:noFill/>
                          </a:ln>
                          <a:solidFill>
                            <a:schemeClr val="tx1"/>
                          </a:solidFill>
                          <a:effectLst/>
                          <a:latin typeface="Maiandra GD" pitchFamily="34" charset="0"/>
                          <a:ea typeface="Times New Roman" pitchFamily="18" charset="0"/>
                          <a:cs typeface="Arial" pitchFamily="34" charset="0"/>
                        </a:rPr>
                        <a:t>Verification Source: </a:t>
                      </a:r>
                      <a:r>
                        <a:rPr lang="en-US" sz="800" b="0" kern="1200" dirty="0" smtClean="0">
                          <a:solidFill>
                            <a:schemeClr val="tx1"/>
                          </a:solidFill>
                          <a:effectLst/>
                          <a:latin typeface="+mn-lt"/>
                          <a:ea typeface="+mn-ea"/>
                          <a:cs typeface="+mn-cs"/>
                        </a:rPr>
                        <a:t>Employment counselling Report from ESSA, requested from April 2017 up to each end of the quarterly period.</a:t>
                      </a:r>
                      <a:endParaRPr kumimoji="0" lang="en-ZA" sz="800" b="0" i="0" u="none" strike="noStrike" cap="none" normalizeH="0" baseline="0" dirty="0" smtClean="0">
                        <a:ln>
                          <a:noFill/>
                        </a:ln>
                        <a:solidFill>
                          <a:schemeClr val="tx1"/>
                        </a:solidFill>
                        <a:effectLst/>
                        <a:latin typeface="Maiandra GD" pitchFamily="34" charset="0"/>
                        <a:ea typeface="Times New Roman" pitchFamily="18" charset="0"/>
                        <a:cs typeface="Arial" pitchFamily="34" charset="0"/>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3"/>
                  </a:ext>
                </a:extLst>
              </a:tr>
              <a:tr h="365756">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b="0" kern="1200" dirty="0" smtClean="0">
                          <a:solidFill>
                            <a:schemeClr val="tx1"/>
                          </a:solidFill>
                          <a:effectLst/>
                          <a:latin typeface="+mn-lt"/>
                          <a:ea typeface="+mn-ea"/>
                          <a:cs typeface="+mn-cs"/>
                        </a:rPr>
                        <a:t>*Online refers to registered work seekers who received counselling services and modified their profiles through kiosks, PES Bus and internet.</a:t>
                      </a:r>
                      <a:endParaRPr lang="en-ZA" sz="800" b="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800" b="0" kern="1200" dirty="0" smtClean="0">
                          <a:solidFill>
                            <a:schemeClr val="tx1"/>
                          </a:solidFill>
                          <a:effectLst/>
                          <a:latin typeface="+mn-lt"/>
                          <a:ea typeface="+mn-ea"/>
                          <a:cs typeface="+mn-cs"/>
                        </a:rPr>
                        <a:t>*PACE self service counselling Interest questionnaires not included in the report completed online  during Q1+Q2 was 587 and during Q3 the number increased to 828. During Q4 the number increased to 1 056</a:t>
                      </a:r>
                      <a:endParaRPr kumimoji="0" lang="en-ZA" sz="800" b="0" i="0" u="none" strike="noStrike" cap="none" normalizeH="0" baseline="0" dirty="0" smtClean="0">
                        <a:ln>
                          <a:noFill/>
                        </a:ln>
                        <a:solidFill>
                          <a:srgbClr val="FF0000"/>
                        </a:solidFill>
                        <a:effectLst/>
                        <a:latin typeface="Maiandra GD" pitchFamily="34" charset="0"/>
                        <a:ea typeface="Times New Roman" pitchFamily="18" charset="0"/>
                        <a:cs typeface="Arial" pitchFamily="34" charset="0"/>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algn="ctr">
                        <a:spcAft>
                          <a:spcPts val="0"/>
                        </a:spcAft>
                      </a:pPr>
                      <a:endParaRPr lang="en-ZA" sz="1200" b="1"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algn="ctr">
                        <a:spcAft>
                          <a:spcPts val="0"/>
                        </a:spcAft>
                      </a:pPr>
                      <a:endParaRPr lang="en-ZA" sz="1200" b="1"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algn="ctr">
                        <a:spcAft>
                          <a:spcPts val="0"/>
                        </a:spcAft>
                      </a:pPr>
                      <a:endParaRPr lang="en-ZA" sz="1200" b="1"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4"/>
                  </a:ext>
                </a:extLst>
              </a:tr>
            </a:tbl>
          </a:graphicData>
        </a:graphic>
      </p:graphicFrame>
      <p:sp>
        <p:nvSpPr>
          <p:cNvPr id="3" name="Slide Number Placeholder 2"/>
          <p:cNvSpPr>
            <a:spLocks noGrp="1"/>
          </p:cNvSpPr>
          <p:nvPr>
            <p:ph type="sldNum" sz="quarter" idx="12"/>
          </p:nvPr>
        </p:nvSpPr>
        <p:spPr/>
        <p:txBody>
          <a:bodyPr/>
          <a:lstStyle/>
          <a:p>
            <a:pPr>
              <a:defRPr/>
            </a:pPr>
            <a:fld id="{416AF1B2-E7A4-446A-84DC-90AA83BA6A19}" type="slidenum">
              <a:rPr lang="en-US" smtClean="0"/>
              <a:pPr>
                <a:defRPr/>
              </a:pPr>
              <a:t>75</a:t>
            </a:fld>
            <a:endParaRPr lang="en-US" dirty="0"/>
          </a:p>
        </p:txBody>
      </p:sp>
    </p:spTree>
    <p:extLst>
      <p:ext uri="{BB962C8B-B14F-4D97-AF65-F5344CB8AC3E}">
        <p14:creationId xmlns:p14="http://schemas.microsoft.com/office/powerpoint/2010/main" xmlns="" val="29166749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7544" y="116632"/>
            <a:ext cx="8229600" cy="1143000"/>
          </a:xfrm>
        </p:spPr>
        <p:txBody>
          <a:bodyPr/>
          <a:lstStyle/>
          <a:p>
            <a:r>
              <a:rPr lang="en-ZA" altLang="en-US" sz="2400" b="1" dirty="0" smtClean="0"/>
              <a:t>EMPLOYMENT COUNSELLING BY PROVINCE</a:t>
            </a:r>
          </a:p>
        </p:txBody>
      </p:sp>
      <p:sp>
        <p:nvSpPr>
          <p:cNvPr id="40963" name="Content Placeholder 3"/>
          <p:cNvSpPr>
            <a:spLocks noGrp="1"/>
          </p:cNvSpPr>
          <p:nvPr>
            <p:ph sz="half" idx="2"/>
          </p:nvPr>
        </p:nvSpPr>
        <p:spPr>
          <a:xfrm>
            <a:off x="5724128" y="1412776"/>
            <a:ext cx="3096344" cy="4943574"/>
          </a:xfrm>
        </p:spPr>
        <p:txBody>
          <a:bodyPr/>
          <a:lstStyle/>
          <a:p>
            <a:r>
              <a:rPr lang="en-ZA" altLang="en-US" sz="1600" dirty="0" smtClean="0"/>
              <a:t>79% (193 573 out of 246 166) registered work seekers were provided with employment counselling.</a:t>
            </a:r>
          </a:p>
          <a:p>
            <a:r>
              <a:rPr lang="en-ZA" altLang="en-US" sz="1600" dirty="0" smtClean="0"/>
              <a:t>Gauteng, KZN, Mpumalanga, Limpopo and Eastern Cape recorded significant number of counselling as compare to other provinces.</a:t>
            </a:r>
          </a:p>
          <a:p>
            <a:r>
              <a:rPr lang="en-ZA" altLang="en-US" sz="1600" dirty="0" smtClean="0"/>
              <a:t>A total of 144 921 of work seekers who received employment counselling, are young people 35 years and below (next table).</a:t>
            </a:r>
          </a:p>
          <a:p>
            <a:r>
              <a:rPr lang="en-ZA" altLang="en-US" sz="1600" dirty="0" smtClean="0"/>
              <a:t>48 6522 are adults aged 36 years and above.</a:t>
            </a:r>
          </a:p>
          <a:p>
            <a:endParaRPr lang="en-ZA" altLang="en-US" sz="1600" dirty="0" smtClean="0"/>
          </a:p>
          <a:p>
            <a:endParaRPr lang="en-ZA" altLang="en-US" sz="800" dirty="0" smtClean="0"/>
          </a:p>
          <a:p>
            <a:endParaRPr lang="en-ZA" altLang="en-US" sz="1600" dirty="0" smtClean="0"/>
          </a:p>
        </p:txBody>
      </p:sp>
      <p:graphicFrame>
        <p:nvGraphicFramePr>
          <p:cNvPr id="8" name="Content Placeholder 7"/>
          <p:cNvGraphicFramePr>
            <a:graphicFrameLocks noGrp="1"/>
          </p:cNvGraphicFramePr>
          <p:nvPr>
            <p:ph sz="half" idx="1"/>
          </p:nvPr>
        </p:nvGraphicFramePr>
        <p:xfrm>
          <a:off x="457199" y="1600200"/>
          <a:ext cx="495776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6"/>
          <p:cNvGraphicFramePr>
            <a:graphicFrameLocks/>
          </p:cNvGraphicFramePr>
          <p:nvPr>
            <p:extLst>
              <p:ext uri="{D42A27DB-BD31-4B8C-83A1-F6EECF244321}">
                <p14:modId xmlns:p14="http://schemas.microsoft.com/office/powerpoint/2010/main" xmlns="" val="3474922701"/>
              </p:ext>
            </p:extLst>
          </p:nvPr>
        </p:nvGraphicFramePr>
        <p:xfrm>
          <a:off x="374328" y="1463576"/>
          <a:ext cx="5299000" cy="501096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B57A7A15-FAE7-49E2-908D-FB5D78A7FA53}" type="slidenum">
              <a:rPr lang="en-US" smtClean="0"/>
              <a:pPr>
                <a:defRPr/>
              </a:pPr>
              <a:t>76</a:t>
            </a:fld>
            <a:endParaRPr lang="en-US" dirty="0"/>
          </a:p>
        </p:txBody>
      </p:sp>
    </p:spTree>
    <p:extLst>
      <p:ext uri="{BB962C8B-B14F-4D97-AF65-F5344CB8AC3E}">
        <p14:creationId xmlns:p14="http://schemas.microsoft.com/office/powerpoint/2010/main" xmlns="" val="31971766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307975"/>
            <a:ext cx="8229600" cy="993775"/>
          </a:xfrm>
        </p:spPr>
        <p:txBody>
          <a:bodyPr/>
          <a:lstStyle/>
          <a:p>
            <a:r>
              <a:rPr lang="en-ZA" altLang="en-US" sz="2400" b="1" dirty="0" smtClean="0"/>
              <a:t>EMPLOYMENT COUNSELLING BY AGE GROUP AND PROVINCE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4047541066"/>
              </p:ext>
            </p:extLst>
          </p:nvPr>
        </p:nvGraphicFramePr>
        <p:xfrm>
          <a:off x="179512" y="1387475"/>
          <a:ext cx="8712967" cy="5282659"/>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xmlns="" val="20000"/>
                    </a:ext>
                  </a:extLst>
                </a:gridCol>
                <a:gridCol w="758192">
                  <a:extLst>
                    <a:ext uri="{9D8B030D-6E8A-4147-A177-3AD203B41FA5}">
                      <a16:colId xmlns:a16="http://schemas.microsoft.com/office/drawing/2014/main" xmlns="" val="20001"/>
                    </a:ext>
                  </a:extLst>
                </a:gridCol>
                <a:gridCol w="847148">
                  <a:extLst>
                    <a:ext uri="{9D8B030D-6E8A-4147-A177-3AD203B41FA5}">
                      <a16:colId xmlns:a16="http://schemas.microsoft.com/office/drawing/2014/main" xmlns="" val="20002"/>
                    </a:ext>
                  </a:extLst>
                </a:gridCol>
                <a:gridCol w="787992">
                  <a:extLst>
                    <a:ext uri="{9D8B030D-6E8A-4147-A177-3AD203B41FA5}">
                      <a16:colId xmlns:a16="http://schemas.microsoft.com/office/drawing/2014/main" xmlns="" val="20003"/>
                    </a:ext>
                  </a:extLst>
                </a:gridCol>
                <a:gridCol w="580899">
                  <a:extLst>
                    <a:ext uri="{9D8B030D-6E8A-4147-A177-3AD203B41FA5}">
                      <a16:colId xmlns:a16="http://schemas.microsoft.com/office/drawing/2014/main" xmlns="" val="20004"/>
                    </a:ext>
                  </a:extLst>
                </a:gridCol>
                <a:gridCol w="899983">
                  <a:extLst>
                    <a:ext uri="{9D8B030D-6E8A-4147-A177-3AD203B41FA5}">
                      <a16:colId xmlns:a16="http://schemas.microsoft.com/office/drawing/2014/main" xmlns="" val="20005"/>
                    </a:ext>
                  </a:extLst>
                </a:gridCol>
                <a:gridCol w="597262">
                  <a:extLst>
                    <a:ext uri="{9D8B030D-6E8A-4147-A177-3AD203B41FA5}">
                      <a16:colId xmlns:a16="http://schemas.microsoft.com/office/drawing/2014/main" xmlns="" val="20006"/>
                    </a:ext>
                  </a:extLst>
                </a:gridCol>
                <a:gridCol w="875437">
                  <a:extLst>
                    <a:ext uri="{9D8B030D-6E8A-4147-A177-3AD203B41FA5}">
                      <a16:colId xmlns:a16="http://schemas.microsoft.com/office/drawing/2014/main" xmlns="" val="20007"/>
                    </a:ext>
                  </a:extLst>
                </a:gridCol>
                <a:gridCol w="466354">
                  <a:extLst>
                    <a:ext uri="{9D8B030D-6E8A-4147-A177-3AD203B41FA5}">
                      <a16:colId xmlns:a16="http://schemas.microsoft.com/office/drawing/2014/main" xmlns="" val="20008"/>
                    </a:ext>
                  </a:extLst>
                </a:gridCol>
                <a:gridCol w="809984">
                  <a:extLst>
                    <a:ext uri="{9D8B030D-6E8A-4147-A177-3AD203B41FA5}">
                      <a16:colId xmlns:a16="http://schemas.microsoft.com/office/drawing/2014/main" xmlns="" val="20009"/>
                    </a:ext>
                  </a:extLst>
                </a:gridCol>
                <a:gridCol w="523626">
                  <a:extLst>
                    <a:ext uri="{9D8B030D-6E8A-4147-A177-3AD203B41FA5}">
                      <a16:colId xmlns:a16="http://schemas.microsoft.com/office/drawing/2014/main" xmlns="" val="20010"/>
                    </a:ext>
                  </a:extLst>
                </a:gridCol>
                <a:gridCol w="629986">
                  <a:extLst>
                    <a:ext uri="{9D8B030D-6E8A-4147-A177-3AD203B41FA5}">
                      <a16:colId xmlns:a16="http://schemas.microsoft.com/office/drawing/2014/main" xmlns="" val="20011"/>
                    </a:ext>
                  </a:extLst>
                </a:gridCol>
              </a:tblGrid>
              <a:tr h="673107">
                <a:tc>
                  <a:txBody>
                    <a:bodyPr/>
                    <a:lstStyle/>
                    <a:p>
                      <a:pPr algn="ctr" fontAlgn="b"/>
                      <a:r>
                        <a:rPr lang="en-ZA" sz="1200" b="0" i="0" u="none" strike="noStrike" dirty="0">
                          <a:solidFill>
                            <a:srgbClr val="000000"/>
                          </a:solidFill>
                          <a:effectLst/>
                          <a:latin typeface="+mn-lt"/>
                        </a:rPr>
                        <a:t> </a:t>
                      </a:r>
                    </a:p>
                  </a:txBody>
                  <a:tcPr marL="9526" marR="9526" marT="9526" marB="0" anchor="ctr"/>
                </a:tc>
                <a:tc>
                  <a:txBody>
                    <a:bodyPr/>
                    <a:lstStyle/>
                    <a:p>
                      <a:pPr algn="ctr" fontAlgn="b"/>
                      <a:r>
                        <a:rPr lang="en-ZA" sz="1200" b="1" i="0" u="none" strike="noStrike" dirty="0">
                          <a:solidFill>
                            <a:srgbClr val="000000"/>
                          </a:solidFill>
                          <a:effectLst/>
                          <a:latin typeface="+mn-lt"/>
                        </a:rPr>
                        <a:t>&gt;26</a:t>
                      </a:r>
                    </a:p>
                  </a:txBody>
                  <a:tcPr marL="9526" marR="9526" marT="9526" marB="0" anchor="ctr"/>
                </a:tc>
                <a:tc>
                  <a:txBody>
                    <a:bodyPr/>
                    <a:lstStyle/>
                    <a:p>
                      <a:pPr algn="ctr" fontAlgn="b"/>
                      <a:r>
                        <a:rPr lang="en-ZA" sz="1200" b="1" i="0" u="none" strike="noStrike" dirty="0">
                          <a:solidFill>
                            <a:srgbClr val="000000"/>
                          </a:solidFill>
                          <a:effectLst/>
                          <a:latin typeface="+mn-lt"/>
                        </a:rPr>
                        <a:t>%</a:t>
                      </a:r>
                    </a:p>
                  </a:txBody>
                  <a:tcPr marL="9526" marR="9526" marT="9526" marB="0" anchor="ctr"/>
                </a:tc>
                <a:tc>
                  <a:txBody>
                    <a:bodyPr/>
                    <a:lstStyle/>
                    <a:p>
                      <a:pPr algn="ctr" fontAlgn="b"/>
                      <a:r>
                        <a:rPr lang="en-ZA" sz="1200" b="1" i="0" u="none" strike="noStrike" dirty="0">
                          <a:solidFill>
                            <a:srgbClr val="000000"/>
                          </a:solidFill>
                          <a:effectLst/>
                          <a:latin typeface="+mn-lt"/>
                        </a:rPr>
                        <a:t>26-35</a:t>
                      </a:r>
                    </a:p>
                  </a:txBody>
                  <a:tcPr marL="9526" marR="9526" marT="9526" marB="0" anchor="ctr"/>
                </a:tc>
                <a:tc>
                  <a:txBody>
                    <a:bodyPr/>
                    <a:lstStyle/>
                    <a:p>
                      <a:pPr algn="ctr" fontAlgn="b"/>
                      <a:r>
                        <a:rPr lang="en-ZA" sz="1200" b="1" i="0" u="none" strike="noStrike" dirty="0">
                          <a:solidFill>
                            <a:srgbClr val="000000"/>
                          </a:solidFill>
                          <a:effectLst/>
                          <a:latin typeface="+mn-lt"/>
                        </a:rPr>
                        <a:t>%</a:t>
                      </a:r>
                    </a:p>
                  </a:txBody>
                  <a:tcPr marL="9526" marR="9526" marT="9526" marB="0" anchor="ctr"/>
                </a:tc>
                <a:tc>
                  <a:txBody>
                    <a:bodyPr/>
                    <a:lstStyle/>
                    <a:p>
                      <a:pPr algn="ctr" fontAlgn="b"/>
                      <a:r>
                        <a:rPr lang="en-ZA" sz="1200" b="1" i="0" u="none" strike="noStrike" dirty="0">
                          <a:solidFill>
                            <a:srgbClr val="000000"/>
                          </a:solidFill>
                          <a:effectLst/>
                          <a:latin typeface="+mn-lt"/>
                        </a:rPr>
                        <a:t>36-45</a:t>
                      </a:r>
                    </a:p>
                  </a:txBody>
                  <a:tcPr marL="9526" marR="9526" marT="9526" marB="0" anchor="ctr"/>
                </a:tc>
                <a:tc>
                  <a:txBody>
                    <a:bodyPr/>
                    <a:lstStyle/>
                    <a:p>
                      <a:pPr algn="ctr" fontAlgn="b"/>
                      <a:r>
                        <a:rPr lang="en-ZA" sz="1200" b="1" i="0" u="none" strike="noStrike" dirty="0">
                          <a:solidFill>
                            <a:srgbClr val="000000"/>
                          </a:solidFill>
                          <a:effectLst/>
                          <a:latin typeface="+mn-lt"/>
                        </a:rPr>
                        <a:t>%</a:t>
                      </a:r>
                    </a:p>
                  </a:txBody>
                  <a:tcPr marL="9526" marR="9526" marT="9526" marB="0" anchor="ctr"/>
                </a:tc>
                <a:tc>
                  <a:txBody>
                    <a:bodyPr/>
                    <a:lstStyle/>
                    <a:p>
                      <a:pPr algn="ctr" fontAlgn="b"/>
                      <a:r>
                        <a:rPr lang="en-ZA" sz="1200" b="1" i="0" u="none" strike="noStrike" dirty="0">
                          <a:solidFill>
                            <a:srgbClr val="000000"/>
                          </a:solidFill>
                          <a:effectLst/>
                          <a:latin typeface="+mn-lt"/>
                        </a:rPr>
                        <a:t>46-60</a:t>
                      </a:r>
                    </a:p>
                  </a:txBody>
                  <a:tcPr marL="9526" marR="9526" marT="9526" marB="0" anchor="ctr"/>
                </a:tc>
                <a:tc>
                  <a:txBody>
                    <a:bodyPr/>
                    <a:lstStyle/>
                    <a:p>
                      <a:pPr algn="ctr" fontAlgn="b"/>
                      <a:r>
                        <a:rPr lang="en-ZA" sz="1200" b="1" i="0" u="none" strike="noStrike" dirty="0">
                          <a:solidFill>
                            <a:srgbClr val="000000"/>
                          </a:solidFill>
                          <a:effectLst/>
                          <a:latin typeface="+mn-lt"/>
                        </a:rPr>
                        <a:t>%</a:t>
                      </a:r>
                    </a:p>
                  </a:txBody>
                  <a:tcPr marL="9526" marR="9526" marT="9526" marB="0" anchor="ctr"/>
                </a:tc>
                <a:tc>
                  <a:txBody>
                    <a:bodyPr/>
                    <a:lstStyle/>
                    <a:p>
                      <a:pPr algn="ctr" fontAlgn="b"/>
                      <a:r>
                        <a:rPr lang="en-ZA" sz="1200" b="1" i="0" u="none" strike="noStrike" dirty="0">
                          <a:solidFill>
                            <a:srgbClr val="000000"/>
                          </a:solidFill>
                          <a:effectLst/>
                          <a:latin typeface="+mn-lt"/>
                        </a:rPr>
                        <a:t>61+</a:t>
                      </a:r>
                    </a:p>
                  </a:txBody>
                  <a:tcPr marL="9526" marR="9526" marT="9526" marB="0" anchor="ctr"/>
                </a:tc>
                <a:tc>
                  <a:txBody>
                    <a:bodyPr/>
                    <a:lstStyle/>
                    <a:p>
                      <a:pPr algn="ctr" fontAlgn="b"/>
                      <a:r>
                        <a:rPr lang="en-ZA" sz="1200" b="1" i="0" u="none" strike="noStrike" dirty="0">
                          <a:solidFill>
                            <a:srgbClr val="000000"/>
                          </a:solidFill>
                          <a:effectLst/>
                          <a:latin typeface="+mn-lt"/>
                        </a:rPr>
                        <a:t>%</a:t>
                      </a:r>
                    </a:p>
                  </a:txBody>
                  <a:tcPr marL="9526" marR="9526" marT="9526" marB="0" anchor="ctr"/>
                </a:tc>
                <a:tc>
                  <a:txBody>
                    <a:bodyPr/>
                    <a:lstStyle/>
                    <a:p>
                      <a:pPr algn="ctr" fontAlgn="b"/>
                      <a:r>
                        <a:rPr lang="en-ZA" sz="1200" b="1" i="0" u="none" strike="noStrike" dirty="0">
                          <a:solidFill>
                            <a:srgbClr val="000000"/>
                          </a:solidFill>
                          <a:effectLst/>
                          <a:latin typeface="+mn-lt"/>
                        </a:rPr>
                        <a:t>Total</a:t>
                      </a:r>
                    </a:p>
                  </a:txBody>
                  <a:tcPr marL="9526" marR="9526" marT="9526" marB="0" anchor="ctr"/>
                </a:tc>
                <a:extLst>
                  <a:ext uri="{0D108BD9-81ED-4DB2-BD59-A6C34878D82A}">
                    <a16:rowId xmlns:a16="http://schemas.microsoft.com/office/drawing/2014/main" xmlns="" val="10000"/>
                  </a:ext>
                </a:extLst>
              </a:tr>
              <a:tr h="504322">
                <a:tc>
                  <a:txBody>
                    <a:bodyPr/>
                    <a:lstStyle/>
                    <a:p>
                      <a:pPr algn="ctr" fontAlgn="ctr"/>
                      <a:r>
                        <a:rPr lang="en-ZA" sz="1200" b="0" i="0" u="none" strike="noStrike">
                          <a:solidFill>
                            <a:srgbClr val="000000"/>
                          </a:solidFill>
                          <a:effectLst/>
                          <a:latin typeface="+mn-lt"/>
                        </a:rPr>
                        <a:t>Eastern Cape</a:t>
                      </a:r>
                    </a:p>
                  </a:txBody>
                  <a:tcPr marL="85730" marR="9526" marT="9526" marB="0" anchor="ctr"/>
                </a:tc>
                <a:tc>
                  <a:txBody>
                    <a:bodyPr/>
                    <a:lstStyle/>
                    <a:p>
                      <a:pPr algn="ctr" fontAlgn="b"/>
                      <a:r>
                        <a:rPr lang="en-ZA" sz="1200" b="0" i="0" u="none" strike="noStrike">
                          <a:solidFill>
                            <a:srgbClr val="000000"/>
                          </a:solidFill>
                          <a:effectLst/>
                          <a:latin typeface="+mn-lt"/>
                        </a:rPr>
                        <a:t>6 407</a:t>
                      </a:r>
                    </a:p>
                  </a:txBody>
                  <a:tcPr marL="9526" marR="9526" marT="9526" marB="0" anchor="ctr"/>
                </a:tc>
                <a:tc>
                  <a:txBody>
                    <a:bodyPr/>
                    <a:lstStyle/>
                    <a:p>
                      <a:pPr algn="ctr" fontAlgn="b"/>
                      <a:r>
                        <a:rPr lang="en-ZA" sz="1200" b="0" i="0" u="none" strike="noStrike" dirty="0" smtClean="0">
                          <a:solidFill>
                            <a:srgbClr val="000000"/>
                          </a:solidFill>
                          <a:effectLst/>
                          <a:latin typeface="+mn-lt"/>
                        </a:rPr>
                        <a:t>26%</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11 051</a:t>
                      </a:r>
                    </a:p>
                  </a:txBody>
                  <a:tcPr marL="9526" marR="9526" marT="9526" marB="0" anchor="ctr"/>
                </a:tc>
                <a:tc>
                  <a:txBody>
                    <a:bodyPr/>
                    <a:lstStyle/>
                    <a:p>
                      <a:pPr algn="ctr" fontAlgn="b"/>
                      <a:r>
                        <a:rPr lang="en-ZA" sz="1200" b="0" i="0" u="none" strike="noStrike" dirty="0" smtClean="0">
                          <a:solidFill>
                            <a:srgbClr val="000000"/>
                          </a:solidFill>
                          <a:effectLst/>
                          <a:latin typeface="+mn-lt"/>
                        </a:rPr>
                        <a:t>45%</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4 885</a:t>
                      </a:r>
                    </a:p>
                  </a:txBody>
                  <a:tcPr marL="9526" marR="9526" marT="9526" marB="0" anchor="ctr"/>
                </a:tc>
                <a:tc>
                  <a:txBody>
                    <a:bodyPr/>
                    <a:lstStyle/>
                    <a:p>
                      <a:pPr algn="ctr" fontAlgn="b"/>
                      <a:r>
                        <a:rPr lang="en-ZA" sz="1200" b="0" i="0" u="none" strike="noStrike" dirty="0" smtClean="0">
                          <a:solidFill>
                            <a:srgbClr val="000000"/>
                          </a:solidFill>
                          <a:effectLst/>
                          <a:latin typeface="+mn-lt"/>
                        </a:rPr>
                        <a:t>20%</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2 202</a:t>
                      </a:r>
                    </a:p>
                  </a:txBody>
                  <a:tcPr marL="9526" marR="9526" marT="9526" marB="0" anchor="ctr"/>
                </a:tc>
                <a:tc>
                  <a:txBody>
                    <a:bodyPr/>
                    <a:lstStyle/>
                    <a:p>
                      <a:pPr algn="ctr" fontAlgn="b"/>
                      <a:r>
                        <a:rPr lang="en-ZA" sz="1200" b="0" i="0" u="none" strike="noStrike" dirty="0" smtClean="0">
                          <a:solidFill>
                            <a:srgbClr val="000000"/>
                          </a:solidFill>
                          <a:effectLst/>
                          <a:latin typeface="+mn-lt"/>
                        </a:rPr>
                        <a:t>9%</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143</a:t>
                      </a:r>
                    </a:p>
                  </a:txBody>
                  <a:tcPr marL="9526" marR="9526" marT="9526" marB="0" anchor="ctr"/>
                </a:tc>
                <a:tc>
                  <a:txBody>
                    <a:bodyPr/>
                    <a:lstStyle/>
                    <a:p>
                      <a:pPr algn="ctr" fontAlgn="b"/>
                      <a:r>
                        <a:rPr lang="en-ZA" sz="1200" b="0" i="0" u="none" strike="noStrike" dirty="0" smtClean="0">
                          <a:solidFill>
                            <a:srgbClr val="000000"/>
                          </a:solidFill>
                          <a:effectLst/>
                          <a:latin typeface="+mn-lt"/>
                        </a:rPr>
                        <a:t>1%</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a:solidFill>
                            <a:srgbClr val="000000"/>
                          </a:solidFill>
                          <a:effectLst/>
                          <a:latin typeface="+mn-lt"/>
                        </a:rPr>
                        <a:t>24 688</a:t>
                      </a:r>
                    </a:p>
                  </a:txBody>
                  <a:tcPr marL="9526" marR="9526" marT="9526" marB="0" anchor="ctr"/>
                </a:tc>
                <a:extLst>
                  <a:ext uri="{0D108BD9-81ED-4DB2-BD59-A6C34878D82A}">
                    <a16:rowId xmlns:a16="http://schemas.microsoft.com/office/drawing/2014/main" xmlns="" val="10001"/>
                  </a:ext>
                </a:extLst>
              </a:tr>
              <a:tr h="404324">
                <a:tc>
                  <a:txBody>
                    <a:bodyPr/>
                    <a:lstStyle/>
                    <a:p>
                      <a:pPr algn="ctr" fontAlgn="ctr"/>
                      <a:r>
                        <a:rPr lang="en-ZA" sz="1200" b="0" i="0" u="none" strike="noStrike">
                          <a:solidFill>
                            <a:srgbClr val="000000"/>
                          </a:solidFill>
                          <a:effectLst/>
                          <a:latin typeface="+mn-lt"/>
                        </a:rPr>
                        <a:t>Free State</a:t>
                      </a:r>
                    </a:p>
                  </a:txBody>
                  <a:tcPr marL="85730" marR="9526" marT="9526" marB="0" anchor="ctr"/>
                </a:tc>
                <a:tc>
                  <a:txBody>
                    <a:bodyPr/>
                    <a:lstStyle/>
                    <a:p>
                      <a:pPr algn="ctr" fontAlgn="b"/>
                      <a:r>
                        <a:rPr lang="en-ZA" sz="1200" b="0" i="0" u="none" strike="noStrike">
                          <a:solidFill>
                            <a:srgbClr val="000000"/>
                          </a:solidFill>
                          <a:effectLst/>
                          <a:latin typeface="+mn-lt"/>
                        </a:rPr>
                        <a:t>6 422</a:t>
                      </a:r>
                    </a:p>
                  </a:txBody>
                  <a:tcPr marL="9526" marR="9526" marT="9526" marB="0" anchor="ctr"/>
                </a:tc>
                <a:tc>
                  <a:txBody>
                    <a:bodyPr/>
                    <a:lstStyle/>
                    <a:p>
                      <a:pPr algn="ctr" fontAlgn="b"/>
                      <a:r>
                        <a:rPr lang="en-ZA" sz="1200" b="0" i="0" u="none" strike="noStrike" dirty="0" smtClean="0">
                          <a:solidFill>
                            <a:srgbClr val="000000"/>
                          </a:solidFill>
                          <a:effectLst/>
                          <a:latin typeface="+mn-lt"/>
                        </a:rPr>
                        <a:t>35%</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7 692</a:t>
                      </a:r>
                    </a:p>
                  </a:txBody>
                  <a:tcPr marL="9526" marR="9526" marT="9526" marB="0" anchor="ctr"/>
                </a:tc>
                <a:tc>
                  <a:txBody>
                    <a:bodyPr/>
                    <a:lstStyle/>
                    <a:p>
                      <a:pPr algn="ctr" fontAlgn="b"/>
                      <a:r>
                        <a:rPr lang="en-ZA" sz="1200" b="0" i="0" u="none" strike="noStrike" dirty="0" smtClean="0">
                          <a:solidFill>
                            <a:srgbClr val="000000"/>
                          </a:solidFill>
                          <a:effectLst/>
                          <a:latin typeface="+mn-lt"/>
                        </a:rPr>
                        <a:t>42%</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2 785</a:t>
                      </a:r>
                    </a:p>
                  </a:txBody>
                  <a:tcPr marL="9526" marR="9526" marT="9526" marB="0" anchor="ctr"/>
                </a:tc>
                <a:tc>
                  <a:txBody>
                    <a:bodyPr/>
                    <a:lstStyle/>
                    <a:p>
                      <a:pPr algn="ctr" fontAlgn="b"/>
                      <a:r>
                        <a:rPr lang="en-ZA" sz="1200" b="0" i="0" u="none" strike="noStrike" dirty="0" smtClean="0">
                          <a:solidFill>
                            <a:srgbClr val="000000"/>
                          </a:solidFill>
                          <a:effectLst/>
                          <a:latin typeface="+mn-lt"/>
                        </a:rPr>
                        <a:t>15%</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1 179</a:t>
                      </a:r>
                    </a:p>
                  </a:txBody>
                  <a:tcPr marL="9526" marR="9526" marT="9526" marB="0" anchor="ctr"/>
                </a:tc>
                <a:tc>
                  <a:txBody>
                    <a:bodyPr/>
                    <a:lstStyle/>
                    <a:p>
                      <a:pPr algn="ctr" fontAlgn="b"/>
                      <a:r>
                        <a:rPr lang="en-ZA" sz="1200" b="0" i="0" u="none" strike="noStrike" dirty="0" smtClean="0">
                          <a:solidFill>
                            <a:srgbClr val="000000"/>
                          </a:solidFill>
                          <a:effectLst/>
                          <a:latin typeface="+mn-lt"/>
                        </a:rPr>
                        <a:t>6%</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111</a:t>
                      </a:r>
                    </a:p>
                  </a:txBody>
                  <a:tcPr marL="9526" marR="9526" marT="9526" marB="0" anchor="ctr"/>
                </a:tc>
                <a:tc>
                  <a:txBody>
                    <a:bodyPr/>
                    <a:lstStyle/>
                    <a:p>
                      <a:pPr algn="ctr" fontAlgn="b"/>
                      <a:r>
                        <a:rPr lang="en-ZA" sz="1200" b="0" i="0" u="none" strike="noStrike" dirty="0" smtClean="0">
                          <a:solidFill>
                            <a:srgbClr val="000000"/>
                          </a:solidFill>
                          <a:effectLst/>
                          <a:latin typeface="+mn-lt"/>
                        </a:rPr>
                        <a:t>1%</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a:solidFill>
                            <a:srgbClr val="000000"/>
                          </a:solidFill>
                          <a:effectLst/>
                          <a:latin typeface="+mn-lt"/>
                        </a:rPr>
                        <a:t>18 189</a:t>
                      </a:r>
                    </a:p>
                  </a:txBody>
                  <a:tcPr marL="9526" marR="9526" marT="9526" marB="0" anchor="ctr"/>
                </a:tc>
                <a:extLst>
                  <a:ext uri="{0D108BD9-81ED-4DB2-BD59-A6C34878D82A}">
                    <a16:rowId xmlns:a16="http://schemas.microsoft.com/office/drawing/2014/main" xmlns="" val="10002"/>
                  </a:ext>
                </a:extLst>
              </a:tr>
              <a:tr h="387764">
                <a:tc>
                  <a:txBody>
                    <a:bodyPr/>
                    <a:lstStyle/>
                    <a:p>
                      <a:pPr algn="ctr" fontAlgn="ctr"/>
                      <a:r>
                        <a:rPr lang="en-ZA" sz="1200" b="0" i="0" u="none" strike="noStrike">
                          <a:solidFill>
                            <a:srgbClr val="000000"/>
                          </a:solidFill>
                          <a:effectLst/>
                          <a:latin typeface="+mn-lt"/>
                        </a:rPr>
                        <a:t>Gauteng</a:t>
                      </a:r>
                    </a:p>
                  </a:txBody>
                  <a:tcPr marL="85730" marR="9526" marT="9526" marB="0" anchor="ctr"/>
                </a:tc>
                <a:tc>
                  <a:txBody>
                    <a:bodyPr/>
                    <a:lstStyle/>
                    <a:p>
                      <a:pPr algn="ctr" fontAlgn="b"/>
                      <a:r>
                        <a:rPr lang="en-ZA" sz="1200" b="0" i="0" u="none" strike="noStrike">
                          <a:solidFill>
                            <a:srgbClr val="000000"/>
                          </a:solidFill>
                          <a:effectLst/>
                          <a:latin typeface="+mn-lt"/>
                        </a:rPr>
                        <a:t>11 937</a:t>
                      </a:r>
                    </a:p>
                  </a:txBody>
                  <a:tcPr marL="9526" marR="9526" marT="9526" marB="0" anchor="ctr"/>
                </a:tc>
                <a:tc>
                  <a:txBody>
                    <a:bodyPr/>
                    <a:lstStyle/>
                    <a:p>
                      <a:pPr algn="ctr" fontAlgn="b"/>
                      <a:r>
                        <a:rPr lang="en-ZA" sz="1200" b="0" i="0" u="none" strike="noStrike" dirty="0" smtClean="0">
                          <a:solidFill>
                            <a:srgbClr val="000000"/>
                          </a:solidFill>
                          <a:effectLst/>
                          <a:latin typeface="+mn-lt"/>
                        </a:rPr>
                        <a:t>33%</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16 241</a:t>
                      </a:r>
                    </a:p>
                  </a:txBody>
                  <a:tcPr marL="9526" marR="9526" marT="9526" marB="0" anchor="ctr"/>
                </a:tc>
                <a:tc>
                  <a:txBody>
                    <a:bodyPr/>
                    <a:lstStyle/>
                    <a:p>
                      <a:pPr algn="ctr" fontAlgn="b"/>
                      <a:r>
                        <a:rPr lang="en-ZA" sz="1200" b="0" i="0" u="none" strike="noStrike" dirty="0" smtClean="0">
                          <a:solidFill>
                            <a:srgbClr val="000000"/>
                          </a:solidFill>
                          <a:effectLst/>
                          <a:latin typeface="+mn-lt"/>
                        </a:rPr>
                        <a:t>44%</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5 831</a:t>
                      </a:r>
                    </a:p>
                  </a:txBody>
                  <a:tcPr marL="9526" marR="9526" marT="9526" marB="0" anchor="ctr"/>
                </a:tc>
                <a:tc>
                  <a:txBody>
                    <a:bodyPr/>
                    <a:lstStyle/>
                    <a:p>
                      <a:pPr algn="ctr" fontAlgn="b"/>
                      <a:r>
                        <a:rPr lang="en-ZA" sz="1200" b="0" i="0" u="none" strike="noStrike" dirty="0" smtClean="0">
                          <a:solidFill>
                            <a:srgbClr val="000000"/>
                          </a:solidFill>
                          <a:effectLst/>
                          <a:latin typeface="+mn-lt"/>
                        </a:rPr>
                        <a:t>16%</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2 433</a:t>
                      </a:r>
                    </a:p>
                  </a:txBody>
                  <a:tcPr marL="9526" marR="9526" marT="9526" marB="0" anchor="ctr"/>
                </a:tc>
                <a:tc>
                  <a:txBody>
                    <a:bodyPr/>
                    <a:lstStyle/>
                    <a:p>
                      <a:pPr algn="ctr" fontAlgn="b"/>
                      <a:r>
                        <a:rPr lang="en-ZA" sz="1200" b="0" i="0" u="none" strike="noStrike" dirty="0" smtClean="0">
                          <a:solidFill>
                            <a:srgbClr val="000000"/>
                          </a:solidFill>
                          <a:effectLst/>
                          <a:latin typeface="+mn-lt"/>
                        </a:rPr>
                        <a:t>7%</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252</a:t>
                      </a:r>
                    </a:p>
                  </a:txBody>
                  <a:tcPr marL="9526" marR="9526" marT="9526" marB="0" anchor="ctr"/>
                </a:tc>
                <a:tc>
                  <a:txBody>
                    <a:bodyPr/>
                    <a:lstStyle/>
                    <a:p>
                      <a:pPr algn="ctr" fontAlgn="b"/>
                      <a:r>
                        <a:rPr lang="en-ZA" sz="1200" b="0" i="0" u="none" strike="noStrike" dirty="0" smtClean="0">
                          <a:solidFill>
                            <a:srgbClr val="000000"/>
                          </a:solidFill>
                          <a:effectLst/>
                          <a:latin typeface="+mn-lt"/>
                        </a:rPr>
                        <a:t>1%</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a:solidFill>
                            <a:srgbClr val="000000"/>
                          </a:solidFill>
                          <a:effectLst/>
                          <a:latin typeface="+mn-lt"/>
                        </a:rPr>
                        <a:t>36 694</a:t>
                      </a:r>
                    </a:p>
                  </a:txBody>
                  <a:tcPr marL="9526" marR="9526" marT="9526" marB="0" anchor="ctr"/>
                </a:tc>
                <a:extLst>
                  <a:ext uri="{0D108BD9-81ED-4DB2-BD59-A6C34878D82A}">
                    <a16:rowId xmlns:a16="http://schemas.microsoft.com/office/drawing/2014/main" xmlns="" val="10003"/>
                  </a:ext>
                </a:extLst>
              </a:tr>
              <a:tr h="390698">
                <a:tc>
                  <a:txBody>
                    <a:bodyPr/>
                    <a:lstStyle/>
                    <a:p>
                      <a:pPr algn="ctr" fontAlgn="ctr"/>
                      <a:r>
                        <a:rPr lang="en-ZA" sz="1200" b="0" i="0" u="none" strike="noStrike">
                          <a:solidFill>
                            <a:srgbClr val="000000"/>
                          </a:solidFill>
                          <a:effectLst/>
                          <a:latin typeface="+mn-lt"/>
                        </a:rPr>
                        <a:t>KwaZulu Natal</a:t>
                      </a:r>
                    </a:p>
                  </a:txBody>
                  <a:tcPr marL="85730" marR="9526" marT="9526" marB="0" anchor="ctr"/>
                </a:tc>
                <a:tc>
                  <a:txBody>
                    <a:bodyPr/>
                    <a:lstStyle/>
                    <a:p>
                      <a:pPr algn="ctr" fontAlgn="b"/>
                      <a:r>
                        <a:rPr lang="en-ZA" sz="1200" b="0" i="0" u="none" strike="noStrike">
                          <a:solidFill>
                            <a:srgbClr val="000000"/>
                          </a:solidFill>
                          <a:effectLst/>
                          <a:latin typeface="+mn-lt"/>
                        </a:rPr>
                        <a:t>8 746</a:t>
                      </a:r>
                    </a:p>
                  </a:txBody>
                  <a:tcPr marL="9526" marR="9526" marT="9526" marB="0" anchor="ctr"/>
                </a:tc>
                <a:tc>
                  <a:txBody>
                    <a:bodyPr/>
                    <a:lstStyle/>
                    <a:p>
                      <a:pPr algn="ctr" fontAlgn="b"/>
                      <a:r>
                        <a:rPr lang="en-ZA" sz="1200" b="0" i="0" u="none" strike="noStrike" dirty="0" smtClean="0">
                          <a:solidFill>
                            <a:srgbClr val="000000"/>
                          </a:solidFill>
                          <a:effectLst/>
                          <a:latin typeface="+mn-lt"/>
                        </a:rPr>
                        <a:t>36%</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10 481</a:t>
                      </a:r>
                    </a:p>
                  </a:txBody>
                  <a:tcPr marL="9526" marR="9526" marT="9526" marB="0" anchor="ctr"/>
                </a:tc>
                <a:tc>
                  <a:txBody>
                    <a:bodyPr/>
                    <a:lstStyle/>
                    <a:p>
                      <a:pPr algn="ctr" fontAlgn="b"/>
                      <a:r>
                        <a:rPr lang="en-ZA" sz="1200" b="0" i="0" u="none" strike="noStrike" dirty="0" smtClean="0">
                          <a:solidFill>
                            <a:srgbClr val="000000"/>
                          </a:solidFill>
                          <a:effectLst/>
                          <a:latin typeface="+mn-lt"/>
                        </a:rPr>
                        <a:t>44%</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3 658</a:t>
                      </a:r>
                    </a:p>
                  </a:txBody>
                  <a:tcPr marL="9526" marR="9526" marT="9526" marB="0" anchor="ctr"/>
                </a:tc>
                <a:tc>
                  <a:txBody>
                    <a:bodyPr/>
                    <a:lstStyle/>
                    <a:p>
                      <a:pPr algn="ctr" fontAlgn="b"/>
                      <a:r>
                        <a:rPr lang="en-ZA" sz="1200" b="0" i="0" u="none" strike="noStrike" dirty="0" smtClean="0">
                          <a:solidFill>
                            <a:srgbClr val="000000"/>
                          </a:solidFill>
                          <a:effectLst/>
                          <a:latin typeface="+mn-lt"/>
                        </a:rPr>
                        <a:t>15%</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1 057</a:t>
                      </a:r>
                    </a:p>
                  </a:txBody>
                  <a:tcPr marL="9526" marR="9526" marT="9526" marB="0" anchor="ctr"/>
                </a:tc>
                <a:tc>
                  <a:txBody>
                    <a:bodyPr/>
                    <a:lstStyle/>
                    <a:p>
                      <a:pPr algn="ctr" fontAlgn="b"/>
                      <a:r>
                        <a:rPr lang="en-ZA" sz="1200" b="0" i="0" u="none" strike="noStrike" dirty="0" smtClean="0">
                          <a:solidFill>
                            <a:srgbClr val="000000"/>
                          </a:solidFill>
                          <a:effectLst/>
                          <a:latin typeface="+mn-lt"/>
                        </a:rPr>
                        <a:t>4%</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90</a:t>
                      </a:r>
                    </a:p>
                  </a:txBody>
                  <a:tcPr marL="9526" marR="9526" marT="9526" marB="0" anchor="ctr"/>
                </a:tc>
                <a:tc>
                  <a:txBody>
                    <a:bodyPr/>
                    <a:lstStyle/>
                    <a:p>
                      <a:pPr algn="ctr" fontAlgn="b"/>
                      <a:r>
                        <a:rPr lang="en-ZA" sz="1200" b="0" i="0" u="none" strike="noStrike" dirty="0" smtClean="0">
                          <a:solidFill>
                            <a:srgbClr val="000000"/>
                          </a:solidFill>
                          <a:effectLst/>
                          <a:latin typeface="+mn-lt"/>
                        </a:rPr>
                        <a:t>0%</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a:solidFill>
                            <a:srgbClr val="000000"/>
                          </a:solidFill>
                          <a:effectLst/>
                          <a:latin typeface="+mn-lt"/>
                        </a:rPr>
                        <a:t>24 032</a:t>
                      </a:r>
                    </a:p>
                  </a:txBody>
                  <a:tcPr marL="9526" marR="9526" marT="9526" marB="0" anchor="ctr"/>
                </a:tc>
                <a:extLst>
                  <a:ext uri="{0D108BD9-81ED-4DB2-BD59-A6C34878D82A}">
                    <a16:rowId xmlns:a16="http://schemas.microsoft.com/office/drawing/2014/main" xmlns="" val="10004"/>
                  </a:ext>
                </a:extLst>
              </a:tr>
              <a:tr h="401390">
                <a:tc>
                  <a:txBody>
                    <a:bodyPr/>
                    <a:lstStyle/>
                    <a:p>
                      <a:pPr algn="ctr" fontAlgn="ctr"/>
                      <a:r>
                        <a:rPr lang="en-ZA" sz="1200" b="0" i="0" u="none" strike="noStrike">
                          <a:solidFill>
                            <a:srgbClr val="000000"/>
                          </a:solidFill>
                          <a:effectLst/>
                          <a:latin typeface="+mn-lt"/>
                        </a:rPr>
                        <a:t>Limpopo</a:t>
                      </a:r>
                    </a:p>
                  </a:txBody>
                  <a:tcPr marL="85730" marR="9526" marT="9526" marB="0" anchor="ctr"/>
                </a:tc>
                <a:tc>
                  <a:txBody>
                    <a:bodyPr/>
                    <a:lstStyle/>
                    <a:p>
                      <a:pPr algn="ctr" fontAlgn="b"/>
                      <a:r>
                        <a:rPr lang="en-ZA" sz="1200" b="0" i="0" u="none" strike="noStrike">
                          <a:solidFill>
                            <a:srgbClr val="000000"/>
                          </a:solidFill>
                          <a:effectLst/>
                          <a:latin typeface="+mn-lt"/>
                        </a:rPr>
                        <a:t>6 147</a:t>
                      </a:r>
                    </a:p>
                  </a:txBody>
                  <a:tcPr marL="9526" marR="9526" marT="9526" marB="0" anchor="ctr"/>
                </a:tc>
                <a:tc>
                  <a:txBody>
                    <a:bodyPr/>
                    <a:lstStyle/>
                    <a:p>
                      <a:pPr algn="ctr" fontAlgn="b"/>
                      <a:r>
                        <a:rPr lang="en-ZA" sz="1200" b="0" i="0" u="none" strike="noStrike" dirty="0" smtClean="0">
                          <a:solidFill>
                            <a:srgbClr val="000000"/>
                          </a:solidFill>
                          <a:effectLst/>
                          <a:latin typeface="+mn-lt"/>
                        </a:rPr>
                        <a:t>27%</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10 665</a:t>
                      </a:r>
                    </a:p>
                  </a:txBody>
                  <a:tcPr marL="9526" marR="9526" marT="9526" marB="0" anchor="ctr"/>
                </a:tc>
                <a:tc>
                  <a:txBody>
                    <a:bodyPr/>
                    <a:lstStyle/>
                    <a:p>
                      <a:pPr algn="ctr" fontAlgn="b"/>
                      <a:r>
                        <a:rPr lang="en-ZA" sz="1200" b="0" i="0" u="none" strike="noStrike" dirty="0" smtClean="0">
                          <a:solidFill>
                            <a:srgbClr val="000000"/>
                          </a:solidFill>
                          <a:effectLst/>
                          <a:latin typeface="+mn-lt"/>
                        </a:rPr>
                        <a:t>46%</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4 164</a:t>
                      </a:r>
                    </a:p>
                  </a:txBody>
                  <a:tcPr marL="9526" marR="9526" marT="9526" marB="0" anchor="ctr"/>
                </a:tc>
                <a:tc>
                  <a:txBody>
                    <a:bodyPr/>
                    <a:lstStyle/>
                    <a:p>
                      <a:pPr algn="ctr" fontAlgn="b"/>
                      <a:r>
                        <a:rPr lang="en-ZA" sz="1200" b="0" i="0" u="none" strike="noStrike" dirty="0" smtClean="0">
                          <a:solidFill>
                            <a:srgbClr val="000000"/>
                          </a:solidFill>
                          <a:effectLst/>
                          <a:latin typeface="+mn-lt"/>
                        </a:rPr>
                        <a:t>18%</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1 907</a:t>
                      </a:r>
                    </a:p>
                  </a:txBody>
                  <a:tcPr marL="9526" marR="9526" marT="9526" marB="0" anchor="ctr"/>
                </a:tc>
                <a:tc>
                  <a:txBody>
                    <a:bodyPr/>
                    <a:lstStyle/>
                    <a:p>
                      <a:pPr algn="ctr" fontAlgn="b"/>
                      <a:r>
                        <a:rPr lang="en-ZA" sz="1200" b="0" i="0" u="none" strike="noStrike" dirty="0" smtClean="0">
                          <a:solidFill>
                            <a:srgbClr val="000000"/>
                          </a:solidFill>
                          <a:effectLst/>
                          <a:latin typeface="+mn-lt"/>
                        </a:rPr>
                        <a:t>8%</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101</a:t>
                      </a:r>
                    </a:p>
                  </a:txBody>
                  <a:tcPr marL="9526" marR="9526" marT="9526" marB="0" anchor="ctr"/>
                </a:tc>
                <a:tc>
                  <a:txBody>
                    <a:bodyPr/>
                    <a:lstStyle/>
                    <a:p>
                      <a:pPr algn="ctr" fontAlgn="b"/>
                      <a:r>
                        <a:rPr lang="en-ZA" sz="1200" b="0" i="0" u="none" strike="noStrike" dirty="0" smtClean="0">
                          <a:solidFill>
                            <a:srgbClr val="000000"/>
                          </a:solidFill>
                          <a:effectLst/>
                          <a:latin typeface="+mn-lt"/>
                        </a:rPr>
                        <a:t>0%</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a:solidFill>
                            <a:srgbClr val="000000"/>
                          </a:solidFill>
                          <a:effectLst/>
                          <a:latin typeface="+mn-lt"/>
                        </a:rPr>
                        <a:t>22 984</a:t>
                      </a:r>
                    </a:p>
                  </a:txBody>
                  <a:tcPr marL="9526" marR="9526" marT="9526" marB="0" anchor="ctr"/>
                </a:tc>
                <a:extLst>
                  <a:ext uri="{0D108BD9-81ED-4DB2-BD59-A6C34878D82A}">
                    <a16:rowId xmlns:a16="http://schemas.microsoft.com/office/drawing/2014/main" xmlns="" val="10005"/>
                  </a:ext>
                </a:extLst>
              </a:tr>
              <a:tr h="360040">
                <a:tc>
                  <a:txBody>
                    <a:bodyPr/>
                    <a:lstStyle/>
                    <a:p>
                      <a:pPr algn="ctr" fontAlgn="ctr"/>
                      <a:r>
                        <a:rPr lang="en-ZA" sz="1200" b="0" i="0" u="none" strike="noStrike">
                          <a:solidFill>
                            <a:srgbClr val="000000"/>
                          </a:solidFill>
                          <a:effectLst/>
                          <a:latin typeface="+mn-lt"/>
                        </a:rPr>
                        <a:t>Mpumalanga</a:t>
                      </a:r>
                    </a:p>
                  </a:txBody>
                  <a:tcPr marL="85730" marR="9526" marT="9526" marB="0" anchor="ctr"/>
                </a:tc>
                <a:tc>
                  <a:txBody>
                    <a:bodyPr/>
                    <a:lstStyle/>
                    <a:p>
                      <a:pPr algn="ctr" fontAlgn="b"/>
                      <a:r>
                        <a:rPr lang="en-ZA" sz="1200" b="0" i="0" u="none" strike="noStrike">
                          <a:solidFill>
                            <a:srgbClr val="000000"/>
                          </a:solidFill>
                          <a:effectLst/>
                          <a:latin typeface="+mn-lt"/>
                        </a:rPr>
                        <a:t>6 300</a:t>
                      </a:r>
                    </a:p>
                  </a:txBody>
                  <a:tcPr marL="9526" marR="9526" marT="9526" marB="0" anchor="ctr"/>
                </a:tc>
                <a:tc>
                  <a:txBody>
                    <a:bodyPr/>
                    <a:lstStyle/>
                    <a:p>
                      <a:pPr algn="ctr" fontAlgn="b"/>
                      <a:r>
                        <a:rPr lang="en-ZA" sz="1200" b="0" i="0" u="none" strike="noStrike" dirty="0" smtClean="0">
                          <a:solidFill>
                            <a:srgbClr val="000000"/>
                          </a:solidFill>
                          <a:effectLst/>
                          <a:latin typeface="+mn-lt"/>
                        </a:rPr>
                        <a:t>28%</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10 634</a:t>
                      </a:r>
                    </a:p>
                  </a:txBody>
                  <a:tcPr marL="9526" marR="9526" marT="9526" marB="0" anchor="ctr"/>
                </a:tc>
                <a:tc>
                  <a:txBody>
                    <a:bodyPr/>
                    <a:lstStyle/>
                    <a:p>
                      <a:pPr algn="ctr" fontAlgn="b"/>
                      <a:r>
                        <a:rPr lang="en-ZA" sz="1200" b="0" i="0" u="none" strike="noStrike" dirty="0" smtClean="0">
                          <a:solidFill>
                            <a:srgbClr val="000000"/>
                          </a:solidFill>
                          <a:effectLst/>
                          <a:latin typeface="+mn-lt"/>
                        </a:rPr>
                        <a:t>47%</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3 797</a:t>
                      </a:r>
                    </a:p>
                  </a:txBody>
                  <a:tcPr marL="9526" marR="9526" marT="9526" marB="0" anchor="ctr"/>
                </a:tc>
                <a:tc>
                  <a:txBody>
                    <a:bodyPr/>
                    <a:lstStyle/>
                    <a:p>
                      <a:pPr algn="ctr" fontAlgn="b"/>
                      <a:r>
                        <a:rPr lang="en-ZA" sz="1200" b="0" i="0" u="none" strike="noStrike" dirty="0" smtClean="0">
                          <a:solidFill>
                            <a:srgbClr val="000000"/>
                          </a:solidFill>
                          <a:effectLst/>
                          <a:latin typeface="+mn-lt"/>
                        </a:rPr>
                        <a:t>17%</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1 528</a:t>
                      </a:r>
                    </a:p>
                  </a:txBody>
                  <a:tcPr marL="9526" marR="9526" marT="9526" marB="0" anchor="ctr"/>
                </a:tc>
                <a:tc>
                  <a:txBody>
                    <a:bodyPr/>
                    <a:lstStyle/>
                    <a:p>
                      <a:pPr algn="ctr" fontAlgn="b"/>
                      <a:r>
                        <a:rPr lang="en-ZA" sz="1200" b="0" i="0" u="none" strike="noStrike" dirty="0" smtClean="0">
                          <a:solidFill>
                            <a:srgbClr val="000000"/>
                          </a:solidFill>
                          <a:effectLst/>
                          <a:latin typeface="+mn-lt"/>
                        </a:rPr>
                        <a:t>7%</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147</a:t>
                      </a:r>
                    </a:p>
                  </a:txBody>
                  <a:tcPr marL="9526" marR="9526" marT="9526" marB="0" anchor="ctr"/>
                </a:tc>
                <a:tc>
                  <a:txBody>
                    <a:bodyPr/>
                    <a:lstStyle/>
                    <a:p>
                      <a:pPr algn="ctr" fontAlgn="b"/>
                      <a:r>
                        <a:rPr lang="en-ZA" sz="1200" b="0" i="0" u="none" strike="noStrike" dirty="0" smtClean="0">
                          <a:solidFill>
                            <a:srgbClr val="000000"/>
                          </a:solidFill>
                          <a:effectLst/>
                          <a:latin typeface="+mn-lt"/>
                        </a:rPr>
                        <a:t>1%</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a:solidFill>
                            <a:srgbClr val="000000"/>
                          </a:solidFill>
                          <a:effectLst/>
                          <a:latin typeface="+mn-lt"/>
                        </a:rPr>
                        <a:t>22 406</a:t>
                      </a:r>
                    </a:p>
                  </a:txBody>
                  <a:tcPr marL="9526" marR="9526" marT="9526" marB="0" anchor="ctr"/>
                </a:tc>
                <a:extLst>
                  <a:ext uri="{0D108BD9-81ED-4DB2-BD59-A6C34878D82A}">
                    <a16:rowId xmlns:a16="http://schemas.microsoft.com/office/drawing/2014/main" xmlns="" val="10006"/>
                  </a:ext>
                </a:extLst>
              </a:tr>
              <a:tr h="432048">
                <a:tc>
                  <a:txBody>
                    <a:bodyPr/>
                    <a:lstStyle/>
                    <a:p>
                      <a:pPr algn="ctr" fontAlgn="ctr"/>
                      <a:r>
                        <a:rPr lang="en-ZA" sz="1200" b="0" i="0" u="none" strike="noStrike" dirty="0">
                          <a:solidFill>
                            <a:srgbClr val="000000"/>
                          </a:solidFill>
                          <a:effectLst/>
                          <a:latin typeface="+mn-lt"/>
                        </a:rPr>
                        <a:t>North west</a:t>
                      </a:r>
                    </a:p>
                  </a:txBody>
                  <a:tcPr marL="85730" marR="9526" marT="9526" marB="0" anchor="ctr"/>
                </a:tc>
                <a:tc>
                  <a:txBody>
                    <a:bodyPr/>
                    <a:lstStyle/>
                    <a:p>
                      <a:pPr algn="ctr" fontAlgn="b"/>
                      <a:r>
                        <a:rPr lang="en-ZA" sz="1200" b="0" i="0" u="none" strike="noStrike">
                          <a:solidFill>
                            <a:srgbClr val="000000"/>
                          </a:solidFill>
                          <a:effectLst/>
                          <a:latin typeface="+mn-lt"/>
                        </a:rPr>
                        <a:t>5 691</a:t>
                      </a:r>
                    </a:p>
                  </a:txBody>
                  <a:tcPr marL="9526" marR="9526" marT="9526" marB="0" anchor="ctr"/>
                </a:tc>
                <a:tc>
                  <a:txBody>
                    <a:bodyPr/>
                    <a:lstStyle/>
                    <a:p>
                      <a:pPr algn="ctr" fontAlgn="b"/>
                      <a:r>
                        <a:rPr lang="en-ZA" sz="1200" b="0" i="0" u="none" strike="noStrike" dirty="0" smtClean="0">
                          <a:solidFill>
                            <a:srgbClr val="000000"/>
                          </a:solidFill>
                          <a:effectLst/>
                          <a:latin typeface="+mn-lt"/>
                        </a:rPr>
                        <a:t>33%</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7 099</a:t>
                      </a:r>
                    </a:p>
                  </a:txBody>
                  <a:tcPr marL="9526" marR="9526" marT="9526" marB="0" anchor="ctr"/>
                </a:tc>
                <a:tc>
                  <a:txBody>
                    <a:bodyPr/>
                    <a:lstStyle/>
                    <a:p>
                      <a:pPr algn="ctr" fontAlgn="b"/>
                      <a:r>
                        <a:rPr lang="en-ZA" sz="1200" b="0" i="0" u="none" strike="noStrike" dirty="0" smtClean="0">
                          <a:solidFill>
                            <a:srgbClr val="000000"/>
                          </a:solidFill>
                          <a:effectLst/>
                          <a:latin typeface="+mn-lt"/>
                        </a:rPr>
                        <a:t>41%</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3 191</a:t>
                      </a:r>
                    </a:p>
                  </a:txBody>
                  <a:tcPr marL="9526" marR="9526" marT="9526" marB="0" anchor="ctr"/>
                </a:tc>
                <a:tc>
                  <a:txBody>
                    <a:bodyPr/>
                    <a:lstStyle/>
                    <a:p>
                      <a:pPr algn="ctr" fontAlgn="b"/>
                      <a:r>
                        <a:rPr lang="en-ZA" sz="1200" b="0" i="0" u="none" strike="noStrike" dirty="0" smtClean="0">
                          <a:solidFill>
                            <a:srgbClr val="000000"/>
                          </a:solidFill>
                          <a:effectLst/>
                          <a:latin typeface="+mn-lt"/>
                        </a:rPr>
                        <a:t>18%</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1 374</a:t>
                      </a:r>
                    </a:p>
                  </a:txBody>
                  <a:tcPr marL="9526" marR="9526" marT="9526" marB="0" anchor="ctr"/>
                </a:tc>
                <a:tc>
                  <a:txBody>
                    <a:bodyPr/>
                    <a:lstStyle/>
                    <a:p>
                      <a:pPr algn="ctr" fontAlgn="b"/>
                      <a:r>
                        <a:rPr lang="en-ZA" sz="1200" b="0" i="0" u="none" strike="noStrike" dirty="0" smtClean="0">
                          <a:solidFill>
                            <a:srgbClr val="000000"/>
                          </a:solidFill>
                          <a:effectLst/>
                          <a:latin typeface="+mn-lt"/>
                        </a:rPr>
                        <a:t>8%</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93</a:t>
                      </a:r>
                    </a:p>
                  </a:txBody>
                  <a:tcPr marL="9526" marR="9526" marT="9526" marB="0" anchor="ctr"/>
                </a:tc>
                <a:tc>
                  <a:txBody>
                    <a:bodyPr/>
                    <a:lstStyle/>
                    <a:p>
                      <a:pPr algn="ctr" fontAlgn="b"/>
                      <a:r>
                        <a:rPr lang="en-ZA" sz="1200" b="0" i="0" u="none" strike="noStrike" dirty="0" smtClean="0">
                          <a:solidFill>
                            <a:srgbClr val="000000"/>
                          </a:solidFill>
                          <a:effectLst/>
                          <a:latin typeface="+mn-lt"/>
                        </a:rPr>
                        <a:t>1%</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dirty="0">
                          <a:solidFill>
                            <a:srgbClr val="000000"/>
                          </a:solidFill>
                          <a:effectLst/>
                          <a:latin typeface="+mn-lt"/>
                        </a:rPr>
                        <a:t>17 448</a:t>
                      </a:r>
                    </a:p>
                  </a:txBody>
                  <a:tcPr marL="9526" marR="9526" marT="9526" marB="0" anchor="ctr"/>
                </a:tc>
                <a:extLst>
                  <a:ext uri="{0D108BD9-81ED-4DB2-BD59-A6C34878D82A}">
                    <a16:rowId xmlns:a16="http://schemas.microsoft.com/office/drawing/2014/main" xmlns="" val="10007"/>
                  </a:ext>
                </a:extLst>
              </a:tr>
              <a:tr h="390698">
                <a:tc>
                  <a:txBody>
                    <a:bodyPr/>
                    <a:lstStyle/>
                    <a:p>
                      <a:pPr algn="ctr" fontAlgn="ctr"/>
                      <a:r>
                        <a:rPr lang="en-ZA" sz="1200" b="0" i="0" u="none" strike="noStrike">
                          <a:solidFill>
                            <a:srgbClr val="000000"/>
                          </a:solidFill>
                          <a:effectLst/>
                          <a:latin typeface="+mn-lt"/>
                        </a:rPr>
                        <a:t>Northern Cape</a:t>
                      </a:r>
                    </a:p>
                  </a:txBody>
                  <a:tcPr marL="85730" marR="9526" marT="9526" marB="0" anchor="ctr"/>
                </a:tc>
                <a:tc>
                  <a:txBody>
                    <a:bodyPr/>
                    <a:lstStyle/>
                    <a:p>
                      <a:pPr algn="ctr" fontAlgn="b"/>
                      <a:r>
                        <a:rPr lang="en-ZA" sz="1200" b="0" i="0" u="none" strike="noStrike">
                          <a:solidFill>
                            <a:srgbClr val="000000"/>
                          </a:solidFill>
                          <a:effectLst/>
                          <a:latin typeface="+mn-lt"/>
                        </a:rPr>
                        <a:t>3 883</a:t>
                      </a:r>
                    </a:p>
                  </a:txBody>
                  <a:tcPr marL="9526" marR="9526" marT="9526" marB="0" anchor="ctr"/>
                </a:tc>
                <a:tc>
                  <a:txBody>
                    <a:bodyPr/>
                    <a:lstStyle/>
                    <a:p>
                      <a:pPr algn="ctr" fontAlgn="b"/>
                      <a:r>
                        <a:rPr lang="en-ZA" sz="1200" b="0" i="0" u="none" strike="noStrike" dirty="0" smtClean="0">
                          <a:solidFill>
                            <a:srgbClr val="000000"/>
                          </a:solidFill>
                          <a:effectLst/>
                          <a:latin typeface="+mn-lt"/>
                        </a:rPr>
                        <a:t>34%</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4 286</a:t>
                      </a:r>
                    </a:p>
                  </a:txBody>
                  <a:tcPr marL="9526" marR="9526" marT="9526" marB="0" anchor="ctr"/>
                </a:tc>
                <a:tc>
                  <a:txBody>
                    <a:bodyPr/>
                    <a:lstStyle/>
                    <a:p>
                      <a:pPr algn="ctr" fontAlgn="b"/>
                      <a:r>
                        <a:rPr lang="en-ZA" sz="1200" b="0" i="0" u="none" strike="noStrike" dirty="0" smtClean="0">
                          <a:solidFill>
                            <a:srgbClr val="000000"/>
                          </a:solidFill>
                          <a:effectLst/>
                          <a:latin typeface="+mn-lt"/>
                        </a:rPr>
                        <a:t>37%</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2 072</a:t>
                      </a:r>
                    </a:p>
                  </a:txBody>
                  <a:tcPr marL="9526" marR="9526" marT="9526" marB="0" anchor="ctr"/>
                </a:tc>
                <a:tc>
                  <a:txBody>
                    <a:bodyPr/>
                    <a:lstStyle/>
                    <a:p>
                      <a:pPr algn="ctr" fontAlgn="b"/>
                      <a:r>
                        <a:rPr lang="en-ZA" sz="1200" b="0" i="0" u="none" strike="noStrike" dirty="0" smtClean="0">
                          <a:solidFill>
                            <a:srgbClr val="000000"/>
                          </a:solidFill>
                          <a:effectLst/>
                          <a:latin typeface="+mn-lt"/>
                        </a:rPr>
                        <a:t>18%</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1 261</a:t>
                      </a:r>
                    </a:p>
                  </a:txBody>
                  <a:tcPr marL="9526" marR="9526" marT="9526" marB="0" anchor="ctr"/>
                </a:tc>
                <a:tc>
                  <a:txBody>
                    <a:bodyPr/>
                    <a:lstStyle/>
                    <a:p>
                      <a:pPr algn="ctr" fontAlgn="b"/>
                      <a:r>
                        <a:rPr lang="en-ZA" sz="1200" b="0" i="0" u="none" strike="noStrike" dirty="0" smtClean="0">
                          <a:solidFill>
                            <a:srgbClr val="000000"/>
                          </a:solidFill>
                          <a:effectLst/>
                          <a:latin typeface="+mn-lt"/>
                        </a:rPr>
                        <a:t>11%</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77</a:t>
                      </a:r>
                    </a:p>
                  </a:txBody>
                  <a:tcPr marL="9526" marR="9526" marT="9526" marB="0" anchor="ctr"/>
                </a:tc>
                <a:tc>
                  <a:txBody>
                    <a:bodyPr/>
                    <a:lstStyle/>
                    <a:p>
                      <a:pPr algn="ctr" fontAlgn="b"/>
                      <a:r>
                        <a:rPr lang="en-ZA" sz="1200" b="0" i="0" u="none" strike="noStrike" dirty="0" smtClean="0">
                          <a:solidFill>
                            <a:srgbClr val="000000"/>
                          </a:solidFill>
                          <a:effectLst/>
                          <a:latin typeface="+mn-lt"/>
                        </a:rPr>
                        <a:t>1%</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a:solidFill>
                            <a:srgbClr val="000000"/>
                          </a:solidFill>
                          <a:effectLst/>
                          <a:latin typeface="+mn-lt"/>
                        </a:rPr>
                        <a:t>11 579</a:t>
                      </a:r>
                    </a:p>
                  </a:txBody>
                  <a:tcPr marL="9526" marR="9526" marT="9526" marB="0" anchor="ctr"/>
                </a:tc>
                <a:extLst>
                  <a:ext uri="{0D108BD9-81ED-4DB2-BD59-A6C34878D82A}">
                    <a16:rowId xmlns:a16="http://schemas.microsoft.com/office/drawing/2014/main" xmlns="" val="10008"/>
                  </a:ext>
                </a:extLst>
              </a:tr>
              <a:tr h="390698">
                <a:tc>
                  <a:txBody>
                    <a:bodyPr/>
                    <a:lstStyle/>
                    <a:p>
                      <a:pPr algn="ctr" fontAlgn="ctr"/>
                      <a:r>
                        <a:rPr lang="en-ZA" sz="1200" b="0" i="0" u="none" strike="noStrike">
                          <a:solidFill>
                            <a:srgbClr val="000000"/>
                          </a:solidFill>
                          <a:effectLst/>
                          <a:latin typeface="+mn-lt"/>
                        </a:rPr>
                        <a:t>western Cape</a:t>
                      </a:r>
                    </a:p>
                  </a:txBody>
                  <a:tcPr marL="85730" marR="9526" marT="9526" marB="0" anchor="ctr"/>
                </a:tc>
                <a:tc>
                  <a:txBody>
                    <a:bodyPr/>
                    <a:lstStyle/>
                    <a:p>
                      <a:pPr algn="ctr" fontAlgn="b"/>
                      <a:r>
                        <a:rPr lang="en-ZA" sz="1200" b="0" i="0" u="none" strike="noStrike">
                          <a:solidFill>
                            <a:srgbClr val="000000"/>
                          </a:solidFill>
                          <a:effectLst/>
                          <a:latin typeface="+mn-lt"/>
                        </a:rPr>
                        <a:t>4 061</a:t>
                      </a:r>
                    </a:p>
                  </a:txBody>
                  <a:tcPr marL="9526" marR="9526" marT="9526" marB="0" anchor="ctr"/>
                </a:tc>
                <a:tc>
                  <a:txBody>
                    <a:bodyPr/>
                    <a:lstStyle/>
                    <a:p>
                      <a:pPr algn="ctr" fontAlgn="b"/>
                      <a:r>
                        <a:rPr lang="en-ZA" sz="1200" b="0" i="0" u="none" strike="noStrike" dirty="0" smtClean="0">
                          <a:solidFill>
                            <a:srgbClr val="000000"/>
                          </a:solidFill>
                          <a:effectLst/>
                          <a:latin typeface="+mn-lt"/>
                        </a:rPr>
                        <a:t>34%</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4 380</a:t>
                      </a:r>
                    </a:p>
                  </a:txBody>
                  <a:tcPr marL="9526" marR="9526" marT="9526" marB="0" anchor="ctr"/>
                </a:tc>
                <a:tc>
                  <a:txBody>
                    <a:bodyPr/>
                    <a:lstStyle/>
                    <a:p>
                      <a:pPr algn="ctr" fontAlgn="b"/>
                      <a:r>
                        <a:rPr lang="en-ZA" sz="1200" b="0" i="0" u="none" strike="noStrike" dirty="0" smtClean="0">
                          <a:solidFill>
                            <a:srgbClr val="000000"/>
                          </a:solidFill>
                          <a:effectLst/>
                          <a:latin typeface="+mn-lt"/>
                        </a:rPr>
                        <a:t>37%</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a:solidFill>
                            <a:srgbClr val="000000"/>
                          </a:solidFill>
                          <a:effectLst/>
                          <a:latin typeface="+mn-lt"/>
                        </a:rPr>
                        <a:t>2 105</a:t>
                      </a:r>
                    </a:p>
                  </a:txBody>
                  <a:tcPr marL="9526" marR="9526" marT="9526" marB="0" anchor="ctr"/>
                </a:tc>
                <a:tc>
                  <a:txBody>
                    <a:bodyPr/>
                    <a:lstStyle/>
                    <a:p>
                      <a:pPr algn="ctr" fontAlgn="b"/>
                      <a:r>
                        <a:rPr lang="en-ZA" sz="1200" b="0" i="0" u="none" strike="noStrike" dirty="0" smtClean="0">
                          <a:solidFill>
                            <a:srgbClr val="000000"/>
                          </a:solidFill>
                          <a:effectLst/>
                          <a:latin typeface="+mn-lt"/>
                        </a:rPr>
                        <a:t>18%</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1 198</a:t>
                      </a:r>
                    </a:p>
                  </a:txBody>
                  <a:tcPr marL="9526" marR="9526" marT="9526" marB="0" anchor="ctr"/>
                </a:tc>
                <a:tc>
                  <a:txBody>
                    <a:bodyPr/>
                    <a:lstStyle/>
                    <a:p>
                      <a:pPr algn="ctr" fontAlgn="b"/>
                      <a:r>
                        <a:rPr lang="en-ZA" sz="1200" b="0" i="0" u="none" strike="noStrike" dirty="0" smtClean="0">
                          <a:solidFill>
                            <a:srgbClr val="000000"/>
                          </a:solidFill>
                          <a:effectLst/>
                          <a:latin typeface="+mn-lt"/>
                        </a:rPr>
                        <a:t>10%</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a:solidFill>
                            <a:srgbClr val="000000"/>
                          </a:solidFill>
                          <a:effectLst/>
                          <a:latin typeface="+mn-lt"/>
                        </a:rPr>
                        <a:t>155</a:t>
                      </a:r>
                    </a:p>
                  </a:txBody>
                  <a:tcPr marL="9526" marR="9526" marT="9526" marB="0" anchor="ctr"/>
                </a:tc>
                <a:tc>
                  <a:txBody>
                    <a:bodyPr/>
                    <a:lstStyle/>
                    <a:p>
                      <a:pPr algn="ctr" fontAlgn="b"/>
                      <a:r>
                        <a:rPr lang="en-ZA" sz="1200" b="0" i="0" u="none" strike="noStrike" dirty="0" smtClean="0">
                          <a:solidFill>
                            <a:srgbClr val="000000"/>
                          </a:solidFill>
                          <a:effectLst/>
                          <a:latin typeface="+mn-lt"/>
                        </a:rPr>
                        <a:t>1%</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a:solidFill>
                            <a:srgbClr val="000000"/>
                          </a:solidFill>
                          <a:effectLst/>
                          <a:latin typeface="+mn-lt"/>
                        </a:rPr>
                        <a:t>11 899</a:t>
                      </a:r>
                    </a:p>
                  </a:txBody>
                  <a:tcPr marL="9526" marR="9526" marT="9526" marB="0" anchor="ctr"/>
                </a:tc>
                <a:extLst>
                  <a:ext uri="{0D108BD9-81ED-4DB2-BD59-A6C34878D82A}">
                    <a16:rowId xmlns:a16="http://schemas.microsoft.com/office/drawing/2014/main" xmlns="" val="10009"/>
                  </a:ext>
                </a:extLst>
              </a:tr>
              <a:tr h="442740">
                <a:tc>
                  <a:txBody>
                    <a:bodyPr/>
                    <a:lstStyle/>
                    <a:p>
                      <a:pPr algn="ctr" fontAlgn="ctr"/>
                      <a:r>
                        <a:rPr lang="en-ZA" sz="1200" b="0" i="0" u="none" strike="noStrike" dirty="0" smtClean="0">
                          <a:solidFill>
                            <a:srgbClr val="000000"/>
                          </a:solidFill>
                          <a:effectLst/>
                          <a:latin typeface="+mn-lt"/>
                        </a:rPr>
                        <a:t>Online</a:t>
                      </a:r>
                      <a:endParaRPr lang="en-ZA" sz="1200" b="0" i="0" u="none" strike="noStrike" dirty="0">
                        <a:solidFill>
                          <a:srgbClr val="000000"/>
                        </a:solidFill>
                        <a:effectLst/>
                        <a:latin typeface="+mn-lt"/>
                      </a:endParaRPr>
                    </a:p>
                  </a:txBody>
                  <a:tcPr marL="85730" marR="9526" marT="9526" marB="0" anchor="ctr"/>
                </a:tc>
                <a:tc>
                  <a:txBody>
                    <a:bodyPr/>
                    <a:lstStyle/>
                    <a:p>
                      <a:pPr algn="ctr" fontAlgn="b"/>
                      <a:r>
                        <a:rPr lang="en-ZA" sz="1200" b="0" i="0" u="none" strike="noStrike" dirty="0" smtClean="0">
                          <a:solidFill>
                            <a:srgbClr val="000000"/>
                          </a:solidFill>
                          <a:effectLst/>
                          <a:latin typeface="+mn-lt"/>
                        </a:rPr>
                        <a:t>1 080</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smtClean="0">
                          <a:solidFill>
                            <a:srgbClr val="000000"/>
                          </a:solidFill>
                          <a:effectLst/>
                          <a:latin typeface="+mn-lt"/>
                        </a:rPr>
                        <a:t>30%</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smtClean="0">
                          <a:solidFill>
                            <a:srgbClr val="000000"/>
                          </a:solidFill>
                          <a:effectLst/>
                          <a:latin typeface="+mn-lt"/>
                        </a:rPr>
                        <a:t>1 718</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smtClean="0">
                          <a:solidFill>
                            <a:srgbClr val="000000"/>
                          </a:solidFill>
                          <a:effectLst/>
                          <a:latin typeface="+mn-lt"/>
                        </a:rPr>
                        <a:t>47%</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smtClean="0">
                          <a:solidFill>
                            <a:srgbClr val="000000"/>
                          </a:solidFill>
                          <a:effectLst/>
                          <a:latin typeface="+mn-lt"/>
                        </a:rPr>
                        <a:t>517</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smtClean="0">
                          <a:solidFill>
                            <a:srgbClr val="000000"/>
                          </a:solidFill>
                          <a:effectLst/>
                          <a:latin typeface="+mn-lt"/>
                        </a:rPr>
                        <a:t>14%</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smtClean="0">
                          <a:solidFill>
                            <a:srgbClr val="000000"/>
                          </a:solidFill>
                          <a:effectLst/>
                          <a:latin typeface="+mn-lt"/>
                        </a:rPr>
                        <a:t>228</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smtClean="0">
                          <a:solidFill>
                            <a:srgbClr val="000000"/>
                          </a:solidFill>
                          <a:effectLst/>
                          <a:latin typeface="+mn-lt"/>
                        </a:rPr>
                        <a:t>6%</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smtClean="0">
                          <a:solidFill>
                            <a:srgbClr val="000000"/>
                          </a:solidFill>
                          <a:effectLst/>
                          <a:latin typeface="+mn-lt"/>
                        </a:rPr>
                        <a:t>111</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0" i="0" u="none" strike="noStrike" dirty="0" smtClean="0">
                          <a:solidFill>
                            <a:srgbClr val="000000"/>
                          </a:solidFill>
                          <a:effectLst/>
                          <a:latin typeface="+mn-lt"/>
                        </a:rPr>
                        <a:t>3%</a:t>
                      </a:r>
                      <a:endParaRPr lang="en-ZA" sz="1200" b="0"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dirty="0" smtClean="0">
                          <a:solidFill>
                            <a:srgbClr val="000000"/>
                          </a:solidFill>
                          <a:effectLst/>
                          <a:latin typeface="+mn-lt"/>
                        </a:rPr>
                        <a:t>3 654</a:t>
                      </a:r>
                      <a:endParaRPr lang="en-ZA" sz="1200" b="1" i="0" u="none" strike="noStrike" dirty="0">
                        <a:solidFill>
                          <a:srgbClr val="000000"/>
                        </a:solidFill>
                        <a:effectLst/>
                        <a:latin typeface="+mn-lt"/>
                      </a:endParaRPr>
                    </a:p>
                  </a:txBody>
                  <a:tcPr marL="9526" marR="9526" marT="9526" marB="0" anchor="ctr"/>
                </a:tc>
                <a:extLst>
                  <a:ext uri="{0D108BD9-81ED-4DB2-BD59-A6C34878D82A}">
                    <a16:rowId xmlns:a16="http://schemas.microsoft.com/office/drawing/2014/main" xmlns="" val="10010"/>
                  </a:ext>
                </a:extLst>
              </a:tr>
              <a:tr h="504830">
                <a:tc>
                  <a:txBody>
                    <a:bodyPr/>
                    <a:lstStyle/>
                    <a:p>
                      <a:pPr algn="ctr" fontAlgn="ctr"/>
                      <a:r>
                        <a:rPr lang="en-ZA" sz="1200" b="1" i="0" u="none" strike="noStrike" dirty="0">
                          <a:solidFill>
                            <a:srgbClr val="000000"/>
                          </a:solidFill>
                          <a:effectLst/>
                          <a:latin typeface="+mn-lt"/>
                        </a:rPr>
                        <a:t>Total</a:t>
                      </a:r>
                    </a:p>
                  </a:txBody>
                  <a:tcPr marL="85730" marR="9526" marT="9526" marB="0" anchor="ctr"/>
                </a:tc>
                <a:tc>
                  <a:txBody>
                    <a:bodyPr/>
                    <a:lstStyle/>
                    <a:p>
                      <a:pPr algn="ctr" fontAlgn="b"/>
                      <a:r>
                        <a:rPr lang="en-ZA" sz="1200" b="1" i="0" u="none" strike="noStrike">
                          <a:solidFill>
                            <a:srgbClr val="000000"/>
                          </a:solidFill>
                          <a:effectLst/>
                          <a:latin typeface="+mn-lt"/>
                        </a:rPr>
                        <a:t>60 674</a:t>
                      </a:r>
                    </a:p>
                  </a:txBody>
                  <a:tcPr marL="9526" marR="9526" marT="9526" marB="0" anchor="ctr"/>
                </a:tc>
                <a:tc>
                  <a:txBody>
                    <a:bodyPr/>
                    <a:lstStyle/>
                    <a:p>
                      <a:pPr algn="ctr" fontAlgn="b"/>
                      <a:r>
                        <a:rPr lang="en-ZA" sz="1200" b="1" i="0" u="none" strike="noStrike" dirty="0" smtClean="0">
                          <a:solidFill>
                            <a:srgbClr val="000000"/>
                          </a:solidFill>
                          <a:effectLst/>
                          <a:latin typeface="+mn-lt"/>
                        </a:rPr>
                        <a:t>31%</a:t>
                      </a:r>
                      <a:endParaRPr lang="en-ZA" sz="1200" b="1"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a:solidFill>
                            <a:srgbClr val="000000"/>
                          </a:solidFill>
                          <a:effectLst/>
                          <a:latin typeface="+mn-lt"/>
                        </a:rPr>
                        <a:t>84 247</a:t>
                      </a:r>
                    </a:p>
                  </a:txBody>
                  <a:tcPr marL="9526" marR="9526" marT="9526" marB="0" anchor="ctr"/>
                </a:tc>
                <a:tc>
                  <a:txBody>
                    <a:bodyPr/>
                    <a:lstStyle/>
                    <a:p>
                      <a:pPr algn="ctr" fontAlgn="b"/>
                      <a:r>
                        <a:rPr lang="en-ZA" sz="1200" b="1" i="0" u="none" strike="noStrike" dirty="0" smtClean="0">
                          <a:solidFill>
                            <a:srgbClr val="000000"/>
                          </a:solidFill>
                          <a:effectLst/>
                          <a:latin typeface="+mn-lt"/>
                        </a:rPr>
                        <a:t>44%</a:t>
                      </a:r>
                      <a:endParaRPr lang="en-ZA" sz="1200" b="1"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a:solidFill>
                            <a:srgbClr val="000000"/>
                          </a:solidFill>
                          <a:effectLst/>
                          <a:latin typeface="+mn-lt"/>
                        </a:rPr>
                        <a:t>33 005</a:t>
                      </a:r>
                    </a:p>
                  </a:txBody>
                  <a:tcPr marL="9526" marR="9526" marT="9526" marB="0" anchor="ctr"/>
                </a:tc>
                <a:tc>
                  <a:txBody>
                    <a:bodyPr/>
                    <a:lstStyle/>
                    <a:p>
                      <a:pPr algn="ctr" fontAlgn="b"/>
                      <a:r>
                        <a:rPr lang="en-ZA" sz="1200" b="1" i="0" u="none" strike="noStrike" dirty="0" smtClean="0">
                          <a:solidFill>
                            <a:srgbClr val="000000"/>
                          </a:solidFill>
                          <a:effectLst/>
                          <a:latin typeface="+mn-lt"/>
                        </a:rPr>
                        <a:t>17%</a:t>
                      </a:r>
                      <a:endParaRPr lang="en-ZA" sz="1200" b="1"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dirty="0" smtClean="0">
                          <a:solidFill>
                            <a:srgbClr val="000000"/>
                          </a:solidFill>
                          <a:effectLst/>
                          <a:latin typeface="+mn-lt"/>
                        </a:rPr>
                        <a:t>14 367</a:t>
                      </a:r>
                      <a:endParaRPr lang="en-ZA" sz="1200" b="1"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dirty="0" smtClean="0">
                          <a:solidFill>
                            <a:srgbClr val="000000"/>
                          </a:solidFill>
                          <a:effectLst/>
                          <a:latin typeface="+mn-lt"/>
                        </a:rPr>
                        <a:t>7%</a:t>
                      </a:r>
                      <a:endParaRPr lang="en-ZA" sz="1200" b="1"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dirty="0">
                          <a:solidFill>
                            <a:srgbClr val="000000"/>
                          </a:solidFill>
                          <a:effectLst/>
                          <a:latin typeface="+mn-lt"/>
                        </a:rPr>
                        <a:t>1 280</a:t>
                      </a:r>
                    </a:p>
                  </a:txBody>
                  <a:tcPr marL="9526" marR="9526" marT="9526" marB="0" anchor="ctr"/>
                </a:tc>
                <a:tc>
                  <a:txBody>
                    <a:bodyPr/>
                    <a:lstStyle/>
                    <a:p>
                      <a:pPr algn="ctr" fontAlgn="b"/>
                      <a:r>
                        <a:rPr lang="en-ZA" sz="1200" b="1" i="0" u="none" strike="noStrike" dirty="0" smtClean="0">
                          <a:solidFill>
                            <a:srgbClr val="000000"/>
                          </a:solidFill>
                          <a:effectLst/>
                          <a:latin typeface="+mn-lt"/>
                        </a:rPr>
                        <a:t>1%</a:t>
                      </a:r>
                      <a:endParaRPr lang="en-ZA" sz="1200" b="1" i="0" u="none" strike="noStrike" dirty="0">
                        <a:solidFill>
                          <a:srgbClr val="000000"/>
                        </a:solidFill>
                        <a:effectLst/>
                        <a:latin typeface="+mn-lt"/>
                      </a:endParaRPr>
                    </a:p>
                  </a:txBody>
                  <a:tcPr marL="9526" marR="9526" marT="9526" marB="0" anchor="ctr"/>
                </a:tc>
                <a:tc>
                  <a:txBody>
                    <a:bodyPr/>
                    <a:lstStyle/>
                    <a:p>
                      <a:pPr algn="ctr" fontAlgn="b"/>
                      <a:r>
                        <a:rPr lang="en-ZA" sz="1200" b="1" i="0" u="none" strike="noStrike" dirty="0">
                          <a:solidFill>
                            <a:srgbClr val="000000"/>
                          </a:solidFill>
                          <a:effectLst/>
                          <a:latin typeface="+mn-lt"/>
                        </a:rPr>
                        <a:t>193 573</a:t>
                      </a:r>
                    </a:p>
                  </a:txBody>
                  <a:tcPr marL="9526" marR="9526" marT="9526" marB="0" anchor="ct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77</a:t>
            </a:fld>
            <a:endParaRPr lang="en-US" dirty="0"/>
          </a:p>
        </p:txBody>
      </p:sp>
    </p:spTree>
    <p:extLst>
      <p:ext uri="{BB962C8B-B14F-4D97-AF65-F5344CB8AC3E}">
        <p14:creationId xmlns:p14="http://schemas.microsoft.com/office/powerpoint/2010/main" xmlns="" val="22775403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ZA" altLang="en-US" sz="2400" b="1" dirty="0" smtClean="0"/>
              <a:t>EMPLOYMENT COUNSELLING BY GENDER AND PROVINCE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887730349"/>
              </p:ext>
            </p:extLst>
          </p:nvPr>
        </p:nvGraphicFramePr>
        <p:xfrm>
          <a:off x="251519" y="1412772"/>
          <a:ext cx="8640960" cy="5184576"/>
        </p:xfrm>
        <a:graphic>
          <a:graphicData uri="http://schemas.openxmlformats.org/drawingml/2006/table">
            <a:tbl>
              <a:tblPr firstRow="1" bandRow="1">
                <a:tableStyleId>{5C22544A-7EE6-4342-B048-85BDC9FD1C3A}</a:tableStyleId>
              </a:tblPr>
              <a:tblGrid>
                <a:gridCol w="1892468">
                  <a:extLst>
                    <a:ext uri="{9D8B030D-6E8A-4147-A177-3AD203B41FA5}">
                      <a16:colId xmlns:a16="http://schemas.microsoft.com/office/drawing/2014/main" xmlns="" val="20000"/>
                    </a:ext>
                  </a:extLst>
                </a:gridCol>
                <a:gridCol w="1436876">
                  <a:extLst>
                    <a:ext uri="{9D8B030D-6E8A-4147-A177-3AD203B41FA5}">
                      <a16:colId xmlns:a16="http://schemas.microsoft.com/office/drawing/2014/main" xmlns="" val="20001"/>
                    </a:ext>
                  </a:extLst>
                </a:gridCol>
                <a:gridCol w="1456587">
                  <a:extLst>
                    <a:ext uri="{9D8B030D-6E8A-4147-A177-3AD203B41FA5}">
                      <a16:colId xmlns:a16="http://schemas.microsoft.com/office/drawing/2014/main" xmlns="" val="20002"/>
                    </a:ext>
                  </a:extLst>
                </a:gridCol>
                <a:gridCol w="1379925">
                  <a:extLst>
                    <a:ext uri="{9D8B030D-6E8A-4147-A177-3AD203B41FA5}">
                      <a16:colId xmlns:a16="http://schemas.microsoft.com/office/drawing/2014/main" xmlns="" val="20003"/>
                    </a:ext>
                  </a:extLst>
                </a:gridCol>
                <a:gridCol w="1379925">
                  <a:extLst>
                    <a:ext uri="{9D8B030D-6E8A-4147-A177-3AD203B41FA5}">
                      <a16:colId xmlns:a16="http://schemas.microsoft.com/office/drawing/2014/main" xmlns="" val="20004"/>
                    </a:ext>
                  </a:extLst>
                </a:gridCol>
                <a:gridCol w="1095179">
                  <a:extLst>
                    <a:ext uri="{9D8B030D-6E8A-4147-A177-3AD203B41FA5}">
                      <a16:colId xmlns:a16="http://schemas.microsoft.com/office/drawing/2014/main" xmlns="" val="20005"/>
                    </a:ext>
                  </a:extLst>
                </a:gridCol>
              </a:tblGrid>
              <a:tr h="432048">
                <a:tc>
                  <a:txBody>
                    <a:bodyPr/>
                    <a:lstStyle/>
                    <a:p>
                      <a:pPr algn="l" fontAlgn="ctr"/>
                      <a:r>
                        <a:rPr lang="en-ZA" sz="1400" b="0" i="0" u="none" strike="noStrike" dirty="0">
                          <a:solidFill>
                            <a:srgbClr val="000000"/>
                          </a:solidFill>
                          <a:effectLst/>
                          <a:latin typeface="Calibri"/>
                        </a:rPr>
                        <a:t> </a:t>
                      </a:r>
                    </a:p>
                  </a:txBody>
                  <a:tcPr marL="85735" marR="9526" marT="9525" marB="0" anchor="ctr"/>
                </a:tc>
                <a:tc>
                  <a:txBody>
                    <a:bodyPr/>
                    <a:lstStyle/>
                    <a:p>
                      <a:pPr algn="ctr" fontAlgn="ctr"/>
                      <a:r>
                        <a:rPr lang="en-ZA" sz="1400" b="1" i="0" u="none" strike="noStrike" dirty="0">
                          <a:solidFill>
                            <a:srgbClr val="000000"/>
                          </a:solidFill>
                          <a:effectLst/>
                          <a:latin typeface="Calibri"/>
                        </a:rPr>
                        <a:t>Female</a:t>
                      </a:r>
                    </a:p>
                  </a:txBody>
                  <a:tcPr marL="85735" marR="9526" marT="9525" marB="0" anchor="ctr"/>
                </a:tc>
                <a:tc>
                  <a:txBody>
                    <a:bodyPr/>
                    <a:lstStyle/>
                    <a:p>
                      <a:pPr algn="ctr" fontAlgn="ctr"/>
                      <a:r>
                        <a:rPr lang="en-ZA" sz="1400" b="1" i="0" u="none" strike="noStrike" dirty="0">
                          <a:solidFill>
                            <a:srgbClr val="000000"/>
                          </a:solidFill>
                          <a:effectLst/>
                          <a:latin typeface="Calibri"/>
                        </a:rPr>
                        <a:t>%</a:t>
                      </a:r>
                    </a:p>
                  </a:txBody>
                  <a:tcPr marL="85735" marR="9526" marT="9525" marB="0" anchor="ctr"/>
                </a:tc>
                <a:tc>
                  <a:txBody>
                    <a:bodyPr/>
                    <a:lstStyle/>
                    <a:p>
                      <a:pPr algn="ctr" fontAlgn="ctr"/>
                      <a:r>
                        <a:rPr lang="en-ZA" sz="1400" b="1" i="0" u="none" strike="noStrike" dirty="0">
                          <a:solidFill>
                            <a:srgbClr val="000000"/>
                          </a:solidFill>
                          <a:effectLst/>
                          <a:latin typeface="Calibri"/>
                        </a:rPr>
                        <a:t>Male</a:t>
                      </a:r>
                    </a:p>
                  </a:txBody>
                  <a:tcPr marL="85735" marR="9526" marT="9525" marB="0" anchor="ctr"/>
                </a:tc>
                <a:tc>
                  <a:txBody>
                    <a:bodyPr/>
                    <a:lstStyle/>
                    <a:p>
                      <a:pPr algn="ctr" fontAlgn="ctr"/>
                      <a:r>
                        <a:rPr lang="en-ZA" sz="1400" b="1" i="0" u="none" strike="noStrike" dirty="0">
                          <a:solidFill>
                            <a:srgbClr val="000000"/>
                          </a:solidFill>
                          <a:effectLst/>
                          <a:latin typeface="Calibri"/>
                        </a:rPr>
                        <a:t>%</a:t>
                      </a:r>
                    </a:p>
                  </a:txBody>
                  <a:tcPr marL="85735" marR="9526" marT="9525" marB="0" anchor="ctr"/>
                </a:tc>
                <a:tc>
                  <a:txBody>
                    <a:bodyPr/>
                    <a:lstStyle/>
                    <a:p>
                      <a:pPr algn="ctr" fontAlgn="ctr"/>
                      <a:r>
                        <a:rPr lang="en-ZA" sz="1400" b="1" i="0" u="none" strike="noStrike" dirty="0">
                          <a:solidFill>
                            <a:srgbClr val="000000"/>
                          </a:solidFill>
                          <a:effectLst/>
                          <a:latin typeface="Calibri"/>
                        </a:rPr>
                        <a:t>Total</a:t>
                      </a:r>
                    </a:p>
                  </a:txBody>
                  <a:tcPr marL="85735" marR="9526" marT="9525" marB="0" anchor="ctr"/>
                </a:tc>
                <a:extLst>
                  <a:ext uri="{0D108BD9-81ED-4DB2-BD59-A6C34878D82A}">
                    <a16:rowId xmlns:a16="http://schemas.microsoft.com/office/drawing/2014/main" xmlns="" val="10000"/>
                  </a:ext>
                </a:extLst>
              </a:tr>
              <a:tr h="432048">
                <a:tc>
                  <a:txBody>
                    <a:bodyPr/>
                    <a:lstStyle/>
                    <a:p>
                      <a:pPr algn="ctr" fontAlgn="ctr"/>
                      <a:r>
                        <a:rPr lang="en-ZA" sz="1400" b="0" i="0" u="none" strike="noStrike" dirty="0">
                          <a:solidFill>
                            <a:srgbClr val="000000"/>
                          </a:solidFill>
                          <a:effectLst/>
                          <a:latin typeface="Calibri"/>
                        </a:rPr>
                        <a:t>Eastern Cape</a:t>
                      </a:r>
                    </a:p>
                  </a:txBody>
                  <a:tcPr marL="85735" marR="9526" marT="9525" marB="0" anchor="ctr"/>
                </a:tc>
                <a:tc>
                  <a:txBody>
                    <a:bodyPr/>
                    <a:lstStyle/>
                    <a:p>
                      <a:pPr algn="ctr" fontAlgn="ctr"/>
                      <a:r>
                        <a:rPr lang="en-ZA" sz="1400" b="0" i="0" u="none" strike="noStrike" dirty="0">
                          <a:solidFill>
                            <a:srgbClr val="000000"/>
                          </a:solidFill>
                          <a:effectLst/>
                          <a:latin typeface="Arial"/>
                        </a:rPr>
                        <a:t>14 017</a:t>
                      </a:r>
                    </a:p>
                  </a:txBody>
                  <a:tcPr marL="9526" marR="9526" marT="9525" marB="0" anchor="ctr"/>
                </a:tc>
                <a:tc>
                  <a:txBody>
                    <a:bodyPr/>
                    <a:lstStyle/>
                    <a:p>
                      <a:pPr algn="ctr" fontAlgn="ctr"/>
                      <a:r>
                        <a:rPr lang="en-ZA" sz="1400" b="0" i="0" u="none" strike="noStrike" dirty="0" smtClean="0">
                          <a:solidFill>
                            <a:srgbClr val="000000"/>
                          </a:solidFill>
                          <a:effectLst/>
                          <a:latin typeface="Arial"/>
                        </a:rPr>
                        <a:t>57%</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0" i="0" u="none" strike="noStrike" dirty="0">
                          <a:solidFill>
                            <a:srgbClr val="000000"/>
                          </a:solidFill>
                          <a:effectLst/>
                          <a:latin typeface="Arial"/>
                        </a:rPr>
                        <a:t>10 671</a:t>
                      </a:r>
                    </a:p>
                  </a:txBody>
                  <a:tcPr marL="9526" marR="9526" marT="9525" marB="0" anchor="ctr"/>
                </a:tc>
                <a:tc>
                  <a:txBody>
                    <a:bodyPr/>
                    <a:lstStyle/>
                    <a:p>
                      <a:pPr algn="ctr" fontAlgn="ctr"/>
                      <a:r>
                        <a:rPr lang="en-ZA" sz="1400" b="0" i="0" u="none" strike="noStrike" dirty="0" smtClean="0">
                          <a:solidFill>
                            <a:srgbClr val="000000"/>
                          </a:solidFill>
                          <a:effectLst/>
                          <a:latin typeface="Arial"/>
                        </a:rPr>
                        <a:t>43%</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1" i="0" u="none" strike="noStrike" dirty="0">
                          <a:solidFill>
                            <a:srgbClr val="000000"/>
                          </a:solidFill>
                          <a:effectLst/>
                          <a:latin typeface="Arial"/>
                        </a:rPr>
                        <a:t>24 688</a:t>
                      </a:r>
                    </a:p>
                  </a:txBody>
                  <a:tcPr marL="9526" marR="9526" marT="9525" marB="0" anchor="ctr"/>
                </a:tc>
                <a:extLst>
                  <a:ext uri="{0D108BD9-81ED-4DB2-BD59-A6C34878D82A}">
                    <a16:rowId xmlns:a16="http://schemas.microsoft.com/office/drawing/2014/main" xmlns="" val="10001"/>
                  </a:ext>
                </a:extLst>
              </a:tr>
              <a:tr h="432048">
                <a:tc>
                  <a:txBody>
                    <a:bodyPr/>
                    <a:lstStyle/>
                    <a:p>
                      <a:pPr algn="ctr" fontAlgn="ctr"/>
                      <a:r>
                        <a:rPr lang="en-ZA" sz="1400" b="0" i="0" u="none" strike="noStrike">
                          <a:solidFill>
                            <a:srgbClr val="000000"/>
                          </a:solidFill>
                          <a:effectLst/>
                          <a:latin typeface="Calibri"/>
                        </a:rPr>
                        <a:t>Free State</a:t>
                      </a:r>
                    </a:p>
                  </a:txBody>
                  <a:tcPr marL="85735" marR="9526" marT="9525" marB="0" anchor="ctr"/>
                </a:tc>
                <a:tc>
                  <a:txBody>
                    <a:bodyPr/>
                    <a:lstStyle/>
                    <a:p>
                      <a:pPr algn="ctr" fontAlgn="ctr"/>
                      <a:r>
                        <a:rPr lang="en-ZA" sz="1400" b="0" i="0" u="none" strike="noStrike" dirty="0">
                          <a:solidFill>
                            <a:srgbClr val="000000"/>
                          </a:solidFill>
                          <a:effectLst/>
                          <a:latin typeface="Arial"/>
                        </a:rPr>
                        <a:t>10 248</a:t>
                      </a:r>
                    </a:p>
                  </a:txBody>
                  <a:tcPr marL="9526" marR="9526" marT="9525" marB="0" anchor="ctr"/>
                </a:tc>
                <a:tc>
                  <a:txBody>
                    <a:bodyPr/>
                    <a:lstStyle/>
                    <a:p>
                      <a:pPr algn="ctr" fontAlgn="ctr"/>
                      <a:r>
                        <a:rPr lang="en-ZA" sz="1400" b="0" i="0" u="none" strike="noStrike" dirty="0" smtClean="0">
                          <a:solidFill>
                            <a:srgbClr val="000000"/>
                          </a:solidFill>
                          <a:effectLst/>
                          <a:latin typeface="Arial"/>
                        </a:rPr>
                        <a:t>56%</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0" i="0" u="none" strike="noStrike" dirty="0">
                          <a:solidFill>
                            <a:srgbClr val="000000"/>
                          </a:solidFill>
                          <a:effectLst/>
                          <a:latin typeface="Arial"/>
                        </a:rPr>
                        <a:t>7 941</a:t>
                      </a:r>
                    </a:p>
                  </a:txBody>
                  <a:tcPr marL="9526" marR="9526" marT="9525" marB="0" anchor="ctr"/>
                </a:tc>
                <a:tc>
                  <a:txBody>
                    <a:bodyPr/>
                    <a:lstStyle/>
                    <a:p>
                      <a:pPr algn="ctr" fontAlgn="ctr"/>
                      <a:r>
                        <a:rPr lang="en-ZA" sz="1400" b="0" i="0" u="none" strike="noStrike" dirty="0" smtClean="0">
                          <a:solidFill>
                            <a:srgbClr val="000000"/>
                          </a:solidFill>
                          <a:effectLst/>
                          <a:latin typeface="Arial"/>
                        </a:rPr>
                        <a:t>44%</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1" i="0" u="none" strike="noStrike" dirty="0">
                          <a:solidFill>
                            <a:srgbClr val="000000"/>
                          </a:solidFill>
                          <a:effectLst/>
                          <a:latin typeface="Arial"/>
                        </a:rPr>
                        <a:t>18 189</a:t>
                      </a:r>
                    </a:p>
                  </a:txBody>
                  <a:tcPr marL="9526" marR="9526" marT="9525" marB="0" anchor="ctr"/>
                </a:tc>
                <a:extLst>
                  <a:ext uri="{0D108BD9-81ED-4DB2-BD59-A6C34878D82A}">
                    <a16:rowId xmlns:a16="http://schemas.microsoft.com/office/drawing/2014/main" xmlns="" val="10002"/>
                  </a:ext>
                </a:extLst>
              </a:tr>
              <a:tr h="432048">
                <a:tc>
                  <a:txBody>
                    <a:bodyPr/>
                    <a:lstStyle/>
                    <a:p>
                      <a:pPr algn="ctr" fontAlgn="ctr"/>
                      <a:r>
                        <a:rPr lang="en-ZA" sz="1400" b="0" i="0" u="none" strike="noStrike">
                          <a:solidFill>
                            <a:srgbClr val="000000"/>
                          </a:solidFill>
                          <a:effectLst/>
                          <a:latin typeface="Calibri"/>
                        </a:rPr>
                        <a:t>Gauteng</a:t>
                      </a:r>
                    </a:p>
                  </a:txBody>
                  <a:tcPr marL="85735" marR="9526" marT="9525" marB="0" anchor="ctr"/>
                </a:tc>
                <a:tc>
                  <a:txBody>
                    <a:bodyPr/>
                    <a:lstStyle/>
                    <a:p>
                      <a:pPr algn="ctr" fontAlgn="ctr"/>
                      <a:r>
                        <a:rPr lang="en-ZA" sz="1400" b="0" i="0" u="none" strike="noStrike" dirty="0">
                          <a:solidFill>
                            <a:srgbClr val="000000"/>
                          </a:solidFill>
                          <a:effectLst/>
                          <a:latin typeface="Arial"/>
                        </a:rPr>
                        <a:t>20 412</a:t>
                      </a:r>
                    </a:p>
                  </a:txBody>
                  <a:tcPr marL="9526" marR="9526" marT="9525" marB="0" anchor="ctr"/>
                </a:tc>
                <a:tc>
                  <a:txBody>
                    <a:bodyPr/>
                    <a:lstStyle/>
                    <a:p>
                      <a:pPr algn="ctr" fontAlgn="ctr"/>
                      <a:r>
                        <a:rPr lang="en-ZA" sz="1400" b="0" i="0" u="none" strike="noStrike" dirty="0" smtClean="0">
                          <a:solidFill>
                            <a:srgbClr val="000000"/>
                          </a:solidFill>
                          <a:effectLst/>
                          <a:latin typeface="Arial"/>
                        </a:rPr>
                        <a:t>56%</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0" i="0" u="none" strike="noStrike" dirty="0">
                          <a:solidFill>
                            <a:srgbClr val="000000"/>
                          </a:solidFill>
                          <a:effectLst/>
                          <a:latin typeface="Arial"/>
                        </a:rPr>
                        <a:t>16 282</a:t>
                      </a:r>
                    </a:p>
                  </a:txBody>
                  <a:tcPr marL="9526" marR="9526" marT="9525" marB="0" anchor="ctr"/>
                </a:tc>
                <a:tc>
                  <a:txBody>
                    <a:bodyPr/>
                    <a:lstStyle/>
                    <a:p>
                      <a:pPr algn="ctr" fontAlgn="ctr"/>
                      <a:r>
                        <a:rPr lang="en-ZA" sz="1400" b="0" i="0" u="none" strike="noStrike" dirty="0" smtClean="0">
                          <a:solidFill>
                            <a:srgbClr val="000000"/>
                          </a:solidFill>
                          <a:effectLst/>
                          <a:latin typeface="Arial"/>
                        </a:rPr>
                        <a:t>44%</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1" i="0" u="none" strike="noStrike" dirty="0">
                          <a:solidFill>
                            <a:srgbClr val="000000"/>
                          </a:solidFill>
                          <a:effectLst/>
                          <a:latin typeface="Arial"/>
                        </a:rPr>
                        <a:t>36 694</a:t>
                      </a:r>
                    </a:p>
                  </a:txBody>
                  <a:tcPr marL="9526" marR="9526" marT="9525" marB="0" anchor="ctr"/>
                </a:tc>
                <a:extLst>
                  <a:ext uri="{0D108BD9-81ED-4DB2-BD59-A6C34878D82A}">
                    <a16:rowId xmlns:a16="http://schemas.microsoft.com/office/drawing/2014/main" xmlns="" val="10003"/>
                  </a:ext>
                </a:extLst>
              </a:tr>
              <a:tr h="432048">
                <a:tc>
                  <a:txBody>
                    <a:bodyPr/>
                    <a:lstStyle/>
                    <a:p>
                      <a:pPr algn="ctr" fontAlgn="ctr"/>
                      <a:r>
                        <a:rPr lang="en-ZA" sz="1400" b="0" i="0" u="none" strike="noStrike">
                          <a:solidFill>
                            <a:srgbClr val="000000"/>
                          </a:solidFill>
                          <a:effectLst/>
                          <a:latin typeface="Calibri"/>
                        </a:rPr>
                        <a:t>KwaZulu Natal</a:t>
                      </a:r>
                    </a:p>
                  </a:txBody>
                  <a:tcPr marL="85735" marR="9526" marT="9525" marB="0" anchor="ctr"/>
                </a:tc>
                <a:tc>
                  <a:txBody>
                    <a:bodyPr/>
                    <a:lstStyle/>
                    <a:p>
                      <a:pPr algn="ctr" fontAlgn="ctr"/>
                      <a:r>
                        <a:rPr lang="en-ZA" sz="1400" b="0" i="0" u="none" strike="noStrike">
                          <a:solidFill>
                            <a:srgbClr val="000000"/>
                          </a:solidFill>
                          <a:effectLst/>
                          <a:latin typeface="Arial"/>
                        </a:rPr>
                        <a:t>14 315</a:t>
                      </a:r>
                    </a:p>
                  </a:txBody>
                  <a:tcPr marL="9526" marR="9526" marT="9525" marB="0" anchor="ctr"/>
                </a:tc>
                <a:tc>
                  <a:txBody>
                    <a:bodyPr/>
                    <a:lstStyle/>
                    <a:p>
                      <a:pPr algn="ctr" fontAlgn="ctr"/>
                      <a:r>
                        <a:rPr lang="en-ZA" sz="1400" b="0" i="0" u="none" strike="noStrike" dirty="0" smtClean="0">
                          <a:solidFill>
                            <a:srgbClr val="000000"/>
                          </a:solidFill>
                          <a:effectLst/>
                          <a:latin typeface="Arial"/>
                        </a:rPr>
                        <a:t>60%</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0" i="0" u="none" strike="noStrike" dirty="0">
                          <a:solidFill>
                            <a:srgbClr val="000000"/>
                          </a:solidFill>
                          <a:effectLst/>
                          <a:latin typeface="Arial"/>
                        </a:rPr>
                        <a:t>9 717</a:t>
                      </a:r>
                    </a:p>
                  </a:txBody>
                  <a:tcPr marL="9526" marR="9526" marT="9525" marB="0" anchor="ctr"/>
                </a:tc>
                <a:tc>
                  <a:txBody>
                    <a:bodyPr/>
                    <a:lstStyle/>
                    <a:p>
                      <a:pPr algn="ctr" fontAlgn="ctr"/>
                      <a:r>
                        <a:rPr lang="en-ZA" sz="1400" b="0" i="0" u="none" strike="noStrike" dirty="0" smtClean="0">
                          <a:solidFill>
                            <a:srgbClr val="000000"/>
                          </a:solidFill>
                          <a:effectLst/>
                          <a:latin typeface="Arial"/>
                        </a:rPr>
                        <a:t>40%</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1" i="0" u="none" strike="noStrike" dirty="0">
                          <a:solidFill>
                            <a:srgbClr val="000000"/>
                          </a:solidFill>
                          <a:effectLst/>
                          <a:latin typeface="Arial"/>
                        </a:rPr>
                        <a:t>24 032</a:t>
                      </a:r>
                    </a:p>
                  </a:txBody>
                  <a:tcPr marL="9526" marR="9526" marT="9525" marB="0" anchor="ctr"/>
                </a:tc>
                <a:extLst>
                  <a:ext uri="{0D108BD9-81ED-4DB2-BD59-A6C34878D82A}">
                    <a16:rowId xmlns:a16="http://schemas.microsoft.com/office/drawing/2014/main" xmlns="" val="10004"/>
                  </a:ext>
                </a:extLst>
              </a:tr>
              <a:tr h="432048">
                <a:tc>
                  <a:txBody>
                    <a:bodyPr/>
                    <a:lstStyle/>
                    <a:p>
                      <a:pPr algn="ctr" fontAlgn="ctr"/>
                      <a:r>
                        <a:rPr lang="en-ZA" sz="1400" b="0" i="0" u="none" strike="noStrike">
                          <a:solidFill>
                            <a:srgbClr val="000000"/>
                          </a:solidFill>
                          <a:effectLst/>
                          <a:latin typeface="Calibri"/>
                        </a:rPr>
                        <a:t>Limpopo</a:t>
                      </a:r>
                    </a:p>
                  </a:txBody>
                  <a:tcPr marL="85735" marR="9526" marT="9525" marB="0" anchor="ctr"/>
                </a:tc>
                <a:tc>
                  <a:txBody>
                    <a:bodyPr/>
                    <a:lstStyle/>
                    <a:p>
                      <a:pPr algn="ctr" fontAlgn="ctr"/>
                      <a:r>
                        <a:rPr lang="en-ZA" sz="1400" b="0" i="0" u="none" strike="noStrike">
                          <a:solidFill>
                            <a:srgbClr val="000000"/>
                          </a:solidFill>
                          <a:effectLst/>
                          <a:latin typeface="Arial"/>
                        </a:rPr>
                        <a:t>13 613</a:t>
                      </a:r>
                    </a:p>
                  </a:txBody>
                  <a:tcPr marL="9526" marR="9526" marT="9525" marB="0" anchor="ctr"/>
                </a:tc>
                <a:tc>
                  <a:txBody>
                    <a:bodyPr/>
                    <a:lstStyle/>
                    <a:p>
                      <a:pPr algn="ctr" fontAlgn="ctr"/>
                      <a:r>
                        <a:rPr lang="en-ZA" sz="1400" b="0" i="0" u="none" strike="noStrike" dirty="0" smtClean="0">
                          <a:solidFill>
                            <a:srgbClr val="000000"/>
                          </a:solidFill>
                          <a:effectLst/>
                          <a:latin typeface="Arial"/>
                        </a:rPr>
                        <a:t>59%</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0" i="0" u="none" strike="noStrike" dirty="0">
                          <a:solidFill>
                            <a:srgbClr val="000000"/>
                          </a:solidFill>
                          <a:effectLst/>
                          <a:latin typeface="Arial"/>
                        </a:rPr>
                        <a:t>9 371</a:t>
                      </a:r>
                    </a:p>
                  </a:txBody>
                  <a:tcPr marL="9526" marR="9526" marT="9525" marB="0" anchor="ctr"/>
                </a:tc>
                <a:tc>
                  <a:txBody>
                    <a:bodyPr/>
                    <a:lstStyle/>
                    <a:p>
                      <a:pPr algn="ctr" fontAlgn="ctr"/>
                      <a:r>
                        <a:rPr lang="en-ZA" sz="1400" b="0" i="0" u="none" strike="noStrike" dirty="0" smtClean="0">
                          <a:solidFill>
                            <a:srgbClr val="000000"/>
                          </a:solidFill>
                          <a:effectLst/>
                          <a:latin typeface="Arial"/>
                        </a:rPr>
                        <a:t>41%</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1" i="0" u="none" strike="noStrike" dirty="0">
                          <a:solidFill>
                            <a:srgbClr val="000000"/>
                          </a:solidFill>
                          <a:effectLst/>
                          <a:latin typeface="Arial"/>
                        </a:rPr>
                        <a:t>22 984</a:t>
                      </a:r>
                    </a:p>
                  </a:txBody>
                  <a:tcPr marL="9526" marR="9526" marT="9525" marB="0" anchor="ctr"/>
                </a:tc>
                <a:extLst>
                  <a:ext uri="{0D108BD9-81ED-4DB2-BD59-A6C34878D82A}">
                    <a16:rowId xmlns:a16="http://schemas.microsoft.com/office/drawing/2014/main" xmlns="" val="10005"/>
                  </a:ext>
                </a:extLst>
              </a:tr>
              <a:tr h="432048">
                <a:tc>
                  <a:txBody>
                    <a:bodyPr/>
                    <a:lstStyle/>
                    <a:p>
                      <a:pPr algn="ctr" fontAlgn="ctr"/>
                      <a:r>
                        <a:rPr lang="en-ZA" sz="1400" b="0" i="0" u="none" strike="noStrike">
                          <a:solidFill>
                            <a:srgbClr val="000000"/>
                          </a:solidFill>
                          <a:effectLst/>
                          <a:latin typeface="Calibri"/>
                        </a:rPr>
                        <a:t>Mpumalanga</a:t>
                      </a:r>
                    </a:p>
                  </a:txBody>
                  <a:tcPr marL="85735" marR="9526" marT="9525" marB="0" anchor="ctr"/>
                </a:tc>
                <a:tc>
                  <a:txBody>
                    <a:bodyPr/>
                    <a:lstStyle/>
                    <a:p>
                      <a:pPr algn="ctr" fontAlgn="ctr"/>
                      <a:r>
                        <a:rPr lang="en-ZA" sz="1400" b="0" i="0" u="none" strike="noStrike">
                          <a:solidFill>
                            <a:srgbClr val="000000"/>
                          </a:solidFill>
                          <a:effectLst/>
                          <a:latin typeface="Arial"/>
                        </a:rPr>
                        <a:t>11 227</a:t>
                      </a:r>
                    </a:p>
                  </a:txBody>
                  <a:tcPr marL="9526" marR="9526" marT="9525" marB="0" anchor="ctr"/>
                </a:tc>
                <a:tc>
                  <a:txBody>
                    <a:bodyPr/>
                    <a:lstStyle/>
                    <a:p>
                      <a:pPr algn="ctr" fontAlgn="ctr"/>
                      <a:r>
                        <a:rPr lang="en-ZA" sz="1400" b="0" i="0" u="none" strike="noStrike" dirty="0" smtClean="0">
                          <a:solidFill>
                            <a:srgbClr val="000000"/>
                          </a:solidFill>
                          <a:effectLst/>
                          <a:latin typeface="Arial"/>
                        </a:rPr>
                        <a:t>50%</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0" i="0" u="none" strike="noStrike" dirty="0">
                          <a:solidFill>
                            <a:srgbClr val="000000"/>
                          </a:solidFill>
                          <a:effectLst/>
                          <a:latin typeface="Arial"/>
                        </a:rPr>
                        <a:t>11 179</a:t>
                      </a:r>
                    </a:p>
                  </a:txBody>
                  <a:tcPr marL="9526" marR="9526" marT="9525" marB="0" anchor="ctr"/>
                </a:tc>
                <a:tc>
                  <a:txBody>
                    <a:bodyPr/>
                    <a:lstStyle/>
                    <a:p>
                      <a:pPr algn="ctr" fontAlgn="ctr"/>
                      <a:r>
                        <a:rPr lang="en-ZA" sz="1400" b="0" i="0" u="none" strike="noStrike" dirty="0" smtClean="0">
                          <a:solidFill>
                            <a:srgbClr val="000000"/>
                          </a:solidFill>
                          <a:effectLst/>
                          <a:latin typeface="Arial"/>
                        </a:rPr>
                        <a:t>50%</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1" i="0" u="none" strike="noStrike" dirty="0">
                          <a:solidFill>
                            <a:srgbClr val="000000"/>
                          </a:solidFill>
                          <a:effectLst/>
                          <a:latin typeface="Arial"/>
                        </a:rPr>
                        <a:t>22 406</a:t>
                      </a:r>
                    </a:p>
                  </a:txBody>
                  <a:tcPr marL="9526" marR="9526" marT="9525" marB="0" anchor="ctr"/>
                </a:tc>
                <a:extLst>
                  <a:ext uri="{0D108BD9-81ED-4DB2-BD59-A6C34878D82A}">
                    <a16:rowId xmlns:a16="http://schemas.microsoft.com/office/drawing/2014/main" xmlns="" val="10006"/>
                  </a:ext>
                </a:extLst>
              </a:tr>
              <a:tr h="432048">
                <a:tc>
                  <a:txBody>
                    <a:bodyPr/>
                    <a:lstStyle/>
                    <a:p>
                      <a:pPr algn="ctr" fontAlgn="ctr"/>
                      <a:r>
                        <a:rPr lang="en-ZA" sz="1400" b="0" i="0" u="none" strike="noStrike" dirty="0">
                          <a:solidFill>
                            <a:srgbClr val="000000"/>
                          </a:solidFill>
                          <a:effectLst/>
                          <a:latin typeface="Calibri"/>
                        </a:rPr>
                        <a:t>North West</a:t>
                      </a:r>
                    </a:p>
                  </a:txBody>
                  <a:tcPr marL="85735" marR="9526" marT="9525" marB="0" anchor="ctr"/>
                </a:tc>
                <a:tc>
                  <a:txBody>
                    <a:bodyPr/>
                    <a:lstStyle/>
                    <a:p>
                      <a:pPr algn="ctr" fontAlgn="ctr"/>
                      <a:r>
                        <a:rPr lang="en-ZA" sz="1400" b="0" i="0" u="none" strike="noStrike">
                          <a:solidFill>
                            <a:srgbClr val="000000"/>
                          </a:solidFill>
                          <a:effectLst/>
                          <a:latin typeface="Arial"/>
                        </a:rPr>
                        <a:t>10 283</a:t>
                      </a:r>
                    </a:p>
                  </a:txBody>
                  <a:tcPr marL="9526" marR="9526" marT="9525" marB="0" anchor="ctr"/>
                </a:tc>
                <a:tc>
                  <a:txBody>
                    <a:bodyPr/>
                    <a:lstStyle/>
                    <a:p>
                      <a:pPr algn="ctr" fontAlgn="ctr"/>
                      <a:r>
                        <a:rPr lang="en-ZA" sz="1400" b="0" i="0" u="none" strike="noStrike" dirty="0" smtClean="0">
                          <a:solidFill>
                            <a:srgbClr val="000000"/>
                          </a:solidFill>
                          <a:effectLst/>
                          <a:latin typeface="Arial"/>
                        </a:rPr>
                        <a:t>59%</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0" i="0" u="none" strike="noStrike" dirty="0">
                          <a:solidFill>
                            <a:srgbClr val="000000"/>
                          </a:solidFill>
                          <a:effectLst/>
                          <a:latin typeface="Arial"/>
                        </a:rPr>
                        <a:t>7 165</a:t>
                      </a:r>
                    </a:p>
                  </a:txBody>
                  <a:tcPr marL="9526" marR="9526" marT="9525" marB="0" anchor="ctr"/>
                </a:tc>
                <a:tc>
                  <a:txBody>
                    <a:bodyPr/>
                    <a:lstStyle/>
                    <a:p>
                      <a:pPr algn="ctr" fontAlgn="ctr"/>
                      <a:r>
                        <a:rPr lang="en-ZA" sz="1400" b="0" i="0" u="none" strike="noStrike" dirty="0" smtClean="0">
                          <a:solidFill>
                            <a:srgbClr val="000000"/>
                          </a:solidFill>
                          <a:effectLst/>
                          <a:latin typeface="Arial"/>
                        </a:rPr>
                        <a:t>41%</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1" i="0" u="none" strike="noStrike" dirty="0">
                          <a:solidFill>
                            <a:srgbClr val="000000"/>
                          </a:solidFill>
                          <a:effectLst/>
                          <a:latin typeface="Arial"/>
                        </a:rPr>
                        <a:t>17 448</a:t>
                      </a:r>
                    </a:p>
                  </a:txBody>
                  <a:tcPr marL="9526" marR="9526" marT="9525" marB="0" anchor="ctr"/>
                </a:tc>
                <a:extLst>
                  <a:ext uri="{0D108BD9-81ED-4DB2-BD59-A6C34878D82A}">
                    <a16:rowId xmlns:a16="http://schemas.microsoft.com/office/drawing/2014/main" xmlns="" val="10007"/>
                  </a:ext>
                </a:extLst>
              </a:tr>
              <a:tr h="432048">
                <a:tc>
                  <a:txBody>
                    <a:bodyPr/>
                    <a:lstStyle/>
                    <a:p>
                      <a:pPr algn="ctr" fontAlgn="ctr"/>
                      <a:r>
                        <a:rPr lang="en-ZA" sz="1400" b="0" i="0" u="none" strike="noStrike">
                          <a:solidFill>
                            <a:srgbClr val="000000"/>
                          </a:solidFill>
                          <a:effectLst/>
                          <a:latin typeface="Calibri"/>
                        </a:rPr>
                        <a:t>Northern Cape</a:t>
                      </a:r>
                    </a:p>
                  </a:txBody>
                  <a:tcPr marL="85735" marR="9526" marT="9525" marB="0" anchor="ctr"/>
                </a:tc>
                <a:tc>
                  <a:txBody>
                    <a:bodyPr/>
                    <a:lstStyle/>
                    <a:p>
                      <a:pPr algn="ctr" fontAlgn="ctr"/>
                      <a:r>
                        <a:rPr lang="en-ZA" sz="1400" b="0" i="0" u="none" strike="noStrike">
                          <a:solidFill>
                            <a:srgbClr val="000000"/>
                          </a:solidFill>
                          <a:effectLst/>
                          <a:latin typeface="Arial"/>
                        </a:rPr>
                        <a:t>5 661</a:t>
                      </a:r>
                    </a:p>
                  </a:txBody>
                  <a:tcPr marL="9526" marR="9526" marT="9525" marB="0" anchor="ctr"/>
                </a:tc>
                <a:tc>
                  <a:txBody>
                    <a:bodyPr/>
                    <a:lstStyle/>
                    <a:p>
                      <a:pPr algn="ctr" fontAlgn="ctr"/>
                      <a:r>
                        <a:rPr lang="en-ZA" sz="1400" b="0" i="0" u="none" strike="noStrike" dirty="0" smtClean="0">
                          <a:solidFill>
                            <a:srgbClr val="000000"/>
                          </a:solidFill>
                          <a:effectLst/>
                          <a:latin typeface="Arial"/>
                        </a:rPr>
                        <a:t>49%</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0" i="0" u="none" strike="noStrike" dirty="0">
                          <a:solidFill>
                            <a:srgbClr val="000000"/>
                          </a:solidFill>
                          <a:effectLst/>
                          <a:latin typeface="Arial"/>
                        </a:rPr>
                        <a:t>5 918</a:t>
                      </a:r>
                    </a:p>
                  </a:txBody>
                  <a:tcPr marL="9526" marR="9526" marT="9525" marB="0" anchor="ctr"/>
                </a:tc>
                <a:tc>
                  <a:txBody>
                    <a:bodyPr/>
                    <a:lstStyle/>
                    <a:p>
                      <a:pPr algn="ctr" fontAlgn="ctr"/>
                      <a:r>
                        <a:rPr lang="en-ZA" sz="1400" b="0" i="0" u="none" strike="noStrike" dirty="0" smtClean="0">
                          <a:solidFill>
                            <a:srgbClr val="000000"/>
                          </a:solidFill>
                          <a:effectLst/>
                          <a:latin typeface="Arial"/>
                        </a:rPr>
                        <a:t>51%</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1" i="0" u="none" strike="noStrike" dirty="0">
                          <a:solidFill>
                            <a:srgbClr val="000000"/>
                          </a:solidFill>
                          <a:effectLst/>
                          <a:latin typeface="Arial"/>
                        </a:rPr>
                        <a:t>11 579</a:t>
                      </a:r>
                    </a:p>
                  </a:txBody>
                  <a:tcPr marL="9526" marR="9526" marT="9525" marB="0" anchor="ctr"/>
                </a:tc>
                <a:extLst>
                  <a:ext uri="{0D108BD9-81ED-4DB2-BD59-A6C34878D82A}">
                    <a16:rowId xmlns:a16="http://schemas.microsoft.com/office/drawing/2014/main" xmlns="" val="10008"/>
                  </a:ext>
                </a:extLst>
              </a:tr>
              <a:tr h="432048">
                <a:tc>
                  <a:txBody>
                    <a:bodyPr/>
                    <a:lstStyle/>
                    <a:p>
                      <a:pPr algn="ctr" fontAlgn="ctr"/>
                      <a:r>
                        <a:rPr lang="en-ZA" sz="1400" b="0" i="0" u="none" strike="noStrike">
                          <a:solidFill>
                            <a:srgbClr val="000000"/>
                          </a:solidFill>
                          <a:effectLst/>
                          <a:latin typeface="Calibri"/>
                        </a:rPr>
                        <a:t>Western Cape</a:t>
                      </a:r>
                    </a:p>
                  </a:txBody>
                  <a:tcPr marL="85735" marR="9526" marT="9525" marB="0" anchor="ctr"/>
                </a:tc>
                <a:tc>
                  <a:txBody>
                    <a:bodyPr/>
                    <a:lstStyle/>
                    <a:p>
                      <a:pPr algn="ctr" fontAlgn="ctr"/>
                      <a:r>
                        <a:rPr lang="en-ZA" sz="1400" b="0" i="0" u="none" strike="noStrike">
                          <a:solidFill>
                            <a:srgbClr val="000000"/>
                          </a:solidFill>
                          <a:effectLst/>
                          <a:latin typeface="Arial"/>
                        </a:rPr>
                        <a:t>6 920</a:t>
                      </a:r>
                    </a:p>
                  </a:txBody>
                  <a:tcPr marL="9526" marR="9526" marT="9525" marB="0" anchor="ctr"/>
                </a:tc>
                <a:tc>
                  <a:txBody>
                    <a:bodyPr/>
                    <a:lstStyle/>
                    <a:p>
                      <a:pPr algn="ctr" fontAlgn="ctr"/>
                      <a:r>
                        <a:rPr lang="en-ZA" sz="1400" b="0" i="0" u="none" strike="noStrike" dirty="0" smtClean="0">
                          <a:solidFill>
                            <a:srgbClr val="000000"/>
                          </a:solidFill>
                          <a:effectLst/>
                          <a:latin typeface="Arial"/>
                        </a:rPr>
                        <a:t>58%</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0" i="0" u="none" strike="noStrike" dirty="0">
                          <a:solidFill>
                            <a:srgbClr val="000000"/>
                          </a:solidFill>
                          <a:effectLst/>
                          <a:latin typeface="Arial"/>
                        </a:rPr>
                        <a:t>4 979</a:t>
                      </a:r>
                    </a:p>
                  </a:txBody>
                  <a:tcPr marL="9526" marR="9526" marT="9525" marB="0" anchor="ctr"/>
                </a:tc>
                <a:tc>
                  <a:txBody>
                    <a:bodyPr/>
                    <a:lstStyle/>
                    <a:p>
                      <a:pPr algn="ctr" fontAlgn="ctr"/>
                      <a:r>
                        <a:rPr lang="en-ZA" sz="1400" b="0" i="0" u="none" strike="noStrike" dirty="0" smtClean="0">
                          <a:solidFill>
                            <a:srgbClr val="000000"/>
                          </a:solidFill>
                          <a:effectLst/>
                          <a:latin typeface="Arial"/>
                        </a:rPr>
                        <a:t>42%</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1" i="0" u="none" strike="noStrike" dirty="0">
                          <a:solidFill>
                            <a:srgbClr val="000000"/>
                          </a:solidFill>
                          <a:effectLst/>
                          <a:latin typeface="Arial"/>
                        </a:rPr>
                        <a:t>11 899</a:t>
                      </a:r>
                    </a:p>
                  </a:txBody>
                  <a:tcPr marL="9526" marR="9526" marT="9525" marB="0" anchor="ctr"/>
                </a:tc>
                <a:extLst>
                  <a:ext uri="{0D108BD9-81ED-4DB2-BD59-A6C34878D82A}">
                    <a16:rowId xmlns:a16="http://schemas.microsoft.com/office/drawing/2014/main" xmlns="" val="10009"/>
                  </a:ext>
                </a:extLst>
              </a:tr>
              <a:tr h="432048">
                <a:tc>
                  <a:txBody>
                    <a:bodyPr/>
                    <a:lstStyle/>
                    <a:p>
                      <a:pPr algn="ctr" fontAlgn="ctr"/>
                      <a:r>
                        <a:rPr lang="en-ZA" sz="1400" b="0" i="0" u="none" strike="noStrike" dirty="0" smtClean="0">
                          <a:solidFill>
                            <a:srgbClr val="000000"/>
                          </a:solidFill>
                          <a:effectLst/>
                          <a:latin typeface="Calibri"/>
                        </a:rPr>
                        <a:t>Online</a:t>
                      </a:r>
                      <a:endParaRPr lang="en-ZA" sz="1400" b="0" i="0" u="none" strike="noStrike" dirty="0">
                        <a:solidFill>
                          <a:srgbClr val="000000"/>
                        </a:solidFill>
                        <a:effectLst/>
                        <a:latin typeface="Calibri"/>
                      </a:endParaRPr>
                    </a:p>
                  </a:txBody>
                  <a:tcPr marL="85735" marR="9526" marT="9525" marB="0" anchor="ctr"/>
                </a:tc>
                <a:tc>
                  <a:txBody>
                    <a:bodyPr/>
                    <a:lstStyle/>
                    <a:p>
                      <a:pPr algn="ctr" fontAlgn="ctr"/>
                      <a:r>
                        <a:rPr lang="en-ZA" sz="1400" b="0" i="0" u="none" strike="noStrike" dirty="0">
                          <a:solidFill>
                            <a:srgbClr val="000000"/>
                          </a:solidFill>
                          <a:effectLst/>
                          <a:latin typeface="Arial"/>
                        </a:rPr>
                        <a:t>1 </a:t>
                      </a:r>
                      <a:r>
                        <a:rPr lang="en-ZA" sz="1400" b="0" i="0" u="none" strike="noStrike" dirty="0" smtClean="0">
                          <a:solidFill>
                            <a:srgbClr val="000000"/>
                          </a:solidFill>
                          <a:effectLst/>
                          <a:latin typeface="Arial"/>
                        </a:rPr>
                        <a:t>875</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0" i="0" u="none" strike="noStrike" dirty="0" smtClean="0">
                          <a:solidFill>
                            <a:srgbClr val="000000"/>
                          </a:solidFill>
                          <a:effectLst/>
                          <a:latin typeface="Arial"/>
                        </a:rPr>
                        <a:t>51%</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0" i="0" u="none" strike="noStrike" dirty="0" smtClean="0">
                          <a:solidFill>
                            <a:srgbClr val="000000"/>
                          </a:solidFill>
                          <a:effectLst/>
                          <a:latin typeface="Arial"/>
                        </a:rPr>
                        <a:t>1 779</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0" i="0" u="none" strike="noStrike" dirty="0" smtClean="0">
                          <a:solidFill>
                            <a:srgbClr val="000000"/>
                          </a:solidFill>
                          <a:effectLst/>
                          <a:latin typeface="Arial"/>
                        </a:rPr>
                        <a:t>49%</a:t>
                      </a:r>
                      <a:endParaRPr lang="en-ZA" sz="1400" b="0" i="0" u="none" strike="noStrike" dirty="0">
                        <a:solidFill>
                          <a:srgbClr val="000000"/>
                        </a:solidFill>
                        <a:effectLst/>
                        <a:latin typeface="Arial"/>
                      </a:endParaRPr>
                    </a:p>
                  </a:txBody>
                  <a:tcPr marL="9526" marR="9526" marT="9525" marB="0" anchor="ctr"/>
                </a:tc>
                <a:tc>
                  <a:txBody>
                    <a:bodyPr/>
                    <a:lstStyle/>
                    <a:p>
                      <a:pPr algn="ctr" fontAlgn="ctr"/>
                      <a:r>
                        <a:rPr lang="en-ZA" sz="1400" b="1" i="0" u="none" strike="noStrike" dirty="0" smtClean="0">
                          <a:solidFill>
                            <a:srgbClr val="000000"/>
                          </a:solidFill>
                          <a:effectLst/>
                          <a:latin typeface="Arial"/>
                        </a:rPr>
                        <a:t>3 654</a:t>
                      </a:r>
                      <a:endParaRPr lang="en-ZA" sz="1400" b="1" i="0" u="none" strike="noStrike" dirty="0">
                        <a:solidFill>
                          <a:srgbClr val="000000"/>
                        </a:solidFill>
                        <a:effectLst/>
                        <a:latin typeface="Arial"/>
                      </a:endParaRPr>
                    </a:p>
                  </a:txBody>
                  <a:tcPr marL="9526" marR="9526" marT="9525" marB="0" anchor="ctr"/>
                </a:tc>
                <a:extLst>
                  <a:ext uri="{0D108BD9-81ED-4DB2-BD59-A6C34878D82A}">
                    <a16:rowId xmlns:a16="http://schemas.microsoft.com/office/drawing/2014/main" xmlns="" val="10010"/>
                  </a:ext>
                </a:extLst>
              </a:tr>
              <a:tr h="432048">
                <a:tc>
                  <a:txBody>
                    <a:bodyPr/>
                    <a:lstStyle/>
                    <a:p>
                      <a:pPr algn="ctr" fontAlgn="ctr"/>
                      <a:r>
                        <a:rPr lang="en-ZA" sz="1400" b="1" i="0" u="none" strike="noStrike" dirty="0">
                          <a:solidFill>
                            <a:srgbClr val="000000"/>
                          </a:solidFill>
                          <a:effectLst/>
                          <a:latin typeface="Calibri"/>
                        </a:rPr>
                        <a:t>Total</a:t>
                      </a:r>
                    </a:p>
                  </a:txBody>
                  <a:tcPr marL="85735" marR="9526" marT="9525" marB="0" anchor="ctr"/>
                </a:tc>
                <a:tc>
                  <a:txBody>
                    <a:bodyPr/>
                    <a:lstStyle/>
                    <a:p>
                      <a:pPr algn="ctr" fontAlgn="ctr"/>
                      <a:r>
                        <a:rPr lang="en-ZA" sz="1400" b="1" i="0" u="none" strike="noStrike" dirty="0">
                          <a:solidFill>
                            <a:srgbClr val="000000"/>
                          </a:solidFill>
                          <a:effectLst/>
                          <a:latin typeface="Arial"/>
                        </a:rPr>
                        <a:t>108 571</a:t>
                      </a:r>
                    </a:p>
                  </a:txBody>
                  <a:tcPr marL="9526" marR="9526" marT="9525" marB="0" anchor="ctr"/>
                </a:tc>
                <a:tc>
                  <a:txBody>
                    <a:bodyPr/>
                    <a:lstStyle/>
                    <a:p>
                      <a:pPr algn="ctr" fontAlgn="ctr"/>
                      <a:r>
                        <a:rPr lang="en-ZA" sz="1400" b="1" i="0" u="none" strike="noStrike" dirty="0" smtClean="0">
                          <a:solidFill>
                            <a:srgbClr val="000000"/>
                          </a:solidFill>
                          <a:effectLst/>
                          <a:latin typeface="Arial"/>
                        </a:rPr>
                        <a:t>56%</a:t>
                      </a:r>
                      <a:endParaRPr lang="en-ZA" sz="1400" b="1" i="0" u="none" strike="noStrike" dirty="0">
                        <a:solidFill>
                          <a:srgbClr val="000000"/>
                        </a:solidFill>
                        <a:effectLst/>
                        <a:latin typeface="Arial"/>
                      </a:endParaRPr>
                    </a:p>
                  </a:txBody>
                  <a:tcPr marL="9526" marR="9526" marT="9525" marB="0" anchor="ctr"/>
                </a:tc>
                <a:tc>
                  <a:txBody>
                    <a:bodyPr/>
                    <a:lstStyle/>
                    <a:p>
                      <a:pPr algn="ctr" fontAlgn="ctr"/>
                      <a:r>
                        <a:rPr lang="en-ZA" sz="1400" b="1" i="0" u="none" strike="noStrike" dirty="0">
                          <a:solidFill>
                            <a:srgbClr val="000000"/>
                          </a:solidFill>
                          <a:effectLst/>
                          <a:latin typeface="Arial"/>
                        </a:rPr>
                        <a:t>85 002</a:t>
                      </a:r>
                    </a:p>
                  </a:txBody>
                  <a:tcPr marL="9526" marR="9526" marT="9525" marB="0" anchor="ctr"/>
                </a:tc>
                <a:tc>
                  <a:txBody>
                    <a:bodyPr/>
                    <a:lstStyle/>
                    <a:p>
                      <a:pPr algn="ctr" fontAlgn="ctr"/>
                      <a:r>
                        <a:rPr lang="en-ZA" sz="1400" b="1" i="0" u="none" strike="noStrike" dirty="0" smtClean="0">
                          <a:solidFill>
                            <a:srgbClr val="000000"/>
                          </a:solidFill>
                          <a:effectLst/>
                          <a:latin typeface="Arial"/>
                        </a:rPr>
                        <a:t>44%</a:t>
                      </a:r>
                      <a:endParaRPr lang="en-ZA" sz="1400" b="1" i="0" u="none" strike="noStrike" dirty="0">
                        <a:solidFill>
                          <a:srgbClr val="000000"/>
                        </a:solidFill>
                        <a:effectLst/>
                        <a:latin typeface="Arial"/>
                      </a:endParaRPr>
                    </a:p>
                  </a:txBody>
                  <a:tcPr marL="9526" marR="9526" marT="9525" marB="0" anchor="ctr"/>
                </a:tc>
                <a:tc>
                  <a:txBody>
                    <a:bodyPr/>
                    <a:lstStyle/>
                    <a:p>
                      <a:pPr algn="ctr" fontAlgn="ctr"/>
                      <a:r>
                        <a:rPr lang="en-ZA" sz="1400" b="1" i="0" u="none" strike="noStrike" dirty="0">
                          <a:solidFill>
                            <a:srgbClr val="000000"/>
                          </a:solidFill>
                          <a:effectLst/>
                          <a:latin typeface="Arial"/>
                        </a:rPr>
                        <a:t>193 573</a:t>
                      </a:r>
                    </a:p>
                  </a:txBody>
                  <a:tcPr marL="9526" marR="9526" marT="9525" marB="0" anchor="ct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78</a:t>
            </a:fld>
            <a:endParaRPr lang="en-US" dirty="0"/>
          </a:p>
        </p:txBody>
      </p:sp>
    </p:spTree>
    <p:extLst>
      <p:ext uri="{BB962C8B-B14F-4D97-AF65-F5344CB8AC3E}">
        <p14:creationId xmlns:p14="http://schemas.microsoft.com/office/powerpoint/2010/main" xmlns="" val="24491157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ZA" altLang="en-US" sz="2000" b="1" dirty="0" smtClean="0"/>
              <a:t>EMPLOYMENT COUNSELLING BY EQUITY GROUP AND PROVINCE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33682654"/>
              </p:ext>
            </p:extLst>
          </p:nvPr>
        </p:nvGraphicFramePr>
        <p:xfrm>
          <a:off x="251522" y="1340771"/>
          <a:ext cx="8640957" cy="5184572"/>
        </p:xfrm>
        <a:graphic>
          <a:graphicData uri="http://schemas.openxmlformats.org/drawingml/2006/table">
            <a:tbl>
              <a:tblPr firstRow="1" bandRow="1">
                <a:tableStyleId>{5C22544A-7EE6-4342-B048-85BDC9FD1C3A}</a:tableStyleId>
              </a:tblPr>
              <a:tblGrid>
                <a:gridCol w="1027740">
                  <a:extLst>
                    <a:ext uri="{9D8B030D-6E8A-4147-A177-3AD203B41FA5}">
                      <a16:colId xmlns:a16="http://schemas.microsoft.com/office/drawing/2014/main" xmlns="" val="20000"/>
                    </a:ext>
                  </a:extLst>
                </a:gridCol>
                <a:gridCol w="1027740">
                  <a:extLst>
                    <a:ext uri="{9D8B030D-6E8A-4147-A177-3AD203B41FA5}">
                      <a16:colId xmlns:a16="http://schemas.microsoft.com/office/drawing/2014/main" xmlns="" val="20001"/>
                    </a:ext>
                  </a:extLst>
                </a:gridCol>
                <a:gridCol w="569404">
                  <a:extLst>
                    <a:ext uri="{9D8B030D-6E8A-4147-A177-3AD203B41FA5}">
                      <a16:colId xmlns:a16="http://schemas.microsoft.com/office/drawing/2014/main" xmlns="" val="20002"/>
                    </a:ext>
                  </a:extLst>
                </a:gridCol>
                <a:gridCol w="992746">
                  <a:extLst>
                    <a:ext uri="{9D8B030D-6E8A-4147-A177-3AD203B41FA5}">
                      <a16:colId xmlns:a16="http://schemas.microsoft.com/office/drawing/2014/main" xmlns="" val="20003"/>
                    </a:ext>
                  </a:extLst>
                </a:gridCol>
                <a:gridCol w="731939">
                  <a:extLst>
                    <a:ext uri="{9D8B030D-6E8A-4147-A177-3AD203B41FA5}">
                      <a16:colId xmlns:a16="http://schemas.microsoft.com/office/drawing/2014/main" xmlns="" val="20004"/>
                    </a:ext>
                  </a:extLst>
                </a:gridCol>
                <a:gridCol w="908617">
                  <a:extLst>
                    <a:ext uri="{9D8B030D-6E8A-4147-A177-3AD203B41FA5}">
                      <a16:colId xmlns:a16="http://schemas.microsoft.com/office/drawing/2014/main" xmlns="" val="20005"/>
                    </a:ext>
                  </a:extLst>
                </a:gridCol>
                <a:gridCol w="698287">
                  <a:extLst>
                    <a:ext uri="{9D8B030D-6E8A-4147-A177-3AD203B41FA5}">
                      <a16:colId xmlns:a16="http://schemas.microsoft.com/office/drawing/2014/main" xmlns="" val="20006"/>
                    </a:ext>
                  </a:extLst>
                </a:gridCol>
                <a:gridCol w="1009572">
                  <a:extLst>
                    <a:ext uri="{9D8B030D-6E8A-4147-A177-3AD203B41FA5}">
                      <a16:colId xmlns:a16="http://schemas.microsoft.com/office/drawing/2014/main" xmlns="" val="20007"/>
                    </a:ext>
                  </a:extLst>
                </a:gridCol>
                <a:gridCol w="639395">
                  <a:extLst>
                    <a:ext uri="{9D8B030D-6E8A-4147-A177-3AD203B41FA5}">
                      <a16:colId xmlns:a16="http://schemas.microsoft.com/office/drawing/2014/main" xmlns="" val="20008"/>
                    </a:ext>
                  </a:extLst>
                </a:gridCol>
                <a:gridCol w="1035517">
                  <a:extLst>
                    <a:ext uri="{9D8B030D-6E8A-4147-A177-3AD203B41FA5}">
                      <a16:colId xmlns:a16="http://schemas.microsoft.com/office/drawing/2014/main" xmlns="" val="20009"/>
                    </a:ext>
                  </a:extLst>
                </a:gridCol>
              </a:tblGrid>
              <a:tr h="408742">
                <a:tc>
                  <a:txBody>
                    <a:bodyPr/>
                    <a:lstStyle/>
                    <a:p>
                      <a:pPr algn="ctr" fontAlgn="ctr"/>
                      <a:r>
                        <a:rPr lang="en-ZA" sz="1200" b="0" i="0" u="none" strike="noStrike" dirty="0">
                          <a:solidFill>
                            <a:srgbClr val="000000"/>
                          </a:solidFill>
                          <a:effectLst/>
                          <a:latin typeface="Calibri"/>
                        </a:rPr>
                        <a:t> </a:t>
                      </a:r>
                    </a:p>
                  </a:txBody>
                  <a:tcPr marL="85725" marR="9525" marT="9525" marB="0" anchor="ctr"/>
                </a:tc>
                <a:tc>
                  <a:txBody>
                    <a:bodyPr/>
                    <a:lstStyle/>
                    <a:p>
                      <a:pPr algn="ctr" fontAlgn="ctr"/>
                      <a:r>
                        <a:rPr lang="en-ZA" sz="1200" b="1" i="0" u="none" strike="noStrike" dirty="0">
                          <a:solidFill>
                            <a:srgbClr val="000000"/>
                          </a:solidFill>
                          <a:effectLst/>
                          <a:latin typeface="Calibri"/>
                        </a:rPr>
                        <a:t>African</a:t>
                      </a:r>
                    </a:p>
                  </a:txBody>
                  <a:tcPr marL="85725" marR="9525" marT="9525" marB="0" anchor="ctr"/>
                </a:tc>
                <a:tc>
                  <a:txBody>
                    <a:bodyPr/>
                    <a:lstStyle/>
                    <a:p>
                      <a:pPr algn="ctr" fontAlgn="ctr"/>
                      <a:r>
                        <a:rPr lang="en-ZA" sz="1200" b="1" i="0" u="none" strike="noStrike">
                          <a:solidFill>
                            <a:srgbClr val="000000"/>
                          </a:solidFill>
                          <a:effectLst/>
                          <a:latin typeface="Calibri"/>
                        </a:rPr>
                        <a:t>%</a:t>
                      </a:r>
                    </a:p>
                  </a:txBody>
                  <a:tcPr marL="85725" marR="9525" marT="9525" marB="0" anchor="ctr"/>
                </a:tc>
                <a:tc>
                  <a:txBody>
                    <a:bodyPr/>
                    <a:lstStyle/>
                    <a:p>
                      <a:pPr algn="ctr" fontAlgn="ctr"/>
                      <a:r>
                        <a:rPr lang="en-ZA" sz="1200" b="1" i="0" u="none" strike="noStrike" dirty="0">
                          <a:solidFill>
                            <a:srgbClr val="000000"/>
                          </a:solidFill>
                          <a:effectLst/>
                          <a:latin typeface="Calibri"/>
                        </a:rPr>
                        <a:t>Coloured</a:t>
                      </a:r>
                    </a:p>
                  </a:txBody>
                  <a:tcPr marL="85725" marR="9525" marT="9525" marB="0" anchor="ctr"/>
                </a:tc>
                <a:tc>
                  <a:txBody>
                    <a:bodyPr/>
                    <a:lstStyle/>
                    <a:p>
                      <a:pPr algn="ctr" fontAlgn="ctr"/>
                      <a:r>
                        <a:rPr lang="en-ZA" sz="1200" b="1" i="0" u="none" strike="noStrike" dirty="0">
                          <a:solidFill>
                            <a:srgbClr val="000000"/>
                          </a:solidFill>
                          <a:effectLst/>
                          <a:latin typeface="Calibri"/>
                        </a:rPr>
                        <a:t>%</a:t>
                      </a:r>
                    </a:p>
                  </a:txBody>
                  <a:tcPr marL="85725" marR="9525" marT="9525" marB="0" anchor="ctr"/>
                </a:tc>
                <a:tc>
                  <a:txBody>
                    <a:bodyPr/>
                    <a:lstStyle/>
                    <a:p>
                      <a:pPr algn="ctr" fontAlgn="ctr"/>
                      <a:r>
                        <a:rPr lang="en-ZA" sz="1200" b="1" i="0" u="none" strike="noStrike" dirty="0">
                          <a:solidFill>
                            <a:srgbClr val="000000"/>
                          </a:solidFill>
                          <a:effectLst/>
                          <a:latin typeface="Calibri"/>
                        </a:rPr>
                        <a:t>Indian</a:t>
                      </a:r>
                    </a:p>
                  </a:txBody>
                  <a:tcPr marL="85725" marR="9525" marT="9525" marB="0" anchor="ctr"/>
                </a:tc>
                <a:tc>
                  <a:txBody>
                    <a:bodyPr/>
                    <a:lstStyle/>
                    <a:p>
                      <a:pPr algn="ctr" fontAlgn="ctr"/>
                      <a:r>
                        <a:rPr lang="en-ZA" sz="1200" b="1" i="0" u="none" strike="noStrike" dirty="0">
                          <a:solidFill>
                            <a:srgbClr val="000000"/>
                          </a:solidFill>
                          <a:effectLst/>
                          <a:latin typeface="Calibri"/>
                        </a:rPr>
                        <a:t>%</a:t>
                      </a:r>
                    </a:p>
                  </a:txBody>
                  <a:tcPr marL="85725" marR="9525" marT="9525" marB="0" anchor="ctr"/>
                </a:tc>
                <a:tc>
                  <a:txBody>
                    <a:bodyPr/>
                    <a:lstStyle/>
                    <a:p>
                      <a:pPr algn="ctr" fontAlgn="ctr"/>
                      <a:r>
                        <a:rPr lang="en-ZA" sz="1200" b="1" i="0" u="none" strike="noStrike" dirty="0">
                          <a:solidFill>
                            <a:srgbClr val="000000"/>
                          </a:solidFill>
                          <a:effectLst/>
                          <a:latin typeface="Calibri"/>
                        </a:rPr>
                        <a:t>White</a:t>
                      </a:r>
                    </a:p>
                  </a:txBody>
                  <a:tcPr marL="85725" marR="9525" marT="9525" marB="0" anchor="ctr"/>
                </a:tc>
                <a:tc>
                  <a:txBody>
                    <a:bodyPr/>
                    <a:lstStyle/>
                    <a:p>
                      <a:pPr algn="ctr" fontAlgn="ctr"/>
                      <a:r>
                        <a:rPr lang="en-ZA" sz="1200" b="1" i="0" u="none" strike="noStrike" dirty="0">
                          <a:solidFill>
                            <a:srgbClr val="000000"/>
                          </a:solidFill>
                          <a:effectLst/>
                          <a:latin typeface="Calibri"/>
                        </a:rPr>
                        <a:t>%</a:t>
                      </a:r>
                    </a:p>
                  </a:txBody>
                  <a:tcPr marL="85725" marR="9525" marT="9525" marB="0" anchor="ctr"/>
                </a:tc>
                <a:tc>
                  <a:txBody>
                    <a:bodyPr/>
                    <a:lstStyle/>
                    <a:p>
                      <a:pPr algn="ctr" fontAlgn="ctr"/>
                      <a:r>
                        <a:rPr lang="en-ZA" sz="1200" b="1" i="0" u="none" strike="noStrike" dirty="0">
                          <a:solidFill>
                            <a:srgbClr val="000000"/>
                          </a:solidFill>
                          <a:effectLst/>
                          <a:latin typeface="Calibri"/>
                        </a:rPr>
                        <a:t>Total</a:t>
                      </a:r>
                    </a:p>
                  </a:txBody>
                  <a:tcPr marL="85725" marR="9525" marT="9525" marB="0" anchor="ctr"/>
                </a:tc>
                <a:extLst>
                  <a:ext uri="{0D108BD9-81ED-4DB2-BD59-A6C34878D82A}">
                    <a16:rowId xmlns:a16="http://schemas.microsoft.com/office/drawing/2014/main" xmlns="" val="10000"/>
                  </a:ext>
                </a:extLst>
              </a:tr>
              <a:tr h="437584">
                <a:tc>
                  <a:txBody>
                    <a:bodyPr/>
                    <a:lstStyle/>
                    <a:p>
                      <a:pPr algn="ctr" fontAlgn="ctr"/>
                      <a:r>
                        <a:rPr lang="en-ZA" sz="1200" b="0" i="0" u="none" strike="noStrike">
                          <a:solidFill>
                            <a:srgbClr val="000000"/>
                          </a:solidFill>
                          <a:effectLst/>
                          <a:latin typeface="Calibri"/>
                        </a:rPr>
                        <a:t>Eastern Cape</a:t>
                      </a:r>
                    </a:p>
                  </a:txBody>
                  <a:tcPr marL="85725" marR="9525" marT="9525" marB="0" anchor="ctr"/>
                </a:tc>
                <a:tc>
                  <a:txBody>
                    <a:bodyPr/>
                    <a:lstStyle/>
                    <a:p>
                      <a:pPr algn="ctr" fontAlgn="ctr"/>
                      <a:r>
                        <a:rPr lang="en-ZA" sz="1200" b="0" i="0" u="none" strike="noStrike" dirty="0">
                          <a:solidFill>
                            <a:srgbClr val="000000"/>
                          </a:solidFill>
                          <a:effectLst/>
                          <a:latin typeface="Arial"/>
                        </a:rPr>
                        <a:t>22 972</a:t>
                      </a:r>
                    </a:p>
                  </a:txBody>
                  <a:tcPr marL="9525" marR="9525" marT="9525" marB="0" anchor="ctr"/>
                </a:tc>
                <a:tc>
                  <a:txBody>
                    <a:bodyPr/>
                    <a:lstStyle/>
                    <a:p>
                      <a:pPr algn="ctr" fontAlgn="ctr"/>
                      <a:r>
                        <a:rPr lang="en-ZA" sz="1200" b="0" i="0" u="none" strike="noStrike" dirty="0">
                          <a:solidFill>
                            <a:srgbClr val="000000"/>
                          </a:solidFill>
                          <a:effectLst/>
                          <a:latin typeface="Arial"/>
                        </a:rPr>
                        <a:t>93</a:t>
                      </a:r>
                    </a:p>
                  </a:txBody>
                  <a:tcPr marL="9525" marR="9525" marT="9525" marB="0" anchor="ctr"/>
                </a:tc>
                <a:tc>
                  <a:txBody>
                    <a:bodyPr/>
                    <a:lstStyle/>
                    <a:p>
                      <a:pPr algn="ctr" fontAlgn="ctr"/>
                      <a:r>
                        <a:rPr lang="en-ZA" sz="1200" b="0" i="0" u="none" strike="noStrike" dirty="0">
                          <a:solidFill>
                            <a:srgbClr val="000000"/>
                          </a:solidFill>
                          <a:effectLst/>
                          <a:latin typeface="Arial"/>
                        </a:rPr>
                        <a:t>1 483</a:t>
                      </a:r>
                    </a:p>
                  </a:txBody>
                  <a:tcPr marL="9525" marR="9525" marT="9525" marB="0" anchor="ctr"/>
                </a:tc>
                <a:tc>
                  <a:txBody>
                    <a:bodyPr/>
                    <a:lstStyle/>
                    <a:p>
                      <a:pPr algn="ctr" fontAlgn="ctr"/>
                      <a:r>
                        <a:rPr lang="en-ZA" sz="1200" b="0" i="0" u="none" strike="noStrike" dirty="0">
                          <a:solidFill>
                            <a:srgbClr val="000000"/>
                          </a:solidFill>
                          <a:effectLst/>
                          <a:latin typeface="Arial"/>
                        </a:rPr>
                        <a:t>6</a:t>
                      </a:r>
                    </a:p>
                  </a:txBody>
                  <a:tcPr marL="9525" marR="9525" marT="9525" marB="0" anchor="ctr"/>
                </a:tc>
                <a:tc>
                  <a:txBody>
                    <a:bodyPr/>
                    <a:lstStyle/>
                    <a:p>
                      <a:pPr algn="ctr" fontAlgn="ctr"/>
                      <a:r>
                        <a:rPr lang="en-ZA" sz="1200" b="0" i="0" u="none" strike="noStrike" dirty="0">
                          <a:solidFill>
                            <a:srgbClr val="000000"/>
                          </a:solidFill>
                          <a:effectLst/>
                          <a:latin typeface="Arial"/>
                        </a:rPr>
                        <a:t>22</a:t>
                      </a:r>
                    </a:p>
                  </a:txBody>
                  <a:tcPr marL="9525" marR="9525" marT="9525" marB="0" anchor="ctr"/>
                </a:tc>
                <a:tc>
                  <a:txBody>
                    <a:bodyPr/>
                    <a:lstStyle/>
                    <a:p>
                      <a:pPr algn="ctr" fontAlgn="ctr"/>
                      <a:r>
                        <a:rPr lang="en-ZA" sz="1200" b="0" i="0" u="none" strike="noStrike">
                          <a:solidFill>
                            <a:srgbClr val="000000"/>
                          </a:solidFill>
                          <a:effectLst/>
                          <a:latin typeface="Arial"/>
                        </a:rPr>
                        <a:t>0</a:t>
                      </a:r>
                    </a:p>
                  </a:txBody>
                  <a:tcPr marL="9525" marR="9525" marT="9525" marB="0" anchor="ctr"/>
                </a:tc>
                <a:tc>
                  <a:txBody>
                    <a:bodyPr/>
                    <a:lstStyle/>
                    <a:p>
                      <a:pPr algn="ctr" fontAlgn="ctr"/>
                      <a:r>
                        <a:rPr lang="en-ZA" sz="1200" b="0" i="0" u="none" strike="noStrike">
                          <a:solidFill>
                            <a:srgbClr val="000000"/>
                          </a:solidFill>
                          <a:effectLst/>
                          <a:latin typeface="Arial"/>
                        </a:rPr>
                        <a:t>211</a:t>
                      </a:r>
                    </a:p>
                  </a:txBody>
                  <a:tcPr marL="9525" marR="9525" marT="9525" marB="0" anchor="ctr"/>
                </a:tc>
                <a:tc>
                  <a:txBody>
                    <a:bodyPr/>
                    <a:lstStyle/>
                    <a:p>
                      <a:pPr algn="ctr" fontAlgn="ctr"/>
                      <a:r>
                        <a:rPr lang="en-ZA" sz="1200" b="0" i="0" u="none" strike="noStrike">
                          <a:solidFill>
                            <a:srgbClr val="000000"/>
                          </a:solidFill>
                          <a:effectLst/>
                          <a:latin typeface="Arial"/>
                        </a:rPr>
                        <a:t>1</a:t>
                      </a:r>
                    </a:p>
                  </a:txBody>
                  <a:tcPr marL="9525" marR="9525" marT="9525" marB="0" anchor="ctr"/>
                </a:tc>
                <a:tc>
                  <a:txBody>
                    <a:bodyPr/>
                    <a:lstStyle/>
                    <a:p>
                      <a:pPr algn="ctr" fontAlgn="ctr"/>
                      <a:r>
                        <a:rPr lang="en-ZA" sz="1200" b="1" i="0" u="none" strike="noStrike" dirty="0">
                          <a:solidFill>
                            <a:srgbClr val="000000"/>
                          </a:solidFill>
                          <a:effectLst/>
                          <a:latin typeface="Arial"/>
                        </a:rPr>
                        <a:t>24 688</a:t>
                      </a:r>
                    </a:p>
                  </a:txBody>
                  <a:tcPr marL="9525" marR="9525" marT="9525" marB="0" anchor="ctr"/>
                </a:tc>
                <a:extLst>
                  <a:ext uri="{0D108BD9-81ED-4DB2-BD59-A6C34878D82A}">
                    <a16:rowId xmlns:a16="http://schemas.microsoft.com/office/drawing/2014/main" xmlns="" val="10001"/>
                  </a:ext>
                </a:extLst>
              </a:tr>
              <a:tr h="408742">
                <a:tc>
                  <a:txBody>
                    <a:bodyPr/>
                    <a:lstStyle/>
                    <a:p>
                      <a:pPr algn="ctr" fontAlgn="ctr"/>
                      <a:r>
                        <a:rPr lang="en-ZA" sz="1200" b="0" i="0" u="none" strike="noStrike">
                          <a:solidFill>
                            <a:srgbClr val="000000"/>
                          </a:solidFill>
                          <a:effectLst/>
                          <a:latin typeface="Calibri"/>
                        </a:rPr>
                        <a:t>Free State</a:t>
                      </a:r>
                    </a:p>
                  </a:txBody>
                  <a:tcPr marL="85725" marR="9525" marT="9525" marB="0" anchor="ctr"/>
                </a:tc>
                <a:tc>
                  <a:txBody>
                    <a:bodyPr/>
                    <a:lstStyle/>
                    <a:p>
                      <a:pPr algn="ctr" fontAlgn="ctr"/>
                      <a:r>
                        <a:rPr lang="en-ZA" sz="1200" b="0" i="0" u="none" strike="noStrike">
                          <a:solidFill>
                            <a:srgbClr val="000000"/>
                          </a:solidFill>
                          <a:effectLst/>
                          <a:latin typeface="Arial"/>
                        </a:rPr>
                        <a:t>17 793</a:t>
                      </a:r>
                    </a:p>
                  </a:txBody>
                  <a:tcPr marL="9525" marR="9525" marT="9525" marB="0" anchor="ctr"/>
                </a:tc>
                <a:tc>
                  <a:txBody>
                    <a:bodyPr/>
                    <a:lstStyle/>
                    <a:p>
                      <a:pPr algn="ctr" fontAlgn="ctr"/>
                      <a:r>
                        <a:rPr lang="en-ZA" sz="1200" b="0" i="0" u="none" strike="noStrike">
                          <a:solidFill>
                            <a:srgbClr val="000000"/>
                          </a:solidFill>
                          <a:effectLst/>
                          <a:latin typeface="Arial"/>
                        </a:rPr>
                        <a:t>98</a:t>
                      </a:r>
                    </a:p>
                  </a:txBody>
                  <a:tcPr marL="9525" marR="9525" marT="9525" marB="0" anchor="ctr"/>
                </a:tc>
                <a:tc>
                  <a:txBody>
                    <a:bodyPr/>
                    <a:lstStyle/>
                    <a:p>
                      <a:pPr algn="ctr" fontAlgn="ctr"/>
                      <a:r>
                        <a:rPr lang="en-ZA" sz="1200" b="0" i="0" u="none" strike="noStrike" dirty="0">
                          <a:solidFill>
                            <a:srgbClr val="000000"/>
                          </a:solidFill>
                          <a:effectLst/>
                          <a:latin typeface="Arial"/>
                        </a:rPr>
                        <a:t>299</a:t>
                      </a:r>
                    </a:p>
                  </a:txBody>
                  <a:tcPr marL="9525" marR="9525" marT="9525" marB="0" anchor="ctr"/>
                </a:tc>
                <a:tc>
                  <a:txBody>
                    <a:bodyPr/>
                    <a:lstStyle/>
                    <a:p>
                      <a:pPr algn="ctr" fontAlgn="ctr"/>
                      <a:r>
                        <a:rPr lang="en-ZA" sz="1200" b="0" i="0" u="none" strike="noStrike" dirty="0">
                          <a:solidFill>
                            <a:srgbClr val="000000"/>
                          </a:solidFill>
                          <a:effectLst/>
                          <a:latin typeface="Arial"/>
                        </a:rPr>
                        <a:t>2</a:t>
                      </a:r>
                    </a:p>
                  </a:txBody>
                  <a:tcPr marL="9525" marR="9525" marT="9525" marB="0" anchor="ctr"/>
                </a:tc>
                <a:tc>
                  <a:txBody>
                    <a:bodyPr/>
                    <a:lstStyle/>
                    <a:p>
                      <a:pPr algn="ctr" fontAlgn="ctr"/>
                      <a:r>
                        <a:rPr lang="en-ZA" sz="1200" b="0" i="0" u="none" strike="noStrike" dirty="0">
                          <a:solidFill>
                            <a:srgbClr val="000000"/>
                          </a:solidFill>
                          <a:effectLst/>
                          <a:latin typeface="Arial"/>
                        </a:rPr>
                        <a:t>4</a:t>
                      </a:r>
                    </a:p>
                  </a:txBody>
                  <a:tcPr marL="9525" marR="9525" marT="9525" marB="0" anchor="ctr"/>
                </a:tc>
                <a:tc>
                  <a:txBody>
                    <a:bodyPr/>
                    <a:lstStyle/>
                    <a:p>
                      <a:pPr algn="ctr" fontAlgn="ctr"/>
                      <a:r>
                        <a:rPr lang="en-ZA" sz="1200" b="0" i="0" u="none" strike="noStrike" dirty="0">
                          <a:solidFill>
                            <a:srgbClr val="000000"/>
                          </a:solidFill>
                          <a:effectLst/>
                          <a:latin typeface="Arial"/>
                        </a:rPr>
                        <a:t>0</a:t>
                      </a:r>
                    </a:p>
                  </a:txBody>
                  <a:tcPr marL="9525" marR="9525" marT="9525" marB="0" anchor="ctr"/>
                </a:tc>
                <a:tc>
                  <a:txBody>
                    <a:bodyPr/>
                    <a:lstStyle/>
                    <a:p>
                      <a:pPr algn="ctr" fontAlgn="ctr"/>
                      <a:r>
                        <a:rPr lang="en-ZA" sz="1200" b="0" i="0" u="none" strike="noStrike">
                          <a:solidFill>
                            <a:srgbClr val="000000"/>
                          </a:solidFill>
                          <a:effectLst/>
                          <a:latin typeface="Arial"/>
                        </a:rPr>
                        <a:t>93</a:t>
                      </a:r>
                    </a:p>
                  </a:txBody>
                  <a:tcPr marL="9525" marR="9525" marT="9525" marB="0" anchor="ctr"/>
                </a:tc>
                <a:tc>
                  <a:txBody>
                    <a:bodyPr/>
                    <a:lstStyle/>
                    <a:p>
                      <a:pPr algn="ctr" fontAlgn="ctr"/>
                      <a:r>
                        <a:rPr lang="en-ZA" sz="1200" b="0" i="0" u="none" strike="noStrike">
                          <a:solidFill>
                            <a:srgbClr val="000000"/>
                          </a:solidFill>
                          <a:effectLst/>
                          <a:latin typeface="Arial"/>
                        </a:rPr>
                        <a:t>1</a:t>
                      </a:r>
                    </a:p>
                  </a:txBody>
                  <a:tcPr marL="9525" marR="9525" marT="9525" marB="0" anchor="ctr"/>
                </a:tc>
                <a:tc>
                  <a:txBody>
                    <a:bodyPr/>
                    <a:lstStyle/>
                    <a:p>
                      <a:pPr algn="ctr" fontAlgn="ctr"/>
                      <a:r>
                        <a:rPr lang="en-ZA" sz="1200" b="1" i="0" u="none" strike="noStrike" dirty="0">
                          <a:solidFill>
                            <a:srgbClr val="000000"/>
                          </a:solidFill>
                          <a:effectLst/>
                          <a:latin typeface="Arial"/>
                        </a:rPr>
                        <a:t>18 189</a:t>
                      </a:r>
                    </a:p>
                  </a:txBody>
                  <a:tcPr marL="9525" marR="9525" marT="9525" marB="0" anchor="ctr"/>
                </a:tc>
                <a:extLst>
                  <a:ext uri="{0D108BD9-81ED-4DB2-BD59-A6C34878D82A}">
                    <a16:rowId xmlns:a16="http://schemas.microsoft.com/office/drawing/2014/main" xmlns="" val="10002"/>
                  </a:ext>
                </a:extLst>
              </a:tr>
              <a:tr h="408742">
                <a:tc>
                  <a:txBody>
                    <a:bodyPr/>
                    <a:lstStyle/>
                    <a:p>
                      <a:pPr algn="ctr" fontAlgn="ctr"/>
                      <a:r>
                        <a:rPr lang="en-ZA" sz="1200" b="0" i="0" u="none" strike="noStrike">
                          <a:solidFill>
                            <a:srgbClr val="000000"/>
                          </a:solidFill>
                          <a:effectLst/>
                          <a:latin typeface="Calibri"/>
                        </a:rPr>
                        <a:t>gauteng</a:t>
                      </a:r>
                    </a:p>
                  </a:txBody>
                  <a:tcPr marL="85725" marR="9525" marT="9525" marB="0" anchor="ctr"/>
                </a:tc>
                <a:tc>
                  <a:txBody>
                    <a:bodyPr/>
                    <a:lstStyle/>
                    <a:p>
                      <a:pPr algn="ctr" fontAlgn="ctr"/>
                      <a:r>
                        <a:rPr lang="en-ZA" sz="1200" b="0" i="0" u="none" strike="noStrike">
                          <a:solidFill>
                            <a:srgbClr val="000000"/>
                          </a:solidFill>
                          <a:effectLst/>
                          <a:latin typeface="Arial"/>
                        </a:rPr>
                        <a:t>35 579</a:t>
                      </a:r>
                    </a:p>
                  </a:txBody>
                  <a:tcPr marL="9525" marR="9525" marT="9525" marB="0" anchor="ctr"/>
                </a:tc>
                <a:tc>
                  <a:txBody>
                    <a:bodyPr/>
                    <a:lstStyle/>
                    <a:p>
                      <a:pPr algn="ctr" fontAlgn="ctr"/>
                      <a:r>
                        <a:rPr lang="en-ZA" sz="1200" b="0" i="0" u="none" strike="noStrike">
                          <a:solidFill>
                            <a:srgbClr val="000000"/>
                          </a:solidFill>
                          <a:effectLst/>
                          <a:latin typeface="Arial"/>
                        </a:rPr>
                        <a:t>97</a:t>
                      </a:r>
                    </a:p>
                  </a:txBody>
                  <a:tcPr marL="9525" marR="9525" marT="9525" marB="0" anchor="ctr"/>
                </a:tc>
                <a:tc>
                  <a:txBody>
                    <a:bodyPr/>
                    <a:lstStyle/>
                    <a:p>
                      <a:pPr algn="ctr" fontAlgn="ctr"/>
                      <a:r>
                        <a:rPr lang="en-ZA" sz="1200" b="0" i="0" u="none" strike="noStrike">
                          <a:solidFill>
                            <a:srgbClr val="000000"/>
                          </a:solidFill>
                          <a:effectLst/>
                          <a:latin typeface="Arial"/>
                        </a:rPr>
                        <a:t>686</a:t>
                      </a:r>
                    </a:p>
                  </a:txBody>
                  <a:tcPr marL="9525" marR="9525" marT="9525" marB="0" anchor="ctr"/>
                </a:tc>
                <a:tc>
                  <a:txBody>
                    <a:bodyPr/>
                    <a:lstStyle/>
                    <a:p>
                      <a:pPr algn="ctr" fontAlgn="ctr"/>
                      <a:r>
                        <a:rPr lang="en-ZA" sz="1200" b="0" i="0" u="none" strike="noStrike">
                          <a:solidFill>
                            <a:srgbClr val="000000"/>
                          </a:solidFill>
                          <a:effectLst/>
                          <a:latin typeface="Arial"/>
                        </a:rPr>
                        <a:t>2</a:t>
                      </a:r>
                    </a:p>
                  </a:txBody>
                  <a:tcPr marL="9525" marR="9525" marT="9525" marB="0" anchor="ctr"/>
                </a:tc>
                <a:tc>
                  <a:txBody>
                    <a:bodyPr/>
                    <a:lstStyle/>
                    <a:p>
                      <a:pPr algn="ctr" fontAlgn="ctr"/>
                      <a:r>
                        <a:rPr lang="en-ZA" sz="1200" b="0" i="0" u="none" strike="noStrike" dirty="0">
                          <a:solidFill>
                            <a:srgbClr val="000000"/>
                          </a:solidFill>
                          <a:effectLst/>
                          <a:latin typeface="Arial"/>
                        </a:rPr>
                        <a:t>86</a:t>
                      </a:r>
                    </a:p>
                  </a:txBody>
                  <a:tcPr marL="9525" marR="9525" marT="9525" marB="0" anchor="ctr"/>
                </a:tc>
                <a:tc>
                  <a:txBody>
                    <a:bodyPr/>
                    <a:lstStyle/>
                    <a:p>
                      <a:pPr algn="ctr" fontAlgn="ctr"/>
                      <a:r>
                        <a:rPr lang="en-ZA" sz="1200" b="0" i="0" u="none" strike="noStrike" dirty="0">
                          <a:solidFill>
                            <a:srgbClr val="000000"/>
                          </a:solidFill>
                          <a:effectLst/>
                          <a:latin typeface="Arial"/>
                        </a:rPr>
                        <a:t>0</a:t>
                      </a:r>
                    </a:p>
                  </a:txBody>
                  <a:tcPr marL="9525" marR="9525" marT="9525" marB="0" anchor="ctr"/>
                </a:tc>
                <a:tc>
                  <a:txBody>
                    <a:bodyPr/>
                    <a:lstStyle/>
                    <a:p>
                      <a:pPr algn="ctr" fontAlgn="ctr"/>
                      <a:r>
                        <a:rPr lang="en-ZA" sz="1200" b="0" i="0" u="none" strike="noStrike" dirty="0">
                          <a:solidFill>
                            <a:srgbClr val="000000"/>
                          </a:solidFill>
                          <a:effectLst/>
                          <a:latin typeface="Arial"/>
                        </a:rPr>
                        <a:t>343</a:t>
                      </a:r>
                    </a:p>
                  </a:txBody>
                  <a:tcPr marL="9525" marR="9525" marT="9525" marB="0" anchor="ctr"/>
                </a:tc>
                <a:tc>
                  <a:txBody>
                    <a:bodyPr/>
                    <a:lstStyle/>
                    <a:p>
                      <a:pPr algn="ctr" fontAlgn="ctr"/>
                      <a:r>
                        <a:rPr lang="en-ZA" sz="1200" b="0" i="0" u="none" strike="noStrike">
                          <a:solidFill>
                            <a:srgbClr val="000000"/>
                          </a:solidFill>
                          <a:effectLst/>
                          <a:latin typeface="Arial"/>
                        </a:rPr>
                        <a:t>1</a:t>
                      </a:r>
                    </a:p>
                  </a:txBody>
                  <a:tcPr marL="9525" marR="9525" marT="9525" marB="0" anchor="ctr"/>
                </a:tc>
                <a:tc>
                  <a:txBody>
                    <a:bodyPr/>
                    <a:lstStyle/>
                    <a:p>
                      <a:pPr algn="ctr" fontAlgn="ctr"/>
                      <a:r>
                        <a:rPr lang="en-ZA" sz="1200" b="1" i="0" u="none" strike="noStrike" dirty="0">
                          <a:solidFill>
                            <a:srgbClr val="000000"/>
                          </a:solidFill>
                          <a:effectLst/>
                          <a:latin typeface="Arial"/>
                        </a:rPr>
                        <a:t>36 694</a:t>
                      </a:r>
                    </a:p>
                  </a:txBody>
                  <a:tcPr marL="9525" marR="9525" marT="9525" marB="0" anchor="ctr"/>
                </a:tc>
                <a:extLst>
                  <a:ext uri="{0D108BD9-81ED-4DB2-BD59-A6C34878D82A}">
                    <a16:rowId xmlns:a16="http://schemas.microsoft.com/office/drawing/2014/main" xmlns="" val="10003"/>
                  </a:ext>
                </a:extLst>
              </a:tr>
              <a:tr h="437584">
                <a:tc>
                  <a:txBody>
                    <a:bodyPr/>
                    <a:lstStyle/>
                    <a:p>
                      <a:pPr algn="ctr" fontAlgn="ctr"/>
                      <a:r>
                        <a:rPr lang="en-ZA" sz="1200" b="0" i="0" u="none" strike="noStrike">
                          <a:solidFill>
                            <a:srgbClr val="000000"/>
                          </a:solidFill>
                          <a:effectLst/>
                          <a:latin typeface="Calibri"/>
                        </a:rPr>
                        <a:t>KwaZulu Natal</a:t>
                      </a:r>
                    </a:p>
                  </a:txBody>
                  <a:tcPr marL="85725" marR="9525" marT="9525" marB="0" anchor="ctr"/>
                </a:tc>
                <a:tc>
                  <a:txBody>
                    <a:bodyPr/>
                    <a:lstStyle/>
                    <a:p>
                      <a:pPr algn="ctr" fontAlgn="ctr"/>
                      <a:r>
                        <a:rPr lang="en-ZA" sz="1200" b="0" i="0" u="none" strike="noStrike">
                          <a:solidFill>
                            <a:srgbClr val="000000"/>
                          </a:solidFill>
                          <a:effectLst/>
                          <a:latin typeface="Arial"/>
                        </a:rPr>
                        <a:t>23 486</a:t>
                      </a:r>
                    </a:p>
                  </a:txBody>
                  <a:tcPr marL="9525" marR="9525" marT="9525" marB="0" anchor="ctr"/>
                </a:tc>
                <a:tc>
                  <a:txBody>
                    <a:bodyPr/>
                    <a:lstStyle/>
                    <a:p>
                      <a:pPr algn="ctr" fontAlgn="ctr"/>
                      <a:r>
                        <a:rPr lang="en-ZA" sz="1200" b="0" i="0" u="none" strike="noStrike">
                          <a:solidFill>
                            <a:srgbClr val="000000"/>
                          </a:solidFill>
                          <a:effectLst/>
                          <a:latin typeface="Arial"/>
                        </a:rPr>
                        <a:t>98</a:t>
                      </a:r>
                    </a:p>
                  </a:txBody>
                  <a:tcPr marL="9525" marR="9525" marT="9525" marB="0" anchor="ctr"/>
                </a:tc>
                <a:tc>
                  <a:txBody>
                    <a:bodyPr/>
                    <a:lstStyle/>
                    <a:p>
                      <a:pPr algn="ctr" fontAlgn="ctr"/>
                      <a:r>
                        <a:rPr lang="en-ZA" sz="1200" b="0" i="0" u="none" strike="noStrike">
                          <a:solidFill>
                            <a:srgbClr val="000000"/>
                          </a:solidFill>
                          <a:effectLst/>
                          <a:latin typeface="Arial"/>
                        </a:rPr>
                        <a:t>144</a:t>
                      </a:r>
                    </a:p>
                  </a:txBody>
                  <a:tcPr marL="9525" marR="9525" marT="9525" marB="0" anchor="ctr"/>
                </a:tc>
                <a:tc>
                  <a:txBody>
                    <a:bodyPr/>
                    <a:lstStyle/>
                    <a:p>
                      <a:pPr algn="ctr" fontAlgn="ctr"/>
                      <a:r>
                        <a:rPr lang="en-ZA" sz="1200" b="0" i="0" u="none" strike="noStrike">
                          <a:solidFill>
                            <a:srgbClr val="000000"/>
                          </a:solidFill>
                          <a:effectLst/>
                          <a:latin typeface="Arial"/>
                        </a:rPr>
                        <a:t>1</a:t>
                      </a:r>
                    </a:p>
                  </a:txBody>
                  <a:tcPr marL="9525" marR="9525" marT="9525" marB="0" anchor="ctr"/>
                </a:tc>
                <a:tc>
                  <a:txBody>
                    <a:bodyPr/>
                    <a:lstStyle/>
                    <a:p>
                      <a:pPr algn="ctr" fontAlgn="ctr"/>
                      <a:r>
                        <a:rPr lang="en-ZA" sz="1200" b="0" i="0" u="none" strike="noStrike">
                          <a:solidFill>
                            <a:srgbClr val="000000"/>
                          </a:solidFill>
                          <a:effectLst/>
                          <a:latin typeface="Arial"/>
                        </a:rPr>
                        <a:t>307</a:t>
                      </a:r>
                    </a:p>
                  </a:txBody>
                  <a:tcPr marL="9525" marR="9525" marT="9525" marB="0" anchor="ctr"/>
                </a:tc>
                <a:tc>
                  <a:txBody>
                    <a:bodyPr/>
                    <a:lstStyle/>
                    <a:p>
                      <a:pPr algn="ctr" fontAlgn="ctr"/>
                      <a:r>
                        <a:rPr lang="en-ZA" sz="1200" b="0" i="0" u="none" strike="noStrike" dirty="0">
                          <a:solidFill>
                            <a:srgbClr val="000000"/>
                          </a:solidFill>
                          <a:effectLst/>
                          <a:latin typeface="Arial"/>
                        </a:rPr>
                        <a:t>1</a:t>
                      </a:r>
                    </a:p>
                  </a:txBody>
                  <a:tcPr marL="9525" marR="9525" marT="9525" marB="0" anchor="ctr"/>
                </a:tc>
                <a:tc>
                  <a:txBody>
                    <a:bodyPr/>
                    <a:lstStyle/>
                    <a:p>
                      <a:pPr algn="ctr" fontAlgn="ctr"/>
                      <a:r>
                        <a:rPr lang="en-ZA" sz="1200" b="0" i="0" u="none" strike="noStrike" dirty="0">
                          <a:solidFill>
                            <a:srgbClr val="000000"/>
                          </a:solidFill>
                          <a:effectLst/>
                          <a:latin typeface="Arial"/>
                        </a:rPr>
                        <a:t>95</a:t>
                      </a:r>
                    </a:p>
                  </a:txBody>
                  <a:tcPr marL="9525" marR="9525" marT="9525" marB="0" anchor="ctr"/>
                </a:tc>
                <a:tc>
                  <a:txBody>
                    <a:bodyPr/>
                    <a:lstStyle/>
                    <a:p>
                      <a:pPr algn="ctr" fontAlgn="ctr"/>
                      <a:r>
                        <a:rPr lang="en-ZA" sz="1200" b="0" i="0" u="none" strike="noStrike" dirty="0">
                          <a:solidFill>
                            <a:srgbClr val="000000"/>
                          </a:solidFill>
                          <a:effectLst/>
                          <a:latin typeface="Arial"/>
                        </a:rPr>
                        <a:t>0</a:t>
                      </a:r>
                    </a:p>
                  </a:txBody>
                  <a:tcPr marL="9525" marR="9525" marT="9525" marB="0" anchor="ctr"/>
                </a:tc>
                <a:tc>
                  <a:txBody>
                    <a:bodyPr/>
                    <a:lstStyle/>
                    <a:p>
                      <a:pPr algn="ctr" fontAlgn="ctr"/>
                      <a:r>
                        <a:rPr lang="en-ZA" sz="1200" b="1" i="0" u="none" strike="noStrike" dirty="0">
                          <a:solidFill>
                            <a:srgbClr val="000000"/>
                          </a:solidFill>
                          <a:effectLst/>
                          <a:latin typeface="Arial"/>
                        </a:rPr>
                        <a:t>24 032</a:t>
                      </a:r>
                    </a:p>
                  </a:txBody>
                  <a:tcPr marL="9525" marR="9525" marT="9525" marB="0" anchor="ctr"/>
                </a:tc>
                <a:extLst>
                  <a:ext uri="{0D108BD9-81ED-4DB2-BD59-A6C34878D82A}">
                    <a16:rowId xmlns:a16="http://schemas.microsoft.com/office/drawing/2014/main" xmlns="" val="10004"/>
                  </a:ext>
                </a:extLst>
              </a:tr>
              <a:tr h="408742">
                <a:tc>
                  <a:txBody>
                    <a:bodyPr/>
                    <a:lstStyle/>
                    <a:p>
                      <a:pPr algn="ctr" fontAlgn="ctr"/>
                      <a:r>
                        <a:rPr lang="en-ZA" sz="1200" b="0" i="0" u="none" strike="noStrike">
                          <a:solidFill>
                            <a:srgbClr val="000000"/>
                          </a:solidFill>
                          <a:effectLst/>
                          <a:latin typeface="Calibri"/>
                        </a:rPr>
                        <a:t>Limpopo</a:t>
                      </a:r>
                    </a:p>
                  </a:txBody>
                  <a:tcPr marL="85725" marR="9525" marT="9525" marB="0" anchor="ctr"/>
                </a:tc>
                <a:tc>
                  <a:txBody>
                    <a:bodyPr/>
                    <a:lstStyle/>
                    <a:p>
                      <a:pPr algn="ctr" fontAlgn="ctr"/>
                      <a:r>
                        <a:rPr lang="en-ZA" sz="1200" b="0" i="0" u="none" strike="noStrike" dirty="0">
                          <a:solidFill>
                            <a:srgbClr val="000000"/>
                          </a:solidFill>
                          <a:effectLst/>
                          <a:latin typeface="Arial"/>
                        </a:rPr>
                        <a:t>22 822</a:t>
                      </a:r>
                    </a:p>
                  </a:txBody>
                  <a:tcPr marL="9525" marR="9525" marT="9525" marB="0" anchor="ctr"/>
                </a:tc>
                <a:tc>
                  <a:txBody>
                    <a:bodyPr/>
                    <a:lstStyle/>
                    <a:p>
                      <a:pPr algn="ctr" fontAlgn="ctr"/>
                      <a:r>
                        <a:rPr lang="en-ZA" sz="1200" b="0" i="0" u="none" strike="noStrike">
                          <a:solidFill>
                            <a:srgbClr val="000000"/>
                          </a:solidFill>
                          <a:effectLst/>
                          <a:latin typeface="Arial"/>
                        </a:rPr>
                        <a:t>99</a:t>
                      </a:r>
                    </a:p>
                  </a:txBody>
                  <a:tcPr marL="9525" marR="9525" marT="9525" marB="0" anchor="ctr"/>
                </a:tc>
                <a:tc>
                  <a:txBody>
                    <a:bodyPr/>
                    <a:lstStyle/>
                    <a:p>
                      <a:pPr algn="ctr" fontAlgn="ctr"/>
                      <a:r>
                        <a:rPr lang="en-ZA" sz="1200" b="0" i="0" u="none" strike="noStrike">
                          <a:solidFill>
                            <a:srgbClr val="000000"/>
                          </a:solidFill>
                          <a:effectLst/>
                          <a:latin typeface="Arial"/>
                        </a:rPr>
                        <a:t>77</a:t>
                      </a:r>
                    </a:p>
                  </a:txBody>
                  <a:tcPr marL="9525" marR="9525" marT="9525" marB="0" anchor="ctr"/>
                </a:tc>
                <a:tc>
                  <a:txBody>
                    <a:bodyPr/>
                    <a:lstStyle/>
                    <a:p>
                      <a:pPr algn="ctr" fontAlgn="ctr"/>
                      <a:r>
                        <a:rPr lang="en-ZA" sz="1200" b="0" i="0" u="none" strike="noStrike">
                          <a:solidFill>
                            <a:srgbClr val="000000"/>
                          </a:solidFill>
                          <a:effectLst/>
                          <a:latin typeface="Arial"/>
                        </a:rPr>
                        <a:t>0</a:t>
                      </a:r>
                    </a:p>
                  </a:txBody>
                  <a:tcPr marL="9525" marR="9525" marT="9525" marB="0" anchor="ctr"/>
                </a:tc>
                <a:tc>
                  <a:txBody>
                    <a:bodyPr/>
                    <a:lstStyle/>
                    <a:p>
                      <a:pPr algn="ctr" fontAlgn="ctr"/>
                      <a:r>
                        <a:rPr lang="en-ZA" sz="1200" b="0" i="0" u="none" strike="noStrike">
                          <a:solidFill>
                            <a:srgbClr val="000000"/>
                          </a:solidFill>
                          <a:effectLst/>
                          <a:latin typeface="Arial"/>
                        </a:rPr>
                        <a:t>5</a:t>
                      </a:r>
                    </a:p>
                  </a:txBody>
                  <a:tcPr marL="9525" marR="9525" marT="9525" marB="0" anchor="ctr"/>
                </a:tc>
                <a:tc>
                  <a:txBody>
                    <a:bodyPr/>
                    <a:lstStyle/>
                    <a:p>
                      <a:pPr algn="ctr" fontAlgn="ctr"/>
                      <a:r>
                        <a:rPr lang="en-ZA" sz="1200" b="0" i="0" u="none" strike="noStrike" dirty="0">
                          <a:solidFill>
                            <a:srgbClr val="000000"/>
                          </a:solidFill>
                          <a:effectLst/>
                          <a:latin typeface="Arial"/>
                        </a:rPr>
                        <a:t>0</a:t>
                      </a:r>
                    </a:p>
                  </a:txBody>
                  <a:tcPr marL="9525" marR="9525" marT="9525" marB="0" anchor="ctr"/>
                </a:tc>
                <a:tc>
                  <a:txBody>
                    <a:bodyPr/>
                    <a:lstStyle/>
                    <a:p>
                      <a:pPr algn="ctr" fontAlgn="ctr"/>
                      <a:r>
                        <a:rPr lang="en-ZA" sz="1200" b="0" i="0" u="none" strike="noStrike" dirty="0">
                          <a:solidFill>
                            <a:srgbClr val="000000"/>
                          </a:solidFill>
                          <a:effectLst/>
                          <a:latin typeface="Arial"/>
                        </a:rPr>
                        <a:t>80</a:t>
                      </a:r>
                    </a:p>
                  </a:txBody>
                  <a:tcPr marL="9525" marR="9525" marT="9525" marB="0" anchor="ctr"/>
                </a:tc>
                <a:tc>
                  <a:txBody>
                    <a:bodyPr/>
                    <a:lstStyle/>
                    <a:p>
                      <a:pPr algn="ctr" fontAlgn="ctr"/>
                      <a:r>
                        <a:rPr lang="en-ZA" sz="1200" b="0" i="0" u="none" strike="noStrike" dirty="0">
                          <a:solidFill>
                            <a:srgbClr val="000000"/>
                          </a:solidFill>
                          <a:effectLst/>
                          <a:latin typeface="Arial"/>
                        </a:rPr>
                        <a:t>0</a:t>
                      </a:r>
                    </a:p>
                  </a:txBody>
                  <a:tcPr marL="9525" marR="9525" marT="9525" marB="0" anchor="ctr"/>
                </a:tc>
                <a:tc>
                  <a:txBody>
                    <a:bodyPr/>
                    <a:lstStyle/>
                    <a:p>
                      <a:pPr algn="ctr" fontAlgn="ctr"/>
                      <a:r>
                        <a:rPr lang="en-ZA" sz="1200" b="1" i="0" u="none" strike="noStrike" dirty="0">
                          <a:solidFill>
                            <a:srgbClr val="000000"/>
                          </a:solidFill>
                          <a:effectLst/>
                          <a:latin typeface="Arial"/>
                        </a:rPr>
                        <a:t>22 984</a:t>
                      </a:r>
                    </a:p>
                  </a:txBody>
                  <a:tcPr marL="9525" marR="9525" marT="9525" marB="0" anchor="ctr"/>
                </a:tc>
                <a:extLst>
                  <a:ext uri="{0D108BD9-81ED-4DB2-BD59-A6C34878D82A}">
                    <a16:rowId xmlns:a16="http://schemas.microsoft.com/office/drawing/2014/main" xmlns="" val="10005"/>
                  </a:ext>
                </a:extLst>
              </a:tr>
              <a:tr h="437584">
                <a:tc>
                  <a:txBody>
                    <a:bodyPr/>
                    <a:lstStyle/>
                    <a:p>
                      <a:pPr algn="ctr" fontAlgn="ctr"/>
                      <a:r>
                        <a:rPr lang="en-ZA" sz="1200" b="0" i="0" u="none" strike="noStrike">
                          <a:solidFill>
                            <a:srgbClr val="000000"/>
                          </a:solidFill>
                          <a:effectLst/>
                          <a:latin typeface="Calibri"/>
                        </a:rPr>
                        <a:t>Mpumalanga</a:t>
                      </a:r>
                    </a:p>
                  </a:txBody>
                  <a:tcPr marL="85725" marR="9525" marT="9525" marB="0" anchor="ctr"/>
                </a:tc>
                <a:tc>
                  <a:txBody>
                    <a:bodyPr/>
                    <a:lstStyle/>
                    <a:p>
                      <a:pPr algn="ctr" fontAlgn="ctr"/>
                      <a:r>
                        <a:rPr lang="en-ZA" sz="1200" b="0" i="0" u="none" strike="noStrike">
                          <a:solidFill>
                            <a:srgbClr val="000000"/>
                          </a:solidFill>
                          <a:effectLst/>
                          <a:latin typeface="Arial"/>
                        </a:rPr>
                        <a:t>22 144</a:t>
                      </a:r>
                    </a:p>
                  </a:txBody>
                  <a:tcPr marL="9525" marR="9525" marT="9525" marB="0" anchor="ctr"/>
                </a:tc>
                <a:tc>
                  <a:txBody>
                    <a:bodyPr/>
                    <a:lstStyle/>
                    <a:p>
                      <a:pPr algn="ctr" fontAlgn="ctr"/>
                      <a:r>
                        <a:rPr lang="en-ZA" sz="1200" b="0" i="0" u="none" strike="noStrike">
                          <a:solidFill>
                            <a:srgbClr val="000000"/>
                          </a:solidFill>
                          <a:effectLst/>
                          <a:latin typeface="Arial"/>
                        </a:rPr>
                        <a:t>99</a:t>
                      </a:r>
                    </a:p>
                  </a:txBody>
                  <a:tcPr marL="9525" marR="9525" marT="9525" marB="0" anchor="ctr"/>
                </a:tc>
                <a:tc>
                  <a:txBody>
                    <a:bodyPr/>
                    <a:lstStyle/>
                    <a:p>
                      <a:pPr algn="ctr" fontAlgn="ctr"/>
                      <a:r>
                        <a:rPr lang="en-ZA" sz="1200" b="0" i="0" u="none" strike="noStrike">
                          <a:solidFill>
                            <a:srgbClr val="000000"/>
                          </a:solidFill>
                          <a:effectLst/>
                          <a:latin typeface="Arial"/>
                        </a:rPr>
                        <a:t>98</a:t>
                      </a:r>
                    </a:p>
                  </a:txBody>
                  <a:tcPr marL="9525" marR="9525" marT="9525" marB="0" anchor="ctr"/>
                </a:tc>
                <a:tc>
                  <a:txBody>
                    <a:bodyPr/>
                    <a:lstStyle/>
                    <a:p>
                      <a:pPr algn="ctr" fontAlgn="ctr"/>
                      <a:r>
                        <a:rPr lang="en-ZA" sz="1200" b="0" i="0" u="none" strike="noStrike">
                          <a:solidFill>
                            <a:srgbClr val="000000"/>
                          </a:solidFill>
                          <a:effectLst/>
                          <a:latin typeface="Arial"/>
                        </a:rPr>
                        <a:t>0</a:t>
                      </a:r>
                    </a:p>
                  </a:txBody>
                  <a:tcPr marL="9525" marR="9525" marT="9525" marB="0" anchor="ctr"/>
                </a:tc>
                <a:tc>
                  <a:txBody>
                    <a:bodyPr/>
                    <a:lstStyle/>
                    <a:p>
                      <a:pPr algn="ctr" fontAlgn="ctr"/>
                      <a:r>
                        <a:rPr lang="en-ZA" sz="1200" b="0" i="0" u="none" strike="noStrike">
                          <a:solidFill>
                            <a:srgbClr val="000000"/>
                          </a:solidFill>
                          <a:effectLst/>
                          <a:latin typeface="Arial"/>
                        </a:rPr>
                        <a:t>21</a:t>
                      </a:r>
                    </a:p>
                  </a:txBody>
                  <a:tcPr marL="9525" marR="9525" marT="9525" marB="0" anchor="ctr"/>
                </a:tc>
                <a:tc>
                  <a:txBody>
                    <a:bodyPr/>
                    <a:lstStyle/>
                    <a:p>
                      <a:pPr algn="ctr" fontAlgn="ctr"/>
                      <a:r>
                        <a:rPr lang="en-ZA" sz="1200" b="0" i="0" u="none" strike="noStrike" dirty="0">
                          <a:solidFill>
                            <a:srgbClr val="000000"/>
                          </a:solidFill>
                          <a:effectLst/>
                          <a:latin typeface="Arial"/>
                        </a:rPr>
                        <a:t>0</a:t>
                      </a:r>
                    </a:p>
                  </a:txBody>
                  <a:tcPr marL="9525" marR="9525" marT="9525" marB="0" anchor="ctr"/>
                </a:tc>
                <a:tc>
                  <a:txBody>
                    <a:bodyPr/>
                    <a:lstStyle/>
                    <a:p>
                      <a:pPr algn="ctr" fontAlgn="ctr"/>
                      <a:r>
                        <a:rPr lang="en-ZA" sz="1200" b="0" i="0" u="none" strike="noStrike" dirty="0">
                          <a:solidFill>
                            <a:srgbClr val="000000"/>
                          </a:solidFill>
                          <a:effectLst/>
                          <a:latin typeface="Arial"/>
                        </a:rPr>
                        <a:t>143</a:t>
                      </a:r>
                    </a:p>
                  </a:txBody>
                  <a:tcPr marL="9525" marR="9525" marT="9525" marB="0" anchor="ctr"/>
                </a:tc>
                <a:tc>
                  <a:txBody>
                    <a:bodyPr/>
                    <a:lstStyle/>
                    <a:p>
                      <a:pPr algn="ctr" fontAlgn="ctr"/>
                      <a:r>
                        <a:rPr lang="en-ZA" sz="1200" b="0" i="0" u="none" strike="noStrike" dirty="0">
                          <a:solidFill>
                            <a:srgbClr val="000000"/>
                          </a:solidFill>
                          <a:effectLst/>
                          <a:latin typeface="Arial"/>
                        </a:rPr>
                        <a:t>1</a:t>
                      </a:r>
                    </a:p>
                  </a:txBody>
                  <a:tcPr marL="9525" marR="9525" marT="9525" marB="0" anchor="ctr"/>
                </a:tc>
                <a:tc>
                  <a:txBody>
                    <a:bodyPr/>
                    <a:lstStyle/>
                    <a:p>
                      <a:pPr algn="ctr" fontAlgn="ctr"/>
                      <a:r>
                        <a:rPr lang="en-ZA" sz="1200" b="1" i="0" u="none" strike="noStrike" dirty="0">
                          <a:solidFill>
                            <a:srgbClr val="000000"/>
                          </a:solidFill>
                          <a:effectLst/>
                          <a:latin typeface="Arial"/>
                        </a:rPr>
                        <a:t>22 406</a:t>
                      </a:r>
                    </a:p>
                  </a:txBody>
                  <a:tcPr marL="9525" marR="9525" marT="9525" marB="0" anchor="ctr"/>
                </a:tc>
                <a:extLst>
                  <a:ext uri="{0D108BD9-81ED-4DB2-BD59-A6C34878D82A}">
                    <a16:rowId xmlns:a16="http://schemas.microsoft.com/office/drawing/2014/main" xmlns="" val="10006"/>
                  </a:ext>
                </a:extLst>
              </a:tr>
              <a:tr h="408742">
                <a:tc>
                  <a:txBody>
                    <a:bodyPr/>
                    <a:lstStyle/>
                    <a:p>
                      <a:pPr algn="ctr" fontAlgn="ctr"/>
                      <a:r>
                        <a:rPr lang="en-ZA" sz="1200" b="0" i="0" u="none" strike="noStrike" dirty="0">
                          <a:solidFill>
                            <a:srgbClr val="000000"/>
                          </a:solidFill>
                          <a:effectLst/>
                          <a:latin typeface="Calibri"/>
                        </a:rPr>
                        <a:t>North west</a:t>
                      </a:r>
                    </a:p>
                  </a:txBody>
                  <a:tcPr marL="85725" marR="9525" marT="9525" marB="0" anchor="ctr"/>
                </a:tc>
                <a:tc>
                  <a:txBody>
                    <a:bodyPr/>
                    <a:lstStyle/>
                    <a:p>
                      <a:pPr algn="ctr" fontAlgn="ctr"/>
                      <a:r>
                        <a:rPr lang="en-ZA" sz="1200" b="0" i="0" u="none" strike="noStrike">
                          <a:solidFill>
                            <a:srgbClr val="000000"/>
                          </a:solidFill>
                          <a:effectLst/>
                          <a:latin typeface="Arial"/>
                        </a:rPr>
                        <a:t>17 109</a:t>
                      </a:r>
                    </a:p>
                  </a:txBody>
                  <a:tcPr marL="9525" marR="9525" marT="9525" marB="0" anchor="ctr"/>
                </a:tc>
                <a:tc>
                  <a:txBody>
                    <a:bodyPr/>
                    <a:lstStyle/>
                    <a:p>
                      <a:pPr algn="ctr" fontAlgn="ctr"/>
                      <a:r>
                        <a:rPr lang="en-ZA" sz="1200" b="0" i="0" u="none" strike="noStrike">
                          <a:solidFill>
                            <a:srgbClr val="000000"/>
                          </a:solidFill>
                          <a:effectLst/>
                          <a:latin typeface="Arial"/>
                        </a:rPr>
                        <a:t>98</a:t>
                      </a:r>
                    </a:p>
                  </a:txBody>
                  <a:tcPr marL="9525" marR="9525" marT="9525" marB="0" anchor="ctr"/>
                </a:tc>
                <a:tc>
                  <a:txBody>
                    <a:bodyPr/>
                    <a:lstStyle/>
                    <a:p>
                      <a:pPr algn="ctr" fontAlgn="ctr"/>
                      <a:r>
                        <a:rPr lang="en-ZA" sz="1200" b="0" i="0" u="none" strike="noStrike">
                          <a:solidFill>
                            <a:srgbClr val="000000"/>
                          </a:solidFill>
                          <a:effectLst/>
                          <a:latin typeface="Arial"/>
                        </a:rPr>
                        <a:t>285</a:t>
                      </a:r>
                    </a:p>
                  </a:txBody>
                  <a:tcPr marL="9525" marR="9525" marT="9525" marB="0" anchor="ctr"/>
                </a:tc>
                <a:tc>
                  <a:txBody>
                    <a:bodyPr/>
                    <a:lstStyle/>
                    <a:p>
                      <a:pPr algn="ctr" fontAlgn="ctr"/>
                      <a:r>
                        <a:rPr lang="en-ZA" sz="1200" b="0" i="0" u="none" strike="noStrike" dirty="0">
                          <a:solidFill>
                            <a:srgbClr val="000000"/>
                          </a:solidFill>
                          <a:effectLst/>
                          <a:latin typeface="Arial"/>
                        </a:rPr>
                        <a:t>2</a:t>
                      </a:r>
                    </a:p>
                  </a:txBody>
                  <a:tcPr marL="9525" marR="9525" marT="9525" marB="0" anchor="ctr"/>
                </a:tc>
                <a:tc>
                  <a:txBody>
                    <a:bodyPr/>
                    <a:lstStyle/>
                    <a:p>
                      <a:pPr algn="ctr" fontAlgn="ctr"/>
                      <a:r>
                        <a:rPr lang="en-ZA" sz="1200" b="0" i="0" u="none" strike="noStrike" dirty="0">
                          <a:solidFill>
                            <a:srgbClr val="000000"/>
                          </a:solidFill>
                          <a:effectLst/>
                          <a:latin typeface="Arial"/>
                        </a:rPr>
                        <a:t>7</a:t>
                      </a:r>
                    </a:p>
                  </a:txBody>
                  <a:tcPr marL="9525" marR="9525" marT="9525" marB="0" anchor="ctr"/>
                </a:tc>
                <a:tc>
                  <a:txBody>
                    <a:bodyPr/>
                    <a:lstStyle/>
                    <a:p>
                      <a:pPr algn="ctr" fontAlgn="ctr"/>
                      <a:r>
                        <a:rPr lang="en-ZA" sz="1200" b="0" i="0" u="none" strike="noStrike" dirty="0">
                          <a:solidFill>
                            <a:srgbClr val="000000"/>
                          </a:solidFill>
                          <a:effectLst/>
                          <a:latin typeface="Arial"/>
                        </a:rPr>
                        <a:t>0</a:t>
                      </a:r>
                    </a:p>
                  </a:txBody>
                  <a:tcPr marL="9525" marR="9525" marT="9525" marB="0" anchor="ctr"/>
                </a:tc>
                <a:tc>
                  <a:txBody>
                    <a:bodyPr/>
                    <a:lstStyle/>
                    <a:p>
                      <a:pPr algn="ctr" fontAlgn="ctr"/>
                      <a:r>
                        <a:rPr lang="en-ZA" sz="1200" b="0" i="0" u="none" strike="noStrike" dirty="0">
                          <a:solidFill>
                            <a:srgbClr val="000000"/>
                          </a:solidFill>
                          <a:effectLst/>
                          <a:latin typeface="Arial"/>
                        </a:rPr>
                        <a:t>47</a:t>
                      </a:r>
                    </a:p>
                  </a:txBody>
                  <a:tcPr marL="9525" marR="9525" marT="9525" marB="0" anchor="ctr"/>
                </a:tc>
                <a:tc>
                  <a:txBody>
                    <a:bodyPr/>
                    <a:lstStyle/>
                    <a:p>
                      <a:pPr algn="ctr" fontAlgn="ctr"/>
                      <a:r>
                        <a:rPr lang="en-ZA" sz="1200" b="0" i="0" u="none" strike="noStrike" dirty="0">
                          <a:solidFill>
                            <a:srgbClr val="000000"/>
                          </a:solidFill>
                          <a:effectLst/>
                          <a:latin typeface="Arial"/>
                        </a:rPr>
                        <a:t>0</a:t>
                      </a:r>
                    </a:p>
                  </a:txBody>
                  <a:tcPr marL="9525" marR="9525" marT="9525" marB="0" anchor="ctr"/>
                </a:tc>
                <a:tc>
                  <a:txBody>
                    <a:bodyPr/>
                    <a:lstStyle/>
                    <a:p>
                      <a:pPr algn="ctr" fontAlgn="ctr"/>
                      <a:r>
                        <a:rPr lang="en-ZA" sz="1200" b="1" i="0" u="none" strike="noStrike" dirty="0">
                          <a:solidFill>
                            <a:srgbClr val="000000"/>
                          </a:solidFill>
                          <a:effectLst/>
                          <a:latin typeface="Arial"/>
                        </a:rPr>
                        <a:t>17 448</a:t>
                      </a:r>
                    </a:p>
                  </a:txBody>
                  <a:tcPr marL="9525" marR="9525" marT="9525" marB="0" anchor="ctr"/>
                </a:tc>
                <a:extLst>
                  <a:ext uri="{0D108BD9-81ED-4DB2-BD59-A6C34878D82A}">
                    <a16:rowId xmlns:a16="http://schemas.microsoft.com/office/drawing/2014/main" xmlns="" val="10007"/>
                  </a:ext>
                </a:extLst>
              </a:tr>
              <a:tr h="437584">
                <a:tc>
                  <a:txBody>
                    <a:bodyPr/>
                    <a:lstStyle/>
                    <a:p>
                      <a:pPr algn="ctr" fontAlgn="ctr"/>
                      <a:r>
                        <a:rPr lang="en-ZA" sz="1200" b="0" i="0" u="none" strike="noStrike">
                          <a:solidFill>
                            <a:srgbClr val="000000"/>
                          </a:solidFill>
                          <a:effectLst/>
                          <a:latin typeface="Calibri"/>
                        </a:rPr>
                        <a:t>Northern Cape</a:t>
                      </a:r>
                    </a:p>
                  </a:txBody>
                  <a:tcPr marL="85725" marR="9525" marT="9525" marB="0" anchor="ctr"/>
                </a:tc>
                <a:tc>
                  <a:txBody>
                    <a:bodyPr/>
                    <a:lstStyle/>
                    <a:p>
                      <a:pPr algn="ctr" fontAlgn="ctr"/>
                      <a:r>
                        <a:rPr lang="en-ZA" sz="1200" b="0" i="0" u="none" strike="noStrike">
                          <a:solidFill>
                            <a:srgbClr val="000000"/>
                          </a:solidFill>
                          <a:effectLst/>
                          <a:latin typeface="Arial"/>
                        </a:rPr>
                        <a:t>5 875</a:t>
                      </a:r>
                    </a:p>
                  </a:txBody>
                  <a:tcPr marL="9525" marR="9525" marT="9525" marB="0" anchor="ctr"/>
                </a:tc>
                <a:tc>
                  <a:txBody>
                    <a:bodyPr/>
                    <a:lstStyle/>
                    <a:p>
                      <a:pPr algn="ctr" fontAlgn="ctr"/>
                      <a:r>
                        <a:rPr lang="en-ZA" sz="1200" b="0" i="0" u="none" strike="noStrike">
                          <a:solidFill>
                            <a:srgbClr val="000000"/>
                          </a:solidFill>
                          <a:effectLst/>
                          <a:latin typeface="Arial"/>
                        </a:rPr>
                        <a:t>51</a:t>
                      </a:r>
                    </a:p>
                  </a:txBody>
                  <a:tcPr marL="9525" marR="9525" marT="9525" marB="0" anchor="ctr"/>
                </a:tc>
                <a:tc>
                  <a:txBody>
                    <a:bodyPr/>
                    <a:lstStyle/>
                    <a:p>
                      <a:pPr algn="ctr" fontAlgn="ctr"/>
                      <a:r>
                        <a:rPr lang="en-ZA" sz="1200" b="0" i="0" u="none" strike="noStrike">
                          <a:solidFill>
                            <a:srgbClr val="000000"/>
                          </a:solidFill>
                          <a:effectLst/>
                          <a:latin typeface="Arial"/>
                        </a:rPr>
                        <a:t>5 621</a:t>
                      </a:r>
                    </a:p>
                  </a:txBody>
                  <a:tcPr marL="9525" marR="9525" marT="9525" marB="0" anchor="ctr"/>
                </a:tc>
                <a:tc>
                  <a:txBody>
                    <a:bodyPr/>
                    <a:lstStyle/>
                    <a:p>
                      <a:pPr algn="ctr" fontAlgn="ctr"/>
                      <a:r>
                        <a:rPr lang="en-ZA" sz="1200" b="0" i="0" u="none" strike="noStrike">
                          <a:solidFill>
                            <a:srgbClr val="000000"/>
                          </a:solidFill>
                          <a:effectLst/>
                          <a:latin typeface="Arial"/>
                        </a:rPr>
                        <a:t>49</a:t>
                      </a:r>
                    </a:p>
                  </a:txBody>
                  <a:tcPr marL="9525" marR="9525" marT="9525" marB="0" anchor="ctr"/>
                </a:tc>
                <a:tc>
                  <a:txBody>
                    <a:bodyPr/>
                    <a:lstStyle/>
                    <a:p>
                      <a:pPr algn="ctr" fontAlgn="ctr"/>
                      <a:r>
                        <a:rPr lang="en-ZA" sz="1200" b="0" i="0" u="none" strike="noStrike" dirty="0">
                          <a:solidFill>
                            <a:srgbClr val="000000"/>
                          </a:solidFill>
                          <a:effectLst/>
                          <a:latin typeface="Arial"/>
                        </a:rPr>
                        <a:t>10</a:t>
                      </a:r>
                    </a:p>
                  </a:txBody>
                  <a:tcPr marL="9525" marR="9525" marT="9525" marB="0" anchor="ctr"/>
                </a:tc>
                <a:tc>
                  <a:txBody>
                    <a:bodyPr/>
                    <a:lstStyle/>
                    <a:p>
                      <a:pPr algn="ctr" fontAlgn="ctr"/>
                      <a:r>
                        <a:rPr lang="en-ZA" sz="1200" b="0" i="0" u="none" strike="noStrike">
                          <a:solidFill>
                            <a:srgbClr val="000000"/>
                          </a:solidFill>
                          <a:effectLst/>
                          <a:latin typeface="Arial"/>
                        </a:rPr>
                        <a:t>0</a:t>
                      </a:r>
                    </a:p>
                  </a:txBody>
                  <a:tcPr marL="9525" marR="9525" marT="9525" marB="0" anchor="ctr"/>
                </a:tc>
                <a:tc>
                  <a:txBody>
                    <a:bodyPr/>
                    <a:lstStyle/>
                    <a:p>
                      <a:pPr algn="ctr" fontAlgn="ctr"/>
                      <a:r>
                        <a:rPr lang="en-ZA" sz="1200" b="0" i="0" u="none" strike="noStrike" dirty="0">
                          <a:solidFill>
                            <a:srgbClr val="000000"/>
                          </a:solidFill>
                          <a:effectLst/>
                          <a:latin typeface="Arial"/>
                        </a:rPr>
                        <a:t>73</a:t>
                      </a:r>
                    </a:p>
                  </a:txBody>
                  <a:tcPr marL="9525" marR="9525" marT="9525" marB="0" anchor="ctr"/>
                </a:tc>
                <a:tc>
                  <a:txBody>
                    <a:bodyPr/>
                    <a:lstStyle/>
                    <a:p>
                      <a:pPr algn="ctr" fontAlgn="ctr"/>
                      <a:r>
                        <a:rPr lang="en-ZA" sz="1200" b="0" i="0" u="none" strike="noStrike">
                          <a:solidFill>
                            <a:srgbClr val="000000"/>
                          </a:solidFill>
                          <a:effectLst/>
                          <a:latin typeface="Arial"/>
                        </a:rPr>
                        <a:t>1</a:t>
                      </a:r>
                    </a:p>
                  </a:txBody>
                  <a:tcPr marL="9525" marR="9525" marT="9525" marB="0" anchor="ctr"/>
                </a:tc>
                <a:tc>
                  <a:txBody>
                    <a:bodyPr/>
                    <a:lstStyle/>
                    <a:p>
                      <a:pPr algn="ctr" fontAlgn="ctr"/>
                      <a:r>
                        <a:rPr lang="en-ZA" sz="1200" b="1" i="0" u="none" strike="noStrike" dirty="0">
                          <a:solidFill>
                            <a:srgbClr val="000000"/>
                          </a:solidFill>
                          <a:effectLst/>
                          <a:latin typeface="Arial"/>
                        </a:rPr>
                        <a:t>11 579</a:t>
                      </a:r>
                    </a:p>
                  </a:txBody>
                  <a:tcPr marL="9525" marR="9525" marT="9525" marB="0" anchor="ctr"/>
                </a:tc>
                <a:extLst>
                  <a:ext uri="{0D108BD9-81ED-4DB2-BD59-A6C34878D82A}">
                    <a16:rowId xmlns:a16="http://schemas.microsoft.com/office/drawing/2014/main" xmlns="" val="10008"/>
                  </a:ext>
                </a:extLst>
              </a:tr>
              <a:tr h="437584">
                <a:tc>
                  <a:txBody>
                    <a:bodyPr/>
                    <a:lstStyle/>
                    <a:p>
                      <a:pPr algn="ctr" fontAlgn="ctr"/>
                      <a:r>
                        <a:rPr lang="en-ZA" sz="1200" b="0" i="0" u="none" strike="noStrike">
                          <a:solidFill>
                            <a:srgbClr val="000000"/>
                          </a:solidFill>
                          <a:effectLst/>
                          <a:latin typeface="Calibri"/>
                        </a:rPr>
                        <a:t>western Cape</a:t>
                      </a:r>
                    </a:p>
                  </a:txBody>
                  <a:tcPr marL="85725" marR="9525" marT="9525" marB="0" anchor="ctr"/>
                </a:tc>
                <a:tc>
                  <a:txBody>
                    <a:bodyPr/>
                    <a:lstStyle/>
                    <a:p>
                      <a:pPr algn="ctr" fontAlgn="ctr"/>
                      <a:r>
                        <a:rPr lang="en-ZA" sz="1200" b="0" i="0" u="none" strike="noStrike">
                          <a:solidFill>
                            <a:srgbClr val="000000"/>
                          </a:solidFill>
                          <a:effectLst/>
                          <a:latin typeface="Arial"/>
                        </a:rPr>
                        <a:t>6 073</a:t>
                      </a:r>
                    </a:p>
                  </a:txBody>
                  <a:tcPr marL="9525" marR="9525" marT="9525" marB="0" anchor="ctr"/>
                </a:tc>
                <a:tc>
                  <a:txBody>
                    <a:bodyPr/>
                    <a:lstStyle/>
                    <a:p>
                      <a:pPr algn="ctr" fontAlgn="ctr"/>
                      <a:r>
                        <a:rPr lang="en-ZA" sz="1200" b="0" i="0" u="none" strike="noStrike">
                          <a:solidFill>
                            <a:srgbClr val="000000"/>
                          </a:solidFill>
                          <a:effectLst/>
                          <a:latin typeface="Arial"/>
                        </a:rPr>
                        <a:t>51</a:t>
                      </a:r>
                    </a:p>
                  </a:txBody>
                  <a:tcPr marL="9525" marR="9525" marT="9525" marB="0" anchor="ctr"/>
                </a:tc>
                <a:tc>
                  <a:txBody>
                    <a:bodyPr/>
                    <a:lstStyle/>
                    <a:p>
                      <a:pPr algn="ctr" fontAlgn="ctr"/>
                      <a:r>
                        <a:rPr lang="en-ZA" sz="1200" b="0" i="0" u="none" strike="noStrike">
                          <a:solidFill>
                            <a:srgbClr val="000000"/>
                          </a:solidFill>
                          <a:effectLst/>
                          <a:latin typeface="Arial"/>
                        </a:rPr>
                        <a:t>5 617</a:t>
                      </a:r>
                    </a:p>
                  </a:txBody>
                  <a:tcPr marL="9525" marR="9525" marT="9525" marB="0" anchor="ctr"/>
                </a:tc>
                <a:tc>
                  <a:txBody>
                    <a:bodyPr/>
                    <a:lstStyle/>
                    <a:p>
                      <a:pPr algn="ctr" fontAlgn="ctr"/>
                      <a:r>
                        <a:rPr lang="en-ZA" sz="1200" b="0" i="0" u="none" strike="noStrike">
                          <a:solidFill>
                            <a:srgbClr val="000000"/>
                          </a:solidFill>
                          <a:effectLst/>
                          <a:latin typeface="Arial"/>
                        </a:rPr>
                        <a:t>47</a:t>
                      </a:r>
                    </a:p>
                  </a:txBody>
                  <a:tcPr marL="9525" marR="9525" marT="9525" marB="0" anchor="ctr"/>
                </a:tc>
                <a:tc>
                  <a:txBody>
                    <a:bodyPr/>
                    <a:lstStyle/>
                    <a:p>
                      <a:pPr algn="ctr" fontAlgn="ctr"/>
                      <a:r>
                        <a:rPr lang="en-ZA" sz="1200" b="0" i="0" u="none" strike="noStrike">
                          <a:solidFill>
                            <a:srgbClr val="000000"/>
                          </a:solidFill>
                          <a:effectLst/>
                          <a:latin typeface="Arial"/>
                        </a:rPr>
                        <a:t>12</a:t>
                      </a:r>
                    </a:p>
                  </a:txBody>
                  <a:tcPr marL="9525" marR="9525" marT="9525" marB="0" anchor="ctr"/>
                </a:tc>
                <a:tc>
                  <a:txBody>
                    <a:bodyPr/>
                    <a:lstStyle/>
                    <a:p>
                      <a:pPr algn="ctr" fontAlgn="ctr"/>
                      <a:r>
                        <a:rPr lang="en-ZA" sz="1200" b="0" i="0" u="none" strike="noStrike">
                          <a:solidFill>
                            <a:srgbClr val="000000"/>
                          </a:solidFill>
                          <a:effectLst/>
                          <a:latin typeface="Arial"/>
                        </a:rPr>
                        <a:t>0</a:t>
                      </a:r>
                    </a:p>
                  </a:txBody>
                  <a:tcPr marL="9525" marR="9525" marT="9525" marB="0" anchor="ctr"/>
                </a:tc>
                <a:tc>
                  <a:txBody>
                    <a:bodyPr/>
                    <a:lstStyle/>
                    <a:p>
                      <a:pPr algn="ctr" fontAlgn="ctr"/>
                      <a:r>
                        <a:rPr lang="en-ZA" sz="1200" b="0" i="0" u="none" strike="noStrike" dirty="0">
                          <a:solidFill>
                            <a:srgbClr val="000000"/>
                          </a:solidFill>
                          <a:effectLst/>
                          <a:latin typeface="Arial"/>
                        </a:rPr>
                        <a:t>197</a:t>
                      </a:r>
                    </a:p>
                  </a:txBody>
                  <a:tcPr marL="9525" marR="9525" marT="9525" marB="0" anchor="ctr"/>
                </a:tc>
                <a:tc>
                  <a:txBody>
                    <a:bodyPr/>
                    <a:lstStyle/>
                    <a:p>
                      <a:pPr algn="ctr" fontAlgn="ctr"/>
                      <a:r>
                        <a:rPr lang="en-ZA" sz="1200" b="0" i="0" u="none" strike="noStrike">
                          <a:solidFill>
                            <a:srgbClr val="000000"/>
                          </a:solidFill>
                          <a:effectLst/>
                          <a:latin typeface="Arial"/>
                        </a:rPr>
                        <a:t>2</a:t>
                      </a:r>
                    </a:p>
                  </a:txBody>
                  <a:tcPr marL="9525" marR="9525" marT="9525" marB="0" anchor="ctr"/>
                </a:tc>
                <a:tc>
                  <a:txBody>
                    <a:bodyPr/>
                    <a:lstStyle/>
                    <a:p>
                      <a:pPr algn="ctr" fontAlgn="ctr"/>
                      <a:r>
                        <a:rPr lang="en-ZA" sz="1200" b="1" i="0" u="none" strike="noStrike" dirty="0">
                          <a:solidFill>
                            <a:srgbClr val="000000"/>
                          </a:solidFill>
                          <a:effectLst/>
                          <a:latin typeface="Arial"/>
                        </a:rPr>
                        <a:t>11 899</a:t>
                      </a:r>
                    </a:p>
                  </a:txBody>
                  <a:tcPr marL="9525" marR="9525" marT="9525" marB="0" anchor="ctr"/>
                </a:tc>
                <a:extLst>
                  <a:ext uri="{0D108BD9-81ED-4DB2-BD59-A6C34878D82A}">
                    <a16:rowId xmlns:a16="http://schemas.microsoft.com/office/drawing/2014/main" xmlns="" val="10009"/>
                  </a:ext>
                </a:extLst>
              </a:tr>
              <a:tr h="544200">
                <a:tc>
                  <a:txBody>
                    <a:bodyPr/>
                    <a:lstStyle/>
                    <a:p>
                      <a:pPr algn="ctr" fontAlgn="ctr"/>
                      <a:r>
                        <a:rPr lang="en-ZA" sz="1200" b="0" i="0" u="none" strike="noStrike" dirty="0" smtClean="0">
                          <a:solidFill>
                            <a:srgbClr val="000000"/>
                          </a:solidFill>
                          <a:effectLst/>
                          <a:latin typeface="Calibri"/>
                        </a:rPr>
                        <a:t>Online</a:t>
                      </a:r>
                      <a:endParaRPr lang="en-ZA" sz="1200" b="0" i="0" u="none" strike="noStrike" dirty="0">
                        <a:solidFill>
                          <a:srgbClr val="000000"/>
                        </a:solidFill>
                        <a:effectLst/>
                        <a:latin typeface="Calibri"/>
                      </a:endParaRPr>
                    </a:p>
                  </a:txBody>
                  <a:tcPr marL="85725" marR="9525" marT="9525" marB="0" anchor="ctr"/>
                </a:tc>
                <a:tc>
                  <a:txBody>
                    <a:bodyPr/>
                    <a:lstStyle/>
                    <a:p>
                      <a:pPr algn="ctr" fontAlgn="ctr"/>
                      <a:r>
                        <a:rPr lang="en-ZA" sz="1200" b="0" i="0" u="none" strike="noStrike" dirty="0" smtClean="0">
                          <a:solidFill>
                            <a:srgbClr val="000000"/>
                          </a:solidFill>
                          <a:effectLst/>
                          <a:latin typeface="Arial"/>
                        </a:rPr>
                        <a:t>3 362</a:t>
                      </a:r>
                      <a:endParaRPr lang="en-ZA" sz="1200" b="0" i="0" u="none" strike="noStrike" dirty="0">
                        <a:solidFill>
                          <a:srgbClr val="000000"/>
                        </a:solidFill>
                        <a:effectLst/>
                        <a:latin typeface="Arial"/>
                      </a:endParaRPr>
                    </a:p>
                  </a:txBody>
                  <a:tcPr marL="9525" marR="9525" marT="9525" marB="0" anchor="ctr"/>
                </a:tc>
                <a:tc>
                  <a:txBody>
                    <a:bodyPr/>
                    <a:lstStyle/>
                    <a:p>
                      <a:pPr algn="ctr" fontAlgn="ctr"/>
                      <a:r>
                        <a:rPr lang="en-ZA" sz="1200" b="0" i="0" u="none" strike="noStrike" dirty="0" smtClean="0">
                          <a:solidFill>
                            <a:srgbClr val="000000"/>
                          </a:solidFill>
                          <a:effectLst/>
                          <a:latin typeface="Arial"/>
                        </a:rPr>
                        <a:t>92</a:t>
                      </a:r>
                      <a:endParaRPr lang="en-ZA" sz="1200" b="0" i="0" u="none" strike="noStrike" dirty="0">
                        <a:solidFill>
                          <a:srgbClr val="000000"/>
                        </a:solidFill>
                        <a:effectLst/>
                        <a:latin typeface="Arial"/>
                      </a:endParaRPr>
                    </a:p>
                  </a:txBody>
                  <a:tcPr marL="9525" marR="9525" marT="9525" marB="0" anchor="ctr"/>
                </a:tc>
                <a:tc>
                  <a:txBody>
                    <a:bodyPr/>
                    <a:lstStyle/>
                    <a:p>
                      <a:pPr algn="ctr" fontAlgn="ctr"/>
                      <a:r>
                        <a:rPr lang="en-ZA" sz="1200" b="0" i="0" u="none" strike="noStrike" dirty="0" smtClean="0">
                          <a:solidFill>
                            <a:srgbClr val="000000"/>
                          </a:solidFill>
                          <a:effectLst/>
                          <a:latin typeface="Arial"/>
                        </a:rPr>
                        <a:t>220</a:t>
                      </a:r>
                      <a:endParaRPr lang="en-ZA" sz="1200" b="0" i="0" u="none" strike="noStrike" dirty="0">
                        <a:solidFill>
                          <a:srgbClr val="000000"/>
                        </a:solidFill>
                        <a:effectLst/>
                        <a:latin typeface="Arial"/>
                      </a:endParaRPr>
                    </a:p>
                  </a:txBody>
                  <a:tcPr marL="9525" marR="9525" marT="9525" marB="0" anchor="ctr"/>
                </a:tc>
                <a:tc>
                  <a:txBody>
                    <a:bodyPr/>
                    <a:lstStyle/>
                    <a:p>
                      <a:pPr algn="ctr" fontAlgn="ctr"/>
                      <a:r>
                        <a:rPr lang="en-ZA" sz="1200" b="0" i="0" u="none" strike="noStrike">
                          <a:solidFill>
                            <a:srgbClr val="000000"/>
                          </a:solidFill>
                          <a:effectLst/>
                          <a:latin typeface="Arial"/>
                        </a:rPr>
                        <a:t>6</a:t>
                      </a:r>
                    </a:p>
                  </a:txBody>
                  <a:tcPr marL="9525" marR="9525" marT="9525" marB="0" anchor="ctr"/>
                </a:tc>
                <a:tc>
                  <a:txBody>
                    <a:bodyPr/>
                    <a:lstStyle/>
                    <a:p>
                      <a:pPr algn="ctr" fontAlgn="ctr"/>
                      <a:r>
                        <a:rPr lang="en-ZA" sz="1200" b="0" i="0" u="none" strike="noStrike" dirty="0" smtClean="0">
                          <a:solidFill>
                            <a:srgbClr val="000000"/>
                          </a:solidFill>
                          <a:effectLst/>
                          <a:latin typeface="Arial"/>
                        </a:rPr>
                        <a:t>28</a:t>
                      </a:r>
                      <a:endParaRPr lang="en-ZA" sz="1200" b="0" i="0" u="none" strike="noStrike" dirty="0">
                        <a:solidFill>
                          <a:srgbClr val="000000"/>
                        </a:solidFill>
                        <a:effectLst/>
                        <a:latin typeface="Arial"/>
                      </a:endParaRPr>
                    </a:p>
                  </a:txBody>
                  <a:tcPr marL="9525" marR="9525" marT="9525" marB="0" anchor="ctr"/>
                </a:tc>
                <a:tc>
                  <a:txBody>
                    <a:bodyPr/>
                    <a:lstStyle/>
                    <a:p>
                      <a:pPr algn="ctr" fontAlgn="ctr"/>
                      <a:r>
                        <a:rPr lang="en-ZA" sz="1200" b="0" i="0" u="none" strike="noStrike">
                          <a:solidFill>
                            <a:srgbClr val="000000"/>
                          </a:solidFill>
                          <a:effectLst/>
                          <a:latin typeface="Arial"/>
                        </a:rPr>
                        <a:t>1</a:t>
                      </a:r>
                    </a:p>
                  </a:txBody>
                  <a:tcPr marL="9525" marR="9525" marT="9525" marB="0" anchor="ctr"/>
                </a:tc>
                <a:tc>
                  <a:txBody>
                    <a:bodyPr/>
                    <a:lstStyle/>
                    <a:p>
                      <a:pPr algn="ctr" fontAlgn="ctr"/>
                      <a:r>
                        <a:rPr lang="en-ZA" sz="1200" b="0" i="0" u="none" strike="noStrike" dirty="0" smtClean="0">
                          <a:solidFill>
                            <a:srgbClr val="000000"/>
                          </a:solidFill>
                          <a:effectLst/>
                          <a:latin typeface="Arial"/>
                        </a:rPr>
                        <a:t>44</a:t>
                      </a:r>
                      <a:endParaRPr lang="en-ZA" sz="1200" b="0" i="0" u="none" strike="noStrike" dirty="0">
                        <a:solidFill>
                          <a:srgbClr val="000000"/>
                        </a:solidFill>
                        <a:effectLst/>
                        <a:latin typeface="Arial"/>
                      </a:endParaRPr>
                    </a:p>
                  </a:txBody>
                  <a:tcPr marL="9525" marR="9525" marT="9525" marB="0" anchor="ctr"/>
                </a:tc>
                <a:tc>
                  <a:txBody>
                    <a:bodyPr/>
                    <a:lstStyle/>
                    <a:p>
                      <a:pPr algn="ctr" fontAlgn="ctr"/>
                      <a:r>
                        <a:rPr lang="en-ZA" sz="1200" b="0" i="0" u="none" strike="noStrike" dirty="0" smtClean="0">
                          <a:solidFill>
                            <a:srgbClr val="000000"/>
                          </a:solidFill>
                          <a:effectLst/>
                          <a:latin typeface="Arial"/>
                        </a:rPr>
                        <a:t>1</a:t>
                      </a:r>
                      <a:endParaRPr lang="en-ZA" sz="1200" b="0" i="0" u="none" strike="noStrike" dirty="0">
                        <a:solidFill>
                          <a:srgbClr val="000000"/>
                        </a:solidFill>
                        <a:effectLst/>
                        <a:latin typeface="Arial"/>
                      </a:endParaRPr>
                    </a:p>
                  </a:txBody>
                  <a:tcPr marL="9525" marR="9525" marT="9525" marB="0" anchor="ctr"/>
                </a:tc>
                <a:tc>
                  <a:txBody>
                    <a:bodyPr/>
                    <a:lstStyle/>
                    <a:p>
                      <a:pPr algn="ctr" fontAlgn="ctr"/>
                      <a:r>
                        <a:rPr lang="en-ZA" sz="1200" b="1" i="0" u="none" strike="noStrike" dirty="0" smtClean="0">
                          <a:solidFill>
                            <a:srgbClr val="000000"/>
                          </a:solidFill>
                          <a:effectLst/>
                          <a:latin typeface="Arial"/>
                        </a:rPr>
                        <a:t>3 654</a:t>
                      </a:r>
                      <a:endParaRPr lang="en-ZA" sz="12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xmlns="" val="10010"/>
                  </a:ext>
                </a:extLst>
              </a:tr>
              <a:tr h="408742">
                <a:tc>
                  <a:txBody>
                    <a:bodyPr/>
                    <a:lstStyle/>
                    <a:p>
                      <a:pPr algn="ctr" fontAlgn="ctr"/>
                      <a:r>
                        <a:rPr lang="en-ZA" sz="1200" b="1" i="0" u="none" strike="noStrike" dirty="0">
                          <a:solidFill>
                            <a:srgbClr val="000000"/>
                          </a:solidFill>
                          <a:effectLst/>
                          <a:latin typeface="Calibri"/>
                        </a:rPr>
                        <a:t>Total</a:t>
                      </a:r>
                    </a:p>
                  </a:txBody>
                  <a:tcPr marL="85725" marR="9525" marT="9525" marB="0" anchor="ctr"/>
                </a:tc>
                <a:tc>
                  <a:txBody>
                    <a:bodyPr/>
                    <a:lstStyle/>
                    <a:p>
                      <a:pPr algn="ctr" fontAlgn="ctr"/>
                      <a:r>
                        <a:rPr lang="en-ZA" sz="1200" b="1" i="0" u="none" strike="noStrike" dirty="0">
                          <a:solidFill>
                            <a:srgbClr val="000000"/>
                          </a:solidFill>
                          <a:effectLst/>
                          <a:latin typeface="Arial"/>
                        </a:rPr>
                        <a:t>177 215</a:t>
                      </a:r>
                    </a:p>
                  </a:txBody>
                  <a:tcPr marL="9525" marR="9525" marT="9525" marB="0" anchor="ctr"/>
                </a:tc>
                <a:tc>
                  <a:txBody>
                    <a:bodyPr/>
                    <a:lstStyle/>
                    <a:p>
                      <a:pPr algn="ctr" fontAlgn="ctr"/>
                      <a:r>
                        <a:rPr lang="en-ZA" sz="1200" b="1" i="0" u="none" strike="noStrike">
                          <a:solidFill>
                            <a:srgbClr val="000000"/>
                          </a:solidFill>
                          <a:effectLst/>
                          <a:latin typeface="Arial"/>
                        </a:rPr>
                        <a:t>92</a:t>
                      </a:r>
                    </a:p>
                  </a:txBody>
                  <a:tcPr marL="9525" marR="9525" marT="9525" marB="0" anchor="ctr"/>
                </a:tc>
                <a:tc>
                  <a:txBody>
                    <a:bodyPr/>
                    <a:lstStyle/>
                    <a:p>
                      <a:pPr algn="ctr" fontAlgn="ctr"/>
                      <a:r>
                        <a:rPr lang="en-ZA" sz="1200" b="1" i="0" u="none" strike="noStrike" dirty="0">
                          <a:solidFill>
                            <a:srgbClr val="000000"/>
                          </a:solidFill>
                          <a:effectLst/>
                          <a:latin typeface="Arial"/>
                        </a:rPr>
                        <a:t>14 530</a:t>
                      </a:r>
                    </a:p>
                  </a:txBody>
                  <a:tcPr marL="9525" marR="9525" marT="9525" marB="0" anchor="ctr"/>
                </a:tc>
                <a:tc>
                  <a:txBody>
                    <a:bodyPr/>
                    <a:lstStyle/>
                    <a:p>
                      <a:pPr algn="ctr" fontAlgn="ctr"/>
                      <a:r>
                        <a:rPr lang="en-ZA" sz="1200" b="1" i="0" u="none" strike="noStrike" dirty="0">
                          <a:solidFill>
                            <a:srgbClr val="000000"/>
                          </a:solidFill>
                          <a:effectLst/>
                          <a:latin typeface="Arial"/>
                        </a:rPr>
                        <a:t>8</a:t>
                      </a:r>
                    </a:p>
                  </a:txBody>
                  <a:tcPr marL="9525" marR="9525" marT="9525" marB="0" anchor="ctr"/>
                </a:tc>
                <a:tc>
                  <a:txBody>
                    <a:bodyPr/>
                    <a:lstStyle/>
                    <a:p>
                      <a:pPr algn="ctr" fontAlgn="ctr"/>
                      <a:r>
                        <a:rPr lang="en-ZA" sz="1200" b="1" i="0" u="none" strike="noStrike" dirty="0">
                          <a:solidFill>
                            <a:srgbClr val="000000"/>
                          </a:solidFill>
                          <a:effectLst/>
                          <a:latin typeface="Arial"/>
                        </a:rPr>
                        <a:t>502</a:t>
                      </a:r>
                    </a:p>
                  </a:txBody>
                  <a:tcPr marL="9525" marR="9525" marT="9525" marB="0" anchor="ctr"/>
                </a:tc>
                <a:tc>
                  <a:txBody>
                    <a:bodyPr/>
                    <a:lstStyle/>
                    <a:p>
                      <a:pPr algn="ctr" fontAlgn="ctr"/>
                      <a:r>
                        <a:rPr lang="en-ZA" sz="1200" b="1" i="0" u="none" strike="noStrike" dirty="0">
                          <a:solidFill>
                            <a:srgbClr val="000000"/>
                          </a:solidFill>
                          <a:effectLst/>
                          <a:latin typeface="Arial"/>
                        </a:rPr>
                        <a:t>0</a:t>
                      </a:r>
                    </a:p>
                  </a:txBody>
                  <a:tcPr marL="9525" marR="9525" marT="9525" marB="0" anchor="ctr"/>
                </a:tc>
                <a:tc>
                  <a:txBody>
                    <a:bodyPr/>
                    <a:lstStyle/>
                    <a:p>
                      <a:pPr algn="ctr" fontAlgn="ctr"/>
                      <a:r>
                        <a:rPr lang="en-ZA" sz="1200" b="1" i="0" u="none" strike="noStrike" dirty="0">
                          <a:solidFill>
                            <a:srgbClr val="000000"/>
                          </a:solidFill>
                          <a:effectLst/>
                          <a:latin typeface="Arial"/>
                        </a:rPr>
                        <a:t>1 326</a:t>
                      </a:r>
                    </a:p>
                  </a:txBody>
                  <a:tcPr marL="9525" marR="9525" marT="9525" marB="0" anchor="ctr"/>
                </a:tc>
                <a:tc>
                  <a:txBody>
                    <a:bodyPr/>
                    <a:lstStyle/>
                    <a:p>
                      <a:pPr algn="ctr" fontAlgn="ctr"/>
                      <a:r>
                        <a:rPr lang="en-ZA" sz="1200" b="1" i="0" u="none" strike="noStrike" dirty="0">
                          <a:solidFill>
                            <a:srgbClr val="000000"/>
                          </a:solidFill>
                          <a:effectLst/>
                          <a:latin typeface="Arial"/>
                        </a:rPr>
                        <a:t>1</a:t>
                      </a:r>
                    </a:p>
                  </a:txBody>
                  <a:tcPr marL="9525" marR="9525" marT="9525" marB="0" anchor="ctr"/>
                </a:tc>
                <a:tc>
                  <a:txBody>
                    <a:bodyPr/>
                    <a:lstStyle/>
                    <a:p>
                      <a:pPr algn="ctr" fontAlgn="ctr"/>
                      <a:r>
                        <a:rPr lang="en-ZA" sz="1200" b="1" i="0" u="none" strike="noStrike" dirty="0">
                          <a:solidFill>
                            <a:srgbClr val="000000"/>
                          </a:solidFill>
                          <a:effectLst/>
                          <a:latin typeface="Arial"/>
                        </a:rPr>
                        <a:t>193 573</a:t>
                      </a:r>
                    </a:p>
                  </a:txBody>
                  <a:tcPr marL="9525" marR="9525" marT="9525" marB="0" anchor="ct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p:txBody>
          <a:bodyPr/>
          <a:lstStyle/>
          <a:p>
            <a:pPr>
              <a:defRPr/>
            </a:pPr>
            <a:fld id="{416AF1B2-E7A4-446A-84DC-90AA83BA6A19}" type="slidenum">
              <a:rPr lang="en-US" smtClean="0"/>
              <a:pPr>
                <a:defRPr/>
              </a:pPr>
              <a:t>79</a:t>
            </a:fld>
            <a:endParaRPr lang="en-US" dirty="0"/>
          </a:p>
        </p:txBody>
      </p:sp>
    </p:spTree>
    <p:extLst>
      <p:ext uri="{BB962C8B-B14F-4D97-AF65-F5344CB8AC3E}">
        <p14:creationId xmlns:p14="http://schemas.microsoft.com/office/powerpoint/2010/main" xmlns="" val="3126302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tLang="en-US" sz="2400" b="1" dirty="0"/>
              <a:t>MARKETING AND ADVERTISING &amp;</a:t>
            </a:r>
            <a:r>
              <a:rPr lang="en-US" altLang="en-US" sz="2400" dirty="0"/>
              <a:t> </a:t>
            </a:r>
            <a:r>
              <a:rPr lang="en-US" altLang="en-US" sz="2400" b="1" dirty="0"/>
              <a:t>MEDIA LIAISON </a:t>
            </a:r>
            <a:r>
              <a:rPr lang="en-ZA" altLang="en-US" sz="2400" b="1" dirty="0" smtClean="0"/>
              <a:t>CONT....</a:t>
            </a:r>
          </a:p>
        </p:txBody>
      </p:sp>
      <p:sp>
        <p:nvSpPr>
          <p:cNvPr id="3" name="Content Placeholder 2"/>
          <p:cNvSpPr>
            <a:spLocks noGrp="1"/>
          </p:cNvSpPr>
          <p:nvPr>
            <p:ph idx="1"/>
          </p:nvPr>
        </p:nvSpPr>
        <p:spPr>
          <a:xfrm>
            <a:off x="251520" y="1340768"/>
            <a:ext cx="8496944" cy="5040560"/>
          </a:xfrm>
        </p:spPr>
        <p:txBody>
          <a:bodyPr/>
          <a:lstStyle/>
          <a:p>
            <a:r>
              <a:rPr lang="en-ZA" altLang="en-US" sz="1800" dirty="0"/>
              <a:t>Profiled the National Labour Migration draft policy (article published in Oct.  iDol) </a:t>
            </a:r>
          </a:p>
          <a:p>
            <a:r>
              <a:rPr lang="en-ZA" altLang="en-US" sz="1800" dirty="0"/>
              <a:t>Profiled the National Minimum Wage (article published in Nov. iDol) </a:t>
            </a:r>
          </a:p>
          <a:p>
            <a:r>
              <a:rPr lang="en-ZA" altLang="en-US" sz="1800" dirty="0"/>
              <a:t>Profiled the HBA (article published in Nov. iDol) </a:t>
            </a:r>
          </a:p>
          <a:p>
            <a:r>
              <a:rPr lang="en-ZA" altLang="en-US" sz="1800" dirty="0" smtClean="0"/>
              <a:t>Feature on Major Hazard Installation regulations  </a:t>
            </a:r>
          </a:p>
          <a:p>
            <a:r>
              <a:rPr lang="en-ZA" altLang="en-US" sz="1800" dirty="0" smtClean="0"/>
              <a:t>55 media clips </a:t>
            </a:r>
          </a:p>
          <a:p>
            <a:r>
              <a:rPr lang="en-ZA" altLang="en-US" sz="1800" dirty="0" smtClean="0"/>
              <a:t>10 Weekly snippets</a:t>
            </a:r>
          </a:p>
          <a:p>
            <a:r>
              <a:rPr lang="en-ZA" altLang="en-US" sz="1800" dirty="0" smtClean="0"/>
              <a:t>2 monthly snippets </a:t>
            </a:r>
          </a:p>
          <a:p>
            <a:r>
              <a:rPr lang="en-ZA" altLang="en-US" sz="1800" dirty="0" smtClean="0"/>
              <a:t>Publicised the IES Major Hazard Installation workshop (25 October 2017)</a:t>
            </a:r>
          </a:p>
          <a:p>
            <a:r>
              <a:rPr lang="en-ZA" altLang="en-US" sz="1800" dirty="0" smtClean="0"/>
              <a:t>Publicised the IES Explosive Blasting workshop (3-4 October 2017) </a:t>
            </a:r>
          </a:p>
          <a:p>
            <a:r>
              <a:rPr lang="en-ZA" altLang="en-US" sz="1800" dirty="0" smtClean="0"/>
              <a:t>Publicised the IES Diving Industry workshop (November 2017)</a:t>
            </a:r>
          </a:p>
          <a:p>
            <a:r>
              <a:rPr lang="en-ZA" altLang="en-US" sz="1800" dirty="0" smtClean="0"/>
              <a:t>Publicised the IES Hazardous Biological Agents seminar (November-2017) </a:t>
            </a:r>
          </a:p>
          <a:p>
            <a:r>
              <a:rPr lang="en-ZA" altLang="en-US" sz="1800" dirty="0" smtClean="0"/>
              <a:t>Publicised the launch of the LMP report on: Examination of the influence of migrant labour on the implementation of affirmative action. </a:t>
            </a:r>
          </a:p>
          <a:p>
            <a:r>
              <a:rPr lang="en-ZA" altLang="en-US" sz="1800" dirty="0" smtClean="0"/>
              <a:t>An investigation of attitude of work-seekers toward work.</a:t>
            </a:r>
          </a:p>
          <a:p>
            <a:r>
              <a:rPr lang="en-ZA" altLang="en-US" sz="1800" dirty="0" smtClean="0"/>
              <a:t>Analysis of the effectiveness of the Bargaining Council exemption system</a:t>
            </a:r>
          </a:p>
          <a:p>
            <a:r>
              <a:rPr lang="en-ZA" altLang="en-US" sz="1800" dirty="0" smtClean="0"/>
              <a:t>Analysis of the impact of the BCEA threshold on employment</a:t>
            </a:r>
          </a:p>
          <a:p>
            <a:pPr>
              <a:buFont typeface="Arial" pitchFamily="34" charset="0"/>
              <a:buNone/>
            </a:pPr>
            <a:endParaRPr lang="en-ZA" altLang="en-US" sz="1400" dirty="0" smtClean="0"/>
          </a:p>
        </p:txBody>
      </p:sp>
      <p:sp>
        <p:nvSpPr>
          <p:cNvPr id="5" name="Slide Number Placeholder 4"/>
          <p:cNvSpPr>
            <a:spLocks noGrp="1"/>
          </p:cNvSpPr>
          <p:nvPr>
            <p:ph type="sldNum" sz="quarter" idx="12"/>
          </p:nvPr>
        </p:nvSpPr>
        <p:spPr/>
        <p:txBody>
          <a:bodyPr/>
          <a:lstStyle/>
          <a:p>
            <a:fld id="{96CA8298-9D91-4CF9-AB6A-504DBB769D5D}" type="slidenum">
              <a:rPr lang="en-US" smtClean="0"/>
              <a:pPr/>
              <a:t>8</a:t>
            </a:fld>
            <a:endParaRPr lang="en-US" dirty="0"/>
          </a:p>
        </p:txBody>
      </p:sp>
    </p:spTree>
    <p:extLst>
      <p:ext uri="{BB962C8B-B14F-4D97-AF65-F5344CB8AC3E}">
        <p14:creationId xmlns:p14="http://schemas.microsoft.com/office/powerpoint/2010/main" xmlns="" val="2703875335"/>
      </p:ext>
    </p:extLst>
  </p:cSld>
  <p:clrMapOvr>
    <a:masterClrMapping/>
  </p:clrMapOvr>
  <mc:AlternateContent xmlns:mc="http://schemas.openxmlformats.org/markup-compatibility/2006">
    <mc:Choice xmlns:p14="http://schemas.microsoft.com/office/powerpoint/2010/main" xmlns="" Requires="p14">
      <p:transition p14:dur="10" advTm="120000"/>
    </mc:Choice>
    <mc:Fallback>
      <p:transition advTm="12000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7544" y="188640"/>
            <a:ext cx="8229600" cy="1143000"/>
          </a:xfrm>
        </p:spPr>
        <p:txBody>
          <a:bodyPr/>
          <a:lstStyle/>
          <a:p>
            <a:r>
              <a:rPr lang="en-ZA" altLang="en-US" sz="2400" b="1" dirty="0" smtClean="0"/>
              <a:t>EMPLOYMENT COUNSELLING BY DISABILITY</a:t>
            </a:r>
          </a:p>
        </p:txBody>
      </p:sp>
      <p:sp>
        <p:nvSpPr>
          <p:cNvPr id="45059" name="Content Placeholder 3"/>
          <p:cNvSpPr>
            <a:spLocks noGrp="1"/>
          </p:cNvSpPr>
          <p:nvPr>
            <p:ph sz="half" idx="2"/>
          </p:nvPr>
        </p:nvSpPr>
        <p:spPr>
          <a:xfrm>
            <a:off x="5756275" y="1417638"/>
            <a:ext cx="3078163" cy="4708525"/>
          </a:xfrm>
        </p:spPr>
        <p:txBody>
          <a:bodyPr/>
          <a:lstStyle/>
          <a:p>
            <a:r>
              <a:rPr lang="en-ZA" altLang="en-US" sz="1600" smtClean="0"/>
              <a:t>A total of 2 417 (1%) registered work seekers who received employment counselling have different forms of disabilities:</a:t>
            </a:r>
          </a:p>
          <a:p>
            <a:pPr lvl="1"/>
            <a:r>
              <a:rPr lang="en-ZA" altLang="en-US" sz="1600" smtClean="0"/>
              <a:t>923 physical disability</a:t>
            </a:r>
          </a:p>
          <a:p>
            <a:pPr lvl="1"/>
            <a:r>
              <a:rPr lang="en-ZA" altLang="en-US" sz="1600" smtClean="0"/>
              <a:t>743 blindness</a:t>
            </a:r>
          </a:p>
          <a:p>
            <a:pPr lvl="1"/>
            <a:r>
              <a:rPr lang="en-ZA" altLang="en-US" sz="1600" smtClean="0"/>
              <a:t>209 chronic condition, e.t.c</a:t>
            </a:r>
          </a:p>
          <a:p>
            <a:endParaRPr lang="en-ZA" altLang="en-US" sz="1600" smtClean="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xmlns="" val="1734871065"/>
              </p:ext>
            </p:extLst>
          </p:nvPr>
        </p:nvGraphicFramePr>
        <p:xfrm>
          <a:off x="251520" y="1412776"/>
          <a:ext cx="5760640" cy="511256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pPr>
              <a:defRPr/>
            </a:pPr>
            <a:fld id="{B57A7A15-FAE7-49E2-908D-FB5D78A7FA53}" type="slidenum">
              <a:rPr lang="en-US" smtClean="0"/>
              <a:pPr>
                <a:defRPr/>
              </a:pPr>
              <a:t>80</a:t>
            </a:fld>
            <a:endParaRPr lang="en-US" dirty="0"/>
          </a:p>
        </p:txBody>
      </p:sp>
    </p:spTree>
    <p:extLst>
      <p:ext uri="{BB962C8B-B14F-4D97-AF65-F5344CB8AC3E}">
        <p14:creationId xmlns:p14="http://schemas.microsoft.com/office/powerpoint/2010/main" xmlns="" val="34122093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ZA" altLang="en-US" sz="2400" b="1" dirty="0" smtClean="0"/>
              <a:t>EMPLOYMENT COUNSELLING BY DISABILITY AND PROVINCE</a:t>
            </a:r>
            <a:br>
              <a:rPr lang="en-ZA" altLang="en-US" sz="2400" b="1" dirty="0" smtClean="0"/>
            </a:br>
            <a:endParaRPr lang="en-ZA" altLang="en-US" sz="2400" b="1" dirty="0" smtClean="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3922200727"/>
              </p:ext>
            </p:extLst>
          </p:nvPr>
        </p:nvGraphicFramePr>
        <p:xfrm>
          <a:off x="179513" y="1417636"/>
          <a:ext cx="6408710" cy="5179715"/>
        </p:xfrm>
        <a:graphic>
          <a:graphicData uri="http://schemas.openxmlformats.org/drawingml/2006/table">
            <a:tbl>
              <a:tblPr firstRow="1" bandRow="1">
                <a:tableStyleId>{5C22544A-7EE6-4342-B048-85BDC9FD1C3A}</a:tableStyleId>
              </a:tblPr>
              <a:tblGrid>
                <a:gridCol w="1003286">
                  <a:extLst>
                    <a:ext uri="{9D8B030D-6E8A-4147-A177-3AD203B41FA5}">
                      <a16:colId xmlns:a16="http://schemas.microsoft.com/office/drawing/2014/main" xmlns="" val="20000"/>
                    </a:ext>
                  </a:extLst>
                </a:gridCol>
                <a:gridCol w="634727">
                  <a:extLst>
                    <a:ext uri="{9D8B030D-6E8A-4147-A177-3AD203B41FA5}">
                      <a16:colId xmlns:a16="http://schemas.microsoft.com/office/drawing/2014/main" xmlns="" val="20001"/>
                    </a:ext>
                  </a:extLst>
                </a:gridCol>
                <a:gridCol w="416326">
                  <a:extLst>
                    <a:ext uri="{9D8B030D-6E8A-4147-A177-3AD203B41FA5}">
                      <a16:colId xmlns:a16="http://schemas.microsoft.com/office/drawing/2014/main" xmlns="" val="20002"/>
                    </a:ext>
                  </a:extLst>
                </a:gridCol>
                <a:gridCol w="457278">
                  <a:extLst>
                    <a:ext uri="{9D8B030D-6E8A-4147-A177-3AD203B41FA5}">
                      <a16:colId xmlns:a16="http://schemas.microsoft.com/office/drawing/2014/main" xmlns="" val="20003"/>
                    </a:ext>
                  </a:extLst>
                </a:gridCol>
                <a:gridCol w="484578">
                  <a:extLst>
                    <a:ext uri="{9D8B030D-6E8A-4147-A177-3AD203B41FA5}">
                      <a16:colId xmlns:a16="http://schemas.microsoft.com/office/drawing/2014/main" xmlns="" val="20004"/>
                    </a:ext>
                  </a:extLst>
                </a:gridCol>
                <a:gridCol w="484578">
                  <a:extLst>
                    <a:ext uri="{9D8B030D-6E8A-4147-A177-3AD203B41FA5}">
                      <a16:colId xmlns:a16="http://schemas.microsoft.com/office/drawing/2014/main" xmlns="" val="20005"/>
                    </a:ext>
                  </a:extLst>
                </a:gridCol>
                <a:gridCol w="532352">
                  <a:extLst>
                    <a:ext uri="{9D8B030D-6E8A-4147-A177-3AD203B41FA5}">
                      <a16:colId xmlns:a16="http://schemas.microsoft.com/office/drawing/2014/main" xmlns="" val="20006"/>
                    </a:ext>
                  </a:extLst>
                </a:gridCol>
                <a:gridCol w="477753">
                  <a:extLst>
                    <a:ext uri="{9D8B030D-6E8A-4147-A177-3AD203B41FA5}">
                      <a16:colId xmlns:a16="http://schemas.microsoft.com/office/drawing/2014/main" xmlns="" val="20007"/>
                    </a:ext>
                  </a:extLst>
                </a:gridCol>
                <a:gridCol w="518702">
                  <a:extLst>
                    <a:ext uri="{9D8B030D-6E8A-4147-A177-3AD203B41FA5}">
                      <a16:colId xmlns:a16="http://schemas.microsoft.com/office/drawing/2014/main" xmlns="" val="20008"/>
                    </a:ext>
                  </a:extLst>
                </a:gridCol>
                <a:gridCol w="511877">
                  <a:extLst>
                    <a:ext uri="{9D8B030D-6E8A-4147-A177-3AD203B41FA5}">
                      <a16:colId xmlns:a16="http://schemas.microsoft.com/office/drawing/2014/main" xmlns="" val="20009"/>
                    </a:ext>
                  </a:extLst>
                </a:gridCol>
                <a:gridCol w="366428">
                  <a:extLst>
                    <a:ext uri="{9D8B030D-6E8A-4147-A177-3AD203B41FA5}">
                      <a16:colId xmlns:a16="http://schemas.microsoft.com/office/drawing/2014/main" xmlns="" val="20010"/>
                    </a:ext>
                  </a:extLst>
                </a:gridCol>
                <a:gridCol w="520825">
                  <a:extLst>
                    <a:ext uri="{9D8B030D-6E8A-4147-A177-3AD203B41FA5}">
                      <a16:colId xmlns:a16="http://schemas.microsoft.com/office/drawing/2014/main" xmlns="" val="20011"/>
                    </a:ext>
                  </a:extLst>
                </a:gridCol>
              </a:tblGrid>
              <a:tr h="1340145">
                <a:tc>
                  <a:txBody>
                    <a:bodyPr/>
                    <a:lstStyle/>
                    <a:p>
                      <a:pPr algn="l" fontAlgn="ctr"/>
                      <a:r>
                        <a:rPr lang="en-ZA" sz="1050" b="0" i="0" u="none" strike="noStrike" dirty="0">
                          <a:solidFill>
                            <a:srgbClr val="000000"/>
                          </a:solidFill>
                          <a:effectLst/>
                          <a:latin typeface="Calibri"/>
                        </a:rPr>
                        <a:t> </a:t>
                      </a:r>
                    </a:p>
                  </a:txBody>
                  <a:tcPr marL="85725" marR="9525" marT="9525" marB="0" anchor="ctr"/>
                </a:tc>
                <a:tc>
                  <a:txBody>
                    <a:bodyPr/>
                    <a:lstStyle/>
                    <a:p>
                      <a:pPr algn="ctr" fontAlgn="ctr"/>
                      <a:r>
                        <a:rPr lang="en-ZA" sz="1050" b="1" i="0" u="none" strike="noStrike" dirty="0">
                          <a:solidFill>
                            <a:srgbClr val="000000"/>
                          </a:solidFill>
                          <a:effectLst/>
                          <a:latin typeface="Calibri"/>
                        </a:rPr>
                        <a:t>None</a:t>
                      </a:r>
                    </a:p>
                  </a:txBody>
                  <a:tcPr marL="9525" marR="9525" marT="9525" marB="0" vert="vert270" anchor="ctr"/>
                </a:tc>
                <a:tc>
                  <a:txBody>
                    <a:bodyPr/>
                    <a:lstStyle/>
                    <a:p>
                      <a:pPr algn="ctr" fontAlgn="ctr"/>
                      <a:r>
                        <a:rPr lang="en-ZA" sz="1050" b="1" i="0" u="none" strike="noStrike" dirty="0">
                          <a:solidFill>
                            <a:srgbClr val="000000"/>
                          </a:solidFill>
                          <a:effectLst/>
                          <a:latin typeface="Calibri"/>
                        </a:rPr>
                        <a:t>Blindness</a:t>
                      </a:r>
                    </a:p>
                  </a:txBody>
                  <a:tcPr marL="9525" marR="9525" marT="9525" marB="0" vert="vert270" anchor="ctr"/>
                </a:tc>
                <a:tc>
                  <a:txBody>
                    <a:bodyPr/>
                    <a:lstStyle/>
                    <a:p>
                      <a:pPr algn="ctr" fontAlgn="ctr"/>
                      <a:r>
                        <a:rPr lang="en-ZA" sz="1050" b="1" i="0" u="none" strike="noStrike" dirty="0">
                          <a:solidFill>
                            <a:srgbClr val="000000"/>
                          </a:solidFill>
                          <a:effectLst/>
                          <a:latin typeface="Calibri"/>
                        </a:rPr>
                        <a:t>Deafness</a:t>
                      </a:r>
                    </a:p>
                  </a:txBody>
                  <a:tcPr marL="9525" marR="9525" marT="9525" marB="0" vert="vert270" anchor="ctr"/>
                </a:tc>
                <a:tc>
                  <a:txBody>
                    <a:bodyPr/>
                    <a:lstStyle/>
                    <a:p>
                      <a:pPr algn="ctr" fontAlgn="ctr"/>
                      <a:r>
                        <a:rPr lang="en-ZA" sz="1050" b="1" i="0" u="none" strike="noStrike" dirty="0">
                          <a:solidFill>
                            <a:srgbClr val="000000"/>
                          </a:solidFill>
                          <a:effectLst/>
                          <a:latin typeface="Calibri"/>
                        </a:rPr>
                        <a:t>Chronic Condition</a:t>
                      </a:r>
                    </a:p>
                  </a:txBody>
                  <a:tcPr marL="9525" marR="9525" marT="9525" marB="0" vert="vert270" anchor="ctr"/>
                </a:tc>
                <a:tc>
                  <a:txBody>
                    <a:bodyPr/>
                    <a:lstStyle/>
                    <a:p>
                      <a:pPr algn="ctr" fontAlgn="ctr"/>
                      <a:r>
                        <a:rPr lang="en-ZA" sz="1050" b="1" i="0" u="none" strike="noStrike" dirty="0">
                          <a:solidFill>
                            <a:srgbClr val="000000"/>
                          </a:solidFill>
                          <a:effectLst/>
                          <a:latin typeface="Calibri"/>
                        </a:rPr>
                        <a:t>Mental, Neurological</a:t>
                      </a:r>
                    </a:p>
                  </a:txBody>
                  <a:tcPr marL="9525" marR="9525" marT="9525" marB="0" vert="vert270" anchor="ctr"/>
                </a:tc>
                <a:tc>
                  <a:txBody>
                    <a:bodyPr/>
                    <a:lstStyle/>
                    <a:p>
                      <a:pPr algn="ctr" fontAlgn="ctr"/>
                      <a:r>
                        <a:rPr lang="en-ZA" sz="1050" b="1" i="0" u="none" strike="noStrike" dirty="0">
                          <a:solidFill>
                            <a:srgbClr val="000000"/>
                          </a:solidFill>
                          <a:effectLst/>
                          <a:latin typeface="Calibri"/>
                        </a:rPr>
                        <a:t>Physical Disability</a:t>
                      </a:r>
                    </a:p>
                  </a:txBody>
                  <a:tcPr marL="9525" marR="9525" marT="9525" marB="0" vert="vert270" anchor="ctr"/>
                </a:tc>
                <a:tc>
                  <a:txBody>
                    <a:bodyPr/>
                    <a:lstStyle/>
                    <a:p>
                      <a:pPr algn="ctr" fontAlgn="ctr"/>
                      <a:r>
                        <a:rPr lang="en-ZA" sz="1050" b="1" i="0" u="none" strike="noStrike" dirty="0">
                          <a:solidFill>
                            <a:srgbClr val="000000"/>
                          </a:solidFill>
                          <a:effectLst/>
                          <a:latin typeface="Calibri"/>
                        </a:rPr>
                        <a:t>Hard of Hearing</a:t>
                      </a:r>
                    </a:p>
                  </a:txBody>
                  <a:tcPr marL="9525" marR="9525" marT="9525" marB="0" vert="vert270" anchor="ctr"/>
                </a:tc>
                <a:tc>
                  <a:txBody>
                    <a:bodyPr/>
                    <a:lstStyle/>
                    <a:p>
                      <a:pPr algn="ctr" fontAlgn="ctr"/>
                      <a:r>
                        <a:rPr lang="en-ZA" sz="1050" b="1" i="0" u="none" strike="noStrike" dirty="0">
                          <a:solidFill>
                            <a:srgbClr val="000000"/>
                          </a:solidFill>
                          <a:effectLst/>
                          <a:latin typeface="Calibri"/>
                        </a:rPr>
                        <a:t>Partially Sighted</a:t>
                      </a:r>
                    </a:p>
                  </a:txBody>
                  <a:tcPr marL="9525" marR="9525" marT="9525" marB="0" vert="vert270" anchor="ctr"/>
                </a:tc>
                <a:tc>
                  <a:txBody>
                    <a:bodyPr/>
                    <a:lstStyle/>
                    <a:p>
                      <a:pPr algn="ctr" fontAlgn="ctr"/>
                      <a:r>
                        <a:rPr lang="en-ZA" sz="1050" b="1" i="0" u="none" strike="noStrike" dirty="0">
                          <a:solidFill>
                            <a:srgbClr val="000000"/>
                          </a:solidFill>
                          <a:effectLst/>
                          <a:latin typeface="Calibri"/>
                        </a:rPr>
                        <a:t>Speech Impaired</a:t>
                      </a:r>
                    </a:p>
                  </a:txBody>
                  <a:tcPr marL="9525" marR="9525" marT="9525" marB="0" vert="vert270" anchor="ctr"/>
                </a:tc>
                <a:tc>
                  <a:txBody>
                    <a:bodyPr/>
                    <a:lstStyle/>
                    <a:p>
                      <a:pPr algn="ctr" fontAlgn="ctr"/>
                      <a:r>
                        <a:rPr lang="en-ZA" sz="1050" b="1" i="0" u="none" strike="noStrike" dirty="0">
                          <a:solidFill>
                            <a:srgbClr val="000000"/>
                          </a:solidFill>
                          <a:effectLst/>
                          <a:latin typeface="Calibri"/>
                        </a:rPr>
                        <a:t>Visually Impaired</a:t>
                      </a:r>
                    </a:p>
                  </a:txBody>
                  <a:tcPr marL="9525" marR="9525" marT="9525" marB="0" vert="vert270" anchor="ctr"/>
                </a:tc>
                <a:tc>
                  <a:txBody>
                    <a:bodyPr/>
                    <a:lstStyle/>
                    <a:p>
                      <a:pPr algn="ctr" fontAlgn="ctr"/>
                      <a:r>
                        <a:rPr lang="en-ZA" sz="1050" b="1" i="0" u="none" strike="noStrike" dirty="0">
                          <a:solidFill>
                            <a:srgbClr val="000000"/>
                          </a:solidFill>
                          <a:effectLst/>
                          <a:latin typeface="Calibri"/>
                        </a:rPr>
                        <a:t>Total</a:t>
                      </a:r>
                    </a:p>
                  </a:txBody>
                  <a:tcPr marL="9525" marR="9525" marT="9525" marB="0" vert="vert270" anchor="ctr"/>
                </a:tc>
                <a:extLst>
                  <a:ext uri="{0D108BD9-81ED-4DB2-BD59-A6C34878D82A}">
                    <a16:rowId xmlns:a16="http://schemas.microsoft.com/office/drawing/2014/main" xmlns="" val="10000"/>
                  </a:ext>
                </a:extLst>
              </a:tr>
              <a:tr h="297909">
                <a:tc>
                  <a:txBody>
                    <a:bodyPr/>
                    <a:lstStyle/>
                    <a:p>
                      <a:pPr algn="ctr" fontAlgn="ctr"/>
                      <a:r>
                        <a:rPr lang="en-ZA" sz="1050" b="0" i="0" u="none" strike="noStrike" dirty="0">
                          <a:solidFill>
                            <a:srgbClr val="000000"/>
                          </a:solidFill>
                          <a:effectLst/>
                          <a:latin typeface="Calibri"/>
                        </a:rPr>
                        <a:t>Eastern Cape</a:t>
                      </a:r>
                    </a:p>
                  </a:txBody>
                  <a:tcPr marL="85725" marR="9525" marT="9525" marB="0" anchor="ctr"/>
                </a:tc>
                <a:tc>
                  <a:txBody>
                    <a:bodyPr/>
                    <a:lstStyle/>
                    <a:p>
                      <a:pPr algn="ctr" fontAlgn="ctr"/>
                      <a:r>
                        <a:rPr lang="en-ZA" sz="1050" b="0" i="0" u="none" strike="noStrike" dirty="0">
                          <a:solidFill>
                            <a:srgbClr val="000000"/>
                          </a:solidFill>
                          <a:effectLst/>
                          <a:latin typeface="Arial"/>
                        </a:rPr>
                        <a:t>24 339</a:t>
                      </a:r>
                    </a:p>
                  </a:txBody>
                  <a:tcPr marL="9525" marR="9525" marT="9525" marB="0" anchor="ctr"/>
                </a:tc>
                <a:tc>
                  <a:txBody>
                    <a:bodyPr/>
                    <a:lstStyle/>
                    <a:p>
                      <a:pPr algn="ctr" fontAlgn="ctr"/>
                      <a:r>
                        <a:rPr lang="en-ZA" sz="1050" b="0" i="0" u="none" strike="noStrike" dirty="0">
                          <a:solidFill>
                            <a:srgbClr val="000000"/>
                          </a:solidFill>
                          <a:effectLst/>
                          <a:latin typeface="Arial"/>
                        </a:rPr>
                        <a:t>154</a:t>
                      </a:r>
                    </a:p>
                  </a:txBody>
                  <a:tcPr marL="9525" marR="9525" marT="9525" marB="0" anchor="ctr"/>
                </a:tc>
                <a:tc>
                  <a:txBody>
                    <a:bodyPr/>
                    <a:lstStyle/>
                    <a:p>
                      <a:pPr algn="ctr" fontAlgn="ctr"/>
                      <a:r>
                        <a:rPr lang="en-ZA" sz="1050" b="0" i="0" u="none" strike="noStrike">
                          <a:solidFill>
                            <a:srgbClr val="000000"/>
                          </a:solidFill>
                          <a:effectLst/>
                          <a:latin typeface="Arial"/>
                        </a:rPr>
                        <a:t>21</a:t>
                      </a:r>
                    </a:p>
                  </a:txBody>
                  <a:tcPr marL="9525" marR="9525" marT="9525" marB="0" anchor="ctr"/>
                </a:tc>
                <a:tc>
                  <a:txBody>
                    <a:bodyPr/>
                    <a:lstStyle/>
                    <a:p>
                      <a:pPr algn="ctr" fontAlgn="ctr"/>
                      <a:r>
                        <a:rPr lang="en-ZA" sz="1050" b="0" i="0" u="none" strike="noStrike" dirty="0">
                          <a:solidFill>
                            <a:srgbClr val="000000"/>
                          </a:solidFill>
                          <a:effectLst/>
                          <a:latin typeface="Arial"/>
                        </a:rPr>
                        <a:t>33</a:t>
                      </a:r>
                    </a:p>
                  </a:txBody>
                  <a:tcPr marL="9525" marR="9525" marT="9525" marB="0" anchor="ctr"/>
                </a:tc>
                <a:tc>
                  <a:txBody>
                    <a:bodyPr/>
                    <a:lstStyle/>
                    <a:p>
                      <a:pPr algn="ctr" fontAlgn="ctr"/>
                      <a:r>
                        <a:rPr lang="en-ZA" sz="1050" b="0" i="0" u="none" strike="noStrike" dirty="0">
                          <a:solidFill>
                            <a:srgbClr val="000000"/>
                          </a:solidFill>
                          <a:effectLst/>
                          <a:latin typeface="Arial"/>
                        </a:rPr>
                        <a:t>11</a:t>
                      </a:r>
                    </a:p>
                  </a:txBody>
                  <a:tcPr marL="9525" marR="9525" marT="9525" marB="0" anchor="ctr"/>
                </a:tc>
                <a:tc>
                  <a:txBody>
                    <a:bodyPr/>
                    <a:lstStyle/>
                    <a:p>
                      <a:pPr algn="ctr" fontAlgn="ctr"/>
                      <a:r>
                        <a:rPr lang="en-ZA" sz="1050" b="0" i="0" u="none" strike="noStrike">
                          <a:solidFill>
                            <a:srgbClr val="000000"/>
                          </a:solidFill>
                          <a:effectLst/>
                          <a:latin typeface="Arial"/>
                        </a:rPr>
                        <a:t>100</a:t>
                      </a:r>
                    </a:p>
                  </a:txBody>
                  <a:tcPr marL="9525" marR="9525" marT="9525" marB="0" anchor="ctr"/>
                </a:tc>
                <a:tc>
                  <a:txBody>
                    <a:bodyPr/>
                    <a:lstStyle/>
                    <a:p>
                      <a:pPr algn="ctr" fontAlgn="ctr"/>
                      <a:r>
                        <a:rPr lang="en-ZA" sz="1050" b="0" i="0" u="none" strike="noStrike" dirty="0">
                          <a:solidFill>
                            <a:srgbClr val="000000"/>
                          </a:solidFill>
                          <a:effectLst/>
                          <a:latin typeface="Arial"/>
                        </a:rPr>
                        <a:t>12</a:t>
                      </a:r>
                    </a:p>
                  </a:txBody>
                  <a:tcPr marL="9525" marR="9525" marT="9525" marB="0" anchor="ctr"/>
                </a:tc>
                <a:tc>
                  <a:txBody>
                    <a:bodyPr/>
                    <a:lstStyle/>
                    <a:p>
                      <a:pPr algn="ctr" fontAlgn="ctr"/>
                      <a:r>
                        <a:rPr lang="en-ZA" sz="1050" b="0" i="0" u="none" strike="noStrike">
                          <a:solidFill>
                            <a:srgbClr val="000000"/>
                          </a:solidFill>
                          <a:effectLst/>
                          <a:latin typeface="Arial"/>
                        </a:rPr>
                        <a:t>9</a:t>
                      </a:r>
                    </a:p>
                  </a:txBody>
                  <a:tcPr marL="9525" marR="9525" marT="9525" marB="0" anchor="ctr"/>
                </a:tc>
                <a:tc>
                  <a:txBody>
                    <a:bodyPr/>
                    <a:lstStyle/>
                    <a:p>
                      <a:pPr algn="ctr" fontAlgn="ctr"/>
                      <a:r>
                        <a:rPr lang="en-ZA" sz="1050" b="0" i="0" u="none" strike="noStrike">
                          <a:solidFill>
                            <a:srgbClr val="000000"/>
                          </a:solidFill>
                          <a:effectLst/>
                          <a:latin typeface="Arial"/>
                        </a:rPr>
                        <a:t>4</a:t>
                      </a:r>
                    </a:p>
                  </a:txBody>
                  <a:tcPr marL="9525" marR="9525" marT="9525" marB="0" anchor="ctr"/>
                </a:tc>
                <a:tc>
                  <a:txBody>
                    <a:bodyPr/>
                    <a:lstStyle/>
                    <a:p>
                      <a:pPr algn="ctr" fontAlgn="ctr"/>
                      <a:r>
                        <a:rPr lang="en-ZA" sz="1050" b="0" i="0" u="none" strike="noStrike">
                          <a:solidFill>
                            <a:srgbClr val="000000"/>
                          </a:solidFill>
                          <a:effectLst/>
                          <a:latin typeface="Arial"/>
                        </a:rPr>
                        <a:t>5</a:t>
                      </a:r>
                    </a:p>
                  </a:txBody>
                  <a:tcPr marL="9525" marR="9525" marT="9525" marB="0" anchor="ctr"/>
                </a:tc>
                <a:tc>
                  <a:txBody>
                    <a:bodyPr/>
                    <a:lstStyle/>
                    <a:p>
                      <a:pPr algn="ctr" fontAlgn="ctr"/>
                      <a:r>
                        <a:rPr lang="en-ZA" sz="1050" b="1" i="0" u="none" strike="noStrike" dirty="0">
                          <a:solidFill>
                            <a:srgbClr val="000000"/>
                          </a:solidFill>
                          <a:effectLst/>
                          <a:latin typeface="Arial"/>
                        </a:rPr>
                        <a:t>24 688</a:t>
                      </a:r>
                    </a:p>
                  </a:txBody>
                  <a:tcPr marL="9525" marR="9525" marT="9525" marB="0" anchor="ctr">
                    <a:solidFill>
                      <a:schemeClr val="accent1">
                        <a:lumMod val="60000"/>
                        <a:lumOff val="40000"/>
                      </a:schemeClr>
                    </a:solidFill>
                  </a:tcPr>
                </a:tc>
                <a:extLst>
                  <a:ext uri="{0D108BD9-81ED-4DB2-BD59-A6C34878D82A}">
                    <a16:rowId xmlns:a16="http://schemas.microsoft.com/office/drawing/2014/main" xmlns="" val="10001"/>
                  </a:ext>
                </a:extLst>
              </a:tr>
              <a:tr h="352176">
                <a:tc>
                  <a:txBody>
                    <a:bodyPr/>
                    <a:lstStyle/>
                    <a:p>
                      <a:pPr algn="ctr" fontAlgn="ctr"/>
                      <a:r>
                        <a:rPr lang="en-ZA" sz="1050" b="0" i="0" u="none" strike="noStrike">
                          <a:solidFill>
                            <a:srgbClr val="000000"/>
                          </a:solidFill>
                          <a:effectLst/>
                          <a:latin typeface="Calibri"/>
                        </a:rPr>
                        <a:t>Free State</a:t>
                      </a:r>
                    </a:p>
                  </a:txBody>
                  <a:tcPr marL="85725" marR="9525" marT="9525" marB="0" anchor="ctr"/>
                </a:tc>
                <a:tc>
                  <a:txBody>
                    <a:bodyPr/>
                    <a:lstStyle/>
                    <a:p>
                      <a:pPr algn="ctr" fontAlgn="ctr"/>
                      <a:r>
                        <a:rPr lang="en-ZA" sz="1050" b="0" i="0" u="none" strike="noStrike">
                          <a:solidFill>
                            <a:srgbClr val="000000"/>
                          </a:solidFill>
                          <a:effectLst/>
                          <a:latin typeface="Arial"/>
                        </a:rPr>
                        <a:t>17 921</a:t>
                      </a:r>
                    </a:p>
                  </a:txBody>
                  <a:tcPr marL="9525" marR="9525" marT="9525" marB="0" anchor="ctr"/>
                </a:tc>
                <a:tc>
                  <a:txBody>
                    <a:bodyPr/>
                    <a:lstStyle/>
                    <a:p>
                      <a:pPr algn="ctr" fontAlgn="ctr"/>
                      <a:r>
                        <a:rPr lang="en-ZA" sz="1050" b="0" i="0" u="none" strike="noStrike">
                          <a:solidFill>
                            <a:srgbClr val="000000"/>
                          </a:solidFill>
                          <a:effectLst/>
                          <a:latin typeface="Arial"/>
                        </a:rPr>
                        <a:t>71</a:t>
                      </a:r>
                    </a:p>
                  </a:txBody>
                  <a:tcPr marL="9525" marR="9525" marT="9525" marB="0" anchor="ctr"/>
                </a:tc>
                <a:tc>
                  <a:txBody>
                    <a:bodyPr/>
                    <a:lstStyle/>
                    <a:p>
                      <a:pPr algn="ctr" fontAlgn="ctr"/>
                      <a:r>
                        <a:rPr lang="en-ZA" sz="1050" b="0" i="0" u="none" strike="noStrike" dirty="0">
                          <a:solidFill>
                            <a:srgbClr val="000000"/>
                          </a:solidFill>
                          <a:effectLst/>
                          <a:latin typeface="Arial"/>
                        </a:rPr>
                        <a:t>11</a:t>
                      </a:r>
                    </a:p>
                  </a:txBody>
                  <a:tcPr marL="9525" marR="9525" marT="9525" marB="0" anchor="ctr"/>
                </a:tc>
                <a:tc>
                  <a:txBody>
                    <a:bodyPr/>
                    <a:lstStyle/>
                    <a:p>
                      <a:pPr algn="ctr" fontAlgn="ctr"/>
                      <a:r>
                        <a:rPr lang="en-ZA" sz="1050" b="0" i="0" u="none" strike="noStrike">
                          <a:solidFill>
                            <a:srgbClr val="000000"/>
                          </a:solidFill>
                          <a:effectLst/>
                          <a:latin typeface="Arial"/>
                        </a:rPr>
                        <a:t>35</a:t>
                      </a:r>
                    </a:p>
                  </a:txBody>
                  <a:tcPr marL="9525" marR="9525" marT="9525" marB="0" anchor="ctr"/>
                </a:tc>
                <a:tc>
                  <a:txBody>
                    <a:bodyPr/>
                    <a:lstStyle/>
                    <a:p>
                      <a:pPr algn="ctr" fontAlgn="ctr"/>
                      <a:r>
                        <a:rPr lang="en-ZA" sz="1050" b="0" i="0" u="none" strike="noStrike" dirty="0">
                          <a:solidFill>
                            <a:srgbClr val="000000"/>
                          </a:solidFill>
                          <a:effectLst/>
                          <a:latin typeface="Arial"/>
                        </a:rPr>
                        <a:t>30</a:t>
                      </a:r>
                    </a:p>
                  </a:txBody>
                  <a:tcPr marL="9525" marR="9525" marT="9525" marB="0" anchor="ctr"/>
                </a:tc>
                <a:tc>
                  <a:txBody>
                    <a:bodyPr/>
                    <a:lstStyle/>
                    <a:p>
                      <a:pPr algn="ctr" fontAlgn="ctr"/>
                      <a:r>
                        <a:rPr lang="en-ZA" sz="1050" b="0" i="0" u="none" strike="noStrike">
                          <a:solidFill>
                            <a:srgbClr val="000000"/>
                          </a:solidFill>
                          <a:effectLst/>
                          <a:latin typeface="Arial"/>
                        </a:rPr>
                        <a:t>80</a:t>
                      </a:r>
                    </a:p>
                  </a:txBody>
                  <a:tcPr marL="9525" marR="9525" marT="9525" marB="0" anchor="ctr"/>
                </a:tc>
                <a:tc>
                  <a:txBody>
                    <a:bodyPr/>
                    <a:lstStyle/>
                    <a:p>
                      <a:pPr algn="ctr" fontAlgn="ctr"/>
                      <a:r>
                        <a:rPr lang="en-ZA" sz="1050" b="0" i="0" u="none" strike="noStrike" dirty="0">
                          <a:solidFill>
                            <a:srgbClr val="000000"/>
                          </a:solidFill>
                          <a:effectLst/>
                          <a:latin typeface="Arial"/>
                        </a:rPr>
                        <a:t>3</a:t>
                      </a:r>
                    </a:p>
                  </a:txBody>
                  <a:tcPr marL="9525" marR="9525" marT="9525" marB="0" anchor="ctr"/>
                </a:tc>
                <a:tc>
                  <a:txBody>
                    <a:bodyPr/>
                    <a:lstStyle/>
                    <a:p>
                      <a:pPr algn="ctr" fontAlgn="ctr"/>
                      <a:r>
                        <a:rPr lang="en-ZA" sz="1050" b="0" i="0" u="none" strike="noStrike">
                          <a:solidFill>
                            <a:srgbClr val="000000"/>
                          </a:solidFill>
                          <a:effectLst/>
                          <a:latin typeface="Arial"/>
                        </a:rPr>
                        <a:t>14</a:t>
                      </a:r>
                    </a:p>
                  </a:txBody>
                  <a:tcPr marL="9525" marR="9525" marT="9525" marB="0" anchor="ctr"/>
                </a:tc>
                <a:tc>
                  <a:txBody>
                    <a:bodyPr/>
                    <a:lstStyle/>
                    <a:p>
                      <a:pPr algn="ctr" fontAlgn="ctr"/>
                      <a:r>
                        <a:rPr lang="en-ZA" sz="1050" b="0" i="0" u="none" strike="noStrike">
                          <a:solidFill>
                            <a:srgbClr val="000000"/>
                          </a:solidFill>
                          <a:effectLst/>
                          <a:latin typeface="Arial"/>
                        </a:rPr>
                        <a:t> </a:t>
                      </a:r>
                    </a:p>
                  </a:txBody>
                  <a:tcPr marL="9525" marR="9525" marT="9525" marB="0" anchor="ctr"/>
                </a:tc>
                <a:tc>
                  <a:txBody>
                    <a:bodyPr/>
                    <a:lstStyle/>
                    <a:p>
                      <a:pPr algn="ctr" fontAlgn="ctr"/>
                      <a:r>
                        <a:rPr lang="en-ZA" sz="1050" b="0" i="0" u="none" strike="noStrike">
                          <a:solidFill>
                            <a:srgbClr val="000000"/>
                          </a:solidFill>
                          <a:effectLst/>
                          <a:latin typeface="Arial"/>
                        </a:rPr>
                        <a:t>24</a:t>
                      </a:r>
                    </a:p>
                  </a:txBody>
                  <a:tcPr marL="9525" marR="9525" marT="9525" marB="0" anchor="ctr"/>
                </a:tc>
                <a:tc>
                  <a:txBody>
                    <a:bodyPr/>
                    <a:lstStyle/>
                    <a:p>
                      <a:pPr algn="ctr" fontAlgn="ctr"/>
                      <a:r>
                        <a:rPr lang="en-ZA" sz="1050" b="1" i="0" u="none" strike="noStrike" dirty="0">
                          <a:solidFill>
                            <a:srgbClr val="000000"/>
                          </a:solidFill>
                          <a:effectLst/>
                          <a:latin typeface="Arial"/>
                        </a:rPr>
                        <a:t>18 189</a:t>
                      </a:r>
                    </a:p>
                  </a:txBody>
                  <a:tcPr marL="9525" marR="9525" marT="9525" marB="0" anchor="ctr">
                    <a:solidFill>
                      <a:schemeClr val="accent1">
                        <a:lumMod val="60000"/>
                        <a:lumOff val="40000"/>
                      </a:schemeClr>
                    </a:solidFill>
                  </a:tcPr>
                </a:tc>
                <a:extLst>
                  <a:ext uri="{0D108BD9-81ED-4DB2-BD59-A6C34878D82A}">
                    <a16:rowId xmlns:a16="http://schemas.microsoft.com/office/drawing/2014/main" xmlns="" val="10002"/>
                  </a:ext>
                </a:extLst>
              </a:tr>
              <a:tr h="352176">
                <a:tc>
                  <a:txBody>
                    <a:bodyPr/>
                    <a:lstStyle/>
                    <a:p>
                      <a:pPr algn="ctr" fontAlgn="ctr"/>
                      <a:r>
                        <a:rPr lang="en-ZA" sz="1050" b="0" i="0" u="none" strike="noStrike">
                          <a:solidFill>
                            <a:srgbClr val="000000"/>
                          </a:solidFill>
                          <a:effectLst/>
                          <a:latin typeface="Calibri"/>
                        </a:rPr>
                        <a:t>Gauteng</a:t>
                      </a:r>
                    </a:p>
                  </a:txBody>
                  <a:tcPr marL="85725" marR="9525" marT="9525" marB="0" anchor="ctr"/>
                </a:tc>
                <a:tc>
                  <a:txBody>
                    <a:bodyPr/>
                    <a:lstStyle/>
                    <a:p>
                      <a:pPr algn="ctr" fontAlgn="ctr"/>
                      <a:r>
                        <a:rPr lang="en-ZA" sz="1050" b="0" i="0" u="none" strike="noStrike">
                          <a:solidFill>
                            <a:srgbClr val="000000"/>
                          </a:solidFill>
                          <a:effectLst/>
                          <a:latin typeface="Arial"/>
                        </a:rPr>
                        <a:t>36 240</a:t>
                      </a:r>
                    </a:p>
                  </a:txBody>
                  <a:tcPr marL="9525" marR="9525" marT="9525" marB="0" anchor="ctr"/>
                </a:tc>
                <a:tc>
                  <a:txBody>
                    <a:bodyPr/>
                    <a:lstStyle/>
                    <a:p>
                      <a:pPr algn="ctr" fontAlgn="ctr"/>
                      <a:r>
                        <a:rPr lang="en-ZA" sz="1050" b="0" i="0" u="none" strike="noStrike">
                          <a:solidFill>
                            <a:srgbClr val="000000"/>
                          </a:solidFill>
                          <a:effectLst/>
                          <a:latin typeface="Arial"/>
                        </a:rPr>
                        <a:t>116</a:t>
                      </a:r>
                    </a:p>
                  </a:txBody>
                  <a:tcPr marL="9525" marR="9525" marT="9525" marB="0" anchor="ctr"/>
                </a:tc>
                <a:tc>
                  <a:txBody>
                    <a:bodyPr/>
                    <a:lstStyle/>
                    <a:p>
                      <a:pPr algn="ctr" fontAlgn="ctr"/>
                      <a:r>
                        <a:rPr lang="en-ZA" sz="1050" b="0" i="0" u="none" strike="noStrike">
                          <a:solidFill>
                            <a:srgbClr val="000000"/>
                          </a:solidFill>
                          <a:effectLst/>
                          <a:latin typeface="Arial"/>
                        </a:rPr>
                        <a:t>15</a:t>
                      </a:r>
                    </a:p>
                  </a:txBody>
                  <a:tcPr marL="9525" marR="9525" marT="9525" marB="0" anchor="ctr"/>
                </a:tc>
                <a:tc>
                  <a:txBody>
                    <a:bodyPr/>
                    <a:lstStyle/>
                    <a:p>
                      <a:pPr algn="ctr" fontAlgn="ctr"/>
                      <a:r>
                        <a:rPr lang="en-ZA" sz="1050" b="0" i="0" u="none" strike="noStrike">
                          <a:solidFill>
                            <a:srgbClr val="000000"/>
                          </a:solidFill>
                          <a:effectLst/>
                          <a:latin typeface="Arial"/>
                        </a:rPr>
                        <a:t>28</a:t>
                      </a:r>
                    </a:p>
                  </a:txBody>
                  <a:tcPr marL="9525" marR="9525" marT="9525" marB="0" anchor="ctr"/>
                </a:tc>
                <a:tc>
                  <a:txBody>
                    <a:bodyPr/>
                    <a:lstStyle/>
                    <a:p>
                      <a:pPr algn="ctr" fontAlgn="ctr"/>
                      <a:r>
                        <a:rPr lang="en-ZA" sz="1050" b="0" i="0" u="none" strike="noStrike" dirty="0">
                          <a:solidFill>
                            <a:srgbClr val="000000"/>
                          </a:solidFill>
                          <a:effectLst/>
                          <a:latin typeface="Arial"/>
                        </a:rPr>
                        <a:t>12</a:t>
                      </a:r>
                    </a:p>
                  </a:txBody>
                  <a:tcPr marL="9525" marR="9525" marT="9525" marB="0" anchor="ctr"/>
                </a:tc>
                <a:tc>
                  <a:txBody>
                    <a:bodyPr/>
                    <a:lstStyle/>
                    <a:p>
                      <a:pPr algn="ctr" fontAlgn="ctr"/>
                      <a:r>
                        <a:rPr lang="en-ZA" sz="1050" b="0" i="0" u="none" strike="noStrike" dirty="0">
                          <a:solidFill>
                            <a:srgbClr val="000000"/>
                          </a:solidFill>
                          <a:effectLst/>
                          <a:latin typeface="Arial"/>
                        </a:rPr>
                        <a:t>216</a:t>
                      </a:r>
                    </a:p>
                  </a:txBody>
                  <a:tcPr marL="9525" marR="9525" marT="9525" marB="0" anchor="ctr"/>
                </a:tc>
                <a:tc>
                  <a:txBody>
                    <a:bodyPr/>
                    <a:lstStyle/>
                    <a:p>
                      <a:pPr algn="ctr" fontAlgn="ctr"/>
                      <a:r>
                        <a:rPr lang="en-ZA" sz="1050" b="0" i="0" u="none" strike="noStrike">
                          <a:solidFill>
                            <a:srgbClr val="000000"/>
                          </a:solidFill>
                          <a:effectLst/>
                          <a:latin typeface="Arial"/>
                        </a:rPr>
                        <a:t>12</a:t>
                      </a:r>
                    </a:p>
                  </a:txBody>
                  <a:tcPr marL="9525" marR="9525" marT="9525" marB="0" anchor="ctr"/>
                </a:tc>
                <a:tc>
                  <a:txBody>
                    <a:bodyPr/>
                    <a:lstStyle/>
                    <a:p>
                      <a:pPr algn="ctr" fontAlgn="ctr"/>
                      <a:r>
                        <a:rPr lang="en-ZA" sz="1050" b="0" i="0" u="none" strike="noStrike">
                          <a:solidFill>
                            <a:srgbClr val="000000"/>
                          </a:solidFill>
                          <a:effectLst/>
                          <a:latin typeface="Arial"/>
                        </a:rPr>
                        <a:t>45</a:t>
                      </a:r>
                    </a:p>
                  </a:txBody>
                  <a:tcPr marL="9525" marR="9525" marT="9525" marB="0" anchor="ctr"/>
                </a:tc>
                <a:tc>
                  <a:txBody>
                    <a:bodyPr/>
                    <a:lstStyle/>
                    <a:p>
                      <a:pPr algn="ctr" fontAlgn="ctr"/>
                      <a:r>
                        <a:rPr lang="en-ZA" sz="1050" b="0" i="0" u="none" strike="noStrike" dirty="0">
                          <a:solidFill>
                            <a:srgbClr val="000000"/>
                          </a:solidFill>
                          <a:effectLst/>
                          <a:latin typeface="Arial"/>
                        </a:rPr>
                        <a:t>6</a:t>
                      </a:r>
                    </a:p>
                  </a:txBody>
                  <a:tcPr marL="9525" marR="9525" marT="9525" marB="0" anchor="ctr"/>
                </a:tc>
                <a:tc>
                  <a:txBody>
                    <a:bodyPr/>
                    <a:lstStyle/>
                    <a:p>
                      <a:pPr algn="ctr" fontAlgn="ctr"/>
                      <a:r>
                        <a:rPr lang="en-ZA" sz="1050" b="0" i="0" u="none" strike="noStrike">
                          <a:solidFill>
                            <a:srgbClr val="000000"/>
                          </a:solidFill>
                          <a:effectLst/>
                          <a:latin typeface="Arial"/>
                        </a:rPr>
                        <a:t>4</a:t>
                      </a:r>
                    </a:p>
                  </a:txBody>
                  <a:tcPr marL="9525" marR="9525" marT="9525" marB="0" anchor="ctr"/>
                </a:tc>
                <a:tc>
                  <a:txBody>
                    <a:bodyPr/>
                    <a:lstStyle/>
                    <a:p>
                      <a:pPr algn="ctr" fontAlgn="ctr"/>
                      <a:r>
                        <a:rPr lang="en-ZA" sz="1050" b="1" i="0" u="none" strike="noStrike" dirty="0">
                          <a:solidFill>
                            <a:srgbClr val="000000"/>
                          </a:solidFill>
                          <a:effectLst/>
                          <a:latin typeface="Arial"/>
                        </a:rPr>
                        <a:t>36 694</a:t>
                      </a:r>
                    </a:p>
                  </a:txBody>
                  <a:tcPr marL="9525" marR="9525" marT="9525" marB="0" anchor="ctr">
                    <a:solidFill>
                      <a:schemeClr val="accent1">
                        <a:lumMod val="60000"/>
                        <a:lumOff val="40000"/>
                      </a:schemeClr>
                    </a:solidFill>
                  </a:tcPr>
                </a:tc>
                <a:extLst>
                  <a:ext uri="{0D108BD9-81ED-4DB2-BD59-A6C34878D82A}">
                    <a16:rowId xmlns:a16="http://schemas.microsoft.com/office/drawing/2014/main" xmlns="" val="10003"/>
                  </a:ext>
                </a:extLst>
              </a:tr>
              <a:tr h="352176">
                <a:tc>
                  <a:txBody>
                    <a:bodyPr/>
                    <a:lstStyle/>
                    <a:p>
                      <a:pPr algn="ctr" fontAlgn="ctr"/>
                      <a:r>
                        <a:rPr lang="en-ZA" sz="1050" b="0" i="0" u="none" strike="noStrike">
                          <a:solidFill>
                            <a:srgbClr val="000000"/>
                          </a:solidFill>
                          <a:effectLst/>
                          <a:latin typeface="Calibri"/>
                        </a:rPr>
                        <a:t>KwaZulu Natal</a:t>
                      </a:r>
                    </a:p>
                  </a:txBody>
                  <a:tcPr marL="85725" marR="9525" marT="9525" marB="0" anchor="ctr"/>
                </a:tc>
                <a:tc>
                  <a:txBody>
                    <a:bodyPr/>
                    <a:lstStyle/>
                    <a:p>
                      <a:pPr algn="ctr" fontAlgn="ctr"/>
                      <a:r>
                        <a:rPr lang="en-ZA" sz="1050" b="0" i="0" u="none" strike="noStrike">
                          <a:solidFill>
                            <a:srgbClr val="000000"/>
                          </a:solidFill>
                          <a:effectLst/>
                          <a:latin typeface="Arial"/>
                        </a:rPr>
                        <a:t>23 687</a:t>
                      </a:r>
                    </a:p>
                  </a:txBody>
                  <a:tcPr marL="9525" marR="9525" marT="9525" marB="0" anchor="ctr"/>
                </a:tc>
                <a:tc>
                  <a:txBody>
                    <a:bodyPr/>
                    <a:lstStyle/>
                    <a:p>
                      <a:pPr algn="ctr" fontAlgn="ctr"/>
                      <a:r>
                        <a:rPr lang="en-ZA" sz="1050" b="0" i="0" u="none" strike="noStrike">
                          <a:solidFill>
                            <a:srgbClr val="000000"/>
                          </a:solidFill>
                          <a:effectLst/>
                          <a:latin typeface="Arial"/>
                        </a:rPr>
                        <a:t>48</a:t>
                      </a:r>
                    </a:p>
                  </a:txBody>
                  <a:tcPr marL="9525" marR="9525" marT="9525" marB="0" anchor="ctr"/>
                </a:tc>
                <a:tc>
                  <a:txBody>
                    <a:bodyPr/>
                    <a:lstStyle/>
                    <a:p>
                      <a:pPr algn="ctr" fontAlgn="ctr"/>
                      <a:r>
                        <a:rPr lang="en-ZA" sz="1050" b="0" i="0" u="none" strike="noStrike">
                          <a:solidFill>
                            <a:srgbClr val="000000"/>
                          </a:solidFill>
                          <a:effectLst/>
                          <a:latin typeface="Arial"/>
                        </a:rPr>
                        <a:t>18</a:t>
                      </a:r>
                    </a:p>
                  </a:txBody>
                  <a:tcPr marL="9525" marR="9525" marT="9525" marB="0" anchor="ctr"/>
                </a:tc>
                <a:tc>
                  <a:txBody>
                    <a:bodyPr/>
                    <a:lstStyle/>
                    <a:p>
                      <a:pPr algn="ctr" fontAlgn="ctr"/>
                      <a:r>
                        <a:rPr lang="en-ZA" sz="1050" b="0" i="0" u="none" strike="noStrike">
                          <a:solidFill>
                            <a:srgbClr val="000000"/>
                          </a:solidFill>
                          <a:effectLst/>
                          <a:latin typeface="Arial"/>
                        </a:rPr>
                        <a:t>25</a:t>
                      </a:r>
                    </a:p>
                  </a:txBody>
                  <a:tcPr marL="9525" marR="9525" marT="9525" marB="0" anchor="ctr"/>
                </a:tc>
                <a:tc>
                  <a:txBody>
                    <a:bodyPr/>
                    <a:lstStyle/>
                    <a:p>
                      <a:pPr algn="ctr" fontAlgn="ctr"/>
                      <a:r>
                        <a:rPr lang="en-ZA" sz="1050" b="0" i="0" u="none" strike="noStrike">
                          <a:solidFill>
                            <a:srgbClr val="000000"/>
                          </a:solidFill>
                          <a:effectLst/>
                          <a:latin typeface="Arial"/>
                        </a:rPr>
                        <a:t>51</a:t>
                      </a:r>
                    </a:p>
                  </a:txBody>
                  <a:tcPr marL="9525" marR="9525" marT="9525" marB="0" anchor="ctr"/>
                </a:tc>
                <a:tc>
                  <a:txBody>
                    <a:bodyPr/>
                    <a:lstStyle/>
                    <a:p>
                      <a:pPr algn="ctr" fontAlgn="ctr"/>
                      <a:r>
                        <a:rPr lang="en-ZA" sz="1050" b="0" i="0" u="none" strike="noStrike" dirty="0">
                          <a:solidFill>
                            <a:srgbClr val="000000"/>
                          </a:solidFill>
                          <a:effectLst/>
                          <a:latin typeface="Arial"/>
                        </a:rPr>
                        <a:t>157</a:t>
                      </a:r>
                    </a:p>
                  </a:txBody>
                  <a:tcPr marL="9525" marR="9525" marT="9525" marB="0" anchor="ctr"/>
                </a:tc>
                <a:tc>
                  <a:txBody>
                    <a:bodyPr/>
                    <a:lstStyle/>
                    <a:p>
                      <a:pPr algn="ctr" fontAlgn="ctr"/>
                      <a:r>
                        <a:rPr lang="en-ZA" sz="1050" b="0" i="0" u="none" strike="noStrike" dirty="0">
                          <a:solidFill>
                            <a:srgbClr val="000000"/>
                          </a:solidFill>
                          <a:effectLst/>
                          <a:latin typeface="Arial"/>
                        </a:rPr>
                        <a:t>15</a:t>
                      </a:r>
                    </a:p>
                  </a:txBody>
                  <a:tcPr marL="9525" marR="9525" marT="9525" marB="0" anchor="ctr"/>
                </a:tc>
                <a:tc>
                  <a:txBody>
                    <a:bodyPr/>
                    <a:lstStyle/>
                    <a:p>
                      <a:pPr algn="ctr" fontAlgn="ctr"/>
                      <a:r>
                        <a:rPr lang="en-ZA" sz="1050" b="0" i="0" u="none" strike="noStrike" dirty="0">
                          <a:solidFill>
                            <a:srgbClr val="000000"/>
                          </a:solidFill>
                          <a:effectLst/>
                          <a:latin typeface="Arial"/>
                        </a:rPr>
                        <a:t>12</a:t>
                      </a:r>
                    </a:p>
                  </a:txBody>
                  <a:tcPr marL="9525" marR="9525" marT="9525" marB="0" anchor="ctr"/>
                </a:tc>
                <a:tc>
                  <a:txBody>
                    <a:bodyPr/>
                    <a:lstStyle/>
                    <a:p>
                      <a:pPr algn="ctr" fontAlgn="ctr"/>
                      <a:r>
                        <a:rPr lang="en-ZA" sz="1050" b="0" i="0" u="none" strike="noStrike">
                          <a:solidFill>
                            <a:srgbClr val="000000"/>
                          </a:solidFill>
                          <a:effectLst/>
                          <a:latin typeface="Arial"/>
                        </a:rPr>
                        <a:t>4</a:t>
                      </a:r>
                    </a:p>
                  </a:txBody>
                  <a:tcPr marL="9525" marR="9525" marT="9525" marB="0" anchor="ctr"/>
                </a:tc>
                <a:tc>
                  <a:txBody>
                    <a:bodyPr/>
                    <a:lstStyle/>
                    <a:p>
                      <a:pPr algn="ctr" fontAlgn="ctr"/>
                      <a:r>
                        <a:rPr lang="en-ZA" sz="1050" b="0" i="0" u="none" strike="noStrike">
                          <a:solidFill>
                            <a:srgbClr val="000000"/>
                          </a:solidFill>
                          <a:effectLst/>
                          <a:latin typeface="Arial"/>
                        </a:rPr>
                        <a:t>15</a:t>
                      </a:r>
                    </a:p>
                  </a:txBody>
                  <a:tcPr marL="9525" marR="9525" marT="9525" marB="0" anchor="ctr"/>
                </a:tc>
                <a:tc>
                  <a:txBody>
                    <a:bodyPr/>
                    <a:lstStyle/>
                    <a:p>
                      <a:pPr algn="ctr" fontAlgn="ctr"/>
                      <a:r>
                        <a:rPr lang="en-ZA" sz="1050" b="1" i="0" u="none" strike="noStrike" dirty="0">
                          <a:solidFill>
                            <a:srgbClr val="000000"/>
                          </a:solidFill>
                          <a:effectLst/>
                          <a:latin typeface="Arial"/>
                        </a:rPr>
                        <a:t>24 032</a:t>
                      </a:r>
                    </a:p>
                  </a:txBody>
                  <a:tcPr marL="9525" marR="9525" marT="9525" marB="0" anchor="ctr">
                    <a:solidFill>
                      <a:schemeClr val="accent1">
                        <a:lumMod val="60000"/>
                        <a:lumOff val="40000"/>
                      </a:schemeClr>
                    </a:solidFill>
                  </a:tcPr>
                </a:tc>
                <a:extLst>
                  <a:ext uri="{0D108BD9-81ED-4DB2-BD59-A6C34878D82A}">
                    <a16:rowId xmlns:a16="http://schemas.microsoft.com/office/drawing/2014/main" xmlns="" val="10004"/>
                  </a:ext>
                </a:extLst>
              </a:tr>
              <a:tr h="352176">
                <a:tc>
                  <a:txBody>
                    <a:bodyPr/>
                    <a:lstStyle/>
                    <a:p>
                      <a:pPr algn="ctr" fontAlgn="ctr"/>
                      <a:r>
                        <a:rPr lang="en-ZA" sz="1050" b="0" i="0" u="none" strike="noStrike">
                          <a:solidFill>
                            <a:srgbClr val="000000"/>
                          </a:solidFill>
                          <a:effectLst/>
                          <a:latin typeface="Calibri"/>
                        </a:rPr>
                        <a:t>Limpopo</a:t>
                      </a:r>
                    </a:p>
                  </a:txBody>
                  <a:tcPr marL="85725" marR="9525" marT="9525" marB="0" anchor="ctr"/>
                </a:tc>
                <a:tc>
                  <a:txBody>
                    <a:bodyPr/>
                    <a:lstStyle/>
                    <a:p>
                      <a:pPr algn="ctr" fontAlgn="ctr"/>
                      <a:r>
                        <a:rPr lang="en-ZA" sz="1050" b="0" i="0" u="none" strike="noStrike">
                          <a:solidFill>
                            <a:srgbClr val="000000"/>
                          </a:solidFill>
                          <a:effectLst/>
                          <a:latin typeface="Arial"/>
                        </a:rPr>
                        <a:t>22 740</a:t>
                      </a:r>
                    </a:p>
                  </a:txBody>
                  <a:tcPr marL="9525" marR="9525" marT="9525" marB="0" anchor="ctr"/>
                </a:tc>
                <a:tc>
                  <a:txBody>
                    <a:bodyPr/>
                    <a:lstStyle/>
                    <a:p>
                      <a:pPr algn="ctr" fontAlgn="ctr"/>
                      <a:r>
                        <a:rPr lang="en-ZA" sz="1050" b="0" i="0" u="none" strike="noStrike">
                          <a:solidFill>
                            <a:srgbClr val="000000"/>
                          </a:solidFill>
                          <a:effectLst/>
                          <a:latin typeface="Arial"/>
                        </a:rPr>
                        <a:t>97</a:t>
                      </a:r>
                    </a:p>
                  </a:txBody>
                  <a:tcPr marL="9525" marR="9525" marT="9525" marB="0" anchor="ctr"/>
                </a:tc>
                <a:tc>
                  <a:txBody>
                    <a:bodyPr/>
                    <a:lstStyle/>
                    <a:p>
                      <a:pPr algn="ctr" fontAlgn="ctr"/>
                      <a:r>
                        <a:rPr lang="en-ZA" sz="1050" b="0" i="0" u="none" strike="noStrike">
                          <a:solidFill>
                            <a:srgbClr val="000000"/>
                          </a:solidFill>
                          <a:effectLst/>
                          <a:latin typeface="Arial"/>
                        </a:rPr>
                        <a:t>16</a:t>
                      </a:r>
                    </a:p>
                  </a:txBody>
                  <a:tcPr marL="9525" marR="9525" marT="9525" marB="0" anchor="ctr"/>
                </a:tc>
                <a:tc>
                  <a:txBody>
                    <a:bodyPr/>
                    <a:lstStyle/>
                    <a:p>
                      <a:pPr algn="ctr" fontAlgn="ctr"/>
                      <a:r>
                        <a:rPr lang="en-ZA" sz="1050" b="0" i="0" u="none" strike="noStrike">
                          <a:solidFill>
                            <a:srgbClr val="000000"/>
                          </a:solidFill>
                          <a:effectLst/>
                          <a:latin typeface="Arial"/>
                        </a:rPr>
                        <a:t>16</a:t>
                      </a:r>
                    </a:p>
                  </a:txBody>
                  <a:tcPr marL="9525" marR="9525" marT="9525" marB="0" anchor="ctr"/>
                </a:tc>
                <a:tc>
                  <a:txBody>
                    <a:bodyPr/>
                    <a:lstStyle/>
                    <a:p>
                      <a:pPr algn="ctr" fontAlgn="ctr"/>
                      <a:r>
                        <a:rPr lang="en-ZA" sz="1050" b="0" i="0" u="none" strike="noStrike">
                          <a:solidFill>
                            <a:srgbClr val="000000"/>
                          </a:solidFill>
                          <a:effectLst/>
                          <a:latin typeface="Arial"/>
                        </a:rPr>
                        <a:t>13</a:t>
                      </a:r>
                    </a:p>
                  </a:txBody>
                  <a:tcPr marL="9525" marR="9525" marT="9525" marB="0" anchor="ctr"/>
                </a:tc>
                <a:tc>
                  <a:txBody>
                    <a:bodyPr/>
                    <a:lstStyle/>
                    <a:p>
                      <a:pPr algn="ctr" fontAlgn="ctr"/>
                      <a:r>
                        <a:rPr lang="en-ZA" sz="1050" b="0" i="0" u="none" strike="noStrike">
                          <a:solidFill>
                            <a:srgbClr val="000000"/>
                          </a:solidFill>
                          <a:effectLst/>
                          <a:latin typeface="Arial"/>
                        </a:rPr>
                        <a:t>76</a:t>
                      </a:r>
                    </a:p>
                  </a:txBody>
                  <a:tcPr marL="9525" marR="9525" marT="9525" marB="0" anchor="ctr"/>
                </a:tc>
                <a:tc>
                  <a:txBody>
                    <a:bodyPr/>
                    <a:lstStyle/>
                    <a:p>
                      <a:pPr algn="ctr" fontAlgn="ctr"/>
                      <a:r>
                        <a:rPr lang="en-ZA" sz="1050" b="0" i="0" u="none" strike="noStrike" dirty="0">
                          <a:solidFill>
                            <a:srgbClr val="000000"/>
                          </a:solidFill>
                          <a:effectLst/>
                          <a:latin typeface="Arial"/>
                        </a:rPr>
                        <a:t>4</a:t>
                      </a:r>
                    </a:p>
                  </a:txBody>
                  <a:tcPr marL="9525" marR="9525" marT="9525" marB="0" anchor="ctr"/>
                </a:tc>
                <a:tc>
                  <a:txBody>
                    <a:bodyPr/>
                    <a:lstStyle/>
                    <a:p>
                      <a:pPr algn="ctr" fontAlgn="ctr"/>
                      <a:r>
                        <a:rPr lang="en-ZA" sz="1050" b="0" i="0" u="none" strike="noStrike">
                          <a:solidFill>
                            <a:srgbClr val="000000"/>
                          </a:solidFill>
                          <a:effectLst/>
                          <a:latin typeface="Arial"/>
                        </a:rPr>
                        <a:t>13</a:t>
                      </a:r>
                    </a:p>
                  </a:txBody>
                  <a:tcPr marL="9525" marR="9525" marT="9525" marB="0" anchor="ctr"/>
                </a:tc>
                <a:tc>
                  <a:txBody>
                    <a:bodyPr/>
                    <a:lstStyle/>
                    <a:p>
                      <a:pPr algn="ctr" fontAlgn="ctr"/>
                      <a:r>
                        <a:rPr lang="en-ZA" sz="1050" b="0" i="0" u="none" strike="noStrike" dirty="0">
                          <a:solidFill>
                            <a:srgbClr val="000000"/>
                          </a:solidFill>
                          <a:effectLst/>
                          <a:latin typeface="Arial"/>
                        </a:rPr>
                        <a:t>5</a:t>
                      </a:r>
                    </a:p>
                  </a:txBody>
                  <a:tcPr marL="9525" marR="9525" marT="9525" marB="0" anchor="ctr"/>
                </a:tc>
                <a:tc>
                  <a:txBody>
                    <a:bodyPr/>
                    <a:lstStyle/>
                    <a:p>
                      <a:pPr algn="ctr" fontAlgn="ctr"/>
                      <a:r>
                        <a:rPr lang="en-ZA" sz="1050" b="0" i="0" u="none" strike="noStrike" dirty="0">
                          <a:solidFill>
                            <a:srgbClr val="000000"/>
                          </a:solidFill>
                          <a:effectLst/>
                          <a:latin typeface="Arial"/>
                        </a:rPr>
                        <a:t>4</a:t>
                      </a:r>
                    </a:p>
                  </a:txBody>
                  <a:tcPr marL="9525" marR="9525" marT="9525" marB="0" anchor="ctr"/>
                </a:tc>
                <a:tc>
                  <a:txBody>
                    <a:bodyPr/>
                    <a:lstStyle/>
                    <a:p>
                      <a:pPr algn="ctr" fontAlgn="ctr"/>
                      <a:r>
                        <a:rPr lang="en-ZA" sz="1050" b="1" i="0" u="none" strike="noStrike" dirty="0">
                          <a:solidFill>
                            <a:srgbClr val="000000"/>
                          </a:solidFill>
                          <a:effectLst/>
                          <a:latin typeface="Arial"/>
                        </a:rPr>
                        <a:t>22 984</a:t>
                      </a:r>
                    </a:p>
                  </a:txBody>
                  <a:tcPr marL="9525" marR="9525" marT="9525" marB="0" anchor="ctr">
                    <a:solidFill>
                      <a:schemeClr val="accent1">
                        <a:lumMod val="60000"/>
                        <a:lumOff val="40000"/>
                      </a:schemeClr>
                    </a:solidFill>
                  </a:tcPr>
                </a:tc>
                <a:extLst>
                  <a:ext uri="{0D108BD9-81ED-4DB2-BD59-A6C34878D82A}">
                    <a16:rowId xmlns:a16="http://schemas.microsoft.com/office/drawing/2014/main" xmlns="" val="10005"/>
                  </a:ext>
                </a:extLst>
              </a:tr>
              <a:tr h="352176">
                <a:tc>
                  <a:txBody>
                    <a:bodyPr/>
                    <a:lstStyle/>
                    <a:p>
                      <a:pPr algn="ctr" fontAlgn="ctr"/>
                      <a:r>
                        <a:rPr lang="en-ZA" sz="1050" b="0" i="0" u="none" strike="noStrike">
                          <a:solidFill>
                            <a:srgbClr val="000000"/>
                          </a:solidFill>
                          <a:effectLst/>
                          <a:latin typeface="Calibri"/>
                        </a:rPr>
                        <a:t>Mpumalanga</a:t>
                      </a:r>
                    </a:p>
                  </a:txBody>
                  <a:tcPr marL="85725" marR="9525" marT="9525" marB="0" anchor="ctr"/>
                </a:tc>
                <a:tc>
                  <a:txBody>
                    <a:bodyPr/>
                    <a:lstStyle/>
                    <a:p>
                      <a:pPr algn="ctr" fontAlgn="ctr"/>
                      <a:r>
                        <a:rPr lang="en-ZA" sz="1050" b="0" i="0" u="none" strike="noStrike">
                          <a:solidFill>
                            <a:srgbClr val="000000"/>
                          </a:solidFill>
                          <a:effectLst/>
                          <a:latin typeface="Arial"/>
                        </a:rPr>
                        <a:t>22 125</a:t>
                      </a:r>
                    </a:p>
                  </a:txBody>
                  <a:tcPr marL="9525" marR="9525" marT="9525" marB="0" anchor="ctr"/>
                </a:tc>
                <a:tc>
                  <a:txBody>
                    <a:bodyPr/>
                    <a:lstStyle/>
                    <a:p>
                      <a:pPr algn="ctr" fontAlgn="ctr"/>
                      <a:r>
                        <a:rPr lang="en-ZA" sz="1050" b="0" i="0" u="none" strike="noStrike">
                          <a:solidFill>
                            <a:srgbClr val="000000"/>
                          </a:solidFill>
                          <a:effectLst/>
                          <a:latin typeface="Arial"/>
                        </a:rPr>
                        <a:t>136</a:t>
                      </a:r>
                    </a:p>
                  </a:txBody>
                  <a:tcPr marL="9525" marR="9525" marT="9525" marB="0" anchor="ctr"/>
                </a:tc>
                <a:tc>
                  <a:txBody>
                    <a:bodyPr/>
                    <a:lstStyle/>
                    <a:p>
                      <a:pPr algn="ctr" fontAlgn="ctr"/>
                      <a:r>
                        <a:rPr lang="en-ZA" sz="1050" b="0" i="0" u="none" strike="noStrike">
                          <a:solidFill>
                            <a:srgbClr val="000000"/>
                          </a:solidFill>
                          <a:effectLst/>
                          <a:latin typeface="Arial"/>
                        </a:rPr>
                        <a:t>4</a:t>
                      </a:r>
                    </a:p>
                  </a:txBody>
                  <a:tcPr marL="9525" marR="9525" marT="9525" marB="0" anchor="ctr"/>
                </a:tc>
                <a:tc>
                  <a:txBody>
                    <a:bodyPr/>
                    <a:lstStyle/>
                    <a:p>
                      <a:pPr algn="ctr" fontAlgn="ctr"/>
                      <a:r>
                        <a:rPr lang="en-ZA" sz="1050" b="0" i="0" u="none" strike="noStrike">
                          <a:solidFill>
                            <a:srgbClr val="000000"/>
                          </a:solidFill>
                          <a:effectLst/>
                          <a:latin typeface="Arial"/>
                        </a:rPr>
                        <a:t>31</a:t>
                      </a:r>
                    </a:p>
                  </a:txBody>
                  <a:tcPr marL="9525" marR="9525" marT="9525" marB="0" anchor="ctr"/>
                </a:tc>
                <a:tc>
                  <a:txBody>
                    <a:bodyPr/>
                    <a:lstStyle/>
                    <a:p>
                      <a:pPr algn="ctr" fontAlgn="ctr"/>
                      <a:r>
                        <a:rPr lang="en-ZA" sz="1050" b="0" i="0" u="none" strike="noStrike">
                          <a:solidFill>
                            <a:srgbClr val="000000"/>
                          </a:solidFill>
                          <a:effectLst/>
                          <a:latin typeface="Arial"/>
                        </a:rPr>
                        <a:t>1</a:t>
                      </a:r>
                    </a:p>
                  </a:txBody>
                  <a:tcPr marL="9525" marR="9525" marT="9525" marB="0" anchor="ctr"/>
                </a:tc>
                <a:tc>
                  <a:txBody>
                    <a:bodyPr/>
                    <a:lstStyle/>
                    <a:p>
                      <a:pPr algn="ctr" fontAlgn="ctr"/>
                      <a:r>
                        <a:rPr lang="en-ZA" sz="1050" b="0" i="0" u="none" strike="noStrike">
                          <a:solidFill>
                            <a:srgbClr val="000000"/>
                          </a:solidFill>
                          <a:effectLst/>
                          <a:latin typeface="Arial"/>
                        </a:rPr>
                        <a:t>88</a:t>
                      </a:r>
                    </a:p>
                  </a:txBody>
                  <a:tcPr marL="9525" marR="9525" marT="9525" marB="0" anchor="ctr"/>
                </a:tc>
                <a:tc>
                  <a:txBody>
                    <a:bodyPr/>
                    <a:lstStyle/>
                    <a:p>
                      <a:pPr algn="ctr" fontAlgn="ctr"/>
                      <a:r>
                        <a:rPr lang="en-ZA" sz="1050" b="0" i="0" u="none" strike="noStrike">
                          <a:solidFill>
                            <a:srgbClr val="000000"/>
                          </a:solidFill>
                          <a:effectLst/>
                          <a:latin typeface="Arial"/>
                        </a:rPr>
                        <a:t>5</a:t>
                      </a:r>
                    </a:p>
                  </a:txBody>
                  <a:tcPr marL="9525" marR="9525" marT="9525" marB="0" anchor="ctr"/>
                </a:tc>
                <a:tc>
                  <a:txBody>
                    <a:bodyPr/>
                    <a:lstStyle/>
                    <a:p>
                      <a:pPr algn="ctr" fontAlgn="ctr"/>
                      <a:r>
                        <a:rPr lang="en-ZA" sz="1050" b="0" i="0" u="none" strike="noStrike" dirty="0">
                          <a:solidFill>
                            <a:srgbClr val="000000"/>
                          </a:solidFill>
                          <a:effectLst/>
                          <a:latin typeface="Arial"/>
                        </a:rPr>
                        <a:t>10</a:t>
                      </a:r>
                    </a:p>
                  </a:txBody>
                  <a:tcPr marL="9525" marR="9525" marT="9525" marB="0" anchor="ctr"/>
                </a:tc>
                <a:tc>
                  <a:txBody>
                    <a:bodyPr/>
                    <a:lstStyle/>
                    <a:p>
                      <a:pPr algn="ctr" fontAlgn="ctr"/>
                      <a:r>
                        <a:rPr lang="en-ZA" sz="1050" b="0" i="0" u="none" strike="noStrike" dirty="0">
                          <a:solidFill>
                            <a:srgbClr val="000000"/>
                          </a:solidFill>
                          <a:effectLst/>
                          <a:latin typeface="Arial"/>
                        </a:rPr>
                        <a:t>3</a:t>
                      </a:r>
                    </a:p>
                  </a:txBody>
                  <a:tcPr marL="9525" marR="9525" marT="9525" marB="0" anchor="ctr"/>
                </a:tc>
                <a:tc>
                  <a:txBody>
                    <a:bodyPr/>
                    <a:lstStyle/>
                    <a:p>
                      <a:pPr algn="ctr" fontAlgn="ctr"/>
                      <a:r>
                        <a:rPr lang="en-ZA" sz="1050" b="0" i="0" u="none" strike="noStrike">
                          <a:solidFill>
                            <a:srgbClr val="000000"/>
                          </a:solidFill>
                          <a:effectLst/>
                          <a:latin typeface="Arial"/>
                        </a:rPr>
                        <a:t>3</a:t>
                      </a:r>
                    </a:p>
                  </a:txBody>
                  <a:tcPr marL="9525" marR="9525" marT="9525" marB="0" anchor="ctr"/>
                </a:tc>
                <a:tc>
                  <a:txBody>
                    <a:bodyPr/>
                    <a:lstStyle/>
                    <a:p>
                      <a:pPr algn="ctr" fontAlgn="ctr"/>
                      <a:r>
                        <a:rPr lang="en-ZA" sz="1050" b="1" i="0" u="none" strike="noStrike" dirty="0">
                          <a:solidFill>
                            <a:srgbClr val="000000"/>
                          </a:solidFill>
                          <a:effectLst/>
                          <a:latin typeface="Arial"/>
                        </a:rPr>
                        <a:t>22 406</a:t>
                      </a:r>
                    </a:p>
                  </a:txBody>
                  <a:tcPr marL="9525" marR="9525" marT="9525" marB="0" anchor="ctr">
                    <a:solidFill>
                      <a:schemeClr val="accent1">
                        <a:lumMod val="60000"/>
                        <a:lumOff val="40000"/>
                      </a:schemeClr>
                    </a:solidFill>
                  </a:tcPr>
                </a:tc>
                <a:extLst>
                  <a:ext uri="{0D108BD9-81ED-4DB2-BD59-A6C34878D82A}">
                    <a16:rowId xmlns:a16="http://schemas.microsoft.com/office/drawing/2014/main" xmlns="" val="10006"/>
                  </a:ext>
                </a:extLst>
              </a:tr>
              <a:tr h="352176">
                <a:tc>
                  <a:txBody>
                    <a:bodyPr/>
                    <a:lstStyle/>
                    <a:p>
                      <a:pPr algn="ctr" fontAlgn="ctr"/>
                      <a:r>
                        <a:rPr lang="en-ZA" sz="1050" b="0" i="0" u="none" strike="noStrike" dirty="0">
                          <a:solidFill>
                            <a:srgbClr val="000000"/>
                          </a:solidFill>
                          <a:effectLst/>
                          <a:latin typeface="Calibri"/>
                        </a:rPr>
                        <a:t>North west</a:t>
                      </a:r>
                    </a:p>
                  </a:txBody>
                  <a:tcPr marL="85725" marR="9525" marT="9525" marB="0" anchor="ctr"/>
                </a:tc>
                <a:tc>
                  <a:txBody>
                    <a:bodyPr/>
                    <a:lstStyle/>
                    <a:p>
                      <a:pPr algn="ctr" fontAlgn="ctr"/>
                      <a:r>
                        <a:rPr lang="en-ZA" sz="1050" b="0" i="0" u="none" strike="noStrike" dirty="0">
                          <a:solidFill>
                            <a:srgbClr val="000000"/>
                          </a:solidFill>
                          <a:effectLst/>
                          <a:latin typeface="Arial"/>
                        </a:rPr>
                        <a:t>17 352</a:t>
                      </a:r>
                    </a:p>
                  </a:txBody>
                  <a:tcPr marL="9525" marR="9525" marT="9525" marB="0" anchor="ctr"/>
                </a:tc>
                <a:tc>
                  <a:txBody>
                    <a:bodyPr/>
                    <a:lstStyle/>
                    <a:p>
                      <a:pPr algn="ctr" fontAlgn="ctr"/>
                      <a:r>
                        <a:rPr lang="en-ZA" sz="1050" b="0" i="0" u="none" strike="noStrike" dirty="0">
                          <a:solidFill>
                            <a:srgbClr val="000000"/>
                          </a:solidFill>
                          <a:effectLst/>
                          <a:latin typeface="Arial"/>
                        </a:rPr>
                        <a:t>49</a:t>
                      </a:r>
                    </a:p>
                  </a:txBody>
                  <a:tcPr marL="9525" marR="9525" marT="9525" marB="0" anchor="ctr"/>
                </a:tc>
                <a:tc>
                  <a:txBody>
                    <a:bodyPr/>
                    <a:lstStyle/>
                    <a:p>
                      <a:pPr algn="ctr" fontAlgn="ctr"/>
                      <a:r>
                        <a:rPr lang="en-ZA" sz="1050" b="0" i="0" u="none" strike="noStrike">
                          <a:solidFill>
                            <a:srgbClr val="000000"/>
                          </a:solidFill>
                          <a:effectLst/>
                          <a:latin typeface="Arial"/>
                        </a:rPr>
                        <a:t>6</a:t>
                      </a:r>
                    </a:p>
                  </a:txBody>
                  <a:tcPr marL="9525" marR="9525" marT="9525" marB="0" anchor="ctr"/>
                </a:tc>
                <a:tc>
                  <a:txBody>
                    <a:bodyPr/>
                    <a:lstStyle/>
                    <a:p>
                      <a:pPr algn="ctr" fontAlgn="ctr"/>
                      <a:r>
                        <a:rPr lang="en-ZA" sz="1050" b="0" i="0" u="none" strike="noStrike">
                          <a:solidFill>
                            <a:srgbClr val="000000"/>
                          </a:solidFill>
                          <a:effectLst/>
                          <a:latin typeface="Arial"/>
                        </a:rPr>
                        <a:t>13</a:t>
                      </a:r>
                    </a:p>
                  </a:txBody>
                  <a:tcPr marL="9525" marR="9525" marT="9525" marB="0" anchor="ctr"/>
                </a:tc>
                <a:tc>
                  <a:txBody>
                    <a:bodyPr/>
                    <a:lstStyle/>
                    <a:p>
                      <a:pPr algn="ctr" fontAlgn="ctr"/>
                      <a:r>
                        <a:rPr lang="en-ZA" sz="1050" b="0" i="0" u="none" strike="noStrike">
                          <a:solidFill>
                            <a:srgbClr val="000000"/>
                          </a:solidFill>
                          <a:effectLst/>
                          <a:latin typeface="Arial"/>
                        </a:rPr>
                        <a:t> </a:t>
                      </a:r>
                    </a:p>
                  </a:txBody>
                  <a:tcPr marL="9525" marR="9525" marT="9525" marB="0" anchor="ctr"/>
                </a:tc>
                <a:tc>
                  <a:txBody>
                    <a:bodyPr/>
                    <a:lstStyle/>
                    <a:p>
                      <a:pPr algn="ctr" fontAlgn="ctr"/>
                      <a:r>
                        <a:rPr lang="en-ZA" sz="1050" b="0" i="0" u="none" strike="noStrike">
                          <a:solidFill>
                            <a:srgbClr val="000000"/>
                          </a:solidFill>
                          <a:effectLst/>
                          <a:latin typeface="Arial"/>
                        </a:rPr>
                        <a:t>21</a:t>
                      </a:r>
                    </a:p>
                  </a:txBody>
                  <a:tcPr marL="9525" marR="9525" marT="9525" marB="0" anchor="ctr"/>
                </a:tc>
                <a:tc>
                  <a:txBody>
                    <a:bodyPr/>
                    <a:lstStyle/>
                    <a:p>
                      <a:pPr algn="ctr" fontAlgn="ctr"/>
                      <a:r>
                        <a:rPr lang="en-ZA" sz="1050" b="0" i="0" u="none" strike="noStrike">
                          <a:solidFill>
                            <a:srgbClr val="000000"/>
                          </a:solidFill>
                          <a:effectLst/>
                          <a:latin typeface="Arial"/>
                        </a:rPr>
                        <a:t>1</a:t>
                      </a:r>
                    </a:p>
                  </a:txBody>
                  <a:tcPr marL="9525" marR="9525" marT="9525" marB="0" anchor="ctr"/>
                </a:tc>
                <a:tc>
                  <a:txBody>
                    <a:bodyPr/>
                    <a:lstStyle/>
                    <a:p>
                      <a:pPr algn="ctr" fontAlgn="ctr"/>
                      <a:r>
                        <a:rPr lang="en-ZA" sz="1050" b="0" i="0" u="none" strike="noStrike" dirty="0">
                          <a:solidFill>
                            <a:srgbClr val="000000"/>
                          </a:solidFill>
                          <a:effectLst/>
                          <a:latin typeface="Arial"/>
                        </a:rPr>
                        <a:t>5</a:t>
                      </a:r>
                    </a:p>
                  </a:txBody>
                  <a:tcPr marL="9525" marR="9525" marT="9525" marB="0" anchor="ctr"/>
                </a:tc>
                <a:tc>
                  <a:txBody>
                    <a:bodyPr/>
                    <a:lstStyle/>
                    <a:p>
                      <a:pPr algn="ctr" fontAlgn="ctr"/>
                      <a:r>
                        <a:rPr lang="en-ZA" sz="1050" b="0" i="0" u="none" strike="noStrike" dirty="0">
                          <a:solidFill>
                            <a:srgbClr val="000000"/>
                          </a:solidFill>
                          <a:effectLst/>
                          <a:latin typeface="Arial"/>
                        </a:rPr>
                        <a:t>1</a:t>
                      </a:r>
                    </a:p>
                  </a:txBody>
                  <a:tcPr marL="9525" marR="9525" marT="9525" marB="0" anchor="ctr"/>
                </a:tc>
                <a:tc>
                  <a:txBody>
                    <a:bodyPr/>
                    <a:lstStyle/>
                    <a:p>
                      <a:pPr algn="ctr" fontAlgn="ctr"/>
                      <a:r>
                        <a:rPr lang="en-ZA" sz="1050" b="0" i="0" u="none" strike="noStrike" dirty="0">
                          <a:solidFill>
                            <a:srgbClr val="000000"/>
                          </a:solidFill>
                          <a:effectLst/>
                          <a:latin typeface="Arial"/>
                        </a:rPr>
                        <a:t> </a:t>
                      </a:r>
                    </a:p>
                  </a:txBody>
                  <a:tcPr marL="9525" marR="9525" marT="9525" marB="0" anchor="ctr"/>
                </a:tc>
                <a:tc>
                  <a:txBody>
                    <a:bodyPr/>
                    <a:lstStyle/>
                    <a:p>
                      <a:pPr algn="ctr" fontAlgn="ctr"/>
                      <a:r>
                        <a:rPr lang="en-ZA" sz="1050" b="1" i="0" u="none" strike="noStrike" dirty="0">
                          <a:solidFill>
                            <a:srgbClr val="000000"/>
                          </a:solidFill>
                          <a:effectLst/>
                          <a:latin typeface="Arial"/>
                        </a:rPr>
                        <a:t>17 448</a:t>
                      </a:r>
                    </a:p>
                  </a:txBody>
                  <a:tcPr marL="9525" marR="9525" marT="9525" marB="0" anchor="ctr">
                    <a:solidFill>
                      <a:schemeClr val="accent1">
                        <a:lumMod val="60000"/>
                        <a:lumOff val="40000"/>
                      </a:schemeClr>
                    </a:solidFill>
                  </a:tcPr>
                </a:tc>
                <a:extLst>
                  <a:ext uri="{0D108BD9-81ED-4DB2-BD59-A6C34878D82A}">
                    <a16:rowId xmlns:a16="http://schemas.microsoft.com/office/drawing/2014/main" xmlns="" val="10007"/>
                  </a:ext>
                </a:extLst>
              </a:tr>
              <a:tr h="352176">
                <a:tc>
                  <a:txBody>
                    <a:bodyPr/>
                    <a:lstStyle/>
                    <a:p>
                      <a:pPr algn="ctr" fontAlgn="ctr"/>
                      <a:r>
                        <a:rPr lang="en-ZA" sz="1050" b="0" i="0" u="none" strike="noStrike">
                          <a:solidFill>
                            <a:srgbClr val="000000"/>
                          </a:solidFill>
                          <a:effectLst/>
                          <a:latin typeface="Calibri"/>
                        </a:rPr>
                        <a:t>Northern Cape</a:t>
                      </a:r>
                    </a:p>
                  </a:txBody>
                  <a:tcPr marL="85725" marR="9525" marT="9525" marB="0" anchor="ctr"/>
                </a:tc>
                <a:tc>
                  <a:txBody>
                    <a:bodyPr/>
                    <a:lstStyle/>
                    <a:p>
                      <a:pPr algn="ctr" fontAlgn="ctr"/>
                      <a:r>
                        <a:rPr lang="en-ZA" sz="1050" b="0" i="0" u="none" strike="noStrike">
                          <a:solidFill>
                            <a:srgbClr val="000000"/>
                          </a:solidFill>
                          <a:effectLst/>
                          <a:latin typeface="Arial"/>
                        </a:rPr>
                        <a:t>11 483</a:t>
                      </a:r>
                    </a:p>
                  </a:txBody>
                  <a:tcPr marL="9525" marR="9525" marT="9525" marB="0" anchor="ctr"/>
                </a:tc>
                <a:tc>
                  <a:txBody>
                    <a:bodyPr/>
                    <a:lstStyle/>
                    <a:p>
                      <a:pPr algn="ctr" fontAlgn="ctr"/>
                      <a:r>
                        <a:rPr lang="en-ZA" sz="1050" b="0" i="0" u="none" strike="noStrike">
                          <a:solidFill>
                            <a:srgbClr val="000000"/>
                          </a:solidFill>
                          <a:effectLst/>
                          <a:latin typeface="Arial"/>
                        </a:rPr>
                        <a:t>39</a:t>
                      </a:r>
                    </a:p>
                  </a:txBody>
                  <a:tcPr marL="9525" marR="9525" marT="9525" marB="0" anchor="ctr"/>
                </a:tc>
                <a:tc>
                  <a:txBody>
                    <a:bodyPr/>
                    <a:lstStyle/>
                    <a:p>
                      <a:pPr algn="ctr" fontAlgn="ctr"/>
                      <a:r>
                        <a:rPr lang="en-ZA" sz="1050" b="0" i="0" u="none" strike="noStrike">
                          <a:solidFill>
                            <a:srgbClr val="000000"/>
                          </a:solidFill>
                          <a:effectLst/>
                          <a:latin typeface="Arial"/>
                        </a:rPr>
                        <a:t>5</a:t>
                      </a:r>
                    </a:p>
                  </a:txBody>
                  <a:tcPr marL="9525" marR="9525" marT="9525" marB="0" anchor="ctr"/>
                </a:tc>
                <a:tc>
                  <a:txBody>
                    <a:bodyPr/>
                    <a:lstStyle/>
                    <a:p>
                      <a:pPr algn="ctr" fontAlgn="ctr"/>
                      <a:r>
                        <a:rPr lang="en-ZA" sz="1050" b="0" i="0" u="none" strike="noStrike">
                          <a:solidFill>
                            <a:srgbClr val="000000"/>
                          </a:solidFill>
                          <a:effectLst/>
                          <a:latin typeface="Arial"/>
                        </a:rPr>
                        <a:t>7</a:t>
                      </a:r>
                    </a:p>
                  </a:txBody>
                  <a:tcPr marL="9525" marR="9525" marT="9525" marB="0" anchor="ctr"/>
                </a:tc>
                <a:tc>
                  <a:txBody>
                    <a:bodyPr/>
                    <a:lstStyle/>
                    <a:p>
                      <a:pPr algn="ctr" fontAlgn="ctr"/>
                      <a:r>
                        <a:rPr lang="en-ZA" sz="1050" b="0" i="0" u="none" strike="noStrike">
                          <a:solidFill>
                            <a:srgbClr val="000000"/>
                          </a:solidFill>
                          <a:effectLst/>
                          <a:latin typeface="Arial"/>
                        </a:rPr>
                        <a:t>3</a:t>
                      </a:r>
                    </a:p>
                  </a:txBody>
                  <a:tcPr marL="9525" marR="9525" marT="9525" marB="0" anchor="ctr"/>
                </a:tc>
                <a:tc>
                  <a:txBody>
                    <a:bodyPr/>
                    <a:lstStyle/>
                    <a:p>
                      <a:pPr algn="ctr" fontAlgn="ctr"/>
                      <a:r>
                        <a:rPr lang="en-ZA" sz="1050" b="0" i="0" u="none" strike="noStrike">
                          <a:solidFill>
                            <a:srgbClr val="000000"/>
                          </a:solidFill>
                          <a:effectLst/>
                          <a:latin typeface="Arial"/>
                        </a:rPr>
                        <a:t>33</a:t>
                      </a:r>
                    </a:p>
                  </a:txBody>
                  <a:tcPr marL="9525" marR="9525" marT="9525" marB="0" anchor="ctr"/>
                </a:tc>
                <a:tc>
                  <a:txBody>
                    <a:bodyPr/>
                    <a:lstStyle/>
                    <a:p>
                      <a:pPr algn="ctr" fontAlgn="ctr"/>
                      <a:r>
                        <a:rPr lang="en-ZA" sz="1050" b="0" i="0" u="none" strike="noStrike">
                          <a:solidFill>
                            <a:srgbClr val="000000"/>
                          </a:solidFill>
                          <a:effectLst/>
                          <a:latin typeface="Arial"/>
                        </a:rPr>
                        <a:t>2</a:t>
                      </a:r>
                    </a:p>
                  </a:txBody>
                  <a:tcPr marL="9525" marR="9525" marT="9525" marB="0" anchor="ctr"/>
                </a:tc>
                <a:tc>
                  <a:txBody>
                    <a:bodyPr/>
                    <a:lstStyle/>
                    <a:p>
                      <a:pPr algn="ctr" fontAlgn="ctr"/>
                      <a:r>
                        <a:rPr lang="en-ZA" sz="1050" b="0" i="0" u="none" strike="noStrike" dirty="0">
                          <a:solidFill>
                            <a:srgbClr val="000000"/>
                          </a:solidFill>
                          <a:effectLst/>
                          <a:latin typeface="Arial"/>
                        </a:rPr>
                        <a:t>6</a:t>
                      </a:r>
                    </a:p>
                  </a:txBody>
                  <a:tcPr marL="9525" marR="9525" marT="9525" marB="0" anchor="ctr"/>
                </a:tc>
                <a:tc>
                  <a:txBody>
                    <a:bodyPr/>
                    <a:lstStyle/>
                    <a:p>
                      <a:pPr algn="ctr" fontAlgn="ctr"/>
                      <a:r>
                        <a:rPr lang="en-ZA" sz="1050" b="0" i="0" u="none" strike="noStrike" dirty="0">
                          <a:solidFill>
                            <a:srgbClr val="000000"/>
                          </a:solidFill>
                          <a:effectLst/>
                          <a:latin typeface="Arial"/>
                        </a:rPr>
                        <a:t> </a:t>
                      </a:r>
                    </a:p>
                  </a:txBody>
                  <a:tcPr marL="9525" marR="9525" marT="9525" marB="0" anchor="ctr"/>
                </a:tc>
                <a:tc>
                  <a:txBody>
                    <a:bodyPr/>
                    <a:lstStyle/>
                    <a:p>
                      <a:pPr algn="ctr" fontAlgn="ctr"/>
                      <a:r>
                        <a:rPr lang="en-ZA" sz="1050" b="0" i="0" u="none" strike="noStrike" dirty="0">
                          <a:solidFill>
                            <a:srgbClr val="000000"/>
                          </a:solidFill>
                          <a:effectLst/>
                          <a:latin typeface="Arial"/>
                        </a:rPr>
                        <a:t>1</a:t>
                      </a:r>
                    </a:p>
                  </a:txBody>
                  <a:tcPr marL="9525" marR="9525" marT="9525" marB="0" anchor="ctr"/>
                </a:tc>
                <a:tc>
                  <a:txBody>
                    <a:bodyPr/>
                    <a:lstStyle/>
                    <a:p>
                      <a:pPr algn="ctr" fontAlgn="ctr"/>
                      <a:r>
                        <a:rPr lang="en-ZA" sz="1050" b="1" i="0" u="none" strike="noStrike" dirty="0">
                          <a:solidFill>
                            <a:srgbClr val="000000"/>
                          </a:solidFill>
                          <a:effectLst/>
                          <a:latin typeface="Arial"/>
                        </a:rPr>
                        <a:t>11 579</a:t>
                      </a:r>
                    </a:p>
                  </a:txBody>
                  <a:tcPr marL="9525" marR="9525" marT="9525" marB="0" anchor="ctr">
                    <a:solidFill>
                      <a:schemeClr val="accent1">
                        <a:lumMod val="60000"/>
                        <a:lumOff val="40000"/>
                      </a:schemeClr>
                    </a:solidFill>
                  </a:tcPr>
                </a:tc>
                <a:extLst>
                  <a:ext uri="{0D108BD9-81ED-4DB2-BD59-A6C34878D82A}">
                    <a16:rowId xmlns:a16="http://schemas.microsoft.com/office/drawing/2014/main" xmlns="" val="10008"/>
                  </a:ext>
                </a:extLst>
              </a:tr>
              <a:tr h="352176">
                <a:tc>
                  <a:txBody>
                    <a:bodyPr/>
                    <a:lstStyle/>
                    <a:p>
                      <a:pPr algn="ctr" fontAlgn="ctr"/>
                      <a:r>
                        <a:rPr lang="en-ZA" sz="1050" b="0" i="0" u="none" strike="noStrike">
                          <a:solidFill>
                            <a:srgbClr val="000000"/>
                          </a:solidFill>
                          <a:effectLst/>
                          <a:latin typeface="Calibri"/>
                        </a:rPr>
                        <a:t>Western Cape</a:t>
                      </a:r>
                    </a:p>
                  </a:txBody>
                  <a:tcPr marL="85725" marR="9525" marT="9525" marB="0" anchor="ctr"/>
                </a:tc>
                <a:tc>
                  <a:txBody>
                    <a:bodyPr/>
                    <a:lstStyle/>
                    <a:p>
                      <a:pPr algn="ctr" fontAlgn="ctr"/>
                      <a:r>
                        <a:rPr lang="en-ZA" sz="1050" b="0" i="0" u="none" strike="noStrike">
                          <a:solidFill>
                            <a:srgbClr val="000000"/>
                          </a:solidFill>
                          <a:effectLst/>
                          <a:latin typeface="Arial"/>
                        </a:rPr>
                        <a:t>11 666</a:t>
                      </a:r>
                    </a:p>
                  </a:txBody>
                  <a:tcPr marL="9525" marR="9525" marT="9525" marB="0" anchor="ctr"/>
                </a:tc>
                <a:tc>
                  <a:txBody>
                    <a:bodyPr/>
                    <a:lstStyle/>
                    <a:p>
                      <a:pPr algn="ctr" fontAlgn="ctr"/>
                      <a:r>
                        <a:rPr lang="en-ZA" sz="1050" b="0" i="0" u="none" strike="noStrike">
                          <a:solidFill>
                            <a:srgbClr val="000000"/>
                          </a:solidFill>
                          <a:effectLst/>
                          <a:latin typeface="Arial"/>
                        </a:rPr>
                        <a:t>17</a:t>
                      </a:r>
                    </a:p>
                  </a:txBody>
                  <a:tcPr marL="9525" marR="9525" marT="9525" marB="0" anchor="ctr"/>
                </a:tc>
                <a:tc>
                  <a:txBody>
                    <a:bodyPr/>
                    <a:lstStyle/>
                    <a:p>
                      <a:pPr algn="ctr" fontAlgn="ctr"/>
                      <a:r>
                        <a:rPr lang="en-ZA" sz="1050" b="0" i="0" u="none" strike="noStrike">
                          <a:solidFill>
                            <a:srgbClr val="000000"/>
                          </a:solidFill>
                          <a:effectLst/>
                          <a:latin typeface="Arial"/>
                        </a:rPr>
                        <a:t> </a:t>
                      </a:r>
                    </a:p>
                  </a:txBody>
                  <a:tcPr marL="9525" marR="9525" marT="9525" marB="0" anchor="ctr"/>
                </a:tc>
                <a:tc>
                  <a:txBody>
                    <a:bodyPr/>
                    <a:lstStyle/>
                    <a:p>
                      <a:pPr algn="ctr" fontAlgn="ctr"/>
                      <a:r>
                        <a:rPr lang="en-ZA" sz="1050" b="0" i="0" u="none" strike="noStrike">
                          <a:solidFill>
                            <a:srgbClr val="000000"/>
                          </a:solidFill>
                          <a:effectLst/>
                          <a:latin typeface="Arial"/>
                        </a:rPr>
                        <a:t>18</a:t>
                      </a:r>
                    </a:p>
                  </a:txBody>
                  <a:tcPr marL="9525" marR="9525" marT="9525" marB="0" anchor="ctr"/>
                </a:tc>
                <a:tc>
                  <a:txBody>
                    <a:bodyPr/>
                    <a:lstStyle/>
                    <a:p>
                      <a:pPr algn="ctr" fontAlgn="ctr"/>
                      <a:r>
                        <a:rPr lang="en-ZA" sz="1050" b="0" i="0" u="none" strike="noStrike">
                          <a:solidFill>
                            <a:srgbClr val="000000"/>
                          </a:solidFill>
                          <a:effectLst/>
                          <a:latin typeface="Arial"/>
                        </a:rPr>
                        <a:t>46</a:t>
                      </a:r>
                    </a:p>
                  </a:txBody>
                  <a:tcPr marL="9525" marR="9525" marT="9525" marB="0" anchor="ctr"/>
                </a:tc>
                <a:tc>
                  <a:txBody>
                    <a:bodyPr/>
                    <a:lstStyle/>
                    <a:p>
                      <a:pPr algn="ctr" fontAlgn="ctr"/>
                      <a:r>
                        <a:rPr lang="en-ZA" sz="1050" b="0" i="0" u="none" strike="noStrike" dirty="0">
                          <a:solidFill>
                            <a:srgbClr val="000000"/>
                          </a:solidFill>
                          <a:effectLst/>
                          <a:latin typeface="Arial"/>
                        </a:rPr>
                        <a:t>133</a:t>
                      </a:r>
                    </a:p>
                  </a:txBody>
                  <a:tcPr marL="9525" marR="9525" marT="9525" marB="0" anchor="ctr"/>
                </a:tc>
                <a:tc>
                  <a:txBody>
                    <a:bodyPr/>
                    <a:lstStyle/>
                    <a:p>
                      <a:pPr algn="ctr" fontAlgn="ctr"/>
                      <a:r>
                        <a:rPr lang="en-ZA" sz="1050" b="0" i="0" u="none" strike="noStrike">
                          <a:solidFill>
                            <a:srgbClr val="000000"/>
                          </a:solidFill>
                          <a:effectLst/>
                          <a:latin typeface="Arial"/>
                        </a:rPr>
                        <a:t>4</a:t>
                      </a:r>
                    </a:p>
                  </a:txBody>
                  <a:tcPr marL="9525" marR="9525" marT="9525" marB="0" anchor="ctr"/>
                </a:tc>
                <a:tc>
                  <a:txBody>
                    <a:bodyPr/>
                    <a:lstStyle/>
                    <a:p>
                      <a:pPr algn="ctr" fontAlgn="ctr"/>
                      <a:r>
                        <a:rPr lang="en-ZA" sz="1050" b="0" i="0" u="none" strike="noStrike">
                          <a:solidFill>
                            <a:srgbClr val="000000"/>
                          </a:solidFill>
                          <a:effectLst/>
                          <a:latin typeface="Arial"/>
                        </a:rPr>
                        <a:t>5</a:t>
                      </a:r>
                    </a:p>
                  </a:txBody>
                  <a:tcPr marL="9525" marR="9525" marT="9525" marB="0" anchor="ctr"/>
                </a:tc>
                <a:tc>
                  <a:txBody>
                    <a:bodyPr/>
                    <a:lstStyle/>
                    <a:p>
                      <a:pPr algn="ctr" fontAlgn="ctr"/>
                      <a:r>
                        <a:rPr lang="en-ZA" sz="1050" b="0" i="0" u="none" strike="noStrike" dirty="0">
                          <a:solidFill>
                            <a:srgbClr val="000000"/>
                          </a:solidFill>
                          <a:effectLst/>
                          <a:latin typeface="Arial"/>
                        </a:rPr>
                        <a:t>3</a:t>
                      </a:r>
                    </a:p>
                  </a:txBody>
                  <a:tcPr marL="9525" marR="9525" marT="9525" marB="0" anchor="ctr"/>
                </a:tc>
                <a:tc>
                  <a:txBody>
                    <a:bodyPr/>
                    <a:lstStyle/>
                    <a:p>
                      <a:pPr algn="ctr" fontAlgn="ctr"/>
                      <a:r>
                        <a:rPr lang="en-ZA" sz="1050" b="0" i="0" u="none" strike="noStrike">
                          <a:solidFill>
                            <a:srgbClr val="000000"/>
                          </a:solidFill>
                          <a:effectLst/>
                          <a:latin typeface="Arial"/>
                        </a:rPr>
                        <a:t>7</a:t>
                      </a:r>
                    </a:p>
                  </a:txBody>
                  <a:tcPr marL="9525" marR="9525" marT="9525" marB="0" anchor="ctr"/>
                </a:tc>
                <a:tc>
                  <a:txBody>
                    <a:bodyPr/>
                    <a:lstStyle/>
                    <a:p>
                      <a:pPr algn="ctr" fontAlgn="ctr"/>
                      <a:r>
                        <a:rPr lang="en-ZA" sz="1050" b="1" i="0" u="none" strike="noStrike" dirty="0">
                          <a:solidFill>
                            <a:srgbClr val="000000"/>
                          </a:solidFill>
                          <a:effectLst/>
                          <a:latin typeface="Arial"/>
                        </a:rPr>
                        <a:t>11 899</a:t>
                      </a:r>
                    </a:p>
                  </a:txBody>
                  <a:tcPr marL="9525" marR="9525" marT="9525" marB="0" anchor="ctr">
                    <a:solidFill>
                      <a:schemeClr val="accent1">
                        <a:lumMod val="60000"/>
                        <a:lumOff val="40000"/>
                      </a:schemeClr>
                    </a:solidFill>
                  </a:tcPr>
                </a:tc>
                <a:extLst>
                  <a:ext uri="{0D108BD9-81ED-4DB2-BD59-A6C34878D82A}">
                    <a16:rowId xmlns:a16="http://schemas.microsoft.com/office/drawing/2014/main" xmlns="" val="10009"/>
                  </a:ext>
                </a:extLst>
              </a:tr>
              <a:tr h="352176">
                <a:tc>
                  <a:txBody>
                    <a:bodyPr/>
                    <a:lstStyle/>
                    <a:p>
                      <a:pPr algn="ctr" fontAlgn="ctr"/>
                      <a:r>
                        <a:rPr lang="en-ZA" sz="1050" b="0" i="0" u="none" strike="noStrike" dirty="0" smtClean="0">
                          <a:solidFill>
                            <a:srgbClr val="000000"/>
                          </a:solidFill>
                          <a:effectLst/>
                          <a:latin typeface="Calibri"/>
                        </a:rPr>
                        <a:t>Online</a:t>
                      </a:r>
                      <a:endParaRPr lang="en-ZA" sz="1050" b="0" i="0" u="none" strike="noStrike" dirty="0">
                        <a:solidFill>
                          <a:srgbClr val="000000"/>
                        </a:solidFill>
                        <a:effectLst/>
                        <a:latin typeface="Calibri"/>
                      </a:endParaRPr>
                    </a:p>
                  </a:txBody>
                  <a:tcPr marL="85725" marR="9525" marT="9525" marB="0" anchor="ctr"/>
                </a:tc>
                <a:tc>
                  <a:txBody>
                    <a:bodyPr/>
                    <a:lstStyle/>
                    <a:p>
                      <a:pPr algn="ctr" fontAlgn="ctr"/>
                      <a:r>
                        <a:rPr lang="en-ZA" sz="1050" b="0" i="0" u="none" strike="noStrike" dirty="0" smtClean="0">
                          <a:solidFill>
                            <a:srgbClr val="000000"/>
                          </a:solidFill>
                          <a:effectLst/>
                          <a:latin typeface="Arial"/>
                        </a:rPr>
                        <a:t>3 603 </a:t>
                      </a:r>
                      <a:endParaRPr lang="en-ZA" sz="1050" b="0" i="0" u="none" strike="noStrike" dirty="0">
                        <a:solidFill>
                          <a:srgbClr val="000000"/>
                        </a:solidFill>
                        <a:effectLst/>
                        <a:latin typeface="Arial"/>
                      </a:endParaRPr>
                    </a:p>
                  </a:txBody>
                  <a:tcPr marL="9525" marR="9525" marT="9525" marB="0" anchor="ctr"/>
                </a:tc>
                <a:tc>
                  <a:txBody>
                    <a:bodyPr/>
                    <a:lstStyle/>
                    <a:p>
                      <a:pPr algn="ctr" fontAlgn="ctr"/>
                      <a:r>
                        <a:rPr lang="en-ZA" sz="1050" b="0" i="0" u="none" strike="noStrike" dirty="0" smtClean="0">
                          <a:solidFill>
                            <a:srgbClr val="000000"/>
                          </a:solidFill>
                          <a:effectLst/>
                          <a:latin typeface="Arial"/>
                        </a:rPr>
                        <a:t>16</a:t>
                      </a:r>
                      <a:endParaRPr lang="en-ZA" sz="1050" b="0" i="0" u="none" strike="noStrike" dirty="0">
                        <a:solidFill>
                          <a:srgbClr val="000000"/>
                        </a:solidFill>
                        <a:effectLst/>
                        <a:latin typeface="Arial"/>
                      </a:endParaRPr>
                    </a:p>
                  </a:txBody>
                  <a:tcPr marL="9525" marR="9525" marT="9525" marB="0" anchor="ctr"/>
                </a:tc>
                <a:tc>
                  <a:txBody>
                    <a:bodyPr/>
                    <a:lstStyle/>
                    <a:p>
                      <a:pPr algn="ctr" fontAlgn="ctr"/>
                      <a:r>
                        <a:rPr lang="en-ZA" sz="1050" b="0" i="0" u="none" strike="noStrike">
                          <a:solidFill>
                            <a:srgbClr val="000000"/>
                          </a:solidFill>
                          <a:effectLst/>
                          <a:latin typeface="Arial"/>
                        </a:rPr>
                        <a:t>1</a:t>
                      </a:r>
                    </a:p>
                  </a:txBody>
                  <a:tcPr marL="9525" marR="9525" marT="9525" marB="0" anchor="ctr"/>
                </a:tc>
                <a:tc>
                  <a:txBody>
                    <a:bodyPr/>
                    <a:lstStyle/>
                    <a:p>
                      <a:pPr algn="ctr" fontAlgn="ctr"/>
                      <a:r>
                        <a:rPr lang="en-ZA" sz="1050" b="0" i="0" u="none" strike="noStrike" dirty="0" smtClean="0">
                          <a:solidFill>
                            <a:srgbClr val="000000"/>
                          </a:solidFill>
                          <a:effectLst/>
                          <a:latin typeface="Arial"/>
                        </a:rPr>
                        <a:t>3</a:t>
                      </a:r>
                      <a:endParaRPr lang="en-ZA" sz="1050" b="0" i="0" u="none" strike="noStrike" dirty="0">
                        <a:solidFill>
                          <a:srgbClr val="000000"/>
                        </a:solidFill>
                        <a:effectLst/>
                        <a:latin typeface="Arial"/>
                      </a:endParaRPr>
                    </a:p>
                  </a:txBody>
                  <a:tcPr marL="9525" marR="9525" marT="9525" marB="0" anchor="ctr"/>
                </a:tc>
                <a:tc>
                  <a:txBody>
                    <a:bodyPr/>
                    <a:lstStyle/>
                    <a:p>
                      <a:pPr algn="ctr" fontAlgn="ctr"/>
                      <a:r>
                        <a:rPr lang="en-ZA" sz="1050" b="0" i="0" u="none" strike="noStrike" dirty="0" smtClean="0">
                          <a:solidFill>
                            <a:srgbClr val="000000"/>
                          </a:solidFill>
                          <a:effectLst/>
                          <a:latin typeface="Arial"/>
                        </a:rPr>
                        <a:t>5</a:t>
                      </a:r>
                      <a:endParaRPr lang="en-ZA" sz="1050" b="0" i="0" u="none" strike="noStrike" dirty="0">
                        <a:solidFill>
                          <a:srgbClr val="000000"/>
                        </a:solidFill>
                        <a:effectLst/>
                        <a:latin typeface="Arial"/>
                      </a:endParaRPr>
                    </a:p>
                  </a:txBody>
                  <a:tcPr marL="9525" marR="9525" marT="9525" marB="0" anchor="ctr"/>
                </a:tc>
                <a:tc>
                  <a:txBody>
                    <a:bodyPr/>
                    <a:lstStyle/>
                    <a:p>
                      <a:pPr algn="ctr" fontAlgn="ctr"/>
                      <a:r>
                        <a:rPr lang="en-ZA" sz="1050" b="0" i="0" u="none" strike="noStrike" dirty="0" smtClean="0">
                          <a:solidFill>
                            <a:srgbClr val="000000"/>
                          </a:solidFill>
                          <a:effectLst/>
                          <a:latin typeface="Arial"/>
                        </a:rPr>
                        <a:t>19</a:t>
                      </a:r>
                      <a:endParaRPr lang="en-ZA" sz="1050" b="0" i="0" u="none" strike="noStrike" dirty="0">
                        <a:solidFill>
                          <a:srgbClr val="000000"/>
                        </a:solidFill>
                        <a:effectLst/>
                        <a:latin typeface="Arial"/>
                      </a:endParaRPr>
                    </a:p>
                  </a:txBody>
                  <a:tcPr marL="9525" marR="9525" marT="9525" marB="0" anchor="ctr"/>
                </a:tc>
                <a:tc>
                  <a:txBody>
                    <a:bodyPr/>
                    <a:lstStyle/>
                    <a:p>
                      <a:pPr algn="ctr" fontAlgn="ctr"/>
                      <a:r>
                        <a:rPr lang="en-ZA" sz="1050" b="0" i="0" u="none" strike="noStrike" dirty="0" smtClean="0">
                          <a:solidFill>
                            <a:srgbClr val="000000"/>
                          </a:solidFill>
                          <a:effectLst/>
                          <a:latin typeface="Arial"/>
                        </a:rPr>
                        <a:t>1</a:t>
                      </a:r>
                      <a:r>
                        <a:rPr lang="en-ZA" sz="1050" b="0" i="0" u="none" strike="noStrike" dirty="0">
                          <a:solidFill>
                            <a:srgbClr val="000000"/>
                          </a:solidFill>
                          <a:effectLst/>
                          <a:latin typeface="Arial"/>
                        </a:rPr>
                        <a:t> </a:t>
                      </a:r>
                    </a:p>
                  </a:txBody>
                  <a:tcPr marL="9525" marR="9525" marT="9525" marB="0" anchor="ctr"/>
                </a:tc>
                <a:tc>
                  <a:txBody>
                    <a:bodyPr/>
                    <a:lstStyle/>
                    <a:p>
                      <a:pPr algn="ctr" fontAlgn="ctr"/>
                      <a:r>
                        <a:rPr lang="en-ZA" sz="1050" b="0" i="0" u="none" strike="noStrike" dirty="0" smtClean="0">
                          <a:solidFill>
                            <a:srgbClr val="000000"/>
                          </a:solidFill>
                          <a:effectLst/>
                          <a:latin typeface="Arial"/>
                        </a:rPr>
                        <a:t>3</a:t>
                      </a:r>
                      <a:endParaRPr lang="en-ZA" sz="1050" b="0" i="0" u="none" strike="noStrike" dirty="0">
                        <a:solidFill>
                          <a:srgbClr val="000000"/>
                        </a:solidFill>
                        <a:effectLst/>
                        <a:latin typeface="Arial"/>
                      </a:endParaRPr>
                    </a:p>
                  </a:txBody>
                  <a:tcPr marL="9525" marR="9525" marT="9525" marB="0" anchor="ctr"/>
                </a:tc>
                <a:tc>
                  <a:txBody>
                    <a:bodyPr/>
                    <a:lstStyle/>
                    <a:p>
                      <a:pPr algn="ctr" fontAlgn="ctr"/>
                      <a:r>
                        <a:rPr lang="en-ZA" sz="1050" b="0" i="0" u="none" strike="noStrike" dirty="0">
                          <a:solidFill>
                            <a:srgbClr val="000000"/>
                          </a:solidFill>
                          <a:effectLst/>
                          <a:latin typeface="Arial"/>
                        </a:rPr>
                        <a:t>1</a:t>
                      </a:r>
                    </a:p>
                  </a:txBody>
                  <a:tcPr marL="9525" marR="9525" marT="9525" marB="0" anchor="ctr"/>
                </a:tc>
                <a:tc>
                  <a:txBody>
                    <a:bodyPr/>
                    <a:lstStyle/>
                    <a:p>
                      <a:pPr algn="ctr" fontAlgn="ctr"/>
                      <a:r>
                        <a:rPr lang="en-ZA" sz="1050" b="0" i="0" u="none" strike="noStrike" dirty="0" smtClean="0">
                          <a:solidFill>
                            <a:srgbClr val="000000"/>
                          </a:solidFill>
                          <a:effectLst/>
                          <a:latin typeface="Arial"/>
                        </a:rPr>
                        <a:t>2</a:t>
                      </a:r>
                      <a:endParaRPr lang="en-ZA" sz="1050" b="0" i="0" u="none" strike="noStrike" dirty="0">
                        <a:solidFill>
                          <a:srgbClr val="000000"/>
                        </a:solidFill>
                        <a:effectLst/>
                        <a:latin typeface="Arial"/>
                      </a:endParaRPr>
                    </a:p>
                  </a:txBody>
                  <a:tcPr marL="9525" marR="9525" marT="9525" marB="0" anchor="ctr"/>
                </a:tc>
                <a:tc>
                  <a:txBody>
                    <a:bodyPr/>
                    <a:lstStyle/>
                    <a:p>
                      <a:pPr algn="ctr" fontAlgn="ctr"/>
                      <a:r>
                        <a:rPr lang="en-ZA" sz="1050" b="1" i="0" u="none" strike="noStrike" dirty="0" smtClean="0">
                          <a:solidFill>
                            <a:srgbClr val="000000"/>
                          </a:solidFill>
                          <a:effectLst/>
                          <a:latin typeface="Arial"/>
                        </a:rPr>
                        <a:t>3 654</a:t>
                      </a:r>
                      <a:endParaRPr lang="en-ZA" sz="1050" b="1" i="0" u="none" strike="noStrike" dirty="0">
                        <a:solidFill>
                          <a:srgbClr val="000000"/>
                        </a:solidFill>
                        <a:effectLst/>
                        <a:latin typeface="Arial"/>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xmlns="" val="10010"/>
                  </a:ext>
                </a:extLst>
              </a:tr>
              <a:tr h="372077">
                <a:tc>
                  <a:txBody>
                    <a:bodyPr/>
                    <a:lstStyle/>
                    <a:p>
                      <a:pPr algn="ctr" fontAlgn="ctr"/>
                      <a:r>
                        <a:rPr lang="en-ZA" sz="1050" b="1" i="0" u="none" strike="noStrike" dirty="0">
                          <a:solidFill>
                            <a:srgbClr val="000000"/>
                          </a:solidFill>
                          <a:effectLst/>
                          <a:latin typeface="Calibri"/>
                        </a:rPr>
                        <a:t>Total</a:t>
                      </a:r>
                    </a:p>
                  </a:txBody>
                  <a:tcPr marL="85725" marR="9525" marT="9525" marB="0" anchor="ctr">
                    <a:solidFill>
                      <a:schemeClr val="accent1">
                        <a:lumMod val="60000"/>
                        <a:lumOff val="40000"/>
                      </a:schemeClr>
                    </a:solidFill>
                  </a:tcPr>
                </a:tc>
                <a:tc>
                  <a:txBody>
                    <a:bodyPr/>
                    <a:lstStyle/>
                    <a:p>
                      <a:pPr algn="ctr" fontAlgn="ctr"/>
                      <a:r>
                        <a:rPr lang="en-ZA" sz="1050" b="1" i="0" u="none" strike="noStrike" dirty="0">
                          <a:solidFill>
                            <a:srgbClr val="000000"/>
                          </a:solidFill>
                          <a:effectLst/>
                          <a:latin typeface="Arial"/>
                        </a:rPr>
                        <a:t>191 156</a:t>
                      </a:r>
                    </a:p>
                  </a:txBody>
                  <a:tcPr marL="9525" marR="9525" marT="9525" marB="0" anchor="ctr">
                    <a:solidFill>
                      <a:schemeClr val="accent1">
                        <a:lumMod val="60000"/>
                        <a:lumOff val="40000"/>
                      </a:schemeClr>
                    </a:solidFill>
                  </a:tcPr>
                </a:tc>
                <a:tc>
                  <a:txBody>
                    <a:bodyPr/>
                    <a:lstStyle/>
                    <a:p>
                      <a:pPr algn="ctr" fontAlgn="ctr"/>
                      <a:r>
                        <a:rPr lang="en-ZA" sz="1050" b="1" i="0" u="none" strike="noStrike">
                          <a:solidFill>
                            <a:srgbClr val="000000"/>
                          </a:solidFill>
                          <a:effectLst/>
                          <a:latin typeface="Arial"/>
                        </a:rPr>
                        <a:t>743</a:t>
                      </a:r>
                    </a:p>
                  </a:txBody>
                  <a:tcPr marL="9525" marR="9525" marT="9525" marB="0" anchor="ctr">
                    <a:solidFill>
                      <a:schemeClr val="accent1">
                        <a:lumMod val="60000"/>
                        <a:lumOff val="40000"/>
                      </a:schemeClr>
                    </a:solidFill>
                  </a:tcPr>
                </a:tc>
                <a:tc>
                  <a:txBody>
                    <a:bodyPr/>
                    <a:lstStyle/>
                    <a:p>
                      <a:pPr algn="ctr" fontAlgn="ctr"/>
                      <a:r>
                        <a:rPr lang="en-ZA" sz="1050" b="1" i="0" u="none" strike="noStrike" dirty="0">
                          <a:solidFill>
                            <a:srgbClr val="000000"/>
                          </a:solidFill>
                          <a:effectLst/>
                          <a:latin typeface="Arial"/>
                        </a:rPr>
                        <a:t>97</a:t>
                      </a:r>
                    </a:p>
                  </a:txBody>
                  <a:tcPr marL="9525" marR="9525" marT="9525" marB="0" anchor="ctr">
                    <a:solidFill>
                      <a:schemeClr val="accent1">
                        <a:lumMod val="60000"/>
                        <a:lumOff val="40000"/>
                      </a:schemeClr>
                    </a:solidFill>
                  </a:tcPr>
                </a:tc>
                <a:tc>
                  <a:txBody>
                    <a:bodyPr/>
                    <a:lstStyle/>
                    <a:p>
                      <a:pPr algn="ctr" fontAlgn="ctr"/>
                      <a:r>
                        <a:rPr lang="en-ZA" sz="1050" b="1" i="0" u="none" strike="noStrike" dirty="0">
                          <a:solidFill>
                            <a:srgbClr val="000000"/>
                          </a:solidFill>
                          <a:effectLst/>
                          <a:latin typeface="Arial"/>
                        </a:rPr>
                        <a:t>209</a:t>
                      </a:r>
                    </a:p>
                  </a:txBody>
                  <a:tcPr marL="9525" marR="9525" marT="9525" marB="0" anchor="ctr">
                    <a:solidFill>
                      <a:schemeClr val="accent1">
                        <a:lumMod val="60000"/>
                        <a:lumOff val="40000"/>
                      </a:schemeClr>
                    </a:solidFill>
                  </a:tcPr>
                </a:tc>
                <a:tc>
                  <a:txBody>
                    <a:bodyPr/>
                    <a:lstStyle/>
                    <a:p>
                      <a:pPr algn="ctr" fontAlgn="ctr"/>
                      <a:r>
                        <a:rPr lang="en-ZA" sz="1050" b="1" i="0" u="none" strike="noStrike" dirty="0">
                          <a:solidFill>
                            <a:srgbClr val="000000"/>
                          </a:solidFill>
                          <a:effectLst/>
                          <a:latin typeface="Arial"/>
                        </a:rPr>
                        <a:t>172</a:t>
                      </a:r>
                    </a:p>
                  </a:txBody>
                  <a:tcPr marL="9525" marR="9525" marT="9525" marB="0" anchor="ctr">
                    <a:solidFill>
                      <a:schemeClr val="accent1">
                        <a:lumMod val="60000"/>
                        <a:lumOff val="40000"/>
                      </a:schemeClr>
                    </a:solidFill>
                  </a:tcPr>
                </a:tc>
                <a:tc>
                  <a:txBody>
                    <a:bodyPr/>
                    <a:lstStyle/>
                    <a:p>
                      <a:pPr algn="ctr" fontAlgn="ctr"/>
                      <a:r>
                        <a:rPr lang="en-ZA" sz="1050" b="1" i="0" u="none" strike="noStrike" dirty="0">
                          <a:solidFill>
                            <a:srgbClr val="000000"/>
                          </a:solidFill>
                          <a:effectLst/>
                          <a:latin typeface="Arial"/>
                        </a:rPr>
                        <a:t>923</a:t>
                      </a:r>
                    </a:p>
                  </a:txBody>
                  <a:tcPr marL="9525" marR="9525" marT="9525" marB="0" anchor="ctr">
                    <a:solidFill>
                      <a:schemeClr val="accent1">
                        <a:lumMod val="60000"/>
                        <a:lumOff val="40000"/>
                      </a:schemeClr>
                    </a:solidFill>
                  </a:tcPr>
                </a:tc>
                <a:tc>
                  <a:txBody>
                    <a:bodyPr/>
                    <a:lstStyle/>
                    <a:p>
                      <a:pPr algn="ctr" fontAlgn="ctr"/>
                      <a:r>
                        <a:rPr lang="en-ZA" sz="1050" b="1" i="0" u="none" strike="noStrike" dirty="0">
                          <a:solidFill>
                            <a:srgbClr val="000000"/>
                          </a:solidFill>
                          <a:effectLst/>
                          <a:latin typeface="Arial"/>
                        </a:rPr>
                        <a:t>59</a:t>
                      </a:r>
                    </a:p>
                  </a:txBody>
                  <a:tcPr marL="9525" marR="9525" marT="9525" marB="0" anchor="ctr">
                    <a:solidFill>
                      <a:schemeClr val="accent1">
                        <a:lumMod val="60000"/>
                        <a:lumOff val="40000"/>
                      </a:schemeClr>
                    </a:solidFill>
                  </a:tcPr>
                </a:tc>
                <a:tc>
                  <a:txBody>
                    <a:bodyPr/>
                    <a:lstStyle/>
                    <a:p>
                      <a:pPr algn="ctr" fontAlgn="ctr"/>
                      <a:r>
                        <a:rPr lang="en-ZA" sz="1050" b="1" i="0" u="none" strike="noStrike" dirty="0">
                          <a:solidFill>
                            <a:srgbClr val="000000"/>
                          </a:solidFill>
                          <a:effectLst/>
                          <a:latin typeface="Arial"/>
                        </a:rPr>
                        <a:t>122</a:t>
                      </a:r>
                    </a:p>
                  </a:txBody>
                  <a:tcPr marL="9525" marR="9525" marT="9525" marB="0" anchor="ctr">
                    <a:solidFill>
                      <a:schemeClr val="accent1">
                        <a:lumMod val="60000"/>
                        <a:lumOff val="40000"/>
                      </a:schemeClr>
                    </a:solidFill>
                  </a:tcPr>
                </a:tc>
                <a:tc>
                  <a:txBody>
                    <a:bodyPr/>
                    <a:lstStyle/>
                    <a:p>
                      <a:pPr algn="ctr" fontAlgn="ctr"/>
                      <a:r>
                        <a:rPr lang="en-ZA" sz="1050" b="1" i="0" u="none" strike="noStrike" dirty="0">
                          <a:solidFill>
                            <a:srgbClr val="000000"/>
                          </a:solidFill>
                          <a:effectLst/>
                          <a:latin typeface="Arial"/>
                        </a:rPr>
                        <a:t>27</a:t>
                      </a:r>
                    </a:p>
                  </a:txBody>
                  <a:tcPr marL="9525" marR="9525" marT="9525" marB="0" anchor="ctr">
                    <a:solidFill>
                      <a:schemeClr val="accent1">
                        <a:lumMod val="60000"/>
                        <a:lumOff val="40000"/>
                      </a:schemeClr>
                    </a:solidFill>
                  </a:tcPr>
                </a:tc>
                <a:tc>
                  <a:txBody>
                    <a:bodyPr/>
                    <a:lstStyle/>
                    <a:p>
                      <a:pPr algn="ctr" fontAlgn="ctr"/>
                      <a:r>
                        <a:rPr lang="en-ZA" sz="1050" b="1" i="0" u="none" strike="noStrike" dirty="0">
                          <a:solidFill>
                            <a:srgbClr val="000000"/>
                          </a:solidFill>
                          <a:effectLst/>
                          <a:latin typeface="Arial"/>
                        </a:rPr>
                        <a:t>65</a:t>
                      </a:r>
                    </a:p>
                  </a:txBody>
                  <a:tcPr marL="9525" marR="9525" marT="9525" marB="0" anchor="ctr">
                    <a:solidFill>
                      <a:schemeClr val="accent1">
                        <a:lumMod val="60000"/>
                        <a:lumOff val="40000"/>
                      </a:schemeClr>
                    </a:solidFill>
                  </a:tcPr>
                </a:tc>
                <a:tc>
                  <a:txBody>
                    <a:bodyPr/>
                    <a:lstStyle/>
                    <a:p>
                      <a:pPr algn="ctr" fontAlgn="ctr"/>
                      <a:r>
                        <a:rPr lang="en-ZA" sz="1050" b="1" i="0" u="none" strike="noStrike" dirty="0">
                          <a:solidFill>
                            <a:srgbClr val="000000"/>
                          </a:solidFill>
                          <a:effectLst/>
                          <a:latin typeface="Arial"/>
                        </a:rPr>
                        <a:t>193 573</a:t>
                      </a:r>
                    </a:p>
                  </a:txBody>
                  <a:tcPr marL="9525" marR="9525" marT="9525" marB="0" anchor="ctr">
                    <a:solidFill>
                      <a:schemeClr val="accent1">
                        <a:lumMod val="60000"/>
                        <a:lumOff val="40000"/>
                      </a:schemeClr>
                    </a:solidFill>
                  </a:tcPr>
                </a:tc>
                <a:extLst>
                  <a:ext uri="{0D108BD9-81ED-4DB2-BD59-A6C34878D82A}">
                    <a16:rowId xmlns:a16="http://schemas.microsoft.com/office/drawing/2014/main" xmlns="" val="10011"/>
                  </a:ext>
                </a:extLst>
              </a:tr>
            </a:tbl>
          </a:graphicData>
        </a:graphic>
      </p:graphicFrame>
      <p:sp>
        <p:nvSpPr>
          <p:cNvPr id="4" name="Content Placeholder 3"/>
          <p:cNvSpPr>
            <a:spLocks noGrp="1"/>
          </p:cNvSpPr>
          <p:nvPr>
            <p:ph sz="half" idx="2"/>
          </p:nvPr>
        </p:nvSpPr>
        <p:spPr>
          <a:xfrm>
            <a:off x="6553200" y="1343025"/>
            <a:ext cx="2360613" cy="5256213"/>
          </a:xfrm>
        </p:spPr>
        <p:txBody>
          <a:bodyPr/>
          <a:lstStyle/>
          <a:p>
            <a:pPr marL="0" indent="0">
              <a:buFont typeface="Arial" pitchFamily="34" charset="0"/>
              <a:buNone/>
              <a:defRPr/>
            </a:pPr>
            <a:r>
              <a:rPr lang="en-ZA" sz="1400" b="1" dirty="0"/>
              <a:t>Challenges and interventions</a:t>
            </a:r>
          </a:p>
          <a:p>
            <a:pPr>
              <a:defRPr/>
            </a:pPr>
            <a:r>
              <a:rPr lang="en-ZA" sz="1300" dirty="0"/>
              <a:t>There is a need for more counsellors to be appointed to cope with the large volume of unemployed work seekers. </a:t>
            </a:r>
            <a:endParaRPr lang="en-ZA" sz="1300" dirty="0" smtClean="0"/>
          </a:p>
          <a:p>
            <a:pPr>
              <a:defRPr/>
            </a:pPr>
            <a:r>
              <a:rPr lang="en-ZA" sz="1300" dirty="0"/>
              <a:t>The Branch currently has less number of filled employment counsellors (93) than it </a:t>
            </a:r>
            <a:r>
              <a:rPr lang="en-ZA" sz="1300" dirty="0" smtClean="0"/>
              <a:t>needs. </a:t>
            </a:r>
            <a:r>
              <a:rPr lang="en-ZA" sz="1300" dirty="0"/>
              <a:t>31 newly </a:t>
            </a:r>
            <a:r>
              <a:rPr lang="en-ZA" sz="1300" dirty="0" smtClean="0"/>
              <a:t>positions have been created, which will be filled by Q1 of 2018/19</a:t>
            </a:r>
            <a:r>
              <a:rPr lang="en-ZA" sz="1400" dirty="0" smtClean="0"/>
              <a:t>. </a:t>
            </a:r>
            <a:endParaRPr lang="en-ZA" sz="1300" dirty="0">
              <a:solidFill>
                <a:srgbClr val="FF0000"/>
              </a:solidFill>
            </a:endParaRPr>
          </a:p>
          <a:p>
            <a:pPr>
              <a:defRPr/>
            </a:pPr>
            <a:r>
              <a:rPr lang="en-ZA" sz="1300" dirty="0"/>
              <a:t>The </a:t>
            </a:r>
            <a:r>
              <a:rPr lang="en-ZA" sz="1300" dirty="0" err="1"/>
              <a:t>Speex</a:t>
            </a:r>
            <a:r>
              <a:rPr lang="en-ZA" sz="1300" dirty="0"/>
              <a:t> assessment test has been suspended due to need for updates to comply with the HPCSA requirements.</a:t>
            </a:r>
          </a:p>
          <a:p>
            <a:pPr>
              <a:defRPr/>
            </a:pPr>
            <a:r>
              <a:rPr lang="en-ZA" sz="1300" dirty="0"/>
              <a:t>No suitable environment for electronic testing and confidentiality. </a:t>
            </a:r>
          </a:p>
          <a:p>
            <a:pPr marL="228600" indent="-228600">
              <a:buFont typeface="Arial" pitchFamily="34" charset="0"/>
              <a:buAutoNum type="arabicPeriod"/>
              <a:defRPr/>
            </a:pPr>
            <a:endParaRPr lang="en-ZA" sz="1300" dirty="0">
              <a:solidFill>
                <a:srgbClr val="FF0000"/>
              </a:solidFill>
            </a:endParaRPr>
          </a:p>
        </p:txBody>
      </p:sp>
      <p:sp>
        <p:nvSpPr>
          <p:cNvPr id="3" name="Slide Number Placeholder 2"/>
          <p:cNvSpPr>
            <a:spLocks noGrp="1"/>
          </p:cNvSpPr>
          <p:nvPr>
            <p:ph type="sldNum" sz="quarter" idx="12"/>
          </p:nvPr>
        </p:nvSpPr>
        <p:spPr/>
        <p:txBody>
          <a:bodyPr/>
          <a:lstStyle/>
          <a:p>
            <a:pPr>
              <a:defRPr/>
            </a:pPr>
            <a:fld id="{B57A7A15-FAE7-49E2-908D-FB5D78A7FA53}" type="slidenum">
              <a:rPr lang="en-US" smtClean="0"/>
              <a:pPr>
                <a:defRPr/>
              </a:pPr>
              <a:t>81</a:t>
            </a:fld>
            <a:endParaRPr lang="en-US" dirty="0"/>
          </a:p>
        </p:txBody>
      </p:sp>
    </p:spTree>
    <p:extLst>
      <p:ext uri="{BB962C8B-B14F-4D97-AF65-F5344CB8AC3E}">
        <p14:creationId xmlns:p14="http://schemas.microsoft.com/office/powerpoint/2010/main" xmlns="" val="34441041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457200" y="390525"/>
            <a:ext cx="8159750" cy="708025"/>
          </a:xfrm>
        </p:spPr>
        <p:txBody>
          <a:bodyPr>
            <a:spAutoFit/>
          </a:bodyPr>
          <a:lstStyle/>
          <a:p>
            <a:pPr eaLnBrk="1" hangingPunct="1"/>
            <a:r>
              <a:rPr lang="en-US" altLang="en-US" sz="2000" b="1" dirty="0" smtClean="0">
                <a:solidFill>
                  <a:srgbClr val="000000"/>
                </a:solidFill>
              </a:rPr>
              <a:t>IMPACT ANALYSIS PER INDICATOR:</a:t>
            </a:r>
            <a:r>
              <a:rPr lang="en-US" altLang="en-US" sz="2000" b="1" dirty="0">
                <a:solidFill>
                  <a:srgbClr val="000000"/>
                </a:solidFill>
              </a:rPr>
              <a:t> </a:t>
            </a:r>
            <a:r>
              <a:rPr lang="en-US" altLang="en-US" sz="2000" b="1" dirty="0" smtClean="0">
                <a:solidFill>
                  <a:srgbClr val="000000"/>
                </a:solidFill>
              </a:rPr>
              <a:t>EMPLOYMENT OPPORTUNITIES FILLED (PLACEMENTS)</a:t>
            </a:r>
            <a:endParaRPr lang="en-ZA" altLang="en-US" sz="2400" b="1" dirty="0" smtClean="0">
              <a:solidFill>
                <a:srgbClr val="000000"/>
              </a:solidFill>
            </a:endParaRPr>
          </a:p>
        </p:txBody>
      </p:sp>
      <p:graphicFrame>
        <p:nvGraphicFramePr>
          <p:cNvPr id="44212" name="Group 180"/>
          <p:cNvGraphicFramePr>
            <a:graphicFrameLocks noGrp="1"/>
          </p:cNvGraphicFramePr>
          <p:nvPr>
            <p:ph idx="1"/>
            <p:extLst>
              <p:ext uri="{D42A27DB-BD31-4B8C-83A1-F6EECF244321}">
                <p14:modId xmlns:p14="http://schemas.microsoft.com/office/powerpoint/2010/main" xmlns="" val="4184781867"/>
              </p:ext>
            </p:extLst>
          </p:nvPr>
        </p:nvGraphicFramePr>
        <p:xfrm>
          <a:off x="280988" y="1046163"/>
          <a:ext cx="8611493" cy="2335212"/>
        </p:xfrm>
        <a:graphic>
          <a:graphicData uri="http://schemas.openxmlformats.org/drawingml/2006/table">
            <a:tbl>
              <a:tblPr/>
              <a:tblGrid>
                <a:gridCol w="3211389">
                  <a:extLst>
                    <a:ext uri="{9D8B030D-6E8A-4147-A177-3AD203B41FA5}">
                      <a16:colId xmlns:a16="http://schemas.microsoft.com/office/drawing/2014/main" xmlns="" val="20000"/>
                    </a:ext>
                  </a:extLst>
                </a:gridCol>
                <a:gridCol w="2341638">
                  <a:extLst>
                    <a:ext uri="{9D8B030D-6E8A-4147-A177-3AD203B41FA5}">
                      <a16:colId xmlns:a16="http://schemas.microsoft.com/office/drawing/2014/main" xmlns="" val="20001"/>
                    </a:ext>
                  </a:extLst>
                </a:gridCol>
                <a:gridCol w="3058466">
                  <a:extLst>
                    <a:ext uri="{9D8B030D-6E8A-4147-A177-3AD203B41FA5}">
                      <a16:colId xmlns:a16="http://schemas.microsoft.com/office/drawing/2014/main" xmlns="" val="20002"/>
                    </a:ext>
                  </a:extLst>
                </a:gridCol>
              </a:tblGrid>
              <a:tr h="490821">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mn-lt"/>
                          <a:ea typeface="ＭＳ Ｐゴシック" pitchFamily="34" charset="-128"/>
                        </a:rPr>
                        <a:t>OUTCOME 4: </a:t>
                      </a:r>
                      <a:r>
                        <a:rPr kumimoji="0" lang="en-GB" sz="1400" b="1" i="0" u="none" strike="noStrike" cap="none" normalizeH="0" baseline="0" dirty="0" smtClean="0">
                          <a:ln>
                            <a:noFill/>
                          </a:ln>
                          <a:solidFill>
                            <a:schemeClr val="bg1"/>
                          </a:solidFill>
                          <a:effectLst/>
                          <a:latin typeface="+mn-lt"/>
                          <a:ea typeface="Times New Roman" pitchFamily="18" charset="0"/>
                          <a:cs typeface="Calibri" pitchFamily="34" charset="0"/>
                        </a:rPr>
                        <a:t>Improve the quality and accessibility of labour market services to contribute to </a:t>
                      </a:r>
                      <a:r>
                        <a:rPr kumimoji="0" lang="en-GB" sz="1400" b="1" i="0" u="sng" strike="noStrike" cap="none" normalizeH="0" baseline="0" dirty="0" smtClean="0">
                          <a:ln>
                            <a:noFill/>
                          </a:ln>
                          <a:solidFill>
                            <a:schemeClr val="bg1"/>
                          </a:solidFill>
                          <a:effectLst/>
                          <a:latin typeface="+mn-lt"/>
                          <a:ea typeface="Times New Roman" pitchFamily="18" charset="0"/>
                          <a:cs typeface="Calibri" pitchFamily="34" charset="0"/>
                        </a:rPr>
                        <a:t>decent employment through inclusive economic growth</a:t>
                      </a:r>
                      <a:endParaRPr kumimoji="0" lang="en-ZA" sz="14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61988">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34" charset="-128"/>
                        </a:rPr>
                        <a:t>DoL Strategic Objective 1: Contribution to decent employment creation</a:t>
                      </a:r>
                      <a:endParaRPr kumimoji="0" lang="en-ZA" sz="1400" b="1" i="0" u="none" strike="noStrike" cap="none" normalizeH="0" baseline="0" dirty="0" smtClean="0">
                        <a:ln>
                          <a:noFill/>
                        </a:ln>
                        <a:solidFill>
                          <a:srgbClr val="FFFFFF"/>
                        </a:solidFill>
                        <a:effectLst/>
                        <a:latin typeface="+mn-lt"/>
                        <a:ea typeface="Calibri" pitchFamily="34" charset="0"/>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7151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KEY PERFORMANCE INDICATORS</a:t>
                      </a:r>
                      <a:endParaRPr kumimoji="0" lang="en-ZA" sz="1400" b="1" i="0" u="none" strike="noStrike" cap="none" normalizeH="0" baseline="0" dirty="0" smtClean="0">
                        <a:ln>
                          <a:noFill/>
                        </a:ln>
                        <a:solidFill>
                          <a:schemeClr val="bg1"/>
                        </a:solidFill>
                        <a:effectLst/>
                        <a:latin typeface="+mn-lt"/>
                        <a:ea typeface="ＭＳ Ｐゴシック" pitchFamily="34" charset="-128"/>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ANNUAL TARGETS</a:t>
                      </a:r>
                      <a:endParaRPr kumimoji="0" lang="en-ZA"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PROGRESS</a:t>
                      </a:r>
                      <a:endParaRPr kumimoji="0" lang="en-ZA" sz="1400" b="1" i="0" u="none" strike="noStrike" cap="none" normalizeH="0" baseline="0" dirty="0" smtClean="0">
                        <a:ln>
                          <a:noFill/>
                        </a:ln>
                        <a:solidFill>
                          <a:schemeClr val="bg1"/>
                        </a:solidFill>
                        <a:effectLst>
                          <a:outerShdw blurRad="38100" dist="38100" dir="2700000" algn="tl">
                            <a:srgbClr val="000000"/>
                          </a:outerShdw>
                        </a:effectLst>
                        <a:latin typeface="+mn-lt"/>
                        <a:ea typeface="Calibri" pitchFamily="34" charset="0"/>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xmlns="" val="10002"/>
                  </a:ext>
                </a:extLst>
              </a:tr>
              <a:tr h="1310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pitchFamily="34" charset="-128"/>
                        </a:rPr>
                        <a:t>4.1. Number of</a:t>
                      </a:r>
                      <a:endParaRPr kumimoji="0" lang="en-ZA" sz="1400" b="0" i="0" u="none" strike="noStrike" cap="none" normalizeH="0" baseline="0" dirty="0" smtClean="0">
                        <a:ln>
                          <a:noFill/>
                        </a:ln>
                        <a:solidFill>
                          <a:schemeClr val="tx1"/>
                        </a:solidFill>
                        <a:effectLst/>
                        <a:latin typeface="+mn-lt"/>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pitchFamily="34" charset="-128"/>
                        </a:rPr>
                        <a:t>registered work and learning opportunities filled by registered work seekers per year </a:t>
                      </a:r>
                      <a:endParaRPr kumimoji="0" lang="en-ZA" sz="1400" b="0" i="0" u="none" strike="noStrike" cap="none" normalizeH="0" baseline="0" dirty="0" smtClean="0">
                        <a:ln>
                          <a:noFill/>
                        </a:ln>
                        <a:solidFill>
                          <a:schemeClr val="tx1"/>
                        </a:solidFill>
                        <a:effectLst/>
                        <a:latin typeface="+mn-lt"/>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 typeface="+mj-lt"/>
                        <a:buNone/>
                        <a:tabLst/>
                      </a:pPr>
                      <a:endParaRPr kumimoji="0" lang="en-US" sz="1400" b="1" i="0" u="none" strike="noStrike" cap="none" normalizeH="0" baseline="0" dirty="0" smtClean="0">
                        <a:ln>
                          <a:noFill/>
                        </a:ln>
                        <a:solidFill>
                          <a:schemeClr val="tx1"/>
                        </a:solidFill>
                        <a:effectLst/>
                        <a:latin typeface="+mn-lt"/>
                        <a:ea typeface="ＭＳ Ｐゴシック" pitchFamily="34" charset="-128"/>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mn-lt"/>
                          <a:ea typeface="Calibri" pitchFamily="34" charset="0"/>
                          <a:cs typeface="Times New Roman" pitchFamily="18" charset="0"/>
                        </a:rPr>
                        <a:t>8 000</a:t>
                      </a: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23B"/>
                          </a:solidFill>
                          <a:effectLst/>
                          <a:latin typeface="+mn-lt"/>
                          <a:ea typeface="Times New Roman" pitchFamily="18" charset="0"/>
                          <a:cs typeface="Arial" pitchFamily="34" charset="0"/>
                        </a:rPr>
                        <a:t>ACHIEVED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 21 076 </a:t>
                      </a:r>
                      <a:r>
                        <a:rPr kumimoji="0" lang="en-US" sz="1400" b="0" i="0" u="none" strike="noStrike" cap="none" normalizeH="0" baseline="0" dirty="0" smtClean="0">
                          <a:ln>
                            <a:noFill/>
                          </a:ln>
                          <a:solidFill>
                            <a:schemeClr val="tx1"/>
                          </a:solidFill>
                          <a:effectLst/>
                          <a:latin typeface="+mn-lt"/>
                          <a:ea typeface="ＭＳ Ｐゴシック" pitchFamily="34" charset="-128"/>
                          <a:cs typeface="Arial" pitchFamily="34" charset="0"/>
                        </a:rPr>
                        <a:t>registered work and learning opportunities filled by registered work seekers, with a variance of </a:t>
                      </a:r>
                      <a:r>
                        <a:rPr kumimoji="0" lang="en-US" sz="1400" b="1" i="0" u="none" strike="noStrike" cap="none" normalizeH="0" baseline="0" dirty="0" smtClean="0">
                          <a:ln>
                            <a:noFill/>
                          </a:ln>
                          <a:solidFill>
                            <a:schemeClr val="tx1"/>
                          </a:solidFill>
                          <a:effectLst/>
                          <a:latin typeface="+mn-lt"/>
                          <a:ea typeface="ＭＳ Ｐゴシック" pitchFamily="34" charset="-128"/>
                          <a:cs typeface="Arial" pitchFamily="34" charset="0"/>
                        </a:rPr>
                        <a:t>13 076</a:t>
                      </a:r>
                      <a:r>
                        <a:rPr kumimoji="0" lang="en-US" sz="1400" b="0" i="0" u="none" strike="noStrike" cap="none" normalizeH="0" baseline="0" dirty="0" smtClean="0">
                          <a:ln>
                            <a:noFill/>
                          </a:ln>
                          <a:solidFill>
                            <a:schemeClr val="tx1"/>
                          </a:solidFill>
                          <a:effectLst/>
                          <a:latin typeface="+mn-lt"/>
                          <a:ea typeface="ＭＳ Ｐゴシック" pitchFamily="34" charset="-128"/>
                          <a:cs typeface="Arial" pitchFamily="34" charset="0"/>
                        </a:rPr>
                        <a:t>.</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xmlns="" val="10003"/>
                  </a:ext>
                </a:extLst>
              </a:tr>
            </a:tbl>
          </a:graphicData>
        </a:graphic>
      </p:graphicFrame>
      <p:graphicFrame>
        <p:nvGraphicFramePr>
          <p:cNvPr id="44209" name="Group 177"/>
          <p:cNvGraphicFramePr>
            <a:graphicFrameLocks noGrp="1"/>
          </p:cNvGraphicFramePr>
          <p:nvPr>
            <p:extLst>
              <p:ext uri="{D42A27DB-BD31-4B8C-83A1-F6EECF244321}">
                <p14:modId xmlns:p14="http://schemas.microsoft.com/office/powerpoint/2010/main" xmlns="" val="3526552245"/>
              </p:ext>
            </p:extLst>
          </p:nvPr>
        </p:nvGraphicFramePr>
        <p:xfrm>
          <a:off x="251520" y="3140968"/>
          <a:ext cx="8598792" cy="3501264"/>
        </p:xfrm>
        <a:graphic>
          <a:graphicData uri="http://schemas.openxmlformats.org/drawingml/2006/table">
            <a:tbl>
              <a:tblPr/>
              <a:tblGrid>
                <a:gridCol w="1550535">
                  <a:extLst>
                    <a:ext uri="{9D8B030D-6E8A-4147-A177-3AD203B41FA5}">
                      <a16:colId xmlns:a16="http://schemas.microsoft.com/office/drawing/2014/main" xmlns="" val="20000"/>
                    </a:ext>
                  </a:extLst>
                </a:gridCol>
                <a:gridCol w="2352293">
                  <a:extLst>
                    <a:ext uri="{9D8B030D-6E8A-4147-A177-3AD203B41FA5}">
                      <a16:colId xmlns:a16="http://schemas.microsoft.com/office/drawing/2014/main" xmlns="" val="20001"/>
                    </a:ext>
                  </a:extLst>
                </a:gridCol>
                <a:gridCol w="2318410">
                  <a:extLst>
                    <a:ext uri="{9D8B030D-6E8A-4147-A177-3AD203B41FA5}">
                      <a16:colId xmlns:a16="http://schemas.microsoft.com/office/drawing/2014/main" xmlns="" val="20002"/>
                    </a:ext>
                  </a:extLst>
                </a:gridCol>
                <a:gridCol w="2377554">
                  <a:extLst>
                    <a:ext uri="{9D8B030D-6E8A-4147-A177-3AD203B41FA5}">
                      <a16:colId xmlns:a16="http://schemas.microsoft.com/office/drawing/2014/main" xmlns="" val="20003"/>
                    </a:ext>
                  </a:extLst>
                </a:gridCol>
              </a:tblGrid>
              <a:tr h="198042">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MyriadPro-LightSemiCn" charset="0"/>
                        </a:rPr>
                        <a:t>Table 4: Job-seekers placed</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120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Prov.</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Target</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Actual placed</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Variance</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1"/>
                  </a:ext>
                </a:extLst>
              </a:tr>
              <a:tr h="1980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1 100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2 477</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1 377</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980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650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2 529</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1 879</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980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1 500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2 732</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1 232</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980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1 400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4 084</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2 684</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980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700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4 308</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3 608</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980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650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1 368</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718</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980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400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992</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592</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980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500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chemeClr val="tx1"/>
                          </a:solidFill>
                          <a:effectLst/>
                          <a:latin typeface="+mn-lt"/>
                          <a:ea typeface="Times New Roman"/>
                        </a:rPr>
                        <a:t>995</a:t>
                      </a: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chemeClr val="tx1"/>
                          </a:solidFill>
                          <a:effectLst/>
                          <a:latin typeface="+mn-lt"/>
                          <a:ea typeface="Times New Roman"/>
                        </a:rPr>
                        <a:t>495</a:t>
                      </a: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1980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1 100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chemeClr val="tx1"/>
                          </a:solidFill>
                          <a:effectLst/>
                          <a:latin typeface="+mn-lt"/>
                          <a:ea typeface="Times New Roman"/>
                        </a:rPr>
                        <a:t>1 585</a:t>
                      </a: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chemeClr val="tx1"/>
                          </a:solidFill>
                          <a:effectLst/>
                          <a:latin typeface="+mn-lt"/>
                          <a:ea typeface="Times New Roman"/>
                        </a:rPr>
                        <a:t>485</a:t>
                      </a: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1980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chemeClr val="tx1"/>
                          </a:solidFill>
                          <a:effectLst/>
                          <a:latin typeface="+mn-lt"/>
                          <a:ea typeface="Times New Roman"/>
                        </a:rPr>
                        <a:t>6</a:t>
                      </a: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chemeClr val="tx1"/>
                          </a:solidFill>
                          <a:effectLst/>
                          <a:latin typeface="+mn-lt"/>
                          <a:ea typeface="Times New Roman"/>
                        </a:rPr>
                        <a:t>6</a:t>
                      </a: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1980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400" b="1" dirty="0" smtClean="0">
                          <a:effectLst/>
                          <a:latin typeface="+mn-lt"/>
                          <a:ea typeface="Times New Roman"/>
                        </a:rPr>
                        <a:t>8 000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400" b="1" dirty="0" smtClean="0">
                          <a:effectLst/>
                          <a:latin typeface="+mn-lt"/>
                          <a:ea typeface="Times New Roman"/>
                        </a:rPr>
                        <a:t>21 076</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400" b="1" dirty="0" smtClean="0">
                          <a:effectLst/>
                          <a:latin typeface="+mn-lt"/>
                          <a:ea typeface="Times New Roman"/>
                        </a:rPr>
                        <a:t>13 076</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12"/>
                  </a:ext>
                </a:extLst>
              </a:tr>
              <a:tr h="270384">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000" b="0" i="0" u="none" strike="noStrike" cap="none" normalizeH="0" baseline="0" dirty="0" smtClean="0">
                          <a:ln>
                            <a:noFill/>
                          </a:ln>
                          <a:solidFill>
                            <a:schemeClr val="tx1"/>
                          </a:solidFill>
                          <a:effectLst/>
                          <a:latin typeface="+mn-lt"/>
                          <a:ea typeface="Times New Roman" pitchFamily="18" charset="0"/>
                          <a:cs typeface="Arial" pitchFamily="34" charset="0"/>
                        </a:rPr>
                        <a:t>Verification Source: </a:t>
                      </a:r>
                      <a:r>
                        <a:rPr lang="en-US" sz="1000" b="0" kern="1200" dirty="0" smtClean="0">
                          <a:solidFill>
                            <a:schemeClr val="tx1"/>
                          </a:solidFill>
                          <a:effectLst/>
                          <a:latin typeface="+mn-lt"/>
                          <a:ea typeface="+mn-ea"/>
                          <a:cs typeface="+mn-cs"/>
                        </a:rPr>
                        <a:t>Opportunity and placement report from ESSA requested from April 2017 up to each end of the quarterly period. </a:t>
                      </a:r>
                      <a:endParaRPr kumimoji="0" lang="en-ZA" sz="10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3"/>
                  </a:ext>
                </a:extLst>
              </a:tr>
              <a:tr h="424376">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000" b="0" i="0" u="none" strike="noStrike" cap="none" normalizeH="0" baseline="0" dirty="0" smtClean="0">
                          <a:ln>
                            <a:noFill/>
                          </a:ln>
                          <a:solidFill>
                            <a:schemeClr val="tx1"/>
                          </a:solidFill>
                          <a:effectLst/>
                          <a:latin typeface="+mn-lt"/>
                          <a:ea typeface="Times New Roman" pitchFamily="18" charset="0"/>
                          <a:cs typeface="Arial" pitchFamily="34" charset="0"/>
                        </a:rPr>
                        <a:t>*Online refers to registered opportunities through kiosks stations, PES bus and internet. statistics will be allocated to provinces as soon as enhancements are completed.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0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spcAft>
                          <a:spcPts val="0"/>
                        </a:spcAft>
                      </a:pPr>
                      <a:endParaRPr lang="en-ZA" sz="1200" b="1" dirty="0">
                        <a:effectLst/>
                        <a:latin typeface="Times New Roman"/>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spcAft>
                          <a:spcPts val="0"/>
                        </a:spcAft>
                      </a:pPr>
                      <a:endParaRPr lang="en-ZA" sz="1200" b="1" dirty="0">
                        <a:effectLst/>
                        <a:latin typeface="Times New Roman"/>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spcAft>
                          <a:spcPts val="0"/>
                        </a:spcAft>
                      </a:pPr>
                      <a:endParaRPr lang="en-ZA" sz="1200" b="1" dirty="0">
                        <a:effectLst/>
                        <a:latin typeface="Times New Roman"/>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
        <p:nvSpPr>
          <p:cNvPr id="3" name="Slide Number Placeholder 2"/>
          <p:cNvSpPr>
            <a:spLocks noGrp="1"/>
          </p:cNvSpPr>
          <p:nvPr>
            <p:ph type="sldNum" sz="quarter" idx="12"/>
          </p:nvPr>
        </p:nvSpPr>
        <p:spPr/>
        <p:txBody>
          <a:bodyPr/>
          <a:lstStyle/>
          <a:p>
            <a:pPr>
              <a:defRPr/>
            </a:pPr>
            <a:fld id="{416AF1B2-E7A4-446A-84DC-90AA83BA6A19}" type="slidenum">
              <a:rPr lang="en-US" smtClean="0"/>
              <a:pPr>
                <a:defRPr/>
              </a:pPr>
              <a:t>82</a:t>
            </a:fld>
            <a:endParaRPr lang="en-US" dirty="0"/>
          </a:p>
        </p:txBody>
      </p:sp>
    </p:spTree>
    <p:extLst>
      <p:ext uri="{BB962C8B-B14F-4D97-AF65-F5344CB8AC3E}">
        <p14:creationId xmlns:p14="http://schemas.microsoft.com/office/powerpoint/2010/main" xmlns="" val="21175523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z="2400" b="1" smtClean="0">
                <a:solidFill>
                  <a:srgbClr val="000000"/>
                </a:solidFill>
                <a:cs typeface="Arial" pitchFamily="34" charset="0"/>
              </a:rPr>
              <a:t>PLACEMENTS BY OPPORTUNITY TYPE </a:t>
            </a:r>
            <a:endParaRPr lang="en-ZA" altLang="en-US" sz="2400" smtClean="0"/>
          </a:p>
        </p:txBody>
      </p:sp>
      <p:sp>
        <p:nvSpPr>
          <p:cNvPr id="50179" name="Content Placeholder 3"/>
          <p:cNvSpPr>
            <a:spLocks noGrp="1"/>
          </p:cNvSpPr>
          <p:nvPr>
            <p:ph sz="half" idx="2"/>
          </p:nvPr>
        </p:nvSpPr>
        <p:spPr>
          <a:xfrm>
            <a:off x="5508104" y="1600200"/>
            <a:ext cx="3178696" cy="4525963"/>
          </a:xfrm>
        </p:spPr>
        <p:txBody>
          <a:bodyPr/>
          <a:lstStyle/>
          <a:p>
            <a:pPr>
              <a:defRPr/>
            </a:pPr>
            <a:endParaRPr lang="en-ZA" altLang="en-US" sz="1600" dirty="0" smtClean="0"/>
          </a:p>
          <a:p>
            <a:pPr>
              <a:defRPr/>
            </a:pPr>
            <a:r>
              <a:rPr lang="en-ZA" altLang="en-US" sz="1600" dirty="0" smtClean="0"/>
              <a:t>21 076 work and learning opportunities were filled by registered work seekers, of which </a:t>
            </a:r>
          </a:p>
          <a:p>
            <a:pPr lvl="1">
              <a:defRPr/>
            </a:pPr>
            <a:r>
              <a:rPr lang="en-ZA" altLang="en-US" sz="1200" dirty="0" smtClean="0"/>
              <a:t>56% (11 844) were formal jobs; </a:t>
            </a:r>
          </a:p>
          <a:p>
            <a:pPr lvl="1">
              <a:defRPr/>
            </a:pPr>
            <a:r>
              <a:rPr lang="en-ZA" altLang="en-US" sz="1200" dirty="0" smtClean="0"/>
              <a:t>24% (4 997) Projects, </a:t>
            </a:r>
          </a:p>
          <a:p>
            <a:pPr lvl="1">
              <a:defRPr/>
            </a:pPr>
            <a:r>
              <a:rPr lang="en-ZA" altLang="en-US" sz="1200" dirty="0" smtClean="0"/>
              <a:t>11% (2 349) </a:t>
            </a:r>
            <a:r>
              <a:rPr lang="en-ZA" altLang="en-US" sz="1200" dirty="0" err="1" smtClean="0"/>
              <a:t>Learnerships</a:t>
            </a:r>
            <a:endParaRPr lang="en-ZA" altLang="en-US" sz="1200" dirty="0" smtClean="0"/>
          </a:p>
          <a:p>
            <a:pPr marL="457200" lvl="1" indent="0">
              <a:buFont typeface="Arial" pitchFamily="34" charset="0"/>
              <a:buNone/>
              <a:defRPr/>
            </a:pPr>
            <a:r>
              <a:rPr lang="en-ZA" altLang="en-US" sz="1600" dirty="0" err="1" smtClean="0"/>
              <a:t>e.t.c</a:t>
            </a:r>
            <a:endParaRPr lang="en-ZA" altLang="en-US" sz="1600" dirty="0" smtClean="0"/>
          </a:p>
          <a:p>
            <a:pPr lvl="1">
              <a:defRPr/>
            </a:pPr>
            <a:endParaRPr lang="en-ZA" altLang="en-US" sz="1600" dirty="0" smtClean="0"/>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457200" y="1741335"/>
          <a:ext cx="4038600" cy="4384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947737" y="1417638"/>
          <a:ext cx="3791240" cy="44822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8"/>
          <p:cNvGraphicFramePr>
            <a:graphicFrameLocks/>
          </p:cNvGraphicFramePr>
          <p:nvPr>
            <p:extLst>
              <p:ext uri="{D42A27DB-BD31-4B8C-83A1-F6EECF244321}">
                <p14:modId xmlns:p14="http://schemas.microsoft.com/office/powerpoint/2010/main" xmlns="" val="1452310399"/>
              </p:ext>
            </p:extLst>
          </p:nvPr>
        </p:nvGraphicFramePr>
        <p:xfrm>
          <a:off x="179512" y="1401763"/>
          <a:ext cx="5616624" cy="5123581"/>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12"/>
          </p:nvPr>
        </p:nvSpPr>
        <p:spPr/>
        <p:txBody>
          <a:bodyPr/>
          <a:lstStyle/>
          <a:p>
            <a:pPr>
              <a:defRPr/>
            </a:pPr>
            <a:fld id="{B57A7A15-FAE7-49E2-908D-FB5D78A7FA53}" type="slidenum">
              <a:rPr lang="en-US" smtClean="0"/>
              <a:pPr>
                <a:defRPr/>
              </a:pPr>
              <a:t>83</a:t>
            </a:fld>
            <a:endParaRPr lang="en-US" dirty="0"/>
          </a:p>
        </p:txBody>
      </p:sp>
    </p:spTree>
    <p:extLst>
      <p:ext uri="{BB962C8B-B14F-4D97-AF65-F5344CB8AC3E}">
        <p14:creationId xmlns:p14="http://schemas.microsoft.com/office/powerpoint/2010/main" xmlns="" val="37441616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ZA" altLang="en-US" sz="2400" b="1" smtClean="0"/>
              <a:t>PLACEMENT BY OPPORTUNITY TYPE AND PROVINCE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17550400"/>
              </p:ext>
            </p:extLst>
          </p:nvPr>
        </p:nvGraphicFramePr>
        <p:xfrm>
          <a:off x="179516" y="1196753"/>
          <a:ext cx="8712961" cy="5585282"/>
        </p:xfrm>
        <a:graphic>
          <a:graphicData uri="http://schemas.openxmlformats.org/drawingml/2006/table">
            <a:tbl>
              <a:tblPr firstRow="1" bandRow="1">
                <a:tableStyleId>{5C22544A-7EE6-4342-B048-85BDC9FD1C3A}</a:tableStyleId>
              </a:tblPr>
              <a:tblGrid>
                <a:gridCol w="618048">
                  <a:extLst>
                    <a:ext uri="{9D8B030D-6E8A-4147-A177-3AD203B41FA5}">
                      <a16:colId xmlns:a16="http://schemas.microsoft.com/office/drawing/2014/main" xmlns="" val="20000"/>
                    </a:ext>
                  </a:extLst>
                </a:gridCol>
                <a:gridCol w="618048">
                  <a:extLst>
                    <a:ext uri="{9D8B030D-6E8A-4147-A177-3AD203B41FA5}">
                      <a16:colId xmlns:a16="http://schemas.microsoft.com/office/drawing/2014/main" xmlns="" val="20001"/>
                    </a:ext>
                  </a:extLst>
                </a:gridCol>
                <a:gridCol w="449548">
                  <a:extLst>
                    <a:ext uri="{9D8B030D-6E8A-4147-A177-3AD203B41FA5}">
                      <a16:colId xmlns:a16="http://schemas.microsoft.com/office/drawing/2014/main" xmlns="" val="20002"/>
                    </a:ext>
                  </a:extLst>
                </a:gridCol>
                <a:gridCol w="622595">
                  <a:extLst>
                    <a:ext uri="{9D8B030D-6E8A-4147-A177-3AD203B41FA5}">
                      <a16:colId xmlns:a16="http://schemas.microsoft.com/office/drawing/2014/main" xmlns="" val="20003"/>
                    </a:ext>
                  </a:extLst>
                </a:gridCol>
                <a:gridCol w="425338">
                  <a:extLst>
                    <a:ext uri="{9D8B030D-6E8A-4147-A177-3AD203B41FA5}">
                      <a16:colId xmlns:a16="http://schemas.microsoft.com/office/drawing/2014/main" xmlns="" val="20004"/>
                    </a:ext>
                  </a:extLst>
                </a:gridCol>
                <a:gridCol w="630156">
                  <a:extLst>
                    <a:ext uri="{9D8B030D-6E8A-4147-A177-3AD203B41FA5}">
                      <a16:colId xmlns:a16="http://schemas.microsoft.com/office/drawing/2014/main" xmlns="" val="20005"/>
                    </a:ext>
                  </a:extLst>
                </a:gridCol>
                <a:gridCol w="445769">
                  <a:extLst>
                    <a:ext uri="{9D8B030D-6E8A-4147-A177-3AD203B41FA5}">
                      <a16:colId xmlns:a16="http://schemas.microsoft.com/office/drawing/2014/main" xmlns="" val="20006"/>
                    </a:ext>
                  </a:extLst>
                </a:gridCol>
                <a:gridCol w="438966">
                  <a:extLst>
                    <a:ext uri="{9D8B030D-6E8A-4147-A177-3AD203B41FA5}">
                      <a16:colId xmlns:a16="http://schemas.microsoft.com/office/drawing/2014/main" xmlns="" val="20007"/>
                    </a:ext>
                  </a:extLst>
                </a:gridCol>
                <a:gridCol w="452572">
                  <a:extLst>
                    <a:ext uri="{9D8B030D-6E8A-4147-A177-3AD203B41FA5}">
                      <a16:colId xmlns:a16="http://schemas.microsoft.com/office/drawing/2014/main" xmlns="" val="20008"/>
                    </a:ext>
                  </a:extLst>
                </a:gridCol>
                <a:gridCol w="445769">
                  <a:extLst>
                    <a:ext uri="{9D8B030D-6E8A-4147-A177-3AD203B41FA5}">
                      <a16:colId xmlns:a16="http://schemas.microsoft.com/office/drawing/2014/main" xmlns="" val="20009"/>
                    </a:ext>
                  </a:extLst>
                </a:gridCol>
                <a:gridCol w="445769">
                  <a:extLst>
                    <a:ext uri="{9D8B030D-6E8A-4147-A177-3AD203B41FA5}">
                      <a16:colId xmlns:a16="http://schemas.microsoft.com/office/drawing/2014/main" xmlns="" val="20010"/>
                    </a:ext>
                  </a:extLst>
                </a:gridCol>
                <a:gridCol w="445769">
                  <a:extLst>
                    <a:ext uri="{9D8B030D-6E8A-4147-A177-3AD203B41FA5}">
                      <a16:colId xmlns:a16="http://schemas.microsoft.com/office/drawing/2014/main" xmlns="" val="20011"/>
                    </a:ext>
                  </a:extLst>
                </a:gridCol>
                <a:gridCol w="445769">
                  <a:extLst>
                    <a:ext uri="{9D8B030D-6E8A-4147-A177-3AD203B41FA5}">
                      <a16:colId xmlns:a16="http://schemas.microsoft.com/office/drawing/2014/main" xmlns="" val="20012"/>
                    </a:ext>
                  </a:extLst>
                </a:gridCol>
                <a:gridCol w="445769">
                  <a:extLst>
                    <a:ext uri="{9D8B030D-6E8A-4147-A177-3AD203B41FA5}">
                      <a16:colId xmlns:a16="http://schemas.microsoft.com/office/drawing/2014/main" xmlns="" val="20013"/>
                    </a:ext>
                  </a:extLst>
                </a:gridCol>
                <a:gridCol w="445769">
                  <a:extLst>
                    <a:ext uri="{9D8B030D-6E8A-4147-A177-3AD203B41FA5}">
                      <a16:colId xmlns:a16="http://schemas.microsoft.com/office/drawing/2014/main" xmlns="" val="20014"/>
                    </a:ext>
                  </a:extLst>
                </a:gridCol>
                <a:gridCol w="445769">
                  <a:extLst>
                    <a:ext uri="{9D8B030D-6E8A-4147-A177-3AD203B41FA5}">
                      <a16:colId xmlns:a16="http://schemas.microsoft.com/office/drawing/2014/main" xmlns="" val="20015"/>
                    </a:ext>
                  </a:extLst>
                </a:gridCol>
                <a:gridCol w="445769">
                  <a:extLst>
                    <a:ext uri="{9D8B030D-6E8A-4147-A177-3AD203B41FA5}">
                      <a16:colId xmlns:a16="http://schemas.microsoft.com/office/drawing/2014/main" xmlns="" val="20016"/>
                    </a:ext>
                  </a:extLst>
                </a:gridCol>
                <a:gridCol w="445769">
                  <a:extLst>
                    <a:ext uri="{9D8B030D-6E8A-4147-A177-3AD203B41FA5}">
                      <a16:colId xmlns:a16="http://schemas.microsoft.com/office/drawing/2014/main" xmlns="" val="20017"/>
                    </a:ext>
                  </a:extLst>
                </a:gridCol>
              </a:tblGrid>
              <a:tr h="1008111">
                <a:tc>
                  <a:txBody>
                    <a:bodyPr/>
                    <a:lstStyle/>
                    <a:p>
                      <a:pPr algn="l" fontAlgn="b"/>
                      <a:r>
                        <a:rPr lang="en-ZA" sz="1100" b="0" i="0" u="none" strike="noStrike" dirty="0">
                          <a:solidFill>
                            <a:srgbClr val="000000"/>
                          </a:solidFill>
                          <a:effectLst/>
                          <a:latin typeface="Calibri"/>
                        </a:rPr>
                        <a:t> </a:t>
                      </a:r>
                    </a:p>
                  </a:txBody>
                  <a:tcPr marL="9526" marR="9526" marT="9526" marB="0" anchor="b"/>
                </a:tc>
                <a:tc>
                  <a:txBody>
                    <a:bodyPr/>
                    <a:lstStyle/>
                    <a:p>
                      <a:pPr algn="ctr" fontAlgn="ctr"/>
                      <a:r>
                        <a:rPr lang="en-ZA" sz="1100" b="1" i="0" u="none" strike="noStrike" dirty="0">
                          <a:solidFill>
                            <a:srgbClr val="000000"/>
                          </a:solidFill>
                          <a:effectLst/>
                          <a:latin typeface="Calibri"/>
                        </a:rPr>
                        <a:t>Formal Job</a:t>
                      </a:r>
                    </a:p>
                  </a:txBody>
                  <a:tcPr marL="85730" marR="9526" marT="9526" marB="0" vert="vert" anchor="ctr"/>
                </a:tc>
                <a:tc>
                  <a:txBody>
                    <a:bodyPr/>
                    <a:lstStyle/>
                    <a:p>
                      <a:pPr algn="ctr" fontAlgn="ctr"/>
                      <a:r>
                        <a:rPr lang="en-ZA" sz="1100" b="1" i="0" u="none" strike="noStrike" dirty="0">
                          <a:solidFill>
                            <a:srgbClr val="000000"/>
                          </a:solidFill>
                          <a:effectLst/>
                          <a:latin typeface="Calibri"/>
                        </a:rPr>
                        <a:t>%</a:t>
                      </a:r>
                    </a:p>
                  </a:txBody>
                  <a:tcPr marL="85730" marR="9526" marT="9526" marB="0" vert="vert" anchor="ctr"/>
                </a:tc>
                <a:tc>
                  <a:txBody>
                    <a:bodyPr/>
                    <a:lstStyle/>
                    <a:p>
                      <a:pPr algn="ctr" fontAlgn="ctr"/>
                      <a:r>
                        <a:rPr lang="en-ZA" sz="1100" b="1" i="0" u="none" strike="noStrike" dirty="0">
                          <a:solidFill>
                            <a:srgbClr val="000000"/>
                          </a:solidFill>
                          <a:effectLst/>
                          <a:latin typeface="Calibri"/>
                        </a:rPr>
                        <a:t>Apprenticeship</a:t>
                      </a:r>
                    </a:p>
                  </a:txBody>
                  <a:tcPr marL="85730" marR="9526" marT="9526" marB="0" vert="vert" anchor="ctr"/>
                </a:tc>
                <a:tc>
                  <a:txBody>
                    <a:bodyPr/>
                    <a:lstStyle/>
                    <a:p>
                      <a:pPr algn="ctr" fontAlgn="ctr"/>
                      <a:r>
                        <a:rPr lang="en-ZA" sz="1100" b="1" i="0" u="none" strike="noStrike" dirty="0">
                          <a:solidFill>
                            <a:srgbClr val="000000"/>
                          </a:solidFill>
                          <a:effectLst/>
                          <a:latin typeface="Calibri"/>
                        </a:rPr>
                        <a:t>%</a:t>
                      </a:r>
                    </a:p>
                  </a:txBody>
                  <a:tcPr marL="85730" marR="9526" marT="9526" marB="0" vert="vert" anchor="ctr"/>
                </a:tc>
                <a:tc>
                  <a:txBody>
                    <a:bodyPr/>
                    <a:lstStyle/>
                    <a:p>
                      <a:pPr algn="ctr" fontAlgn="ctr"/>
                      <a:r>
                        <a:rPr lang="en-ZA" sz="1100" b="1" i="0" u="none" strike="noStrike" dirty="0" err="1">
                          <a:solidFill>
                            <a:srgbClr val="000000"/>
                          </a:solidFill>
                          <a:effectLst/>
                          <a:latin typeface="Calibri"/>
                        </a:rPr>
                        <a:t>Learnership</a:t>
                      </a:r>
                      <a:endParaRPr lang="en-ZA" sz="1100" b="1" i="0" u="none" strike="noStrike" dirty="0">
                        <a:solidFill>
                          <a:srgbClr val="000000"/>
                        </a:solidFill>
                        <a:effectLst/>
                        <a:latin typeface="Calibri"/>
                      </a:endParaRPr>
                    </a:p>
                  </a:txBody>
                  <a:tcPr marL="85730" marR="9526" marT="9526" marB="0" vert="vert" anchor="ctr"/>
                </a:tc>
                <a:tc>
                  <a:txBody>
                    <a:bodyPr/>
                    <a:lstStyle/>
                    <a:p>
                      <a:pPr algn="ctr" fontAlgn="ctr"/>
                      <a:r>
                        <a:rPr lang="en-ZA" sz="1100" b="1" i="0" u="none" strike="noStrike" dirty="0">
                          <a:solidFill>
                            <a:srgbClr val="000000"/>
                          </a:solidFill>
                          <a:effectLst/>
                          <a:latin typeface="Calibri"/>
                        </a:rPr>
                        <a:t>%</a:t>
                      </a:r>
                    </a:p>
                  </a:txBody>
                  <a:tcPr marL="85730" marR="9526" marT="9526" marB="0" vert="vert" anchor="ctr"/>
                </a:tc>
                <a:tc>
                  <a:txBody>
                    <a:bodyPr/>
                    <a:lstStyle/>
                    <a:p>
                      <a:pPr algn="ctr" fontAlgn="ctr"/>
                      <a:r>
                        <a:rPr lang="en-ZA" sz="1100" b="1" i="0" u="none" strike="noStrike" dirty="0">
                          <a:solidFill>
                            <a:srgbClr val="000000"/>
                          </a:solidFill>
                          <a:effectLst/>
                          <a:latin typeface="Calibri"/>
                        </a:rPr>
                        <a:t>Internship</a:t>
                      </a:r>
                    </a:p>
                  </a:txBody>
                  <a:tcPr marL="85730" marR="9526" marT="9526" marB="0" vert="vert" anchor="ctr"/>
                </a:tc>
                <a:tc>
                  <a:txBody>
                    <a:bodyPr/>
                    <a:lstStyle/>
                    <a:p>
                      <a:pPr algn="ctr" fontAlgn="ctr"/>
                      <a:r>
                        <a:rPr lang="en-ZA" sz="1100" b="1" i="0" u="none" strike="noStrike" dirty="0">
                          <a:solidFill>
                            <a:srgbClr val="000000"/>
                          </a:solidFill>
                          <a:effectLst/>
                          <a:latin typeface="Calibri"/>
                        </a:rPr>
                        <a:t>%</a:t>
                      </a:r>
                    </a:p>
                  </a:txBody>
                  <a:tcPr marL="85730" marR="9526" marT="9526" marB="0" vert="vert" anchor="ctr"/>
                </a:tc>
                <a:tc>
                  <a:txBody>
                    <a:bodyPr/>
                    <a:lstStyle/>
                    <a:p>
                      <a:pPr algn="ctr" fontAlgn="ctr"/>
                      <a:r>
                        <a:rPr lang="en-ZA" sz="1100" b="1" i="0" u="none" strike="noStrike" dirty="0">
                          <a:solidFill>
                            <a:srgbClr val="000000"/>
                          </a:solidFill>
                          <a:effectLst/>
                          <a:latin typeface="Calibri"/>
                        </a:rPr>
                        <a:t>Projects</a:t>
                      </a:r>
                    </a:p>
                  </a:txBody>
                  <a:tcPr marL="85730" marR="9526" marT="9526" marB="0" vert="vert" anchor="ctr"/>
                </a:tc>
                <a:tc>
                  <a:txBody>
                    <a:bodyPr/>
                    <a:lstStyle/>
                    <a:p>
                      <a:pPr algn="ctr" fontAlgn="ctr"/>
                      <a:r>
                        <a:rPr lang="en-ZA" sz="1100" b="1" i="0" u="none" strike="noStrike" dirty="0">
                          <a:solidFill>
                            <a:srgbClr val="000000"/>
                          </a:solidFill>
                          <a:effectLst/>
                          <a:latin typeface="Calibri"/>
                        </a:rPr>
                        <a:t>%</a:t>
                      </a:r>
                    </a:p>
                  </a:txBody>
                  <a:tcPr marL="85730" marR="9526" marT="9526" marB="0" vert="vert" anchor="ctr"/>
                </a:tc>
                <a:tc>
                  <a:txBody>
                    <a:bodyPr/>
                    <a:lstStyle/>
                    <a:p>
                      <a:pPr algn="ctr" fontAlgn="ctr"/>
                      <a:r>
                        <a:rPr lang="en-ZA" sz="1100" b="1" i="0" u="none" strike="noStrike" dirty="0">
                          <a:solidFill>
                            <a:srgbClr val="000000"/>
                          </a:solidFill>
                          <a:effectLst/>
                          <a:latin typeface="Calibri"/>
                        </a:rPr>
                        <a:t>SIPS 1</a:t>
                      </a:r>
                    </a:p>
                  </a:txBody>
                  <a:tcPr marL="85730" marR="9526" marT="9526" marB="0" vert="vert" anchor="ctr"/>
                </a:tc>
                <a:tc>
                  <a:txBody>
                    <a:bodyPr/>
                    <a:lstStyle/>
                    <a:p>
                      <a:pPr algn="ctr" fontAlgn="ctr"/>
                      <a:r>
                        <a:rPr lang="en-ZA" sz="1100" b="1" i="0" u="none" strike="noStrike" dirty="0">
                          <a:solidFill>
                            <a:srgbClr val="000000"/>
                          </a:solidFill>
                          <a:effectLst/>
                          <a:latin typeface="Calibri"/>
                        </a:rPr>
                        <a:t>%</a:t>
                      </a:r>
                    </a:p>
                  </a:txBody>
                  <a:tcPr marL="85730" marR="9526" marT="9526" marB="0" vert="vert" anchor="ctr"/>
                </a:tc>
                <a:tc>
                  <a:txBody>
                    <a:bodyPr/>
                    <a:lstStyle/>
                    <a:p>
                      <a:pPr algn="ctr" fontAlgn="ctr"/>
                      <a:r>
                        <a:rPr lang="en-ZA" sz="1100" b="1" i="0" u="none" strike="noStrike" dirty="0">
                          <a:solidFill>
                            <a:srgbClr val="000000"/>
                          </a:solidFill>
                          <a:effectLst/>
                          <a:latin typeface="Calibri"/>
                        </a:rPr>
                        <a:t>UIF-LAP</a:t>
                      </a:r>
                    </a:p>
                  </a:txBody>
                  <a:tcPr marL="85730" marR="9526" marT="9526" marB="0" vert="vert" anchor="ctr"/>
                </a:tc>
                <a:tc>
                  <a:txBody>
                    <a:bodyPr/>
                    <a:lstStyle/>
                    <a:p>
                      <a:pPr algn="ctr" fontAlgn="ctr"/>
                      <a:r>
                        <a:rPr lang="en-ZA" sz="1100" b="1" i="0" u="none" strike="noStrike" dirty="0">
                          <a:solidFill>
                            <a:srgbClr val="000000"/>
                          </a:solidFill>
                          <a:effectLst/>
                          <a:latin typeface="Calibri"/>
                        </a:rPr>
                        <a:t>%</a:t>
                      </a:r>
                    </a:p>
                  </a:txBody>
                  <a:tcPr marL="85730" marR="9526" marT="9526" marB="0" vert="vert" anchor="ctr"/>
                </a:tc>
                <a:tc>
                  <a:txBody>
                    <a:bodyPr/>
                    <a:lstStyle/>
                    <a:p>
                      <a:pPr algn="ctr" fontAlgn="ctr"/>
                      <a:r>
                        <a:rPr lang="en-ZA" sz="1100" b="1" i="0" u="none" strike="noStrike" dirty="0">
                          <a:solidFill>
                            <a:srgbClr val="000000"/>
                          </a:solidFill>
                          <a:effectLst/>
                          <a:latin typeface="Calibri"/>
                        </a:rPr>
                        <a:t>Unspecified</a:t>
                      </a:r>
                    </a:p>
                  </a:txBody>
                  <a:tcPr marL="85730" marR="9526" marT="9526" marB="0" vert="vert" anchor="ctr"/>
                </a:tc>
                <a:tc>
                  <a:txBody>
                    <a:bodyPr/>
                    <a:lstStyle/>
                    <a:p>
                      <a:pPr algn="ctr" fontAlgn="ctr"/>
                      <a:r>
                        <a:rPr lang="en-ZA" sz="1100" b="1" i="0" u="none" strike="noStrike" dirty="0">
                          <a:solidFill>
                            <a:srgbClr val="000000"/>
                          </a:solidFill>
                          <a:effectLst/>
                          <a:latin typeface="Calibri"/>
                        </a:rPr>
                        <a:t>%</a:t>
                      </a:r>
                    </a:p>
                  </a:txBody>
                  <a:tcPr marL="85730" marR="9526" marT="9526" marB="0" vert="vert" anchor="ctr"/>
                </a:tc>
                <a:tc>
                  <a:txBody>
                    <a:bodyPr/>
                    <a:lstStyle/>
                    <a:p>
                      <a:pPr algn="ctr" fontAlgn="ctr"/>
                      <a:r>
                        <a:rPr lang="en-ZA" sz="1100" b="1" i="0" u="none" strike="noStrike" dirty="0">
                          <a:solidFill>
                            <a:srgbClr val="000000"/>
                          </a:solidFill>
                          <a:effectLst/>
                          <a:latin typeface="Calibri"/>
                        </a:rPr>
                        <a:t>Total</a:t>
                      </a:r>
                    </a:p>
                  </a:txBody>
                  <a:tcPr marL="85730" marR="9526" marT="9526" marB="0" vert="vert" anchor="ctr"/>
                </a:tc>
                <a:extLst>
                  <a:ext uri="{0D108BD9-81ED-4DB2-BD59-A6C34878D82A}">
                    <a16:rowId xmlns:a16="http://schemas.microsoft.com/office/drawing/2014/main" xmlns="" val="10000"/>
                  </a:ext>
                </a:extLst>
              </a:tr>
              <a:tr h="597650">
                <a:tc>
                  <a:txBody>
                    <a:bodyPr/>
                    <a:lstStyle/>
                    <a:p>
                      <a:pPr algn="l" fontAlgn="ctr"/>
                      <a:r>
                        <a:rPr lang="en-ZA" sz="1000" b="0" i="0" u="none" strike="noStrike" dirty="0">
                          <a:solidFill>
                            <a:srgbClr val="000000"/>
                          </a:solidFill>
                          <a:effectLst/>
                          <a:latin typeface="Calibri"/>
                        </a:rPr>
                        <a:t>Eastern Cape</a:t>
                      </a:r>
                    </a:p>
                  </a:txBody>
                  <a:tcPr marL="85730" marR="9526" marT="9526" marB="0" anchor="ctr">
                    <a:solidFill>
                      <a:schemeClr val="accent1">
                        <a:lumMod val="20000"/>
                        <a:lumOff val="80000"/>
                      </a:schemeClr>
                    </a:solidFill>
                  </a:tcPr>
                </a:tc>
                <a:tc>
                  <a:txBody>
                    <a:bodyPr/>
                    <a:lstStyle/>
                    <a:p>
                      <a:pPr algn="ctr" fontAlgn="ctr"/>
                      <a:r>
                        <a:rPr lang="en-ZA" sz="1000" b="0" i="0" u="none" strike="noStrike" dirty="0">
                          <a:solidFill>
                            <a:srgbClr val="000000"/>
                          </a:solidFill>
                          <a:effectLst/>
                          <a:latin typeface="Arial"/>
                        </a:rPr>
                        <a:t>1 884</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76%</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26</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79</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3%</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44</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2%</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444</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18%</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1" i="0" u="none" strike="noStrike" dirty="0">
                          <a:solidFill>
                            <a:srgbClr val="000000"/>
                          </a:solidFill>
                          <a:effectLst/>
                          <a:latin typeface="Arial"/>
                        </a:rPr>
                        <a:t>2 477</a:t>
                      </a:r>
                    </a:p>
                  </a:txBody>
                  <a:tcPr marL="9526" marR="9526" marT="9526" marB="0" anchor="ctr">
                    <a:solidFill>
                      <a:schemeClr val="accent1">
                        <a:lumMod val="60000"/>
                        <a:lumOff val="40000"/>
                      </a:schemeClr>
                    </a:solidFill>
                  </a:tcPr>
                </a:tc>
                <a:extLst>
                  <a:ext uri="{0D108BD9-81ED-4DB2-BD59-A6C34878D82A}">
                    <a16:rowId xmlns:a16="http://schemas.microsoft.com/office/drawing/2014/main" xmlns="" val="10001"/>
                  </a:ext>
                </a:extLst>
              </a:tr>
              <a:tr h="387925">
                <a:tc>
                  <a:txBody>
                    <a:bodyPr/>
                    <a:lstStyle/>
                    <a:p>
                      <a:pPr algn="l" fontAlgn="ctr"/>
                      <a:r>
                        <a:rPr lang="en-ZA" sz="1000" b="0" i="0" u="none" strike="noStrike">
                          <a:solidFill>
                            <a:srgbClr val="000000"/>
                          </a:solidFill>
                          <a:effectLst/>
                          <a:latin typeface="Calibri"/>
                        </a:rPr>
                        <a:t>Free State</a:t>
                      </a:r>
                    </a:p>
                  </a:txBody>
                  <a:tcPr marL="85730" marR="9526" marT="9526" marB="0" anchor="ctr">
                    <a:solidFill>
                      <a:schemeClr val="accent1">
                        <a:lumMod val="20000"/>
                        <a:lumOff val="80000"/>
                      </a:schemeClr>
                    </a:solidFill>
                  </a:tcPr>
                </a:tc>
                <a:tc>
                  <a:txBody>
                    <a:bodyPr/>
                    <a:lstStyle/>
                    <a:p>
                      <a:pPr algn="ctr" fontAlgn="ctr"/>
                      <a:r>
                        <a:rPr lang="en-ZA" sz="1000" b="0" i="0" u="none" strike="noStrike">
                          <a:solidFill>
                            <a:srgbClr val="000000"/>
                          </a:solidFill>
                          <a:effectLst/>
                          <a:latin typeface="Arial"/>
                        </a:rPr>
                        <a:t>891</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35%</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39</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2%</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372</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15%</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372</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15%</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855</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34%</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0</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0</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1" i="0" u="none" strike="noStrike" dirty="0">
                          <a:solidFill>
                            <a:srgbClr val="000000"/>
                          </a:solidFill>
                          <a:effectLst/>
                          <a:latin typeface="Arial"/>
                        </a:rPr>
                        <a:t>2 529</a:t>
                      </a:r>
                    </a:p>
                  </a:txBody>
                  <a:tcPr marL="9526" marR="9526" marT="9526" marB="0" anchor="ctr">
                    <a:solidFill>
                      <a:schemeClr val="accent1">
                        <a:lumMod val="60000"/>
                        <a:lumOff val="40000"/>
                      </a:schemeClr>
                    </a:solidFill>
                  </a:tcPr>
                </a:tc>
                <a:extLst>
                  <a:ext uri="{0D108BD9-81ED-4DB2-BD59-A6C34878D82A}">
                    <a16:rowId xmlns:a16="http://schemas.microsoft.com/office/drawing/2014/main" xmlns="" val="10002"/>
                  </a:ext>
                </a:extLst>
              </a:tr>
              <a:tr h="387925">
                <a:tc>
                  <a:txBody>
                    <a:bodyPr/>
                    <a:lstStyle/>
                    <a:p>
                      <a:pPr algn="l" fontAlgn="ctr"/>
                      <a:r>
                        <a:rPr lang="en-ZA" sz="1000" b="0" i="0" u="none" strike="noStrike">
                          <a:solidFill>
                            <a:srgbClr val="000000"/>
                          </a:solidFill>
                          <a:effectLst/>
                          <a:latin typeface="Calibri"/>
                        </a:rPr>
                        <a:t>Gauteng</a:t>
                      </a:r>
                    </a:p>
                  </a:txBody>
                  <a:tcPr marL="85730" marR="9526" marT="9526" marB="0" anchor="ctr">
                    <a:solidFill>
                      <a:schemeClr val="accent1">
                        <a:lumMod val="20000"/>
                        <a:lumOff val="80000"/>
                      </a:schemeClr>
                    </a:solidFill>
                  </a:tcPr>
                </a:tc>
                <a:tc>
                  <a:txBody>
                    <a:bodyPr/>
                    <a:lstStyle/>
                    <a:p>
                      <a:pPr algn="ctr" fontAlgn="ctr"/>
                      <a:r>
                        <a:rPr lang="en-ZA" sz="1000" b="0" i="0" u="none" strike="noStrike">
                          <a:solidFill>
                            <a:srgbClr val="000000"/>
                          </a:solidFill>
                          <a:effectLst/>
                          <a:latin typeface="Arial"/>
                        </a:rPr>
                        <a:t>973</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36%</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138</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5%</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317</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12%</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111</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4%</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1 193</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44%</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0</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1" i="0" u="none" strike="noStrike" dirty="0">
                          <a:solidFill>
                            <a:srgbClr val="000000"/>
                          </a:solidFill>
                          <a:effectLst/>
                          <a:latin typeface="Arial"/>
                        </a:rPr>
                        <a:t>2 732</a:t>
                      </a:r>
                    </a:p>
                  </a:txBody>
                  <a:tcPr marL="9526" marR="9526" marT="9526" marB="0" anchor="ctr">
                    <a:solidFill>
                      <a:schemeClr val="accent1">
                        <a:lumMod val="60000"/>
                        <a:lumOff val="40000"/>
                      </a:schemeClr>
                    </a:solidFill>
                  </a:tcPr>
                </a:tc>
                <a:extLst>
                  <a:ext uri="{0D108BD9-81ED-4DB2-BD59-A6C34878D82A}">
                    <a16:rowId xmlns:a16="http://schemas.microsoft.com/office/drawing/2014/main" xmlns="" val="10003"/>
                  </a:ext>
                </a:extLst>
              </a:tr>
              <a:tr h="387925">
                <a:tc>
                  <a:txBody>
                    <a:bodyPr/>
                    <a:lstStyle/>
                    <a:p>
                      <a:pPr algn="l" fontAlgn="ctr"/>
                      <a:r>
                        <a:rPr lang="en-ZA" sz="1000" b="0" i="0" u="none" strike="noStrike">
                          <a:solidFill>
                            <a:srgbClr val="000000"/>
                          </a:solidFill>
                          <a:effectLst/>
                          <a:latin typeface="Calibri"/>
                        </a:rPr>
                        <a:t>KwaZulu Natal</a:t>
                      </a:r>
                    </a:p>
                  </a:txBody>
                  <a:tcPr marL="85730" marR="9526" marT="9526" marB="0" anchor="ctr">
                    <a:solidFill>
                      <a:schemeClr val="accent1">
                        <a:lumMod val="20000"/>
                        <a:lumOff val="80000"/>
                      </a:schemeClr>
                    </a:solidFill>
                  </a:tcPr>
                </a:tc>
                <a:tc>
                  <a:txBody>
                    <a:bodyPr/>
                    <a:lstStyle/>
                    <a:p>
                      <a:pPr algn="ctr" fontAlgn="ctr"/>
                      <a:r>
                        <a:rPr lang="en-ZA" sz="1000" b="0" i="0" u="none" strike="noStrike">
                          <a:solidFill>
                            <a:srgbClr val="000000"/>
                          </a:solidFill>
                          <a:effectLst/>
                          <a:latin typeface="Arial"/>
                        </a:rPr>
                        <a:t>1 668</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41%</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0</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758</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19%</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285</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7%</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1 155</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28%</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218</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5%</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1" i="0" u="none" strike="noStrike" dirty="0">
                          <a:solidFill>
                            <a:srgbClr val="000000"/>
                          </a:solidFill>
                          <a:effectLst/>
                          <a:latin typeface="Arial"/>
                        </a:rPr>
                        <a:t>4 084</a:t>
                      </a:r>
                    </a:p>
                  </a:txBody>
                  <a:tcPr marL="9526" marR="9526" marT="9526" marB="0" anchor="ctr">
                    <a:solidFill>
                      <a:schemeClr val="accent1">
                        <a:lumMod val="60000"/>
                        <a:lumOff val="40000"/>
                      </a:schemeClr>
                    </a:solidFill>
                  </a:tcPr>
                </a:tc>
                <a:extLst>
                  <a:ext uri="{0D108BD9-81ED-4DB2-BD59-A6C34878D82A}">
                    <a16:rowId xmlns:a16="http://schemas.microsoft.com/office/drawing/2014/main" xmlns="" val="10004"/>
                  </a:ext>
                </a:extLst>
              </a:tr>
              <a:tr h="387925">
                <a:tc>
                  <a:txBody>
                    <a:bodyPr/>
                    <a:lstStyle/>
                    <a:p>
                      <a:pPr algn="l" fontAlgn="ctr"/>
                      <a:r>
                        <a:rPr lang="en-ZA" sz="1000" b="0" i="0" u="none" strike="noStrike">
                          <a:solidFill>
                            <a:srgbClr val="000000"/>
                          </a:solidFill>
                          <a:effectLst/>
                          <a:latin typeface="Calibri"/>
                        </a:rPr>
                        <a:t>Limpopo</a:t>
                      </a:r>
                    </a:p>
                  </a:txBody>
                  <a:tcPr marL="85730" marR="9526" marT="9526" marB="0" anchor="ctr">
                    <a:solidFill>
                      <a:schemeClr val="accent1">
                        <a:lumMod val="20000"/>
                        <a:lumOff val="80000"/>
                      </a:schemeClr>
                    </a:solidFill>
                  </a:tcPr>
                </a:tc>
                <a:tc>
                  <a:txBody>
                    <a:bodyPr/>
                    <a:lstStyle/>
                    <a:p>
                      <a:pPr algn="ctr" fontAlgn="ctr"/>
                      <a:r>
                        <a:rPr lang="en-ZA" sz="1000" b="0" i="0" u="none" strike="noStrike" dirty="0">
                          <a:solidFill>
                            <a:srgbClr val="000000"/>
                          </a:solidFill>
                          <a:effectLst/>
                          <a:latin typeface="Arial"/>
                        </a:rPr>
                        <a:t>3 731</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87%</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0</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37</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0</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90</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2%</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42</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389</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9%</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19</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1" i="0" u="none" strike="noStrike" dirty="0">
                          <a:solidFill>
                            <a:srgbClr val="000000"/>
                          </a:solidFill>
                          <a:effectLst/>
                          <a:latin typeface="Arial"/>
                        </a:rPr>
                        <a:t>4 308</a:t>
                      </a:r>
                    </a:p>
                  </a:txBody>
                  <a:tcPr marL="9526" marR="9526" marT="9526" marB="0" anchor="ctr">
                    <a:solidFill>
                      <a:schemeClr val="accent1">
                        <a:lumMod val="60000"/>
                        <a:lumOff val="40000"/>
                      </a:schemeClr>
                    </a:solidFill>
                  </a:tcPr>
                </a:tc>
                <a:extLst>
                  <a:ext uri="{0D108BD9-81ED-4DB2-BD59-A6C34878D82A}">
                    <a16:rowId xmlns:a16="http://schemas.microsoft.com/office/drawing/2014/main" xmlns="" val="10005"/>
                  </a:ext>
                </a:extLst>
              </a:tr>
              <a:tr h="387925">
                <a:tc>
                  <a:txBody>
                    <a:bodyPr/>
                    <a:lstStyle/>
                    <a:p>
                      <a:pPr algn="l" fontAlgn="ctr"/>
                      <a:r>
                        <a:rPr lang="en-ZA" sz="1000" b="0" i="0" u="none" strike="noStrike">
                          <a:solidFill>
                            <a:srgbClr val="000000"/>
                          </a:solidFill>
                          <a:effectLst/>
                          <a:latin typeface="Calibri"/>
                        </a:rPr>
                        <a:t>Mpumalanga</a:t>
                      </a:r>
                    </a:p>
                  </a:txBody>
                  <a:tcPr marL="85730" marR="9526" marT="9526" marB="0" anchor="ctr">
                    <a:solidFill>
                      <a:schemeClr val="accent1">
                        <a:lumMod val="20000"/>
                        <a:lumOff val="80000"/>
                      </a:schemeClr>
                    </a:solidFill>
                  </a:tcPr>
                </a:tc>
                <a:tc>
                  <a:txBody>
                    <a:bodyPr/>
                    <a:lstStyle/>
                    <a:p>
                      <a:pPr algn="ctr" fontAlgn="ctr"/>
                      <a:r>
                        <a:rPr lang="en-ZA" sz="1000" b="0" i="0" u="none" strike="noStrike">
                          <a:solidFill>
                            <a:srgbClr val="000000"/>
                          </a:solidFill>
                          <a:effectLst/>
                          <a:latin typeface="Arial"/>
                        </a:rPr>
                        <a:t>1 033</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76%</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9</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117</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9%</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53</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4%</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156</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11%</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1" i="0" u="none" strike="noStrike" dirty="0">
                          <a:solidFill>
                            <a:srgbClr val="000000"/>
                          </a:solidFill>
                          <a:effectLst/>
                          <a:latin typeface="Arial"/>
                        </a:rPr>
                        <a:t>1 368</a:t>
                      </a:r>
                    </a:p>
                  </a:txBody>
                  <a:tcPr marL="9526" marR="9526" marT="9526" marB="0" anchor="ctr">
                    <a:solidFill>
                      <a:schemeClr val="accent1">
                        <a:lumMod val="60000"/>
                        <a:lumOff val="40000"/>
                      </a:schemeClr>
                    </a:solidFill>
                  </a:tcPr>
                </a:tc>
                <a:extLst>
                  <a:ext uri="{0D108BD9-81ED-4DB2-BD59-A6C34878D82A}">
                    <a16:rowId xmlns:a16="http://schemas.microsoft.com/office/drawing/2014/main" xmlns="" val="10006"/>
                  </a:ext>
                </a:extLst>
              </a:tr>
              <a:tr h="387925">
                <a:tc>
                  <a:txBody>
                    <a:bodyPr/>
                    <a:lstStyle/>
                    <a:p>
                      <a:pPr algn="l" fontAlgn="ctr"/>
                      <a:r>
                        <a:rPr lang="en-ZA" sz="1000" b="0" i="0" u="none" strike="noStrike">
                          <a:solidFill>
                            <a:srgbClr val="000000"/>
                          </a:solidFill>
                          <a:effectLst/>
                          <a:latin typeface="Calibri"/>
                        </a:rPr>
                        <a:t>North West</a:t>
                      </a:r>
                    </a:p>
                  </a:txBody>
                  <a:tcPr marL="85730" marR="9526" marT="9526" marB="0" anchor="ctr">
                    <a:solidFill>
                      <a:schemeClr val="accent1">
                        <a:lumMod val="20000"/>
                        <a:lumOff val="80000"/>
                      </a:schemeClr>
                    </a:solidFill>
                  </a:tcPr>
                </a:tc>
                <a:tc>
                  <a:txBody>
                    <a:bodyPr/>
                    <a:lstStyle/>
                    <a:p>
                      <a:pPr algn="ctr" fontAlgn="ctr"/>
                      <a:r>
                        <a:rPr lang="en-ZA" sz="1000" b="0" i="0" u="none" strike="noStrike">
                          <a:solidFill>
                            <a:srgbClr val="000000"/>
                          </a:solidFill>
                          <a:effectLst/>
                          <a:latin typeface="Arial"/>
                        </a:rPr>
                        <a:t>218</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22%</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5</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338</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34%</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54</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5%</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369</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37%</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11</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1" i="0" u="none" strike="noStrike" dirty="0">
                          <a:solidFill>
                            <a:srgbClr val="000000"/>
                          </a:solidFill>
                          <a:effectLst/>
                          <a:latin typeface="Arial"/>
                        </a:rPr>
                        <a:t>995</a:t>
                      </a:r>
                    </a:p>
                  </a:txBody>
                  <a:tcPr marL="9526" marR="9526" marT="9526" marB="0" anchor="ctr">
                    <a:solidFill>
                      <a:schemeClr val="accent1">
                        <a:lumMod val="60000"/>
                        <a:lumOff val="40000"/>
                      </a:schemeClr>
                    </a:solidFill>
                  </a:tcPr>
                </a:tc>
                <a:extLst>
                  <a:ext uri="{0D108BD9-81ED-4DB2-BD59-A6C34878D82A}">
                    <a16:rowId xmlns:a16="http://schemas.microsoft.com/office/drawing/2014/main" xmlns="" val="10007"/>
                  </a:ext>
                </a:extLst>
              </a:tr>
              <a:tr h="387925">
                <a:tc>
                  <a:txBody>
                    <a:bodyPr/>
                    <a:lstStyle/>
                    <a:p>
                      <a:pPr algn="l" fontAlgn="ctr"/>
                      <a:r>
                        <a:rPr lang="en-ZA" sz="1000" b="0" i="0" u="none" strike="noStrike">
                          <a:solidFill>
                            <a:srgbClr val="000000"/>
                          </a:solidFill>
                          <a:effectLst/>
                          <a:latin typeface="Calibri"/>
                        </a:rPr>
                        <a:t>Northern cape</a:t>
                      </a:r>
                    </a:p>
                  </a:txBody>
                  <a:tcPr marL="85730" marR="9526" marT="9526" marB="0" anchor="ctr">
                    <a:solidFill>
                      <a:schemeClr val="accent1">
                        <a:lumMod val="20000"/>
                        <a:lumOff val="80000"/>
                      </a:schemeClr>
                    </a:solidFill>
                  </a:tcPr>
                </a:tc>
                <a:tc>
                  <a:txBody>
                    <a:bodyPr/>
                    <a:lstStyle/>
                    <a:p>
                      <a:pPr algn="ctr" fontAlgn="ctr"/>
                      <a:r>
                        <a:rPr lang="en-ZA" sz="1000" b="0" i="0" u="none" strike="noStrike">
                          <a:solidFill>
                            <a:srgbClr val="000000"/>
                          </a:solidFill>
                          <a:effectLst/>
                          <a:latin typeface="Arial"/>
                        </a:rPr>
                        <a:t>214</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22%</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52</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5%</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148</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15%</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7</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571</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58%</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1" i="0" u="none" strike="noStrike" dirty="0">
                          <a:solidFill>
                            <a:srgbClr val="000000"/>
                          </a:solidFill>
                          <a:effectLst/>
                          <a:latin typeface="Arial"/>
                        </a:rPr>
                        <a:t>992</a:t>
                      </a:r>
                    </a:p>
                  </a:txBody>
                  <a:tcPr marL="9526" marR="9526" marT="9526" marB="0" anchor="ctr">
                    <a:solidFill>
                      <a:schemeClr val="accent1">
                        <a:lumMod val="60000"/>
                        <a:lumOff val="40000"/>
                      </a:schemeClr>
                    </a:solidFill>
                  </a:tcPr>
                </a:tc>
                <a:extLst>
                  <a:ext uri="{0D108BD9-81ED-4DB2-BD59-A6C34878D82A}">
                    <a16:rowId xmlns:a16="http://schemas.microsoft.com/office/drawing/2014/main" xmlns="" val="10008"/>
                  </a:ext>
                </a:extLst>
              </a:tr>
              <a:tr h="387925">
                <a:tc>
                  <a:txBody>
                    <a:bodyPr/>
                    <a:lstStyle/>
                    <a:p>
                      <a:pPr algn="l" fontAlgn="ctr"/>
                      <a:r>
                        <a:rPr lang="en-ZA" sz="1000" b="0" i="0" u="none" strike="noStrike">
                          <a:solidFill>
                            <a:srgbClr val="000000"/>
                          </a:solidFill>
                          <a:effectLst/>
                          <a:latin typeface="Calibri"/>
                        </a:rPr>
                        <a:t>Western Cape</a:t>
                      </a:r>
                    </a:p>
                  </a:txBody>
                  <a:tcPr marL="85730" marR="9526" marT="9526" marB="0" anchor="ctr">
                    <a:solidFill>
                      <a:schemeClr val="accent1">
                        <a:lumMod val="20000"/>
                        <a:lumOff val="80000"/>
                      </a:schemeClr>
                    </a:solidFill>
                  </a:tcPr>
                </a:tc>
                <a:tc>
                  <a:txBody>
                    <a:bodyPr/>
                    <a:lstStyle/>
                    <a:p>
                      <a:pPr algn="ctr" fontAlgn="ctr"/>
                      <a:r>
                        <a:rPr lang="en-ZA" sz="1000" b="0" i="0" u="none" strike="noStrike">
                          <a:solidFill>
                            <a:srgbClr val="000000"/>
                          </a:solidFill>
                          <a:effectLst/>
                          <a:latin typeface="Arial"/>
                        </a:rPr>
                        <a:t>1 232</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78%</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4</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177</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11%</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8</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164</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1" i="0" u="none" strike="noStrike" dirty="0">
                          <a:solidFill>
                            <a:srgbClr val="000000"/>
                          </a:solidFill>
                          <a:effectLst/>
                          <a:latin typeface="Arial"/>
                        </a:rPr>
                        <a:t>1 585</a:t>
                      </a:r>
                    </a:p>
                  </a:txBody>
                  <a:tcPr marL="9526" marR="9526" marT="9526" marB="0" anchor="ctr">
                    <a:solidFill>
                      <a:schemeClr val="accent1">
                        <a:lumMod val="60000"/>
                        <a:lumOff val="40000"/>
                      </a:schemeClr>
                    </a:solidFill>
                  </a:tcPr>
                </a:tc>
                <a:extLst>
                  <a:ext uri="{0D108BD9-81ED-4DB2-BD59-A6C34878D82A}">
                    <a16:rowId xmlns:a16="http://schemas.microsoft.com/office/drawing/2014/main" xmlns="" val="10009"/>
                  </a:ext>
                </a:extLst>
              </a:tr>
              <a:tr h="387925">
                <a:tc>
                  <a:txBody>
                    <a:bodyPr/>
                    <a:lstStyle/>
                    <a:p>
                      <a:pPr algn="l" fontAlgn="ctr"/>
                      <a:r>
                        <a:rPr lang="en-ZA" sz="1000" b="0" i="0" u="none" strike="noStrike" dirty="0" smtClean="0">
                          <a:solidFill>
                            <a:srgbClr val="000000"/>
                          </a:solidFill>
                          <a:effectLst/>
                          <a:latin typeface="Calibri"/>
                        </a:rPr>
                        <a:t>Online</a:t>
                      </a:r>
                      <a:endParaRPr lang="en-ZA" sz="1000" b="0" i="0" u="none" strike="noStrike" dirty="0">
                        <a:solidFill>
                          <a:srgbClr val="000000"/>
                        </a:solidFill>
                        <a:effectLst/>
                        <a:latin typeface="Calibri"/>
                      </a:endParaRPr>
                    </a:p>
                  </a:txBody>
                  <a:tcPr marL="85730" marR="9526" marT="9526" marB="0" anchor="ctr">
                    <a:solidFill>
                      <a:schemeClr val="accent1">
                        <a:lumMod val="20000"/>
                        <a:lumOff val="80000"/>
                      </a:schemeClr>
                    </a:solidFill>
                  </a:tcPr>
                </a:tc>
                <a:tc>
                  <a:txBody>
                    <a:bodyPr/>
                    <a:lstStyle/>
                    <a:p>
                      <a:pPr algn="ctr" fontAlgn="ctr"/>
                      <a:r>
                        <a:rPr lang="en-ZA" sz="1000" b="0" i="0" u="none" strike="noStrike">
                          <a:solidFill>
                            <a:srgbClr val="000000"/>
                          </a:solidFill>
                          <a:effectLst/>
                          <a:latin typeface="Arial"/>
                        </a:rPr>
                        <a:t>0</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0</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6</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100%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0</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0</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0</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Arial"/>
                        </a:rPr>
                        <a:t> </a:t>
                      </a:r>
                    </a:p>
                  </a:txBody>
                  <a:tcPr marL="9526" marR="9526" marT="9526" marB="0" anchor="ctr">
                    <a:solidFill>
                      <a:schemeClr val="accent1">
                        <a:lumMod val="20000"/>
                        <a:lumOff val="80000"/>
                      </a:schemeClr>
                    </a:solidFill>
                  </a:tcPr>
                </a:tc>
                <a:tc>
                  <a:txBody>
                    <a:bodyPr/>
                    <a:lstStyle/>
                    <a:p>
                      <a:pPr algn="ctr" fontAlgn="ctr"/>
                      <a:r>
                        <a:rPr lang="en-ZA" sz="1000" b="0" i="0" u="none" strike="noStrike" dirty="0" smtClean="0">
                          <a:solidFill>
                            <a:srgbClr val="000000"/>
                          </a:solidFill>
                          <a:effectLst/>
                          <a:latin typeface="Arial"/>
                        </a:rPr>
                        <a:t>0%</a:t>
                      </a:r>
                      <a:endParaRPr lang="en-ZA" sz="1000" b="0" i="0" u="none" strike="noStrike" dirty="0">
                        <a:solidFill>
                          <a:srgbClr val="000000"/>
                        </a:solidFill>
                        <a:effectLst/>
                        <a:latin typeface="Arial"/>
                      </a:endParaRPr>
                    </a:p>
                  </a:txBody>
                  <a:tcPr marL="9526" marR="9526" marT="9526" marB="0" anchor="ctr">
                    <a:solidFill>
                      <a:schemeClr val="accent1">
                        <a:lumMod val="40000"/>
                        <a:lumOff val="60000"/>
                      </a:schemeClr>
                    </a:solidFill>
                  </a:tcPr>
                </a:tc>
                <a:tc>
                  <a:txBody>
                    <a:bodyPr/>
                    <a:lstStyle/>
                    <a:p>
                      <a:pPr algn="ctr" fontAlgn="ctr"/>
                      <a:r>
                        <a:rPr lang="en-ZA" sz="1000" b="1" i="0" u="none" strike="noStrike" dirty="0">
                          <a:solidFill>
                            <a:srgbClr val="000000"/>
                          </a:solidFill>
                          <a:effectLst/>
                          <a:latin typeface="Arial"/>
                        </a:rPr>
                        <a:t>6</a:t>
                      </a:r>
                    </a:p>
                  </a:txBody>
                  <a:tcPr marL="9526" marR="9526" marT="9526" marB="0" anchor="ctr">
                    <a:solidFill>
                      <a:schemeClr val="accent1">
                        <a:lumMod val="60000"/>
                        <a:lumOff val="40000"/>
                      </a:schemeClr>
                    </a:solidFill>
                  </a:tcPr>
                </a:tc>
                <a:extLst>
                  <a:ext uri="{0D108BD9-81ED-4DB2-BD59-A6C34878D82A}">
                    <a16:rowId xmlns:a16="http://schemas.microsoft.com/office/drawing/2014/main" xmlns="" val="10010"/>
                  </a:ext>
                </a:extLst>
              </a:tr>
              <a:tr h="488196">
                <a:tc>
                  <a:txBody>
                    <a:bodyPr/>
                    <a:lstStyle/>
                    <a:p>
                      <a:pPr algn="l" fontAlgn="ctr"/>
                      <a:r>
                        <a:rPr lang="en-ZA" sz="1000" b="1" i="0" u="none" strike="noStrike" dirty="0" smtClean="0">
                          <a:solidFill>
                            <a:srgbClr val="000000"/>
                          </a:solidFill>
                          <a:effectLst/>
                          <a:latin typeface="Calibri"/>
                        </a:rPr>
                        <a:t>Total</a:t>
                      </a:r>
                      <a:endParaRPr lang="en-ZA" sz="1000" b="1" i="0" u="none" strike="noStrike" dirty="0">
                        <a:solidFill>
                          <a:srgbClr val="000000"/>
                        </a:solidFill>
                        <a:effectLst/>
                        <a:latin typeface="Calibri"/>
                      </a:endParaRPr>
                    </a:p>
                  </a:txBody>
                  <a:tcPr marL="85730" marR="9526" marT="9526" marB="0" anchor="ctr">
                    <a:solidFill>
                      <a:schemeClr val="accent1">
                        <a:lumMod val="60000"/>
                        <a:lumOff val="40000"/>
                      </a:schemeClr>
                    </a:solidFill>
                  </a:tcPr>
                </a:tc>
                <a:tc>
                  <a:txBody>
                    <a:bodyPr/>
                    <a:lstStyle/>
                    <a:p>
                      <a:pPr algn="ctr" fontAlgn="ctr"/>
                      <a:r>
                        <a:rPr lang="en-ZA" sz="1000" b="1" i="0" u="none" strike="noStrike" dirty="0">
                          <a:solidFill>
                            <a:srgbClr val="000000"/>
                          </a:solidFill>
                          <a:effectLst/>
                          <a:latin typeface="Arial"/>
                        </a:rPr>
                        <a:t>11 844</a:t>
                      </a:r>
                    </a:p>
                  </a:txBody>
                  <a:tcPr marL="9526" marR="9526" marT="9526" marB="0" anchor="ctr">
                    <a:solidFill>
                      <a:schemeClr val="accent1">
                        <a:lumMod val="60000"/>
                        <a:lumOff val="40000"/>
                      </a:schemeClr>
                    </a:solidFill>
                  </a:tcPr>
                </a:tc>
                <a:tc>
                  <a:txBody>
                    <a:bodyPr/>
                    <a:lstStyle/>
                    <a:p>
                      <a:pPr algn="ctr" fontAlgn="ctr"/>
                      <a:r>
                        <a:rPr lang="en-ZA" sz="1000" b="1" i="0" u="none" strike="noStrike" dirty="0" smtClean="0">
                          <a:solidFill>
                            <a:srgbClr val="000000"/>
                          </a:solidFill>
                          <a:effectLst/>
                          <a:latin typeface="Arial"/>
                        </a:rPr>
                        <a:t>56%</a:t>
                      </a:r>
                      <a:endParaRPr lang="en-ZA" sz="1000" b="1" i="0" u="none" strike="noStrike" dirty="0">
                        <a:solidFill>
                          <a:srgbClr val="000000"/>
                        </a:solidFill>
                        <a:effectLst/>
                        <a:latin typeface="Arial"/>
                      </a:endParaRPr>
                    </a:p>
                  </a:txBody>
                  <a:tcPr marL="9526" marR="9526" marT="9526" marB="0" anchor="ctr">
                    <a:solidFill>
                      <a:schemeClr val="accent1">
                        <a:lumMod val="60000"/>
                        <a:lumOff val="40000"/>
                      </a:schemeClr>
                    </a:solidFill>
                  </a:tcPr>
                </a:tc>
                <a:tc>
                  <a:txBody>
                    <a:bodyPr/>
                    <a:lstStyle/>
                    <a:p>
                      <a:pPr algn="ctr" fontAlgn="ctr"/>
                      <a:r>
                        <a:rPr lang="en-ZA" sz="1000" b="1" i="0" u="none" strike="noStrike" dirty="0">
                          <a:solidFill>
                            <a:srgbClr val="000000"/>
                          </a:solidFill>
                          <a:effectLst/>
                          <a:latin typeface="Arial"/>
                        </a:rPr>
                        <a:t>273</a:t>
                      </a:r>
                    </a:p>
                  </a:txBody>
                  <a:tcPr marL="9526" marR="9526" marT="9526" marB="0" anchor="ctr">
                    <a:solidFill>
                      <a:schemeClr val="accent1">
                        <a:lumMod val="60000"/>
                        <a:lumOff val="40000"/>
                      </a:schemeClr>
                    </a:solidFill>
                  </a:tcPr>
                </a:tc>
                <a:tc>
                  <a:txBody>
                    <a:bodyPr/>
                    <a:lstStyle/>
                    <a:p>
                      <a:pPr algn="ctr" fontAlgn="ctr"/>
                      <a:r>
                        <a:rPr lang="en-ZA" sz="1000" b="1" i="0" u="none" strike="noStrike" dirty="0" smtClean="0">
                          <a:solidFill>
                            <a:srgbClr val="000000"/>
                          </a:solidFill>
                          <a:effectLst/>
                          <a:latin typeface="Arial"/>
                        </a:rPr>
                        <a:t>1%</a:t>
                      </a:r>
                      <a:endParaRPr lang="en-ZA" sz="1000" b="1" i="0" u="none" strike="noStrike" dirty="0">
                        <a:solidFill>
                          <a:srgbClr val="000000"/>
                        </a:solidFill>
                        <a:effectLst/>
                        <a:latin typeface="Arial"/>
                      </a:endParaRPr>
                    </a:p>
                  </a:txBody>
                  <a:tcPr marL="9526" marR="9526" marT="9526" marB="0" anchor="ctr">
                    <a:solidFill>
                      <a:schemeClr val="accent1">
                        <a:lumMod val="60000"/>
                        <a:lumOff val="40000"/>
                      </a:schemeClr>
                    </a:solidFill>
                  </a:tcPr>
                </a:tc>
                <a:tc>
                  <a:txBody>
                    <a:bodyPr/>
                    <a:lstStyle/>
                    <a:p>
                      <a:pPr algn="ctr" fontAlgn="ctr"/>
                      <a:r>
                        <a:rPr lang="en-ZA" sz="1000" b="1" i="0" u="none" strike="noStrike" dirty="0">
                          <a:solidFill>
                            <a:srgbClr val="000000"/>
                          </a:solidFill>
                          <a:effectLst/>
                          <a:latin typeface="Arial"/>
                        </a:rPr>
                        <a:t>2 349</a:t>
                      </a:r>
                    </a:p>
                  </a:txBody>
                  <a:tcPr marL="9526" marR="9526" marT="9526" marB="0" anchor="ctr">
                    <a:solidFill>
                      <a:schemeClr val="accent1">
                        <a:lumMod val="60000"/>
                        <a:lumOff val="40000"/>
                      </a:schemeClr>
                    </a:solidFill>
                  </a:tcPr>
                </a:tc>
                <a:tc>
                  <a:txBody>
                    <a:bodyPr/>
                    <a:lstStyle/>
                    <a:p>
                      <a:pPr algn="ctr" fontAlgn="ctr"/>
                      <a:r>
                        <a:rPr lang="en-ZA" sz="1000" b="1" i="0" u="none" strike="noStrike" dirty="0" smtClean="0">
                          <a:solidFill>
                            <a:srgbClr val="000000"/>
                          </a:solidFill>
                          <a:effectLst/>
                          <a:latin typeface="Arial"/>
                        </a:rPr>
                        <a:t>11%</a:t>
                      </a:r>
                      <a:endParaRPr lang="en-ZA" sz="1000" b="1" i="0" u="none" strike="noStrike" dirty="0">
                        <a:solidFill>
                          <a:srgbClr val="000000"/>
                        </a:solidFill>
                        <a:effectLst/>
                        <a:latin typeface="Arial"/>
                      </a:endParaRPr>
                    </a:p>
                  </a:txBody>
                  <a:tcPr marL="9526" marR="9526" marT="9526" marB="0" anchor="ctr">
                    <a:solidFill>
                      <a:schemeClr val="accent1">
                        <a:lumMod val="60000"/>
                        <a:lumOff val="40000"/>
                      </a:schemeClr>
                    </a:solidFill>
                  </a:tcPr>
                </a:tc>
                <a:tc>
                  <a:txBody>
                    <a:bodyPr/>
                    <a:lstStyle/>
                    <a:p>
                      <a:pPr algn="ctr" fontAlgn="ctr"/>
                      <a:r>
                        <a:rPr lang="en-ZA" sz="1000" b="1" i="0" u="none" strike="noStrike" dirty="0">
                          <a:solidFill>
                            <a:srgbClr val="000000"/>
                          </a:solidFill>
                          <a:effectLst/>
                          <a:latin typeface="Arial"/>
                        </a:rPr>
                        <a:t>934</a:t>
                      </a:r>
                    </a:p>
                  </a:txBody>
                  <a:tcPr marL="9526" marR="9526" marT="9526" marB="0" anchor="ctr">
                    <a:solidFill>
                      <a:schemeClr val="accent1">
                        <a:lumMod val="60000"/>
                        <a:lumOff val="40000"/>
                      </a:schemeClr>
                    </a:solidFill>
                  </a:tcPr>
                </a:tc>
                <a:tc>
                  <a:txBody>
                    <a:bodyPr/>
                    <a:lstStyle/>
                    <a:p>
                      <a:pPr algn="ctr" fontAlgn="ctr"/>
                      <a:r>
                        <a:rPr lang="en-ZA" sz="1000" b="1" i="0" u="none" strike="noStrike" dirty="0" smtClean="0">
                          <a:solidFill>
                            <a:srgbClr val="000000"/>
                          </a:solidFill>
                          <a:effectLst/>
                          <a:latin typeface="Arial"/>
                        </a:rPr>
                        <a:t>4%</a:t>
                      </a:r>
                      <a:endParaRPr lang="en-ZA" sz="1000" b="1" i="0" u="none" strike="noStrike" dirty="0">
                        <a:solidFill>
                          <a:srgbClr val="000000"/>
                        </a:solidFill>
                        <a:effectLst/>
                        <a:latin typeface="Arial"/>
                      </a:endParaRPr>
                    </a:p>
                  </a:txBody>
                  <a:tcPr marL="9526" marR="9526" marT="9526" marB="0" anchor="ctr">
                    <a:solidFill>
                      <a:schemeClr val="accent1">
                        <a:lumMod val="60000"/>
                        <a:lumOff val="40000"/>
                      </a:schemeClr>
                    </a:solidFill>
                  </a:tcPr>
                </a:tc>
                <a:tc>
                  <a:txBody>
                    <a:bodyPr/>
                    <a:lstStyle/>
                    <a:p>
                      <a:pPr algn="ctr" fontAlgn="ctr"/>
                      <a:r>
                        <a:rPr lang="en-ZA" sz="1000" b="1" i="0" u="none" strike="noStrike" dirty="0">
                          <a:solidFill>
                            <a:srgbClr val="000000"/>
                          </a:solidFill>
                          <a:effectLst/>
                          <a:latin typeface="Arial"/>
                        </a:rPr>
                        <a:t>4 997</a:t>
                      </a:r>
                    </a:p>
                  </a:txBody>
                  <a:tcPr marL="9526" marR="9526" marT="9526" marB="0" anchor="ctr">
                    <a:solidFill>
                      <a:schemeClr val="accent1">
                        <a:lumMod val="60000"/>
                        <a:lumOff val="40000"/>
                      </a:schemeClr>
                    </a:solidFill>
                  </a:tcPr>
                </a:tc>
                <a:tc>
                  <a:txBody>
                    <a:bodyPr/>
                    <a:lstStyle/>
                    <a:p>
                      <a:pPr algn="ctr" fontAlgn="ctr"/>
                      <a:r>
                        <a:rPr lang="en-ZA" sz="1000" b="1" i="0" u="none" strike="noStrike" dirty="0" smtClean="0">
                          <a:solidFill>
                            <a:srgbClr val="000000"/>
                          </a:solidFill>
                          <a:effectLst/>
                          <a:latin typeface="Arial"/>
                        </a:rPr>
                        <a:t>24%</a:t>
                      </a:r>
                      <a:endParaRPr lang="en-ZA" sz="1000" b="1" i="0" u="none" strike="noStrike" dirty="0">
                        <a:solidFill>
                          <a:srgbClr val="000000"/>
                        </a:solidFill>
                        <a:effectLst/>
                        <a:latin typeface="Arial"/>
                      </a:endParaRPr>
                    </a:p>
                  </a:txBody>
                  <a:tcPr marL="9526" marR="9526" marT="9526" marB="0" anchor="ctr">
                    <a:solidFill>
                      <a:schemeClr val="accent1">
                        <a:lumMod val="60000"/>
                        <a:lumOff val="40000"/>
                      </a:schemeClr>
                    </a:solidFill>
                  </a:tcPr>
                </a:tc>
                <a:tc>
                  <a:txBody>
                    <a:bodyPr/>
                    <a:lstStyle/>
                    <a:p>
                      <a:pPr algn="ctr" fontAlgn="ctr"/>
                      <a:r>
                        <a:rPr lang="en-ZA" sz="1000" b="1" i="0" u="none" strike="noStrike" dirty="0">
                          <a:solidFill>
                            <a:srgbClr val="000000"/>
                          </a:solidFill>
                          <a:effectLst/>
                          <a:latin typeface="Arial"/>
                        </a:rPr>
                        <a:t>271</a:t>
                      </a:r>
                    </a:p>
                  </a:txBody>
                  <a:tcPr marL="9526" marR="9526" marT="9526" marB="0" anchor="ctr">
                    <a:solidFill>
                      <a:schemeClr val="accent1">
                        <a:lumMod val="60000"/>
                        <a:lumOff val="40000"/>
                      </a:schemeClr>
                    </a:solidFill>
                  </a:tcPr>
                </a:tc>
                <a:tc>
                  <a:txBody>
                    <a:bodyPr/>
                    <a:lstStyle/>
                    <a:p>
                      <a:pPr algn="ctr" fontAlgn="ctr"/>
                      <a:r>
                        <a:rPr lang="en-ZA" sz="1000" b="1" i="0" u="none" strike="noStrike" dirty="0" smtClean="0">
                          <a:solidFill>
                            <a:srgbClr val="000000"/>
                          </a:solidFill>
                          <a:effectLst/>
                          <a:latin typeface="Arial"/>
                        </a:rPr>
                        <a:t>1%</a:t>
                      </a:r>
                      <a:endParaRPr lang="en-ZA" sz="1000" b="1" i="0" u="none" strike="noStrike" dirty="0">
                        <a:solidFill>
                          <a:srgbClr val="000000"/>
                        </a:solidFill>
                        <a:effectLst/>
                        <a:latin typeface="Arial"/>
                      </a:endParaRPr>
                    </a:p>
                  </a:txBody>
                  <a:tcPr marL="9526" marR="9526" marT="9526" marB="0" anchor="ctr">
                    <a:solidFill>
                      <a:schemeClr val="accent1">
                        <a:lumMod val="60000"/>
                        <a:lumOff val="40000"/>
                      </a:schemeClr>
                    </a:solidFill>
                  </a:tcPr>
                </a:tc>
                <a:tc>
                  <a:txBody>
                    <a:bodyPr/>
                    <a:lstStyle/>
                    <a:p>
                      <a:pPr algn="ctr" fontAlgn="ctr"/>
                      <a:r>
                        <a:rPr lang="en-ZA" sz="1000" b="1" i="0" u="none" strike="noStrike" dirty="0">
                          <a:solidFill>
                            <a:srgbClr val="000000"/>
                          </a:solidFill>
                          <a:effectLst/>
                          <a:latin typeface="Arial"/>
                        </a:rPr>
                        <a:t>389</a:t>
                      </a:r>
                    </a:p>
                  </a:txBody>
                  <a:tcPr marL="9526" marR="9526" marT="9526" marB="0" anchor="ctr">
                    <a:solidFill>
                      <a:schemeClr val="accent1">
                        <a:lumMod val="60000"/>
                        <a:lumOff val="40000"/>
                      </a:schemeClr>
                    </a:solidFill>
                  </a:tcPr>
                </a:tc>
                <a:tc>
                  <a:txBody>
                    <a:bodyPr/>
                    <a:lstStyle/>
                    <a:p>
                      <a:pPr algn="ctr" fontAlgn="ctr"/>
                      <a:r>
                        <a:rPr lang="en-ZA" sz="1000" b="1" i="0" u="none" strike="noStrike" dirty="0" smtClean="0">
                          <a:solidFill>
                            <a:srgbClr val="000000"/>
                          </a:solidFill>
                          <a:effectLst/>
                          <a:latin typeface="Arial"/>
                        </a:rPr>
                        <a:t>2%</a:t>
                      </a:r>
                      <a:endParaRPr lang="en-ZA" sz="1000" b="1" i="0" u="none" strike="noStrike" dirty="0">
                        <a:solidFill>
                          <a:srgbClr val="000000"/>
                        </a:solidFill>
                        <a:effectLst/>
                        <a:latin typeface="Arial"/>
                      </a:endParaRPr>
                    </a:p>
                  </a:txBody>
                  <a:tcPr marL="9526" marR="9526" marT="9526" marB="0" anchor="ctr">
                    <a:solidFill>
                      <a:schemeClr val="accent1">
                        <a:lumMod val="60000"/>
                        <a:lumOff val="40000"/>
                      </a:schemeClr>
                    </a:solidFill>
                  </a:tcPr>
                </a:tc>
                <a:tc>
                  <a:txBody>
                    <a:bodyPr/>
                    <a:lstStyle/>
                    <a:p>
                      <a:pPr algn="ctr" fontAlgn="ctr"/>
                      <a:r>
                        <a:rPr lang="en-ZA" sz="1000" b="1" i="0" u="none" strike="noStrike" dirty="0">
                          <a:solidFill>
                            <a:srgbClr val="000000"/>
                          </a:solidFill>
                          <a:effectLst/>
                          <a:latin typeface="Arial"/>
                        </a:rPr>
                        <a:t>19</a:t>
                      </a:r>
                    </a:p>
                  </a:txBody>
                  <a:tcPr marL="9526" marR="9526" marT="9526" marB="0" anchor="ctr">
                    <a:solidFill>
                      <a:schemeClr val="accent1">
                        <a:lumMod val="60000"/>
                        <a:lumOff val="40000"/>
                      </a:schemeClr>
                    </a:solidFill>
                  </a:tcPr>
                </a:tc>
                <a:tc>
                  <a:txBody>
                    <a:bodyPr/>
                    <a:lstStyle/>
                    <a:p>
                      <a:pPr algn="ctr" fontAlgn="ctr"/>
                      <a:r>
                        <a:rPr lang="en-ZA" sz="1000" b="1" i="0" u="none" strike="noStrike" dirty="0" smtClean="0">
                          <a:solidFill>
                            <a:srgbClr val="000000"/>
                          </a:solidFill>
                          <a:effectLst/>
                          <a:latin typeface="Arial"/>
                        </a:rPr>
                        <a:t>0%</a:t>
                      </a:r>
                      <a:endParaRPr lang="en-ZA" sz="1000" b="1" i="0" u="none" strike="noStrike" dirty="0">
                        <a:solidFill>
                          <a:srgbClr val="000000"/>
                        </a:solidFill>
                        <a:effectLst/>
                        <a:latin typeface="Arial"/>
                      </a:endParaRPr>
                    </a:p>
                  </a:txBody>
                  <a:tcPr marL="9526" marR="9526" marT="9526" marB="0" anchor="ctr">
                    <a:solidFill>
                      <a:schemeClr val="accent1">
                        <a:lumMod val="60000"/>
                        <a:lumOff val="40000"/>
                      </a:schemeClr>
                    </a:solidFill>
                  </a:tcPr>
                </a:tc>
                <a:tc>
                  <a:txBody>
                    <a:bodyPr/>
                    <a:lstStyle/>
                    <a:p>
                      <a:pPr algn="ctr" fontAlgn="ctr"/>
                      <a:r>
                        <a:rPr lang="en-ZA" sz="1000" b="1" i="0" u="none" strike="noStrike" dirty="0">
                          <a:solidFill>
                            <a:srgbClr val="000000"/>
                          </a:solidFill>
                          <a:effectLst/>
                          <a:latin typeface="Arial"/>
                        </a:rPr>
                        <a:t>21 076</a:t>
                      </a:r>
                    </a:p>
                  </a:txBody>
                  <a:tcPr marL="9526" marR="9526" marT="9526" marB="0" anchor="ctr">
                    <a:solidFill>
                      <a:schemeClr val="accent1">
                        <a:lumMod val="60000"/>
                        <a:lumOff val="40000"/>
                      </a:schemeClr>
                    </a:solidFill>
                  </a:tcP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p:txBody>
          <a:bodyPr/>
          <a:lstStyle/>
          <a:p>
            <a:pPr>
              <a:defRPr/>
            </a:pPr>
            <a:fld id="{416AF1B2-E7A4-446A-84DC-90AA83BA6A19}" type="slidenum">
              <a:rPr lang="en-US" smtClean="0"/>
              <a:pPr>
                <a:defRPr/>
              </a:pPr>
              <a:t>84</a:t>
            </a:fld>
            <a:endParaRPr lang="en-US" dirty="0"/>
          </a:p>
        </p:txBody>
      </p:sp>
    </p:spTree>
    <p:extLst>
      <p:ext uri="{BB962C8B-B14F-4D97-AF65-F5344CB8AC3E}">
        <p14:creationId xmlns:p14="http://schemas.microsoft.com/office/powerpoint/2010/main" xmlns="" val="2981195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ZA" altLang="en-US" sz="2400" b="1" dirty="0" smtClean="0"/>
              <a:t>PLACEMENT BY ECONOMIC SECTOR</a:t>
            </a:r>
          </a:p>
        </p:txBody>
      </p:sp>
      <p:sp>
        <p:nvSpPr>
          <p:cNvPr id="52227" name="Content Placeholder 3"/>
          <p:cNvSpPr>
            <a:spLocks noGrp="1"/>
          </p:cNvSpPr>
          <p:nvPr>
            <p:ph sz="half" idx="2"/>
          </p:nvPr>
        </p:nvSpPr>
        <p:spPr>
          <a:xfrm>
            <a:off x="5220072" y="1412776"/>
            <a:ext cx="3600400" cy="5029299"/>
          </a:xfrm>
        </p:spPr>
        <p:txBody>
          <a:bodyPr/>
          <a:lstStyle/>
          <a:p>
            <a:pPr>
              <a:defRPr/>
            </a:pPr>
            <a:r>
              <a:rPr lang="en-ZA" sz="1600" dirty="0" smtClean="0"/>
              <a:t>Most of the placement by economic sector are from Agriculture (1220) followed by Safety and Security (965), Construction (554), Services (392) and Manufacturing (360) </a:t>
            </a:r>
            <a:r>
              <a:rPr lang="en-ZA" sz="1600" dirty="0" err="1" smtClean="0"/>
              <a:t>e.t.c</a:t>
            </a:r>
            <a:endParaRPr lang="en-ZA" sz="1600" dirty="0" smtClean="0"/>
          </a:p>
          <a:p>
            <a:pPr marL="0" indent="0">
              <a:buFont typeface="Arial" pitchFamily="34" charset="0"/>
              <a:buNone/>
              <a:defRPr/>
            </a:pPr>
            <a:endParaRPr lang="en-ZA" sz="1600" b="1" dirty="0"/>
          </a:p>
          <a:p>
            <a:pPr marL="0" indent="0">
              <a:buFont typeface="Arial" pitchFamily="34" charset="0"/>
              <a:buNone/>
              <a:defRPr/>
            </a:pPr>
            <a:r>
              <a:rPr lang="en-ZA" sz="1600" b="1" dirty="0"/>
              <a:t>Challenges include the following </a:t>
            </a:r>
            <a:r>
              <a:rPr lang="en-ZA" sz="1600" dirty="0"/>
              <a:t>:</a:t>
            </a:r>
          </a:p>
          <a:p>
            <a:pPr>
              <a:defRPr/>
            </a:pPr>
            <a:r>
              <a:rPr lang="en-ZA" sz="1600" dirty="0"/>
              <a:t>Skills mismatch</a:t>
            </a:r>
            <a:r>
              <a:rPr lang="en-ZA" sz="1600" dirty="0" smtClean="0"/>
              <a:t>.</a:t>
            </a:r>
          </a:p>
          <a:p>
            <a:pPr>
              <a:defRPr/>
            </a:pPr>
            <a:r>
              <a:rPr lang="en-ZA" sz="1600" dirty="0" smtClean="0"/>
              <a:t>Number of work </a:t>
            </a:r>
            <a:r>
              <a:rPr lang="en-ZA" sz="1600" dirty="0"/>
              <a:t>seekers lack required experience.</a:t>
            </a:r>
          </a:p>
          <a:p>
            <a:pPr marL="0" indent="0">
              <a:buFont typeface="Arial" pitchFamily="34" charset="0"/>
              <a:buNone/>
              <a:defRPr/>
            </a:pPr>
            <a:r>
              <a:rPr lang="en-US" sz="1600" b="1" dirty="0"/>
              <a:t>Interventions :</a:t>
            </a:r>
          </a:p>
          <a:p>
            <a:pPr>
              <a:defRPr/>
            </a:pPr>
            <a:r>
              <a:rPr lang="en-ZA" sz="1600" dirty="0" smtClean="0"/>
              <a:t>Profiling of work seekers on ESSA database</a:t>
            </a:r>
          </a:p>
          <a:p>
            <a:pPr>
              <a:defRPr/>
            </a:pPr>
            <a:r>
              <a:rPr lang="en-ZA" sz="1600" dirty="0" smtClean="0"/>
              <a:t>Establishment of </a:t>
            </a:r>
            <a:r>
              <a:rPr lang="en-ZA" sz="1600" dirty="0"/>
              <a:t>employment schemes for the low </a:t>
            </a:r>
            <a:r>
              <a:rPr lang="en-ZA" sz="1600" dirty="0" smtClean="0"/>
              <a:t>skills </a:t>
            </a:r>
            <a:r>
              <a:rPr lang="en-ZA" sz="1600" dirty="0"/>
              <a:t>work seekers</a:t>
            </a:r>
          </a:p>
          <a:p>
            <a:pPr>
              <a:defRPr/>
            </a:pPr>
            <a:r>
              <a:rPr lang="en-ZA" sz="1600" dirty="0" smtClean="0"/>
              <a:t>Provisioning </a:t>
            </a:r>
            <a:r>
              <a:rPr lang="en-ZA" sz="1600" dirty="0"/>
              <a:t>of funding from UIF &amp; CF </a:t>
            </a:r>
            <a:r>
              <a:rPr lang="en-ZA" sz="1600" dirty="0" smtClean="0"/>
              <a:t>for the </a:t>
            </a:r>
            <a:r>
              <a:rPr lang="en-ZA" sz="1600" dirty="0"/>
              <a:t>implementation </a:t>
            </a:r>
            <a:r>
              <a:rPr lang="en-ZA" sz="1600" dirty="0" smtClean="0"/>
              <a:t>of employment </a:t>
            </a:r>
            <a:r>
              <a:rPr lang="en-ZA" sz="1600" dirty="0"/>
              <a:t>schemes </a:t>
            </a:r>
            <a:endParaRPr lang="en-ZA" sz="1600" b="1" i="1" dirty="0"/>
          </a:p>
          <a:p>
            <a:pPr>
              <a:defRPr/>
            </a:pPr>
            <a:endParaRPr lang="en-ZA" altLang="en-US" dirty="0" smtClean="0"/>
          </a:p>
        </p:txBody>
      </p:sp>
      <p:graphicFrame>
        <p:nvGraphicFramePr>
          <p:cNvPr id="7" name="Content Placeholder 6"/>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7"/>
          <p:cNvGraphicFramePr>
            <a:graphicFrameLocks/>
          </p:cNvGraphicFramePr>
          <p:nvPr>
            <p:extLst>
              <p:ext uri="{D42A27DB-BD31-4B8C-83A1-F6EECF244321}">
                <p14:modId xmlns:p14="http://schemas.microsoft.com/office/powerpoint/2010/main" xmlns="" val="2619366815"/>
              </p:ext>
            </p:extLst>
          </p:nvPr>
        </p:nvGraphicFramePr>
        <p:xfrm>
          <a:off x="302320" y="1340768"/>
          <a:ext cx="4866952"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B57A7A15-FAE7-49E2-908D-FB5D78A7FA53}" type="slidenum">
              <a:rPr lang="en-US" smtClean="0"/>
              <a:pPr>
                <a:defRPr/>
              </a:pPr>
              <a:t>85</a:t>
            </a:fld>
            <a:endParaRPr lang="en-US" dirty="0"/>
          </a:p>
        </p:txBody>
      </p:sp>
    </p:spTree>
    <p:extLst>
      <p:ext uri="{BB962C8B-B14F-4D97-AF65-F5344CB8AC3E}">
        <p14:creationId xmlns:p14="http://schemas.microsoft.com/office/powerpoint/2010/main" xmlns="" val="34260997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11560" y="116632"/>
            <a:ext cx="8229600" cy="1143000"/>
          </a:xfrm>
        </p:spPr>
        <p:txBody>
          <a:bodyPr/>
          <a:lstStyle/>
          <a:p>
            <a:r>
              <a:rPr lang="en-ZA" altLang="en-US" sz="2400" b="1" dirty="0" smtClean="0"/>
              <a:t>PLACEMENT BY ECONOMIC SECTOR AND PROVINCE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299145436"/>
              </p:ext>
            </p:extLst>
          </p:nvPr>
        </p:nvGraphicFramePr>
        <p:xfrm>
          <a:off x="214680" y="1180530"/>
          <a:ext cx="8677799" cy="5416821"/>
        </p:xfrm>
        <a:graphic>
          <a:graphicData uri="http://schemas.openxmlformats.org/drawingml/2006/table">
            <a:tbl>
              <a:tblPr firstRow="1" bandRow="1">
                <a:tableStyleId>{5C22544A-7EE6-4342-B048-85BDC9FD1C3A}</a:tableStyleId>
              </a:tblPr>
              <a:tblGrid>
                <a:gridCol w="684912">
                  <a:extLst>
                    <a:ext uri="{9D8B030D-6E8A-4147-A177-3AD203B41FA5}">
                      <a16:colId xmlns:a16="http://schemas.microsoft.com/office/drawing/2014/main" xmlns="" val="20000"/>
                    </a:ext>
                  </a:extLst>
                </a:gridCol>
                <a:gridCol w="289850">
                  <a:extLst>
                    <a:ext uri="{9D8B030D-6E8A-4147-A177-3AD203B41FA5}">
                      <a16:colId xmlns:a16="http://schemas.microsoft.com/office/drawing/2014/main" xmlns="" val="20001"/>
                    </a:ext>
                  </a:extLst>
                </a:gridCol>
                <a:gridCol w="219238">
                  <a:extLst>
                    <a:ext uri="{9D8B030D-6E8A-4147-A177-3AD203B41FA5}">
                      <a16:colId xmlns:a16="http://schemas.microsoft.com/office/drawing/2014/main" xmlns="" val="20002"/>
                    </a:ext>
                  </a:extLst>
                </a:gridCol>
                <a:gridCol w="275646">
                  <a:extLst>
                    <a:ext uri="{9D8B030D-6E8A-4147-A177-3AD203B41FA5}">
                      <a16:colId xmlns:a16="http://schemas.microsoft.com/office/drawing/2014/main" xmlns="" val="20003"/>
                    </a:ext>
                  </a:extLst>
                </a:gridCol>
                <a:gridCol w="254973">
                  <a:extLst>
                    <a:ext uri="{9D8B030D-6E8A-4147-A177-3AD203B41FA5}">
                      <a16:colId xmlns:a16="http://schemas.microsoft.com/office/drawing/2014/main" xmlns="" val="20004"/>
                    </a:ext>
                  </a:extLst>
                </a:gridCol>
                <a:gridCol w="310103">
                  <a:extLst>
                    <a:ext uri="{9D8B030D-6E8A-4147-A177-3AD203B41FA5}">
                      <a16:colId xmlns:a16="http://schemas.microsoft.com/office/drawing/2014/main" xmlns="" val="20005"/>
                    </a:ext>
                  </a:extLst>
                </a:gridCol>
                <a:gridCol w="330776">
                  <a:extLst>
                    <a:ext uri="{9D8B030D-6E8A-4147-A177-3AD203B41FA5}">
                      <a16:colId xmlns:a16="http://schemas.microsoft.com/office/drawing/2014/main" xmlns="" val="20006"/>
                    </a:ext>
                  </a:extLst>
                </a:gridCol>
                <a:gridCol w="335638">
                  <a:extLst>
                    <a:ext uri="{9D8B030D-6E8A-4147-A177-3AD203B41FA5}">
                      <a16:colId xmlns:a16="http://schemas.microsoft.com/office/drawing/2014/main" xmlns="" val="20007"/>
                    </a:ext>
                  </a:extLst>
                </a:gridCol>
                <a:gridCol w="305240">
                  <a:extLst>
                    <a:ext uri="{9D8B030D-6E8A-4147-A177-3AD203B41FA5}">
                      <a16:colId xmlns:a16="http://schemas.microsoft.com/office/drawing/2014/main" xmlns="" val="20008"/>
                    </a:ext>
                  </a:extLst>
                </a:gridCol>
                <a:gridCol w="310103">
                  <a:extLst>
                    <a:ext uri="{9D8B030D-6E8A-4147-A177-3AD203B41FA5}">
                      <a16:colId xmlns:a16="http://schemas.microsoft.com/office/drawing/2014/main" xmlns="" val="20009"/>
                    </a:ext>
                  </a:extLst>
                </a:gridCol>
                <a:gridCol w="310104">
                  <a:extLst>
                    <a:ext uri="{9D8B030D-6E8A-4147-A177-3AD203B41FA5}">
                      <a16:colId xmlns:a16="http://schemas.microsoft.com/office/drawing/2014/main" xmlns="" val="20010"/>
                    </a:ext>
                  </a:extLst>
                </a:gridCol>
                <a:gridCol w="344557">
                  <a:extLst>
                    <a:ext uri="{9D8B030D-6E8A-4147-A177-3AD203B41FA5}">
                      <a16:colId xmlns:a16="http://schemas.microsoft.com/office/drawing/2014/main" xmlns="" val="20011"/>
                    </a:ext>
                  </a:extLst>
                </a:gridCol>
                <a:gridCol w="323884">
                  <a:extLst>
                    <a:ext uri="{9D8B030D-6E8A-4147-A177-3AD203B41FA5}">
                      <a16:colId xmlns:a16="http://schemas.microsoft.com/office/drawing/2014/main" xmlns="" val="20012"/>
                    </a:ext>
                  </a:extLst>
                </a:gridCol>
                <a:gridCol w="323886">
                  <a:extLst>
                    <a:ext uri="{9D8B030D-6E8A-4147-A177-3AD203B41FA5}">
                      <a16:colId xmlns:a16="http://schemas.microsoft.com/office/drawing/2014/main" xmlns="" val="20013"/>
                    </a:ext>
                  </a:extLst>
                </a:gridCol>
                <a:gridCol w="351448">
                  <a:extLst>
                    <a:ext uri="{9D8B030D-6E8A-4147-A177-3AD203B41FA5}">
                      <a16:colId xmlns:a16="http://schemas.microsoft.com/office/drawing/2014/main" xmlns="" val="20014"/>
                    </a:ext>
                  </a:extLst>
                </a:gridCol>
                <a:gridCol w="344557">
                  <a:extLst>
                    <a:ext uri="{9D8B030D-6E8A-4147-A177-3AD203B41FA5}">
                      <a16:colId xmlns:a16="http://schemas.microsoft.com/office/drawing/2014/main" xmlns="" val="20015"/>
                    </a:ext>
                  </a:extLst>
                </a:gridCol>
                <a:gridCol w="358339">
                  <a:extLst>
                    <a:ext uri="{9D8B030D-6E8A-4147-A177-3AD203B41FA5}">
                      <a16:colId xmlns:a16="http://schemas.microsoft.com/office/drawing/2014/main" xmlns="" val="20016"/>
                    </a:ext>
                  </a:extLst>
                </a:gridCol>
                <a:gridCol w="447926">
                  <a:extLst>
                    <a:ext uri="{9D8B030D-6E8A-4147-A177-3AD203B41FA5}">
                      <a16:colId xmlns:a16="http://schemas.microsoft.com/office/drawing/2014/main" xmlns="" val="20017"/>
                    </a:ext>
                  </a:extLst>
                </a:gridCol>
                <a:gridCol w="399688">
                  <a:extLst>
                    <a:ext uri="{9D8B030D-6E8A-4147-A177-3AD203B41FA5}">
                      <a16:colId xmlns:a16="http://schemas.microsoft.com/office/drawing/2014/main" xmlns="" val="20018"/>
                    </a:ext>
                  </a:extLst>
                </a:gridCol>
                <a:gridCol w="434142">
                  <a:extLst>
                    <a:ext uri="{9D8B030D-6E8A-4147-A177-3AD203B41FA5}">
                      <a16:colId xmlns:a16="http://schemas.microsoft.com/office/drawing/2014/main" xmlns="" val="20019"/>
                    </a:ext>
                  </a:extLst>
                </a:gridCol>
                <a:gridCol w="354638">
                  <a:extLst>
                    <a:ext uri="{9D8B030D-6E8A-4147-A177-3AD203B41FA5}">
                      <a16:colId xmlns:a16="http://schemas.microsoft.com/office/drawing/2014/main" xmlns="" val="20020"/>
                    </a:ext>
                  </a:extLst>
                </a:gridCol>
                <a:gridCol w="432048">
                  <a:extLst>
                    <a:ext uri="{9D8B030D-6E8A-4147-A177-3AD203B41FA5}">
                      <a16:colId xmlns:a16="http://schemas.microsoft.com/office/drawing/2014/main" xmlns="" val="20021"/>
                    </a:ext>
                  </a:extLst>
                </a:gridCol>
                <a:gridCol w="432048">
                  <a:extLst>
                    <a:ext uri="{9D8B030D-6E8A-4147-A177-3AD203B41FA5}">
                      <a16:colId xmlns:a16="http://schemas.microsoft.com/office/drawing/2014/main" xmlns="" val="20022"/>
                    </a:ext>
                  </a:extLst>
                </a:gridCol>
                <a:gridCol w="504055">
                  <a:extLst>
                    <a:ext uri="{9D8B030D-6E8A-4147-A177-3AD203B41FA5}">
                      <a16:colId xmlns:a16="http://schemas.microsoft.com/office/drawing/2014/main" xmlns="" val="20023"/>
                    </a:ext>
                  </a:extLst>
                </a:gridCol>
              </a:tblGrid>
              <a:tr h="1252668">
                <a:tc>
                  <a:txBody>
                    <a:bodyPr/>
                    <a:lstStyle/>
                    <a:p>
                      <a:pPr algn="l" fontAlgn="b"/>
                      <a:r>
                        <a:rPr lang="en-ZA" sz="1100" b="0" i="0" u="none" strike="noStrike" dirty="0">
                          <a:solidFill>
                            <a:srgbClr val="000000"/>
                          </a:solidFill>
                          <a:effectLst/>
                          <a:latin typeface="Calibri"/>
                        </a:rPr>
                        <a:t> </a:t>
                      </a:r>
                    </a:p>
                  </a:txBody>
                  <a:tcPr marL="9525" marR="9525" marT="9525" marB="0" vert="vert27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Financial accounting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Banking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Chemical</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a:rPr>
                        <a:t>Clothing &amp; Textile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Construction</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Education</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Energy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Food &amp; beverage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Forestry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Health &amp; welfare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Information technology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Insurance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a:rPr>
                        <a:t>Local Government</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Media &amp; Printing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Mining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Manufacturing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Safety &amp; Security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Agriculture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Public service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Transport</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Services</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Unspecified</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Total</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80481">
                <a:tc>
                  <a:txBody>
                    <a:bodyPr/>
                    <a:lstStyle/>
                    <a:p>
                      <a:pPr algn="ctr" fontAlgn="ctr"/>
                      <a:r>
                        <a:rPr lang="en-ZA" sz="1050" b="1" i="0" u="none" strike="noStrike" dirty="0">
                          <a:solidFill>
                            <a:srgbClr val="000000"/>
                          </a:solidFill>
                          <a:effectLst/>
                          <a:latin typeface="Calibri"/>
                        </a:rPr>
                        <a:t>Eastern Cape</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71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22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34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22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122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24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2 151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a:rPr>
                        <a:t>2 477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r h="722582">
                <a:tc>
                  <a:txBody>
                    <a:bodyPr/>
                    <a:lstStyle/>
                    <a:p>
                      <a:pPr algn="ctr" fontAlgn="ctr"/>
                      <a:r>
                        <a:rPr lang="en-ZA" sz="1050" b="1" i="0" u="none" strike="noStrike" dirty="0">
                          <a:solidFill>
                            <a:srgbClr val="000000"/>
                          </a:solidFill>
                          <a:effectLst/>
                          <a:latin typeface="Calibri"/>
                        </a:rPr>
                        <a:t>Free State</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15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126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58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32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2 277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a:rPr>
                        <a:t>2 529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2"/>
                  </a:ext>
                </a:extLst>
              </a:tr>
              <a:tr h="703560">
                <a:tc>
                  <a:txBody>
                    <a:bodyPr/>
                    <a:lstStyle/>
                    <a:p>
                      <a:pPr algn="ctr" fontAlgn="ctr"/>
                      <a:r>
                        <a:rPr lang="en-ZA" sz="1050" b="1" i="0" u="none" strike="noStrike" dirty="0">
                          <a:solidFill>
                            <a:srgbClr val="000000"/>
                          </a:solidFill>
                          <a:effectLst/>
                          <a:latin typeface="Calibri"/>
                        </a:rPr>
                        <a:t>Gauteng</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19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25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103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18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61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117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18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27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67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99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64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53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46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2 007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a:rPr>
                        <a:t>2 732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3"/>
                  </a:ext>
                </a:extLst>
              </a:tr>
              <a:tr h="1045173">
                <a:tc>
                  <a:txBody>
                    <a:bodyPr/>
                    <a:lstStyle/>
                    <a:p>
                      <a:pPr algn="ctr" fontAlgn="ctr"/>
                      <a:r>
                        <a:rPr lang="en-ZA" sz="1050" b="1" i="0" u="none" strike="noStrike" dirty="0" err="1">
                          <a:solidFill>
                            <a:srgbClr val="000000"/>
                          </a:solidFill>
                          <a:effectLst/>
                          <a:latin typeface="Calibri"/>
                        </a:rPr>
                        <a:t>KwaZulu</a:t>
                      </a:r>
                      <a:r>
                        <a:rPr lang="en-ZA" sz="1050" b="1" i="0" u="none" strike="noStrike" dirty="0">
                          <a:solidFill>
                            <a:srgbClr val="000000"/>
                          </a:solidFill>
                          <a:effectLst/>
                          <a:latin typeface="Calibri"/>
                        </a:rPr>
                        <a:t> Natal</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70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24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42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61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164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3 704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a:rPr>
                        <a:t>4 084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4"/>
                  </a:ext>
                </a:extLst>
              </a:tr>
              <a:tr h="712357">
                <a:tc>
                  <a:txBody>
                    <a:bodyPr/>
                    <a:lstStyle/>
                    <a:p>
                      <a:pPr algn="ctr" fontAlgn="ctr"/>
                      <a:r>
                        <a:rPr lang="en-ZA" sz="1050" b="1" i="0" u="none" strike="noStrike">
                          <a:solidFill>
                            <a:srgbClr val="000000"/>
                          </a:solidFill>
                          <a:effectLst/>
                          <a:latin typeface="Calibri"/>
                        </a:rPr>
                        <a:t>Limpopo</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76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67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a:rPr>
                        <a:t>57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680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53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050" b="1" i="0" u="none" strike="noStrike" dirty="0">
                          <a:solidFill>
                            <a:srgbClr val="000000"/>
                          </a:solidFill>
                          <a:effectLst/>
                          <a:latin typeface="Arial"/>
                        </a:rPr>
                        <a:t>3 356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a:rPr>
                        <a:t>4 308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86</a:t>
            </a:fld>
            <a:endParaRPr lang="en-US" dirty="0"/>
          </a:p>
        </p:txBody>
      </p:sp>
    </p:spTree>
    <p:extLst>
      <p:ext uri="{BB962C8B-B14F-4D97-AF65-F5344CB8AC3E}">
        <p14:creationId xmlns:p14="http://schemas.microsoft.com/office/powerpoint/2010/main" xmlns="" val="22901307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11560" y="116632"/>
            <a:ext cx="8229600" cy="1143000"/>
          </a:xfrm>
        </p:spPr>
        <p:txBody>
          <a:bodyPr/>
          <a:lstStyle/>
          <a:p>
            <a:r>
              <a:rPr lang="en-ZA" altLang="en-US" sz="2400" b="1" dirty="0" smtClean="0"/>
              <a:t>PLACEMENT BY ECONOMIC SECTOR AND PROVINCE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997744392"/>
              </p:ext>
            </p:extLst>
          </p:nvPr>
        </p:nvGraphicFramePr>
        <p:xfrm>
          <a:off x="179512" y="1180530"/>
          <a:ext cx="8784975" cy="5359622"/>
        </p:xfrm>
        <a:graphic>
          <a:graphicData uri="http://schemas.openxmlformats.org/drawingml/2006/table">
            <a:tbl>
              <a:tblPr firstRow="1" bandRow="1">
                <a:tableStyleId>{5C22544A-7EE6-4342-B048-85BDC9FD1C3A}</a:tableStyleId>
              </a:tblPr>
              <a:tblGrid>
                <a:gridCol w="693371">
                  <a:extLst>
                    <a:ext uri="{9D8B030D-6E8A-4147-A177-3AD203B41FA5}">
                      <a16:colId xmlns:a16="http://schemas.microsoft.com/office/drawing/2014/main" xmlns="" val="20000"/>
                    </a:ext>
                  </a:extLst>
                </a:gridCol>
                <a:gridCol w="293430">
                  <a:extLst>
                    <a:ext uri="{9D8B030D-6E8A-4147-A177-3AD203B41FA5}">
                      <a16:colId xmlns:a16="http://schemas.microsoft.com/office/drawing/2014/main" xmlns="" val="20001"/>
                    </a:ext>
                  </a:extLst>
                </a:gridCol>
                <a:gridCol w="221945">
                  <a:extLst>
                    <a:ext uri="{9D8B030D-6E8A-4147-A177-3AD203B41FA5}">
                      <a16:colId xmlns:a16="http://schemas.microsoft.com/office/drawing/2014/main" xmlns="" val="20002"/>
                    </a:ext>
                  </a:extLst>
                </a:gridCol>
                <a:gridCol w="279050">
                  <a:extLst>
                    <a:ext uri="{9D8B030D-6E8A-4147-A177-3AD203B41FA5}">
                      <a16:colId xmlns:a16="http://schemas.microsoft.com/office/drawing/2014/main" xmlns="" val="20003"/>
                    </a:ext>
                  </a:extLst>
                </a:gridCol>
                <a:gridCol w="258122">
                  <a:extLst>
                    <a:ext uri="{9D8B030D-6E8A-4147-A177-3AD203B41FA5}">
                      <a16:colId xmlns:a16="http://schemas.microsoft.com/office/drawing/2014/main" xmlns="" val="20004"/>
                    </a:ext>
                  </a:extLst>
                </a:gridCol>
                <a:gridCol w="313933">
                  <a:extLst>
                    <a:ext uri="{9D8B030D-6E8A-4147-A177-3AD203B41FA5}">
                      <a16:colId xmlns:a16="http://schemas.microsoft.com/office/drawing/2014/main" xmlns="" val="20005"/>
                    </a:ext>
                  </a:extLst>
                </a:gridCol>
                <a:gridCol w="334862">
                  <a:extLst>
                    <a:ext uri="{9D8B030D-6E8A-4147-A177-3AD203B41FA5}">
                      <a16:colId xmlns:a16="http://schemas.microsoft.com/office/drawing/2014/main" xmlns="" val="20006"/>
                    </a:ext>
                  </a:extLst>
                </a:gridCol>
                <a:gridCol w="339783">
                  <a:extLst>
                    <a:ext uri="{9D8B030D-6E8A-4147-A177-3AD203B41FA5}">
                      <a16:colId xmlns:a16="http://schemas.microsoft.com/office/drawing/2014/main" xmlns="" val="20007"/>
                    </a:ext>
                  </a:extLst>
                </a:gridCol>
                <a:gridCol w="309010">
                  <a:extLst>
                    <a:ext uri="{9D8B030D-6E8A-4147-A177-3AD203B41FA5}">
                      <a16:colId xmlns:a16="http://schemas.microsoft.com/office/drawing/2014/main" xmlns="" val="20008"/>
                    </a:ext>
                  </a:extLst>
                </a:gridCol>
                <a:gridCol w="313933">
                  <a:extLst>
                    <a:ext uri="{9D8B030D-6E8A-4147-A177-3AD203B41FA5}">
                      <a16:colId xmlns:a16="http://schemas.microsoft.com/office/drawing/2014/main" xmlns="" val="20009"/>
                    </a:ext>
                  </a:extLst>
                </a:gridCol>
                <a:gridCol w="313934">
                  <a:extLst>
                    <a:ext uri="{9D8B030D-6E8A-4147-A177-3AD203B41FA5}">
                      <a16:colId xmlns:a16="http://schemas.microsoft.com/office/drawing/2014/main" xmlns="" val="20010"/>
                    </a:ext>
                  </a:extLst>
                </a:gridCol>
                <a:gridCol w="348812">
                  <a:extLst>
                    <a:ext uri="{9D8B030D-6E8A-4147-A177-3AD203B41FA5}">
                      <a16:colId xmlns:a16="http://schemas.microsoft.com/office/drawing/2014/main" xmlns="" val="20011"/>
                    </a:ext>
                  </a:extLst>
                </a:gridCol>
                <a:gridCol w="327885">
                  <a:extLst>
                    <a:ext uri="{9D8B030D-6E8A-4147-A177-3AD203B41FA5}">
                      <a16:colId xmlns:a16="http://schemas.microsoft.com/office/drawing/2014/main" xmlns="" val="20012"/>
                    </a:ext>
                  </a:extLst>
                </a:gridCol>
                <a:gridCol w="327887">
                  <a:extLst>
                    <a:ext uri="{9D8B030D-6E8A-4147-A177-3AD203B41FA5}">
                      <a16:colId xmlns:a16="http://schemas.microsoft.com/office/drawing/2014/main" xmlns="" val="20013"/>
                    </a:ext>
                  </a:extLst>
                </a:gridCol>
                <a:gridCol w="355788">
                  <a:extLst>
                    <a:ext uri="{9D8B030D-6E8A-4147-A177-3AD203B41FA5}">
                      <a16:colId xmlns:a16="http://schemas.microsoft.com/office/drawing/2014/main" xmlns="" val="20014"/>
                    </a:ext>
                  </a:extLst>
                </a:gridCol>
                <a:gridCol w="348812">
                  <a:extLst>
                    <a:ext uri="{9D8B030D-6E8A-4147-A177-3AD203B41FA5}">
                      <a16:colId xmlns:a16="http://schemas.microsoft.com/office/drawing/2014/main" xmlns="" val="20015"/>
                    </a:ext>
                  </a:extLst>
                </a:gridCol>
                <a:gridCol w="362764">
                  <a:extLst>
                    <a:ext uri="{9D8B030D-6E8A-4147-A177-3AD203B41FA5}">
                      <a16:colId xmlns:a16="http://schemas.microsoft.com/office/drawing/2014/main" xmlns="" val="20016"/>
                    </a:ext>
                  </a:extLst>
                </a:gridCol>
                <a:gridCol w="453458">
                  <a:extLst>
                    <a:ext uri="{9D8B030D-6E8A-4147-A177-3AD203B41FA5}">
                      <a16:colId xmlns:a16="http://schemas.microsoft.com/office/drawing/2014/main" xmlns="" val="20017"/>
                    </a:ext>
                  </a:extLst>
                </a:gridCol>
                <a:gridCol w="404625">
                  <a:extLst>
                    <a:ext uri="{9D8B030D-6E8A-4147-A177-3AD203B41FA5}">
                      <a16:colId xmlns:a16="http://schemas.microsoft.com/office/drawing/2014/main" xmlns="" val="20018"/>
                    </a:ext>
                  </a:extLst>
                </a:gridCol>
                <a:gridCol w="439503">
                  <a:extLst>
                    <a:ext uri="{9D8B030D-6E8A-4147-A177-3AD203B41FA5}">
                      <a16:colId xmlns:a16="http://schemas.microsoft.com/office/drawing/2014/main" xmlns="" val="20019"/>
                    </a:ext>
                  </a:extLst>
                </a:gridCol>
                <a:gridCol w="359018">
                  <a:extLst>
                    <a:ext uri="{9D8B030D-6E8A-4147-A177-3AD203B41FA5}">
                      <a16:colId xmlns:a16="http://schemas.microsoft.com/office/drawing/2014/main" xmlns="" val="20020"/>
                    </a:ext>
                  </a:extLst>
                </a:gridCol>
                <a:gridCol w="437384">
                  <a:extLst>
                    <a:ext uri="{9D8B030D-6E8A-4147-A177-3AD203B41FA5}">
                      <a16:colId xmlns:a16="http://schemas.microsoft.com/office/drawing/2014/main" xmlns="" val="20021"/>
                    </a:ext>
                  </a:extLst>
                </a:gridCol>
                <a:gridCol w="437384">
                  <a:extLst>
                    <a:ext uri="{9D8B030D-6E8A-4147-A177-3AD203B41FA5}">
                      <a16:colId xmlns:a16="http://schemas.microsoft.com/office/drawing/2014/main" xmlns="" val="20022"/>
                    </a:ext>
                  </a:extLst>
                </a:gridCol>
                <a:gridCol w="510282">
                  <a:extLst>
                    <a:ext uri="{9D8B030D-6E8A-4147-A177-3AD203B41FA5}">
                      <a16:colId xmlns:a16="http://schemas.microsoft.com/office/drawing/2014/main" xmlns="" val="20023"/>
                    </a:ext>
                  </a:extLst>
                </a:gridCol>
              </a:tblGrid>
              <a:tr h="1273269">
                <a:tc>
                  <a:txBody>
                    <a:bodyPr/>
                    <a:lstStyle/>
                    <a:p>
                      <a:pPr algn="l" fontAlgn="b"/>
                      <a:r>
                        <a:rPr lang="en-ZA" sz="1100" b="0" i="0" u="none" strike="noStrike" dirty="0">
                          <a:solidFill>
                            <a:srgbClr val="000000"/>
                          </a:solidFill>
                          <a:effectLst/>
                          <a:latin typeface="Calibri"/>
                        </a:rPr>
                        <a:t> </a:t>
                      </a:r>
                    </a:p>
                  </a:txBody>
                  <a:tcPr marL="9525" marR="9525" marT="9525" marB="0" vert="vert27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Financial accounting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Banking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Chemical</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a:rPr>
                        <a:t>Clothing &amp; Textile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Construction</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Education</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Energy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Food &amp; beverage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Forestry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Health &amp; welfare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Information technology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Insurance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a:rPr>
                        <a:t>Local Government</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Media &amp; Printing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Mining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Manufacturing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Safety &amp; Security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Agriculture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Public service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Transport</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Services</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Unspecified</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Total</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92602">
                <a:tc>
                  <a:txBody>
                    <a:bodyPr/>
                    <a:lstStyle/>
                    <a:p>
                      <a:pPr algn="ctr" fontAlgn="ctr"/>
                      <a:r>
                        <a:rPr lang="en-ZA" sz="1100" b="1" i="0" u="none" strike="noStrike" dirty="0">
                          <a:solidFill>
                            <a:srgbClr val="000000"/>
                          </a:solidFill>
                          <a:effectLst/>
                          <a:latin typeface="+mn-lt"/>
                        </a:rPr>
                        <a:t>Mpumalanga</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163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417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68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47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640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mn-lt"/>
                        </a:rPr>
                        <a:t>1 368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r h="734466">
                <a:tc>
                  <a:txBody>
                    <a:bodyPr/>
                    <a:lstStyle/>
                    <a:p>
                      <a:pPr algn="ctr" fontAlgn="ctr"/>
                      <a:r>
                        <a:rPr lang="en-ZA" sz="1100" b="1" i="0" u="none" strike="noStrike" dirty="0">
                          <a:solidFill>
                            <a:srgbClr val="000000"/>
                          </a:solidFill>
                          <a:effectLst/>
                          <a:latin typeface="+mn-lt"/>
                        </a:rPr>
                        <a:t>North west</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57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123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90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44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16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570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mn-lt"/>
                        </a:rPr>
                        <a:t>995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2"/>
                  </a:ext>
                </a:extLst>
              </a:tr>
              <a:tr h="715131">
                <a:tc>
                  <a:txBody>
                    <a:bodyPr/>
                    <a:lstStyle/>
                    <a:p>
                      <a:pPr algn="ctr" fontAlgn="ctr"/>
                      <a:r>
                        <a:rPr lang="en-ZA" sz="1100" b="1" i="0" u="none" strike="noStrike" dirty="0">
                          <a:solidFill>
                            <a:srgbClr val="000000"/>
                          </a:solidFill>
                          <a:effectLst/>
                          <a:latin typeface="+mn-lt"/>
                        </a:rPr>
                        <a:t>Northern Cape</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57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111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39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102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16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654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mn-lt"/>
                        </a:rPr>
                        <a:t>992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3"/>
                  </a:ext>
                </a:extLst>
              </a:tr>
              <a:tr h="746171">
                <a:tc>
                  <a:txBody>
                    <a:bodyPr/>
                    <a:lstStyle/>
                    <a:p>
                      <a:pPr algn="ctr" fontAlgn="ctr"/>
                      <a:r>
                        <a:rPr lang="en-ZA" sz="1100" b="1" i="0" u="none" strike="noStrike" dirty="0">
                          <a:solidFill>
                            <a:srgbClr val="000000"/>
                          </a:solidFill>
                          <a:effectLst/>
                          <a:latin typeface="+mn-lt"/>
                        </a:rPr>
                        <a:t>Western Cape</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13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263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60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147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1 060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mn-lt"/>
                        </a:rPr>
                        <a:t>1 585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4"/>
                  </a:ext>
                </a:extLst>
              </a:tr>
              <a:tr h="585538">
                <a:tc>
                  <a:txBody>
                    <a:bodyPr/>
                    <a:lstStyle/>
                    <a:p>
                      <a:pPr algn="ctr" fontAlgn="ctr"/>
                      <a:r>
                        <a:rPr lang="en-ZA" sz="1100" b="1" i="0" u="none" strike="noStrike" dirty="0" smtClean="0">
                          <a:solidFill>
                            <a:srgbClr val="000000"/>
                          </a:solidFill>
                          <a:effectLst/>
                          <a:latin typeface="+mn-lt"/>
                        </a:rPr>
                        <a:t>Online</a:t>
                      </a:r>
                      <a:endParaRPr lang="en-ZA" sz="1100" b="1" i="0" u="none" strike="noStrike" dirty="0">
                        <a:solidFill>
                          <a:srgbClr val="000000"/>
                        </a:solidFill>
                        <a:effectLst/>
                        <a:latin typeface="+mn-lt"/>
                      </a:endParaRP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mn-lt"/>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5"/>
                  </a:ext>
                </a:extLst>
              </a:tr>
              <a:tr h="497637">
                <a:tc>
                  <a:txBody>
                    <a:bodyPr/>
                    <a:lstStyle/>
                    <a:p>
                      <a:pPr algn="ctr" fontAlgn="ctr"/>
                      <a:endParaRPr lang="en-ZA" sz="1100" b="1" i="0" u="none" strike="noStrike" dirty="0" smtClean="0">
                        <a:solidFill>
                          <a:srgbClr val="000000"/>
                        </a:solidFill>
                        <a:effectLst/>
                        <a:latin typeface="+mn-lt"/>
                      </a:endParaRPr>
                    </a:p>
                    <a:p>
                      <a:pPr algn="ctr" fontAlgn="ctr"/>
                      <a:r>
                        <a:rPr lang="en-ZA" sz="1100" b="1" i="0" u="none" strike="noStrike" dirty="0" smtClean="0">
                          <a:solidFill>
                            <a:srgbClr val="000000"/>
                          </a:solidFill>
                          <a:effectLst/>
                          <a:latin typeface="+mn-lt"/>
                        </a:rPr>
                        <a:t>Total</a:t>
                      </a:r>
                      <a:r>
                        <a:rPr lang="en-ZA" sz="1100" b="1" i="0" u="none" strike="noStrike" baseline="0" dirty="0" smtClean="0">
                          <a:solidFill>
                            <a:srgbClr val="000000"/>
                          </a:solidFill>
                          <a:effectLst/>
                          <a:latin typeface="+mn-lt"/>
                        </a:rPr>
                        <a:t> </a:t>
                      </a:r>
                      <a:endParaRPr lang="en-ZA" sz="1100" b="1" i="0" u="none" strike="noStrike" dirty="0" smtClean="0">
                        <a:solidFill>
                          <a:srgbClr val="000000"/>
                        </a:solidFill>
                        <a:effectLst/>
                        <a:latin typeface="+mn-lt"/>
                      </a:endParaRPr>
                    </a:p>
                    <a:p>
                      <a:pPr algn="ctr" fontAlgn="ctr"/>
                      <a:endParaRPr lang="en-ZA" sz="1100" b="1" i="0" u="none" strike="noStrike" dirty="0">
                        <a:solidFill>
                          <a:srgbClr val="000000"/>
                        </a:solidFill>
                        <a:effectLst/>
                        <a:latin typeface="+mn-lt"/>
                      </a:endParaRP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a:solidFill>
                            <a:srgbClr val="000000"/>
                          </a:solidFill>
                          <a:effectLst/>
                          <a:latin typeface="+mn-lt"/>
                        </a:rPr>
                        <a:t>19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a:solidFill>
                            <a:srgbClr val="000000"/>
                          </a:solidFill>
                          <a:effectLst/>
                          <a:latin typeface="+mn-lt"/>
                        </a:rPr>
                        <a:t>554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151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93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33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70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31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285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187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88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360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965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1 220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92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107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392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100" b="1" i="0" u="none" strike="noStrike" dirty="0">
                          <a:solidFill>
                            <a:srgbClr val="000000"/>
                          </a:solidFill>
                          <a:effectLst/>
                          <a:latin typeface="+mn-lt"/>
                        </a:rPr>
                        <a:t>16 419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ZA" sz="1100" b="1" i="0" u="none" strike="noStrike" dirty="0" smtClean="0">
                          <a:solidFill>
                            <a:srgbClr val="000000"/>
                          </a:solidFill>
                          <a:effectLst/>
                          <a:latin typeface="+mn-lt"/>
                        </a:rPr>
                        <a:t>21 076</a:t>
                      </a:r>
                    </a:p>
                    <a:p>
                      <a:pPr algn="ctr" fontAlgn="b"/>
                      <a:endParaRPr lang="en-ZA" sz="1100" b="1" i="0" u="none" strike="noStrike" dirty="0" smtClean="0">
                        <a:solidFill>
                          <a:srgbClr val="000000"/>
                        </a:solidFill>
                        <a:effectLst/>
                        <a:latin typeface="+mn-lt"/>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87</a:t>
            </a:fld>
            <a:endParaRPr lang="en-US" dirty="0"/>
          </a:p>
        </p:txBody>
      </p:sp>
    </p:spTree>
    <p:extLst>
      <p:ext uri="{BB962C8B-B14F-4D97-AF65-F5344CB8AC3E}">
        <p14:creationId xmlns:p14="http://schemas.microsoft.com/office/powerpoint/2010/main" xmlns="" val="23475928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7544" y="332656"/>
            <a:ext cx="8229600" cy="1143000"/>
          </a:xfrm>
        </p:spPr>
        <p:txBody>
          <a:bodyPr/>
          <a:lstStyle/>
          <a:p>
            <a:r>
              <a:rPr lang="en-ZA" altLang="en-US" sz="2400" b="1" dirty="0" smtClean="0"/>
              <a:t>PLACEMENT BY AGE GROUP</a:t>
            </a:r>
            <a:br>
              <a:rPr lang="en-ZA" altLang="en-US" sz="2400" b="1" dirty="0" smtClean="0"/>
            </a:br>
            <a:endParaRPr lang="en-ZA" altLang="en-US" sz="2400" b="1" dirty="0" smtClean="0"/>
          </a:p>
        </p:txBody>
      </p:sp>
      <p:sp>
        <p:nvSpPr>
          <p:cNvPr id="52227" name="Content Placeholder 3"/>
          <p:cNvSpPr>
            <a:spLocks noGrp="1"/>
          </p:cNvSpPr>
          <p:nvPr>
            <p:ph sz="half" idx="2"/>
          </p:nvPr>
        </p:nvSpPr>
        <p:spPr>
          <a:xfrm>
            <a:off x="5364088" y="1417638"/>
            <a:ext cx="3470350" cy="4708525"/>
          </a:xfrm>
        </p:spPr>
        <p:txBody>
          <a:bodyPr/>
          <a:lstStyle/>
          <a:p>
            <a:endParaRPr lang="en-ZA" altLang="en-US" sz="1600" dirty="0" smtClean="0"/>
          </a:p>
          <a:p>
            <a:r>
              <a:rPr lang="en-ZA" altLang="en-US" sz="1600" dirty="0" smtClean="0"/>
              <a:t>A total of 21 076 work seekers were placed this reporting period.</a:t>
            </a:r>
          </a:p>
          <a:p>
            <a:r>
              <a:rPr lang="en-ZA" altLang="en-US" sz="1600" dirty="0" smtClean="0"/>
              <a:t>Almost three quarters (15 061) of work seekers placed are young people aged 16-35 years</a:t>
            </a:r>
          </a:p>
          <a:p>
            <a:r>
              <a:rPr lang="en-ZA" altLang="en-US" sz="1600" dirty="0" smtClean="0"/>
              <a:t>The remaining  6 015 are work seekers, aged 36 years and above. </a:t>
            </a: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xmlns="" val="3359123815"/>
              </p:ext>
            </p:extLst>
          </p:nvPr>
        </p:nvGraphicFramePr>
        <p:xfrm>
          <a:off x="251520" y="1574004"/>
          <a:ext cx="4464496" cy="50233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8"/>
          <p:cNvGraphicFramePr>
            <a:graphicFrameLocks/>
          </p:cNvGraphicFramePr>
          <p:nvPr>
            <p:extLst>
              <p:ext uri="{D42A27DB-BD31-4B8C-83A1-F6EECF244321}">
                <p14:modId xmlns:p14="http://schemas.microsoft.com/office/powerpoint/2010/main" xmlns="" val="1715933474"/>
              </p:ext>
            </p:extLst>
          </p:nvPr>
        </p:nvGraphicFramePr>
        <p:xfrm>
          <a:off x="446336" y="1463576"/>
          <a:ext cx="5061768" cy="5010968"/>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pPr>
              <a:defRPr/>
            </a:pPr>
            <a:fld id="{B57A7A15-FAE7-49E2-908D-FB5D78A7FA53}" type="slidenum">
              <a:rPr lang="en-US" smtClean="0"/>
              <a:pPr>
                <a:defRPr/>
              </a:pPr>
              <a:t>88</a:t>
            </a:fld>
            <a:endParaRPr lang="en-US" dirty="0"/>
          </a:p>
        </p:txBody>
      </p:sp>
    </p:spTree>
    <p:extLst>
      <p:ext uri="{BB962C8B-B14F-4D97-AF65-F5344CB8AC3E}">
        <p14:creationId xmlns:p14="http://schemas.microsoft.com/office/powerpoint/2010/main" xmlns="" val="6345938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7544" y="332656"/>
            <a:ext cx="8229600" cy="1143000"/>
          </a:xfrm>
        </p:spPr>
        <p:txBody>
          <a:bodyPr/>
          <a:lstStyle/>
          <a:p>
            <a:r>
              <a:rPr lang="en-ZA" altLang="en-US" sz="2400" b="1" dirty="0" smtClean="0"/>
              <a:t>PLACEMENT BY AGE GROUP AND PROVINCE</a:t>
            </a:r>
            <a:r>
              <a:rPr lang="en-ZA" altLang="en-US" sz="2400" dirty="0" smtClean="0"/>
              <a:t/>
            </a:r>
            <a:br>
              <a:rPr lang="en-ZA" altLang="en-US" sz="2400" dirty="0" smtClean="0"/>
            </a:br>
            <a:endParaRPr lang="en-ZA" altLang="en-US" sz="2400" dirty="0" smtClean="0">
              <a:solidFill>
                <a:srgbClr val="00B0F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07985955"/>
              </p:ext>
            </p:extLst>
          </p:nvPr>
        </p:nvGraphicFramePr>
        <p:xfrm>
          <a:off x="179509" y="1340769"/>
          <a:ext cx="8712970" cy="5251229"/>
        </p:xfrm>
        <a:graphic>
          <a:graphicData uri="http://schemas.openxmlformats.org/drawingml/2006/table">
            <a:tbl>
              <a:tblPr firstRow="1" bandRow="1">
                <a:tableStyleId>{5C22544A-7EE6-4342-B048-85BDC9FD1C3A}</a:tableStyleId>
              </a:tblPr>
              <a:tblGrid>
                <a:gridCol w="1008115">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gridCol w="648072">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20006"/>
                    </a:ext>
                  </a:extLst>
                </a:gridCol>
                <a:gridCol w="680646">
                  <a:extLst>
                    <a:ext uri="{9D8B030D-6E8A-4147-A177-3AD203B41FA5}">
                      <a16:colId xmlns:a16="http://schemas.microsoft.com/office/drawing/2014/main" xmlns="" val="20007"/>
                    </a:ext>
                  </a:extLst>
                </a:gridCol>
                <a:gridCol w="669502">
                  <a:extLst>
                    <a:ext uri="{9D8B030D-6E8A-4147-A177-3AD203B41FA5}">
                      <a16:colId xmlns:a16="http://schemas.microsoft.com/office/drawing/2014/main" xmlns="" val="20008"/>
                    </a:ext>
                  </a:extLst>
                </a:gridCol>
                <a:gridCol w="726081">
                  <a:extLst>
                    <a:ext uri="{9D8B030D-6E8A-4147-A177-3AD203B41FA5}">
                      <a16:colId xmlns:a16="http://schemas.microsoft.com/office/drawing/2014/main" xmlns="" val="20009"/>
                    </a:ext>
                  </a:extLst>
                </a:gridCol>
                <a:gridCol w="660075">
                  <a:extLst>
                    <a:ext uri="{9D8B030D-6E8A-4147-A177-3AD203B41FA5}">
                      <a16:colId xmlns:a16="http://schemas.microsoft.com/office/drawing/2014/main" xmlns="" val="20010"/>
                    </a:ext>
                  </a:extLst>
                </a:gridCol>
                <a:gridCol w="792087">
                  <a:extLst>
                    <a:ext uri="{9D8B030D-6E8A-4147-A177-3AD203B41FA5}">
                      <a16:colId xmlns:a16="http://schemas.microsoft.com/office/drawing/2014/main" xmlns="" val="20011"/>
                    </a:ext>
                  </a:extLst>
                </a:gridCol>
              </a:tblGrid>
              <a:tr h="468756">
                <a:tc>
                  <a:txBody>
                    <a:bodyPr/>
                    <a:lstStyle/>
                    <a:p>
                      <a:pPr algn="ctr" fontAlgn="b"/>
                      <a:r>
                        <a:rPr lang="en-ZA" sz="1400" b="0" i="0" u="none" strike="noStrike" dirty="0">
                          <a:solidFill>
                            <a:srgbClr val="000000"/>
                          </a:solidFill>
                          <a:effectLst/>
                          <a:latin typeface="Calibri"/>
                        </a:rPr>
                        <a:t> </a:t>
                      </a:r>
                    </a:p>
                  </a:txBody>
                  <a:tcPr marL="9525" marR="9525" marT="9525" marB="0" anchor="ctr"/>
                </a:tc>
                <a:tc>
                  <a:txBody>
                    <a:bodyPr/>
                    <a:lstStyle/>
                    <a:p>
                      <a:pPr algn="ctr" fontAlgn="b"/>
                      <a:r>
                        <a:rPr lang="en-ZA" sz="1400" b="1" i="0" u="none" strike="noStrike" dirty="0">
                          <a:solidFill>
                            <a:srgbClr val="000000"/>
                          </a:solidFill>
                          <a:effectLst/>
                          <a:latin typeface="Calibri"/>
                        </a:rPr>
                        <a:t>16-25</a:t>
                      </a:r>
                    </a:p>
                  </a:txBody>
                  <a:tcPr marL="9525" marR="9525" marT="9525" marB="0" anchor="ctr">
                    <a:lnR w="3175" cap="flat" cmpd="sng" algn="ctr">
                      <a:solidFill>
                        <a:schemeClr val="accent1"/>
                      </a:solidFill>
                      <a:prstDash val="solid"/>
                      <a:round/>
                      <a:headEnd type="none" w="med" len="med"/>
                      <a:tailEnd type="none" w="med" len="med"/>
                    </a:lnR>
                  </a:tcPr>
                </a:tc>
                <a:tc>
                  <a:txBody>
                    <a:bodyPr/>
                    <a:lstStyle/>
                    <a:p>
                      <a:pPr algn="ctr" fontAlgn="b"/>
                      <a:r>
                        <a:rPr lang="en-ZA" sz="1400" b="1" i="0" u="none" strike="noStrike" dirty="0">
                          <a:solidFill>
                            <a:srgbClr val="000000"/>
                          </a:solidFill>
                          <a:effectLst/>
                          <a:latin typeface="Calibri"/>
                        </a:rPr>
                        <a:t>%</a:t>
                      </a:r>
                    </a:p>
                  </a:txBody>
                  <a:tcPr marL="9525" marR="9525" marT="9525" marB="0" anchor="ctr">
                    <a:lnL w="3175" cap="flat" cmpd="sng" algn="ctr">
                      <a:solidFill>
                        <a:schemeClr val="accent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fontAlgn="b"/>
                      <a:r>
                        <a:rPr lang="en-ZA" sz="1400" b="1" i="0" u="none" strike="noStrike" dirty="0">
                          <a:solidFill>
                            <a:srgbClr val="000000"/>
                          </a:solidFill>
                          <a:effectLst/>
                          <a:latin typeface="Calibri"/>
                        </a:rPr>
                        <a:t>26-35</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ctr" fontAlgn="b"/>
                      <a:r>
                        <a:rPr lang="en-ZA" sz="1400" b="1" i="0" u="none" strike="noStrike" dirty="0">
                          <a:solidFill>
                            <a:srgbClr val="000000"/>
                          </a:solidFill>
                          <a:effectLst/>
                          <a:latin typeface="Calibri"/>
                        </a:rPr>
                        <a:t>%</a:t>
                      </a:r>
                    </a:p>
                  </a:txBody>
                  <a:tcPr marL="9525" marR="9525" marT="9525" marB="0" anchor="ctr">
                    <a:lnL w="3175" cap="flat" cmpd="sng" algn="ctr">
                      <a:solidFill>
                        <a:schemeClr val="accent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fontAlgn="b"/>
                      <a:r>
                        <a:rPr lang="en-ZA" sz="1400" b="1" i="0" u="none" strike="noStrike" dirty="0">
                          <a:solidFill>
                            <a:srgbClr val="000000"/>
                          </a:solidFill>
                          <a:effectLst/>
                          <a:latin typeface="Calibri"/>
                        </a:rPr>
                        <a:t>36-45</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ctr" fontAlgn="b"/>
                      <a:r>
                        <a:rPr lang="en-ZA" sz="1400" b="1" i="0" u="none" strike="noStrike" dirty="0">
                          <a:solidFill>
                            <a:srgbClr val="000000"/>
                          </a:solidFill>
                          <a:effectLst/>
                          <a:latin typeface="Calibri"/>
                        </a:rPr>
                        <a:t>%</a:t>
                      </a:r>
                    </a:p>
                  </a:txBody>
                  <a:tcPr marL="9525" marR="9525" marT="9525" marB="0" anchor="ctr">
                    <a:lnL w="3175" cap="flat" cmpd="sng" algn="ctr">
                      <a:solidFill>
                        <a:schemeClr val="accent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fontAlgn="b"/>
                      <a:r>
                        <a:rPr lang="en-ZA" sz="1400" b="1" i="0" u="none" strike="noStrike" dirty="0">
                          <a:solidFill>
                            <a:srgbClr val="000000"/>
                          </a:solidFill>
                          <a:effectLst/>
                          <a:latin typeface="Calibri"/>
                        </a:rPr>
                        <a:t>46-60</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ctr" fontAlgn="b"/>
                      <a:r>
                        <a:rPr lang="en-ZA" sz="1400" b="1" i="0" u="none" strike="noStrike" dirty="0">
                          <a:solidFill>
                            <a:srgbClr val="000000"/>
                          </a:solidFill>
                          <a:effectLst/>
                          <a:latin typeface="Calibri"/>
                        </a:rPr>
                        <a:t>%</a:t>
                      </a:r>
                    </a:p>
                  </a:txBody>
                  <a:tcPr marL="9525" marR="9525" marT="9525" marB="0" anchor="ctr">
                    <a:lnL w="3175" cap="flat" cmpd="sng" algn="ctr">
                      <a:solidFill>
                        <a:schemeClr val="accent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fontAlgn="b"/>
                      <a:r>
                        <a:rPr lang="en-ZA" sz="1400" b="1" i="0" u="none" strike="noStrike" dirty="0">
                          <a:solidFill>
                            <a:srgbClr val="000000"/>
                          </a:solidFill>
                          <a:effectLst/>
                          <a:latin typeface="Calibri"/>
                        </a:rPr>
                        <a:t>61+</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ctr" fontAlgn="b"/>
                      <a:r>
                        <a:rPr lang="en-ZA" sz="1400" b="1" i="0" u="none" strike="noStrike" dirty="0">
                          <a:solidFill>
                            <a:srgbClr val="000000"/>
                          </a:solidFill>
                          <a:effectLst/>
                          <a:latin typeface="Calibri"/>
                        </a:rPr>
                        <a:t>%</a:t>
                      </a:r>
                    </a:p>
                  </a:txBody>
                  <a:tcPr marL="9525" marR="9525" marT="9525" marB="0" anchor="ctr">
                    <a:lnL w="3175" cap="flat" cmpd="sng" algn="ctr">
                      <a:solidFill>
                        <a:schemeClr val="accent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fontAlgn="b"/>
                      <a:r>
                        <a:rPr lang="en-ZA" sz="1400" b="1" i="0" u="none" strike="noStrike" dirty="0">
                          <a:solidFill>
                            <a:srgbClr val="000000"/>
                          </a:solidFill>
                          <a:effectLst/>
                          <a:latin typeface="Calibri"/>
                        </a:rPr>
                        <a:t>Total</a:t>
                      </a:r>
                    </a:p>
                  </a:txBody>
                  <a:tcPr marL="9525" marR="9525" marT="9525" marB="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466557">
                <a:tc>
                  <a:txBody>
                    <a:bodyPr/>
                    <a:lstStyle/>
                    <a:p>
                      <a:pPr algn="ctr" fontAlgn="b"/>
                      <a:r>
                        <a:rPr lang="en-ZA" sz="1400" b="0" i="0" u="none" strike="noStrike" dirty="0">
                          <a:solidFill>
                            <a:srgbClr val="000000"/>
                          </a:solidFill>
                          <a:effectLst/>
                          <a:latin typeface="Calibri"/>
                        </a:rPr>
                        <a:t>Eastern Cape</a:t>
                      </a:r>
                    </a:p>
                  </a:txBody>
                  <a:tcPr marL="9525" marR="9525" marT="9525" marB="0" anchor="ctr"/>
                </a:tc>
                <a:tc>
                  <a:txBody>
                    <a:bodyPr/>
                    <a:lstStyle/>
                    <a:p>
                      <a:pPr algn="ctr" fontAlgn="b"/>
                      <a:r>
                        <a:rPr lang="en-ZA" sz="1400" b="0" i="0" u="none" strike="noStrike" dirty="0">
                          <a:solidFill>
                            <a:srgbClr val="000000"/>
                          </a:solidFill>
                          <a:effectLst/>
                          <a:latin typeface="Calibri"/>
                        </a:rPr>
                        <a:t>486</a:t>
                      </a:r>
                    </a:p>
                  </a:txBody>
                  <a:tcPr marL="9525" marR="9525" marT="9525" marB="0" anchor="ctr">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20%</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dirty="0">
                          <a:solidFill>
                            <a:srgbClr val="000000"/>
                          </a:solidFill>
                          <a:effectLst/>
                          <a:latin typeface="Calibri"/>
                        </a:rPr>
                        <a:t>1 001</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40%</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dirty="0">
                          <a:solidFill>
                            <a:srgbClr val="000000"/>
                          </a:solidFill>
                          <a:effectLst/>
                          <a:latin typeface="Calibri"/>
                        </a:rPr>
                        <a:t>523</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21%</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dirty="0">
                          <a:solidFill>
                            <a:srgbClr val="000000"/>
                          </a:solidFill>
                          <a:effectLst/>
                          <a:latin typeface="Calibri"/>
                        </a:rPr>
                        <a:t>435</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18%</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32</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1" i="0" u="none" strike="noStrike" dirty="0">
                          <a:solidFill>
                            <a:srgbClr val="000000"/>
                          </a:solidFill>
                          <a:effectLst/>
                          <a:latin typeface="Calibri"/>
                        </a:rPr>
                        <a:t>2 477</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1"/>
                  </a:ext>
                </a:extLst>
              </a:tr>
              <a:tr h="401481">
                <a:tc>
                  <a:txBody>
                    <a:bodyPr/>
                    <a:lstStyle/>
                    <a:p>
                      <a:pPr algn="ctr" fontAlgn="b"/>
                      <a:r>
                        <a:rPr lang="en-ZA" sz="1400" b="0" i="0" u="none" strike="noStrike">
                          <a:solidFill>
                            <a:srgbClr val="000000"/>
                          </a:solidFill>
                          <a:effectLst/>
                          <a:latin typeface="Calibri"/>
                        </a:rPr>
                        <a:t>Free State</a:t>
                      </a:r>
                    </a:p>
                  </a:txBody>
                  <a:tcPr marL="9525" marR="9525" marT="9525" marB="0" anchor="ctr"/>
                </a:tc>
                <a:tc>
                  <a:txBody>
                    <a:bodyPr/>
                    <a:lstStyle/>
                    <a:p>
                      <a:pPr algn="ctr" fontAlgn="b"/>
                      <a:r>
                        <a:rPr lang="en-ZA" sz="1400" b="0" i="0" u="none" strike="noStrike" dirty="0">
                          <a:solidFill>
                            <a:srgbClr val="000000"/>
                          </a:solidFill>
                          <a:effectLst/>
                          <a:latin typeface="Calibri"/>
                        </a:rPr>
                        <a:t>762</a:t>
                      </a:r>
                    </a:p>
                  </a:txBody>
                  <a:tcPr marL="9525" marR="9525" marT="9525" marB="0" anchor="ctr">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30%</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1 100</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43%</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412</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16%</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dirty="0">
                          <a:solidFill>
                            <a:srgbClr val="000000"/>
                          </a:solidFill>
                          <a:effectLst/>
                          <a:latin typeface="Calibri"/>
                        </a:rPr>
                        <a:t>234</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9%</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dirty="0">
                          <a:solidFill>
                            <a:srgbClr val="000000"/>
                          </a:solidFill>
                          <a:effectLst/>
                          <a:latin typeface="Calibri"/>
                        </a:rPr>
                        <a:t>21</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1" i="0" u="none" strike="noStrike" dirty="0">
                          <a:solidFill>
                            <a:srgbClr val="000000"/>
                          </a:solidFill>
                          <a:effectLst/>
                          <a:latin typeface="Calibri"/>
                        </a:rPr>
                        <a:t>2 529</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2"/>
                  </a:ext>
                </a:extLst>
              </a:tr>
              <a:tr h="391397">
                <a:tc>
                  <a:txBody>
                    <a:bodyPr/>
                    <a:lstStyle/>
                    <a:p>
                      <a:pPr algn="ctr" fontAlgn="b"/>
                      <a:r>
                        <a:rPr lang="en-ZA" sz="1400" b="0" i="0" u="none" strike="noStrike">
                          <a:solidFill>
                            <a:srgbClr val="000000"/>
                          </a:solidFill>
                          <a:effectLst/>
                          <a:latin typeface="Calibri"/>
                        </a:rPr>
                        <a:t>Gauteng</a:t>
                      </a:r>
                    </a:p>
                  </a:txBody>
                  <a:tcPr marL="9525" marR="9525" marT="9525" marB="0" anchor="ctr"/>
                </a:tc>
                <a:tc>
                  <a:txBody>
                    <a:bodyPr/>
                    <a:lstStyle/>
                    <a:p>
                      <a:pPr algn="ctr" fontAlgn="b"/>
                      <a:r>
                        <a:rPr lang="en-ZA" sz="1400" b="0" i="0" u="none" strike="noStrike" dirty="0">
                          <a:solidFill>
                            <a:srgbClr val="000000"/>
                          </a:solidFill>
                          <a:effectLst/>
                          <a:latin typeface="Calibri"/>
                        </a:rPr>
                        <a:t>866</a:t>
                      </a:r>
                    </a:p>
                  </a:txBody>
                  <a:tcPr marL="9525" marR="9525" marT="9525" marB="0" anchor="ctr">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32%</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1 153</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42%</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469</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17%</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239</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9%</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dirty="0">
                          <a:solidFill>
                            <a:srgbClr val="000000"/>
                          </a:solidFill>
                          <a:effectLst/>
                          <a:latin typeface="Calibri"/>
                        </a:rPr>
                        <a:t>5</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1" i="0" u="none" strike="noStrike" dirty="0">
                          <a:solidFill>
                            <a:srgbClr val="000000"/>
                          </a:solidFill>
                          <a:effectLst/>
                          <a:latin typeface="Calibri"/>
                        </a:rPr>
                        <a:t>2 732</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3"/>
                  </a:ext>
                </a:extLst>
              </a:tr>
              <a:tr h="466557">
                <a:tc>
                  <a:txBody>
                    <a:bodyPr/>
                    <a:lstStyle/>
                    <a:p>
                      <a:pPr algn="ctr" fontAlgn="b"/>
                      <a:r>
                        <a:rPr lang="en-ZA" sz="1400" b="0" i="0" u="none" strike="noStrike">
                          <a:solidFill>
                            <a:srgbClr val="000000"/>
                          </a:solidFill>
                          <a:effectLst/>
                          <a:latin typeface="Calibri"/>
                        </a:rPr>
                        <a:t>KwaZulu Natal</a:t>
                      </a:r>
                    </a:p>
                  </a:txBody>
                  <a:tcPr marL="9525" marR="9525" marT="9525" marB="0" anchor="ctr"/>
                </a:tc>
                <a:tc>
                  <a:txBody>
                    <a:bodyPr/>
                    <a:lstStyle/>
                    <a:p>
                      <a:pPr algn="ctr" fontAlgn="b"/>
                      <a:r>
                        <a:rPr lang="en-ZA" sz="1400" b="0" i="0" u="none" strike="noStrike" dirty="0">
                          <a:solidFill>
                            <a:srgbClr val="000000"/>
                          </a:solidFill>
                          <a:effectLst/>
                          <a:latin typeface="Calibri"/>
                        </a:rPr>
                        <a:t>1 069</a:t>
                      </a:r>
                    </a:p>
                  </a:txBody>
                  <a:tcPr marL="9525" marR="9525" marT="9525" marB="0" anchor="ctr">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26%</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dirty="0">
                          <a:solidFill>
                            <a:srgbClr val="000000"/>
                          </a:solidFill>
                          <a:effectLst/>
                          <a:latin typeface="Calibri"/>
                        </a:rPr>
                        <a:t>1 846</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45%</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741</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18%</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406</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10%</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22</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1" i="0" u="none" strike="noStrike" dirty="0">
                          <a:solidFill>
                            <a:srgbClr val="000000"/>
                          </a:solidFill>
                          <a:effectLst/>
                          <a:latin typeface="Calibri"/>
                        </a:rPr>
                        <a:t>4 084</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4"/>
                  </a:ext>
                </a:extLst>
              </a:tr>
              <a:tr h="396751">
                <a:tc>
                  <a:txBody>
                    <a:bodyPr/>
                    <a:lstStyle/>
                    <a:p>
                      <a:pPr algn="ctr" fontAlgn="b"/>
                      <a:r>
                        <a:rPr lang="en-ZA" sz="1400" b="0" i="0" u="none" strike="noStrike">
                          <a:solidFill>
                            <a:srgbClr val="000000"/>
                          </a:solidFill>
                          <a:effectLst/>
                          <a:latin typeface="Calibri"/>
                        </a:rPr>
                        <a:t>Limpopo</a:t>
                      </a:r>
                    </a:p>
                  </a:txBody>
                  <a:tcPr marL="9525" marR="9525" marT="9525" marB="0" anchor="ctr"/>
                </a:tc>
                <a:tc>
                  <a:txBody>
                    <a:bodyPr/>
                    <a:lstStyle/>
                    <a:p>
                      <a:pPr algn="ctr" fontAlgn="b"/>
                      <a:r>
                        <a:rPr lang="en-ZA" sz="1400" b="0" i="0" u="none" strike="noStrike" dirty="0">
                          <a:solidFill>
                            <a:srgbClr val="000000"/>
                          </a:solidFill>
                          <a:effectLst/>
                          <a:latin typeface="Calibri"/>
                        </a:rPr>
                        <a:t>803</a:t>
                      </a:r>
                    </a:p>
                  </a:txBody>
                  <a:tcPr marL="9525" marR="9525" marT="9525" marB="0" anchor="ctr">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19%</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2 102</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49%</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997</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23%</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399</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9%</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7</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1" i="0" u="none" strike="noStrike" dirty="0">
                          <a:solidFill>
                            <a:srgbClr val="000000"/>
                          </a:solidFill>
                          <a:effectLst/>
                          <a:latin typeface="Calibri"/>
                        </a:rPr>
                        <a:t>4 308</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5"/>
                  </a:ext>
                </a:extLst>
              </a:tr>
              <a:tr h="466557">
                <a:tc>
                  <a:txBody>
                    <a:bodyPr/>
                    <a:lstStyle/>
                    <a:p>
                      <a:pPr algn="ctr" fontAlgn="b"/>
                      <a:r>
                        <a:rPr lang="en-ZA" sz="1400" b="0" i="0" u="none" strike="noStrike">
                          <a:solidFill>
                            <a:srgbClr val="000000"/>
                          </a:solidFill>
                          <a:effectLst/>
                          <a:latin typeface="Calibri"/>
                        </a:rPr>
                        <a:t>Mpumalanga</a:t>
                      </a:r>
                    </a:p>
                  </a:txBody>
                  <a:tcPr marL="9525" marR="9525" marT="9525" marB="0" anchor="ctr"/>
                </a:tc>
                <a:tc>
                  <a:txBody>
                    <a:bodyPr/>
                    <a:lstStyle/>
                    <a:p>
                      <a:pPr algn="ctr" fontAlgn="b"/>
                      <a:r>
                        <a:rPr lang="en-ZA" sz="1400" b="0" i="0" u="none" strike="noStrike" dirty="0">
                          <a:solidFill>
                            <a:srgbClr val="000000"/>
                          </a:solidFill>
                          <a:effectLst/>
                          <a:latin typeface="Calibri"/>
                        </a:rPr>
                        <a:t>370</a:t>
                      </a:r>
                    </a:p>
                  </a:txBody>
                  <a:tcPr marL="9525" marR="9525" marT="9525" marB="0" anchor="ctr">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27%</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734</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54%</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210</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15%</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52</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4%</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dirty="0">
                          <a:solidFill>
                            <a:srgbClr val="000000"/>
                          </a:solidFill>
                          <a:effectLst/>
                          <a:latin typeface="Calibri"/>
                        </a:rPr>
                        <a:t>2</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1" i="0" u="none" strike="noStrike" dirty="0">
                          <a:solidFill>
                            <a:srgbClr val="000000"/>
                          </a:solidFill>
                          <a:effectLst/>
                          <a:latin typeface="Calibri"/>
                        </a:rPr>
                        <a:t>1 368</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6"/>
                  </a:ext>
                </a:extLst>
              </a:tr>
              <a:tr h="466557">
                <a:tc>
                  <a:txBody>
                    <a:bodyPr/>
                    <a:lstStyle/>
                    <a:p>
                      <a:pPr algn="ctr" fontAlgn="b"/>
                      <a:r>
                        <a:rPr lang="en-ZA" sz="1400" b="0" i="0" u="none" strike="noStrike">
                          <a:solidFill>
                            <a:srgbClr val="000000"/>
                          </a:solidFill>
                          <a:effectLst/>
                          <a:latin typeface="Calibri"/>
                        </a:rPr>
                        <a:t>North West</a:t>
                      </a:r>
                    </a:p>
                  </a:txBody>
                  <a:tcPr marL="9525" marR="9525" marT="9525" marB="0" anchor="ctr"/>
                </a:tc>
                <a:tc>
                  <a:txBody>
                    <a:bodyPr/>
                    <a:lstStyle/>
                    <a:p>
                      <a:pPr algn="ctr" fontAlgn="b"/>
                      <a:r>
                        <a:rPr lang="en-ZA" sz="1400" b="0" i="0" u="none" strike="noStrike">
                          <a:solidFill>
                            <a:srgbClr val="000000"/>
                          </a:solidFill>
                          <a:effectLst/>
                          <a:latin typeface="Calibri"/>
                        </a:rPr>
                        <a:t>329</a:t>
                      </a:r>
                    </a:p>
                  </a:txBody>
                  <a:tcPr marL="9525" marR="9525" marT="9525" marB="0" anchor="ctr">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33%</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493</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50%</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dirty="0">
                          <a:solidFill>
                            <a:srgbClr val="000000"/>
                          </a:solidFill>
                          <a:effectLst/>
                          <a:latin typeface="Calibri"/>
                        </a:rPr>
                        <a:t>118</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12%</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52</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5%</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dirty="0">
                          <a:solidFill>
                            <a:srgbClr val="000000"/>
                          </a:solidFill>
                          <a:effectLst/>
                          <a:latin typeface="Calibri"/>
                        </a:rPr>
                        <a:t>3</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1" i="0" u="none" strike="noStrike" dirty="0">
                          <a:solidFill>
                            <a:srgbClr val="000000"/>
                          </a:solidFill>
                          <a:effectLst/>
                          <a:latin typeface="Calibri"/>
                        </a:rPr>
                        <a:t>995</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7"/>
                  </a:ext>
                </a:extLst>
              </a:tr>
              <a:tr h="466557">
                <a:tc>
                  <a:txBody>
                    <a:bodyPr/>
                    <a:lstStyle/>
                    <a:p>
                      <a:pPr algn="ctr" fontAlgn="b"/>
                      <a:r>
                        <a:rPr lang="en-ZA" sz="1400" b="0" i="0" u="none" strike="noStrike">
                          <a:solidFill>
                            <a:srgbClr val="000000"/>
                          </a:solidFill>
                          <a:effectLst/>
                          <a:latin typeface="Calibri"/>
                        </a:rPr>
                        <a:t>Northern Cape</a:t>
                      </a:r>
                    </a:p>
                  </a:txBody>
                  <a:tcPr marL="9525" marR="9525" marT="9525" marB="0" anchor="ctr"/>
                </a:tc>
                <a:tc>
                  <a:txBody>
                    <a:bodyPr/>
                    <a:lstStyle/>
                    <a:p>
                      <a:pPr algn="ctr" fontAlgn="b"/>
                      <a:r>
                        <a:rPr lang="en-ZA" sz="1400" b="0" i="0" u="none" strike="noStrike" dirty="0">
                          <a:solidFill>
                            <a:srgbClr val="000000"/>
                          </a:solidFill>
                          <a:effectLst/>
                          <a:latin typeface="Calibri"/>
                        </a:rPr>
                        <a:t>303</a:t>
                      </a:r>
                    </a:p>
                  </a:txBody>
                  <a:tcPr marL="9525" marR="9525" marT="9525" marB="0" anchor="ctr">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31%</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421</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42%</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170</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17%</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88</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9%</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dirty="0">
                          <a:solidFill>
                            <a:srgbClr val="000000"/>
                          </a:solidFill>
                          <a:effectLst/>
                          <a:latin typeface="Calibri"/>
                        </a:rPr>
                        <a:t>10</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1" i="0" u="none" strike="noStrike" dirty="0">
                          <a:solidFill>
                            <a:srgbClr val="000000"/>
                          </a:solidFill>
                          <a:effectLst/>
                          <a:latin typeface="Calibri"/>
                        </a:rPr>
                        <a:t>992</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8"/>
                  </a:ext>
                </a:extLst>
              </a:tr>
              <a:tr h="466557">
                <a:tc>
                  <a:txBody>
                    <a:bodyPr/>
                    <a:lstStyle/>
                    <a:p>
                      <a:pPr algn="ctr" fontAlgn="b"/>
                      <a:r>
                        <a:rPr lang="en-ZA" sz="1400" b="0" i="0" u="none" strike="noStrike">
                          <a:solidFill>
                            <a:srgbClr val="000000"/>
                          </a:solidFill>
                          <a:effectLst/>
                          <a:latin typeface="Calibri"/>
                        </a:rPr>
                        <a:t>Western Cape</a:t>
                      </a:r>
                    </a:p>
                  </a:txBody>
                  <a:tcPr marL="9525" marR="9525" marT="9525" marB="0" anchor="ctr"/>
                </a:tc>
                <a:tc>
                  <a:txBody>
                    <a:bodyPr/>
                    <a:lstStyle/>
                    <a:p>
                      <a:pPr algn="ctr" fontAlgn="b"/>
                      <a:r>
                        <a:rPr lang="en-ZA" sz="1400" b="0" i="0" u="none" strike="noStrike">
                          <a:solidFill>
                            <a:srgbClr val="000000"/>
                          </a:solidFill>
                          <a:effectLst/>
                          <a:latin typeface="Calibri"/>
                        </a:rPr>
                        <a:t>511</a:t>
                      </a:r>
                    </a:p>
                  </a:txBody>
                  <a:tcPr marL="9525" marR="9525" marT="9525" marB="0" anchor="ctr">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32%</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dirty="0">
                          <a:solidFill>
                            <a:srgbClr val="000000"/>
                          </a:solidFill>
                          <a:effectLst/>
                          <a:latin typeface="Calibri"/>
                        </a:rPr>
                        <a:t>706</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45%</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dirty="0">
                          <a:solidFill>
                            <a:srgbClr val="000000"/>
                          </a:solidFill>
                          <a:effectLst/>
                          <a:latin typeface="Calibri"/>
                        </a:rPr>
                        <a:t>248</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16%</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106</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7%</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14</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1%</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1" i="0" u="none" strike="noStrike" dirty="0">
                          <a:solidFill>
                            <a:srgbClr val="000000"/>
                          </a:solidFill>
                          <a:effectLst/>
                          <a:latin typeface="Calibri"/>
                        </a:rPr>
                        <a:t>1 585</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9"/>
                  </a:ext>
                </a:extLst>
              </a:tr>
              <a:tr h="396751">
                <a:tc>
                  <a:txBody>
                    <a:bodyPr/>
                    <a:lstStyle/>
                    <a:p>
                      <a:pPr algn="ctr" fontAlgn="b"/>
                      <a:r>
                        <a:rPr lang="en-ZA" sz="1400" b="0" i="0" u="none" strike="noStrike" dirty="0" smtClean="0">
                          <a:solidFill>
                            <a:srgbClr val="000000"/>
                          </a:solidFill>
                          <a:effectLst/>
                          <a:latin typeface="Calibri"/>
                        </a:rPr>
                        <a:t>Online</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b="0" i="0" u="none" strike="noStrike">
                          <a:solidFill>
                            <a:srgbClr val="000000"/>
                          </a:solidFill>
                          <a:effectLst/>
                          <a:latin typeface="Calibri"/>
                        </a:rPr>
                        <a:t>3</a:t>
                      </a:r>
                    </a:p>
                  </a:txBody>
                  <a:tcPr marL="9525" marR="9525" marT="9525" marB="0" anchor="ctr">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50%</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3</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50%</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0</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0</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0" i="0" u="none" strike="noStrike">
                          <a:solidFill>
                            <a:srgbClr val="000000"/>
                          </a:solidFill>
                          <a:effectLst/>
                          <a:latin typeface="Calibri"/>
                        </a:rPr>
                        <a:t>0</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20000"/>
                        <a:lumOff val="80000"/>
                      </a:schemeClr>
                    </a:solidFill>
                  </a:tcPr>
                </a:tc>
                <a:tc>
                  <a:txBody>
                    <a:bodyPr/>
                    <a:lstStyle/>
                    <a:p>
                      <a:pPr algn="ct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fontAlgn="b"/>
                      <a:r>
                        <a:rPr lang="en-ZA" sz="1400" b="1" i="0" u="none" strike="noStrike" dirty="0">
                          <a:solidFill>
                            <a:srgbClr val="000000"/>
                          </a:solidFill>
                          <a:effectLst/>
                          <a:latin typeface="Calibri"/>
                        </a:rPr>
                        <a:t>6</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10"/>
                  </a:ext>
                </a:extLst>
              </a:tr>
              <a:tr h="396751">
                <a:tc>
                  <a:txBody>
                    <a:bodyPr/>
                    <a:lstStyle/>
                    <a:p>
                      <a:pPr algn="ctr" fontAlgn="b"/>
                      <a:r>
                        <a:rPr lang="en-ZA" sz="1400" b="1" i="0" u="none" strike="noStrike" dirty="0">
                          <a:solidFill>
                            <a:srgbClr val="000000"/>
                          </a:solidFill>
                          <a:effectLst/>
                          <a:latin typeface="Calibri"/>
                        </a:rPr>
                        <a:t>Total</a:t>
                      </a:r>
                    </a:p>
                  </a:txBody>
                  <a:tcPr marL="9525" marR="9525" marT="9525" marB="0" anchor="ctr">
                    <a:solidFill>
                      <a:schemeClr val="accent1">
                        <a:lumMod val="60000"/>
                        <a:lumOff val="40000"/>
                      </a:schemeClr>
                    </a:solidFill>
                  </a:tcPr>
                </a:tc>
                <a:tc>
                  <a:txBody>
                    <a:bodyPr/>
                    <a:lstStyle/>
                    <a:p>
                      <a:pPr algn="ctr" fontAlgn="b"/>
                      <a:r>
                        <a:rPr lang="en-ZA" sz="1400" b="1" i="0" u="none" strike="noStrike" dirty="0">
                          <a:solidFill>
                            <a:srgbClr val="000000"/>
                          </a:solidFill>
                          <a:effectLst/>
                          <a:latin typeface="Calibri"/>
                        </a:rPr>
                        <a:t>5 502</a:t>
                      </a:r>
                    </a:p>
                  </a:txBody>
                  <a:tcPr marL="9525" marR="9525" marT="9525" marB="0" anchor="ctr">
                    <a:lnR w="3175" cap="flat" cmpd="sng" algn="ctr">
                      <a:solidFill>
                        <a:schemeClr val="bg1">
                          <a:lumMod val="95000"/>
                        </a:schemeClr>
                      </a:solidFill>
                      <a:prstDash val="solid"/>
                      <a:round/>
                      <a:headEnd type="none" w="med" len="med"/>
                      <a:tailEnd type="none" w="med" len="med"/>
                    </a:lnR>
                    <a:solidFill>
                      <a:schemeClr val="accent1">
                        <a:lumMod val="60000"/>
                        <a:lumOff val="40000"/>
                      </a:schemeClr>
                    </a:solidFill>
                  </a:tcPr>
                </a:tc>
                <a:tc>
                  <a:txBody>
                    <a:bodyPr/>
                    <a:lstStyle/>
                    <a:p>
                      <a:pPr algn="ctr" fontAlgn="b"/>
                      <a:r>
                        <a:rPr lang="en-ZA" sz="1400" b="1" i="0" u="none" strike="noStrike" dirty="0" smtClean="0">
                          <a:solidFill>
                            <a:srgbClr val="000000"/>
                          </a:solidFill>
                          <a:effectLst/>
                          <a:latin typeface="Calibri"/>
                        </a:rPr>
                        <a:t>26%</a:t>
                      </a:r>
                      <a:endParaRPr lang="en-ZA" sz="1400" b="1"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fontAlgn="b"/>
                      <a:r>
                        <a:rPr lang="en-ZA" sz="1400" b="1" i="0" u="none" strike="noStrike" dirty="0">
                          <a:solidFill>
                            <a:srgbClr val="000000"/>
                          </a:solidFill>
                          <a:effectLst/>
                          <a:latin typeface="Calibri"/>
                        </a:rPr>
                        <a:t>9 559</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60000"/>
                        <a:lumOff val="40000"/>
                      </a:schemeClr>
                    </a:solidFill>
                  </a:tcPr>
                </a:tc>
                <a:tc>
                  <a:txBody>
                    <a:bodyPr/>
                    <a:lstStyle/>
                    <a:p>
                      <a:pPr algn="ctr" fontAlgn="b"/>
                      <a:r>
                        <a:rPr lang="en-ZA" sz="1400" b="1" i="0" u="none" strike="noStrike" dirty="0" smtClean="0">
                          <a:solidFill>
                            <a:srgbClr val="000000"/>
                          </a:solidFill>
                          <a:effectLst/>
                          <a:latin typeface="Calibri"/>
                        </a:rPr>
                        <a:t>45%</a:t>
                      </a:r>
                      <a:endParaRPr lang="en-ZA" sz="1400" b="1"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fontAlgn="b"/>
                      <a:r>
                        <a:rPr lang="en-ZA" sz="1400" b="1" i="0" u="none" strike="noStrike" dirty="0">
                          <a:solidFill>
                            <a:srgbClr val="000000"/>
                          </a:solidFill>
                          <a:effectLst/>
                          <a:latin typeface="Calibri"/>
                        </a:rPr>
                        <a:t>3 888</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60000"/>
                        <a:lumOff val="40000"/>
                      </a:schemeClr>
                    </a:solidFill>
                  </a:tcPr>
                </a:tc>
                <a:tc>
                  <a:txBody>
                    <a:bodyPr/>
                    <a:lstStyle/>
                    <a:p>
                      <a:pPr algn="ctr" fontAlgn="b"/>
                      <a:r>
                        <a:rPr lang="en-ZA" sz="1400" b="1" i="0" u="none" strike="noStrike" dirty="0" smtClean="0">
                          <a:solidFill>
                            <a:srgbClr val="000000"/>
                          </a:solidFill>
                          <a:effectLst/>
                          <a:latin typeface="Calibri"/>
                        </a:rPr>
                        <a:t>18%</a:t>
                      </a:r>
                      <a:endParaRPr lang="en-ZA" sz="1400" b="1"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fontAlgn="b"/>
                      <a:r>
                        <a:rPr lang="en-ZA" sz="1400" b="1" i="0" u="none" strike="noStrike" dirty="0">
                          <a:solidFill>
                            <a:srgbClr val="000000"/>
                          </a:solidFill>
                          <a:effectLst/>
                          <a:latin typeface="Calibri"/>
                        </a:rPr>
                        <a:t>2 011</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60000"/>
                        <a:lumOff val="40000"/>
                      </a:schemeClr>
                    </a:solidFill>
                  </a:tcPr>
                </a:tc>
                <a:tc>
                  <a:txBody>
                    <a:bodyPr/>
                    <a:lstStyle/>
                    <a:p>
                      <a:pPr algn="ctr" fontAlgn="b"/>
                      <a:r>
                        <a:rPr lang="en-ZA" sz="1400" b="1" i="0" u="none" strike="noStrike" dirty="0" smtClean="0">
                          <a:solidFill>
                            <a:srgbClr val="000000"/>
                          </a:solidFill>
                          <a:effectLst/>
                          <a:latin typeface="Calibri"/>
                        </a:rPr>
                        <a:t>10%</a:t>
                      </a:r>
                      <a:endParaRPr lang="en-ZA" sz="1400" b="1"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fontAlgn="b"/>
                      <a:r>
                        <a:rPr lang="en-ZA" sz="1400" b="1" i="0" u="none" strike="noStrike" dirty="0">
                          <a:solidFill>
                            <a:srgbClr val="000000"/>
                          </a:solidFill>
                          <a:effectLst/>
                          <a:latin typeface="Calibri"/>
                        </a:rPr>
                        <a:t>116</a:t>
                      </a:r>
                    </a:p>
                  </a:txBody>
                  <a:tcPr marL="9525" marR="9525" marT="9525" marB="0" anchor="ctr">
                    <a:lnL w="28575" cap="flat" cmpd="sng" algn="ctr">
                      <a:solidFill>
                        <a:schemeClr val="bg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solidFill>
                      <a:schemeClr val="accent1">
                        <a:lumMod val="60000"/>
                        <a:lumOff val="40000"/>
                      </a:schemeClr>
                    </a:solidFill>
                  </a:tcPr>
                </a:tc>
                <a:tc>
                  <a:txBody>
                    <a:bodyPr/>
                    <a:lstStyle/>
                    <a:p>
                      <a:pPr algn="ctr" fontAlgn="b"/>
                      <a:r>
                        <a:rPr lang="en-ZA" sz="1400" b="1" i="0" u="none" strike="noStrike" dirty="0" smtClean="0">
                          <a:solidFill>
                            <a:srgbClr val="000000"/>
                          </a:solidFill>
                          <a:effectLst/>
                          <a:latin typeface="Calibri"/>
                        </a:rPr>
                        <a:t>1%</a:t>
                      </a:r>
                      <a:endParaRPr lang="en-ZA" sz="1400" b="1" i="0" u="none" strike="noStrike" dirty="0">
                        <a:solidFill>
                          <a:srgbClr val="000000"/>
                        </a:solidFill>
                        <a:effectLst/>
                        <a:latin typeface="Calibri"/>
                      </a:endParaRPr>
                    </a:p>
                  </a:txBody>
                  <a:tcPr marL="9525" marR="9525" marT="9525" marB="0" anchor="ctr">
                    <a:lnL w="31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fontAlgn="b"/>
                      <a:r>
                        <a:rPr lang="en-ZA" sz="1400" b="1" i="0" u="none" strike="noStrike" dirty="0">
                          <a:solidFill>
                            <a:srgbClr val="000000"/>
                          </a:solidFill>
                          <a:effectLst/>
                          <a:latin typeface="Calibri"/>
                        </a:rPr>
                        <a:t>21 076</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p:txBody>
          <a:bodyPr/>
          <a:lstStyle/>
          <a:p>
            <a:pPr>
              <a:defRPr/>
            </a:pPr>
            <a:fld id="{416AF1B2-E7A4-446A-84DC-90AA83BA6A19}" type="slidenum">
              <a:rPr lang="en-US" smtClean="0"/>
              <a:pPr>
                <a:defRPr/>
              </a:pPr>
              <a:t>89</a:t>
            </a:fld>
            <a:endParaRPr lang="en-US" dirty="0"/>
          </a:p>
        </p:txBody>
      </p:sp>
    </p:spTree>
    <p:extLst>
      <p:ext uri="{BB962C8B-B14F-4D97-AF65-F5344CB8AC3E}">
        <p14:creationId xmlns:p14="http://schemas.microsoft.com/office/powerpoint/2010/main" xmlns="" val="724092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ZA" altLang="en-US" sz="2400" b="1" dirty="0" smtClean="0"/>
              <a:t>INTERVIEWS</a:t>
            </a:r>
          </a:p>
        </p:txBody>
      </p:sp>
      <p:sp>
        <p:nvSpPr>
          <p:cNvPr id="14339" name="Content Placeholder 2"/>
          <p:cNvSpPr>
            <a:spLocks noGrp="1"/>
          </p:cNvSpPr>
          <p:nvPr>
            <p:ph idx="1"/>
          </p:nvPr>
        </p:nvSpPr>
        <p:spPr>
          <a:xfrm>
            <a:off x="395536" y="1340768"/>
            <a:ext cx="8229600" cy="4770438"/>
          </a:xfrm>
        </p:spPr>
        <p:txBody>
          <a:bodyPr/>
          <a:lstStyle/>
          <a:p>
            <a:pPr marL="0" indent="0">
              <a:buFont typeface="Arial" pitchFamily="34" charset="0"/>
              <a:buNone/>
            </a:pPr>
            <a:r>
              <a:rPr lang="en-ZA" altLang="en-US" sz="2000" b="1" dirty="0" smtClean="0"/>
              <a:t>RADIO INTERVIEWS DONE (to name a few):</a:t>
            </a:r>
          </a:p>
          <a:p>
            <a:pPr marL="0" indent="0"/>
            <a:r>
              <a:rPr lang="en-ZA" altLang="en-US" sz="1600" dirty="0" smtClean="0"/>
              <a:t>Power FM: UIF client receiving good service from the Department and Grayston bridge appointment of new presiding officer</a:t>
            </a:r>
          </a:p>
          <a:p>
            <a:pPr marL="0" indent="0"/>
            <a:r>
              <a:rPr lang="en-ZA" altLang="en-US" sz="1600" dirty="0" smtClean="0"/>
              <a:t>Wits radio: Legislation that protects the workers as part of workers month commemoration</a:t>
            </a:r>
          </a:p>
          <a:p>
            <a:pPr marL="0" indent="0"/>
            <a:r>
              <a:rPr lang="en-ZA" altLang="en-US" sz="1600" dirty="0" smtClean="0"/>
              <a:t>Lesedi FM: NEDLAC process and activities and NMW</a:t>
            </a:r>
          </a:p>
          <a:p>
            <a:pPr marL="0" indent="0"/>
            <a:r>
              <a:rPr lang="en-ZA" altLang="en-US" sz="1600" dirty="0" smtClean="0"/>
              <a:t>SABC KZN: Structural collapse in KZN</a:t>
            </a:r>
          </a:p>
          <a:p>
            <a:pPr marL="0" indent="0"/>
            <a:r>
              <a:rPr lang="en-ZA" altLang="en-US" sz="1600" dirty="0" smtClean="0"/>
              <a:t>Radio 786: Dialogue on transition from informal economy to the formal economy</a:t>
            </a:r>
          </a:p>
          <a:p>
            <a:pPr marL="0" indent="0"/>
            <a:r>
              <a:rPr lang="en-ZA" altLang="en-US" sz="1600" dirty="0" smtClean="0"/>
              <a:t>Lotus FM: Structural collapse in KZN</a:t>
            </a:r>
          </a:p>
          <a:p>
            <a:pPr marL="0" indent="0"/>
            <a:r>
              <a:rPr lang="en-ZA" altLang="en-US" sz="1600" dirty="0" smtClean="0"/>
              <a:t>702: Structural collapse in KZN</a:t>
            </a:r>
          </a:p>
          <a:p>
            <a:pPr marL="0" indent="0"/>
            <a:r>
              <a:rPr lang="en-ZA" altLang="en-US" sz="1600" dirty="0" smtClean="0"/>
              <a:t>Classic FM: Reforming collective bargaining to unlock growth </a:t>
            </a:r>
          </a:p>
          <a:p>
            <a:pPr marL="0" indent="0"/>
            <a:r>
              <a:rPr lang="en-ZA" altLang="en-US" sz="1600" dirty="0" smtClean="0"/>
              <a:t>Speak out: </a:t>
            </a:r>
            <a:r>
              <a:rPr lang="en-US" altLang="en-US" sz="1600" dirty="0" smtClean="0"/>
              <a:t>General discussion on job sales</a:t>
            </a:r>
          </a:p>
          <a:p>
            <a:pPr marL="0" indent="0"/>
            <a:r>
              <a:rPr lang="en-US" altLang="en-US" sz="1600" dirty="0" smtClean="0"/>
              <a:t>ANN 7: Grayston Enquiry</a:t>
            </a:r>
          </a:p>
          <a:p>
            <a:pPr marL="0" indent="0"/>
            <a:r>
              <a:rPr lang="en-US" altLang="en-US" sz="1600" dirty="0" smtClean="0"/>
              <a:t>Radio Capital FM: Child labour issues</a:t>
            </a:r>
          </a:p>
          <a:p>
            <a:pPr marL="0" indent="0"/>
            <a:r>
              <a:rPr lang="en-US" altLang="en-US" sz="1600" dirty="0" smtClean="0"/>
              <a:t>Northwest FM: Child labour issues on North West farms</a:t>
            </a:r>
          </a:p>
          <a:p>
            <a:pPr marL="0" indent="0"/>
            <a:r>
              <a:rPr lang="en-US" altLang="en-US" sz="1600" dirty="0" smtClean="0"/>
              <a:t>ENCa: EE Roadshows</a:t>
            </a:r>
          </a:p>
          <a:p>
            <a:pPr marL="0" indent="0"/>
            <a:r>
              <a:rPr lang="en-US" altLang="en-US" sz="1600" dirty="0" smtClean="0"/>
              <a:t>Unisa Radio: Issues on exploitation of foreign nationals in SA</a:t>
            </a:r>
            <a:endParaRPr lang="en-ZA" altLang="en-US" sz="1600" dirty="0" smtClean="0"/>
          </a:p>
          <a:p>
            <a:pPr marL="0" indent="0">
              <a:buFont typeface="Arial" pitchFamily="34" charset="0"/>
              <a:buNone/>
            </a:pPr>
            <a:endParaRPr lang="en-ZA" altLang="en-US" sz="1600" dirty="0" smtClean="0"/>
          </a:p>
        </p:txBody>
      </p:sp>
      <p:sp>
        <p:nvSpPr>
          <p:cNvPr id="4" name="Slide Number Placeholder 3"/>
          <p:cNvSpPr>
            <a:spLocks noGrp="1"/>
          </p:cNvSpPr>
          <p:nvPr>
            <p:ph type="sldNum" sz="quarter" idx="12"/>
          </p:nvPr>
        </p:nvSpPr>
        <p:spPr/>
        <p:txBody>
          <a:bodyPr/>
          <a:lstStyle/>
          <a:p>
            <a:fld id="{96CA8298-9D91-4CF9-AB6A-504DBB769D5D}" type="slidenum">
              <a:rPr lang="en-US" smtClean="0"/>
              <a:pPr/>
              <a:t>9</a:t>
            </a:fld>
            <a:endParaRPr lang="en-US" dirty="0"/>
          </a:p>
        </p:txBody>
      </p:sp>
    </p:spTree>
    <p:extLst>
      <p:ext uri="{BB962C8B-B14F-4D97-AF65-F5344CB8AC3E}">
        <p14:creationId xmlns:p14="http://schemas.microsoft.com/office/powerpoint/2010/main" xmlns="" val="346018039"/>
      </p:ext>
    </p:extLst>
  </p:cSld>
  <p:clrMapOvr>
    <a:masterClrMapping/>
  </p:clrMapOvr>
  <mc:AlternateContent xmlns:mc="http://schemas.openxmlformats.org/markup-compatibility/2006">
    <mc:Choice xmlns:p14="http://schemas.microsoft.com/office/powerpoint/2010/main" xmlns="" Requires="p14">
      <p:transition p14:dur="10" advTm="120000"/>
    </mc:Choice>
    <mc:Fallback>
      <p:transition advTm="12000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39552" y="188640"/>
            <a:ext cx="8229600" cy="1143000"/>
          </a:xfrm>
        </p:spPr>
        <p:txBody>
          <a:bodyPr/>
          <a:lstStyle/>
          <a:p>
            <a:r>
              <a:rPr lang="en-ZA" altLang="en-US" sz="2400" b="1" dirty="0" smtClean="0"/>
              <a:t>PLACEMENT BY GENDER AND PROVINCE</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1953463107"/>
              </p:ext>
            </p:extLst>
          </p:nvPr>
        </p:nvGraphicFramePr>
        <p:xfrm>
          <a:off x="179514" y="1340764"/>
          <a:ext cx="5328588" cy="5256587"/>
        </p:xfrm>
        <a:graphic>
          <a:graphicData uri="http://schemas.openxmlformats.org/drawingml/2006/table">
            <a:tbl>
              <a:tblPr firstRow="1" bandRow="1">
                <a:tableStyleId>{5C22544A-7EE6-4342-B048-85BDC9FD1C3A}</a:tableStyleId>
              </a:tblPr>
              <a:tblGrid>
                <a:gridCol w="936102">
                  <a:extLst>
                    <a:ext uri="{9D8B030D-6E8A-4147-A177-3AD203B41FA5}">
                      <a16:colId xmlns:a16="http://schemas.microsoft.com/office/drawing/2014/main" xmlns="" val="20000"/>
                    </a:ext>
                  </a:extLst>
                </a:gridCol>
                <a:gridCol w="840094">
                  <a:extLst>
                    <a:ext uri="{9D8B030D-6E8A-4147-A177-3AD203B41FA5}">
                      <a16:colId xmlns:a16="http://schemas.microsoft.com/office/drawing/2014/main" xmlns="" val="20001"/>
                    </a:ext>
                  </a:extLst>
                </a:gridCol>
                <a:gridCol w="888098">
                  <a:extLst>
                    <a:ext uri="{9D8B030D-6E8A-4147-A177-3AD203B41FA5}">
                      <a16:colId xmlns:a16="http://schemas.microsoft.com/office/drawing/2014/main" xmlns="" val="20002"/>
                    </a:ext>
                  </a:extLst>
                </a:gridCol>
                <a:gridCol w="888098">
                  <a:extLst>
                    <a:ext uri="{9D8B030D-6E8A-4147-A177-3AD203B41FA5}">
                      <a16:colId xmlns:a16="http://schemas.microsoft.com/office/drawing/2014/main" xmlns="" val="20003"/>
                    </a:ext>
                  </a:extLst>
                </a:gridCol>
                <a:gridCol w="888098">
                  <a:extLst>
                    <a:ext uri="{9D8B030D-6E8A-4147-A177-3AD203B41FA5}">
                      <a16:colId xmlns:a16="http://schemas.microsoft.com/office/drawing/2014/main" xmlns="" val="20004"/>
                    </a:ext>
                  </a:extLst>
                </a:gridCol>
                <a:gridCol w="888098">
                  <a:extLst>
                    <a:ext uri="{9D8B030D-6E8A-4147-A177-3AD203B41FA5}">
                      <a16:colId xmlns:a16="http://schemas.microsoft.com/office/drawing/2014/main" xmlns="" val="20005"/>
                    </a:ext>
                  </a:extLst>
                </a:gridCol>
              </a:tblGrid>
              <a:tr h="439771">
                <a:tc>
                  <a:txBody>
                    <a:bodyPr/>
                    <a:lstStyle/>
                    <a:p>
                      <a:pPr algn="ctr" fontAlgn="ctr"/>
                      <a:r>
                        <a:rPr lang="en-ZA" sz="1200" b="1" i="0" u="none" strike="noStrike" dirty="0">
                          <a:solidFill>
                            <a:srgbClr val="000000"/>
                          </a:solidFill>
                          <a:effectLst/>
                          <a:latin typeface="Calibri"/>
                        </a:rPr>
                        <a:t> </a:t>
                      </a:r>
                    </a:p>
                  </a:txBody>
                  <a:tcPr marL="85725" marR="9525" marT="9525" marB="0" anchor="ctr"/>
                </a:tc>
                <a:tc>
                  <a:txBody>
                    <a:bodyPr/>
                    <a:lstStyle/>
                    <a:p>
                      <a:pPr algn="ctr" fontAlgn="ctr"/>
                      <a:r>
                        <a:rPr lang="en-ZA" sz="1200" b="1" i="0" u="none" strike="noStrike" dirty="0">
                          <a:solidFill>
                            <a:srgbClr val="000000"/>
                          </a:solidFill>
                          <a:effectLst/>
                          <a:latin typeface="Calibri"/>
                        </a:rPr>
                        <a:t>Female</a:t>
                      </a:r>
                    </a:p>
                  </a:txBody>
                  <a:tcPr marL="85725" marR="9525" marT="9525" marB="0" anchor="ctr">
                    <a:lnR w="3175" cap="flat" cmpd="sng" algn="ctr">
                      <a:solidFill>
                        <a:schemeClr val="accent1"/>
                      </a:solidFill>
                      <a:prstDash val="solid"/>
                      <a:round/>
                      <a:headEnd type="none" w="med" len="med"/>
                      <a:tailEnd type="none" w="med" len="med"/>
                    </a:lnR>
                  </a:tcPr>
                </a:tc>
                <a:tc>
                  <a:txBody>
                    <a:bodyPr/>
                    <a:lstStyle/>
                    <a:p>
                      <a:pPr algn="ctr" fontAlgn="ctr"/>
                      <a:r>
                        <a:rPr lang="en-ZA" sz="1200" b="1" i="0" u="none" strike="noStrike" dirty="0">
                          <a:solidFill>
                            <a:srgbClr val="000000"/>
                          </a:solidFill>
                          <a:effectLst/>
                          <a:latin typeface="Calibri"/>
                        </a:rPr>
                        <a:t>%</a:t>
                      </a:r>
                    </a:p>
                  </a:txBody>
                  <a:tcPr marL="85725" marR="9525" marT="9525" marB="0" anchor="ctr">
                    <a:lnL w="3175" cap="flat" cmpd="sng" algn="ctr">
                      <a:solidFill>
                        <a:schemeClr val="accent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fontAlgn="ctr"/>
                      <a:r>
                        <a:rPr lang="en-ZA" sz="1200" b="1" i="0" u="none" strike="noStrike" dirty="0">
                          <a:solidFill>
                            <a:srgbClr val="000000"/>
                          </a:solidFill>
                          <a:effectLst/>
                          <a:latin typeface="Calibri"/>
                        </a:rPr>
                        <a:t>Male</a:t>
                      </a:r>
                    </a:p>
                  </a:txBody>
                  <a:tcPr marL="85725" marR="9525" marT="9525" marB="0" anchor="ctr">
                    <a:lnL w="28575"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ctr" fontAlgn="ctr"/>
                      <a:r>
                        <a:rPr lang="en-ZA" sz="1200" b="1" i="0" u="none" strike="noStrike" dirty="0" smtClean="0">
                          <a:solidFill>
                            <a:srgbClr val="000000"/>
                          </a:solidFill>
                          <a:effectLst/>
                          <a:latin typeface="Calibri"/>
                        </a:rPr>
                        <a:t>%</a:t>
                      </a:r>
                      <a:r>
                        <a:rPr lang="en-ZA" sz="1200" b="1" i="0" u="none" strike="noStrike" dirty="0">
                          <a:solidFill>
                            <a:srgbClr val="000000"/>
                          </a:solidFill>
                          <a:effectLst/>
                          <a:latin typeface="Calibri"/>
                        </a:rPr>
                        <a:t> </a:t>
                      </a:r>
                    </a:p>
                  </a:txBody>
                  <a:tcPr marL="85725" marR="9525" marT="9525" marB="0" anchor="ctr">
                    <a:lnL w="3175" cap="flat" cmpd="sng" algn="ctr">
                      <a:solidFill>
                        <a:schemeClr val="accent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fontAlgn="b"/>
                      <a:r>
                        <a:rPr lang="en-ZA" sz="1200" b="1" i="0" u="none" strike="noStrike" dirty="0">
                          <a:solidFill>
                            <a:srgbClr val="000000"/>
                          </a:solidFill>
                          <a:effectLst/>
                          <a:latin typeface="Calibri"/>
                        </a:rPr>
                        <a:t>Total</a:t>
                      </a:r>
                    </a:p>
                  </a:txBody>
                  <a:tcPr marL="9525" marR="9525" marT="9525" marB="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439836">
                <a:tc>
                  <a:txBody>
                    <a:bodyPr/>
                    <a:lstStyle/>
                    <a:p>
                      <a:pPr algn="ctr" fontAlgn="ctr"/>
                      <a:r>
                        <a:rPr lang="en-ZA" sz="1200" b="1" i="0" u="none" strike="noStrike" dirty="0">
                          <a:solidFill>
                            <a:srgbClr val="000000"/>
                          </a:solidFill>
                          <a:effectLst/>
                          <a:latin typeface="Calibri"/>
                        </a:rPr>
                        <a:t>Eastern Cape</a:t>
                      </a:r>
                    </a:p>
                  </a:txBody>
                  <a:tcPr marL="85725" marR="9525" marT="9525" marB="0" anchor="ctr"/>
                </a:tc>
                <a:tc>
                  <a:txBody>
                    <a:bodyPr/>
                    <a:lstStyle/>
                    <a:p>
                      <a:pPr algn="ctr" fontAlgn="ctr"/>
                      <a:r>
                        <a:rPr lang="en-ZA" sz="1200" b="0" i="0" u="none" strike="noStrike" dirty="0">
                          <a:solidFill>
                            <a:srgbClr val="000000"/>
                          </a:solidFill>
                          <a:effectLst/>
                          <a:latin typeface="Arial"/>
                        </a:rPr>
                        <a:t>1 153</a:t>
                      </a:r>
                    </a:p>
                  </a:txBody>
                  <a:tcPr marL="9525" marR="9525" marT="9525" marB="0" anchor="ctr"/>
                </a:tc>
                <a:tc>
                  <a:txBody>
                    <a:bodyPr/>
                    <a:lstStyle/>
                    <a:p>
                      <a:pPr algn="ctr" fontAlgn="ctr"/>
                      <a:r>
                        <a:rPr lang="en-ZA" sz="1200" b="0" i="0" u="none" strike="noStrike" dirty="0">
                          <a:solidFill>
                            <a:srgbClr val="000000"/>
                          </a:solidFill>
                          <a:effectLst/>
                          <a:latin typeface="Arial"/>
                        </a:rPr>
                        <a:t>47</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ctr"/>
                      <a:r>
                        <a:rPr lang="en-ZA" sz="1200" b="0" i="0" u="none" strike="noStrike">
                          <a:solidFill>
                            <a:srgbClr val="000000"/>
                          </a:solidFill>
                          <a:effectLst/>
                          <a:latin typeface="Arial"/>
                        </a:rPr>
                        <a:t>1 324</a:t>
                      </a:r>
                    </a:p>
                  </a:txBody>
                  <a:tcPr marL="9525" marR="9525" marT="9525" marB="0" anchor="ctr">
                    <a:lnL w="28575" cap="flat" cmpd="sng" algn="ctr">
                      <a:solidFill>
                        <a:schemeClr val="bg1"/>
                      </a:solidFill>
                      <a:prstDash val="solid"/>
                      <a:round/>
                      <a:headEnd type="none" w="med" len="med"/>
                      <a:tailEnd type="none" w="med" len="med"/>
                    </a:lnL>
                  </a:tcPr>
                </a:tc>
                <a:tc>
                  <a:txBody>
                    <a:bodyPr/>
                    <a:lstStyle/>
                    <a:p>
                      <a:pPr algn="ctr" fontAlgn="ctr"/>
                      <a:r>
                        <a:rPr lang="en-ZA" sz="1200" b="0" i="0" u="none" strike="noStrike" dirty="0">
                          <a:solidFill>
                            <a:srgbClr val="000000"/>
                          </a:solidFill>
                          <a:effectLst/>
                          <a:latin typeface="Arial"/>
                        </a:rPr>
                        <a:t>53</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b"/>
                      <a:r>
                        <a:rPr lang="en-ZA" sz="1200" b="1" i="0" u="none" strike="noStrike" dirty="0">
                          <a:solidFill>
                            <a:srgbClr val="000000"/>
                          </a:solidFill>
                          <a:effectLst/>
                          <a:latin typeface="Calibri"/>
                        </a:rPr>
                        <a:t>2 477</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1"/>
                  </a:ext>
                </a:extLst>
              </a:tr>
              <a:tr h="439836">
                <a:tc>
                  <a:txBody>
                    <a:bodyPr/>
                    <a:lstStyle/>
                    <a:p>
                      <a:pPr algn="ctr" fontAlgn="ctr"/>
                      <a:r>
                        <a:rPr lang="en-ZA" sz="1200" b="1" i="0" u="none" strike="noStrike">
                          <a:solidFill>
                            <a:srgbClr val="000000"/>
                          </a:solidFill>
                          <a:effectLst/>
                          <a:latin typeface="Calibri"/>
                        </a:rPr>
                        <a:t>Free State</a:t>
                      </a:r>
                    </a:p>
                  </a:txBody>
                  <a:tcPr marL="85725" marR="9525" marT="9525" marB="0" anchor="ctr"/>
                </a:tc>
                <a:tc>
                  <a:txBody>
                    <a:bodyPr/>
                    <a:lstStyle/>
                    <a:p>
                      <a:pPr algn="ctr" fontAlgn="ctr"/>
                      <a:r>
                        <a:rPr lang="en-ZA" sz="1200" b="0" i="0" u="none" strike="noStrike" dirty="0">
                          <a:solidFill>
                            <a:srgbClr val="000000"/>
                          </a:solidFill>
                          <a:effectLst/>
                          <a:latin typeface="Arial"/>
                        </a:rPr>
                        <a:t>1 412</a:t>
                      </a:r>
                    </a:p>
                  </a:txBody>
                  <a:tcPr marL="9525" marR="9525" marT="9525" marB="0" anchor="ctr"/>
                </a:tc>
                <a:tc>
                  <a:txBody>
                    <a:bodyPr/>
                    <a:lstStyle/>
                    <a:p>
                      <a:pPr algn="ctr" fontAlgn="ctr"/>
                      <a:r>
                        <a:rPr lang="en-ZA" sz="1200" b="0" i="0" u="none" strike="noStrike" dirty="0">
                          <a:solidFill>
                            <a:srgbClr val="000000"/>
                          </a:solidFill>
                          <a:effectLst/>
                          <a:latin typeface="Arial"/>
                        </a:rPr>
                        <a:t>56</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ctr"/>
                      <a:r>
                        <a:rPr lang="en-ZA" sz="1200" b="0" i="0" u="none" strike="noStrike" dirty="0">
                          <a:solidFill>
                            <a:srgbClr val="000000"/>
                          </a:solidFill>
                          <a:effectLst/>
                          <a:latin typeface="Arial"/>
                        </a:rPr>
                        <a:t>1 117</a:t>
                      </a:r>
                    </a:p>
                  </a:txBody>
                  <a:tcPr marL="9525" marR="9525" marT="9525" marB="0" anchor="ctr">
                    <a:lnL w="28575" cap="flat" cmpd="sng" algn="ctr">
                      <a:solidFill>
                        <a:schemeClr val="bg1"/>
                      </a:solidFill>
                      <a:prstDash val="solid"/>
                      <a:round/>
                      <a:headEnd type="none" w="med" len="med"/>
                      <a:tailEnd type="none" w="med" len="med"/>
                    </a:lnL>
                  </a:tcPr>
                </a:tc>
                <a:tc>
                  <a:txBody>
                    <a:bodyPr/>
                    <a:lstStyle/>
                    <a:p>
                      <a:pPr algn="ctr" fontAlgn="ctr"/>
                      <a:r>
                        <a:rPr lang="en-ZA" sz="1200" b="0" i="0" u="none" strike="noStrike">
                          <a:solidFill>
                            <a:srgbClr val="000000"/>
                          </a:solidFill>
                          <a:effectLst/>
                          <a:latin typeface="Arial"/>
                        </a:rPr>
                        <a:t>44</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b"/>
                      <a:r>
                        <a:rPr lang="en-ZA" sz="1200" b="1" i="0" u="none" strike="noStrike" dirty="0">
                          <a:solidFill>
                            <a:srgbClr val="000000"/>
                          </a:solidFill>
                          <a:effectLst/>
                          <a:latin typeface="Calibri"/>
                        </a:rPr>
                        <a:t>2 529</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2"/>
                  </a:ext>
                </a:extLst>
              </a:tr>
              <a:tr h="434491">
                <a:tc>
                  <a:txBody>
                    <a:bodyPr/>
                    <a:lstStyle/>
                    <a:p>
                      <a:pPr algn="ctr" fontAlgn="ctr"/>
                      <a:r>
                        <a:rPr lang="en-ZA" sz="1200" b="1" i="0" u="none" strike="noStrike">
                          <a:solidFill>
                            <a:srgbClr val="000000"/>
                          </a:solidFill>
                          <a:effectLst/>
                          <a:latin typeface="Calibri"/>
                        </a:rPr>
                        <a:t>Gauteng</a:t>
                      </a:r>
                    </a:p>
                  </a:txBody>
                  <a:tcPr marL="85725" marR="9525" marT="9525" marB="0" anchor="ctr"/>
                </a:tc>
                <a:tc>
                  <a:txBody>
                    <a:bodyPr/>
                    <a:lstStyle/>
                    <a:p>
                      <a:pPr algn="ctr" fontAlgn="ctr"/>
                      <a:r>
                        <a:rPr lang="en-ZA" sz="1200" b="0" i="0" u="none" strike="noStrike">
                          <a:solidFill>
                            <a:srgbClr val="000000"/>
                          </a:solidFill>
                          <a:effectLst/>
                          <a:latin typeface="Arial"/>
                        </a:rPr>
                        <a:t>1 482</a:t>
                      </a:r>
                    </a:p>
                  </a:txBody>
                  <a:tcPr marL="9525" marR="9525" marT="9525" marB="0" anchor="ctr"/>
                </a:tc>
                <a:tc>
                  <a:txBody>
                    <a:bodyPr/>
                    <a:lstStyle/>
                    <a:p>
                      <a:pPr algn="ctr" fontAlgn="ctr"/>
                      <a:r>
                        <a:rPr lang="en-ZA" sz="1200" b="0" i="0" u="none" strike="noStrike" dirty="0">
                          <a:solidFill>
                            <a:srgbClr val="000000"/>
                          </a:solidFill>
                          <a:effectLst/>
                          <a:latin typeface="Arial"/>
                        </a:rPr>
                        <a:t>54</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ctr"/>
                      <a:r>
                        <a:rPr lang="en-ZA" sz="1200" b="0" i="0" u="none" strike="noStrike" dirty="0">
                          <a:solidFill>
                            <a:srgbClr val="000000"/>
                          </a:solidFill>
                          <a:effectLst/>
                          <a:latin typeface="Arial"/>
                        </a:rPr>
                        <a:t>1 250</a:t>
                      </a:r>
                    </a:p>
                  </a:txBody>
                  <a:tcPr marL="9525" marR="9525" marT="9525" marB="0" anchor="ctr">
                    <a:lnL w="28575" cap="flat" cmpd="sng" algn="ctr">
                      <a:solidFill>
                        <a:schemeClr val="bg1"/>
                      </a:solidFill>
                      <a:prstDash val="solid"/>
                      <a:round/>
                      <a:headEnd type="none" w="med" len="med"/>
                      <a:tailEnd type="none" w="med" len="med"/>
                    </a:lnL>
                  </a:tcPr>
                </a:tc>
                <a:tc>
                  <a:txBody>
                    <a:bodyPr/>
                    <a:lstStyle/>
                    <a:p>
                      <a:pPr algn="ctr" fontAlgn="ctr"/>
                      <a:r>
                        <a:rPr lang="en-ZA" sz="1200" b="0" i="0" u="none" strike="noStrike">
                          <a:solidFill>
                            <a:srgbClr val="000000"/>
                          </a:solidFill>
                          <a:effectLst/>
                          <a:latin typeface="Arial"/>
                        </a:rPr>
                        <a:t>46</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b"/>
                      <a:r>
                        <a:rPr lang="en-ZA" sz="1200" b="1" i="0" u="none" strike="noStrike" dirty="0">
                          <a:solidFill>
                            <a:srgbClr val="000000"/>
                          </a:solidFill>
                          <a:effectLst/>
                          <a:latin typeface="Calibri"/>
                        </a:rPr>
                        <a:t>2 732</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3"/>
                  </a:ext>
                </a:extLst>
              </a:tr>
              <a:tr h="439836">
                <a:tc>
                  <a:txBody>
                    <a:bodyPr/>
                    <a:lstStyle/>
                    <a:p>
                      <a:pPr algn="ctr" fontAlgn="ctr"/>
                      <a:r>
                        <a:rPr lang="en-ZA" sz="1200" b="1" i="0" u="none" strike="noStrike" dirty="0">
                          <a:solidFill>
                            <a:srgbClr val="000000"/>
                          </a:solidFill>
                          <a:effectLst/>
                          <a:latin typeface="Calibri"/>
                        </a:rPr>
                        <a:t>KwaZulu Natal</a:t>
                      </a:r>
                    </a:p>
                  </a:txBody>
                  <a:tcPr marL="85725" marR="9525" marT="9525" marB="0" anchor="ctr"/>
                </a:tc>
                <a:tc>
                  <a:txBody>
                    <a:bodyPr/>
                    <a:lstStyle/>
                    <a:p>
                      <a:pPr algn="ctr" fontAlgn="ctr"/>
                      <a:r>
                        <a:rPr lang="en-ZA" sz="1200" b="0" i="0" u="none" strike="noStrike">
                          <a:solidFill>
                            <a:srgbClr val="000000"/>
                          </a:solidFill>
                          <a:effectLst/>
                          <a:latin typeface="Arial"/>
                        </a:rPr>
                        <a:t>2 199</a:t>
                      </a:r>
                    </a:p>
                  </a:txBody>
                  <a:tcPr marL="9525" marR="9525" marT="9525" marB="0" anchor="ctr"/>
                </a:tc>
                <a:tc>
                  <a:txBody>
                    <a:bodyPr/>
                    <a:lstStyle/>
                    <a:p>
                      <a:pPr algn="ctr" fontAlgn="ctr"/>
                      <a:r>
                        <a:rPr lang="en-ZA" sz="1200" b="0" i="0" u="none" strike="noStrike">
                          <a:solidFill>
                            <a:srgbClr val="000000"/>
                          </a:solidFill>
                          <a:effectLst/>
                          <a:latin typeface="Arial"/>
                        </a:rPr>
                        <a:t>54</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ctr"/>
                      <a:r>
                        <a:rPr lang="en-ZA" sz="1200" b="0" i="0" u="none" strike="noStrike" dirty="0">
                          <a:solidFill>
                            <a:srgbClr val="000000"/>
                          </a:solidFill>
                          <a:effectLst/>
                          <a:latin typeface="Arial"/>
                        </a:rPr>
                        <a:t>1 885</a:t>
                      </a:r>
                    </a:p>
                  </a:txBody>
                  <a:tcPr marL="9525" marR="9525" marT="9525" marB="0" anchor="ctr">
                    <a:lnL w="28575" cap="flat" cmpd="sng" algn="ctr">
                      <a:solidFill>
                        <a:schemeClr val="bg1"/>
                      </a:solidFill>
                      <a:prstDash val="solid"/>
                      <a:round/>
                      <a:headEnd type="none" w="med" len="med"/>
                      <a:tailEnd type="none" w="med" len="med"/>
                    </a:lnL>
                  </a:tcPr>
                </a:tc>
                <a:tc>
                  <a:txBody>
                    <a:bodyPr/>
                    <a:lstStyle/>
                    <a:p>
                      <a:pPr algn="ctr" fontAlgn="ctr"/>
                      <a:r>
                        <a:rPr lang="en-ZA" sz="1200" b="0" i="0" u="none" strike="noStrike">
                          <a:solidFill>
                            <a:srgbClr val="000000"/>
                          </a:solidFill>
                          <a:effectLst/>
                          <a:latin typeface="Arial"/>
                        </a:rPr>
                        <a:t>46</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b"/>
                      <a:r>
                        <a:rPr lang="en-ZA" sz="1200" b="1" i="0" u="none" strike="noStrike" dirty="0">
                          <a:solidFill>
                            <a:srgbClr val="000000"/>
                          </a:solidFill>
                          <a:effectLst/>
                          <a:latin typeface="Calibri"/>
                        </a:rPr>
                        <a:t>4 084</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4"/>
                  </a:ext>
                </a:extLst>
              </a:tr>
              <a:tr h="434491">
                <a:tc>
                  <a:txBody>
                    <a:bodyPr/>
                    <a:lstStyle/>
                    <a:p>
                      <a:pPr algn="ctr" fontAlgn="ctr"/>
                      <a:r>
                        <a:rPr lang="en-ZA" sz="1200" b="1" i="0" u="none" strike="noStrike">
                          <a:solidFill>
                            <a:srgbClr val="000000"/>
                          </a:solidFill>
                          <a:effectLst/>
                          <a:latin typeface="Calibri"/>
                        </a:rPr>
                        <a:t>Limpopo</a:t>
                      </a:r>
                    </a:p>
                  </a:txBody>
                  <a:tcPr marL="85725" marR="9525" marT="9525" marB="0" anchor="ctr"/>
                </a:tc>
                <a:tc>
                  <a:txBody>
                    <a:bodyPr/>
                    <a:lstStyle/>
                    <a:p>
                      <a:pPr algn="ctr" fontAlgn="ctr"/>
                      <a:r>
                        <a:rPr lang="en-ZA" sz="1200" b="0" i="0" u="none" strike="noStrike">
                          <a:solidFill>
                            <a:srgbClr val="000000"/>
                          </a:solidFill>
                          <a:effectLst/>
                          <a:latin typeface="Arial"/>
                        </a:rPr>
                        <a:t>2 771</a:t>
                      </a:r>
                    </a:p>
                  </a:txBody>
                  <a:tcPr marL="9525" marR="9525" marT="9525" marB="0" anchor="ctr"/>
                </a:tc>
                <a:tc>
                  <a:txBody>
                    <a:bodyPr/>
                    <a:lstStyle/>
                    <a:p>
                      <a:pPr algn="ctr" fontAlgn="ctr"/>
                      <a:r>
                        <a:rPr lang="en-ZA" sz="1200" b="0" i="0" u="none" strike="noStrike">
                          <a:solidFill>
                            <a:srgbClr val="000000"/>
                          </a:solidFill>
                          <a:effectLst/>
                          <a:latin typeface="Arial"/>
                        </a:rPr>
                        <a:t>64</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ctr"/>
                      <a:r>
                        <a:rPr lang="en-ZA" sz="1200" b="0" i="0" u="none" strike="noStrike" dirty="0">
                          <a:solidFill>
                            <a:srgbClr val="000000"/>
                          </a:solidFill>
                          <a:effectLst/>
                          <a:latin typeface="Arial"/>
                        </a:rPr>
                        <a:t>1 537</a:t>
                      </a:r>
                    </a:p>
                  </a:txBody>
                  <a:tcPr marL="9525" marR="9525" marT="9525" marB="0" anchor="ctr">
                    <a:lnL w="28575" cap="flat" cmpd="sng" algn="ctr">
                      <a:solidFill>
                        <a:schemeClr val="bg1"/>
                      </a:solidFill>
                      <a:prstDash val="solid"/>
                      <a:round/>
                      <a:headEnd type="none" w="med" len="med"/>
                      <a:tailEnd type="none" w="med" len="med"/>
                    </a:lnL>
                  </a:tcPr>
                </a:tc>
                <a:tc>
                  <a:txBody>
                    <a:bodyPr/>
                    <a:lstStyle/>
                    <a:p>
                      <a:pPr algn="ctr" fontAlgn="ctr"/>
                      <a:r>
                        <a:rPr lang="en-ZA" sz="1200" b="0" i="0" u="none" strike="noStrike">
                          <a:solidFill>
                            <a:srgbClr val="000000"/>
                          </a:solidFill>
                          <a:effectLst/>
                          <a:latin typeface="Arial"/>
                        </a:rPr>
                        <a:t>36</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b"/>
                      <a:r>
                        <a:rPr lang="en-ZA" sz="1200" b="1" i="0" u="none" strike="noStrike" dirty="0">
                          <a:solidFill>
                            <a:srgbClr val="000000"/>
                          </a:solidFill>
                          <a:effectLst/>
                          <a:latin typeface="Calibri"/>
                        </a:rPr>
                        <a:t>4 308</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5"/>
                  </a:ext>
                </a:extLst>
              </a:tr>
              <a:tr h="439836">
                <a:tc>
                  <a:txBody>
                    <a:bodyPr/>
                    <a:lstStyle/>
                    <a:p>
                      <a:pPr algn="ctr" fontAlgn="ctr"/>
                      <a:r>
                        <a:rPr lang="en-ZA" sz="1200" b="1" i="0" u="none" strike="noStrike">
                          <a:solidFill>
                            <a:srgbClr val="000000"/>
                          </a:solidFill>
                          <a:effectLst/>
                          <a:latin typeface="Calibri"/>
                        </a:rPr>
                        <a:t>Mpumalanga</a:t>
                      </a:r>
                    </a:p>
                  </a:txBody>
                  <a:tcPr marL="85725" marR="9525" marT="9525" marB="0" anchor="ctr"/>
                </a:tc>
                <a:tc>
                  <a:txBody>
                    <a:bodyPr/>
                    <a:lstStyle/>
                    <a:p>
                      <a:pPr algn="ctr" fontAlgn="ctr"/>
                      <a:r>
                        <a:rPr lang="en-ZA" sz="1200" b="0" i="0" u="none" strike="noStrike">
                          <a:solidFill>
                            <a:srgbClr val="000000"/>
                          </a:solidFill>
                          <a:effectLst/>
                          <a:latin typeface="Arial"/>
                        </a:rPr>
                        <a:t>568</a:t>
                      </a:r>
                    </a:p>
                  </a:txBody>
                  <a:tcPr marL="9525" marR="9525" marT="9525" marB="0" anchor="ctr"/>
                </a:tc>
                <a:tc>
                  <a:txBody>
                    <a:bodyPr/>
                    <a:lstStyle/>
                    <a:p>
                      <a:pPr algn="ctr" fontAlgn="ctr"/>
                      <a:r>
                        <a:rPr lang="en-ZA" sz="1200" b="0" i="0" u="none" strike="noStrike">
                          <a:solidFill>
                            <a:srgbClr val="000000"/>
                          </a:solidFill>
                          <a:effectLst/>
                          <a:latin typeface="Arial"/>
                        </a:rPr>
                        <a:t>42</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ctr"/>
                      <a:r>
                        <a:rPr lang="en-ZA" sz="1200" b="0" i="0" u="none" strike="noStrike" dirty="0">
                          <a:solidFill>
                            <a:srgbClr val="000000"/>
                          </a:solidFill>
                          <a:effectLst/>
                          <a:latin typeface="Arial"/>
                        </a:rPr>
                        <a:t>800</a:t>
                      </a:r>
                    </a:p>
                  </a:txBody>
                  <a:tcPr marL="9525" marR="9525" marT="9525" marB="0" anchor="ctr">
                    <a:lnL w="28575" cap="flat" cmpd="sng" algn="ctr">
                      <a:solidFill>
                        <a:schemeClr val="bg1"/>
                      </a:solidFill>
                      <a:prstDash val="solid"/>
                      <a:round/>
                      <a:headEnd type="none" w="med" len="med"/>
                      <a:tailEnd type="none" w="med" len="med"/>
                    </a:lnL>
                  </a:tcPr>
                </a:tc>
                <a:tc>
                  <a:txBody>
                    <a:bodyPr/>
                    <a:lstStyle/>
                    <a:p>
                      <a:pPr algn="ctr" fontAlgn="ctr"/>
                      <a:r>
                        <a:rPr lang="en-ZA" sz="1200" b="0" i="0" u="none" strike="noStrike" dirty="0">
                          <a:solidFill>
                            <a:srgbClr val="000000"/>
                          </a:solidFill>
                          <a:effectLst/>
                          <a:latin typeface="Arial"/>
                        </a:rPr>
                        <a:t>58</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b"/>
                      <a:r>
                        <a:rPr lang="en-ZA" sz="1200" b="1" i="0" u="none" strike="noStrike" dirty="0">
                          <a:solidFill>
                            <a:srgbClr val="000000"/>
                          </a:solidFill>
                          <a:effectLst/>
                          <a:latin typeface="Calibri"/>
                        </a:rPr>
                        <a:t>1 368</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6"/>
                  </a:ext>
                </a:extLst>
              </a:tr>
              <a:tr h="439836">
                <a:tc>
                  <a:txBody>
                    <a:bodyPr/>
                    <a:lstStyle/>
                    <a:p>
                      <a:pPr algn="ctr" fontAlgn="ctr"/>
                      <a:r>
                        <a:rPr lang="en-ZA" sz="1200" b="1" i="0" u="none" strike="noStrike">
                          <a:solidFill>
                            <a:srgbClr val="000000"/>
                          </a:solidFill>
                          <a:effectLst/>
                          <a:latin typeface="Calibri"/>
                        </a:rPr>
                        <a:t>North West</a:t>
                      </a:r>
                    </a:p>
                  </a:txBody>
                  <a:tcPr marL="85725" marR="9525" marT="9525" marB="0" anchor="ctr"/>
                </a:tc>
                <a:tc>
                  <a:txBody>
                    <a:bodyPr/>
                    <a:lstStyle/>
                    <a:p>
                      <a:pPr algn="ctr" fontAlgn="ctr"/>
                      <a:r>
                        <a:rPr lang="en-ZA" sz="1200" b="0" i="0" u="none" strike="noStrike">
                          <a:solidFill>
                            <a:srgbClr val="000000"/>
                          </a:solidFill>
                          <a:effectLst/>
                          <a:latin typeface="Arial"/>
                        </a:rPr>
                        <a:t>476</a:t>
                      </a:r>
                    </a:p>
                  </a:txBody>
                  <a:tcPr marL="9525" marR="9525" marT="9525" marB="0" anchor="ctr"/>
                </a:tc>
                <a:tc>
                  <a:txBody>
                    <a:bodyPr/>
                    <a:lstStyle/>
                    <a:p>
                      <a:pPr algn="ctr" fontAlgn="ctr"/>
                      <a:r>
                        <a:rPr lang="en-ZA" sz="1200" b="0" i="0" u="none" strike="noStrike">
                          <a:solidFill>
                            <a:srgbClr val="000000"/>
                          </a:solidFill>
                          <a:effectLst/>
                          <a:latin typeface="Arial"/>
                        </a:rPr>
                        <a:t>48</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ctr"/>
                      <a:r>
                        <a:rPr lang="en-ZA" sz="1200" b="0" i="0" u="none" strike="noStrike" dirty="0">
                          <a:solidFill>
                            <a:srgbClr val="000000"/>
                          </a:solidFill>
                          <a:effectLst/>
                          <a:latin typeface="Arial"/>
                        </a:rPr>
                        <a:t>519</a:t>
                      </a:r>
                    </a:p>
                  </a:txBody>
                  <a:tcPr marL="9525" marR="9525" marT="9525" marB="0" anchor="ctr">
                    <a:lnL w="28575" cap="flat" cmpd="sng" algn="ctr">
                      <a:solidFill>
                        <a:schemeClr val="bg1"/>
                      </a:solidFill>
                      <a:prstDash val="solid"/>
                      <a:round/>
                      <a:headEnd type="none" w="med" len="med"/>
                      <a:tailEnd type="none" w="med" len="med"/>
                    </a:lnL>
                  </a:tcPr>
                </a:tc>
                <a:tc>
                  <a:txBody>
                    <a:bodyPr/>
                    <a:lstStyle/>
                    <a:p>
                      <a:pPr algn="ctr" fontAlgn="ctr"/>
                      <a:r>
                        <a:rPr lang="en-ZA" sz="1200" b="0" i="0" u="none" strike="noStrike" dirty="0">
                          <a:solidFill>
                            <a:srgbClr val="000000"/>
                          </a:solidFill>
                          <a:effectLst/>
                          <a:latin typeface="Arial"/>
                        </a:rPr>
                        <a:t>52</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b"/>
                      <a:r>
                        <a:rPr lang="en-ZA" sz="1200" b="1" i="0" u="none" strike="noStrike" dirty="0">
                          <a:solidFill>
                            <a:srgbClr val="000000"/>
                          </a:solidFill>
                          <a:effectLst/>
                          <a:latin typeface="Calibri"/>
                        </a:rPr>
                        <a:t>995</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7"/>
                  </a:ext>
                </a:extLst>
              </a:tr>
              <a:tr h="439836">
                <a:tc>
                  <a:txBody>
                    <a:bodyPr/>
                    <a:lstStyle/>
                    <a:p>
                      <a:pPr algn="ctr" fontAlgn="ctr"/>
                      <a:r>
                        <a:rPr lang="en-ZA" sz="1200" b="1" i="0" u="none" strike="noStrike">
                          <a:solidFill>
                            <a:srgbClr val="000000"/>
                          </a:solidFill>
                          <a:effectLst/>
                          <a:latin typeface="Calibri"/>
                        </a:rPr>
                        <a:t>Northern Cape</a:t>
                      </a:r>
                    </a:p>
                  </a:txBody>
                  <a:tcPr marL="85725" marR="9525" marT="9525" marB="0" anchor="ctr"/>
                </a:tc>
                <a:tc>
                  <a:txBody>
                    <a:bodyPr/>
                    <a:lstStyle/>
                    <a:p>
                      <a:pPr algn="ctr" fontAlgn="ctr"/>
                      <a:r>
                        <a:rPr lang="en-ZA" sz="1200" b="0" i="0" u="none" strike="noStrike">
                          <a:solidFill>
                            <a:srgbClr val="000000"/>
                          </a:solidFill>
                          <a:effectLst/>
                          <a:latin typeface="Arial"/>
                        </a:rPr>
                        <a:t>438</a:t>
                      </a:r>
                    </a:p>
                  </a:txBody>
                  <a:tcPr marL="9525" marR="9525" marT="9525" marB="0" anchor="ctr"/>
                </a:tc>
                <a:tc>
                  <a:txBody>
                    <a:bodyPr/>
                    <a:lstStyle/>
                    <a:p>
                      <a:pPr algn="ctr" fontAlgn="ctr"/>
                      <a:r>
                        <a:rPr lang="en-ZA" sz="1200" b="0" i="0" u="none" strike="noStrike">
                          <a:solidFill>
                            <a:srgbClr val="000000"/>
                          </a:solidFill>
                          <a:effectLst/>
                          <a:latin typeface="Arial"/>
                        </a:rPr>
                        <a:t>44</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ctr"/>
                      <a:r>
                        <a:rPr lang="en-ZA" sz="1200" b="0" i="0" u="none" strike="noStrike" dirty="0">
                          <a:solidFill>
                            <a:srgbClr val="000000"/>
                          </a:solidFill>
                          <a:effectLst/>
                          <a:latin typeface="Arial"/>
                        </a:rPr>
                        <a:t>554</a:t>
                      </a:r>
                    </a:p>
                  </a:txBody>
                  <a:tcPr marL="9525" marR="9525" marT="9525" marB="0" anchor="ctr">
                    <a:lnL w="28575" cap="flat" cmpd="sng" algn="ctr">
                      <a:solidFill>
                        <a:schemeClr val="bg1"/>
                      </a:solidFill>
                      <a:prstDash val="solid"/>
                      <a:round/>
                      <a:headEnd type="none" w="med" len="med"/>
                      <a:tailEnd type="none" w="med" len="med"/>
                    </a:lnL>
                  </a:tcPr>
                </a:tc>
                <a:tc>
                  <a:txBody>
                    <a:bodyPr/>
                    <a:lstStyle/>
                    <a:p>
                      <a:pPr algn="ctr" fontAlgn="ctr"/>
                      <a:r>
                        <a:rPr lang="en-ZA" sz="1200" b="0" i="0" u="none" strike="noStrike" dirty="0">
                          <a:solidFill>
                            <a:srgbClr val="000000"/>
                          </a:solidFill>
                          <a:effectLst/>
                          <a:latin typeface="Arial"/>
                        </a:rPr>
                        <a:t>56</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b"/>
                      <a:r>
                        <a:rPr lang="en-ZA" sz="1200" b="1" i="0" u="none" strike="noStrike" dirty="0">
                          <a:solidFill>
                            <a:srgbClr val="000000"/>
                          </a:solidFill>
                          <a:effectLst/>
                          <a:latin typeface="Calibri"/>
                        </a:rPr>
                        <a:t>992</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8"/>
                  </a:ext>
                </a:extLst>
              </a:tr>
              <a:tr h="439836">
                <a:tc>
                  <a:txBody>
                    <a:bodyPr/>
                    <a:lstStyle/>
                    <a:p>
                      <a:pPr algn="ctr" fontAlgn="ctr"/>
                      <a:r>
                        <a:rPr lang="en-ZA" sz="1200" b="1" i="0" u="none" strike="noStrike">
                          <a:solidFill>
                            <a:srgbClr val="000000"/>
                          </a:solidFill>
                          <a:effectLst/>
                          <a:latin typeface="Calibri"/>
                        </a:rPr>
                        <a:t>Western Cape</a:t>
                      </a:r>
                    </a:p>
                  </a:txBody>
                  <a:tcPr marL="85725" marR="9525" marT="9525" marB="0" anchor="ctr"/>
                </a:tc>
                <a:tc>
                  <a:txBody>
                    <a:bodyPr/>
                    <a:lstStyle/>
                    <a:p>
                      <a:pPr algn="ctr" fontAlgn="ctr"/>
                      <a:r>
                        <a:rPr lang="en-ZA" sz="1200" b="0" i="0" u="none" strike="noStrike">
                          <a:solidFill>
                            <a:srgbClr val="000000"/>
                          </a:solidFill>
                          <a:effectLst/>
                          <a:latin typeface="Arial"/>
                        </a:rPr>
                        <a:t>746</a:t>
                      </a:r>
                    </a:p>
                  </a:txBody>
                  <a:tcPr marL="9525" marR="9525" marT="9525" marB="0" anchor="ctr"/>
                </a:tc>
                <a:tc>
                  <a:txBody>
                    <a:bodyPr/>
                    <a:lstStyle/>
                    <a:p>
                      <a:pPr algn="ctr" fontAlgn="ctr"/>
                      <a:r>
                        <a:rPr lang="en-ZA" sz="1200" b="0" i="0" u="none" strike="noStrike" dirty="0">
                          <a:solidFill>
                            <a:srgbClr val="000000"/>
                          </a:solidFill>
                          <a:effectLst/>
                          <a:latin typeface="Arial"/>
                        </a:rPr>
                        <a:t>47</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ctr"/>
                      <a:r>
                        <a:rPr lang="en-ZA" sz="1200" b="0" i="0" u="none" strike="noStrike">
                          <a:solidFill>
                            <a:srgbClr val="000000"/>
                          </a:solidFill>
                          <a:effectLst/>
                          <a:latin typeface="Arial"/>
                        </a:rPr>
                        <a:t>839</a:t>
                      </a:r>
                    </a:p>
                  </a:txBody>
                  <a:tcPr marL="9525" marR="9525" marT="9525" marB="0" anchor="ctr">
                    <a:lnL w="28575" cap="flat" cmpd="sng" algn="ctr">
                      <a:solidFill>
                        <a:schemeClr val="bg1"/>
                      </a:solidFill>
                      <a:prstDash val="solid"/>
                      <a:round/>
                      <a:headEnd type="none" w="med" len="med"/>
                      <a:tailEnd type="none" w="med" len="med"/>
                    </a:lnL>
                  </a:tcPr>
                </a:tc>
                <a:tc>
                  <a:txBody>
                    <a:bodyPr/>
                    <a:lstStyle/>
                    <a:p>
                      <a:pPr algn="ctr" fontAlgn="ctr"/>
                      <a:r>
                        <a:rPr lang="en-ZA" sz="1200" b="0" i="0" u="none" strike="noStrike" dirty="0">
                          <a:solidFill>
                            <a:srgbClr val="000000"/>
                          </a:solidFill>
                          <a:effectLst/>
                          <a:latin typeface="Arial"/>
                        </a:rPr>
                        <a:t>53</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b"/>
                      <a:r>
                        <a:rPr lang="en-ZA" sz="1200" b="1" i="0" u="none" strike="noStrike" dirty="0">
                          <a:solidFill>
                            <a:srgbClr val="000000"/>
                          </a:solidFill>
                          <a:effectLst/>
                          <a:latin typeface="Calibri"/>
                        </a:rPr>
                        <a:t>1 585</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09"/>
                  </a:ext>
                </a:extLst>
              </a:tr>
              <a:tr h="434491">
                <a:tc>
                  <a:txBody>
                    <a:bodyPr/>
                    <a:lstStyle/>
                    <a:p>
                      <a:pPr algn="ctr" fontAlgn="ctr"/>
                      <a:r>
                        <a:rPr lang="en-ZA" sz="1200" b="1" i="0" u="none" strike="noStrike" dirty="0" smtClean="0">
                          <a:solidFill>
                            <a:srgbClr val="000000"/>
                          </a:solidFill>
                          <a:effectLst/>
                          <a:latin typeface="Calibri"/>
                        </a:rPr>
                        <a:t>Online</a:t>
                      </a:r>
                      <a:endParaRPr lang="en-ZA" sz="1200" b="1" i="0" u="none" strike="noStrike" dirty="0">
                        <a:solidFill>
                          <a:srgbClr val="000000"/>
                        </a:solidFill>
                        <a:effectLst/>
                        <a:latin typeface="Calibri"/>
                      </a:endParaRPr>
                    </a:p>
                  </a:txBody>
                  <a:tcPr marL="85725" marR="9525" marT="9525" marB="0" anchor="ctr"/>
                </a:tc>
                <a:tc>
                  <a:txBody>
                    <a:bodyPr/>
                    <a:lstStyle/>
                    <a:p>
                      <a:pPr algn="ctr" fontAlgn="ctr"/>
                      <a:r>
                        <a:rPr lang="en-ZA" sz="1200" b="0" i="0" u="none" strike="noStrike">
                          <a:solidFill>
                            <a:srgbClr val="000000"/>
                          </a:solidFill>
                          <a:effectLst/>
                          <a:latin typeface="Arial"/>
                        </a:rPr>
                        <a:t>5</a:t>
                      </a:r>
                    </a:p>
                  </a:txBody>
                  <a:tcPr marL="9525" marR="9525" marT="9525" marB="0" anchor="ctr"/>
                </a:tc>
                <a:tc>
                  <a:txBody>
                    <a:bodyPr/>
                    <a:lstStyle/>
                    <a:p>
                      <a:pPr algn="ctr" fontAlgn="ctr"/>
                      <a:r>
                        <a:rPr lang="en-ZA" sz="1200" b="0" i="0" u="none" strike="noStrike">
                          <a:solidFill>
                            <a:srgbClr val="000000"/>
                          </a:solidFill>
                          <a:effectLst/>
                          <a:latin typeface="Arial"/>
                        </a:rPr>
                        <a:t>83</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ctr"/>
                      <a:r>
                        <a:rPr lang="en-ZA" sz="1200" b="0" i="0" u="none" strike="noStrike">
                          <a:solidFill>
                            <a:srgbClr val="000000"/>
                          </a:solidFill>
                          <a:effectLst/>
                          <a:latin typeface="Arial"/>
                        </a:rPr>
                        <a:t>1</a:t>
                      </a:r>
                    </a:p>
                  </a:txBody>
                  <a:tcPr marL="9525" marR="9525" marT="9525" marB="0" anchor="ctr">
                    <a:lnL w="28575" cap="flat" cmpd="sng" algn="ctr">
                      <a:solidFill>
                        <a:schemeClr val="bg1"/>
                      </a:solidFill>
                      <a:prstDash val="solid"/>
                      <a:round/>
                      <a:headEnd type="none" w="med" len="med"/>
                      <a:tailEnd type="none" w="med" len="med"/>
                    </a:lnL>
                  </a:tcPr>
                </a:tc>
                <a:tc>
                  <a:txBody>
                    <a:bodyPr/>
                    <a:lstStyle/>
                    <a:p>
                      <a:pPr algn="ctr" fontAlgn="ctr"/>
                      <a:r>
                        <a:rPr lang="en-ZA" sz="1200" b="0" i="0" u="none" strike="noStrike" dirty="0">
                          <a:solidFill>
                            <a:srgbClr val="000000"/>
                          </a:solidFill>
                          <a:effectLst/>
                          <a:latin typeface="Arial"/>
                        </a:rPr>
                        <a:t>17</a:t>
                      </a:r>
                    </a:p>
                  </a:txBody>
                  <a:tcPr marL="9525" marR="9525" marT="9525" marB="0" anchor="ctr">
                    <a:lnR w="28575" cap="flat" cmpd="sng" algn="ctr">
                      <a:solidFill>
                        <a:schemeClr val="bg1"/>
                      </a:solidFill>
                      <a:prstDash val="solid"/>
                      <a:round/>
                      <a:headEnd type="none" w="med" len="med"/>
                      <a:tailEnd type="none" w="med" len="med"/>
                    </a:lnR>
                  </a:tcPr>
                </a:tc>
                <a:tc>
                  <a:txBody>
                    <a:bodyPr/>
                    <a:lstStyle/>
                    <a:p>
                      <a:pPr algn="ctr" fontAlgn="b"/>
                      <a:r>
                        <a:rPr lang="en-ZA" sz="1200" b="1" i="0" u="none" strike="noStrike" dirty="0">
                          <a:solidFill>
                            <a:srgbClr val="000000"/>
                          </a:solidFill>
                          <a:effectLst/>
                          <a:latin typeface="Calibri"/>
                        </a:rPr>
                        <a:t>6</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10"/>
                  </a:ext>
                </a:extLst>
              </a:tr>
              <a:tr h="434491">
                <a:tc>
                  <a:txBody>
                    <a:bodyPr/>
                    <a:lstStyle/>
                    <a:p>
                      <a:pPr algn="ctr" fontAlgn="ctr"/>
                      <a:r>
                        <a:rPr lang="en-ZA" sz="1200" b="1" i="0" u="none" strike="noStrike" dirty="0">
                          <a:solidFill>
                            <a:srgbClr val="000000"/>
                          </a:solidFill>
                          <a:effectLst/>
                          <a:latin typeface="Calibri"/>
                        </a:rPr>
                        <a:t>Total</a:t>
                      </a:r>
                    </a:p>
                  </a:txBody>
                  <a:tcPr marL="85725" marR="9525" marT="9525" marB="0" anchor="ctr">
                    <a:solidFill>
                      <a:schemeClr val="accent1">
                        <a:lumMod val="60000"/>
                        <a:lumOff val="40000"/>
                      </a:schemeClr>
                    </a:solidFill>
                  </a:tcPr>
                </a:tc>
                <a:tc>
                  <a:txBody>
                    <a:bodyPr/>
                    <a:lstStyle/>
                    <a:p>
                      <a:pPr algn="ctr" fontAlgn="ctr"/>
                      <a:r>
                        <a:rPr lang="en-ZA" sz="1200" b="1" i="0" u="none" strike="noStrike" dirty="0">
                          <a:solidFill>
                            <a:srgbClr val="000000"/>
                          </a:solidFill>
                          <a:effectLst/>
                          <a:latin typeface="Arial"/>
                        </a:rPr>
                        <a:t>11 250</a:t>
                      </a:r>
                    </a:p>
                  </a:txBody>
                  <a:tcPr marL="9525" marR="9525" marT="9525" marB="0" anchor="ctr">
                    <a:solidFill>
                      <a:schemeClr val="accent1">
                        <a:lumMod val="60000"/>
                        <a:lumOff val="40000"/>
                      </a:schemeClr>
                    </a:solidFill>
                  </a:tcPr>
                </a:tc>
                <a:tc>
                  <a:txBody>
                    <a:bodyPr/>
                    <a:lstStyle/>
                    <a:p>
                      <a:pPr algn="ctr" fontAlgn="ctr"/>
                      <a:r>
                        <a:rPr lang="en-ZA" sz="1200" b="1" i="0" u="none" strike="noStrike" dirty="0" smtClean="0">
                          <a:solidFill>
                            <a:srgbClr val="000000"/>
                          </a:solidFill>
                          <a:effectLst/>
                          <a:latin typeface="Arial"/>
                        </a:rPr>
                        <a:t>53%</a:t>
                      </a:r>
                      <a:endParaRPr lang="en-ZA" sz="1200" b="1" i="0" u="none" strike="noStrike" dirty="0">
                        <a:solidFill>
                          <a:srgbClr val="000000"/>
                        </a:solidFill>
                        <a:effectLst/>
                        <a:latin typeface="Arial"/>
                      </a:endParaRPr>
                    </a:p>
                  </a:txBody>
                  <a:tcPr marL="9525" marR="9525" marT="9525" marB="0" anchor="ctr">
                    <a:lnR w="28575"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fontAlgn="ctr"/>
                      <a:r>
                        <a:rPr lang="en-ZA" sz="1200" b="1" i="0" u="none" strike="noStrike" dirty="0">
                          <a:solidFill>
                            <a:srgbClr val="000000"/>
                          </a:solidFill>
                          <a:effectLst/>
                          <a:latin typeface="Arial"/>
                        </a:rPr>
                        <a:t>9 826</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tc>
                  <a:txBody>
                    <a:bodyPr/>
                    <a:lstStyle/>
                    <a:p>
                      <a:pPr algn="ctr" fontAlgn="ctr"/>
                      <a:r>
                        <a:rPr lang="en-ZA" sz="1200" b="1" i="0" u="none" strike="noStrike" dirty="0" smtClean="0">
                          <a:solidFill>
                            <a:srgbClr val="000000"/>
                          </a:solidFill>
                          <a:effectLst/>
                          <a:latin typeface="Arial"/>
                        </a:rPr>
                        <a:t>47%</a:t>
                      </a:r>
                      <a:endParaRPr lang="en-ZA" sz="1200" b="1" i="0" u="none" strike="noStrike" dirty="0">
                        <a:solidFill>
                          <a:srgbClr val="000000"/>
                        </a:solidFill>
                        <a:effectLst/>
                        <a:latin typeface="Arial"/>
                      </a:endParaRPr>
                    </a:p>
                  </a:txBody>
                  <a:tcPr marL="9525" marR="9525" marT="9525" marB="0" anchor="ctr">
                    <a:lnR w="28575"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fontAlgn="ctr"/>
                      <a:r>
                        <a:rPr lang="en-ZA" sz="1200" b="1" i="0" u="none" strike="noStrike" dirty="0">
                          <a:solidFill>
                            <a:srgbClr val="000000"/>
                          </a:solidFill>
                          <a:effectLst/>
                          <a:latin typeface="Arial"/>
                        </a:rPr>
                        <a:t>21 076</a:t>
                      </a:r>
                    </a:p>
                  </a:txBody>
                  <a:tcPr marL="9525" marR="9525" marT="9525" marB="0" anchor="ctr">
                    <a:lnL w="28575" cap="flat" cmpd="sng" algn="ctr">
                      <a:solidFill>
                        <a:schemeClr val="bg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xmlns="" val="10011"/>
                  </a:ext>
                </a:extLst>
              </a:tr>
            </a:tbl>
          </a:graphicData>
        </a:graphic>
      </p:graphicFrame>
      <p:sp>
        <p:nvSpPr>
          <p:cNvPr id="54368" name="Content Placeholder 3"/>
          <p:cNvSpPr>
            <a:spLocks noGrp="1"/>
          </p:cNvSpPr>
          <p:nvPr>
            <p:ph sz="half" idx="2"/>
          </p:nvPr>
        </p:nvSpPr>
        <p:spPr>
          <a:xfrm>
            <a:off x="5724128" y="1412776"/>
            <a:ext cx="3097610" cy="4713387"/>
          </a:xfrm>
        </p:spPr>
        <p:txBody>
          <a:bodyPr/>
          <a:lstStyle/>
          <a:p>
            <a:endParaRPr lang="en-ZA" altLang="en-US" sz="1600" dirty="0" smtClean="0"/>
          </a:p>
          <a:p>
            <a:r>
              <a:rPr lang="en-ZA" altLang="en-US" sz="1600" dirty="0" smtClean="0"/>
              <a:t>Placement by gender shows 53% (11 250) females and 47% (9 826) males.</a:t>
            </a:r>
          </a:p>
          <a:p>
            <a:r>
              <a:rPr lang="en-ZA" altLang="en-US" sz="1600" dirty="0" smtClean="0"/>
              <a:t>With most placements for both females and males in KwaZulu Natal and Limpopo provinces.</a:t>
            </a:r>
          </a:p>
        </p:txBody>
      </p:sp>
      <p:sp>
        <p:nvSpPr>
          <p:cNvPr id="3" name="Slide Number Placeholder 2"/>
          <p:cNvSpPr>
            <a:spLocks noGrp="1"/>
          </p:cNvSpPr>
          <p:nvPr>
            <p:ph type="sldNum" sz="quarter" idx="12"/>
          </p:nvPr>
        </p:nvSpPr>
        <p:spPr/>
        <p:txBody>
          <a:bodyPr/>
          <a:lstStyle/>
          <a:p>
            <a:pPr>
              <a:defRPr/>
            </a:pPr>
            <a:fld id="{B57A7A15-FAE7-49E2-908D-FB5D78A7FA53}" type="slidenum">
              <a:rPr lang="en-US" smtClean="0"/>
              <a:pPr>
                <a:defRPr/>
              </a:pPr>
              <a:t>90</a:t>
            </a:fld>
            <a:endParaRPr lang="en-US" dirty="0"/>
          </a:p>
        </p:txBody>
      </p:sp>
    </p:spTree>
    <p:extLst>
      <p:ext uri="{BB962C8B-B14F-4D97-AF65-F5344CB8AC3E}">
        <p14:creationId xmlns:p14="http://schemas.microsoft.com/office/powerpoint/2010/main" xmlns="" val="42880695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ZA" altLang="en-US" sz="1800" b="1" dirty="0" smtClean="0"/>
              <a:t>WORK SEEKERS REGISTERED, EMPLOYMENT COUNSELLING, OPPORTUNITIES AND PLACEMENT BY PROVINCE</a:t>
            </a:r>
            <a:br>
              <a:rPr lang="en-ZA" altLang="en-US" sz="1800" b="1" dirty="0" smtClean="0"/>
            </a:br>
            <a:endParaRPr lang="en-ZA" altLang="en-US" sz="1800" b="1" dirty="0" smtClean="0">
              <a:solidFill>
                <a:srgbClr val="0070C0"/>
              </a:solidFill>
            </a:endParaRPr>
          </a:p>
        </p:txBody>
      </p:sp>
      <p:sp>
        <p:nvSpPr>
          <p:cNvPr id="55299" name="Content Placeholder 3"/>
          <p:cNvSpPr>
            <a:spLocks noGrp="1"/>
          </p:cNvSpPr>
          <p:nvPr>
            <p:ph sz="half" idx="2"/>
          </p:nvPr>
        </p:nvSpPr>
        <p:spPr>
          <a:xfrm>
            <a:off x="5580112" y="1417638"/>
            <a:ext cx="3246388" cy="4708525"/>
          </a:xfrm>
        </p:spPr>
        <p:txBody>
          <a:bodyPr/>
          <a:lstStyle/>
          <a:p>
            <a:r>
              <a:rPr lang="en-ZA" altLang="en-US" sz="1600" dirty="0" smtClean="0"/>
              <a:t>Number of work seekers registered in 2017/18 are extremely higher than the opportunities registered and placements secured </a:t>
            </a:r>
            <a:r>
              <a:rPr lang="en-ZA" altLang="en-US" sz="1600" dirty="0" err="1" smtClean="0"/>
              <a:t>i.e</a:t>
            </a:r>
            <a:r>
              <a:rPr lang="en-ZA" altLang="en-US" sz="1600" dirty="0" smtClean="0"/>
              <a:t> </a:t>
            </a:r>
          </a:p>
          <a:p>
            <a:pPr lvl="1"/>
            <a:r>
              <a:rPr lang="en-ZA" altLang="en-US" sz="1200" dirty="0" smtClean="0"/>
              <a:t>890 523 work seekers registered</a:t>
            </a:r>
          </a:p>
          <a:p>
            <a:pPr lvl="1"/>
            <a:r>
              <a:rPr lang="en-ZA" altLang="en-US" sz="1200" dirty="0" smtClean="0"/>
              <a:t>193 573 work seekers provided with employment counselling</a:t>
            </a:r>
          </a:p>
          <a:p>
            <a:pPr lvl="1"/>
            <a:r>
              <a:rPr lang="en-ZA" altLang="en-US" sz="1200" dirty="0" smtClean="0"/>
              <a:t>109 917 opportunities registered</a:t>
            </a:r>
          </a:p>
          <a:p>
            <a:pPr lvl="1"/>
            <a:r>
              <a:rPr lang="en-ZA" altLang="en-US" sz="1200" dirty="0" smtClean="0"/>
              <a:t>and 21 076 work seekers placed in opportunities</a:t>
            </a:r>
            <a:r>
              <a:rPr lang="en-ZA" altLang="en-US" sz="1400" dirty="0" smtClean="0"/>
              <a:t>.</a:t>
            </a:r>
          </a:p>
          <a:p>
            <a:r>
              <a:rPr lang="en-ZA" altLang="en-US" sz="1600" dirty="0" smtClean="0"/>
              <a:t>Opportunity rate against work seekers registered is 12%.</a:t>
            </a:r>
          </a:p>
          <a:p>
            <a:r>
              <a:rPr lang="en-ZA" altLang="en-US" sz="1600" dirty="0" smtClean="0"/>
              <a:t>Placement rate against work seekers registered is only 2%,</a:t>
            </a:r>
          </a:p>
          <a:p>
            <a:r>
              <a:rPr lang="en-ZA" altLang="en-US" sz="1600" dirty="0" smtClean="0"/>
              <a:t>Placement rate against registered opportunities is 19%</a:t>
            </a:r>
          </a:p>
          <a:p>
            <a:r>
              <a:rPr lang="en-ZA" altLang="en-US" sz="1600" dirty="0" smtClean="0"/>
              <a:t>Provincial break downs are depicted in the graph.</a:t>
            </a:r>
          </a:p>
        </p:txBody>
      </p:sp>
      <p:pic>
        <p:nvPicPr>
          <p:cNvPr id="55301" name="Picture 6"/>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251520" y="1314984"/>
            <a:ext cx="5262862" cy="5282368"/>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B57A7A15-FAE7-49E2-908D-FB5D78A7FA53}" type="slidenum">
              <a:rPr lang="en-US" smtClean="0"/>
              <a:pPr>
                <a:defRPr/>
              </a:pPr>
              <a:t>91</a:t>
            </a:fld>
            <a:endParaRPr lang="en-US" dirty="0"/>
          </a:p>
        </p:txBody>
      </p:sp>
    </p:spTree>
    <p:extLst>
      <p:ext uri="{BB962C8B-B14F-4D97-AF65-F5344CB8AC3E}">
        <p14:creationId xmlns:p14="http://schemas.microsoft.com/office/powerpoint/2010/main" xmlns="" val="25948230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66171" y="2564904"/>
            <a:ext cx="7735369" cy="2062103"/>
          </a:xfrm>
          <a:prstGeom prst="rect">
            <a:avLst/>
          </a:prstGeom>
        </p:spPr>
        <p:txBody>
          <a:bodyPr wrap="square">
            <a:spAutoFit/>
          </a:bodyPr>
          <a:lstStyle/>
          <a:p>
            <a:pPr algn="ctr"/>
            <a:r>
              <a:rPr lang="en-ZA" sz="3200" b="1" dirty="0" smtClean="0"/>
              <a:t>PROGRAMME 4: </a:t>
            </a:r>
          </a:p>
          <a:p>
            <a:pPr algn="ctr"/>
            <a:r>
              <a:rPr lang="en-ZA" sz="3200" b="1" dirty="0" smtClean="0"/>
              <a:t>LABOUR POLICY AND INDUSTRIAL RELATIONS (LP&amp;IR)</a:t>
            </a:r>
          </a:p>
          <a:p>
            <a:pPr algn="ctr"/>
            <a:endParaRPr lang="en-ZA" sz="3200" b="1" dirty="0" smtClean="0"/>
          </a:p>
        </p:txBody>
      </p:sp>
    </p:spTree>
    <p:extLst>
      <p:ext uri="{BB962C8B-B14F-4D97-AF65-F5344CB8AC3E}">
        <p14:creationId xmlns:p14="http://schemas.microsoft.com/office/powerpoint/2010/main" xmlns="" val="394072557"/>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7544" y="260648"/>
            <a:ext cx="8229600" cy="1033462"/>
          </a:xfrm>
        </p:spPr>
        <p:txBody>
          <a:bodyPr/>
          <a:lstStyle/>
          <a:p>
            <a:r>
              <a:rPr lang="en-ZA" altLang="en-US" sz="2400" b="1" dirty="0" smtClean="0"/>
              <a:t>ANNUAL IMPACT ANALYSIS</a:t>
            </a:r>
          </a:p>
        </p:txBody>
      </p:sp>
      <p:graphicFrame>
        <p:nvGraphicFramePr>
          <p:cNvPr id="3" name="Table 2"/>
          <p:cNvGraphicFramePr>
            <a:graphicFrameLocks noGrp="1"/>
          </p:cNvGraphicFramePr>
          <p:nvPr>
            <p:extLst>
              <p:ext uri="{D42A27DB-BD31-4B8C-83A1-F6EECF244321}">
                <p14:modId xmlns:p14="http://schemas.microsoft.com/office/powerpoint/2010/main" xmlns="" val="3995082391"/>
              </p:ext>
            </p:extLst>
          </p:nvPr>
        </p:nvGraphicFramePr>
        <p:xfrm>
          <a:off x="152400" y="1381124"/>
          <a:ext cx="8812088" cy="5288236"/>
        </p:xfrm>
        <a:graphic>
          <a:graphicData uri="http://schemas.openxmlformats.org/drawingml/2006/table">
            <a:tbl>
              <a:tblPr firstRow="1" bandRow="1">
                <a:tableStyleId>{5C22544A-7EE6-4342-B048-85BDC9FD1C3A}</a:tableStyleId>
              </a:tblPr>
              <a:tblGrid>
                <a:gridCol w="2279449">
                  <a:extLst>
                    <a:ext uri="{9D8B030D-6E8A-4147-A177-3AD203B41FA5}">
                      <a16:colId xmlns:a16="http://schemas.microsoft.com/office/drawing/2014/main" xmlns="" val="20000"/>
                    </a:ext>
                  </a:extLst>
                </a:gridCol>
                <a:gridCol w="2905930">
                  <a:extLst>
                    <a:ext uri="{9D8B030D-6E8A-4147-A177-3AD203B41FA5}">
                      <a16:colId xmlns:a16="http://schemas.microsoft.com/office/drawing/2014/main" xmlns="" val="20001"/>
                    </a:ext>
                  </a:extLst>
                </a:gridCol>
                <a:gridCol w="3626709">
                  <a:extLst>
                    <a:ext uri="{9D8B030D-6E8A-4147-A177-3AD203B41FA5}">
                      <a16:colId xmlns:a16="http://schemas.microsoft.com/office/drawing/2014/main" xmlns="" val="20002"/>
                    </a:ext>
                  </a:extLst>
                </a:gridCol>
              </a:tblGrid>
              <a:tr h="411531">
                <a:tc>
                  <a:txBody>
                    <a:bodyPr/>
                    <a:lstStyle/>
                    <a:p>
                      <a:pPr algn="ctr"/>
                      <a:r>
                        <a:rPr lang="en-ZA" sz="1400" dirty="0" smtClean="0">
                          <a:solidFill>
                            <a:schemeClr val="tx1"/>
                          </a:solidFill>
                          <a:latin typeface="+mn-lt"/>
                        </a:rPr>
                        <a:t>TARGET</a:t>
                      </a:r>
                      <a:endParaRPr lang="en-ZA" sz="1400" dirty="0">
                        <a:solidFill>
                          <a:schemeClr val="tx1"/>
                        </a:solidFill>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solidFill>
                            <a:schemeClr val="tx1"/>
                          </a:solidFill>
                          <a:latin typeface="+mn-lt"/>
                        </a:rPr>
                        <a:t>ACHIEVEMENT AGAINST TARGET</a:t>
                      </a:r>
                      <a:endParaRPr lang="en-ZA" sz="1400" dirty="0">
                        <a:solidFill>
                          <a:schemeClr val="tx1"/>
                        </a:solidFill>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solidFill>
                            <a:schemeClr val="tx1"/>
                          </a:solidFill>
                          <a:latin typeface="+mn-lt"/>
                        </a:rPr>
                        <a:t>IMPACT</a:t>
                      </a:r>
                      <a:endParaRPr lang="en-ZA" sz="1400" dirty="0">
                        <a:solidFill>
                          <a:schemeClr val="tx1"/>
                        </a:solidFill>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946150">
                <a:tc>
                  <a:txBody>
                    <a:bodyPr/>
                    <a:lstStyle/>
                    <a:p>
                      <a:r>
                        <a:rPr lang="en-ZA" sz="1400" dirty="0" smtClean="0">
                          <a:latin typeface="+mn-lt"/>
                          <a:cs typeface="Arial" panose="020B0604020202020204" pitchFamily="34" charset="0"/>
                        </a:rPr>
                        <a:t>2016-2017 EE Annual report and Public Register published by 30 June 2017.</a:t>
                      </a:r>
                      <a:endParaRPr lang="en-ZA" sz="1400" dirty="0">
                        <a:latin typeface="+mn-lt"/>
                        <a:cs typeface="Arial" panose="020B0604020202020204" pitchFamily="34" charset="0"/>
                      </a:endParaRPr>
                    </a:p>
                  </a:txBody>
                  <a:tcPr marL="65079" marR="65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smtClean="0">
                          <a:solidFill>
                            <a:srgbClr val="FF0000"/>
                          </a:solidFill>
                          <a:latin typeface="+mn-lt"/>
                          <a:cs typeface="Arial" panose="020B0604020202020204" pitchFamily="34" charset="0"/>
                        </a:rPr>
                        <a:t>NOT ACHIEVED</a:t>
                      </a:r>
                    </a:p>
                    <a:p>
                      <a:endParaRPr lang="en-ZA" sz="1400" b="1" dirty="0" smtClean="0">
                        <a:solidFill>
                          <a:srgbClr val="FF0000"/>
                        </a:solidFill>
                        <a:latin typeface="+mn-lt"/>
                        <a:cs typeface="Arial" panose="020B0604020202020204" pitchFamily="34" charset="0"/>
                      </a:endParaRPr>
                    </a:p>
                    <a:p>
                      <a:r>
                        <a:rPr lang="en-ZA" altLang="en-US" sz="1400" dirty="0" smtClean="0">
                          <a:latin typeface="+mn-lt"/>
                          <a:cs typeface="Arial" panose="020B0604020202020204" pitchFamily="34" charset="0"/>
                        </a:rPr>
                        <a:t>Only the 2016/2017 EE Report was published  on 9 May 2017 prior to 30 June 2017, but the Public Register was published on 21 July 2017 due to two litigation cases regarding the inclusion of 2 employers in the Public Register</a:t>
                      </a:r>
                    </a:p>
                    <a:p>
                      <a:endParaRPr lang="en-ZA" altLang="en-US" sz="1400" dirty="0" smtClean="0">
                        <a:latin typeface="+mn-lt"/>
                        <a:cs typeface="Arial" panose="020B0604020202020204" pitchFamily="34" charset="0"/>
                      </a:endParaRPr>
                    </a:p>
                  </a:txBody>
                  <a:tcPr marL="65079" marR="65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mn-lt"/>
                        </a:rPr>
                        <a:t>4.8% more EE reports received from 25 030 in 2015 to 26 255 in 2016 covering 7 071 449 employees.</a:t>
                      </a:r>
                      <a:endParaRPr lang="en-ZA" sz="1400" dirty="0">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9305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altLang="en-US" sz="1400" dirty="0" smtClean="0">
                          <a:latin typeface="+mn-lt"/>
                          <a:cs typeface="Arial" panose="020B0604020202020204" pitchFamily="34" charset="0"/>
                        </a:rPr>
                        <a:t>2017-2018  Employment Equity Annual Report and Public Register developed by 31 March 2018.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smtClean="0">
                          <a:solidFill>
                            <a:srgbClr val="00B050"/>
                          </a:solidFill>
                          <a:latin typeface="+mn-lt"/>
                          <a:cs typeface="Arial" panose="020B0604020202020204" pitchFamily="34" charset="0"/>
                        </a:rPr>
                        <a:t>ACHIEVED</a:t>
                      </a:r>
                    </a:p>
                    <a:p>
                      <a:endParaRPr lang="en-ZA" sz="1400" b="1" dirty="0" smtClean="0">
                        <a:solidFill>
                          <a:srgbClr val="00B050"/>
                        </a:solidFill>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altLang="en-US" sz="1400" dirty="0" smtClean="0">
                          <a:latin typeface="+mn-lt"/>
                          <a:cs typeface="Arial" panose="020B0604020202020204" pitchFamily="34" charset="0"/>
                        </a:rPr>
                        <a:t>2017-2018 Employment Equity Annual Report developed by 28 March 2018 and the Public Register developed and published in Government Gazette on 29 March 2018 prior to 31 March 2018.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mn-lt"/>
                        </a:rPr>
                        <a:t>3.5% more</a:t>
                      </a:r>
                      <a:r>
                        <a:rPr lang="en-ZA" sz="1400" baseline="0" dirty="0" smtClean="0">
                          <a:latin typeface="+mn-lt"/>
                        </a:rPr>
                        <a:t> EE reports received from 26 255 in 2016 to 27 163 in 2017 covering 7 299 428 employees.</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This implies that the number of the designated employers that are complying with the EE reporting requirements in terms of Section 21 of the EEA, have been increasing at the rate of more than 3% year on year, which indicates an improvement in the number of EE  reports being submitted and analysed by the Commission for Employment Equity to provide feedback on the EE Status in the labour market. </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Slide Number Placeholder 4"/>
          <p:cNvSpPr>
            <a:spLocks noGrp="1"/>
          </p:cNvSpPr>
          <p:nvPr>
            <p:ph type="sldNum" sz="quarter" idx="12"/>
          </p:nvPr>
        </p:nvSpPr>
        <p:spPr/>
        <p:txBody>
          <a:bodyPr/>
          <a:lstStyle/>
          <a:p>
            <a:pPr>
              <a:defRPr/>
            </a:pPr>
            <a:fld id="{0AEE383F-EC86-405A-B485-FE7E7178F53F}" type="slidenum">
              <a:rPr lang="en-US" smtClean="0"/>
              <a:pPr>
                <a:defRPr/>
              </a:pPr>
              <a:t>93</a:t>
            </a:fld>
            <a:endParaRPr lang="en-US" dirty="0"/>
          </a:p>
        </p:txBody>
      </p:sp>
    </p:spTree>
    <p:extLst>
      <p:ext uri="{BB962C8B-B14F-4D97-AF65-F5344CB8AC3E}">
        <p14:creationId xmlns:p14="http://schemas.microsoft.com/office/powerpoint/2010/main" xmlns="" val="394770859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9552" y="188640"/>
            <a:ext cx="8229600" cy="1033462"/>
          </a:xfrm>
        </p:spPr>
        <p:txBody>
          <a:bodyPr/>
          <a:lstStyle/>
          <a:p>
            <a:r>
              <a:rPr lang="en-ZA" altLang="en-US" sz="2400" b="1" dirty="0" smtClean="0"/>
              <a:t>ANNUAL IMPACT ANALYSIS</a:t>
            </a:r>
          </a:p>
        </p:txBody>
      </p:sp>
      <p:graphicFrame>
        <p:nvGraphicFramePr>
          <p:cNvPr id="3" name="Table 2"/>
          <p:cNvGraphicFramePr>
            <a:graphicFrameLocks noGrp="1"/>
          </p:cNvGraphicFramePr>
          <p:nvPr>
            <p:extLst>
              <p:ext uri="{D42A27DB-BD31-4B8C-83A1-F6EECF244321}">
                <p14:modId xmlns:p14="http://schemas.microsoft.com/office/powerpoint/2010/main" xmlns="" val="3963219872"/>
              </p:ext>
            </p:extLst>
          </p:nvPr>
        </p:nvGraphicFramePr>
        <p:xfrm>
          <a:off x="152400" y="1268761"/>
          <a:ext cx="8812088" cy="5400599"/>
        </p:xfrm>
        <a:graphic>
          <a:graphicData uri="http://schemas.openxmlformats.org/drawingml/2006/table">
            <a:tbl>
              <a:tblPr firstRow="1" bandRow="1">
                <a:tableStyleId>{5C22544A-7EE6-4342-B048-85BDC9FD1C3A}</a:tableStyleId>
              </a:tblPr>
              <a:tblGrid>
                <a:gridCol w="2403376">
                  <a:extLst>
                    <a:ext uri="{9D8B030D-6E8A-4147-A177-3AD203B41FA5}">
                      <a16:colId xmlns:a16="http://schemas.microsoft.com/office/drawing/2014/main" xmlns="" val="20000"/>
                    </a:ext>
                  </a:extLst>
                </a:gridCol>
                <a:gridCol w="3096344">
                  <a:extLst>
                    <a:ext uri="{9D8B030D-6E8A-4147-A177-3AD203B41FA5}">
                      <a16:colId xmlns:a16="http://schemas.microsoft.com/office/drawing/2014/main" xmlns="" val="20001"/>
                    </a:ext>
                  </a:extLst>
                </a:gridCol>
                <a:gridCol w="3312368">
                  <a:extLst>
                    <a:ext uri="{9D8B030D-6E8A-4147-A177-3AD203B41FA5}">
                      <a16:colId xmlns:a16="http://schemas.microsoft.com/office/drawing/2014/main" xmlns="" val="20002"/>
                    </a:ext>
                  </a:extLst>
                </a:gridCol>
              </a:tblGrid>
              <a:tr h="365067">
                <a:tc>
                  <a:txBody>
                    <a:bodyPr/>
                    <a:lstStyle/>
                    <a:p>
                      <a:pPr algn="ctr"/>
                      <a:r>
                        <a:rPr lang="en-ZA" sz="1400" dirty="0" smtClean="0">
                          <a:solidFill>
                            <a:schemeClr val="tx1"/>
                          </a:solidFill>
                          <a:latin typeface="+mn-lt"/>
                        </a:rPr>
                        <a:t>TARGET</a:t>
                      </a:r>
                      <a:endParaRPr lang="en-ZA" sz="1400" dirty="0">
                        <a:solidFill>
                          <a:schemeClr val="tx1"/>
                        </a:solidFill>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solidFill>
                            <a:schemeClr val="tx1"/>
                          </a:solidFill>
                          <a:latin typeface="+mn-lt"/>
                        </a:rPr>
                        <a:t>ACHIEVEMENT AGAINST TARGET</a:t>
                      </a:r>
                      <a:endParaRPr lang="en-ZA" sz="1400" dirty="0">
                        <a:solidFill>
                          <a:schemeClr val="tx1"/>
                        </a:solidFill>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solidFill>
                            <a:schemeClr val="tx1"/>
                          </a:solidFill>
                          <a:latin typeface="+mn-lt"/>
                        </a:rPr>
                        <a:t>IMPACT</a:t>
                      </a:r>
                      <a:endParaRPr lang="en-ZA" sz="1400" dirty="0">
                        <a:solidFill>
                          <a:schemeClr val="tx1"/>
                        </a:solidFill>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435860">
                <a:tc>
                  <a:txBody>
                    <a:bodyPr/>
                    <a:lstStyle/>
                    <a:p>
                      <a:pPr>
                        <a:lnSpc>
                          <a:spcPct val="115000"/>
                        </a:lnSpc>
                        <a:spcAft>
                          <a:spcPts val="0"/>
                        </a:spcAft>
                      </a:pPr>
                      <a:r>
                        <a:rPr lang="en-ZA" sz="1400" dirty="0">
                          <a:effectLst/>
                          <a:latin typeface="Calibri"/>
                          <a:ea typeface="Calibri"/>
                          <a:cs typeface="Times New Roman"/>
                        </a:rPr>
                        <a:t>Institution of the national minimum wage set up by March 2018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b="1" dirty="0" smtClean="0">
                          <a:solidFill>
                            <a:srgbClr val="FF0000"/>
                          </a:solidFill>
                          <a:effectLst/>
                          <a:latin typeface="Calibri"/>
                          <a:ea typeface="Calibri"/>
                          <a:cs typeface="Times New Roman"/>
                        </a:rPr>
                        <a:t>NOT ACHIEVED</a:t>
                      </a:r>
                    </a:p>
                    <a:p>
                      <a:pPr>
                        <a:lnSpc>
                          <a:spcPct val="115000"/>
                        </a:lnSpc>
                        <a:spcAft>
                          <a:spcPts val="0"/>
                        </a:spcAft>
                      </a:pPr>
                      <a:endParaRPr lang="en-ZA" sz="1400" dirty="0">
                        <a:effectLst/>
                        <a:latin typeface="Calibri"/>
                        <a:ea typeface="Calibri"/>
                        <a:cs typeface="Times New Roman"/>
                      </a:endParaRPr>
                    </a:p>
                    <a:p>
                      <a:pPr>
                        <a:lnSpc>
                          <a:spcPct val="115000"/>
                        </a:lnSpc>
                        <a:spcAft>
                          <a:spcPts val="0"/>
                        </a:spcAft>
                      </a:pPr>
                      <a:r>
                        <a:rPr lang="en-ZA" sz="1400" dirty="0">
                          <a:effectLst/>
                          <a:latin typeface="Calibri"/>
                          <a:ea typeface="Calibri"/>
                          <a:cs typeface="Times New Roman"/>
                        </a:rPr>
                        <a:t>The National Minimum Wage Bill </a:t>
                      </a:r>
                      <a:r>
                        <a:rPr lang="en-ZA" sz="1400" dirty="0" smtClean="0">
                          <a:effectLst/>
                          <a:latin typeface="Calibri"/>
                          <a:ea typeface="Calibri"/>
                          <a:cs typeface="Times New Roman"/>
                        </a:rPr>
                        <a:t>- </a:t>
                      </a:r>
                      <a:r>
                        <a:rPr lang="en-ZA" sz="1400" dirty="0">
                          <a:effectLst/>
                          <a:latin typeface="Calibri"/>
                          <a:ea typeface="Calibri"/>
                          <a:cs typeface="Times New Roman"/>
                        </a:rPr>
                        <a:t>November 2017. </a:t>
                      </a:r>
                      <a:endParaRPr lang="en-ZA" sz="1400" dirty="0" smtClean="0">
                        <a:effectLst/>
                        <a:latin typeface="Calibri"/>
                        <a:ea typeface="Calibri"/>
                        <a:cs typeface="Times New Roman"/>
                      </a:endParaRPr>
                    </a:p>
                    <a:p>
                      <a:pPr>
                        <a:lnSpc>
                          <a:spcPct val="115000"/>
                        </a:lnSpc>
                        <a:spcAft>
                          <a:spcPts val="0"/>
                        </a:spcAft>
                      </a:pPr>
                      <a:endParaRPr lang="en-ZA" sz="1400" dirty="0" smtClean="0">
                        <a:effectLst/>
                        <a:latin typeface="Calibri"/>
                        <a:ea typeface="Calibri"/>
                        <a:cs typeface="Times New Roman"/>
                      </a:endParaRPr>
                    </a:p>
                    <a:p>
                      <a:pPr>
                        <a:lnSpc>
                          <a:spcPct val="115000"/>
                        </a:lnSpc>
                        <a:spcAft>
                          <a:spcPts val="0"/>
                        </a:spcAft>
                      </a:pPr>
                      <a:r>
                        <a:rPr lang="en-ZA" sz="1400" dirty="0" smtClean="0">
                          <a:effectLst/>
                          <a:latin typeface="Calibri"/>
                          <a:ea typeface="Calibri"/>
                          <a:cs typeface="Times New Roman"/>
                        </a:rPr>
                        <a:t>Public </a:t>
                      </a:r>
                      <a:r>
                        <a:rPr lang="en-ZA" sz="1400" dirty="0">
                          <a:effectLst/>
                          <a:latin typeface="Calibri"/>
                          <a:ea typeface="Calibri"/>
                          <a:cs typeface="Times New Roman"/>
                        </a:rPr>
                        <a:t>information sessions held in provinces for both employers and trade unions. The Bill </a:t>
                      </a:r>
                      <a:r>
                        <a:rPr lang="en-ZA" sz="1400" dirty="0" smtClean="0">
                          <a:effectLst/>
                          <a:latin typeface="Calibri"/>
                          <a:ea typeface="Calibri"/>
                          <a:cs typeface="Times New Roman"/>
                        </a:rPr>
                        <a:t>approved </a:t>
                      </a:r>
                      <a:r>
                        <a:rPr lang="en-ZA" sz="1400" dirty="0">
                          <a:effectLst/>
                          <a:latin typeface="Calibri"/>
                          <a:ea typeface="Calibri"/>
                          <a:cs typeface="Times New Roman"/>
                        </a:rPr>
                        <a:t>by the NCOP</a:t>
                      </a:r>
                      <a:r>
                        <a:rPr lang="en-ZA" sz="1400" dirty="0" smtClean="0">
                          <a:effectLst/>
                          <a:latin typeface="Calibri"/>
                          <a:ea typeface="Calibri"/>
                          <a:cs typeface="Times New Roman"/>
                        </a:rPr>
                        <a:t>.</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The National Minimum Wage will fight poverty, inequality and unemployment and strengthen the broader Government policy imperative of poverty and inequalities poverty.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599672">
                <a:tc>
                  <a:txBody>
                    <a:bodyPr/>
                    <a:lstStyle/>
                    <a:p>
                      <a:pPr>
                        <a:lnSpc>
                          <a:spcPct val="115000"/>
                        </a:lnSpc>
                        <a:spcAft>
                          <a:spcPts val="0"/>
                        </a:spcAft>
                      </a:pPr>
                      <a:r>
                        <a:rPr lang="en-ZA" sz="1400" dirty="0">
                          <a:effectLst/>
                          <a:latin typeface="Calibri"/>
                          <a:ea typeface="Calibri"/>
                          <a:cs typeface="Times New Roman"/>
                        </a:rPr>
                        <a:t>100% of collective agreements extended within 90 calendar days of receipt by end of March 2018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b="1" dirty="0" smtClean="0">
                          <a:solidFill>
                            <a:srgbClr val="FF0000"/>
                          </a:solidFill>
                          <a:effectLst/>
                          <a:latin typeface="Calibri"/>
                          <a:ea typeface="Calibri"/>
                          <a:cs typeface="Times New Roman"/>
                        </a:rPr>
                        <a:t>NOT  ACHIEVED</a:t>
                      </a:r>
                      <a:endParaRPr lang="en-ZA" sz="1400" b="0" dirty="0" smtClean="0">
                        <a:solidFill>
                          <a:srgbClr val="FF0000"/>
                        </a:solidFill>
                        <a:effectLst/>
                        <a:latin typeface="Calibri"/>
                        <a:ea typeface="Calibri"/>
                        <a:cs typeface="Times New Roman"/>
                      </a:endParaRPr>
                    </a:p>
                    <a:p>
                      <a:pPr>
                        <a:lnSpc>
                          <a:spcPct val="115000"/>
                        </a:lnSpc>
                        <a:spcAft>
                          <a:spcPts val="0"/>
                        </a:spcAft>
                      </a:pPr>
                      <a:endParaRPr lang="en-ZA" sz="1400" dirty="0">
                        <a:effectLst/>
                        <a:latin typeface="Calibri"/>
                        <a:ea typeface="Calibri"/>
                        <a:cs typeface="Times New Roman"/>
                      </a:endParaRPr>
                    </a:p>
                    <a:p>
                      <a:pPr>
                        <a:lnSpc>
                          <a:spcPct val="115000"/>
                        </a:lnSpc>
                        <a:spcAft>
                          <a:spcPts val="0"/>
                        </a:spcAft>
                      </a:pPr>
                      <a:r>
                        <a:rPr lang="en-ZA" sz="1400" dirty="0">
                          <a:effectLst/>
                          <a:latin typeface="Calibri"/>
                          <a:ea typeface="Calibri"/>
                          <a:cs typeface="Times New Roman"/>
                        </a:rPr>
                        <a:t>12 </a:t>
                      </a:r>
                      <a:r>
                        <a:rPr lang="en-ZA" sz="1400" dirty="0" smtClean="0">
                          <a:effectLst/>
                          <a:latin typeface="Calibri"/>
                          <a:ea typeface="Calibri"/>
                          <a:cs typeface="Times New Roman"/>
                        </a:rPr>
                        <a:t>(50%)</a:t>
                      </a:r>
                      <a:r>
                        <a:rPr lang="en-ZA" sz="1400" baseline="0" dirty="0" smtClean="0">
                          <a:effectLst/>
                          <a:latin typeface="Calibri"/>
                          <a:ea typeface="Calibri"/>
                          <a:cs typeface="Times New Roman"/>
                        </a:rPr>
                        <a:t> </a:t>
                      </a:r>
                      <a:r>
                        <a:rPr lang="en-ZA" sz="1400" dirty="0" smtClean="0">
                          <a:effectLst/>
                          <a:latin typeface="Calibri"/>
                          <a:ea typeface="Calibri"/>
                          <a:cs typeface="Times New Roman"/>
                        </a:rPr>
                        <a:t>Collective </a:t>
                      </a:r>
                      <a:r>
                        <a:rPr lang="en-ZA" sz="1400" dirty="0">
                          <a:effectLst/>
                          <a:latin typeface="Calibri"/>
                          <a:ea typeface="Calibri"/>
                          <a:cs typeface="Times New Roman"/>
                        </a:rPr>
                        <a:t>agreements extended within 90 days of receipt.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By extending collective agreements to non-parties we ensure that wage and social security benefits are extended to employees who without extension of collective agreements will not enjoy these rights and will be without safety nets when they reach the time of their retirement in terms of provident fund or pension funds.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Slide Number Placeholder 4"/>
          <p:cNvSpPr>
            <a:spLocks noGrp="1"/>
          </p:cNvSpPr>
          <p:nvPr>
            <p:ph type="sldNum" sz="quarter" idx="12"/>
          </p:nvPr>
        </p:nvSpPr>
        <p:spPr/>
        <p:txBody>
          <a:bodyPr/>
          <a:lstStyle/>
          <a:p>
            <a:pPr>
              <a:defRPr/>
            </a:pPr>
            <a:fld id="{0AEE383F-EC86-405A-B485-FE7E7178F53F}" type="slidenum">
              <a:rPr lang="en-US" smtClean="0"/>
              <a:pPr>
                <a:defRPr/>
              </a:pPr>
              <a:t>94</a:t>
            </a:fld>
            <a:endParaRPr lang="en-US" dirty="0"/>
          </a:p>
        </p:txBody>
      </p:sp>
    </p:spTree>
    <p:extLst>
      <p:ext uri="{BB962C8B-B14F-4D97-AF65-F5344CB8AC3E}">
        <p14:creationId xmlns:p14="http://schemas.microsoft.com/office/powerpoint/2010/main" xmlns="" val="195356720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7544" y="0"/>
            <a:ext cx="8229600" cy="1033462"/>
          </a:xfrm>
        </p:spPr>
        <p:txBody>
          <a:bodyPr/>
          <a:lstStyle/>
          <a:p>
            <a:r>
              <a:rPr lang="en-ZA" altLang="en-US" sz="2400" b="1" dirty="0" smtClean="0">
                <a:solidFill>
                  <a:srgbClr val="000000"/>
                </a:solidFill>
              </a:rPr>
              <a:t>ANNUAL IMPACT ANALYSIS</a:t>
            </a:r>
            <a:endParaRPr lang="en-ZA" altLang="en-US" sz="2400" b="1" dirty="0" smtClean="0"/>
          </a:p>
        </p:txBody>
      </p:sp>
      <p:graphicFrame>
        <p:nvGraphicFramePr>
          <p:cNvPr id="3" name="Table 2"/>
          <p:cNvGraphicFramePr>
            <a:graphicFrameLocks noGrp="1"/>
          </p:cNvGraphicFramePr>
          <p:nvPr>
            <p:extLst>
              <p:ext uri="{D42A27DB-BD31-4B8C-83A1-F6EECF244321}">
                <p14:modId xmlns:p14="http://schemas.microsoft.com/office/powerpoint/2010/main" xmlns="" val="1442528994"/>
              </p:ext>
            </p:extLst>
          </p:nvPr>
        </p:nvGraphicFramePr>
        <p:xfrm>
          <a:off x="179512" y="804146"/>
          <a:ext cx="8784976" cy="5879628"/>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xmlns="" val="20000"/>
                    </a:ext>
                  </a:extLst>
                </a:gridCol>
                <a:gridCol w="2808311">
                  <a:extLst>
                    <a:ext uri="{9D8B030D-6E8A-4147-A177-3AD203B41FA5}">
                      <a16:colId xmlns:a16="http://schemas.microsoft.com/office/drawing/2014/main" xmlns="" val="20001"/>
                    </a:ext>
                  </a:extLst>
                </a:gridCol>
                <a:gridCol w="3888433">
                  <a:extLst>
                    <a:ext uri="{9D8B030D-6E8A-4147-A177-3AD203B41FA5}">
                      <a16:colId xmlns:a16="http://schemas.microsoft.com/office/drawing/2014/main" xmlns="" val="20002"/>
                    </a:ext>
                  </a:extLst>
                </a:gridCol>
              </a:tblGrid>
              <a:tr h="292618">
                <a:tc>
                  <a:txBody>
                    <a:bodyPr/>
                    <a:lstStyle/>
                    <a:p>
                      <a:pPr algn="ctr"/>
                      <a:r>
                        <a:rPr lang="en-ZA" sz="1400" dirty="0" smtClean="0">
                          <a:solidFill>
                            <a:schemeClr val="tx1"/>
                          </a:solidFill>
                        </a:rPr>
                        <a:t>TARGET</a:t>
                      </a:r>
                      <a:endParaRPr lang="en-ZA" sz="1400" dirty="0">
                        <a:solidFill>
                          <a:schemeClr val="tx1"/>
                        </a:solidFill>
                      </a:endParaRPr>
                    </a:p>
                  </a:txBody>
                  <a:tcPr marL="91434" marR="91434"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solidFill>
                            <a:schemeClr val="tx1"/>
                          </a:solidFill>
                        </a:rPr>
                        <a:t>ACHIEVEMENT AGAINST TARGET</a:t>
                      </a:r>
                      <a:endParaRPr lang="en-ZA" sz="1400" dirty="0">
                        <a:solidFill>
                          <a:schemeClr val="tx1"/>
                        </a:solidFill>
                      </a:endParaRPr>
                    </a:p>
                  </a:txBody>
                  <a:tcPr marL="91434" marR="91434"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solidFill>
                            <a:schemeClr val="tx1"/>
                          </a:solidFill>
                        </a:rPr>
                        <a:t>IMPACT</a:t>
                      </a:r>
                      <a:endParaRPr lang="en-ZA" sz="1400" dirty="0">
                        <a:solidFill>
                          <a:schemeClr val="tx1"/>
                        </a:solidFill>
                      </a:endParaRPr>
                    </a:p>
                  </a:txBody>
                  <a:tcPr marL="91434" marR="91434"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634966">
                <a:tc>
                  <a:txBody>
                    <a:bodyPr/>
                    <a:lstStyle/>
                    <a:p>
                      <a:pPr>
                        <a:lnSpc>
                          <a:spcPct val="115000"/>
                        </a:lnSpc>
                        <a:spcAft>
                          <a:spcPts val="0"/>
                        </a:spcAft>
                      </a:pPr>
                      <a:r>
                        <a:rPr lang="en-ZA" sz="1400" dirty="0">
                          <a:effectLst/>
                          <a:latin typeface="Calibri"/>
                          <a:ea typeface="Calibri"/>
                          <a:cs typeface="Times New Roman"/>
                        </a:rPr>
                        <a:t>100% of labour organisation applications for registration approved or refused within 90 days of receipt by end March 2018</a:t>
                      </a:r>
                    </a:p>
                    <a:p>
                      <a:pPr>
                        <a:lnSpc>
                          <a:spcPct val="115000"/>
                        </a:lnSpc>
                        <a:spcAft>
                          <a:spcPts val="0"/>
                        </a:spcAft>
                      </a:pPr>
                      <a:r>
                        <a:rPr lang="en-ZA" sz="1400" dirty="0">
                          <a:effectLst/>
                          <a:latin typeface="Calibri"/>
                          <a:ea typeface="Calibri"/>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b="1" dirty="0" smtClean="0">
                          <a:solidFill>
                            <a:srgbClr val="FF0000"/>
                          </a:solidFill>
                          <a:effectLst/>
                          <a:latin typeface="Calibri"/>
                          <a:ea typeface="Calibri"/>
                          <a:cs typeface="Times New Roman"/>
                        </a:rPr>
                        <a:t>NOT ACHIEVED</a:t>
                      </a:r>
                      <a:endParaRPr lang="en-ZA" sz="1400" dirty="0">
                        <a:effectLst/>
                        <a:latin typeface="Calibri"/>
                        <a:ea typeface="Calibri"/>
                        <a:cs typeface="Times New Roman"/>
                      </a:endParaRPr>
                    </a:p>
                    <a:p>
                      <a:pPr>
                        <a:lnSpc>
                          <a:spcPct val="115000"/>
                        </a:lnSpc>
                        <a:spcAft>
                          <a:spcPts val="0"/>
                        </a:spcAft>
                      </a:pPr>
                      <a:r>
                        <a:rPr lang="en-ZA" sz="1400" dirty="0">
                          <a:effectLst/>
                          <a:latin typeface="Calibri"/>
                          <a:ea typeface="Calibri"/>
                          <a:cs typeface="Times New Roman"/>
                        </a:rPr>
                        <a:t>138 </a:t>
                      </a:r>
                      <a:r>
                        <a:rPr lang="en-ZA" sz="1400" dirty="0" smtClean="0">
                          <a:effectLst/>
                          <a:latin typeface="Calibri"/>
                          <a:ea typeface="Calibri"/>
                          <a:cs typeface="Times New Roman"/>
                        </a:rPr>
                        <a:t>(98%)</a:t>
                      </a:r>
                      <a:r>
                        <a:rPr lang="en-ZA" sz="1400" baseline="0" dirty="0" smtClean="0">
                          <a:effectLst/>
                          <a:latin typeface="Calibri"/>
                          <a:ea typeface="Calibri"/>
                          <a:cs typeface="Times New Roman"/>
                        </a:rPr>
                        <a:t> </a:t>
                      </a:r>
                      <a:r>
                        <a:rPr lang="en-ZA" sz="1400" dirty="0" smtClean="0">
                          <a:effectLst/>
                          <a:latin typeface="Calibri"/>
                          <a:ea typeface="Calibri"/>
                          <a:cs typeface="Times New Roman"/>
                        </a:rPr>
                        <a:t>Labour </a:t>
                      </a:r>
                      <a:r>
                        <a:rPr lang="en-ZA" sz="1400" dirty="0">
                          <a:effectLst/>
                          <a:latin typeface="Calibri"/>
                          <a:ea typeface="Calibri"/>
                          <a:cs typeface="Times New Roman"/>
                        </a:rPr>
                        <a:t>organisation applications received of which 5 approved within 90 days 130 refused within 90 days, 1 approved longer than 90 days and 2 refused in longer than 90 days</a:t>
                      </a:r>
                      <a:r>
                        <a:rPr lang="en-ZA" sz="1400" dirty="0" smtClean="0">
                          <a:effectLst/>
                          <a:latin typeface="Calibri"/>
                          <a:ea typeface="Calibri"/>
                          <a:cs typeface="Times New Roman"/>
                        </a:rPr>
                        <a:t>.</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2673 trade union members affected in agriculture, civil engineering, services, domestic, engineering, hospitality and transport sectors. </a:t>
                      </a:r>
                    </a:p>
                    <a:p>
                      <a:pPr>
                        <a:lnSpc>
                          <a:spcPct val="115000"/>
                        </a:lnSpc>
                        <a:spcAft>
                          <a:spcPts val="0"/>
                        </a:spcAft>
                      </a:pPr>
                      <a:r>
                        <a:rPr lang="en-ZA" sz="1400" dirty="0">
                          <a:effectLst/>
                          <a:latin typeface="Calibri"/>
                          <a:ea typeface="Calibri"/>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11899">
                <a:tc>
                  <a:txBody>
                    <a:bodyPr/>
                    <a:lstStyle/>
                    <a:p>
                      <a:r>
                        <a:rPr lang="en-ZA" sz="1400" dirty="0" smtClean="0"/>
                        <a:t>Moderating workplace conflict</a:t>
                      </a:r>
                      <a:r>
                        <a:rPr lang="en-ZA" sz="1400" baseline="0" dirty="0" smtClean="0"/>
                        <a:t> by amending the Labour Relations Act and measuring the impact thereof</a:t>
                      </a:r>
                      <a:endParaRPr lang="en-ZA" sz="1400" dirty="0"/>
                    </a:p>
                  </a:txBody>
                  <a:tcPr marL="91434" marR="91434"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smtClean="0">
                          <a:solidFill>
                            <a:srgbClr val="FF0000"/>
                          </a:solidFill>
                        </a:rPr>
                        <a:t>NOT ACHIEVED</a:t>
                      </a:r>
                    </a:p>
                    <a:p>
                      <a:r>
                        <a:rPr lang="en-ZA" sz="1400" dirty="0" smtClean="0"/>
                        <a:t>LRA</a:t>
                      </a:r>
                      <a:r>
                        <a:rPr lang="en-ZA" sz="1400" baseline="0" dirty="0" smtClean="0"/>
                        <a:t> amendment bill no promulgated as still under consideration in Parliament</a:t>
                      </a:r>
                      <a:endParaRPr lang="en-ZA" sz="1400" dirty="0"/>
                    </a:p>
                  </a:txBody>
                  <a:tcPr marL="91434" marR="91434"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N/A</a:t>
                      </a:r>
                    </a:p>
                    <a:p>
                      <a:endParaRPr lang="en-ZA" sz="1400" dirty="0" smtClean="0"/>
                    </a:p>
                    <a:p>
                      <a:endParaRPr lang="en-ZA" sz="1400" dirty="0" smtClean="0"/>
                    </a:p>
                    <a:p>
                      <a:endParaRPr lang="en-ZA" sz="1400" dirty="0" smtClean="0"/>
                    </a:p>
                    <a:p>
                      <a:endParaRPr lang="en-ZA" sz="1400" dirty="0" smtClean="0"/>
                    </a:p>
                  </a:txBody>
                  <a:tcPr marL="91434" marR="91434"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508007">
                <a:tc>
                  <a:txBody>
                    <a:bodyPr/>
                    <a:lstStyle/>
                    <a:p>
                      <a:pPr>
                        <a:lnSpc>
                          <a:spcPct val="115000"/>
                        </a:lnSpc>
                        <a:spcAft>
                          <a:spcPts val="0"/>
                        </a:spcAft>
                      </a:pPr>
                      <a:r>
                        <a:rPr lang="en-ZA" sz="1400" dirty="0">
                          <a:effectLst/>
                          <a:latin typeface="Calibri"/>
                          <a:ea typeface="Calibri"/>
                          <a:cs typeface="Times New Roman"/>
                        </a:rPr>
                        <a:t>International Relations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b="1" dirty="0" smtClean="0">
                          <a:solidFill>
                            <a:srgbClr val="00B050"/>
                          </a:solidFill>
                          <a:effectLst/>
                          <a:latin typeface="Calibri"/>
                          <a:ea typeface="Calibri"/>
                          <a:cs typeface="Times New Roman"/>
                        </a:rPr>
                        <a:t>ACHIEVED </a:t>
                      </a:r>
                    </a:p>
                    <a:p>
                      <a:pPr>
                        <a:lnSpc>
                          <a:spcPct val="115000"/>
                        </a:lnSpc>
                        <a:spcAft>
                          <a:spcPts val="0"/>
                        </a:spcAft>
                      </a:pPr>
                      <a:r>
                        <a:rPr lang="en-ZA" sz="1400" dirty="0" smtClean="0">
                          <a:effectLst/>
                          <a:latin typeface="Calibri"/>
                          <a:ea typeface="Calibri"/>
                          <a:cs typeface="Times New Roman"/>
                        </a:rPr>
                        <a:t>Two </a:t>
                      </a:r>
                      <a:r>
                        <a:rPr lang="en-ZA" sz="1400" dirty="0">
                          <a:effectLst/>
                          <a:latin typeface="Calibri"/>
                          <a:ea typeface="Calibri"/>
                          <a:cs typeface="Times New Roman"/>
                        </a:rPr>
                        <a:t>reports submitted to the Minister (mid-term and annual report)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Engagements in International fora enabled the department to access global technical experts to assist with the shaping of South Africa’s Minimum Wage. </a:t>
                      </a:r>
                    </a:p>
                    <a:p>
                      <a:pPr>
                        <a:lnSpc>
                          <a:spcPct val="115000"/>
                        </a:lnSpc>
                        <a:spcAft>
                          <a:spcPts val="0"/>
                        </a:spcAft>
                      </a:pPr>
                      <a:r>
                        <a:rPr lang="en-ZA" sz="1400" dirty="0">
                          <a:effectLst/>
                          <a:latin typeface="Calibri"/>
                          <a:ea typeface="Calibri"/>
                          <a:cs typeface="Times New Roman"/>
                        </a:rPr>
                        <a:t>The CD is key in shaping global labour market laws which are agreed on at a global stage such as the International Labour Organisation (ILO) conventions.   These common laws example the eradication of Child Labour means accountability at regional level in terms of receptiveness to international labour standards.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Slide Number Placeholder 4"/>
          <p:cNvSpPr>
            <a:spLocks noGrp="1"/>
          </p:cNvSpPr>
          <p:nvPr>
            <p:ph type="sldNum" sz="quarter" idx="12"/>
          </p:nvPr>
        </p:nvSpPr>
        <p:spPr/>
        <p:txBody>
          <a:bodyPr/>
          <a:lstStyle/>
          <a:p>
            <a:pPr>
              <a:defRPr/>
            </a:pPr>
            <a:fld id="{0AEE383F-EC86-405A-B485-FE7E7178F53F}" type="slidenum">
              <a:rPr lang="en-US" smtClean="0"/>
              <a:pPr>
                <a:defRPr/>
              </a:pPr>
              <a:t>95</a:t>
            </a:fld>
            <a:endParaRPr lang="en-US" dirty="0"/>
          </a:p>
        </p:txBody>
      </p:sp>
    </p:spTree>
    <p:extLst>
      <p:ext uri="{BB962C8B-B14F-4D97-AF65-F5344CB8AC3E}">
        <p14:creationId xmlns:p14="http://schemas.microsoft.com/office/powerpoint/2010/main" xmlns="" val="205567021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7544" y="116632"/>
            <a:ext cx="8229600" cy="1143000"/>
          </a:xfrm>
        </p:spPr>
        <p:txBody>
          <a:bodyPr/>
          <a:lstStyle/>
          <a:p>
            <a:r>
              <a:rPr lang="en-ZA" altLang="en-US" sz="2400" b="1" dirty="0" smtClean="0">
                <a:solidFill>
                  <a:srgbClr val="000000"/>
                </a:solidFill>
              </a:rPr>
              <a:t>ANNUAL IMPACT </a:t>
            </a:r>
            <a:r>
              <a:rPr lang="en-ZA" altLang="en-US" sz="2400" b="1" dirty="0">
                <a:solidFill>
                  <a:srgbClr val="000000"/>
                </a:solidFill>
              </a:rPr>
              <a:t>ANALYSIS</a:t>
            </a:r>
            <a:endParaRPr lang="en-ZA" altLang="en-US" sz="2400" dirty="0" smtClean="0"/>
          </a:p>
        </p:txBody>
      </p:sp>
      <p:graphicFrame>
        <p:nvGraphicFramePr>
          <p:cNvPr id="3" name="Table 2"/>
          <p:cNvGraphicFramePr>
            <a:graphicFrameLocks noGrp="1"/>
          </p:cNvGraphicFramePr>
          <p:nvPr>
            <p:extLst>
              <p:ext uri="{D42A27DB-BD31-4B8C-83A1-F6EECF244321}">
                <p14:modId xmlns:p14="http://schemas.microsoft.com/office/powerpoint/2010/main" xmlns="" val="2116296480"/>
              </p:ext>
            </p:extLst>
          </p:nvPr>
        </p:nvGraphicFramePr>
        <p:xfrm>
          <a:off x="179512" y="1340768"/>
          <a:ext cx="8764463" cy="5326969"/>
        </p:xfrm>
        <a:graphic>
          <a:graphicData uri="http://schemas.openxmlformats.org/drawingml/2006/table">
            <a:tbl>
              <a:tblPr firstRow="1" bandRow="1">
                <a:tableStyleId>{5C22544A-7EE6-4342-B048-85BDC9FD1C3A}</a:tableStyleId>
              </a:tblPr>
              <a:tblGrid>
                <a:gridCol w="2727554">
                  <a:extLst>
                    <a:ext uri="{9D8B030D-6E8A-4147-A177-3AD203B41FA5}">
                      <a16:colId xmlns:a16="http://schemas.microsoft.com/office/drawing/2014/main" xmlns="" val="20000"/>
                    </a:ext>
                  </a:extLst>
                </a:gridCol>
                <a:gridCol w="2673046">
                  <a:extLst>
                    <a:ext uri="{9D8B030D-6E8A-4147-A177-3AD203B41FA5}">
                      <a16:colId xmlns:a16="http://schemas.microsoft.com/office/drawing/2014/main" xmlns="" val="20001"/>
                    </a:ext>
                  </a:extLst>
                </a:gridCol>
                <a:gridCol w="3363863">
                  <a:extLst>
                    <a:ext uri="{9D8B030D-6E8A-4147-A177-3AD203B41FA5}">
                      <a16:colId xmlns:a16="http://schemas.microsoft.com/office/drawing/2014/main" xmlns="" val="20002"/>
                    </a:ext>
                  </a:extLst>
                </a:gridCol>
              </a:tblGrid>
              <a:tr h="656831">
                <a:tc>
                  <a:txBody>
                    <a:bodyPr/>
                    <a:lstStyle/>
                    <a:p>
                      <a:pPr algn="ctr"/>
                      <a:r>
                        <a:rPr lang="en-ZA" sz="1400" dirty="0" smtClean="0">
                          <a:solidFill>
                            <a:schemeClr val="tx1"/>
                          </a:solidFill>
                        </a:rPr>
                        <a:t>TARGET</a:t>
                      </a:r>
                      <a:endParaRPr lang="en-ZA" sz="1400" dirty="0">
                        <a:solidFill>
                          <a:schemeClr val="tx1"/>
                        </a:solidFill>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solidFill>
                            <a:schemeClr val="tx1"/>
                          </a:solidFill>
                        </a:rPr>
                        <a:t>ACHIEVEMENT AGAINST TARGET</a:t>
                      </a:r>
                      <a:endParaRPr lang="en-ZA" sz="1400" dirty="0">
                        <a:solidFill>
                          <a:schemeClr val="tx1"/>
                        </a:solidFill>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solidFill>
                            <a:schemeClr val="tx1"/>
                          </a:solidFill>
                        </a:rPr>
                        <a:t>IMPACT</a:t>
                      </a:r>
                      <a:endParaRPr lang="en-ZA" sz="1400" dirty="0">
                        <a:solidFill>
                          <a:schemeClr val="tx1"/>
                        </a:solidFill>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871838">
                <a:tc>
                  <a:txBody>
                    <a:bodyPr/>
                    <a:lstStyle/>
                    <a:p>
                      <a:r>
                        <a:rPr lang="en-ZA" sz="1400" dirty="0" smtClean="0"/>
                        <a:t>Four annual labour market trend reports produced by March 2018</a:t>
                      </a:r>
                      <a:endParaRPr lang="en-ZA" sz="1400" dirty="0"/>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solidFill>
                            <a:srgbClr val="00B050"/>
                          </a:solidFill>
                          <a:latin typeface="+mn-lt"/>
                          <a:cs typeface="Arial" panose="020B0604020202020204" pitchFamily="34" charset="0"/>
                        </a:rPr>
                        <a:t>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b="1" dirty="0" smtClean="0">
                        <a:solidFill>
                          <a:srgbClr val="00B050"/>
                        </a:solidFill>
                        <a:latin typeface="+mn-lt"/>
                        <a:cs typeface="Arial" panose="020B0604020202020204" pitchFamily="34" charset="0"/>
                      </a:endParaRPr>
                    </a:p>
                    <a:p>
                      <a:r>
                        <a:rPr lang="en-ZA" sz="1400" dirty="0" smtClean="0"/>
                        <a:t>Four annual labour market trend reports produced. These reports include: Annual Labour Market Bulletin 2017/18, Annual Industrial Action report 2017, Annual Administrative Statistics report 2017 and Job Opportunity and Unemployment in the South African labour market 2017/18.</a:t>
                      </a:r>
                      <a:endParaRPr lang="en-ZA" sz="1400" dirty="0"/>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The four analysis labour market reports provided sufficient knowledge of the production of statistical trend analysis to policy makers regarding the changes in the South African labour market over time. Such information remains  relevant and essential for labour market experts and human resources development planning and policy formulation. Thus, the LMIS outputs consist of monitoring and evaluating the impact of labour legislation. </a:t>
                      </a:r>
                      <a:endParaRPr lang="en-ZA" sz="1400" dirty="0"/>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727914">
                <a:tc>
                  <a:txBody>
                    <a:bodyPr/>
                    <a:lstStyle/>
                    <a:p>
                      <a:r>
                        <a:rPr lang="en-ZA" sz="1400" dirty="0" smtClean="0"/>
                        <a:t>Four   literature review reports on labour market research produced and signed off by the Deputy Director General: LP&amp;IR By 31 March 2018</a:t>
                      </a:r>
                    </a:p>
                    <a:p>
                      <a:endParaRPr lang="en-ZA" sz="1400" dirty="0" smtClean="0"/>
                    </a:p>
                    <a:p>
                      <a:endParaRPr lang="en-ZA" sz="1400" dirty="0" smtClean="0"/>
                    </a:p>
                    <a:p>
                      <a:endParaRPr lang="en-ZA" sz="1400" dirty="0" smtClean="0"/>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solidFill>
                            <a:srgbClr val="00B050"/>
                          </a:solidFill>
                          <a:latin typeface="+mn-lt"/>
                          <a:cs typeface="Arial" panose="020B0604020202020204" pitchFamily="34" charset="0"/>
                        </a:rPr>
                        <a:t>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b="1" dirty="0" smtClean="0">
                        <a:solidFill>
                          <a:srgbClr val="00B050"/>
                        </a:solidFill>
                        <a:latin typeface="+mn-lt"/>
                        <a:cs typeface="Arial" panose="020B0604020202020204" pitchFamily="34" charset="0"/>
                      </a:endParaRPr>
                    </a:p>
                    <a:p>
                      <a:r>
                        <a:rPr lang="en-ZA" sz="1400" dirty="0" smtClean="0"/>
                        <a:t>Four literature review reports were developed and submitted to the Deputy Director General for approval. </a:t>
                      </a: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N/A</a:t>
                      </a: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Slide Number Placeholder 4"/>
          <p:cNvSpPr>
            <a:spLocks noGrp="1"/>
          </p:cNvSpPr>
          <p:nvPr>
            <p:ph type="sldNum" sz="quarter" idx="12"/>
          </p:nvPr>
        </p:nvSpPr>
        <p:spPr/>
        <p:txBody>
          <a:bodyPr/>
          <a:lstStyle/>
          <a:p>
            <a:pPr>
              <a:defRPr/>
            </a:pPr>
            <a:fld id="{0AEE383F-EC86-405A-B485-FE7E7178F53F}" type="slidenum">
              <a:rPr lang="en-US" smtClean="0"/>
              <a:pPr>
                <a:defRPr/>
              </a:pPr>
              <a:t>96</a:t>
            </a:fld>
            <a:endParaRPr lang="en-US" dirty="0"/>
          </a:p>
        </p:txBody>
      </p:sp>
    </p:spTree>
    <p:extLst>
      <p:ext uri="{BB962C8B-B14F-4D97-AF65-F5344CB8AC3E}">
        <p14:creationId xmlns:p14="http://schemas.microsoft.com/office/powerpoint/2010/main" xmlns="" val="364856244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cstate="print"/>
          <a:srcRect/>
          <a:stretch>
            <a:fillRect/>
          </a:stretch>
        </p:blipFill>
        <p:spPr bwMode="auto">
          <a:xfrm>
            <a:off x="-25393" y="0"/>
            <a:ext cx="9144000" cy="6858000"/>
          </a:xfrm>
          <a:prstGeom prst="rect">
            <a:avLst/>
          </a:prstGeom>
          <a:noFill/>
          <a:ln w="9525">
            <a:noFill/>
            <a:miter lim="800000"/>
            <a:headEnd/>
            <a:tailEnd/>
          </a:ln>
        </p:spPr>
      </p:pic>
      <p:sp>
        <p:nvSpPr>
          <p:cNvPr id="12291" name="Title 1"/>
          <p:cNvSpPr txBox="1">
            <a:spLocks/>
          </p:cNvSpPr>
          <p:nvPr/>
        </p:nvSpPr>
        <p:spPr bwMode="auto">
          <a:xfrm rot="10395844" flipV="1">
            <a:off x="2956486" y="5271570"/>
            <a:ext cx="4183252" cy="939674"/>
          </a:xfrm>
          <a:prstGeom prst="rect">
            <a:avLst/>
          </a:prstGeom>
          <a:noFill/>
          <a:ln w="9525">
            <a:noFill/>
            <a:miter lim="800000"/>
            <a:headEnd/>
            <a:tailEnd/>
          </a:ln>
        </p:spPr>
        <p:txBody>
          <a:bodyPr anchor="ctr"/>
          <a:lstStyle/>
          <a:p>
            <a:pPr defTabSz="457200" fontAlgn="base">
              <a:spcBef>
                <a:spcPct val="0"/>
              </a:spcBef>
              <a:spcAft>
                <a:spcPct val="0"/>
              </a:spcAft>
            </a:pPr>
            <a:r>
              <a:rPr lang="en-US" sz="3200" b="1" i="1" dirty="0">
                <a:solidFill>
                  <a:schemeClr val="bg1">
                    <a:lumMod val="95000"/>
                  </a:schemeClr>
                </a:solidFill>
                <a:effectLst>
                  <a:outerShdw blurRad="38100" dist="38100" dir="2700000" algn="tl">
                    <a:srgbClr val="000000">
                      <a:alpha val="43137"/>
                    </a:srgbClr>
                  </a:outerShdw>
                </a:effectLst>
                <a:latin typeface="Arial" charset="0"/>
                <a:cs typeface="Arial" charset="0"/>
              </a:rPr>
              <a:t>SIBAMBA NGAZO ZOZIBINI……</a:t>
            </a: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97</a:t>
            </a:fld>
            <a:endParaRPr lang="en-US" dirty="0"/>
          </a:p>
        </p:txBody>
      </p:sp>
    </p:spTree>
    <p:extLst>
      <p:ext uri="{BB962C8B-B14F-4D97-AF65-F5344CB8AC3E}">
        <p14:creationId xmlns:p14="http://schemas.microsoft.com/office/powerpoint/2010/main" xmlns="" val="477689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140</TotalTime>
  <Words>10445</Words>
  <Application>Microsoft Office PowerPoint</Application>
  <PresentationFormat>On-screen Show (4:3)</PresentationFormat>
  <Paragraphs>5225</Paragraphs>
  <Slides>97</Slides>
  <Notes>6</Notes>
  <HiddenSlides>0</HiddenSlides>
  <MMClips>0</MMClips>
  <ScaleCrop>false</ScaleCrop>
  <HeadingPairs>
    <vt:vector size="4" baseType="variant">
      <vt:variant>
        <vt:lpstr>Theme</vt:lpstr>
      </vt:variant>
      <vt:variant>
        <vt:i4>3</vt:i4>
      </vt:variant>
      <vt:variant>
        <vt:lpstr>Slide Titles</vt:lpstr>
      </vt:variant>
      <vt:variant>
        <vt:i4>97</vt:i4>
      </vt:variant>
    </vt:vector>
  </HeadingPairs>
  <TitlesOfParts>
    <vt:vector size="100" baseType="lpstr">
      <vt:lpstr>1_Office Theme</vt:lpstr>
      <vt:lpstr>Office Theme</vt:lpstr>
      <vt:lpstr>2_Office Theme</vt:lpstr>
      <vt:lpstr>Slide 1</vt:lpstr>
      <vt:lpstr>Index</vt:lpstr>
      <vt:lpstr>PURPOSE OF THE PRESENTATION</vt:lpstr>
      <vt:lpstr>Slide 4</vt:lpstr>
      <vt:lpstr>ADMINISTRATION</vt:lpstr>
      <vt:lpstr>COMMUNICATION </vt:lpstr>
      <vt:lpstr>MARKETING AND ADVERTISING &amp; MEDIA LIAISON  </vt:lpstr>
      <vt:lpstr>MARKETING AND ADVERTISING &amp; MEDIA LIAISON CONT....</vt:lpstr>
      <vt:lpstr>INTERVIEWS</vt:lpstr>
      <vt:lpstr>MEDIA PRODUCTION WORK  </vt:lpstr>
      <vt:lpstr>MEDIA PRODUCTION WORK  </vt:lpstr>
      <vt:lpstr>STAKEHOLDER RELATIONS </vt:lpstr>
      <vt:lpstr>Slide 13</vt:lpstr>
      <vt:lpstr>INSPECTIONS: OVERALL PERFOMANCE</vt:lpstr>
      <vt:lpstr>Slide 15</vt:lpstr>
      <vt:lpstr>DG REVIEW: ANALYSIS BY SECTOR: </vt:lpstr>
      <vt:lpstr>DG REVIEW SECTOR ANALYIS</vt:lpstr>
      <vt:lpstr>AREAS OF NON-COMPLIANCE</vt:lpstr>
      <vt:lpstr>INTERVENTIONS TO IMPROVE EE ENFORCEMENT</vt:lpstr>
      <vt:lpstr>Money Recovered from EEA interventions</vt:lpstr>
      <vt:lpstr>PROJECT FOR DG REVIEW</vt:lpstr>
      <vt:lpstr>DG REVIEW PROSECUTIONS</vt:lpstr>
      <vt:lpstr>DG REVIEW PROSECUTIONS</vt:lpstr>
      <vt:lpstr>EMPLOYMENT EQUITY PROCEDURAL</vt:lpstr>
      <vt:lpstr>EE PROCEDURAL INSPECTIONS SECTOR ANALYSIS</vt:lpstr>
      <vt:lpstr>EMPLOYMENT EQUITY PROCEDURAL: AREAS OF NON-COMPLIANCE</vt:lpstr>
      <vt:lpstr>INTERVENTIONS TO IMPROVE COMPLIANCE</vt:lpstr>
      <vt:lpstr>BASIC CONDITIONS OF EMPLOYMENT ACT</vt:lpstr>
      <vt:lpstr>BCEA INSPECTIONS SECTOR ANALYSIS</vt:lpstr>
      <vt:lpstr>AREAS OF NON COMPLIANCE AND SECTORS</vt:lpstr>
      <vt:lpstr>INTERVENTIONS TO DEAL WITH NON COMPLIANT SECTORS</vt:lpstr>
      <vt:lpstr>OHS - PLANNED/ACTUAL/COMPLY – Q1 TO Q4</vt:lpstr>
      <vt:lpstr>OHS - PLANNED/ACTUAL/COMPLY – 2017/18</vt:lpstr>
      <vt:lpstr>OHS: INSPECTIONS VS COMPLIANCE LEVEL</vt:lpstr>
      <vt:lpstr>OHS: INSPECTIONS VS COMPLIANCE LEVEL</vt:lpstr>
      <vt:lpstr>OHS: INSPECTIONS VS COMPLIANCE LEVEL</vt:lpstr>
      <vt:lpstr>INSPECTIONS VS COMPLIANCE LEVEL: PER SECTOR – 2017/2018</vt:lpstr>
      <vt:lpstr>INSPECTIONS: PLANNED/ACTUAL/COMPLY – 2017/18</vt:lpstr>
      <vt:lpstr>INSPECTIONS: PLANNED/ACTUAL/COMPLY – 2017/2018</vt:lpstr>
      <vt:lpstr>TOP FIVE SECTORS INSPECTED Q2</vt:lpstr>
      <vt:lpstr>TOP FIVE SECTORS INSPECTED Q3 numbers rounded off</vt:lpstr>
      <vt:lpstr>TOP FIVE SECTORS INSPECTED Q4 numbers rounded off</vt:lpstr>
      <vt:lpstr>NON-COMPLYING EMPLOYERS INSPECTED SERVED WITH A NOTICE IN TERMS  OF THE OHS LEGISLATION: PER PROVINCE </vt:lpstr>
      <vt:lpstr>2017/18 : ACTUAL VS NON COMPLIANCE</vt:lpstr>
      <vt:lpstr>TOP 3 REPORTED INCIDENTS BY SECTOR</vt:lpstr>
      <vt:lpstr>TOP 3 REPORTED INCIDENTS BY SECTOR</vt:lpstr>
      <vt:lpstr>TOP 3 INCIDENTS PER PROVINCE Q4</vt:lpstr>
      <vt:lpstr>TOP 3 INCIDENTS PER PROVINCE Q4</vt:lpstr>
      <vt:lpstr> REGISTRATION OF ENTITIES </vt:lpstr>
      <vt:lpstr>REGISTRATION OF ENTITIES </vt:lpstr>
      <vt:lpstr>EMPLOYER AUDITS SERVICES: PROCEDURAL AUDITS</vt:lpstr>
      <vt:lpstr>EMPLOYER PAYROLL AUDITS</vt:lpstr>
      <vt:lpstr>AREAS OF NON-COMPLIANCE</vt:lpstr>
      <vt:lpstr>INTERVENTIONS TO DEAL WITH NON-COMPLIANCE</vt:lpstr>
      <vt:lpstr>Slide 55</vt:lpstr>
      <vt:lpstr>Slide 56</vt:lpstr>
      <vt:lpstr> PES PERFOMANCE PER INDICATOR </vt:lpstr>
      <vt:lpstr>PES PERFOMANCE PER INDICATOR cont.</vt:lpstr>
      <vt:lpstr> IMPACT ANALYSIS PER INDICATOR: WORK SEEKERS REGISTERED</vt:lpstr>
      <vt:lpstr>WORK SEEKERS REGISTERED BY AGE GROUPS</vt:lpstr>
      <vt:lpstr>WORK SEEKERS REGISTERED BY AGE GROUPS AND PROVINCE</vt:lpstr>
      <vt:lpstr>WORK SEEKERS REGISTERED BY GENDER AND PROVINCE</vt:lpstr>
      <vt:lpstr>WORK SEEKERS REGISTERED BY DISABILITY</vt:lpstr>
      <vt:lpstr>WORK SEEKERS REGISTERED WITH DISABILITY BY PROVINCE</vt:lpstr>
      <vt:lpstr>WORK SEEKERS REGISTERED BY EQUITY GROUP</vt:lpstr>
      <vt:lpstr>WORK SEEKERS REGISTERED BY EQUITY GROUP AND PROVINCE</vt:lpstr>
      <vt:lpstr>WORK SEEKERS REGISTERED BY NQF LEVEL</vt:lpstr>
      <vt:lpstr> IMPACT ANALYSIS PER INDICATOR: OPPORTUNITIES REGISTERED ON ESSA</vt:lpstr>
      <vt:lpstr>OPPORTUNITIES REGISTERED BY ECONOMIC SECTOR</vt:lpstr>
      <vt:lpstr>OPPORTUNITIES BY ECONOMIC SECTOR AND PROVINCE</vt:lpstr>
      <vt:lpstr>OPPORTUNITIES BY ECONOMIC SECTOR AND PROVINCE</vt:lpstr>
      <vt:lpstr>OPPORTUNITIES REGISTERED BY TYPE</vt:lpstr>
      <vt:lpstr>OPPORTUNITIES REGISTERED BY TYPE AND PROVINCE</vt:lpstr>
      <vt:lpstr>OPPORTUNITIES BY EMPLOYMENT TYPE</vt:lpstr>
      <vt:lpstr> IMPACT ANALYSIS PER INDICATOR: WORK SEEKERS PROVIDED WITH EMPLOYMENT COUNSELING</vt:lpstr>
      <vt:lpstr>EMPLOYMENT COUNSELLING BY PROVINCE</vt:lpstr>
      <vt:lpstr>EMPLOYMENT COUNSELLING BY AGE GROUP AND PROVINCE</vt:lpstr>
      <vt:lpstr>EMPLOYMENT COUNSELLING BY GENDER AND PROVINCE</vt:lpstr>
      <vt:lpstr>EMPLOYMENT COUNSELLING BY EQUITY GROUP AND PROVINCE</vt:lpstr>
      <vt:lpstr>EMPLOYMENT COUNSELLING BY DISABILITY</vt:lpstr>
      <vt:lpstr>EMPLOYMENT COUNSELLING BY DISABILITY AND PROVINCE </vt:lpstr>
      <vt:lpstr>IMPACT ANALYSIS PER INDICATOR: EMPLOYMENT OPPORTUNITIES FILLED (PLACEMENTS)</vt:lpstr>
      <vt:lpstr>PLACEMENTS BY OPPORTUNITY TYPE </vt:lpstr>
      <vt:lpstr>PLACEMENT BY OPPORTUNITY TYPE AND PROVINCE</vt:lpstr>
      <vt:lpstr>PLACEMENT BY ECONOMIC SECTOR</vt:lpstr>
      <vt:lpstr>PLACEMENT BY ECONOMIC SECTOR AND PROVINCE</vt:lpstr>
      <vt:lpstr>PLACEMENT BY ECONOMIC SECTOR AND PROVINCE</vt:lpstr>
      <vt:lpstr>PLACEMENT BY AGE GROUP </vt:lpstr>
      <vt:lpstr>PLACEMENT BY AGE GROUP AND PROVINCE </vt:lpstr>
      <vt:lpstr>PLACEMENT BY GENDER AND PROVINCE</vt:lpstr>
      <vt:lpstr>WORK SEEKERS REGISTERED, EMPLOYMENT COUNSELLING, OPPORTUNITIES AND PLACEMENT BY PROVINCE </vt:lpstr>
      <vt:lpstr>Slide 92</vt:lpstr>
      <vt:lpstr>ANNUAL IMPACT ANALYSIS</vt:lpstr>
      <vt:lpstr>ANNUAL IMPACT ANALYSIS</vt:lpstr>
      <vt:lpstr>ANNUAL IMPACT ANALYSIS</vt:lpstr>
      <vt:lpstr>ANNUAL IMPACT ANALYSIS</vt:lpstr>
      <vt:lpstr>Slide 97</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PUMZA</cp:lastModifiedBy>
  <cp:revision>867</cp:revision>
  <cp:lastPrinted>2018-10-08T09:42:25Z</cp:lastPrinted>
  <dcterms:created xsi:type="dcterms:W3CDTF">2012-07-27T11:56:16Z</dcterms:created>
  <dcterms:modified xsi:type="dcterms:W3CDTF">2018-10-12T09:35:02Z</dcterms:modified>
</cp:coreProperties>
</file>