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bookmarkIdSeed="2">
  <p:sldMasterIdLst>
    <p:sldMasterId id="2147483662" r:id="rId1"/>
    <p:sldMasterId id="2147483678" r:id="rId2"/>
    <p:sldMasterId id="2147483690" r:id="rId3"/>
    <p:sldMasterId id="2147483695" r:id="rId4"/>
    <p:sldMasterId id="2147483708" r:id="rId5"/>
  </p:sldMasterIdLst>
  <p:notesMasterIdLst>
    <p:notesMasterId r:id="rId51"/>
  </p:notesMasterIdLst>
  <p:handoutMasterIdLst>
    <p:handoutMasterId r:id="rId52"/>
  </p:handoutMasterIdLst>
  <p:sldIdLst>
    <p:sldId id="256" r:id="rId6"/>
    <p:sldId id="257" r:id="rId7"/>
    <p:sldId id="319" r:id="rId8"/>
    <p:sldId id="320" r:id="rId9"/>
    <p:sldId id="321" r:id="rId10"/>
    <p:sldId id="324" r:id="rId11"/>
    <p:sldId id="325" r:id="rId12"/>
    <p:sldId id="269" r:id="rId13"/>
    <p:sldId id="427" r:id="rId14"/>
    <p:sldId id="323" r:id="rId15"/>
    <p:sldId id="422" r:id="rId16"/>
    <p:sldId id="425" r:id="rId17"/>
    <p:sldId id="423" r:id="rId18"/>
    <p:sldId id="424" r:id="rId19"/>
    <p:sldId id="426" r:id="rId20"/>
    <p:sldId id="258" r:id="rId21"/>
    <p:sldId id="259" r:id="rId22"/>
    <p:sldId id="260" r:id="rId23"/>
    <p:sldId id="326" r:id="rId24"/>
    <p:sldId id="327" r:id="rId25"/>
    <p:sldId id="328" r:id="rId26"/>
    <p:sldId id="322" r:id="rId27"/>
    <p:sldId id="265" r:id="rId28"/>
    <p:sldId id="266" r:id="rId29"/>
    <p:sldId id="329" r:id="rId30"/>
    <p:sldId id="318" r:id="rId31"/>
    <p:sldId id="291" r:id="rId32"/>
    <p:sldId id="292" r:id="rId33"/>
    <p:sldId id="261" r:id="rId34"/>
    <p:sldId id="272" r:id="rId35"/>
    <p:sldId id="273" r:id="rId36"/>
    <p:sldId id="293" r:id="rId37"/>
    <p:sldId id="275" r:id="rId38"/>
    <p:sldId id="299" r:id="rId39"/>
    <p:sldId id="331" r:id="rId40"/>
    <p:sldId id="278" r:id="rId41"/>
    <p:sldId id="277" r:id="rId42"/>
    <p:sldId id="308" r:id="rId43"/>
    <p:sldId id="262" r:id="rId44"/>
    <p:sldId id="314" r:id="rId45"/>
    <p:sldId id="315" r:id="rId46"/>
    <p:sldId id="316" r:id="rId47"/>
    <p:sldId id="317" r:id="rId48"/>
    <p:sldId id="313" r:id="rId49"/>
    <p:sldId id="290" r:id="rId5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33"/>
    <a:srgbClr val="42603E"/>
    <a:srgbClr val="66FF33"/>
    <a:srgbClr val="FFCC00"/>
    <a:srgbClr val="344BF6"/>
    <a:srgbClr val="FFFF66"/>
    <a:srgbClr val="1A3A22"/>
    <a:srgbClr val="921C2F"/>
    <a:srgbClr val="662624"/>
    <a:srgbClr val="8230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6" autoAdjust="0"/>
    <p:restoredTop sz="93923" autoAdjust="0"/>
  </p:normalViewPr>
  <p:slideViewPr>
    <p:cSldViewPr>
      <p:cViewPr>
        <p:scale>
          <a:sx n="100" d="100"/>
          <a:sy n="100" d="100"/>
        </p:scale>
        <p:origin x="-2040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58" y="96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43418-0376-4E78-952C-B3BE91B27FF5}" type="datetimeFigureOut">
              <a:rPr lang="en-ZA" smtClean="0"/>
              <a:pPr/>
              <a:t>2018/10/12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99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E512-13F9-4693-BA8A-6E18E8AA8DE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015902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CD4CC-2FB8-4B3B-9C07-7ECB2779B6DB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CFA25-21C6-4355-B61A-81C9B207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265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CFA25-21C6-4355-B61A-81C9B2073B5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778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838513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/>
          </p:cNvSpPr>
          <p:nvPr/>
        </p:nvSpPr>
        <p:spPr>
          <a:xfrm>
            <a:off x="8094852" y="6525344"/>
            <a:ext cx="797100" cy="332656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65155-289D-4EED-89B3-0BAB65270803}" type="slidenum">
              <a:rPr kumimoji="0" lang="en-GB" sz="923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23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70720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287384"/>
            <a:ext cx="9144000" cy="944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92414" y="5678983"/>
            <a:ext cx="8522060" cy="73793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0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477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91560" y="1263223"/>
            <a:ext cx="6176828" cy="104676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108"/>
              </a:spcBef>
              <a:spcAft>
                <a:spcPts val="1108"/>
              </a:spcAft>
            </a:pPr>
            <a:r>
              <a:rPr lang="en-GB" sz="2215" b="1" cap="all" baseline="0" dirty="0">
                <a:solidFill>
                  <a:schemeClr val="bg1"/>
                </a:solidFill>
                <a:latin typeface="Interstate" panose="02000603030000020004" pitchFamily="2" charset="0"/>
                <a:cs typeface="Arial" panose="020B0604020202020204" pitchFamily="34" charset="0"/>
              </a:rPr>
              <a:t>Social Housing Regulatory Authority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" y="6480372"/>
            <a:ext cx="9144000" cy="377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BB342D-A471-4598-9010-67735756DE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29142"/>
            <a:ext cx="3117809" cy="2010492"/>
          </a:xfrm>
          <a:prstGeom prst="rect">
            <a:avLst/>
          </a:prstGeom>
        </p:spPr>
      </p:pic>
      <p:pic>
        <p:nvPicPr>
          <p:cNvPr id="1028" name="Picture 4" descr="Image result for social housing south africa">
            <a:extLst>
              <a:ext uri="{FF2B5EF4-FFF2-40B4-BE49-F238E27FC236}">
                <a16:creationId xmlns:a16="http://schemas.microsoft.com/office/drawing/2014/main" xmlns="" id="{4BEA014D-920F-464B-97CF-FAACDDB9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319" y="4325955"/>
            <a:ext cx="3255270" cy="201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ocial housing south africa">
            <a:extLst>
              <a:ext uri="{FF2B5EF4-FFF2-40B4-BE49-F238E27FC236}">
                <a16:creationId xmlns:a16="http://schemas.microsoft.com/office/drawing/2014/main" xmlns="" id="{199542FF-8856-4D00-BDEC-DE013557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7809" y="4318679"/>
            <a:ext cx="2821551" cy="20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6121166-1987-4895-90F9-4040DC3CC402}"/>
              </a:ext>
            </a:extLst>
          </p:cNvPr>
          <p:cNvSpPr/>
          <p:nvPr/>
        </p:nvSpPr>
        <p:spPr>
          <a:xfrm>
            <a:off x="0" y="4273640"/>
            <a:ext cx="9144000" cy="944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55A9B2C-6B33-4AFC-AC7C-E630B810BA96}"/>
              </a:ext>
            </a:extLst>
          </p:cNvPr>
          <p:cNvSpPr/>
          <p:nvPr/>
        </p:nvSpPr>
        <p:spPr>
          <a:xfrm>
            <a:off x="0" y="6341647"/>
            <a:ext cx="9144000" cy="944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7B12863-9ABB-4806-9995-6F728E08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79785" y="2022475"/>
            <a:ext cx="6158805" cy="7381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62" i="1">
                <a:solidFill>
                  <a:schemeClr val="bg1"/>
                </a:solidFill>
                <a:latin typeface="Interstate" panose="02000603030000020004" pitchFamily="2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03AFEC3-1A3A-4E62-88FE-F59EE4251D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79450" y="2760664"/>
            <a:ext cx="6176597" cy="465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 i="1">
                <a:solidFill>
                  <a:schemeClr val="bg1"/>
                </a:solidFill>
                <a:latin typeface="Interstate" panose="02000603030000020004" pitchFamily="2" charset="0"/>
              </a:defRPr>
            </a:lvl1pPr>
            <a:lvl2pPr>
              <a:defRPr sz="1477">
                <a:latin typeface="Interstate" panose="02000603030000020004" pitchFamily="2" charset="0"/>
              </a:defRPr>
            </a:lvl2pPr>
            <a:lvl3pPr>
              <a:defRPr sz="1477">
                <a:latin typeface="Interstate" panose="02000603030000020004" pitchFamily="2" charset="0"/>
              </a:defRPr>
            </a:lvl3pPr>
            <a:lvl4pPr>
              <a:defRPr sz="1477">
                <a:latin typeface="Interstate" panose="02000603030000020004" pitchFamily="2" charset="0"/>
              </a:defRPr>
            </a:lvl4pPr>
            <a:lvl5pPr>
              <a:defRPr sz="1477">
                <a:latin typeface="Interstate" panose="02000603030000020004" pitchFamily="2" charset="0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4516A21-9674-4C80-A04E-28815BE748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494" r="6355"/>
          <a:stretch/>
        </p:blipFill>
        <p:spPr>
          <a:xfrm>
            <a:off x="1" y="1044534"/>
            <a:ext cx="2230734" cy="274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16188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5E12AF-D271-49C5-A59D-485BF4427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20" t="13791"/>
          <a:stretch/>
        </p:blipFill>
        <p:spPr>
          <a:xfrm>
            <a:off x="1" y="779762"/>
            <a:ext cx="9143999" cy="57006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287384"/>
            <a:ext cx="9144000" cy="944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16" name="Rectangle 15"/>
          <p:cNvSpPr/>
          <p:nvPr/>
        </p:nvSpPr>
        <p:spPr>
          <a:xfrm>
            <a:off x="1" y="6480372"/>
            <a:ext cx="9144000" cy="3776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7B12863-9ABB-4806-9995-6F728E08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89181" y="1592944"/>
            <a:ext cx="4199538" cy="9348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62" i="1">
                <a:solidFill>
                  <a:schemeClr val="bg1"/>
                </a:solidFill>
                <a:latin typeface="Interstate" panose="02000603030000020004" pitchFamily="2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503AFEC3-1A3A-4E62-88FE-F59EE4251D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8846" y="2527825"/>
            <a:ext cx="4211670" cy="465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 i="1">
                <a:solidFill>
                  <a:schemeClr val="bg1"/>
                </a:solidFill>
                <a:latin typeface="Interstate" panose="02000603030000020004" pitchFamily="2" charset="0"/>
              </a:defRPr>
            </a:lvl1pPr>
            <a:lvl2pPr>
              <a:defRPr sz="1477">
                <a:latin typeface="Interstate" panose="02000603030000020004" pitchFamily="2" charset="0"/>
              </a:defRPr>
            </a:lvl2pPr>
            <a:lvl3pPr>
              <a:defRPr sz="1477">
                <a:latin typeface="Interstate" panose="02000603030000020004" pitchFamily="2" charset="0"/>
              </a:defRPr>
            </a:lvl3pPr>
            <a:lvl4pPr>
              <a:defRPr sz="1477">
                <a:latin typeface="Interstate" panose="02000603030000020004" pitchFamily="2" charset="0"/>
              </a:defRPr>
            </a:lvl4pPr>
            <a:lvl5pPr>
              <a:defRPr sz="1477">
                <a:latin typeface="Interstate" panose="02000603030000020004" pitchFamily="2" charset="0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4516A21-9674-4C80-A04E-28815BE748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494" r="6355"/>
          <a:stretch/>
        </p:blipFill>
        <p:spPr>
          <a:xfrm>
            <a:off x="98250" y="849353"/>
            <a:ext cx="2230734" cy="27414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CF76C0F-F86E-4371-843B-97F2F5FA2FC9}"/>
              </a:ext>
            </a:extLst>
          </p:cNvPr>
          <p:cNvSpPr/>
          <p:nvPr/>
        </p:nvSpPr>
        <p:spPr>
          <a:xfrm>
            <a:off x="1" y="6512136"/>
            <a:ext cx="9144000" cy="944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</p:spTree>
    <p:extLst>
      <p:ext uri="{BB962C8B-B14F-4D97-AF65-F5344CB8AC3E}">
        <p14:creationId xmlns:p14="http://schemas.microsoft.com/office/powerpoint/2010/main" xmlns="" val="69085136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4698E6-8518-4364-92ED-8B53B120AC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1260" y="328108"/>
            <a:ext cx="2292869" cy="257947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AF1939-44F6-4006-99D2-1AEFCEE3A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8082" y="3990976"/>
            <a:ext cx="6679223" cy="608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46" i="1">
                <a:latin typeface="Interstate" panose="02000603030000020004"/>
              </a:defRPr>
            </a:lvl1pPr>
            <a:lvl2pPr marL="422041" indent="0">
              <a:buNone/>
              <a:defRPr>
                <a:latin typeface="Interstate" panose="02000603030000020004"/>
              </a:defRPr>
            </a:lvl2pPr>
            <a:lvl3pPr marL="844083" indent="0">
              <a:buNone/>
              <a:defRPr>
                <a:latin typeface="Interstate" panose="02000603030000020004"/>
              </a:defRPr>
            </a:lvl3pPr>
            <a:lvl4pPr marL="1266124" indent="0">
              <a:buNone/>
              <a:defRPr>
                <a:latin typeface="Interstate" panose="02000603030000020004"/>
              </a:defRPr>
            </a:lvl4pPr>
            <a:lvl5pPr marL="1688165" indent="0">
              <a:buNone/>
              <a:defRPr>
                <a:latin typeface="Interstate" panose="02000603030000020004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5D36378D-0A8A-435C-8C29-6AB83F7FC2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8081" y="3145274"/>
            <a:ext cx="6679223" cy="6080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Interstate" panose="02000603030000020004"/>
              </a:defRPr>
            </a:lvl1pPr>
            <a:lvl2pPr marL="422041" indent="0">
              <a:buNone/>
              <a:defRPr>
                <a:latin typeface="Interstate" panose="02000603030000020004"/>
              </a:defRPr>
            </a:lvl2pPr>
            <a:lvl3pPr marL="844083" indent="0">
              <a:buNone/>
              <a:defRPr>
                <a:latin typeface="Interstate" panose="02000603030000020004"/>
              </a:defRPr>
            </a:lvl3pPr>
            <a:lvl4pPr marL="1266124" indent="0">
              <a:buNone/>
              <a:defRPr>
                <a:latin typeface="Interstate" panose="02000603030000020004"/>
              </a:defRPr>
            </a:lvl4pPr>
            <a:lvl5pPr marL="1688165" indent="0">
              <a:buNone/>
              <a:defRPr>
                <a:latin typeface="Interstate" panose="02000603030000020004"/>
              </a:defRPr>
            </a:lvl5pPr>
          </a:lstStyle>
          <a:p>
            <a:pPr lvl="0"/>
            <a:r>
              <a:rPr lang="en-US" dirty="0"/>
              <a:t>SOCIAL HOUSING REGULATORY AUTHORITY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1F57A1E-C164-432A-AE0C-429D04BE06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48367" y="4730873"/>
            <a:ext cx="6679223" cy="430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 i="1">
                <a:latin typeface="Interstate" panose="02000603030000020004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1B1121-379A-4FD9-8509-73BBBAB43F52}"/>
              </a:ext>
            </a:extLst>
          </p:cNvPr>
          <p:cNvPicPr>
            <a:picLocks/>
          </p:cNvPicPr>
          <p:nvPr/>
        </p:nvPicPr>
        <p:blipFill rotWithShape="1">
          <a:blip r:embed="rId3" cstate="print"/>
          <a:srcRect l="30977" r="11234"/>
          <a:stretch/>
        </p:blipFill>
        <p:spPr>
          <a:xfrm>
            <a:off x="-1" y="-20926"/>
            <a:ext cx="1960615" cy="2340000"/>
          </a:xfrm>
          <a:prstGeom prst="rect">
            <a:avLst/>
          </a:prstGeom>
        </p:spPr>
      </p:pic>
      <p:pic>
        <p:nvPicPr>
          <p:cNvPr id="10" name="Picture 4" descr="Image result for social housing south africa">
            <a:extLst>
              <a:ext uri="{FF2B5EF4-FFF2-40B4-BE49-F238E27FC236}">
                <a16:creationId xmlns:a16="http://schemas.microsoft.com/office/drawing/2014/main" xmlns="" id="{98305862-46F0-4EEE-819A-AFC3CD2B18A8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32" r="5320"/>
          <a:stretch/>
        </p:blipFill>
        <p:spPr bwMode="auto">
          <a:xfrm>
            <a:off x="-1" y="4522192"/>
            <a:ext cx="196061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social housing south africa">
            <a:extLst>
              <a:ext uri="{FF2B5EF4-FFF2-40B4-BE49-F238E27FC236}">
                <a16:creationId xmlns:a16="http://schemas.microsoft.com/office/drawing/2014/main" xmlns="" id="{05C80BA0-5916-4E93-AA7E-5797A71B1B9E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85" r="4758"/>
          <a:stretch/>
        </p:blipFill>
        <p:spPr bwMode="auto">
          <a:xfrm>
            <a:off x="-1" y="2250633"/>
            <a:ext cx="196061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59577E1-0515-4784-8BEA-5B80C4EF5E39}"/>
              </a:ext>
            </a:extLst>
          </p:cNvPr>
          <p:cNvSpPr/>
          <p:nvPr/>
        </p:nvSpPr>
        <p:spPr>
          <a:xfrm>
            <a:off x="-1" y="6793752"/>
            <a:ext cx="9144000" cy="944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</p:spTree>
    <p:extLst>
      <p:ext uri="{BB962C8B-B14F-4D97-AF65-F5344CB8AC3E}">
        <p14:creationId xmlns:p14="http://schemas.microsoft.com/office/powerpoint/2010/main" xmlns="" val="417806716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AF1939-44F6-4006-99D2-1AEFCEE3A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8082" y="3990976"/>
            <a:ext cx="6679223" cy="608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46" i="1">
                <a:solidFill>
                  <a:schemeClr val="bg1"/>
                </a:solidFill>
                <a:latin typeface="Interstate" panose="02000603030000020004"/>
              </a:defRPr>
            </a:lvl1pPr>
            <a:lvl2pPr marL="422041" indent="0">
              <a:buNone/>
              <a:defRPr>
                <a:latin typeface="Interstate" panose="02000603030000020004"/>
              </a:defRPr>
            </a:lvl2pPr>
            <a:lvl3pPr marL="844083" indent="0">
              <a:buNone/>
              <a:defRPr>
                <a:latin typeface="Interstate" panose="02000603030000020004"/>
              </a:defRPr>
            </a:lvl3pPr>
            <a:lvl4pPr marL="1266124" indent="0">
              <a:buNone/>
              <a:defRPr>
                <a:latin typeface="Interstate" panose="02000603030000020004"/>
              </a:defRPr>
            </a:lvl4pPr>
            <a:lvl5pPr marL="1688165" indent="0">
              <a:buNone/>
              <a:defRPr>
                <a:latin typeface="Interstate" panose="02000603030000020004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5D36378D-0A8A-435C-8C29-6AB83F7FC2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8081" y="3145274"/>
            <a:ext cx="6679223" cy="6080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Interstate" panose="02000603030000020004"/>
              </a:defRPr>
            </a:lvl1pPr>
            <a:lvl2pPr marL="422041" indent="0">
              <a:buNone/>
              <a:defRPr>
                <a:latin typeface="Interstate" panose="02000603030000020004"/>
              </a:defRPr>
            </a:lvl2pPr>
            <a:lvl3pPr marL="844083" indent="0">
              <a:buNone/>
              <a:defRPr>
                <a:latin typeface="Interstate" panose="02000603030000020004"/>
              </a:defRPr>
            </a:lvl3pPr>
            <a:lvl4pPr marL="1266124" indent="0">
              <a:buNone/>
              <a:defRPr>
                <a:latin typeface="Interstate" panose="02000603030000020004"/>
              </a:defRPr>
            </a:lvl4pPr>
            <a:lvl5pPr marL="1688165" indent="0">
              <a:buNone/>
              <a:defRPr>
                <a:latin typeface="Interstate" panose="02000603030000020004"/>
              </a:defRPr>
            </a:lvl5pPr>
          </a:lstStyle>
          <a:p>
            <a:pPr lvl="0"/>
            <a:r>
              <a:rPr lang="en-US" dirty="0"/>
              <a:t>SOCIAL HOUSING REGULATORY AUTHORITY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91F57A1E-C164-432A-AE0C-429D04BE06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48367" y="4730873"/>
            <a:ext cx="6679223" cy="430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 i="1">
                <a:solidFill>
                  <a:schemeClr val="bg1"/>
                </a:solidFill>
                <a:latin typeface="Interstate" panose="02000603030000020004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1B1121-379A-4FD9-8509-73BBBAB43F52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l="30977" r="11234"/>
          <a:stretch/>
        </p:blipFill>
        <p:spPr>
          <a:xfrm>
            <a:off x="-1" y="-20926"/>
            <a:ext cx="1960615" cy="2340000"/>
          </a:xfrm>
          <a:prstGeom prst="rect">
            <a:avLst/>
          </a:prstGeom>
        </p:spPr>
      </p:pic>
      <p:pic>
        <p:nvPicPr>
          <p:cNvPr id="10" name="Picture 4" descr="Image result for social housing south africa">
            <a:extLst>
              <a:ext uri="{FF2B5EF4-FFF2-40B4-BE49-F238E27FC236}">
                <a16:creationId xmlns:a16="http://schemas.microsoft.com/office/drawing/2014/main" xmlns="" id="{98305862-46F0-4EEE-819A-AFC3CD2B18A8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32" r="5320"/>
          <a:stretch/>
        </p:blipFill>
        <p:spPr bwMode="auto">
          <a:xfrm>
            <a:off x="-1" y="4522192"/>
            <a:ext cx="196061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social housing south africa">
            <a:extLst>
              <a:ext uri="{FF2B5EF4-FFF2-40B4-BE49-F238E27FC236}">
                <a16:creationId xmlns:a16="http://schemas.microsoft.com/office/drawing/2014/main" xmlns="" id="{05C80BA0-5916-4E93-AA7E-5797A71B1B9E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85" r="4758"/>
          <a:stretch/>
        </p:blipFill>
        <p:spPr bwMode="auto">
          <a:xfrm>
            <a:off x="-1" y="2250633"/>
            <a:ext cx="196061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D090D0-1331-4D13-A39E-CC5E2AD1C5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494" r="6355"/>
          <a:stretch/>
        </p:blipFill>
        <p:spPr>
          <a:xfrm>
            <a:off x="4251985" y="284957"/>
            <a:ext cx="2230734" cy="2741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DB9AE5-CF6A-4CA9-A164-9DF3ADDDF3F5}"/>
              </a:ext>
            </a:extLst>
          </p:cNvPr>
          <p:cNvSpPr/>
          <p:nvPr/>
        </p:nvSpPr>
        <p:spPr>
          <a:xfrm>
            <a:off x="-1" y="6793752"/>
            <a:ext cx="9144000" cy="944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</p:spTree>
    <p:extLst>
      <p:ext uri="{BB962C8B-B14F-4D97-AF65-F5344CB8AC3E}">
        <p14:creationId xmlns:p14="http://schemas.microsoft.com/office/powerpoint/2010/main" xmlns="" val="318385783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5065252"/>
            <a:ext cx="9144001" cy="1792748"/>
            <a:chOff x="0" y="3823110"/>
            <a:chExt cx="9906001" cy="1792748"/>
          </a:xfrm>
        </p:grpSpPr>
        <p:pic>
          <p:nvPicPr>
            <p:cNvPr id="10" name="Picture 2" descr="Image result for housi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062" y="3823110"/>
              <a:ext cx="4135272" cy="179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hous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00" r="14489"/>
            <a:stretch/>
          </p:blipFill>
          <p:spPr bwMode="auto">
            <a:xfrm>
              <a:off x="6506335" y="3823110"/>
              <a:ext cx="3399666" cy="179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 result for hous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662" r="1"/>
            <a:stretch/>
          </p:blipFill>
          <p:spPr bwMode="auto">
            <a:xfrm>
              <a:off x="0" y="3823110"/>
              <a:ext cx="2371062" cy="179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79685" y="1620747"/>
            <a:ext cx="3784630" cy="409575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>
              <a:buNone/>
              <a:defRPr sz="1385" i="1"/>
            </a:lvl1pPr>
          </a:lstStyle>
          <a:p>
            <a:pPr lvl="0"/>
            <a:r>
              <a:rPr lang="en-GB" dirty="0"/>
              <a:t>Agenda 1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79685" y="2181316"/>
            <a:ext cx="3784630" cy="409575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>
              <a:buNone/>
              <a:defRPr sz="1385" i="1"/>
            </a:lvl1pPr>
          </a:lstStyle>
          <a:p>
            <a:pPr lvl="0"/>
            <a:r>
              <a:rPr lang="en-GB" dirty="0"/>
              <a:t>Agenda 2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679685" y="2741885"/>
            <a:ext cx="3784630" cy="409575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>
              <a:buNone/>
              <a:defRPr sz="1385" i="1"/>
            </a:lvl1pPr>
          </a:lstStyle>
          <a:p>
            <a:pPr lvl="0"/>
            <a:r>
              <a:rPr lang="en-GB" dirty="0"/>
              <a:t>Agenda 3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679685" y="3302454"/>
            <a:ext cx="3784630" cy="409575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>
              <a:buNone/>
              <a:defRPr sz="1385" i="1"/>
            </a:lvl1pPr>
          </a:lstStyle>
          <a:p>
            <a:pPr lvl="0"/>
            <a:r>
              <a:rPr lang="en-GB" dirty="0"/>
              <a:t>Agenda 4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1"/>
            <a:ext cx="9144000" cy="7915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679685" y="3826502"/>
            <a:ext cx="3784630" cy="409575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>
              <a:buNone/>
              <a:defRPr sz="1385" i="1"/>
            </a:lvl1pPr>
          </a:lstStyle>
          <a:p>
            <a:pPr lvl="0"/>
            <a:r>
              <a:rPr lang="en-GB" dirty="0"/>
              <a:t>Agenda 4</a:t>
            </a:r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8094852" y="6525344"/>
            <a:ext cx="797100" cy="332656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65155-289D-4EED-89B3-0BAB65270803}" type="slidenum">
              <a:rPr kumimoji="0" lang="en-GB" sz="923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23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2849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/>
          </p:cNvSpPr>
          <p:nvPr/>
        </p:nvSpPr>
        <p:spPr>
          <a:xfrm>
            <a:off x="8094852" y="6525344"/>
            <a:ext cx="797100" cy="332656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65155-289D-4EED-89B3-0BAB65270803}" type="slidenum">
              <a:rPr kumimoji="0" lang="en-GB" sz="923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23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932337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8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67400" y="6356349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6852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674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3629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5200" y="6336126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0601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67600" y="6356349"/>
            <a:ext cx="5334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9020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65155-289D-4EED-89B3-0BAB6527080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84639" y="981075"/>
            <a:ext cx="8774723" cy="5327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84639" y="6524626"/>
            <a:ext cx="7765074" cy="333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5" i="1">
                <a:solidFill>
                  <a:schemeClr val="bg1"/>
                </a:solidFill>
              </a:defRPr>
            </a:lvl1pPr>
            <a:lvl2pPr marL="422041" indent="0">
              <a:buNone/>
              <a:defRPr i="1">
                <a:solidFill>
                  <a:schemeClr val="bg1"/>
                </a:solidFill>
              </a:defRPr>
            </a:lvl2pPr>
            <a:lvl3pPr marL="844083" indent="0">
              <a:buNone/>
              <a:defRPr i="1">
                <a:solidFill>
                  <a:schemeClr val="bg1"/>
                </a:solidFill>
              </a:defRPr>
            </a:lvl3pPr>
            <a:lvl4pPr marL="1266124" indent="0">
              <a:buNone/>
              <a:defRPr i="1">
                <a:solidFill>
                  <a:schemeClr val="bg1"/>
                </a:solidFill>
              </a:defRPr>
            </a:lvl4pPr>
            <a:lvl5pPr marL="1688165" indent="0">
              <a:buNone/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45702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Title with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4638" y="981076"/>
            <a:ext cx="8759223" cy="4536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5733256"/>
            <a:ext cx="9144000" cy="5760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84638" y="5733255"/>
            <a:ext cx="8759223" cy="5754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77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Kicker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94852" y="6525344"/>
            <a:ext cx="7971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E65155-289D-4EED-89B3-0BAB6527080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1048" y="68156"/>
            <a:ext cx="7972813" cy="736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4948088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pos="31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048" y="68156"/>
            <a:ext cx="7972813" cy="736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94852" y="6525344"/>
            <a:ext cx="7971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E65155-289D-4EED-89B3-0BAB6527080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7640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94852" y="6525344"/>
            <a:ext cx="7971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E65155-289D-4EED-89B3-0BAB6527080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971048" y="68156"/>
            <a:ext cx="7972813" cy="736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84639" y="981075"/>
            <a:ext cx="8774723" cy="5327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26981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4579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8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433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5200" y="6336126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5200" y="6336126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353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43800" y="6356349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6180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43800" y="6364702"/>
            <a:ext cx="3810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3890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67600" y="6356349"/>
            <a:ext cx="5334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9315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354624"/>
            <a:ext cx="5334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849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674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4951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67400" y="6356349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1745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2763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9202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181089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43800" y="6356349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1600" y="6324602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7553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800" y="6356352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3187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5200" y="6336128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0139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43800" y="6356351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2179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43800" y="6364704"/>
            <a:ext cx="3810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3655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67600" y="6356351"/>
            <a:ext cx="5334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6118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354626"/>
            <a:ext cx="5334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1533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67400" y="6324602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82865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674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31039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4209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43800" y="6364702"/>
            <a:ext cx="3810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6916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95476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67600" y="6356349"/>
            <a:ext cx="5334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354624"/>
            <a:ext cx="5334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674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67400" y="6356349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vmlDrawing" Target="../drawings/vmlDrawing2.v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vmlDrawing" Target="../drawings/vmlDrawing3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oleObject" Target="../embeddings/oleObject4.bin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vmlDrawing" Target="../drawings/vmlDrawing4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0" y="6109065"/>
            <a:ext cx="762000" cy="739752"/>
          </a:xfrm>
          <a:prstGeom prst="rect">
            <a:avLst/>
          </a:prstGeom>
        </p:spPr>
      </p:pic>
      <p:graphicFrame>
        <p:nvGraphicFramePr>
          <p:cNvPr id="6" name="Object 13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2913225231"/>
              </p:ext>
            </p:extLst>
          </p:nvPr>
        </p:nvGraphicFramePr>
        <p:xfrm>
          <a:off x="0" y="6121470"/>
          <a:ext cx="1981200" cy="727347"/>
        </p:xfrm>
        <a:graphic>
          <a:graphicData uri="http://schemas.openxmlformats.org/presentationml/2006/ole">
            <p:oleObj spid="_x0000_s1417" r:id="rId17" imgW="6590476" imgH="2419048" progId="">
              <p:embed/>
            </p:oleObj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657600" y="62963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59303-56AB-4195-B892-C47537EBCE6B}" type="slidenum">
              <a:rPr lang="en-ZA" smtClean="0"/>
              <a:pPr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7" r:id="rId12"/>
    <p:sldLayoutId id="214748372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9E730D-65BB-4B7E-96A7-9B2791319F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0" y="6109065"/>
            <a:ext cx="762000" cy="739752"/>
          </a:xfrm>
          <a:prstGeom prst="rect">
            <a:avLst/>
          </a:prstGeom>
        </p:spPr>
      </p:pic>
      <p:graphicFrame>
        <p:nvGraphicFramePr>
          <p:cNvPr id="3" name="Object 13">
            <a:extLst>
              <a:ext uri="{FF2B5EF4-FFF2-40B4-BE49-F238E27FC236}">
                <a16:creationId xmlns:a16="http://schemas.microsoft.com/office/drawing/2014/main" xmlns="" id="{C4557427-A201-46BB-8FBF-23D0CCC5237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2913225231"/>
              </p:ext>
            </p:extLst>
          </p:nvPr>
        </p:nvGraphicFramePr>
        <p:xfrm>
          <a:off x="0" y="6121470"/>
          <a:ext cx="1981200" cy="727347"/>
        </p:xfrm>
        <a:graphic>
          <a:graphicData uri="http://schemas.openxmlformats.org/presentationml/2006/ole">
            <p:oleObj spid="_x0000_s2127" r:id="rId14" imgW="6590476" imgH="2419048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8802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9" r:id="rId10"/>
  </p:sldLayoutIdLst>
  <p:hf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92126"/>
            <a:ext cx="9144000" cy="3776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94852" y="6525344"/>
            <a:ext cx="7971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E65155-289D-4EED-89B3-0BAB6527080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1048" y="68156"/>
            <a:ext cx="7972813" cy="736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Tagline</a:t>
            </a:r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978499" y="797674"/>
            <a:ext cx="7965362" cy="0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8848" y="862830"/>
            <a:ext cx="8872615" cy="0"/>
          </a:xfrm>
          <a:prstGeom prst="line">
            <a:avLst/>
          </a:prstGeom>
          <a:ln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D71D4C-4C5D-4C31-984E-6C60B62163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1678" t="703" r="16789" b="36037"/>
          <a:stretch/>
        </p:blipFill>
        <p:spPr>
          <a:xfrm>
            <a:off x="88848" y="6366"/>
            <a:ext cx="795366" cy="7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32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hf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1846" b="1" i="1" kern="120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47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29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10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10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618">
          <p15:clr>
            <a:srgbClr val="F26B43"/>
          </p15:clr>
        </p15:guide>
        <p15:guide id="2" pos="6114">
          <p15:clr>
            <a:srgbClr val="F26B43"/>
          </p15:clr>
        </p15:guide>
        <p15:guide id="3" pos="126">
          <p15:clr>
            <a:srgbClr val="F26B43"/>
          </p15:clr>
        </p15:guide>
        <p15:guide id="4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0" y="6109065"/>
            <a:ext cx="762000" cy="739752"/>
          </a:xfrm>
          <a:prstGeom prst="rect">
            <a:avLst/>
          </a:prstGeom>
        </p:spPr>
      </p:pic>
      <p:graphicFrame>
        <p:nvGraphicFramePr>
          <p:cNvPr id="6" name="Object 13"/>
          <p:cNvGraphicFramePr>
            <a:graphicFrameLocks noChangeAspect="1"/>
          </p:cNvGraphicFramePr>
          <p:nvPr userDrawn="1">
            <p:extLst/>
          </p:nvPr>
        </p:nvGraphicFramePr>
        <p:xfrm>
          <a:off x="0" y="6121470"/>
          <a:ext cx="1981200" cy="727347"/>
        </p:xfrm>
        <a:graphic>
          <a:graphicData uri="http://schemas.openxmlformats.org/presentationml/2006/ole">
            <p:oleObj spid="_x0000_s4152" r:id="rId16" imgW="6590476" imgH="2419048" progId="">
              <p:embed/>
            </p:oleObj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657600" y="62963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59303-56AB-4195-B892-C47537EBCE6B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79563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0" y="6109065"/>
            <a:ext cx="762000" cy="739752"/>
          </a:xfrm>
          <a:prstGeom prst="rect">
            <a:avLst/>
          </a:prstGeom>
        </p:spPr>
      </p:pic>
      <p:graphicFrame>
        <p:nvGraphicFramePr>
          <p:cNvPr id="6" name="Object 13"/>
          <p:cNvGraphicFramePr>
            <a:graphicFrameLocks noChangeAspect="1"/>
          </p:cNvGraphicFramePr>
          <p:nvPr userDrawn="1">
            <p:extLst/>
          </p:nvPr>
        </p:nvGraphicFramePr>
        <p:xfrm>
          <a:off x="0" y="6121472"/>
          <a:ext cx="1981200" cy="727347"/>
        </p:xfrm>
        <a:graphic>
          <a:graphicData uri="http://schemas.openxmlformats.org/presentationml/2006/ole">
            <p:oleObj spid="_x0000_s5143" r:id="rId16" imgW="6590476" imgH="2419048" progId="">
              <p:embed/>
            </p:oleObj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3657600" y="62963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59303-56AB-4195-B892-C47537EBCE6B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85631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microsoft.com/office/2007/relationships/hdphoto" Target="../media/hdphoto4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eg"/><Relationship Id="rId7" Type="http://schemas.microsoft.com/office/2007/relationships/hdphoto" Target="../media/hdphoto8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microsoft.com/office/2007/relationships/hdphoto" Target="../media/hdphoto12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microsoft.com/office/2007/relationships/hdphoto" Target="../media/hdphoto11.wdp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4.wdp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6.wdp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8.wdp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111D33-3C75-468F-8303-67BCCA05CB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09800" y="288705"/>
            <a:ext cx="5486400" cy="6280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2E53649-CDC8-4653-B914-57262E69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9B83E6-ECF8-4995-B740-C872B322E2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193" y="2730145"/>
            <a:ext cx="5463977" cy="3501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030B34-5359-4E8A-84F3-18CE5AB627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79720" y="0"/>
            <a:ext cx="57501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B3DF07-E8F5-4D47-9255-AE24B581E984}"/>
              </a:ext>
            </a:extLst>
          </p:cNvPr>
          <p:cNvSpPr txBox="1"/>
          <p:nvPr/>
        </p:nvSpPr>
        <p:spPr>
          <a:xfrm>
            <a:off x="304800" y="3810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>
                <a:latin typeface="+mj-lt"/>
              </a:rPr>
              <a:t>Structure of the Entity</a:t>
            </a:r>
          </a:p>
        </p:txBody>
      </p:sp>
    </p:spTree>
    <p:extLst>
      <p:ext uri="{BB962C8B-B14F-4D97-AF65-F5344CB8AC3E}">
        <p14:creationId xmlns:p14="http://schemas.microsoft.com/office/powerpoint/2010/main" xmlns="" val="69509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763493-23E8-4A4F-A7E2-C664EF617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ZA" dirty="0"/>
              <a:t>SHRA Structure and incumbents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841F9D-E796-4454-852B-A9B448E42D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4763"/>
            <a:ext cx="533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8DD0-C587-4865-AB08-0C7D86E280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5BE476A-6D4E-470B-BA50-4004FDC1C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016872"/>
              </p:ext>
            </p:extLst>
          </p:nvPr>
        </p:nvGraphicFramePr>
        <p:xfrm>
          <a:off x="381000" y="533400"/>
          <a:ext cx="8382000" cy="5410204"/>
        </p:xfrm>
        <a:graphic>
          <a:graphicData uri="http://schemas.openxmlformats.org/drawingml/2006/table">
            <a:tbl>
              <a:tblPr firstRow="1" firstCol="1" bandRow="1"/>
              <a:tblGrid>
                <a:gridCol w="304800">
                  <a:extLst>
                    <a:ext uri="{9D8B030D-6E8A-4147-A177-3AD203B41FA5}">
                      <a16:colId xmlns:a16="http://schemas.microsoft.com/office/drawing/2014/main" xmlns="" val="2148187951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xmlns="" val="355722157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xmlns="" val="3623979148"/>
                    </a:ext>
                  </a:extLst>
                </a:gridCol>
              </a:tblGrid>
              <a:tr h="269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Designation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SHRA Incumbent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9591636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Chief Executive Officer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Rory Gallocher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9740886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Corporate Services Manager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Alice Puoane 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3845624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Project Development &amp; Funding Executive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Lebowa Letsoalo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5686921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Sector Development &amp; Transformation Executive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Dewalt Koekemoer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814815"/>
                  </a:ext>
                </a:extLst>
              </a:tr>
              <a:tr h="55389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Compliance, Accreditation and Regulations Executive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Khulile Boqwana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8566620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Executive Administrator: CEO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Alice Mogale 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8205075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Executive Administrator: CSM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Carol Hlatswayo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0829029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Document Management Officer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Caroline Motloung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1123468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Finance Manager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Vusi Fakudze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25225130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Accountant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Deloshnie Govender 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5743584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Accounts Clerk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Ayesha Nkosi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8862675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and System Specialist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Yusuf Badooda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3139823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 Technician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Priyen Vallabh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9457122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 Specialist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Barbara Du Plooy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2893319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Facilities and Logistics Officer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Mandlakayise Mochoko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0283553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Receptionist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Phindile Moche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3619489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Legal Support Manager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Tebogo Mogosoana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8774423"/>
                  </a:ext>
                </a:extLst>
              </a:tr>
              <a:tr h="2697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Legal Assistant – Acting Company Secretary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Matshidiso</a:t>
                      </a: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Molefe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465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8691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763493-23E8-4A4F-A7E2-C664EF617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ZA" dirty="0"/>
              <a:t>SHRA Structure and incumbents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841F9D-E796-4454-852B-A9B448E42D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4763"/>
            <a:ext cx="533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8DD0-C587-4865-AB08-0C7D86E280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5BE476A-6D4E-470B-BA50-4004FDC1C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3395291"/>
              </p:ext>
            </p:extLst>
          </p:nvPr>
        </p:nvGraphicFramePr>
        <p:xfrm>
          <a:off x="381000" y="533400"/>
          <a:ext cx="8077200" cy="5668645"/>
        </p:xfrm>
        <a:graphic>
          <a:graphicData uri="http://schemas.openxmlformats.org/drawingml/2006/table">
            <a:tbl>
              <a:tblPr firstRow="1" firstCol="1" bandRow="1"/>
              <a:tblGrid>
                <a:gridCol w="457199">
                  <a:extLst>
                    <a:ext uri="{9D8B030D-6E8A-4147-A177-3AD203B41FA5}">
                      <a16:colId xmlns:a16="http://schemas.microsoft.com/office/drawing/2014/main" xmlns="" val="2148187951"/>
                    </a:ext>
                  </a:extLst>
                </a:gridCol>
                <a:gridCol w="3581401">
                  <a:extLst>
                    <a:ext uri="{9D8B030D-6E8A-4147-A177-3AD203B41FA5}">
                      <a16:colId xmlns:a16="http://schemas.microsoft.com/office/drawing/2014/main" xmlns="" val="355722157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362397914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Designation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SHRA Incumbent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95916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Supply Chain Officer – Acting SC Manager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Oral Ndove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76047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Supply Chain Officer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Eunice E Mampheu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61787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Supply Chain Administrator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Vongani D Mahatlane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41939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Supply Chain Administrator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Katlego L Panana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01332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Grant Officer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Keitumetse Masuku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79285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Sector Development &amp; Transformation Specialist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John H Mofokeng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54894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Project Officer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Gayathri Appalsamy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08897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Portfolio Manager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Thabo C Mafona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50284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Portfolio Manager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Kgabo Mpyana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27379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Executive Administrator: CAR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Caroline Moses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092435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Accreditation Manager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Gianni Vecchio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41524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Project Accreditation Specialist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Tokelo Shalang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015234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SHI Accreditation Specialist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Palesa Dibe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11139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Compliance Manager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Florence T Maleka 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67714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Compliance Officer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Ahwatief Baderoen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11386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Analyst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Rheena Hansrajh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224358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Marketing and Communications Manager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Lesego Kagiso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820402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Strategy, Research and Policy Manager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Gillian Mackay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39301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Evaluation Specialist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Vincent Chauke 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46" marR="424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6718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0427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ABDD1B9-3734-4B01-BF99-975E95A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ZA" dirty="0"/>
              <a:t>Vacancies within the SHRA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C984BA0-4919-4EAF-A7AD-D762A1C48E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4763"/>
            <a:ext cx="533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8DD0-C587-4865-AB08-0C7D86E280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3D541DF2-B27F-470E-BF29-E2454D1EF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506773"/>
              </p:ext>
            </p:extLst>
          </p:nvPr>
        </p:nvGraphicFramePr>
        <p:xfrm>
          <a:off x="952500" y="1295400"/>
          <a:ext cx="7239000" cy="3360687"/>
        </p:xfrm>
        <a:graphic>
          <a:graphicData uri="http://schemas.openxmlformats.org/drawingml/2006/table">
            <a:tbl>
              <a:tblPr firstRow="1" firstCol="1" bandRow="1"/>
              <a:tblGrid>
                <a:gridCol w="369189">
                  <a:extLst>
                    <a:ext uri="{9D8B030D-6E8A-4147-A177-3AD203B41FA5}">
                      <a16:colId xmlns:a16="http://schemas.microsoft.com/office/drawing/2014/main" xmlns="" val="3413588381"/>
                    </a:ext>
                  </a:extLst>
                </a:gridCol>
                <a:gridCol w="6869811">
                  <a:extLst>
                    <a:ext uri="{9D8B030D-6E8A-4147-A177-3AD203B41FA5}">
                      <a16:colId xmlns:a16="http://schemas.microsoft.com/office/drawing/2014/main" xmlns="" val="3964396448"/>
                    </a:ext>
                  </a:extLst>
                </a:gridCol>
              </a:tblGrid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Company Secretary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8486030"/>
                  </a:ext>
                </a:extLst>
              </a:tr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 Officer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8306607"/>
                  </a:ext>
                </a:extLst>
              </a:tr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Supply Chain Manager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3604021"/>
                  </a:ext>
                </a:extLst>
              </a:tr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Sector Development and Transformation Specialist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65887849"/>
                  </a:ext>
                </a:extLst>
              </a:tr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Portfolio Manager x 2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5594451"/>
                  </a:ext>
                </a:extLst>
              </a:tr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 Accreditation Specialist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7282255"/>
                  </a:ext>
                </a:extLst>
              </a:tr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Compliance Officer x 2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0792076"/>
                  </a:ext>
                </a:extLst>
              </a:tr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Marketing and Communication Officer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3200144"/>
                  </a:ext>
                </a:extLst>
              </a:tr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 Specialist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734847"/>
                  </a:ext>
                </a:extLst>
              </a:tr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Urban Restructuring Specialist</a:t>
                      </a:r>
                      <a:endParaRPr lang="en-Z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2276642"/>
                  </a:ext>
                </a:extLst>
              </a:tr>
              <a:tr h="3055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Stakeholder Relationship Specialist</a:t>
                      </a:r>
                      <a:endParaRPr lang="en-Z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0698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2357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57E23CE-E816-4CF6-8E76-0E9F79DC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dirty="0"/>
              <a:t>Current Board Members and Remaining Term of Office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21EEB47-F061-42C2-A798-12B0CB599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837D41D-DA27-48A0-A66B-91704954A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5667071"/>
              </p:ext>
            </p:extLst>
          </p:nvPr>
        </p:nvGraphicFramePr>
        <p:xfrm>
          <a:off x="228600" y="1109311"/>
          <a:ext cx="8686799" cy="4813965"/>
        </p:xfrm>
        <a:graphic>
          <a:graphicData uri="http://schemas.openxmlformats.org/drawingml/2006/table">
            <a:tbl>
              <a:tblPr firstRow="1" firstCol="1" bandRow="1"/>
              <a:tblGrid>
                <a:gridCol w="533400">
                  <a:extLst>
                    <a:ext uri="{9D8B030D-6E8A-4147-A177-3AD203B41FA5}">
                      <a16:colId xmlns:a16="http://schemas.microsoft.com/office/drawing/2014/main" xmlns="" val="2460475682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xmlns="" val="396061136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143195213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xmlns="" val="4148443853"/>
                    </a:ext>
                  </a:extLst>
                </a:gridCol>
              </a:tblGrid>
              <a:tr h="2778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Board Members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Appointment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 of Term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9999010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 Zolile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Ngcakani</a:t>
                      </a: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(Chairperson)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March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March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1440859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Ms </a:t>
                      </a:r>
                      <a:r>
                        <a:rPr lang="en-ZA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Nambitha</a:t>
                      </a: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Ntshongwana</a:t>
                      </a: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(Deputy Chairperson)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July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June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0521927"/>
                  </a:ext>
                </a:extLst>
              </a:tr>
              <a:tr h="1809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Ms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Kelikile</a:t>
                      </a: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Kwinana</a:t>
                      </a: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March 2018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March 2021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03312633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 Shadrack Ganda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March 2018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March 2021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793468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Manye</a:t>
                      </a: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Moroka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March 2018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March 2021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142140"/>
                  </a:ext>
                </a:extLst>
              </a:tr>
              <a:tr h="801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 Itumeleng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Kotsoane</a:t>
                      </a: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March 2018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March 2021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3135783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Phakamile</a:t>
                      </a: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Ximiya</a:t>
                      </a: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March 2018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March 2021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3294799"/>
                  </a:ext>
                </a:extLst>
              </a:tr>
              <a:tr h="1907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Igshaan</a:t>
                      </a: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Higgins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March 2018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March 2021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5898658"/>
                  </a:ext>
                </a:extLst>
              </a:tr>
              <a:tr h="2079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Adv. Mandla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Mdludlu</a:t>
                      </a: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March 2018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March 2021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3173925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 Moses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Chikane</a:t>
                      </a: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March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March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7495338"/>
                  </a:ext>
                </a:extLst>
              </a:tr>
              <a:tr h="2778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Mbasa</a:t>
                      </a: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Mxenge</a:t>
                      </a: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March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March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8473484"/>
                  </a:ext>
                </a:extLst>
              </a:tr>
              <a:tr h="2286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 </a:t>
                      </a:r>
                      <a:r>
                        <a:rPr lang="en-ZA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Sebatha</a:t>
                      </a:r>
                      <a:r>
                        <a:rPr lang="en-Z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July 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June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2407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07708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A54AA2-4546-4366-8E9D-626A361F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ZA" dirty="0"/>
              <a:t>SHRA Vacancy Rate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0B2B1E4-CFE1-4EE0-9C18-EBFE929C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ECEF81-97CF-4E8B-87A7-A3BF03243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2" y="854075"/>
            <a:ext cx="9144000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199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Foreword by the Chairperson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50E58B57-4CE4-4AB6-B209-8425ED17F6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4616245" y="1563329"/>
            <a:ext cx="4038600" cy="4525963"/>
          </a:xfrm>
        </p:spPr>
        <p:txBody>
          <a:bodyPr>
            <a:normAutofit fontScale="55000" lnSpcReduction="2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ZA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dirty="0"/>
              <a:t>The SHRA, collectively, formulated the new values for the entity in the period under review. </a:t>
            </a:r>
          </a:p>
          <a:p>
            <a:pPr marL="285750" indent="-285750" algn="just"/>
            <a:r>
              <a:rPr lang="en-ZA" dirty="0"/>
              <a:t>The last three financial years have seen immense change within the entity; a series of interventions were instituted. </a:t>
            </a:r>
          </a:p>
          <a:p>
            <a:pPr marL="285750" indent="-285750" algn="just"/>
            <a:r>
              <a:rPr lang="en-ZA" dirty="0"/>
              <a:t>These interventions have resulted in significant improvement in the entity’s financial and non-financial performance resulting in the Minister lifting the Administration in July 2017.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dirty="0"/>
              <a:t>Key policy changes in period under review: increase of the Restructuring Capital Grant quantum and the increase of the income bands for qualifying households.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dirty="0"/>
              <a:t>The work of the SHRA requires collaboration between all three spheres of government and the private sector.</a:t>
            </a:r>
            <a:endParaRPr lang="en-ZA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>
                <a:solidFill>
                  <a:schemeClr val="accent3"/>
                </a:solidFill>
              </a:rPr>
              <a:pPr/>
              <a:t>16</a:t>
            </a:fld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5E74E2-EEC0-4A8D-B896-7A971414FE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81000" y="1563329"/>
            <a:ext cx="3831014" cy="300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14827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Chief Executive Officer’s 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1093A7E-2D81-43D7-B7C8-B8621183C3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/>
              <a:t> 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153400" cy="45259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SHRA achieved an unqualified audit opinion for 2017/18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Improvements in expenditure of capital 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Improvements in non-financial performance – 78%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Rigorous recruitment drive in 2017/18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Implemented series of OD 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3 519 social housing units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32 046 social housing units under regulation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dirty="0"/>
              <a:t>11 684 units have been delivered thus far within the MTSF period of 2014 – 2019.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996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Highlights OF THE PERIOD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Annual Report 2017/18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4780E1-8819-4082-B21F-0FE4264F19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4800" y="76201"/>
            <a:ext cx="8458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9975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CBCEF6-51CF-4C4D-B8A3-FD225A6D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64D5FF-144C-4929-ACB4-1218072F3E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85800" y="152400"/>
            <a:ext cx="7543800" cy="625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703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Contents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381000" y="990600"/>
            <a:ext cx="3886200" cy="4525963"/>
          </a:xfrm>
          <a:noFill/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Theme of the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Vision, Mission, Mandate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Legislative and other mandates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Strategic 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Programmes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Structure, incumbents and vacancies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Council 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Foreword by the Chairperson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CEO’s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Highlights of the period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Non-financial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Financial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/>
              <a:t>2017/18 Audit Opinion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>
                <a:solidFill>
                  <a:srgbClr val="00B050"/>
                </a:solidFill>
              </a:rPr>
              <a:pPr/>
              <a:t>2</a:t>
            </a:fld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42DE5C-B172-4407-A7CB-AA366B6C15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0" y="1600200"/>
            <a:ext cx="4343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93875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BBA2604-E825-49CE-9DDA-BC6A7241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5A479A-E48C-49EC-B71F-0D0E51F0A7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38199" y="228600"/>
            <a:ext cx="7010401" cy="287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64AB58-4F37-4E52-9C54-E96F59C21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72524" y="3120462"/>
            <a:ext cx="6976076" cy="28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8298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C218CD9-5012-445F-99FC-6D5E3352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BFA8F8-176C-43C4-A8DD-1BBA5FB2E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09186" y="2458"/>
            <a:ext cx="7525628" cy="62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9462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08B14C-C656-46E6-B3EC-340119EAA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1493C1-10E7-4435-A6DE-41A43B5061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1450" y="762000"/>
            <a:ext cx="88011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1873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FFFD940-A9B9-41A1-84BC-C670086B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01EA8F37-75D8-4EFF-BAE7-05C245E4F8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226" b="27226"/>
          <a:stretch>
            <a:fillRect/>
          </a:stretch>
        </p:blipFill>
        <p:spPr/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A31CF2A-0F92-417E-903B-20918C014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ZA" dirty="0"/>
          </a:p>
          <a:p>
            <a:pPr marL="0" indent="0">
              <a:buNone/>
            </a:pPr>
            <a:r>
              <a:rPr lang="en-ZA" sz="1800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D146FB-1F2C-4552-A7C9-C660C449FC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60694" y="103909"/>
            <a:ext cx="521811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9422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E3D210-8CEC-44A7-A2AD-18D3C921350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5367338"/>
            <a:ext cx="5486400" cy="804862"/>
          </a:xfrm>
        </p:spPr>
        <p:txBody>
          <a:bodyPr/>
          <a:lstStyle/>
          <a:p>
            <a:endParaRPr lang="en-ZA" sz="1800" dirty="0"/>
          </a:p>
          <a:p>
            <a:pPr marL="0" indent="0">
              <a:buNone/>
            </a:pPr>
            <a:r>
              <a:rPr lang="en-ZA" sz="1800" dirty="0"/>
              <a:t>   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0FC04972-EF3B-4917-86CB-F9B9063199A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33" r="27533"/>
          <a:stretch>
            <a:fillRect/>
          </a:stretch>
        </p:blipFill>
        <p:spPr>
          <a:xfrm>
            <a:off x="0" y="612775"/>
            <a:ext cx="5486400" cy="41148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A38759-6161-4738-B25D-38A36C249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81200" y="46037"/>
            <a:ext cx="5762347" cy="66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194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C0BEB2-C1B7-4B33-9F17-B5C756C591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57800" y="17206"/>
            <a:ext cx="27138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8BBA11-B21B-46CA-980A-CD1C8F1B4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7250" y="3446206"/>
            <a:ext cx="4400550" cy="2152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63B9A2-17B9-43B9-993B-BB2C544FE789}"/>
              </a:ext>
            </a:extLst>
          </p:cNvPr>
          <p:cNvSpPr txBox="1"/>
          <p:nvPr/>
        </p:nvSpPr>
        <p:spPr>
          <a:xfrm>
            <a:off x="304800" y="304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>
                <a:latin typeface="+mj-lt"/>
              </a:rPr>
              <a:t>Project Launches</a:t>
            </a:r>
          </a:p>
        </p:txBody>
      </p:sp>
    </p:spTree>
    <p:extLst>
      <p:ext uri="{BB962C8B-B14F-4D97-AF65-F5344CB8AC3E}">
        <p14:creationId xmlns:p14="http://schemas.microsoft.com/office/powerpoint/2010/main" xmlns="" val="4273602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A31CF2A-0F92-417E-903B-20918C014497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ZA" dirty="0"/>
          </a:p>
          <a:p>
            <a:pPr marL="0" indent="0">
              <a:buNone/>
            </a:pPr>
            <a:r>
              <a:rPr lang="en-ZA" sz="1800" dirty="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CA65A6-0C5E-4267-A2EF-344274459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" y="136524"/>
            <a:ext cx="8839199" cy="59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1070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5942764-365B-4B26-BE32-71592EB6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428ED786-425E-401E-A910-2453AFE644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35" r="20735"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E3D210-8CEC-44A7-A2AD-18D3C9213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    </a:t>
            </a:r>
            <a:endParaRPr lang="en-ZA" sz="1800" dirty="0"/>
          </a:p>
          <a:p>
            <a:pPr marL="0" indent="0">
              <a:buNone/>
            </a:pPr>
            <a:r>
              <a:rPr lang="en-ZA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B5122D3-E3FD-4585-A87E-2AF73E6F16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6144" y="3037033"/>
            <a:ext cx="7351712" cy="32272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EC5C46-F47F-4E79-868F-3621AF682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3573" y="0"/>
            <a:ext cx="89725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6918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11D4EF97-9064-4671-AE4B-60F0A4B2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xmlns="" id="{2BB53E44-4E48-46C4-ABB0-0750422401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07" r="19007"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E3D210-8CEC-44A7-A2AD-18D3C9213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    </a:t>
            </a:r>
            <a:endParaRPr lang="en-ZA" sz="1800" dirty="0"/>
          </a:p>
          <a:p>
            <a:pPr marL="0" indent="0">
              <a:buNone/>
            </a:pPr>
            <a:r>
              <a:rPr lang="en-ZA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E1CCD4-68F8-4803-8763-57730BEB38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92351" y="76382"/>
            <a:ext cx="7010400" cy="3259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A48D48-1A77-4189-BE58-5C11DB7D31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973" y="3391845"/>
            <a:ext cx="6080175" cy="26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8952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NON-FINANCIAL PERFORMANCE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Annual Report 2017/18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CD6328-DFAB-43CA-9CC6-78B0221159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91000" y="156749"/>
            <a:ext cx="48514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7929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E39201-5891-4DB5-B4A9-D86646C7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Theme of the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602C44-A19D-44C1-A569-8B39A11A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5E092952-B6A5-40AF-B578-85F58BD092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377" y="976550"/>
            <a:ext cx="4454423" cy="3404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595ABC-6C7E-435B-8794-F4EE3A967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05200" y="2678958"/>
            <a:ext cx="4648397" cy="40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4244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1FFD47-7636-4245-9168-04C92F196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731" y="271800"/>
            <a:ext cx="7469869" cy="507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407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9CBAE3-359A-4C1A-93F1-FB5B047DC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43" y="685800"/>
            <a:ext cx="4571999" cy="4021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55A7AA-3275-447A-AD87-AA30AB7616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0455" y="685799"/>
            <a:ext cx="4571999" cy="40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570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53DF005-E323-47DB-A0ED-673C79DFE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72000" cy="11525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99D8CF7-E2B6-4350-BC55-E0A422E1B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1152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EB51B38-803A-494F-9B29-609661CBB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52525"/>
            <a:ext cx="4572000" cy="40290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126F1F8-79EC-4558-B8F2-0E0E2D71C2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8927" y="1146753"/>
            <a:ext cx="4565073" cy="404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6180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82D463-7017-4D60-973E-AED3AE92B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72000" cy="617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2C5CBBC-AFD4-4EB4-A52E-0448952D6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048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0643EB-97B4-4AAC-988E-5F1850808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031" y="457201"/>
            <a:ext cx="4584032" cy="99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2AB3CA-D21C-4319-B87B-675BA689E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3874" y="457202"/>
            <a:ext cx="4620126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778989-0AC1-46E8-8734-B3F249F2A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041" y="1447801"/>
            <a:ext cx="4539916" cy="914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D39147-6180-4163-A4CB-7DEC9059EA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1" y="1447800"/>
            <a:ext cx="472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E15492-01D7-48AB-A9DF-0C755346CE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074" y="2362200"/>
            <a:ext cx="4551948" cy="330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BEE4504-A5C3-4D58-AD17-201D9E696C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1" y="2362199"/>
            <a:ext cx="4724399" cy="330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0524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0643EB-97B4-4AAC-988E-5F1850808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031" y="457201"/>
            <a:ext cx="4584032" cy="99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2AB3CA-D21C-4319-B87B-675BA689E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3874" y="457202"/>
            <a:ext cx="4620126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1E877C-CF63-467F-B6CE-80A1FA223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9368"/>
            <a:ext cx="4620125" cy="4752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8E3EE7-55EF-469E-816F-2849969E8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5905" y="1453077"/>
            <a:ext cx="4620125" cy="47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3016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423C6F-AAE4-4E2E-959B-BD46A744D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2032"/>
            <a:ext cx="4572000" cy="6184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FFAE64B-34A2-4988-948A-F6F734186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7145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E3A96F-2CDE-4223-8F93-134CEA5BB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084"/>
            <a:ext cx="4572000" cy="609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B8BDCB-686B-48DA-B3B9-673354DA1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1947" y="-36095"/>
            <a:ext cx="457200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3517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17BD8DD0-C587-4865-AB08-0C7D86E2805E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9CAD59-7937-468C-801C-5D73CE4E7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4572000" cy="6128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6AC865-EF08-4E38-AD69-69B2A6F91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7937" y="0"/>
            <a:ext cx="459606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056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FINANCIAL PERFORMANCE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Annual Report 2017/18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A6D910-B430-4942-88EF-72FD579456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10000" y="156749"/>
            <a:ext cx="4953000" cy="392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51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617DB2-A532-410A-8340-067C9BC5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Vision, Mission and Mandate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7A1049-29CB-4A08-B5B4-CF524BA3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1B045B-CEDA-4119-A6C9-DBBEFA6A9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7470" y="977866"/>
            <a:ext cx="4416546" cy="2931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75228B-3B01-405A-842B-7B3DF50929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4675" y="4127243"/>
            <a:ext cx="4416546" cy="1222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2BDE8A-72C6-4522-8037-125E03CE20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11486" y="977866"/>
            <a:ext cx="3998674" cy="521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3208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533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8DD0-C587-4865-AB08-0C7D86E280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717700-71B0-46FE-AE2D-0239C53FC3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5800" y="1"/>
            <a:ext cx="765049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1292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8DD0-C587-4865-AB08-0C7D86E280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2221BA-91A0-4B1C-BD3A-AD19993A23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194179"/>
            <a:ext cx="9144000" cy="44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2942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8DD0-C587-4865-AB08-0C7D86E280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D553B1-404C-4D4D-8EA4-6BB6220F18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21875"/>
            <a:ext cx="9144000" cy="56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73827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8DD0-C587-4865-AB08-0C7D86E280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FC4481-A898-400F-9644-2CAD582805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7424" y="0"/>
            <a:ext cx="740915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8392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2017/18 Audit Opinion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35237400"/>
              </p:ext>
            </p:extLst>
          </p:nvPr>
        </p:nvGraphicFramePr>
        <p:xfrm>
          <a:off x="457200" y="1600200"/>
          <a:ext cx="8229600" cy="3032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ZA" b="1" dirty="0"/>
                        <a:t>Audit Opinion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Unqualified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b="1" dirty="0"/>
                        <a:t>Emphasis of matter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b="1" dirty="0"/>
                        <a:t>Compliance with Legislation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Material misstatement on the financial statements which was corrected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b="1" dirty="0"/>
                        <a:t>Predetermined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No material findings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b="1" dirty="0"/>
                        <a:t>Fruitless and wasteful</a:t>
                      </a:r>
                      <a:r>
                        <a:rPr lang="en-ZA" b="1" baseline="0" dirty="0"/>
                        <a:t> expenditure</a:t>
                      </a:r>
                      <a:endParaRPr lang="en-Z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No instances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b="1" dirty="0"/>
                        <a:t>Irregular Expenditure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No instances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653779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D8DD0-C587-4865-AB08-0C7D86E280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95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2209800"/>
            <a:ext cx="7772400" cy="1362075"/>
          </a:xfrm>
        </p:spPr>
        <p:txBody>
          <a:bodyPr/>
          <a:lstStyle/>
          <a:p>
            <a:pPr algn="ctr"/>
            <a:r>
              <a:rPr lang="en-ZA" dirty="0"/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714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4DF04-95A5-4021-BE8C-0E280AB9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E0410F-7167-4BB6-9568-94CAD46773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971ED8-1AB1-49A3-87E3-7D3A7B3C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9C8028-8D31-4A0A-871D-9AC8A34BDB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1583" y="915296"/>
            <a:ext cx="8740834" cy="5027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7DF03A-615A-4C79-A9CA-D018B5CD8471}"/>
              </a:ext>
            </a:extLst>
          </p:cNvPr>
          <p:cNvSpPr txBox="1"/>
          <p:nvPr/>
        </p:nvSpPr>
        <p:spPr>
          <a:xfrm>
            <a:off x="685800" y="5573372"/>
            <a:ext cx="2937163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772256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F3B7444-45E9-44F7-8815-A061FD17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5201EA-033A-48C5-B00E-60EBC359C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3837" y="381000"/>
            <a:ext cx="869632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950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563BB50-F4E9-4925-874C-A7B8FD33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9B12DC-C602-46B1-B772-E1BF7C5B58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00" y="304800"/>
            <a:ext cx="8700516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8448E8-0441-4A54-A5BA-FA4DF26FF2F7}"/>
              </a:ext>
            </a:extLst>
          </p:cNvPr>
          <p:cNvSpPr txBox="1"/>
          <p:nvPr/>
        </p:nvSpPr>
        <p:spPr>
          <a:xfrm>
            <a:off x="291084" y="4191000"/>
            <a:ext cx="3214116" cy="115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D9F833-19C8-47E3-B368-FAA61E7D09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333" r="82955"/>
          <a:stretch/>
        </p:blipFill>
        <p:spPr>
          <a:xfrm rot="5400000">
            <a:off x="1249215" y="3162153"/>
            <a:ext cx="1145454" cy="32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5181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D8DD0-C587-4865-AB08-0C7D86E2805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F2E5A8-B9E7-4E34-A9E0-A2D2051558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71842" y="9832"/>
            <a:ext cx="626245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0667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AB03D36-E1DD-416B-9FE3-51257F01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SHRA Programmes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1ED5F80-7E11-4812-80FD-67C56DC09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4763"/>
            <a:ext cx="533400" cy="365125"/>
          </a:xfrm>
        </p:spPr>
        <p:txBody>
          <a:bodyPr/>
          <a:lstStyle/>
          <a:p>
            <a:fld id="{17BD8DD0-C587-4865-AB08-0C7D86E2805E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0E57B6BE-AA2F-406E-B388-F66B90BB6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4736604"/>
              </p:ext>
            </p:extLst>
          </p:nvPr>
        </p:nvGraphicFramePr>
        <p:xfrm>
          <a:off x="76200" y="1397000"/>
          <a:ext cx="8991600" cy="2260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xmlns="" val="1548781816"/>
                    </a:ext>
                  </a:extLst>
                </a:gridCol>
              </a:tblGrid>
              <a:tr h="565150">
                <a:tc>
                  <a:txBody>
                    <a:bodyPr/>
                    <a:lstStyle/>
                    <a:p>
                      <a:r>
                        <a:rPr lang="en-ZA" dirty="0"/>
                        <a:t>Administration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8481019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r>
                        <a:rPr lang="en-ZA" dirty="0"/>
                        <a:t>Compliance, Accreditation and Regulation Programme (CAR)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7207409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r>
                        <a:rPr lang="en-ZA" dirty="0"/>
                        <a:t>Sector Development and Transformation Programme (SDT)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5597964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r>
                        <a:rPr lang="en-ZA" dirty="0"/>
                        <a:t>Project Development and Funding (PDF)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9875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994626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RA 2018">
  <a:themeElements>
    <a:clrScheme name="SHRA_ne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1F20"/>
      </a:accent1>
      <a:accent2>
        <a:srgbClr val="0F252A"/>
      </a:accent2>
      <a:accent3>
        <a:srgbClr val="13A0B0"/>
      </a:accent3>
      <a:accent4>
        <a:srgbClr val="F08122"/>
      </a:accent4>
      <a:accent5>
        <a:srgbClr val="FFFFFF"/>
      </a:accent5>
      <a:accent6>
        <a:srgbClr val="F3F5F1"/>
      </a:accent6>
      <a:hlink>
        <a:srgbClr val="0F252A"/>
      </a:hlink>
      <a:folHlink>
        <a:srgbClr val="13A0B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HRA 2018" id="{9BF6B19E-3838-48A0-8267-86491862EEBC}" vid="{83F0B85E-7F70-4DB2-A85D-8EFB955CA1FA}"/>
    </a:ext>
  </a:extLst>
</a:theme>
</file>

<file path=ppt/theme/theme3.xml><?xml version="1.0" encoding="utf-8"?>
<a:theme xmlns:a="http://schemas.openxmlformats.org/drawingml/2006/main" name="1_Office Theme">
  <a:themeElements>
    <a:clrScheme name="SHRA_ne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1F20"/>
      </a:accent1>
      <a:accent2>
        <a:srgbClr val="0F252A"/>
      </a:accent2>
      <a:accent3>
        <a:srgbClr val="13A0B0"/>
      </a:accent3>
      <a:accent4>
        <a:srgbClr val="F08122"/>
      </a:accent4>
      <a:accent5>
        <a:srgbClr val="FFFFFF"/>
      </a:accent5>
      <a:accent6>
        <a:srgbClr val="F3F5F1"/>
      </a:accent6>
      <a:hlink>
        <a:srgbClr val="0F252A"/>
      </a:hlink>
      <a:folHlink>
        <a:srgbClr val="13A0B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817</Words>
  <Application>Microsoft Office PowerPoint</Application>
  <PresentationFormat>On-screen Show (4:3)</PresentationFormat>
  <Paragraphs>314</Paragraphs>
  <Slides>45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Custom Design</vt:lpstr>
      <vt:lpstr>SHRA 2018</vt:lpstr>
      <vt:lpstr>1_Office Theme</vt:lpstr>
      <vt:lpstr>1_Custom Design</vt:lpstr>
      <vt:lpstr>2_Custom Design</vt:lpstr>
      <vt:lpstr>Slide 1</vt:lpstr>
      <vt:lpstr>Contents</vt:lpstr>
      <vt:lpstr>Theme of the Report</vt:lpstr>
      <vt:lpstr>Vision, Mission and Mandate</vt:lpstr>
      <vt:lpstr>Values</vt:lpstr>
      <vt:lpstr>Slide 6</vt:lpstr>
      <vt:lpstr>Slide 7</vt:lpstr>
      <vt:lpstr>Slide 8</vt:lpstr>
      <vt:lpstr>SHRA Programmes</vt:lpstr>
      <vt:lpstr>Slide 10</vt:lpstr>
      <vt:lpstr>SHRA Structure and incumbents</vt:lpstr>
      <vt:lpstr>SHRA Structure and incumbents</vt:lpstr>
      <vt:lpstr>Vacancies within the SHRA</vt:lpstr>
      <vt:lpstr>Current Board Members and Remaining Term of Office</vt:lpstr>
      <vt:lpstr>SHRA Vacancy Rate</vt:lpstr>
      <vt:lpstr>Foreword by the Chairperson</vt:lpstr>
      <vt:lpstr>Chief Executive Officer’s Overview</vt:lpstr>
      <vt:lpstr>Highlights OF THE PERIOD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NON-FINANCIAL PERFORMANCE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FINANCIAL PERFORMANCE</vt:lpstr>
      <vt:lpstr>Slide 40</vt:lpstr>
      <vt:lpstr>Slide 41</vt:lpstr>
      <vt:lpstr>Slide 42</vt:lpstr>
      <vt:lpstr>Slide 43</vt:lpstr>
      <vt:lpstr>2017/18 Audit Opinion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2012-04-24T09:54:04Z</dcterms:created>
  <dcterms:modified xsi:type="dcterms:W3CDTF">2018-10-12T09:25:50Z</dcterms:modified>
</cp:coreProperties>
</file>