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62" r:id="rId5"/>
    <p:sldId id="363" r:id="rId6"/>
    <p:sldId id="342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9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8478EF-EBA5-4740-AF1A-64B904DEE978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A33FBC-9106-4B69-B99E-8A4BDB7BA0D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599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79766-4262-4C8A-AEA1-C7D08B9CF41A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F3BF-68CA-4E58-8C89-8C86D1DEA55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010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u="sng" dirty="0" smtClean="0"/>
              <a:t>Speaker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>
                <a:solidFill>
                  <a:srgbClr val="FF0000"/>
                </a:solidFill>
              </a:rPr>
              <a:t>Protection at below our local cost of production has resulted in price suppression.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1" u="sng" dirty="0" smtClean="0">
              <a:solidFill>
                <a:srgbClr val="FF0000"/>
              </a:solidFill>
            </a:endParaRPr>
          </a:p>
          <a:p>
            <a:r>
              <a:rPr lang="en-ZA" baseline="0" dirty="0" smtClean="0">
                <a:solidFill>
                  <a:srgbClr val="FF0000"/>
                </a:solidFill>
              </a:rPr>
              <a:t>In the South African context, sugar pricing (the industry’s notional price used for the calculation of the recoverable value of cane is used as a proxy) tends to be squeezed between a need to cover increasing costs of production, and the ever-present threat of world market imports.  As a result, and evidenced by the confidential information supplied to ITAC, profitability is increasingly compromised.  In recent months, the industry has been forced to increase pricing to recover massively escalated costs as a result of drought.  But it must be noted that the industry’s inability to increase pricing before the impacts of drought were felt were already making the industry unsustainable.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F3BF-68CA-4E58-8C89-8C86D1DEA550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9070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u="sng" dirty="0" smtClean="0"/>
              <a:t>Speaker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>
                <a:solidFill>
                  <a:srgbClr val="FF0000"/>
                </a:solidFill>
              </a:rPr>
              <a:t>Protection at below our local cost of production has resulted in price suppression.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1" u="sng" dirty="0" smtClean="0">
              <a:solidFill>
                <a:srgbClr val="FF0000"/>
              </a:solidFill>
            </a:endParaRPr>
          </a:p>
          <a:p>
            <a:r>
              <a:rPr lang="en-ZA" baseline="0" dirty="0" smtClean="0">
                <a:solidFill>
                  <a:srgbClr val="FF0000"/>
                </a:solidFill>
              </a:rPr>
              <a:t>In the South African context, sugar pricing (the industry’s notional price used for the calculation of the recoverable value of cane is used as a proxy) tends to be squeezed between a need to cover increasing costs of production, and the ever-present threat of world market imports.  As a result, and evidenced by the confidential information supplied to ITAC, profitability is increasingly compromised.  In recent months, the industry has been forced to increase pricing to recover massively escalated costs as a result of drought.  But it must be noted that the industry’s inability to increase pricing before the impacts of drought were felt were already making the industry unsustainable.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F3BF-68CA-4E58-8C89-8C86D1DEA550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35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F3BF-68CA-4E58-8C89-8C86D1DEA550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3059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0085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052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93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7542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831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09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5989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32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8814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6455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0636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1A94-E401-465A-8A95-3973A0D58CD4}" type="datetimeFigureOut">
              <a:rPr lang="en-ZA" smtClean="0"/>
              <a:pPr/>
              <a:t>2018/10/12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FE89-53B3-4B0D-8EEF-DFF5A83BD9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7092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275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2282"/>
            <a:ext cx="7886700" cy="1325563"/>
          </a:xfrm>
        </p:spPr>
        <p:txBody>
          <a:bodyPr>
            <a:normAutofit/>
          </a:bodyPr>
          <a:lstStyle/>
          <a:p>
            <a:r>
              <a:rPr lang="en-ZA" b="1" dirty="0" smtClean="0"/>
              <a:t>	 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586" y="120795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sz="44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ZA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SASA’S INTERVENTIONS TO ACCOMMODATE SAFDA IN </a:t>
            </a:r>
            <a:br>
              <a:rPr lang="en-ZA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ZA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INDUSTRY STRUCTURES</a:t>
            </a:r>
            <a:endParaRPr lang="en-ZA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651" y="5821325"/>
            <a:ext cx="857270" cy="8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275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62758"/>
            <a:ext cx="7886700" cy="1566039"/>
          </a:xfrm>
        </p:spPr>
        <p:txBody>
          <a:bodyPr/>
          <a:lstStyle/>
          <a:p>
            <a:r>
              <a:rPr lang="en-ZA" b="1" dirty="0" smtClean="0"/>
              <a:t>Interventions	 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45379"/>
            <a:ext cx="9144000" cy="5392881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Dec-17</a:t>
            </a:r>
            <a:r>
              <a:rPr lang="en-US" dirty="0">
                <a:latin typeface="Calibri" panose="020F0502020204030204" pitchFamily="34" charset="0"/>
              </a:rPr>
              <a:t>	Agreement reached on amendments to SASA Constitution &amp; Sugar Industry Agreement (SIA).  Agreement on 	levies 	reached (R 9m paid to SAFDA).</a:t>
            </a:r>
            <a:r>
              <a:rPr lang="en-ZA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ZA" dirty="0">
                <a:latin typeface="Calibri" panose="020F0502020204030204" pitchFamily="34" charset="0"/>
              </a:rPr>
              <a:t>	On 22 December 2018 SASA Council considered and approved the aforementioned amendments and these are 	submitted to the </a:t>
            </a:r>
            <a:r>
              <a:rPr lang="en-ZA" dirty="0" err="1">
                <a:latin typeface="Calibri" panose="020F0502020204030204" pitchFamily="34" charset="0"/>
              </a:rPr>
              <a:t>dti</a:t>
            </a:r>
            <a:r>
              <a:rPr lang="en-ZA" dirty="0">
                <a:latin typeface="Calibri" panose="020F0502020204030204" pitchFamily="34" charset="0"/>
              </a:rPr>
              <a:t> for promulgation.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Mar- 18</a:t>
            </a:r>
            <a:r>
              <a:rPr lang="en-US" dirty="0">
                <a:latin typeface="Calibri" panose="020F0502020204030204" pitchFamily="34" charset="0"/>
              </a:rPr>
              <a:t>	Industry </a:t>
            </a:r>
            <a:r>
              <a:rPr lang="en-US" dirty="0" err="1">
                <a:latin typeface="Calibri" panose="020F0502020204030204" pitchFamily="34" charset="0"/>
              </a:rPr>
              <a:t>recognises</a:t>
            </a:r>
            <a:r>
              <a:rPr lang="en-US" dirty="0">
                <a:latin typeface="Calibri" panose="020F0502020204030204" pitchFamily="34" charset="0"/>
              </a:rPr>
              <a:t> that time is required for implementation – transitional provisions agreed for </a:t>
            </a:r>
            <a:r>
              <a:rPr lang="en-US" dirty="0" err="1">
                <a:latin typeface="Calibri" panose="020F0502020204030204" pitchFamily="34" charset="0"/>
              </a:rPr>
              <a:t>gazetting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  <a:p>
            <a:pPr marL="914400" lvl="2" indent="0">
              <a:buNone/>
            </a:pPr>
            <a:r>
              <a:rPr lang="en-ZA" sz="2800" dirty="0"/>
              <a:t>Transitional arrangements account for equal representation of SACGA and SAFDA as the Growers Section and a mechanism to share levies between SACGA and SAFDA.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April-18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ZA" dirty="0">
                <a:latin typeface="Calibri" panose="020F0502020204030204" pitchFamily="34" charset="0"/>
              </a:rPr>
              <a:t>Council forms Transitional Committee to support inclusive decision making - equal representation by SAFDA 	and 	SACGA as the Growers Section. </a:t>
            </a:r>
            <a:r>
              <a:rPr lang="en-US" dirty="0">
                <a:latin typeface="Calibri" panose="020F0502020204030204" pitchFamily="34" charset="0"/>
              </a:rPr>
              <a:t>					</a:t>
            </a:r>
          </a:p>
          <a:p>
            <a:r>
              <a:rPr lang="en-US" b="1" dirty="0">
                <a:latin typeface="Calibri" panose="020F0502020204030204" pitchFamily="34" charset="0"/>
              </a:rPr>
              <a:t>May-18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ZA" dirty="0">
                <a:latin typeface="Calibri" panose="020F0502020204030204" pitchFamily="34" charset="0"/>
              </a:rPr>
              <a:t>SAFDA appeals that the </a:t>
            </a:r>
            <a:r>
              <a:rPr lang="en-ZA" dirty="0" err="1">
                <a:latin typeface="Calibri" panose="020F0502020204030204" pitchFamily="34" charset="0"/>
              </a:rPr>
              <a:t>dti</a:t>
            </a:r>
            <a:r>
              <a:rPr lang="en-ZA" dirty="0">
                <a:latin typeface="Calibri" panose="020F0502020204030204" pitchFamily="34" charset="0"/>
              </a:rPr>
              <a:t> holds off from signing the draft industry regulations.</a:t>
            </a:r>
            <a:r>
              <a:rPr lang="en-US" dirty="0">
                <a:latin typeface="Calibri" panose="020F0502020204030204" pitchFamily="34" charset="0"/>
              </a:rPr>
              <a:t>			</a:t>
            </a:r>
          </a:p>
          <a:p>
            <a:r>
              <a:rPr lang="en-US" b="1" dirty="0">
                <a:latin typeface="Calibri" panose="020F0502020204030204" pitchFamily="34" charset="0"/>
              </a:rPr>
              <a:t>Jul-18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ZA" dirty="0">
                <a:latin typeface="Calibri" panose="020F0502020204030204" pitchFamily="34" charset="0"/>
              </a:rPr>
              <a:t>The Industry Leadership agrees to a mediation process between SACGA, SAFDA, SASA and SASMA. 	</a:t>
            </a:r>
          </a:p>
          <a:p>
            <a:pPr marL="0" indent="0">
              <a:buNone/>
            </a:pPr>
            <a:r>
              <a:rPr lang="en-ZA" dirty="0">
                <a:latin typeface="Calibri" panose="020F0502020204030204" pitchFamily="34" charset="0"/>
              </a:rPr>
              <a:t>	Charles </a:t>
            </a:r>
            <a:r>
              <a:rPr lang="en-ZA" dirty="0" err="1">
                <a:latin typeface="Calibri" panose="020F0502020204030204" pitchFamily="34" charset="0"/>
              </a:rPr>
              <a:t>Nupen</a:t>
            </a:r>
            <a:r>
              <a:rPr lang="en-ZA" dirty="0">
                <a:latin typeface="Calibri" panose="020F0502020204030204" pitchFamily="34" charset="0"/>
              </a:rPr>
              <a:t> appointed as facilitator to attempt to find a long-term solution to the levy matter.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  <a:p>
            <a:r>
              <a:rPr lang="en-US" sz="2700" b="1" dirty="0">
                <a:latin typeface="Calibri" panose="020F0502020204030204" pitchFamily="34" charset="0"/>
              </a:rPr>
              <a:t>Aug-18</a:t>
            </a:r>
            <a:r>
              <a:rPr lang="en-US" sz="2700" dirty="0">
                <a:latin typeface="Calibri" panose="020F0502020204030204" pitchFamily="34" charset="0"/>
              </a:rPr>
              <a:t>	</a:t>
            </a:r>
            <a:r>
              <a:rPr lang="en-ZA" sz="2700" dirty="0">
                <a:latin typeface="Calibri" panose="020F0502020204030204" pitchFamily="34" charset="0"/>
              </a:rPr>
              <a:t>The mediation results in no agreement being reached.  SASA advises </a:t>
            </a:r>
            <a:r>
              <a:rPr lang="en-ZA" sz="2700" dirty="0" err="1">
                <a:latin typeface="Calibri" panose="020F0502020204030204" pitchFamily="34" charset="0"/>
              </a:rPr>
              <a:t>dti</a:t>
            </a:r>
            <a:r>
              <a:rPr lang="en-ZA" sz="2700" dirty="0">
                <a:latin typeface="Calibri" panose="020F0502020204030204" pitchFamily="34" charset="0"/>
              </a:rPr>
              <a:t> that the negotiations have broken down.</a:t>
            </a:r>
          </a:p>
          <a:p>
            <a:pPr marL="457200" lvl="1" indent="0">
              <a:buNone/>
            </a:pPr>
            <a:r>
              <a:rPr lang="en-ZA" sz="2700" dirty="0">
                <a:latin typeface="Calibri" panose="020F0502020204030204" pitchFamily="34" charset="0"/>
              </a:rPr>
              <a:t>	DG October confirms his instructions to re-start negotiations for a long-term sustainable solution, including 	transformation and growth of the industry;  and transitional arrangements</a:t>
            </a:r>
            <a:r>
              <a:rPr lang="en-US" sz="2700" dirty="0">
                <a:latin typeface="Calibri" panose="020F0502020204030204" pitchFamily="34" charset="0"/>
              </a:rPr>
              <a:t> for </a:t>
            </a:r>
            <a:r>
              <a:rPr lang="en-ZA" sz="2700" dirty="0">
                <a:latin typeface="Calibri" panose="020F0502020204030204" pitchFamily="34" charset="0"/>
              </a:rPr>
              <a:t>grower representation on all structures 	equally by SACGA and SAFDA.</a:t>
            </a:r>
            <a:r>
              <a:rPr lang="en-US" sz="2700" dirty="0">
                <a:latin typeface="Calibri" panose="020F0502020204030204" pitchFamily="34" charset="0"/>
              </a:rPr>
              <a:t>	</a:t>
            </a:r>
          </a:p>
          <a:p>
            <a:r>
              <a:rPr lang="en-US" sz="2700" b="1" dirty="0">
                <a:latin typeface="Calibri" panose="020F0502020204030204" pitchFamily="34" charset="0"/>
              </a:rPr>
              <a:t>Sep-18</a:t>
            </a:r>
            <a:r>
              <a:rPr lang="en-US" sz="2700" dirty="0">
                <a:latin typeface="Calibri" panose="020F0502020204030204" pitchFamily="34" charset="0"/>
              </a:rPr>
              <a:t>	Meeting with DG confirming his instructions to SACGA, SAFDA and SASMA.</a:t>
            </a:r>
          </a:p>
          <a:p>
            <a:pPr marL="0" indent="0">
              <a:buNone/>
            </a:pPr>
            <a:r>
              <a:rPr lang="en-US" sz="2700" dirty="0">
                <a:latin typeface="Calibri" panose="020F0502020204030204" pitchFamily="34" charset="0"/>
              </a:rPr>
              <a:t>	SASA drafts new amendments as instructed </a:t>
            </a:r>
            <a:r>
              <a:rPr lang="en-US" sz="2700">
                <a:latin typeface="Calibri" panose="020F0502020204030204" pitchFamily="34" charset="0"/>
              </a:rPr>
              <a:t>by </a:t>
            </a:r>
            <a:r>
              <a:rPr lang="en-US" sz="2700" dirty="0">
                <a:latin typeface="Calibri" panose="020F0502020204030204" pitchFamily="34" charset="0"/>
              </a:rPr>
              <a:t>DTI</a:t>
            </a:r>
            <a:r>
              <a:rPr lang="en-US" sz="2700">
                <a:latin typeface="Calibri" panose="020F0502020204030204" pitchFamily="34" charset="0"/>
              </a:rPr>
              <a:t>. Charles the </a:t>
            </a:r>
            <a:r>
              <a:rPr lang="en-US" sz="2700" dirty="0" err="1">
                <a:latin typeface="Calibri" panose="020F0502020204030204" pitchFamily="34" charset="0"/>
              </a:rPr>
              <a:t>dti</a:t>
            </a:r>
            <a:r>
              <a:rPr lang="en-US" sz="2700" dirty="0">
                <a:latin typeface="Calibri" panose="020F0502020204030204" pitchFamily="34" charset="0"/>
              </a:rPr>
              <a:t>. Charles </a:t>
            </a:r>
            <a:r>
              <a:rPr lang="en-US" sz="2700" dirty="0" err="1">
                <a:latin typeface="Calibri" panose="020F0502020204030204" pitchFamily="34" charset="0"/>
              </a:rPr>
              <a:t>Nupen</a:t>
            </a:r>
            <a:r>
              <a:rPr lang="en-US" sz="2700" dirty="0">
                <a:latin typeface="Calibri" panose="020F0502020204030204" pitchFamily="34" charset="0"/>
              </a:rPr>
              <a:t> provides the </a:t>
            </a:r>
            <a:r>
              <a:rPr lang="en-US" dirty="0" err="1">
                <a:latin typeface="Calibri" panose="020F0502020204030204" pitchFamily="34" charset="0"/>
              </a:rPr>
              <a:t>dti</a:t>
            </a:r>
            <a:r>
              <a:rPr lang="en-US" dirty="0">
                <a:latin typeface="Calibri" panose="020F0502020204030204" pitchFamily="34" charset="0"/>
              </a:rPr>
              <a:t> with TOR for long term solution.									Transitional Committee and Delegates of SASA do not approve the proposed transitional arrangements.	</a:t>
            </a:r>
          </a:p>
          <a:p>
            <a:r>
              <a:rPr lang="en-US" b="1" dirty="0">
                <a:latin typeface="Calibri" panose="020F0502020204030204" pitchFamily="34" charset="0"/>
              </a:rPr>
              <a:t>Oct-18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</a:rPr>
              <a:t>dti</a:t>
            </a:r>
            <a:r>
              <a:rPr lang="en-US" dirty="0">
                <a:latin typeface="Calibri" panose="020F0502020204030204" pitchFamily="34" charset="0"/>
              </a:rPr>
              <a:t> promulgates </a:t>
            </a:r>
            <a:r>
              <a:rPr lang="en-ZA" dirty="0">
                <a:latin typeface="Calibri" panose="020F0502020204030204" pitchFamily="34" charset="0"/>
              </a:rPr>
              <a:t>transitional provisions under Government Gazette number 41967 on the 9 October 2018.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715" y="5277473"/>
            <a:ext cx="857270" cy="8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260" y="2737280"/>
            <a:ext cx="2919479" cy="932046"/>
          </a:xfrm>
        </p:spPr>
        <p:txBody>
          <a:bodyPr/>
          <a:lstStyle/>
          <a:p>
            <a:r>
              <a:rPr lang="en-ZA" b="1" dirty="0" smtClean="0"/>
              <a:t>THANK YOU</a:t>
            </a:r>
            <a:endParaRPr lang="en-Z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651" y="5821325"/>
            <a:ext cx="857270" cy="8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BCDA8405226449C80B3FBC564E8F4" ma:contentTypeVersion="0" ma:contentTypeDescription="Create a new document." ma:contentTypeScope="" ma:versionID="88f71908ab06a2cc30eb3ef8a6e633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F34EF7-0B1B-4142-B142-5FDDDA7F9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7F121-7115-4D1B-944F-C7E145C92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61F99B-FCC5-4EEB-9CE3-D3EBE0EE9F3B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10544</TotalTime>
  <Words>287</Words>
  <Application>Microsoft Office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 </vt:lpstr>
      <vt:lpstr>Interventions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Binedell</dc:creator>
  <cp:lastModifiedBy>PUMZA</cp:lastModifiedBy>
  <cp:revision>255</cp:revision>
  <cp:lastPrinted>2018-10-09T10:24:32Z</cp:lastPrinted>
  <dcterms:created xsi:type="dcterms:W3CDTF">2015-09-07T09:45:08Z</dcterms:created>
  <dcterms:modified xsi:type="dcterms:W3CDTF">2018-10-12T08:36:40Z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0x010100243BCDA8405226449C80B3FBC564E8F4</vt:lpwstr>
  </property>
</Properties>
</file>