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harts/colors1.xml" ContentType="application/vnd.ms-office.chartcolorstyl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Default Extension="xlsx" ContentType="application/vnd.openxmlformats-officedocument.spreadsheetml.shee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handoutMasterIdLst>
    <p:handoutMasterId r:id="rId16"/>
  </p:handoutMasterIdLst>
  <p:sldIdLst>
    <p:sldId id="352" r:id="rId5"/>
    <p:sldId id="353" r:id="rId6"/>
    <p:sldId id="347" r:id="rId7"/>
    <p:sldId id="359" r:id="rId8"/>
    <p:sldId id="342" r:id="rId9"/>
    <p:sldId id="361" r:id="rId10"/>
    <p:sldId id="354" r:id="rId11"/>
    <p:sldId id="363" r:id="rId12"/>
    <p:sldId id="358" r:id="rId13"/>
    <p:sldId id="357" r:id="rId14"/>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54" autoAdjust="0"/>
    <p:restoredTop sz="96433" autoAdjust="0"/>
  </p:normalViewPr>
  <p:slideViewPr>
    <p:cSldViewPr snapToGrid="0">
      <p:cViewPr>
        <p:scale>
          <a:sx n="96" d="100"/>
          <a:sy n="96" d="100"/>
        </p:scale>
        <p:origin x="-2064" y="-54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30" d="100"/>
        <a:sy n="130" d="100"/>
      </p:scale>
      <p:origin x="0" y="0"/>
    </p:cViewPr>
  </p:sorterViewPr>
  <p:notesViewPr>
    <p:cSldViewPr snapToGrid="0">
      <p:cViewPr varScale="1">
        <p:scale>
          <a:sx n="56" d="100"/>
          <a:sy n="56" d="100"/>
        </p:scale>
        <p:origin x="2832" y="7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autoTitleDeleted val="1"/>
    <c:plotArea>
      <c:layout/>
      <c:barChart>
        <c:barDir val="col"/>
        <c:grouping val="clustered"/>
        <c:ser>
          <c:idx val="0"/>
          <c:order val="0"/>
          <c:spPr>
            <a:solidFill>
              <a:srgbClr val="FF0000"/>
            </a:solidFill>
            <a:ln>
              <a:noFill/>
            </a:ln>
            <a:effectLst/>
          </c:spPr>
          <c:dPt>
            <c:idx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1-4597-4D6A-BF1C-B216E471EC3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Sheet1!$E$22:$F$22</c:f>
              <c:strCache>
                <c:ptCount val="2"/>
                <c:pt idx="0">
                  <c:v>SASA</c:v>
                </c:pt>
                <c:pt idx="1">
                  <c:v>ITAC</c:v>
                </c:pt>
              </c:strCache>
            </c:strRef>
          </c:cat>
          <c:val>
            <c:numRef>
              <c:f>Sheet1!$E$23:$F$23</c:f>
              <c:numCache>
                <c:formatCode>General</c:formatCode>
                <c:ptCount val="2"/>
                <c:pt idx="0">
                  <c:v>856</c:v>
                </c:pt>
                <c:pt idx="1">
                  <c:v>680</c:v>
                </c:pt>
              </c:numCache>
            </c:numRef>
          </c:val>
          <c:extLst xmlns:c16r2="http://schemas.microsoft.com/office/drawing/2015/06/chart">
            <c:ext xmlns:c16="http://schemas.microsoft.com/office/drawing/2014/chart" uri="{C3380CC4-5D6E-409C-BE32-E72D297353CC}">
              <c16:uniqueId val="{00000002-4597-4D6A-BF1C-B216E471EC35}"/>
            </c:ext>
          </c:extLst>
        </c:ser>
        <c:dLbls/>
        <c:gapWidth val="219"/>
        <c:overlap val="-27"/>
        <c:axId val="95331072"/>
        <c:axId val="95332608"/>
      </c:barChart>
      <c:catAx>
        <c:axId val="9533107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332608"/>
        <c:crosses val="autoZero"/>
        <c:auto val="1"/>
        <c:lblAlgn val="ctr"/>
        <c:lblOffset val="100"/>
      </c:catAx>
      <c:valAx>
        <c:axId val="95332608"/>
        <c:scaling>
          <c:orientation val="minMax"/>
          <c:min val="600"/>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331072"/>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3177" tIns="46589" rIns="93177" bIns="46589" rtlCol="0"/>
          <a:lstStyle>
            <a:lvl1pPr algn="l">
              <a:defRPr sz="1200"/>
            </a:lvl1pPr>
          </a:lstStyle>
          <a:p>
            <a:endParaRPr lang="en-ZA"/>
          </a:p>
        </p:txBody>
      </p:sp>
      <p:sp>
        <p:nvSpPr>
          <p:cNvPr id="3" name="Date Placeholder 2"/>
          <p:cNvSpPr>
            <a:spLocks noGrp="1"/>
          </p:cNvSpPr>
          <p:nvPr>
            <p:ph type="dt" sz="quarter" idx="1"/>
          </p:nvPr>
        </p:nvSpPr>
        <p:spPr>
          <a:xfrm>
            <a:off x="3850443" y="0"/>
            <a:ext cx="2945659" cy="498135"/>
          </a:xfrm>
          <a:prstGeom prst="rect">
            <a:avLst/>
          </a:prstGeom>
        </p:spPr>
        <p:txBody>
          <a:bodyPr vert="horz" lIns="93177" tIns="46589" rIns="93177" bIns="46589" rtlCol="0"/>
          <a:lstStyle>
            <a:lvl1pPr algn="r">
              <a:defRPr sz="1200"/>
            </a:lvl1pPr>
          </a:lstStyle>
          <a:p>
            <a:fld id="{388478EF-EBA5-4740-AF1A-64B904DEE978}" type="datetimeFigureOut">
              <a:rPr lang="en-ZA" smtClean="0"/>
              <a:pPr/>
              <a:t>2018/10/12</a:t>
            </a:fld>
            <a:endParaRPr lang="en-ZA"/>
          </a:p>
        </p:txBody>
      </p:sp>
      <p:sp>
        <p:nvSpPr>
          <p:cNvPr id="4" name="Footer Placeholder 3"/>
          <p:cNvSpPr>
            <a:spLocks noGrp="1"/>
          </p:cNvSpPr>
          <p:nvPr>
            <p:ph type="ftr" sz="quarter" idx="2"/>
          </p:nvPr>
        </p:nvSpPr>
        <p:spPr>
          <a:xfrm>
            <a:off x="0" y="9430092"/>
            <a:ext cx="2945659" cy="498134"/>
          </a:xfrm>
          <a:prstGeom prst="rect">
            <a:avLst/>
          </a:prstGeom>
        </p:spPr>
        <p:txBody>
          <a:bodyPr vert="horz" lIns="93177" tIns="46589" rIns="93177" bIns="46589" rtlCol="0" anchor="b"/>
          <a:lstStyle>
            <a:lvl1pPr algn="l">
              <a:defRPr sz="1200"/>
            </a:lvl1pPr>
          </a:lstStyle>
          <a:p>
            <a:endParaRPr lang="en-ZA"/>
          </a:p>
        </p:txBody>
      </p:sp>
      <p:sp>
        <p:nvSpPr>
          <p:cNvPr id="5" name="Slide Number Placeholder 4"/>
          <p:cNvSpPr>
            <a:spLocks noGrp="1"/>
          </p:cNvSpPr>
          <p:nvPr>
            <p:ph type="sldNum" sz="quarter" idx="3"/>
          </p:nvPr>
        </p:nvSpPr>
        <p:spPr>
          <a:xfrm>
            <a:off x="3850443" y="9430092"/>
            <a:ext cx="2945659" cy="498134"/>
          </a:xfrm>
          <a:prstGeom prst="rect">
            <a:avLst/>
          </a:prstGeom>
        </p:spPr>
        <p:txBody>
          <a:bodyPr vert="horz" lIns="93177" tIns="46589" rIns="93177" bIns="46589" rtlCol="0" anchor="b"/>
          <a:lstStyle>
            <a:lvl1pPr algn="r">
              <a:defRPr sz="1200"/>
            </a:lvl1pPr>
          </a:lstStyle>
          <a:p>
            <a:fld id="{65A33FBC-9106-4B69-B99E-8A4BDB7BA0D9}" type="slidenum">
              <a:rPr lang="en-ZA" smtClean="0"/>
              <a:pPr/>
              <a:t>‹#›</a:t>
            </a:fld>
            <a:endParaRPr lang="en-ZA"/>
          </a:p>
        </p:txBody>
      </p:sp>
    </p:spTree>
    <p:extLst>
      <p:ext uri="{BB962C8B-B14F-4D97-AF65-F5344CB8AC3E}">
        <p14:creationId xmlns:p14="http://schemas.microsoft.com/office/powerpoint/2010/main" xmlns="" val="14359901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275" cy="498446"/>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49862" y="0"/>
            <a:ext cx="2946275" cy="498446"/>
          </a:xfrm>
          <a:prstGeom prst="rect">
            <a:avLst/>
          </a:prstGeom>
        </p:spPr>
        <p:txBody>
          <a:bodyPr vert="horz" lIns="91440" tIns="45720" rIns="91440" bIns="45720" rtlCol="0"/>
          <a:lstStyle>
            <a:lvl1pPr algn="r">
              <a:defRPr sz="1200"/>
            </a:lvl1pPr>
          </a:lstStyle>
          <a:p>
            <a:fld id="{09B79766-4262-4C8A-AEA1-C7D08B9CF41A}" type="datetimeFigureOut">
              <a:rPr lang="en-ZA" smtClean="0"/>
              <a:pPr/>
              <a:t>2018/10/12</a:t>
            </a:fld>
            <a:endParaRPr lang="en-ZA"/>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0383" y="4777620"/>
            <a:ext cx="5436909" cy="390957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9780"/>
            <a:ext cx="2946275" cy="498446"/>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49862" y="9429780"/>
            <a:ext cx="2946275" cy="498446"/>
          </a:xfrm>
          <a:prstGeom prst="rect">
            <a:avLst/>
          </a:prstGeom>
        </p:spPr>
        <p:txBody>
          <a:bodyPr vert="horz" lIns="91440" tIns="45720" rIns="91440" bIns="45720" rtlCol="0" anchor="b"/>
          <a:lstStyle>
            <a:lvl1pPr algn="r">
              <a:defRPr sz="1200"/>
            </a:lvl1pPr>
          </a:lstStyle>
          <a:p>
            <a:fld id="{A7AFF3BF-68CA-4E58-8C89-8C86D1DEA550}" type="slidenum">
              <a:rPr lang="en-ZA" smtClean="0"/>
              <a:pPr/>
              <a:t>‹#›</a:t>
            </a:fld>
            <a:endParaRPr lang="en-ZA"/>
          </a:p>
        </p:txBody>
      </p:sp>
    </p:spTree>
    <p:extLst>
      <p:ext uri="{BB962C8B-B14F-4D97-AF65-F5344CB8AC3E}">
        <p14:creationId xmlns:p14="http://schemas.microsoft.com/office/powerpoint/2010/main" xmlns="" val="1201068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Portia to introduce</a:t>
            </a:r>
            <a:r>
              <a:rPr lang="en-ZA" baseline="0" dirty="0" smtClean="0"/>
              <a:t> SASA Delegation</a:t>
            </a:r>
            <a:endParaRPr lang="en-ZA" dirty="0"/>
          </a:p>
        </p:txBody>
      </p:sp>
      <p:sp>
        <p:nvSpPr>
          <p:cNvPr id="4" name="Slide Number Placeholder 3"/>
          <p:cNvSpPr>
            <a:spLocks noGrp="1"/>
          </p:cNvSpPr>
          <p:nvPr>
            <p:ph type="sldNum" sz="quarter" idx="10"/>
          </p:nvPr>
        </p:nvSpPr>
        <p:spPr/>
        <p:txBody>
          <a:bodyPr/>
          <a:lstStyle/>
          <a:p>
            <a:fld id="{A7AFF3BF-68CA-4E58-8C89-8C86D1DEA550}" type="slidenum">
              <a:rPr lang="en-ZA" smtClean="0"/>
              <a:pPr/>
              <a:t>1</a:t>
            </a:fld>
            <a:endParaRPr lang="en-ZA"/>
          </a:p>
        </p:txBody>
      </p:sp>
    </p:spTree>
    <p:extLst>
      <p:ext uri="{BB962C8B-B14F-4D97-AF65-F5344CB8AC3E}">
        <p14:creationId xmlns:p14="http://schemas.microsoft.com/office/powerpoint/2010/main" xmlns="" val="3231349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u="sng" dirty="0" smtClean="0"/>
              <a:t>Speaker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aseline="0" dirty="0" smtClean="0">
                <a:solidFill>
                  <a:srgbClr val="FF0000"/>
                </a:solidFill>
              </a:rPr>
              <a:t>Protection at below our local cost of production has resulted in price suppression.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1" u="sng" dirty="0" smtClean="0">
              <a:solidFill>
                <a:srgbClr val="FF0000"/>
              </a:solidFill>
            </a:endParaRPr>
          </a:p>
          <a:p>
            <a:r>
              <a:rPr lang="en-ZA" baseline="0" dirty="0" smtClean="0">
                <a:solidFill>
                  <a:srgbClr val="FF0000"/>
                </a:solidFill>
              </a:rPr>
              <a:t>In the South African context, sugar pricing (the industry’s notional price used for the calculation of the recoverable value of cane is used as a proxy) tends to be squeezed between a need to cover increasing costs of production, and the ever-present threat of world market imports.  As a result, and evidenced by the confidential information supplied to ITAC, profitability is increasingly compromised.  In recent months, the industry has been forced to increase pricing to recover massively escalated costs as a result of drought.  But it must be noted that the industry’s inability to increase pricing before the impacts of drought were felt were already making the industry unsustainable.  </a:t>
            </a:r>
            <a:endParaRPr lang="en-ZA" dirty="0"/>
          </a:p>
        </p:txBody>
      </p:sp>
      <p:sp>
        <p:nvSpPr>
          <p:cNvPr id="4" name="Slide Number Placeholder 3"/>
          <p:cNvSpPr>
            <a:spLocks noGrp="1"/>
          </p:cNvSpPr>
          <p:nvPr>
            <p:ph type="sldNum" sz="quarter" idx="10"/>
          </p:nvPr>
        </p:nvSpPr>
        <p:spPr/>
        <p:txBody>
          <a:bodyPr/>
          <a:lstStyle/>
          <a:p>
            <a:fld id="{A7AFF3BF-68CA-4E58-8C89-8C86D1DEA550}" type="slidenum">
              <a:rPr lang="en-ZA" smtClean="0"/>
              <a:pPr/>
              <a:t>10</a:t>
            </a:fld>
            <a:endParaRPr lang="en-ZA"/>
          </a:p>
        </p:txBody>
      </p:sp>
    </p:spTree>
    <p:extLst>
      <p:ext uri="{BB962C8B-B14F-4D97-AF65-F5344CB8AC3E}">
        <p14:creationId xmlns:p14="http://schemas.microsoft.com/office/powerpoint/2010/main" xmlns="" val="3401247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7AFF3BF-68CA-4E58-8C89-8C86D1DEA550}" type="slidenum">
              <a:rPr lang="en-ZA" smtClean="0"/>
              <a:pPr/>
              <a:t>2</a:t>
            </a:fld>
            <a:endParaRPr lang="en-ZA"/>
          </a:p>
        </p:txBody>
      </p:sp>
    </p:spTree>
    <p:extLst>
      <p:ext uri="{BB962C8B-B14F-4D97-AF65-F5344CB8AC3E}">
        <p14:creationId xmlns:p14="http://schemas.microsoft.com/office/powerpoint/2010/main" xmlns="" val="2473777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solidFill>
                <a:srgbClr val="FF0000"/>
              </a:solidFill>
            </a:endParaRPr>
          </a:p>
        </p:txBody>
      </p:sp>
      <p:sp>
        <p:nvSpPr>
          <p:cNvPr id="4" name="Slide Number Placeholder 3"/>
          <p:cNvSpPr>
            <a:spLocks noGrp="1"/>
          </p:cNvSpPr>
          <p:nvPr>
            <p:ph type="sldNum" sz="quarter" idx="10"/>
          </p:nvPr>
        </p:nvSpPr>
        <p:spPr/>
        <p:txBody>
          <a:bodyPr/>
          <a:lstStyle/>
          <a:p>
            <a:fld id="{A7AFF3BF-68CA-4E58-8C89-8C86D1DEA550}" type="slidenum">
              <a:rPr lang="en-ZA" smtClean="0"/>
              <a:pPr/>
              <a:t>3</a:t>
            </a:fld>
            <a:endParaRPr lang="en-ZA"/>
          </a:p>
        </p:txBody>
      </p:sp>
    </p:spTree>
    <p:extLst>
      <p:ext uri="{BB962C8B-B14F-4D97-AF65-F5344CB8AC3E}">
        <p14:creationId xmlns:p14="http://schemas.microsoft.com/office/powerpoint/2010/main" xmlns="" val="3712850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solidFill>
                <a:srgbClr val="FF0000"/>
              </a:solidFill>
            </a:endParaRPr>
          </a:p>
        </p:txBody>
      </p:sp>
      <p:sp>
        <p:nvSpPr>
          <p:cNvPr id="4" name="Slide Number Placeholder 3"/>
          <p:cNvSpPr>
            <a:spLocks noGrp="1"/>
          </p:cNvSpPr>
          <p:nvPr>
            <p:ph type="sldNum" sz="quarter" idx="10"/>
          </p:nvPr>
        </p:nvSpPr>
        <p:spPr/>
        <p:txBody>
          <a:bodyPr/>
          <a:lstStyle/>
          <a:p>
            <a:fld id="{A7AFF3BF-68CA-4E58-8C89-8C86D1DEA550}" type="slidenum">
              <a:rPr lang="en-ZA" smtClean="0"/>
              <a:pPr/>
              <a:t>4</a:t>
            </a:fld>
            <a:endParaRPr lang="en-ZA"/>
          </a:p>
        </p:txBody>
      </p:sp>
    </p:spTree>
    <p:extLst>
      <p:ext uri="{BB962C8B-B14F-4D97-AF65-F5344CB8AC3E}">
        <p14:creationId xmlns:p14="http://schemas.microsoft.com/office/powerpoint/2010/main" xmlns="" val="3230426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7AFF3BF-68CA-4E58-8C89-8C86D1DEA550}" type="slidenum">
              <a:rPr lang="en-ZA" smtClean="0"/>
              <a:pPr/>
              <a:t>5</a:t>
            </a:fld>
            <a:endParaRPr lang="en-ZA"/>
          </a:p>
        </p:txBody>
      </p:sp>
    </p:spTree>
    <p:extLst>
      <p:ext uri="{BB962C8B-B14F-4D97-AF65-F5344CB8AC3E}">
        <p14:creationId xmlns:p14="http://schemas.microsoft.com/office/powerpoint/2010/main" xmlns="" val="3030591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solidFill>
                <a:srgbClr val="FF0000"/>
              </a:solidFill>
            </a:endParaRPr>
          </a:p>
        </p:txBody>
      </p:sp>
      <p:sp>
        <p:nvSpPr>
          <p:cNvPr id="4" name="Slide Number Placeholder 3"/>
          <p:cNvSpPr>
            <a:spLocks noGrp="1"/>
          </p:cNvSpPr>
          <p:nvPr>
            <p:ph type="sldNum" sz="quarter" idx="10"/>
          </p:nvPr>
        </p:nvSpPr>
        <p:spPr/>
        <p:txBody>
          <a:bodyPr/>
          <a:lstStyle/>
          <a:p>
            <a:fld id="{A7AFF3BF-68CA-4E58-8C89-8C86D1DEA550}" type="slidenum">
              <a:rPr lang="en-ZA" smtClean="0"/>
              <a:pPr/>
              <a:t>6</a:t>
            </a:fld>
            <a:endParaRPr lang="en-ZA"/>
          </a:p>
        </p:txBody>
      </p:sp>
    </p:spTree>
    <p:extLst>
      <p:ext uri="{BB962C8B-B14F-4D97-AF65-F5344CB8AC3E}">
        <p14:creationId xmlns:p14="http://schemas.microsoft.com/office/powerpoint/2010/main" xmlns="" val="604472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i="1" baseline="0" dirty="0" smtClean="0"/>
              <a:t>The intention of the next 3 slides is to establish the existence of distortion in the world market, with the following key points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i="1" baseline="0" dirty="0" smtClean="0"/>
              <a:t>RSA is one of the most economical producers of sugar IN SPITE of agro-climatic, topographical and scale challenges</a:t>
            </a:r>
          </a:p>
          <a:p>
            <a:pPr marL="171450" indent="-171450">
              <a:buFont typeface="Arial" panose="020B0604020202020204" pitchFamily="34" charset="0"/>
              <a:buChar char="•"/>
            </a:pPr>
            <a:r>
              <a:rPr lang="en-ZA" i="1" baseline="0" dirty="0" smtClean="0"/>
              <a:t>No 5 price is a futures price, and bears no relation to cost of production</a:t>
            </a:r>
          </a:p>
          <a:p>
            <a:pPr marL="171450" indent="-171450">
              <a:buFont typeface="Arial" panose="020B0604020202020204" pitchFamily="34" charset="0"/>
              <a:buChar char="•"/>
            </a:pPr>
            <a:r>
              <a:rPr lang="en-ZA" i="1" baseline="0" dirty="0" smtClean="0"/>
              <a:t>World prices are influenced by fundamental as well as macro-dynamics, and are increasingly heavily influenced by speculators</a:t>
            </a:r>
          </a:p>
          <a:p>
            <a:pPr marL="171450" indent="-171450">
              <a:buFont typeface="Arial" panose="020B0604020202020204" pitchFamily="34" charset="0"/>
              <a:buChar char="•"/>
            </a:pPr>
            <a:r>
              <a:rPr lang="en-ZA" i="1" baseline="0" dirty="0" smtClean="0"/>
              <a:t>As the biggest traders of world market sugar, the exchange rate impacts of the Brazilian Real have a marked impact on the No 5 price</a:t>
            </a:r>
          </a:p>
          <a:p>
            <a:pPr marL="171450" indent="-171450">
              <a:buFont typeface="Arial" panose="020B0604020202020204" pitchFamily="34" charset="0"/>
              <a:buChar char="•"/>
            </a:pPr>
            <a:r>
              <a:rPr lang="en-ZA" i="1" baseline="0" dirty="0" smtClean="0"/>
              <a:t>By comparison, South African sugar pricing is a result of a squeeze between increasing production costs and price suppression due to insufficient protection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i="1" dirty="0" smtClean="0">
                <a:solidFill>
                  <a:srgbClr val="FF0000"/>
                </a:solidFill>
              </a:rPr>
              <a:t>This will answer </a:t>
            </a:r>
            <a:r>
              <a:rPr lang="en-ZA" sz="1200" b="1" i="1" u="sng" dirty="0" smtClean="0">
                <a:solidFill>
                  <a:srgbClr val="FF0000"/>
                </a:solidFill>
              </a:rPr>
              <a:t>QUESTION H</a:t>
            </a:r>
            <a:r>
              <a:rPr lang="en-ZA" sz="1200" b="0" i="1" u="none" dirty="0" smtClean="0">
                <a:solidFill>
                  <a:srgbClr val="FF0000"/>
                </a:solidFill>
              </a:rPr>
              <a:t> (“What have been the (world) price trends of sugar over</a:t>
            </a:r>
            <a:r>
              <a:rPr lang="en-ZA" sz="1200" b="0" i="1" u="none" baseline="0" dirty="0" smtClean="0">
                <a:solidFill>
                  <a:srgbClr val="FF0000"/>
                </a:solidFill>
              </a:rPr>
              <a:t> the last 3 years and their impact on the price of sugar (in RSA))”</a:t>
            </a:r>
            <a:endParaRPr lang="en-ZA" sz="1200" b="1" i="1" u="sng" dirty="0" smtClean="0">
              <a:solidFill>
                <a:srgbClr val="FF0000"/>
              </a:solidFill>
            </a:endParaRPr>
          </a:p>
          <a:p>
            <a:endParaRPr lang="en-ZA" b="1" u="sng" dirty="0" smtClean="0"/>
          </a:p>
          <a:p>
            <a:r>
              <a:rPr lang="en-ZA" b="1" u="sng" dirty="0" smtClean="0"/>
              <a:t>Speaker Notes:</a:t>
            </a:r>
          </a:p>
          <a:p>
            <a:r>
              <a:rPr lang="en-ZA" dirty="0" smtClean="0"/>
              <a:t>South Africans</a:t>
            </a:r>
            <a:r>
              <a:rPr lang="en-ZA" baseline="0" dirty="0" smtClean="0"/>
              <a:t> produce sugar in unique conditions.  </a:t>
            </a:r>
            <a:r>
              <a:rPr lang="en-ZA" dirty="0" smtClean="0"/>
              <a:t>In spite of being one within</a:t>
            </a:r>
            <a:r>
              <a:rPr lang="en-ZA" baseline="0" dirty="0" smtClean="0"/>
              <a:t> the top 20 producers globally in terms of low cost, the South African production of 2.3 million tons bears little relation to the massive scale of Brazil (more than 80 million tons capacity, with roughly half of this production to ethanol), India (25 million tons) and China (12 million tons).  These large producer countries also enjoy significant incentives and subsidies to protect their local industries, and promote surplus production and exports below their production costs.</a:t>
            </a:r>
          </a:p>
          <a:p>
            <a:endParaRPr lang="en-ZA" baseline="0" dirty="0" smtClean="0"/>
          </a:p>
          <a:p>
            <a:r>
              <a:rPr lang="en-ZA" baseline="0" dirty="0" smtClean="0"/>
              <a:t>In particular, Brazil’s conducive agro-climatic environment (soils, water, topography) allow for very high yields per hectare.  In addition, government policies make it possible for production to be largely mechanised. Comparing field costs of growing cane, South Africa’s largely manual agricultural practises cost on average 37% more per ton (over the last 5 years) than Brazil.  And in 2015/2016, this cost differential grew to more than 80% as a result of reduced mechanisation costs in Brazil linked to the falling oil price.</a:t>
            </a:r>
          </a:p>
        </p:txBody>
      </p:sp>
      <p:sp>
        <p:nvSpPr>
          <p:cNvPr id="4" name="Slide Number Placeholder 3"/>
          <p:cNvSpPr>
            <a:spLocks noGrp="1"/>
          </p:cNvSpPr>
          <p:nvPr>
            <p:ph type="sldNum" sz="quarter" idx="10"/>
          </p:nvPr>
        </p:nvSpPr>
        <p:spPr/>
        <p:txBody>
          <a:bodyPr/>
          <a:lstStyle/>
          <a:p>
            <a:fld id="{A7AFF3BF-68CA-4E58-8C89-8C86D1DEA550}" type="slidenum">
              <a:rPr lang="en-ZA" smtClean="0"/>
              <a:pPr/>
              <a:t>7</a:t>
            </a:fld>
            <a:endParaRPr lang="en-ZA"/>
          </a:p>
        </p:txBody>
      </p:sp>
    </p:spTree>
    <p:extLst>
      <p:ext uri="{BB962C8B-B14F-4D97-AF65-F5344CB8AC3E}">
        <p14:creationId xmlns:p14="http://schemas.microsoft.com/office/powerpoint/2010/main" xmlns="" val="3419912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7AFF3BF-68CA-4E58-8C89-8C86D1DEA550}" type="slidenum">
              <a:rPr lang="en-ZA" smtClean="0"/>
              <a:pPr/>
              <a:t>8</a:t>
            </a:fld>
            <a:endParaRPr lang="en-ZA"/>
          </a:p>
        </p:txBody>
      </p:sp>
    </p:spTree>
    <p:extLst>
      <p:ext uri="{BB962C8B-B14F-4D97-AF65-F5344CB8AC3E}">
        <p14:creationId xmlns:p14="http://schemas.microsoft.com/office/powerpoint/2010/main" xmlns="" val="3030591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7AFF3BF-68CA-4E58-8C89-8C86D1DEA550}" type="slidenum">
              <a:rPr lang="en-ZA" smtClean="0"/>
              <a:pPr/>
              <a:t>9</a:t>
            </a:fld>
            <a:endParaRPr lang="en-ZA"/>
          </a:p>
        </p:txBody>
      </p:sp>
    </p:spTree>
    <p:extLst>
      <p:ext uri="{BB962C8B-B14F-4D97-AF65-F5344CB8AC3E}">
        <p14:creationId xmlns:p14="http://schemas.microsoft.com/office/powerpoint/2010/main" xmlns="" val="557754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461A94-E401-465A-8A95-3973A0D58CD4}" type="datetimeFigureOut">
              <a:rPr lang="en-ZA" smtClean="0"/>
              <a:pPr/>
              <a:t>2018/10/12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D27FE89-53B3-4B0D-8EEF-DFF5A83BD901}" type="slidenum">
              <a:rPr lang="en-ZA" smtClean="0"/>
              <a:pPr/>
              <a:t>‹#›</a:t>
            </a:fld>
            <a:endParaRPr lang="en-ZA"/>
          </a:p>
        </p:txBody>
      </p:sp>
    </p:spTree>
    <p:extLst>
      <p:ext uri="{BB962C8B-B14F-4D97-AF65-F5344CB8AC3E}">
        <p14:creationId xmlns:p14="http://schemas.microsoft.com/office/powerpoint/2010/main" xmlns="" val="3400854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461A94-E401-465A-8A95-3973A0D58CD4}" type="datetimeFigureOut">
              <a:rPr lang="en-ZA" smtClean="0"/>
              <a:pPr/>
              <a:t>2018/10/12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D27FE89-53B3-4B0D-8EEF-DFF5A83BD901}" type="slidenum">
              <a:rPr lang="en-ZA" smtClean="0"/>
              <a:pPr/>
              <a:t>‹#›</a:t>
            </a:fld>
            <a:endParaRPr lang="en-ZA"/>
          </a:p>
        </p:txBody>
      </p:sp>
    </p:spTree>
    <p:extLst>
      <p:ext uri="{BB962C8B-B14F-4D97-AF65-F5344CB8AC3E}">
        <p14:creationId xmlns:p14="http://schemas.microsoft.com/office/powerpoint/2010/main" xmlns="" val="1805239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461A94-E401-465A-8A95-3973A0D58CD4}" type="datetimeFigureOut">
              <a:rPr lang="en-ZA" smtClean="0"/>
              <a:pPr/>
              <a:t>2018/10/12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D27FE89-53B3-4B0D-8EEF-DFF5A83BD901}" type="slidenum">
              <a:rPr lang="en-ZA" smtClean="0"/>
              <a:pPr/>
              <a:t>‹#›</a:t>
            </a:fld>
            <a:endParaRPr lang="en-ZA"/>
          </a:p>
        </p:txBody>
      </p:sp>
    </p:spTree>
    <p:extLst>
      <p:ext uri="{BB962C8B-B14F-4D97-AF65-F5344CB8AC3E}">
        <p14:creationId xmlns:p14="http://schemas.microsoft.com/office/powerpoint/2010/main" xmlns="" val="2569366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461A94-E401-465A-8A95-3973A0D58CD4}" type="datetimeFigureOut">
              <a:rPr lang="en-ZA" smtClean="0"/>
              <a:pPr/>
              <a:t>2018/10/12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D27FE89-53B3-4B0D-8EEF-DFF5A83BD901}" type="slidenum">
              <a:rPr lang="en-ZA" smtClean="0"/>
              <a:pPr/>
              <a:t>‹#›</a:t>
            </a:fld>
            <a:endParaRPr lang="en-ZA"/>
          </a:p>
        </p:txBody>
      </p:sp>
    </p:spTree>
    <p:extLst>
      <p:ext uri="{BB962C8B-B14F-4D97-AF65-F5344CB8AC3E}">
        <p14:creationId xmlns:p14="http://schemas.microsoft.com/office/powerpoint/2010/main" xmlns="" val="2075422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461A94-E401-465A-8A95-3973A0D58CD4}" type="datetimeFigureOut">
              <a:rPr lang="en-ZA" smtClean="0"/>
              <a:pPr/>
              <a:t>2018/10/12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D27FE89-53B3-4B0D-8EEF-DFF5A83BD901}" type="slidenum">
              <a:rPr lang="en-ZA" smtClean="0"/>
              <a:pPr/>
              <a:t>‹#›</a:t>
            </a:fld>
            <a:endParaRPr lang="en-ZA"/>
          </a:p>
        </p:txBody>
      </p:sp>
    </p:spTree>
    <p:extLst>
      <p:ext uri="{BB962C8B-B14F-4D97-AF65-F5344CB8AC3E}">
        <p14:creationId xmlns:p14="http://schemas.microsoft.com/office/powerpoint/2010/main" xmlns="" val="208315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3461A94-E401-465A-8A95-3973A0D58CD4}" type="datetimeFigureOut">
              <a:rPr lang="en-ZA" smtClean="0"/>
              <a:pPr/>
              <a:t>2018/10/12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D27FE89-53B3-4B0D-8EEF-DFF5A83BD901}" type="slidenum">
              <a:rPr lang="en-ZA" smtClean="0"/>
              <a:pPr/>
              <a:t>‹#›</a:t>
            </a:fld>
            <a:endParaRPr lang="en-ZA"/>
          </a:p>
        </p:txBody>
      </p:sp>
    </p:spTree>
    <p:extLst>
      <p:ext uri="{BB962C8B-B14F-4D97-AF65-F5344CB8AC3E}">
        <p14:creationId xmlns:p14="http://schemas.microsoft.com/office/powerpoint/2010/main" xmlns="" val="3510929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3461A94-E401-465A-8A95-3973A0D58CD4}" type="datetimeFigureOut">
              <a:rPr lang="en-ZA" smtClean="0"/>
              <a:pPr/>
              <a:t>2018/10/12</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4D27FE89-53B3-4B0D-8EEF-DFF5A83BD901}" type="slidenum">
              <a:rPr lang="en-ZA" smtClean="0"/>
              <a:pPr/>
              <a:t>‹#›</a:t>
            </a:fld>
            <a:endParaRPr lang="en-ZA"/>
          </a:p>
        </p:txBody>
      </p:sp>
    </p:spTree>
    <p:extLst>
      <p:ext uri="{BB962C8B-B14F-4D97-AF65-F5344CB8AC3E}">
        <p14:creationId xmlns:p14="http://schemas.microsoft.com/office/powerpoint/2010/main" xmlns="" val="3059896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3461A94-E401-465A-8A95-3973A0D58CD4}" type="datetimeFigureOut">
              <a:rPr lang="en-ZA" smtClean="0"/>
              <a:pPr/>
              <a:t>2018/10/12</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4D27FE89-53B3-4B0D-8EEF-DFF5A83BD901}" type="slidenum">
              <a:rPr lang="en-ZA" smtClean="0"/>
              <a:pPr/>
              <a:t>‹#›</a:t>
            </a:fld>
            <a:endParaRPr lang="en-ZA"/>
          </a:p>
        </p:txBody>
      </p:sp>
    </p:spTree>
    <p:extLst>
      <p:ext uri="{BB962C8B-B14F-4D97-AF65-F5344CB8AC3E}">
        <p14:creationId xmlns:p14="http://schemas.microsoft.com/office/powerpoint/2010/main" xmlns="" val="1403204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461A94-E401-465A-8A95-3973A0D58CD4}" type="datetimeFigureOut">
              <a:rPr lang="en-ZA" smtClean="0"/>
              <a:pPr/>
              <a:t>2018/10/12</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4D27FE89-53B3-4B0D-8EEF-DFF5A83BD901}" type="slidenum">
              <a:rPr lang="en-ZA" smtClean="0"/>
              <a:pPr/>
              <a:t>‹#›</a:t>
            </a:fld>
            <a:endParaRPr lang="en-ZA"/>
          </a:p>
        </p:txBody>
      </p:sp>
    </p:spTree>
    <p:extLst>
      <p:ext uri="{BB962C8B-B14F-4D97-AF65-F5344CB8AC3E}">
        <p14:creationId xmlns:p14="http://schemas.microsoft.com/office/powerpoint/2010/main" xmlns="" val="3088142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461A94-E401-465A-8A95-3973A0D58CD4}" type="datetimeFigureOut">
              <a:rPr lang="en-ZA" smtClean="0"/>
              <a:pPr/>
              <a:t>2018/10/12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D27FE89-53B3-4B0D-8EEF-DFF5A83BD901}" type="slidenum">
              <a:rPr lang="en-ZA" smtClean="0"/>
              <a:pPr/>
              <a:t>‹#›</a:t>
            </a:fld>
            <a:endParaRPr lang="en-ZA"/>
          </a:p>
        </p:txBody>
      </p:sp>
    </p:spTree>
    <p:extLst>
      <p:ext uri="{BB962C8B-B14F-4D97-AF65-F5344CB8AC3E}">
        <p14:creationId xmlns:p14="http://schemas.microsoft.com/office/powerpoint/2010/main" xmlns="" val="2464550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461A94-E401-465A-8A95-3973A0D58CD4}" type="datetimeFigureOut">
              <a:rPr lang="en-ZA" smtClean="0"/>
              <a:pPr/>
              <a:t>2018/10/12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D27FE89-53B3-4B0D-8EEF-DFF5A83BD901}" type="slidenum">
              <a:rPr lang="en-ZA" smtClean="0"/>
              <a:pPr/>
              <a:t>‹#›</a:t>
            </a:fld>
            <a:endParaRPr lang="en-ZA"/>
          </a:p>
        </p:txBody>
      </p:sp>
    </p:spTree>
    <p:extLst>
      <p:ext uri="{BB962C8B-B14F-4D97-AF65-F5344CB8AC3E}">
        <p14:creationId xmlns:p14="http://schemas.microsoft.com/office/powerpoint/2010/main" xmlns="" val="906363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461A94-E401-465A-8A95-3973A0D58CD4}" type="datetimeFigureOut">
              <a:rPr lang="en-ZA" smtClean="0"/>
              <a:pPr/>
              <a:t>2018/10/12</a:t>
            </a:fld>
            <a:endParaRPr lang="en-Z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7FE89-53B3-4B0D-8EEF-DFF5A83BD901}" type="slidenum">
              <a:rPr lang="en-ZA" smtClean="0"/>
              <a:pPr/>
              <a:t>‹#›</a:t>
            </a:fld>
            <a:endParaRPr lang="en-ZA"/>
          </a:p>
        </p:txBody>
      </p:sp>
    </p:spTree>
    <p:extLst>
      <p:ext uri="{BB962C8B-B14F-4D97-AF65-F5344CB8AC3E}">
        <p14:creationId xmlns:p14="http://schemas.microsoft.com/office/powerpoint/2010/main" xmlns="" val="32709239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chart" Target="../charts/char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package" Target="../embeddings/Microsoft_Office_Excel_Worksheet2.xlsx"/><Relationship Id="rId5" Type="http://schemas.openxmlformats.org/officeDocument/2006/relationships/image" Target="../media/image4.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0" y="0"/>
            <a:ext cx="9144000" cy="6858000"/>
          </a:xfrm>
          <a:prstGeom prst="rect">
            <a:avLst/>
          </a:prstGeom>
        </p:spPr>
      </p:pic>
      <p:sp>
        <p:nvSpPr>
          <p:cNvPr id="2" name="Title 1"/>
          <p:cNvSpPr>
            <a:spLocks noGrp="1"/>
          </p:cNvSpPr>
          <p:nvPr>
            <p:ph type="ctrTitle"/>
          </p:nvPr>
        </p:nvSpPr>
        <p:spPr>
          <a:xfrm>
            <a:off x="201273" y="4242900"/>
            <a:ext cx="7772400" cy="893534"/>
          </a:xfrm>
        </p:spPr>
        <p:txBody>
          <a:bodyPr>
            <a:normAutofit fontScale="90000"/>
          </a:bodyPr>
          <a:lstStyle/>
          <a:p>
            <a:r>
              <a:rPr lang="en-ZA" sz="4400" b="1" dirty="0" smtClean="0"/>
              <a:t>SASA POSITION </a:t>
            </a:r>
            <a:br>
              <a:rPr lang="en-ZA" sz="4400" b="1" dirty="0" smtClean="0"/>
            </a:br>
            <a:r>
              <a:rPr lang="en-ZA" sz="4400" b="1" dirty="0" smtClean="0"/>
              <a:t>ON THE NEW SUGAR TARIFF </a:t>
            </a:r>
            <a:br>
              <a:rPr lang="en-ZA" sz="4400" b="1" dirty="0" smtClean="0"/>
            </a:br>
            <a:r>
              <a:rPr lang="en-ZA" sz="4400" b="1" dirty="0" smtClean="0"/>
              <a:t/>
            </a:r>
            <a:br>
              <a:rPr lang="en-ZA" sz="4400" b="1" dirty="0" smtClean="0"/>
            </a:br>
            <a:r>
              <a:rPr lang="en-ZA" sz="3100" b="1" dirty="0" smtClean="0"/>
              <a:t>Presentation to the</a:t>
            </a:r>
            <a:r>
              <a:rPr lang="en-ZA" sz="4400" b="1" dirty="0" smtClean="0"/>
              <a:t> </a:t>
            </a:r>
            <a:r>
              <a:rPr lang="en-ZA" sz="3100" b="1" dirty="0" smtClean="0"/>
              <a:t>PPC on Trade and Industry </a:t>
            </a:r>
            <a:r>
              <a:rPr lang="en-ZA" sz="3100" b="1" dirty="0"/>
              <a:t/>
            </a:r>
            <a:br>
              <a:rPr lang="en-ZA" sz="3100" b="1" dirty="0"/>
            </a:br>
            <a:r>
              <a:rPr lang="en-ZA" sz="3100" b="1" dirty="0" smtClean="0"/>
              <a:t/>
            </a:r>
            <a:br>
              <a:rPr lang="en-ZA" sz="3100" b="1" dirty="0" smtClean="0"/>
            </a:br>
            <a:r>
              <a:rPr lang="en-ZA" sz="2800" b="1" dirty="0" smtClean="0"/>
              <a:t>10 October 2018</a:t>
            </a:r>
            <a:r>
              <a:rPr lang="en-ZA" sz="4400" b="1" dirty="0" smtClean="0"/>
              <a:t/>
            </a:r>
            <a:br>
              <a:rPr lang="en-ZA" sz="4400" b="1" dirty="0" smtClean="0"/>
            </a:br>
            <a:r>
              <a:rPr lang="en-ZA" sz="4400" b="1" dirty="0" smtClean="0"/>
              <a:t> </a:t>
            </a:r>
            <a:endParaRPr lang="en-ZA" sz="4400" b="1" dirty="0"/>
          </a:p>
        </p:txBody>
      </p:sp>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49214" y="116161"/>
            <a:ext cx="1092175" cy="1064054"/>
          </a:xfrm>
          <a:prstGeom prst="rect">
            <a:avLst/>
          </a:prstGeom>
        </p:spPr>
      </p:pic>
    </p:spTree>
    <p:extLst>
      <p:ext uri="{BB962C8B-B14F-4D97-AF65-F5344CB8AC3E}">
        <p14:creationId xmlns:p14="http://schemas.microsoft.com/office/powerpoint/2010/main" xmlns="" val="39052859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262758"/>
            <a:ext cx="9144000" cy="6858000"/>
          </a:xfrm>
          <a:prstGeom prst="rect">
            <a:avLst/>
          </a:prstGeom>
        </p:spPr>
      </p:pic>
      <p:sp>
        <p:nvSpPr>
          <p:cNvPr id="2" name="Title 1"/>
          <p:cNvSpPr>
            <a:spLocks noGrp="1"/>
          </p:cNvSpPr>
          <p:nvPr>
            <p:ph type="title"/>
          </p:nvPr>
        </p:nvSpPr>
        <p:spPr>
          <a:xfrm>
            <a:off x="628650" y="-22281"/>
            <a:ext cx="7886700" cy="1048000"/>
          </a:xfrm>
        </p:spPr>
        <p:txBody>
          <a:bodyPr>
            <a:normAutofit/>
          </a:bodyPr>
          <a:lstStyle/>
          <a:p>
            <a:r>
              <a:rPr lang="en-ZA" sz="3600" b="1" dirty="0" smtClean="0"/>
              <a:t>Concluding remarks	 </a:t>
            </a:r>
            <a:endParaRPr lang="en-ZA" sz="3600" b="1" dirty="0"/>
          </a:p>
        </p:txBody>
      </p:sp>
      <p:sp>
        <p:nvSpPr>
          <p:cNvPr id="5" name="Content Placeholder 4"/>
          <p:cNvSpPr>
            <a:spLocks noGrp="1"/>
          </p:cNvSpPr>
          <p:nvPr>
            <p:ph idx="1"/>
          </p:nvPr>
        </p:nvSpPr>
        <p:spPr>
          <a:xfrm>
            <a:off x="541586" y="1112546"/>
            <a:ext cx="7886700" cy="4351338"/>
          </a:xfrm>
        </p:spPr>
        <p:txBody>
          <a:bodyPr>
            <a:normAutofit/>
          </a:bodyPr>
          <a:lstStyle/>
          <a:p>
            <a:r>
              <a:rPr lang="en-ZA" sz="2000" dirty="0" smtClean="0"/>
              <a:t>Current protection methodology may be flawed</a:t>
            </a:r>
          </a:p>
          <a:p>
            <a:pPr lvl="1"/>
            <a:r>
              <a:rPr lang="en-ZA" sz="1800" dirty="0" smtClean="0"/>
              <a:t>Based on historic distorted world sugar pricing</a:t>
            </a:r>
          </a:p>
          <a:p>
            <a:pPr lvl="1"/>
            <a:r>
              <a:rPr lang="en-ZA" sz="1800" dirty="0" smtClean="0"/>
              <a:t>Application of a subjective distortion factor</a:t>
            </a:r>
          </a:p>
          <a:p>
            <a:pPr lvl="1"/>
            <a:r>
              <a:rPr lang="en-ZA" sz="1800" dirty="0" smtClean="0"/>
              <a:t>Discounting of the import duty – by application of the REER</a:t>
            </a:r>
            <a:endParaRPr lang="en-ZA" sz="1800" dirty="0"/>
          </a:p>
          <a:p>
            <a:r>
              <a:rPr lang="en-ZA" sz="2000" dirty="0" smtClean="0"/>
              <a:t>There is a need to review the basis for the protection of the sugar industry</a:t>
            </a:r>
          </a:p>
          <a:p>
            <a:r>
              <a:rPr lang="en-ZA" sz="2000" dirty="0" smtClean="0"/>
              <a:t>Industry to engage with key stakeholders to find a way forward</a:t>
            </a:r>
          </a:p>
          <a:p>
            <a:r>
              <a:rPr lang="en-ZA" sz="2000" dirty="0" smtClean="0"/>
              <a:t>Short-term solutions that would sustain the industry in the next 3 years</a:t>
            </a:r>
          </a:p>
          <a:p>
            <a:pPr lvl="1"/>
            <a:r>
              <a:rPr lang="en-ZA" sz="1800" dirty="0" smtClean="0"/>
              <a:t>Remove the REER from the import duty formula</a:t>
            </a:r>
          </a:p>
          <a:p>
            <a:pPr lvl="1"/>
            <a:r>
              <a:rPr lang="en-ZA" sz="1800" dirty="0" smtClean="0"/>
              <a:t>Explore other protection measures applicable to dumped imports </a:t>
            </a:r>
          </a:p>
        </p:txBody>
      </p:sp>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999651" y="5821325"/>
            <a:ext cx="857270" cy="857270"/>
          </a:xfrm>
          <a:prstGeom prst="rect">
            <a:avLst/>
          </a:prstGeom>
        </p:spPr>
      </p:pic>
    </p:spTree>
    <p:extLst>
      <p:ext uri="{BB962C8B-B14F-4D97-AF65-F5344CB8AC3E}">
        <p14:creationId xmlns:p14="http://schemas.microsoft.com/office/powerpoint/2010/main" xmlns="" val="16473823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134" y="0"/>
            <a:ext cx="9125731" cy="6853435"/>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30825" y="5590304"/>
            <a:ext cx="857270" cy="857270"/>
          </a:xfrm>
          <a:prstGeom prst="rect">
            <a:avLst/>
          </a:prstGeom>
        </p:spPr>
      </p:pic>
      <p:sp>
        <p:nvSpPr>
          <p:cNvPr id="7" name="Title 1"/>
          <p:cNvSpPr>
            <a:spLocks noGrp="1"/>
          </p:cNvSpPr>
          <p:nvPr>
            <p:ph type="title"/>
          </p:nvPr>
        </p:nvSpPr>
        <p:spPr>
          <a:xfrm>
            <a:off x="1673788" y="93123"/>
            <a:ext cx="7303209" cy="932046"/>
          </a:xfrm>
        </p:spPr>
        <p:txBody>
          <a:bodyPr>
            <a:normAutofit/>
          </a:bodyPr>
          <a:lstStyle/>
          <a:p>
            <a:r>
              <a:rPr lang="en-ZA" sz="3600" b="1" dirty="0" smtClean="0"/>
              <a:t>SOUTH AFRICAN SUGAR INDUSTRY</a:t>
            </a:r>
            <a:endParaRPr lang="en-ZA" sz="3600" b="1" dirty="0"/>
          </a:p>
        </p:txBody>
      </p:sp>
      <p:pic>
        <p:nvPicPr>
          <p:cNvPr id="8" name="Picture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020023" y="961174"/>
            <a:ext cx="5092173" cy="5844426"/>
          </a:xfrm>
          <a:prstGeom prst="rect">
            <a:avLst/>
          </a:prstGeom>
          <a:ln>
            <a:solidFill>
              <a:srgbClr val="FFFF00"/>
            </a:solidFill>
          </a:ln>
        </p:spPr>
      </p:pic>
      <p:graphicFrame>
        <p:nvGraphicFramePr>
          <p:cNvPr id="3" name="Table 2"/>
          <p:cNvGraphicFramePr>
            <a:graphicFrameLocks noGrp="1"/>
          </p:cNvGraphicFramePr>
          <p:nvPr>
            <p:extLst>
              <p:ext uri="{D42A27DB-BD31-4B8C-83A1-F6EECF244321}">
                <p14:modId xmlns:p14="http://schemas.microsoft.com/office/powerpoint/2010/main" xmlns="" val="2745931242"/>
              </p:ext>
            </p:extLst>
          </p:nvPr>
        </p:nvGraphicFramePr>
        <p:xfrm>
          <a:off x="87463" y="2154631"/>
          <a:ext cx="3832530" cy="2059560"/>
        </p:xfrm>
        <a:graphic>
          <a:graphicData uri="http://schemas.openxmlformats.org/drawingml/2006/table">
            <a:tbl>
              <a:tblPr>
                <a:tableStyleId>{5C22544A-7EE6-4342-B048-85BDC9FD1C3A}</a:tableStyleId>
              </a:tblPr>
              <a:tblGrid>
                <a:gridCol w="2505732">
                  <a:extLst>
                    <a:ext uri="{9D8B030D-6E8A-4147-A177-3AD203B41FA5}">
                      <a16:colId xmlns="" xmlns:a16="http://schemas.microsoft.com/office/drawing/2014/main" val="20000"/>
                    </a:ext>
                  </a:extLst>
                </a:gridCol>
                <a:gridCol w="1326798">
                  <a:extLst>
                    <a:ext uri="{9D8B030D-6E8A-4147-A177-3AD203B41FA5}">
                      <a16:colId xmlns="" xmlns:a16="http://schemas.microsoft.com/office/drawing/2014/main" val="20001"/>
                    </a:ext>
                  </a:extLst>
                </a:gridCol>
              </a:tblGrid>
              <a:tr h="384180">
                <a:tc>
                  <a:txBody>
                    <a:bodyPr/>
                    <a:lstStyle/>
                    <a:p>
                      <a:pPr algn="ctr" fontAlgn="b"/>
                      <a:r>
                        <a:rPr lang="en-ZA" sz="1400" b="1" i="0" u="none" strike="noStrike" dirty="0" smtClean="0">
                          <a:solidFill>
                            <a:srgbClr val="000000"/>
                          </a:solidFill>
                          <a:effectLst/>
                          <a:latin typeface="Calibri" panose="020F0502020204030204" pitchFamily="34" charset="0"/>
                        </a:rPr>
                        <a:t>Key Industry</a:t>
                      </a:r>
                      <a:r>
                        <a:rPr lang="en-ZA" sz="1400" b="1" i="0" u="none" strike="noStrike" baseline="0" dirty="0" smtClean="0">
                          <a:solidFill>
                            <a:srgbClr val="000000"/>
                          </a:solidFill>
                          <a:effectLst/>
                          <a:latin typeface="Calibri" panose="020F0502020204030204" pitchFamily="34" charset="0"/>
                        </a:rPr>
                        <a:t> Variables</a:t>
                      </a:r>
                      <a:endParaRPr lang="en-ZA" sz="14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ZA" sz="14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284604">
                <a:tc>
                  <a:txBody>
                    <a:bodyPr/>
                    <a:lstStyle/>
                    <a:p>
                      <a:pPr algn="l" fontAlgn="b"/>
                      <a:r>
                        <a:rPr lang="en-ZA" sz="1400" b="1" i="0" u="none" strike="noStrike" baseline="0" dirty="0" smtClean="0">
                          <a:solidFill>
                            <a:schemeClr val="dk1"/>
                          </a:solidFill>
                          <a:effectLst/>
                          <a:latin typeface="+mn-lt"/>
                        </a:rPr>
                        <a:t> Number of sugarcane farmers</a:t>
                      </a:r>
                      <a:endParaRPr lang="en-ZA" sz="14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400" b="1" u="none" strike="noStrike" dirty="0" smtClean="0">
                          <a:effectLst/>
                        </a:rPr>
                        <a:t>22</a:t>
                      </a:r>
                      <a:r>
                        <a:rPr lang="en-ZA" sz="1400" b="1" u="none" strike="noStrike" baseline="0" dirty="0" smtClean="0">
                          <a:effectLst/>
                        </a:rPr>
                        <a:t> 500</a:t>
                      </a:r>
                      <a:r>
                        <a:rPr lang="en-ZA" sz="1400" b="1" u="none" strike="noStrike" dirty="0" smtClean="0">
                          <a:effectLst/>
                        </a:rPr>
                        <a:t> </a:t>
                      </a:r>
                      <a:endParaRPr lang="en-ZA" sz="14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284604">
                <a:tc>
                  <a:txBody>
                    <a:bodyPr/>
                    <a:lstStyle/>
                    <a:p>
                      <a:r>
                        <a:rPr lang="en-ZA" sz="1400" b="1" dirty="0" smtClean="0"/>
                        <a:t> Area</a:t>
                      </a:r>
                      <a:r>
                        <a:rPr lang="en-ZA" sz="1400" b="1" baseline="0" dirty="0" smtClean="0"/>
                        <a:t> under Cane</a:t>
                      </a:r>
                      <a:endParaRPr lang="en-ZA" sz="1400" b="1" dirty="0"/>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400" b="1" dirty="0" smtClean="0"/>
                        <a:t>365</a:t>
                      </a:r>
                      <a:r>
                        <a:rPr lang="en-ZA" sz="1400" b="1" baseline="0" dirty="0" smtClean="0"/>
                        <a:t> 000</a:t>
                      </a:r>
                      <a:endParaRPr lang="en-ZA" sz="1400" b="1" dirty="0"/>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284604">
                <a:tc>
                  <a:txBody>
                    <a:bodyPr/>
                    <a:lstStyle/>
                    <a:p>
                      <a:pPr algn="l" fontAlgn="b"/>
                      <a:r>
                        <a:rPr lang="en-ZA" sz="1400" b="1" i="0" u="none" strike="noStrike" dirty="0" smtClean="0">
                          <a:solidFill>
                            <a:schemeClr val="dk1"/>
                          </a:solidFill>
                          <a:effectLst/>
                          <a:latin typeface="+mn-lt"/>
                        </a:rPr>
                        <a:t> No of Sugar</a:t>
                      </a:r>
                      <a:r>
                        <a:rPr lang="en-ZA" sz="1400" b="1" i="0" u="none" strike="noStrike" baseline="0" dirty="0" smtClean="0">
                          <a:solidFill>
                            <a:schemeClr val="dk1"/>
                          </a:solidFill>
                          <a:effectLst/>
                          <a:latin typeface="+mn-lt"/>
                        </a:rPr>
                        <a:t> Mills</a:t>
                      </a:r>
                      <a:endParaRPr lang="en-ZA" sz="14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400" b="1" u="none" strike="noStrike" dirty="0" smtClean="0">
                          <a:effectLst/>
                        </a:rPr>
                        <a:t>14</a:t>
                      </a:r>
                      <a:endParaRPr lang="en-ZA" sz="14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284604">
                <a:tc>
                  <a:txBody>
                    <a:bodyPr/>
                    <a:lstStyle/>
                    <a:p>
                      <a:pPr algn="l" fontAlgn="b"/>
                      <a:r>
                        <a:rPr lang="en-ZA" sz="1400" b="1" i="0" u="none" strike="noStrike" dirty="0" smtClean="0">
                          <a:solidFill>
                            <a:schemeClr val="dk1"/>
                          </a:solidFill>
                          <a:effectLst/>
                          <a:latin typeface="+mn-lt"/>
                        </a:rPr>
                        <a:t> Direct</a:t>
                      </a:r>
                      <a:r>
                        <a:rPr lang="en-ZA" sz="1400" b="1" i="0" u="none" strike="noStrike" baseline="0" dirty="0" smtClean="0">
                          <a:solidFill>
                            <a:schemeClr val="dk1"/>
                          </a:solidFill>
                          <a:effectLst/>
                          <a:latin typeface="+mn-lt"/>
                        </a:rPr>
                        <a:t> jobs</a:t>
                      </a:r>
                      <a:endParaRPr lang="en-ZA" sz="14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400" b="1" u="none" strike="noStrike" dirty="0" smtClean="0">
                          <a:effectLst/>
                        </a:rPr>
                        <a:t>85 000</a:t>
                      </a:r>
                      <a:endParaRPr lang="en-ZA" sz="14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284604">
                <a:tc>
                  <a:txBody>
                    <a:bodyPr/>
                    <a:lstStyle/>
                    <a:p>
                      <a:pPr algn="l" fontAlgn="b"/>
                      <a:r>
                        <a:rPr lang="en-ZA" sz="1400" b="1" u="none" strike="noStrike" dirty="0" smtClean="0">
                          <a:effectLst/>
                        </a:rPr>
                        <a:t> Indirect</a:t>
                      </a:r>
                      <a:r>
                        <a:rPr lang="en-ZA" sz="1400" b="1" u="none" strike="noStrike" baseline="0" dirty="0" smtClean="0">
                          <a:effectLst/>
                        </a:rPr>
                        <a:t> jobs</a:t>
                      </a:r>
                      <a:endParaRPr lang="en-ZA" sz="14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400" b="1" u="none" strike="noStrike" dirty="0" smtClean="0">
                          <a:effectLst/>
                        </a:rPr>
                        <a:t>350 000</a:t>
                      </a:r>
                      <a:endParaRPr lang="en-ZA" sz="14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252360">
                <a:tc>
                  <a:txBody>
                    <a:bodyPr/>
                    <a:lstStyle/>
                    <a:p>
                      <a:pPr algn="l" fontAlgn="b"/>
                      <a:r>
                        <a:rPr lang="en-ZA" sz="1400" b="1" i="0" u="none" strike="noStrike" dirty="0" smtClean="0">
                          <a:solidFill>
                            <a:schemeClr val="dk1"/>
                          </a:solidFill>
                          <a:effectLst/>
                          <a:latin typeface="+mn-lt"/>
                        </a:rPr>
                        <a:t> Contribution</a:t>
                      </a:r>
                      <a:r>
                        <a:rPr lang="en-ZA" sz="1400" b="1" i="0" u="none" strike="noStrike" baseline="0" dirty="0" smtClean="0">
                          <a:solidFill>
                            <a:schemeClr val="dk1"/>
                          </a:solidFill>
                          <a:effectLst/>
                          <a:latin typeface="+mn-lt"/>
                        </a:rPr>
                        <a:t> to GDP</a:t>
                      </a:r>
                      <a:endParaRPr lang="en-ZA" sz="1400" b="1" i="1"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ZA" sz="1400" b="1" u="none" strike="noStrike" kern="1200" dirty="0" smtClean="0">
                          <a:solidFill>
                            <a:schemeClr val="dk1"/>
                          </a:solidFill>
                          <a:effectLst/>
                          <a:latin typeface="+mn-lt"/>
                          <a:ea typeface="+mn-ea"/>
                          <a:cs typeface="+mn-cs"/>
                        </a:rPr>
                        <a:t>R16 billion</a:t>
                      </a:r>
                      <a:endParaRPr lang="en-ZA" sz="1400" b="1" u="none" strike="noStrike" kern="1200" dirty="0">
                        <a:solidFill>
                          <a:schemeClr val="dk1"/>
                        </a:solidFill>
                        <a:effectLst/>
                        <a:latin typeface="+mn-lt"/>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bl>
          </a:graphicData>
        </a:graphic>
      </p:graphicFrame>
      <p:sp>
        <p:nvSpPr>
          <p:cNvPr id="4" name="TextBox 3"/>
          <p:cNvSpPr txBox="1"/>
          <p:nvPr/>
        </p:nvSpPr>
        <p:spPr>
          <a:xfrm>
            <a:off x="111317" y="4411138"/>
            <a:ext cx="3808675" cy="1077218"/>
          </a:xfrm>
          <a:prstGeom prst="rect">
            <a:avLst/>
          </a:prstGeom>
          <a:solidFill>
            <a:schemeClr val="bg2">
              <a:lumMod val="25000"/>
            </a:schemeClr>
          </a:solidFill>
          <a:ln>
            <a:solidFill>
              <a:schemeClr val="tx1"/>
            </a:solidFill>
          </a:ln>
        </p:spPr>
        <p:txBody>
          <a:bodyPr wrap="square" rtlCol="0">
            <a:spAutoFit/>
          </a:bodyPr>
          <a:lstStyle/>
          <a:p>
            <a:pPr marL="342900" indent="-342900">
              <a:buFont typeface="Arial" panose="020B0604020202020204" pitchFamily="34" charset="0"/>
              <a:buChar char="•"/>
            </a:pPr>
            <a:r>
              <a:rPr lang="en-ZA" sz="1600" b="1" dirty="0" smtClean="0">
                <a:solidFill>
                  <a:schemeClr val="bg1"/>
                </a:solidFill>
              </a:rPr>
              <a:t>1 000 hectares = 133 permanent + 210 seasonal jobs</a:t>
            </a:r>
          </a:p>
          <a:p>
            <a:pPr marL="342900" indent="-342900">
              <a:buFont typeface="Arial" panose="020B0604020202020204" pitchFamily="34" charset="0"/>
              <a:buChar char="•"/>
            </a:pPr>
            <a:r>
              <a:rPr lang="en-ZA" sz="1600" b="1" dirty="0" smtClean="0">
                <a:solidFill>
                  <a:schemeClr val="bg1"/>
                </a:solidFill>
              </a:rPr>
              <a:t>Since 2013/2014, 5 831 jobs have been lost</a:t>
            </a:r>
            <a:endParaRPr lang="en-ZA" sz="1600" b="1" dirty="0">
              <a:solidFill>
                <a:schemeClr val="bg1"/>
              </a:solidFill>
            </a:endParaRPr>
          </a:p>
        </p:txBody>
      </p:sp>
    </p:spTree>
    <p:extLst>
      <p:ext uri="{BB962C8B-B14F-4D97-AF65-F5344CB8AC3E}">
        <p14:creationId xmlns:p14="http://schemas.microsoft.com/office/powerpoint/2010/main" xmlns="" val="36737311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6476"/>
            <a:ext cx="9144000" cy="6858000"/>
          </a:xfrm>
          <a:prstGeom prst="rect">
            <a:avLst/>
          </a:prstGeom>
        </p:spPr>
      </p:pic>
      <p:sp>
        <p:nvSpPr>
          <p:cNvPr id="2" name="Title 1"/>
          <p:cNvSpPr>
            <a:spLocks noGrp="1"/>
          </p:cNvSpPr>
          <p:nvPr>
            <p:ph type="title"/>
          </p:nvPr>
        </p:nvSpPr>
        <p:spPr>
          <a:xfrm>
            <a:off x="628650" y="365127"/>
            <a:ext cx="7886700" cy="1059814"/>
          </a:xfrm>
        </p:spPr>
        <p:txBody>
          <a:bodyPr>
            <a:normAutofit/>
          </a:bodyPr>
          <a:lstStyle/>
          <a:p>
            <a:pPr algn="ctr"/>
            <a:r>
              <a:rPr lang="en-ZA" sz="4000" b="1" dirty="0" smtClean="0"/>
              <a:t>The need for protection</a:t>
            </a:r>
            <a:endParaRPr lang="en-ZA" sz="4000" b="1" dirty="0"/>
          </a:p>
        </p:txBody>
      </p:sp>
      <p:sp>
        <p:nvSpPr>
          <p:cNvPr id="3" name="Content Placeholder 2"/>
          <p:cNvSpPr>
            <a:spLocks noGrp="1"/>
          </p:cNvSpPr>
          <p:nvPr>
            <p:ph idx="1"/>
          </p:nvPr>
        </p:nvSpPr>
        <p:spPr>
          <a:xfrm>
            <a:off x="1117464" y="1662852"/>
            <a:ext cx="7040549" cy="2805774"/>
          </a:xfrm>
        </p:spPr>
        <p:txBody>
          <a:bodyPr>
            <a:normAutofit lnSpcReduction="10000"/>
          </a:bodyPr>
          <a:lstStyle/>
          <a:p>
            <a:r>
              <a:rPr lang="en-ZA" sz="2000" dirty="0"/>
              <a:t>World sugar market </a:t>
            </a:r>
            <a:r>
              <a:rPr lang="en-ZA" sz="2000" dirty="0" smtClean="0"/>
              <a:t>is </a:t>
            </a:r>
            <a:r>
              <a:rPr lang="en-ZA" sz="2000" dirty="0"/>
              <a:t>highly distorted </a:t>
            </a:r>
          </a:p>
          <a:p>
            <a:pPr lvl="1"/>
            <a:r>
              <a:rPr lang="en-ZA" sz="1800" dirty="0" smtClean="0"/>
              <a:t>World Price is a dumped price </a:t>
            </a:r>
          </a:p>
          <a:p>
            <a:pPr lvl="1"/>
            <a:r>
              <a:rPr lang="en-ZA" sz="1800" dirty="0" smtClean="0"/>
              <a:t>It has </a:t>
            </a:r>
            <a:r>
              <a:rPr lang="en-ZA" sz="1800" dirty="0"/>
              <a:t>no relation to </a:t>
            </a:r>
            <a:r>
              <a:rPr lang="en-ZA" sz="1800" dirty="0" smtClean="0"/>
              <a:t>the cost of production</a:t>
            </a:r>
          </a:p>
          <a:p>
            <a:r>
              <a:rPr lang="en-ZA" sz="2000" dirty="0" smtClean="0"/>
              <a:t>Extensive </a:t>
            </a:r>
            <a:r>
              <a:rPr lang="en-ZA" sz="2000" dirty="0"/>
              <a:t>government support and subsidies</a:t>
            </a:r>
          </a:p>
          <a:p>
            <a:pPr lvl="1"/>
            <a:r>
              <a:rPr lang="en-ZA" sz="1800" dirty="0" smtClean="0"/>
              <a:t>In the form of direct </a:t>
            </a:r>
            <a:r>
              <a:rPr lang="en-ZA" sz="1800" dirty="0"/>
              <a:t>support, export schemes, </a:t>
            </a:r>
            <a:r>
              <a:rPr lang="en-ZA" sz="1800" dirty="0" smtClean="0"/>
              <a:t>diversification </a:t>
            </a:r>
          </a:p>
          <a:p>
            <a:r>
              <a:rPr lang="en-ZA" sz="2000" dirty="0" smtClean="0"/>
              <a:t>All </a:t>
            </a:r>
            <a:r>
              <a:rPr lang="en-ZA" sz="2000" dirty="0"/>
              <a:t>sugar </a:t>
            </a:r>
            <a:r>
              <a:rPr lang="en-ZA" sz="2000" dirty="0" smtClean="0"/>
              <a:t>producing countries </a:t>
            </a:r>
            <a:r>
              <a:rPr lang="en-ZA" sz="2000" dirty="0"/>
              <a:t>protect </a:t>
            </a:r>
            <a:r>
              <a:rPr lang="en-ZA" sz="2000" dirty="0" smtClean="0"/>
              <a:t>their local </a:t>
            </a:r>
            <a:r>
              <a:rPr lang="en-ZA" sz="2000" dirty="0"/>
              <a:t>industries</a:t>
            </a:r>
          </a:p>
          <a:p>
            <a:pPr lvl="1"/>
            <a:r>
              <a:rPr lang="en-ZA" sz="1800" dirty="0" smtClean="0"/>
              <a:t>Mozambique </a:t>
            </a:r>
            <a:r>
              <a:rPr lang="en-ZA" sz="1800" dirty="0"/>
              <a:t>has a DBRP of $932 for refined </a:t>
            </a:r>
            <a:r>
              <a:rPr lang="en-ZA" sz="1800" dirty="0" smtClean="0"/>
              <a:t>sugar</a:t>
            </a:r>
          </a:p>
          <a:p>
            <a:pPr lvl="1"/>
            <a:r>
              <a:rPr lang="en-ZA" sz="1800" dirty="0" smtClean="0"/>
              <a:t>Import licensing in many other African sugar industries</a:t>
            </a:r>
            <a:r>
              <a:rPr lang="en-ZA" sz="2000" dirty="0"/>
              <a:t>		</a:t>
            </a:r>
          </a:p>
        </p:txBody>
      </p:sp>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999651" y="5821325"/>
            <a:ext cx="857270" cy="857270"/>
          </a:xfrm>
          <a:prstGeom prst="rect">
            <a:avLst/>
          </a:prstGeom>
        </p:spPr>
      </p:pic>
    </p:spTree>
    <p:extLst>
      <p:ext uri="{BB962C8B-B14F-4D97-AF65-F5344CB8AC3E}">
        <p14:creationId xmlns:p14="http://schemas.microsoft.com/office/powerpoint/2010/main" xmlns="" val="15719232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534429" y="198156"/>
            <a:ext cx="7886700" cy="843466"/>
          </a:xfrm>
        </p:spPr>
        <p:txBody>
          <a:bodyPr>
            <a:normAutofit fontScale="90000"/>
          </a:bodyPr>
          <a:lstStyle/>
          <a:p>
            <a:r>
              <a:rPr lang="en-ZA" sz="4000" b="1" dirty="0" smtClean="0"/>
              <a:t>Level of protection requested </a:t>
            </a:r>
            <a:br>
              <a:rPr lang="en-ZA" sz="4000" b="1" dirty="0" smtClean="0"/>
            </a:br>
            <a:r>
              <a:rPr lang="en-ZA" sz="3100" b="1" dirty="0" smtClean="0"/>
              <a:t>Dollar Based Reference Price (DBRP) mechanism  </a:t>
            </a:r>
            <a:endParaRPr lang="en-ZA" sz="3100" b="1" dirty="0"/>
          </a:p>
        </p:txBody>
      </p:sp>
      <p:sp>
        <p:nvSpPr>
          <p:cNvPr id="9" name="Content Placeholder 8"/>
          <p:cNvSpPr>
            <a:spLocks noGrp="1"/>
          </p:cNvSpPr>
          <p:nvPr>
            <p:ph sz="half" idx="2"/>
          </p:nvPr>
        </p:nvSpPr>
        <p:spPr>
          <a:xfrm>
            <a:off x="4405024" y="1196133"/>
            <a:ext cx="4529598" cy="3447415"/>
          </a:xfrm>
          <a:noFill/>
          <a:ln>
            <a:noFill/>
          </a:ln>
        </p:spPr>
        <p:txBody>
          <a:bodyPr>
            <a:normAutofit/>
          </a:bodyPr>
          <a:lstStyle/>
          <a:p>
            <a:r>
              <a:rPr lang="en-ZA" sz="1800" b="1" dirty="0"/>
              <a:t>SASA </a:t>
            </a:r>
            <a:r>
              <a:rPr lang="en-ZA" sz="1800" b="1" dirty="0" smtClean="0"/>
              <a:t>requested a DBRP of $856</a:t>
            </a:r>
            <a:endParaRPr lang="en-ZA" sz="1800" b="1" dirty="0"/>
          </a:p>
          <a:p>
            <a:pPr lvl="1"/>
            <a:r>
              <a:rPr lang="en-ZA" sz="1600" dirty="0" smtClean="0"/>
              <a:t>Basis cost </a:t>
            </a:r>
            <a:r>
              <a:rPr lang="en-ZA" sz="1600" dirty="0"/>
              <a:t>of </a:t>
            </a:r>
            <a:r>
              <a:rPr lang="en-ZA" sz="1600" dirty="0" err="1" smtClean="0"/>
              <a:t>SA’n</a:t>
            </a:r>
            <a:r>
              <a:rPr lang="en-ZA" sz="1600" dirty="0" smtClean="0"/>
              <a:t> sugar production </a:t>
            </a:r>
            <a:endParaRPr lang="en-ZA" sz="1600" dirty="0"/>
          </a:p>
          <a:p>
            <a:pPr lvl="1"/>
            <a:r>
              <a:rPr lang="en-ZA" sz="1600" dirty="0"/>
              <a:t>Return on investment</a:t>
            </a:r>
          </a:p>
          <a:p>
            <a:pPr lvl="1"/>
            <a:r>
              <a:rPr lang="en-ZA" sz="1600" dirty="0"/>
              <a:t>Policy </a:t>
            </a:r>
            <a:r>
              <a:rPr lang="en-ZA" sz="1600" dirty="0" smtClean="0"/>
              <a:t>cost – cost of exporting surplus production</a:t>
            </a:r>
          </a:p>
          <a:p>
            <a:pPr lvl="1"/>
            <a:r>
              <a:rPr lang="en-ZA" sz="1600" dirty="0" smtClean="0"/>
              <a:t>Taking into account ITAC’s recent inclusion of the REER adj. to the R/$ exchange rate</a:t>
            </a:r>
            <a:endParaRPr lang="en-ZA" sz="1600" dirty="0"/>
          </a:p>
          <a:p>
            <a:r>
              <a:rPr lang="en-ZA" sz="1800" b="1" dirty="0"/>
              <a:t>ITAC </a:t>
            </a:r>
            <a:r>
              <a:rPr lang="en-ZA" sz="1800" b="1" dirty="0" smtClean="0"/>
              <a:t>granted a DBRP of $680</a:t>
            </a:r>
          </a:p>
          <a:p>
            <a:pPr lvl="1"/>
            <a:r>
              <a:rPr lang="en-ZA" sz="1600" dirty="0" smtClean="0"/>
              <a:t>6 year av. of distorted World Price </a:t>
            </a:r>
          </a:p>
          <a:p>
            <a:pPr lvl="1"/>
            <a:r>
              <a:rPr lang="en-ZA" sz="1600" dirty="0" smtClean="0"/>
              <a:t>Application of a distortion factor</a:t>
            </a:r>
          </a:p>
          <a:p>
            <a:pPr lvl="1"/>
            <a:r>
              <a:rPr lang="en-ZA" sz="1600" dirty="0" smtClean="0"/>
              <a:t>Continued application of REER in the import duty formula</a:t>
            </a:r>
            <a:endParaRPr lang="en-ZA" sz="1600" dirty="0"/>
          </a:p>
          <a:p>
            <a:endParaRPr lang="en-ZA" sz="1600" dirty="0"/>
          </a:p>
        </p:txBody>
      </p:sp>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999651" y="5821325"/>
            <a:ext cx="857270" cy="857270"/>
          </a:xfrm>
          <a:prstGeom prst="rect">
            <a:avLst/>
          </a:prstGeom>
        </p:spPr>
      </p:pic>
      <p:graphicFrame>
        <p:nvGraphicFramePr>
          <p:cNvPr id="12" name="Content Placeholder 6"/>
          <p:cNvGraphicFramePr>
            <a:graphicFrameLocks noGrp="1"/>
          </p:cNvGraphicFramePr>
          <p:nvPr>
            <p:ph sz="quarter" idx="4"/>
            <p:extLst>
              <p:ext uri="{D42A27DB-BD31-4B8C-83A1-F6EECF244321}">
                <p14:modId xmlns:p14="http://schemas.microsoft.com/office/powerpoint/2010/main" xmlns="" val="2802331448"/>
              </p:ext>
            </p:extLst>
          </p:nvPr>
        </p:nvGraphicFramePr>
        <p:xfrm>
          <a:off x="389614" y="1142049"/>
          <a:ext cx="3887788" cy="368458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11934581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999651" y="5821325"/>
            <a:ext cx="857270" cy="857270"/>
          </a:xfrm>
          <a:prstGeom prst="rect">
            <a:avLst/>
          </a:prstGeom>
        </p:spPr>
      </p:pic>
      <p:sp>
        <p:nvSpPr>
          <p:cNvPr id="3" name="Title 2"/>
          <p:cNvSpPr>
            <a:spLocks noGrp="1"/>
          </p:cNvSpPr>
          <p:nvPr>
            <p:ph type="title"/>
          </p:nvPr>
        </p:nvSpPr>
        <p:spPr>
          <a:xfrm>
            <a:off x="628650" y="190205"/>
            <a:ext cx="7886700" cy="938888"/>
          </a:xfrm>
        </p:spPr>
        <p:txBody>
          <a:bodyPr>
            <a:normAutofit/>
          </a:bodyPr>
          <a:lstStyle/>
          <a:p>
            <a:r>
              <a:rPr lang="en-ZA" sz="3600" b="1" dirty="0" smtClean="0"/>
              <a:t>The DBRP and the import duty calculation</a:t>
            </a:r>
            <a:endParaRPr lang="en-ZA" sz="3600" b="1" dirty="0"/>
          </a:p>
        </p:txBody>
      </p:sp>
      <p:graphicFrame>
        <p:nvGraphicFramePr>
          <p:cNvPr id="5" name="Object 4"/>
          <p:cNvGraphicFramePr>
            <a:graphicFrameLocks noChangeAspect="1"/>
          </p:cNvGraphicFramePr>
          <p:nvPr>
            <p:extLst>
              <p:ext uri="{D42A27DB-BD31-4B8C-83A1-F6EECF244321}">
                <p14:modId xmlns:p14="http://schemas.microsoft.com/office/powerpoint/2010/main" xmlns="" val="539263718"/>
              </p:ext>
            </p:extLst>
          </p:nvPr>
        </p:nvGraphicFramePr>
        <p:xfrm>
          <a:off x="1117199" y="1358921"/>
          <a:ext cx="6909601" cy="3261540"/>
        </p:xfrm>
        <a:graphic>
          <a:graphicData uri="http://schemas.openxmlformats.org/presentationml/2006/ole">
            <p:oleObj spid="_x0000_s1036" name="Worksheet" r:id="rId6" imgW="5052134" imgH="2385072" progId="Excel.Sheet.12">
              <p:embed/>
            </p:oleObj>
          </a:graphicData>
        </a:graphic>
      </p:graphicFrame>
      <p:sp>
        <p:nvSpPr>
          <p:cNvPr id="8" name="TextBox 7"/>
          <p:cNvSpPr txBox="1"/>
          <p:nvPr/>
        </p:nvSpPr>
        <p:spPr>
          <a:xfrm>
            <a:off x="3904091" y="1057518"/>
            <a:ext cx="850790" cy="461665"/>
          </a:xfrm>
          <a:prstGeom prst="rect">
            <a:avLst/>
          </a:prstGeom>
          <a:solidFill>
            <a:srgbClr val="C00000"/>
          </a:solidFill>
        </p:spPr>
        <p:txBody>
          <a:bodyPr wrap="square" rtlCol="0">
            <a:spAutoFit/>
          </a:bodyPr>
          <a:lstStyle/>
          <a:p>
            <a:pPr algn="ctr"/>
            <a:r>
              <a:rPr lang="en-ZA" sz="1200" b="1" dirty="0" smtClean="0">
                <a:solidFill>
                  <a:schemeClr val="bg1"/>
                </a:solidFill>
              </a:rPr>
              <a:t>ITAC</a:t>
            </a:r>
          </a:p>
          <a:p>
            <a:pPr algn="ctr"/>
            <a:r>
              <a:rPr lang="en-ZA" sz="1200" b="1" dirty="0" smtClean="0">
                <a:solidFill>
                  <a:schemeClr val="bg1"/>
                </a:solidFill>
              </a:rPr>
              <a:t>ruling</a:t>
            </a:r>
            <a:endParaRPr lang="en-ZA" sz="1200" b="1" dirty="0">
              <a:solidFill>
                <a:schemeClr val="bg1"/>
              </a:solidFill>
            </a:endParaRPr>
          </a:p>
        </p:txBody>
      </p:sp>
      <p:sp>
        <p:nvSpPr>
          <p:cNvPr id="9" name="TextBox 8"/>
          <p:cNvSpPr txBox="1"/>
          <p:nvPr/>
        </p:nvSpPr>
        <p:spPr>
          <a:xfrm>
            <a:off x="6871253" y="1057518"/>
            <a:ext cx="850790" cy="461665"/>
          </a:xfrm>
          <a:prstGeom prst="rect">
            <a:avLst/>
          </a:prstGeom>
          <a:solidFill>
            <a:schemeClr val="accent6">
              <a:lumMod val="75000"/>
            </a:schemeClr>
          </a:solidFill>
        </p:spPr>
        <p:txBody>
          <a:bodyPr wrap="square" rtlCol="0">
            <a:spAutoFit/>
          </a:bodyPr>
          <a:lstStyle/>
          <a:p>
            <a:pPr algn="ctr"/>
            <a:r>
              <a:rPr lang="en-ZA" sz="1200" b="1" dirty="0" smtClean="0">
                <a:solidFill>
                  <a:schemeClr val="bg1"/>
                </a:solidFill>
              </a:rPr>
              <a:t>What we asked for</a:t>
            </a:r>
          </a:p>
        </p:txBody>
      </p:sp>
      <p:sp>
        <p:nvSpPr>
          <p:cNvPr id="13" name="TextBox 12"/>
          <p:cNvSpPr txBox="1"/>
          <p:nvPr/>
        </p:nvSpPr>
        <p:spPr>
          <a:xfrm>
            <a:off x="3880237" y="4372696"/>
            <a:ext cx="962107" cy="830997"/>
          </a:xfrm>
          <a:prstGeom prst="rect">
            <a:avLst/>
          </a:prstGeom>
          <a:solidFill>
            <a:schemeClr val="bg1">
              <a:lumMod val="95000"/>
            </a:schemeClr>
          </a:solidFill>
          <a:ln>
            <a:solidFill>
              <a:schemeClr val="bg1">
                <a:lumMod val="50000"/>
              </a:schemeClr>
            </a:solidFill>
          </a:ln>
        </p:spPr>
        <p:txBody>
          <a:bodyPr wrap="square" rtlCol="0">
            <a:spAutoFit/>
          </a:bodyPr>
          <a:lstStyle/>
          <a:p>
            <a:pPr algn="ctr"/>
            <a:r>
              <a:rPr lang="en-ZA" sz="1200" dirty="0" smtClean="0"/>
              <a:t>R704/ton </a:t>
            </a:r>
          </a:p>
          <a:p>
            <a:pPr algn="ctr"/>
            <a:r>
              <a:rPr lang="en-ZA" sz="1200" dirty="0" smtClean="0"/>
              <a:t>a 15% discount for importers</a:t>
            </a:r>
          </a:p>
        </p:txBody>
      </p:sp>
      <p:sp>
        <p:nvSpPr>
          <p:cNvPr id="2" name="Oval 1"/>
          <p:cNvSpPr/>
          <p:nvPr/>
        </p:nvSpPr>
        <p:spPr>
          <a:xfrm>
            <a:off x="5080884" y="2846568"/>
            <a:ext cx="779228" cy="28624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TextBox 11"/>
          <p:cNvSpPr txBox="1"/>
          <p:nvPr/>
        </p:nvSpPr>
        <p:spPr>
          <a:xfrm>
            <a:off x="5740847" y="2814515"/>
            <a:ext cx="850790" cy="276999"/>
          </a:xfrm>
          <a:prstGeom prst="rect">
            <a:avLst/>
          </a:prstGeom>
          <a:noFill/>
          <a:ln>
            <a:noFill/>
          </a:ln>
        </p:spPr>
        <p:txBody>
          <a:bodyPr wrap="square" rtlCol="0">
            <a:spAutoFit/>
          </a:bodyPr>
          <a:lstStyle/>
          <a:p>
            <a:pPr algn="ctr"/>
            <a:r>
              <a:rPr lang="en-ZA" sz="1200" dirty="0"/>
              <a:t>n</a:t>
            </a:r>
            <a:r>
              <a:rPr lang="en-ZA" sz="1200" dirty="0" smtClean="0"/>
              <a:t>o REER</a:t>
            </a:r>
          </a:p>
        </p:txBody>
      </p:sp>
    </p:spTree>
    <p:extLst>
      <p:ext uri="{BB962C8B-B14F-4D97-AF65-F5344CB8AC3E}">
        <p14:creationId xmlns:p14="http://schemas.microsoft.com/office/powerpoint/2010/main" xmlns="" val="574278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9841" y="158400"/>
            <a:ext cx="7886700" cy="1325563"/>
          </a:xfrm>
        </p:spPr>
        <p:txBody>
          <a:bodyPr>
            <a:normAutofit/>
          </a:bodyPr>
          <a:lstStyle/>
          <a:p>
            <a:pPr algn="ctr"/>
            <a:r>
              <a:rPr lang="en-ZA" sz="4000" b="1" dirty="0" smtClean="0"/>
              <a:t>Industry position on the outcome of the sugar tariff review by ITAC</a:t>
            </a:r>
            <a:endParaRPr lang="en-ZA" sz="4000" b="1" dirty="0"/>
          </a:p>
        </p:txBody>
      </p:sp>
      <p:sp>
        <p:nvSpPr>
          <p:cNvPr id="9" name="Content Placeholder 8"/>
          <p:cNvSpPr>
            <a:spLocks noGrp="1"/>
          </p:cNvSpPr>
          <p:nvPr>
            <p:ph sz="half" idx="2"/>
          </p:nvPr>
        </p:nvSpPr>
        <p:spPr>
          <a:xfrm>
            <a:off x="629444" y="1681163"/>
            <a:ext cx="8102664" cy="4140162"/>
          </a:xfrm>
        </p:spPr>
        <p:txBody>
          <a:bodyPr>
            <a:normAutofit/>
          </a:bodyPr>
          <a:lstStyle/>
          <a:p>
            <a:r>
              <a:rPr lang="en-ZA" sz="2000" dirty="0" smtClean="0"/>
              <a:t>SASA’s analysis of the sugar tariff review and outcome:</a:t>
            </a:r>
          </a:p>
          <a:p>
            <a:pPr lvl="1">
              <a:lnSpc>
                <a:spcPct val="110000"/>
              </a:lnSpc>
            </a:pPr>
            <a:r>
              <a:rPr lang="en-ZA" sz="1800" dirty="0" smtClean="0"/>
              <a:t>The objective of providing sustainable support to the local industry has not  been achieved </a:t>
            </a:r>
          </a:p>
          <a:p>
            <a:pPr lvl="1">
              <a:lnSpc>
                <a:spcPct val="110000"/>
              </a:lnSpc>
            </a:pPr>
            <a:r>
              <a:rPr lang="en-ZA" sz="1800" dirty="0" smtClean="0"/>
              <a:t>The new import duty will be ineffective in protecting the industry over the next 3 years – a shrinkage of the industry is most likely</a:t>
            </a:r>
          </a:p>
          <a:p>
            <a:pPr lvl="1">
              <a:lnSpc>
                <a:spcPct val="110000"/>
              </a:lnSpc>
            </a:pPr>
            <a:r>
              <a:rPr lang="en-ZA" sz="1800" dirty="0" smtClean="0"/>
              <a:t>The sustainability of the sugar industry remains in the balance</a:t>
            </a:r>
          </a:p>
          <a:p>
            <a:pPr lvl="1">
              <a:lnSpc>
                <a:spcPct val="110000"/>
              </a:lnSpc>
            </a:pPr>
            <a:r>
              <a:rPr lang="en-ZA" sz="1800" dirty="0" smtClean="0"/>
              <a:t>There is an urgent need to review the basis on which protection from world sugar imports is afforded to the local industry</a:t>
            </a:r>
          </a:p>
          <a:p>
            <a:pPr marL="457200" lvl="1" indent="0">
              <a:buNone/>
            </a:pPr>
            <a:endParaRPr lang="en-ZA" sz="2000" dirty="0"/>
          </a:p>
          <a:p>
            <a:endParaRPr lang="en-ZA" sz="2000" dirty="0"/>
          </a:p>
        </p:txBody>
      </p:sp>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999651" y="5821325"/>
            <a:ext cx="857270" cy="857270"/>
          </a:xfrm>
          <a:prstGeom prst="rect">
            <a:avLst/>
          </a:prstGeom>
        </p:spPr>
      </p:pic>
    </p:spTree>
    <p:extLst>
      <p:ext uri="{BB962C8B-B14F-4D97-AF65-F5344CB8AC3E}">
        <p14:creationId xmlns:p14="http://schemas.microsoft.com/office/powerpoint/2010/main" xmlns="" val="395558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8650" y="198156"/>
            <a:ext cx="7886700" cy="668543"/>
          </a:xfrm>
        </p:spPr>
        <p:txBody>
          <a:bodyPr>
            <a:noAutofit/>
          </a:bodyPr>
          <a:lstStyle/>
          <a:p>
            <a:r>
              <a:rPr lang="en-ZA" sz="3200" b="1" dirty="0" smtClean="0"/>
              <a:t>Impact of ITAC’s revised import duty for sugar</a:t>
            </a:r>
            <a:endParaRPr lang="en-ZA" sz="3200" b="1" dirty="0"/>
          </a:p>
        </p:txBody>
      </p:sp>
      <p:sp>
        <p:nvSpPr>
          <p:cNvPr id="3" name="Content Placeholder 2"/>
          <p:cNvSpPr>
            <a:spLocks noGrp="1"/>
          </p:cNvSpPr>
          <p:nvPr>
            <p:ph idx="1"/>
          </p:nvPr>
        </p:nvSpPr>
        <p:spPr>
          <a:xfrm>
            <a:off x="270855" y="1253383"/>
            <a:ext cx="4046717" cy="3525367"/>
          </a:xfrm>
        </p:spPr>
        <p:txBody>
          <a:bodyPr>
            <a:noAutofit/>
          </a:bodyPr>
          <a:lstStyle/>
          <a:p>
            <a:pPr marL="0" indent="0">
              <a:buNone/>
            </a:pPr>
            <a:r>
              <a:rPr lang="en-ZA" sz="1800" b="1" dirty="0" smtClean="0"/>
              <a:t>In the next 12 months:</a:t>
            </a:r>
            <a:endParaRPr lang="en-ZA" sz="1600" b="1" dirty="0" smtClean="0"/>
          </a:p>
          <a:p>
            <a:pPr lvl="1">
              <a:lnSpc>
                <a:spcPct val="110000"/>
              </a:lnSpc>
            </a:pPr>
            <a:r>
              <a:rPr lang="en-ZA" sz="1600" dirty="0"/>
              <a:t>Some measure of relief to loss-making operations </a:t>
            </a:r>
            <a:r>
              <a:rPr lang="en-ZA" sz="1600" dirty="0" smtClean="0"/>
              <a:t>for </a:t>
            </a:r>
            <a:r>
              <a:rPr lang="en-ZA" sz="1600" dirty="0"/>
              <a:t>some farmers and millers</a:t>
            </a:r>
          </a:p>
          <a:p>
            <a:pPr lvl="1">
              <a:lnSpc>
                <a:spcPct val="110000"/>
              </a:lnSpc>
            </a:pPr>
            <a:r>
              <a:rPr lang="en-ZA" sz="1600" dirty="0"/>
              <a:t>Majority of sugarcane farmers and millers will remain under significant financial pressure</a:t>
            </a:r>
          </a:p>
          <a:p>
            <a:pPr lvl="1">
              <a:lnSpc>
                <a:spcPct val="110000"/>
              </a:lnSpc>
            </a:pPr>
            <a:r>
              <a:rPr lang="en-ZA" sz="1600" dirty="0"/>
              <a:t>Reduced investments on farms and mills</a:t>
            </a:r>
          </a:p>
          <a:p>
            <a:pPr lvl="1">
              <a:lnSpc>
                <a:spcPct val="110000"/>
              </a:lnSpc>
            </a:pPr>
            <a:r>
              <a:rPr lang="en-ZA" sz="1600" dirty="0"/>
              <a:t>All 14 mills likely to remain under-utilised</a:t>
            </a:r>
          </a:p>
        </p:txBody>
      </p:sp>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999651" y="5821325"/>
            <a:ext cx="857270" cy="857270"/>
          </a:xfrm>
          <a:prstGeom prst="rect">
            <a:avLst/>
          </a:prstGeom>
        </p:spPr>
      </p:pic>
      <p:sp>
        <p:nvSpPr>
          <p:cNvPr id="6" name="Content Placeholder 4"/>
          <p:cNvSpPr txBox="1">
            <a:spLocks/>
          </p:cNvSpPr>
          <p:nvPr/>
        </p:nvSpPr>
        <p:spPr>
          <a:xfrm>
            <a:off x="4691259" y="1205625"/>
            <a:ext cx="4293706"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sz="1800" b="1" dirty="0" smtClean="0"/>
              <a:t>In the 3 years’ time:</a:t>
            </a:r>
          </a:p>
          <a:p>
            <a:pPr lvl="1">
              <a:lnSpc>
                <a:spcPct val="110000"/>
              </a:lnSpc>
            </a:pPr>
            <a:r>
              <a:rPr lang="en-ZA" sz="1600" dirty="0" smtClean="0"/>
              <a:t>Area under cane likely to reduce by </a:t>
            </a:r>
            <a:br>
              <a:rPr lang="en-ZA" sz="1600" dirty="0" smtClean="0"/>
            </a:br>
            <a:r>
              <a:rPr lang="en-ZA" sz="1600" dirty="0" smtClean="0"/>
              <a:t>40 000 ha </a:t>
            </a:r>
          </a:p>
          <a:p>
            <a:pPr lvl="1">
              <a:lnSpc>
                <a:spcPct val="110000"/>
              </a:lnSpc>
            </a:pPr>
            <a:r>
              <a:rPr lang="en-ZA" sz="1600" dirty="0" smtClean="0"/>
              <a:t>More than 5 000 black small-scale farmers likely to exit the industry</a:t>
            </a:r>
          </a:p>
          <a:p>
            <a:pPr lvl="1">
              <a:lnSpc>
                <a:spcPct val="110000"/>
              </a:lnSpc>
            </a:pPr>
            <a:r>
              <a:rPr lang="en-ZA" sz="1600" dirty="0" smtClean="0"/>
              <a:t>Sugar production likely to decrease by 240 000 tons</a:t>
            </a:r>
          </a:p>
          <a:p>
            <a:pPr lvl="1">
              <a:lnSpc>
                <a:spcPct val="110000"/>
              </a:lnSpc>
            </a:pPr>
            <a:r>
              <a:rPr lang="en-ZA" sz="1600" dirty="0" smtClean="0"/>
              <a:t>Very likely closure of 1 or 2 sugar mills – reduction in exposure to export market</a:t>
            </a:r>
          </a:p>
          <a:p>
            <a:pPr lvl="1">
              <a:lnSpc>
                <a:spcPct val="110000"/>
              </a:lnSpc>
            </a:pPr>
            <a:r>
              <a:rPr lang="en-ZA" sz="1600" dirty="0" smtClean="0"/>
              <a:t>Job losses could be 9 500 direct and </a:t>
            </a:r>
            <a:br>
              <a:rPr lang="en-ZA" sz="1600" dirty="0" smtClean="0"/>
            </a:br>
            <a:r>
              <a:rPr lang="en-ZA" sz="1600" dirty="0" smtClean="0"/>
              <a:t>39 000 indirect jobs</a:t>
            </a:r>
            <a:endParaRPr lang="en-ZA" sz="1600" dirty="0"/>
          </a:p>
        </p:txBody>
      </p:sp>
    </p:spTree>
    <p:extLst>
      <p:ext uri="{BB962C8B-B14F-4D97-AF65-F5344CB8AC3E}">
        <p14:creationId xmlns:p14="http://schemas.microsoft.com/office/powerpoint/2010/main" xmlns="" val="4744567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30587" y="198155"/>
            <a:ext cx="8746435" cy="922985"/>
          </a:xfrm>
        </p:spPr>
        <p:txBody>
          <a:bodyPr>
            <a:normAutofit fontScale="90000"/>
          </a:bodyPr>
          <a:lstStyle/>
          <a:p>
            <a:pPr algn="ctr"/>
            <a:r>
              <a:rPr lang="en-ZA" sz="3600" b="1" dirty="0" smtClean="0"/>
              <a:t>Independent analysis by </a:t>
            </a:r>
            <a:br>
              <a:rPr lang="en-ZA" sz="3600" b="1" dirty="0" smtClean="0"/>
            </a:br>
            <a:r>
              <a:rPr lang="en-ZA" sz="3600" b="1" dirty="0" smtClean="0"/>
              <a:t>the Bureau for Food and Agricultural Policy  (BFAP)</a:t>
            </a:r>
            <a:endParaRPr lang="en-ZA" sz="3600" b="1" dirty="0"/>
          </a:p>
        </p:txBody>
      </p:sp>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999651" y="5821325"/>
            <a:ext cx="857270" cy="857270"/>
          </a:xfrm>
          <a:prstGeom prst="rect">
            <a:avLst/>
          </a:prstGeom>
        </p:spPr>
      </p:pic>
      <p:pic>
        <p:nvPicPr>
          <p:cNvPr id="8" name="Content Placeholder 7"/>
          <p:cNvPicPr>
            <a:picLocks noGrp="1"/>
          </p:cNvPicPr>
          <p:nvPr>
            <p:ph sz="half" idx="1"/>
          </p:nvPr>
        </p:nvPicPr>
        <p:blipFill>
          <a:blip r:embed="rId5" cstate="print"/>
          <a:stretch>
            <a:fillRect/>
          </a:stretch>
        </p:blipFill>
        <p:spPr>
          <a:xfrm>
            <a:off x="222422" y="1211903"/>
            <a:ext cx="4292428" cy="4448434"/>
          </a:xfrm>
          <a:prstGeom prst="rect">
            <a:avLst/>
          </a:prstGeom>
        </p:spPr>
      </p:pic>
      <p:pic>
        <p:nvPicPr>
          <p:cNvPr id="9" name="Content Placeholder 8"/>
          <p:cNvPicPr>
            <a:picLocks noGrp="1"/>
          </p:cNvPicPr>
          <p:nvPr>
            <p:ph sz="half" idx="2"/>
          </p:nvPr>
        </p:nvPicPr>
        <p:blipFill>
          <a:blip r:embed="rId6" cstate="print"/>
          <a:stretch>
            <a:fillRect/>
          </a:stretch>
        </p:blipFill>
        <p:spPr>
          <a:xfrm>
            <a:off x="4629150" y="1219854"/>
            <a:ext cx="4325380" cy="4448433"/>
          </a:xfrm>
          <a:prstGeom prst="rect">
            <a:avLst/>
          </a:prstGeom>
        </p:spPr>
      </p:pic>
    </p:spTree>
    <p:extLst>
      <p:ext uri="{BB962C8B-B14F-4D97-AF65-F5344CB8AC3E}">
        <p14:creationId xmlns:p14="http://schemas.microsoft.com/office/powerpoint/2010/main" xmlns="" val="35329468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8650" y="206107"/>
            <a:ext cx="7886700" cy="891180"/>
          </a:xfrm>
        </p:spPr>
        <p:txBody>
          <a:bodyPr>
            <a:normAutofit/>
          </a:bodyPr>
          <a:lstStyle/>
          <a:p>
            <a:r>
              <a:rPr lang="en-ZA" sz="3600" b="1" dirty="0" smtClean="0"/>
              <a:t>SA Sugar </a:t>
            </a:r>
            <a:r>
              <a:rPr lang="en-ZA" sz="3600" b="1" dirty="0"/>
              <a:t>I</a:t>
            </a:r>
            <a:r>
              <a:rPr lang="en-ZA" sz="3600" b="1" dirty="0" smtClean="0"/>
              <a:t>ndustry is globally competitive	 </a:t>
            </a:r>
            <a:endParaRPr lang="en-ZA" sz="3600" b="1" dirty="0"/>
          </a:p>
        </p:txBody>
      </p:sp>
      <p:sp>
        <p:nvSpPr>
          <p:cNvPr id="5" name="Content Placeholder 4"/>
          <p:cNvSpPr>
            <a:spLocks noGrp="1"/>
          </p:cNvSpPr>
          <p:nvPr>
            <p:ph idx="1"/>
          </p:nvPr>
        </p:nvSpPr>
        <p:spPr>
          <a:xfrm>
            <a:off x="628650" y="1595046"/>
            <a:ext cx="7886700" cy="2794074"/>
          </a:xfrm>
        </p:spPr>
        <p:txBody>
          <a:bodyPr>
            <a:normAutofit/>
          </a:bodyPr>
          <a:lstStyle/>
          <a:p>
            <a:r>
              <a:rPr lang="en-ZA" sz="2000" dirty="0" smtClean="0"/>
              <a:t>Industry appreciates the difficult balancing act ITAC has to undertake</a:t>
            </a:r>
          </a:p>
          <a:p>
            <a:pPr lvl="1"/>
            <a:r>
              <a:rPr lang="en-ZA" sz="1800" dirty="0" smtClean="0"/>
              <a:t>Protecting the sugar industry</a:t>
            </a:r>
          </a:p>
          <a:p>
            <a:pPr lvl="1"/>
            <a:r>
              <a:rPr lang="en-ZA" sz="1800" dirty="0" smtClean="0"/>
              <a:t>Protecting the downstream users and consumer</a:t>
            </a:r>
          </a:p>
          <a:p>
            <a:r>
              <a:rPr lang="en-ZA" sz="2000" dirty="0" smtClean="0"/>
              <a:t>South African sugar industry remains globally competitive</a:t>
            </a:r>
          </a:p>
          <a:p>
            <a:pPr lvl="1"/>
            <a:r>
              <a:rPr lang="en-ZA" sz="1800" dirty="0" smtClean="0"/>
              <a:t>Under normal weather conditions - ranks in the top 15 of the lowest cost producers out of 135 sugar industries world wide</a:t>
            </a:r>
          </a:p>
          <a:p>
            <a:r>
              <a:rPr lang="en-ZA" sz="2000" dirty="0" smtClean="0"/>
              <a:t>Industry is a significant socio-economic contributor to our economy</a:t>
            </a:r>
          </a:p>
        </p:txBody>
      </p:sp>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999651" y="5821325"/>
            <a:ext cx="857270" cy="857270"/>
          </a:xfrm>
          <a:prstGeom prst="rect">
            <a:avLst/>
          </a:prstGeom>
        </p:spPr>
      </p:pic>
    </p:spTree>
    <p:extLst>
      <p:ext uri="{BB962C8B-B14F-4D97-AF65-F5344CB8AC3E}">
        <p14:creationId xmlns:p14="http://schemas.microsoft.com/office/powerpoint/2010/main" xmlns="" val="18192801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F4B7A81C006F145B7F36CE612F57721" ma:contentTypeVersion="0" ma:contentTypeDescription="Create a new document." ma:contentTypeScope="" ma:versionID="bca1618943996f504a1dcb536cdedf0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F34EF7-0B1B-4142-B142-5FDDDA7F9D57}">
  <ds:schemaRefs>
    <ds:schemaRef ds:uri="http://schemas.microsoft.com/sharepoint/v3/contenttype/forms"/>
  </ds:schemaRefs>
</ds:datastoreItem>
</file>

<file path=customXml/itemProps2.xml><?xml version="1.0" encoding="utf-8"?>
<ds:datastoreItem xmlns:ds="http://schemas.openxmlformats.org/officeDocument/2006/customXml" ds:itemID="{7361F99B-FCC5-4EEB-9CE3-D3EBE0EE9F3B}">
  <ds:schemaRefs>
    <ds:schemaRef ds:uri="http://purl.org/dc/terms/"/>
    <ds:schemaRef ds:uri="http://schemas.openxmlformats.org/package/2006/metadata/core-properties"/>
    <ds:schemaRef ds:uri="http://purl.org/dc/dcmitype/"/>
    <ds:schemaRef ds:uri="http://www.w3.org/XML/1998/namespace"/>
    <ds:schemaRef ds:uri="http://schemas.microsoft.com/office/2006/documentManagement/types"/>
    <ds:schemaRef ds:uri="http://purl.org/dc/elements/1.1/"/>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EB29E61D-3FED-44EC-BD70-E34EDAD177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10549</TotalTime>
  <Words>1049</Words>
  <Application>Microsoft Office PowerPoint</Application>
  <PresentationFormat>On-screen Show (4:3)</PresentationFormat>
  <Paragraphs>106</Paragraphs>
  <Slides>10</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2" baseType="lpstr">
      <vt:lpstr>Office Theme</vt:lpstr>
      <vt:lpstr>Worksheet</vt:lpstr>
      <vt:lpstr>SASA POSITION  ON THE NEW SUGAR TARIFF   Presentation to the PPC on Trade and Industry   10 October 2018  </vt:lpstr>
      <vt:lpstr>SOUTH AFRICAN SUGAR INDUSTRY</vt:lpstr>
      <vt:lpstr>The need for protection</vt:lpstr>
      <vt:lpstr>Level of protection requested  Dollar Based Reference Price (DBRP) mechanism  </vt:lpstr>
      <vt:lpstr>The DBRP and the import duty calculation</vt:lpstr>
      <vt:lpstr>Industry position on the outcome of the sugar tariff review by ITAC</vt:lpstr>
      <vt:lpstr>Impact of ITAC’s revised import duty for sugar</vt:lpstr>
      <vt:lpstr>Independent analysis by  the Bureau for Food and Agricultural Policy  (BFAP)</vt:lpstr>
      <vt:lpstr>SA Sugar Industry is globally competitive  </vt:lpstr>
      <vt:lpstr>Concluding remarks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Binedell</dc:creator>
  <cp:lastModifiedBy>PUMZA</cp:lastModifiedBy>
  <cp:revision>234</cp:revision>
  <cp:lastPrinted>2016-11-07T16:47:59Z</cp:lastPrinted>
  <dcterms:created xsi:type="dcterms:W3CDTF">2015-09-07T09:45:08Z</dcterms:created>
  <dcterms:modified xsi:type="dcterms:W3CDTF">2018-10-12T08:37:17Z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0x0101008F4B7A81C006F145B7F36CE612F57721</vt:lpwstr>
  </property>
</Properties>
</file>