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8" r:id="rId3"/>
    <p:sldId id="303" r:id="rId4"/>
    <p:sldId id="361" r:id="rId5"/>
    <p:sldId id="302" r:id="rId6"/>
    <p:sldId id="316" r:id="rId7"/>
    <p:sldId id="304" r:id="rId8"/>
    <p:sldId id="276" r:id="rId9"/>
    <p:sldId id="262" r:id="rId10"/>
    <p:sldId id="411" r:id="rId11"/>
    <p:sldId id="271" r:id="rId12"/>
    <p:sldId id="412" r:id="rId13"/>
    <p:sldId id="413" r:id="rId14"/>
    <p:sldId id="270" r:id="rId15"/>
    <p:sldId id="414" r:id="rId16"/>
    <p:sldId id="269" r:id="rId17"/>
    <p:sldId id="268" r:id="rId18"/>
    <p:sldId id="284" r:id="rId19"/>
    <p:sldId id="357" r:id="rId20"/>
    <p:sldId id="260" r:id="rId21"/>
    <p:sldId id="261" r:id="rId22"/>
    <p:sldId id="362" r:id="rId23"/>
    <p:sldId id="364" r:id="rId24"/>
    <p:sldId id="363" r:id="rId25"/>
    <p:sldId id="365" r:id="rId26"/>
    <p:sldId id="366" r:id="rId27"/>
    <p:sldId id="367" r:id="rId28"/>
    <p:sldId id="368" r:id="rId29"/>
    <p:sldId id="259" r:id="rId30"/>
    <p:sldId id="369" r:id="rId31"/>
    <p:sldId id="264" r:id="rId32"/>
    <p:sldId id="370" r:id="rId33"/>
    <p:sldId id="371" r:id="rId34"/>
    <p:sldId id="372" r:id="rId35"/>
    <p:sldId id="336" r:id="rId36"/>
    <p:sldId id="257" r:id="rId37"/>
    <p:sldId id="339" r:id="rId38"/>
    <p:sldId id="286" r:id="rId39"/>
    <p:sldId id="306" r:id="rId40"/>
    <p:sldId id="305" r:id="rId41"/>
    <p:sldId id="307" r:id="rId42"/>
    <p:sldId id="374" r:id="rId43"/>
    <p:sldId id="375" r:id="rId44"/>
    <p:sldId id="377" r:id="rId45"/>
    <p:sldId id="376" r:id="rId46"/>
    <p:sldId id="297" r:id="rId47"/>
    <p:sldId id="265" r:id="rId48"/>
    <p:sldId id="321" r:id="rId49"/>
    <p:sldId id="294" r:id="rId50"/>
    <p:sldId id="299" r:id="rId51"/>
    <p:sldId id="410" r:id="rId52"/>
    <p:sldId id="378" r:id="rId53"/>
    <p:sldId id="266" r:id="rId54"/>
    <p:sldId id="319" r:id="rId55"/>
    <p:sldId id="320" r:id="rId56"/>
    <p:sldId id="415" r:id="rId57"/>
    <p:sldId id="416" r:id="rId58"/>
    <p:sldId id="417" r:id="rId59"/>
    <p:sldId id="418" r:id="rId60"/>
    <p:sldId id="419" r:id="rId61"/>
    <p:sldId id="33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116" d="100"/>
          <a:sy n="116" d="100"/>
        </p:scale>
        <p:origin x="-36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3.xml.rels><?xml version="1.0" encoding="UTF-8" standalone="yes"?>
<Relationships xmlns="http://schemas.openxmlformats.org/package/2006/relationships"><Relationship Id="rId3" Type="http://schemas.openxmlformats.org/officeDocument/2006/relationships/hyperlink" Target="http://www.acts.co.za/national-qualifications-framework-act-2008/this_act.php" TargetMode="External"/><Relationship Id="rId7" Type="http://schemas.openxmlformats.org/officeDocument/2006/relationships/hyperlink" Target="http://www.acts.co.za/national-qualifications-framework-act-2008/nqf.php" TargetMode="External"/><Relationship Id="rId2" Type="http://schemas.openxmlformats.org/officeDocument/2006/relationships/hyperlink" Target="http://www.acts.co.za/national-qualifications-framework-act-2008/professional_body.php" TargetMode="External"/><Relationship Id="rId1" Type="http://schemas.openxmlformats.org/officeDocument/2006/relationships/hyperlink" Target="http://www.acts.co.za/national-qualifications-framework-act-2008/saqa.php" TargetMode="External"/><Relationship Id="rId6" Type="http://schemas.openxmlformats.org/officeDocument/2006/relationships/hyperlink" Target="http://www.acts.co.za/national-qualifications-framework-act-2008/professional_designation.php" TargetMode="External"/><Relationship Id="rId5" Type="http://schemas.openxmlformats.org/officeDocument/2006/relationships/hyperlink" Target="http://www.acts.co.za/national-qualifications-framework-act-2008/13_functions_of_saqa.php" TargetMode="External"/><Relationship Id="rId4" Type="http://schemas.openxmlformats.org/officeDocument/2006/relationships/hyperlink" Target="http://www.acts.co.za/national-qualifications-framework-act-2008/29_recognition_by_saqa.php"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www.acts.co.za/national-qualifications-framework-act-2008/this_act.php" TargetMode="External"/><Relationship Id="rId7" Type="http://schemas.openxmlformats.org/officeDocument/2006/relationships/hyperlink" Target="http://www.acts.co.za/national-qualifications-framework-act-2008/nqf.php" TargetMode="External"/><Relationship Id="rId2" Type="http://schemas.openxmlformats.org/officeDocument/2006/relationships/hyperlink" Target="http://www.acts.co.za/national-qualifications-framework-act-2008/professional_body.php" TargetMode="External"/><Relationship Id="rId1" Type="http://schemas.openxmlformats.org/officeDocument/2006/relationships/hyperlink" Target="http://www.acts.co.za/national-qualifications-framework-act-2008/saqa.php" TargetMode="External"/><Relationship Id="rId6" Type="http://schemas.openxmlformats.org/officeDocument/2006/relationships/hyperlink" Target="http://www.acts.co.za/national-qualifications-framework-act-2008/professional_designation.php" TargetMode="External"/><Relationship Id="rId5" Type="http://schemas.openxmlformats.org/officeDocument/2006/relationships/hyperlink" Target="http://www.acts.co.za/national-qualifications-framework-act-2008/13_functions_of_saqa.php" TargetMode="External"/><Relationship Id="rId4" Type="http://schemas.openxmlformats.org/officeDocument/2006/relationships/hyperlink" Target="http://www.acts.co.za/national-qualifications-framework-act-2008/29_recognition_by_saqa.php"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6048F-8741-4723-B228-B541E20EE023}" type="doc">
      <dgm:prSet loTypeId="urn:diagrams.loki3.com/VaryingWidthList" loCatId="list" qsTypeId="urn:microsoft.com/office/officeart/2005/8/quickstyle/simple3" qsCatId="simple" csTypeId="urn:microsoft.com/office/officeart/2005/8/colors/colorful3" csCatId="colorful" phldr="1"/>
      <dgm:spPr/>
      <dgm:t>
        <a:bodyPr/>
        <a:lstStyle/>
        <a:p>
          <a:endParaRPr lang="en-ZA"/>
        </a:p>
      </dgm:t>
    </dgm:pt>
    <dgm:pt modelId="{54B1C69F-7EDE-43E4-AA3D-610B27347F5A}">
      <dgm:prSet phldrT="[Text]" custT="1"/>
      <dgm:spPr/>
      <dgm:t>
        <a:bodyPr/>
        <a:lstStyle/>
        <a:p>
          <a:r>
            <a:rPr lang="en-ZA" sz="2800" b="1" dirty="0">
              <a:latin typeface="Calibri" panose="020F0502020204030204" pitchFamily="34" charset="0"/>
              <a:cs typeface="Calibri" panose="020F0502020204030204" pitchFamily="34" charset="0"/>
            </a:rPr>
            <a:t>PROFESSIONAL STANDARDS AND QUALITY CPD PROVISIONING</a:t>
          </a:r>
        </a:p>
      </dgm:t>
    </dgm:pt>
    <dgm:pt modelId="{73CDD325-CAF2-4F90-B802-C762F1111C48}" type="parTrans" cxnId="{08E20F06-272C-4924-9C91-DC9045907784}">
      <dgm:prSet/>
      <dgm:spPr/>
      <dgm:t>
        <a:bodyPr/>
        <a:lstStyle/>
        <a:p>
          <a:endParaRPr lang="en-ZA"/>
        </a:p>
      </dgm:t>
    </dgm:pt>
    <dgm:pt modelId="{32B1D269-9B11-4DD6-957A-DF677F8C367C}" type="sibTrans" cxnId="{08E20F06-272C-4924-9C91-DC9045907784}">
      <dgm:prSet/>
      <dgm:spPr/>
      <dgm:t>
        <a:bodyPr/>
        <a:lstStyle/>
        <a:p>
          <a:endParaRPr lang="en-ZA"/>
        </a:p>
      </dgm:t>
    </dgm:pt>
    <dgm:pt modelId="{1D81F2BF-DFC7-4275-A2BE-F683C6B37A51}">
      <dgm:prSet phldrT="[Text]" custT="1"/>
      <dgm:spPr/>
      <dgm:t>
        <a:bodyPr/>
        <a:lstStyle/>
        <a:p>
          <a:r>
            <a:rPr lang="en-ZA" sz="1800" dirty="0"/>
            <a:t>“</a:t>
          </a:r>
          <a:r>
            <a:rPr lang="en-ZA" sz="2000" b="0" i="0" dirty="0">
              <a:latin typeface="Calibri" panose="020F0502020204030204" pitchFamily="34" charset="0"/>
              <a:cs typeface="Calibri" panose="020F0502020204030204" pitchFamily="34" charset="0"/>
            </a:rPr>
            <a:t>Attention should be given to the</a:t>
          </a:r>
          <a:r>
            <a:rPr lang="en-ZA" sz="2000" b="1" i="0" dirty="0">
              <a:latin typeface="Calibri" panose="020F0502020204030204" pitchFamily="34" charset="0"/>
              <a:cs typeface="Calibri" panose="020F0502020204030204" pitchFamily="34" charset="0"/>
            </a:rPr>
            <a:t> Continuing Professional Development of teachers and promotion of Professional Standards</a:t>
          </a:r>
          <a:r>
            <a:rPr lang="en-ZA" sz="2000" b="0" i="0" dirty="0">
              <a:latin typeface="Calibri" panose="020F0502020204030204" pitchFamily="34" charset="0"/>
              <a:cs typeface="Calibri" panose="020F0502020204030204" pitchFamily="34" charset="0"/>
            </a:rPr>
            <a:t>. Bodies such as the South African Council for Educators and specialist subject associations need to play a greater role in this”.</a:t>
          </a:r>
        </a:p>
      </dgm:t>
    </dgm:pt>
    <dgm:pt modelId="{164672B8-50C4-4586-9EEA-E370B7FF011D}" type="parTrans" cxnId="{B130976C-4C12-4D9E-BA52-D65426EF9318}">
      <dgm:prSet/>
      <dgm:spPr/>
      <dgm:t>
        <a:bodyPr/>
        <a:lstStyle/>
        <a:p>
          <a:endParaRPr lang="en-ZA"/>
        </a:p>
      </dgm:t>
    </dgm:pt>
    <dgm:pt modelId="{58957109-D7E1-409E-B2AF-A2B225226DF6}" type="sibTrans" cxnId="{B130976C-4C12-4D9E-BA52-D65426EF9318}">
      <dgm:prSet/>
      <dgm:spPr/>
      <dgm:t>
        <a:bodyPr/>
        <a:lstStyle/>
        <a:p>
          <a:endParaRPr lang="en-ZA"/>
        </a:p>
      </dgm:t>
    </dgm:pt>
    <dgm:pt modelId="{ECD4E07D-7CE0-4FA7-BB73-745957B8874B}">
      <dgm:prSet phldrT="[Text]" custT="1"/>
      <dgm:spPr/>
      <dgm:t>
        <a:bodyPr/>
        <a:lstStyle/>
        <a:p>
          <a:r>
            <a:rPr lang="en-ZA" sz="2800" b="1" dirty="0">
              <a:latin typeface="Calibri" panose="020F0502020204030204" pitchFamily="34" charset="0"/>
              <a:cs typeface="Calibri" panose="020F0502020204030204" pitchFamily="34" charset="0"/>
            </a:rPr>
            <a:t>PROFESSIONAL CERTIFICATION / RE-CERTIFICATION</a:t>
          </a:r>
        </a:p>
      </dgm:t>
    </dgm:pt>
    <dgm:pt modelId="{7266F618-39F8-4AFD-9924-0454EC2C0AD5}" type="parTrans" cxnId="{D0B401B4-55DB-476B-A7E1-498FD4B15C8E}">
      <dgm:prSet/>
      <dgm:spPr/>
      <dgm:t>
        <a:bodyPr/>
        <a:lstStyle/>
        <a:p>
          <a:endParaRPr lang="en-ZA"/>
        </a:p>
      </dgm:t>
    </dgm:pt>
    <dgm:pt modelId="{58A832B7-8F13-40EC-8F4D-1725579F2E3F}" type="sibTrans" cxnId="{D0B401B4-55DB-476B-A7E1-498FD4B15C8E}">
      <dgm:prSet/>
      <dgm:spPr/>
      <dgm:t>
        <a:bodyPr/>
        <a:lstStyle/>
        <a:p>
          <a:endParaRPr lang="en-ZA"/>
        </a:p>
      </dgm:t>
    </dgm:pt>
    <dgm:pt modelId="{69F963C8-848E-4A64-A02A-B7FAF9B6C0BC}">
      <dgm:prSet phldrT="[Text]" custT="1"/>
      <dgm:spPr/>
      <dgm:t>
        <a:bodyPr/>
        <a:lstStyle/>
        <a:p>
          <a:r>
            <a:rPr lang="en-ZA" sz="2000" dirty="0"/>
            <a:t>“</a:t>
          </a:r>
          <a:r>
            <a:rPr lang="en-ZA" sz="2000" b="1" dirty="0">
              <a:latin typeface="Calibri" panose="020F0502020204030204" pitchFamily="34" charset="0"/>
              <a:cs typeface="Calibri" panose="020F0502020204030204" pitchFamily="34" charset="0"/>
            </a:rPr>
            <a:t>Investigate introducing professional certification</a:t>
          </a:r>
          <a:r>
            <a:rPr lang="en-ZA" sz="2000" dirty="0">
              <a:latin typeface="Calibri" panose="020F0502020204030204" pitchFamily="34" charset="0"/>
              <a:cs typeface="Calibri" panose="020F0502020204030204" pitchFamily="34" charset="0"/>
            </a:rPr>
            <a:t>. Newly qualified teachers would need to demonstrate certain competencies before they are employed in schools, and after that they would be offered preliminary or probationary certification, to be finalised based on demonstrated competence”.</a:t>
          </a:r>
        </a:p>
      </dgm:t>
    </dgm:pt>
    <dgm:pt modelId="{09C3E39E-9B5B-45D3-AF65-BAAEAA09101F}" type="parTrans" cxnId="{11B9D5CC-236C-4E92-9637-14F7C58D1AF9}">
      <dgm:prSet/>
      <dgm:spPr/>
      <dgm:t>
        <a:bodyPr/>
        <a:lstStyle/>
        <a:p>
          <a:endParaRPr lang="en-ZA"/>
        </a:p>
      </dgm:t>
    </dgm:pt>
    <dgm:pt modelId="{CC10CD3F-085F-4FF5-8B95-BC7500856F7D}" type="sibTrans" cxnId="{11B9D5CC-236C-4E92-9637-14F7C58D1AF9}">
      <dgm:prSet/>
      <dgm:spPr/>
      <dgm:t>
        <a:bodyPr/>
        <a:lstStyle/>
        <a:p>
          <a:endParaRPr lang="en-ZA"/>
        </a:p>
      </dgm:t>
    </dgm:pt>
    <dgm:pt modelId="{00CDACE5-C24C-4AF8-8A34-BB97E4D7E0FB}">
      <dgm:prSet phldrT="[Text]" custT="1"/>
      <dgm:spPr/>
      <dgm:t>
        <a:bodyPr/>
        <a:lstStyle/>
        <a:p>
          <a:r>
            <a:rPr lang="en-ZA" sz="2000" dirty="0">
              <a:latin typeface="Calibri" panose="020F0502020204030204" pitchFamily="34" charset="0"/>
              <a:cs typeface="Calibri" panose="020F0502020204030204" pitchFamily="34" charset="0"/>
            </a:rPr>
            <a:t>“</a:t>
          </a:r>
          <a:r>
            <a:rPr lang="en-ZA" sz="2000" b="1" dirty="0">
              <a:latin typeface="Calibri" panose="020F0502020204030204" pitchFamily="34" charset="0"/>
              <a:cs typeface="Calibri" panose="020F0502020204030204" pitchFamily="34" charset="0"/>
            </a:rPr>
            <a:t>The professional certification of all teachers would need to be renewed periodically (for example, every five years), serving as an incentive for teachers to undertake Continuous Professional Development</a:t>
          </a:r>
          <a:r>
            <a:rPr lang="en-ZA" sz="1800" dirty="0">
              <a:latin typeface="Calibri" panose="020F0502020204030204" pitchFamily="34" charset="0"/>
              <a:cs typeface="Calibri" panose="020F0502020204030204" pitchFamily="34" charset="0"/>
            </a:rPr>
            <a:t>”.</a:t>
          </a:r>
        </a:p>
      </dgm:t>
    </dgm:pt>
    <dgm:pt modelId="{C50EE861-F05C-4029-A100-F2D1D405EB54}" type="parTrans" cxnId="{0B1D26A9-FA14-44CF-ABEF-B103E3EABECC}">
      <dgm:prSet/>
      <dgm:spPr/>
      <dgm:t>
        <a:bodyPr/>
        <a:lstStyle/>
        <a:p>
          <a:endParaRPr lang="en-ZA"/>
        </a:p>
      </dgm:t>
    </dgm:pt>
    <dgm:pt modelId="{ADCB6BA5-BF33-43A1-8BDD-22219C70DF44}" type="sibTrans" cxnId="{0B1D26A9-FA14-44CF-ABEF-B103E3EABECC}">
      <dgm:prSet/>
      <dgm:spPr/>
      <dgm:t>
        <a:bodyPr/>
        <a:lstStyle/>
        <a:p>
          <a:endParaRPr lang="en-ZA"/>
        </a:p>
      </dgm:t>
    </dgm:pt>
    <dgm:pt modelId="{B768131E-24F1-4752-B0C1-47D1A4748669}">
      <dgm:prSet phldrT="[Text]"/>
      <dgm:spPr/>
      <dgm:t>
        <a:bodyPr/>
        <a:lstStyle/>
        <a:p>
          <a:endParaRPr lang="en-ZA" sz="1700" dirty="0"/>
        </a:p>
      </dgm:t>
    </dgm:pt>
    <dgm:pt modelId="{825E0D67-2C20-481A-875E-D0DE0EBD3611}" type="parTrans" cxnId="{1C5C9173-22AE-4FB8-8FD0-05A6BE09ACB3}">
      <dgm:prSet/>
      <dgm:spPr/>
      <dgm:t>
        <a:bodyPr/>
        <a:lstStyle/>
        <a:p>
          <a:endParaRPr lang="en-ZA"/>
        </a:p>
      </dgm:t>
    </dgm:pt>
    <dgm:pt modelId="{F1C81154-B996-46DE-A60A-D3EEF8F8FE74}" type="sibTrans" cxnId="{1C5C9173-22AE-4FB8-8FD0-05A6BE09ACB3}">
      <dgm:prSet/>
      <dgm:spPr/>
      <dgm:t>
        <a:bodyPr/>
        <a:lstStyle/>
        <a:p>
          <a:endParaRPr lang="en-ZA"/>
        </a:p>
      </dgm:t>
    </dgm:pt>
    <dgm:pt modelId="{3BB1F423-307E-4BA4-8ACE-2A6E6FE1D423}">
      <dgm:prSet phldrT="[Text]" custT="1"/>
      <dgm:spPr/>
      <dgm:t>
        <a:bodyPr/>
        <a:lstStyle/>
        <a:p>
          <a:r>
            <a:rPr lang="en-ZA" sz="2000" b="1" i="0" dirty="0">
              <a:latin typeface="Calibri" panose="020F0502020204030204" pitchFamily="34" charset="0"/>
              <a:cs typeface="Calibri" panose="020F0502020204030204" pitchFamily="34" charset="0"/>
            </a:rPr>
            <a:t>Quality Assurance of PD Programmes and Providers</a:t>
          </a:r>
          <a:r>
            <a:rPr lang="en-ZA" sz="2000" b="0" i="0" dirty="0">
              <a:latin typeface="Calibri" panose="020F0502020204030204" pitchFamily="34" charset="0"/>
              <a:cs typeface="Calibri" panose="020F0502020204030204" pitchFamily="34" charset="0"/>
            </a:rPr>
            <a:t>, and ensuring that teachers earn PD Points from these programmes</a:t>
          </a:r>
        </a:p>
      </dgm:t>
    </dgm:pt>
    <dgm:pt modelId="{8EBC3CA4-25BD-433A-BEB7-244DCC7871CB}" type="parTrans" cxnId="{EEE9A86F-961F-4D5A-B330-78B8E51172DA}">
      <dgm:prSet/>
      <dgm:spPr/>
      <dgm:t>
        <a:bodyPr/>
        <a:lstStyle/>
        <a:p>
          <a:endParaRPr lang="en-ZA"/>
        </a:p>
      </dgm:t>
    </dgm:pt>
    <dgm:pt modelId="{471F11E0-34D9-4E08-8A87-D0E0CB6CB171}" type="sibTrans" cxnId="{EEE9A86F-961F-4D5A-B330-78B8E51172DA}">
      <dgm:prSet/>
      <dgm:spPr/>
      <dgm:t>
        <a:bodyPr/>
        <a:lstStyle/>
        <a:p>
          <a:endParaRPr lang="en-ZA"/>
        </a:p>
      </dgm:t>
    </dgm:pt>
    <dgm:pt modelId="{33A237A8-BD73-46FD-AC89-06A7CF52E3F4}">
      <dgm:prSet/>
      <dgm:spPr/>
      <dgm:t>
        <a:bodyPr/>
        <a:lstStyle/>
        <a:p>
          <a:endParaRPr lang="en-ZA" sz="1700" dirty="0"/>
        </a:p>
      </dgm:t>
    </dgm:pt>
    <dgm:pt modelId="{CA3BF3EB-9D1B-4E1B-AB20-BED043539E67}" type="parTrans" cxnId="{DF03658D-E5AB-4F01-BC0B-7E9A10031D50}">
      <dgm:prSet/>
      <dgm:spPr/>
      <dgm:t>
        <a:bodyPr/>
        <a:lstStyle/>
        <a:p>
          <a:endParaRPr lang="en-ZA"/>
        </a:p>
      </dgm:t>
    </dgm:pt>
    <dgm:pt modelId="{529FE3A5-EBDC-461D-A7D1-CE0B08894B91}" type="sibTrans" cxnId="{DF03658D-E5AB-4F01-BC0B-7E9A10031D50}">
      <dgm:prSet/>
      <dgm:spPr/>
      <dgm:t>
        <a:bodyPr/>
        <a:lstStyle/>
        <a:p>
          <a:endParaRPr lang="en-ZA"/>
        </a:p>
      </dgm:t>
    </dgm:pt>
    <dgm:pt modelId="{16226C0C-D120-46A4-BA49-C7BA770390C9}">
      <dgm:prSet phldrT="[Text]" custT="1"/>
      <dgm:spPr/>
      <dgm:t>
        <a:bodyPr/>
        <a:lstStyle/>
        <a:p>
          <a:r>
            <a:rPr lang="en-US" sz="2000" b="1" dirty="0">
              <a:latin typeface="Calibri" panose="020F0502020204030204" pitchFamily="34" charset="0"/>
              <a:cs typeface="Calibri" panose="020F0502020204030204" pitchFamily="34" charset="0"/>
            </a:rPr>
            <a:t>Monitoring and Evaluation</a:t>
          </a:r>
          <a:r>
            <a:rPr lang="en-US" sz="2000" dirty="0">
              <a:latin typeface="Calibri" panose="020F0502020204030204" pitchFamily="34" charset="0"/>
              <a:cs typeface="Calibri" panose="020F0502020204030204" pitchFamily="34" charset="0"/>
            </a:rPr>
            <a:t>: Quality and Relevance of PD provisioning, uptake by educators, and “impact / effect” in the system</a:t>
          </a:r>
          <a:endParaRPr lang="en-ZA" sz="2000" b="0" i="0" dirty="0">
            <a:latin typeface="Calibri" panose="020F0502020204030204" pitchFamily="34" charset="0"/>
            <a:cs typeface="Calibri" panose="020F0502020204030204" pitchFamily="34" charset="0"/>
          </a:endParaRPr>
        </a:p>
      </dgm:t>
    </dgm:pt>
    <dgm:pt modelId="{12F563F0-C4DA-46A8-859C-56E05E268C97}" type="parTrans" cxnId="{F25698C5-CA07-4B18-91B2-D5771E916D7C}">
      <dgm:prSet/>
      <dgm:spPr/>
      <dgm:t>
        <a:bodyPr/>
        <a:lstStyle/>
        <a:p>
          <a:endParaRPr lang="en-ZA"/>
        </a:p>
      </dgm:t>
    </dgm:pt>
    <dgm:pt modelId="{31F8BC86-628D-40B7-81F5-E6B6A9B77532}" type="sibTrans" cxnId="{F25698C5-CA07-4B18-91B2-D5771E916D7C}">
      <dgm:prSet/>
      <dgm:spPr/>
      <dgm:t>
        <a:bodyPr/>
        <a:lstStyle/>
        <a:p>
          <a:endParaRPr lang="en-ZA"/>
        </a:p>
      </dgm:t>
    </dgm:pt>
    <dgm:pt modelId="{8D0BE65C-BD71-4EB8-BE14-B47488CF26AB}" type="pres">
      <dgm:prSet presAssocID="{C1B6048F-8741-4723-B228-B541E20EE023}" presName="Name0" presStyleCnt="0">
        <dgm:presLayoutVars>
          <dgm:resizeHandles/>
        </dgm:presLayoutVars>
      </dgm:prSet>
      <dgm:spPr/>
      <dgm:t>
        <a:bodyPr/>
        <a:lstStyle/>
        <a:p>
          <a:endParaRPr lang="en-ZA"/>
        </a:p>
      </dgm:t>
    </dgm:pt>
    <dgm:pt modelId="{7EFA2591-C1F8-444D-8541-7D6EE7899459}" type="pres">
      <dgm:prSet presAssocID="{54B1C69F-7EDE-43E4-AA3D-610B27347F5A}" presName="text" presStyleLbl="node1" presStyleIdx="0" presStyleCnt="2">
        <dgm:presLayoutVars>
          <dgm:bulletEnabled val="1"/>
        </dgm:presLayoutVars>
      </dgm:prSet>
      <dgm:spPr/>
      <dgm:t>
        <a:bodyPr/>
        <a:lstStyle/>
        <a:p>
          <a:endParaRPr lang="en-ZA"/>
        </a:p>
      </dgm:t>
    </dgm:pt>
    <dgm:pt modelId="{1F531C6B-5F76-4324-A29F-A93C47131BB8}" type="pres">
      <dgm:prSet presAssocID="{32B1D269-9B11-4DD6-957A-DF677F8C367C}" presName="space" presStyleCnt="0"/>
      <dgm:spPr/>
    </dgm:pt>
    <dgm:pt modelId="{8B4EC544-1B49-4F7C-8779-33E17ABDC27D}" type="pres">
      <dgm:prSet presAssocID="{ECD4E07D-7CE0-4FA7-BB73-745957B8874B}" presName="text" presStyleLbl="node1" presStyleIdx="1" presStyleCnt="2">
        <dgm:presLayoutVars>
          <dgm:bulletEnabled val="1"/>
        </dgm:presLayoutVars>
      </dgm:prSet>
      <dgm:spPr/>
      <dgm:t>
        <a:bodyPr/>
        <a:lstStyle/>
        <a:p>
          <a:endParaRPr lang="en-ZA"/>
        </a:p>
      </dgm:t>
    </dgm:pt>
  </dgm:ptLst>
  <dgm:cxnLst>
    <dgm:cxn modelId="{11B9D5CC-236C-4E92-9637-14F7C58D1AF9}" srcId="{ECD4E07D-7CE0-4FA7-BB73-745957B8874B}" destId="{69F963C8-848E-4A64-A02A-B7FAF9B6C0BC}" srcOrd="0" destOrd="0" parTransId="{09C3E39E-9B5B-45D3-AF65-BAAEAA09101F}" sibTransId="{CC10CD3F-085F-4FF5-8B95-BC7500856F7D}"/>
    <dgm:cxn modelId="{08E20F06-272C-4924-9C91-DC9045907784}" srcId="{C1B6048F-8741-4723-B228-B541E20EE023}" destId="{54B1C69F-7EDE-43E4-AA3D-610B27347F5A}" srcOrd="0" destOrd="0" parTransId="{73CDD325-CAF2-4F90-B802-C762F1111C48}" sibTransId="{32B1D269-9B11-4DD6-957A-DF677F8C367C}"/>
    <dgm:cxn modelId="{E20C30B5-BED5-42E9-8BEE-6BFE054A6CA8}" type="presOf" srcId="{00CDACE5-C24C-4AF8-8A34-BB97E4D7E0FB}" destId="{8B4EC544-1B49-4F7C-8779-33E17ABDC27D}" srcOrd="0" destOrd="2" presId="urn:diagrams.loki3.com/VaryingWidthList"/>
    <dgm:cxn modelId="{F25698C5-CA07-4B18-91B2-D5771E916D7C}" srcId="{54B1C69F-7EDE-43E4-AA3D-610B27347F5A}" destId="{16226C0C-D120-46A4-BA49-C7BA770390C9}" srcOrd="2" destOrd="0" parTransId="{12F563F0-C4DA-46A8-859C-56E05E268C97}" sibTransId="{31F8BC86-628D-40B7-81F5-E6B6A9B77532}"/>
    <dgm:cxn modelId="{8317042B-9354-48F6-B0C6-EF4B3EA8C03E}" type="presOf" srcId="{B768131E-24F1-4752-B0C1-47D1A4748669}" destId="{7EFA2591-C1F8-444D-8541-7D6EE7899459}" srcOrd="0" destOrd="5" presId="urn:diagrams.loki3.com/VaryingWidthList"/>
    <dgm:cxn modelId="{DF03658D-E5AB-4F01-BC0B-7E9A10031D50}" srcId="{16226C0C-D120-46A4-BA49-C7BA770390C9}" destId="{33A237A8-BD73-46FD-AC89-06A7CF52E3F4}" srcOrd="0" destOrd="0" parTransId="{CA3BF3EB-9D1B-4E1B-AB20-BED043539E67}" sibTransId="{529FE3A5-EBDC-461D-A7D1-CE0B08894B91}"/>
    <dgm:cxn modelId="{EEE9A86F-961F-4D5A-B330-78B8E51172DA}" srcId="{54B1C69F-7EDE-43E4-AA3D-610B27347F5A}" destId="{3BB1F423-307E-4BA4-8ACE-2A6E6FE1D423}" srcOrd="1" destOrd="0" parTransId="{8EBC3CA4-25BD-433A-BEB7-244DCC7871CB}" sibTransId="{471F11E0-34D9-4E08-8A87-D0E0CB6CB171}"/>
    <dgm:cxn modelId="{17692005-22D6-4713-B7F8-82D2E0E43FF3}" type="presOf" srcId="{ECD4E07D-7CE0-4FA7-BB73-745957B8874B}" destId="{8B4EC544-1B49-4F7C-8779-33E17ABDC27D}" srcOrd="0" destOrd="0" presId="urn:diagrams.loki3.com/VaryingWidthList"/>
    <dgm:cxn modelId="{38DB7E82-2E93-4F0E-936B-7E316D829005}" type="presOf" srcId="{33A237A8-BD73-46FD-AC89-06A7CF52E3F4}" destId="{7EFA2591-C1F8-444D-8541-7D6EE7899459}" srcOrd="0" destOrd="4" presId="urn:diagrams.loki3.com/VaryingWidthList"/>
    <dgm:cxn modelId="{CEF8B546-1739-40F5-9FC2-7F1309FE0B24}" type="presOf" srcId="{69F963C8-848E-4A64-A02A-B7FAF9B6C0BC}" destId="{8B4EC544-1B49-4F7C-8779-33E17ABDC27D}" srcOrd="0" destOrd="1" presId="urn:diagrams.loki3.com/VaryingWidthList"/>
    <dgm:cxn modelId="{250D4B78-C122-41B1-9589-F0807FDEE6C5}" type="presOf" srcId="{1D81F2BF-DFC7-4275-A2BE-F683C6B37A51}" destId="{7EFA2591-C1F8-444D-8541-7D6EE7899459}" srcOrd="0" destOrd="1" presId="urn:diagrams.loki3.com/VaryingWidthList"/>
    <dgm:cxn modelId="{D0B401B4-55DB-476B-A7E1-498FD4B15C8E}" srcId="{C1B6048F-8741-4723-B228-B541E20EE023}" destId="{ECD4E07D-7CE0-4FA7-BB73-745957B8874B}" srcOrd="1" destOrd="0" parTransId="{7266F618-39F8-4AFD-9924-0454EC2C0AD5}" sibTransId="{58A832B7-8F13-40EC-8F4D-1725579F2E3F}"/>
    <dgm:cxn modelId="{0B1D26A9-FA14-44CF-ABEF-B103E3EABECC}" srcId="{ECD4E07D-7CE0-4FA7-BB73-745957B8874B}" destId="{00CDACE5-C24C-4AF8-8A34-BB97E4D7E0FB}" srcOrd="1" destOrd="0" parTransId="{C50EE861-F05C-4029-A100-F2D1D405EB54}" sibTransId="{ADCB6BA5-BF33-43A1-8BDD-22219C70DF44}"/>
    <dgm:cxn modelId="{4AEF1DD9-7CC1-4DEF-B129-F417DB375D2F}" type="presOf" srcId="{3BB1F423-307E-4BA4-8ACE-2A6E6FE1D423}" destId="{7EFA2591-C1F8-444D-8541-7D6EE7899459}" srcOrd="0" destOrd="2" presId="urn:diagrams.loki3.com/VaryingWidthList"/>
    <dgm:cxn modelId="{1C5C9173-22AE-4FB8-8FD0-05A6BE09ACB3}" srcId="{54B1C69F-7EDE-43E4-AA3D-610B27347F5A}" destId="{B768131E-24F1-4752-B0C1-47D1A4748669}" srcOrd="3" destOrd="0" parTransId="{825E0D67-2C20-481A-875E-D0DE0EBD3611}" sibTransId="{F1C81154-B996-46DE-A60A-D3EEF8F8FE74}"/>
    <dgm:cxn modelId="{6A8C401F-FDE6-4C9A-97F2-B949D7E0D9DF}" type="presOf" srcId="{54B1C69F-7EDE-43E4-AA3D-610B27347F5A}" destId="{7EFA2591-C1F8-444D-8541-7D6EE7899459}" srcOrd="0" destOrd="0" presId="urn:diagrams.loki3.com/VaryingWidthList"/>
    <dgm:cxn modelId="{B130976C-4C12-4D9E-BA52-D65426EF9318}" srcId="{54B1C69F-7EDE-43E4-AA3D-610B27347F5A}" destId="{1D81F2BF-DFC7-4275-A2BE-F683C6B37A51}" srcOrd="0" destOrd="0" parTransId="{164672B8-50C4-4586-9EEA-E370B7FF011D}" sibTransId="{58957109-D7E1-409E-B2AF-A2B225226DF6}"/>
    <dgm:cxn modelId="{78BD5A20-2D0C-4C93-8226-44212A8C54EA}" type="presOf" srcId="{C1B6048F-8741-4723-B228-B541E20EE023}" destId="{8D0BE65C-BD71-4EB8-BE14-B47488CF26AB}" srcOrd="0" destOrd="0" presId="urn:diagrams.loki3.com/VaryingWidthList"/>
    <dgm:cxn modelId="{0A8C5D4C-471A-4BBC-A029-1A1DE0FFB972}" type="presOf" srcId="{16226C0C-D120-46A4-BA49-C7BA770390C9}" destId="{7EFA2591-C1F8-444D-8541-7D6EE7899459}" srcOrd="0" destOrd="3" presId="urn:diagrams.loki3.com/VaryingWidthList"/>
    <dgm:cxn modelId="{F5999E72-68F7-48E5-9409-26C036D342E8}" type="presParOf" srcId="{8D0BE65C-BD71-4EB8-BE14-B47488CF26AB}" destId="{7EFA2591-C1F8-444D-8541-7D6EE7899459}" srcOrd="0" destOrd="0" presId="urn:diagrams.loki3.com/VaryingWidthList"/>
    <dgm:cxn modelId="{AF2AEEF2-8FF4-49B1-944C-BE410DCACB18}" type="presParOf" srcId="{8D0BE65C-BD71-4EB8-BE14-B47488CF26AB}" destId="{1F531C6B-5F76-4324-A29F-A93C47131BB8}" srcOrd="1" destOrd="0" presId="urn:diagrams.loki3.com/VaryingWidthList"/>
    <dgm:cxn modelId="{17D2A35D-FFC8-48FC-ADAC-BC89D3238646}" type="presParOf" srcId="{8D0BE65C-BD71-4EB8-BE14-B47488CF26AB}" destId="{8B4EC544-1B49-4F7C-8779-33E17ABDC27D}" srcOrd="2" destOrd="0" presId="urn:diagrams.loki3.com/VaryingWidth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9D3F5E-325C-4743-BA30-CFAD789112A8}" type="doc">
      <dgm:prSet loTypeId="urn:microsoft.com/office/officeart/2009/3/layout/StepUpProcess" loCatId="process" qsTypeId="urn:microsoft.com/office/officeart/2005/8/quickstyle/simple1" qsCatId="simple" csTypeId="urn:microsoft.com/office/officeart/2005/8/colors/colorful1#2" csCatId="colorful" phldr="1"/>
      <dgm:spPr/>
    </dgm:pt>
    <dgm:pt modelId="{C7153B28-E5A5-4B09-A492-C4EA6F186DEB}">
      <dgm:prSet phldrT="[Text]" custT="1"/>
      <dgm:spPr/>
      <dgm:t>
        <a:bodyPr/>
        <a:lstStyle/>
        <a:p>
          <a:r>
            <a:rPr lang="en-ZA" sz="1800" b="1" dirty="0"/>
            <a:t>Medium Term Strategic Framework 2014 – 2019</a:t>
          </a:r>
        </a:p>
        <a:p>
          <a:r>
            <a:rPr lang="en-ZA" sz="1800" b="1" i="1" dirty="0">
              <a:latin typeface="+mn-lt"/>
            </a:rPr>
            <a:t>OUTPUT NO:1</a:t>
          </a:r>
        </a:p>
        <a:p>
          <a:r>
            <a:rPr lang="en-ZA" sz="1800" b="0" i="1" dirty="0">
              <a:latin typeface="+mn-lt"/>
            </a:rPr>
            <a:t>-</a:t>
          </a:r>
          <a:r>
            <a:rPr lang="en-US" altLang="en-US" sz="1800" b="0" i="1" dirty="0">
              <a:latin typeface="+mn-lt"/>
              <a:cs typeface="Arial" charset="0"/>
            </a:rPr>
            <a:t>Improved quality of teaching and learning through </a:t>
          </a:r>
          <a:r>
            <a:rPr lang="en-US" altLang="en-US" sz="1800" b="1" i="1" dirty="0">
              <a:latin typeface="+mn-lt"/>
              <a:cs typeface="Arial" charset="0"/>
            </a:rPr>
            <a:t>Developmen</a:t>
          </a:r>
          <a:r>
            <a:rPr lang="en-US" altLang="en-US" sz="1800" b="0" i="1" dirty="0">
              <a:latin typeface="+mn-lt"/>
              <a:cs typeface="Arial" charset="0"/>
            </a:rPr>
            <a:t>t, supply and effective </a:t>
          </a:r>
          <a:r>
            <a:rPr lang="en-ZA" altLang="en-US" sz="1800" b="0" i="1" dirty="0">
              <a:latin typeface="+mn-lt"/>
              <a:cs typeface="Arial" charset="0"/>
            </a:rPr>
            <a:t>utilisation</a:t>
          </a:r>
          <a:r>
            <a:rPr lang="en-US" altLang="en-US" sz="1800" b="0" i="1" dirty="0">
              <a:latin typeface="+mn-lt"/>
              <a:cs typeface="Arial" charset="0"/>
            </a:rPr>
            <a:t> of teachers</a:t>
          </a:r>
          <a:endParaRPr lang="en-ZA" sz="1800" b="0" i="1" dirty="0">
            <a:latin typeface="+mn-lt"/>
          </a:endParaRPr>
        </a:p>
      </dgm:t>
    </dgm:pt>
    <dgm:pt modelId="{42D83F50-0F9F-4B08-891C-2495DBA91D6E}" type="parTrans" cxnId="{5EA0C1B0-0C1A-437E-81CE-2DB626DB48C7}">
      <dgm:prSet/>
      <dgm:spPr/>
      <dgm:t>
        <a:bodyPr/>
        <a:lstStyle/>
        <a:p>
          <a:endParaRPr lang="en-ZA"/>
        </a:p>
      </dgm:t>
    </dgm:pt>
    <dgm:pt modelId="{3B2BA2B6-2E72-4C87-9160-BB219908C909}" type="sibTrans" cxnId="{5EA0C1B0-0C1A-437E-81CE-2DB626DB48C7}">
      <dgm:prSet/>
      <dgm:spPr/>
      <dgm:t>
        <a:bodyPr/>
        <a:lstStyle/>
        <a:p>
          <a:endParaRPr lang="en-ZA"/>
        </a:p>
      </dgm:t>
    </dgm:pt>
    <dgm:pt modelId="{49B8CC5A-8717-4164-A0C9-6D763FE6A8B0}">
      <dgm:prSet phldrT="[Text]" custT="1"/>
      <dgm:spPr/>
      <dgm:t>
        <a:bodyPr/>
        <a:lstStyle/>
        <a:p>
          <a:r>
            <a:rPr lang="en-ZA" sz="1800" b="1" dirty="0"/>
            <a:t>Towards the Realisation to Schooling 2030</a:t>
          </a:r>
        </a:p>
        <a:p>
          <a:r>
            <a:rPr lang="en-ZA" sz="1800" b="1" dirty="0"/>
            <a:t>DBE Action Plan to 2019</a:t>
          </a:r>
        </a:p>
        <a:p>
          <a:r>
            <a:rPr lang="en-ZA" sz="1800" b="1" i="1" dirty="0"/>
            <a:t>GOAL NO: 16</a:t>
          </a:r>
        </a:p>
        <a:p>
          <a:r>
            <a:rPr lang="en-ZA" sz="1800" b="0" i="1" dirty="0"/>
            <a:t>Improve the professionalism, teaching skills, subject knowledge and computer literacy of teachers throughout their entire careers.</a:t>
          </a:r>
        </a:p>
        <a:p>
          <a:r>
            <a:rPr lang="en-ZA" sz="1800" b="1" i="0" dirty="0"/>
            <a:t>DBE Programme 3</a:t>
          </a:r>
        </a:p>
        <a:p>
          <a:r>
            <a:rPr lang="en-ZA" sz="1800" b="0" i="1" dirty="0"/>
            <a:t>Teachers, Human Resource and Institutional Development</a:t>
          </a:r>
        </a:p>
      </dgm:t>
    </dgm:pt>
    <dgm:pt modelId="{D5E2AB89-F98E-4C7B-8154-9E66455C9B8E}" type="parTrans" cxnId="{F1FED690-FDCA-495E-9FE3-160044A2A0A2}">
      <dgm:prSet/>
      <dgm:spPr/>
      <dgm:t>
        <a:bodyPr/>
        <a:lstStyle/>
        <a:p>
          <a:endParaRPr lang="en-ZA"/>
        </a:p>
      </dgm:t>
    </dgm:pt>
    <dgm:pt modelId="{05252FE4-AF9B-446A-9821-19CD9F5182E2}" type="sibTrans" cxnId="{F1FED690-FDCA-495E-9FE3-160044A2A0A2}">
      <dgm:prSet/>
      <dgm:spPr/>
      <dgm:t>
        <a:bodyPr/>
        <a:lstStyle/>
        <a:p>
          <a:endParaRPr lang="en-ZA"/>
        </a:p>
      </dgm:t>
    </dgm:pt>
    <dgm:pt modelId="{85D531F3-89E8-48B2-ACD3-CFD76AD4CB0F}">
      <dgm:prSet custT="1"/>
      <dgm:spPr/>
      <dgm:t>
        <a:bodyPr/>
        <a:lstStyle/>
        <a:p>
          <a:r>
            <a:rPr lang="en-ZA" sz="2000" dirty="0"/>
            <a:t>SACE Act no.31 of 2000 as amended by the BELA Act no.65 of 2011</a:t>
          </a:r>
        </a:p>
        <a:p>
          <a:r>
            <a:rPr lang="en-ZA" sz="2000" i="1" dirty="0"/>
            <a:t>Register Educators</a:t>
          </a:r>
        </a:p>
        <a:p>
          <a:r>
            <a:rPr lang="en-ZA" sz="1600" i="1" dirty="0"/>
            <a:t>Manage a system for continuing professional development for all teachers</a:t>
          </a:r>
        </a:p>
        <a:p>
          <a:r>
            <a:rPr lang="en-ZA" sz="1600" i="1" dirty="0"/>
            <a:t>Professional Ethics</a:t>
          </a:r>
        </a:p>
        <a:p>
          <a:r>
            <a:rPr lang="en-ZA" sz="1600" i="1" dirty="0"/>
            <a:t>Professional Practice Standards</a:t>
          </a:r>
        </a:p>
      </dgm:t>
    </dgm:pt>
    <dgm:pt modelId="{02FAFE55-84A1-48F7-9C47-27BC44B12DEC}" type="parTrans" cxnId="{12BDB977-76E7-4C31-B147-C8FD77031FD5}">
      <dgm:prSet/>
      <dgm:spPr/>
      <dgm:t>
        <a:bodyPr/>
        <a:lstStyle/>
        <a:p>
          <a:endParaRPr lang="en-ZA"/>
        </a:p>
      </dgm:t>
    </dgm:pt>
    <dgm:pt modelId="{2F419D0B-74F7-4A97-A6C0-044F4D345488}" type="sibTrans" cxnId="{12BDB977-76E7-4C31-B147-C8FD77031FD5}">
      <dgm:prSet/>
      <dgm:spPr/>
      <dgm:t>
        <a:bodyPr/>
        <a:lstStyle/>
        <a:p>
          <a:endParaRPr lang="en-ZA"/>
        </a:p>
      </dgm:t>
    </dgm:pt>
    <dgm:pt modelId="{ADDC6C8B-5FE2-4754-8642-2D373E13FE29}" type="pres">
      <dgm:prSet presAssocID="{769D3F5E-325C-4743-BA30-CFAD789112A8}" presName="rootnode" presStyleCnt="0">
        <dgm:presLayoutVars>
          <dgm:chMax/>
          <dgm:chPref/>
          <dgm:dir/>
          <dgm:animLvl val="lvl"/>
        </dgm:presLayoutVars>
      </dgm:prSet>
      <dgm:spPr/>
    </dgm:pt>
    <dgm:pt modelId="{5A140AF9-65A9-41C9-814C-2BAB6E2B400D}" type="pres">
      <dgm:prSet presAssocID="{C7153B28-E5A5-4B09-A492-C4EA6F186DEB}" presName="composite" presStyleCnt="0"/>
      <dgm:spPr/>
    </dgm:pt>
    <dgm:pt modelId="{77DF8298-A21E-4A88-A1DB-4944CFFD7DD4}" type="pres">
      <dgm:prSet presAssocID="{C7153B28-E5A5-4B09-A492-C4EA6F186DEB}" presName="LShape" presStyleLbl="alignNode1" presStyleIdx="0" presStyleCnt="5"/>
      <dgm:spPr/>
    </dgm:pt>
    <dgm:pt modelId="{418F2554-2255-4467-86E4-294685F98577}" type="pres">
      <dgm:prSet presAssocID="{C7153B28-E5A5-4B09-A492-C4EA6F186DEB}" presName="ParentText" presStyleLbl="revTx" presStyleIdx="0" presStyleCnt="3">
        <dgm:presLayoutVars>
          <dgm:chMax val="0"/>
          <dgm:chPref val="0"/>
          <dgm:bulletEnabled val="1"/>
        </dgm:presLayoutVars>
      </dgm:prSet>
      <dgm:spPr/>
      <dgm:t>
        <a:bodyPr/>
        <a:lstStyle/>
        <a:p>
          <a:endParaRPr lang="en-ZA"/>
        </a:p>
      </dgm:t>
    </dgm:pt>
    <dgm:pt modelId="{89994EF9-6E3B-44C4-82C1-971E6C5FAF7D}" type="pres">
      <dgm:prSet presAssocID="{C7153B28-E5A5-4B09-A492-C4EA6F186DEB}" presName="Triangle" presStyleLbl="alignNode1" presStyleIdx="1" presStyleCnt="5"/>
      <dgm:spPr/>
    </dgm:pt>
    <dgm:pt modelId="{71327E72-EA55-48BD-AE9B-42ED2C451D98}" type="pres">
      <dgm:prSet presAssocID="{3B2BA2B6-2E72-4C87-9160-BB219908C909}" presName="sibTrans" presStyleCnt="0"/>
      <dgm:spPr/>
    </dgm:pt>
    <dgm:pt modelId="{259DB301-1A9D-41A9-86DD-6FD502C681C6}" type="pres">
      <dgm:prSet presAssocID="{3B2BA2B6-2E72-4C87-9160-BB219908C909}" presName="space" presStyleCnt="0"/>
      <dgm:spPr/>
    </dgm:pt>
    <dgm:pt modelId="{A01E3D7F-C786-4641-8AF2-1938EB2C9159}" type="pres">
      <dgm:prSet presAssocID="{49B8CC5A-8717-4164-A0C9-6D763FE6A8B0}" presName="composite" presStyleCnt="0"/>
      <dgm:spPr/>
    </dgm:pt>
    <dgm:pt modelId="{32B3B6DE-C7BE-417F-B8FF-A9A9376C4A48}" type="pres">
      <dgm:prSet presAssocID="{49B8CC5A-8717-4164-A0C9-6D763FE6A8B0}" presName="LShape" presStyleLbl="alignNode1" presStyleIdx="2" presStyleCnt="5"/>
      <dgm:spPr/>
    </dgm:pt>
    <dgm:pt modelId="{C8083089-E7D4-46B2-A7A5-6913521657B9}" type="pres">
      <dgm:prSet presAssocID="{49B8CC5A-8717-4164-A0C9-6D763FE6A8B0}" presName="ParentText" presStyleLbl="revTx" presStyleIdx="1" presStyleCnt="3">
        <dgm:presLayoutVars>
          <dgm:chMax val="0"/>
          <dgm:chPref val="0"/>
          <dgm:bulletEnabled val="1"/>
        </dgm:presLayoutVars>
      </dgm:prSet>
      <dgm:spPr/>
      <dgm:t>
        <a:bodyPr/>
        <a:lstStyle/>
        <a:p>
          <a:endParaRPr lang="en-ZA"/>
        </a:p>
      </dgm:t>
    </dgm:pt>
    <dgm:pt modelId="{0DF6CDD6-D0FA-4E11-8965-96EF146CD641}" type="pres">
      <dgm:prSet presAssocID="{49B8CC5A-8717-4164-A0C9-6D763FE6A8B0}" presName="Triangle" presStyleLbl="alignNode1" presStyleIdx="3" presStyleCnt="5"/>
      <dgm:spPr/>
    </dgm:pt>
    <dgm:pt modelId="{2AE8AF37-4CC0-4FDA-AFE0-0461A2F028D2}" type="pres">
      <dgm:prSet presAssocID="{05252FE4-AF9B-446A-9821-19CD9F5182E2}" presName="sibTrans" presStyleCnt="0"/>
      <dgm:spPr/>
    </dgm:pt>
    <dgm:pt modelId="{F10EBE88-54F5-4DFA-9783-9EAF5793CFA4}" type="pres">
      <dgm:prSet presAssocID="{05252FE4-AF9B-446A-9821-19CD9F5182E2}" presName="space" presStyleCnt="0"/>
      <dgm:spPr/>
    </dgm:pt>
    <dgm:pt modelId="{B9175885-C988-4C25-BCCB-118980CFC2D1}" type="pres">
      <dgm:prSet presAssocID="{85D531F3-89E8-48B2-ACD3-CFD76AD4CB0F}" presName="composite" presStyleCnt="0"/>
      <dgm:spPr/>
    </dgm:pt>
    <dgm:pt modelId="{FFB77975-AC02-4359-A7A5-64AED5C61A13}" type="pres">
      <dgm:prSet presAssocID="{85D531F3-89E8-48B2-ACD3-CFD76AD4CB0F}" presName="LShape" presStyleLbl="alignNode1" presStyleIdx="4" presStyleCnt="5"/>
      <dgm:spPr/>
    </dgm:pt>
    <dgm:pt modelId="{0C9ADDAB-B4A5-4C25-A7D9-246088B263CA}" type="pres">
      <dgm:prSet presAssocID="{85D531F3-89E8-48B2-ACD3-CFD76AD4CB0F}" presName="ParentText" presStyleLbl="revTx" presStyleIdx="2" presStyleCnt="3">
        <dgm:presLayoutVars>
          <dgm:chMax val="0"/>
          <dgm:chPref val="0"/>
          <dgm:bulletEnabled val="1"/>
        </dgm:presLayoutVars>
      </dgm:prSet>
      <dgm:spPr/>
      <dgm:t>
        <a:bodyPr/>
        <a:lstStyle/>
        <a:p>
          <a:endParaRPr lang="en-ZA"/>
        </a:p>
      </dgm:t>
    </dgm:pt>
  </dgm:ptLst>
  <dgm:cxnLst>
    <dgm:cxn modelId="{A55F5631-1C11-4382-B4F1-BF5F1DFCD863}" type="presOf" srcId="{769D3F5E-325C-4743-BA30-CFAD789112A8}" destId="{ADDC6C8B-5FE2-4754-8642-2D373E13FE29}" srcOrd="0" destOrd="0" presId="urn:microsoft.com/office/officeart/2009/3/layout/StepUpProcess"/>
    <dgm:cxn modelId="{3058E131-26F6-4D9E-9576-17406C538C20}" type="presOf" srcId="{49B8CC5A-8717-4164-A0C9-6D763FE6A8B0}" destId="{C8083089-E7D4-46B2-A7A5-6913521657B9}" srcOrd="0" destOrd="0" presId="urn:microsoft.com/office/officeart/2009/3/layout/StepUpProcess"/>
    <dgm:cxn modelId="{12BDB977-76E7-4C31-B147-C8FD77031FD5}" srcId="{769D3F5E-325C-4743-BA30-CFAD789112A8}" destId="{85D531F3-89E8-48B2-ACD3-CFD76AD4CB0F}" srcOrd="2" destOrd="0" parTransId="{02FAFE55-84A1-48F7-9C47-27BC44B12DEC}" sibTransId="{2F419D0B-74F7-4A97-A6C0-044F4D345488}"/>
    <dgm:cxn modelId="{F1FED690-FDCA-495E-9FE3-160044A2A0A2}" srcId="{769D3F5E-325C-4743-BA30-CFAD789112A8}" destId="{49B8CC5A-8717-4164-A0C9-6D763FE6A8B0}" srcOrd="1" destOrd="0" parTransId="{D5E2AB89-F98E-4C7B-8154-9E66455C9B8E}" sibTransId="{05252FE4-AF9B-446A-9821-19CD9F5182E2}"/>
    <dgm:cxn modelId="{D2123ADA-4D2A-4D75-A361-D00583EDACCA}" type="presOf" srcId="{85D531F3-89E8-48B2-ACD3-CFD76AD4CB0F}" destId="{0C9ADDAB-B4A5-4C25-A7D9-246088B263CA}" srcOrd="0" destOrd="0" presId="urn:microsoft.com/office/officeart/2009/3/layout/StepUpProcess"/>
    <dgm:cxn modelId="{5EA0C1B0-0C1A-437E-81CE-2DB626DB48C7}" srcId="{769D3F5E-325C-4743-BA30-CFAD789112A8}" destId="{C7153B28-E5A5-4B09-A492-C4EA6F186DEB}" srcOrd="0" destOrd="0" parTransId="{42D83F50-0F9F-4B08-891C-2495DBA91D6E}" sibTransId="{3B2BA2B6-2E72-4C87-9160-BB219908C909}"/>
    <dgm:cxn modelId="{6833FAEA-210A-4D4A-A9D8-CAF831530220}" type="presOf" srcId="{C7153B28-E5A5-4B09-A492-C4EA6F186DEB}" destId="{418F2554-2255-4467-86E4-294685F98577}" srcOrd="0" destOrd="0" presId="urn:microsoft.com/office/officeart/2009/3/layout/StepUpProcess"/>
    <dgm:cxn modelId="{46205982-CEE4-43C1-97C6-58C44645D1A0}" type="presParOf" srcId="{ADDC6C8B-5FE2-4754-8642-2D373E13FE29}" destId="{5A140AF9-65A9-41C9-814C-2BAB6E2B400D}" srcOrd="0" destOrd="0" presId="urn:microsoft.com/office/officeart/2009/3/layout/StepUpProcess"/>
    <dgm:cxn modelId="{F8CD72D5-CBCA-41B5-8C29-559FA7DD4E2A}" type="presParOf" srcId="{5A140AF9-65A9-41C9-814C-2BAB6E2B400D}" destId="{77DF8298-A21E-4A88-A1DB-4944CFFD7DD4}" srcOrd="0" destOrd="0" presId="urn:microsoft.com/office/officeart/2009/3/layout/StepUpProcess"/>
    <dgm:cxn modelId="{E778E048-AE21-443B-962A-468C294EA647}" type="presParOf" srcId="{5A140AF9-65A9-41C9-814C-2BAB6E2B400D}" destId="{418F2554-2255-4467-86E4-294685F98577}" srcOrd="1" destOrd="0" presId="urn:microsoft.com/office/officeart/2009/3/layout/StepUpProcess"/>
    <dgm:cxn modelId="{B356FD1E-25F3-4E49-94EC-BD5B0B12D86D}" type="presParOf" srcId="{5A140AF9-65A9-41C9-814C-2BAB6E2B400D}" destId="{89994EF9-6E3B-44C4-82C1-971E6C5FAF7D}" srcOrd="2" destOrd="0" presId="urn:microsoft.com/office/officeart/2009/3/layout/StepUpProcess"/>
    <dgm:cxn modelId="{69426612-11DA-4322-BC8B-21E6F0491EDE}" type="presParOf" srcId="{ADDC6C8B-5FE2-4754-8642-2D373E13FE29}" destId="{71327E72-EA55-48BD-AE9B-42ED2C451D98}" srcOrd="1" destOrd="0" presId="urn:microsoft.com/office/officeart/2009/3/layout/StepUpProcess"/>
    <dgm:cxn modelId="{E128CED9-B52F-4473-B924-396B0D62B63D}" type="presParOf" srcId="{71327E72-EA55-48BD-AE9B-42ED2C451D98}" destId="{259DB301-1A9D-41A9-86DD-6FD502C681C6}" srcOrd="0" destOrd="0" presId="urn:microsoft.com/office/officeart/2009/3/layout/StepUpProcess"/>
    <dgm:cxn modelId="{2C3503E6-7EB2-4132-BB90-49C1285E6414}" type="presParOf" srcId="{ADDC6C8B-5FE2-4754-8642-2D373E13FE29}" destId="{A01E3D7F-C786-4641-8AF2-1938EB2C9159}" srcOrd="2" destOrd="0" presId="urn:microsoft.com/office/officeart/2009/3/layout/StepUpProcess"/>
    <dgm:cxn modelId="{4A2DF784-2FDB-4CBC-96B5-404E0896F785}" type="presParOf" srcId="{A01E3D7F-C786-4641-8AF2-1938EB2C9159}" destId="{32B3B6DE-C7BE-417F-B8FF-A9A9376C4A48}" srcOrd="0" destOrd="0" presId="urn:microsoft.com/office/officeart/2009/3/layout/StepUpProcess"/>
    <dgm:cxn modelId="{BEF705B9-0AF7-467E-953E-06D1B3156BB3}" type="presParOf" srcId="{A01E3D7F-C786-4641-8AF2-1938EB2C9159}" destId="{C8083089-E7D4-46B2-A7A5-6913521657B9}" srcOrd="1" destOrd="0" presId="urn:microsoft.com/office/officeart/2009/3/layout/StepUpProcess"/>
    <dgm:cxn modelId="{E6CE55FC-617F-4E37-BC11-7AEC8715AD61}" type="presParOf" srcId="{A01E3D7F-C786-4641-8AF2-1938EB2C9159}" destId="{0DF6CDD6-D0FA-4E11-8965-96EF146CD641}" srcOrd="2" destOrd="0" presId="urn:microsoft.com/office/officeart/2009/3/layout/StepUpProcess"/>
    <dgm:cxn modelId="{BDC094BF-94E8-4C83-906A-20D75D48A315}" type="presParOf" srcId="{ADDC6C8B-5FE2-4754-8642-2D373E13FE29}" destId="{2AE8AF37-4CC0-4FDA-AFE0-0461A2F028D2}" srcOrd="3" destOrd="0" presId="urn:microsoft.com/office/officeart/2009/3/layout/StepUpProcess"/>
    <dgm:cxn modelId="{482BB0BA-5570-40A9-98B2-4859A31FA2F9}" type="presParOf" srcId="{2AE8AF37-4CC0-4FDA-AFE0-0461A2F028D2}" destId="{F10EBE88-54F5-4DFA-9783-9EAF5793CFA4}" srcOrd="0" destOrd="0" presId="urn:microsoft.com/office/officeart/2009/3/layout/StepUpProcess"/>
    <dgm:cxn modelId="{8578E88E-B87C-4AF0-B1AC-13614878F119}" type="presParOf" srcId="{ADDC6C8B-5FE2-4754-8642-2D373E13FE29}" destId="{B9175885-C988-4C25-BCCB-118980CFC2D1}" srcOrd="4" destOrd="0" presId="urn:microsoft.com/office/officeart/2009/3/layout/StepUpProcess"/>
    <dgm:cxn modelId="{B6DFF8A3-4085-4D05-99B9-A25406BB1DD0}" type="presParOf" srcId="{B9175885-C988-4C25-BCCB-118980CFC2D1}" destId="{FFB77975-AC02-4359-A7A5-64AED5C61A13}" srcOrd="0" destOrd="0" presId="urn:microsoft.com/office/officeart/2009/3/layout/StepUpProcess"/>
    <dgm:cxn modelId="{17FBCF21-0D0C-424F-A6B0-FD7F17C90FF6}" type="presParOf" srcId="{B9175885-C988-4C25-BCCB-118980CFC2D1}" destId="{0C9ADDAB-B4A5-4C25-A7D9-246088B263CA}"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11CC65-A1DD-4F16-AB65-5D4DE2F8FEAE}" type="doc">
      <dgm:prSet loTypeId="urn:microsoft.com/office/officeart/2005/8/layout/list1" loCatId="list" qsTypeId="urn:microsoft.com/office/officeart/2005/8/quickstyle/simple3" qsCatId="simple" csTypeId="urn:microsoft.com/office/officeart/2005/8/colors/colorful1#1" csCatId="colorful" phldr="1"/>
      <dgm:spPr/>
      <dgm:t>
        <a:bodyPr/>
        <a:lstStyle/>
        <a:p>
          <a:endParaRPr lang="en-ZA"/>
        </a:p>
      </dgm:t>
    </dgm:pt>
    <dgm:pt modelId="{188D92F6-C275-406C-A840-F35590B9F34A}">
      <dgm:prSet phldrT="[Text]" custT="1"/>
      <dgm:spPr/>
      <dgm:t>
        <a:bodyPr/>
        <a:lstStyle/>
        <a:p>
          <a:r>
            <a:rPr lang="en-ZA" sz="3200" b="1" dirty="0"/>
            <a:t>NPFTED (2007)</a:t>
          </a:r>
        </a:p>
      </dgm:t>
    </dgm:pt>
    <dgm:pt modelId="{5E29AE5D-63FB-4545-8AEC-4A5DDCEDFE6E}" type="parTrans" cxnId="{04E4ABB6-5BBE-4012-BD7F-C3CADFC1A541}">
      <dgm:prSet/>
      <dgm:spPr/>
      <dgm:t>
        <a:bodyPr/>
        <a:lstStyle/>
        <a:p>
          <a:endParaRPr lang="en-ZA"/>
        </a:p>
      </dgm:t>
    </dgm:pt>
    <dgm:pt modelId="{DD9E7BCF-B5F3-4D97-9646-85FDCBD834C9}" type="sibTrans" cxnId="{04E4ABB6-5BBE-4012-BD7F-C3CADFC1A541}">
      <dgm:prSet/>
      <dgm:spPr/>
      <dgm:t>
        <a:bodyPr/>
        <a:lstStyle/>
        <a:p>
          <a:endParaRPr lang="en-ZA"/>
        </a:p>
      </dgm:t>
    </dgm:pt>
    <dgm:pt modelId="{EEBE7B84-37B7-402A-8349-D58A514C796C}">
      <dgm:prSet phldrT="[Text]" custT="1"/>
      <dgm:spPr/>
      <dgm:t>
        <a:bodyPr/>
        <a:lstStyle/>
        <a:p>
          <a:pPr algn="l"/>
          <a:r>
            <a:rPr lang="en-ZA" altLang="en-US" sz="2000" b="1" i="0" dirty="0"/>
            <a:t>Section 53</a:t>
          </a:r>
          <a:r>
            <a:rPr lang="en-ZA" altLang="en-US" sz="2000" i="1" dirty="0"/>
            <a:t>: “the South African Council for Educators (SACE), as the professional body for professional educators, will have the overall responsibility for the </a:t>
          </a:r>
          <a:r>
            <a:rPr lang="en-ZA" altLang="en-US" sz="2000" b="1" i="1" dirty="0"/>
            <a:t>implementation</a:t>
          </a:r>
          <a:r>
            <a:rPr lang="en-ZA" altLang="en-US" sz="2000" i="1" dirty="0"/>
            <a:t>, </a:t>
          </a:r>
          <a:r>
            <a:rPr lang="en-ZA" altLang="en-US" sz="2000" b="1" i="1" dirty="0"/>
            <a:t>management</a:t>
          </a:r>
          <a:r>
            <a:rPr lang="en-ZA" altLang="en-US" sz="2000" i="1" dirty="0"/>
            <a:t> and </a:t>
          </a:r>
          <a:r>
            <a:rPr lang="en-ZA" altLang="en-US" sz="2000" b="1" i="1" dirty="0"/>
            <a:t>quality assurance</a:t>
          </a:r>
          <a:r>
            <a:rPr lang="en-ZA" altLang="en-US" sz="2000" i="1" dirty="0"/>
            <a:t> of the CPTD system. SACE will be provided with the necessary resources and support to undertake </a:t>
          </a:r>
          <a:r>
            <a:rPr lang="en-ZA" altLang="en-US" sz="2000" i="1" dirty="0" smtClean="0"/>
            <a:t> </a:t>
          </a:r>
          <a:r>
            <a:rPr lang="en-ZA" altLang="en-US" sz="2000" i="1" dirty="0"/>
            <a:t>that role”</a:t>
          </a:r>
          <a:endParaRPr lang="en-ZA" sz="2000" dirty="0"/>
        </a:p>
      </dgm:t>
    </dgm:pt>
    <dgm:pt modelId="{6F513A08-C026-4334-A986-C2394E61FEBC}" type="parTrans" cxnId="{3BCDD148-98B1-4788-93EA-4A8F3EFFA471}">
      <dgm:prSet/>
      <dgm:spPr/>
      <dgm:t>
        <a:bodyPr/>
        <a:lstStyle/>
        <a:p>
          <a:endParaRPr lang="en-ZA"/>
        </a:p>
      </dgm:t>
    </dgm:pt>
    <dgm:pt modelId="{1B986F67-0A3A-4276-A888-FAE34608E064}" type="sibTrans" cxnId="{3BCDD148-98B1-4788-93EA-4A8F3EFFA471}">
      <dgm:prSet/>
      <dgm:spPr/>
      <dgm:t>
        <a:bodyPr/>
        <a:lstStyle/>
        <a:p>
          <a:endParaRPr lang="en-ZA"/>
        </a:p>
      </dgm:t>
    </dgm:pt>
    <dgm:pt modelId="{3A7F775E-97F7-4169-AD34-886BF9B66BEE}">
      <dgm:prSet phldrT="[Text]" custT="1"/>
      <dgm:spPr/>
      <dgm:t>
        <a:bodyPr/>
        <a:lstStyle/>
        <a:p>
          <a:r>
            <a:rPr lang="en-ZA" sz="3200" b="1" dirty="0"/>
            <a:t>NQF Act no.67 of 2008</a:t>
          </a:r>
        </a:p>
      </dgm:t>
    </dgm:pt>
    <dgm:pt modelId="{E63DCA44-B05D-482C-8BF0-1863A0EA42A5}" type="parTrans" cxnId="{465BC452-1ACD-4CE3-BA3B-179F81341473}">
      <dgm:prSet/>
      <dgm:spPr/>
      <dgm:t>
        <a:bodyPr/>
        <a:lstStyle/>
        <a:p>
          <a:endParaRPr lang="en-ZA"/>
        </a:p>
      </dgm:t>
    </dgm:pt>
    <dgm:pt modelId="{3CBCC0C4-0BFE-4EA6-A989-764B5C9EBB1E}" type="sibTrans" cxnId="{465BC452-1ACD-4CE3-BA3B-179F81341473}">
      <dgm:prSet/>
      <dgm:spPr/>
      <dgm:t>
        <a:bodyPr/>
        <a:lstStyle/>
        <a:p>
          <a:endParaRPr lang="en-ZA"/>
        </a:p>
      </dgm:t>
    </dgm:pt>
    <dgm:pt modelId="{13768D89-6989-4758-A75C-642C7DE565E0}">
      <dgm:prSet phldrT="[Text]" custT="1"/>
      <dgm:spPr/>
      <dgm:t>
        <a:bodyPr/>
        <a:lstStyle/>
        <a:p>
          <a:r>
            <a:rPr lang="en-ZA" sz="1800" b="1" dirty="0"/>
            <a:t>Professional Bodies Recognition by SAQA </a:t>
          </a:r>
        </a:p>
      </dgm:t>
    </dgm:pt>
    <dgm:pt modelId="{7054BF61-A8DC-4888-98B7-8BC1291D1546}" type="parTrans" cxnId="{0F657618-DA44-4D61-84C1-37431410FEBA}">
      <dgm:prSet/>
      <dgm:spPr/>
      <dgm:t>
        <a:bodyPr/>
        <a:lstStyle/>
        <a:p>
          <a:endParaRPr lang="en-ZA"/>
        </a:p>
      </dgm:t>
    </dgm:pt>
    <dgm:pt modelId="{A19D0649-D468-4A99-B495-F7183B698033}" type="sibTrans" cxnId="{0F657618-DA44-4D61-84C1-37431410FEBA}">
      <dgm:prSet/>
      <dgm:spPr/>
      <dgm:t>
        <a:bodyPr/>
        <a:lstStyle/>
        <a:p>
          <a:endParaRPr lang="en-ZA"/>
        </a:p>
      </dgm:t>
    </dgm:pt>
    <dgm:pt modelId="{CEED2638-6AB6-44A7-B64D-46E71A3BAEC4}">
      <dgm:prSet custT="1"/>
      <dgm:spPr/>
      <dgm:t>
        <a:bodyPr/>
        <a:lstStyle/>
        <a:p>
          <a:r>
            <a:rPr lang="en-ZA" sz="1800" b="1" i="0" dirty="0"/>
            <a:t>Section 29</a:t>
          </a:r>
          <a:r>
            <a:rPr lang="en-ZA" sz="1800" i="1" dirty="0"/>
            <a:t>: “A statutory or non-statutory body of expert practitioners in an occupational field must apply in the manner prescribed by the </a:t>
          </a:r>
          <a:r>
            <a:rPr lang="en-ZA" sz="1800" i="1" dirty="0">
              <a:hlinkClick xmlns:r="http://schemas.openxmlformats.org/officeDocument/2006/relationships" r:id="rId1"/>
            </a:rPr>
            <a:t>SAQA</a:t>
          </a:r>
          <a:r>
            <a:rPr lang="en-ZA" sz="1800" i="1" dirty="0"/>
            <a:t> in terms of section 13(1)(i)(i) to be recognised as a </a:t>
          </a:r>
          <a:r>
            <a:rPr lang="en-ZA" sz="1800" i="1" dirty="0">
              <a:hlinkClick xmlns:r="http://schemas.openxmlformats.org/officeDocument/2006/relationships" r:id="rId2"/>
            </a:rPr>
            <a:t>professional body</a:t>
          </a:r>
          <a:r>
            <a:rPr lang="en-ZA" sz="1800" i="1" dirty="0"/>
            <a:t> in terms of </a:t>
          </a:r>
          <a:r>
            <a:rPr lang="en-ZA" sz="1800" i="1" dirty="0">
              <a:hlinkClick xmlns:r="http://schemas.openxmlformats.org/officeDocument/2006/relationships" r:id="rId3"/>
            </a:rPr>
            <a:t>this Act</a:t>
          </a:r>
          <a:r>
            <a:rPr lang="en-ZA" sz="1800" i="1" dirty="0"/>
            <a:t>”</a:t>
          </a:r>
        </a:p>
      </dgm:t>
    </dgm:pt>
    <dgm:pt modelId="{54C9864E-A273-4AC7-81A9-B1C9B82F4144}" type="parTrans" cxnId="{1BE25D5E-923D-40F1-9D2D-B8FC06819633}">
      <dgm:prSet/>
      <dgm:spPr/>
      <dgm:t>
        <a:bodyPr/>
        <a:lstStyle/>
        <a:p>
          <a:endParaRPr lang="en-ZA"/>
        </a:p>
      </dgm:t>
    </dgm:pt>
    <dgm:pt modelId="{8FA98AFE-D2E6-434A-8812-EF437A14ABFE}" type="sibTrans" cxnId="{1BE25D5E-923D-40F1-9D2D-B8FC06819633}">
      <dgm:prSet/>
      <dgm:spPr/>
      <dgm:t>
        <a:bodyPr/>
        <a:lstStyle/>
        <a:p>
          <a:endParaRPr lang="en-ZA"/>
        </a:p>
      </dgm:t>
    </dgm:pt>
    <dgm:pt modelId="{AFE8C98F-23E3-4EF3-9A4A-9E4FE4CE1480}">
      <dgm:prSet custT="1"/>
      <dgm:spPr/>
      <dgm:t>
        <a:bodyPr/>
        <a:lstStyle/>
        <a:p>
          <a:r>
            <a:rPr lang="en-ZA" sz="1800" b="1" dirty="0"/>
            <a:t>Development and Registration of the Professional Designation on the NQF</a:t>
          </a:r>
        </a:p>
      </dgm:t>
    </dgm:pt>
    <dgm:pt modelId="{8C7DB3AF-B993-47A4-836A-D7DF342C35E2}" type="parTrans" cxnId="{22F6E045-4587-47A7-B1FC-20BD940FC288}">
      <dgm:prSet/>
      <dgm:spPr/>
      <dgm:t>
        <a:bodyPr/>
        <a:lstStyle/>
        <a:p>
          <a:endParaRPr lang="en-ZA"/>
        </a:p>
      </dgm:t>
    </dgm:pt>
    <dgm:pt modelId="{88F6F26E-B69F-4054-910D-5A9615E35BF2}" type="sibTrans" cxnId="{22F6E045-4587-47A7-B1FC-20BD940FC288}">
      <dgm:prSet/>
      <dgm:spPr/>
      <dgm:t>
        <a:bodyPr/>
        <a:lstStyle/>
        <a:p>
          <a:endParaRPr lang="en-ZA"/>
        </a:p>
      </dgm:t>
    </dgm:pt>
    <dgm:pt modelId="{E79B9235-ABED-4B6A-969B-69FE88D61C51}">
      <dgm:prSet custT="1"/>
      <dgm:spPr/>
      <dgm:t>
        <a:bodyPr/>
        <a:lstStyle/>
        <a:p>
          <a:r>
            <a:rPr lang="en-ZA" sz="1800" b="1" i="0" dirty="0"/>
            <a:t>Section 30</a:t>
          </a:r>
          <a:r>
            <a:rPr lang="en-ZA" sz="1800" i="1" dirty="0"/>
            <a:t>: “A </a:t>
          </a:r>
          <a:r>
            <a:rPr lang="en-ZA" sz="1800" i="1" dirty="0">
              <a:hlinkClick xmlns:r="http://schemas.openxmlformats.org/officeDocument/2006/relationships" r:id="rId2"/>
            </a:rPr>
            <a:t>professional body</a:t>
          </a:r>
          <a:r>
            <a:rPr lang="en-ZA" sz="1800" i="1" dirty="0"/>
            <a:t> that is recognised in terms of </a:t>
          </a:r>
          <a:r>
            <a:rPr lang="en-ZA" sz="1800" i="1" dirty="0">
              <a:hlinkClick xmlns:r="http://schemas.openxmlformats.org/officeDocument/2006/relationships" r:id="rId4"/>
            </a:rPr>
            <a:t>section 29</a:t>
          </a:r>
          <a:r>
            <a:rPr lang="en-ZA" sz="1800" i="1" dirty="0"/>
            <a:t> must apply to the </a:t>
          </a:r>
          <a:r>
            <a:rPr lang="en-ZA" sz="1800" i="1" dirty="0">
              <a:hlinkClick xmlns:r="http://schemas.openxmlformats.org/officeDocument/2006/relationships" r:id="rId1"/>
            </a:rPr>
            <a:t>SAQA</a:t>
          </a:r>
          <a:r>
            <a:rPr lang="en-ZA" sz="1800" i="1" dirty="0"/>
            <a:t>, in the manner determined by the SAQA in terms of </a:t>
          </a:r>
          <a:r>
            <a:rPr lang="en-ZA" sz="1800" i="1" dirty="0">
              <a:hlinkClick xmlns:r="http://schemas.openxmlformats.org/officeDocument/2006/relationships" r:id="rId5"/>
            </a:rPr>
            <a:t>section 13(1)(i)(ii)</a:t>
          </a:r>
          <a:r>
            <a:rPr lang="en-ZA" sz="1800" i="1" dirty="0"/>
            <a:t>, to register a </a:t>
          </a:r>
          <a:r>
            <a:rPr lang="en-ZA" sz="1800" i="1" dirty="0">
              <a:hlinkClick xmlns:r="http://schemas.openxmlformats.org/officeDocument/2006/relationships" r:id="rId6"/>
            </a:rPr>
            <a:t>professional designation</a:t>
          </a:r>
          <a:r>
            <a:rPr lang="en-ZA" sz="1800" i="1" dirty="0"/>
            <a:t> on the </a:t>
          </a:r>
          <a:r>
            <a:rPr lang="en-ZA" sz="1800" i="1" dirty="0">
              <a:hlinkClick xmlns:r="http://schemas.openxmlformats.org/officeDocument/2006/relationships" r:id="rId7"/>
            </a:rPr>
            <a:t>NQF</a:t>
          </a:r>
          <a:r>
            <a:rPr lang="en-ZA" sz="1800" i="1" dirty="0"/>
            <a:t>”</a:t>
          </a:r>
          <a:r>
            <a:rPr lang="en-ZA" sz="1800" dirty="0"/>
            <a:t>.</a:t>
          </a:r>
        </a:p>
      </dgm:t>
    </dgm:pt>
    <dgm:pt modelId="{458258A9-01AE-4889-84DB-2B03DCDEF7E3}" type="parTrans" cxnId="{DA4E1C7B-3858-4D39-A956-11E13425CBE1}">
      <dgm:prSet/>
      <dgm:spPr/>
      <dgm:t>
        <a:bodyPr/>
        <a:lstStyle/>
        <a:p>
          <a:endParaRPr lang="en-ZA"/>
        </a:p>
      </dgm:t>
    </dgm:pt>
    <dgm:pt modelId="{2653B331-E16D-4BA7-8366-AB1DB6966634}" type="sibTrans" cxnId="{DA4E1C7B-3858-4D39-A956-11E13425CBE1}">
      <dgm:prSet/>
      <dgm:spPr/>
      <dgm:t>
        <a:bodyPr/>
        <a:lstStyle/>
        <a:p>
          <a:endParaRPr lang="en-ZA"/>
        </a:p>
      </dgm:t>
    </dgm:pt>
    <dgm:pt modelId="{706C2FA5-FEAD-4060-AEBA-48A9AF009167}">
      <dgm:prSet custT="1"/>
      <dgm:spPr/>
      <dgm:t>
        <a:bodyPr/>
        <a:lstStyle/>
        <a:p>
          <a:r>
            <a:rPr lang="en-ZA" sz="1800" b="1" dirty="0"/>
            <a:t>Cooperation with other QCs</a:t>
          </a:r>
        </a:p>
      </dgm:t>
    </dgm:pt>
    <dgm:pt modelId="{867B273B-0CB3-4EBB-9437-721AFEFABF61}" type="parTrans" cxnId="{B8593A3C-B28E-4B69-B09E-4713355EF0AD}">
      <dgm:prSet/>
      <dgm:spPr/>
      <dgm:t>
        <a:bodyPr/>
        <a:lstStyle/>
        <a:p>
          <a:endParaRPr lang="en-ZA"/>
        </a:p>
      </dgm:t>
    </dgm:pt>
    <dgm:pt modelId="{D4C0E542-D89E-4829-AFAF-E3818FF127E6}" type="sibTrans" cxnId="{B8593A3C-B28E-4B69-B09E-4713355EF0AD}">
      <dgm:prSet/>
      <dgm:spPr/>
      <dgm:t>
        <a:bodyPr/>
        <a:lstStyle/>
        <a:p>
          <a:endParaRPr lang="en-ZA"/>
        </a:p>
      </dgm:t>
    </dgm:pt>
    <dgm:pt modelId="{E7FB8400-6869-453D-BC87-F5C66018F061}">
      <dgm:prSet custT="1"/>
      <dgm:spPr/>
      <dgm:t>
        <a:bodyPr/>
        <a:lstStyle/>
        <a:p>
          <a:r>
            <a:rPr lang="en-ZA" sz="1800" b="1" dirty="0"/>
            <a:t>Section 28: </a:t>
          </a:r>
          <a:r>
            <a:rPr lang="en-ZA" sz="1800" i="1" dirty="0"/>
            <a:t>Despite the provisions of any other Act, a </a:t>
          </a:r>
          <a:r>
            <a:rPr lang="en-ZA" sz="1800" i="1" dirty="0">
              <a:hlinkClick xmlns:r="http://schemas.openxmlformats.org/officeDocument/2006/relationships" r:id="rId2"/>
            </a:rPr>
            <a:t>professional body</a:t>
          </a:r>
          <a:r>
            <a:rPr lang="en-ZA" sz="1800" i="1" dirty="0"/>
            <a:t> must co-operate with the relevant QCs in respect of qualifications and quality assurance in its occupational </a:t>
          </a:r>
          <a:r>
            <a:rPr lang="en-ZA" sz="1800" i="1" dirty="0" smtClean="0"/>
            <a:t>field.</a:t>
          </a:r>
          <a:endParaRPr lang="en-ZA" sz="1800" i="1" dirty="0"/>
        </a:p>
      </dgm:t>
    </dgm:pt>
    <dgm:pt modelId="{3E461465-90C1-4B98-A77C-700A751ED2C8}" type="parTrans" cxnId="{C9B4AB8C-47E2-4416-8364-F6B2EF1FB0A4}">
      <dgm:prSet/>
      <dgm:spPr/>
      <dgm:t>
        <a:bodyPr/>
        <a:lstStyle/>
        <a:p>
          <a:endParaRPr lang="en-ZA"/>
        </a:p>
      </dgm:t>
    </dgm:pt>
    <dgm:pt modelId="{99AE73D5-3ECF-4D14-A37E-DB4E2D17C69C}" type="sibTrans" cxnId="{C9B4AB8C-47E2-4416-8364-F6B2EF1FB0A4}">
      <dgm:prSet/>
      <dgm:spPr/>
      <dgm:t>
        <a:bodyPr/>
        <a:lstStyle/>
        <a:p>
          <a:endParaRPr lang="en-ZA"/>
        </a:p>
      </dgm:t>
    </dgm:pt>
    <dgm:pt modelId="{8D468CDD-50A8-4D83-964B-AE2D39451C02}">
      <dgm:prSet phldrT="[Text]" custT="1"/>
      <dgm:spPr/>
      <dgm:t>
        <a:bodyPr/>
        <a:lstStyle/>
        <a:p>
          <a:pPr algn="l"/>
          <a:endParaRPr lang="en-ZA" sz="2000" dirty="0"/>
        </a:p>
      </dgm:t>
    </dgm:pt>
    <dgm:pt modelId="{429CA1D6-03B4-4147-B0B7-E40BF4C99343}" type="parTrans" cxnId="{BAB170AD-1D9E-4C82-8835-3F6116DD7D94}">
      <dgm:prSet/>
      <dgm:spPr/>
      <dgm:t>
        <a:bodyPr/>
        <a:lstStyle/>
        <a:p>
          <a:endParaRPr lang="en-ZA"/>
        </a:p>
      </dgm:t>
    </dgm:pt>
    <dgm:pt modelId="{585AFB74-2315-4E17-B355-472735B07AC6}" type="sibTrans" cxnId="{BAB170AD-1D9E-4C82-8835-3F6116DD7D94}">
      <dgm:prSet/>
      <dgm:spPr/>
      <dgm:t>
        <a:bodyPr/>
        <a:lstStyle/>
        <a:p>
          <a:endParaRPr lang="en-ZA"/>
        </a:p>
      </dgm:t>
    </dgm:pt>
    <dgm:pt modelId="{BEC7FB29-9553-4B5B-A97D-CC75CB8DFDEB}">
      <dgm:prSet phldrT="[Text]" custT="1"/>
      <dgm:spPr/>
      <dgm:t>
        <a:bodyPr/>
        <a:lstStyle/>
        <a:p>
          <a:pPr algn="l"/>
          <a:endParaRPr lang="en-ZA" sz="2000" dirty="0"/>
        </a:p>
      </dgm:t>
    </dgm:pt>
    <dgm:pt modelId="{DD5C2099-3E69-4709-80AF-F43906FD5A52}" type="parTrans" cxnId="{541E34C3-1B22-4B00-93B8-B1A2E16BD0D1}">
      <dgm:prSet/>
      <dgm:spPr/>
      <dgm:t>
        <a:bodyPr/>
        <a:lstStyle/>
        <a:p>
          <a:endParaRPr lang="en-ZA"/>
        </a:p>
      </dgm:t>
    </dgm:pt>
    <dgm:pt modelId="{D861B40F-F5BA-4E2C-97FF-47B6B4CDFE4F}" type="sibTrans" cxnId="{541E34C3-1B22-4B00-93B8-B1A2E16BD0D1}">
      <dgm:prSet/>
      <dgm:spPr/>
      <dgm:t>
        <a:bodyPr/>
        <a:lstStyle/>
        <a:p>
          <a:endParaRPr lang="en-ZA"/>
        </a:p>
      </dgm:t>
    </dgm:pt>
    <dgm:pt modelId="{BC5754AF-18E0-4404-883F-7D2484DA35C5}" type="pres">
      <dgm:prSet presAssocID="{1011CC65-A1DD-4F16-AB65-5D4DE2F8FEAE}" presName="linear" presStyleCnt="0">
        <dgm:presLayoutVars>
          <dgm:dir/>
          <dgm:animLvl val="lvl"/>
          <dgm:resizeHandles val="exact"/>
        </dgm:presLayoutVars>
      </dgm:prSet>
      <dgm:spPr/>
      <dgm:t>
        <a:bodyPr/>
        <a:lstStyle/>
        <a:p>
          <a:endParaRPr lang="en-ZA"/>
        </a:p>
      </dgm:t>
    </dgm:pt>
    <dgm:pt modelId="{323A30DA-F566-4A84-96B0-31EEC34AA911}" type="pres">
      <dgm:prSet presAssocID="{188D92F6-C275-406C-A840-F35590B9F34A}" presName="parentLin" presStyleCnt="0"/>
      <dgm:spPr/>
    </dgm:pt>
    <dgm:pt modelId="{1E405467-9F81-4685-AE8E-71AA9CEFD734}" type="pres">
      <dgm:prSet presAssocID="{188D92F6-C275-406C-A840-F35590B9F34A}" presName="parentLeftMargin" presStyleLbl="node1" presStyleIdx="0" presStyleCnt="2"/>
      <dgm:spPr/>
      <dgm:t>
        <a:bodyPr/>
        <a:lstStyle/>
        <a:p>
          <a:endParaRPr lang="en-ZA"/>
        </a:p>
      </dgm:t>
    </dgm:pt>
    <dgm:pt modelId="{65003882-92EE-4E72-9D4E-18675507CDE7}" type="pres">
      <dgm:prSet presAssocID="{188D92F6-C275-406C-A840-F35590B9F34A}" presName="parentText" presStyleLbl="node1" presStyleIdx="0" presStyleCnt="2">
        <dgm:presLayoutVars>
          <dgm:chMax val="0"/>
          <dgm:bulletEnabled val="1"/>
        </dgm:presLayoutVars>
      </dgm:prSet>
      <dgm:spPr/>
      <dgm:t>
        <a:bodyPr/>
        <a:lstStyle/>
        <a:p>
          <a:endParaRPr lang="en-ZA"/>
        </a:p>
      </dgm:t>
    </dgm:pt>
    <dgm:pt modelId="{007ADB2E-007D-42A3-87FF-6AE9F064802C}" type="pres">
      <dgm:prSet presAssocID="{188D92F6-C275-406C-A840-F35590B9F34A}" presName="negativeSpace" presStyleCnt="0"/>
      <dgm:spPr/>
    </dgm:pt>
    <dgm:pt modelId="{06B173CD-9718-4894-8B4C-CC276723C782}" type="pres">
      <dgm:prSet presAssocID="{188D92F6-C275-406C-A840-F35590B9F34A}" presName="childText" presStyleLbl="conFgAcc1" presStyleIdx="0" presStyleCnt="2" custScaleY="73317">
        <dgm:presLayoutVars>
          <dgm:bulletEnabled val="1"/>
        </dgm:presLayoutVars>
      </dgm:prSet>
      <dgm:spPr/>
      <dgm:t>
        <a:bodyPr/>
        <a:lstStyle/>
        <a:p>
          <a:endParaRPr lang="en-ZA"/>
        </a:p>
      </dgm:t>
    </dgm:pt>
    <dgm:pt modelId="{BB39F935-7697-4872-84DA-49A757253C3F}" type="pres">
      <dgm:prSet presAssocID="{DD9E7BCF-B5F3-4D97-9646-85FDCBD834C9}" presName="spaceBetweenRectangles" presStyleCnt="0"/>
      <dgm:spPr/>
    </dgm:pt>
    <dgm:pt modelId="{8076A8C1-520B-47FA-A3E8-424542C0AE37}" type="pres">
      <dgm:prSet presAssocID="{3A7F775E-97F7-4169-AD34-886BF9B66BEE}" presName="parentLin" presStyleCnt="0"/>
      <dgm:spPr/>
    </dgm:pt>
    <dgm:pt modelId="{36778AD4-B1D6-46D5-89D8-E4C9DEC36F43}" type="pres">
      <dgm:prSet presAssocID="{3A7F775E-97F7-4169-AD34-886BF9B66BEE}" presName="parentLeftMargin" presStyleLbl="node1" presStyleIdx="0" presStyleCnt="2"/>
      <dgm:spPr/>
      <dgm:t>
        <a:bodyPr/>
        <a:lstStyle/>
        <a:p>
          <a:endParaRPr lang="en-ZA"/>
        </a:p>
      </dgm:t>
    </dgm:pt>
    <dgm:pt modelId="{8A6D4085-0EB3-4EC3-A48D-22836BE833FB}" type="pres">
      <dgm:prSet presAssocID="{3A7F775E-97F7-4169-AD34-886BF9B66BEE}" presName="parentText" presStyleLbl="node1" presStyleIdx="1" presStyleCnt="2">
        <dgm:presLayoutVars>
          <dgm:chMax val="0"/>
          <dgm:bulletEnabled val="1"/>
        </dgm:presLayoutVars>
      </dgm:prSet>
      <dgm:spPr/>
      <dgm:t>
        <a:bodyPr/>
        <a:lstStyle/>
        <a:p>
          <a:endParaRPr lang="en-ZA"/>
        </a:p>
      </dgm:t>
    </dgm:pt>
    <dgm:pt modelId="{744CB933-C87A-4331-9408-1472D0932064}" type="pres">
      <dgm:prSet presAssocID="{3A7F775E-97F7-4169-AD34-886BF9B66BEE}" presName="negativeSpace" presStyleCnt="0"/>
      <dgm:spPr/>
    </dgm:pt>
    <dgm:pt modelId="{29D40D16-5BB1-4EA7-8906-AD02A9286DF1}" type="pres">
      <dgm:prSet presAssocID="{3A7F775E-97F7-4169-AD34-886BF9B66BEE}" presName="childText" presStyleLbl="conFgAcc1" presStyleIdx="1" presStyleCnt="2">
        <dgm:presLayoutVars>
          <dgm:bulletEnabled val="1"/>
        </dgm:presLayoutVars>
      </dgm:prSet>
      <dgm:spPr/>
      <dgm:t>
        <a:bodyPr/>
        <a:lstStyle/>
        <a:p>
          <a:endParaRPr lang="en-ZA"/>
        </a:p>
      </dgm:t>
    </dgm:pt>
  </dgm:ptLst>
  <dgm:cxnLst>
    <dgm:cxn modelId="{DB9A35A4-DA75-43D2-8864-4BDC712A323B}" type="presOf" srcId="{E7FB8400-6869-453D-BC87-F5C66018F061}" destId="{29D40D16-5BB1-4EA7-8906-AD02A9286DF1}" srcOrd="0" destOrd="5" presId="urn:microsoft.com/office/officeart/2005/8/layout/list1"/>
    <dgm:cxn modelId="{A621D07C-ADF7-4342-B4F6-BDDEE65CB1C8}" type="presOf" srcId="{BEC7FB29-9553-4B5B-A97D-CC75CB8DFDEB}" destId="{06B173CD-9718-4894-8B4C-CC276723C782}" srcOrd="0" destOrd="1" presId="urn:microsoft.com/office/officeart/2005/8/layout/list1"/>
    <dgm:cxn modelId="{465BC452-1ACD-4CE3-BA3B-179F81341473}" srcId="{1011CC65-A1DD-4F16-AB65-5D4DE2F8FEAE}" destId="{3A7F775E-97F7-4169-AD34-886BF9B66BEE}" srcOrd="1" destOrd="0" parTransId="{E63DCA44-B05D-482C-8BF0-1863A0EA42A5}" sibTransId="{3CBCC0C4-0BFE-4EA6-A989-764B5C9EBB1E}"/>
    <dgm:cxn modelId="{DA4E1C7B-3858-4D39-A956-11E13425CBE1}" srcId="{AFE8C98F-23E3-4EF3-9A4A-9E4FE4CE1480}" destId="{E79B9235-ABED-4B6A-969B-69FE88D61C51}" srcOrd="0" destOrd="0" parTransId="{458258A9-01AE-4889-84DB-2B03DCDEF7E3}" sibTransId="{2653B331-E16D-4BA7-8366-AB1DB6966634}"/>
    <dgm:cxn modelId="{897BBF57-91D7-4C17-BBAD-A368CD810FBA}" type="presOf" srcId="{CEED2638-6AB6-44A7-B64D-46E71A3BAEC4}" destId="{29D40D16-5BB1-4EA7-8906-AD02A9286DF1}" srcOrd="0" destOrd="1" presId="urn:microsoft.com/office/officeart/2005/8/layout/list1"/>
    <dgm:cxn modelId="{AB76487E-DE3D-4401-BA20-B5417A0B348F}" type="presOf" srcId="{8D468CDD-50A8-4D83-964B-AE2D39451C02}" destId="{06B173CD-9718-4894-8B4C-CC276723C782}" srcOrd="0" destOrd="2" presId="urn:microsoft.com/office/officeart/2005/8/layout/list1"/>
    <dgm:cxn modelId="{3FE157E6-7EA3-4197-A7BE-AC9A5E6B6026}" type="presOf" srcId="{AFE8C98F-23E3-4EF3-9A4A-9E4FE4CE1480}" destId="{29D40D16-5BB1-4EA7-8906-AD02A9286DF1}" srcOrd="0" destOrd="2" presId="urn:microsoft.com/office/officeart/2005/8/layout/list1"/>
    <dgm:cxn modelId="{26EFB90F-06C2-4E88-AE93-398F208CC614}" type="presOf" srcId="{EEBE7B84-37B7-402A-8349-D58A514C796C}" destId="{06B173CD-9718-4894-8B4C-CC276723C782}" srcOrd="0" destOrd="0" presId="urn:microsoft.com/office/officeart/2005/8/layout/list1"/>
    <dgm:cxn modelId="{D2F3A590-E42B-4AFF-AA0E-6AA1B46D28BC}" type="presOf" srcId="{3A7F775E-97F7-4169-AD34-886BF9B66BEE}" destId="{8A6D4085-0EB3-4EC3-A48D-22836BE833FB}" srcOrd="1" destOrd="0" presId="urn:microsoft.com/office/officeart/2005/8/layout/list1"/>
    <dgm:cxn modelId="{541E34C3-1B22-4B00-93B8-B1A2E16BD0D1}" srcId="{188D92F6-C275-406C-A840-F35590B9F34A}" destId="{BEC7FB29-9553-4B5B-A97D-CC75CB8DFDEB}" srcOrd="1" destOrd="0" parTransId="{DD5C2099-3E69-4709-80AF-F43906FD5A52}" sibTransId="{D861B40F-F5BA-4E2C-97FF-47B6B4CDFE4F}"/>
    <dgm:cxn modelId="{B8593A3C-B28E-4B69-B09E-4713355EF0AD}" srcId="{3A7F775E-97F7-4169-AD34-886BF9B66BEE}" destId="{706C2FA5-FEAD-4060-AEBA-48A9AF009167}" srcOrd="2" destOrd="0" parTransId="{867B273B-0CB3-4EBB-9437-721AFEFABF61}" sibTransId="{D4C0E542-D89E-4829-AFAF-E3818FF127E6}"/>
    <dgm:cxn modelId="{BA0112A9-D426-41E5-B66A-CCD4A1D0D432}" type="presOf" srcId="{E79B9235-ABED-4B6A-969B-69FE88D61C51}" destId="{29D40D16-5BB1-4EA7-8906-AD02A9286DF1}" srcOrd="0" destOrd="3" presId="urn:microsoft.com/office/officeart/2005/8/layout/list1"/>
    <dgm:cxn modelId="{0F657618-DA44-4D61-84C1-37431410FEBA}" srcId="{3A7F775E-97F7-4169-AD34-886BF9B66BEE}" destId="{13768D89-6989-4758-A75C-642C7DE565E0}" srcOrd="0" destOrd="0" parTransId="{7054BF61-A8DC-4888-98B7-8BC1291D1546}" sibTransId="{A19D0649-D468-4A99-B495-F7183B698033}"/>
    <dgm:cxn modelId="{22F6E045-4587-47A7-B1FC-20BD940FC288}" srcId="{3A7F775E-97F7-4169-AD34-886BF9B66BEE}" destId="{AFE8C98F-23E3-4EF3-9A4A-9E4FE4CE1480}" srcOrd="1" destOrd="0" parTransId="{8C7DB3AF-B993-47A4-836A-D7DF342C35E2}" sibTransId="{88F6F26E-B69F-4054-910D-5A9615E35BF2}"/>
    <dgm:cxn modelId="{C9B4AB8C-47E2-4416-8364-F6B2EF1FB0A4}" srcId="{706C2FA5-FEAD-4060-AEBA-48A9AF009167}" destId="{E7FB8400-6869-453D-BC87-F5C66018F061}" srcOrd="0" destOrd="0" parTransId="{3E461465-90C1-4B98-A77C-700A751ED2C8}" sibTransId="{99AE73D5-3ECF-4D14-A37E-DB4E2D17C69C}"/>
    <dgm:cxn modelId="{70722173-39D9-43ED-A67F-41CDC38A684A}" type="presOf" srcId="{188D92F6-C275-406C-A840-F35590B9F34A}" destId="{1E405467-9F81-4685-AE8E-71AA9CEFD734}" srcOrd="0" destOrd="0" presId="urn:microsoft.com/office/officeart/2005/8/layout/list1"/>
    <dgm:cxn modelId="{C6C472E2-0E9D-4AEE-84FB-6C252AB5273A}" type="presOf" srcId="{1011CC65-A1DD-4F16-AB65-5D4DE2F8FEAE}" destId="{BC5754AF-18E0-4404-883F-7D2484DA35C5}" srcOrd="0" destOrd="0" presId="urn:microsoft.com/office/officeart/2005/8/layout/list1"/>
    <dgm:cxn modelId="{7E54AB4F-E515-4449-9238-3F72376ADF8A}" type="presOf" srcId="{13768D89-6989-4758-A75C-642C7DE565E0}" destId="{29D40D16-5BB1-4EA7-8906-AD02A9286DF1}" srcOrd="0" destOrd="0" presId="urn:microsoft.com/office/officeart/2005/8/layout/list1"/>
    <dgm:cxn modelId="{1BE25D5E-923D-40F1-9D2D-B8FC06819633}" srcId="{13768D89-6989-4758-A75C-642C7DE565E0}" destId="{CEED2638-6AB6-44A7-B64D-46E71A3BAEC4}" srcOrd="0" destOrd="0" parTransId="{54C9864E-A273-4AC7-81A9-B1C9B82F4144}" sibTransId="{8FA98AFE-D2E6-434A-8812-EF437A14ABFE}"/>
    <dgm:cxn modelId="{3BCDD148-98B1-4788-93EA-4A8F3EFFA471}" srcId="{188D92F6-C275-406C-A840-F35590B9F34A}" destId="{EEBE7B84-37B7-402A-8349-D58A514C796C}" srcOrd="0" destOrd="0" parTransId="{6F513A08-C026-4334-A986-C2394E61FEBC}" sibTransId="{1B986F67-0A3A-4276-A888-FAE34608E064}"/>
    <dgm:cxn modelId="{B005DD52-8661-424C-89F4-4A37E05E97DE}" type="presOf" srcId="{706C2FA5-FEAD-4060-AEBA-48A9AF009167}" destId="{29D40D16-5BB1-4EA7-8906-AD02A9286DF1}" srcOrd="0" destOrd="4" presId="urn:microsoft.com/office/officeart/2005/8/layout/list1"/>
    <dgm:cxn modelId="{04E4ABB6-5BBE-4012-BD7F-C3CADFC1A541}" srcId="{1011CC65-A1DD-4F16-AB65-5D4DE2F8FEAE}" destId="{188D92F6-C275-406C-A840-F35590B9F34A}" srcOrd="0" destOrd="0" parTransId="{5E29AE5D-63FB-4545-8AEC-4A5DDCEDFE6E}" sibTransId="{DD9E7BCF-B5F3-4D97-9646-85FDCBD834C9}"/>
    <dgm:cxn modelId="{7F8BD6CE-0235-4099-8042-900C1CE4433E}" type="presOf" srcId="{3A7F775E-97F7-4169-AD34-886BF9B66BEE}" destId="{36778AD4-B1D6-46D5-89D8-E4C9DEC36F43}" srcOrd="0" destOrd="0" presId="urn:microsoft.com/office/officeart/2005/8/layout/list1"/>
    <dgm:cxn modelId="{BAB170AD-1D9E-4C82-8835-3F6116DD7D94}" srcId="{188D92F6-C275-406C-A840-F35590B9F34A}" destId="{8D468CDD-50A8-4D83-964B-AE2D39451C02}" srcOrd="2" destOrd="0" parTransId="{429CA1D6-03B4-4147-B0B7-E40BF4C99343}" sibTransId="{585AFB74-2315-4E17-B355-472735B07AC6}"/>
    <dgm:cxn modelId="{4F1D7453-2EAF-4F6E-82F0-794239A5DC31}" type="presOf" srcId="{188D92F6-C275-406C-A840-F35590B9F34A}" destId="{65003882-92EE-4E72-9D4E-18675507CDE7}" srcOrd="1" destOrd="0" presId="urn:microsoft.com/office/officeart/2005/8/layout/list1"/>
    <dgm:cxn modelId="{B5DD6DE8-5697-4BA2-9FDC-C85AA0844E0C}" type="presParOf" srcId="{BC5754AF-18E0-4404-883F-7D2484DA35C5}" destId="{323A30DA-F566-4A84-96B0-31EEC34AA911}" srcOrd="0" destOrd="0" presId="urn:microsoft.com/office/officeart/2005/8/layout/list1"/>
    <dgm:cxn modelId="{EF3AB75A-0FFB-46DA-89E3-519578D4CC9C}" type="presParOf" srcId="{323A30DA-F566-4A84-96B0-31EEC34AA911}" destId="{1E405467-9F81-4685-AE8E-71AA9CEFD734}" srcOrd="0" destOrd="0" presId="urn:microsoft.com/office/officeart/2005/8/layout/list1"/>
    <dgm:cxn modelId="{9D2A446B-D357-44C4-B522-8B34D567E039}" type="presParOf" srcId="{323A30DA-F566-4A84-96B0-31EEC34AA911}" destId="{65003882-92EE-4E72-9D4E-18675507CDE7}" srcOrd="1" destOrd="0" presId="urn:microsoft.com/office/officeart/2005/8/layout/list1"/>
    <dgm:cxn modelId="{422C1CD8-9182-41C1-A1CF-3A1583633167}" type="presParOf" srcId="{BC5754AF-18E0-4404-883F-7D2484DA35C5}" destId="{007ADB2E-007D-42A3-87FF-6AE9F064802C}" srcOrd="1" destOrd="0" presId="urn:microsoft.com/office/officeart/2005/8/layout/list1"/>
    <dgm:cxn modelId="{B6212914-73E2-4E53-A22E-AEB091A3F164}" type="presParOf" srcId="{BC5754AF-18E0-4404-883F-7D2484DA35C5}" destId="{06B173CD-9718-4894-8B4C-CC276723C782}" srcOrd="2" destOrd="0" presId="urn:microsoft.com/office/officeart/2005/8/layout/list1"/>
    <dgm:cxn modelId="{2E95B841-C57F-4AA3-BBA2-CF8D6817092E}" type="presParOf" srcId="{BC5754AF-18E0-4404-883F-7D2484DA35C5}" destId="{BB39F935-7697-4872-84DA-49A757253C3F}" srcOrd="3" destOrd="0" presId="urn:microsoft.com/office/officeart/2005/8/layout/list1"/>
    <dgm:cxn modelId="{99102DDC-5D02-4C38-B122-174519298319}" type="presParOf" srcId="{BC5754AF-18E0-4404-883F-7D2484DA35C5}" destId="{8076A8C1-520B-47FA-A3E8-424542C0AE37}" srcOrd="4" destOrd="0" presId="urn:microsoft.com/office/officeart/2005/8/layout/list1"/>
    <dgm:cxn modelId="{6FF2CC47-C20C-4D5B-9830-730598FBFF1A}" type="presParOf" srcId="{8076A8C1-520B-47FA-A3E8-424542C0AE37}" destId="{36778AD4-B1D6-46D5-89D8-E4C9DEC36F43}" srcOrd="0" destOrd="0" presId="urn:microsoft.com/office/officeart/2005/8/layout/list1"/>
    <dgm:cxn modelId="{992D7688-2B69-46A8-9320-FC79D85C7EE7}" type="presParOf" srcId="{8076A8C1-520B-47FA-A3E8-424542C0AE37}" destId="{8A6D4085-0EB3-4EC3-A48D-22836BE833FB}" srcOrd="1" destOrd="0" presId="urn:microsoft.com/office/officeart/2005/8/layout/list1"/>
    <dgm:cxn modelId="{AFC6BCD4-AC26-4A57-AFA3-E8B6296489D4}" type="presParOf" srcId="{BC5754AF-18E0-4404-883F-7D2484DA35C5}" destId="{744CB933-C87A-4331-9408-1472D0932064}" srcOrd="5" destOrd="0" presId="urn:microsoft.com/office/officeart/2005/8/layout/list1"/>
    <dgm:cxn modelId="{ED311F6C-8F44-46BB-BB25-23DA23E4EF0F}" type="presParOf" srcId="{BC5754AF-18E0-4404-883F-7D2484DA35C5}" destId="{29D40D16-5BB1-4EA7-8906-AD02A9286DF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9E47F5-E092-47ED-AA8B-AC532A223F00}" type="doc">
      <dgm:prSet loTypeId="urn:microsoft.com/office/officeart/2005/8/layout/radial4" loCatId="relationship" qsTypeId="urn:microsoft.com/office/officeart/2005/8/quickstyle/simple1" qsCatId="simple" csTypeId="urn:microsoft.com/office/officeart/2005/8/colors/colorful1#3" csCatId="colorful" phldr="1"/>
      <dgm:spPr/>
      <dgm:t>
        <a:bodyPr/>
        <a:lstStyle/>
        <a:p>
          <a:endParaRPr lang="en-ZA"/>
        </a:p>
      </dgm:t>
    </dgm:pt>
    <dgm:pt modelId="{F2805DFC-28DB-44BF-BA00-E2DE2ABC956D}">
      <dgm:prSet phldrT="[Text]"/>
      <dgm:spPr/>
      <dgm:t>
        <a:bodyPr/>
        <a:lstStyle/>
        <a:p>
          <a:r>
            <a:rPr lang="en-ZA" b="1" dirty="0"/>
            <a:t>School Violence</a:t>
          </a:r>
        </a:p>
      </dgm:t>
    </dgm:pt>
    <dgm:pt modelId="{AD44710B-C8B4-432B-9A14-EB82613536E8}" type="parTrans" cxnId="{98276629-1BF0-446C-BBA1-605EEC7FB3FA}">
      <dgm:prSet/>
      <dgm:spPr/>
      <dgm:t>
        <a:bodyPr/>
        <a:lstStyle/>
        <a:p>
          <a:endParaRPr lang="en-ZA"/>
        </a:p>
      </dgm:t>
    </dgm:pt>
    <dgm:pt modelId="{F98FC4C1-2392-4A11-94DB-4D0689486AD4}" type="sibTrans" cxnId="{98276629-1BF0-446C-BBA1-605EEC7FB3FA}">
      <dgm:prSet/>
      <dgm:spPr/>
      <dgm:t>
        <a:bodyPr/>
        <a:lstStyle/>
        <a:p>
          <a:endParaRPr lang="en-ZA"/>
        </a:p>
      </dgm:t>
    </dgm:pt>
    <dgm:pt modelId="{82EFC446-A4AD-40DD-8ECC-D4D19D5F6074}">
      <dgm:prSet phldrT="[Text]"/>
      <dgm:spPr/>
      <dgm:t>
        <a:bodyPr/>
        <a:lstStyle/>
        <a:p>
          <a:r>
            <a:rPr lang="en-ZA" b="1" dirty="0"/>
            <a:t>Physical Assault</a:t>
          </a:r>
        </a:p>
      </dgm:t>
    </dgm:pt>
    <dgm:pt modelId="{B3B511AA-BED3-4A0C-B64D-EE869B9A40B5}" type="parTrans" cxnId="{E579DF08-6154-4AFE-BA1E-B999A427C539}">
      <dgm:prSet/>
      <dgm:spPr/>
      <dgm:t>
        <a:bodyPr/>
        <a:lstStyle/>
        <a:p>
          <a:endParaRPr lang="en-ZA"/>
        </a:p>
      </dgm:t>
    </dgm:pt>
    <dgm:pt modelId="{197A8866-9D82-4C54-A28D-CBDAAC45FB84}" type="sibTrans" cxnId="{E579DF08-6154-4AFE-BA1E-B999A427C539}">
      <dgm:prSet/>
      <dgm:spPr/>
      <dgm:t>
        <a:bodyPr/>
        <a:lstStyle/>
        <a:p>
          <a:endParaRPr lang="en-ZA"/>
        </a:p>
      </dgm:t>
    </dgm:pt>
    <dgm:pt modelId="{5584B920-2DDF-477E-AA87-3618D16B7CA6}">
      <dgm:prSet phldrT="[Text]"/>
      <dgm:spPr/>
      <dgm:t>
        <a:bodyPr/>
        <a:lstStyle/>
        <a:p>
          <a:r>
            <a:rPr lang="en-ZA" b="1" dirty="0"/>
            <a:t>Sexual Abuse</a:t>
          </a:r>
        </a:p>
      </dgm:t>
    </dgm:pt>
    <dgm:pt modelId="{4D61F8B3-8D39-46FD-A139-7D31BEC96C80}" type="parTrans" cxnId="{EAE9EB74-5C5D-4C2D-8FBB-7811670A9ADD}">
      <dgm:prSet/>
      <dgm:spPr/>
      <dgm:t>
        <a:bodyPr/>
        <a:lstStyle/>
        <a:p>
          <a:endParaRPr lang="en-ZA"/>
        </a:p>
      </dgm:t>
    </dgm:pt>
    <dgm:pt modelId="{68787F29-E9EA-4A5D-8CDE-E6FB1460EACF}" type="sibTrans" cxnId="{EAE9EB74-5C5D-4C2D-8FBB-7811670A9ADD}">
      <dgm:prSet/>
      <dgm:spPr/>
      <dgm:t>
        <a:bodyPr/>
        <a:lstStyle/>
        <a:p>
          <a:endParaRPr lang="en-ZA"/>
        </a:p>
      </dgm:t>
    </dgm:pt>
    <dgm:pt modelId="{02ED16FC-A009-4118-AF9D-F3369BA1CA5E}">
      <dgm:prSet phldrT="[Text]"/>
      <dgm:spPr/>
      <dgm:t>
        <a:bodyPr/>
        <a:lstStyle/>
        <a:p>
          <a:r>
            <a:rPr lang="en-ZA" b="1" dirty="0"/>
            <a:t>Verbal Abuse</a:t>
          </a:r>
        </a:p>
      </dgm:t>
    </dgm:pt>
    <dgm:pt modelId="{CAB373FC-EFC9-4671-B0DA-25F6C5EE654F}" type="parTrans" cxnId="{9DB7713D-D24D-408A-A349-C1224C369E93}">
      <dgm:prSet/>
      <dgm:spPr/>
      <dgm:t>
        <a:bodyPr/>
        <a:lstStyle/>
        <a:p>
          <a:endParaRPr lang="en-ZA"/>
        </a:p>
      </dgm:t>
    </dgm:pt>
    <dgm:pt modelId="{EB6B3B66-21C3-4F87-B7C5-90BC45F4693B}" type="sibTrans" cxnId="{9DB7713D-D24D-408A-A349-C1224C369E93}">
      <dgm:prSet/>
      <dgm:spPr/>
      <dgm:t>
        <a:bodyPr/>
        <a:lstStyle/>
        <a:p>
          <a:endParaRPr lang="en-ZA"/>
        </a:p>
      </dgm:t>
    </dgm:pt>
    <dgm:pt modelId="{922FD2D8-C59A-4A1F-800F-86F54ABE6DFE}" type="pres">
      <dgm:prSet presAssocID="{099E47F5-E092-47ED-AA8B-AC532A223F00}" presName="cycle" presStyleCnt="0">
        <dgm:presLayoutVars>
          <dgm:chMax val="1"/>
          <dgm:dir/>
          <dgm:animLvl val="ctr"/>
          <dgm:resizeHandles val="exact"/>
        </dgm:presLayoutVars>
      </dgm:prSet>
      <dgm:spPr/>
      <dgm:t>
        <a:bodyPr/>
        <a:lstStyle/>
        <a:p>
          <a:endParaRPr lang="en-ZA"/>
        </a:p>
      </dgm:t>
    </dgm:pt>
    <dgm:pt modelId="{738AC0A0-885D-48C6-93BD-00421CC38CB3}" type="pres">
      <dgm:prSet presAssocID="{F2805DFC-28DB-44BF-BA00-E2DE2ABC956D}" presName="centerShape" presStyleLbl="node0" presStyleIdx="0" presStyleCnt="1"/>
      <dgm:spPr/>
      <dgm:t>
        <a:bodyPr/>
        <a:lstStyle/>
        <a:p>
          <a:endParaRPr lang="en-ZA"/>
        </a:p>
      </dgm:t>
    </dgm:pt>
    <dgm:pt modelId="{0763D9A9-54BE-4E3F-A359-741C43AF7D9A}" type="pres">
      <dgm:prSet presAssocID="{B3B511AA-BED3-4A0C-B64D-EE869B9A40B5}" presName="parTrans" presStyleLbl="bgSibTrans2D1" presStyleIdx="0" presStyleCnt="3"/>
      <dgm:spPr/>
      <dgm:t>
        <a:bodyPr/>
        <a:lstStyle/>
        <a:p>
          <a:endParaRPr lang="en-ZA"/>
        </a:p>
      </dgm:t>
    </dgm:pt>
    <dgm:pt modelId="{4A37212E-BC6D-4F1E-B2BE-351EBCDADB4E}" type="pres">
      <dgm:prSet presAssocID="{82EFC446-A4AD-40DD-8ECC-D4D19D5F6074}" presName="node" presStyleLbl="node1" presStyleIdx="0" presStyleCnt="3" custScaleX="112304">
        <dgm:presLayoutVars>
          <dgm:bulletEnabled val="1"/>
        </dgm:presLayoutVars>
      </dgm:prSet>
      <dgm:spPr/>
      <dgm:t>
        <a:bodyPr/>
        <a:lstStyle/>
        <a:p>
          <a:endParaRPr lang="en-ZA"/>
        </a:p>
      </dgm:t>
    </dgm:pt>
    <dgm:pt modelId="{67EBF79C-035C-4F40-A669-2144ABC3A59C}" type="pres">
      <dgm:prSet presAssocID="{4D61F8B3-8D39-46FD-A139-7D31BEC96C80}" presName="parTrans" presStyleLbl="bgSibTrans2D1" presStyleIdx="1" presStyleCnt="3"/>
      <dgm:spPr/>
      <dgm:t>
        <a:bodyPr/>
        <a:lstStyle/>
        <a:p>
          <a:endParaRPr lang="en-ZA"/>
        </a:p>
      </dgm:t>
    </dgm:pt>
    <dgm:pt modelId="{57C48FD8-D1D1-47B2-B03F-64DF43710EB0}" type="pres">
      <dgm:prSet presAssocID="{5584B920-2DDF-477E-AA87-3618D16B7CA6}" presName="node" presStyleLbl="node1" presStyleIdx="1" presStyleCnt="3" custScaleX="122811" custScaleY="119126">
        <dgm:presLayoutVars>
          <dgm:bulletEnabled val="1"/>
        </dgm:presLayoutVars>
      </dgm:prSet>
      <dgm:spPr/>
      <dgm:t>
        <a:bodyPr/>
        <a:lstStyle/>
        <a:p>
          <a:endParaRPr lang="en-ZA"/>
        </a:p>
      </dgm:t>
    </dgm:pt>
    <dgm:pt modelId="{9A343064-3164-46AF-A9D2-C327D2C723B5}" type="pres">
      <dgm:prSet presAssocID="{CAB373FC-EFC9-4671-B0DA-25F6C5EE654F}" presName="parTrans" presStyleLbl="bgSibTrans2D1" presStyleIdx="2" presStyleCnt="3"/>
      <dgm:spPr/>
      <dgm:t>
        <a:bodyPr/>
        <a:lstStyle/>
        <a:p>
          <a:endParaRPr lang="en-ZA"/>
        </a:p>
      </dgm:t>
    </dgm:pt>
    <dgm:pt modelId="{D4E86F4C-8C07-435C-88DF-308F0F133AAE}" type="pres">
      <dgm:prSet presAssocID="{02ED16FC-A009-4118-AF9D-F3369BA1CA5E}" presName="node" presStyleLbl="node1" presStyleIdx="2" presStyleCnt="3" custScaleX="108942">
        <dgm:presLayoutVars>
          <dgm:bulletEnabled val="1"/>
        </dgm:presLayoutVars>
      </dgm:prSet>
      <dgm:spPr/>
      <dgm:t>
        <a:bodyPr/>
        <a:lstStyle/>
        <a:p>
          <a:endParaRPr lang="en-ZA"/>
        </a:p>
      </dgm:t>
    </dgm:pt>
  </dgm:ptLst>
  <dgm:cxnLst>
    <dgm:cxn modelId="{71B30C12-BA22-4A46-BE89-AB4EFC78F00C}" type="presOf" srcId="{02ED16FC-A009-4118-AF9D-F3369BA1CA5E}" destId="{D4E86F4C-8C07-435C-88DF-308F0F133AAE}" srcOrd="0" destOrd="0" presId="urn:microsoft.com/office/officeart/2005/8/layout/radial4"/>
    <dgm:cxn modelId="{3A116FE2-63EE-4ECA-82BA-BDBD0B68423F}" type="presOf" srcId="{5584B920-2DDF-477E-AA87-3618D16B7CA6}" destId="{57C48FD8-D1D1-47B2-B03F-64DF43710EB0}" srcOrd="0" destOrd="0" presId="urn:microsoft.com/office/officeart/2005/8/layout/radial4"/>
    <dgm:cxn modelId="{9DB7713D-D24D-408A-A349-C1224C369E93}" srcId="{F2805DFC-28DB-44BF-BA00-E2DE2ABC956D}" destId="{02ED16FC-A009-4118-AF9D-F3369BA1CA5E}" srcOrd="2" destOrd="0" parTransId="{CAB373FC-EFC9-4671-B0DA-25F6C5EE654F}" sibTransId="{EB6B3B66-21C3-4F87-B7C5-90BC45F4693B}"/>
    <dgm:cxn modelId="{FAC8D87D-93D3-4D54-A3D2-F9C936F5EFBF}" type="presOf" srcId="{099E47F5-E092-47ED-AA8B-AC532A223F00}" destId="{922FD2D8-C59A-4A1F-800F-86F54ABE6DFE}" srcOrd="0" destOrd="0" presId="urn:microsoft.com/office/officeart/2005/8/layout/radial4"/>
    <dgm:cxn modelId="{9C216EE6-1567-4FDC-B8F4-479942EF2A0D}" type="presOf" srcId="{4D61F8B3-8D39-46FD-A139-7D31BEC96C80}" destId="{67EBF79C-035C-4F40-A669-2144ABC3A59C}" srcOrd="0" destOrd="0" presId="urn:microsoft.com/office/officeart/2005/8/layout/radial4"/>
    <dgm:cxn modelId="{EAE9EB74-5C5D-4C2D-8FBB-7811670A9ADD}" srcId="{F2805DFC-28DB-44BF-BA00-E2DE2ABC956D}" destId="{5584B920-2DDF-477E-AA87-3618D16B7CA6}" srcOrd="1" destOrd="0" parTransId="{4D61F8B3-8D39-46FD-A139-7D31BEC96C80}" sibTransId="{68787F29-E9EA-4A5D-8CDE-E6FB1460EACF}"/>
    <dgm:cxn modelId="{387B85C1-15B1-4BEA-86E6-B5AEF1D3AA51}" type="presOf" srcId="{B3B511AA-BED3-4A0C-B64D-EE869B9A40B5}" destId="{0763D9A9-54BE-4E3F-A359-741C43AF7D9A}" srcOrd="0" destOrd="0" presId="urn:microsoft.com/office/officeart/2005/8/layout/radial4"/>
    <dgm:cxn modelId="{E579DF08-6154-4AFE-BA1E-B999A427C539}" srcId="{F2805DFC-28DB-44BF-BA00-E2DE2ABC956D}" destId="{82EFC446-A4AD-40DD-8ECC-D4D19D5F6074}" srcOrd="0" destOrd="0" parTransId="{B3B511AA-BED3-4A0C-B64D-EE869B9A40B5}" sibTransId="{197A8866-9D82-4C54-A28D-CBDAAC45FB84}"/>
    <dgm:cxn modelId="{A32E6058-A0C1-459E-A67F-5C3EC4D2A727}" type="presOf" srcId="{F2805DFC-28DB-44BF-BA00-E2DE2ABC956D}" destId="{738AC0A0-885D-48C6-93BD-00421CC38CB3}" srcOrd="0" destOrd="0" presId="urn:microsoft.com/office/officeart/2005/8/layout/radial4"/>
    <dgm:cxn modelId="{98276629-1BF0-446C-BBA1-605EEC7FB3FA}" srcId="{099E47F5-E092-47ED-AA8B-AC532A223F00}" destId="{F2805DFC-28DB-44BF-BA00-E2DE2ABC956D}" srcOrd="0" destOrd="0" parTransId="{AD44710B-C8B4-432B-9A14-EB82613536E8}" sibTransId="{F98FC4C1-2392-4A11-94DB-4D0689486AD4}"/>
    <dgm:cxn modelId="{54CAED07-4CC7-49A6-BAE9-A3FF887CB4E2}" type="presOf" srcId="{CAB373FC-EFC9-4671-B0DA-25F6C5EE654F}" destId="{9A343064-3164-46AF-A9D2-C327D2C723B5}" srcOrd="0" destOrd="0" presId="urn:microsoft.com/office/officeart/2005/8/layout/radial4"/>
    <dgm:cxn modelId="{2993E354-459A-4FA4-930E-1611C2B627CC}" type="presOf" srcId="{82EFC446-A4AD-40DD-8ECC-D4D19D5F6074}" destId="{4A37212E-BC6D-4F1E-B2BE-351EBCDADB4E}" srcOrd="0" destOrd="0" presId="urn:microsoft.com/office/officeart/2005/8/layout/radial4"/>
    <dgm:cxn modelId="{374D6B58-1158-4482-8732-6EE2B7297830}" type="presParOf" srcId="{922FD2D8-C59A-4A1F-800F-86F54ABE6DFE}" destId="{738AC0A0-885D-48C6-93BD-00421CC38CB3}" srcOrd="0" destOrd="0" presId="urn:microsoft.com/office/officeart/2005/8/layout/radial4"/>
    <dgm:cxn modelId="{208464FC-BE28-4633-B2F2-987BC62A9853}" type="presParOf" srcId="{922FD2D8-C59A-4A1F-800F-86F54ABE6DFE}" destId="{0763D9A9-54BE-4E3F-A359-741C43AF7D9A}" srcOrd="1" destOrd="0" presId="urn:microsoft.com/office/officeart/2005/8/layout/radial4"/>
    <dgm:cxn modelId="{1CBA9AEC-2FD4-438C-8B8D-089214983D64}" type="presParOf" srcId="{922FD2D8-C59A-4A1F-800F-86F54ABE6DFE}" destId="{4A37212E-BC6D-4F1E-B2BE-351EBCDADB4E}" srcOrd="2" destOrd="0" presId="urn:microsoft.com/office/officeart/2005/8/layout/radial4"/>
    <dgm:cxn modelId="{8222D8AE-5975-484A-A0AF-1C0F161B15B6}" type="presParOf" srcId="{922FD2D8-C59A-4A1F-800F-86F54ABE6DFE}" destId="{67EBF79C-035C-4F40-A669-2144ABC3A59C}" srcOrd="3" destOrd="0" presId="urn:microsoft.com/office/officeart/2005/8/layout/radial4"/>
    <dgm:cxn modelId="{97E27CC7-821D-4005-9F98-ED8C0F7A1ECF}" type="presParOf" srcId="{922FD2D8-C59A-4A1F-800F-86F54ABE6DFE}" destId="{57C48FD8-D1D1-47B2-B03F-64DF43710EB0}" srcOrd="4" destOrd="0" presId="urn:microsoft.com/office/officeart/2005/8/layout/radial4"/>
    <dgm:cxn modelId="{85E21A2D-2E4E-4134-A80E-FECC841D00F4}" type="presParOf" srcId="{922FD2D8-C59A-4A1F-800F-86F54ABE6DFE}" destId="{9A343064-3164-46AF-A9D2-C327D2C723B5}" srcOrd="5" destOrd="0" presId="urn:microsoft.com/office/officeart/2005/8/layout/radial4"/>
    <dgm:cxn modelId="{1A45ED9A-C591-4581-AC81-CBA45CFB485F}" type="presParOf" srcId="{922FD2D8-C59A-4A1F-800F-86F54ABE6DFE}" destId="{D4E86F4C-8C07-435C-88DF-308F0F133AAE}" srcOrd="6" destOrd="0" presId="urn:microsoft.com/office/officeart/2005/8/layout/radial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597D0-FEF3-4C8E-AFCF-7B1930843CCD}" type="doc">
      <dgm:prSet loTypeId="urn:microsoft.com/office/officeart/2005/8/layout/process4" loCatId="process" qsTypeId="urn:microsoft.com/office/officeart/2005/8/quickstyle/simple1" qsCatId="simple" csTypeId="urn:microsoft.com/office/officeart/2005/8/colors/colorful1#4" csCatId="colorful" phldr="1"/>
      <dgm:spPr/>
      <dgm:t>
        <a:bodyPr/>
        <a:lstStyle/>
        <a:p>
          <a:endParaRPr lang="en-ZA"/>
        </a:p>
      </dgm:t>
    </dgm:pt>
    <dgm:pt modelId="{A8C1EAB9-CCFC-4599-96A4-CF9B6166380F}">
      <dgm:prSet phldrT="[Text]"/>
      <dgm:spPr/>
      <dgm:t>
        <a:bodyPr/>
        <a:lstStyle/>
        <a:p>
          <a:r>
            <a:rPr lang="en-ZA" b="1" dirty="0"/>
            <a:t>Literature Review and Conceptualisation (October – December 2018)</a:t>
          </a:r>
          <a:endParaRPr lang="en-ZA" dirty="0"/>
        </a:p>
      </dgm:t>
    </dgm:pt>
    <dgm:pt modelId="{5B643426-857F-4832-9EE0-F84ED6EEF3E3}" type="parTrans" cxnId="{3EFAF8FB-ABEC-4CBC-9FEF-C324B916E9C1}">
      <dgm:prSet/>
      <dgm:spPr/>
      <dgm:t>
        <a:bodyPr/>
        <a:lstStyle/>
        <a:p>
          <a:endParaRPr lang="en-ZA"/>
        </a:p>
      </dgm:t>
    </dgm:pt>
    <dgm:pt modelId="{F84BB5DE-B778-483E-B350-65C820B05CF2}" type="sibTrans" cxnId="{3EFAF8FB-ABEC-4CBC-9FEF-C324B916E9C1}">
      <dgm:prSet/>
      <dgm:spPr/>
      <dgm:t>
        <a:bodyPr/>
        <a:lstStyle/>
        <a:p>
          <a:endParaRPr lang="en-ZA"/>
        </a:p>
      </dgm:t>
    </dgm:pt>
    <dgm:pt modelId="{21BB0B77-5B94-4EA9-8E1C-BA3B7E1B5F4B}">
      <dgm:prSet phldrT="[Text]" custT="1"/>
      <dgm:spPr/>
      <dgm:t>
        <a:bodyPr/>
        <a:lstStyle/>
        <a:p>
          <a:r>
            <a:rPr lang="en-ZA" sz="1800" dirty="0"/>
            <a:t>The Right to Education means the Right to Safe Teaching and Learning Environment</a:t>
          </a:r>
        </a:p>
      </dgm:t>
    </dgm:pt>
    <dgm:pt modelId="{F82DB952-27D1-401C-9576-647ECE58CB9B}" type="parTrans" cxnId="{B1BE1FAB-DC9E-4AF0-AEB7-2D19C1008D63}">
      <dgm:prSet/>
      <dgm:spPr/>
      <dgm:t>
        <a:bodyPr/>
        <a:lstStyle/>
        <a:p>
          <a:endParaRPr lang="en-ZA"/>
        </a:p>
      </dgm:t>
    </dgm:pt>
    <dgm:pt modelId="{03FDE976-EC7D-4365-86BD-71116AC91ACF}" type="sibTrans" cxnId="{B1BE1FAB-DC9E-4AF0-AEB7-2D19C1008D63}">
      <dgm:prSet/>
      <dgm:spPr/>
      <dgm:t>
        <a:bodyPr/>
        <a:lstStyle/>
        <a:p>
          <a:endParaRPr lang="en-ZA"/>
        </a:p>
      </dgm:t>
    </dgm:pt>
    <dgm:pt modelId="{10C2C57C-A76F-43C5-9486-BDAECDD3ACFE}">
      <dgm:prSet phldrT="[Text]" custT="1"/>
      <dgm:spPr/>
      <dgm:t>
        <a:bodyPr/>
        <a:lstStyle/>
        <a:p>
          <a:r>
            <a:rPr lang="en-ZA" sz="2000" dirty="0"/>
            <a:t>Locate within Teacher Professionalisation</a:t>
          </a:r>
        </a:p>
      </dgm:t>
    </dgm:pt>
    <dgm:pt modelId="{E391F842-EC1E-495E-B87A-8E28ACA269B5}" type="parTrans" cxnId="{DD868B0D-D00D-4404-ACB4-DA44F122DF0C}">
      <dgm:prSet/>
      <dgm:spPr/>
      <dgm:t>
        <a:bodyPr/>
        <a:lstStyle/>
        <a:p>
          <a:endParaRPr lang="en-ZA"/>
        </a:p>
      </dgm:t>
    </dgm:pt>
    <dgm:pt modelId="{3C0A51CC-4954-4832-BE7F-91EADCED0FEF}" type="sibTrans" cxnId="{DD868B0D-D00D-4404-ACB4-DA44F122DF0C}">
      <dgm:prSet/>
      <dgm:spPr/>
      <dgm:t>
        <a:bodyPr/>
        <a:lstStyle/>
        <a:p>
          <a:endParaRPr lang="en-ZA"/>
        </a:p>
      </dgm:t>
    </dgm:pt>
    <dgm:pt modelId="{90D91329-72FB-46B3-B660-205CFAA5A5C1}">
      <dgm:prSet phldrT="[Text]"/>
      <dgm:spPr/>
      <dgm:t>
        <a:bodyPr/>
        <a:lstStyle/>
        <a:p>
          <a:r>
            <a:rPr lang="en-ZA" b="1" dirty="0"/>
            <a:t>Engagements and Informing the Conceptualisation Process  (January – March 2019)</a:t>
          </a:r>
          <a:endParaRPr lang="en-ZA" dirty="0"/>
        </a:p>
      </dgm:t>
    </dgm:pt>
    <dgm:pt modelId="{21936DA9-5A26-4B58-9487-C409AF600426}" type="parTrans" cxnId="{E0ACC208-4AD5-43F1-A775-928FCA9BDEBB}">
      <dgm:prSet/>
      <dgm:spPr/>
      <dgm:t>
        <a:bodyPr/>
        <a:lstStyle/>
        <a:p>
          <a:endParaRPr lang="en-ZA"/>
        </a:p>
      </dgm:t>
    </dgm:pt>
    <dgm:pt modelId="{DD8A17DF-29CD-4D3A-8ECE-5A7FC45E2DE0}" type="sibTrans" cxnId="{E0ACC208-4AD5-43F1-A775-928FCA9BDEBB}">
      <dgm:prSet/>
      <dgm:spPr/>
      <dgm:t>
        <a:bodyPr/>
        <a:lstStyle/>
        <a:p>
          <a:endParaRPr lang="en-ZA"/>
        </a:p>
      </dgm:t>
    </dgm:pt>
    <dgm:pt modelId="{10D59C76-1E78-4DA7-A504-204631FEB359}">
      <dgm:prSet phldrT="[Text]" custT="1"/>
      <dgm:spPr/>
      <dgm:t>
        <a:bodyPr/>
        <a:lstStyle/>
        <a:p>
          <a:r>
            <a:rPr lang="en-ZA" sz="2000" b="1" dirty="0"/>
            <a:t>9 x Provincial Focus Group Sessions with Teachers</a:t>
          </a:r>
        </a:p>
      </dgm:t>
    </dgm:pt>
    <dgm:pt modelId="{2192F691-8F2B-4189-94B2-4410E1F68897}" type="parTrans" cxnId="{058F65FD-3FA7-42B0-B2CD-593200319342}">
      <dgm:prSet/>
      <dgm:spPr/>
      <dgm:t>
        <a:bodyPr/>
        <a:lstStyle/>
        <a:p>
          <a:endParaRPr lang="en-ZA"/>
        </a:p>
      </dgm:t>
    </dgm:pt>
    <dgm:pt modelId="{3B168BD0-89A1-4907-9C8E-6688499D5512}" type="sibTrans" cxnId="{058F65FD-3FA7-42B0-B2CD-593200319342}">
      <dgm:prSet/>
      <dgm:spPr/>
      <dgm:t>
        <a:bodyPr/>
        <a:lstStyle/>
        <a:p>
          <a:endParaRPr lang="en-ZA"/>
        </a:p>
      </dgm:t>
    </dgm:pt>
    <dgm:pt modelId="{45C9905D-28C1-4739-A4BD-37427BCA0B75}">
      <dgm:prSet phldrT="[Text]" custT="1"/>
      <dgm:spPr/>
      <dgm:t>
        <a:bodyPr/>
        <a:lstStyle/>
        <a:p>
          <a:r>
            <a:rPr lang="en-ZA" sz="2000" dirty="0"/>
            <a:t>Round-Table / Seminar to table the Draft Handbook</a:t>
          </a:r>
        </a:p>
      </dgm:t>
    </dgm:pt>
    <dgm:pt modelId="{F721E529-C2F9-47C9-9639-0B5009181D1D}" type="parTrans" cxnId="{A57CB251-C483-4D67-BA58-A4505F7956AA}">
      <dgm:prSet/>
      <dgm:spPr/>
      <dgm:t>
        <a:bodyPr/>
        <a:lstStyle/>
        <a:p>
          <a:endParaRPr lang="en-ZA"/>
        </a:p>
      </dgm:t>
    </dgm:pt>
    <dgm:pt modelId="{D513B86A-4CDF-4419-B111-09941B0B6320}" type="sibTrans" cxnId="{A57CB251-C483-4D67-BA58-A4505F7956AA}">
      <dgm:prSet/>
      <dgm:spPr/>
      <dgm:t>
        <a:bodyPr/>
        <a:lstStyle/>
        <a:p>
          <a:endParaRPr lang="en-ZA"/>
        </a:p>
      </dgm:t>
    </dgm:pt>
    <dgm:pt modelId="{C7D2BE3A-A966-41C9-AEA5-7A796280EEA6}">
      <dgm:prSet phldrT="[Text]"/>
      <dgm:spPr/>
      <dgm:t>
        <a:bodyPr/>
        <a:lstStyle/>
        <a:p>
          <a:r>
            <a:rPr lang="en-ZA" b="1" dirty="0"/>
            <a:t>OUTPUT (April 2019 Onwards…)</a:t>
          </a:r>
        </a:p>
      </dgm:t>
    </dgm:pt>
    <dgm:pt modelId="{C2294CC9-977A-4D4B-8E9F-9064ACA7D6BB}" type="parTrans" cxnId="{B325DFAE-3A3A-43A0-BDA7-6AB7E5529A05}">
      <dgm:prSet/>
      <dgm:spPr/>
      <dgm:t>
        <a:bodyPr/>
        <a:lstStyle/>
        <a:p>
          <a:endParaRPr lang="en-ZA"/>
        </a:p>
      </dgm:t>
    </dgm:pt>
    <dgm:pt modelId="{D5909211-3317-41E9-95CA-073C91DC69D8}" type="sibTrans" cxnId="{B325DFAE-3A3A-43A0-BDA7-6AB7E5529A05}">
      <dgm:prSet/>
      <dgm:spPr/>
      <dgm:t>
        <a:bodyPr/>
        <a:lstStyle/>
        <a:p>
          <a:endParaRPr lang="en-ZA"/>
        </a:p>
      </dgm:t>
    </dgm:pt>
    <dgm:pt modelId="{E0035E3F-16C7-43BA-B183-3103375BA307}">
      <dgm:prSet phldrT="[Text]" custT="1"/>
      <dgm:spPr/>
      <dgm:t>
        <a:bodyPr/>
        <a:lstStyle/>
        <a:p>
          <a:r>
            <a:rPr lang="en-ZA" sz="1800" dirty="0"/>
            <a:t>Teachers’ Rights, Responsibilities and Safety Handbook</a:t>
          </a:r>
        </a:p>
      </dgm:t>
    </dgm:pt>
    <dgm:pt modelId="{CD65FAFC-1648-48BE-9FA4-4F8413CFC01C}" type="parTrans" cxnId="{AC664B9F-5088-4D53-8F82-38CF9690669F}">
      <dgm:prSet/>
      <dgm:spPr/>
      <dgm:t>
        <a:bodyPr/>
        <a:lstStyle/>
        <a:p>
          <a:endParaRPr lang="en-ZA"/>
        </a:p>
      </dgm:t>
    </dgm:pt>
    <dgm:pt modelId="{8B687AF9-CBEF-4D00-80A1-8B34E65A4D91}" type="sibTrans" cxnId="{AC664B9F-5088-4D53-8F82-38CF9690669F}">
      <dgm:prSet/>
      <dgm:spPr/>
      <dgm:t>
        <a:bodyPr/>
        <a:lstStyle/>
        <a:p>
          <a:endParaRPr lang="en-ZA"/>
        </a:p>
      </dgm:t>
    </dgm:pt>
    <dgm:pt modelId="{F94C11C8-BD46-4F3A-BF18-F06605809BD1}">
      <dgm:prSet phldrT="[Text]" custT="1"/>
      <dgm:spPr/>
      <dgm:t>
        <a:bodyPr/>
        <a:lstStyle/>
        <a:p>
          <a:r>
            <a:rPr lang="en-ZA" sz="1600" dirty="0"/>
            <a:t>Advice to the Minister on Teachers’ Rights, Responsibilities and Safety National Policy</a:t>
          </a:r>
        </a:p>
      </dgm:t>
    </dgm:pt>
    <dgm:pt modelId="{21BB3948-BE5B-4DEF-B48B-ADE507C08330}" type="parTrans" cxnId="{4B900541-E273-4A90-BEF2-2E3881C5B769}">
      <dgm:prSet/>
      <dgm:spPr/>
      <dgm:t>
        <a:bodyPr/>
        <a:lstStyle/>
        <a:p>
          <a:endParaRPr lang="en-ZA"/>
        </a:p>
      </dgm:t>
    </dgm:pt>
    <dgm:pt modelId="{E70C5F99-B668-4ECE-A38E-17C1CF8F56AE}" type="sibTrans" cxnId="{4B900541-E273-4A90-BEF2-2E3881C5B769}">
      <dgm:prSet/>
      <dgm:spPr/>
      <dgm:t>
        <a:bodyPr/>
        <a:lstStyle/>
        <a:p>
          <a:endParaRPr lang="en-ZA"/>
        </a:p>
      </dgm:t>
    </dgm:pt>
    <dgm:pt modelId="{1029D111-62EA-40BA-8D2F-74622620EA8F}">
      <dgm:prSet custT="1"/>
      <dgm:spPr/>
      <dgm:t>
        <a:bodyPr/>
        <a:lstStyle/>
        <a:p>
          <a:r>
            <a:rPr lang="en-ZA" sz="2000" dirty="0"/>
            <a:t>Official Launch cum Indaba in December 2018</a:t>
          </a:r>
        </a:p>
      </dgm:t>
    </dgm:pt>
    <dgm:pt modelId="{CBD7D64E-F7F5-4C48-81E0-71F8A55ABA0B}" type="parTrans" cxnId="{579A8B49-A455-4ADA-8781-94505C66AE43}">
      <dgm:prSet/>
      <dgm:spPr/>
      <dgm:t>
        <a:bodyPr/>
        <a:lstStyle/>
        <a:p>
          <a:endParaRPr lang="en-ZA"/>
        </a:p>
      </dgm:t>
    </dgm:pt>
    <dgm:pt modelId="{2A79B55F-4836-4B07-864B-1078C6A5D733}" type="sibTrans" cxnId="{579A8B49-A455-4ADA-8781-94505C66AE43}">
      <dgm:prSet/>
      <dgm:spPr/>
      <dgm:t>
        <a:bodyPr/>
        <a:lstStyle/>
        <a:p>
          <a:endParaRPr lang="en-ZA"/>
        </a:p>
      </dgm:t>
    </dgm:pt>
    <dgm:pt modelId="{293AAEE5-FAFE-429E-B413-1B196B36FC9D}">
      <dgm:prSet/>
      <dgm:spPr/>
      <dgm:t>
        <a:bodyPr/>
        <a:lstStyle/>
        <a:p>
          <a:r>
            <a:rPr lang="en-ZA" dirty="0"/>
            <a:t>Webinars and Face-to-Face CPD on the Handbook and SACE Endorsed Positive Discipline , Incorporate into Initial Teacher Education</a:t>
          </a:r>
        </a:p>
      </dgm:t>
    </dgm:pt>
    <dgm:pt modelId="{FD9029B4-AB29-48C8-8C10-39613DF0B1BA}" type="parTrans" cxnId="{22D186BA-890C-4FCA-9499-DB8033DA4E2B}">
      <dgm:prSet/>
      <dgm:spPr/>
      <dgm:t>
        <a:bodyPr/>
        <a:lstStyle/>
        <a:p>
          <a:endParaRPr lang="en-ZA"/>
        </a:p>
      </dgm:t>
    </dgm:pt>
    <dgm:pt modelId="{5C1E001C-0144-4D3A-9020-D6B4A3C2BD5C}" type="sibTrans" cxnId="{22D186BA-890C-4FCA-9499-DB8033DA4E2B}">
      <dgm:prSet/>
      <dgm:spPr/>
      <dgm:t>
        <a:bodyPr/>
        <a:lstStyle/>
        <a:p>
          <a:endParaRPr lang="en-ZA"/>
        </a:p>
      </dgm:t>
    </dgm:pt>
    <dgm:pt modelId="{5FFABBFD-4B91-45F9-8510-9C588B385D67}" type="pres">
      <dgm:prSet presAssocID="{5C4597D0-FEF3-4C8E-AFCF-7B1930843CCD}" presName="Name0" presStyleCnt="0">
        <dgm:presLayoutVars>
          <dgm:dir/>
          <dgm:animLvl val="lvl"/>
          <dgm:resizeHandles val="exact"/>
        </dgm:presLayoutVars>
      </dgm:prSet>
      <dgm:spPr/>
      <dgm:t>
        <a:bodyPr/>
        <a:lstStyle/>
        <a:p>
          <a:endParaRPr lang="en-ZA"/>
        </a:p>
      </dgm:t>
    </dgm:pt>
    <dgm:pt modelId="{CD3614F1-618E-462A-97FB-7612DB8251A5}" type="pres">
      <dgm:prSet presAssocID="{C7D2BE3A-A966-41C9-AEA5-7A796280EEA6}" presName="boxAndChildren" presStyleCnt="0"/>
      <dgm:spPr/>
    </dgm:pt>
    <dgm:pt modelId="{63C52C47-5BCE-4648-B3F1-37D319C755EF}" type="pres">
      <dgm:prSet presAssocID="{C7D2BE3A-A966-41C9-AEA5-7A796280EEA6}" presName="parentTextBox" presStyleLbl="node1" presStyleIdx="0" presStyleCnt="3"/>
      <dgm:spPr/>
      <dgm:t>
        <a:bodyPr/>
        <a:lstStyle/>
        <a:p>
          <a:endParaRPr lang="en-ZA"/>
        </a:p>
      </dgm:t>
    </dgm:pt>
    <dgm:pt modelId="{885B2091-2F77-4E9B-A09A-F8490CEF197F}" type="pres">
      <dgm:prSet presAssocID="{C7D2BE3A-A966-41C9-AEA5-7A796280EEA6}" presName="entireBox" presStyleLbl="node1" presStyleIdx="0" presStyleCnt="3"/>
      <dgm:spPr/>
      <dgm:t>
        <a:bodyPr/>
        <a:lstStyle/>
        <a:p>
          <a:endParaRPr lang="en-ZA"/>
        </a:p>
      </dgm:t>
    </dgm:pt>
    <dgm:pt modelId="{09AE32DB-98A6-411A-BD4D-6578B90BF21E}" type="pres">
      <dgm:prSet presAssocID="{C7D2BE3A-A966-41C9-AEA5-7A796280EEA6}" presName="descendantBox" presStyleCnt="0"/>
      <dgm:spPr/>
    </dgm:pt>
    <dgm:pt modelId="{FD6BA533-DE03-4701-B9D1-E188540335E8}" type="pres">
      <dgm:prSet presAssocID="{E0035E3F-16C7-43BA-B183-3103375BA307}" presName="childTextBox" presStyleLbl="fgAccFollowNode1" presStyleIdx="0" presStyleCnt="8">
        <dgm:presLayoutVars>
          <dgm:bulletEnabled val="1"/>
        </dgm:presLayoutVars>
      </dgm:prSet>
      <dgm:spPr/>
      <dgm:t>
        <a:bodyPr/>
        <a:lstStyle/>
        <a:p>
          <a:endParaRPr lang="en-ZA"/>
        </a:p>
      </dgm:t>
    </dgm:pt>
    <dgm:pt modelId="{A41CE250-E1F5-4984-B3CA-8CCE64294B7C}" type="pres">
      <dgm:prSet presAssocID="{293AAEE5-FAFE-429E-B413-1B196B36FC9D}" presName="childTextBox" presStyleLbl="fgAccFollowNode1" presStyleIdx="1" presStyleCnt="8" custScaleY="154995">
        <dgm:presLayoutVars>
          <dgm:bulletEnabled val="1"/>
        </dgm:presLayoutVars>
      </dgm:prSet>
      <dgm:spPr/>
      <dgm:t>
        <a:bodyPr/>
        <a:lstStyle/>
        <a:p>
          <a:endParaRPr lang="en-ZA"/>
        </a:p>
      </dgm:t>
    </dgm:pt>
    <dgm:pt modelId="{00EA02E6-6357-4197-A6E3-9F82C73EBD95}" type="pres">
      <dgm:prSet presAssocID="{F94C11C8-BD46-4F3A-BF18-F06605809BD1}" presName="childTextBox" presStyleLbl="fgAccFollowNode1" presStyleIdx="2" presStyleCnt="8">
        <dgm:presLayoutVars>
          <dgm:bulletEnabled val="1"/>
        </dgm:presLayoutVars>
      </dgm:prSet>
      <dgm:spPr/>
      <dgm:t>
        <a:bodyPr/>
        <a:lstStyle/>
        <a:p>
          <a:endParaRPr lang="en-ZA"/>
        </a:p>
      </dgm:t>
    </dgm:pt>
    <dgm:pt modelId="{7A5F5028-368B-4AD0-91DF-3F542B53F3FE}" type="pres">
      <dgm:prSet presAssocID="{DD8A17DF-29CD-4D3A-8ECE-5A7FC45E2DE0}" presName="sp" presStyleCnt="0"/>
      <dgm:spPr/>
    </dgm:pt>
    <dgm:pt modelId="{18E94D0A-B818-4A00-BE67-41F0ABCF2A75}" type="pres">
      <dgm:prSet presAssocID="{90D91329-72FB-46B3-B660-205CFAA5A5C1}" presName="arrowAndChildren" presStyleCnt="0"/>
      <dgm:spPr/>
    </dgm:pt>
    <dgm:pt modelId="{D2BC657E-02AA-432F-9611-E85B576FCDA6}" type="pres">
      <dgm:prSet presAssocID="{90D91329-72FB-46B3-B660-205CFAA5A5C1}" presName="parentTextArrow" presStyleLbl="node1" presStyleIdx="0" presStyleCnt="3"/>
      <dgm:spPr/>
      <dgm:t>
        <a:bodyPr/>
        <a:lstStyle/>
        <a:p>
          <a:endParaRPr lang="en-ZA"/>
        </a:p>
      </dgm:t>
    </dgm:pt>
    <dgm:pt modelId="{D1C33F76-B43C-4F2A-8B08-334210F8FC29}" type="pres">
      <dgm:prSet presAssocID="{90D91329-72FB-46B3-B660-205CFAA5A5C1}" presName="arrow" presStyleLbl="node1" presStyleIdx="1" presStyleCnt="3"/>
      <dgm:spPr/>
      <dgm:t>
        <a:bodyPr/>
        <a:lstStyle/>
        <a:p>
          <a:endParaRPr lang="en-ZA"/>
        </a:p>
      </dgm:t>
    </dgm:pt>
    <dgm:pt modelId="{45C7F167-F8EE-485F-8609-7C0EDA076A5B}" type="pres">
      <dgm:prSet presAssocID="{90D91329-72FB-46B3-B660-205CFAA5A5C1}" presName="descendantArrow" presStyleCnt="0"/>
      <dgm:spPr/>
    </dgm:pt>
    <dgm:pt modelId="{02140F49-541E-4AFD-B6F4-50DE85548A08}" type="pres">
      <dgm:prSet presAssocID="{10D59C76-1E78-4DA7-A504-204631FEB359}" presName="childTextArrow" presStyleLbl="fgAccFollowNode1" presStyleIdx="3" presStyleCnt="8" custLinFactNeighborY="2587">
        <dgm:presLayoutVars>
          <dgm:bulletEnabled val="1"/>
        </dgm:presLayoutVars>
      </dgm:prSet>
      <dgm:spPr/>
      <dgm:t>
        <a:bodyPr/>
        <a:lstStyle/>
        <a:p>
          <a:endParaRPr lang="en-ZA"/>
        </a:p>
      </dgm:t>
    </dgm:pt>
    <dgm:pt modelId="{9B0B197D-F70E-4CDA-91DE-111C792CF313}" type="pres">
      <dgm:prSet presAssocID="{45C9905D-28C1-4739-A4BD-37427BCA0B75}" presName="childTextArrow" presStyleLbl="fgAccFollowNode1" presStyleIdx="4" presStyleCnt="8">
        <dgm:presLayoutVars>
          <dgm:bulletEnabled val="1"/>
        </dgm:presLayoutVars>
      </dgm:prSet>
      <dgm:spPr/>
      <dgm:t>
        <a:bodyPr/>
        <a:lstStyle/>
        <a:p>
          <a:endParaRPr lang="en-ZA"/>
        </a:p>
      </dgm:t>
    </dgm:pt>
    <dgm:pt modelId="{6E9F7907-AE51-4351-B557-1D30AE103368}" type="pres">
      <dgm:prSet presAssocID="{F84BB5DE-B778-483E-B350-65C820B05CF2}" presName="sp" presStyleCnt="0"/>
      <dgm:spPr/>
    </dgm:pt>
    <dgm:pt modelId="{E160B98B-8DCC-4A1A-8D83-0A0E948A0830}" type="pres">
      <dgm:prSet presAssocID="{A8C1EAB9-CCFC-4599-96A4-CF9B6166380F}" presName="arrowAndChildren" presStyleCnt="0"/>
      <dgm:spPr/>
    </dgm:pt>
    <dgm:pt modelId="{ABC41E3D-FDED-449B-9A18-1E03D7FC0CFC}" type="pres">
      <dgm:prSet presAssocID="{A8C1EAB9-CCFC-4599-96A4-CF9B6166380F}" presName="parentTextArrow" presStyleLbl="node1" presStyleIdx="1" presStyleCnt="3"/>
      <dgm:spPr/>
      <dgm:t>
        <a:bodyPr/>
        <a:lstStyle/>
        <a:p>
          <a:endParaRPr lang="en-ZA"/>
        </a:p>
      </dgm:t>
    </dgm:pt>
    <dgm:pt modelId="{79729A16-9B65-4B92-81D9-C0D8ABE58F2F}" type="pres">
      <dgm:prSet presAssocID="{A8C1EAB9-CCFC-4599-96A4-CF9B6166380F}" presName="arrow" presStyleLbl="node1" presStyleIdx="2" presStyleCnt="3"/>
      <dgm:spPr/>
      <dgm:t>
        <a:bodyPr/>
        <a:lstStyle/>
        <a:p>
          <a:endParaRPr lang="en-ZA"/>
        </a:p>
      </dgm:t>
    </dgm:pt>
    <dgm:pt modelId="{A298502E-D61B-4E6F-8D43-3009BDCB9E71}" type="pres">
      <dgm:prSet presAssocID="{A8C1EAB9-CCFC-4599-96A4-CF9B6166380F}" presName="descendantArrow" presStyleCnt="0"/>
      <dgm:spPr/>
    </dgm:pt>
    <dgm:pt modelId="{AB24D628-5DEA-4EAB-A6F2-4B854167DA30}" type="pres">
      <dgm:prSet presAssocID="{21BB0B77-5B94-4EA9-8E1C-BA3B7E1B5F4B}" presName="childTextArrow" presStyleLbl="fgAccFollowNode1" presStyleIdx="5" presStyleCnt="8" custScaleX="100182" custScaleY="156608">
        <dgm:presLayoutVars>
          <dgm:bulletEnabled val="1"/>
        </dgm:presLayoutVars>
      </dgm:prSet>
      <dgm:spPr/>
      <dgm:t>
        <a:bodyPr/>
        <a:lstStyle/>
        <a:p>
          <a:endParaRPr lang="en-ZA"/>
        </a:p>
      </dgm:t>
    </dgm:pt>
    <dgm:pt modelId="{D05EC06E-F6B2-465C-96B2-C42294D32B2F}" type="pres">
      <dgm:prSet presAssocID="{10C2C57C-A76F-43C5-9486-BDAECDD3ACFE}" presName="childTextArrow" presStyleLbl="fgAccFollowNode1" presStyleIdx="6" presStyleCnt="8">
        <dgm:presLayoutVars>
          <dgm:bulletEnabled val="1"/>
        </dgm:presLayoutVars>
      </dgm:prSet>
      <dgm:spPr/>
      <dgm:t>
        <a:bodyPr/>
        <a:lstStyle/>
        <a:p>
          <a:endParaRPr lang="en-ZA"/>
        </a:p>
      </dgm:t>
    </dgm:pt>
    <dgm:pt modelId="{75764A8C-72A3-46AD-A83A-4E23309886A4}" type="pres">
      <dgm:prSet presAssocID="{1029D111-62EA-40BA-8D2F-74622620EA8F}" presName="childTextArrow" presStyleLbl="fgAccFollowNode1" presStyleIdx="7" presStyleCnt="8">
        <dgm:presLayoutVars>
          <dgm:bulletEnabled val="1"/>
        </dgm:presLayoutVars>
      </dgm:prSet>
      <dgm:spPr/>
      <dgm:t>
        <a:bodyPr/>
        <a:lstStyle/>
        <a:p>
          <a:endParaRPr lang="en-ZA"/>
        </a:p>
      </dgm:t>
    </dgm:pt>
  </dgm:ptLst>
  <dgm:cxnLst>
    <dgm:cxn modelId="{DC644D8F-7623-4CEA-A0F5-742839F2FD9A}" type="presOf" srcId="{5C4597D0-FEF3-4C8E-AFCF-7B1930843CCD}" destId="{5FFABBFD-4B91-45F9-8510-9C588B385D67}" srcOrd="0" destOrd="0" presId="urn:microsoft.com/office/officeart/2005/8/layout/process4"/>
    <dgm:cxn modelId="{3EFAF8FB-ABEC-4CBC-9FEF-C324B916E9C1}" srcId="{5C4597D0-FEF3-4C8E-AFCF-7B1930843CCD}" destId="{A8C1EAB9-CCFC-4599-96A4-CF9B6166380F}" srcOrd="0" destOrd="0" parTransId="{5B643426-857F-4832-9EE0-F84ED6EEF3E3}" sibTransId="{F84BB5DE-B778-483E-B350-65C820B05CF2}"/>
    <dgm:cxn modelId="{579A8B49-A455-4ADA-8781-94505C66AE43}" srcId="{A8C1EAB9-CCFC-4599-96A4-CF9B6166380F}" destId="{1029D111-62EA-40BA-8D2F-74622620EA8F}" srcOrd="2" destOrd="0" parTransId="{CBD7D64E-F7F5-4C48-81E0-71F8A55ABA0B}" sibTransId="{2A79B55F-4836-4B07-864B-1078C6A5D733}"/>
    <dgm:cxn modelId="{7A03EEA0-1DC6-4CFF-8A5E-1BDDBAC4DC15}" type="presOf" srcId="{90D91329-72FB-46B3-B660-205CFAA5A5C1}" destId="{D2BC657E-02AA-432F-9611-E85B576FCDA6}" srcOrd="0" destOrd="0" presId="urn:microsoft.com/office/officeart/2005/8/layout/process4"/>
    <dgm:cxn modelId="{35FE4935-EDB4-44F0-B833-D522FAD75E63}" type="presOf" srcId="{90D91329-72FB-46B3-B660-205CFAA5A5C1}" destId="{D1C33F76-B43C-4F2A-8B08-334210F8FC29}" srcOrd="1" destOrd="0" presId="urn:microsoft.com/office/officeart/2005/8/layout/process4"/>
    <dgm:cxn modelId="{E8F6AD7F-3395-41D9-9AD3-7C4AED3EA920}" type="presOf" srcId="{21BB0B77-5B94-4EA9-8E1C-BA3B7E1B5F4B}" destId="{AB24D628-5DEA-4EAB-A6F2-4B854167DA30}" srcOrd="0" destOrd="0" presId="urn:microsoft.com/office/officeart/2005/8/layout/process4"/>
    <dgm:cxn modelId="{A57CB251-C483-4D67-BA58-A4505F7956AA}" srcId="{90D91329-72FB-46B3-B660-205CFAA5A5C1}" destId="{45C9905D-28C1-4739-A4BD-37427BCA0B75}" srcOrd="1" destOrd="0" parTransId="{F721E529-C2F9-47C9-9639-0B5009181D1D}" sibTransId="{D513B86A-4CDF-4419-B111-09941B0B6320}"/>
    <dgm:cxn modelId="{6E291238-290C-4957-B249-4B4AF9387B89}" type="presOf" srcId="{C7D2BE3A-A966-41C9-AEA5-7A796280EEA6}" destId="{885B2091-2F77-4E9B-A09A-F8490CEF197F}" srcOrd="1" destOrd="0" presId="urn:microsoft.com/office/officeart/2005/8/layout/process4"/>
    <dgm:cxn modelId="{57E7B24C-3D12-48DD-9550-C64493B310E7}" type="presOf" srcId="{10C2C57C-A76F-43C5-9486-BDAECDD3ACFE}" destId="{D05EC06E-F6B2-465C-96B2-C42294D32B2F}" srcOrd="0" destOrd="0" presId="urn:microsoft.com/office/officeart/2005/8/layout/process4"/>
    <dgm:cxn modelId="{EABD69D7-F83E-46F2-B260-F271AFD54608}" type="presOf" srcId="{A8C1EAB9-CCFC-4599-96A4-CF9B6166380F}" destId="{79729A16-9B65-4B92-81D9-C0D8ABE58F2F}" srcOrd="1" destOrd="0" presId="urn:microsoft.com/office/officeart/2005/8/layout/process4"/>
    <dgm:cxn modelId="{B1BE1FAB-DC9E-4AF0-AEB7-2D19C1008D63}" srcId="{A8C1EAB9-CCFC-4599-96A4-CF9B6166380F}" destId="{21BB0B77-5B94-4EA9-8E1C-BA3B7E1B5F4B}" srcOrd="0" destOrd="0" parTransId="{F82DB952-27D1-401C-9576-647ECE58CB9B}" sibTransId="{03FDE976-EC7D-4365-86BD-71116AC91ACF}"/>
    <dgm:cxn modelId="{4B900541-E273-4A90-BEF2-2E3881C5B769}" srcId="{C7D2BE3A-A966-41C9-AEA5-7A796280EEA6}" destId="{F94C11C8-BD46-4F3A-BF18-F06605809BD1}" srcOrd="2" destOrd="0" parTransId="{21BB3948-BE5B-4DEF-B48B-ADE507C08330}" sibTransId="{E70C5F99-B668-4ECE-A38E-17C1CF8F56AE}"/>
    <dgm:cxn modelId="{B325DFAE-3A3A-43A0-BDA7-6AB7E5529A05}" srcId="{5C4597D0-FEF3-4C8E-AFCF-7B1930843CCD}" destId="{C7D2BE3A-A966-41C9-AEA5-7A796280EEA6}" srcOrd="2" destOrd="0" parTransId="{C2294CC9-977A-4D4B-8E9F-9064ACA7D6BB}" sibTransId="{D5909211-3317-41E9-95CA-073C91DC69D8}"/>
    <dgm:cxn modelId="{37009A6A-B85B-484C-8C98-C4D61FD3846C}" type="presOf" srcId="{1029D111-62EA-40BA-8D2F-74622620EA8F}" destId="{75764A8C-72A3-46AD-A83A-4E23309886A4}" srcOrd="0" destOrd="0" presId="urn:microsoft.com/office/officeart/2005/8/layout/process4"/>
    <dgm:cxn modelId="{6CD0559A-5198-4164-8133-827CCBD59C3B}" type="presOf" srcId="{F94C11C8-BD46-4F3A-BF18-F06605809BD1}" destId="{00EA02E6-6357-4197-A6E3-9F82C73EBD95}" srcOrd="0" destOrd="0" presId="urn:microsoft.com/office/officeart/2005/8/layout/process4"/>
    <dgm:cxn modelId="{AC664B9F-5088-4D53-8F82-38CF9690669F}" srcId="{C7D2BE3A-A966-41C9-AEA5-7A796280EEA6}" destId="{E0035E3F-16C7-43BA-B183-3103375BA307}" srcOrd="0" destOrd="0" parTransId="{CD65FAFC-1648-48BE-9FA4-4F8413CFC01C}" sibTransId="{8B687AF9-CBEF-4D00-80A1-8B34E65A4D91}"/>
    <dgm:cxn modelId="{22D186BA-890C-4FCA-9499-DB8033DA4E2B}" srcId="{C7D2BE3A-A966-41C9-AEA5-7A796280EEA6}" destId="{293AAEE5-FAFE-429E-B413-1B196B36FC9D}" srcOrd="1" destOrd="0" parTransId="{FD9029B4-AB29-48C8-8C10-39613DF0B1BA}" sibTransId="{5C1E001C-0144-4D3A-9020-D6B4A3C2BD5C}"/>
    <dgm:cxn modelId="{D930923F-6BE9-42B1-8B8A-23EC885AB8A0}" type="presOf" srcId="{C7D2BE3A-A966-41C9-AEA5-7A796280EEA6}" destId="{63C52C47-5BCE-4648-B3F1-37D319C755EF}" srcOrd="0" destOrd="0" presId="urn:microsoft.com/office/officeart/2005/8/layout/process4"/>
    <dgm:cxn modelId="{E233F832-9CE0-4818-9B6E-E64CC0C8820D}" type="presOf" srcId="{293AAEE5-FAFE-429E-B413-1B196B36FC9D}" destId="{A41CE250-E1F5-4984-B3CA-8CCE64294B7C}" srcOrd="0" destOrd="0" presId="urn:microsoft.com/office/officeart/2005/8/layout/process4"/>
    <dgm:cxn modelId="{EE1D49F9-2C0D-4E7C-9D7A-25E223D94893}" type="presOf" srcId="{E0035E3F-16C7-43BA-B183-3103375BA307}" destId="{FD6BA533-DE03-4701-B9D1-E188540335E8}" srcOrd="0" destOrd="0" presId="urn:microsoft.com/office/officeart/2005/8/layout/process4"/>
    <dgm:cxn modelId="{D2ADA891-48A9-434F-9736-8612652738B8}" type="presOf" srcId="{A8C1EAB9-CCFC-4599-96A4-CF9B6166380F}" destId="{ABC41E3D-FDED-449B-9A18-1E03D7FC0CFC}" srcOrd="0" destOrd="0" presId="urn:microsoft.com/office/officeart/2005/8/layout/process4"/>
    <dgm:cxn modelId="{E0ACC208-4AD5-43F1-A775-928FCA9BDEBB}" srcId="{5C4597D0-FEF3-4C8E-AFCF-7B1930843CCD}" destId="{90D91329-72FB-46B3-B660-205CFAA5A5C1}" srcOrd="1" destOrd="0" parTransId="{21936DA9-5A26-4B58-9487-C409AF600426}" sibTransId="{DD8A17DF-29CD-4D3A-8ECE-5A7FC45E2DE0}"/>
    <dgm:cxn modelId="{DD868B0D-D00D-4404-ACB4-DA44F122DF0C}" srcId="{A8C1EAB9-CCFC-4599-96A4-CF9B6166380F}" destId="{10C2C57C-A76F-43C5-9486-BDAECDD3ACFE}" srcOrd="1" destOrd="0" parTransId="{E391F842-EC1E-495E-B87A-8E28ACA269B5}" sibTransId="{3C0A51CC-4954-4832-BE7F-91EADCED0FEF}"/>
    <dgm:cxn modelId="{5ACBE4EC-9E12-4AC8-9F62-0D285D06C35D}" type="presOf" srcId="{10D59C76-1E78-4DA7-A504-204631FEB359}" destId="{02140F49-541E-4AFD-B6F4-50DE85548A08}" srcOrd="0" destOrd="0" presId="urn:microsoft.com/office/officeart/2005/8/layout/process4"/>
    <dgm:cxn modelId="{5587A813-4865-4C91-BD31-D0E604E9C5B4}" type="presOf" srcId="{45C9905D-28C1-4739-A4BD-37427BCA0B75}" destId="{9B0B197D-F70E-4CDA-91DE-111C792CF313}" srcOrd="0" destOrd="0" presId="urn:microsoft.com/office/officeart/2005/8/layout/process4"/>
    <dgm:cxn modelId="{058F65FD-3FA7-42B0-B2CD-593200319342}" srcId="{90D91329-72FB-46B3-B660-205CFAA5A5C1}" destId="{10D59C76-1E78-4DA7-A504-204631FEB359}" srcOrd="0" destOrd="0" parTransId="{2192F691-8F2B-4189-94B2-4410E1F68897}" sibTransId="{3B168BD0-89A1-4907-9C8E-6688499D5512}"/>
    <dgm:cxn modelId="{2914FC8F-FA83-49D9-9A74-5D629D4AD019}" type="presParOf" srcId="{5FFABBFD-4B91-45F9-8510-9C588B385D67}" destId="{CD3614F1-618E-462A-97FB-7612DB8251A5}" srcOrd="0" destOrd="0" presId="urn:microsoft.com/office/officeart/2005/8/layout/process4"/>
    <dgm:cxn modelId="{B28E5886-DC43-43C3-9704-7763D0355E14}" type="presParOf" srcId="{CD3614F1-618E-462A-97FB-7612DB8251A5}" destId="{63C52C47-5BCE-4648-B3F1-37D319C755EF}" srcOrd="0" destOrd="0" presId="urn:microsoft.com/office/officeart/2005/8/layout/process4"/>
    <dgm:cxn modelId="{6B2FADA2-2CA0-4AF6-8B15-763458440BC7}" type="presParOf" srcId="{CD3614F1-618E-462A-97FB-7612DB8251A5}" destId="{885B2091-2F77-4E9B-A09A-F8490CEF197F}" srcOrd="1" destOrd="0" presId="urn:microsoft.com/office/officeart/2005/8/layout/process4"/>
    <dgm:cxn modelId="{959545CD-8170-456D-9D7D-545615E584F5}" type="presParOf" srcId="{CD3614F1-618E-462A-97FB-7612DB8251A5}" destId="{09AE32DB-98A6-411A-BD4D-6578B90BF21E}" srcOrd="2" destOrd="0" presId="urn:microsoft.com/office/officeart/2005/8/layout/process4"/>
    <dgm:cxn modelId="{0F1DA614-8803-4E3A-AE80-BB201BA78840}" type="presParOf" srcId="{09AE32DB-98A6-411A-BD4D-6578B90BF21E}" destId="{FD6BA533-DE03-4701-B9D1-E188540335E8}" srcOrd="0" destOrd="0" presId="urn:microsoft.com/office/officeart/2005/8/layout/process4"/>
    <dgm:cxn modelId="{72F52128-9AE6-4A51-9BA1-2B55FACE3E76}" type="presParOf" srcId="{09AE32DB-98A6-411A-BD4D-6578B90BF21E}" destId="{A41CE250-E1F5-4984-B3CA-8CCE64294B7C}" srcOrd="1" destOrd="0" presId="urn:microsoft.com/office/officeart/2005/8/layout/process4"/>
    <dgm:cxn modelId="{A786AC86-0ED0-4B66-A9AD-50620EC7DEAE}" type="presParOf" srcId="{09AE32DB-98A6-411A-BD4D-6578B90BF21E}" destId="{00EA02E6-6357-4197-A6E3-9F82C73EBD95}" srcOrd="2" destOrd="0" presId="urn:microsoft.com/office/officeart/2005/8/layout/process4"/>
    <dgm:cxn modelId="{CF912507-607D-4BD0-AA24-8E30EFDBC64F}" type="presParOf" srcId="{5FFABBFD-4B91-45F9-8510-9C588B385D67}" destId="{7A5F5028-368B-4AD0-91DF-3F542B53F3FE}" srcOrd="1" destOrd="0" presId="urn:microsoft.com/office/officeart/2005/8/layout/process4"/>
    <dgm:cxn modelId="{B7298B69-7A72-425E-A71E-EA73D0A1444F}" type="presParOf" srcId="{5FFABBFD-4B91-45F9-8510-9C588B385D67}" destId="{18E94D0A-B818-4A00-BE67-41F0ABCF2A75}" srcOrd="2" destOrd="0" presId="urn:microsoft.com/office/officeart/2005/8/layout/process4"/>
    <dgm:cxn modelId="{EB2A4875-6CBC-4310-859B-52D0306FCC93}" type="presParOf" srcId="{18E94D0A-B818-4A00-BE67-41F0ABCF2A75}" destId="{D2BC657E-02AA-432F-9611-E85B576FCDA6}" srcOrd="0" destOrd="0" presId="urn:microsoft.com/office/officeart/2005/8/layout/process4"/>
    <dgm:cxn modelId="{439B2B85-E7F2-4145-B452-0FBC17A25344}" type="presParOf" srcId="{18E94D0A-B818-4A00-BE67-41F0ABCF2A75}" destId="{D1C33F76-B43C-4F2A-8B08-334210F8FC29}" srcOrd="1" destOrd="0" presId="urn:microsoft.com/office/officeart/2005/8/layout/process4"/>
    <dgm:cxn modelId="{0F51A5C3-001F-4E9E-893E-E645C43BF1AC}" type="presParOf" srcId="{18E94D0A-B818-4A00-BE67-41F0ABCF2A75}" destId="{45C7F167-F8EE-485F-8609-7C0EDA076A5B}" srcOrd="2" destOrd="0" presId="urn:microsoft.com/office/officeart/2005/8/layout/process4"/>
    <dgm:cxn modelId="{F112151E-5D5F-4495-8521-D715936273FF}" type="presParOf" srcId="{45C7F167-F8EE-485F-8609-7C0EDA076A5B}" destId="{02140F49-541E-4AFD-B6F4-50DE85548A08}" srcOrd="0" destOrd="0" presId="urn:microsoft.com/office/officeart/2005/8/layout/process4"/>
    <dgm:cxn modelId="{B16A627E-9F04-4252-8FC1-7824AA29FCA8}" type="presParOf" srcId="{45C7F167-F8EE-485F-8609-7C0EDA076A5B}" destId="{9B0B197D-F70E-4CDA-91DE-111C792CF313}" srcOrd="1" destOrd="0" presId="urn:microsoft.com/office/officeart/2005/8/layout/process4"/>
    <dgm:cxn modelId="{32B8CCD3-BCEA-4F32-9D78-481C552915BF}" type="presParOf" srcId="{5FFABBFD-4B91-45F9-8510-9C588B385D67}" destId="{6E9F7907-AE51-4351-B557-1D30AE103368}" srcOrd="3" destOrd="0" presId="urn:microsoft.com/office/officeart/2005/8/layout/process4"/>
    <dgm:cxn modelId="{25E5C0E0-67F6-4245-80AF-17D2B27B05E9}" type="presParOf" srcId="{5FFABBFD-4B91-45F9-8510-9C588B385D67}" destId="{E160B98B-8DCC-4A1A-8D83-0A0E948A0830}" srcOrd="4" destOrd="0" presId="urn:microsoft.com/office/officeart/2005/8/layout/process4"/>
    <dgm:cxn modelId="{17ACF741-3150-40DF-A5C5-26F1A8F9E59A}" type="presParOf" srcId="{E160B98B-8DCC-4A1A-8D83-0A0E948A0830}" destId="{ABC41E3D-FDED-449B-9A18-1E03D7FC0CFC}" srcOrd="0" destOrd="0" presId="urn:microsoft.com/office/officeart/2005/8/layout/process4"/>
    <dgm:cxn modelId="{229A3BB6-6831-4C6D-B7BF-FC758557438C}" type="presParOf" srcId="{E160B98B-8DCC-4A1A-8D83-0A0E948A0830}" destId="{79729A16-9B65-4B92-81D9-C0D8ABE58F2F}" srcOrd="1" destOrd="0" presId="urn:microsoft.com/office/officeart/2005/8/layout/process4"/>
    <dgm:cxn modelId="{EA636A1C-8F1C-46BF-94A5-55B95C0C21CC}" type="presParOf" srcId="{E160B98B-8DCC-4A1A-8D83-0A0E948A0830}" destId="{A298502E-D61B-4E6F-8D43-3009BDCB9E71}" srcOrd="2" destOrd="0" presId="urn:microsoft.com/office/officeart/2005/8/layout/process4"/>
    <dgm:cxn modelId="{657AA8D0-D3C5-4AF3-A59C-4BF05F64218A}" type="presParOf" srcId="{A298502E-D61B-4E6F-8D43-3009BDCB9E71}" destId="{AB24D628-5DEA-4EAB-A6F2-4B854167DA30}" srcOrd="0" destOrd="0" presId="urn:microsoft.com/office/officeart/2005/8/layout/process4"/>
    <dgm:cxn modelId="{512B65DF-F3EB-41AA-9178-BE2035734291}" type="presParOf" srcId="{A298502E-D61B-4E6F-8D43-3009BDCB9E71}" destId="{D05EC06E-F6B2-465C-96B2-C42294D32B2F}" srcOrd="1" destOrd="0" presId="urn:microsoft.com/office/officeart/2005/8/layout/process4"/>
    <dgm:cxn modelId="{BF63B9B8-3D05-455D-999E-C8F675C4194C}" type="presParOf" srcId="{A298502E-D61B-4E6F-8D43-3009BDCB9E71}" destId="{75764A8C-72A3-46AD-A83A-4E23309886A4}" srcOrd="2"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FA2591-C1F8-444D-8541-7D6EE7899459}">
      <dsp:nvSpPr>
        <dsp:cNvPr id="0" name=""/>
        <dsp:cNvSpPr/>
      </dsp:nvSpPr>
      <dsp:spPr>
        <a:xfrm>
          <a:off x="0" y="2768"/>
          <a:ext cx="11582400" cy="269554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ZA" sz="2800" b="1" kern="1200" dirty="0">
              <a:latin typeface="Calibri" panose="020F0502020204030204" pitchFamily="34" charset="0"/>
              <a:cs typeface="Calibri" panose="020F0502020204030204" pitchFamily="34" charset="0"/>
            </a:rPr>
            <a:t>PROFESSIONAL STANDARDS AND QUALITY CPD PROVISIONING</a:t>
          </a:r>
        </a:p>
        <a:p>
          <a:pPr marL="171450" lvl="1" indent="-171450" algn="l" defTabSz="800100">
            <a:lnSpc>
              <a:spcPct val="90000"/>
            </a:lnSpc>
            <a:spcBef>
              <a:spcPct val="0"/>
            </a:spcBef>
            <a:spcAft>
              <a:spcPct val="15000"/>
            </a:spcAft>
            <a:buChar char="••"/>
          </a:pPr>
          <a:r>
            <a:rPr lang="en-ZA" sz="1800" kern="1200" dirty="0"/>
            <a:t>“</a:t>
          </a:r>
          <a:r>
            <a:rPr lang="en-ZA" sz="2000" b="0" i="0" kern="1200" dirty="0">
              <a:latin typeface="Calibri" panose="020F0502020204030204" pitchFamily="34" charset="0"/>
              <a:cs typeface="Calibri" panose="020F0502020204030204" pitchFamily="34" charset="0"/>
            </a:rPr>
            <a:t>Attention should be given to the</a:t>
          </a:r>
          <a:r>
            <a:rPr lang="en-ZA" sz="2000" b="1" i="0" kern="1200" dirty="0">
              <a:latin typeface="Calibri" panose="020F0502020204030204" pitchFamily="34" charset="0"/>
              <a:cs typeface="Calibri" panose="020F0502020204030204" pitchFamily="34" charset="0"/>
            </a:rPr>
            <a:t> Continuing Professional Development of teachers and promotion of Professional Standards</a:t>
          </a:r>
          <a:r>
            <a:rPr lang="en-ZA" sz="2000" b="0" i="0" kern="1200" dirty="0">
              <a:latin typeface="Calibri" panose="020F0502020204030204" pitchFamily="34" charset="0"/>
              <a:cs typeface="Calibri" panose="020F0502020204030204" pitchFamily="34" charset="0"/>
            </a:rPr>
            <a:t>. Bodies such as the South African Council for Educators and specialist subject associations need to play a greater role in this”.</a:t>
          </a:r>
        </a:p>
        <a:p>
          <a:pPr marL="228600" lvl="1" indent="-228600" algn="l" defTabSz="889000">
            <a:lnSpc>
              <a:spcPct val="90000"/>
            </a:lnSpc>
            <a:spcBef>
              <a:spcPct val="0"/>
            </a:spcBef>
            <a:spcAft>
              <a:spcPct val="15000"/>
            </a:spcAft>
            <a:buChar char="••"/>
          </a:pPr>
          <a:r>
            <a:rPr lang="en-ZA" sz="2000" b="1" i="0" kern="1200" dirty="0">
              <a:latin typeface="Calibri" panose="020F0502020204030204" pitchFamily="34" charset="0"/>
              <a:cs typeface="Calibri" panose="020F0502020204030204" pitchFamily="34" charset="0"/>
            </a:rPr>
            <a:t>Quality Assurance of PD Programmes and Providers</a:t>
          </a:r>
          <a:r>
            <a:rPr lang="en-ZA" sz="2000" b="0" i="0" kern="1200" dirty="0">
              <a:latin typeface="Calibri" panose="020F0502020204030204" pitchFamily="34" charset="0"/>
              <a:cs typeface="Calibri" panose="020F0502020204030204" pitchFamily="34" charset="0"/>
            </a:rPr>
            <a:t>, and ensuring that teachers earn PD Points from these programmes</a:t>
          </a:r>
        </a:p>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Monitoring and Evaluation</a:t>
          </a:r>
          <a:r>
            <a:rPr lang="en-US" sz="2000" kern="1200" dirty="0">
              <a:latin typeface="Calibri" panose="020F0502020204030204" pitchFamily="34" charset="0"/>
              <a:cs typeface="Calibri" panose="020F0502020204030204" pitchFamily="34" charset="0"/>
            </a:rPr>
            <a:t>: Quality and Relevance of PD provisioning, uptake by educators, and “impact / effect” in the system</a:t>
          </a:r>
          <a:endParaRPr lang="en-ZA" sz="2000" b="0" i="0" kern="1200" dirty="0">
            <a:latin typeface="Calibri" panose="020F0502020204030204" pitchFamily="34" charset="0"/>
            <a:cs typeface="Calibri" panose="020F0502020204030204" pitchFamily="34" charset="0"/>
          </a:endParaRPr>
        </a:p>
        <a:p>
          <a:pPr marL="342900" lvl="2" indent="-171450" algn="l" defTabSz="755650">
            <a:lnSpc>
              <a:spcPct val="90000"/>
            </a:lnSpc>
            <a:spcBef>
              <a:spcPct val="0"/>
            </a:spcBef>
            <a:spcAft>
              <a:spcPct val="15000"/>
            </a:spcAft>
            <a:buChar char="••"/>
          </a:pPr>
          <a:endParaRPr lang="en-ZA" sz="1700" kern="1200" dirty="0"/>
        </a:p>
        <a:p>
          <a:pPr marL="171450" lvl="1" indent="-171450" algn="l" defTabSz="755650">
            <a:lnSpc>
              <a:spcPct val="90000"/>
            </a:lnSpc>
            <a:spcBef>
              <a:spcPct val="0"/>
            </a:spcBef>
            <a:spcAft>
              <a:spcPct val="15000"/>
            </a:spcAft>
            <a:buChar char="••"/>
          </a:pPr>
          <a:endParaRPr lang="en-ZA" sz="1700" kern="1200" dirty="0"/>
        </a:p>
      </dsp:txBody>
      <dsp:txXfrm>
        <a:off x="0" y="2768"/>
        <a:ext cx="11582400" cy="2695546"/>
      </dsp:txXfrm>
    </dsp:sp>
    <dsp:sp modelId="{8B4EC544-1B49-4F7C-8779-33E17ABDC27D}">
      <dsp:nvSpPr>
        <dsp:cNvPr id="0" name=""/>
        <dsp:cNvSpPr/>
      </dsp:nvSpPr>
      <dsp:spPr>
        <a:xfrm>
          <a:off x="1651200" y="2833091"/>
          <a:ext cx="8280000" cy="2695546"/>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t" anchorCtr="0">
          <a:noAutofit/>
        </a:bodyPr>
        <a:lstStyle/>
        <a:p>
          <a:pPr lvl="0" algn="l" defTabSz="1244600">
            <a:lnSpc>
              <a:spcPct val="90000"/>
            </a:lnSpc>
            <a:spcBef>
              <a:spcPct val="0"/>
            </a:spcBef>
            <a:spcAft>
              <a:spcPct val="35000"/>
            </a:spcAft>
          </a:pPr>
          <a:r>
            <a:rPr lang="en-ZA" sz="2800" b="1" kern="1200" dirty="0">
              <a:latin typeface="Calibri" panose="020F0502020204030204" pitchFamily="34" charset="0"/>
              <a:cs typeface="Calibri" panose="020F0502020204030204" pitchFamily="34" charset="0"/>
            </a:rPr>
            <a:t>PROFESSIONAL CERTIFICATION / RE-CERTIFICATION</a:t>
          </a:r>
        </a:p>
        <a:p>
          <a:pPr marL="228600" lvl="1" indent="-228600" algn="l" defTabSz="889000">
            <a:lnSpc>
              <a:spcPct val="90000"/>
            </a:lnSpc>
            <a:spcBef>
              <a:spcPct val="0"/>
            </a:spcBef>
            <a:spcAft>
              <a:spcPct val="15000"/>
            </a:spcAft>
            <a:buChar char="••"/>
          </a:pPr>
          <a:r>
            <a:rPr lang="en-ZA" sz="2000" kern="1200" dirty="0"/>
            <a:t>“</a:t>
          </a:r>
          <a:r>
            <a:rPr lang="en-ZA" sz="2000" b="1" kern="1200" dirty="0">
              <a:latin typeface="Calibri" panose="020F0502020204030204" pitchFamily="34" charset="0"/>
              <a:cs typeface="Calibri" panose="020F0502020204030204" pitchFamily="34" charset="0"/>
            </a:rPr>
            <a:t>Investigate introducing professional certification</a:t>
          </a:r>
          <a:r>
            <a:rPr lang="en-ZA" sz="2000" kern="1200" dirty="0">
              <a:latin typeface="Calibri" panose="020F0502020204030204" pitchFamily="34" charset="0"/>
              <a:cs typeface="Calibri" panose="020F0502020204030204" pitchFamily="34" charset="0"/>
            </a:rPr>
            <a:t>. Newly qualified teachers would need to demonstrate certain competencies before they are employed in schools, and after that they would be offered preliminary or probationary certification, to be finalised based on demonstrated competence”.</a:t>
          </a:r>
        </a:p>
        <a:p>
          <a:pPr marL="228600" lvl="1" indent="-228600" algn="l" defTabSz="889000">
            <a:lnSpc>
              <a:spcPct val="90000"/>
            </a:lnSpc>
            <a:spcBef>
              <a:spcPct val="0"/>
            </a:spcBef>
            <a:spcAft>
              <a:spcPct val="15000"/>
            </a:spcAft>
            <a:buChar char="••"/>
          </a:pPr>
          <a:r>
            <a:rPr lang="en-ZA" sz="2000" kern="1200" dirty="0">
              <a:latin typeface="Calibri" panose="020F0502020204030204" pitchFamily="34" charset="0"/>
              <a:cs typeface="Calibri" panose="020F0502020204030204" pitchFamily="34" charset="0"/>
            </a:rPr>
            <a:t>“</a:t>
          </a:r>
          <a:r>
            <a:rPr lang="en-ZA" sz="2000" b="1" kern="1200" dirty="0">
              <a:latin typeface="Calibri" panose="020F0502020204030204" pitchFamily="34" charset="0"/>
              <a:cs typeface="Calibri" panose="020F0502020204030204" pitchFamily="34" charset="0"/>
            </a:rPr>
            <a:t>The professional certification of all teachers would need to be renewed periodically (for example, every five years), serving as an incentive for teachers to undertake Continuous Professional Development</a:t>
          </a:r>
          <a:r>
            <a:rPr lang="en-ZA" sz="1800" kern="1200" dirty="0">
              <a:latin typeface="Calibri" panose="020F0502020204030204" pitchFamily="34" charset="0"/>
              <a:cs typeface="Calibri" panose="020F0502020204030204" pitchFamily="34" charset="0"/>
            </a:rPr>
            <a:t>”.</a:t>
          </a:r>
        </a:p>
      </dsp:txBody>
      <dsp:txXfrm>
        <a:off x="1651200" y="2833091"/>
        <a:ext cx="8280000" cy="26955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DF8298-A21E-4A88-A1DB-4944CFFD7DD4}">
      <dsp:nvSpPr>
        <dsp:cNvPr id="0" name=""/>
        <dsp:cNvSpPr/>
      </dsp:nvSpPr>
      <dsp:spPr>
        <a:xfrm rot="5400000">
          <a:off x="727995" y="1831295"/>
          <a:ext cx="2179731" cy="362702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F2554-2255-4467-86E4-294685F98577}">
      <dsp:nvSpPr>
        <dsp:cNvPr id="0" name=""/>
        <dsp:cNvSpPr/>
      </dsp:nvSpPr>
      <dsp:spPr>
        <a:xfrm>
          <a:off x="364144" y="2914994"/>
          <a:ext cx="3274497" cy="287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a:t>Medium Term Strategic Framework 2014 – 2019</a:t>
          </a:r>
        </a:p>
        <a:p>
          <a:pPr lvl="0" algn="l" defTabSz="800100">
            <a:lnSpc>
              <a:spcPct val="90000"/>
            </a:lnSpc>
            <a:spcBef>
              <a:spcPct val="0"/>
            </a:spcBef>
            <a:spcAft>
              <a:spcPct val="35000"/>
            </a:spcAft>
          </a:pPr>
          <a:r>
            <a:rPr lang="en-ZA" sz="1800" b="1" i="1" kern="1200" dirty="0">
              <a:latin typeface="+mn-lt"/>
            </a:rPr>
            <a:t>OUTPUT NO:1</a:t>
          </a:r>
        </a:p>
        <a:p>
          <a:pPr lvl="0" algn="l" defTabSz="800100">
            <a:lnSpc>
              <a:spcPct val="90000"/>
            </a:lnSpc>
            <a:spcBef>
              <a:spcPct val="0"/>
            </a:spcBef>
            <a:spcAft>
              <a:spcPct val="35000"/>
            </a:spcAft>
          </a:pPr>
          <a:r>
            <a:rPr lang="en-ZA" sz="1800" b="0" i="1" kern="1200" dirty="0">
              <a:latin typeface="+mn-lt"/>
            </a:rPr>
            <a:t>-</a:t>
          </a:r>
          <a:r>
            <a:rPr lang="en-US" altLang="en-US" sz="1800" b="0" i="1" kern="1200" dirty="0">
              <a:latin typeface="+mn-lt"/>
              <a:cs typeface="Arial" charset="0"/>
            </a:rPr>
            <a:t>Improved quality of teaching and learning through </a:t>
          </a:r>
          <a:r>
            <a:rPr lang="en-US" altLang="en-US" sz="1800" b="1" i="1" kern="1200" dirty="0">
              <a:latin typeface="+mn-lt"/>
              <a:cs typeface="Arial" charset="0"/>
            </a:rPr>
            <a:t>Developmen</a:t>
          </a:r>
          <a:r>
            <a:rPr lang="en-US" altLang="en-US" sz="1800" b="0" i="1" kern="1200" dirty="0">
              <a:latin typeface="+mn-lt"/>
              <a:cs typeface="Arial" charset="0"/>
            </a:rPr>
            <a:t>t, supply and effective </a:t>
          </a:r>
          <a:r>
            <a:rPr lang="en-ZA" altLang="en-US" sz="1800" b="0" i="1" kern="1200" dirty="0">
              <a:latin typeface="+mn-lt"/>
              <a:cs typeface="Arial" charset="0"/>
            </a:rPr>
            <a:t>utilisation</a:t>
          </a:r>
          <a:r>
            <a:rPr lang="en-US" altLang="en-US" sz="1800" b="0" i="1" kern="1200" dirty="0">
              <a:latin typeface="+mn-lt"/>
              <a:cs typeface="Arial" charset="0"/>
            </a:rPr>
            <a:t> of teachers</a:t>
          </a:r>
          <a:endParaRPr lang="en-ZA" sz="1800" b="0" i="1" kern="1200" dirty="0">
            <a:latin typeface="+mn-lt"/>
          </a:endParaRPr>
        </a:p>
      </dsp:txBody>
      <dsp:txXfrm>
        <a:off x="364144" y="2914994"/>
        <a:ext cx="3274497" cy="2870289"/>
      </dsp:txXfrm>
    </dsp:sp>
    <dsp:sp modelId="{89994EF9-6E3B-44C4-82C1-971E6C5FAF7D}">
      <dsp:nvSpPr>
        <dsp:cNvPr id="0" name=""/>
        <dsp:cNvSpPr/>
      </dsp:nvSpPr>
      <dsp:spPr>
        <a:xfrm>
          <a:off x="3020812" y="1564270"/>
          <a:ext cx="617829" cy="61782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3B6DE-C7BE-417F-B8FF-A9A9376C4A48}">
      <dsp:nvSpPr>
        <dsp:cNvPr id="0" name=""/>
        <dsp:cNvSpPr/>
      </dsp:nvSpPr>
      <dsp:spPr>
        <a:xfrm rot="5400000">
          <a:off x="4736620" y="839357"/>
          <a:ext cx="2179731" cy="362702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083089-E7D4-46B2-A7A5-6913521657B9}">
      <dsp:nvSpPr>
        <dsp:cNvPr id="0" name=""/>
        <dsp:cNvSpPr/>
      </dsp:nvSpPr>
      <dsp:spPr>
        <a:xfrm>
          <a:off x="4372769" y="1923056"/>
          <a:ext cx="3274497" cy="287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a:t>Towards the Realisation to Schooling 2030</a:t>
          </a:r>
        </a:p>
        <a:p>
          <a:pPr lvl="0" algn="l" defTabSz="800100">
            <a:lnSpc>
              <a:spcPct val="90000"/>
            </a:lnSpc>
            <a:spcBef>
              <a:spcPct val="0"/>
            </a:spcBef>
            <a:spcAft>
              <a:spcPct val="35000"/>
            </a:spcAft>
          </a:pPr>
          <a:r>
            <a:rPr lang="en-ZA" sz="1800" b="1" kern="1200" dirty="0"/>
            <a:t>DBE Action Plan to 2019</a:t>
          </a:r>
        </a:p>
        <a:p>
          <a:pPr lvl="0" algn="l" defTabSz="800100">
            <a:lnSpc>
              <a:spcPct val="90000"/>
            </a:lnSpc>
            <a:spcBef>
              <a:spcPct val="0"/>
            </a:spcBef>
            <a:spcAft>
              <a:spcPct val="35000"/>
            </a:spcAft>
          </a:pPr>
          <a:r>
            <a:rPr lang="en-ZA" sz="1800" b="1" i="1" kern="1200" dirty="0"/>
            <a:t>GOAL NO: 16</a:t>
          </a:r>
        </a:p>
        <a:p>
          <a:pPr lvl="0" algn="l" defTabSz="800100">
            <a:lnSpc>
              <a:spcPct val="90000"/>
            </a:lnSpc>
            <a:spcBef>
              <a:spcPct val="0"/>
            </a:spcBef>
            <a:spcAft>
              <a:spcPct val="35000"/>
            </a:spcAft>
          </a:pPr>
          <a:r>
            <a:rPr lang="en-ZA" sz="1800" b="0" i="1" kern="1200" dirty="0"/>
            <a:t>Improve the professionalism, teaching skills, subject knowledge and computer literacy of teachers throughout their entire careers.</a:t>
          </a:r>
        </a:p>
        <a:p>
          <a:pPr lvl="0" algn="l" defTabSz="800100">
            <a:lnSpc>
              <a:spcPct val="90000"/>
            </a:lnSpc>
            <a:spcBef>
              <a:spcPct val="0"/>
            </a:spcBef>
            <a:spcAft>
              <a:spcPct val="35000"/>
            </a:spcAft>
          </a:pPr>
          <a:r>
            <a:rPr lang="en-ZA" sz="1800" b="1" i="0" kern="1200" dirty="0"/>
            <a:t>DBE Programme 3</a:t>
          </a:r>
        </a:p>
        <a:p>
          <a:pPr lvl="0" algn="l" defTabSz="800100">
            <a:lnSpc>
              <a:spcPct val="90000"/>
            </a:lnSpc>
            <a:spcBef>
              <a:spcPct val="0"/>
            </a:spcBef>
            <a:spcAft>
              <a:spcPct val="35000"/>
            </a:spcAft>
          </a:pPr>
          <a:r>
            <a:rPr lang="en-ZA" sz="1800" b="0" i="1" kern="1200" dirty="0"/>
            <a:t>Teachers, Human Resource and Institutional Development</a:t>
          </a:r>
        </a:p>
      </dsp:txBody>
      <dsp:txXfrm>
        <a:off x="4372769" y="1923056"/>
        <a:ext cx="3274497" cy="2870289"/>
      </dsp:txXfrm>
    </dsp:sp>
    <dsp:sp modelId="{0DF6CDD6-D0FA-4E11-8965-96EF146CD641}">
      <dsp:nvSpPr>
        <dsp:cNvPr id="0" name=""/>
        <dsp:cNvSpPr/>
      </dsp:nvSpPr>
      <dsp:spPr>
        <a:xfrm>
          <a:off x="7029437" y="572332"/>
          <a:ext cx="617829" cy="61782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77975-AC02-4359-A7A5-64AED5C61A13}">
      <dsp:nvSpPr>
        <dsp:cNvPr id="0" name=""/>
        <dsp:cNvSpPr/>
      </dsp:nvSpPr>
      <dsp:spPr>
        <a:xfrm rot="5400000">
          <a:off x="8745245" y="-152580"/>
          <a:ext cx="2179731" cy="362702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9ADDAB-B4A5-4C25-A7D9-246088B263CA}">
      <dsp:nvSpPr>
        <dsp:cNvPr id="0" name=""/>
        <dsp:cNvSpPr/>
      </dsp:nvSpPr>
      <dsp:spPr>
        <a:xfrm>
          <a:off x="8381394" y="931118"/>
          <a:ext cx="3274497" cy="287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ZA" sz="2000" kern="1200" dirty="0"/>
            <a:t>SACE Act no.31 of 2000 as amended by the BELA Act no.65 of 2011</a:t>
          </a:r>
        </a:p>
        <a:p>
          <a:pPr lvl="0" algn="l" defTabSz="889000">
            <a:lnSpc>
              <a:spcPct val="90000"/>
            </a:lnSpc>
            <a:spcBef>
              <a:spcPct val="0"/>
            </a:spcBef>
            <a:spcAft>
              <a:spcPct val="35000"/>
            </a:spcAft>
          </a:pPr>
          <a:r>
            <a:rPr lang="en-ZA" sz="2000" i="1" kern="1200" dirty="0"/>
            <a:t>Register Educators</a:t>
          </a:r>
        </a:p>
        <a:p>
          <a:pPr lvl="0" algn="l" defTabSz="889000">
            <a:lnSpc>
              <a:spcPct val="90000"/>
            </a:lnSpc>
            <a:spcBef>
              <a:spcPct val="0"/>
            </a:spcBef>
            <a:spcAft>
              <a:spcPct val="35000"/>
            </a:spcAft>
          </a:pPr>
          <a:r>
            <a:rPr lang="en-ZA" sz="1600" i="1" kern="1200" dirty="0"/>
            <a:t>Manage a system for continuing professional development for all teachers</a:t>
          </a:r>
        </a:p>
        <a:p>
          <a:pPr lvl="0" algn="l" defTabSz="889000">
            <a:lnSpc>
              <a:spcPct val="90000"/>
            </a:lnSpc>
            <a:spcBef>
              <a:spcPct val="0"/>
            </a:spcBef>
            <a:spcAft>
              <a:spcPct val="35000"/>
            </a:spcAft>
          </a:pPr>
          <a:r>
            <a:rPr lang="en-ZA" sz="1600" i="1" kern="1200" dirty="0"/>
            <a:t>Professional Ethics</a:t>
          </a:r>
        </a:p>
        <a:p>
          <a:pPr lvl="0" algn="l" defTabSz="889000">
            <a:lnSpc>
              <a:spcPct val="90000"/>
            </a:lnSpc>
            <a:spcBef>
              <a:spcPct val="0"/>
            </a:spcBef>
            <a:spcAft>
              <a:spcPct val="35000"/>
            </a:spcAft>
          </a:pPr>
          <a:r>
            <a:rPr lang="en-ZA" sz="1600" i="1" kern="1200" dirty="0"/>
            <a:t>Professional Practice Standards</a:t>
          </a:r>
        </a:p>
      </dsp:txBody>
      <dsp:txXfrm>
        <a:off x="8381394" y="931118"/>
        <a:ext cx="3274497" cy="28702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B173CD-9718-4894-8B4C-CC276723C782}">
      <dsp:nvSpPr>
        <dsp:cNvPr id="0" name=""/>
        <dsp:cNvSpPr/>
      </dsp:nvSpPr>
      <dsp:spPr>
        <a:xfrm>
          <a:off x="0" y="348950"/>
          <a:ext cx="11509247" cy="174426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246" tIns="437388" rIns="893246" bIns="142240" numCol="1" spcCol="1270" anchor="t" anchorCtr="0">
          <a:noAutofit/>
        </a:bodyPr>
        <a:lstStyle/>
        <a:p>
          <a:pPr marL="228600" lvl="1" indent="-228600" algn="l" defTabSz="889000">
            <a:lnSpc>
              <a:spcPct val="90000"/>
            </a:lnSpc>
            <a:spcBef>
              <a:spcPct val="0"/>
            </a:spcBef>
            <a:spcAft>
              <a:spcPct val="15000"/>
            </a:spcAft>
            <a:buChar char="••"/>
          </a:pPr>
          <a:r>
            <a:rPr lang="en-ZA" altLang="en-US" sz="2000" b="1" i="0" kern="1200" dirty="0"/>
            <a:t>Section 53</a:t>
          </a:r>
          <a:r>
            <a:rPr lang="en-ZA" altLang="en-US" sz="2000" i="1" kern="1200" dirty="0"/>
            <a:t>: “the South African Council for Educators (SACE), as the professional body for professional educators, will have the overall responsibility for the </a:t>
          </a:r>
          <a:r>
            <a:rPr lang="en-ZA" altLang="en-US" sz="2000" b="1" i="1" kern="1200" dirty="0"/>
            <a:t>implementation</a:t>
          </a:r>
          <a:r>
            <a:rPr lang="en-ZA" altLang="en-US" sz="2000" i="1" kern="1200" dirty="0"/>
            <a:t>, </a:t>
          </a:r>
          <a:r>
            <a:rPr lang="en-ZA" altLang="en-US" sz="2000" b="1" i="1" kern="1200" dirty="0"/>
            <a:t>management</a:t>
          </a:r>
          <a:r>
            <a:rPr lang="en-ZA" altLang="en-US" sz="2000" i="1" kern="1200" dirty="0"/>
            <a:t> and </a:t>
          </a:r>
          <a:r>
            <a:rPr lang="en-ZA" altLang="en-US" sz="2000" b="1" i="1" kern="1200" dirty="0"/>
            <a:t>quality assurance</a:t>
          </a:r>
          <a:r>
            <a:rPr lang="en-ZA" altLang="en-US" sz="2000" i="1" kern="1200" dirty="0"/>
            <a:t> of the CPTD system. SACE will be provided with the necessary resources and support to undertake </a:t>
          </a:r>
          <a:r>
            <a:rPr lang="en-ZA" altLang="en-US" sz="2000" i="1" kern="1200" dirty="0" smtClean="0"/>
            <a:t> </a:t>
          </a:r>
          <a:r>
            <a:rPr lang="en-ZA" altLang="en-US" sz="2000" i="1" kern="1200" dirty="0"/>
            <a:t>that role”</a:t>
          </a:r>
          <a:endParaRPr lang="en-ZA" sz="2000" kern="1200" dirty="0"/>
        </a:p>
        <a:p>
          <a:pPr marL="228600" lvl="1" indent="-228600" algn="l" defTabSz="889000">
            <a:lnSpc>
              <a:spcPct val="90000"/>
            </a:lnSpc>
            <a:spcBef>
              <a:spcPct val="0"/>
            </a:spcBef>
            <a:spcAft>
              <a:spcPct val="15000"/>
            </a:spcAft>
            <a:buChar char="••"/>
          </a:pPr>
          <a:endParaRPr lang="en-ZA" sz="2000" kern="1200" dirty="0"/>
        </a:p>
        <a:p>
          <a:pPr marL="228600" lvl="1" indent="-228600" algn="l" defTabSz="889000">
            <a:lnSpc>
              <a:spcPct val="90000"/>
            </a:lnSpc>
            <a:spcBef>
              <a:spcPct val="0"/>
            </a:spcBef>
            <a:spcAft>
              <a:spcPct val="15000"/>
            </a:spcAft>
            <a:buChar char="••"/>
          </a:pPr>
          <a:endParaRPr lang="en-ZA" sz="2000" kern="1200" dirty="0"/>
        </a:p>
      </dsp:txBody>
      <dsp:txXfrm>
        <a:off x="0" y="348950"/>
        <a:ext cx="11509247" cy="1744265"/>
      </dsp:txXfrm>
    </dsp:sp>
    <dsp:sp modelId="{65003882-92EE-4E72-9D4E-18675507CDE7}">
      <dsp:nvSpPr>
        <dsp:cNvPr id="0" name=""/>
        <dsp:cNvSpPr/>
      </dsp:nvSpPr>
      <dsp:spPr>
        <a:xfrm>
          <a:off x="575462" y="39292"/>
          <a:ext cx="8056473" cy="619314"/>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516" tIns="0" rIns="304516" bIns="0" numCol="1" spcCol="1270" anchor="ctr" anchorCtr="0">
          <a:noAutofit/>
        </a:bodyPr>
        <a:lstStyle/>
        <a:p>
          <a:pPr lvl="0" algn="l" defTabSz="1422400">
            <a:lnSpc>
              <a:spcPct val="90000"/>
            </a:lnSpc>
            <a:spcBef>
              <a:spcPct val="0"/>
            </a:spcBef>
            <a:spcAft>
              <a:spcPct val="35000"/>
            </a:spcAft>
          </a:pPr>
          <a:r>
            <a:rPr lang="en-ZA" sz="3200" b="1" kern="1200" dirty="0"/>
            <a:t>NPFTED (2007)</a:t>
          </a:r>
        </a:p>
      </dsp:txBody>
      <dsp:txXfrm>
        <a:off x="575462" y="39292"/>
        <a:ext cx="8056473" cy="619314"/>
      </dsp:txXfrm>
    </dsp:sp>
    <dsp:sp modelId="{29D40D16-5BB1-4EA7-8906-AD02A9286DF1}">
      <dsp:nvSpPr>
        <dsp:cNvPr id="0" name=""/>
        <dsp:cNvSpPr/>
      </dsp:nvSpPr>
      <dsp:spPr>
        <a:xfrm>
          <a:off x="0" y="2516162"/>
          <a:ext cx="11509247" cy="3568611"/>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3246" tIns="437388" rIns="893246" bIns="128016" numCol="1" spcCol="1270" anchor="t" anchorCtr="0">
          <a:noAutofit/>
        </a:bodyPr>
        <a:lstStyle/>
        <a:p>
          <a:pPr marL="171450" lvl="1" indent="-171450" algn="l" defTabSz="800100">
            <a:lnSpc>
              <a:spcPct val="90000"/>
            </a:lnSpc>
            <a:spcBef>
              <a:spcPct val="0"/>
            </a:spcBef>
            <a:spcAft>
              <a:spcPct val="15000"/>
            </a:spcAft>
            <a:buChar char="••"/>
          </a:pPr>
          <a:r>
            <a:rPr lang="en-ZA" sz="1800" b="1" kern="1200" dirty="0"/>
            <a:t>Professional Bodies Recognition by SAQA </a:t>
          </a:r>
        </a:p>
        <a:p>
          <a:pPr marL="342900" lvl="2" indent="-171450" algn="l" defTabSz="800100">
            <a:lnSpc>
              <a:spcPct val="90000"/>
            </a:lnSpc>
            <a:spcBef>
              <a:spcPct val="0"/>
            </a:spcBef>
            <a:spcAft>
              <a:spcPct val="15000"/>
            </a:spcAft>
            <a:buChar char="••"/>
          </a:pPr>
          <a:r>
            <a:rPr lang="en-ZA" sz="1800" b="1" i="0" kern="1200" dirty="0"/>
            <a:t>Section 29</a:t>
          </a:r>
          <a:r>
            <a:rPr lang="en-ZA" sz="1800" i="1" kern="1200" dirty="0"/>
            <a:t>: “A statutory or non-statutory body of expert practitioners in an occupational field must apply in the manner prescribed by the </a:t>
          </a:r>
          <a:r>
            <a:rPr lang="en-ZA" sz="1800" i="1" kern="1200" dirty="0">
              <a:hlinkClick xmlns:r="http://schemas.openxmlformats.org/officeDocument/2006/relationships" r:id="rId1"/>
            </a:rPr>
            <a:t>SAQA</a:t>
          </a:r>
          <a:r>
            <a:rPr lang="en-ZA" sz="1800" i="1" kern="1200" dirty="0"/>
            <a:t> in terms of section 13(1)(i)(i) to be recognised as a </a:t>
          </a:r>
          <a:r>
            <a:rPr lang="en-ZA" sz="1800" i="1" kern="1200" dirty="0">
              <a:hlinkClick xmlns:r="http://schemas.openxmlformats.org/officeDocument/2006/relationships" r:id="rId2"/>
            </a:rPr>
            <a:t>professional body</a:t>
          </a:r>
          <a:r>
            <a:rPr lang="en-ZA" sz="1800" i="1" kern="1200" dirty="0"/>
            <a:t> in terms of </a:t>
          </a:r>
          <a:r>
            <a:rPr lang="en-ZA" sz="1800" i="1" kern="1200" dirty="0">
              <a:hlinkClick xmlns:r="http://schemas.openxmlformats.org/officeDocument/2006/relationships" r:id="rId3"/>
            </a:rPr>
            <a:t>this Act</a:t>
          </a:r>
          <a:r>
            <a:rPr lang="en-ZA" sz="1800" i="1" kern="1200" dirty="0"/>
            <a:t>”</a:t>
          </a:r>
        </a:p>
        <a:p>
          <a:pPr marL="171450" lvl="1" indent="-171450" algn="l" defTabSz="800100">
            <a:lnSpc>
              <a:spcPct val="90000"/>
            </a:lnSpc>
            <a:spcBef>
              <a:spcPct val="0"/>
            </a:spcBef>
            <a:spcAft>
              <a:spcPct val="15000"/>
            </a:spcAft>
            <a:buChar char="••"/>
          </a:pPr>
          <a:r>
            <a:rPr lang="en-ZA" sz="1800" b="1" kern="1200" dirty="0"/>
            <a:t>Development and Registration of the Professional Designation on the NQF</a:t>
          </a:r>
        </a:p>
        <a:p>
          <a:pPr marL="342900" lvl="2" indent="-171450" algn="l" defTabSz="800100">
            <a:lnSpc>
              <a:spcPct val="90000"/>
            </a:lnSpc>
            <a:spcBef>
              <a:spcPct val="0"/>
            </a:spcBef>
            <a:spcAft>
              <a:spcPct val="15000"/>
            </a:spcAft>
            <a:buChar char="••"/>
          </a:pPr>
          <a:r>
            <a:rPr lang="en-ZA" sz="1800" b="1" i="0" kern="1200" dirty="0"/>
            <a:t>Section 30</a:t>
          </a:r>
          <a:r>
            <a:rPr lang="en-ZA" sz="1800" i="1" kern="1200" dirty="0"/>
            <a:t>: “A </a:t>
          </a:r>
          <a:r>
            <a:rPr lang="en-ZA" sz="1800" i="1" kern="1200" dirty="0">
              <a:hlinkClick xmlns:r="http://schemas.openxmlformats.org/officeDocument/2006/relationships" r:id="rId2"/>
            </a:rPr>
            <a:t>professional body</a:t>
          </a:r>
          <a:r>
            <a:rPr lang="en-ZA" sz="1800" i="1" kern="1200" dirty="0"/>
            <a:t> that is recognised in terms of </a:t>
          </a:r>
          <a:r>
            <a:rPr lang="en-ZA" sz="1800" i="1" kern="1200" dirty="0">
              <a:hlinkClick xmlns:r="http://schemas.openxmlformats.org/officeDocument/2006/relationships" r:id="rId4"/>
            </a:rPr>
            <a:t>section 29</a:t>
          </a:r>
          <a:r>
            <a:rPr lang="en-ZA" sz="1800" i="1" kern="1200" dirty="0"/>
            <a:t> must apply to the </a:t>
          </a:r>
          <a:r>
            <a:rPr lang="en-ZA" sz="1800" i="1" kern="1200" dirty="0">
              <a:hlinkClick xmlns:r="http://schemas.openxmlformats.org/officeDocument/2006/relationships" r:id="rId1"/>
            </a:rPr>
            <a:t>SAQA</a:t>
          </a:r>
          <a:r>
            <a:rPr lang="en-ZA" sz="1800" i="1" kern="1200" dirty="0"/>
            <a:t>, in the manner determined by the SAQA in terms of </a:t>
          </a:r>
          <a:r>
            <a:rPr lang="en-ZA" sz="1800" i="1" kern="1200" dirty="0">
              <a:hlinkClick xmlns:r="http://schemas.openxmlformats.org/officeDocument/2006/relationships" r:id="rId5"/>
            </a:rPr>
            <a:t>section 13(1)(i)(ii)</a:t>
          </a:r>
          <a:r>
            <a:rPr lang="en-ZA" sz="1800" i="1" kern="1200" dirty="0"/>
            <a:t>, to register a </a:t>
          </a:r>
          <a:r>
            <a:rPr lang="en-ZA" sz="1800" i="1" kern="1200" dirty="0">
              <a:hlinkClick xmlns:r="http://schemas.openxmlformats.org/officeDocument/2006/relationships" r:id="rId6"/>
            </a:rPr>
            <a:t>professional designation</a:t>
          </a:r>
          <a:r>
            <a:rPr lang="en-ZA" sz="1800" i="1" kern="1200" dirty="0"/>
            <a:t> on the </a:t>
          </a:r>
          <a:r>
            <a:rPr lang="en-ZA" sz="1800" i="1" kern="1200" dirty="0">
              <a:hlinkClick xmlns:r="http://schemas.openxmlformats.org/officeDocument/2006/relationships" r:id="rId7"/>
            </a:rPr>
            <a:t>NQF</a:t>
          </a:r>
          <a:r>
            <a:rPr lang="en-ZA" sz="1800" i="1" kern="1200" dirty="0"/>
            <a:t>”</a:t>
          </a:r>
          <a:r>
            <a:rPr lang="en-ZA" sz="1800" kern="1200" dirty="0"/>
            <a:t>.</a:t>
          </a:r>
        </a:p>
        <a:p>
          <a:pPr marL="171450" lvl="1" indent="-171450" algn="l" defTabSz="800100">
            <a:lnSpc>
              <a:spcPct val="90000"/>
            </a:lnSpc>
            <a:spcBef>
              <a:spcPct val="0"/>
            </a:spcBef>
            <a:spcAft>
              <a:spcPct val="15000"/>
            </a:spcAft>
            <a:buChar char="••"/>
          </a:pPr>
          <a:r>
            <a:rPr lang="en-ZA" sz="1800" b="1" kern="1200" dirty="0"/>
            <a:t>Cooperation with other QCs</a:t>
          </a:r>
        </a:p>
        <a:p>
          <a:pPr marL="342900" lvl="2" indent="-171450" algn="l" defTabSz="800100">
            <a:lnSpc>
              <a:spcPct val="90000"/>
            </a:lnSpc>
            <a:spcBef>
              <a:spcPct val="0"/>
            </a:spcBef>
            <a:spcAft>
              <a:spcPct val="15000"/>
            </a:spcAft>
            <a:buChar char="••"/>
          </a:pPr>
          <a:r>
            <a:rPr lang="en-ZA" sz="1800" b="1" kern="1200" dirty="0"/>
            <a:t>Section 28: </a:t>
          </a:r>
          <a:r>
            <a:rPr lang="en-ZA" sz="1800" i="1" kern="1200" dirty="0"/>
            <a:t>Despite the provisions of any other Act, a </a:t>
          </a:r>
          <a:r>
            <a:rPr lang="en-ZA" sz="1800" i="1" kern="1200" dirty="0">
              <a:hlinkClick xmlns:r="http://schemas.openxmlformats.org/officeDocument/2006/relationships" r:id="rId2"/>
            </a:rPr>
            <a:t>professional body</a:t>
          </a:r>
          <a:r>
            <a:rPr lang="en-ZA" sz="1800" i="1" kern="1200" dirty="0"/>
            <a:t> must co-operate with the relevant QCs in respect of qualifications and quality assurance in its occupational </a:t>
          </a:r>
          <a:r>
            <a:rPr lang="en-ZA" sz="1800" i="1" kern="1200" dirty="0" smtClean="0"/>
            <a:t>field.</a:t>
          </a:r>
          <a:endParaRPr lang="en-ZA" sz="1800" i="1" kern="1200" dirty="0"/>
        </a:p>
      </dsp:txBody>
      <dsp:txXfrm>
        <a:off x="0" y="2516162"/>
        <a:ext cx="11509247" cy="3568611"/>
      </dsp:txXfrm>
    </dsp:sp>
    <dsp:sp modelId="{8A6D4085-0EB3-4EC3-A48D-22836BE833FB}">
      <dsp:nvSpPr>
        <dsp:cNvPr id="0" name=""/>
        <dsp:cNvSpPr/>
      </dsp:nvSpPr>
      <dsp:spPr>
        <a:xfrm>
          <a:off x="575462" y="2206505"/>
          <a:ext cx="8056473" cy="61931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516" tIns="0" rIns="304516" bIns="0" numCol="1" spcCol="1270" anchor="ctr" anchorCtr="0">
          <a:noAutofit/>
        </a:bodyPr>
        <a:lstStyle/>
        <a:p>
          <a:pPr lvl="0" algn="l" defTabSz="1422400">
            <a:lnSpc>
              <a:spcPct val="90000"/>
            </a:lnSpc>
            <a:spcBef>
              <a:spcPct val="0"/>
            </a:spcBef>
            <a:spcAft>
              <a:spcPct val="35000"/>
            </a:spcAft>
          </a:pPr>
          <a:r>
            <a:rPr lang="en-ZA" sz="3200" b="1" kern="1200" dirty="0"/>
            <a:t>NQF Act no.67 of 2008</a:t>
          </a:r>
        </a:p>
      </dsp:txBody>
      <dsp:txXfrm>
        <a:off x="575462" y="2206505"/>
        <a:ext cx="8056473" cy="6193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28684-B11E-4733-9A75-8D2B03FEF0BE}" type="datetimeFigureOut">
              <a:rPr lang="en-ZA" smtClean="0"/>
              <a:pPr/>
              <a:t>2018/10/12</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B9193-7997-4034-B007-67553A2FD17B}" type="slidenum">
              <a:rPr lang="en-ZA" smtClean="0"/>
              <a:pPr/>
              <a:t>‹#›</a:t>
            </a:fld>
            <a:endParaRPr lang="en-ZA" dirty="0"/>
          </a:p>
        </p:txBody>
      </p:sp>
    </p:spTree>
    <p:extLst>
      <p:ext uri="{BB962C8B-B14F-4D97-AF65-F5344CB8AC3E}">
        <p14:creationId xmlns:p14="http://schemas.microsoft.com/office/powerpoint/2010/main" xmlns="" val="253658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A603A82-88CC-4129-A408-E3BD199A63FB}" type="slidenum">
              <a:rPr lang="en-ZA" smtClean="0"/>
              <a:pPr/>
              <a:t>4</a:t>
            </a:fld>
            <a:endParaRPr lang="en-ZA"/>
          </a:p>
        </p:txBody>
      </p:sp>
    </p:spTree>
    <p:extLst>
      <p:ext uri="{BB962C8B-B14F-4D97-AF65-F5344CB8AC3E}">
        <p14:creationId xmlns:p14="http://schemas.microsoft.com/office/powerpoint/2010/main" xmlns="" val="200426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183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5CBB11-4A66-43BB-B94E-CD93E1285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1C5A282A-6D38-44AA-9EA1-4ED37E0CF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F2DCD4B1-395E-4381-8FCA-16948FD7B34C}"/>
              </a:ext>
            </a:extLst>
          </p:cNvPr>
          <p:cNvSpPr>
            <a:spLocks noGrp="1"/>
          </p:cNvSpPr>
          <p:nvPr>
            <p:ph type="dt" sz="half" idx="10"/>
          </p:nvPr>
        </p:nvSpPr>
        <p:spPr/>
        <p:txBody>
          <a:bodyPr/>
          <a:lstStyle/>
          <a:p>
            <a:fld id="{8FEF1DA7-66BA-415A-BD45-5BFA0044F36D}" type="datetime1">
              <a:rPr lang="en-ZA" smtClean="0"/>
              <a:pPr/>
              <a:t>2018/10/12</a:t>
            </a:fld>
            <a:endParaRPr lang="en-ZA" dirty="0"/>
          </a:p>
        </p:txBody>
      </p:sp>
      <p:sp>
        <p:nvSpPr>
          <p:cNvPr id="5" name="Footer Placeholder 4">
            <a:extLst>
              <a:ext uri="{FF2B5EF4-FFF2-40B4-BE49-F238E27FC236}">
                <a16:creationId xmlns:a16="http://schemas.microsoft.com/office/drawing/2014/main" xmlns="" id="{5176F73A-68A4-4295-B8A7-B453950AF2BE}"/>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5170ED2B-A0C5-4240-AE80-807FE3FD147B}"/>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101418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BC2EA4-AE8F-4348-BD67-79B7677480B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7FF7B17C-D014-449F-8D8A-380BCA67C6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CB9D49E-5A28-4F17-8BA3-3545897B2D45}"/>
              </a:ext>
            </a:extLst>
          </p:cNvPr>
          <p:cNvSpPr>
            <a:spLocks noGrp="1"/>
          </p:cNvSpPr>
          <p:nvPr>
            <p:ph type="dt" sz="half" idx="10"/>
          </p:nvPr>
        </p:nvSpPr>
        <p:spPr/>
        <p:txBody>
          <a:bodyPr/>
          <a:lstStyle/>
          <a:p>
            <a:fld id="{F1A9488D-78F3-4148-A8A8-EF956C714D02}" type="datetime1">
              <a:rPr lang="en-ZA" smtClean="0"/>
              <a:pPr/>
              <a:t>2018/10/12</a:t>
            </a:fld>
            <a:endParaRPr lang="en-ZA" dirty="0"/>
          </a:p>
        </p:txBody>
      </p:sp>
      <p:sp>
        <p:nvSpPr>
          <p:cNvPr id="5" name="Footer Placeholder 4">
            <a:extLst>
              <a:ext uri="{FF2B5EF4-FFF2-40B4-BE49-F238E27FC236}">
                <a16:creationId xmlns:a16="http://schemas.microsoft.com/office/drawing/2014/main" xmlns="" id="{7C3B0F73-4B8B-4F97-B0D8-3F1C7EAC630E}"/>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2EBA5A45-FC66-4197-B149-B40125E2976C}"/>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86484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B12FC76-DB2B-4968-9FFE-C326933A8D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D1E3CAF4-03DC-4B1D-8160-E227FFFE3F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7AB7CDAE-89F5-496A-875E-6CB60B277CCE}"/>
              </a:ext>
            </a:extLst>
          </p:cNvPr>
          <p:cNvSpPr>
            <a:spLocks noGrp="1"/>
          </p:cNvSpPr>
          <p:nvPr>
            <p:ph type="dt" sz="half" idx="10"/>
          </p:nvPr>
        </p:nvSpPr>
        <p:spPr/>
        <p:txBody>
          <a:bodyPr/>
          <a:lstStyle/>
          <a:p>
            <a:fld id="{B3BF058E-4BB2-4732-8EFF-3E9ED2154240}" type="datetime1">
              <a:rPr lang="en-ZA" smtClean="0"/>
              <a:pPr/>
              <a:t>2018/10/12</a:t>
            </a:fld>
            <a:endParaRPr lang="en-ZA" dirty="0"/>
          </a:p>
        </p:txBody>
      </p:sp>
      <p:sp>
        <p:nvSpPr>
          <p:cNvPr id="5" name="Footer Placeholder 4">
            <a:extLst>
              <a:ext uri="{FF2B5EF4-FFF2-40B4-BE49-F238E27FC236}">
                <a16:creationId xmlns:a16="http://schemas.microsoft.com/office/drawing/2014/main" xmlns="" id="{29B98656-CA4A-4D35-83C3-7A1EE5251E3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34F8DFD3-C3F1-4F68-ACCD-923510EFE816}"/>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219595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CC92DE-DE1E-4F60-90FB-DE9D62C34088}"/>
              </a:ext>
            </a:extLst>
          </p:cNvPr>
          <p:cNvSpPr>
            <a:spLocks noGrp="1"/>
          </p:cNvSpPr>
          <p:nvPr>
            <p:ph type="title"/>
          </p:nvPr>
        </p:nvSpPr>
        <p:spPr>
          <a:xfrm>
            <a:off x="609600" y="274638"/>
            <a:ext cx="10972800" cy="1143000"/>
          </a:xfrm>
        </p:spPr>
        <p:txBody>
          <a:bodyPr/>
          <a:lstStyle/>
          <a:p>
            <a:r>
              <a:rPr lang="en-US"/>
              <a:t>Click to edit Master title style</a:t>
            </a:r>
            <a:endParaRPr lang="en-ZA"/>
          </a:p>
        </p:txBody>
      </p:sp>
      <p:sp>
        <p:nvSpPr>
          <p:cNvPr id="3" name="Table Placeholder 2">
            <a:extLst>
              <a:ext uri="{FF2B5EF4-FFF2-40B4-BE49-F238E27FC236}">
                <a16:creationId xmlns:a16="http://schemas.microsoft.com/office/drawing/2014/main" xmlns="" id="{6BA890D5-CFFD-44D7-A0A3-5E8870FEBF46}"/>
              </a:ext>
            </a:extLst>
          </p:cNvPr>
          <p:cNvSpPr>
            <a:spLocks noGrp="1"/>
          </p:cNvSpPr>
          <p:nvPr>
            <p:ph type="tbl" idx="1"/>
          </p:nvPr>
        </p:nvSpPr>
        <p:spPr>
          <a:xfrm>
            <a:off x="609600" y="1600201"/>
            <a:ext cx="10972800" cy="4525963"/>
          </a:xfrm>
        </p:spPr>
        <p:txBody>
          <a:bodyPr/>
          <a:lstStyle/>
          <a:p>
            <a:endParaRPr lang="en-ZA"/>
          </a:p>
        </p:txBody>
      </p:sp>
      <p:sp>
        <p:nvSpPr>
          <p:cNvPr id="4" name="Date Placeholder 3">
            <a:extLst>
              <a:ext uri="{FF2B5EF4-FFF2-40B4-BE49-F238E27FC236}">
                <a16:creationId xmlns:a16="http://schemas.microsoft.com/office/drawing/2014/main" xmlns="" id="{B0F15EB5-6B67-4C60-AADA-99708EB397A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188419D8-70DD-464A-9052-EC9FFC318D8B}"/>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23B38B3B-8D85-44C3-8852-DE59C2A8206E}"/>
              </a:ext>
            </a:extLst>
          </p:cNvPr>
          <p:cNvSpPr>
            <a:spLocks noGrp="1"/>
          </p:cNvSpPr>
          <p:nvPr>
            <p:ph type="sldNum" sz="quarter" idx="12"/>
          </p:nvPr>
        </p:nvSpPr>
        <p:spPr>
          <a:xfrm>
            <a:off x="8737600" y="6245225"/>
            <a:ext cx="2844800" cy="476250"/>
          </a:xfrm>
        </p:spPr>
        <p:txBody>
          <a:bodyPr/>
          <a:lstStyle>
            <a:lvl1pPr>
              <a:defRPr/>
            </a:lvl1pPr>
          </a:lstStyle>
          <a:p>
            <a:fld id="{26E95C2A-104C-4885-BE75-A1DDB91245B6}" type="slidenum">
              <a:rPr lang="en-US" altLang="en-US"/>
              <a:pPr/>
              <a:t>‹#›</a:t>
            </a:fld>
            <a:endParaRPr lang="en-US" altLang="en-US"/>
          </a:p>
        </p:txBody>
      </p:sp>
    </p:spTree>
    <p:extLst>
      <p:ext uri="{BB962C8B-B14F-4D97-AF65-F5344CB8AC3E}">
        <p14:creationId xmlns:p14="http://schemas.microsoft.com/office/powerpoint/2010/main" xmlns="" val="211939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48A50-B12D-4566-BC54-64D956D2102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33CC7488-F0F2-48C3-AFD8-7419EDB88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4D6B545A-3E78-4931-B52F-616152214D10}"/>
              </a:ext>
            </a:extLst>
          </p:cNvPr>
          <p:cNvSpPr>
            <a:spLocks noGrp="1"/>
          </p:cNvSpPr>
          <p:nvPr>
            <p:ph type="dt" sz="half" idx="10"/>
          </p:nvPr>
        </p:nvSpPr>
        <p:spPr/>
        <p:txBody>
          <a:bodyPr/>
          <a:lstStyle/>
          <a:p>
            <a:fld id="{58CD4A26-6D44-4513-9208-2BA83C7F5506}" type="datetime1">
              <a:rPr lang="en-ZA" smtClean="0"/>
              <a:pPr/>
              <a:t>2018/10/12</a:t>
            </a:fld>
            <a:endParaRPr lang="en-ZA" dirty="0"/>
          </a:p>
        </p:txBody>
      </p:sp>
      <p:sp>
        <p:nvSpPr>
          <p:cNvPr id="5" name="Footer Placeholder 4">
            <a:extLst>
              <a:ext uri="{FF2B5EF4-FFF2-40B4-BE49-F238E27FC236}">
                <a16:creationId xmlns:a16="http://schemas.microsoft.com/office/drawing/2014/main" xmlns="" id="{ED49E6EA-9653-441B-BD46-6ADA24A0322F}"/>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84FDB505-66C7-4A62-895F-0FAE81DF8688}"/>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266074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0A5F8-FC2A-4E59-9BB7-96DA4B028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8A3D390-0EE3-48CE-A115-A166CA112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045F6E8-A360-4C5B-954D-489D15BC7856}"/>
              </a:ext>
            </a:extLst>
          </p:cNvPr>
          <p:cNvSpPr>
            <a:spLocks noGrp="1"/>
          </p:cNvSpPr>
          <p:nvPr>
            <p:ph type="dt" sz="half" idx="10"/>
          </p:nvPr>
        </p:nvSpPr>
        <p:spPr/>
        <p:txBody>
          <a:bodyPr/>
          <a:lstStyle/>
          <a:p>
            <a:fld id="{D097B165-5EAE-4D41-AC14-844AEA0BE844}" type="datetime1">
              <a:rPr lang="en-ZA" smtClean="0"/>
              <a:pPr/>
              <a:t>2018/10/12</a:t>
            </a:fld>
            <a:endParaRPr lang="en-ZA" dirty="0"/>
          </a:p>
        </p:txBody>
      </p:sp>
      <p:sp>
        <p:nvSpPr>
          <p:cNvPr id="5" name="Footer Placeholder 4">
            <a:extLst>
              <a:ext uri="{FF2B5EF4-FFF2-40B4-BE49-F238E27FC236}">
                <a16:creationId xmlns:a16="http://schemas.microsoft.com/office/drawing/2014/main" xmlns="" id="{78687C4A-3F94-442C-ACF1-9AA70DF086A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B2D962D9-D17B-431D-BA1E-83D51E6F4BD0}"/>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162753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719AA-9742-4A75-AF6E-DB5E318834D7}"/>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B6A8BC7B-6EF4-416E-835F-18A74F75B9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1EADDF58-72CB-444B-AD79-AAFCAD53699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5BA8C1D7-4BA5-4B40-BF21-E0DB0466A57C}"/>
              </a:ext>
            </a:extLst>
          </p:cNvPr>
          <p:cNvSpPr>
            <a:spLocks noGrp="1"/>
          </p:cNvSpPr>
          <p:nvPr>
            <p:ph type="dt" sz="half" idx="10"/>
          </p:nvPr>
        </p:nvSpPr>
        <p:spPr/>
        <p:txBody>
          <a:bodyPr/>
          <a:lstStyle/>
          <a:p>
            <a:fld id="{41F095C5-B7F5-4256-8545-B08C844AC2AB}" type="datetime1">
              <a:rPr lang="en-ZA" smtClean="0"/>
              <a:pPr/>
              <a:t>2018/10/12</a:t>
            </a:fld>
            <a:endParaRPr lang="en-ZA" dirty="0"/>
          </a:p>
        </p:txBody>
      </p:sp>
      <p:sp>
        <p:nvSpPr>
          <p:cNvPr id="6" name="Footer Placeholder 5">
            <a:extLst>
              <a:ext uri="{FF2B5EF4-FFF2-40B4-BE49-F238E27FC236}">
                <a16:creationId xmlns:a16="http://schemas.microsoft.com/office/drawing/2014/main" xmlns="" id="{F55DEBB8-155F-4748-A2E5-039DACB4E322}"/>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E020F3E3-621C-4BBE-B80F-6A4569F2960D}"/>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32183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A02FA-93F3-41B7-8F9C-E238380818B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F836F87-D5EF-4295-AB40-59B959C1E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A4F659C-E86D-497C-8A5A-BBA50CEA0B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1B1B9DF-8CE0-490F-9F69-D73E6E17A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FBB9539-11E5-4617-A2D8-787A26ACED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F8BA08EE-7172-4FC3-92A1-3CCFAD640ED8}"/>
              </a:ext>
            </a:extLst>
          </p:cNvPr>
          <p:cNvSpPr>
            <a:spLocks noGrp="1"/>
          </p:cNvSpPr>
          <p:nvPr>
            <p:ph type="dt" sz="half" idx="10"/>
          </p:nvPr>
        </p:nvSpPr>
        <p:spPr/>
        <p:txBody>
          <a:bodyPr/>
          <a:lstStyle/>
          <a:p>
            <a:fld id="{698E5551-3C21-42E6-8BEF-6608EEC8F358}" type="datetime1">
              <a:rPr lang="en-ZA" smtClean="0"/>
              <a:pPr/>
              <a:t>2018/10/12</a:t>
            </a:fld>
            <a:endParaRPr lang="en-ZA" dirty="0"/>
          </a:p>
        </p:txBody>
      </p:sp>
      <p:sp>
        <p:nvSpPr>
          <p:cNvPr id="8" name="Footer Placeholder 7">
            <a:extLst>
              <a:ext uri="{FF2B5EF4-FFF2-40B4-BE49-F238E27FC236}">
                <a16:creationId xmlns:a16="http://schemas.microsoft.com/office/drawing/2014/main" xmlns="" id="{14F717A3-C1C9-40E6-A784-21D352CC9EA1}"/>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BF23BD25-926D-42B2-BF53-305A60F8B86E}"/>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39594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98EEE-C125-4BC5-9D78-0CD948C064D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9A977B10-65B3-4123-AB13-3DE48A2B4D08}"/>
              </a:ext>
            </a:extLst>
          </p:cNvPr>
          <p:cNvSpPr>
            <a:spLocks noGrp="1"/>
          </p:cNvSpPr>
          <p:nvPr>
            <p:ph type="dt" sz="half" idx="10"/>
          </p:nvPr>
        </p:nvSpPr>
        <p:spPr/>
        <p:txBody>
          <a:bodyPr/>
          <a:lstStyle/>
          <a:p>
            <a:fld id="{4C5948E6-5B4D-4CA8-AEE1-EB9C8E5DBA55}" type="datetime1">
              <a:rPr lang="en-ZA" smtClean="0"/>
              <a:pPr/>
              <a:t>2018/10/12</a:t>
            </a:fld>
            <a:endParaRPr lang="en-ZA" dirty="0"/>
          </a:p>
        </p:txBody>
      </p:sp>
      <p:sp>
        <p:nvSpPr>
          <p:cNvPr id="4" name="Footer Placeholder 3">
            <a:extLst>
              <a:ext uri="{FF2B5EF4-FFF2-40B4-BE49-F238E27FC236}">
                <a16:creationId xmlns:a16="http://schemas.microsoft.com/office/drawing/2014/main" xmlns="" id="{B7B18120-490F-485D-B583-DC13EECF792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31ADB6D3-4419-475E-8AE0-D21950B4410B}"/>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217028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442E76-2D19-4EC8-982B-0B0841D8F390}"/>
              </a:ext>
            </a:extLst>
          </p:cNvPr>
          <p:cNvSpPr>
            <a:spLocks noGrp="1"/>
          </p:cNvSpPr>
          <p:nvPr>
            <p:ph type="dt" sz="half" idx="10"/>
          </p:nvPr>
        </p:nvSpPr>
        <p:spPr/>
        <p:txBody>
          <a:bodyPr/>
          <a:lstStyle/>
          <a:p>
            <a:fld id="{1EF606E9-A4F9-4718-A0F7-A4D37DFB16DC}" type="datetime1">
              <a:rPr lang="en-ZA" smtClean="0"/>
              <a:pPr/>
              <a:t>2018/10/12</a:t>
            </a:fld>
            <a:endParaRPr lang="en-ZA" dirty="0"/>
          </a:p>
        </p:txBody>
      </p:sp>
      <p:sp>
        <p:nvSpPr>
          <p:cNvPr id="3" name="Footer Placeholder 2">
            <a:extLst>
              <a:ext uri="{FF2B5EF4-FFF2-40B4-BE49-F238E27FC236}">
                <a16:creationId xmlns:a16="http://schemas.microsoft.com/office/drawing/2014/main" xmlns="" id="{DC468FF7-8C2B-48A5-86C1-8BFF03B42000}"/>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5B8C7A14-6530-445C-9FF0-B2CDC2A5F895}"/>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359942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28DA1-DD80-486F-A428-B8A6E7778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60839F55-870E-4460-A1B8-555E6D528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3345DCF3-7178-4379-902A-99F40E62C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6910030-B90C-4E1E-B333-B88A7191A0EA}"/>
              </a:ext>
            </a:extLst>
          </p:cNvPr>
          <p:cNvSpPr>
            <a:spLocks noGrp="1"/>
          </p:cNvSpPr>
          <p:nvPr>
            <p:ph type="dt" sz="half" idx="10"/>
          </p:nvPr>
        </p:nvSpPr>
        <p:spPr/>
        <p:txBody>
          <a:bodyPr/>
          <a:lstStyle/>
          <a:p>
            <a:fld id="{1C6953C1-65B7-43A5-9C15-71E30EE67660}" type="datetime1">
              <a:rPr lang="en-ZA" smtClean="0"/>
              <a:pPr/>
              <a:t>2018/10/12</a:t>
            </a:fld>
            <a:endParaRPr lang="en-ZA" dirty="0"/>
          </a:p>
        </p:txBody>
      </p:sp>
      <p:sp>
        <p:nvSpPr>
          <p:cNvPr id="6" name="Footer Placeholder 5">
            <a:extLst>
              <a:ext uri="{FF2B5EF4-FFF2-40B4-BE49-F238E27FC236}">
                <a16:creationId xmlns:a16="http://schemas.microsoft.com/office/drawing/2014/main" xmlns="" id="{8AF14187-EB60-460B-B023-C4D1B1ED1AF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1E60B354-84DF-42BE-86C7-D90B7AF1ED8B}"/>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25477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2783E-8FDA-49E8-BB26-4BE2D90E2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D46F8CFE-BC83-44F0-84C7-5B763B823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C258F7CC-014B-423B-BC7D-203628E85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EA3C6F4-4D33-4D45-81D1-6C9AEC1EB13A}"/>
              </a:ext>
            </a:extLst>
          </p:cNvPr>
          <p:cNvSpPr>
            <a:spLocks noGrp="1"/>
          </p:cNvSpPr>
          <p:nvPr>
            <p:ph type="dt" sz="half" idx="10"/>
          </p:nvPr>
        </p:nvSpPr>
        <p:spPr/>
        <p:txBody>
          <a:bodyPr/>
          <a:lstStyle/>
          <a:p>
            <a:fld id="{0A2506E6-EE16-4234-A907-A03DA1E2BD08}" type="datetime1">
              <a:rPr lang="en-ZA" smtClean="0"/>
              <a:pPr/>
              <a:t>2018/10/12</a:t>
            </a:fld>
            <a:endParaRPr lang="en-ZA" dirty="0"/>
          </a:p>
        </p:txBody>
      </p:sp>
      <p:sp>
        <p:nvSpPr>
          <p:cNvPr id="6" name="Footer Placeholder 5">
            <a:extLst>
              <a:ext uri="{FF2B5EF4-FFF2-40B4-BE49-F238E27FC236}">
                <a16:creationId xmlns:a16="http://schemas.microsoft.com/office/drawing/2014/main" xmlns="" id="{EF58D9EE-D1DB-4DB4-A4E2-404DA7D836B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90942265-DE06-4634-9606-FAEF9F20B512}"/>
              </a:ext>
            </a:extLst>
          </p:cNvPr>
          <p:cNvSpPr>
            <a:spLocks noGrp="1"/>
          </p:cNvSpPr>
          <p:nvPr>
            <p:ph type="sldNum" sz="quarter" idx="12"/>
          </p:nvPr>
        </p:nvSpPr>
        <p:spPr/>
        <p:txBody>
          <a:body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382618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2D7291-A420-410A-A340-F373F73EBD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0FEC19F-0D6A-4F39-ABA2-C2F10C7BF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7AE0EAD4-196B-455B-A8F0-8DAFD1852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5E6A1-2ED8-4B6C-A096-8865A66DF498}" type="datetime1">
              <a:rPr lang="en-ZA" smtClean="0"/>
              <a:pPr/>
              <a:t>2018/10/12</a:t>
            </a:fld>
            <a:endParaRPr lang="en-ZA" dirty="0"/>
          </a:p>
        </p:txBody>
      </p:sp>
      <p:sp>
        <p:nvSpPr>
          <p:cNvPr id="5" name="Footer Placeholder 4">
            <a:extLst>
              <a:ext uri="{FF2B5EF4-FFF2-40B4-BE49-F238E27FC236}">
                <a16:creationId xmlns:a16="http://schemas.microsoft.com/office/drawing/2014/main" xmlns="" id="{22DC8C23-2F60-479D-9B1F-5CF6A0B411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19E6DA0A-AFFA-4B24-8CE7-5AA22055B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681B3-2787-476C-A3AB-AF87224DA9BF}" type="slidenum">
              <a:rPr lang="en-ZA" smtClean="0"/>
              <a:pPr/>
              <a:t>‹#›</a:t>
            </a:fld>
            <a:endParaRPr lang="en-ZA" dirty="0"/>
          </a:p>
        </p:txBody>
      </p:sp>
    </p:spTree>
    <p:extLst>
      <p:ext uri="{BB962C8B-B14F-4D97-AF65-F5344CB8AC3E}">
        <p14:creationId xmlns:p14="http://schemas.microsoft.com/office/powerpoint/2010/main" xmlns="" val="208425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B5D98-406C-424F-80CC-2A7E5DEAE52C}"/>
              </a:ext>
            </a:extLst>
          </p:cNvPr>
          <p:cNvSpPr>
            <a:spLocks noGrp="1"/>
          </p:cNvSpPr>
          <p:nvPr>
            <p:ph type="ctrTitle"/>
          </p:nvPr>
        </p:nvSpPr>
        <p:spPr>
          <a:xfrm>
            <a:off x="914401" y="1608333"/>
            <a:ext cx="10604664" cy="2387600"/>
          </a:xfrm>
        </p:spPr>
        <p:txBody>
          <a:bodyPr>
            <a:normAutofit/>
          </a:bodyPr>
          <a:lstStyle/>
          <a:p>
            <a:r>
              <a:rPr lang="en-ZA" sz="4000" b="1" dirty="0"/>
              <a:t> </a:t>
            </a:r>
            <a:r>
              <a:rPr lang="en-ZA" sz="4000" b="1" dirty="0">
                <a:latin typeface="Arial Black" panose="020B0A04020102020204" pitchFamily="34" charset="0"/>
              </a:rPr>
              <a:t>2017/18 Annual Report Presentation, to </a:t>
            </a:r>
            <a:r>
              <a:rPr lang="en-ZA" sz="4000" b="1" dirty="0" smtClean="0">
                <a:latin typeface="Arial Black" panose="020B0A04020102020204" pitchFamily="34" charset="0"/>
              </a:rPr>
              <a:t>The </a:t>
            </a:r>
            <a:r>
              <a:rPr lang="en-ZA" sz="4000" b="1" dirty="0">
                <a:latin typeface="Arial Black" panose="020B0A04020102020204" pitchFamily="34" charset="0"/>
              </a:rPr>
              <a:t>Portfolio Committee on Basic Education</a:t>
            </a:r>
          </a:p>
        </p:txBody>
      </p:sp>
      <p:sp>
        <p:nvSpPr>
          <p:cNvPr id="3" name="Subtitle 2">
            <a:extLst>
              <a:ext uri="{FF2B5EF4-FFF2-40B4-BE49-F238E27FC236}">
                <a16:creationId xmlns:a16="http://schemas.microsoft.com/office/drawing/2014/main" xmlns="" id="{FCD90A0E-B431-4A67-90B9-BBCAB7A820BC}"/>
              </a:ext>
            </a:extLst>
          </p:cNvPr>
          <p:cNvSpPr>
            <a:spLocks noGrp="1"/>
          </p:cNvSpPr>
          <p:nvPr>
            <p:ph type="subTitle" idx="1"/>
          </p:nvPr>
        </p:nvSpPr>
        <p:spPr>
          <a:xfrm>
            <a:off x="1524000" y="4380671"/>
            <a:ext cx="9144000" cy="1655762"/>
          </a:xfrm>
        </p:spPr>
        <p:style>
          <a:lnRef idx="1">
            <a:schemeClr val="accent4"/>
          </a:lnRef>
          <a:fillRef idx="2">
            <a:schemeClr val="accent4"/>
          </a:fillRef>
          <a:effectRef idx="1">
            <a:schemeClr val="accent4"/>
          </a:effectRef>
          <a:fontRef idx="minor">
            <a:schemeClr val="dk1"/>
          </a:fontRef>
        </p:style>
        <p:txBody>
          <a:bodyPr/>
          <a:lstStyle/>
          <a:p>
            <a:endParaRPr lang="en-ZA" dirty="0"/>
          </a:p>
          <a:p>
            <a:r>
              <a:rPr lang="en-ZA" sz="3600" b="1" dirty="0"/>
              <a:t>10 October 2018</a:t>
            </a:r>
          </a:p>
        </p:txBody>
      </p:sp>
      <p:pic>
        <p:nvPicPr>
          <p:cNvPr id="4" name="image1.jpeg">
            <a:extLst>
              <a:ext uri="{FF2B5EF4-FFF2-40B4-BE49-F238E27FC236}">
                <a16:creationId xmlns:a16="http://schemas.microsoft.com/office/drawing/2014/main" xmlns="" id="{8789819F-07A4-4A5F-B8CF-13F4710389A9}"/>
              </a:ext>
            </a:extLst>
          </p:cNvPr>
          <p:cNvPicPr/>
          <p:nvPr/>
        </p:nvPicPr>
        <p:blipFill>
          <a:blip r:embed="rId2" cstate="print"/>
          <a:stretch>
            <a:fillRect/>
          </a:stretch>
        </p:blipFill>
        <p:spPr>
          <a:xfrm>
            <a:off x="5005755" y="116459"/>
            <a:ext cx="2180490" cy="1916259"/>
          </a:xfrm>
          <a:prstGeom prst="rect">
            <a:avLst/>
          </a:prstGeom>
        </p:spPr>
      </p:pic>
      <p:sp>
        <p:nvSpPr>
          <p:cNvPr id="5" name="Slide Number Placeholder 4">
            <a:extLst>
              <a:ext uri="{FF2B5EF4-FFF2-40B4-BE49-F238E27FC236}">
                <a16:creationId xmlns:a16="http://schemas.microsoft.com/office/drawing/2014/main" xmlns="" id="{74EF1225-F0EC-4940-B986-5766F3F3FCB1}"/>
              </a:ext>
            </a:extLst>
          </p:cNvPr>
          <p:cNvSpPr>
            <a:spLocks noGrp="1"/>
          </p:cNvSpPr>
          <p:nvPr>
            <p:ph type="sldNum" sz="quarter" idx="12"/>
          </p:nvPr>
        </p:nvSpPr>
        <p:spPr/>
        <p:txBody>
          <a:bodyPr/>
          <a:lstStyle/>
          <a:p>
            <a:fld id="{D46681B3-2787-476C-A3AB-AF87224DA9BF}" type="slidenum">
              <a:rPr lang="en-ZA" smtClean="0"/>
              <a:pPr/>
              <a:t>1</a:t>
            </a:fld>
            <a:endParaRPr lang="en-ZA" dirty="0"/>
          </a:p>
        </p:txBody>
      </p:sp>
    </p:spTree>
    <p:extLst>
      <p:ext uri="{BB962C8B-B14F-4D97-AF65-F5344CB8AC3E}">
        <p14:creationId xmlns:p14="http://schemas.microsoft.com/office/powerpoint/2010/main" xmlns="" val="2299863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107" y="130629"/>
            <a:ext cx="10747717" cy="926275"/>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ZA" dirty="0">
                <a:latin typeface="Arial Black" panose="020B0A04020102020204" pitchFamily="34" charset="0"/>
              </a:rPr>
              <a:t>Notes: Financial Position</a:t>
            </a:r>
          </a:p>
        </p:txBody>
      </p:sp>
      <p:sp>
        <p:nvSpPr>
          <p:cNvPr id="5" name="Content Placeholder 4"/>
          <p:cNvSpPr>
            <a:spLocks noGrp="1"/>
          </p:cNvSpPr>
          <p:nvPr>
            <p:ph idx="1"/>
          </p:nvPr>
        </p:nvSpPr>
        <p:spPr>
          <a:xfrm>
            <a:off x="406400" y="1322363"/>
            <a:ext cx="10947400" cy="5303520"/>
          </a:xfrm>
        </p:spPr>
        <p:txBody>
          <a:bodyPr>
            <a:normAutofit/>
          </a:bodyPr>
          <a:lstStyle/>
          <a:p>
            <a:r>
              <a:rPr lang="en-ZA" b="1" dirty="0">
                <a:latin typeface="Calibri" panose="020F0502020204030204" pitchFamily="34" charset="0"/>
                <a:cs typeface="Calibri" panose="020F0502020204030204" pitchFamily="34" charset="0"/>
              </a:rPr>
              <a:t>Total assets increased by 21% -</a:t>
            </a:r>
          </a:p>
          <a:p>
            <a:pPr lvl="4"/>
            <a:r>
              <a:rPr lang="en-ZA" dirty="0">
                <a:latin typeface="Calibri" panose="020F0502020204030204" pitchFamily="34" charset="0"/>
                <a:cs typeface="Calibri" panose="020F0502020204030204" pitchFamily="34" charset="0"/>
              </a:rPr>
              <a:t> </a:t>
            </a:r>
            <a:r>
              <a:rPr lang="en-ZA" sz="2400" dirty="0">
                <a:latin typeface="Calibri" panose="020F0502020204030204" pitchFamily="34" charset="0"/>
                <a:cs typeface="Calibri" panose="020F0502020204030204" pitchFamily="34" charset="0"/>
              </a:rPr>
              <a:t>Retained surplus</a:t>
            </a:r>
          </a:p>
          <a:p>
            <a:pPr lvl="4"/>
            <a:r>
              <a:rPr lang="en-ZA" sz="2400" dirty="0">
                <a:latin typeface="Calibri" panose="020F0502020204030204" pitchFamily="34" charset="0"/>
                <a:cs typeface="Calibri" panose="020F0502020204030204" pitchFamily="34" charset="0"/>
              </a:rPr>
              <a:t>Increase in subscription/cash equivalents</a:t>
            </a:r>
          </a:p>
          <a:p>
            <a:r>
              <a:rPr lang="en-ZA" b="1" dirty="0">
                <a:latin typeface="Calibri" panose="020F0502020204030204" pitchFamily="34" charset="0"/>
                <a:cs typeface="Calibri" panose="020F0502020204030204" pitchFamily="34" charset="0"/>
              </a:rPr>
              <a:t>Non current assets remained unchanged </a:t>
            </a:r>
          </a:p>
          <a:p>
            <a:pPr lvl="4"/>
            <a:r>
              <a:rPr lang="en-ZA" sz="2400" dirty="0">
                <a:latin typeface="Calibri" panose="020F0502020204030204" pitchFamily="34" charset="0"/>
                <a:cs typeface="Calibri" panose="020F0502020204030204" pitchFamily="34" charset="0"/>
              </a:rPr>
              <a:t>No acquisition of material capital assets</a:t>
            </a:r>
          </a:p>
          <a:p>
            <a:r>
              <a:rPr lang="en-ZA" b="1" dirty="0">
                <a:latin typeface="Calibri" panose="020F0502020204030204" pitchFamily="34" charset="0"/>
                <a:cs typeface="Calibri" panose="020F0502020204030204" pitchFamily="34" charset="0"/>
              </a:rPr>
              <a:t>Current liabilities increase of 81%</a:t>
            </a:r>
          </a:p>
          <a:p>
            <a:pPr lvl="4"/>
            <a:r>
              <a:rPr lang="en-ZA" sz="2400" dirty="0">
                <a:latin typeface="Calibri" panose="020F0502020204030204" pitchFamily="34" charset="0"/>
                <a:cs typeface="Calibri" panose="020F0502020204030204" pitchFamily="34" charset="0"/>
              </a:rPr>
              <a:t>Unspent grant</a:t>
            </a:r>
          </a:p>
          <a:p>
            <a:pPr lvl="4"/>
            <a:r>
              <a:rPr lang="en-ZA" sz="2400" dirty="0">
                <a:latin typeface="Calibri" panose="020F0502020204030204" pitchFamily="34" charset="0"/>
                <a:cs typeface="Calibri" panose="020F0502020204030204" pitchFamily="34" charset="0"/>
              </a:rPr>
              <a:t>Travel and accommodation account </a:t>
            </a:r>
          </a:p>
          <a:p>
            <a:r>
              <a:rPr lang="en-ZA" b="1" dirty="0">
                <a:latin typeface="Calibri" panose="020F0502020204030204" pitchFamily="34" charset="0"/>
                <a:cs typeface="Calibri" panose="020F0502020204030204" pitchFamily="34" charset="0"/>
              </a:rPr>
              <a:t>Accumulated surplus of 18% </a:t>
            </a:r>
          </a:p>
          <a:p>
            <a:pPr lvl="4"/>
            <a:r>
              <a:rPr lang="en-ZA" sz="2400" dirty="0">
                <a:latin typeface="Calibri" panose="020F0502020204030204" pitchFamily="34" charset="0"/>
                <a:cs typeface="Calibri" panose="020F0502020204030204" pitchFamily="34" charset="0"/>
              </a:rPr>
              <a:t>Increased subscription / Provincial  Building Reserve Fund</a:t>
            </a:r>
          </a:p>
          <a:p>
            <a:r>
              <a:rPr lang="en-ZA" b="1" dirty="0">
                <a:latin typeface="Calibri" panose="020F0502020204030204" pitchFamily="34" charset="0"/>
                <a:cs typeface="Calibri" panose="020F0502020204030204" pitchFamily="34" charset="0"/>
              </a:rPr>
              <a:t>Financial position of SACE is positive.</a:t>
            </a:r>
          </a:p>
          <a:p>
            <a:endParaRPr lang="en-ZA" dirty="0"/>
          </a:p>
        </p:txBody>
      </p:sp>
    </p:spTree>
    <p:extLst>
      <p:ext uri="{BB962C8B-B14F-4D97-AF65-F5344CB8AC3E}">
        <p14:creationId xmlns:p14="http://schemas.microsoft.com/office/powerpoint/2010/main" xmlns="" val="3179463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8517"/>
          </a:xfrm>
        </p:spPr>
        <p:txBody>
          <a:bodyPr>
            <a:normAutofit fontScale="90000"/>
          </a:bodyPr>
          <a:lstStyle/>
          <a:p>
            <a:pPr algn="ctr"/>
            <a:r>
              <a:rPr lang="en-ZA" dirty="0">
                <a:latin typeface="Arial Black" panose="020B0A04020102020204" pitchFamily="34" charset="0"/>
              </a:rPr>
              <a:t>Statement of </a:t>
            </a:r>
            <a:r>
              <a:rPr lang="en-ZA" dirty="0" smtClean="0">
                <a:latin typeface="Arial Black" panose="020B0A04020102020204" pitchFamily="34" charset="0"/>
              </a:rPr>
              <a:t>Financial </a:t>
            </a:r>
            <a:r>
              <a:rPr lang="en-ZA" dirty="0">
                <a:latin typeface="Arial Black" panose="020B0A04020102020204" pitchFamily="34" charset="0"/>
              </a:rPr>
              <a:t>P</a:t>
            </a:r>
            <a:r>
              <a:rPr lang="en-ZA" dirty="0" smtClean="0">
                <a:latin typeface="Arial Black" panose="020B0A04020102020204" pitchFamily="34" charset="0"/>
              </a:rPr>
              <a:t>erformance</a:t>
            </a:r>
            <a:endParaRPr lang="en-ZA" dirty="0">
              <a:latin typeface="Arial Black" panose="020B0A04020102020204" pitchFamily="34" charset="0"/>
            </a:endParaRPr>
          </a:p>
        </p:txBody>
      </p:sp>
      <p:pic>
        <p:nvPicPr>
          <p:cNvPr id="4" name="Content Placeholder 3"/>
          <p:cNvPicPr>
            <a:picLocks noGrp="1" noChangeAspect="1"/>
          </p:cNvPicPr>
          <p:nvPr>
            <p:ph idx="1"/>
          </p:nvPr>
        </p:nvPicPr>
        <p:blipFill>
          <a:blip r:embed="rId2" cstate="print"/>
          <a:stretch>
            <a:fillRect/>
          </a:stretch>
        </p:blipFill>
        <p:spPr>
          <a:xfrm>
            <a:off x="193638" y="868381"/>
            <a:ext cx="11854927" cy="5892800"/>
          </a:xfrm>
          <a:prstGeom prst="rect">
            <a:avLst/>
          </a:prstGeom>
        </p:spPr>
      </p:pic>
    </p:spTree>
    <p:extLst>
      <p:ext uri="{BB962C8B-B14F-4D97-AF65-F5344CB8AC3E}">
        <p14:creationId xmlns:p14="http://schemas.microsoft.com/office/powerpoint/2010/main" xmlns="" val="294208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01881"/>
            <a:ext cx="10823917" cy="66501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ZA" dirty="0">
                <a:latin typeface="Arial Black" panose="020B0A04020102020204" pitchFamily="34" charset="0"/>
              </a:rPr>
              <a:t>Notes: Financial Performance</a:t>
            </a:r>
          </a:p>
        </p:txBody>
      </p:sp>
      <p:sp>
        <p:nvSpPr>
          <p:cNvPr id="3" name="Content Placeholder 2"/>
          <p:cNvSpPr>
            <a:spLocks noGrp="1"/>
          </p:cNvSpPr>
          <p:nvPr>
            <p:ph idx="1"/>
          </p:nvPr>
        </p:nvSpPr>
        <p:spPr>
          <a:xfrm>
            <a:off x="116114" y="1396387"/>
            <a:ext cx="12075886" cy="5461613"/>
          </a:xfrm>
        </p:spPr>
        <p:txBody>
          <a:bodyPr>
            <a:normAutofit/>
          </a:bodyPr>
          <a:lstStyle/>
          <a:p>
            <a:r>
              <a:rPr lang="en-ZA" b="1" dirty="0"/>
              <a:t>Revenue from Operating Transactions increased by 16%</a:t>
            </a:r>
          </a:p>
          <a:p>
            <a:pPr lvl="6"/>
            <a:r>
              <a:rPr lang="en-ZA" sz="2400" dirty="0"/>
              <a:t>Increase of subscriptions.</a:t>
            </a:r>
          </a:p>
          <a:p>
            <a:r>
              <a:rPr lang="en-ZA" b="1" dirty="0"/>
              <a:t>Increase of 15% on CPTD subsidy spending</a:t>
            </a:r>
          </a:p>
          <a:p>
            <a:r>
              <a:rPr lang="en-ZA" b="1" dirty="0"/>
              <a:t>Total Revenue  increase of 16%</a:t>
            </a:r>
          </a:p>
          <a:p>
            <a:r>
              <a:rPr lang="en-ZA" b="1" dirty="0"/>
              <a:t>Personnel Expenditure decreased by 2%</a:t>
            </a:r>
          </a:p>
          <a:p>
            <a:pPr lvl="4"/>
            <a:r>
              <a:rPr lang="en-ZA" sz="2000" dirty="0"/>
              <a:t>Four </a:t>
            </a:r>
            <a:r>
              <a:rPr lang="en-ZA" sz="2000" dirty="0" smtClean="0"/>
              <a:t>Senior </a:t>
            </a:r>
            <a:r>
              <a:rPr lang="en-ZA" sz="2000" dirty="0"/>
              <a:t>positions remained vacant pending the </a:t>
            </a:r>
            <a:r>
              <a:rPr lang="en-ZA" sz="2000" dirty="0" smtClean="0"/>
              <a:t>Job </a:t>
            </a:r>
            <a:r>
              <a:rPr lang="en-ZA" sz="2000" dirty="0"/>
              <a:t>E</a:t>
            </a:r>
            <a:r>
              <a:rPr lang="en-ZA" sz="2000" dirty="0" smtClean="0"/>
              <a:t>valuation </a:t>
            </a:r>
            <a:r>
              <a:rPr lang="en-ZA" sz="2000" dirty="0"/>
              <a:t>process.</a:t>
            </a:r>
          </a:p>
          <a:p>
            <a:r>
              <a:rPr lang="en-ZA" b="1" dirty="0"/>
              <a:t>Operating Expenditure increased by 15% </a:t>
            </a:r>
          </a:p>
          <a:p>
            <a:r>
              <a:rPr lang="en-ZA" b="1" dirty="0"/>
              <a:t>Total Expenditure increased by 5%</a:t>
            </a:r>
          </a:p>
          <a:p>
            <a:pPr lvl="4"/>
            <a:r>
              <a:rPr lang="en-ZA" sz="2400" dirty="0"/>
              <a:t>Operating cost.</a:t>
            </a:r>
          </a:p>
          <a:p>
            <a:r>
              <a:rPr lang="en-ZA" b="1" dirty="0"/>
              <a:t>Surplus of R19 million </a:t>
            </a:r>
          </a:p>
          <a:p>
            <a:pPr lvl="4"/>
            <a:r>
              <a:rPr lang="en-ZA" dirty="0"/>
              <a:t> </a:t>
            </a:r>
            <a:r>
              <a:rPr lang="en-ZA" sz="2400" dirty="0"/>
              <a:t>Approval was obtained towards improving ICT infrastructure and increasing client provincial contact points.</a:t>
            </a:r>
          </a:p>
          <a:p>
            <a:endParaRPr lang="en-ZA" dirty="0"/>
          </a:p>
        </p:txBody>
      </p:sp>
    </p:spTree>
    <p:extLst>
      <p:ext uri="{BB962C8B-B14F-4D97-AF65-F5344CB8AC3E}">
        <p14:creationId xmlns:p14="http://schemas.microsoft.com/office/powerpoint/2010/main" xmlns="" val="160261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09" y="54592"/>
            <a:ext cx="10571327" cy="641444"/>
          </a:xfrm>
        </p:spPr>
        <p:txBody>
          <a:bodyPr>
            <a:normAutofit fontScale="90000"/>
          </a:bodyPr>
          <a:lstStyle/>
          <a:p>
            <a:pPr algn="ctr"/>
            <a:r>
              <a:rPr lang="en-ZA" dirty="0">
                <a:latin typeface="Arial Black" panose="020B0A04020102020204" pitchFamily="34" charset="0"/>
              </a:rPr>
              <a:t>Statement of </a:t>
            </a:r>
            <a:r>
              <a:rPr lang="en-ZA" dirty="0" smtClean="0">
                <a:latin typeface="Arial Black" panose="020B0A04020102020204" pitchFamily="34" charset="0"/>
              </a:rPr>
              <a:t>Changes </a:t>
            </a:r>
            <a:r>
              <a:rPr lang="en-ZA" dirty="0">
                <a:latin typeface="Arial Black" panose="020B0A04020102020204" pitchFamily="34" charset="0"/>
              </a:rPr>
              <a:t>in net assets</a:t>
            </a:r>
          </a:p>
        </p:txBody>
      </p:sp>
      <p:pic>
        <p:nvPicPr>
          <p:cNvPr id="4" name="Content Placeholder 3"/>
          <p:cNvPicPr>
            <a:picLocks noGrp="1" noChangeAspect="1"/>
          </p:cNvPicPr>
          <p:nvPr>
            <p:ph idx="1"/>
          </p:nvPr>
        </p:nvPicPr>
        <p:blipFill>
          <a:blip r:embed="rId2" cstate="print"/>
          <a:stretch>
            <a:fillRect/>
          </a:stretch>
        </p:blipFill>
        <p:spPr>
          <a:xfrm>
            <a:off x="-149234" y="792456"/>
            <a:ext cx="12424374" cy="6139286"/>
          </a:xfrm>
          <a:prstGeom prst="rect">
            <a:avLst/>
          </a:prstGeom>
        </p:spPr>
      </p:pic>
    </p:spTree>
    <p:extLst>
      <p:ext uri="{BB962C8B-B14F-4D97-AF65-F5344CB8AC3E}">
        <p14:creationId xmlns:p14="http://schemas.microsoft.com/office/powerpoint/2010/main" xmlns="" val="4059702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239151"/>
            <a:ext cx="10311618" cy="120982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ZA" dirty="0">
                <a:latin typeface="Arial Black" panose="020B0A04020102020204" pitchFamily="34" charset="0"/>
              </a:rPr>
              <a:t>Notes: Changes in Assets</a:t>
            </a:r>
          </a:p>
        </p:txBody>
      </p:sp>
      <p:sp>
        <p:nvSpPr>
          <p:cNvPr id="3" name="Content Placeholder 2"/>
          <p:cNvSpPr>
            <a:spLocks noGrp="1"/>
          </p:cNvSpPr>
          <p:nvPr>
            <p:ph idx="1"/>
          </p:nvPr>
        </p:nvSpPr>
        <p:spPr>
          <a:xfrm>
            <a:off x="406400" y="1659988"/>
            <a:ext cx="10947400" cy="4516975"/>
          </a:xfrm>
        </p:spPr>
        <p:txBody>
          <a:bodyPr/>
          <a:lstStyle/>
          <a:p>
            <a:r>
              <a:rPr lang="en-ZA" sz="3600" b="1" dirty="0"/>
              <a:t>Total Net Assets increased by 18%</a:t>
            </a:r>
          </a:p>
          <a:p>
            <a:pPr lvl="2"/>
            <a:r>
              <a:rPr lang="en-ZA" sz="2800" dirty="0"/>
              <a:t>Retained surplus</a:t>
            </a:r>
          </a:p>
          <a:p>
            <a:pPr lvl="2"/>
            <a:r>
              <a:rPr lang="en-ZA" sz="2800" dirty="0"/>
              <a:t>Increased subscription</a:t>
            </a:r>
          </a:p>
          <a:p>
            <a:r>
              <a:rPr lang="en-ZA" sz="3600" b="1" dirty="0"/>
              <a:t>No acquisition of material Non-current Assets.</a:t>
            </a:r>
          </a:p>
          <a:p>
            <a:pPr marL="914400" lvl="2" indent="0">
              <a:buNone/>
            </a:pPr>
            <a:r>
              <a:rPr lang="en-ZA" dirty="0"/>
              <a:t>	</a:t>
            </a:r>
          </a:p>
        </p:txBody>
      </p:sp>
    </p:spTree>
    <p:extLst>
      <p:ext uri="{BB962C8B-B14F-4D97-AF65-F5344CB8AC3E}">
        <p14:creationId xmlns:p14="http://schemas.microsoft.com/office/powerpoint/2010/main" xmlns="" val="205956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9091"/>
            <a:ext cx="10360511" cy="570155"/>
          </a:xfrm>
        </p:spPr>
        <p:txBody>
          <a:bodyPr>
            <a:normAutofit fontScale="90000"/>
          </a:bodyPr>
          <a:lstStyle/>
          <a:p>
            <a:pPr algn="ctr"/>
            <a:r>
              <a:rPr lang="en-ZA" dirty="0">
                <a:latin typeface="Arial Black" panose="020B0A04020102020204" pitchFamily="34" charset="0"/>
              </a:rPr>
              <a:t>Statement of Cash flow</a:t>
            </a:r>
          </a:p>
        </p:txBody>
      </p:sp>
      <p:pic>
        <p:nvPicPr>
          <p:cNvPr id="4" name="Content Placeholder 3"/>
          <p:cNvPicPr>
            <a:picLocks noGrp="1" noChangeAspect="1"/>
          </p:cNvPicPr>
          <p:nvPr>
            <p:ph idx="1"/>
          </p:nvPr>
        </p:nvPicPr>
        <p:blipFill>
          <a:blip r:embed="rId2" cstate="print"/>
          <a:stretch>
            <a:fillRect/>
          </a:stretch>
        </p:blipFill>
        <p:spPr>
          <a:xfrm>
            <a:off x="150607" y="710005"/>
            <a:ext cx="11897957" cy="6056555"/>
          </a:xfrm>
          <a:prstGeom prst="rect">
            <a:avLst/>
          </a:prstGeom>
        </p:spPr>
      </p:pic>
    </p:spTree>
    <p:extLst>
      <p:ext uri="{BB962C8B-B14F-4D97-AF65-F5344CB8AC3E}">
        <p14:creationId xmlns:p14="http://schemas.microsoft.com/office/powerpoint/2010/main" xmlns="" val="416354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14" y="273131"/>
            <a:ext cx="9340948" cy="77036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ZA" dirty="0">
                <a:latin typeface="Arial Black" panose="020B0A04020102020204" pitchFamily="34" charset="0"/>
              </a:rPr>
              <a:t>Notes: Cash </a:t>
            </a:r>
            <a:r>
              <a:rPr lang="en-ZA" dirty="0" smtClean="0">
                <a:latin typeface="Arial Black" panose="020B0A04020102020204" pitchFamily="34" charset="0"/>
              </a:rPr>
              <a:t>Flow</a:t>
            </a:r>
            <a:endParaRPr lang="en-ZA" dirty="0">
              <a:latin typeface="Arial Black" panose="020B0A04020102020204" pitchFamily="34" charset="0"/>
            </a:endParaRPr>
          </a:p>
        </p:txBody>
      </p:sp>
      <p:sp>
        <p:nvSpPr>
          <p:cNvPr id="3" name="Content Placeholder 2"/>
          <p:cNvSpPr>
            <a:spLocks noGrp="1"/>
          </p:cNvSpPr>
          <p:nvPr>
            <p:ph idx="1"/>
          </p:nvPr>
        </p:nvSpPr>
        <p:spPr>
          <a:xfrm>
            <a:off x="406400" y="1312433"/>
            <a:ext cx="11582400" cy="5327518"/>
          </a:xfrm>
        </p:spPr>
        <p:txBody>
          <a:bodyPr>
            <a:normAutofit fontScale="85000" lnSpcReduction="20000"/>
          </a:bodyPr>
          <a:lstStyle/>
          <a:p>
            <a:r>
              <a:rPr lang="en-ZA" sz="4200" dirty="0"/>
              <a:t>Cash inflow into SACE increased by 16%</a:t>
            </a:r>
          </a:p>
          <a:p>
            <a:pPr lvl="4"/>
            <a:r>
              <a:rPr lang="en-ZA" sz="3300" b="1" dirty="0"/>
              <a:t>Increase in subscription</a:t>
            </a:r>
          </a:p>
          <a:p>
            <a:r>
              <a:rPr lang="en-ZA" sz="4200" dirty="0"/>
              <a:t>Net cash flows increased by 124% - increase in payments.</a:t>
            </a:r>
          </a:p>
          <a:p>
            <a:r>
              <a:rPr lang="en-ZA" sz="4200" dirty="0"/>
              <a:t>AFTRA deposits were temporarily held in SACE account while AFTRA was in a process of opening its account facilities.</a:t>
            </a:r>
          </a:p>
          <a:p>
            <a:r>
              <a:rPr lang="en-ZA" sz="4200" dirty="0"/>
              <a:t>Net increase in cash and cash equivalents.</a:t>
            </a:r>
          </a:p>
          <a:p>
            <a:pPr lvl="4"/>
            <a:r>
              <a:rPr lang="en-ZA" sz="4200" dirty="0"/>
              <a:t> </a:t>
            </a:r>
            <a:r>
              <a:rPr lang="en-ZA" sz="3300" b="1" dirty="0"/>
              <a:t>Surplus</a:t>
            </a:r>
            <a:r>
              <a:rPr lang="en-ZA" sz="4200" b="1" dirty="0"/>
              <a:t> </a:t>
            </a:r>
          </a:p>
          <a:p>
            <a:r>
              <a:rPr lang="en-ZA" sz="4200" dirty="0"/>
              <a:t>Cash and Cash equivalents on the 31</a:t>
            </a:r>
            <a:r>
              <a:rPr lang="en-ZA" sz="4200" baseline="30000" dirty="0"/>
              <a:t>st</a:t>
            </a:r>
            <a:r>
              <a:rPr lang="en-ZA" sz="4200" dirty="0"/>
              <a:t>  March 2017 was R69.8 mil – necessary approval was obtained for operational use.</a:t>
            </a:r>
          </a:p>
          <a:p>
            <a:endParaRPr lang="en-ZA" dirty="0"/>
          </a:p>
        </p:txBody>
      </p:sp>
    </p:spTree>
    <p:extLst>
      <p:ext uri="{BB962C8B-B14F-4D97-AF65-F5344CB8AC3E}">
        <p14:creationId xmlns:p14="http://schemas.microsoft.com/office/powerpoint/2010/main" xmlns="" val="1719797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2" y="154745"/>
            <a:ext cx="9495693" cy="1032787"/>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ZA" dirty="0">
                <a:latin typeface="Arial Black" panose="020B0A04020102020204" pitchFamily="34" charset="0"/>
              </a:rPr>
              <a:t/>
            </a:r>
            <a:br>
              <a:rPr lang="en-ZA" dirty="0">
                <a:latin typeface="Arial Black" panose="020B0A04020102020204" pitchFamily="34" charset="0"/>
              </a:rPr>
            </a:br>
            <a:r>
              <a:rPr lang="en-ZA" dirty="0">
                <a:latin typeface="Arial Black" panose="020B0A04020102020204" pitchFamily="34" charset="0"/>
              </a:rPr>
              <a:t>Auditors Report</a:t>
            </a:r>
            <a:r>
              <a:rPr lang="en-ZA" dirty="0"/>
              <a:t/>
            </a:r>
            <a:br>
              <a:rPr lang="en-ZA" dirty="0"/>
            </a:br>
            <a:endParaRPr lang="en-ZA" dirty="0"/>
          </a:p>
        </p:txBody>
      </p:sp>
      <p:sp>
        <p:nvSpPr>
          <p:cNvPr id="3" name="Content Placeholder 2"/>
          <p:cNvSpPr>
            <a:spLocks noGrp="1"/>
          </p:cNvSpPr>
          <p:nvPr>
            <p:ph idx="1"/>
          </p:nvPr>
        </p:nvSpPr>
        <p:spPr>
          <a:xfrm>
            <a:off x="548640" y="1825625"/>
            <a:ext cx="10805160" cy="4351338"/>
          </a:xfrm>
        </p:spPr>
        <p:txBody>
          <a:bodyPr>
            <a:normAutofit/>
          </a:bodyPr>
          <a:lstStyle/>
          <a:p>
            <a:r>
              <a:rPr lang="en-ZA" sz="3600" dirty="0">
                <a:latin typeface="Calibri" panose="020F0502020204030204" pitchFamily="34" charset="0"/>
                <a:cs typeface="Calibri" panose="020F0502020204030204" pitchFamily="34" charset="0"/>
              </a:rPr>
              <a:t>Few misstatements of information were identified  and corrected on the spot</a:t>
            </a:r>
            <a:r>
              <a:rPr lang="en-ZA" sz="3600" dirty="0" smtClean="0">
                <a:latin typeface="Calibri" panose="020F0502020204030204" pitchFamily="34" charset="0"/>
                <a:cs typeface="Calibri" panose="020F0502020204030204" pitchFamily="34" charset="0"/>
              </a:rPr>
              <a:t>;</a:t>
            </a:r>
          </a:p>
          <a:p>
            <a:pPr marL="0" indent="0">
              <a:buNone/>
            </a:pPr>
            <a:endParaRPr lang="en-ZA" sz="3600" dirty="0">
              <a:latin typeface="Calibri" panose="020F0502020204030204" pitchFamily="34" charset="0"/>
              <a:cs typeface="Calibri" panose="020F0502020204030204" pitchFamily="34" charset="0"/>
            </a:endParaRPr>
          </a:p>
          <a:p>
            <a:r>
              <a:rPr lang="en-ZA" sz="3600" dirty="0">
                <a:latin typeface="Calibri" panose="020F0502020204030204" pitchFamily="34" charset="0"/>
                <a:cs typeface="Calibri" panose="020F0502020204030204" pitchFamily="34" charset="0"/>
              </a:rPr>
              <a:t>SACE received  an Unqualified Audit opinion for 2017/18.</a:t>
            </a:r>
          </a:p>
        </p:txBody>
      </p:sp>
    </p:spTree>
    <p:extLst>
      <p:ext uri="{BB962C8B-B14F-4D97-AF65-F5344CB8AC3E}">
        <p14:creationId xmlns:p14="http://schemas.microsoft.com/office/powerpoint/2010/main" xmlns="" val="88774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4679B2B-6924-4738-9A2D-4BE6CC1A6407}"/>
              </a:ext>
            </a:extLst>
          </p:cNvPr>
          <p:cNvSpPr>
            <a:spLocks noGrp="1"/>
          </p:cNvSpPr>
          <p:nvPr>
            <p:ph type="title"/>
          </p:nvPr>
        </p:nvSpPr>
        <p:spPr>
          <a:xfrm>
            <a:off x="838200" y="2766949"/>
            <a:ext cx="10515600" cy="132556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n-ZA" sz="5400" b="1" dirty="0">
                <a:latin typeface="Arial Black" panose="020B0A04020102020204" pitchFamily="34" charset="0"/>
              </a:rPr>
              <a:t>PROGRAMME PERFORMANCE </a:t>
            </a:r>
          </a:p>
        </p:txBody>
      </p:sp>
      <p:sp>
        <p:nvSpPr>
          <p:cNvPr id="4" name="Slide Number Placeholder 3">
            <a:extLst>
              <a:ext uri="{FF2B5EF4-FFF2-40B4-BE49-F238E27FC236}">
                <a16:creationId xmlns:a16="http://schemas.microsoft.com/office/drawing/2014/main" xmlns="" id="{730085A5-8E26-49B6-9707-C34FECA0BA86}"/>
              </a:ext>
            </a:extLst>
          </p:cNvPr>
          <p:cNvSpPr>
            <a:spLocks noGrp="1"/>
          </p:cNvSpPr>
          <p:nvPr>
            <p:ph type="sldNum" sz="quarter" idx="12"/>
          </p:nvPr>
        </p:nvSpPr>
        <p:spPr/>
        <p:txBody>
          <a:bodyPr/>
          <a:lstStyle/>
          <a:p>
            <a:fld id="{D46681B3-2787-476C-A3AB-AF87224DA9BF}" type="slidenum">
              <a:rPr lang="en-ZA" smtClean="0"/>
              <a:pPr/>
              <a:t>18</a:t>
            </a:fld>
            <a:endParaRPr lang="en-ZA" dirty="0"/>
          </a:p>
        </p:txBody>
      </p:sp>
    </p:spTree>
    <p:extLst>
      <p:ext uri="{BB962C8B-B14F-4D97-AF65-F5344CB8AC3E}">
        <p14:creationId xmlns:p14="http://schemas.microsoft.com/office/powerpoint/2010/main" xmlns="" val="3613889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E632C-2598-4BD2-9A9A-BA8B06FF8566}"/>
              </a:ext>
            </a:extLst>
          </p:cNvPr>
          <p:cNvSpPr>
            <a:spLocks noGrp="1"/>
          </p:cNvSpPr>
          <p:nvPr>
            <p:ph type="title"/>
          </p:nvPr>
        </p:nvSpPr>
        <p:spPr>
          <a:xfrm>
            <a:off x="419685" y="0"/>
            <a:ext cx="11523785" cy="1069145"/>
          </a:xfrm>
        </p:spPr>
        <p:txBody>
          <a:bodyPr>
            <a:normAutofit fontScale="90000"/>
          </a:bodyPr>
          <a:lstStyle/>
          <a:p>
            <a:pPr algn="ctr"/>
            <a:r>
              <a:rPr lang="en-ZA" sz="3600" b="1" dirty="0">
                <a:latin typeface="Arial Black" panose="020B0A04020102020204" pitchFamily="34" charset="0"/>
              </a:rPr>
              <a:t>PROGRAMME 1 - REGISTRATION OF TEACHERS </a:t>
            </a:r>
            <a:endParaRPr lang="en-ZA" sz="3600" b="1" dirty="0">
              <a:solidFill>
                <a:schemeClr val="accent5">
                  <a:lumMod val="7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xmlns="" id="{F4AED872-FC16-4009-A3E0-08CD74B433C3}"/>
              </a:ext>
            </a:extLst>
          </p:cNvPr>
          <p:cNvSpPr>
            <a:spLocks noGrp="1"/>
          </p:cNvSpPr>
          <p:nvPr>
            <p:ph idx="1"/>
          </p:nvPr>
        </p:nvSpPr>
        <p:spPr>
          <a:xfrm>
            <a:off x="419685" y="910247"/>
            <a:ext cx="11523785" cy="5728059"/>
          </a:xfrm>
        </p:spPr>
        <p:txBody>
          <a:bodyPr>
            <a:normAutofit/>
          </a:bodyPr>
          <a:lstStyle/>
          <a:p>
            <a:r>
              <a:rPr lang="en-ZA" dirty="0"/>
              <a:t>M</a:t>
            </a:r>
            <a:r>
              <a:rPr lang="en-ZA" dirty="0" smtClean="0"/>
              <a:t>ust </a:t>
            </a:r>
            <a:r>
              <a:rPr lang="en-ZA" dirty="0"/>
              <a:t>determine </a:t>
            </a:r>
            <a:r>
              <a:rPr lang="en-ZA" b="1" dirty="0"/>
              <a:t>minimum criteria and procedures </a:t>
            </a:r>
            <a:r>
              <a:rPr lang="en-ZA" dirty="0"/>
              <a:t>for registration or provisional registration; </a:t>
            </a:r>
          </a:p>
          <a:p>
            <a:r>
              <a:rPr lang="en-ZA" dirty="0"/>
              <a:t>M</a:t>
            </a:r>
            <a:r>
              <a:rPr lang="en-ZA" dirty="0" smtClean="0"/>
              <a:t>ust </a:t>
            </a:r>
            <a:r>
              <a:rPr lang="en-ZA" dirty="0"/>
              <a:t>consider and decide on any application for registration or provisional registration; </a:t>
            </a:r>
          </a:p>
          <a:p>
            <a:r>
              <a:rPr lang="en-ZA" dirty="0"/>
              <a:t>M</a:t>
            </a:r>
            <a:r>
              <a:rPr lang="en-ZA" dirty="0" smtClean="0"/>
              <a:t>ust </a:t>
            </a:r>
            <a:r>
              <a:rPr lang="en-ZA" b="1" dirty="0"/>
              <a:t>keep a register </a:t>
            </a:r>
            <a:r>
              <a:rPr lang="en-ZA" dirty="0"/>
              <a:t>of the names of all persons who are registered or provisionally registered; </a:t>
            </a:r>
          </a:p>
          <a:p>
            <a:r>
              <a:rPr lang="en-ZA" dirty="0"/>
              <a:t>M</a:t>
            </a:r>
            <a:r>
              <a:rPr lang="en-ZA" dirty="0" smtClean="0"/>
              <a:t>ust determine:</a:t>
            </a:r>
            <a:endParaRPr lang="en-ZA" dirty="0"/>
          </a:p>
          <a:p>
            <a:pPr lvl="1">
              <a:buFontTx/>
              <a:buChar char="-"/>
            </a:pPr>
            <a:r>
              <a:rPr lang="en-ZA" dirty="0" smtClean="0"/>
              <a:t>The </a:t>
            </a:r>
            <a:r>
              <a:rPr lang="en-ZA" dirty="0"/>
              <a:t>form and contents of the registers and certificates to be kept, maintained or </a:t>
            </a:r>
            <a:r>
              <a:rPr lang="en-ZA" dirty="0" smtClean="0"/>
              <a:t> </a:t>
            </a:r>
          </a:p>
          <a:p>
            <a:pPr marL="457200" lvl="1" indent="0">
              <a:buNone/>
            </a:pPr>
            <a:r>
              <a:rPr lang="en-ZA" dirty="0"/>
              <a:t> </a:t>
            </a:r>
            <a:r>
              <a:rPr lang="en-ZA" dirty="0" smtClean="0"/>
              <a:t>   issued </a:t>
            </a:r>
            <a:r>
              <a:rPr lang="en-ZA" dirty="0"/>
              <a:t>in terms of this Act, </a:t>
            </a:r>
          </a:p>
          <a:p>
            <a:pPr lvl="1">
              <a:buFontTx/>
              <a:buChar char="-"/>
            </a:pPr>
            <a:r>
              <a:rPr lang="en-ZA" dirty="0"/>
              <a:t>T</a:t>
            </a:r>
            <a:r>
              <a:rPr lang="en-ZA" dirty="0" smtClean="0"/>
              <a:t>he </a:t>
            </a:r>
            <a:r>
              <a:rPr lang="en-ZA" dirty="0"/>
              <a:t>periods within which they must be reviewed and the manner in which alterations </a:t>
            </a:r>
            <a:endParaRPr lang="en-ZA" dirty="0" smtClean="0"/>
          </a:p>
          <a:p>
            <a:pPr marL="457200" lvl="1" indent="0">
              <a:buNone/>
            </a:pPr>
            <a:r>
              <a:rPr lang="en-ZA" dirty="0"/>
              <a:t> </a:t>
            </a:r>
            <a:r>
              <a:rPr lang="en-ZA" dirty="0" smtClean="0"/>
              <a:t>   thereto </a:t>
            </a:r>
            <a:r>
              <a:rPr lang="en-ZA" dirty="0"/>
              <a:t>may be effected; and</a:t>
            </a:r>
          </a:p>
          <a:p>
            <a:r>
              <a:rPr lang="en-ZA" dirty="0"/>
              <a:t>M</a:t>
            </a:r>
            <a:r>
              <a:rPr lang="en-ZA" dirty="0" smtClean="0"/>
              <a:t>ay </a:t>
            </a:r>
            <a:r>
              <a:rPr lang="en-ZA" dirty="0"/>
              <a:t>prescribe the period of validity of the registration or provisional registration. </a:t>
            </a:r>
          </a:p>
        </p:txBody>
      </p:sp>
      <p:sp>
        <p:nvSpPr>
          <p:cNvPr id="4" name="Slide Number Placeholder 3">
            <a:extLst>
              <a:ext uri="{FF2B5EF4-FFF2-40B4-BE49-F238E27FC236}">
                <a16:creationId xmlns:a16="http://schemas.microsoft.com/office/drawing/2014/main" xmlns="" id="{DF7D8BFD-4085-4003-ACCC-53E7218FCCAD}"/>
              </a:ext>
            </a:extLst>
          </p:cNvPr>
          <p:cNvSpPr>
            <a:spLocks noGrp="1"/>
          </p:cNvSpPr>
          <p:nvPr>
            <p:ph type="sldNum" sz="quarter" idx="12"/>
          </p:nvPr>
        </p:nvSpPr>
        <p:spPr/>
        <p:txBody>
          <a:bodyPr/>
          <a:lstStyle/>
          <a:p>
            <a:fld id="{079A6B83-E2CC-41D5-82B0-6AD0E805378A}" type="slidenum">
              <a:rPr lang="en-ZA" smtClean="0"/>
              <a:pPr/>
              <a:t>19</a:t>
            </a:fld>
            <a:endParaRPr lang="en-ZA"/>
          </a:p>
        </p:txBody>
      </p:sp>
    </p:spTree>
    <p:extLst>
      <p:ext uri="{BB962C8B-B14F-4D97-AF65-F5344CB8AC3E}">
        <p14:creationId xmlns:p14="http://schemas.microsoft.com/office/powerpoint/2010/main" xmlns="" val="1483152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28DD8-94E7-4ED0-84E5-FEA6F4D8B7AF}"/>
              </a:ext>
            </a:extLst>
          </p:cNvPr>
          <p:cNvSpPr>
            <a:spLocks noGrp="1"/>
          </p:cNvSpPr>
          <p:nvPr>
            <p:ph type="title"/>
          </p:nvPr>
        </p:nvSpPr>
        <p:spPr>
          <a:xfrm>
            <a:off x="838200" y="1"/>
            <a:ext cx="10515600" cy="1083212"/>
          </a:xfrm>
        </p:spPr>
        <p:txBody>
          <a:bodyPr>
            <a:normAutofit/>
          </a:bodyPr>
          <a:lstStyle/>
          <a:p>
            <a:pPr algn="ctr"/>
            <a:r>
              <a:rPr lang="en-ZA" sz="4000" b="1" dirty="0">
                <a:latin typeface="Arial Black" panose="020B0A04020102020204" pitchFamily="34" charset="0"/>
              </a:rPr>
              <a:t>PRESENTATION OUTLINE</a:t>
            </a:r>
          </a:p>
        </p:txBody>
      </p:sp>
      <p:sp>
        <p:nvSpPr>
          <p:cNvPr id="3" name="Content Placeholder 2">
            <a:extLst>
              <a:ext uri="{FF2B5EF4-FFF2-40B4-BE49-F238E27FC236}">
                <a16:creationId xmlns:a16="http://schemas.microsoft.com/office/drawing/2014/main" xmlns="" id="{E59C59A6-B60C-453D-A29F-7A8309A6225B}"/>
              </a:ext>
            </a:extLst>
          </p:cNvPr>
          <p:cNvSpPr>
            <a:spLocks noGrp="1"/>
          </p:cNvSpPr>
          <p:nvPr>
            <p:ph idx="1"/>
          </p:nvPr>
        </p:nvSpPr>
        <p:spPr>
          <a:xfrm>
            <a:off x="377952" y="1060164"/>
            <a:ext cx="11256031" cy="5661311"/>
          </a:xfrm>
        </p:spPr>
        <p:txBody>
          <a:bodyPr>
            <a:normAutofit/>
          </a:bodyPr>
          <a:lstStyle/>
          <a:p>
            <a:r>
              <a:rPr lang="en-ZA" sz="3200" dirty="0"/>
              <a:t>Introduction </a:t>
            </a:r>
          </a:p>
          <a:p>
            <a:r>
              <a:rPr lang="en-ZA" sz="3200" dirty="0"/>
              <a:t>Legislative Background and Service Delivery Environment</a:t>
            </a:r>
          </a:p>
          <a:p>
            <a:r>
              <a:rPr lang="en-ZA" sz="3200" dirty="0"/>
              <a:t>Audited Financial Statements 2017/18 </a:t>
            </a:r>
          </a:p>
          <a:p>
            <a:r>
              <a:rPr lang="en-ZA" sz="3200" dirty="0"/>
              <a:t>Programme Performance:</a:t>
            </a:r>
          </a:p>
          <a:p>
            <a:pPr lvl="1"/>
            <a:r>
              <a:rPr lang="en-ZA" sz="3200" b="1" dirty="0"/>
              <a:t>Programme 1</a:t>
            </a:r>
            <a:r>
              <a:rPr lang="en-ZA" sz="3200" dirty="0"/>
              <a:t>: Registration </a:t>
            </a:r>
          </a:p>
          <a:p>
            <a:pPr lvl="1"/>
            <a:r>
              <a:rPr lang="en-ZA" sz="3200" b="1" dirty="0"/>
              <a:t>Programme 2</a:t>
            </a:r>
            <a:r>
              <a:rPr lang="en-ZA" sz="3200" dirty="0"/>
              <a:t>: Ethics </a:t>
            </a:r>
          </a:p>
          <a:p>
            <a:pPr lvl="1"/>
            <a:r>
              <a:rPr lang="en-ZA" sz="3200" b="1" dirty="0"/>
              <a:t>Programme 3</a:t>
            </a:r>
            <a:r>
              <a:rPr lang="en-ZA" sz="3200" dirty="0"/>
              <a:t>: CPTD Management System</a:t>
            </a:r>
          </a:p>
          <a:p>
            <a:pPr lvl="1"/>
            <a:r>
              <a:rPr lang="en-ZA" sz="3200" b="1" dirty="0"/>
              <a:t>Programme 4</a:t>
            </a:r>
            <a:r>
              <a:rPr lang="en-ZA" sz="3200" dirty="0"/>
              <a:t>: Professional Standards</a:t>
            </a:r>
          </a:p>
          <a:p>
            <a:pPr lvl="1"/>
            <a:r>
              <a:rPr lang="en-ZA" sz="3200" b="1" dirty="0"/>
              <a:t>Programme 5</a:t>
            </a:r>
            <a:r>
              <a:rPr lang="en-ZA" sz="3200" dirty="0"/>
              <a:t>: Policy and Research</a:t>
            </a:r>
          </a:p>
          <a:p>
            <a:r>
              <a:rPr lang="en-ZA" sz="3200" dirty="0"/>
              <a:t>Concluding Remarks</a:t>
            </a:r>
          </a:p>
        </p:txBody>
      </p:sp>
      <p:sp>
        <p:nvSpPr>
          <p:cNvPr id="4" name="Slide Number Placeholder 3">
            <a:extLst>
              <a:ext uri="{FF2B5EF4-FFF2-40B4-BE49-F238E27FC236}">
                <a16:creationId xmlns:a16="http://schemas.microsoft.com/office/drawing/2014/main" xmlns="" id="{E86F9A01-26BA-453A-A402-1DF08B81178F}"/>
              </a:ext>
            </a:extLst>
          </p:cNvPr>
          <p:cNvSpPr>
            <a:spLocks noGrp="1"/>
          </p:cNvSpPr>
          <p:nvPr>
            <p:ph type="sldNum" sz="quarter" idx="12"/>
          </p:nvPr>
        </p:nvSpPr>
        <p:spPr/>
        <p:txBody>
          <a:bodyPr/>
          <a:lstStyle/>
          <a:p>
            <a:fld id="{D46681B3-2787-476C-A3AB-AF87224DA9BF}" type="slidenum">
              <a:rPr lang="en-ZA" smtClean="0"/>
              <a:pPr/>
              <a:t>2</a:t>
            </a:fld>
            <a:endParaRPr lang="en-ZA" dirty="0"/>
          </a:p>
        </p:txBody>
      </p:sp>
    </p:spTree>
    <p:extLst>
      <p:ext uri="{BB962C8B-B14F-4D97-AF65-F5344CB8AC3E}">
        <p14:creationId xmlns:p14="http://schemas.microsoft.com/office/powerpoint/2010/main" xmlns="" val="3638635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7DE36C4-421E-41A8-BE30-DF093FF2F29F}"/>
              </a:ext>
            </a:extLst>
          </p:cNvPr>
          <p:cNvSpPr>
            <a:spLocks noGrp="1"/>
          </p:cNvSpPr>
          <p:nvPr>
            <p:ph type="sldNum" sz="quarter" idx="12"/>
          </p:nvPr>
        </p:nvSpPr>
        <p:spPr/>
        <p:txBody>
          <a:bodyPr/>
          <a:lstStyle/>
          <a:p>
            <a:fld id="{D46681B3-2787-476C-A3AB-AF87224DA9BF}" type="slidenum">
              <a:rPr lang="en-ZA" smtClean="0"/>
              <a:pPr/>
              <a:t>20</a:t>
            </a:fld>
            <a:endParaRPr lang="en-ZA" dirty="0"/>
          </a:p>
        </p:txBody>
      </p:sp>
      <p:graphicFrame>
        <p:nvGraphicFramePr>
          <p:cNvPr id="5" name="Table 4">
            <a:extLst>
              <a:ext uri="{FF2B5EF4-FFF2-40B4-BE49-F238E27FC236}">
                <a16:creationId xmlns:a16="http://schemas.microsoft.com/office/drawing/2014/main" xmlns="" id="{CC1B6F8C-F0AE-4ECD-A6E3-E6A64568B9A1}"/>
              </a:ext>
            </a:extLst>
          </p:cNvPr>
          <p:cNvGraphicFramePr>
            <a:graphicFrameLocks noGrp="1"/>
          </p:cNvGraphicFramePr>
          <p:nvPr>
            <p:extLst>
              <p:ext uri="{D42A27DB-BD31-4B8C-83A1-F6EECF244321}">
                <p14:modId xmlns:p14="http://schemas.microsoft.com/office/powerpoint/2010/main" xmlns="" val="662185552"/>
              </p:ext>
            </p:extLst>
          </p:nvPr>
        </p:nvGraphicFramePr>
        <p:xfrm>
          <a:off x="112541" y="136525"/>
          <a:ext cx="11830930" cy="6584949"/>
        </p:xfrm>
        <a:graphic>
          <a:graphicData uri="http://schemas.openxmlformats.org/drawingml/2006/table">
            <a:tbl>
              <a:tblPr>
                <a:tableStyleId>{5940675A-B579-460E-94D1-54222C63F5DA}</a:tableStyleId>
              </a:tblPr>
              <a:tblGrid>
                <a:gridCol w="2940205">
                  <a:extLst>
                    <a:ext uri="{9D8B030D-6E8A-4147-A177-3AD203B41FA5}">
                      <a16:colId xmlns:a16="http://schemas.microsoft.com/office/drawing/2014/main" xmlns="" val="625715146"/>
                    </a:ext>
                  </a:extLst>
                </a:gridCol>
                <a:gridCol w="2799414">
                  <a:extLst>
                    <a:ext uri="{9D8B030D-6E8A-4147-A177-3AD203B41FA5}">
                      <a16:colId xmlns:a16="http://schemas.microsoft.com/office/drawing/2014/main" xmlns="" val="728100230"/>
                    </a:ext>
                  </a:extLst>
                </a:gridCol>
                <a:gridCol w="2996418">
                  <a:extLst>
                    <a:ext uri="{9D8B030D-6E8A-4147-A177-3AD203B41FA5}">
                      <a16:colId xmlns:a16="http://schemas.microsoft.com/office/drawing/2014/main" xmlns="" val="2476843214"/>
                    </a:ext>
                  </a:extLst>
                </a:gridCol>
                <a:gridCol w="3094893">
                  <a:extLst>
                    <a:ext uri="{9D8B030D-6E8A-4147-A177-3AD203B41FA5}">
                      <a16:colId xmlns:a16="http://schemas.microsoft.com/office/drawing/2014/main" xmlns="" val="3928124081"/>
                    </a:ext>
                  </a:extLst>
                </a:gridCol>
              </a:tblGrid>
              <a:tr h="1272790">
                <a:tc>
                  <a:txBody>
                    <a:bodyPr/>
                    <a:lstStyle/>
                    <a:p>
                      <a:pPr algn="just">
                        <a:lnSpc>
                          <a:spcPct val="107000"/>
                        </a:lnSpc>
                        <a:spcAft>
                          <a:spcPts val="800"/>
                        </a:spcAft>
                      </a:pPr>
                      <a:r>
                        <a:rPr lang="en-ZA" sz="2000" b="1" dirty="0">
                          <a:solidFill>
                            <a:schemeClr val="tx1"/>
                          </a:solidFill>
                          <a:effectLst/>
                        </a:rPr>
                        <a:t>KEY PERFORMANCE INDICATOR</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2000" b="1" dirty="0">
                          <a:solidFill>
                            <a:schemeClr val="tx1"/>
                          </a:solidFill>
                          <a:effectLst/>
                        </a:rPr>
                        <a:t>PLANNED TARGET</a:t>
                      </a:r>
                    </a:p>
                    <a:p>
                      <a:pPr algn="just">
                        <a:lnSpc>
                          <a:spcPct val="107000"/>
                        </a:lnSpc>
                        <a:spcAft>
                          <a:spcPts val="800"/>
                        </a:spcAft>
                      </a:pPr>
                      <a:r>
                        <a:rPr lang="en-ZA" sz="2000" b="1" dirty="0">
                          <a:solidFill>
                            <a:schemeClr val="tx1"/>
                          </a:solidFill>
                          <a:effectLst/>
                        </a:rPr>
                        <a:t>2017/2018</a:t>
                      </a:r>
                    </a:p>
                    <a:p>
                      <a:pPr algn="just">
                        <a:lnSpc>
                          <a:spcPct val="107000"/>
                        </a:lnSpc>
                        <a:spcAft>
                          <a:spcPts val="800"/>
                        </a:spcAft>
                      </a:pPr>
                      <a:r>
                        <a:rPr lang="en-ZA" sz="1600" b="1" dirty="0">
                          <a:solidFill>
                            <a:schemeClr val="tx1"/>
                          </a:solidFill>
                          <a:effectLst/>
                        </a:rPr>
                        <a:t>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1800" b="1" dirty="0">
                          <a:solidFill>
                            <a:schemeClr val="tx1"/>
                          </a:solidFill>
                          <a:effectLst/>
                        </a:rPr>
                        <a:t>ACTUAL ACHIEVEMENT</a:t>
                      </a:r>
                    </a:p>
                    <a:p>
                      <a:pPr algn="just">
                        <a:lnSpc>
                          <a:spcPct val="107000"/>
                        </a:lnSpc>
                        <a:spcAft>
                          <a:spcPts val="800"/>
                        </a:spcAft>
                      </a:pPr>
                      <a:r>
                        <a:rPr lang="en-ZA" sz="1800" b="1" dirty="0">
                          <a:solidFill>
                            <a:schemeClr val="tx1"/>
                          </a:solidFill>
                          <a:effectLst/>
                        </a:rPr>
                        <a:t>2017/2018</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1800" b="1" dirty="0">
                          <a:solidFill>
                            <a:schemeClr val="tx1"/>
                          </a:solidFill>
                          <a:effectLst/>
                        </a:rPr>
                        <a:t>DEVIATION FROM PLANNED TARGET TO ACTUAL ACHIEVEMENT 2017/2018</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2953217478"/>
                  </a:ext>
                </a:extLst>
              </a:tr>
              <a:tr h="2068811">
                <a:tc>
                  <a:txBody>
                    <a:bodyPr/>
                    <a:lstStyle/>
                    <a:p>
                      <a:pPr>
                        <a:lnSpc>
                          <a:spcPct val="107000"/>
                        </a:lnSpc>
                        <a:spcAft>
                          <a:spcPts val="800"/>
                        </a:spcAft>
                      </a:pPr>
                      <a:r>
                        <a:rPr lang="en-GB" sz="2000" b="1" kern="1200" dirty="0">
                          <a:solidFill>
                            <a:schemeClr val="tx1"/>
                          </a:solidFill>
                          <a:effectLst/>
                          <a:latin typeface="+mn-lt"/>
                          <a:ea typeface="+mn-ea"/>
                          <a:cs typeface="+mn-cs"/>
                        </a:rPr>
                        <a:t>Number of new registered educators</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25 000</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34 087</a:t>
                      </a:r>
                    </a:p>
                  </a:txBody>
                  <a:tcPr marL="68580" marR="68580" marT="0" marB="0"/>
                </a:tc>
                <a:tc>
                  <a:txBody>
                    <a:bodyPr/>
                    <a:lstStyle/>
                    <a:p>
                      <a:r>
                        <a:rPr lang="en-ZA" sz="2400" b="1" dirty="0"/>
                        <a:t>+</a:t>
                      </a:r>
                      <a:r>
                        <a:rPr lang="en-ZA" sz="2400" dirty="0"/>
                        <a:t> </a:t>
                      </a:r>
                      <a:r>
                        <a:rPr lang="en-ZA" sz="2400" b="1" dirty="0"/>
                        <a:t>9 087</a:t>
                      </a:r>
                    </a:p>
                  </a:txBody>
                  <a:tcPr marL="68580" marR="68580" marT="0" marB="0"/>
                </a:tc>
                <a:extLst>
                  <a:ext uri="{0D108BD9-81ED-4DB2-BD59-A6C34878D82A}">
                    <a16:rowId xmlns:a16="http://schemas.microsoft.com/office/drawing/2014/main" xmlns="" val="1485300822"/>
                  </a:ext>
                </a:extLst>
              </a:tr>
              <a:tr h="1621674">
                <a:tc>
                  <a:txBody>
                    <a:bodyPr/>
                    <a:lstStyle/>
                    <a:p>
                      <a:pPr>
                        <a:lnSpc>
                          <a:spcPct val="107000"/>
                        </a:lnSpc>
                        <a:spcAft>
                          <a:spcPts val="800"/>
                        </a:spcAft>
                      </a:pPr>
                      <a:r>
                        <a:rPr lang="en-ZA" sz="2000" b="1" dirty="0">
                          <a:effectLst/>
                        </a:rPr>
                        <a:t>Number of registration documents updated</a:t>
                      </a:r>
                    </a:p>
                    <a:p>
                      <a:pPr>
                        <a:lnSpc>
                          <a:spcPct val="107000"/>
                        </a:lnSpc>
                        <a:spcAft>
                          <a:spcPts val="800"/>
                        </a:spcAft>
                      </a:pPr>
                      <a:r>
                        <a:rPr lang="en-ZA" sz="2000" b="1" dirty="0">
                          <a:effectLst/>
                        </a:rPr>
                        <a:t>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40 000</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45 454</a:t>
                      </a:r>
                    </a:p>
                  </a:txBody>
                  <a:tcPr marL="68580" marR="68580" marT="0" marB="0"/>
                </a:tc>
                <a:tc>
                  <a:txBody>
                    <a:bodyPr/>
                    <a:lstStyle/>
                    <a:p>
                      <a:r>
                        <a:rPr lang="en-ZA" sz="2400" b="1" dirty="0"/>
                        <a:t>+ 5 454</a:t>
                      </a:r>
                    </a:p>
                  </a:txBody>
                  <a:tcPr marL="68580" marR="68580" marT="0" marB="0"/>
                </a:tc>
                <a:extLst>
                  <a:ext uri="{0D108BD9-81ED-4DB2-BD59-A6C34878D82A}">
                    <a16:rowId xmlns:a16="http://schemas.microsoft.com/office/drawing/2014/main" xmlns="" val="553371289"/>
                  </a:ext>
                </a:extLst>
              </a:tr>
              <a:tr h="1621674">
                <a:tc>
                  <a:txBody>
                    <a:bodyPr/>
                    <a:lstStyle/>
                    <a:p>
                      <a:pPr>
                        <a:lnSpc>
                          <a:spcPct val="107000"/>
                        </a:lnSpc>
                        <a:spcAft>
                          <a:spcPts val="800"/>
                        </a:spcAft>
                      </a:pPr>
                      <a:r>
                        <a:rPr lang="en-ZA" sz="2000" b="1" dirty="0">
                          <a:effectLst/>
                        </a:rPr>
                        <a:t>Vetting and verification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2400" dirty="0">
                          <a:effectLst/>
                          <a:latin typeface="Calibri" panose="020F0502020204030204" pitchFamily="34" charset="0"/>
                          <a:ea typeface="Calibri" panose="020F0502020204030204" pitchFamily="34" charset="0"/>
                          <a:cs typeface="Times New Roman" panose="02020603050405020304" pitchFamily="18" charset="0"/>
                        </a:rPr>
                        <a:t>65 000</a:t>
                      </a:r>
                    </a:p>
                    <a:p>
                      <a:pPr algn="just">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ZA" sz="2400" dirty="0">
                          <a:effectLst/>
                          <a:latin typeface="Calibri" panose="020F0502020204030204" pitchFamily="34" charset="0"/>
                          <a:ea typeface="Calibri" panose="020F0502020204030204" pitchFamily="34" charset="0"/>
                          <a:cs typeface="Times New Roman" panose="02020603050405020304" pitchFamily="18" charset="0"/>
                        </a:rPr>
                        <a:t>62 339</a:t>
                      </a:r>
                    </a:p>
                    <a:p>
                      <a:pPr algn="just">
                        <a:lnSpc>
                          <a:spcPct val="107000"/>
                        </a:lnSpc>
                        <a:spcAft>
                          <a:spcPts val="800"/>
                        </a:spcAft>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- 2661</a:t>
                      </a:r>
                    </a:p>
                  </a:txBody>
                  <a:tcPr marL="68580" marR="68580" marT="0" marB="0"/>
                </a:tc>
                <a:extLst>
                  <a:ext uri="{0D108BD9-81ED-4DB2-BD59-A6C34878D82A}">
                    <a16:rowId xmlns:a16="http://schemas.microsoft.com/office/drawing/2014/main" xmlns="" val="3712840642"/>
                  </a:ext>
                </a:extLst>
              </a:tr>
            </a:tbl>
          </a:graphicData>
        </a:graphic>
      </p:graphicFrame>
    </p:spTree>
    <p:extLst>
      <p:ext uri="{BB962C8B-B14F-4D97-AF65-F5344CB8AC3E}">
        <p14:creationId xmlns:p14="http://schemas.microsoft.com/office/powerpoint/2010/main" xmlns="" val="139488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6D06BA-04A4-42CE-95DC-2EEA519441F0}"/>
              </a:ext>
            </a:extLst>
          </p:cNvPr>
          <p:cNvSpPr>
            <a:spLocks noGrp="1"/>
          </p:cNvSpPr>
          <p:nvPr>
            <p:ph type="title"/>
          </p:nvPr>
        </p:nvSpPr>
        <p:spPr>
          <a:xfrm>
            <a:off x="838200" y="136526"/>
            <a:ext cx="10515600" cy="795436"/>
          </a:xfrm>
        </p:spPr>
        <p:txBody>
          <a:bodyPr>
            <a:normAutofit/>
          </a:bodyPr>
          <a:lstStyle/>
          <a:p>
            <a:pPr algn="ctr"/>
            <a:r>
              <a:rPr lang="en-ZA" sz="3600" b="1" dirty="0">
                <a:latin typeface="Arial Black" panose="020B0A04020102020204" pitchFamily="34" charset="0"/>
              </a:rPr>
              <a:t>PROGRAMME 1: REGISTRATION…</a:t>
            </a:r>
          </a:p>
        </p:txBody>
      </p:sp>
      <p:sp>
        <p:nvSpPr>
          <p:cNvPr id="8" name="Content Placeholder 7">
            <a:extLst>
              <a:ext uri="{FF2B5EF4-FFF2-40B4-BE49-F238E27FC236}">
                <a16:creationId xmlns:a16="http://schemas.microsoft.com/office/drawing/2014/main" xmlns="" id="{7E26ABAC-0B51-42DC-B301-BEB92BB8796B}"/>
              </a:ext>
            </a:extLst>
          </p:cNvPr>
          <p:cNvSpPr>
            <a:spLocks noGrp="1"/>
          </p:cNvSpPr>
          <p:nvPr>
            <p:ph idx="1"/>
          </p:nvPr>
        </p:nvSpPr>
        <p:spPr>
          <a:xfrm>
            <a:off x="332509" y="855024"/>
            <a:ext cx="11512488" cy="5321940"/>
          </a:xfrm>
        </p:spPr>
        <p:txBody>
          <a:bodyPr/>
          <a:lstStyle/>
          <a:p>
            <a:r>
              <a:rPr lang="en-ZA" sz="2400" dirty="0" smtClean="0"/>
              <a:t>Overall </a:t>
            </a:r>
            <a:r>
              <a:rPr lang="en-ZA" sz="2400" b="1" dirty="0"/>
              <a:t>Programme 1 </a:t>
            </a:r>
            <a:r>
              <a:rPr lang="en-ZA" sz="2400" dirty="0"/>
              <a:t>performed very well, especially with regard to the Registration of new teachers and the updating of the provisional and conditional registration documents.</a:t>
            </a:r>
          </a:p>
          <a:p>
            <a:r>
              <a:rPr lang="en-ZA" sz="2400" b="1" dirty="0"/>
              <a:t>New Teacher Registration </a:t>
            </a:r>
            <a:r>
              <a:rPr lang="en-ZA" sz="2400" dirty="0"/>
              <a:t>refers to the process of registering with Council for the first time in terms the following categories:</a:t>
            </a:r>
          </a:p>
          <a:p>
            <a:pPr marL="0" indent="0">
              <a:buNone/>
            </a:pPr>
            <a:endParaRPr lang="en-ZA" dirty="0"/>
          </a:p>
        </p:txBody>
      </p:sp>
      <p:sp>
        <p:nvSpPr>
          <p:cNvPr id="2" name="Slide Number Placeholder 1">
            <a:extLst>
              <a:ext uri="{FF2B5EF4-FFF2-40B4-BE49-F238E27FC236}">
                <a16:creationId xmlns:a16="http://schemas.microsoft.com/office/drawing/2014/main" xmlns="" id="{0DB044E0-6381-49A7-B78E-83E3219D51B9}"/>
              </a:ext>
            </a:extLst>
          </p:cNvPr>
          <p:cNvSpPr>
            <a:spLocks noGrp="1"/>
          </p:cNvSpPr>
          <p:nvPr>
            <p:ph type="sldNum" sz="quarter" idx="12"/>
          </p:nvPr>
        </p:nvSpPr>
        <p:spPr/>
        <p:txBody>
          <a:bodyPr/>
          <a:lstStyle/>
          <a:p>
            <a:fld id="{D46681B3-2787-476C-A3AB-AF87224DA9BF}" type="slidenum">
              <a:rPr lang="en-ZA" smtClean="0"/>
              <a:pPr/>
              <a:t>21</a:t>
            </a:fld>
            <a:endParaRPr lang="en-ZA" dirty="0"/>
          </a:p>
        </p:txBody>
      </p:sp>
      <p:graphicFrame>
        <p:nvGraphicFramePr>
          <p:cNvPr id="9" name="Table 8">
            <a:extLst>
              <a:ext uri="{FF2B5EF4-FFF2-40B4-BE49-F238E27FC236}">
                <a16:creationId xmlns:a16="http://schemas.microsoft.com/office/drawing/2014/main" xmlns="" id="{33B4606A-296B-4E99-B0D8-75D021F7027A}"/>
              </a:ext>
            </a:extLst>
          </p:cNvPr>
          <p:cNvGraphicFramePr>
            <a:graphicFrameLocks noGrp="1"/>
          </p:cNvGraphicFramePr>
          <p:nvPr>
            <p:extLst>
              <p:ext uri="{D42A27DB-BD31-4B8C-83A1-F6EECF244321}">
                <p14:modId xmlns:p14="http://schemas.microsoft.com/office/powerpoint/2010/main" xmlns="" val="2397542875"/>
              </p:ext>
            </p:extLst>
          </p:nvPr>
        </p:nvGraphicFramePr>
        <p:xfrm>
          <a:off x="362655" y="2446316"/>
          <a:ext cx="11422966" cy="4260224"/>
        </p:xfrm>
        <a:graphic>
          <a:graphicData uri="http://schemas.openxmlformats.org/drawingml/2006/table">
            <a:tbl>
              <a:tblPr firstRow="1" bandRow="1">
                <a:tableStyleId>{21E4AEA4-8DFA-4A89-87EB-49C32662AFE0}</a:tableStyleId>
              </a:tblPr>
              <a:tblGrid>
                <a:gridCol w="3242185">
                  <a:extLst>
                    <a:ext uri="{9D8B030D-6E8A-4147-A177-3AD203B41FA5}">
                      <a16:colId xmlns:a16="http://schemas.microsoft.com/office/drawing/2014/main" xmlns="" val="787227453"/>
                    </a:ext>
                  </a:extLst>
                </a:gridCol>
                <a:gridCol w="8180781">
                  <a:extLst>
                    <a:ext uri="{9D8B030D-6E8A-4147-A177-3AD203B41FA5}">
                      <a16:colId xmlns:a16="http://schemas.microsoft.com/office/drawing/2014/main" xmlns="" val="1613372849"/>
                    </a:ext>
                  </a:extLst>
                </a:gridCol>
              </a:tblGrid>
              <a:tr h="846464">
                <a:tc>
                  <a:txBody>
                    <a:bodyPr/>
                    <a:lstStyle/>
                    <a:p>
                      <a:r>
                        <a:rPr lang="en-ZA" sz="2400" dirty="0"/>
                        <a:t>TYPE OF REGISTRATION</a:t>
                      </a:r>
                    </a:p>
                  </a:txBody>
                  <a:tcPr/>
                </a:tc>
                <a:tc>
                  <a:txBody>
                    <a:bodyPr/>
                    <a:lstStyle/>
                    <a:p>
                      <a:r>
                        <a:rPr lang="en-ZA" sz="2400" dirty="0"/>
                        <a:t>DESCRIPTION</a:t>
                      </a:r>
                    </a:p>
                  </a:txBody>
                  <a:tcPr/>
                </a:tc>
                <a:extLst>
                  <a:ext uri="{0D108BD9-81ED-4DB2-BD59-A6C34878D82A}">
                    <a16:rowId xmlns:a16="http://schemas.microsoft.com/office/drawing/2014/main" xmlns="" val="3362470175"/>
                  </a:ext>
                </a:extLst>
              </a:tr>
              <a:tr h="969659">
                <a:tc>
                  <a:txBody>
                    <a:bodyPr/>
                    <a:lstStyle/>
                    <a:p>
                      <a:r>
                        <a:rPr lang="en-ZA" sz="2000" b="1" dirty="0"/>
                        <a:t>Full Registration</a:t>
                      </a:r>
                    </a:p>
                  </a:txBody>
                  <a:tcPr/>
                </a:tc>
                <a:tc>
                  <a:txBody>
                    <a:bodyPr/>
                    <a:lstStyle/>
                    <a:p>
                      <a:r>
                        <a:rPr lang="en-ZA" sz="2000" dirty="0"/>
                        <a:t>Qualified </a:t>
                      </a:r>
                      <a:r>
                        <a:rPr lang="en-ZA" sz="2000" dirty="0" smtClean="0"/>
                        <a:t>practicing </a:t>
                      </a:r>
                      <a:r>
                        <a:rPr lang="en-ZA" sz="2000" dirty="0"/>
                        <a:t>unregistered teachers and newly qualified teachers who </a:t>
                      </a:r>
                      <a:r>
                        <a:rPr lang="en-ZA" sz="2000" dirty="0" smtClean="0"/>
                        <a:t>have never </a:t>
                      </a:r>
                      <a:r>
                        <a:rPr lang="en-ZA" sz="2000" dirty="0"/>
                        <a:t>registered as student teachers in their third and final years of study. </a:t>
                      </a:r>
                    </a:p>
                  </a:txBody>
                  <a:tcPr/>
                </a:tc>
                <a:extLst>
                  <a:ext uri="{0D108BD9-81ED-4DB2-BD59-A6C34878D82A}">
                    <a16:rowId xmlns:a16="http://schemas.microsoft.com/office/drawing/2014/main" xmlns="" val="1350427606"/>
                  </a:ext>
                </a:extLst>
              </a:tr>
              <a:tr h="969659">
                <a:tc>
                  <a:txBody>
                    <a:bodyPr/>
                    <a:lstStyle/>
                    <a:p>
                      <a:r>
                        <a:rPr lang="en-ZA" sz="2000" b="1" dirty="0"/>
                        <a:t>Provisional Registration</a:t>
                      </a:r>
                    </a:p>
                  </a:txBody>
                  <a:tcPr/>
                </a:tc>
                <a:tc>
                  <a:txBody>
                    <a:bodyPr/>
                    <a:lstStyle/>
                    <a:p>
                      <a:r>
                        <a:rPr lang="en-ZA" sz="2000" dirty="0"/>
                        <a:t>Student teachers who are registering with Council for the first time and could not meet the requirements as </a:t>
                      </a:r>
                      <a:r>
                        <a:rPr lang="en-ZA" sz="2000" dirty="0" smtClean="0"/>
                        <a:t>they were </a:t>
                      </a:r>
                      <a:r>
                        <a:rPr lang="en-ZA" sz="2000" dirty="0"/>
                        <a:t>still studying towards a teaching qualification.</a:t>
                      </a:r>
                    </a:p>
                  </a:txBody>
                  <a:tcPr/>
                </a:tc>
                <a:extLst>
                  <a:ext uri="{0D108BD9-81ED-4DB2-BD59-A6C34878D82A}">
                    <a16:rowId xmlns:a16="http://schemas.microsoft.com/office/drawing/2014/main" xmlns="" val="2089710026"/>
                  </a:ext>
                </a:extLst>
              </a:tr>
              <a:tr h="675823">
                <a:tc>
                  <a:txBody>
                    <a:bodyPr/>
                    <a:lstStyle/>
                    <a:p>
                      <a:r>
                        <a:rPr lang="en-ZA" sz="2000" b="1" dirty="0"/>
                        <a:t>Conditional Registration</a:t>
                      </a:r>
                    </a:p>
                  </a:txBody>
                  <a:tcPr/>
                </a:tc>
                <a:tc>
                  <a:txBody>
                    <a:bodyPr/>
                    <a:lstStyle/>
                    <a:p>
                      <a:r>
                        <a:rPr lang="en-ZA" sz="2000" dirty="0"/>
                        <a:t>Academically qualified and professionally </a:t>
                      </a:r>
                      <a:r>
                        <a:rPr lang="en-ZA" sz="2000" dirty="0" smtClean="0"/>
                        <a:t>unqualified </a:t>
                      </a:r>
                      <a:r>
                        <a:rPr lang="en-ZA" sz="2000" dirty="0"/>
                        <a:t>people, whose registration is tied to a school or specific subject/s. </a:t>
                      </a:r>
                    </a:p>
                  </a:txBody>
                  <a:tcPr/>
                </a:tc>
                <a:extLst>
                  <a:ext uri="{0D108BD9-81ED-4DB2-BD59-A6C34878D82A}">
                    <a16:rowId xmlns:a16="http://schemas.microsoft.com/office/drawing/2014/main" xmlns="" val="3192346980"/>
                  </a:ext>
                </a:extLst>
              </a:tr>
              <a:tr h="675823">
                <a:tc>
                  <a:txBody>
                    <a:bodyPr/>
                    <a:lstStyle/>
                    <a:p>
                      <a:r>
                        <a:rPr lang="en-ZA" sz="2000" b="1" dirty="0"/>
                        <a:t>Foreign Registration</a:t>
                      </a:r>
                    </a:p>
                  </a:txBody>
                  <a:tcPr/>
                </a:tc>
                <a:tc>
                  <a:txBody>
                    <a:bodyPr/>
                    <a:lstStyle/>
                    <a:p>
                      <a:r>
                        <a:rPr lang="en-ZA" sz="2000" dirty="0"/>
                        <a:t>Foreign nationals registering with Council for the first time. Their registration status gets renewed every year.</a:t>
                      </a:r>
                    </a:p>
                  </a:txBody>
                  <a:tcPr/>
                </a:tc>
                <a:extLst>
                  <a:ext uri="{0D108BD9-81ED-4DB2-BD59-A6C34878D82A}">
                    <a16:rowId xmlns:a16="http://schemas.microsoft.com/office/drawing/2014/main" xmlns="" val="769826012"/>
                  </a:ext>
                </a:extLst>
              </a:tr>
            </a:tbl>
          </a:graphicData>
        </a:graphic>
      </p:graphicFrame>
    </p:spTree>
    <p:extLst>
      <p:ext uri="{BB962C8B-B14F-4D97-AF65-F5344CB8AC3E}">
        <p14:creationId xmlns:p14="http://schemas.microsoft.com/office/powerpoint/2010/main" xmlns="" val="3082602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5B19F5E-8CBB-448F-BC9D-9C44D8D523A8}"/>
              </a:ext>
            </a:extLst>
          </p:cNvPr>
          <p:cNvSpPr>
            <a:spLocks noGrp="1"/>
          </p:cNvSpPr>
          <p:nvPr>
            <p:ph type="sldNum" sz="quarter" idx="12"/>
          </p:nvPr>
        </p:nvSpPr>
        <p:spPr/>
        <p:txBody>
          <a:bodyPr/>
          <a:lstStyle/>
          <a:p>
            <a:fld id="{D46681B3-2787-476C-A3AB-AF87224DA9BF}" type="slidenum">
              <a:rPr lang="en-ZA" smtClean="0"/>
              <a:pPr/>
              <a:t>22</a:t>
            </a:fld>
            <a:endParaRPr lang="en-ZA" dirty="0"/>
          </a:p>
        </p:txBody>
      </p:sp>
      <p:sp>
        <p:nvSpPr>
          <p:cNvPr id="5" name="Title 4">
            <a:extLst>
              <a:ext uri="{FF2B5EF4-FFF2-40B4-BE49-F238E27FC236}">
                <a16:creationId xmlns:a16="http://schemas.microsoft.com/office/drawing/2014/main" xmlns="" id="{44DD3C34-74FF-47CD-A6FB-0D6693F1DB1E}"/>
              </a:ext>
            </a:extLst>
          </p:cNvPr>
          <p:cNvSpPr>
            <a:spLocks noGrp="1"/>
          </p:cNvSpPr>
          <p:nvPr>
            <p:ph type="title" idx="4294967295"/>
          </p:nvPr>
        </p:nvSpPr>
        <p:spPr>
          <a:xfrm>
            <a:off x="0" y="136525"/>
            <a:ext cx="11797258" cy="762885"/>
          </a:xfrm>
        </p:spPr>
        <p:txBody>
          <a:bodyPr>
            <a:normAutofit fontScale="90000"/>
          </a:bodyPr>
          <a:lstStyle/>
          <a:p>
            <a:pPr algn="ctr"/>
            <a:r>
              <a:rPr lang="en-ZA" b="1" dirty="0"/>
              <a:t>     </a:t>
            </a:r>
            <a:r>
              <a:rPr lang="en-ZA" sz="3200" b="1" dirty="0">
                <a:latin typeface="Arial Black" panose="020B0A04020102020204" pitchFamily="34" charset="0"/>
              </a:rPr>
              <a:t>PROGRAMME 1: REGISTRATION (New Registration)…</a:t>
            </a:r>
            <a:endParaRPr lang="en-ZA" sz="3200" dirty="0">
              <a:latin typeface="Arial Black" panose="020B0A04020102020204" pitchFamily="34" charset="0"/>
            </a:endParaRPr>
          </a:p>
        </p:txBody>
      </p:sp>
      <p:pic>
        <p:nvPicPr>
          <p:cNvPr id="8" name="Picture 26">
            <a:extLst>
              <a:ext uri="{FF2B5EF4-FFF2-40B4-BE49-F238E27FC236}">
                <a16:creationId xmlns:a16="http://schemas.microsoft.com/office/drawing/2014/main" xmlns="" id="{07042BDB-0039-44D6-8CB0-D1D4DFA61A3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1" y="764498"/>
            <a:ext cx="11440877" cy="4364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A7CD6D02-53F5-40DA-969A-903A9F160C4A}"/>
              </a:ext>
            </a:extLst>
          </p:cNvPr>
          <p:cNvSpPr/>
          <p:nvPr/>
        </p:nvSpPr>
        <p:spPr>
          <a:xfrm>
            <a:off x="149902" y="5128943"/>
            <a:ext cx="11902189" cy="172905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ZA" sz="2000" b="1" dirty="0"/>
              <a:t>55.97% </a:t>
            </a:r>
            <a:r>
              <a:rPr lang="en-ZA" sz="2000" dirty="0"/>
              <a:t>of the new registrations come from the Higher Education Institutions – Student Teachers. This number dropped slightly by 1 339 as compared to </a:t>
            </a:r>
            <a:r>
              <a:rPr lang="en-ZA" sz="2000" dirty="0" smtClean="0"/>
              <a:t>2016/17.</a:t>
            </a:r>
            <a:endParaRPr lang="en-ZA" sz="2000" dirty="0"/>
          </a:p>
          <a:p>
            <a:pPr marL="285750" indent="-285750">
              <a:buFont typeface="Arial" panose="020B0604020202020204" pitchFamily="34" charset="0"/>
              <a:buChar char="•"/>
            </a:pPr>
            <a:r>
              <a:rPr lang="en-ZA" sz="2000" b="1" dirty="0"/>
              <a:t>19.08% </a:t>
            </a:r>
            <a:r>
              <a:rPr lang="en-ZA" sz="2000" dirty="0"/>
              <a:t>newly registered academically qualified and professionally unqualified teachers are given three years conditional registration and are required to complete their PGCE within that </a:t>
            </a:r>
            <a:r>
              <a:rPr lang="en-ZA" sz="2000" dirty="0" smtClean="0"/>
              <a:t>period.</a:t>
            </a:r>
            <a:endParaRPr lang="en-ZA" sz="2000" dirty="0"/>
          </a:p>
          <a:p>
            <a:pPr marL="285750" indent="-285750">
              <a:buFont typeface="Arial" panose="020B0604020202020204" pitchFamily="34" charset="0"/>
              <a:buChar char="•"/>
            </a:pPr>
            <a:r>
              <a:rPr lang="en-ZA" sz="2000" dirty="0"/>
              <a:t>The number of newly registered foreign nationals increased slightly from </a:t>
            </a:r>
            <a:r>
              <a:rPr lang="en-ZA" sz="2000" b="1" dirty="0"/>
              <a:t>720</a:t>
            </a:r>
            <a:r>
              <a:rPr lang="en-ZA" sz="2000" dirty="0"/>
              <a:t> in 2016/17 to </a:t>
            </a:r>
            <a:r>
              <a:rPr lang="en-ZA" sz="2000" b="1" dirty="0"/>
              <a:t>823</a:t>
            </a:r>
            <a:r>
              <a:rPr lang="en-ZA" sz="2000" dirty="0"/>
              <a:t> in </a:t>
            </a:r>
            <a:r>
              <a:rPr lang="en-ZA" sz="2000" dirty="0" smtClean="0"/>
              <a:t>2017/18.</a:t>
            </a:r>
            <a:endParaRPr lang="en-ZA" sz="2000" dirty="0"/>
          </a:p>
        </p:txBody>
      </p:sp>
    </p:spTree>
    <p:extLst>
      <p:ext uri="{BB962C8B-B14F-4D97-AF65-F5344CB8AC3E}">
        <p14:creationId xmlns:p14="http://schemas.microsoft.com/office/powerpoint/2010/main" xmlns="" val="889503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6D06BA-04A4-42CE-95DC-2EEA519441F0}"/>
              </a:ext>
            </a:extLst>
          </p:cNvPr>
          <p:cNvSpPr>
            <a:spLocks noGrp="1"/>
          </p:cNvSpPr>
          <p:nvPr>
            <p:ph type="title"/>
          </p:nvPr>
        </p:nvSpPr>
        <p:spPr>
          <a:xfrm>
            <a:off x="838200" y="0"/>
            <a:ext cx="10515600" cy="931962"/>
          </a:xfrm>
        </p:spPr>
        <p:txBody>
          <a:bodyPr>
            <a:normAutofit/>
          </a:bodyPr>
          <a:lstStyle/>
          <a:p>
            <a:pPr algn="ctr"/>
            <a:r>
              <a:rPr lang="en-ZA" sz="3600" b="1" dirty="0">
                <a:latin typeface="Arial Black" panose="020B0A04020102020204" pitchFamily="34" charset="0"/>
              </a:rPr>
              <a:t>PROGRAMME 1: REGISTRATION…</a:t>
            </a:r>
          </a:p>
        </p:txBody>
      </p:sp>
      <p:sp>
        <p:nvSpPr>
          <p:cNvPr id="8" name="Content Placeholder 7">
            <a:extLst>
              <a:ext uri="{FF2B5EF4-FFF2-40B4-BE49-F238E27FC236}">
                <a16:creationId xmlns:a16="http://schemas.microsoft.com/office/drawing/2014/main" xmlns="" id="{7E26ABAC-0B51-42DC-B301-BEB92BB8796B}"/>
              </a:ext>
            </a:extLst>
          </p:cNvPr>
          <p:cNvSpPr>
            <a:spLocks noGrp="1"/>
          </p:cNvSpPr>
          <p:nvPr>
            <p:ph idx="1"/>
          </p:nvPr>
        </p:nvSpPr>
        <p:spPr>
          <a:xfrm>
            <a:off x="224852" y="704538"/>
            <a:ext cx="11620145" cy="5472425"/>
          </a:xfrm>
        </p:spPr>
        <p:txBody>
          <a:bodyPr>
            <a:normAutofit/>
          </a:bodyPr>
          <a:lstStyle/>
          <a:p>
            <a:pPr marL="0" indent="0" algn="ctr">
              <a:buNone/>
            </a:pPr>
            <a:r>
              <a:rPr lang="en-ZA" sz="3600" b="1" dirty="0"/>
              <a:t>Updating Registration Status </a:t>
            </a:r>
            <a:endParaRPr lang="en-ZA" sz="3600" dirty="0"/>
          </a:p>
        </p:txBody>
      </p:sp>
      <p:sp>
        <p:nvSpPr>
          <p:cNvPr id="2" name="Slide Number Placeholder 1">
            <a:extLst>
              <a:ext uri="{FF2B5EF4-FFF2-40B4-BE49-F238E27FC236}">
                <a16:creationId xmlns:a16="http://schemas.microsoft.com/office/drawing/2014/main" xmlns="" id="{0DB044E0-6381-49A7-B78E-83E3219D51B9}"/>
              </a:ext>
            </a:extLst>
          </p:cNvPr>
          <p:cNvSpPr>
            <a:spLocks noGrp="1"/>
          </p:cNvSpPr>
          <p:nvPr>
            <p:ph type="sldNum" sz="quarter" idx="12"/>
          </p:nvPr>
        </p:nvSpPr>
        <p:spPr/>
        <p:txBody>
          <a:bodyPr/>
          <a:lstStyle/>
          <a:p>
            <a:fld id="{D46681B3-2787-476C-A3AB-AF87224DA9BF}" type="slidenum">
              <a:rPr lang="en-ZA" smtClean="0"/>
              <a:pPr/>
              <a:t>23</a:t>
            </a:fld>
            <a:endParaRPr lang="en-ZA" dirty="0"/>
          </a:p>
        </p:txBody>
      </p:sp>
      <p:graphicFrame>
        <p:nvGraphicFramePr>
          <p:cNvPr id="9" name="Table 8">
            <a:extLst>
              <a:ext uri="{FF2B5EF4-FFF2-40B4-BE49-F238E27FC236}">
                <a16:creationId xmlns:a16="http://schemas.microsoft.com/office/drawing/2014/main" xmlns="" id="{33B4606A-296B-4E99-B0D8-75D021F7027A}"/>
              </a:ext>
            </a:extLst>
          </p:cNvPr>
          <p:cNvGraphicFramePr>
            <a:graphicFrameLocks noGrp="1"/>
          </p:cNvGraphicFramePr>
          <p:nvPr>
            <p:extLst>
              <p:ext uri="{D42A27DB-BD31-4B8C-83A1-F6EECF244321}">
                <p14:modId xmlns:p14="http://schemas.microsoft.com/office/powerpoint/2010/main" xmlns="" val="3515390493"/>
              </p:ext>
            </p:extLst>
          </p:nvPr>
        </p:nvGraphicFramePr>
        <p:xfrm>
          <a:off x="224852" y="1301479"/>
          <a:ext cx="11742296" cy="5396807"/>
        </p:xfrm>
        <a:graphic>
          <a:graphicData uri="http://schemas.openxmlformats.org/drawingml/2006/table">
            <a:tbl>
              <a:tblPr firstRow="1" bandRow="1">
                <a:tableStyleId>{21E4AEA4-8DFA-4A89-87EB-49C32662AFE0}</a:tableStyleId>
              </a:tblPr>
              <a:tblGrid>
                <a:gridCol w="3788375">
                  <a:extLst>
                    <a:ext uri="{9D8B030D-6E8A-4147-A177-3AD203B41FA5}">
                      <a16:colId xmlns:a16="http://schemas.microsoft.com/office/drawing/2014/main" xmlns="" val="787227453"/>
                    </a:ext>
                  </a:extLst>
                </a:gridCol>
                <a:gridCol w="7953921">
                  <a:extLst>
                    <a:ext uri="{9D8B030D-6E8A-4147-A177-3AD203B41FA5}">
                      <a16:colId xmlns:a16="http://schemas.microsoft.com/office/drawing/2014/main" xmlns="" val="1613372849"/>
                    </a:ext>
                  </a:extLst>
                </a:gridCol>
              </a:tblGrid>
              <a:tr h="555814">
                <a:tc>
                  <a:txBody>
                    <a:bodyPr/>
                    <a:lstStyle/>
                    <a:p>
                      <a:r>
                        <a:rPr lang="en-ZA" sz="2800" dirty="0"/>
                        <a:t>TYPE OF REGISTRATION</a:t>
                      </a:r>
                    </a:p>
                  </a:txBody>
                  <a:tcPr/>
                </a:tc>
                <a:tc>
                  <a:txBody>
                    <a:bodyPr/>
                    <a:lstStyle/>
                    <a:p>
                      <a:r>
                        <a:rPr lang="en-ZA" sz="2800" dirty="0"/>
                        <a:t>DESCRIPTION</a:t>
                      </a:r>
                    </a:p>
                  </a:txBody>
                  <a:tcPr/>
                </a:tc>
                <a:extLst>
                  <a:ext uri="{0D108BD9-81ED-4DB2-BD59-A6C34878D82A}">
                    <a16:rowId xmlns:a16="http://schemas.microsoft.com/office/drawing/2014/main" xmlns="" val="3362470175"/>
                  </a:ext>
                </a:extLst>
              </a:tr>
              <a:tr h="945589">
                <a:tc>
                  <a:txBody>
                    <a:bodyPr/>
                    <a:lstStyle/>
                    <a:p>
                      <a:r>
                        <a:rPr lang="en-ZA" sz="2000" b="1" dirty="0"/>
                        <a:t>Provisional to Full Registration</a:t>
                      </a:r>
                    </a:p>
                  </a:txBody>
                  <a:tcPr/>
                </a:tc>
                <a:tc>
                  <a:txBody>
                    <a:bodyPr/>
                    <a:lstStyle/>
                    <a:p>
                      <a:r>
                        <a:rPr lang="en-ZA" sz="2000" kern="1200" dirty="0">
                          <a:solidFill>
                            <a:schemeClr val="dk1"/>
                          </a:solidFill>
                          <a:effectLst/>
                          <a:latin typeface="+mn-lt"/>
                          <a:ea typeface="+mn-ea"/>
                          <a:cs typeface="+mn-cs"/>
                        </a:rPr>
                        <a:t>Newly qualified teachers who were initially accorded a provisional registration and their status gets changed upon </a:t>
                      </a:r>
                      <a:r>
                        <a:rPr lang="en-ZA" sz="2000" kern="1200" dirty="0" smtClean="0">
                          <a:solidFill>
                            <a:schemeClr val="dk1"/>
                          </a:solidFill>
                          <a:effectLst/>
                          <a:latin typeface="+mn-lt"/>
                          <a:ea typeface="+mn-ea"/>
                          <a:cs typeface="+mn-cs"/>
                        </a:rPr>
                        <a:t>submission of outstanding documents.</a:t>
                      </a:r>
                      <a:endParaRPr lang="en-ZA" sz="2000" dirty="0"/>
                    </a:p>
                  </a:txBody>
                  <a:tcPr/>
                </a:tc>
                <a:extLst>
                  <a:ext uri="{0D108BD9-81ED-4DB2-BD59-A6C34878D82A}">
                    <a16:rowId xmlns:a16="http://schemas.microsoft.com/office/drawing/2014/main" xmlns="" val="1350427606"/>
                  </a:ext>
                </a:extLst>
              </a:tr>
              <a:tr h="1232131">
                <a:tc>
                  <a:txBody>
                    <a:bodyPr/>
                    <a:lstStyle/>
                    <a:p>
                      <a:r>
                        <a:rPr lang="en-ZA" sz="2000" b="1" dirty="0"/>
                        <a:t>Provisional Extensions – Student Educators</a:t>
                      </a:r>
                    </a:p>
                  </a:txBody>
                  <a:tcPr/>
                </a:tc>
                <a:tc>
                  <a:txBody>
                    <a:bodyPr/>
                    <a:lstStyle/>
                    <a:p>
                      <a:pPr lvl="0"/>
                      <a:r>
                        <a:rPr lang="en-ZA" sz="2000" kern="1200" dirty="0">
                          <a:solidFill>
                            <a:schemeClr val="dk1"/>
                          </a:solidFill>
                          <a:effectLst/>
                          <a:latin typeface="+mn-lt"/>
                          <a:ea typeface="+mn-ea"/>
                          <a:cs typeface="+mn-cs"/>
                        </a:rPr>
                        <a:t>Provisionally registered student educators who extend their registration status because they are still studying. An extension is provided upon submission of current proof that they are still studying and are currently enrolled at a Higher Education Institution.</a:t>
                      </a:r>
                      <a:endParaRPr lang="en-ZA" sz="2000" dirty="0"/>
                    </a:p>
                  </a:txBody>
                  <a:tcPr/>
                </a:tc>
                <a:extLst>
                  <a:ext uri="{0D108BD9-81ED-4DB2-BD59-A6C34878D82A}">
                    <a16:rowId xmlns:a16="http://schemas.microsoft.com/office/drawing/2014/main" xmlns="" val="2089710026"/>
                  </a:ext>
                </a:extLst>
              </a:tr>
              <a:tr h="945589">
                <a:tc>
                  <a:txBody>
                    <a:bodyPr/>
                    <a:lstStyle/>
                    <a:p>
                      <a:r>
                        <a:rPr lang="en-ZA" sz="2000" b="1" dirty="0"/>
                        <a:t>Conditional Extension</a:t>
                      </a:r>
                    </a:p>
                  </a:txBody>
                  <a:tcPr/>
                </a:tc>
                <a:tc>
                  <a:txBody>
                    <a:bodyPr/>
                    <a:lstStyle/>
                    <a:p>
                      <a:r>
                        <a:rPr lang="en-ZA" sz="2000" dirty="0"/>
                        <a:t>Conditional </a:t>
                      </a:r>
                      <a:r>
                        <a:rPr lang="en-ZA" sz="2000" dirty="0" smtClean="0"/>
                        <a:t>Extension </a:t>
                      </a:r>
                      <a:r>
                        <a:rPr lang="en-ZA" sz="2000" dirty="0"/>
                        <a:t>is given to persons who are academically qualified but professionally unqualified, and have not yet completed their PGCE as a requirement to obtain full </a:t>
                      </a:r>
                      <a:r>
                        <a:rPr lang="en-ZA" sz="2000" dirty="0" smtClean="0"/>
                        <a:t>registration and are </a:t>
                      </a:r>
                      <a:r>
                        <a:rPr lang="en-ZA" sz="2000" dirty="0"/>
                        <a:t>employed at a </a:t>
                      </a:r>
                      <a:r>
                        <a:rPr lang="en-ZA" sz="2000" dirty="0" smtClean="0"/>
                        <a:t>school.</a:t>
                      </a:r>
                      <a:endParaRPr lang="en-ZA" sz="2000" dirty="0"/>
                    </a:p>
                  </a:txBody>
                  <a:tcPr/>
                </a:tc>
                <a:extLst>
                  <a:ext uri="{0D108BD9-81ED-4DB2-BD59-A6C34878D82A}">
                    <a16:rowId xmlns:a16="http://schemas.microsoft.com/office/drawing/2014/main" xmlns="" val="3192346980"/>
                  </a:ext>
                </a:extLst>
              </a:tr>
              <a:tr h="1518673">
                <a:tc>
                  <a:txBody>
                    <a:bodyPr/>
                    <a:lstStyle/>
                    <a:p>
                      <a:r>
                        <a:rPr lang="en-ZA" sz="2000" b="1" dirty="0"/>
                        <a:t>Foreign Nationals</a:t>
                      </a:r>
                    </a:p>
                  </a:txBody>
                  <a:tcPr/>
                </a:tc>
                <a:tc>
                  <a:txBody>
                    <a:bodyPr/>
                    <a:lstStyle/>
                    <a:p>
                      <a:pPr lvl="0"/>
                      <a:r>
                        <a:rPr lang="en-ZA" sz="2000" kern="1200" dirty="0">
                          <a:solidFill>
                            <a:schemeClr val="dk1"/>
                          </a:solidFill>
                          <a:effectLst/>
                          <a:latin typeface="+mn-lt"/>
                          <a:ea typeface="+mn-ea"/>
                          <a:cs typeface="+mn-cs"/>
                        </a:rPr>
                        <a:t>Registered foreign </a:t>
                      </a:r>
                      <a:r>
                        <a:rPr lang="en-ZA" sz="2000" kern="1200" dirty="0" smtClean="0">
                          <a:solidFill>
                            <a:schemeClr val="dk1"/>
                          </a:solidFill>
                          <a:effectLst/>
                          <a:latin typeface="+mn-lt"/>
                          <a:ea typeface="+mn-ea"/>
                          <a:cs typeface="+mn-cs"/>
                        </a:rPr>
                        <a:t>nationals </a:t>
                      </a:r>
                      <a:r>
                        <a:rPr lang="en-ZA" sz="2000" kern="1200" dirty="0">
                          <a:solidFill>
                            <a:schemeClr val="dk1"/>
                          </a:solidFill>
                          <a:effectLst/>
                          <a:latin typeface="+mn-lt"/>
                          <a:ea typeface="+mn-ea"/>
                          <a:cs typeface="+mn-cs"/>
                        </a:rPr>
                        <a:t>who come to seek extensions on their registration status either because their registration period of validity has expired, changed schools or have now acquired new passports or even residential status.</a:t>
                      </a:r>
                      <a:r>
                        <a:rPr lang="en-ZA" sz="2000" i="1" kern="1200" dirty="0">
                          <a:solidFill>
                            <a:schemeClr val="dk1"/>
                          </a:solidFill>
                          <a:effectLst/>
                          <a:latin typeface="+mn-lt"/>
                          <a:ea typeface="+mn-ea"/>
                          <a:cs typeface="+mn-cs"/>
                        </a:rPr>
                        <a:t>	</a:t>
                      </a:r>
                      <a:endParaRPr lang="en-ZA" sz="2000" dirty="0"/>
                    </a:p>
                  </a:txBody>
                  <a:tcPr/>
                </a:tc>
                <a:extLst>
                  <a:ext uri="{0D108BD9-81ED-4DB2-BD59-A6C34878D82A}">
                    <a16:rowId xmlns:a16="http://schemas.microsoft.com/office/drawing/2014/main" xmlns="" val="769826012"/>
                  </a:ext>
                </a:extLst>
              </a:tr>
            </a:tbl>
          </a:graphicData>
        </a:graphic>
      </p:graphicFrame>
    </p:spTree>
    <p:extLst>
      <p:ext uri="{BB962C8B-B14F-4D97-AF65-F5344CB8AC3E}">
        <p14:creationId xmlns:p14="http://schemas.microsoft.com/office/powerpoint/2010/main" xmlns="" val="2023690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81C33FC-58F7-48ED-AA51-801D6AFDADB4}"/>
              </a:ext>
            </a:extLst>
          </p:cNvPr>
          <p:cNvSpPr>
            <a:spLocks noGrp="1"/>
          </p:cNvSpPr>
          <p:nvPr>
            <p:ph type="sldNum" sz="quarter" idx="12"/>
          </p:nvPr>
        </p:nvSpPr>
        <p:spPr/>
        <p:txBody>
          <a:bodyPr/>
          <a:lstStyle/>
          <a:p>
            <a:fld id="{D46681B3-2787-476C-A3AB-AF87224DA9BF}" type="slidenum">
              <a:rPr lang="en-ZA" smtClean="0"/>
              <a:pPr/>
              <a:t>24</a:t>
            </a:fld>
            <a:endParaRPr lang="en-ZA" dirty="0"/>
          </a:p>
        </p:txBody>
      </p:sp>
      <p:sp>
        <p:nvSpPr>
          <p:cNvPr id="2" name="Title 1">
            <a:extLst>
              <a:ext uri="{FF2B5EF4-FFF2-40B4-BE49-F238E27FC236}">
                <a16:creationId xmlns:a16="http://schemas.microsoft.com/office/drawing/2014/main" xmlns="" id="{F5789551-0118-48F9-AEAA-515D1E425FD3}"/>
              </a:ext>
            </a:extLst>
          </p:cNvPr>
          <p:cNvSpPr>
            <a:spLocks noGrp="1"/>
          </p:cNvSpPr>
          <p:nvPr>
            <p:ph type="title" idx="4294967295"/>
          </p:nvPr>
        </p:nvSpPr>
        <p:spPr>
          <a:xfrm>
            <a:off x="0" y="136525"/>
            <a:ext cx="10515600" cy="807855"/>
          </a:xfrm>
        </p:spPr>
        <p:txBody>
          <a:bodyPr>
            <a:normAutofit/>
          </a:bodyPr>
          <a:lstStyle/>
          <a:p>
            <a:pPr algn="ctr"/>
            <a:r>
              <a:rPr lang="en-ZA" sz="3600" b="1" dirty="0">
                <a:latin typeface="Arial Black" panose="020B0A04020102020204" pitchFamily="34" charset="0"/>
              </a:rPr>
              <a:t>PROGRAMME 1: REGISTRATION …</a:t>
            </a:r>
            <a:endParaRPr lang="en-ZA" sz="3600" dirty="0">
              <a:latin typeface="Arial Black" panose="020B0A04020102020204" pitchFamily="34" charset="0"/>
            </a:endParaRPr>
          </a:p>
        </p:txBody>
      </p:sp>
      <p:pic>
        <p:nvPicPr>
          <p:cNvPr id="1027" name="Picture 22">
            <a:extLst>
              <a:ext uri="{FF2B5EF4-FFF2-40B4-BE49-F238E27FC236}">
                <a16:creationId xmlns:a16="http://schemas.microsoft.com/office/drawing/2014/main" xmlns="" id="{1059CA95-8846-4347-B510-7027B558695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821" y="944379"/>
            <a:ext cx="11742358" cy="407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D422B843-2D13-4E2F-938F-B27B984942BB}"/>
              </a:ext>
            </a:extLst>
          </p:cNvPr>
          <p:cNvSpPr/>
          <p:nvPr/>
        </p:nvSpPr>
        <p:spPr>
          <a:xfrm>
            <a:off x="224822" y="5231567"/>
            <a:ext cx="11606108" cy="148990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ZA" dirty="0"/>
              <a:t>Newly qualified teachers moving from provisional to full registration status are in the majority (</a:t>
            </a:r>
            <a:r>
              <a:rPr lang="en-ZA" sz="2000" b="1" dirty="0"/>
              <a:t>51.00%</a:t>
            </a:r>
            <a:r>
              <a:rPr lang="en-ZA" dirty="0"/>
              <a:t>)</a:t>
            </a:r>
          </a:p>
          <a:p>
            <a:pPr marL="285750" indent="-285750">
              <a:buFont typeface="Arial" panose="020B0604020202020204" pitchFamily="34" charset="0"/>
              <a:buChar char="•"/>
            </a:pPr>
            <a:r>
              <a:rPr lang="en-ZA" dirty="0"/>
              <a:t>Numbers of conditional updates remain high (</a:t>
            </a:r>
            <a:r>
              <a:rPr lang="en-ZA" b="1" dirty="0"/>
              <a:t>5 630</a:t>
            </a:r>
            <a:r>
              <a:rPr lang="en-ZA" dirty="0"/>
              <a:t>), indicating that the requirement to study for PGCE within the three years is not adhered to, to a certain extent. </a:t>
            </a:r>
          </a:p>
          <a:p>
            <a:pPr marL="285750" indent="-285750">
              <a:buFont typeface="Arial" panose="020B0604020202020204" pitchFamily="34" charset="0"/>
              <a:buChar char="•"/>
            </a:pPr>
            <a:r>
              <a:rPr lang="en-ZA" dirty="0"/>
              <a:t>Additionally, the employment and keeping of academically qualified and professionally underqualified people in the system is continuing. New renewal or update measures are put in place to curb this.</a:t>
            </a:r>
          </a:p>
        </p:txBody>
      </p:sp>
    </p:spTree>
    <p:extLst>
      <p:ext uri="{BB962C8B-B14F-4D97-AF65-F5344CB8AC3E}">
        <p14:creationId xmlns:p14="http://schemas.microsoft.com/office/powerpoint/2010/main" xmlns="" val="40126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B94DC8B-03E2-4887-8AD8-52D46E951DE9}"/>
              </a:ext>
            </a:extLst>
          </p:cNvPr>
          <p:cNvSpPr>
            <a:spLocks noGrp="1"/>
          </p:cNvSpPr>
          <p:nvPr>
            <p:ph type="title"/>
          </p:nvPr>
        </p:nvSpPr>
        <p:spPr>
          <a:xfrm>
            <a:off x="620736" y="93663"/>
            <a:ext cx="11167989" cy="791943"/>
          </a:xfrm>
        </p:spPr>
        <p:txBody>
          <a:bodyPr>
            <a:normAutofit fontScale="90000"/>
          </a:bodyPr>
          <a:lstStyle/>
          <a:p>
            <a:pPr algn="ctr"/>
            <a:r>
              <a:rPr lang="en-ZA" sz="3600" b="1" dirty="0">
                <a:latin typeface="Arial Black" panose="020B0A04020102020204" pitchFamily="34" charset="0"/>
              </a:rPr>
              <a:t>PROGRAMME 1: REGISTRATION </a:t>
            </a:r>
            <a:r>
              <a:rPr lang="en-ZA" b="1" dirty="0"/>
              <a:t>(</a:t>
            </a:r>
            <a:r>
              <a:rPr lang="en-ZA" sz="3600" b="1" i="1" dirty="0"/>
              <a:t>Vetting and Verification)…</a:t>
            </a:r>
            <a:endParaRPr lang="en-ZA" sz="3600" i="1" dirty="0"/>
          </a:p>
        </p:txBody>
      </p:sp>
      <p:sp>
        <p:nvSpPr>
          <p:cNvPr id="4" name="Content Placeholder 3">
            <a:extLst>
              <a:ext uri="{FF2B5EF4-FFF2-40B4-BE49-F238E27FC236}">
                <a16:creationId xmlns:a16="http://schemas.microsoft.com/office/drawing/2014/main" xmlns="" id="{42C7D486-8466-4AC1-B0E6-D9BAA27F8BD2}"/>
              </a:ext>
            </a:extLst>
          </p:cNvPr>
          <p:cNvSpPr>
            <a:spLocks noGrp="1"/>
          </p:cNvSpPr>
          <p:nvPr>
            <p:ph idx="1"/>
          </p:nvPr>
        </p:nvSpPr>
        <p:spPr>
          <a:xfrm>
            <a:off x="239151" y="885606"/>
            <a:ext cx="11549575" cy="5712142"/>
          </a:xfrm>
        </p:spPr>
        <p:txBody>
          <a:bodyPr>
            <a:normAutofit lnSpcReduction="10000"/>
          </a:bodyPr>
          <a:lstStyle/>
          <a:p>
            <a:r>
              <a:rPr lang="en-ZA" b="1" dirty="0"/>
              <a:t>62 339 </a:t>
            </a:r>
            <a:r>
              <a:rPr lang="en-ZA" dirty="0"/>
              <a:t>applicants were vetted and verified in various ways during the period under </a:t>
            </a:r>
            <a:r>
              <a:rPr lang="en-ZA" dirty="0" smtClean="0"/>
              <a:t>review.</a:t>
            </a:r>
            <a:endParaRPr lang="en-ZA" dirty="0"/>
          </a:p>
          <a:p>
            <a:r>
              <a:rPr lang="en-ZA" dirty="0"/>
              <a:t>These numbers were not processed against the Department of  Justice and Constitutional Development’s National Register of Sexual Offenders and Department of Social  Development’s National Child Protection Register during the period under review because of:</a:t>
            </a:r>
          </a:p>
          <a:p>
            <a:pPr lvl="1"/>
            <a:r>
              <a:rPr lang="en-ZA" dirty="0"/>
              <a:t>Finalization </a:t>
            </a:r>
            <a:r>
              <a:rPr lang="en-ZA" dirty="0" smtClean="0"/>
              <a:t>of the </a:t>
            </a:r>
            <a:r>
              <a:rPr lang="en-ZA" dirty="0"/>
              <a:t>role of SACE in the actual verification and vetting processes against the SACE Act, section 125 of the Children’s Act, and section 147 of the Criminal Law (Sexual Offences and Related Matters) Act as Amended;</a:t>
            </a:r>
          </a:p>
          <a:p>
            <a:pPr lvl="1"/>
            <a:r>
              <a:rPr lang="en-ZA" dirty="0"/>
              <a:t>The finalization of the identified logistical arrangements and usability of the National Register for Sexual Offenders; </a:t>
            </a:r>
          </a:p>
          <a:p>
            <a:pPr lvl="1"/>
            <a:r>
              <a:rPr lang="en-ZA" dirty="0"/>
              <a:t>Research, legal opinion and advice, developed concept document that will inform the policy and criteria on professional suitability to practice in the teaching profession; and </a:t>
            </a:r>
          </a:p>
          <a:p>
            <a:pPr lvl="1"/>
            <a:r>
              <a:rPr lang="en-ZA" dirty="0"/>
              <a:t>Consultative process in the profession as directed by </a:t>
            </a:r>
            <a:r>
              <a:rPr lang="en-ZA" dirty="0" smtClean="0"/>
              <a:t>Council.</a:t>
            </a:r>
            <a:endParaRPr lang="en-ZA" dirty="0"/>
          </a:p>
          <a:p>
            <a:pPr lvl="1"/>
            <a:endParaRPr lang="en-ZA" dirty="0"/>
          </a:p>
        </p:txBody>
      </p:sp>
      <p:sp>
        <p:nvSpPr>
          <p:cNvPr id="2" name="Slide Number Placeholder 1">
            <a:extLst>
              <a:ext uri="{FF2B5EF4-FFF2-40B4-BE49-F238E27FC236}">
                <a16:creationId xmlns:a16="http://schemas.microsoft.com/office/drawing/2014/main" xmlns="" id="{F7B92D29-7030-4A03-9060-0A19E6C39B51}"/>
              </a:ext>
            </a:extLst>
          </p:cNvPr>
          <p:cNvSpPr>
            <a:spLocks noGrp="1"/>
          </p:cNvSpPr>
          <p:nvPr>
            <p:ph type="sldNum" sz="quarter" idx="12"/>
          </p:nvPr>
        </p:nvSpPr>
        <p:spPr/>
        <p:txBody>
          <a:bodyPr/>
          <a:lstStyle/>
          <a:p>
            <a:fld id="{D46681B3-2787-476C-A3AB-AF87224DA9BF}" type="slidenum">
              <a:rPr lang="en-ZA" smtClean="0"/>
              <a:pPr/>
              <a:t>25</a:t>
            </a:fld>
            <a:endParaRPr lang="en-ZA" dirty="0"/>
          </a:p>
        </p:txBody>
      </p:sp>
    </p:spTree>
    <p:extLst>
      <p:ext uri="{BB962C8B-B14F-4D97-AF65-F5344CB8AC3E}">
        <p14:creationId xmlns:p14="http://schemas.microsoft.com/office/powerpoint/2010/main" xmlns="" val="1226378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6FB19-BE15-44F5-8180-5D0475656F78}"/>
              </a:ext>
            </a:extLst>
          </p:cNvPr>
          <p:cNvSpPr>
            <a:spLocks noGrp="1"/>
          </p:cNvSpPr>
          <p:nvPr>
            <p:ph type="title"/>
          </p:nvPr>
        </p:nvSpPr>
        <p:spPr>
          <a:xfrm>
            <a:off x="163818" y="-106878"/>
            <a:ext cx="11816862" cy="675249"/>
          </a:xfrm>
        </p:spPr>
        <p:txBody>
          <a:bodyPr>
            <a:normAutofit fontScale="90000"/>
          </a:bodyPr>
          <a:lstStyle/>
          <a:p>
            <a:pPr algn="ctr"/>
            <a:r>
              <a:rPr lang="en-ZA" sz="3100" b="1" dirty="0">
                <a:latin typeface="Arial Black" panose="020B0A04020102020204" pitchFamily="34" charset="0"/>
              </a:rPr>
              <a:t>PROGRAMME 1: REGISTRATION </a:t>
            </a:r>
            <a:r>
              <a:rPr lang="en-ZA" b="1" dirty="0"/>
              <a:t>(</a:t>
            </a:r>
            <a:r>
              <a:rPr lang="en-ZA" sz="3200" b="1" dirty="0"/>
              <a:t>Vetting and Verification)…</a:t>
            </a:r>
            <a:endParaRPr lang="en-ZA" sz="3200" dirty="0"/>
          </a:p>
        </p:txBody>
      </p:sp>
      <p:sp>
        <p:nvSpPr>
          <p:cNvPr id="3" name="Content Placeholder 2">
            <a:extLst>
              <a:ext uri="{FF2B5EF4-FFF2-40B4-BE49-F238E27FC236}">
                <a16:creationId xmlns:a16="http://schemas.microsoft.com/office/drawing/2014/main" xmlns="" id="{A79795D5-2278-403A-AAE9-FB0E2D993C24}"/>
              </a:ext>
            </a:extLst>
          </p:cNvPr>
          <p:cNvSpPr>
            <a:spLocks noGrp="1"/>
          </p:cNvSpPr>
          <p:nvPr>
            <p:ph idx="1"/>
          </p:nvPr>
        </p:nvSpPr>
        <p:spPr>
          <a:xfrm>
            <a:off x="187569" y="675248"/>
            <a:ext cx="11643359" cy="6344529"/>
          </a:xfrm>
        </p:spPr>
        <p:txBody>
          <a:bodyPr>
            <a:normAutofit fontScale="32500" lnSpcReduction="20000"/>
          </a:bodyPr>
          <a:lstStyle/>
          <a:p>
            <a:r>
              <a:rPr lang="en-ZA" sz="8600" dirty="0"/>
              <a:t>The processing of the </a:t>
            </a:r>
            <a:r>
              <a:rPr lang="en-ZA" sz="8600" b="1" dirty="0"/>
              <a:t>62 339 </a:t>
            </a:r>
            <a:r>
              <a:rPr lang="en-ZA" sz="8600" dirty="0"/>
              <a:t>was done against the following:</a:t>
            </a:r>
          </a:p>
          <a:p>
            <a:pPr lvl="1"/>
            <a:r>
              <a:rPr lang="en-ZA" sz="7400" b="1" dirty="0"/>
              <a:t>Mandatory individual written declaration</a:t>
            </a:r>
            <a:r>
              <a:rPr lang="en-ZA" sz="7400" dirty="0"/>
              <a:t>,</a:t>
            </a:r>
          </a:p>
          <a:p>
            <a:pPr lvl="1"/>
            <a:r>
              <a:rPr lang="en-ZA" sz="7400" b="1" dirty="0"/>
              <a:t>SACE internal processes </a:t>
            </a:r>
            <a:r>
              <a:rPr lang="en-ZA" sz="7400" dirty="0"/>
              <a:t>in terms of the reported misconduct cases;</a:t>
            </a:r>
          </a:p>
          <a:p>
            <a:pPr lvl="1"/>
            <a:r>
              <a:rPr lang="en-ZA" sz="7400" b="1" dirty="0"/>
              <a:t>Police Clearance and SAQA Qualification Evaluation </a:t>
            </a:r>
            <a:r>
              <a:rPr lang="en-ZA" sz="7400" dirty="0"/>
              <a:t>and </a:t>
            </a:r>
            <a:r>
              <a:rPr lang="en-ZA" sz="7400" b="1" dirty="0"/>
              <a:t>Verification</a:t>
            </a:r>
            <a:r>
              <a:rPr lang="en-ZA" sz="7400" dirty="0"/>
              <a:t> documents prior to the finalisation of the foreign educators’ registration process. The issued clearance certificate is verified on the SAPS website upon submission to check its authenticity.</a:t>
            </a:r>
          </a:p>
          <a:p>
            <a:pPr lvl="1"/>
            <a:r>
              <a:rPr lang="en-ZA" sz="7400" b="1" dirty="0"/>
              <a:t>The Department of Home Affairs </a:t>
            </a:r>
            <a:r>
              <a:rPr lang="en-ZA" sz="7400" dirty="0"/>
              <a:t>assisted SACE with the verification of foreign educators’ travel documents; </a:t>
            </a:r>
          </a:p>
          <a:p>
            <a:pPr lvl="1"/>
            <a:r>
              <a:rPr lang="en-ZA" sz="7400" b="1" dirty="0"/>
              <a:t>MOU with the Higher Education Institutions </a:t>
            </a:r>
            <a:r>
              <a:rPr lang="en-ZA" sz="7400" dirty="0"/>
              <a:t>in terms of SACE receiving bulk qualification results and issuing the registration certificates at the graduation ceremony as part of welcoming the student teachers into the profession. </a:t>
            </a:r>
          </a:p>
          <a:p>
            <a:pPr lvl="1"/>
            <a:r>
              <a:rPr lang="en-ZA" sz="7400" dirty="0"/>
              <a:t>A pilot study on this work has been successful with the Central University of Technology in Bloemfontein. Data has been received from the University of Kwazulu-Natal as well.</a:t>
            </a:r>
          </a:p>
          <a:p>
            <a:pPr lvl="1"/>
            <a:r>
              <a:rPr lang="en-ZA" sz="7400" dirty="0"/>
              <a:t>The SACE staff that are responsible for processing the registration qualifications, have been trained on how to identify features of both genuine and fraudulent qualifications, hence a total of 18 educators were arrested for fraudulent qualifications by the Hawks in the SACE building. </a:t>
            </a:r>
          </a:p>
          <a:p>
            <a:pPr lvl="1"/>
            <a:r>
              <a:rPr lang="en-ZA" sz="7400" dirty="0"/>
              <a:t>These people are flagged on the SACE registration system to avoid them attempting to register with the Council in the future. In cases where the staff is in doubt, universities are contacted for verification purposes.</a:t>
            </a:r>
          </a:p>
          <a:p>
            <a:pPr lvl="1"/>
            <a:endParaRPr lang="en-ZA" dirty="0"/>
          </a:p>
        </p:txBody>
      </p:sp>
      <p:sp>
        <p:nvSpPr>
          <p:cNvPr id="4" name="Slide Number Placeholder 3">
            <a:extLst>
              <a:ext uri="{FF2B5EF4-FFF2-40B4-BE49-F238E27FC236}">
                <a16:creationId xmlns:a16="http://schemas.microsoft.com/office/drawing/2014/main" xmlns="" id="{13832399-6BD0-4C5C-9F91-08D208A7E48F}"/>
              </a:ext>
            </a:extLst>
          </p:cNvPr>
          <p:cNvSpPr>
            <a:spLocks noGrp="1"/>
          </p:cNvSpPr>
          <p:nvPr>
            <p:ph type="sldNum" sz="quarter" idx="12"/>
          </p:nvPr>
        </p:nvSpPr>
        <p:spPr/>
        <p:txBody>
          <a:bodyPr/>
          <a:lstStyle/>
          <a:p>
            <a:fld id="{D46681B3-2787-476C-A3AB-AF87224DA9BF}" type="slidenum">
              <a:rPr lang="en-ZA" smtClean="0"/>
              <a:pPr/>
              <a:t>26</a:t>
            </a:fld>
            <a:endParaRPr lang="en-ZA" dirty="0"/>
          </a:p>
        </p:txBody>
      </p:sp>
    </p:spTree>
    <p:extLst>
      <p:ext uri="{BB962C8B-B14F-4D97-AF65-F5344CB8AC3E}">
        <p14:creationId xmlns:p14="http://schemas.microsoft.com/office/powerpoint/2010/main" xmlns="" val="3534460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A1B25-732D-4718-8208-8BC0EAE0E0F0}"/>
              </a:ext>
            </a:extLst>
          </p:cNvPr>
          <p:cNvSpPr>
            <a:spLocks noGrp="1"/>
          </p:cNvSpPr>
          <p:nvPr>
            <p:ph type="title"/>
          </p:nvPr>
        </p:nvSpPr>
        <p:spPr>
          <a:xfrm>
            <a:off x="141850" y="0"/>
            <a:ext cx="12050150" cy="681038"/>
          </a:xfrm>
        </p:spPr>
        <p:txBody>
          <a:bodyPr>
            <a:normAutofit fontScale="90000"/>
          </a:bodyPr>
          <a:lstStyle/>
          <a:p>
            <a:pPr algn="ctr"/>
            <a:r>
              <a:rPr lang="en-ZA" sz="2800" b="1" dirty="0">
                <a:latin typeface="Arial Black" panose="020B0A04020102020204" pitchFamily="34" charset="0"/>
              </a:rPr>
              <a:t>VETTING AND VERIFICATION RECURING STICKY ISSUES AND MITIGATING PROCESSES</a:t>
            </a:r>
          </a:p>
        </p:txBody>
      </p:sp>
      <p:sp>
        <p:nvSpPr>
          <p:cNvPr id="3" name="Content Placeholder 2">
            <a:extLst>
              <a:ext uri="{FF2B5EF4-FFF2-40B4-BE49-F238E27FC236}">
                <a16:creationId xmlns:a16="http://schemas.microsoft.com/office/drawing/2014/main" xmlns="" id="{CFE4B020-EAF3-4715-99A0-B5378DF4B972}"/>
              </a:ext>
            </a:extLst>
          </p:cNvPr>
          <p:cNvSpPr>
            <a:spLocks noGrp="1"/>
          </p:cNvSpPr>
          <p:nvPr>
            <p:ph idx="1"/>
          </p:nvPr>
        </p:nvSpPr>
        <p:spPr>
          <a:xfrm>
            <a:off x="295422" y="801857"/>
            <a:ext cx="11493304" cy="5919617"/>
          </a:xfrm>
        </p:spPr>
        <p:txBody>
          <a:bodyPr>
            <a:normAutofit fontScale="85000" lnSpcReduction="20000"/>
          </a:bodyPr>
          <a:lstStyle/>
          <a:p>
            <a:pPr marL="0" indent="0">
              <a:buNone/>
            </a:pPr>
            <a:r>
              <a:rPr lang="en-ZA" b="1" dirty="0"/>
              <a:t>Implementation of the Police Clearance Certificate – 1</a:t>
            </a:r>
            <a:r>
              <a:rPr lang="en-ZA" b="1" baseline="30000" dirty="0"/>
              <a:t>st</a:t>
            </a:r>
            <a:r>
              <a:rPr lang="en-ZA" b="1" dirty="0"/>
              <a:t> January 2019</a:t>
            </a:r>
          </a:p>
          <a:p>
            <a:r>
              <a:rPr lang="en-ZA" dirty="0"/>
              <a:t>Concerns raised by the teachers and teacher unions</a:t>
            </a:r>
          </a:p>
          <a:p>
            <a:pPr lvl="1"/>
            <a:r>
              <a:rPr lang="en-ZA" dirty="0"/>
              <a:t>SACE viewed as being punitive and against the </a:t>
            </a:r>
            <a:r>
              <a:rPr lang="en-ZA" dirty="0" smtClean="0"/>
              <a:t>teachers;</a:t>
            </a:r>
            <a:endParaRPr lang="en-ZA" dirty="0"/>
          </a:p>
          <a:p>
            <a:pPr lvl="1"/>
            <a:r>
              <a:rPr lang="en-ZA" dirty="0"/>
              <a:t>Hanging to the old historical </a:t>
            </a:r>
            <a:r>
              <a:rPr lang="en-ZA" dirty="0" smtClean="0"/>
              <a:t>offenses;</a:t>
            </a:r>
            <a:endParaRPr lang="en-ZA" dirty="0"/>
          </a:p>
          <a:p>
            <a:pPr lvl="1"/>
            <a:r>
              <a:rPr lang="en-ZA" dirty="0"/>
              <a:t>Classification of offenses in terms of the ones that will bar </a:t>
            </a:r>
            <a:r>
              <a:rPr lang="en-ZA" dirty="0" smtClean="0"/>
              <a:t>applicants </a:t>
            </a:r>
            <a:r>
              <a:rPr lang="en-ZA" dirty="0"/>
              <a:t>from being </a:t>
            </a:r>
            <a:r>
              <a:rPr lang="en-ZA" dirty="0" smtClean="0"/>
              <a:t>registered and others;</a:t>
            </a:r>
            <a:endParaRPr lang="en-ZA" dirty="0"/>
          </a:p>
          <a:p>
            <a:pPr lvl="1"/>
            <a:r>
              <a:rPr lang="en-ZA" dirty="0"/>
              <a:t>Duplication in terms of police clearance, Child Protection Register, and Sexual Offenders Register</a:t>
            </a:r>
          </a:p>
          <a:p>
            <a:pPr lvl="1"/>
            <a:r>
              <a:rPr lang="en-ZA" dirty="0"/>
              <a:t>Double payment - SACE levy and Police Clearance certificate </a:t>
            </a:r>
            <a:r>
              <a:rPr lang="en-ZA" dirty="0" smtClean="0"/>
              <a:t>fees. </a:t>
            </a:r>
            <a:endParaRPr lang="en-ZA" dirty="0"/>
          </a:p>
          <a:p>
            <a:pPr marL="457200" lvl="1" indent="0">
              <a:buNone/>
            </a:pPr>
            <a:r>
              <a:rPr lang="en-ZA" dirty="0"/>
              <a:t>  </a:t>
            </a:r>
          </a:p>
          <a:p>
            <a:r>
              <a:rPr lang="en-ZA" dirty="0"/>
              <a:t>All </a:t>
            </a:r>
            <a:r>
              <a:rPr lang="en-ZA" dirty="0" smtClean="0"/>
              <a:t>teacher </a:t>
            </a:r>
            <a:r>
              <a:rPr lang="en-ZA" dirty="0"/>
              <a:t>unions, DBE, DHET, TVET Colleges, employers (Provincial Education Departments, SGB Associations, Independent Schools Associations), Higher Education Institutions, Education Deans Forum, and other stakeholders have been informed and engaged accordingly on these matters.</a:t>
            </a:r>
          </a:p>
          <a:p>
            <a:r>
              <a:rPr lang="en-ZA" dirty="0"/>
              <a:t>Advocacy and communication to the teachers has also been </a:t>
            </a:r>
            <a:r>
              <a:rPr lang="en-ZA" dirty="0" smtClean="0"/>
              <a:t>done.</a:t>
            </a:r>
            <a:endParaRPr lang="en-ZA" dirty="0"/>
          </a:p>
          <a:p>
            <a:r>
              <a:rPr lang="en-ZA" dirty="0"/>
              <a:t>Online </a:t>
            </a:r>
            <a:r>
              <a:rPr lang="en-ZA" dirty="0" smtClean="0"/>
              <a:t>systems </a:t>
            </a:r>
            <a:r>
              <a:rPr lang="en-ZA" dirty="0"/>
              <a:t>are in place to verify the authenticity of the submitted police clearance certificate on the spot. This has already been tested against the submissions made by the foreign educators. </a:t>
            </a:r>
          </a:p>
          <a:p>
            <a:r>
              <a:rPr lang="en-ZA" dirty="0"/>
              <a:t>Fitness-to-Teach Policy and Committee has been established to deal with boarder-line cases that </a:t>
            </a:r>
            <a:r>
              <a:rPr lang="en-ZA" dirty="0" smtClean="0"/>
              <a:t>deserve </a:t>
            </a:r>
            <a:r>
              <a:rPr lang="en-ZA" dirty="0"/>
              <a:t>to be heard prior to approval or disapproval of registration.</a:t>
            </a:r>
          </a:p>
          <a:p>
            <a:endParaRPr lang="en-ZA" dirty="0"/>
          </a:p>
          <a:p>
            <a:endParaRPr lang="en-ZA" dirty="0"/>
          </a:p>
        </p:txBody>
      </p:sp>
      <p:sp>
        <p:nvSpPr>
          <p:cNvPr id="4" name="Slide Number Placeholder 3">
            <a:extLst>
              <a:ext uri="{FF2B5EF4-FFF2-40B4-BE49-F238E27FC236}">
                <a16:creationId xmlns:a16="http://schemas.microsoft.com/office/drawing/2014/main" xmlns="" id="{DFEB4C9D-3183-4C39-8BA8-3A9EEC8AF25E}"/>
              </a:ext>
            </a:extLst>
          </p:cNvPr>
          <p:cNvSpPr>
            <a:spLocks noGrp="1"/>
          </p:cNvSpPr>
          <p:nvPr>
            <p:ph type="sldNum" sz="quarter" idx="12"/>
          </p:nvPr>
        </p:nvSpPr>
        <p:spPr/>
        <p:txBody>
          <a:bodyPr/>
          <a:lstStyle/>
          <a:p>
            <a:fld id="{D46681B3-2787-476C-A3AB-AF87224DA9BF}" type="slidenum">
              <a:rPr lang="en-ZA" smtClean="0"/>
              <a:pPr/>
              <a:t>27</a:t>
            </a:fld>
            <a:endParaRPr lang="en-ZA" dirty="0"/>
          </a:p>
        </p:txBody>
      </p:sp>
    </p:spTree>
    <p:extLst>
      <p:ext uri="{BB962C8B-B14F-4D97-AF65-F5344CB8AC3E}">
        <p14:creationId xmlns:p14="http://schemas.microsoft.com/office/powerpoint/2010/main" xmlns="" val="627111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6512C-A62D-4E69-AD63-B0417290EFF6}"/>
              </a:ext>
            </a:extLst>
          </p:cNvPr>
          <p:cNvSpPr>
            <a:spLocks noGrp="1"/>
          </p:cNvSpPr>
          <p:nvPr>
            <p:ph type="title"/>
          </p:nvPr>
        </p:nvSpPr>
        <p:spPr>
          <a:xfrm>
            <a:off x="-1" y="1"/>
            <a:ext cx="11943471" cy="843147"/>
          </a:xfrm>
        </p:spPr>
        <p:txBody>
          <a:bodyPr>
            <a:normAutofit fontScale="90000"/>
          </a:bodyPr>
          <a:lstStyle/>
          <a:p>
            <a:pPr algn="ctr"/>
            <a:r>
              <a:rPr lang="en-ZA" sz="2800" b="1" dirty="0">
                <a:latin typeface="Arial Black" panose="020B0A04020102020204" pitchFamily="34" charset="0"/>
              </a:rPr>
              <a:t>VETTING AND VERIFICATION RECURING STICKY ISSUES AND MITIGATING PROCESSES…</a:t>
            </a:r>
            <a:endParaRPr lang="en-ZA"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A8E5222F-9AAC-4037-A08A-A10189DA1DC0}"/>
              </a:ext>
            </a:extLst>
          </p:cNvPr>
          <p:cNvSpPr>
            <a:spLocks noGrp="1"/>
          </p:cNvSpPr>
          <p:nvPr>
            <p:ph idx="1"/>
          </p:nvPr>
        </p:nvSpPr>
        <p:spPr>
          <a:xfrm>
            <a:off x="248529" y="928469"/>
            <a:ext cx="11694941" cy="5929530"/>
          </a:xfrm>
        </p:spPr>
        <p:txBody>
          <a:bodyPr>
            <a:normAutofit fontScale="70000" lnSpcReduction="20000"/>
          </a:bodyPr>
          <a:lstStyle/>
          <a:p>
            <a:pPr marL="0" indent="0">
              <a:buNone/>
            </a:pPr>
            <a:r>
              <a:rPr lang="en-ZA" b="1" dirty="0"/>
              <a:t>National Child Protection Register </a:t>
            </a:r>
          </a:p>
          <a:p>
            <a:r>
              <a:rPr lang="en-ZA" dirty="0"/>
              <a:t>Section 125 of the Children’s Act does not include SACE and its officials in the categories of persons who may be granted automatic or discretionary access to the Register. </a:t>
            </a:r>
          </a:p>
          <a:p>
            <a:r>
              <a:rPr lang="en-ZA" dirty="0"/>
              <a:t>SACE is therefore not lawfully entitled to access any part of the National Child Protection Register until there is an amendment of the Act.</a:t>
            </a:r>
          </a:p>
          <a:p>
            <a:pPr lvl="0"/>
            <a:r>
              <a:rPr lang="en-ZA" dirty="0"/>
              <a:t>However, the Act provides that any person has the right, upon presentation of sufficient proof of his or her identity, to establish whether or not his or her own name appears in Part A or Part B of the Register, and if so, the reasons why his or her name was entered in the Register. </a:t>
            </a:r>
          </a:p>
          <a:p>
            <a:r>
              <a:rPr lang="en-ZA" dirty="0"/>
              <a:t>DSD does not have automated </a:t>
            </a:r>
            <a:r>
              <a:rPr lang="en-ZA" dirty="0" smtClean="0"/>
              <a:t>systems </a:t>
            </a:r>
            <a:r>
              <a:rPr lang="en-ZA" dirty="0"/>
              <a:t>for purposes of data sharing and as </a:t>
            </a:r>
            <a:r>
              <a:rPr lang="en-ZA" dirty="0" smtClean="0"/>
              <a:t>a result </a:t>
            </a:r>
            <a:r>
              <a:rPr lang="en-ZA" dirty="0"/>
              <a:t>this will also affect the registration turn around time.</a:t>
            </a:r>
          </a:p>
          <a:p>
            <a:r>
              <a:rPr lang="en-ZA" dirty="0"/>
              <a:t>Ongoing Trilateral between SACE, DBE and DSD on this matter.</a:t>
            </a:r>
          </a:p>
          <a:p>
            <a:r>
              <a:rPr lang="en-ZA" dirty="0"/>
              <a:t>The Act was written with the employers and child caring, adoption and schools facilities, and individuals in mind and not professional councils. Hence the </a:t>
            </a:r>
            <a:r>
              <a:rPr lang="en-ZA" dirty="0" smtClean="0"/>
              <a:t>emphasis is </a:t>
            </a:r>
            <a:r>
              <a:rPr lang="en-ZA" dirty="0"/>
              <a:t>on employers getting access to the register and not professional councils.</a:t>
            </a:r>
          </a:p>
          <a:p>
            <a:r>
              <a:rPr lang="en-ZA" dirty="0"/>
              <a:t>Submission made to the Registrar as part of the Child Protection Register Amendment processes.</a:t>
            </a:r>
          </a:p>
          <a:p>
            <a:pPr marL="0" indent="0">
              <a:buNone/>
            </a:pPr>
            <a:r>
              <a:rPr lang="en-ZA" b="1" dirty="0"/>
              <a:t>POSSIBLE SOLUTIONS  </a:t>
            </a:r>
          </a:p>
          <a:p>
            <a:r>
              <a:rPr lang="en-ZA" dirty="0"/>
              <a:t>Finalisation and implementation of the Protocol on the reporting of cases by the Provincial Education Departments and vetting and verification processes. The signatories will be the DBE, SACE, DSD, DOJC, SAPS and others.</a:t>
            </a:r>
          </a:p>
          <a:p>
            <a:r>
              <a:rPr lang="en-ZA" dirty="0"/>
              <a:t>Amendment of the Children’s Act by DSD to afford SACE direct access to the National Child Protection </a:t>
            </a:r>
            <a:r>
              <a:rPr lang="en-ZA" dirty="0" smtClean="0"/>
              <a:t>Register.</a:t>
            </a:r>
            <a:endParaRPr lang="en-ZA" dirty="0"/>
          </a:p>
          <a:p>
            <a:endParaRPr lang="en-ZA" b="1" dirty="0"/>
          </a:p>
          <a:p>
            <a:endParaRPr lang="en-ZA" b="1" dirty="0"/>
          </a:p>
        </p:txBody>
      </p:sp>
      <p:sp>
        <p:nvSpPr>
          <p:cNvPr id="4" name="Slide Number Placeholder 3">
            <a:extLst>
              <a:ext uri="{FF2B5EF4-FFF2-40B4-BE49-F238E27FC236}">
                <a16:creationId xmlns:a16="http://schemas.microsoft.com/office/drawing/2014/main" xmlns="" id="{8B0B3985-F824-42B3-9450-57EE55DD807A}"/>
              </a:ext>
            </a:extLst>
          </p:cNvPr>
          <p:cNvSpPr>
            <a:spLocks noGrp="1"/>
          </p:cNvSpPr>
          <p:nvPr>
            <p:ph type="sldNum" sz="quarter" idx="12"/>
          </p:nvPr>
        </p:nvSpPr>
        <p:spPr/>
        <p:txBody>
          <a:bodyPr/>
          <a:lstStyle/>
          <a:p>
            <a:fld id="{D46681B3-2787-476C-A3AB-AF87224DA9BF}" type="slidenum">
              <a:rPr lang="en-ZA" smtClean="0"/>
              <a:pPr/>
              <a:t>28</a:t>
            </a:fld>
            <a:endParaRPr lang="en-ZA" dirty="0"/>
          </a:p>
        </p:txBody>
      </p:sp>
    </p:spTree>
    <p:extLst>
      <p:ext uri="{BB962C8B-B14F-4D97-AF65-F5344CB8AC3E}">
        <p14:creationId xmlns:p14="http://schemas.microsoft.com/office/powerpoint/2010/main" xmlns="" val="2507699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12314" y="917577"/>
            <a:ext cx="4150539" cy="927248"/>
          </a:xfrm>
        </p:spPr>
      </p:pic>
      <p:sp>
        <p:nvSpPr>
          <p:cNvPr id="5" name="Title 4"/>
          <p:cNvSpPr>
            <a:spLocks noGrp="1"/>
          </p:cNvSpPr>
          <p:nvPr>
            <p:ph type="title"/>
          </p:nvPr>
        </p:nvSpPr>
        <p:spPr>
          <a:xfrm>
            <a:off x="584615" y="44625"/>
            <a:ext cx="10822899" cy="871720"/>
          </a:xfrm>
        </p:spPr>
        <p:txBody>
          <a:bodyPr>
            <a:noAutofit/>
          </a:bodyPr>
          <a:lstStyle/>
          <a:p>
            <a:pPr algn="ctr"/>
            <a:r>
              <a:rPr lang="en-ZA" sz="2800" b="1" dirty="0">
                <a:latin typeface="Arial Black" panose="020B0A04020102020204" pitchFamily="34" charset="0"/>
              </a:rPr>
              <a:t>PARTIES TO THE PROTOCOL / MEMORANDUM</a:t>
            </a:r>
            <a:br>
              <a:rPr lang="en-ZA" sz="2800" b="1" dirty="0">
                <a:latin typeface="Arial Black" panose="020B0A04020102020204" pitchFamily="34" charset="0"/>
              </a:rPr>
            </a:br>
            <a:endParaRPr lang="en-ZA" sz="2800" b="1" dirty="0">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48128" y="410831"/>
            <a:ext cx="2762636" cy="9621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35201" y="2060578"/>
            <a:ext cx="3067858" cy="87811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91060" y="1512534"/>
            <a:ext cx="2400300" cy="61912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60111" y="1456999"/>
            <a:ext cx="2181938" cy="165570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69093" y="5118297"/>
            <a:ext cx="2419350" cy="113542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53747" y="3063752"/>
            <a:ext cx="3349313" cy="104775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869035" y="3252249"/>
            <a:ext cx="3775082" cy="120866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408368" y="4566169"/>
            <a:ext cx="1021912" cy="851593"/>
          </a:xfrm>
          <a:prstGeom prst="rect">
            <a:avLst/>
          </a:prstGeom>
        </p:spPr>
      </p:pic>
      <p:pic>
        <p:nvPicPr>
          <p:cNvPr id="13" name="Picture 12" descr="http://www.edu.limpopo.gov.za/Home_files/top_bar7.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588930" y="4312861"/>
            <a:ext cx="4939119" cy="1610873"/>
          </a:xfrm>
          <a:prstGeom prst="rect">
            <a:avLst/>
          </a:prstGeom>
          <a:noFill/>
          <a:ln>
            <a:noFill/>
          </a:ln>
        </p:spPr>
      </p:pic>
      <p:pic>
        <p:nvPicPr>
          <p:cNvPr id="4" name="Picture 3"/>
          <p:cNvPicPr>
            <a:picLocks noChangeAspect="1"/>
          </p:cNvPicPr>
          <p:nvPr/>
        </p:nvPicPr>
        <p:blipFill>
          <a:blip r:embed="rId12" cstate="print"/>
          <a:stretch>
            <a:fillRect/>
          </a:stretch>
        </p:blipFill>
        <p:spPr>
          <a:xfrm>
            <a:off x="4965837" y="2327617"/>
            <a:ext cx="2260326" cy="1056763"/>
          </a:xfrm>
          <a:prstGeom prst="rect">
            <a:avLst/>
          </a:prstGeom>
        </p:spPr>
      </p:pic>
      <p:sp>
        <p:nvSpPr>
          <p:cNvPr id="14" name="Rectangle 13">
            <a:extLst>
              <a:ext uri="{FF2B5EF4-FFF2-40B4-BE49-F238E27FC236}">
                <a16:creationId xmlns:a16="http://schemas.microsoft.com/office/drawing/2014/main" xmlns="" id="{53C54AEC-0910-40E8-8632-E63324439063}"/>
              </a:ext>
            </a:extLst>
          </p:cNvPr>
          <p:cNvSpPr/>
          <p:nvPr/>
        </p:nvSpPr>
        <p:spPr>
          <a:xfrm>
            <a:off x="0" y="6125093"/>
            <a:ext cx="7090348" cy="6882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b="1" dirty="0"/>
              <a:t>Including DSD, DOJC, SAPS</a:t>
            </a:r>
          </a:p>
        </p:txBody>
      </p:sp>
    </p:spTree>
    <p:extLst>
      <p:ext uri="{BB962C8B-B14F-4D97-AF65-F5344CB8AC3E}">
        <p14:creationId xmlns:p14="http://schemas.microsoft.com/office/powerpoint/2010/main" xmlns="" val="132890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F92CA20-5310-427D-AA36-DF75E0C8D298}"/>
              </a:ext>
            </a:extLst>
          </p:cNvPr>
          <p:cNvSpPr>
            <a:spLocks noGrp="1"/>
          </p:cNvSpPr>
          <p:nvPr>
            <p:ph type="title"/>
          </p:nvPr>
        </p:nvSpPr>
        <p:spPr>
          <a:xfrm>
            <a:off x="838200" y="2011680"/>
            <a:ext cx="10515600" cy="263157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ZA" sz="3600" b="1" dirty="0" smtClean="0"/>
              <a:t/>
            </a:r>
            <a:br>
              <a:rPr lang="en-ZA" sz="3600" b="1" dirty="0" smtClean="0"/>
            </a:br>
            <a:r>
              <a:rPr lang="en-ZA" sz="3600" b="1" dirty="0" smtClean="0">
                <a:latin typeface="Arial Black" panose="020B0A04020102020204" pitchFamily="34" charset="0"/>
              </a:rPr>
              <a:t>LEGISLATIVE BACKGROUND AND SERVICE DELIVERY ENVIRONMENT</a:t>
            </a:r>
            <a:r>
              <a:rPr lang="en-ZA" sz="3600" dirty="0" smtClean="0">
                <a:latin typeface="Arial Black" panose="020B0A04020102020204" pitchFamily="34" charset="0"/>
              </a:rPr>
              <a:t/>
            </a:r>
            <a:br>
              <a:rPr lang="en-ZA" sz="3600" dirty="0" smtClean="0">
                <a:latin typeface="Arial Black" panose="020B0A04020102020204" pitchFamily="34" charset="0"/>
              </a:rPr>
            </a:br>
            <a:endParaRPr lang="en-ZA" sz="36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xmlns="" id="{7C765CB5-6071-4E9A-A55F-40796BC7D5F1}"/>
              </a:ext>
            </a:extLst>
          </p:cNvPr>
          <p:cNvSpPr>
            <a:spLocks noGrp="1"/>
          </p:cNvSpPr>
          <p:nvPr>
            <p:ph type="sldNum" sz="quarter" idx="12"/>
          </p:nvPr>
        </p:nvSpPr>
        <p:spPr/>
        <p:txBody>
          <a:bodyPr/>
          <a:lstStyle/>
          <a:p>
            <a:fld id="{D46681B3-2787-476C-A3AB-AF87224DA9BF}" type="slidenum">
              <a:rPr lang="en-ZA" smtClean="0"/>
              <a:pPr/>
              <a:t>3</a:t>
            </a:fld>
            <a:endParaRPr lang="en-ZA" dirty="0"/>
          </a:p>
        </p:txBody>
      </p:sp>
    </p:spTree>
    <p:extLst>
      <p:ext uri="{BB962C8B-B14F-4D97-AF65-F5344CB8AC3E}">
        <p14:creationId xmlns:p14="http://schemas.microsoft.com/office/powerpoint/2010/main" xmlns="" val="4145850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6512C-A62D-4E69-AD63-B0417290EFF6}"/>
              </a:ext>
            </a:extLst>
          </p:cNvPr>
          <p:cNvSpPr>
            <a:spLocks noGrp="1"/>
          </p:cNvSpPr>
          <p:nvPr>
            <p:ph type="title"/>
          </p:nvPr>
        </p:nvSpPr>
        <p:spPr>
          <a:xfrm>
            <a:off x="-1" y="1"/>
            <a:ext cx="11943471" cy="1055076"/>
          </a:xfrm>
        </p:spPr>
        <p:txBody>
          <a:bodyPr>
            <a:normAutofit/>
          </a:bodyPr>
          <a:lstStyle/>
          <a:p>
            <a:pPr algn="ctr"/>
            <a:r>
              <a:rPr lang="en-ZA" sz="2800" b="1" dirty="0">
                <a:latin typeface="Arial Black" panose="020B0A04020102020204" pitchFamily="34" charset="0"/>
              </a:rPr>
              <a:t>VETTING AND VERIFICATION RECURING STICKY ISSUES AND MITIGATING PROCESSES…</a:t>
            </a:r>
            <a:endParaRPr lang="en-ZA" sz="2800"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A8E5222F-9AAC-4037-A08A-A10189DA1DC0}"/>
              </a:ext>
            </a:extLst>
          </p:cNvPr>
          <p:cNvSpPr>
            <a:spLocks noGrp="1"/>
          </p:cNvSpPr>
          <p:nvPr>
            <p:ph idx="1"/>
          </p:nvPr>
        </p:nvSpPr>
        <p:spPr>
          <a:xfrm>
            <a:off x="248529" y="1055077"/>
            <a:ext cx="11582400" cy="5666398"/>
          </a:xfrm>
        </p:spPr>
        <p:txBody>
          <a:bodyPr>
            <a:normAutofit fontScale="92500" lnSpcReduction="20000"/>
          </a:bodyPr>
          <a:lstStyle/>
          <a:p>
            <a:pPr marL="0" indent="0">
              <a:buNone/>
            </a:pPr>
            <a:r>
              <a:rPr lang="en-ZA" b="1" dirty="0"/>
              <a:t>National Register for Sexual Offenders</a:t>
            </a:r>
          </a:p>
          <a:p>
            <a:pPr lvl="0"/>
            <a:r>
              <a:rPr lang="en-ZA" dirty="0"/>
              <a:t>T</a:t>
            </a:r>
            <a:r>
              <a:rPr lang="en-ZA" dirty="0" smtClean="0"/>
              <a:t>he </a:t>
            </a:r>
            <a:r>
              <a:rPr lang="en-ZA" dirty="0"/>
              <a:t>National Register for Sex Offenders is not yet operational. This can be verified by reference to the website of the Department of Justice and Constitutional Development which itself records that the issuing of clearance certificates for the verifying of individuals for any purpose in respect of the National Register for Sex Offenders is not yet operational.</a:t>
            </a:r>
          </a:p>
          <a:p>
            <a:pPr lvl="0"/>
            <a:r>
              <a:rPr lang="en-ZA" dirty="0"/>
              <a:t>While </a:t>
            </a:r>
            <a:r>
              <a:rPr lang="en-ZA" dirty="0" smtClean="0"/>
              <a:t>trilateral is </a:t>
            </a:r>
            <a:r>
              <a:rPr lang="en-ZA" dirty="0"/>
              <a:t>happening between SACE, DBE and </a:t>
            </a:r>
            <a:r>
              <a:rPr lang="en-ZA" dirty="0" err="1"/>
              <a:t>DoJC</a:t>
            </a:r>
            <a:r>
              <a:rPr lang="en-ZA" dirty="0"/>
              <a:t>, the implementation implications by SACE will be examined.</a:t>
            </a:r>
          </a:p>
          <a:p>
            <a:pPr marL="0" lvl="0" indent="0">
              <a:buNone/>
            </a:pPr>
            <a:r>
              <a:rPr lang="en-ZA" b="1" dirty="0"/>
              <a:t>Vetting of the Practising Registered Teachers and Verification of Qualifications </a:t>
            </a:r>
          </a:p>
          <a:p>
            <a:r>
              <a:rPr lang="en-ZA" dirty="0"/>
              <a:t>The vetting and verification of the practising registered teachers could only be done when the process of re-certification is finalised by Council and introduced into the teaching profession. </a:t>
            </a:r>
          </a:p>
          <a:p>
            <a:r>
              <a:rPr lang="en-ZA" dirty="0"/>
              <a:t>However, prior consultations and engagements with the teacher unions and teachers are critical to deal, for example, with applications for </a:t>
            </a:r>
            <a:r>
              <a:rPr lang="en-ZA" dirty="0" smtClean="0"/>
              <a:t>enforcing </a:t>
            </a:r>
            <a:r>
              <a:rPr lang="en-ZA" dirty="0"/>
              <a:t>the Children’s Act and Criminal Law (Sexual Offenses) Act retrospectively and possible destabilisation of the schooling system. </a:t>
            </a:r>
          </a:p>
          <a:p>
            <a:pPr marL="0" indent="0">
              <a:buNone/>
            </a:pPr>
            <a:endParaRPr lang="en-ZA" b="1" dirty="0"/>
          </a:p>
          <a:p>
            <a:endParaRPr lang="en-ZA" b="1" dirty="0"/>
          </a:p>
        </p:txBody>
      </p:sp>
      <p:sp>
        <p:nvSpPr>
          <p:cNvPr id="4" name="Slide Number Placeholder 3">
            <a:extLst>
              <a:ext uri="{FF2B5EF4-FFF2-40B4-BE49-F238E27FC236}">
                <a16:creationId xmlns:a16="http://schemas.microsoft.com/office/drawing/2014/main" xmlns="" id="{8B0B3985-F824-42B3-9450-57EE55DD807A}"/>
              </a:ext>
            </a:extLst>
          </p:cNvPr>
          <p:cNvSpPr>
            <a:spLocks noGrp="1"/>
          </p:cNvSpPr>
          <p:nvPr>
            <p:ph type="sldNum" sz="quarter" idx="12"/>
          </p:nvPr>
        </p:nvSpPr>
        <p:spPr/>
        <p:txBody>
          <a:bodyPr/>
          <a:lstStyle/>
          <a:p>
            <a:fld id="{D46681B3-2787-476C-A3AB-AF87224DA9BF}" type="slidenum">
              <a:rPr lang="en-ZA" smtClean="0"/>
              <a:pPr/>
              <a:t>30</a:t>
            </a:fld>
            <a:endParaRPr lang="en-ZA" dirty="0"/>
          </a:p>
        </p:txBody>
      </p:sp>
    </p:spTree>
    <p:extLst>
      <p:ext uri="{BB962C8B-B14F-4D97-AF65-F5344CB8AC3E}">
        <p14:creationId xmlns:p14="http://schemas.microsoft.com/office/powerpoint/2010/main" xmlns="" val="1648763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9A4FB-F7C2-4239-B31D-2D31209013E3}"/>
              </a:ext>
            </a:extLst>
          </p:cNvPr>
          <p:cNvSpPr>
            <a:spLocks noGrp="1"/>
          </p:cNvSpPr>
          <p:nvPr>
            <p:ph type="title"/>
          </p:nvPr>
        </p:nvSpPr>
        <p:spPr>
          <a:xfrm>
            <a:off x="733697" y="0"/>
            <a:ext cx="10515600" cy="1325563"/>
          </a:xfrm>
        </p:spPr>
        <p:txBody>
          <a:bodyPr>
            <a:normAutofit/>
          </a:bodyPr>
          <a:lstStyle/>
          <a:p>
            <a:pPr algn="ctr"/>
            <a:r>
              <a:rPr lang="en-ZA" sz="4000" b="1" dirty="0">
                <a:latin typeface="Arial Black" panose="020B0A04020102020204" pitchFamily="34" charset="0"/>
              </a:rPr>
              <a:t>PROGRAMME 2: ETHICS</a:t>
            </a:r>
          </a:p>
        </p:txBody>
      </p:sp>
      <p:sp>
        <p:nvSpPr>
          <p:cNvPr id="3" name="Content Placeholder 2">
            <a:extLst>
              <a:ext uri="{FF2B5EF4-FFF2-40B4-BE49-F238E27FC236}">
                <a16:creationId xmlns:a16="http://schemas.microsoft.com/office/drawing/2014/main" xmlns="" id="{123AD77C-561F-4A6A-9442-C3823A051061}"/>
              </a:ext>
            </a:extLst>
          </p:cNvPr>
          <p:cNvSpPr>
            <a:spLocks noGrp="1"/>
          </p:cNvSpPr>
          <p:nvPr>
            <p:ph idx="1"/>
          </p:nvPr>
        </p:nvSpPr>
        <p:spPr>
          <a:xfrm>
            <a:off x="431074" y="1188720"/>
            <a:ext cx="11547565" cy="5342709"/>
          </a:xfrm>
        </p:spPr>
        <p:txBody>
          <a:bodyPr>
            <a:normAutofit/>
          </a:bodyPr>
          <a:lstStyle/>
          <a:p>
            <a:pPr marL="0" indent="0">
              <a:buNone/>
            </a:pPr>
            <a:r>
              <a:rPr lang="en-US" sz="3600" b="1" dirty="0"/>
              <a:t>Key Functions:</a:t>
            </a:r>
            <a:endParaRPr lang="en-ZA" sz="3600" dirty="0"/>
          </a:p>
          <a:p>
            <a:pPr lvl="0"/>
            <a:r>
              <a:rPr lang="en-US" sz="3600" dirty="0"/>
              <a:t>To uphold </a:t>
            </a:r>
            <a:r>
              <a:rPr lang="en-US" sz="3600" dirty="0" smtClean="0"/>
              <a:t>the image </a:t>
            </a:r>
            <a:r>
              <a:rPr lang="en-US" sz="3600" dirty="0"/>
              <a:t>of the teaching profession by review </a:t>
            </a:r>
            <a:r>
              <a:rPr lang="en-US" sz="3600" dirty="0" smtClean="0"/>
              <a:t>of the </a:t>
            </a:r>
            <a:r>
              <a:rPr lang="en-US" sz="3600" dirty="0"/>
              <a:t>Code of professional Ethics periodically,</a:t>
            </a:r>
            <a:endParaRPr lang="en-ZA" sz="3600" dirty="0"/>
          </a:p>
          <a:p>
            <a:pPr lvl="0"/>
            <a:r>
              <a:rPr lang="en-US" sz="3600" dirty="0"/>
              <a:t>To investigate complaints of improper conduct against educators,</a:t>
            </a:r>
            <a:endParaRPr lang="en-ZA" sz="3600" dirty="0"/>
          </a:p>
          <a:p>
            <a:pPr lvl="0"/>
            <a:r>
              <a:rPr lang="en-US" sz="3600" dirty="0"/>
              <a:t>To institute disciplinary hearings at the behest of the Council where evidence of a breach of the of the Code of Professional Ethics for educators has been found, and </a:t>
            </a:r>
          </a:p>
          <a:p>
            <a:pPr marL="0" indent="0">
              <a:buNone/>
            </a:pPr>
            <a:endParaRPr lang="en-ZA" dirty="0"/>
          </a:p>
        </p:txBody>
      </p:sp>
      <p:sp>
        <p:nvSpPr>
          <p:cNvPr id="4" name="Slide Number Placeholder 3">
            <a:extLst>
              <a:ext uri="{FF2B5EF4-FFF2-40B4-BE49-F238E27FC236}">
                <a16:creationId xmlns:a16="http://schemas.microsoft.com/office/drawing/2014/main" xmlns="" id="{BA6530ED-2CA1-4552-9AE9-2795363B556C}"/>
              </a:ext>
            </a:extLst>
          </p:cNvPr>
          <p:cNvSpPr>
            <a:spLocks noGrp="1"/>
          </p:cNvSpPr>
          <p:nvPr>
            <p:ph type="sldNum" sz="quarter" idx="12"/>
          </p:nvPr>
        </p:nvSpPr>
        <p:spPr/>
        <p:txBody>
          <a:bodyPr/>
          <a:lstStyle/>
          <a:p>
            <a:fld id="{D46681B3-2787-476C-A3AB-AF87224DA9BF}" type="slidenum">
              <a:rPr lang="en-ZA" smtClean="0"/>
              <a:pPr/>
              <a:t>31</a:t>
            </a:fld>
            <a:endParaRPr lang="en-ZA" dirty="0"/>
          </a:p>
        </p:txBody>
      </p:sp>
    </p:spTree>
    <p:extLst>
      <p:ext uri="{BB962C8B-B14F-4D97-AF65-F5344CB8AC3E}">
        <p14:creationId xmlns:p14="http://schemas.microsoft.com/office/powerpoint/2010/main" xmlns="" val="2967608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7DE36C4-421E-41A8-BE30-DF093FF2F29F}"/>
              </a:ext>
            </a:extLst>
          </p:cNvPr>
          <p:cNvSpPr>
            <a:spLocks noGrp="1"/>
          </p:cNvSpPr>
          <p:nvPr>
            <p:ph type="sldNum" sz="quarter" idx="12"/>
          </p:nvPr>
        </p:nvSpPr>
        <p:spPr/>
        <p:txBody>
          <a:bodyPr/>
          <a:lstStyle/>
          <a:p>
            <a:fld id="{D46681B3-2787-476C-A3AB-AF87224DA9BF}" type="slidenum">
              <a:rPr lang="en-ZA" smtClean="0"/>
              <a:pPr/>
              <a:t>32</a:t>
            </a:fld>
            <a:endParaRPr lang="en-ZA" dirty="0"/>
          </a:p>
        </p:txBody>
      </p:sp>
      <p:graphicFrame>
        <p:nvGraphicFramePr>
          <p:cNvPr id="5" name="Table 4">
            <a:extLst>
              <a:ext uri="{FF2B5EF4-FFF2-40B4-BE49-F238E27FC236}">
                <a16:creationId xmlns:a16="http://schemas.microsoft.com/office/drawing/2014/main" xmlns="" id="{CC1B6F8C-F0AE-4ECD-A6E3-E6A64568B9A1}"/>
              </a:ext>
            </a:extLst>
          </p:cNvPr>
          <p:cNvGraphicFramePr>
            <a:graphicFrameLocks noGrp="1"/>
          </p:cNvGraphicFramePr>
          <p:nvPr>
            <p:extLst>
              <p:ext uri="{D42A27DB-BD31-4B8C-83A1-F6EECF244321}">
                <p14:modId xmlns:p14="http://schemas.microsoft.com/office/powerpoint/2010/main" xmlns="" val="2545125438"/>
              </p:ext>
            </p:extLst>
          </p:nvPr>
        </p:nvGraphicFramePr>
        <p:xfrm>
          <a:off x="112541" y="136525"/>
          <a:ext cx="11830930" cy="6286121"/>
        </p:xfrm>
        <a:graphic>
          <a:graphicData uri="http://schemas.openxmlformats.org/drawingml/2006/table">
            <a:tbl>
              <a:tblPr>
                <a:tableStyleId>{5940675A-B579-460E-94D1-54222C63F5DA}</a:tableStyleId>
              </a:tblPr>
              <a:tblGrid>
                <a:gridCol w="2940205">
                  <a:extLst>
                    <a:ext uri="{9D8B030D-6E8A-4147-A177-3AD203B41FA5}">
                      <a16:colId xmlns:a16="http://schemas.microsoft.com/office/drawing/2014/main" xmlns="" val="625715146"/>
                    </a:ext>
                  </a:extLst>
                </a:gridCol>
                <a:gridCol w="2799414">
                  <a:extLst>
                    <a:ext uri="{9D8B030D-6E8A-4147-A177-3AD203B41FA5}">
                      <a16:colId xmlns:a16="http://schemas.microsoft.com/office/drawing/2014/main" xmlns="" val="728100230"/>
                    </a:ext>
                  </a:extLst>
                </a:gridCol>
                <a:gridCol w="2996418">
                  <a:extLst>
                    <a:ext uri="{9D8B030D-6E8A-4147-A177-3AD203B41FA5}">
                      <a16:colId xmlns:a16="http://schemas.microsoft.com/office/drawing/2014/main" xmlns="" val="2476843214"/>
                    </a:ext>
                  </a:extLst>
                </a:gridCol>
                <a:gridCol w="3094893">
                  <a:extLst>
                    <a:ext uri="{9D8B030D-6E8A-4147-A177-3AD203B41FA5}">
                      <a16:colId xmlns:a16="http://schemas.microsoft.com/office/drawing/2014/main" xmlns="" val="3928124081"/>
                    </a:ext>
                  </a:extLst>
                </a:gridCol>
              </a:tblGrid>
              <a:tr h="1272790">
                <a:tc>
                  <a:txBody>
                    <a:bodyPr/>
                    <a:lstStyle/>
                    <a:p>
                      <a:pPr algn="just">
                        <a:lnSpc>
                          <a:spcPct val="107000"/>
                        </a:lnSpc>
                        <a:spcAft>
                          <a:spcPts val="800"/>
                        </a:spcAft>
                      </a:pPr>
                      <a:r>
                        <a:rPr lang="en-ZA" sz="2000" b="1" dirty="0">
                          <a:solidFill>
                            <a:schemeClr val="tx1"/>
                          </a:solidFill>
                          <a:effectLst/>
                        </a:rPr>
                        <a:t>KEY PERFORMANCE INDICATOR</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2000" b="1" dirty="0">
                          <a:solidFill>
                            <a:schemeClr val="tx1"/>
                          </a:solidFill>
                          <a:effectLst/>
                        </a:rPr>
                        <a:t>PLANNED TARGET</a:t>
                      </a:r>
                    </a:p>
                    <a:p>
                      <a:pPr algn="just">
                        <a:lnSpc>
                          <a:spcPct val="107000"/>
                        </a:lnSpc>
                        <a:spcAft>
                          <a:spcPts val="800"/>
                        </a:spcAft>
                      </a:pPr>
                      <a:r>
                        <a:rPr lang="en-ZA" sz="2000" b="1" dirty="0">
                          <a:solidFill>
                            <a:schemeClr val="tx1"/>
                          </a:solidFill>
                          <a:effectLst/>
                        </a:rPr>
                        <a:t>2017/2018</a:t>
                      </a:r>
                    </a:p>
                    <a:p>
                      <a:pPr algn="just">
                        <a:lnSpc>
                          <a:spcPct val="107000"/>
                        </a:lnSpc>
                        <a:spcAft>
                          <a:spcPts val="800"/>
                        </a:spcAft>
                      </a:pPr>
                      <a:r>
                        <a:rPr lang="en-ZA" sz="1600" b="1" dirty="0">
                          <a:solidFill>
                            <a:schemeClr val="tx1"/>
                          </a:solidFill>
                          <a:effectLst/>
                        </a:rPr>
                        <a:t> </a:t>
                      </a:r>
                      <a:endParaRPr lang="en-ZA"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1800" b="1" dirty="0">
                          <a:solidFill>
                            <a:schemeClr val="tx1"/>
                          </a:solidFill>
                          <a:effectLst/>
                        </a:rPr>
                        <a:t>ACTUAL ACHIEVEMENT</a:t>
                      </a:r>
                    </a:p>
                    <a:p>
                      <a:pPr algn="just">
                        <a:lnSpc>
                          <a:spcPct val="107000"/>
                        </a:lnSpc>
                        <a:spcAft>
                          <a:spcPts val="800"/>
                        </a:spcAft>
                      </a:pPr>
                      <a:r>
                        <a:rPr lang="en-ZA" sz="1800" b="1" dirty="0">
                          <a:solidFill>
                            <a:schemeClr val="tx1"/>
                          </a:solidFill>
                          <a:effectLst/>
                        </a:rPr>
                        <a:t>2017/2018</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800"/>
                        </a:spcAft>
                      </a:pPr>
                      <a:r>
                        <a:rPr lang="en-ZA" sz="1800" b="1" dirty="0">
                          <a:solidFill>
                            <a:schemeClr val="tx1"/>
                          </a:solidFill>
                          <a:effectLst/>
                        </a:rPr>
                        <a:t>DEVIATION FROM PLANNED TARGET TO ACTUAL ACHIEVEMENT 2017/2018</a:t>
                      </a:r>
                      <a:endParaRPr lang="en-ZA"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2953217478"/>
                  </a:ext>
                </a:extLst>
              </a:tr>
              <a:tr h="1769983">
                <a:tc>
                  <a:txBody>
                    <a:bodyPr/>
                    <a:lstStyle/>
                    <a:p>
                      <a:pP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Number of beneficiaries to be apprised of the code of  Professional Ethics, i.e. Educators, parents, and officials</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10 000</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7 715</a:t>
                      </a:r>
                    </a:p>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a:t>
                      </a:r>
                      <a:r>
                        <a:rPr lang="en-ZA" sz="2400" b="1" dirty="0">
                          <a:effectLst/>
                          <a:latin typeface="Calibri" panose="020F0502020204030204" pitchFamily="34" charset="0"/>
                          <a:ea typeface="Calibri" panose="020F0502020204030204" pitchFamily="34" charset="0"/>
                          <a:cs typeface="Times New Roman" panose="02020603050405020304" pitchFamily="18" charset="0"/>
                        </a:rPr>
                        <a:t>77.15%</a:t>
                      </a:r>
                      <a:r>
                        <a:rPr lang="en-ZA"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r>
                        <a:rPr lang="en-ZA" sz="2400" b="1" dirty="0"/>
                        <a:t>2 285</a:t>
                      </a:r>
                    </a:p>
                  </a:txBody>
                  <a:tcPr marL="68580" marR="68580" marT="0" marB="0"/>
                </a:tc>
                <a:extLst>
                  <a:ext uri="{0D108BD9-81ED-4DB2-BD59-A6C34878D82A}">
                    <a16:rowId xmlns:a16="http://schemas.microsoft.com/office/drawing/2014/main" xmlns="" val="1485300822"/>
                  </a:ext>
                </a:extLst>
              </a:tr>
              <a:tr h="1621674">
                <a:tc rowSpan="2">
                  <a:txBody>
                    <a:bodyPr/>
                    <a:lstStyle/>
                    <a:p>
                      <a:pPr>
                        <a:lnSpc>
                          <a:spcPct val="107000"/>
                        </a:lnSpc>
                        <a:spcAft>
                          <a:spcPts val="8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The Number of concluded cases as measured against the number of cases received for the year</a:t>
                      </a:r>
                    </a:p>
                    <a:p>
                      <a:pPr>
                        <a:lnSpc>
                          <a:spcPct val="107000"/>
                        </a:lnSpc>
                        <a:spcAft>
                          <a:spcPts val="800"/>
                        </a:spcAft>
                      </a:pP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Actual Number of Cases Received</a:t>
                      </a:r>
                    </a:p>
                    <a:p>
                      <a:pPr algn="just">
                        <a:lnSpc>
                          <a:spcPct val="107000"/>
                        </a:lnSpc>
                        <a:spcAft>
                          <a:spcPts val="80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509</a:t>
                      </a:r>
                    </a:p>
                  </a:txBody>
                  <a:tcPr marL="68580" marR="68580" marT="0" marB="0"/>
                </a:tc>
                <a:tc>
                  <a:txBody>
                    <a:bodyPr/>
                    <a:lstStyle/>
                    <a:p>
                      <a:r>
                        <a:rPr lang="en-ZA" sz="2400" b="1" dirty="0"/>
                        <a:t>+ 9</a:t>
                      </a:r>
                    </a:p>
                  </a:txBody>
                  <a:tcPr marL="68580" marR="68580" marT="0" marB="0"/>
                </a:tc>
                <a:extLst>
                  <a:ext uri="{0D108BD9-81ED-4DB2-BD59-A6C34878D82A}">
                    <a16:rowId xmlns:a16="http://schemas.microsoft.com/office/drawing/2014/main" xmlns="" val="553371289"/>
                  </a:ext>
                </a:extLst>
              </a:tr>
              <a:tr h="1621674">
                <a:tc vMerge="1">
                  <a:txBody>
                    <a:bodyPr/>
                    <a:lstStyle/>
                    <a:p>
                      <a:pPr>
                        <a:lnSpc>
                          <a:spcPct val="107000"/>
                        </a:lnSpc>
                        <a:spcAft>
                          <a:spcPts val="800"/>
                        </a:spcAft>
                      </a:pP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Actual number finalized  </a:t>
                      </a:r>
                    </a:p>
                  </a:txBody>
                  <a:tcPr marL="68580" marR="68580" marT="0" marB="0"/>
                </a:tc>
                <a:tc>
                  <a:txBody>
                    <a:bodyPr/>
                    <a:lstStyle/>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327</a:t>
                      </a:r>
                    </a:p>
                    <a:p>
                      <a:pPr algn="just">
                        <a:lnSpc>
                          <a:spcPct val="107000"/>
                        </a:lnSpc>
                        <a:spcAft>
                          <a:spcPts val="800"/>
                        </a:spcAft>
                      </a:pPr>
                      <a:r>
                        <a:rPr lang="en-ZA" sz="2400" dirty="0">
                          <a:effectLst/>
                          <a:latin typeface="Calibri" panose="020F0502020204030204" pitchFamily="34" charset="0"/>
                          <a:ea typeface="Calibri" panose="020F0502020204030204" pitchFamily="34" charset="0"/>
                          <a:cs typeface="Times New Roman" panose="02020603050405020304" pitchFamily="18" charset="0"/>
                        </a:rPr>
                        <a:t>(</a:t>
                      </a:r>
                      <a:r>
                        <a:rPr lang="en-ZA" sz="2400" b="1" dirty="0">
                          <a:effectLst/>
                          <a:latin typeface="Calibri" panose="020F0502020204030204" pitchFamily="34" charset="0"/>
                          <a:ea typeface="Calibri" panose="020F0502020204030204" pitchFamily="34" charset="0"/>
                          <a:cs typeface="Times New Roman" panose="02020603050405020304" pitchFamily="18" charset="0"/>
                        </a:rPr>
                        <a:t>64.25%)</a:t>
                      </a:r>
                    </a:p>
                  </a:txBody>
                  <a:tcPr marL="68580" marR="68580" marT="0" marB="0"/>
                </a:tc>
                <a:tc>
                  <a:txBody>
                    <a:bodyPr/>
                    <a:lstStyle/>
                    <a:p>
                      <a:pPr marL="0" indent="0" algn="just">
                        <a:lnSpc>
                          <a:spcPct val="107000"/>
                        </a:lnSpc>
                        <a:spcAft>
                          <a:spcPts val="800"/>
                        </a:spcAft>
                        <a:buFontTx/>
                        <a:buNone/>
                      </a:pPr>
                      <a:r>
                        <a:rPr lang="en-ZA" sz="2400" b="1" dirty="0">
                          <a:effectLst/>
                          <a:latin typeface="Calibri" panose="020F0502020204030204" pitchFamily="34" charset="0"/>
                          <a:ea typeface="Calibri" panose="020F0502020204030204" pitchFamily="34" charset="0"/>
                          <a:cs typeface="Times New Roman" panose="02020603050405020304" pitchFamily="18" charset="0"/>
                        </a:rPr>
                        <a:t>- 182 </a:t>
                      </a:r>
                    </a:p>
                    <a:p>
                      <a:pPr marL="0" indent="0" algn="just">
                        <a:lnSpc>
                          <a:spcPct val="107000"/>
                        </a:lnSpc>
                        <a:spcAft>
                          <a:spcPts val="800"/>
                        </a:spcAft>
                        <a:buFontTx/>
                        <a:buNone/>
                      </a:pPr>
                      <a:r>
                        <a:rPr lang="en-ZA" sz="2400" b="1" dirty="0">
                          <a:effectLst/>
                          <a:latin typeface="Calibri" panose="020F0502020204030204" pitchFamily="34" charset="0"/>
                          <a:ea typeface="Calibri" panose="020F0502020204030204" pitchFamily="34" charset="0"/>
                          <a:cs typeface="Times New Roman" panose="02020603050405020304" pitchFamily="18" charset="0"/>
                        </a:rPr>
                        <a:t>(35.75%)</a:t>
                      </a:r>
                    </a:p>
                  </a:txBody>
                  <a:tcPr marL="68580" marR="68580" marT="0" marB="0"/>
                </a:tc>
                <a:extLst>
                  <a:ext uri="{0D108BD9-81ED-4DB2-BD59-A6C34878D82A}">
                    <a16:rowId xmlns:a16="http://schemas.microsoft.com/office/drawing/2014/main" xmlns="" val="3712840642"/>
                  </a:ext>
                </a:extLst>
              </a:tr>
            </a:tbl>
          </a:graphicData>
        </a:graphic>
      </p:graphicFrame>
    </p:spTree>
    <p:extLst>
      <p:ext uri="{BB962C8B-B14F-4D97-AF65-F5344CB8AC3E}">
        <p14:creationId xmlns:p14="http://schemas.microsoft.com/office/powerpoint/2010/main" xmlns="" val="294739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25560EA-DCF8-4618-92B3-B31E3FCFC420}"/>
              </a:ext>
            </a:extLst>
          </p:cNvPr>
          <p:cNvSpPr>
            <a:spLocks noGrp="1"/>
          </p:cNvSpPr>
          <p:nvPr>
            <p:ph type="title"/>
          </p:nvPr>
        </p:nvSpPr>
        <p:spPr>
          <a:xfrm>
            <a:off x="838200" y="0"/>
            <a:ext cx="10515600" cy="692200"/>
          </a:xfrm>
        </p:spPr>
        <p:txBody>
          <a:bodyPr>
            <a:normAutofit/>
          </a:bodyPr>
          <a:lstStyle/>
          <a:p>
            <a:pPr algn="ctr"/>
            <a:r>
              <a:rPr lang="en-ZA" sz="3600" b="1" dirty="0">
                <a:latin typeface="Arial Black" panose="020B0A04020102020204" pitchFamily="34" charset="0"/>
              </a:rPr>
              <a:t>PROGRAMME 2….</a:t>
            </a:r>
          </a:p>
        </p:txBody>
      </p:sp>
      <p:sp>
        <p:nvSpPr>
          <p:cNvPr id="4" name="Content Placeholder 3">
            <a:extLst>
              <a:ext uri="{FF2B5EF4-FFF2-40B4-BE49-F238E27FC236}">
                <a16:creationId xmlns:a16="http://schemas.microsoft.com/office/drawing/2014/main" xmlns="" id="{CAF7C541-7FF4-4176-8104-B03A2FB6044C}"/>
              </a:ext>
            </a:extLst>
          </p:cNvPr>
          <p:cNvSpPr>
            <a:spLocks noGrp="1"/>
          </p:cNvSpPr>
          <p:nvPr>
            <p:ph idx="1"/>
          </p:nvPr>
        </p:nvSpPr>
        <p:spPr>
          <a:xfrm>
            <a:off x="426720" y="692200"/>
            <a:ext cx="11338560" cy="5807074"/>
          </a:xfrm>
        </p:spPr>
        <p:txBody>
          <a:bodyPr>
            <a:normAutofit/>
          </a:bodyPr>
          <a:lstStyle/>
          <a:p>
            <a:r>
              <a:rPr lang="en-ZA" sz="2400" dirty="0"/>
              <a:t>Programme 2’s performance improved from all red (2016/17) to all amber status in 2017/18 financial year.</a:t>
            </a:r>
          </a:p>
          <a:p>
            <a:r>
              <a:rPr lang="en-ZA" sz="2400" dirty="0"/>
              <a:t>64.25% (327 out of 509) were finalised as follows:</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2" name="Slide Number Placeholder 1">
            <a:extLst>
              <a:ext uri="{FF2B5EF4-FFF2-40B4-BE49-F238E27FC236}">
                <a16:creationId xmlns:a16="http://schemas.microsoft.com/office/drawing/2014/main" xmlns="" id="{C2974B19-F208-482F-9030-EED879B71F75}"/>
              </a:ext>
            </a:extLst>
          </p:cNvPr>
          <p:cNvSpPr>
            <a:spLocks noGrp="1"/>
          </p:cNvSpPr>
          <p:nvPr>
            <p:ph type="sldNum" sz="quarter" idx="12"/>
          </p:nvPr>
        </p:nvSpPr>
        <p:spPr/>
        <p:txBody>
          <a:bodyPr/>
          <a:lstStyle/>
          <a:p>
            <a:fld id="{D46681B3-2787-476C-A3AB-AF87224DA9BF}" type="slidenum">
              <a:rPr lang="en-ZA" smtClean="0"/>
              <a:pPr/>
              <a:t>33</a:t>
            </a:fld>
            <a:endParaRPr lang="en-ZA" dirty="0"/>
          </a:p>
        </p:txBody>
      </p:sp>
      <p:graphicFrame>
        <p:nvGraphicFramePr>
          <p:cNvPr id="6" name="Table 5">
            <a:extLst>
              <a:ext uri="{FF2B5EF4-FFF2-40B4-BE49-F238E27FC236}">
                <a16:creationId xmlns:a16="http://schemas.microsoft.com/office/drawing/2014/main" xmlns="" id="{E0276EDE-D036-49FA-B1EE-C2FD9541779B}"/>
              </a:ext>
            </a:extLst>
          </p:cNvPr>
          <p:cNvGraphicFramePr>
            <a:graphicFrameLocks noGrp="1"/>
          </p:cNvGraphicFramePr>
          <p:nvPr>
            <p:extLst>
              <p:ext uri="{D42A27DB-BD31-4B8C-83A1-F6EECF244321}">
                <p14:modId xmlns:p14="http://schemas.microsoft.com/office/powerpoint/2010/main" xmlns="" val="435673827"/>
              </p:ext>
            </p:extLst>
          </p:nvPr>
        </p:nvGraphicFramePr>
        <p:xfrm>
          <a:off x="290731" y="1983742"/>
          <a:ext cx="11474549" cy="4555170"/>
        </p:xfrm>
        <a:graphic>
          <a:graphicData uri="http://schemas.openxmlformats.org/drawingml/2006/table">
            <a:tbl>
              <a:tblPr firstRow="1" bandRow="1">
                <a:tableStyleId>{21E4AEA4-8DFA-4A89-87EB-49C32662AFE0}</a:tableStyleId>
              </a:tblPr>
              <a:tblGrid>
                <a:gridCol w="4320352">
                  <a:extLst>
                    <a:ext uri="{9D8B030D-6E8A-4147-A177-3AD203B41FA5}">
                      <a16:colId xmlns:a16="http://schemas.microsoft.com/office/drawing/2014/main" xmlns="" val="3725009118"/>
                    </a:ext>
                  </a:extLst>
                </a:gridCol>
                <a:gridCol w="7154197">
                  <a:extLst>
                    <a:ext uri="{9D8B030D-6E8A-4147-A177-3AD203B41FA5}">
                      <a16:colId xmlns:a16="http://schemas.microsoft.com/office/drawing/2014/main" xmlns="" val="567962935"/>
                    </a:ext>
                  </a:extLst>
                </a:gridCol>
              </a:tblGrid>
              <a:tr h="328959">
                <a:tc>
                  <a:txBody>
                    <a:bodyPr/>
                    <a:lstStyle/>
                    <a:p>
                      <a:endParaRPr lang="en-ZA" dirty="0"/>
                    </a:p>
                  </a:txBody>
                  <a:tcPr/>
                </a:tc>
                <a:tc>
                  <a:txBody>
                    <a:bodyPr/>
                    <a:lstStyle/>
                    <a:p>
                      <a:endParaRPr lang="en-ZA"/>
                    </a:p>
                  </a:txBody>
                  <a:tcPr/>
                </a:tc>
                <a:extLst>
                  <a:ext uri="{0D108BD9-81ED-4DB2-BD59-A6C34878D82A}">
                    <a16:rowId xmlns:a16="http://schemas.microsoft.com/office/drawing/2014/main" xmlns="" val="1633944731"/>
                  </a:ext>
                </a:extLst>
              </a:tr>
              <a:tr h="477884">
                <a:tc rowSpan="5">
                  <a:txBody>
                    <a:bodyPr/>
                    <a:lstStyle/>
                    <a:p>
                      <a:r>
                        <a:rPr lang="en-ZA" sz="2400" b="1" dirty="0"/>
                        <a:t>301 cases finalised without actual Hearing</a:t>
                      </a:r>
                    </a:p>
                  </a:txBody>
                  <a:tcPr/>
                </a:tc>
                <a:tc>
                  <a:txBody>
                    <a:bodyPr/>
                    <a:lstStyle/>
                    <a:p>
                      <a:r>
                        <a:rPr lang="en-ZA" sz="2000" b="1" dirty="0"/>
                        <a:t>233</a:t>
                      </a:r>
                      <a:r>
                        <a:rPr lang="en-ZA" sz="2000" dirty="0"/>
                        <a:t> Advisory Letters were issued to </a:t>
                      </a:r>
                      <a:r>
                        <a:rPr lang="en-ZA" sz="2000" dirty="0" smtClean="0"/>
                        <a:t>educators</a:t>
                      </a:r>
                      <a:endParaRPr lang="en-ZA" sz="2000" dirty="0"/>
                    </a:p>
                  </a:txBody>
                  <a:tcPr/>
                </a:tc>
                <a:extLst>
                  <a:ext uri="{0D108BD9-81ED-4DB2-BD59-A6C34878D82A}">
                    <a16:rowId xmlns:a16="http://schemas.microsoft.com/office/drawing/2014/main" xmlns="" val="3482627596"/>
                  </a:ext>
                </a:extLst>
              </a:tr>
              <a:tr h="351491">
                <a:tc vMerge="1">
                  <a:txBody>
                    <a:bodyPr/>
                    <a:lstStyle/>
                    <a:p>
                      <a:endParaRPr lang="en-ZA"/>
                    </a:p>
                  </a:txBody>
                  <a:tcPr/>
                </a:tc>
                <a:tc>
                  <a:txBody>
                    <a:bodyPr/>
                    <a:lstStyle/>
                    <a:p>
                      <a:r>
                        <a:rPr lang="en-ZA" sz="2000" b="1" dirty="0"/>
                        <a:t>04 </a:t>
                      </a:r>
                      <a:r>
                        <a:rPr lang="en-ZA" sz="2000" dirty="0"/>
                        <a:t>Mediated upon</a:t>
                      </a:r>
                    </a:p>
                  </a:txBody>
                  <a:tcPr/>
                </a:tc>
                <a:extLst>
                  <a:ext uri="{0D108BD9-81ED-4DB2-BD59-A6C34878D82A}">
                    <a16:rowId xmlns:a16="http://schemas.microsoft.com/office/drawing/2014/main" xmlns="" val="3259259713"/>
                  </a:ext>
                </a:extLst>
              </a:tr>
              <a:tr h="419686">
                <a:tc vMerge="1">
                  <a:txBody>
                    <a:bodyPr/>
                    <a:lstStyle/>
                    <a:p>
                      <a:endParaRPr lang="en-ZA"/>
                    </a:p>
                  </a:txBody>
                  <a:tcPr/>
                </a:tc>
                <a:tc>
                  <a:txBody>
                    <a:bodyPr/>
                    <a:lstStyle/>
                    <a:p>
                      <a:r>
                        <a:rPr lang="en-ZA" sz="2000" b="1" dirty="0"/>
                        <a:t>06</a:t>
                      </a:r>
                      <a:r>
                        <a:rPr lang="en-ZA" sz="2000" dirty="0"/>
                        <a:t> cases were withdrawn before a hearing could be conducted</a:t>
                      </a:r>
                    </a:p>
                  </a:txBody>
                  <a:tcPr/>
                </a:tc>
                <a:extLst>
                  <a:ext uri="{0D108BD9-81ED-4DB2-BD59-A6C34878D82A}">
                    <a16:rowId xmlns:a16="http://schemas.microsoft.com/office/drawing/2014/main" xmlns="" val="3988918492"/>
                  </a:ext>
                </a:extLst>
              </a:tr>
              <a:tr h="307189">
                <a:tc vMerge="1">
                  <a:txBody>
                    <a:bodyPr/>
                    <a:lstStyle/>
                    <a:p>
                      <a:endParaRPr lang="en-ZA" dirty="0"/>
                    </a:p>
                  </a:txBody>
                  <a:tcPr/>
                </a:tc>
                <a:tc>
                  <a:txBody>
                    <a:bodyPr/>
                    <a:lstStyle/>
                    <a:p>
                      <a:r>
                        <a:rPr lang="en-ZA" sz="2000" b="1" dirty="0"/>
                        <a:t>38</a:t>
                      </a:r>
                      <a:r>
                        <a:rPr lang="en-ZA" sz="2000" dirty="0"/>
                        <a:t> cases closed in line with the Ethics committee’s direction and permission or at the request of the  </a:t>
                      </a:r>
                      <a:r>
                        <a:rPr lang="en-ZA" sz="2000" dirty="0" smtClean="0"/>
                        <a:t>complainant.</a:t>
                      </a:r>
                      <a:endParaRPr lang="en-ZA" dirty="0"/>
                    </a:p>
                  </a:txBody>
                  <a:tcPr/>
                </a:tc>
                <a:extLst>
                  <a:ext uri="{0D108BD9-81ED-4DB2-BD59-A6C34878D82A}">
                    <a16:rowId xmlns:a16="http://schemas.microsoft.com/office/drawing/2014/main" xmlns="" val="2071631796"/>
                  </a:ext>
                </a:extLst>
              </a:tr>
              <a:tr h="328959">
                <a:tc vMerge="1">
                  <a:txBody>
                    <a:bodyPr/>
                    <a:lstStyle/>
                    <a:p>
                      <a:endParaRPr lang="en-ZA" dirty="0"/>
                    </a:p>
                  </a:txBody>
                  <a:tcPr/>
                </a:tc>
                <a:tc>
                  <a:txBody>
                    <a:bodyPr/>
                    <a:lstStyle/>
                    <a:p>
                      <a:r>
                        <a:rPr lang="en-ZA" b="1" dirty="0"/>
                        <a:t>20</a:t>
                      </a:r>
                      <a:r>
                        <a:rPr lang="en-ZA" dirty="0"/>
                        <a:t> cases referred to the DBE, SAPS, and ELRC</a:t>
                      </a:r>
                    </a:p>
                  </a:txBody>
                  <a:tcPr/>
                </a:tc>
                <a:extLst>
                  <a:ext uri="{0D108BD9-81ED-4DB2-BD59-A6C34878D82A}">
                    <a16:rowId xmlns:a16="http://schemas.microsoft.com/office/drawing/2014/main" xmlns="" val="642781127"/>
                  </a:ext>
                </a:extLst>
              </a:tr>
              <a:tr h="328959">
                <a:tc>
                  <a:txBody>
                    <a:bodyPr/>
                    <a:lstStyle/>
                    <a:p>
                      <a:r>
                        <a:rPr lang="en-ZA" sz="2000" b="1" dirty="0"/>
                        <a:t>26 Cases finalised through hearings</a:t>
                      </a:r>
                    </a:p>
                  </a:txBody>
                  <a:tcPr/>
                </a:tc>
                <a:tc>
                  <a:txBody>
                    <a:bodyPr/>
                    <a:lstStyle/>
                    <a:p>
                      <a:r>
                        <a:rPr lang="en-ZA" sz="2000" b="1" dirty="0"/>
                        <a:t>05</a:t>
                      </a:r>
                      <a:r>
                        <a:rPr lang="en-ZA" dirty="0"/>
                        <a:t> cases - Educators struck off indefinitely</a:t>
                      </a:r>
                    </a:p>
                  </a:txBody>
                  <a:tcPr/>
                </a:tc>
                <a:extLst>
                  <a:ext uri="{0D108BD9-81ED-4DB2-BD59-A6C34878D82A}">
                    <a16:rowId xmlns:a16="http://schemas.microsoft.com/office/drawing/2014/main" xmlns="" val="1612672014"/>
                  </a:ext>
                </a:extLst>
              </a:tr>
              <a:tr h="328959">
                <a:tc>
                  <a:txBody>
                    <a:bodyPr/>
                    <a:lstStyle/>
                    <a:p>
                      <a:endParaRPr lang="en-ZA"/>
                    </a:p>
                  </a:txBody>
                  <a:tcPr/>
                </a:tc>
                <a:tc>
                  <a:txBody>
                    <a:bodyPr/>
                    <a:lstStyle/>
                    <a:p>
                      <a:r>
                        <a:rPr lang="en-ZA" sz="2000" b="1" dirty="0"/>
                        <a:t>01</a:t>
                      </a:r>
                      <a:r>
                        <a:rPr lang="en-ZA" dirty="0"/>
                        <a:t> </a:t>
                      </a:r>
                      <a:r>
                        <a:rPr lang="en-ZA" dirty="0" smtClean="0"/>
                        <a:t>case </a:t>
                      </a:r>
                      <a:r>
                        <a:rPr lang="en-ZA" dirty="0"/>
                        <a:t>- Educators struck off but may re-apply after a certain period</a:t>
                      </a:r>
                    </a:p>
                  </a:txBody>
                  <a:tcPr/>
                </a:tc>
                <a:extLst>
                  <a:ext uri="{0D108BD9-81ED-4DB2-BD59-A6C34878D82A}">
                    <a16:rowId xmlns:a16="http://schemas.microsoft.com/office/drawing/2014/main" xmlns="" val="4275341637"/>
                  </a:ext>
                </a:extLst>
              </a:tr>
              <a:tr h="328959">
                <a:tc>
                  <a:txBody>
                    <a:bodyPr/>
                    <a:lstStyle/>
                    <a:p>
                      <a:endParaRPr lang="en-ZA"/>
                    </a:p>
                  </a:txBody>
                  <a:tcPr/>
                </a:tc>
                <a:tc>
                  <a:txBody>
                    <a:bodyPr/>
                    <a:lstStyle/>
                    <a:p>
                      <a:r>
                        <a:rPr lang="en-ZA" sz="2000" b="1" dirty="0"/>
                        <a:t>18</a:t>
                      </a:r>
                      <a:r>
                        <a:rPr lang="en-ZA" sz="2000" dirty="0"/>
                        <a:t> cases - </a:t>
                      </a:r>
                      <a:r>
                        <a:rPr lang="en-ZA" dirty="0"/>
                        <a:t>Educators struck off but striking off suspended for a certain period, including </a:t>
                      </a:r>
                      <a:r>
                        <a:rPr lang="en-ZA" dirty="0" smtClean="0"/>
                        <a:t>fines.</a:t>
                      </a:r>
                      <a:endParaRPr lang="en-ZA" dirty="0"/>
                    </a:p>
                  </a:txBody>
                  <a:tcPr/>
                </a:tc>
                <a:extLst>
                  <a:ext uri="{0D108BD9-81ED-4DB2-BD59-A6C34878D82A}">
                    <a16:rowId xmlns:a16="http://schemas.microsoft.com/office/drawing/2014/main" xmlns="" val="2378643361"/>
                  </a:ext>
                </a:extLst>
              </a:tr>
              <a:tr h="328959">
                <a:tc>
                  <a:txBody>
                    <a:bodyPr/>
                    <a:lstStyle/>
                    <a:p>
                      <a:endParaRPr lang="en-ZA" dirty="0"/>
                    </a:p>
                  </a:txBody>
                  <a:tcPr/>
                </a:tc>
                <a:tc>
                  <a:txBody>
                    <a:bodyPr/>
                    <a:lstStyle/>
                    <a:p>
                      <a:r>
                        <a:rPr lang="en-ZA" b="1" dirty="0"/>
                        <a:t>02</a:t>
                      </a:r>
                      <a:r>
                        <a:rPr lang="en-ZA" dirty="0"/>
                        <a:t> cases - Educators found not guilt</a:t>
                      </a:r>
                    </a:p>
                  </a:txBody>
                  <a:tcPr/>
                </a:tc>
                <a:extLst>
                  <a:ext uri="{0D108BD9-81ED-4DB2-BD59-A6C34878D82A}">
                    <a16:rowId xmlns:a16="http://schemas.microsoft.com/office/drawing/2014/main" xmlns="" val="2175518235"/>
                  </a:ext>
                </a:extLst>
              </a:tr>
            </a:tbl>
          </a:graphicData>
        </a:graphic>
      </p:graphicFrame>
    </p:spTree>
    <p:extLst>
      <p:ext uri="{BB962C8B-B14F-4D97-AF65-F5344CB8AC3E}">
        <p14:creationId xmlns:p14="http://schemas.microsoft.com/office/powerpoint/2010/main" xmlns="" val="28354837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25560EA-DCF8-4618-92B3-B31E3FCFC420}"/>
              </a:ext>
            </a:extLst>
          </p:cNvPr>
          <p:cNvSpPr>
            <a:spLocks noGrp="1"/>
          </p:cNvSpPr>
          <p:nvPr>
            <p:ph type="title"/>
          </p:nvPr>
        </p:nvSpPr>
        <p:spPr>
          <a:xfrm>
            <a:off x="838200" y="0"/>
            <a:ext cx="10515600" cy="692200"/>
          </a:xfrm>
        </p:spPr>
        <p:txBody>
          <a:bodyPr>
            <a:normAutofit/>
          </a:bodyPr>
          <a:lstStyle/>
          <a:p>
            <a:pPr algn="ctr"/>
            <a:r>
              <a:rPr lang="en-ZA" sz="3600" b="1" dirty="0">
                <a:latin typeface="Arial Black" panose="020B0A04020102020204" pitchFamily="34" charset="0"/>
              </a:rPr>
              <a:t>PROGRAMME 2 : Ethics….</a:t>
            </a:r>
          </a:p>
        </p:txBody>
      </p:sp>
      <p:sp>
        <p:nvSpPr>
          <p:cNvPr id="4" name="Content Placeholder 3">
            <a:extLst>
              <a:ext uri="{FF2B5EF4-FFF2-40B4-BE49-F238E27FC236}">
                <a16:creationId xmlns:a16="http://schemas.microsoft.com/office/drawing/2014/main" xmlns="" id="{CAF7C541-7FF4-4176-8104-B03A2FB6044C}"/>
              </a:ext>
            </a:extLst>
          </p:cNvPr>
          <p:cNvSpPr>
            <a:spLocks noGrp="1"/>
          </p:cNvSpPr>
          <p:nvPr>
            <p:ph idx="1"/>
          </p:nvPr>
        </p:nvSpPr>
        <p:spPr>
          <a:xfrm>
            <a:off x="422031" y="692200"/>
            <a:ext cx="11338560" cy="5807074"/>
          </a:xfrm>
        </p:spPr>
        <p:txBody>
          <a:bodyPr>
            <a:normAutofit/>
          </a:bodyPr>
          <a:lstStyle/>
          <a:p>
            <a:r>
              <a:rPr lang="en-ZA" dirty="0"/>
              <a:t>While the programme had a carry-over of 182 (35.75%) cases into the 2018/19 financial year, it is important to note that it has simultaneously worked on the 509 2017/18 cases plus the 248 carried over into the 2017/18 financial year from the 2016/17.</a:t>
            </a:r>
          </a:p>
          <a:p>
            <a:r>
              <a:rPr lang="en-ZA" dirty="0"/>
              <a:t>The 2016/17 cases were processed as follows by the 31</a:t>
            </a:r>
            <a:r>
              <a:rPr lang="en-ZA" baseline="30000" dirty="0"/>
              <a:t>st</a:t>
            </a:r>
            <a:r>
              <a:rPr lang="en-ZA" dirty="0"/>
              <a:t> March 2018:</a:t>
            </a: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2" name="Slide Number Placeholder 1">
            <a:extLst>
              <a:ext uri="{FF2B5EF4-FFF2-40B4-BE49-F238E27FC236}">
                <a16:creationId xmlns:a16="http://schemas.microsoft.com/office/drawing/2014/main" xmlns="" id="{C2974B19-F208-482F-9030-EED879B71F75}"/>
              </a:ext>
            </a:extLst>
          </p:cNvPr>
          <p:cNvSpPr>
            <a:spLocks noGrp="1"/>
          </p:cNvSpPr>
          <p:nvPr>
            <p:ph type="sldNum" sz="quarter" idx="12"/>
          </p:nvPr>
        </p:nvSpPr>
        <p:spPr/>
        <p:txBody>
          <a:bodyPr/>
          <a:lstStyle/>
          <a:p>
            <a:fld id="{D46681B3-2787-476C-A3AB-AF87224DA9BF}" type="slidenum">
              <a:rPr lang="en-ZA" smtClean="0"/>
              <a:pPr/>
              <a:t>34</a:t>
            </a:fld>
            <a:endParaRPr lang="en-ZA" dirty="0"/>
          </a:p>
        </p:txBody>
      </p:sp>
      <p:graphicFrame>
        <p:nvGraphicFramePr>
          <p:cNvPr id="5" name="Table 4">
            <a:extLst>
              <a:ext uri="{FF2B5EF4-FFF2-40B4-BE49-F238E27FC236}">
                <a16:creationId xmlns:a16="http://schemas.microsoft.com/office/drawing/2014/main" xmlns="" id="{E706F25E-6D21-49C6-9C13-53A76976601C}"/>
              </a:ext>
            </a:extLst>
          </p:cNvPr>
          <p:cNvGraphicFramePr>
            <a:graphicFrameLocks noGrp="1"/>
          </p:cNvGraphicFramePr>
          <p:nvPr>
            <p:extLst>
              <p:ext uri="{D42A27DB-BD31-4B8C-83A1-F6EECF244321}">
                <p14:modId xmlns:p14="http://schemas.microsoft.com/office/powerpoint/2010/main" xmlns="" val="1928119122"/>
              </p:ext>
            </p:extLst>
          </p:nvPr>
        </p:nvGraphicFramePr>
        <p:xfrm>
          <a:off x="838200" y="3181253"/>
          <a:ext cx="9670367" cy="2952896"/>
        </p:xfrm>
        <a:graphic>
          <a:graphicData uri="http://schemas.openxmlformats.org/drawingml/2006/table">
            <a:tbl>
              <a:tblPr firstRow="1" bandRow="1">
                <a:tableStyleId>{21E4AEA4-8DFA-4A89-87EB-49C32662AFE0}</a:tableStyleId>
              </a:tblPr>
              <a:tblGrid>
                <a:gridCol w="7717722">
                  <a:extLst>
                    <a:ext uri="{9D8B030D-6E8A-4147-A177-3AD203B41FA5}">
                      <a16:colId xmlns:a16="http://schemas.microsoft.com/office/drawing/2014/main" xmlns="" val="2377621194"/>
                    </a:ext>
                  </a:extLst>
                </a:gridCol>
                <a:gridCol w="1952645">
                  <a:extLst>
                    <a:ext uri="{9D8B030D-6E8A-4147-A177-3AD203B41FA5}">
                      <a16:colId xmlns:a16="http://schemas.microsoft.com/office/drawing/2014/main" xmlns="" val="1183338077"/>
                    </a:ext>
                  </a:extLst>
                </a:gridCol>
              </a:tblGrid>
              <a:tr h="539751">
                <a:tc>
                  <a:txBody>
                    <a:bodyPr/>
                    <a:lstStyle/>
                    <a:p>
                      <a:endParaRPr lang="en-ZA" dirty="0"/>
                    </a:p>
                  </a:txBody>
                  <a:tcPr/>
                </a:tc>
                <a:tc>
                  <a:txBody>
                    <a:bodyPr/>
                    <a:lstStyle/>
                    <a:p>
                      <a:endParaRPr lang="en-ZA"/>
                    </a:p>
                  </a:txBody>
                  <a:tcPr/>
                </a:tc>
                <a:extLst>
                  <a:ext uri="{0D108BD9-81ED-4DB2-BD59-A6C34878D82A}">
                    <a16:rowId xmlns:a16="http://schemas.microsoft.com/office/drawing/2014/main" xmlns="" val="2274510194"/>
                  </a:ext>
                </a:extLst>
              </a:tr>
              <a:tr h="576720">
                <a:tc>
                  <a:txBody>
                    <a:bodyPr/>
                    <a:lstStyle/>
                    <a:p>
                      <a:r>
                        <a:rPr lang="en-ZA" sz="2000" dirty="0"/>
                        <a:t>Total number of cases carried over from 2016/17 to 2017/18</a:t>
                      </a:r>
                    </a:p>
                  </a:txBody>
                  <a:tcPr/>
                </a:tc>
                <a:tc>
                  <a:txBody>
                    <a:bodyPr/>
                    <a:lstStyle/>
                    <a:p>
                      <a:r>
                        <a:rPr lang="en-ZA" sz="2000" b="1" dirty="0"/>
                        <a:t>248</a:t>
                      </a:r>
                    </a:p>
                  </a:txBody>
                  <a:tcPr/>
                </a:tc>
                <a:extLst>
                  <a:ext uri="{0D108BD9-81ED-4DB2-BD59-A6C34878D82A}">
                    <a16:rowId xmlns:a16="http://schemas.microsoft.com/office/drawing/2014/main" xmlns="" val="1301714763"/>
                  </a:ext>
                </a:extLst>
              </a:tr>
              <a:tr h="816075">
                <a:tc>
                  <a:txBody>
                    <a:bodyPr/>
                    <a:lstStyle/>
                    <a:p>
                      <a:r>
                        <a:rPr lang="en-ZA" sz="2000" dirty="0"/>
                        <a:t>Total number of carried over cases finalized as at 31st March 2018</a:t>
                      </a:r>
                    </a:p>
                  </a:txBody>
                  <a:tcPr/>
                </a:tc>
                <a:tc>
                  <a:txBody>
                    <a:bodyPr/>
                    <a:lstStyle/>
                    <a:p>
                      <a:r>
                        <a:rPr lang="en-ZA" sz="2000" b="1" dirty="0"/>
                        <a:t>126</a:t>
                      </a:r>
                    </a:p>
                    <a:p>
                      <a:r>
                        <a:rPr lang="en-ZA" sz="2000" b="1" dirty="0"/>
                        <a:t>(</a:t>
                      </a:r>
                      <a:r>
                        <a:rPr lang="en-ZA" sz="2000" b="0" dirty="0"/>
                        <a:t>50.80%)</a:t>
                      </a:r>
                    </a:p>
                  </a:txBody>
                  <a:tcPr/>
                </a:tc>
                <a:extLst>
                  <a:ext uri="{0D108BD9-81ED-4DB2-BD59-A6C34878D82A}">
                    <a16:rowId xmlns:a16="http://schemas.microsoft.com/office/drawing/2014/main" xmlns="" val="3607334099"/>
                  </a:ext>
                </a:extLst>
              </a:tr>
              <a:tr h="1020350">
                <a:tc>
                  <a:txBody>
                    <a:bodyPr/>
                    <a:lstStyle/>
                    <a:p>
                      <a:r>
                        <a:rPr lang="en-ZA" sz="2000" dirty="0"/>
                        <a:t>Total number of outstanding cases (from 2016/17) still being processed to finality as at 31 March </a:t>
                      </a:r>
                      <a:r>
                        <a:rPr lang="en-ZA" sz="2000" dirty="0" smtClean="0"/>
                        <a:t>2018.</a:t>
                      </a:r>
                      <a:endParaRPr lang="en-ZA" sz="2000" dirty="0"/>
                    </a:p>
                  </a:txBody>
                  <a:tcPr/>
                </a:tc>
                <a:tc>
                  <a:txBody>
                    <a:bodyPr/>
                    <a:lstStyle/>
                    <a:p>
                      <a:r>
                        <a:rPr lang="en-ZA" sz="2000" b="1" dirty="0"/>
                        <a:t>122 </a:t>
                      </a:r>
                    </a:p>
                    <a:p>
                      <a:r>
                        <a:rPr lang="en-ZA" sz="2000" b="1" dirty="0"/>
                        <a:t>(</a:t>
                      </a:r>
                      <a:r>
                        <a:rPr lang="en-ZA" sz="2000" b="0" dirty="0"/>
                        <a:t>49.19%)</a:t>
                      </a:r>
                    </a:p>
                  </a:txBody>
                  <a:tcPr/>
                </a:tc>
                <a:extLst>
                  <a:ext uri="{0D108BD9-81ED-4DB2-BD59-A6C34878D82A}">
                    <a16:rowId xmlns:a16="http://schemas.microsoft.com/office/drawing/2014/main" xmlns="" val="2894488484"/>
                  </a:ext>
                </a:extLst>
              </a:tr>
            </a:tbl>
          </a:graphicData>
        </a:graphic>
      </p:graphicFrame>
    </p:spTree>
    <p:extLst>
      <p:ext uri="{BB962C8B-B14F-4D97-AF65-F5344CB8AC3E}">
        <p14:creationId xmlns:p14="http://schemas.microsoft.com/office/powerpoint/2010/main" xmlns="" val="3784631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282FB-D261-4870-AF55-487CB152A885}"/>
              </a:ext>
            </a:extLst>
          </p:cNvPr>
          <p:cNvSpPr>
            <a:spLocks noGrp="1"/>
          </p:cNvSpPr>
          <p:nvPr>
            <p:ph type="title"/>
          </p:nvPr>
        </p:nvSpPr>
        <p:spPr>
          <a:xfrm>
            <a:off x="281353" y="-208158"/>
            <a:ext cx="11479237" cy="1192896"/>
          </a:xfrm>
        </p:spPr>
        <p:txBody>
          <a:bodyPr>
            <a:normAutofit/>
          </a:bodyPr>
          <a:lstStyle/>
          <a:p>
            <a:pPr algn="ctr"/>
            <a:r>
              <a:rPr lang="en-GB" sz="3600" b="1" dirty="0">
                <a:latin typeface="Arial Black" panose="020B0A04020102020204" pitchFamily="34" charset="0"/>
              </a:rPr>
              <a:t>PROGRAMME 2: ETHICS…</a:t>
            </a:r>
            <a:endParaRPr lang="en-ZA" sz="3600" b="1" dirty="0">
              <a:latin typeface="Arial Black" panose="020B0A04020102020204" pitchFamily="34" charset="0"/>
            </a:endParaRPr>
          </a:p>
        </p:txBody>
      </p:sp>
      <p:graphicFrame>
        <p:nvGraphicFramePr>
          <p:cNvPr id="5" name="Content Placeholder 4">
            <a:extLst>
              <a:ext uri="{FF2B5EF4-FFF2-40B4-BE49-F238E27FC236}">
                <a16:creationId xmlns:a16="http://schemas.microsoft.com/office/drawing/2014/main" xmlns="" id="{777CFFF2-C737-4B1E-B507-98BE23D9E24B}"/>
              </a:ext>
            </a:extLst>
          </p:cNvPr>
          <p:cNvGraphicFramePr>
            <a:graphicFrameLocks noGrp="1"/>
          </p:cNvGraphicFramePr>
          <p:nvPr>
            <p:ph idx="1"/>
            <p:extLst>
              <p:ext uri="{D42A27DB-BD31-4B8C-83A1-F6EECF244321}">
                <p14:modId xmlns:p14="http://schemas.microsoft.com/office/powerpoint/2010/main" xmlns="" val="1591515056"/>
              </p:ext>
            </p:extLst>
          </p:nvPr>
        </p:nvGraphicFramePr>
        <p:xfrm>
          <a:off x="217865" y="984738"/>
          <a:ext cx="11606212" cy="5297702"/>
        </p:xfrm>
        <a:graphic>
          <a:graphicData uri="http://schemas.openxmlformats.org/drawingml/2006/table">
            <a:tbl>
              <a:tblPr firstRow="1" bandRow="1">
                <a:tableStyleId>{21E4AEA4-8DFA-4A89-87EB-49C32662AFE0}</a:tableStyleId>
              </a:tblPr>
              <a:tblGrid>
                <a:gridCol w="8490037">
                  <a:extLst>
                    <a:ext uri="{9D8B030D-6E8A-4147-A177-3AD203B41FA5}">
                      <a16:colId xmlns:a16="http://schemas.microsoft.com/office/drawing/2014/main" xmlns="" val="2494030519"/>
                    </a:ext>
                  </a:extLst>
                </a:gridCol>
                <a:gridCol w="3116175">
                  <a:extLst>
                    <a:ext uri="{9D8B030D-6E8A-4147-A177-3AD203B41FA5}">
                      <a16:colId xmlns:a16="http://schemas.microsoft.com/office/drawing/2014/main" xmlns="" val="4226900216"/>
                    </a:ext>
                  </a:extLst>
                </a:gridCol>
              </a:tblGrid>
              <a:tr h="481862">
                <a:tc>
                  <a:txBody>
                    <a:bodyPr/>
                    <a:lstStyle/>
                    <a:p>
                      <a:r>
                        <a:rPr lang="en-ZA" sz="2400" dirty="0"/>
                        <a:t>Types of Incidences Received</a:t>
                      </a:r>
                    </a:p>
                  </a:txBody>
                  <a:tcPr/>
                </a:tc>
                <a:tc>
                  <a:txBody>
                    <a:bodyPr/>
                    <a:lstStyle/>
                    <a:p>
                      <a:r>
                        <a:rPr lang="en-ZA" sz="2400" dirty="0"/>
                        <a:t>Numbers </a:t>
                      </a:r>
                    </a:p>
                  </a:txBody>
                  <a:tcPr/>
                </a:tc>
                <a:extLst>
                  <a:ext uri="{0D108BD9-81ED-4DB2-BD59-A6C34878D82A}">
                    <a16:rowId xmlns:a16="http://schemas.microsoft.com/office/drawing/2014/main" xmlns="" val="1442841466"/>
                  </a:ext>
                </a:extLst>
              </a:tr>
              <a:tr h="390844">
                <a:tc>
                  <a:txBody>
                    <a:bodyPr/>
                    <a:lstStyle/>
                    <a:p>
                      <a:r>
                        <a:rPr lang="en-ZA" sz="2800" b="0" dirty="0"/>
                        <a:t>Corporal Punishment and Assault</a:t>
                      </a:r>
                    </a:p>
                  </a:txBody>
                  <a:tcPr/>
                </a:tc>
                <a:tc>
                  <a:txBody>
                    <a:bodyPr/>
                    <a:lstStyle/>
                    <a:p>
                      <a:r>
                        <a:rPr lang="en-ZA" sz="2800" b="1" dirty="0"/>
                        <a:t>253</a:t>
                      </a:r>
                    </a:p>
                  </a:txBody>
                  <a:tcPr/>
                </a:tc>
                <a:extLst>
                  <a:ext uri="{0D108BD9-81ED-4DB2-BD59-A6C34878D82A}">
                    <a16:rowId xmlns:a16="http://schemas.microsoft.com/office/drawing/2014/main" xmlns="" val="766487123"/>
                  </a:ext>
                </a:extLst>
              </a:tr>
              <a:tr h="390844">
                <a:tc>
                  <a:txBody>
                    <a:bodyPr/>
                    <a:lstStyle/>
                    <a:p>
                      <a:r>
                        <a:rPr lang="en-ZA" sz="2000" dirty="0"/>
                        <a:t>Verbal Abuse, Victimization, Harassment, Defamation and intimidation</a:t>
                      </a:r>
                    </a:p>
                  </a:txBody>
                  <a:tcPr/>
                </a:tc>
                <a:tc>
                  <a:txBody>
                    <a:bodyPr/>
                    <a:lstStyle/>
                    <a:p>
                      <a:r>
                        <a:rPr lang="en-ZA" sz="2000" dirty="0"/>
                        <a:t>87</a:t>
                      </a:r>
                    </a:p>
                  </a:txBody>
                  <a:tcPr/>
                </a:tc>
                <a:extLst>
                  <a:ext uri="{0D108BD9-81ED-4DB2-BD59-A6C34878D82A}">
                    <a16:rowId xmlns:a16="http://schemas.microsoft.com/office/drawing/2014/main" xmlns="" val="442291172"/>
                  </a:ext>
                </a:extLst>
              </a:tr>
              <a:tr h="390844">
                <a:tc>
                  <a:txBody>
                    <a:bodyPr/>
                    <a:lstStyle/>
                    <a:p>
                      <a:r>
                        <a:rPr lang="en-ZA" sz="2000" dirty="0"/>
                        <a:t>Sexual Misconduct /(sexual relations/rape/love relations with learners)</a:t>
                      </a:r>
                    </a:p>
                  </a:txBody>
                  <a:tcPr/>
                </a:tc>
                <a:tc>
                  <a:txBody>
                    <a:bodyPr/>
                    <a:lstStyle/>
                    <a:p>
                      <a:r>
                        <a:rPr lang="en-ZA" sz="2000" dirty="0"/>
                        <a:t>78</a:t>
                      </a:r>
                    </a:p>
                  </a:txBody>
                  <a:tcPr/>
                </a:tc>
                <a:extLst>
                  <a:ext uri="{0D108BD9-81ED-4DB2-BD59-A6C34878D82A}">
                    <a16:rowId xmlns:a16="http://schemas.microsoft.com/office/drawing/2014/main" xmlns="" val="686292012"/>
                  </a:ext>
                </a:extLst>
              </a:tr>
              <a:tr h="390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t>Unprofessional. Conduct, Use of improper language,  Alcohol Abuse, Absenteeism, Insubordination </a:t>
                      </a:r>
                    </a:p>
                  </a:txBody>
                  <a:tcPr/>
                </a:tc>
                <a:tc>
                  <a:txBody>
                    <a:bodyPr/>
                    <a:lstStyle/>
                    <a:p>
                      <a:r>
                        <a:rPr lang="en-ZA" sz="2000" dirty="0"/>
                        <a:t>75</a:t>
                      </a:r>
                    </a:p>
                  </a:txBody>
                  <a:tcPr/>
                </a:tc>
                <a:extLst>
                  <a:ext uri="{0D108BD9-81ED-4DB2-BD59-A6C34878D82A}">
                    <a16:rowId xmlns:a16="http://schemas.microsoft.com/office/drawing/2014/main" xmlns="" val="1012764194"/>
                  </a:ext>
                </a:extLst>
              </a:tr>
              <a:tr h="390844">
                <a:tc>
                  <a:txBody>
                    <a:bodyPr/>
                    <a:lstStyle/>
                    <a:p>
                      <a:r>
                        <a:rPr lang="en-ZA" sz="2000" dirty="0"/>
                        <a:t>Fraud, Theft, Financial mismanagement</a:t>
                      </a:r>
                    </a:p>
                  </a:txBody>
                  <a:tcPr/>
                </a:tc>
                <a:tc>
                  <a:txBody>
                    <a:bodyPr/>
                    <a:lstStyle/>
                    <a:p>
                      <a:r>
                        <a:rPr lang="en-ZA" sz="2000" dirty="0"/>
                        <a:t>37</a:t>
                      </a:r>
                    </a:p>
                  </a:txBody>
                  <a:tcPr/>
                </a:tc>
                <a:extLst>
                  <a:ext uri="{0D108BD9-81ED-4DB2-BD59-A6C34878D82A}">
                    <a16:rowId xmlns:a16="http://schemas.microsoft.com/office/drawing/2014/main" xmlns="" val="1341592136"/>
                  </a:ext>
                </a:extLst>
              </a:tr>
              <a:tr h="390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a:t>Negligence</a:t>
                      </a:r>
                    </a:p>
                    <a:p>
                      <a:endParaRPr lang="en-ZA" sz="2000" dirty="0"/>
                    </a:p>
                  </a:txBody>
                  <a:tcPr/>
                </a:tc>
                <a:tc>
                  <a:txBody>
                    <a:bodyPr/>
                    <a:lstStyle/>
                    <a:p>
                      <a:r>
                        <a:rPr lang="en-ZA" sz="2000" dirty="0"/>
                        <a:t>10</a:t>
                      </a:r>
                    </a:p>
                  </a:txBody>
                  <a:tcPr/>
                </a:tc>
                <a:extLst>
                  <a:ext uri="{0D108BD9-81ED-4DB2-BD59-A6C34878D82A}">
                    <a16:rowId xmlns:a16="http://schemas.microsoft.com/office/drawing/2014/main" xmlns="" val="1144916451"/>
                  </a:ext>
                </a:extLst>
              </a:tr>
              <a:tr h="390844">
                <a:tc>
                  <a:txBody>
                    <a:bodyPr/>
                    <a:lstStyle/>
                    <a:p>
                      <a:r>
                        <a:rPr lang="en-ZA" sz="2000" dirty="0"/>
                        <a:t>Racism</a:t>
                      </a:r>
                    </a:p>
                  </a:txBody>
                  <a:tcPr/>
                </a:tc>
                <a:tc>
                  <a:txBody>
                    <a:bodyPr/>
                    <a:lstStyle/>
                    <a:p>
                      <a:r>
                        <a:rPr lang="en-ZA" sz="2000" dirty="0"/>
                        <a:t>9</a:t>
                      </a:r>
                    </a:p>
                  </a:txBody>
                  <a:tcPr/>
                </a:tc>
                <a:extLst>
                  <a:ext uri="{0D108BD9-81ED-4DB2-BD59-A6C34878D82A}">
                    <a16:rowId xmlns:a16="http://schemas.microsoft.com/office/drawing/2014/main" xmlns="" val="2914807362"/>
                  </a:ext>
                </a:extLst>
              </a:tr>
              <a:tr h="390844">
                <a:tc>
                  <a:txBody>
                    <a:bodyPr/>
                    <a:lstStyle/>
                    <a:p>
                      <a:r>
                        <a:rPr lang="en-ZA" sz="2000" dirty="0"/>
                        <a:t>Murder, attempted murder, intimidation</a:t>
                      </a:r>
                    </a:p>
                  </a:txBody>
                  <a:tcPr/>
                </a:tc>
                <a:tc>
                  <a:txBody>
                    <a:bodyPr/>
                    <a:lstStyle/>
                    <a:p>
                      <a:r>
                        <a:rPr lang="en-ZA" sz="2000" dirty="0"/>
                        <a:t>0</a:t>
                      </a:r>
                    </a:p>
                  </a:txBody>
                  <a:tcPr/>
                </a:tc>
                <a:extLst>
                  <a:ext uri="{0D108BD9-81ED-4DB2-BD59-A6C34878D82A}">
                    <a16:rowId xmlns:a16="http://schemas.microsoft.com/office/drawing/2014/main" xmlns="" val="3243189472"/>
                  </a:ext>
                </a:extLst>
              </a:tr>
              <a:tr h="390844">
                <a:tc>
                  <a:txBody>
                    <a:bodyPr/>
                    <a:lstStyle/>
                    <a:p>
                      <a:r>
                        <a:rPr lang="en-ZA" sz="2000" dirty="0"/>
                        <a:t>No. Jurisdiction</a:t>
                      </a:r>
                    </a:p>
                  </a:txBody>
                  <a:tcPr/>
                </a:tc>
                <a:tc>
                  <a:txBody>
                    <a:bodyPr/>
                    <a:lstStyle/>
                    <a:p>
                      <a:r>
                        <a:rPr lang="en-ZA" sz="2000" dirty="0"/>
                        <a:t>11</a:t>
                      </a:r>
                    </a:p>
                  </a:txBody>
                  <a:tcPr/>
                </a:tc>
                <a:extLst>
                  <a:ext uri="{0D108BD9-81ED-4DB2-BD59-A6C34878D82A}">
                    <a16:rowId xmlns:a16="http://schemas.microsoft.com/office/drawing/2014/main" xmlns="" val="1197212005"/>
                  </a:ext>
                </a:extLst>
              </a:tr>
              <a:tr h="390844">
                <a:tc>
                  <a:txBody>
                    <a:bodyPr/>
                    <a:lstStyle/>
                    <a:p>
                      <a:r>
                        <a:rPr lang="en-ZA" sz="2800" dirty="0"/>
                        <a:t>TOTAL</a:t>
                      </a:r>
                    </a:p>
                  </a:txBody>
                  <a:tcPr/>
                </a:tc>
                <a:tc>
                  <a:txBody>
                    <a:bodyPr/>
                    <a:lstStyle/>
                    <a:p>
                      <a:r>
                        <a:rPr lang="en-ZA" sz="2000" b="1" dirty="0"/>
                        <a:t>560</a:t>
                      </a:r>
                    </a:p>
                  </a:txBody>
                  <a:tcPr/>
                </a:tc>
                <a:extLst>
                  <a:ext uri="{0D108BD9-81ED-4DB2-BD59-A6C34878D82A}">
                    <a16:rowId xmlns:a16="http://schemas.microsoft.com/office/drawing/2014/main" xmlns="" val="1757714177"/>
                  </a:ext>
                </a:extLst>
              </a:tr>
            </a:tbl>
          </a:graphicData>
        </a:graphic>
      </p:graphicFrame>
      <p:sp>
        <p:nvSpPr>
          <p:cNvPr id="4" name="Slide Number Placeholder 3">
            <a:extLst>
              <a:ext uri="{FF2B5EF4-FFF2-40B4-BE49-F238E27FC236}">
                <a16:creationId xmlns:a16="http://schemas.microsoft.com/office/drawing/2014/main" xmlns="" id="{18DBCDA2-F2F1-47ED-A204-EC3BD5EB1FA9}"/>
              </a:ext>
            </a:extLst>
          </p:cNvPr>
          <p:cNvSpPr>
            <a:spLocks noGrp="1"/>
          </p:cNvSpPr>
          <p:nvPr>
            <p:ph type="sldNum" sz="quarter" idx="12"/>
          </p:nvPr>
        </p:nvSpPr>
        <p:spPr/>
        <p:txBody>
          <a:bodyPr/>
          <a:lstStyle/>
          <a:p>
            <a:fld id="{079A6B83-E2CC-41D5-82B0-6AD0E805378A}" type="slidenum">
              <a:rPr lang="en-ZA" smtClean="0"/>
              <a:pPr/>
              <a:t>35</a:t>
            </a:fld>
            <a:endParaRPr lang="en-ZA" dirty="0"/>
          </a:p>
        </p:txBody>
      </p:sp>
    </p:spTree>
    <p:extLst>
      <p:ext uri="{BB962C8B-B14F-4D97-AF65-F5344CB8AC3E}">
        <p14:creationId xmlns:p14="http://schemas.microsoft.com/office/powerpoint/2010/main" xmlns="" val="302980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8" name="Rectangle 36">
            <a:extLst>
              <a:ext uri="{FF2B5EF4-FFF2-40B4-BE49-F238E27FC236}">
                <a16:creationId xmlns:a16="http://schemas.microsoft.com/office/drawing/2014/main" xmlns="" id="{324A25FC-9040-4B7A-AE15-459F8D2FA63C}"/>
              </a:ext>
            </a:extLst>
          </p:cNvPr>
          <p:cNvSpPr>
            <a:spLocks noGrp="1" noChangeArrowheads="1"/>
          </p:cNvSpPr>
          <p:nvPr>
            <p:ph type="title"/>
          </p:nvPr>
        </p:nvSpPr>
        <p:spPr>
          <a:xfrm>
            <a:off x="374754" y="274638"/>
            <a:ext cx="11557416" cy="1143000"/>
          </a:xfrm>
        </p:spPr>
        <p:txBody>
          <a:bodyPr/>
          <a:lstStyle/>
          <a:p>
            <a:pPr algn="ctr"/>
            <a:r>
              <a:rPr lang="en-GB" sz="2800" b="1" dirty="0">
                <a:latin typeface="Arial Black" panose="020B0A04020102020204" pitchFamily="34" charset="0"/>
              </a:rPr>
              <a:t>PROGRAMME 2: ETHICS </a:t>
            </a:r>
            <a:r>
              <a:rPr lang="en-GB" sz="3600" b="1" dirty="0"/>
              <a:t>(</a:t>
            </a:r>
            <a:r>
              <a:rPr lang="en-GB" sz="3200" b="1" dirty="0"/>
              <a:t>Status of all cases according to the financial years, as at the 30</a:t>
            </a:r>
            <a:r>
              <a:rPr lang="en-GB" sz="3200" b="1" baseline="30000" dirty="0"/>
              <a:t>th</a:t>
            </a:r>
            <a:r>
              <a:rPr lang="en-GB" sz="3200" b="1" dirty="0"/>
              <a:t> September 2018)</a:t>
            </a:r>
            <a:endParaRPr lang="en-US" altLang="en-US" sz="3200" b="1" dirty="0"/>
          </a:p>
        </p:txBody>
      </p:sp>
      <p:graphicFrame>
        <p:nvGraphicFramePr>
          <p:cNvPr id="3149" name="Group 77">
            <a:extLst>
              <a:ext uri="{FF2B5EF4-FFF2-40B4-BE49-F238E27FC236}">
                <a16:creationId xmlns:a16="http://schemas.microsoft.com/office/drawing/2014/main" xmlns="" id="{25410E2F-FB14-470B-99E7-06E788A1AE74}"/>
              </a:ext>
            </a:extLst>
          </p:cNvPr>
          <p:cNvGraphicFramePr>
            <a:graphicFrameLocks noGrp="1"/>
          </p:cNvGraphicFramePr>
          <p:nvPr>
            <p:ph idx="1"/>
            <p:extLst>
              <p:ext uri="{D42A27DB-BD31-4B8C-83A1-F6EECF244321}">
                <p14:modId xmlns:p14="http://schemas.microsoft.com/office/powerpoint/2010/main" xmlns="" val="74192217"/>
              </p:ext>
            </p:extLst>
          </p:nvPr>
        </p:nvGraphicFramePr>
        <p:xfrm>
          <a:off x="374754" y="1417638"/>
          <a:ext cx="11422504" cy="5157383"/>
        </p:xfrm>
        <a:graphic>
          <a:graphicData uri="http://schemas.openxmlformats.org/drawingml/2006/table">
            <a:tbl>
              <a:tblPr/>
              <a:tblGrid>
                <a:gridCol w="2855626">
                  <a:extLst>
                    <a:ext uri="{9D8B030D-6E8A-4147-A177-3AD203B41FA5}">
                      <a16:colId xmlns:a16="http://schemas.microsoft.com/office/drawing/2014/main" xmlns="" val="479244399"/>
                    </a:ext>
                  </a:extLst>
                </a:gridCol>
                <a:gridCol w="2855626">
                  <a:extLst>
                    <a:ext uri="{9D8B030D-6E8A-4147-A177-3AD203B41FA5}">
                      <a16:colId xmlns:a16="http://schemas.microsoft.com/office/drawing/2014/main" xmlns="" val="4240907126"/>
                    </a:ext>
                  </a:extLst>
                </a:gridCol>
                <a:gridCol w="2855626">
                  <a:extLst>
                    <a:ext uri="{9D8B030D-6E8A-4147-A177-3AD203B41FA5}">
                      <a16:colId xmlns:a16="http://schemas.microsoft.com/office/drawing/2014/main" xmlns="" val="4247856168"/>
                    </a:ext>
                  </a:extLst>
                </a:gridCol>
                <a:gridCol w="2855626">
                  <a:extLst>
                    <a:ext uri="{9D8B030D-6E8A-4147-A177-3AD203B41FA5}">
                      <a16:colId xmlns:a16="http://schemas.microsoft.com/office/drawing/2014/main" xmlns="" val="4038393100"/>
                    </a:ext>
                  </a:extLst>
                </a:gridCol>
              </a:tblGrid>
              <a:tr h="107618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n-lt"/>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n-lt"/>
                        </a:rPr>
                        <a:t>2016/17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a:ln>
                            <a:noFill/>
                          </a:ln>
                          <a:solidFill>
                            <a:schemeClr val="tx1"/>
                          </a:solidFill>
                          <a:effectLst/>
                          <a:latin typeface="+mn-lt"/>
                        </a:rPr>
                        <a:t>2017/18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smtClean="0">
                          <a:ln>
                            <a:noFill/>
                          </a:ln>
                          <a:solidFill>
                            <a:schemeClr val="tx1"/>
                          </a:solidFill>
                          <a:effectLst/>
                          <a:latin typeface="+mn-lt"/>
                        </a:rPr>
                        <a:t>2018/19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mn-lt"/>
                        </a:rPr>
                        <a:t>(Current)</a:t>
                      </a:r>
                      <a:endParaRPr kumimoji="0" lang="en-US" altLang="en-US" sz="18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376925160"/>
                  </a:ext>
                </a:extLst>
              </a:tr>
              <a:tr h="10546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rPr>
                        <a:t>Cases carried over from previous financial years (Excluding 2018/19)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mn-lt"/>
                        </a:rPr>
                        <a:t>182</a:t>
                      </a:r>
                      <a:endParaRPr kumimoji="0" lang="en-US" altLang="en-US" sz="24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58551998"/>
                  </a:ext>
                </a:extLst>
              </a:tr>
              <a:tr h="9428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rPr>
                        <a:t>Total number of finalized cases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202 </a:t>
                      </a:r>
                      <a:r>
                        <a:rPr kumimoji="0" lang="en-US" altLang="en-US" sz="2400" b="1" i="0" u="none" strike="noStrike" cap="none" normalizeH="0" baseline="0" dirty="0">
                          <a:ln>
                            <a:noFill/>
                          </a:ln>
                          <a:solidFill>
                            <a:schemeClr val="tx1"/>
                          </a:solidFill>
                          <a:effectLst/>
                          <a:latin typeface="+mn-lt"/>
                        </a:rPr>
                        <a:t>(81.45%)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147 </a:t>
                      </a:r>
                      <a:r>
                        <a:rPr kumimoji="0" lang="en-US" altLang="en-US" sz="2400" b="1" i="0" u="none" strike="noStrike" cap="none" normalizeH="0" baseline="0" dirty="0">
                          <a:ln>
                            <a:noFill/>
                          </a:ln>
                          <a:solidFill>
                            <a:schemeClr val="tx1"/>
                          </a:solidFill>
                          <a:effectLst/>
                          <a:latin typeface="+mn-lt"/>
                        </a:rPr>
                        <a:t>(82.58%)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rPr>
                        <a:t>173 (</a:t>
                      </a:r>
                      <a:r>
                        <a:rPr kumimoji="0" lang="en-US" altLang="en-US" sz="2400" b="1" i="0" u="none" strike="noStrike" cap="none" normalizeH="0" baseline="0" dirty="0">
                          <a:ln>
                            <a:noFill/>
                          </a:ln>
                          <a:solidFill>
                            <a:schemeClr val="tx1"/>
                          </a:solidFill>
                          <a:effectLst/>
                          <a:latin typeface="+mn-lt"/>
                        </a:rPr>
                        <a:t>55.44%)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34553002"/>
                  </a:ext>
                </a:extLst>
              </a:tr>
              <a:tr h="20837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rPr>
                        <a:t>Status of outstanding cases still being processed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rPr>
                        <a:t>46</a:t>
                      </a:r>
                      <a:r>
                        <a:rPr kumimoji="0" lang="en-US" altLang="en-US" sz="1800" b="0" i="0" u="none" strike="noStrike" cap="none" normalizeH="0" baseline="0" dirty="0">
                          <a:ln>
                            <a:noFill/>
                          </a:ln>
                          <a:solidFill>
                            <a:schemeClr val="tx1"/>
                          </a:solidFill>
                          <a:effectLst/>
                          <a:latin typeface="+mn-lt"/>
                        </a:rPr>
                        <a:t> have been investigated and Disciplinary hearings are </a:t>
                      </a:r>
                      <a:r>
                        <a:rPr kumimoji="0" lang="en-US" altLang="en-US" sz="1800" b="0" i="0" u="none" strike="noStrike" cap="none" normalizeH="0" baseline="0" dirty="0" smtClean="0">
                          <a:ln>
                            <a:noFill/>
                          </a:ln>
                          <a:solidFill>
                            <a:schemeClr val="tx1"/>
                          </a:solidFill>
                          <a:effectLst/>
                          <a:latin typeface="+mn-lt"/>
                        </a:rPr>
                        <a:t>underway.</a:t>
                      </a: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mn-lt"/>
                        </a:rPr>
                        <a:t>35</a:t>
                      </a:r>
                      <a:r>
                        <a:rPr kumimoji="0" lang="en-US" altLang="en-US" sz="1800" b="0" i="0" u="none" strike="noStrike" cap="none" normalizeH="0" baseline="0" dirty="0" smtClean="0">
                          <a:ln>
                            <a:noFill/>
                          </a:ln>
                          <a:solidFill>
                            <a:schemeClr val="tx1"/>
                          </a:solidFill>
                          <a:effectLst/>
                          <a:latin typeface="+mn-lt"/>
                        </a:rPr>
                        <a:t> </a:t>
                      </a:r>
                      <a:r>
                        <a:rPr kumimoji="0" lang="en-US" altLang="en-US" sz="1800" b="0" i="0" u="none" strike="noStrike" cap="none" normalizeH="0" baseline="0" dirty="0">
                          <a:ln>
                            <a:noFill/>
                          </a:ln>
                          <a:solidFill>
                            <a:schemeClr val="tx1"/>
                          </a:solidFill>
                          <a:effectLst/>
                          <a:latin typeface="+mn-lt"/>
                        </a:rPr>
                        <a:t>have been investigated, and disciplinary hearings are </a:t>
                      </a:r>
                      <a:r>
                        <a:rPr kumimoji="0" lang="en-US" altLang="en-US" sz="1800" b="0" i="0" u="none" strike="noStrike" cap="none" normalizeH="0" baseline="0" dirty="0" smtClean="0">
                          <a:ln>
                            <a:noFill/>
                          </a:ln>
                          <a:solidFill>
                            <a:schemeClr val="tx1"/>
                          </a:solidFill>
                          <a:effectLst/>
                          <a:latin typeface="+mn-lt"/>
                        </a:rPr>
                        <a:t>underway.</a:t>
                      </a: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mn-lt"/>
                        </a:rPr>
                        <a:t>118</a:t>
                      </a:r>
                      <a:r>
                        <a:rPr kumimoji="0" lang="en-US" altLang="en-US" sz="1800" b="0" i="0" u="none" strike="noStrike" cap="none" normalizeH="0" baseline="0" dirty="0">
                          <a:ln>
                            <a:noFill/>
                          </a:ln>
                          <a:solidFill>
                            <a:schemeClr val="tx1"/>
                          </a:solidFill>
                          <a:effectLst/>
                          <a:latin typeface="+mn-lt"/>
                        </a:rPr>
                        <a:t> have been investigated and disciplinary hearings are </a:t>
                      </a:r>
                      <a:r>
                        <a:rPr kumimoji="0" lang="en-US" altLang="en-US" sz="1800" b="0" i="0" u="none" strike="noStrike" cap="none" normalizeH="0" baseline="0" dirty="0" smtClean="0">
                          <a:ln>
                            <a:noFill/>
                          </a:ln>
                          <a:solidFill>
                            <a:schemeClr val="tx1"/>
                          </a:solidFill>
                          <a:effectLst/>
                          <a:latin typeface="+mn-lt"/>
                        </a:rPr>
                        <a:t>underway.</a:t>
                      </a: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rPr>
                        <a:t>21</a:t>
                      </a:r>
                      <a:r>
                        <a:rPr kumimoji="0" lang="en-US" altLang="en-US" sz="1800" b="0" i="0" u="none" strike="noStrike" cap="none" normalizeH="0" baseline="0" dirty="0">
                          <a:ln>
                            <a:noFill/>
                          </a:ln>
                          <a:solidFill>
                            <a:schemeClr val="tx1"/>
                          </a:solidFill>
                          <a:effectLst/>
                          <a:latin typeface="+mn-lt"/>
                        </a:rPr>
                        <a:t> have been scheduled for investigations.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15580900"/>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34FB6-26AF-47B1-A029-2C1B8290A5E6}"/>
              </a:ext>
            </a:extLst>
          </p:cNvPr>
          <p:cNvSpPr>
            <a:spLocks noGrp="1"/>
          </p:cNvSpPr>
          <p:nvPr>
            <p:ph type="title"/>
          </p:nvPr>
        </p:nvSpPr>
        <p:spPr>
          <a:xfrm>
            <a:off x="805375" y="0"/>
            <a:ext cx="10515600" cy="790672"/>
          </a:xfrm>
        </p:spPr>
        <p:txBody>
          <a:bodyPr>
            <a:normAutofit/>
          </a:bodyPr>
          <a:lstStyle/>
          <a:p>
            <a:pPr algn="ctr"/>
            <a:r>
              <a:rPr lang="en-GB" sz="4000" b="1" dirty="0">
                <a:latin typeface="Arial Black" panose="020B0A04020102020204" pitchFamily="34" charset="0"/>
              </a:rPr>
              <a:t>PROGRAMME 2: ETHICS</a:t>
            </a:r>
            <a:endParaRPr lang="en-ZA" sz="4000"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12A8913B-D092-4444-B2F0-BC0F08073AC0}"/>
              </a:ext>
            </a:extLst>
          </p:cNvPr>
          <p:cNvSpPr>
            <a:spLocks noGrp="1"/>
          </p:cNvSpPr>
          <p:nvPr>
            <p:ph idx="1"/>
          </p:nvPr>
        </p:nvSpPr>
        <p:spPr>
          <a:xfrm>
            <a:off x="309488" y="790672"/>
            <a:ext cx="11507373" cy="5908430"/>
          </a:xfrm>
        </p:spPr>
        <p:txBody>
          <a:bodyPr>
            <a:normAutofit/>
          </a:bodyPr>
          <a:lstStyle/>
          <a:p>
            <a:pPr marL="0" indent="0">
              <a:buNone/>
            </a:pPr>
            <a:endParaRPr lang="en-ZA" dirty="0"/>
          </a:p>
          <a:p>
            <a:r>
              <a:rPr lang="en-ZA" dirty="0"/>
              <a:t>Internal capacity has been enhanced through the creation of five (5) additional posts – Legal and Ethics Officers to deal with the entire case management chain, from investigation to hearings.</a:t>
            </a:r>
          </a:p>
          <a:p>
            <a:r>
              <a:rPr lang="en-ZA" dirty="0"/>
              <a:t>Working closely with the Department of Social Development in terms of feeding information into </a:t>
            </a:r>
            <a:r>
              <a:rPr lang="en-ZA" b="1" dirty="0"/>
              <a:t>Part A</a:t>
            </a:r>
            <a:r>
              <a:rPr lang="en-ZA" dirty="0"/>
              <a:t> of the National Child Protection Register. In line with this, a total of 24 names of teachers who are unfit to work with children have been submitted to the DSD for inclusion into </a:t>
            </a:r>
            <a:r>
              <a:rPr lang="en-ZA" dirty="0" smtClean="0"/>
              <a:t> </a:t>
            </a:r>
            <a:r>
              <a:rPr lang="en-ZA" b="1" dirty="0"/>
              <a:t>P</a:t>
            </a:r>
            <a:r>
              <a:rPr lang="en-ZA" b="1" dirty="0" smtClean="0"/>
              <a:t>art </a:t>
            </a:r>
            <a:r>
              <a:rPr lang="en-ZA" b="1" dirty="0"/>
              <a:t>A </a:t>
            </a:r>
            <a:r>
              <a:rPr lang="en-ZA" dirty="0"/>
              <a:t>of the Register.</a:t>
            </a:r>
          </a:p>
          <a:p>
            <a:r>
              <a:rPr lang="en-ZA" dirty="0"/>
              <a:t>A number of advocacy and communication activities were held to promote the </a:t>
            </a:r>
            <a:r>
              <a:rPr lang="en-ZA" dirty="0" smtClean="0"/>
              <a:t>Code </a:t>
            </a:r>
            <a:r>
              <a:rPr lang="en-ZA" dirty="0"/>
              <a:t>of </a:t>
            </a:r>
            <a:r>
              <a:rPr lang="en-ZA" dirty="0" smtClean="0"/>
              <a:t>Professional </a:t>
            </a:r>
            <a:r>
              <a:rPr lang="en-ZA" dirty="0"/>
              <a:t>E</a:t>
            </a:r>
            <a:r>
              <a:rPr lang="en-ZA" dirty="0" smtClean="0"/>
              <a:t>thics </a:t>
            </a:r>
            <a:r>
              <a:rPr lang="en-ZA" dirty="0"/>
              <a:t>to the educators, communities and the public at large.</a:t>
            </a:r>
          </a:p>
          <a:p>
            <a:endParaRPr lang="en-ZA" dirty="0"/>
          </a:p>
        </p:txBody>
      </p:sp>
      <p:sp>
        <p:nvSpPr>
          <p:cNvPr id="4" name="Slide Number Placeholder 3">
            <a:extLst>
              <a:ext uri="{FF2B5EF4-FFF2-40B4-BE49-F238E27FC236}">
                <a16:creationId xmlns:a16="http://schemas.microsoft.com/office/drawing/2014/main" xmlns="" id="{90BF00AB-C497-4072-A718-DB8D54E95DAE}"/>
              </a:ext>
            </a:extLst>
          </p:cNvPr>
          <p:cNvSpPr>
            <a:spLocks noGrp="1"/>
          </p:cNvSpPr>
          <p:nvPr>
            <p:ph type="sldNum" sz="quarter" idx="12"/>
          </p:nvPr>
        </p:nvSpPr>
        <p:spPr/>
        <p:txBody>
          <a:bodyPr/>
          <a:lstStyle/>
          <a:p>
            <a:fld id="{D46681B3-2787-476C-A3AB-AF87224DA9BF}" type="slidenum">
              <a:rPr lang="en-ZA" smtClean="0"/>
              <a:pPr/>
              <a:t>37</a:t>
            </a:fld>
            <a:endParaRPr lang="en-ZA" dirty="0"/>
          </a:p>
        </p:txBody>
      </p:sp>
    </p:spTree>
    <p:extLst>
      <p:ext uri="{BB962C8B-B14F-4D97-AF65-F5344CB8AC3E}">
        <p14:creationId xmlns:p14="http://schemas.microsoft.com/office/powerpoint/2010/main" xmlns="" val="305490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2CEA5-0D27-4768-B073-04F20E71088E}"/>
              </a:ext>
            </a:extLst>
          </p:cNvPr>
          <p:cNvSpPr>
            <a:spLocks noGrp="1"/>
          </p:cNvSpPr>
          <p:nvPr>
            <p:ph type="title"/>
          </p:nvPr>
        </p:nvSpPr>
        <p:spPr>
          <a:xfrm>
            <a:off x="838200" y="2260797"/>
            <a:ext cx="10515600" cy="2591372"/>
          </a:xfrm>
          <a:solidFill>
            <a:schemeClr val="accent4">
              <a:lumMod val="40000"/>
              <a:lumOff val="60000"/>
            </a:schemeClr>
          </a:solidFill>
        </p:spPr>
        <p:txBody>
          <a:bodyPr>
            <a:normAutofit/>
          </a:bodyPr>
          <a:lstStyle/>
          <a:p>
            <a:pPr algn="ctr"/>
            <a:r>
              <a:rPr lang="en-ZA" b="1" dirty="0">
                <a:latin typeface="Arial Black" panose="020B0A04020102020204" pitchFamily="34" charset="0"/>
              </a:rPr>
              <a:t>CPTD MANAGEMENT SYSTEM</a:t>
            </a:r>
          </a:p>
        </p:txBody>
      </p:sp>
      <p:sp>
        <p:nvSpPr>
          <p:cNvPr id="4" name="Slide Number Placeholder 3">
            <a:extLst>
              <a:ext uri="{FF2B5EF4-FFF2-40B4-BE49-F238E27FC236}">
                <a16:creationId xmlns:a16="http://schemas.microsoft.com/office/drawing/2014/main" xmlns="" id="{DDEBD5E3-E490-4137-9D5C-A9D2C93E7958}"/>
              </a:ext>
            </a:extLst>
          </p:cNvPr>
          <p:cNvSpPr>
            <a:spLocks noGrp="1"/>
          </p:cNvSpPr>
          <p:nvPr>
            <p:ph type="sldNum" sz="quarter" idx="12"/>
          </p:nvPr>
        </p:nvSpPr>
        <p:spPr/>
        <p:txBody>
          <a:bodyPr/>
          <a:lstStyle/>
          <a:p>
            <a:fld id="{D46681B3-2787-476C-A3AB-AF87224DA9BF}" type="slidenum">
              <a:rPr lang="en-ZA" smtClean="0"/>
              <a:pPr/>
              <a:t>38</a:t>
            </a:fld>
            <a:endParaRPr lang="en-ZA" dirty="0"/>
          </a:p>
        </p:txBody>
      </p:sp>
    </p:spTree>
    <p:extLst>
      <p:ext uri="{BB962C8B-B14F-4D97-AF65-F5344CB8AC3E}">
        <p14:creationId xmlns:p14="http://schemas.microsoft.com/office/powerpoint/2010/main" xmlns="" val="4218229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854440"/>
          </a:xfrm>
        </p:spPr>
        <p:txBody>
          <a:bodyPr>
            <a:normAutofit/>
          </a:bodyPr>
          <a:lstStyle/>
          <a:p>
            <a:pPr algn="ctr"/>
            <a:r>
              <a:rPr lang="en-ZA" sz="3200" b="1" dirty="0">
                <a:latin typeface="Arial Black" panose="020B0A04020102020204" pitchFamily="34" charset="0"/>
              </a:rPr>
              <a:t>CPTD MANAGEMENT SYSTEM</a:t>
            </a:r>
          </a:p>
        </p:txBody>
      </p:sp>
      <p:sp>
        <p:nvSpPr>
          <p:cNvPr id="4" name="Content Placeholder 3"/>
          <p:cNvSpPr>
            <a:spLocks noGrp="1"/>
          </p:cNvSpPr>
          <p:nvPr>
            <p:ph idx="1"/>
          </p:nvPr>
        </p:nvSpPr>
        <p:spPr>
          <a:xfrm>
            <a:off x="362262" y="674559"/>
            <a:ext cx="11467475" cy="6003560"/>
          </a:xfrm>
        </p:spPr>
        <p:txBody>
          <a:bodyPr>
            <a:normAutofit fontScale="77500" lnSpcReduction="20000"/>
          </a:bodyPr>
          <a:lstStyle/>
          <a:p>
            <a:pPr>
              <a:buNone/>
            </a:pPr>
            <a:r>
              <a:rPr lang="en-ZA" sz="3600" b="1" dirty="0"/>
              <a:t>  The SACE Act dictates that Council must</a:t>
            </a:r>
            <a:r>
              <a:rPr lang="en-ZA" sz="3600" dirty="0"/>
              <a:t> </a:t>
            </a:r>
            <a:r>
              <a:rPr lang="en-ZA" sz="3600" b="1" dirty="0">
                <a:solidFill>
                  <a:schemeClr val="accent5">
                    <a:lumMod val="75000"/>
                  </a:schemeClr>
                </a:solidFill>
              </a:rPr>
              <a:t>manage</a:t>
            </a:r>
            <a:r>
              <a:rPr lang="en-ZA" sz="3600" dirty="0"/>
              <a:t> a system for the </a:t>
            </a:r>
            <a:r>
              <a:rPr lang="en-ZA" sz="3600" b="1" dirty="0"/>
              <a:t>promotion</a:t>
            </a:r>
            <a:r>
              <a:rPr lang="en-ZA" sz="3600" dirty="0"/>
              <a:t> of continuing professional development for all educators in </a:t>
            </a:r>
            <a:r>
              <a:rPr lang="en-ZA" sz="3600" b="1" dirty="0">
                <a:solidFill>
                  <a:schemeClr val="accent5">
                    <a:lumMod val="75000"/>
                  </a:schemeClr>
                </a:solidFill>
              </a:rPr>
              <a:t>schools</a:t>
            </a:r>
            <a:r>
              <a:rPr lang="en-ZA" sz="4800" dirty="0"/>
              <a:t>; </a:t>
            </a:r>
          </a:p>
          <a:p>
            <a:pPr>
              <a:buNone/>
            </a:pPr>
            <a:r>
              <a:rPr lang="en-ZA" sz="4600" b="1" dirty="0"/>
              <a:t>Programme Purpose</a:t>
            </a:r>
          </a:p>
          <a:p>
            <a:r>
              <a:rPr lang="en-ZA" dirty="0"/>
              <a:t>The programme is responsible for managing and promoting the continuing professional </a:t>
            </a:r>
            <a:r>
              <a:rPr lang="en-ZA" dirty="0" smtClean="0"/>
              <a:t>development; of</a:t>
            </a:r>
            <a:endParaRPr lang="en-ZA" dirty="0"/>
          </a:p>
          <a:p>
            <a:r>
              <a:rPr lang="en-ZA" dirty="0" smtClean="0"/>
              <a:t>Teachers, </a:t>
            </a:r>
            <a:r>
              <a:rPr lang="en-ZA" dirty="0"/>
              <a:t>a</a:t>
            </a:r>
            <a:r>
              <a:rPr lang="en-ZA" dirty="0" smtClean="0"/>
              <a:t>dditionally</a:t>
            </a:r>
            <a:r>
              <a:rPr lang="en-ZA" dirty="0"/>
              <a:t>, the programme is being phased in in terms of orientating and signing up </a:t>
            </a:r>
            <a:r>
              <a:rPr lang="en-ZA" dirty="0" smtClean="0"/>
              <a:t>teachers; </a:t>
            </a:r>
            <a:r>
              <a:rPr lang="en-ZA" dirty="0"/>
              <a:t>to</a:t>
            </a:r>
          </a:p>
          <a:p>
            <a:r>
              <a:rPr lang="en-ZA" dirty="0"/>
              <a:t>Participate in the CPTD management system and earn 150 points in 3-year cycles and approval of </a:t>
            </a:r>
            <a:r>
              <a:rPr lang="en-ZA" dirty="0" smtClean="0"/>
              <a:t>service providers;</a:t>
            </a:r>
            <a:endParaRPr lang="en-ZA" dirty="0"/>
          </a:p>
          <a:p>
            <a:r>
              <a:rPr lang="en-ZA" dirty="0"/>
              <a:t>Providers and endorsement of all PD programmes that are presented to teachers.</a:t>
            </a:r>
          </a:p>
          <a:p>
            <a:pPr>
              <a:buNone/>
            </a:pPr>
            <a:r>
              <a:rPr lang="en-ZA" sz="4000" b="1" dirty="0"/>
              <a:t>Key Functions:</a:t>
            </a:r>
          </a:p>
          <a:p>
            <a:pPr>
              <a:buNone/>
            </a:pPr>
            <a:r>
              <a:rPr lang="en-ZA" dirty="0"/>
              <a:t>	• Orientate and sign-up </a:t>
            </a:r>
            <a:r>
              <a:rPr lang="en-ZA" dirty="0" smtClean="0"/>
              <a:t>teachers;</a:t>
            </a:r>
            <a:endParaRPr lang="en-ZA" dirty="0"/>
          </a:p>
          <a:p>
            <a:pPr>
              <a:buNone/>
            </a:pPr>
            <a:r>
              <a:rPr lang="en-ZA" dirty="0"/>
              <a:t>	• Approve </a:t>
            </a:r>
            <a:r>
              <a:rPr lang="en-ZA" dirty="0" smtClean="0"/>
              <a:t>providers;</a:t>
            </a:r>
            <a:endParaRPr lang="en-ZA" dirty="0"/>
          </a:p>
          <a:p>
            <a:pPr>
              <a:buNone/>
            </a:pPr>
            <a:r>
              <a:rPr lang="en-ZA" dirty="0"/>
              <a:t>	• Endorse professional development </a:t>
            </a:r>
            <a:r>
              <a:rPr lang="en-ZA" dirty="0" smtClean="0"/>
              <a:t>activities;</a:t>
            </a:r>
            <a:endParaRPr lang="en-ZA" dirty="0"/>
          </a:p>
          <a:p>
            <a:pPr>
              <a:buNone/>
            </a:pPr>
            <a:r>
              <a:rPr lang="en-ZA" dirty="0"/>
              <a:t>	• Monitor professional development uptake by </a:t>
            </a:r>
            <a:r>
              <a:rPr lang="en-ZA" dirty="0" smtClean="0"/>
              <a:t>educators;</a:t>
            </a:r>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789"/>
            <a:ext cx="12191999" cy="998805"/>
          </a:xfrm>
        </p:spPr>
        <p:txBody>
          <a:bodyPr>
            <a:noAutofit/>
          </a:bodyPr>
          <a:lstStyle/>
          <a:p>
            <a:pPr algn="ctr"/>
            <a:r>
              <a:rPr lang="en-ZA" sz="3600" b="1" dirty="0">
                <a:latin typeface="Arial Black" panose="020B0A04020102020204" pitchFamily="34" charset="0"/>
                <a:cs typeface="Calibri" panose="020F0502020204030204" pitchFamily="34" charset="0"/>
              </a:rPr>
              <a:t>SA National Development Plan: VISION 2030</a:t>
            </a:r>
            <a:br>
              <a:rPr lang="en-ZA" sz="3600" b="1" dirty="0">
                <a:latin typeface="Arial Black" panose="020B0A04020102020204" pitchFamily="34" charset="0"/>
                <a:cs typeface="Calibri" panose="020F0502020204030204" pitchFamily="34" charset="0"/>
              </a:rPr>
            </a:br>
            <a:endParaRPr lang="en-ZA" sz="3600" b="1" dirty="0">
              <a:latin typeface="Arial Black" panose="020B0A0402010202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04415020"/>
              </p:ext>
            </p:extLst>
          </p:nvPr>
        </p:nvGraphicFramePr>
        <p:xfrm>
          <a:off x="152400" y="1326594"/>
          <a:ext cx="11582400" cy="553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8306C35-597C-49AF-8331-0707B660A59A}" type="slidenum">
              <a:rPr lang="en-ZA" smtClean="0"/>
              <a:pPr/>
              <a:t>4</a:t>
            </a:fld>
            <a:endParaRPr lang="en-ZA"/>
          </a:p>
        </p:txBody>
      </p:sp>
    </p:spTree>
    <p:extLst>
      <p:ext uri="{BB962C8B-B14F-4D97-AF65-F5344CB8AC3E}">
        <p14:creationId xmlns:p14="http://schemas.microsoft.com/office/powerpoint/2010/main" xmlns="" val="568886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7FB06E-A85F-42A4-9242-270544CF8CF0}"/>
              </a:ext>
            </a:extLst>
          </p:cNvPr>
          <p:cNvSpPr>
            <a:spLocks noGrp="1"/>
          </p:cNvSpPr>
          <p:nvPr>
            <p:ph type="sldNum" sz="quarter" idx="12"/>
          </p:nvPr>
        </p:nvSpPr>
        <p:spPr/>
        <p:txBody>
          <a:bodyPr/>
          <a:lstStyle/>
          <a:p>
            <a:fld id="{D46681B3-2787-476C-A3AB-AF87224DA9BF}" type="slidenum">
              <a:rPr lang="en-ZA" smtClean="0"/>
              <a:pPr/>
              <a:t>40</a:t>
            </a:fld>
            <a:endParaRPr lang="en-ZA" dirty="0"/>
          </a:p>
        </p:txBody>
      </p:sp>
      <p:graphicFrame>
        <p:nvGraphicFramePr>
          <p:cNvPr id="4" name="Table 3">
            <a:extLst>
              <a:ext uri="{FF2B5EF4-FFF2-40B4-BE49-F238E27FC236}">
                <a16:creationId xmlns:a16="http://schemas.microsoft.com/office/drawing/2014/main" xmlns="" id="{982C9FBF-5662-42A1-A285-1B54750CA68A}"/>
              </a:ext>
            </a:extLst>
          </p:cNvPr>
          <p:cNvGraphicFramePr>
            <a:graphicFrameLocks noGrp="1"/>
          </p:cNvGraphicFramePr>
          <p:nvPr>
            <p:extLst>
              <p:ext uri="{D42A27DB-BD31-4B8C-83A1-F6EECF244321}">
                <p14:modId xmlns:p14="http://schemas.microsoft.com/office/powerpoint/2010/main" xmlns="" val="3200313598"/>
              </p:ext>
            </p:extLst>
          </p:nvPr>
        </p:nvGraphicFramePr>
        <p:xfrm>
          <a:off x="134110" y="219457"/>
          <a:ext cx="11865630" cy="6613795"/>
        </p:xfrm>
        <a:graphic>
          <a:graphicData uri="http://schemas.openxmlformats.org/drawingml/2006/table">
            <a:tbl>
              <a:tblPr firstRow="1" bandRow="1">
                <a:tableStyleId>{5940675A-B579-460E-94D1-54222C63F5DA}</a:tableStyleId>
              </a:tblPr>
              <a:tblGrid>
                <a:gridCol w="3750021">
                  <a:extLst>
                    <a:ext uri="{9D8B030D-6E8A-4147-A177-3AD203B41FA5}">
                      <a16:colId xmlns:a16="http://schemas.microsoft.com/office/drawing/2014/main" xmlns="" val="4283645261"/>
                    </a:ext>
                  </a:extLst>
                </a:gridCol>
                <a:gridCol w="2492601">
                  <a:extLst>
                    <a:ext uri="{9D8B030D-6E8A-4147-A177-3AD203B41FA5}">
                      <a16:colId xmlns:a16="http://schemas.microsoft.com/office/drawing/2014/main" xmlns="" val="4068290588"/>
                    </a:ext>
                  </a:extLst>
                </a:gridCol>
                <a:gridCol w="2743540">
                  <a:extLst>
                    <a:ext uri="{9D8B030D-6E8A-4147-A177-3AD203B41FA5}">
                      <a16:colId xmlns:a16="http://schemas.microsoft.com/office/drawing/2014/main" xmlns="" val="848964645"/>
                    </a:ext>
                  </a:extLst>
                </a:gridCol>
                <a:gridCol w="2879468">
                  <a:extLst>
                    <a:ext uri="{9D8B030D-6E8A-4147-A177-3AD203B41FA5}">
                      <a16:colId xmlns:a16="http://schemas.microsoft.com/office/drawing/2014/main" xmlns="" val="492989614"/>
                    </a:ext>
                  </a:extLst>
                </a:gridCol>
              </a:tblGrid>
              <a:tr h="1344263">
                <a:tc>
                  <a:txBody>
                    <a:bodyPr/>
                    <a:lstStyle/>
                    <a:p>
                      <a:pPr>
                        <a:spcBef>
                          <a:spcPts val="5"/>
                        </a:spcBef>
                        <a:spcAft>
                          <a:spcPts val="0"/>
                        </a:spcAft>
                      </a:pPr>
                      <a:r>
                        <a:rPr lang="en-US" sz="1800" b="1" dirty="0">
                          <a:effectLst/>
                        </a:rPr>
                        <a:t> PERFORMANCE INDICATORS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34290">
                        <a:lnSpc>
                          <a:spcPct val="105000"/>
                        </a:lnSpc>
                        <a:spcBef>
                          <a:spcPts val="330"/>
                        </a:spcBef>
                        <a:spcAft>
                          <a:spcPts val="0"/>
                        </a:spcAft>
                      </a:pPr>
                      <a:r>
                        <a:rPr lang="en-US" sz="1800" b="1" dirty="0">
                          <a:effectLst/>
                        </a:rPr>
                        <a:t>TARGET FOR 2017/2018 AS PER APP (31 MARCH 2018)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165735">
                        <a:lnSpc>
                          <a:spcPct val="105000"/>
                        </a:lnSpc>
                        <a:spcBef>
                          <a:spcPts val="330"/>
                        </a:spcBef>
                        <a:spcAft>
                          <a:spcPts val="0"/>
                        </a:spcAft>
                      </a:pPr>
                      <a:r>
                        <a:rPr lang="en-US" sz="1800" b="1" dirty="0">
                          <a:effectLst/>
                        </a:rPr>
                        <a:t>ANNUAL ACTUAL OUTPUT VALIDATED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165735">
                        <a:lnSpc>
                          <a:spcPct val="105000"/>
                        </a:lnSpc>
                        <a:spcBef>
                          <a:spcPts val="330"/>
                        </a:spcBef>
                        <a:spcAft>
                          <a:spcPts val="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DEVIATION FROM PLANNED TARGET TO ACTUAL ACHIEVEMENT 2017/2018</a:t>
                      </a:r>
                    </a:p>
                    <a:p>
                      <a:pPr marL="71755" marR="165735">
                        <a:lnSpc>
                          <a:spcPct val="105000"/>
                        </a:lnSpc>
                        <a:spcBef>
                          <a:spcPts val="330"/>
                        </a:spcBef>
                        <a:spcAft>
                          <a:spcPts val="0"/>
                        </a:spcAft>
                      </a:pP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extLst>
                  <a:ext uri="{0D108BD9-81ED-4DB2-BD59-A6C34878D82A}">
                    <a16:rowId xmlns:a16="http://schemas.microsoft.com/office/drawing/2014/main" xmlns="" val="9627911"/>
                  </a:ext>
                </a:extLst>
              </a:tr>
              <a:tr h="557297">
                <a:tc>
                  <a:txBody>
                    <a:bodyPr/>
                    <a:lstStyle/>
                    <a:p>
                      <a:pPr marL="71755" marR="67310">
                        <a:lnSpc>
                          <a:spcPct val="121000"/>
                        </a:lnSpc>
                        <a:spcBef>
                          <a:spcPts val="330"/>
                        </a:spcBef>
                        <a:spcAft>
                          <a:spcPts val="0"/>
                        </a:spcAft>
                      </a:pPr>
                      <a:r>
                        <a:rPr lang="en-US" sz="160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Number of educators orientated and signed-up for participation in the CPTD system.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marR="34290">
                        <a:lnSpc>
                          <a:spcPct val="121000"/>
                        </a:lnSpc>
                        <a:spcBef>
                          <a:spcPts val="330"/>
                        </a:spcBef>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80 000 PL 1 Educators</a:t>
                      </a:r>
                    </a:p>
                    <a:p>
                      <a:pPr marL="71755" marR="34290">
                        <a:lnSpc>
                          <a:spcPct val="121000"/>
                        </a:lnSpc>
                        <a:spcBef>
                          <a:spcPts val="330"/>
                        </a:spcBef>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spcBef>
                          <a:spcPts val="330"/>
                        </a:spcBef>
                        <a:spcAft>
                          <a:spcPts val="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74 022 (92.53%) PL1 Educators</a:t>
                      </a:r>
                    </a:p>
                  </a:txBody>
                  <a:tcPr marL="0" marR="0" marT="0" marB="0"/>
                </a:tc>
                <a:tc>
                  <a:txBody>
                    <a:bodyPr/>
                    <a:lstStyle/>
                    <a:p>
                      <a:pPr marL="71755">
                        <a:spcBef>
                          <a:spcPts val="330"/>
                        </a:spcBef>
                        <a:spcAft>
                          <a:spcPts val="0"/>
                        </a:spcAft>
                      </a:pPr>
                      <a:r>
                        <a:rPr lang="en-ZA" sz="1600" spc="-5" dirty="0">
                          <a:effectLst/>
                          <a:latin typeface="Calibri" panose="020F0502020204030204" pitchFamily="34" charset="0"/>
                          <a:ea typeface="Arial" panose="020B0604020202020204" pitchFamily="34" charset="0"/>
                          <a:cs typeface="Times New Roman" panose="02020603050405020304" pitchFamily="18" charset="0"/>
                        </a:rPr>
                        <a:t>5 978 (7.47%)</a:t>
                      </a:r>
                    </a:p>
                  </a:txBody>
                  <a:tcPr marL="0" marR="0" marT="0" marB="0"/>
                </a:tc>
                <a:extLst>
                  <a:ext uri="{0D108BD9-81ED-4DB2-BD59-A6C34878D82A}">
                    <a16:rowId xmlns:a16="http://schemas.microsoft.com/office/drawing/2014/main" xmlns="" val="1443536606"/>
                  </a:ext>
                </a:extLst>
              </a:tr>
              <a:tr h="1648317">
                <a:tc>
                  <a:txBody>
                    <a:bodyPr/>
                    <a:lstStyle/>
                    <a:p>
                      <a:r>
                        <a:rPr lang="en-ZA" sz="1600" dirty="0"/>
                        <a:t>Percentage of signed up teachers who engage in three types of Professional Development (PD) Activities:</a:t>
                      </a:r>
                    </a:p>
                    <a:p>
                      <a:r>
                        <a:rPr lang="en-ZA" sz="1600" b="1" dirty="0"/>
                        <a:t>Type 1</a:t>
                      </a:r>
                      <a:r>
                        <a:rPr lang="en-ZA" sz="1600" dirty="0"/>
                        <a:t>: Self-Initiated PD activities</a:t>
                      </a:r>
                    </a:p>
                    <a:p>
                      <a:r>
                        <a:rPr lang="en-ZA" sz="1600" b="1" dirty="0"/>
                        <a:t>Type 2</a:t>
                      </a:r>
                      <a:r>
                        <a:rPr lang="en-ZA" sz="1600" dirty="0"/>
                        <a:t>: School Initiated PD Activities</a:t>
                      </a:r>
                    </a:p>
                    <a:p>
                      <a:r>
                        <a:rPr lang="en-ZA" sz="1600" b="1" dirty="0"/>
                        <a:t>Type 3</a:t>
                      </a:r>
                      <a:r>
                        <a:rPr lang="en-ZA" sz="1600" dirty="0"/>
                        <a:t>: Externally Initiated PD Activities</a:t>
                      </a:r>
                    </a:p>
                    <a:p>
                      <a:endParaRPr lang="en-ZA" sz="1600" dirty="0"/>
                    </a:p>
                  </a:txBody>
                  <a:tcPr/>
                </a:tc>
                <a:tc>
                  <a:txBody>
                    <a:bodyPr/>
                    <a:lstStyle/>
                    <a:p>
                      <a:pPr marL="71755" marR="89535">
                        <a:lnSpc>
                          <a:spcPct val="121000"/>
                        </a:lnSpc>
                        <a:spcBef>
                          <a:spcPts val="330"/>
                        </a:spcBef>
                        <a:spcAft>
                          <a:spcPts val="0"/>
                        </a:spcAft>
                      </a:pPr>
                      <a:r>
                        <a:rPr lang="en-US" sz="1600" b="1"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Type 1</a:t>
                      </a:r>
                      <a:r>
                        <a:rPr lang="en-US" sz="160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  65% (106 340)</a:t>
                      </a:r>
                    </a:p>
                    <a:p>
                      <a:pPr marL="71755" marR="89535">
                        <a:lnSpc>
                          <a:spcPct val="121000"/>
                        </a:lnSpc>
                        <a:spcBef>
                          <a:spcPts val="330"/>
                        </a:spcBef>
                        <a:spcAft>
                          <a:spcPts val="0"/>
                        </a:spcAft>
                      </a:pPr>
                      <a:r>
                        <a:rPr lang="en-US" sz="1600" b="1"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Type 2: </a:t>
                      </a:r>
                      <a:r>
                        <a:rPr lang="en-US" sz="1600" b="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55%   (89 980)</a:t>
                      </a:r>
                    </a:p>
                    <a:p>
                      <a:pPr marL="71755" marR="89535">
                        <a:lnSpc>
                          <a:spcPct val="121000"/>
                        </a:lnSpc>
                        <a:spcBef>
                          <a:spcPts val="330"/>
                        </a:spcBef>
                        <a:spcAft>
                          <a:spcPts val="0"/>
                        </a:spcAft>
                      </a:pPr>
                      <a:r>
                        <a:rPr lang="en-US" sz="1600" b="1"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Type 3</a:t>
                      </a:r>
                      <a:r>
                        <a:rPr lang="en-US" sz="160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 40%  (65 440)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71755" marR="89535">
                        <a:lnSpc>
                          <a:spcPct val="121000"/>
                        </a:lnSpc>
                        <a:spcBef>
                          <a:spcPts val="330"/>
                        </a:spcBef>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755">
                        <a:spcBef>
                          <a:spcPts val="330"/>
                        </a:spcBef>
                        <a:spcAft>
                          <a:spcPts val="0"/>
                        </a:spcAft>
                      </a:pPr>
                      <a:r>
                        <a:rPr lang="en-US"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Type 1</a:t>
                      </a:r>
                      <a:r>
                        <a:rPr lang="en-US" sz="16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32%  (52 352)</a:t>
                      </a:r>
                    </a:p>
                    <a:p>
                      <a:pPr marL="71755">
                        <a:spcBef>
                          <a:spcPts val="330"/>
                        </a:spcBef>
                        <a:spcAft>
                          <a:spcPts val="0"/>
                        </a:spcAft>
                      </a:pPr>
                      <a:r>
                        <a:rPr lang="en-US" sz="1600" b="1"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Type 2: </a:t>
                      </a:r>
                      <a:r>
                        <a:rPr lang="en-US" sz="1600" b="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30% (49 570)</a:t>
                      </a:r>
                    </a:p>
                    <a:p>
                      <a:pPr marL="71755">
                        <a:spcBef>
                          <a:spcPts val="330"/>
                        </a:spcBef>
                        <a:spcAft>
                          <a:spcPts val="0"/>
                        </a:spcAft>
                      </a:pPr>
                      <a:r>
                        <a:rPr lang="en-US" sz="1600" b="1"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Type 3</a:t>
                      </a:r>
                      <a:r>
                        <a:rPr lang="en-US" sz="160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rPr>
                        <a:t>: 12.3% (20 123)</a:t>
                      </a:r>
                    </a:p>
                    <a:p>
                      <a:pPr marL="71755">
                        <a:spcBef>
                          <a:spcPts val="330"/>
                        </a:spcBef>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r>
                        <a:rPr lang="en-ZA" sz="1600" b="1" dirty="0"/>
                        <a:t>Type 1 :</a:t>
                      </a:r>
                      <a:r>
                        <a:rPr lang="en-ZA" sz="1600" dirty="0"/>
                        <a:t> - 33% (53 988)</a:t>
                      </a:r>
                    </a:p>
                    <a:p>
                      <a:r>
                        <a:rPr lang="en-ZA" sz="1600" b="1" dirty="0"/>
                        <a:t>Type 2 : </a:t>
                      </a:r>
                      <a:r>
                        <a:rPr lang="en-ZA" sz="1600" dirty="0"/>
                        <a:t> 24.7%  (40 409)</a:t>
                      </a:r>
                    </a:p>
                    <a:p>
                      <a:r>
                        <a:rPr lang="en-ZA" sz="1600" b="1" dirty="0"/>
                        <a:t>Type 3 :</a:t>
                      </a:r>
                      <a:r>
                        <a:rPr lang="en-ZA" sz="1600" dirty="0"/>
                        <a:t> -27.7% (45 317)</a:t>
                      </a:r>
                    </a:p>
                    <a:p>
                      <a:endParaRPr lang="en-ZA" sz="1600" dirty="0"/>
                    </a:p>
                  </a:txBody>
                  <a:tcPr/>
                </a:tc>
                <a:extLst>
                  <a:ext uri="{0D108BD9-81ED-4DB2-BD59-A6C34878D82A}">
                    <a16:rowId xmlns:a16="http://schemas.microsoft.com/office/drawing/2014/main" xmlns="" val="2109596062"/>
                  </a:ext>
                </a:extLst>
              </a:tr>
              <a:tr h="1341003">
                <a:tc>
                  <a:txBody>
                    <a:bodyPr/>
                    <a:lstStyle/>
                    <a:p>
                      <a:r>
                        <a:rPr lang="en-ZA" sz="1600" dirty="0"/>
                        <a:t>Percentage of signed up educators who meet the minimum requirement of 150 CPTD points over the three-year cycle. (Disaggregated by Cohort-Principals, Deputy Principals, HODs and PL1 educators</a:t>
                      </a:r>
                    </a:p>
                  </a:txBody>
                  <a:tcPr/>
                </a:tc>
                <a:tc>
                  <a:txBody>
                    <a:bodyPr/>
                    <a:lstStyle/>
                    <a:p>
                      <a:pPr marL="71755">
                        <a:spcBef>
                          <a:spcPts val="330"/>
                        </a:spcBef>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70% (23352 of 33360) </a:t>
                      </a:r>
                      <a:r>
                        <a:rPr lang="en-ZA" sz="1600" dirty="0">
                          <a:effectLst/>
                          <a:latin typeface="Calibri" panose="020F0502020204030204" pitchFamily="34" charset="0"/>
                          <a:ea typeface="Calibri" panose="020F0502020204030204" pitchFamily="34" charset="0"/>
                          <a:cs typeface="Times New Roman" panose="02020603050405020304" pitchFamily="18" charset="0"/>
                        </a:rPr>
                        <a:t>all Signed up Principals &amp; Deputy Principals (Cohort 1: 2014-16) meet the minimum requirement of 150 CPTD points</a:t>
                      </a:r>
                    </a:p>
                  </a:txBody>
                  <a:tcPr marL="0" marR="0" marT="0" marB="0"/>
                </a:tc>
                <a:tc>
                  <a:txBody>
                    <a:bodyPr/>
                    <a:lstStyle/>
                    <a:p>
                      <a:pPr marL="71755">
                        <a:spcBef>
                          <a:spcPts val="330"/>
                        </a:spcBef>
                        <a:spcAft>
                          <a:spcPts val="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1 163 (4.9%) </a:t>
                      </a:r>
                      <a:r>
                        <a:rPr lang="en-ZA" sz="1600" dirty="0">
                          <a:effectLst/>
                          <a:latin typeface="Calibri" panose="020F0502020204030204" pitchFamily="34" charset="0"/>
                          <a:ea typeface="Calibri" panose="020F0502020204030204" pitchFamily="34" charset="0"/>
                          <a:cs typeface="Times New Roman" panose="02020603050405020304" pitchFamily="18" charset="0"/>
                        </a:rPr>
                        <a:t>Signed up Principals &amp; Deputy Principals (Cohort 1: 2014-16) met the minimum requirement of 150 CPTD points.</a:t>
                      </a:r>
                    </a:p>
                  </a:txBody>
                  <a:tcPr marL="0" marR="0" marT="0" marB="0"/>
                </a:tc>
                <a:tc>
                  <a:txBody>
                    <a:bodyPr/>
                    <a:lstStyle/>
                    <a:p>
                      <a:r>
                        <a:rPr lang="en-ZA" sz="1600" dirty="0"/>
                        <a:t>- 22 189 (95, 01%)</a:t>
                      </a:r>
                    </a:p>
                  </a:txBody>
                  <a:tcPr/>
                </a:tc>
                <a:extLst>
                  <a:ext uri="{0D108BD9-81ED-4DB2-BD59-A6C34878D82A}">
                    <a16:rowId xmlns:a16="http://schemas.microsoft.com/office/drawing/2014/main" xmlns="" val="2251134076"/>
                  </a:ext>
                </a:extLst>
              </a:tr>
              <a:tr h="1246013">
                <a:tc gridSpan="4">
                  <a:txBody>
                    <a:bodyPr/>
                    <a:lstStyle/>
                    <a:p>
                      <a:pPr algn="ctr"/>
                      <a:r>
                        <a:rPr lang="en-ZA" sz="2400" b="1" dirty="0"/>
                        <a:t>EDUCATORS’ SIGN-UP FOR PARTICIPATION IN THE CPTD SYSTEM, AND REPORTING OF THEIR PARTICIPATION IN VARIOUS PROFESSIONAL DEVELOPMENT ACTIVITIES AND REFLECTION ON THE EFFECT OF THAT PARTICIPATION ON TEACHING AND LEARNING </a:t>
                      </a:r>
                    </a:p>
                  </a:txBody>
                  <a:tcPr/>
                </a:tc>
                <a:tc hMerge="1">
                  <a:txBody>
                    <a:bodyPr/>
                    <a:lstStyle/>
                    <a:p>
                      <a:pPr marL="71755" marR="89535">
                        <a:lnSpc>
                          <a:spcPct val="121000"/>
                        </a:lnSpc>
                        <a:spcBef>
                          <a:spcPts val="330"/>
                        </a:spcBef>
                        <a:spcAft>
                          <a:spcPts val="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pPr marL="71755">
                        <a:spcBef>
                          <a:spcPts val="330"/>
                        </a:spcBef>
                        <a:spcAft>
                          <a:spcPts val="0"/>
                        </a:spcAft>
                      </a:pPr>
                      <a:endParaRPr lang="en-US" sz="1600" dirty="0">
                        <a:solidFill>
                          <a:srgbClr val="010202"/>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ZA" sz="1600" dirty="0"/>
                    </a:p>
                  </a:txBody>
                  <a:tcPr/>
                </a:tc>
                <a:extLst>
                  <a:ext uri="{0D108BD9-81ED-4DB2-BD59-A6C34878D82A}">
                    <a16:rowId xmlns:a16="http://schemas.microsoft.com/office/drawing/2014/main" xmlns="" val="588688803"/>
                  </a:ext>
                </a:extLst>
              </a:tr>
            </a:tbl>
          </a:graphicData>
        </a:graphic>
      </p:graphicFrame>
    </p:spTree>
    <p:extLst>
      <p:ext uri="{BB962C8B-B14F-4D97-AF65-F5344CB8AC3E}">
        <p14:creationId xmlns:p14="http://schemas.microsoft.com/office/powerpoint/2010/main" xmlns="" val="1156201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D7FB06E-A85F-42A4-9242-270544CF8CF0}"/>
              </a:ext>
            </a:extLst>
          </p:cNvPr>
          <p:cNvSpPr>
            <a:spLocks noGrp="1"/>
          </p:cNvSpPr>
          <p:nvPr>
            <p:ph type="sldNum" sz="quarter" idx="12"/>
          </p:nvPr>
        </p:nvSpPr>
        <p:spPr/>
        <p:txBody>
          <a:bodyPr/>
          <a:lstStyle/>
          <a:p>
            <a:fld id="{D46681B3-2787-476C-A3AB-AF87224DA9BF}" type="slidenum">
              <a:rPr lang="en-ZA" smtClean="0"/>
              <a:pPr/>
              <a:t>41</a:t>
            </a:fld>
            <a:endParaRPr lang="en-ZA" dirty="0"/>
          </a:p>
        </p:txBody>
      </p:sp>
      <p:graphicFrame>
        <p:nvGraphicFramePr>
          <p:cNvPr id="4" name="Table 3">
            <a:extLst>
              <a:ext uri="{FF2B5EF4-FFF2-40B4-BE49-F238E27FC236}">
                <a16:creationId xmlns:a16="http://schemas.microsoft.com/office/drawing/2014/main" xmlns="" id="{982C9FBF-5662-42A1-A285-1B54750CA68A}"/>
              </a:ext>
            </a:extLst>
          </p:cNvPr>
          <p:cNvGraphicFramePr>
            <a:graphicFrameLocks noGrp="1"/>
          </p:cNvGraphicFramePr>
          <p:nvPr>
            <p:extLst>
              <p:ext uri="{D42A27DB-BD31-4B8C-83A1-F6EECF244321}">
                <p14:modId xmlns:p14="http://schemas.microsoft.com/office/powerpoint/2010/main" xmlns="" val="1034507575"/>
              </p:ext>
            </p:extLst>
          </p:nvPr>
        </p:nvGraphicFramePr>
        <p:xfrm>
          <a:off x="85344" y="219456"/>
          <a:ext cx="11647111" cy="6292494"/>
        </p:xfrm>
        <a:graphic>
          <a:graphicData uri="http://schemas.openxmlformats.org/drawingml/2006/table">
            <a:tbl>
              <a:tblPr firstRow="1" bandRow="1">
                <a:tableStyleId>{5940675A-B579-460E-94D1-54222C63F5DA}</a:tableStyleId>
              </a:tblPr>
              <a:tblGrid>
                <a:gridCol w="3680960">
                  <a:extLst>
                    <a:ext uri="{9D8B030D-6E8A-4147-A177-3AD203B41FA5}">
                      <a16:colId xmlns:a16="http://schemas.microsoft.com/office/drawing/2014/main" xmlns="" val="4283645261"/>
                    </a:ext>
                  </a:extLst>
                </a:gridCol>
                <a:gridCol w="2446697">
                  <a:extLst>
                    <a:ext uri="{9D8B030D-6E8A-4147-A177-3AD203B41FA5}">
                      <a16:colId xmlns:a16="http://schemas.microsoft.com/office/drawing/2014/main" xmlns="" val="4068290588"/>
                    </a:ext>
                  </a:extLst>
                </a:gridCol>
                <a:gridCol w="2693014">
                  <a:extLst>
                    <a:ext uri="{9D8B030D-6E8A-4147-A177-3AD203B41FA5}">
                      <a16:colId xmlns:a16="http://schemas.microsoft.com/office/drawing/2014/main" xmlns="" val="848964645"/>
                    </a:ext>
                  </a:extLst>
                </a:gridCol>
                <a:gridCol w="2826440">
                  <a:extLst>
                    <a:ext uri="{9D8B030D-6E8A-4147-A177-3AD203B41FA5}">
                      <a16:colId xmlns:a16="http://schemas.microsoft.com/office/drawing/2014/main" xmlns="" val="492989614"/>
                    </a:ext>
                  </a:extLst>
                </a:gridCol>
              </a:tblGrid>
              <a:tr h="1008888">
                <a:tc>
                  <a:txBody>
                    <a:bodyPr/>
                    <a:lstStyle/>
                    <a:p>
                      <a:pPr>
                        <a:spcBef>
                          <a:spcPts val="5"/>
                        </a:spcBef>
                        <a:spcAft>
                          <a:spcPts val="0"/>
                        </a:spcAft>
                      </a:pPr>
                      <a:r>
                        <a:rPr lang="en-US" sz="1800" b="1" dirty="0">
                          <a:effectLst/>
                        </a:rPr>
                        <a:t> PERFORMANCE INDICATORS</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34290">
                        <a:lnSpc>
                          <a:spcPct val="105000"/>
                        </a:lnSpc>
                        <a:spcBef>
                          <a:spcPts val="330"/>
                        </a:spcBef>
                        <a:spcAft>
                          <a:spcPts val="0"/>
                        </a:spcAft>
                      </a:pPr>
                      <a:r>
                        <a:rPr lang="en-US" sz="1800" b="1" dirty="0">
                          <a:effectLst/>
                        </a:rPr>
                        <a:t>TARGET FOR 2017/2018 AS PER APP (31 MARCH 2018)</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165735">
                        <a:lnSpc>
                          <a:spcPct val="105000"/>
                        </a:lnSpc>
                        <a:spcBef>
                          <a:spcPts val="330"/>
                        </a:spcBef>
                        <a:spcAft>
                          <a:spcPts val="0"/>
                        </a:spcAft>
                      </a:pPr>
                      <a:r>
                        <a:rPr lang="en-US" sz="1800" b="1" dirty="0">
                          <a:effectLst/>
                        </a:rPr>
                        <a:t>ANNUAL ACTUAL OUTPUT VALIDATED</a:t>
                      </a:r>
                      <a:endParaRPr lang="en-Z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4">
                        <a:lumMod val="20000"/>
                        <a:lumOff val="80000"/>
                      </a:schemeClr>
                    </a:solidFill>
                  </a:tcPr>
                </a:tc>
                <a:tc>
                  <a:txBody>
                    <a:bodyPr/>
                    <a:lstStyle/>
                    <a:p>
                      <a:pPr marL="71755" marR="165735">
                        <a:lnSpc>
                          <a:spcPct val="105000"/>
                        </a:lnSpc>
                        <a:spcBef>
                          <a:spcPts val="330"/>
                        </a:spcBef>
                        <a:spcAft>
                          <a:spcPts val="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DEVIATION FROM PLANNED TARGET TO ACTUAL ACHIEVEMENT 2017/2018</a:t>
                      </a:r>
                    </a:p>
                  </a:txBody>
                  <a:tcPr marL="0" marR="0" marT="0" marB="0">
                    <a:solidFill>
                      <a:schemeClr val="accent4">
                        <a:lumMod val="20000"/>
                        <a:lumOff val="80000"/>
                      </a:schemeClr>
                    </a:solidFill>
                  </a:tcPr>
                </a:tc>
                <a:extLst>
                  <a:ext uri="{0D108BD9-81ED-4DB2-BD59-A6C34878D82A}">
                    <a16:rowId xmlns:a16="http://schemas.microsoft.com/office/drawing/2014/main" xmlns="" val="9627911"/>
                  </a:ext>
                </a:extLst>
              </a:tr>
              <a:tr h="664609">
                <a:tc>
                  <a:txBody>
                    <a:bodyPr/>
                    <a:lstStyle/>
                    <a:p>
                      <a:pPr marL="69850" marR="200660" lvl="0" indent="0" algn="l" defTabSz="914400" rtl="0" eaLnBrk="1" fontAlgn="auto" latinLnBrk="0" hangingPunct="1">
                        <a:lnSpc>
                          <a:spcPct val="121000"/>
                        </a:lnSpc>
                        <a:spcBef>
                          <a:spcPts val="330"/>
                        </a:spcBef>
                        <a:spcAft>
                          <a:spcPts val="0"/>
                        </a:spcAft>
                        <a:buClrTx/>
                        <a:buSzTx/>
                        <a:buFontTx/>
                        <a:buNone/>
                        <a:tabLst/>
                        <a:defRP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Number of Approved Professional Development Providers subjected to quality assurance by SACE in a financial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130</a:t>
                      </a:r>
                    </a:p>
                  </a:txBody>
                  <a:tcPr marL="64698" marR="64698" marT="0" marB="0"/>
                </a:tc>
                <a:tc>
                  <a:txBody>
                    <a:bodyPr/>
                    <a:lstStyle/>
                    <a:p>
                      <a:pPr algn="l">
                        <a:lnSpc>
                          <a:spcPct val="107000"/>
                        </a:lnSpc>
                        <a:spcAft>
                          <a:spcPts val="800"/>
                        </a:spcAft>
                      </a:pPr>
                      <a:r>
                        <a:rPr lang="en-ZA" sz="1600" dirty="0">
                          <a:effectLst/>
                          <a:latin typeface="Calibri" panose="020F0502020204030204" pitchFamily="34" charset="0"/>
                          <a:ea typeface="Calibri" panose="020F0502020204030204" pitchFamily="34" charset="0"/>
                          <a:cs typeface="Times New Roman" panose="02020603050405020304" pitchFamily="18" charset="0"/>
                        </a:rPr>
                        <a:t>130</a:t>
                      </a:r>
                    </a:p>
                  </a:txBody>
                  <a:tcPr marL="64698" marR="64698" marT="0" marB="0"/>
                </a:tc>
                <a:tc>
                  <a:txBody>
                    <a:bodyPr/>
                    <a:lstStyle/>
                    <a:p>
                      <a:pPr>
                        <a:lnSpc>
                          <a:spcPct val="115000"/>
                        </a:lnSpc>
                        <a:spcBef>
                          <a:spcPts val="600"/>
                        </a:spcBef>
                        <a:spcAft>
                          <a:spcPts val="600"/>
                        </a:spcAft>
                        <a:tabLst>
                          <a:tab pos="228600" algn="dec"/>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4698" marR="64698" marT="0" marB="0"/>
                </a:tc>
                <a:extLst>
                  <a:ext uri="{0D108BD9-81ED-4DB2-BD59-A6C34878D82A}">
                    <a16:rowId xmlns:a16="http://schemas.microsoft.com/office/drawing/2014/main" xmlns="" val="1443536606"/>
                  </a:ext>
                </a:extLst>
              </a:tr>
              <a:tr h="68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n-lt"/>
                          <a:ea typeface="Times New Roman" panose="02020603050405020304" pitchFamily="18" charset="0"/>
                          <a:cs typeface="Arial" panose="020B0604020202020204" pitchFamily="34" charset="0"/>
                        </a:rPr>
                        <a:t>Number of new Professional Development Providers Processed in the quarter of submission (</a:t>
                      </a:r>
                      <a:r>
                        <a:rPr lang="en-GB" sz="1600" b="1" dirty="0">
                          <a:effectLst/>
                          <a:latin typeface="+mn-lt"/>
                          <a:ea typeface="Times New Roman" panose="02020603050405020304" pitchFamily="18" charset="0"/>
                          <a:cs typeface="Arial" panose="020B0604020202020204" pitchFamily="34" charset="0"/>
                        </a:rPr>
                        <a:t>in terms of approved status, not approved status, rejected and in process</a:t>
                      </a:r>
                      <a:r>
                        <a:rPr lang="en-GB" sz="1600" dirty="0">
                          <a:effectLst/>
                          <a:latin typeface="+mn-lt"/>
                          <a:ea typeface="Times New Roman" panose="02020603050405020304" pitchFamily="18" charset="0"/>
                          <a:cs typeface="Arial" panose="020B0604020202020204" pitchFamily="34" charset="0"/>
                        </a:rPr>
                        <a:t>)</a:t>
                      </a:r>
                      <a:endParaRPr lang="en-ZA" sz="1600" dirty="0">
                        <a:latin typeface="+mn-lt"/>
                      </a:endParaRPr>
                    </a:p>
                  </a:txBody>
                  <a:tcPr/>
                </a:tc>
                <a:tc>
                  <a:txBody>
                    <a:bodyPr/>
                    <a:lstStyle/>
                    <a:p>
                      <a:pPr algn="l">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120 new provider applications processed in a year</a:t>
                      </a:r>
                    </a:p>
                  </a:txBody>
                  <a:tcPr marL="64698" marR="64698" marT="0" marB="0"/>
                </a:tc>
                <a:tc>
                  <a: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164</a:t>
                      </a:r>
                    </a:p>
                  </a:txBody>
                  <a:tcPr marL="64698" marR="64698" marT="0" marB="0"/>
                </a:tc>
                <a:tc>
                  <a:txBody>
                    <a:bodyPr/>
                    <a:lstStyle/>
                    <a:p>
                      <a:pPr>
                        <a:lnSpc>
                          <a:spcPct val="115000"/>
                        </a:lnSpc>
                        <a:spcBef>
                          <a:spcPts val="600"/>
                        </a:spcBef>
                        <a:spcAft>
                          <a:spcPts val="600"/>
                        </a:spcAft>
                        <a:tabLst>
                          <a:tab pos="228600" algn="dec"/>
                        </a:tabLst>
                      </a:pPr>
                      <a:r>
                        <a:rPr lang="en-ZA" sz="1800" dirty="0">
                          <a:effectLst/>
                          <a:latin typeface="Calibri" panose="020F0502020204030204" pitchFamily="34" charset="0"/>
                          <a:ea typeface="Calibri" panose="020F0502020204030204" pitchFamily="34" charset="0"/>
                          <a:cs typeface="Times New Roman" panose="02020603050405020304" pitchFamily="18" charset="0"/>
                        </a:rPr>
                        <a:t>+ 44</a:t>
                      </a:r>
                    </a:p>
                  </a:txBody>
                  <a:tcPr marL="64698" marR="64698" marT="0" marB="0"/>
                </a:tc>
                <a:extLst>
                  <a:ext uri="{0D108BD9-81ED-4DB2-BD59-A6C34878D82A}">
                    <a16:rowId xmlns:a16="http://schemas.microsoft.com/office/drawing/2014/main" xmlns="" val="2109596062"/>
                  </a:ext>
                </a:extLst>
              </a:tr>
              <a:tr h="1095146">
                <a:tc>
                  <a:txBody>
                    <a:bodyPr/>
                    <a:lstStyle/>
                    <a:p>
                      <a:r>
                        <a:rPr lang="en-ZA" sz="1600" dirty="0"/>
                        <a:t>Number of new Professional Development Activities Processed in the quarter of submission (in terms of endorsed status, not-endorsed status, rejected and in process)</a:t>
                      </a:r>
                    </a:p>
                    <a:p>
                      <a:endParaRPr lang="en-ZA" sz="1600" dirty="0"/>
                    </a:p>
                  </a:txBody>
                  <a:tcPr/>
                </a:tc>
                <a:tc>
                  <a:txBody>
                    <a:bodyPr/>
                    <a:lstStyle/>
                    <a:p>
                      <a:pPr algn="l">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600 new Professional Development Activities Processed in the year</a:t>
                      </a:r>
                    </a:p>
                  </a:txBody>
                  <a:tcPr marL="64698" marR="64698" marT="0" marB="0"/>
                </a:tc>
                <a:tc>
                  <a:txBody>
                    <a:bodyPr/>
                    <a:lstStyle/>
                    <a:p>
                      <a:pPr algn="l">
                        <a:lnSpc>
                          <a:spcPct val="107000"/>
                        </a:lnSpc>
                        <a:spcAft>
                          <a:spcPts val="80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1 526</a:t>
                      </a:r>
                    </a:p>
                  </a:txBody>
                  <a:tcPr marL="64698" marR="64698" marT="0" marB="0"/>
                </a:tc>
                <a:tc>
                  <a:txBody>
                    <a:bodyPr/>
                    <a:lstStyle/>
                    <a:p>
                      <a:pPr algn="l">
                        <a:lnSpc>
                          <a:spcPct val="115000"/>
                        </a:lnSpc>
                        <a:spcBef>
                          <a:spcPts val="600"/>
                        </a:spcBef>
                        <a:spcAft>
                          <a:spcPts val="600"/>
                        </a:spcAft>
                        <a:tabLst>
                          <a:tab pos="228600" algn="dec"/>
                        </a:tabLst>
                      </a:pPr>
                      <a:r>
                        <a:rPr lang="en-ZA" sz="1800" dirty="0">
                          <a:effectLst/>
                          <a:latin typeface="Calibri" panose="020F0502020204030204" pitchFamily="34" charset="0"/>
                          <a:ea typeface="Calibri" panose="020F0502020204030204" pitchFamily="34" charset="0"/>
                          <a:cs typeface="Times New Roman" panose="02020603050405020304" pitchFamily="18" charset="0"/>
                        </a:rPr>
                        <a:t>+ 926</a:t>
                      </a:r>
                    </a:p>
                  </a:txBody>
                  <a:tcPr marL="64698" marR="64698" marT="0" marB="0"/>
                </a:tc>
                <a:extLst>
                  <a:ext uri="{0D108BD9-81ED-4DB2-BD59-A6C34878D82A}">
                    <a16:rowId xmlns:a16="http://schemas.microsoft.com/office/drawing/2014/main" xmlns="" val="2251134076"/>
                  </a:ext>
                </a:extLst>
              </a:tr>
              <a:tr h="1095146">
                <a:tc gridSpan="4">
                  <a:txBody>
                    <a:bodyPr/>
                    <a:lstStyle/>
                    <a:p>
                      <a:pPr algn="ctr"/>
                      <a:r>
                        <a:rPr lang="en-ZA" sz="2800" b="1" dirty="0"/>
                        <a:t>Quality Assurance of the Provisioning of Professional Development, to the Educators, by various Providers</a:t>
                      </a:r>
                    </a:p>
                  </a:txBody>
                  <a:tcPr/>
                </a:tc>
                <a:tc hMerge="1">
                  <a:txBody>
                    <a:bodyPr/>
                    <a:lstStyle/>
                    <a:p>
                      <a:pPr algn="l">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98" marR="64698" marT="0" marB="0"/>
                </a:tc>
                <a:tc hMerge="1">
                  <a:txBody>
                    <a:bodyPr/>
                    <a:lstStyle/>
                    <a:p>
                      <a:pPr algn="l">
                        <a:lnSpc>
                          <a:spcPct val="107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98" marR="64698" marT="0" marB="0"/>
                </a:tc>
                <a:tc hMerge="1">
                  <a:txBody>
                    <a:bodyPr/>
                    <a:lstStyle/>
                    <a:p>
                      <a:pPr algn="l">
                        <a:lnSpc>
                          <a:spcPct val="115000"/>
                        </a:lnSpc>
                        <a:spcBef>
                          <a:spcPts val="600"/>
                        </a:spcBef>
                        <a:spcAft>
                          <a:spcPts val="600"/>
                        </a:spcAft>
                        <a:tabLst>
                          <a:tab pos="228600" algn="dec"/>
                        </a:tabLs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698" marR="64698" marT="0" marB="0"/>
                </a:tc>
                <a:extLst>
                  <a:ext uri="{0D108BD9-81ED-4DB2-BD59-A6C34878D82A}">
                    <a16:rowId xmlns:a16="http://schemas.microsoft.com/office/drawing/2014/main" xmlns="" val="359187615"/>
                  </a:ext>
                </a:extLst>
              </a:tr>
            </a:tbl>
          </a:graphicData>
        </a:graphic>
      </p:graphicFrame>
    </p:spTree>
    <p:extLst>
      <p:ext uri="{BB962C8B-B14F-4D97-AF65-F5344CB8AC3E}">
        <p14:creationId xmlns:p14="http://schemas.microsoft.com/office/powerpoint/2010/main" xmlns="" val="3883711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5B6B247-2639-4161-994E-567A3FCD86EB}"/>
              </a:ext>
            </a:extLst>
          </p:cNvPr>
          <p:cNvSpPr>
            <a:spLocks noGrp="1"/>
          </p:cNvSpPr>
          <p:nvPr>
            <p:ph type="title"/>
          </p:nvPr>
        </p:nvSpPr>
        <p:spPr>
          <a:xfrm>
            <a:off x="838200" y="22714"/>
            <a:ext cx="10515600" cy="693469"/>
          </a:xfrm>
        </p:spPr>
        <p:txBody>
          <a:bodyPr>
            <a:normAutofit/>
          </a:bodyPr>
          <a:lstStyle/>
          <a:p>
            <a:pPr algn="ctr"/>
            <a:r>
              <a:rPr lang="en-ZA" sz="3600" b="1" dirty="0">
                <a:latin typeface="Arial Black" panose="020B0A04020102020204" pitchFamily="34" charset="0"/>
              </a:rPr>
              <a:t>PROGRAMME 3: CPTD SYSTEM</a:t>
            </a:r>
            <a:endParaRPr lang="en-ZA" sz="3600" dirty="0">
              <a:latin typeface="Arial Black" panose="020B0A04020102020204" pitchFamily="34" charset="0"/>
            </a:endParaRPr>
          </a:p>
        </p:txBody>
      </p:sp>
      <p:sp>
        <p:nvSpPr>
          <p:cNvPr id="4" name="Content Placeholder 3">
            <a:extLst>
              <a:ext uri="{FF2B5EF4-FFF2-40B4-BE49-F238E27FC236}">
                <a16:creationId xmlns:a16="http://schemas.microsoft.com/office/drawing/2014/main" xmlns="" id="{AAB05575-8F49-403C-8CC4-934AD02BEBA3}"/>
              </a:ext>
            </a:extLst>
          </p:cNvPr>
          <p:cNvSpPr>
            <a:spLocks noGrp="1"/>
          </p:cNvSpPr>
          <p:nvPr>
            <p:ph idx="1"/>
          </p:nvPr>
        </p:nvSpPr>
        <p:spPr>
          <a:xfrm>
            <a:off x="307144" y="561438"/>
            <a:ext cx="11577711" cy="6273848"/>
          </a:xfrm>
        </p:spPr>
        <p:txBody>
          <a:bodyPr>
            <a:normAutofit fontScale="92500" lnSpcReduction="10000"/>
          </a:bodyPr>
          <a:lstStyle/>
          <a:p>
            <a:r>
              <a:rPr lang="en-ZA" dirty="0"/>
              <a:t>The first three indicators of Programme 3 focus on the following:</a:t>
            </a:r>
          </a:p>
          <a:p>
            <a:pPr lvl="1"/>
            <a:r>
              <a:rPr lang="en-ZA" dirty="0"/>
              <a:t>Educators’ sign-up for participation in the CPTD system; </a:t>
            </a:r>
          </a:p>
          <a:p>
            <a:pPr lvl="1"/>
            <a:r>
              <a:rPr lang="en-ZA" dirty="0"/>
              <a:t>Monitoring educators’ uptake in three types of professional development. The success of this indicator is dependent largely on the signed-up educators as well as schools, employers and providers, reporting to SACE, participation of educators in the three types of professional development activities; and</a:t>
            </a:r>
          </a:p>
          <a:p>
            <a:pPr lvl="1"/>
            <a:r>
              <a:rPr lang="en-ZA" dirty="0"/>
              <a:t>Educators meeting the 150 required minimum professional development points, that is </a:t>
            </a:r>
            <a:r>
              <a:rPr lang="en-ZA" dirty="0" smtClean="0"/>
              <a:t>dependent </a:t>
            </a:r>
            <a:r>
              <a:rPr lang="en-ZA" dirty="0"/>
              <a:t>on two factors: (a) participation in three types of professional development activities through the SACE Approved Providers / employers and SACE Endorsed professional development activities and programmes, and (b) the reporting of participation in the three types of PD activities by educators themselves, schools, employers and providers. </a:t>
            </a:r>
          </a:p>
          <a:p>
            <a:r>
              <a:rPr lang="en-ZA" dirty="0"/>
              <a:t>The success of the two indicators (except the sign-up one) is dependent largely on the external factors and finalisation of the process of linking the CPTD system with re-certification.</a:t>
            </a:r>
          </a:p>
          <a:p>
            <a:r>
              <a:rPr lang="en-ZA" b="1" dirty="0">
                <a:latin typeface="Calibri" panose="020F0502020204030204" pitchFamily="34" charset="0"/>
                <a:ea typeface="Calibri" panose="020F0502020204030204" pitchFamily="34" charset="0"/>
                <a:cs typeface="Times New Roman" panose="02020603050405020304" pitchFamily="18" charset="0"/>
              </a:rPr>
              <a:t>74 022 </a:t>
            </a:r>
            <a:r>
              <a:rPr lang="en-ZA" dirty="0">
                <a:latin typeface="Calibri" panose="020F0502020204030204" pitchFamily="34" charset="0"/>
                <a:ea typeface="Calibri" panose="020F0502020204030204" pitchFamily="34" charset="0"/>
                <a:cs typeface="Times New Roman" panose="02020603050405020304" pitchFamily="18" charset="0"/>
              </a:rPr>
              <a:t>(92.53%) PL1 Educators out of </a:t>
            </a:r>
            <a:r>
              <a:rPr lang="en-ZA" b="1" dirty="0">
                <a:latin typeface="Calibri" panose="020F0502020204030204" pitchFamily="34" charset="0"/>
                <a:ea typeface="Calibri" panose="020F0502020204030204" pitchFamily="34" charset="0"/>
                <a:cs typeface="Times New Roman" panose="02020603050405020304" pitchFamily="18" charset="0"/>
              </a:rPr>
              <a:t>80 000 </a:t>
            </a:r>
            <a:r>
              <a:rPr lang="en-ZA" dirty="0">
                <a:latin typeface="Calibri" panose="020F0502020204030204" pitchFamily="34" charset="0"/>
                <a:ea typeface="Calibri" panose="020F0502020204030204" pitchFamily="34" charset="0"/>
                <a:cs typeface="Times New Roman" panose="02020603050405020304" pitchFamily="18" charset="0"/>
              </a:rPr>
              <a:t>signed up during the financial year. As at 30</a:t>
            </a:r>
            <a:r>
              <a:rPr lang="en-ZA" baseline="30000" dirty="0">
                <a:latin typeface="Calibri" panose="020F0502020204030204" pitchFamily="34" charset="0"/>
                <a:ea typeface="Calibri" panose="020F0502020204030204" pitchFamily="34" charset="0"/>
                <a:cs typeface="Times New Roman" panose="02020603050405020304" pitchFamily="18" charset="0"/>
              </a:rPr>
              <a:t>th</a:t>
            </a:r>
            <a:r>
              <a:rPr lang="en-ZA" dirty="0">
                <a:latin typeface="Calibri" panose="020F0502020204030204" pitchFamily="34" charset="0"/>
                <a:ea typeface="Calibri" panose="020F0502020204030204" pitchFamily="34" charset="0"/>
                <a:cs typeface="Times New Roman" panose="02020603050405020304" pitchFamily="18" charset="0"/>
              </a:rPr>
              <a:t> September 2018, </a:t>
            </a:r>
            <a:r>
              <a:rPr lang="en-ZA" dirty="0" smtClean="0">
                <a:latin typeface="Calibri" panose="020F0502020204030204" pitchFamily="34" charset="0"/>
                <a:ea typeface="Calibri" panose="020F0502020204030204" pitchFamily="34" charset="0"/>
                <a:cs typeface="Times New Roman" panose="02020603050405020304" pitchFamily="18" charset="0"/>
              </a:rPr>
              <a:t>overall, </a:t>
            </a:r>
            <a:r>
              <a:rPr lang="en-ZA" b="1" dirty="0" smtClean="0">
                <a:latin typeface="Calibri" panose="020F0502020204030204" pitchFamily="34" charset="0"/>
                <a:ea typeface="Calibri" panose="020F0502020204030204" pitchFamily="34" charset="0"/>
                <a:cs typeface="Times New Roman" panose="02020603050405020304" pitchFamily="18" charset="0"/>
              </a:rPr>
              <a:t>333 </a:t>
            </a:r>
            <a:r>
              <a:rPr lang="en-ZA" b="1" dirty="0">
                <a:latin typeface="Calibri" panose="020F0502020204030204" pitchFamily="34" charset="0"/>
                <a:ea typeface="Calibri" panose="020F0502020204030204" pitchFamily="34" charset="0"/>
                <a:cs typeface="Times New Roman" panose="02020603050405020304" pitchFamily="18" charset="0"/>
              </a:rPr>
              <a:t>734 </a:t>
            </a:r>
            <a:r>
              <a:rPr lang="en-ZA" dirty="0">
                <a:latin typeface="Calibri" panose="020F0502020204030204" pitchFamily="34" charset="0"/>
                <a:ea typeface="Calibri" panose="020F0502020204030204" pitchFamily="34" charset="0"/>
                <a:cs typeface="Times New Roman" panose="02020603050405020304" pitchFamily="18" charset="0"/>
              </a:rPr>
              <a:t>(77.01%) out of </a:t>
            </a:r>
            <a:r>
              <a:rPr lang="en-ZA" b="1" dirty="0">
                <a:latin typeface="Calibri" panose="020F0502020204030204" pitchFamily="34" charset="0"/>
                <a:ea typeface="Calibri" panose="020F0502020204030204" pitchFamily="34" charset="0"/>
                <a:cs typeface="Times New Roman" panose="02020603050405020304" pitchFamily="18" charset="0"/>
              </a:rPr>
              <a:t>433 320 </a:t>
            </a:r>
            <a:r>
              <a:rPr lang="en-ZA" dirty="0">
                <a:latin typeface="Calibri" panose="020F0502020204030204" pitchFamily="34" charset="0"/>
                <a:ea typeface="Calibri" panose="020F0502020204030204" pitchFamily="34" charset="0"/>
                <a:cs typeface="Times New Roman" panose="02020603050405020304" pitchFamily="18" charset="0"/>
              </a:rPr>
              <a:t>educators signed up for participation in the CPTD system.</a:t>
            </a:r>
          </a:p>
          <a:p>
            <a:r>
              <a:rPr lang="en-ZA" dirty="0">
                <a:latin typeface="Calibri" panose="020F0502020204030204" pitchFamily="34" charset="0"/>
                <a:ea typeface="Calibri" panose="020F0502020204030204" pitchFamily="34" charset="0"/>
                <a:cs typeface="Times New Roman" panose="02020603050405020304" pitchFamily="18" charset="0"/>
              </a:rPr>
              <a:t>Significant improvement has been registered through the Limpopo and Kwazulu-Natal provinces, with the support of the EMIS system.</a:t>
            </a:r>
          </a:p>
          <a:p>
            <a:endParaRPr lang="en-ZA"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5F16BA66-162C-48A9-B720-D8919AD0B7D8}"/>
              </a:ext>
            </a:extLst>
          </p:cNvPr>
          <p:cNvSpPr>
            <a:spLocks noGrp="1"/>
          </p:cNvSpPr>
          <p:nvPr>
            <p:ph type="sldNum" sz="quarter" idx="12"/>
          </p:nvPr>
        </p:nvSpPr>
        <p:spPr/>
        <p:txBody>
          <a:bodyPr/>
          <a:lstStyle/>
          <a:p>
            <a:fld id="{D46681B3-2787-476C-A3AB-AF87224DA9BF}" type="slidenum">
              <a:rPr lang="en-ZA" smtClean="0"/>
              <a:pPr/>
              <a:t>42</a:t>
            </a:fld>
            <a:endParaRPr lang="en-ZA" dirty="0"/>
          </a:p>
        </p:txBody>
      </p:sp>
    </p:spTree>
    <p:extLst>
      <p:ext uri="{BB962C8B-B14F-4D97-AF65-F5344CB8AC3E}">
        <p14:creationId xmlns:p14="http://schemas.microsoft.com/office/powerpoint/2010/main" xmlns="" val="1569899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836BF1C-5697-4DCA-8EF9-72DB0EE05850}"/>
              </a:ext>
            </a:extLst>
          </p:cNvPr>
          <p:cNvSpPr>
            <a:spLocks noGrp="1"/>
          </p:cNvSpPr>
          <p:nvPr>
            <p:ph type="sldNum" sz="quarter" idx="12"/>
          </p:nvPr>
        </p:nvSpPr>
        <p:spPr/>
        <p:txBody>
          <a:bodyPr/>
          <a:lstStyle/>
          <a:p>
            <a:fld id="{D46681B3-2787-476C-A3AB-AF87224DA9BF}" type="slidenum">
              <a:rPr lang="en-ZA" smtClean="0"/>
              <a:pPr/>
              <a:t>43</a:t>
            </a:fld>
            <a:endParaRPr lang="en-ZA" dirty="0"/>
          </a:p>
        </p:txBody>
      </p:sp>
      <p:pic>
        <p:nvPicPr>
          <p:cNvPr id="6" name="Content Placeholder 5">
            <a:extLst>
              <a:ext uri="{FF2B5EF4-FFF2-40B4-BE49-F238E27FC236}">
                <a16:creationId xmlns:a16="http://schemas.microsoft.com/office/drawing/2014/main" xmlns="" id="{4E2BBB5F-557E-4323-BB98-0FA29A86ECA2}"/>
              </a:ext>
            </a:extLst>
          </p:cNvPr>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1" y="-20127"/>
            <a:ext cx="12192000" cy="6878127"/>
          </a:xfrm>
        </p:spPr>
      </p:pic>
      <p:sp>
        <p:nvSpPr>
          <p:cNvPr id="7" name="Rectangle 6">
            <a:extLst>
              <a:ext uri="{FF2B5EF4-FFF2-40B4-BE49-F238E27FC236}">
                <a16:creationId xmlns:a16="http://schemas.microsoft.com/office/drawing/2014/main" xmlns="" id="{77CCDA33-2C8D-4926-814A-9C7D63DF29C1}"/>
              </a:ext>
            </a:extLst>
          </p:cNvPr>
          <p:cNvSpPr/>
          <p:nvPr/>
        </p:nvSpPr>
        <p:spPr>
          <a:xfrm>
            <a:off x="168812" y="5804828"/>
            <a:ext cx="36013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CPTD Sign-up as at the 30</a:t>
            </a:r>
            <a:r>
              <a:rPr lang="en-ZA" sz="2800" b="1" baseline="30000" dirty="0"/>
              <a:t>th</a:t>
            </a:r>
            <a:r>
              <a:rPr lang="en-ZA" sz="2800" b="1" dirty="0"/>
              <a:t> September 2018</a:t>
            </a:r>
          </a:p>
        </p:txBody>
      </p:sp>
    </p:spTree>
    <p:extLst>
      <p:ext uri="{BB962C8B-B14F-4D97-AF65-F5344CB8AC3E}">
        <p14:creationId xmlns:p14="http://schemas.microsoft.com/office/powerpoint/2010/main" xmlns="" val="4278444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4819FF1-8286-41B1-B70B-BFC5A7D2AD8F}"/>
              </a:ext>
            </a:extLst>
          </p:cNvPr>
          <p:cNvSpPr>
            <a:spLocks noGrp="1"/>
          </p:cNvSpPr>
          <p:nvPr>
            <p:ph type="title"/>
          </p:nvPr>
        </p:nvSpPr>
        <p:spPr>
          <a:xfrm>
            <a:off x="838200" y="1"/>
            <a:ext cx="10515600" cy="970670"/>
          </a:xfrm>
        </p:spPr>
        <p:txBody>
          <a:bodyPr>
            <a:normAutofit/>
          </a:bodyPr>
          <a:lstStyle/>
          <a:p>
            <a:pPr algn="ctr"/>
            <a:r>
              <a:rPr lang="en-ZA" sz="3600" b="1" dirty="0">
                <a:latin typeface="Arial Black" panose="020B0A04020102020204" pitchFamily="34" charset="0"/>
              </a:rPr>
              <a:t>PROGRAMME 3: CPTD SYSTEM</a:t>
            </a:r>
            <a:endParaRPr lang="en-ZA" sz="3600" dirty="0">
              <a:latin typeface="Arial Black" panose="020B0A04020102020204" pitchFamily="34" charset="0"/>
            </a:endParaRPr>
          </a:p>
        </p:txBody>
      </p:sp>
      <p:sp>
        <p:nvSpPr>
          <p:cNvPr id="4" name="Content Placeholder 3">
            <a:extLst>
              <a:ext uri="{FF2B5EF4-FFF2-40B4-BE49-F238E27FC236}">
                <a16:creationId xmlns:a16="http://schemas.microsoft.com/office/drawing/2014/main" xmlns="" id="{AEF3B7B0-17B5-4490-92EB-560A856022D2}"/>
              </a:ext>
            </a:extLst>
          </p:cNvPr>
          <p:cNvSpPr>
            <a:spLocks noGrp="1"/>
          </p:cNvSpPr>
          <p:nvPr>
            <p:ph idx="1"/>
          </p:nvPr>
        </p:nvSpPr>
        <p:spPr>
          <a:xfrm>
            <a:off x="365760" y="970670"/>
            <a:ext cx="11521440" cy="5750805"/>
          </a:xfrm>
        </p:spPr>
        <p:txBody>
          <a:bodyPr>
            <a:normAutofit fontScale="92500"/>
          </a:bodyPr>
          <a:lstStyle/>
          <a:p>
            <a:r>
              <a:rPr lang="en-ZA" dirty="0"/>
              <a:t>While output on the sign-up for participation in the CPTD system has improved significantly in the last four years of implementing the CPTD system as well as the period under review, the effect on participation in the three types of professional development on teaching and learning is yet to be seen. </a:t>
            </a:r>
          </a:p>
          <a:p>
            <a:r>
              <a:rPr lang="en-ZA" dirty="0"/>
              <a:t>This had a negative bearing on the indicator that monitored the number of principals and deputies meeting the minimum requirements of 150 PD Points.</a:t>
            </a:r>
          </a:p>
          <a:p>
            <a:r>
              <a:rPr lang="en-ZA" dirty="0"/>
              <a:t>Notwithstanding this, lessons could be drawn from the 1163 principals and deputies who met the three year CPTD cycle requirements.</a:t>
            </a:r>
          </a:p>
          <a:p>
            <a:r>
              <a:rPr lang="en-ZA" dirty="0"/>
              <a:t>The three indicators on the approval of providers, endorsement of the activities and onsite quality assurance of endorsed activities performed very well. </a:t>
            </a:r>
          </a:p>
          <a:p>
            <a:r>
              <a:rPr lang="en-ZA" dirty="0"/>
              <a:t>This could be attributed to the support provided to the six Provincial Education Departments by SACE, on programme and material development in line with its endorsement criteria.</a:t>
            </a:r>
          </a:p>
          <a:p>
            <a:endParaRPr lang="en-ZA" dirty="0"/>
          </a:p>
          <a:p>
            <a:endParaRPr lang="en-ZA" dirty="0"/>
          </a:p>
        </p:txBody>
      </p:sp>
      <p:sp>
        <p:nvSpPr>
          <p:cNvPr id="2" name="Slide Number Placeholder 1">
            <a:extLst>
              <a:ext uri="{FF2B5EF4-FFF2-40B4-BE49-F238E27FC236}">
                <a16:creationId xmlns:a16="http://schemas.microsoft.com/office/drawing/2014/main" xmlns="" id="{CAA842CE-4AA6-4502-B066-155CDE32939C}"/>
              </a:ext>
            </a:extLst>
          </p:cNvPr>
          <p:cNvSpPr>
            <a:spLocks noGrp="1"/>
          </p:cNvSpPr>
          <p:nvPr>
            <p:ph type="sldNum" sz="quarter" idx="12"/>
          </p:nvPr>
        </p:nvSpPr>
        <p:spPr/>
        <p:txBody>
          <a:bodyPr/>
          <a:lstStyle/>
          <a:p>
            <a:fld id="{D46681B3-2787-476C-A3AB-AF87224DA9BF}" type="slidenum">
              <a:rPr lang="en-ZA" smtClean="0"/>
              <a:pPr/>
              <a:t>44</a:t>
            </a:fld>
            <a:endParaRPr lang="en-ZA" dirty="0"/>
          </a:p>
        </p:txBody>
      </p:sp>
    </p:spTree>
    <p:extLst>
      <p:ext uri="{BB962C8B-B14F-4D97-AF65-F5344CB8AC3E}">
        <p14:creationId xmlns:p14="http://schemas.microsoft.com/office/powerpoint/2010/main" xmlns="" val="1479551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B8F4B0A-40F6-4108-BF2F-F74F30D3E73D}"/>
              </a:ext>
            </a:extLst>
          </p:cNvPr>
          <p:cNvSpPr>
            <a:spLocks noGrp="1"/>
          </p:cNvSpPr>
          <p:nvPr>
            <p:ph type="sldNum" sz="quarter" idx="12"/>
          </p:nvPr>
        </p:nvSpPr>
        <p:spPr/>
        <p:txBody>
          <a:bodyPr/>
          <a:lstStyle/>
          <a:p>
            <a:fld id="{D46681B3-2787-476C-A3AB-AF87224DA9BF}" type="slidenum">
              <a:rPr lang="en-ZA" smtClean="0"/>
              <a:pPr/>
              <a:t>45</a:t>
            </a:fld>
            <a:endParaRPr lang="en-ZA" dirty="0"/>
          </a:p>
        </p:txBody>
      </p:sp>
      <p:pic>
        <p:nvPicPr>
          <p:cNvPr id="4" name="Picture 3">
            <a:extLst>
              <a:ext uri="{FF2B5EF4-FFF2-40B4-BE49-F238E27FC236}">
                <a16:creationId xmlns:a16="http://schemas.microsoft.com/office/drawing/2014/main" xmlns="" id="{557B2267-CE0D-4945-AB5A-7A886FE7567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xmlns="" val="31804977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2CEA5-0D27-4768-B073-04F20E71088E}"/>
              </a:ext>
            </a:extLst>
          </p:cNvPr>
          <p:cNvSpPr>
            <a:spLocks noGrp="1"/>
          </p:cNvSpPr>
          <p:nvPr>
            <p:ph type="title"/>
          </p:nvPr>
        </p:nvSpPr>
        <p:spPr>
          <a:xfrm>
            <a:off x="838200" y="2467013"/>
            <a:ext cx="10515600" cy="1923973"/>
          </a:xfrm>
          <a:solidFill>
            <a:schemeClr val="accent4">
              <a:lumMod val="40000"/>
              <a:lumOff val="60000"/>
            </a:schemeClr>
          </a:solidFill>
        </p:spPr>
        <p:txBody>
          <a:bodyPr>
            <a:normAutofit/>
          </a:bodyPr>
          <a:lstStyle/>
          <a:p>
            <a:pPr algn="ctr"/>
            <a:r>
              <a:rPr lang="en-ZA" sz="4000" b="1" dirty="0">
                <a:latin typeface="Arial Black" panose="020B0A04020102020204" pitchFamily="34" charset="0"/>
              </a:rPr>
              <a:t>PROFESSIONAL STANDARDS </a:t>
            </a:r>
          </a:p>
        </p:txBody>
      </p:sp>
      <p:sp>
        <p:nvSpPr>
          <p:cNvPr id="4" name="Slide Number Placeholder 3">
            <a:extLst>
              <a:ext uri="{FF2B5EF4-FFF2-40B4-BE49-F238E27FC236}">
                <a16:creationId xmlns:a16="http://schemas.microsoft.com/office/drawing/2014/main" xmlns="" id="{DDEBD5E3-E490-4137-9D5C-A9D2C93E7958}"/>
              </a:ext>
            </a:extLst>
          </p:cNvPr>
          <p:cNvSpPr>
            <a:spLocks noGrp="1"/>
          </p:cNvSpPr>
          <p:nvPr>
            <p:ph type="sldNum" sz="quarter" idx="12"/>
          </p:nvPr>
        </p:nvSpPr>
        <p:spPr/>
        <p:txBody>
          <a:bodyPr/>
          <a:lstStyle/>
          <a:p>
            <a:fld id="{D46681B3-2787-476C-A3AB-AF87224DA9BF}" type="slidenum">
              <a:rPr lang="en-ZA" smtClean="0"/>
              <a:pPr/>
              <a:t>46</a:t>
            </a:fld>
            <a:endParaRPr lang="en-ZA" dirty="0"/>
          </a:p>
        </p:txBody>
      </p:sp>
    </p:spTree>
    <p:extLst>
      <p:ext uri="{BB962C8B-B14F-4D97-AF65-F5344CB8AC3E}">
        <p14:creationId xmlns:p14="http://schemas.microsoft.com/office/powerpoint/2010/main" xmlns="" val="21476664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CE1D0-CF7D-4267-B13C-48A753199457}"/>
              </a:ext>
            </a:extLst>
          </p:cNvPr>
          <p:cNvSpPr>
            <a:spLocks noGrp="1"/>
          </p:cNvSpPr>
          <p:nvPr>
            <p:ph type="title"/>
          </p:nvPr>
        </p:nvSpPr>
        <p:spPr>
          <a:xfrm>
            <a:off x="838200" y="365126"/>
            <a:ext cx="10515600" cy="881784"/>
          </a:xfrm>
        </p:spPr>
        <p:txBody>
          <a:bodyPr>
            <a:normAutofit/>
          </a:bodyPr>
          <a:lstStyle/>
          <a:p>
            <a:pPr algn="ctr"/>
            <a:r>
              <a:rPr lang="en-ZA" sz="3200" b="1" dirty="0">
                <a:latin typeface="Arial Black" panose="020B0A04020102020204" pitchFamily="34" charset="0"/>
              </a:rPr>
              <a:t>PROGRAMME 4: </a:t>
            </a:r>
            <a:r>
              <a:rPr lang="en-ZA" sz="3200" b="1" dirty="0" smtClean="0">
                <a:latin typeface="Arial Black" panose="020B0A04020102020204" pitchFamily="34" charset="0"/>
              </a:rPr>
              <a:t>PROFESSIONAL STANDARDS</a:t>
            </a:r>
            <a:endParaRPr lang="en-ZA" sz="32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DA269C94-14E5-4350-A452-903C97BAE27E}"/>
              </a:ext>
            </a:extLst>
          </p:cNvPr>
          <p:cNvSpPr>
            <a:spLocks noGrp="1"/>
          </p:cNvSpPr>
          <p:nvPr>
            <p:ph idx="1"/>
          </p:nvPr>
        </p:nvSpPr>
        <p:spPr>
          <a:xfrm>
            <a:off x="182880" y="1397726"/>
            <a:ext cx="11170920" cy="5323749"/>
          </a:xfrm>
        </p:spPr>
        <p:txBody>
          <a:bodyPr/>
          <a:lstStyle/>
          <a:p>
            <a:pPr marL="0" indent="0">
              <a:buNone/>
            </a:pPr>
            <a:r>
              <a:rPr lang="en-US" b="1" dirty="0"/>
              <a:t>Key functions:</a:t>
            </a:r>
            <a:endParaRPr lang="en-ZA" b="1" dirty="0"/>
          </a:p>
          <a:p>
            <a:r>
              <a:rPr lang="en-US" dirty="0"/>
              <a:t>Develop standards in the following areas: </a:t>
            </a:r>
            <a:endParaRPr lang="en-ZA" dirty="0"/>
          </a:p>
          <a:p>
            <a:pPr marL="457200" lvl="1" indent="0">
              <a:buNone/>
            </a:pPr>
            <a:r>
              <a:rPr lang="en-US" dirty="0" smtClean="0"/>
              <a:t>-  </a:t>
            </a:r>
            <a:r>
              <a:rPr lang="en-US" dirty="0"/>
              <a:t>E</a:t>
            </a:r>
            <a:r>
              <a:rPr lang="en-US" dirty="0" smtClean="0"/>
              <a:t>ntry </a:t>
            </a:r>
            <a:r>
              <a:rPr lang="en-US" dirty="0"/>
              <a:t>into the teaching profession from admission to full registration,</a:t>
            </a:r>
            <a:endParaRPr lang="en-ZA" dirty="0"/>
          </a:p>
          <a:p>
            <a:pPr marL="457200" lvl="1" indent="0">
              <a:buNone/>
            </a:pPr>
            <a:r>
              <a:rPr lang="en-US" dirty="0" smtClean="0"/>
              <a:t>-  IPET </a:t>
            </a:r>
            <a:r>
              <a:rPr lang="en-US" dirty="0"/>
              <a:t>and CPTD programme content, and </a:t>
            </a:r>
            <a:endParaRPr lang="en-ZA" dirty="0"/>
          </a:p>
          <a:p>
            <a:pPr marL="457200" lvl="1" indent="0">
              <a:buNone/>
            </a:pPr>
            <a:r>
              <a:rPr lang="en-US" dirty="0" smtClean="0"/>
              <a:t>-  </a:t>
            </a:r>
            <a:r>
              <a:rPr lang="en-US" dirty="0"/>
              <a:t>P</a:t>
            </a:r>
            <a:r>
              <a:rPr lang="en-US" dirty="0" smtClean="0"/>
              <a:t>rofessional practice.</a:t>
            </a:r>
            <a:endParaRPr lang="en-ZA" dirty="0"/>
          </a:p>
          <a:p>
            <a:r>
              <a:rPr lang="en-US" dirty="0"/>
              <a:t>Award teacher designation.</a:t>
            </a:r>
            <a:endParaRPr lang="en-ZA" dirty="0"/>
          </a:p>
          <a:p>
            <a:endParaRPr lang="en-ZA" dirty="0"/>
          </a:p>
        </p:txBody>
      </p:sp>
      <p:sp>
        <p:nvSpPr>
          <p:cNvPr id="4" name="Slide Number Placeholder 3">
            <a:extLst>
              <a:ext uri="{FF2B5EF4-FFF2-40B4-BE49-F238E27FC236}">
                <a16:creationId xmlns:a16="http://schemas.microsoft.com/office/drawing/2014/main" xmlns="" id="{631D733C-90E3-4CE0-AFE7-764BA7211BA1}"/>
              </a:ext>
            </a:extLst>
          </p:cNvPr>
          <p:cNvSpPr>
            <a:spLocks noGrp="1"/>
          </p:cNvSpPr>
          <p:nvPr>
            <p:ph type="sldNum" sz="quarter" idx="12"/>
          </p:nvPr>
        </p:nvSpPr>
        <p:spPr/>
        <p:txBody>
          <a:bodyPr/>
          <a:lstStyle/>
          <a:p>
            <a:fld id="{D46681B3-2787-476C-A3AB-AF87224DA9BF}" type="slidenum">
              <a:rPr lang="en-ZA" smtClean="0"/>
              <a:pPr/>
              <a:t>47</a:t>
            </a:fld>
            <a:endParaRPr lang="en-ZA" dirty="0"/>
          </a:p>
        </p:txBody>
      </p:sp>
    </p:spTree>
    <p:extLst>
      <p:ext uri="{BB962C8B-B14F-4D97-AF65-F5344CB8AC3E}">
        <p14:creationId xmlns:p14="http://schemas.microsoft.com/office/powerpoint/2010/main" xmlns="" val="532781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07232-27F2-41D7-8118-E8B6A2A6416E}"/>
              </a:ext>
            </a:extLst>
          </p:cNvPr>
          <p:cNvSpPr>
            <a:spLocks noGrp="1"/>
          </p:cNvSpPr>
          <p:nvPr>
            <p:ph type="title"/>
          </p:nvPr>
        </p:nvSpPr>
        <p:spPr>
          <a:xfrm>
            <a:off x="498764" y="136525"/>
            <a:ext cx="10855036" cy="1002959"/>
          </a:xfrm>
        </p:spPr>
        <p:txBody>
          <a:bodyPr>
            <a:normAutofit fontScale="90000"/>
          </a:bodyPr>
          <a:lstStyle/>
          <a:p>
            <a:pPr algn="ctr"/>
            <a:r>
              <a:rPr lang="en-ZA" sz="3600" b="1" dirty="0">
                <a:latin typeface="Arial Black" panose="020B0A04020102020204" pitchFamily="34" charset="0"/>
              </a:rPr>
              <a:t>PROGRAMME 4: </a:t>
            </a:r>
            <a:r>
              <a:rPr lang="en-ZA" sz="3600" b="1" dirty="0" smtClean="0">
                <a:latin typeface="Arial Black" panose="020B0A04020102020204" pitchFamily="34" charset="0"/>
              </a:rPr>
              <a:t>PROFESSIONAL STANDARDS</a:t>
            </a:r>
            <a:endParaRPr lang="en-ZA" sz="36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5527A05D-D273-444F-89EB-1DAB02541511}"/>
              </a:ext>
            </a:extLst>
          </p:cNvPr>
          <p:cNvSpPr>
            <a:spLocks noGrp="1"/>
          </p:cNvSpPr>
          <p:nvPr>
            <p:ph idx="1"/>
          </p:nvPr>
        </p:nvSpPr>
        <p:spPr>
          <a:xfrm>
            <a:off x="359764" y="1139484"/>
            <a:ext cx="11513369" cy="5426416"/>
          </a:xfrm>
        </p:spPr>
        <p:txBody>
          <a:bodyPr>
            <a:normAutofit fontScale="92500" lnSpcReduction="20000"/>
          </a:bodyPr>
          <a:lstStyle/>
          <a:p>
            <a:pPr lvl="0"/>
            <a:r>
              <a:rPr lang="en-ZA" dirty="0"/>
              <a:t>The draft Professional Teaching Standards </a:t>
            </a:r>
            <a:r>
              <a:rPr lang="en-ZA" dirty="0" smtClean="0"/>
              <a:t>Framework </a:t>
            </a:r>
            <a:r>
              <a:rPr lang="en-ZA" dirty="0"/>
              <a:t>and the actual standards have been produced and consulted on widely through the Teachers, Teacher Unions, Higher Education Institutions, Provincial Education Departments, DHET, DBE, Education Deans Forum, Independent Schools Associations and other stakeholders.</a:t>
            </a:r>
          </a:p>
          <a:p>
            <a:pPr lvl="0"/>
            <a:r>
              <a:rPr lang="en-ZA" dirty="0"/>
              <a:t>The standards are ready for final approval by council in November 2018 and gazetting before the 2018/19 financial year. </a:t>
            </a:r>
          </a:p>
          <a:p>
            <a:r>
              <a:rPr lang="en-ZA" dirty="0" smtClean="0"/>
              <a:t>The </a:t>
            </a:r>
            <a:r>
              <a:rPr lang="en-ZA" dirty="0"/>
              <a:t>will </a:t>
            </a:r>
            <a:r>
              <a:rPr lang="en-ZA" dirty="0" smtClean="0"/>
              <a:t>ensure that the professional standards </a:t>
            </a:r>
            <a:r>
              <a:rPr lang="en-ZA" dirty="0"/>
              <a:t>inform all </a:t>
            </a:r>
            <a:r>
              <a:rPr lang="en-ZA" dirty="0" smtClean="0"/>
              <a:t>teacher education and development stages - </a:t>
            </a:r>
            <a:r>
              <a:rPr lang="en-ZA" dirty="0"/>
              <a:t>from pre-service teaching practice through in-service </a:t>
            </a:r>
            <a:r>
              <a:rPr lang="en-ZA" dirty="0" smtClean="0"/>
              <a:t>(continuing development).</a:t>
            </a:r>
            <a:endParaRPr lang="en-ZA" dirty="0"/>
          </a:p>
          <a:p>
            <a:r>
              <a:rPr lang="en-ZA" dirty="0"/>
              <a:t>They will </a:t>
            </a:r>
            <a:r>
              <a:rPr lang="en-ZA" dirty="0" smtClean="0"/>
              <a:t>also inform </a:t>
            </a:r>
            <a:r>
              <a:rPr lang="en-ZA" dirty="0"/>
              <a:t>all teacher education and development stages, from pre-service through in-service </a:t>
            </a:r>
            <a:r>
              <a:rPr lang="en-ZA" dirty="0" smtClean="0"/>
              <a:t>continuing </a:t>
            </a:r>
            <a:r>
              <a:rPr lang="en-ZA" dirty="0"/>
              <a:t>development.</a:t>
            </a:r>
          </a:p>
          <a:p>
            <a:pPr lvl="0"/>
            <a:r>
              <a:rPr lang="en-ZA" dirty="0"/>
              <a:t>The roll-out and implementation of the professional standards will start with the provisional registration and induction of newly-qualified teachers, prior to the awarding of full registration status.</a:t>
            </a:r>
          </a:p>
          <a:p>
            <a:pPr lvl="0"/>
            <a:r>
              <a:rPr lang="en-ZA" dirty="0"/>
              <a:t>They will then be phased-in for the practising educators </a:t>
            </a:r>
            <a:r>
              <a:rPr lang="en-ZA" dirty="0" smtClean="0"/>
              <a:t>.</a:t>
            </a:r>
            <a:endParaRPr lang="en-ZA" dirty="0"/>
          </a:p>
        </p:txBody>
      </p:sp>
      <p:sp>
        <p:nvSpPr>
          <p:cNvPr id="4" name="Slide Number Placeholder 3">
            <a:extLst>
              <a:ext uri="{FF2B5EF4-FFF2-40B4-BE49-F238E27FC236}">
                <a16:creationId xmlns:a16="http://schemas.microsoft.com/office/drawing/2014/main" xmlns="" id="{9B6C0D90-5B3C-4A14-9E05-35C1824C3B8C}"/>
              </a:ext>
            </a:extLst>
          </p:cNvPr>
          <p:cNvSpPr>
            <a:spLocks noGrp="1"/>
          </p:cNvSpPr>
          <p:nvPr>
            <p:ph type="sldNum" sz="quarter" idx="12"/>
          </p:nvPr>
        </p:nvSpPr>
        <p:spPr/>
        <p:txBody>
          <a:bodyPr/>
          <a:lstStyle/>
          <a:p>
            <a:fld id="{D46681B3-2787-476C-A3AB-AF87224DA9BF}" type="slidenum">
              <a:rPr lang="en-ZA" smtClean="0"/>
              <a:pPr/>
              <a:t>48</a:t>
            </a:fld>
            <a:endParaRPr lang="en-ZA" dirty="0"/>
          </a:p>
        </p:txBody>
      </p:sp>
    </p:spTree>
    <p:extLst>
      <p:ext uri="{BB962C8B-B14F-4D97-AF65-F5344CB8AC3E}">
        <p14:creationId xmlns:p14="http://schemas.microsoft.com/office/powerpoint/2010/main" xmlns="" val="1925647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547" t="14387" r="23120" b="3202"/>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217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90FEA0-08AE-4E0E-A039-825959860F5A}" type="slidenum">
              <a:rPr lang="en-ZA" smtClean="0"/>
              <a:pPr/>
              <a:t>5</a:t>
            </a:fld>
            <a:endParaRPr lang="en-ZA" dirty="0"/>
          </a:p>
        </p:txBody>
      </p:sp>
      <p:sp>
        <p:nvSpPr>
          <p:cNvPr id="2" name="Title 1"/>
          <p:cNvSpPr>
            <a:spLocks noGrp="1"/>
          </p:cNvSpPr>
          <p:nvPr>
            <p:ph type="title" idx="4294967295"/>
          </p:nvPr>
        </p:nvSpPr>
        <p:spPr>
          <a:xfrm>
            <a:off x="1524000" y="0"/>
            <a:ext cx="8229600" cy="900113"/>
          </a:xfrm>
        </p:spPr>
        <p:txBody>
          <a:bodyPr>
            <a:normAutofit fontScale="90000"/>
          </a:bodyPr>
          <a:lstStyle/>
          <a:p>
            <a:pPr algn="ctr"/>
            <a:r>
              <a:rPr lang="en-ZA" sz="3600" b="1" dirty="0">
                <a:latin typeface="Arial Black" panose="020B0A04020102020204" pitchFamily="34" charset="0"/>
              </a:rPr>
              <a:t>LEGISLATIVE AND OTHER MANDATES</a:t>
            </a:r>
          </a:p>
        </p:txBody>
      </p:sp>
      <p:graphicFrame>
        <p:nvGraphicFramePr>
          <p:cNvPr id="5" name="Diagram 4"/>
          <p:cNvGraphicFramePr/>
          <p:nvPr>
            <p:extLst>
              <p:ext uri="{D42A27DB-BD31-4B8C-83A1-F6EECF244321}">
                <p14:modId xmlns:p14="http://schemas.microsoft.com/office/powerpoint/2010/main" xmlns="" val="3137934205"/>
              </p:ext>
            </p:extLst>
          </p:nvPr>
        </p:nvGraphicFramePr>
        <p:xfrm>
          <a:off x="265879" y="501650"/>
          <a:ext cx="11660241" cy="635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23143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515600" cy="1081881"/>
          </a:xfrm>
        </p:spPr>
        <p:txBody>
          <a:bodyPr>
            <a:normAutofit/>
          </a:bodyPr>
          <a:lstStyle/>
          <a:p>
            <a:r>
              <a:rPr lang="en-ZA" sz="4800" b="1" dirty="0"/>
              <a:t>SACE’s Professional Teaching Standards</a:t>
            </a:r>
            <a:endParaRPr lang="en-US" sz="4800" b="1" dirty="0"/>
          </a:p>
        </p:txBody>
      </p:sp>
      <p:sp>
        <p:nvSpPr>
          <p:cNvPr id="3" name="Content Placeholder 2"/>
          <p:cNvSpPr>
            <a:spLocks noGrp="1"/>
          </p:cNvSpPr>
          <p:nvPr>
            <p:ph idx="1"/>
          </p:nvPr>
        </p:nvSpPr>
        <p:spPr>
          <a:xfrm>
            <a:off x="351693" y="1222558"/>
            <a:ext cx="11394830" cy="5270317"/>
          </a:xfrm>
        </p:spPr>
        <p:txBody>
          <a:bodyPr>
            <a:normAutofit/>
          </a:bodyPr>
          <a:lstStyle/>
          <a:p>
            <a:pPr marL="0" indent="0" algn="ctr">
              <a:buNone/>
            </a:pPr>
            <a:r>
              <a:rPr lang="en-ZA" sz="4400" b="1" dirty="0"/>
              <a:t>The Standards are grouped into 10 clusters</a:t>
            </a:r>
          </a:p>
          <a:p>
            <a:pPr marL="0" indent="0">
              <a:buNone/>
            </a:pPr>
            <a:endParaRPr lang="en-ZA" dirty="0"/>
          </a:p>
          <a:p>
            <a:pPr marL="0" indent="0" algn="ctr">
              <a:buNone/>
            </a:pPr>
            <a:r>
              <a:rPr lang="en-ZA" sz="4800" b="1" dirty="0"/>
              <a:t>Two connected strands: </a:t>
            </a:r>
          </a:p>
          <a:p>
            <a:pPr marL="0" indent="0">
              <a:buNone/>
            </a:pPr>
            <a:endParaRPr lang="en-ZA" sz="4800" b="1"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endParaRPr lang="en-ZA" dirty="0"/>
          </a:p>
          <a:p>
            <a:endParaRPr lang="en-ZA" dirty="0"/>
          </a:p>
        </p:txBody>
      </p:sp>
      <p:sp>
        <p:nvSpPr>
          <p:cNvPr id="4" name="TextBox 3"/>
          <p:cNvSpPr txBox="1"/>
          <p:nvPr/>
        </p:nvSpPr>
        <p:spPr>
          <a:xfrm>
            <a:off x="1404940" y="3573017"/>
            <a:ext cx="2955245" cy="2062103"/>
          </a:xfrm>
          <a:prstGeom prst="rect">
            <a:avLst/>
          </a:prstGeom>
          <a:noFill/>
        </p:spPr>
        <p:txBody>
          <a:bodyPr wrap="square" rtlCol="0">
            <a:spAutoFit/>
          </a:bodyPr>
          <a:lstStyle/>
          <a:p>
            <a:r>
              <a:rPr lang="en-ZA" sz="3200" i="1" dirty="0">
                <a:solidFill>
                  <a:schemeClr val="accent1">
                    <a:lumMod val="75000"/>
                  </a:schemeClr>
                </a:solidFill>
              </a:rPr>
              <a:t>Professional teachers build communities</a:t>
            </a:r>
          </a:p>
          <a:p>
            <a:r>
              <a:rPr lang="en-ZA" sz="3200" i="1" dirty="0">
                <a:solidFill>
                  <a:schemeClr val="accent1">
                    <a:lumMod val="75000"/>
                  </a:schemeClr>
                </a:solidFill>
              </a:rPr>
              <a:t>     1-4</a:t>
            </a:r>
          </a:p>
        </p:txBody>
      </p:sp>
      <p:sp>
        <p:nvSpPr>
          <p:cNvPr id="5" name="TextBox 4"/>
          <p:cNvSpPr txBox="1"/>
          <p:nvPr/>
        </p:nvSpPr>
        <p:spPr>
          <a:xfrm>
            <a:off x="7486809" y="3573016"/>
            <a:ext cx="3168352" cy="2062103"/>
          </a:xfrm>
          <a:prstGeom prst="rect">
            <a:avLst/>
          </a:prstGeom>
          <a:noFill/>
        </p:spPr>
        <p:txBody>
          <a:bodyPr wrap="square" rtlCol="0">
            <a:spAutoFit/>
          </a:bodyPr>
          <a:lstStyle/>
          <a:p>
            <a:r>
              <a:rPr lang="en-ZA" sz="3200" i="1" dirty="0">
                <a:solidFill>
                  <a:schemeClr val="accent1">
                    <a:lumMod val="75000"/>
                  </a:schemeClr>
                </a:solidFill>
              </a:rPr>
              <a:t>Professional teachers enable learning</a:t>
            </a:r>
          </a:p>
          <a:p>
            <a:r>
              <a:rPr lang="en-ZA" sz="3200" i="1" dirty="0">
                <a:solidFill>
                  <a:schemeClr val="accent1">
                    <a:lumMod val="75000"/>
                  </a:schemeClr>
                </a:solidFill>
              </a:rPr>
              <a:t>     5-6</a:t>
            </a:r>
          </a:p>
        </p:txBody>
      </p:sp>
      <p:pic>
        <p:nvPicPr>
          <p:cNvPr id="1026" name="Picture 2" descr="C:\Users\00100619\AppData\Local\Microsoft\Windows\Temporary Internet Files\Content.IE5\5CNF2A19\hand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23793" y="3573016"/>
            <a:ext cx="2955245" cy="2232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8694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9E1FCCEA-555B-44B5-B1A4-8A3276AC76FE}"/>
              </a:ext>
            </a:extLst>
          </p:cNvPr>
          <p:cNvSpPr/>
          <p:nvPr/>
        </p:nvSpPr>
        <p:spPr>
          <a:xfrm>
            <a:off x="4021960" y="2029367"/>
            <a:ext cx="4071008" cy="1896303"/>
          </a:xfrm>
          <a:prstGeom prst="ellipse">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867" b="1" dirty="0"/>
              <a:t>PROFESSIONALISATION PATH (INCLUDING PROFESSINOAL TEACHING STANDARDS</a:t>
            </a:r>
          </a:p>
        </p:txBody>
      </p:sp>
      <p:sp>
        <p:nvSpPr>
          <p:cNvPr id="5" name="Oval 4">
            <a:extLst>
              <a:ext uri="{FF2B5EF4-FFF2-40B4-BE49-F238E27FC236}">
                <a16:creationId xmlns:a16="http://schemas.microsoft.com/office/drawing/2014/main" xmlns="" id="{BD4A7E9D-72AE-4735-B7A5-57E08E1BDB50}"/>
              </a:ext>
            </a:extLst>
          </p:cNvPr>
          <p:cNvSpPr/>
          <p:nvPr/>
        </p:nvSpPr>
        <p:spPr>
          <a:xfrm>
            <a:off x="662151" y="925403"/>
            <a:ext cx="2907861" cy="1114099"/>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2133" b="1" dirty="0"/>
              <a:t>DBE</a:t>
            </a:r>
          </a:p>
          <a:p>
            <a:pPr algn="ctr"/>
            <a:r>
              <a:rPr lang="en-ZA" sz="2133" b="1" dirty="0"/>
              <a:t>9 x PEDs</a:t>
            </a:r>
          </a:p>
        </p:txBody>
      </p:sp>
      <p:sp>
        <p:nvSpPr>
          <p:cNvPr id="6" name="Oval 5">
            <a:extLst>
              <a:ext uri="{FF2B5EF4-FFF2-40B4-BE49-F238E27FC236}">
                <a16:creationId xmlns:a16="http://schemas.microsoft.com/office/drawing/2014/main" xmlns="" id="{1E1E0052-A06C-4B3E-93AD-7ECBEB1CA2AF}"/>
              </a:ext>
            </a:extLst>
          </p:cNvPr>
          <p:cNvSpPr/>
          <p:nvPr/>
        </p:nvSpPr>
        <p:spPr>
          <a:xfrm>
            <a:off x="7630508" y="832971"/>
            <a:ext cx="3398349" cy="1230584"/>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400" b="1" dirty="0"/>
              <a:t>DHET</a:t>
            </a:r>
          </a:p>
          <a:p>
            <a:pPr algn="ctr"/>
            <a:r>
              <a:rPr lang="en-ZA" sz="2400" b="1" dirty="0"/>
              <a:t>9 X PTEDC</a:t>
            </a:r>
          </a:p>
        </p:txBody>
      </p:sp>
      <p:sp>
        <p:nvSpPr>
          <p:cNvPr id="7" name="Oval 6">
            <a:extLst>
              <a:ext uri="{FF2B5EF4-FFF2-40B4-BE49-F238E27FC236}">
                <a16:creationId xmlns:a16="http://schemas.microsoft.com/office/drawing/2014/main" xmlns="" id="{519AC293-0475-4FD0-877F-93880CA881EA}"/>
              </a:ext>
            </a:extLst>
          </p:cNvPr>
          <p:cNvSpPr/>
          <p:nvPr/>
        </p:nvSpPr>
        <p:spPr>
          <a:xfrm>
            <a:off x="3570013" y="4958149"/>
            <a:ext cx="3125076" cy="136908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1867" b="1" dirty="0"/>
              <a:t>5 National Teacher Unions</a:t>
            </a:r>
          </a:p>
          <a:p>
            <a:pPr algn="ctr"/>
            <a:r>
              <a:rPr lang="en-ZA" sz="1867" b="1" dirty="0"/>
              <a:t>5 X 9 Provincial Teacher Unions</a:t>
            </a:r>
          </a:p>
        </p:txBody>
      </p:sp>
      <p:sp>
        <p:nvSpPr>
          <p:cNvPr id="8" name="Oval 7">
            <a:extLst>
              <a:ext uri="{FF2B5EF4-FFF2-40B4-BE49-F238E27FC236}">
                <a16:creationId xmlns:a16="http://schemas.microsoft.com/office/drawing/2014/main" xmlns="" id="{88471C64-1B27-4000-A301-C576995BB56C}"/>
              </a:ext>
            </a:extLst>
          </p:cNvPr>
          <p:cNvSpPr/>
          <p:nvPr/>
        </p:nvSpPr>
        <p:spPr>
          <a:xfrm>
            <a:off x="522013" y="2063554"/>
            <a:ext cx="3167115" cy="165644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ZA" sz="1867" b="1" dirty="0"/>
              <a:t>Independent Schools Sector</a:t>
            </a:r>
          </a:p>
          <a:p>
            <a:pPr algn="ctr"/>
            <a:r>
              <a:rPr lang="en-ZA" sz="1867" b="1" dirty="0"/>
              <a:t>NAISA (8 Associations)</a:t>
            </a:r>
          </a:p>
          <a:p>
            <a:pPr algn="ctr"/>
            <a:r>
              <a:rPr lang="en-ZA" sz="1867" b="1" dirty="0" err="1"/>
              <a:t>ADvTech</a:t>
            </a:r>
            <a:r>
              <a:rPr lang="en-ZA" sz="1867" b="1" dirty="0"/>
              <a:t> and Curro</a:t>
            </a:r>
          </a:p>
        </p:txBody>
      </p:sp>
      <p:sp>
        <p:nvSpPr>
          <p:cNvPr id="9" name="Oval 8">
            <a:extLst>
              <a:ext uri="{FF2B5EF4-FFF2-40B4-BE49-F238E27FC236}">
                <a16:creationId xmlns:a16="http://schemas.microsoft.com/office/drawing/2014/main" xmlns="" id="{A893269B-14CE-4BAA-B5C3-A8DB068E8F32}"/>
              </a:ext>
            </a:extLst>
          </p:cNvPr>
          <p:cNvSpPr/>
          <p:nvPr/>
        </p:nvSpPr>
        <p:spPr>
          <a:xfrm>
            <a:off x="8621991" y="3648022"/>
            <a:ext cx="3125077" cy="1230585"/>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133" b="1" dirty="0"/>
              <a:t>SAPA National</a:t>
            </a:r>
          </a:p>
          <a:p>
            <a:pPr algn="ctr"/>
            <a:r>
              <a:rPr lang="en-ZA" sz="2133" b="1" dirty="0"/>
              <a:t>9 X SAPA</a:t>
            </a:r>
          </a:p>
        </p:txBody>
      </p:sp>
      <p:sp>
        <p:nvSpPr>
          <p:cNvPr id="10" name="Oval 9">
            <a:extLst>
              <a:ext uri="{FF2B5EF4-FFF2-40B4-BE49-F238E27FC236}">
                <a16:creationId xmlns:a16="http://schemas.microsoft.com/office/drawing/2014/main" xmlns="" id="{2E2A7C18-D230-474A-8FA7-06A08A8093FC}"/>
              </a:ext>
            </a:extLst>
          </p:cNvPr>
          <p:cNvSpPr/>
          <p:nvPr/>
        </p:nvSpPr>
        <p:spPr>
          <a:xfrm>
            <a:off x="8212084" y="2154166"/>
            <a:ext cx="3216160" cy="1403244"/>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ZA" sz="2133" b="1" dirty="0"/>
              <a:t>24 X HEIs</a:t>
            </a:r>
          </a:p>
          <a:p>
            <a:pPr algn="ctr"/>
            <a:r>
              <a:rPr lang="en-ZA" sz="2133" b="1" dirty="0"/>
              <a:t>4 X Independent HEIs</a:t>
            </a:r>
          </a:p>
          <a:p>
            <a:pPr algn="ctr"/>
            <a:r>
              <a:rPr lang="en-ZA" sz="2133" b="1" dirty="0"/>
              <a:t>EDF</a:t>
            </a:r>
          </a:p>
        </p:txBody>
      </p:sp>
      <p:sp>
        <p:nvSpPr>
          <p:cNvPr id="11" name="Oval 10">
            <a:extLst>
              <a:ext uri="{FF2B5EF4-FFF2-40B4-BE49-F238E27FC236}">
                <a16:creationId xmlns:a16="http://schemas.microsoft.com/office/drawing/2014/main" xmlns="" id="{3ACBACA3-499D-426D-A83C-924F35897FB6}"/>
              </a:ext>
            </a:extLst>
          </p:cNvPr>
          <p:cNvSpPr/>
          <p:nvPr/>
        </p:nvSpPr>
        <p:spPr>
          <a:xfrm>
            <a:off x="444937" y="3851273"/>
            <a:ext cx="3125076" cy="1230584"/>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ZA" sz="2133" b="1" dirty="0"/>
              <a:t>SGBs</a:t>
            </a:r>
          </a:p>
          <a:p>
            <a:pPr algn="ctr"/>
            <a:r>
              <a:rPr lang="en-ZA" sz="2133" b="1" dirty="0"/>
              <a:t>7 X SGB Associations</a:t>
            </a:r>
          </a:p>
        </p:txBody>
      </p:sp>
      <p:sp>
        <p:nvSpPr>
          <p:cNvPr id="12" name="Oval 11">
            <a:extLst>
              <a:ext uri="{FF2B5EF4-FFF2-40B4-BE49-F238E27FC236}">
                <a16:creationId xmlns:a16="http://schemas.microsoft.com/office/drawing/2014/main" xmlns="" id="{19BD27A2-3480-4E68-8AA5-1697E145A4C1}"/>
              </a:ext>
            </a:extLst>
          </p:cNvPr>
          <p:cNvSpPr/>
          <p:nvPr/>
        </p:nvSpPr>
        <p:spPr>
          <a:xfrm>
            <a:off x="522014" y="5213129"/>
            <a:ext cx="2970924" cy="1114099"/>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400" b="1" dirty="0"/>
              <a:t>ELRC</a:t>
            </a:r>
          </a:p>
          <a:p>
            <a:pPr algn="ctr"/>
            <a:r>
              <a:rPr lang="en-ZA" sz="2400" b="1" dirty="0"/>
              <a:t>9 X PELRC</a:t>
            </a:r>
          </a:p>
        </p:txBody>
      </p:sp>
      <p:sp>
        <p:nvSpPr>
          <p:cNvPr id="13" name="Oval 12">
            <a:extLst>
              <a:ext uri="{FF2B5EF4-FFF2-40B4-BE49-F238E27FC236}">
                <a16:creationId xmlns:a16="http://schemas.microsoft.com/office/drawing/2014/main" xmlns="" id="{DAB1DC92-F003-41F3-AFF8-3CA5745A5994}"/>
              </a:ext>
            </a:extLst>
          </p:cNvPr>
          <p:cNvSpPr/>
          <p:nvPr/>
        </p:nvSpPr>
        <p:spPr>
          <a:xfrm>
            <a:off x="6849241" y="5027396"/>
            <a:ext cx="2970923" cy="138526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ZA" sz="2133" b="1" dirty="0"/>
              <a:t>6 345 Teachers CPTD Weekend Seminars</a:t>
            </a:r>
          </a:p>
        </p:txBody>
      </p:sp>
      <p:sp>
        <p:nvSpPr>
          <p:cNvPr id="14" name="Oval 13">
            <a:extLst>
              <a:ext uri="{FF2B5EF4-FFF2-40B4-BE49-F238E27FC236}">
                <a16:creationId xmlns:a16="http://schemas.microsoft.com/office/drawing/2014/main" xmlns="" id="{AC17C728-BB70-40C2-BC91-CCD940E017AC}"/>
              </a:ext>
            </a:extLst>
          </p:cNvPr>
          <p:cNvSpPr/>
          <p:nvPr/>
        </p:nvSpPr>
        <p:spPr>
          <a:xfrm>
            <a:off x="3954915" y="792768"/>
            <a:ext cx="3398348" cy="123660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ZA" sz="2133" b="1" dirty="0"/>
              <a:t>TRILATERAL</a:t>
            </a:r>
          </a:p>
          <a:p>
            <a:pPr algn="ctr"/>
            <a:r>
              <a:rPr lang="en-ZA" sz="2133" b="1" dirty="0"/>
              <a:t>( SACE, DBE and DHET)</a:t>
            </a:r>
          </a:p>
        </p:txBody>
      </p:sp>
      <p:sp>
        <p:nvSpPr>
          <p:cNvPr id="15" name="Title 14">
            <a:extLst>
              <a:ext uri="{FF2B5EF4-FFF2-40B4-BE49-F238E27FC236}">
                <a16:creationId xmlns:a16="http://schemas.microsoft.com/office/drawing/2014/main" xmlns="" id="{2EA0BD0B-3E60-48FD-9343-C57E187C81BC}"/>
              </a:ext>
            </a:extLst>
          </p:cNvPr>
          <p:cNvSpPr>
            <a:spLocks noGrp="1"/>
          </p:cNvSpPr>
          <p:nvPr>
            <p:ph type="title"/>
          </p:nvPr>
        </p:nvSpPr>
        <p:spPr>
          <a:xfrm>
            <a:off x="128665" y="98097"/>
            <a:ext cx="11797072" cy="694671"/>
          </a:xfrm>
        </p:spPr>
        <p:txBody>
          <a:bodyPr>
            <a:normAutofit/>
          </a:bodyPr>
          <a:lstStyle/>
          <a:p>
            <a:pPr algn="ctr"/>
            <a:r>
              <a:rPr lang="en-ZA" sz="3200" b="1" dirty="0">
                <a:latin typeface="+mn-lt"/>
              </a:rPr>
              <a:t>STAKEHOLDER ENGAGEMENTS AND CONSULTATIONS</a:t>
            </a:r>
          </a:p>
        </p:txBody>
      </p:sp>
      <p:sp>
        <p:nvSpPr>
          <p:cNvPr id="17" name="Oval 16">
            <a:extLst>
              <a:ext uri="{FF2B5EF4-FFF2-40B4-BE49-F238E27FC236}">
                <a16:creationId xmlns:a16="http://schemas.microsoft.com/office/drawing/2014/main" xmlns="" id="{18D47ED2-28C5-4E5F-B2EF-E33162592321}"/>
              </a:ext>
            </a:extLst>
          </p:cNvPr>
          <p:cNvSpPr/>
          <p:nvPr/>
        </p:nvSpPr>
        <p:spPr>
          <a:xfrm>
            <a:off x="9879726" y="5081857"/>
            <a:ext cx="2046012" cy="1230585"/>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ZA" sz="2133" b="1" dirty="0"/>
              <a:t>TVET and CETC Colleges</a:t>
            </a:r>
          </a:p>
        </p:txBody>
      </p:sp>
      <p:sp>
        <p:nvSpPr>
          <p:cNvPr id="18" name="Oval 17">
            <a:extLst>
              <a:ext uri="{FF2B5EF4-FFF2-40B4-BE49-F238E27FC236}">
                <a16:creationId xmlns:a16="http://schemas.microsoft.com/office/drawing/2014/main" xmlns="" id="{AA0026F9-973E-4242-8231-6FE05C570575}"/>
              </a:ext>
            </a:extLst>
          </p:cNvPr>
          <p:cNvSpPr/>
          <p:nvPr/>
        </p:nvSpPr>
        <p:spPr>
          <a:xfrm>
            <a:off x="4897815" y="4021711"/>
            <a:ext cx="3398349" cy="1005687"/>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ZA" sz="1867" b="1" dirty="0"/>
              <a:t>SAQA</a:t>
            </a:r>
          </a:p>
          <a:p>
            <a:pPr algn="ctr"/>
            <a:r>
              <a:rPr lang="en-ZA" sz="1867" b="1" dirty="0"/>
              <a:t>CHE, QCTO and Umalusi</a:t>
            </a:r>
          </a:p>
        </p:txBody>
      </p:sp>
      <p:cxnSp>
        <p:nvCxnSpPr>
          <p:cNvPr id="3" name="Straight Arrow Connector 2">
            <a:extLst>
              <a:ext uri="{FF2B5EF4-FFF2-40B4-BE49-F238E27FC236}">
                <a16:creationId xmlns:a16="http://schemas.microsoft.com/office/drawing/2014/main" xmlns="" id="{340A449B-B396-4FC2-81AE-08E9A1BBE152}"/>
              </a:ext>
            </a:extLst>
          </p:cNvPr>
          <p:cNvCxnSpPr/>
          <p:nvPr/>
        </p:nvCxnSpPr>
        <p:spPr>
          <a:xfrm>
            <a:off x="3390314" y="478302"/>
            <a:ext cx="858129" cy="201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2C8F96E3-1A44-4B5C-A492-5829CA078D0C}"/>
              </a:ext>
            </a:extLst>
          </p:cNvPr>
          <p:cNvCxnSpPr/>
          <p:nvPr/>
        </p:nvCxnSpPr>
        <p:spPr>
          <a:xfrm flipH="1">
            <a:off x="7353263" y="478302"/>
            <a:ext cx="858821" cy="167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421542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2CEA5-0D27-4768-B073-04F20E71088E}"/>
              </a:ext>
            </a:extLst>
          </p:cNvPr>
          <p:cNvSpPr>
            <a:spLocks noGrp="1"/>
          </p:cNvSpPr>
          <p:nvPr>
            <p:ph type="title"/>
          </p:nvPr>
        </p:nvSpPr>
        <p:spPr>
          <a:xfrm>
            <a:off x="752856" y="2827909"/>
            <a:ext cx="10515600" cy="1325563"/>
          </a:xfrm>
          <a:solidFill>
            <a:schemeClr val="accent4">
              <a:lumMod val="40000"/>
              <a:lumOff val="60000"/>
            </a:schemeClr>
          </a:solidFill>
        </p:spPr>
        <p:txBody>
          <a:bodyPr>
            <a:normAutofit/>
          </a:bodyPr>
          <a:lstStyle/>
          <a:p>
            <a:pPr algn="ctr"/>
            <a:r>
              <a:rPr lang="en-ZA" sz="4000" b="1" dirty="0">
                <a:latin typeface="Arial Black" panose="020B0A04020102020204" pitchFamily="34" charset="0"/>
              </a:rPr>
              <a:t>RESEARCH</a:t>
            </a:r>
          </a:p>
        </p:txBody>
      </p:sp>
      <p:sp>
        <p:nvSpPr>
          <p:cNvPr id="4" name="Slide Number Placeholder 3">
            <a:extLst>
              <a:ext uri="{FF2B5EF4-FFF2-40B4-BE49-F238E27FC236}">
                <a16:creationId xmlns:a16="http://schemas.microsoft.com/office/drawing/2014/main" xmlns="" id="{DDEBD5E3-E490-4137-9D5C-A9D2C93E7958}"/>
              </a:ext>
            </a:extLst>
          </p:cNvPr>
          <p:cNvSpPr>
            <a:spLocks noGrp="1"/>
          </p:cNvSpPr>
          <p:nvPr>
            <p:ph type="sldNum" sz="quarter" idx="12"/>
          </p:nvPr>
        </p:nvSpPr>
        <p:spPr/>
        <p:txBody>
          <a:bodyPr/>
          <a:lstStyle/>
          <a:p>
            <a:fld id="{D46681B3-2787-476C-A3AB-AF87224DA9BF}" type="slidenum">
              <a:rPr lang="en-ZA" smtClean="0"/>
              <a:pPr/>
              <a:t>52</a:t>
            </a:fld>
            <a:endParaRPr lang="en-ZA" dirty="0"/>
          </a:p>
        </p:txBody>
      </p:sp>
    </p:spTree>
    <p:extLst>
      <p:ext uri="{BB962C8B-B14F-4D97-AF65-F5344CB8AC3E}">
        <p14:creationId xmlns:p14="http://schemas.microsoft.com/office/powerpoint/2010/main" xmlns="" val="4123640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8B20C-1610-497E-9E9C-48E9C96010CF}"/>
              </a:ext>
            </a:extLst>
          </p:cNvPr>
          <p:cNvSpPr>
            <a:spLocks noGrp="1"/>
          </p:cNvSpPr>
          <p:nvPr>
            <p:ph type="title"/>
          </p:nvPr>
        </p:nvSpPr>
        <p:spPr>
          <a:xfrm>
            <a:off x="838200" y="0"/>
            <a:ext cx="10515600" cy="997527"/>
          </a:xfrm>
        </p:spPr>
        <p:txBody>
          <a:bodyPr>
            <a:normAutofit/>
          </a:bodyPr>
          <a:lstStyle/>
          <a:p>
            <a:pPr algn="ctr"/>
            <a:r>
              <a:rPr lang="en-ZA" sz="3600" b="1" dirty="0">
                <a:latin typeface="Arial Black" panose="020B0A04020102020204" pitchFamily="34" charset="0"/>
              </a:rPr>
              <a:t>PROGRAMME 5: </a:t>
            </a:r>
            <a:r>
              <a:rPr lang="en-ZA" sz="3600" b="1" dirty="0" smtClean="0">
                <a:latin typeface="Arial Black" panose="020B0A04020102020204" pitchFamily="34" charset="0"/>
              </a:rPr>
              <a:t>RESEARCH</a:t>
            </a:r>
            <a:endParaRPr lang="en-ZA" sz="3600"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C007DF97-6739-4C99-84C0-859D9A900F77}"/>
              </a:ext>
            </a:extLst>
          </p:cNvPr>
          <p:cNvSpPr>
            <a:spLocks noGrp="1"/>
          </p:cNvSpPr>
          <p:nvPr>
            <p:ph idx="1"/>
          </p:nvPr>
        </p:nvSpPr>
        <p:spPr>
          <a:xfrm>
            <a:off x="339634" y="1136469"/>
            <a:ext cx="11599818" cy="5585006"/>
          </a:xfrm>
        </p:spPr>
        <p:txBody>
          <a:bodyPr>
            <a:normAutofit lnSpcReduction="10000"/>
          </a:bodyPr>
          <a:lstStyle/>
          <a:p>
            <a:pPr marL="0" indent="0">
              <a:buNone/>
            </a:pPr>
            <a:r>
              <a:rPr lang="en-US" b="1" dirty="0"/>
              <a:t>Key Functions:</a:t>
            </a:r>
            <a:endParaRPr lang="en-ZA" dirty="0"/>
          </a:p>
          <a:p>
            <a:pPr lvl="0"/>
            <a:r>
              <a:rPr lang="en-US" dirty="0"/>
              <a:t>Advising  the Minister of Basic and Higher Education, Council and the public on </a:t>
            </a:r>
            <a:r>
              <a:rPr lang="en-US" dirty="0" smtClean="0"/>
              <a:t>Professional </a:t>
            </a:r>
            <a:r>
              <a:rPr lang="en-US" dirty="0"/>
              <a:t>D</a:t>
            </a:r>
            <a:r>
              <a:rPr lang="en-US" dirty="0" smtClean="0"/>
              <a:t>evelopment </a:t>
            </a:r>
            <a:r>
              <a:rPr lang="en-US" dirty="0"/>
              <a:t>matters;</a:t>
            </a:r>
            <a:endParaRPr lang="en-ZA" dirty="0"/>
          </a:p>
          <a:p>
            <a:pPr lvl="0"/>
            <a:r>
              <a:rPr lang="en-US" dirty="0"/>
              <a:t>Develop  and implement  professional standards and designations including an induction methodology;</a:t>
            </a:r>
            <a:endParaRPr lang="en-ZA" dirty="0"/>
          </a:p>
          <a:p>
            <a:pPr lvl="0"/>
            <a:r>
              <a:rPr lang="en-US" dirty="0"/>
              <a:t>Provide ongoing support to all the SACE Divisions and Committees in terms of policy and research matters;</a:t>
            </a:r>
            <a:endParaRPr lang="en-ZA" dirty="0"/>
          </a:p>
          <a:p>
            <a:pPr lvl="0"/>
            <a:r>
              <a:rPr lang="en-US" dirty="0"/>
              <a:t>Conceptualize and undertake research on professional matters for purposes of informing SACE programmes, Council decisions, educational                                 policy, advising the Minister of Education, Council and the profession;</a:t>
            </a:r>
            <a:endParaRPr lang="en-ZA" dirty="0"/>
          </a:p>
          <a:p>
            <a:pPr lvl="0"/>
            <a:r>
              <a:rPr lang="en-US" dirty="0"/>
              <a:t>Produce policy and research publications/ reports and disseminate research findings through various communications </a:t>
            </a:r>
            <a:r>
              <a:rPr lang="en-US" dirty="0" smtClean="0"/>
              <a:t>channels;</a:t>
            </a:r>
            <a:endParaRPr lang="en-ZA" dirty="0"/>
          </a:p>
          <a:p>
            <a:r>
              <a:rPr lang="en-US" dirty="0"/>
              <a:t>Establish and manage the SACE resource </a:t>
            </a:r>
            <a:r>
              <a:rPr lang="en-US" dirty="0" smtClean="0"/>
              <a:t>center.</a:t>
            </a:r>
            <a:endParaRPr lang="en-ZA" dirty="0"/>
          </a:p>
          <a:p>
            <a:endParaRPr lang="en-ZA" dirty="0"/>
          </a:p>
        </p:txBody>
      </p:sp>
      <p:sp>
        <p:nvSpPr>
          <p:cNvPr id="4" name="Slide Number Placeholder 3">
            <a:extLst>
              <a:ext uri="{FF2B5EF4-FFF2-40B4-BE49-F238E27FC236}">
                <a16:creationId xmlns:a16="http://schemas.microsoft.com/office/drawing/2014/main" xmlns="" id="{34838DFA-9477-4A42-8729-35E57A6B5E92}"/>
              </a:ext>
            </a:extLst>
          </p:cNvPr>
          <p:cNvSpPr>
            <a:spLocks noGrp="1"/>
          </p:cNvSpPr>
          <p:nvPr>
            <p:ph type="sldNum" sz="quarter" idx="12"/>
          </p:nvPr>
        </p:nvSpPr>
        <p:spPr/>
        <p:txBody>
          <a:bodyPr/>
          <a:lstStyle/>
          <a:p>
            <a:fld id="{D46681B3-2787-476C-A3AB-AF87224DA9BF}" type="slidenum">
              <a:rPr lang="en-ZA" smtClean="0"/>
              <a:pPr/>
              <a:t>53</a:t>
            </a:fld>
            <a:endParaRPr lang="en-ZA" dirty="0"/>
          </a:p>
        </p:txBody>
      </p:sp>
    </p:spTree>
    <p:extLst>
      <p:ext uri="{BB962C8B-B14F-4D97-AF65-F5344CB8AC3E}">
        <p14:creationId xmlns:p14="http://schemas.microsoft.com/office/powerpoint/2010/main" xmlns="" val="1119295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6EE5C-029C-4975-B95F-3A7FA0DEDED0}"/>
              </a:ext>
            </a:extLst>
          </p:cNvPr>
          <p:cNvSpPr>
            <a:spLocks noGrp="1"/>
          </p:cNvSpPr>
          <p:nvPr>
            <p:ph type="title"/>
          </p:nvPr>
        </p:nvSpPr>
        <p:spPr>
          <a:xfrm>
            <a:off x="736600" y="19843"/>
            <a:ext cx="10515600" cy="958057"/>
          </a:xfrm>
        </p:spPr>
        <p:txBody>
          <a:bodyPr>
            <a:normAutofit/>
          </a:bodyPr>
          <a:lstStyle/>
          <a:p>
            <a:pPr algn="ctr"/>
            <a:r>
              <a:rPr lang="en-ZA" sz="3600" b="1" dirty="0">
                <a:latin typeface="Arial Black" panose="020B0A04020102020204" pitchFamily="34" charset="0"/>
              </a:rPr>
              <a:t>RESEARCH ACTIVITIES</a:t>
            </a:r>
          </a:p>
        </p:txBody>
      </p:sp>
      <p:sp>
        <p:nvSpPr>
          <p:cNvPr id="3" name="Content Placeholder 2">
            <a:extLst>
              <a:ext uri="{FF2B5EF4-FFF2-40B4-BE49-F238E27FC236}">
                <a16:creationId xmlns:a16="http://schemas.microsoft.com/office/drawing/2014/main" xmlns="" id="{31A6288F-B0AE-494D-BD40-67181E269765}"/>
              </a:ext>
            </a:extLst>
          </p:cNvPr>
          <p:cNvSpPr>
            <a:spLocks noGrp="1"/>
          </p:cNvSpPr>
          <p:nvPr>
            <p:ph idx="1"/>
          </p:nvPr>
        </p:nvSpPr>
        <p:spPr>
          <a:xfrm>
            <a:off x="406400" y="977900"/>
            <a:ext cx="10947400" cy="5638800"/>
          </a:xfrm>
        </p:spPr>
        <p:txBody>
          <a:bodyPr>
            <a:normAutofit lnSpcReduction="10000"/>
          </a:bodyPr>
          <a:lstStyle/>
          <a:p>
            <a:pPr marL="0" indent="0">
              <a:buNone/>
            </a:pPr>
            <a:r>
              <a:rPr lang="en-GB" b="1" dirty="0"/>
              <a:t>Research Projects Done </a:t>
            </a:r>
          </a:p>
          <a:p>
            <a:r>
              <a:rPr lang="en-GB" b="1" dirty="0"/>
              <a:t>Report</a:t>
            </a:r>
            <a:r>
              <a:rPr lang="en-GB" dirty="0"/>
              <a:t>: </a:t>
            </a:r>
            <a:r>
              <a:rPr lang="en-ZA" dirty="0"/>
              <a:t>Research trends analysis of a 5-year review study on disciplinary cases reported to SACE from 2013 to </a:t>
            </a:r>
            <a:r>
              <a:rPr lang="en-ZA" dirty="0" smtClean="0"/>
              <a:t>2017;</a:t>
            </a:r>
            <a:endParaRPr lang="en-GB" dirty="0"/>
          </a:p>
          <a:p>
            <a:r>
              <a:rPr lang="en-GB" b="1" dirty="0"/>
              <a:t>Report</a:t>
            </a:r>
            <a:r>
              <a:rPr lang="en-GB" dirty="0"/>
              <a:t>:</a:t>
            </a:r>
            <a:r>
              <a:rPr lang="en-ZA" dirty="0"/>
              <a:t>How can special schools use their  expertise relating to specific disabilities to  support ordinary schools including children with similar needs (i.e. special schools as  resource centres) drawing from global  </a:t>
            </a:r>
            <a:r>
              <a:rPr lang="en-ZA" dirty="0" smtClean="0"/>
              <a:t>examples;</a:t>
            </a:r>
            <a:endParaRPr lang="en-ZA" dirty="0"/>
          </a:p>
          <a:p>
            <a:r>
              <a:rPr lang="en-GB" b="1" dirty="0"/>
              <a:t>Report</a:t>
            </a:r>
            <a:r>
              <a:rPr lang="en-GB" dirty="0"/>
              <a:t>: </a:t>
            </a:r>
            <a:r>
              <a:rPr lang="en-ZA" dirty="0"/>
              <a:t>The role of institutional networks in the professional registration of teachers in South </a:t>
            </a:r>
            <a:r>
              <a:rPr lang="en-ZA" dirty="0" smtClean="0"/>
              <a:t>Africa;</a:t>
            </a:r>
            <a:endParaRPr lang="en-ZA" dirty="0"/>
          </a:p>
          <a:p>
            <a:r>
              <a:rPr lang="en-GB" b="1" dirty="0"/>
              <a:t>Pilot Report from SAQA on Data Matching: </a:t>
            </a:r>
            <a:r>
              <a:rPr lang="en-ZA" dirty="0"/>
              <a:t>Redefining the SACE Registration </a:t>
            </a:r>
            <a:r>
              <a:rPr lang="en-ZA" dirty="0" smtClean="0"/>
              <a:t>Scope;</a:t>
            </a:r>
            <a:endParaRPr lang="en-ZA" dirty="0"/>
          </a:p>
          <a:p>
            <a:r>
              <a:rPr lang="en-ZA" b="1" dirty="0"/>
              <a:t>Final Report </a:t>
            </a:r>
            <a:r>
              <a:rPr lang="en-ZA" dirty="0"/>
              <a:t>: A qualitative study on factors and conditions facilitating and contributing to sexual relationships with learners in </a:t>
            </a:r>
            <a:r>
              <a:rPr lang="en-ZA" dirty="0" smtClean="0"/>
              <a:t>schools.</a:t>
            </a:r>
            <a:endParaRPr lang="en-GB" dirty="0"/>
          </a:p>
          <a:p>
            <a:endParaRPr lang="en-GB" dirty="0"/>
          </a:p>
          <a:p>
            <a:endParaRPr lang="en-ZA" dirty="0"/>
          </a:p>
        </p:txBody>
      </p:sp>
      <p:sp>
        <p:nvSpPr>
          <p:cNvPr id="4" name="Slide Number Placeholder 3">
            <a:extLst>
              <a:ext uri="{FF2B5EF4-FFF2-40B4-BE49-F238E27FC236}">
                <a16:creationId xmlns:a16="http://schemas.microsoft.com/office/drawing/2014/main" xmlns="" id="{2FE334E3-B6EF-461F-9A15-50D2CD9CAA99}"/>
              </a:ext>
            </a:extLst>
          </p:cNvPr>
          <p:cNvSpPr>
            <a:spLocks noGrp="1"/>
          </p:cNvSpPr>
          <p:nvPr>
            <p:ph type="sldNum" sz="quarter" idx="12"/>
          </p:nvPr>
        </p:nvSpPr>
        <p:spPr/>
        <p:txBody>
          <a:bodyPr/>
          <a:lstStyle/>
          <a:p>
            <a:fld id="{D46681B3-2787-476C-A3AB-AF87224DA9BF}" type="slidenum">
              <a:rPr lang="en-ZA" smtClean="0"/>
              <a:pPr/>
              <a:t>54</a:t>
            </a:fld>
            <a:endParaRPr lang="en-ZA" dirty="0"/>
          </a:p>
        </p:txBody>
      </p:sp>
    </p:spTree>
    <p:extLst>
      <p:ext uri="{BB962C8B-B14F-4D97-AF65-F5344CB8AC3E}">
        <p14:creationId xmlns:p14="http://schemas.microsoft.com/office/powerpoint/2010/main" xmlns="" val="1537102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06EE5C-029C-4975-B95F-3A7FA0DEDED0}"/>
              </a:ext>
            </a:extLst>
          </p:cNvPr>
          <p:cNvSpPr>
            <a:spLocks noGrp="1"/>
          </p:cNvSpPr>
          <p:nvPr>
            <p:ph type="title"/>
          </p:nvPr>
        </p:nvSpPr>
        <p:spPr>
          <a:xfrm>
            <a:off x="736600" y="19843"/>
            <a:ext cx="10515600" cy="958057"/>
          </a:xfrm>
        </p:spPr>
        <p:txBody>
          <a:bodyPr>
            <a:normAutofit/>
          </a:bodyPr>
          <a:lstStyle/>
          <a:p>
            <a:pPr algn="ctr"/>
            <a:r>
              <a:rPr lang="en-ZA" sz="3600" b="1" dirty="0">
                <a:latin typeface="Arial Black" panose="020B0A04020102020204" pitchFamily="34" charset="0"/>
              </a:rPr>
              <a:t>RESEARCH ACTIVITIES</a:t>
            </a:r>
          </a:p>
        </p:txBody>
      </p:sp>
      <p:sp>
        <p:nvSpPr>
          <p:cNvPr id="3" name="Content Placeholder 2">
            <a:extLst>
              <a:ext uri="{FF2B5EF4-FFF2-40B4-BE49-F238E27FC236}">
                <a16:creationId xmlns:a16="http://schemas.microsoft.com/office/drawing/2014/main" xmlns="" id="{31A6288F-B0AE-494D-BD40-67181E269765}"/>
              </a:ext>
            </a:extLst>
          </p:cNvPr>
          <p:cNvSpPr>
            <a:spLocks noGrp="1"/>
          </p:cNvSpPr>
          <p:nvPr>
            <p:ph idx="1"/>
          </p:nvPr>
        </p:nvSpPr>
        <p:spPr>
          <a:xfrm>
            <a:off x="406400" y="977900"/>
            <a:ext cx="10947400" cy="5638800"/>
          </a:xfrm>
        </p:spPr>
        <p:txBody>
          <a:bodyPr>
            <a:normAutofit/>
          </a:bodyPr>
          <a:lstStyle/>
          <a:p>
            <a:r>
              <a:rPr lang="en-GB" b="1" dirty="0"/>
              <a:t>2 Teacher Seminars and </a:t>
            </a:r>
            <a:r>
              <a:rPr lang="en-GB" b="1" dirty="0" smtClean="0"/>
              <a:t>Conferences held;</a:t>
            </a:r>
            <a:endParaRPr lang="en-GB" b="1" dirty="0"/>
          </a:p>
          <a:p>
            <a:r>
              <a:rPr lang="en-ZA" b="1" dirty="0"/>
              <a:t>Policy Briefs</a:t>
            </a:r>
          </a:p>
          <a:p>
            <a:pPr lvl="1"/>
            <a:r>
              <a:rPr lang="en-ZA" dirty="0"/>
              <a:t>Low participation rates on the implementation of the CPTD Management </a:t>
            </a:r>
            <a:r>
              <a:rPr lang="en-ZA" dirty="0" smtClean="0"/>
              <a:t>System;</a:t>
            </a:r>
          </a:p>
          <a:p>
            <a:pPr marL="457200" lvl="1" indent="0">
              <a:buNone/>
            </a:pPr>
            <a:endParaRPr lang="en-ZA" dirty="0"/>
          </a:p>
          <a:p>
            <a:pPr lvl="1"/>
            <a:r>
              <a:rPr lang="en-ZA" dirty="0"/>
              <a:t>Factors and environment that enhances sexual misdemeanours between learners and </a:t>
            </a:r>
            <a:r>
              <a:rPr lang="en-ZA" dirty="0" smtClean="0"/>
              <a:t>teachers.</a:t>
            </a:r>
            <a:endParaRPr lang="en-ZA" dirty="0"/>
          </a:p>
        </p:txBody>
      </p:sp>
      <p:sp>
        <p:nvSpPr>
          <p:cNvPr id="4" name="Slide Number Placeholder 3">
            <a:extLst>
              <a:ext uri="{FF2B5EF4-FFF2-40B4-BE49-F238E27FC236}">
                <a16:creationId xmlns:a16="http://schemas.microsoft.com/office/drawing/2014/main" xmlns="" id="{2FE334E3-B6EF-461F-9A15-50D2CD9CAA99}"/>
              </a:ext>
            </a:extLst>
          </p:cNvPr>
          <p:cNvSpPr>
            <a:spLocks noGrp="1"/>
          </p:cNvSpPr>
          <p:nvPr>
            <p:ph type="sldNum" sz="quarter" idx="12"/>
          </p:nvPr>
        </p:nvSpPr>
        <p:spPr/>
        <p:txBody>
          <a:bodyPr/>
          <a:lstStyle/>
          <a:p>
            <a:fld id="{D46681B3-2787-476C-A3AB-AF87224DA9BF}" type="slidenum">
              <a:rPr lang="en-ZA" smtClean="0"/>
              <a:pPr/>
              <a:t>55</a:t>
            </a:fld>
            <a:endParaRPr lang="en-ZA" dirty="0"/>
          </a:p>
        </p:txBody>
      </p:sp>
    </p:spTree>
    <p:extLst>
      <p:ext uri="{BB962C8B-B14F-4D97-AF65-F5344CB8AC3E}">
        <p14:creationId xmlns:p14="http://schemas.microsoft.com/office/powerpoint/2010/main" xmlns="" val="35609489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52CEA5-0D27-4768-B073-04F20E71088E}"/>
              </a:ext>
            </a:extLst>
          </p:cNvPr>
          <p:cNvSpPr>
            <a:spLocks noGrp="1"/>
          </p:cNvSpPr>
          <p:nvPr>
            <p:ph type="title"/>
          </p:nvPr>
        </p:nvSpPr>
        <p:spPr>
          <a:xfrm>
            <a:off x="738788" y="1885071"/>
            <a:ext cx="10515600" cy="3713871"/>
          </a:xfrm>
          <a:solidFill>
            <a:schemeClr val="accent4">
              <a:lumMod val="40000"/>
              <a:lumOff val="60000"/>
            </a:schemeClr>
          </a:solidFill>
        </p:spPr>
        <p:txBody>
          <a:bodyPr>
            <a:normAutofit/>
          </a:bodyPr>
          <a:lstStyle/>
          <a:p>
            <a:pPr algn="ctr"/>
            <a:r>
              <a:rPr lang="en-ZA" b="1" dirty="0" smtClean="0">
                <a:latin typeface="Arial Black" panose="020B0A04020102020204" pitchFamily="34" charset="0"/>
              </a:rPr>
              <a:t>FOR NOTING</a:t>
            </a:r>
            <a:br>
              <a:rPr lang="en-ZA" b="1" dirty="0" smtClean="0">
                <a:latin typeface="Arial Black" panose="020B0A04020102020204" pitchFamily="34" charset="0"/>
              </a:rPr>
            </a:br>
            <a:r>
              <a:rPr lang="en-ZA" b="1" dirty="0" smtClean="0">
                <a:latin typeface="Arial Black" panose="020B0A04020102020204" pitchFamily="34" charset="0"/>
              </a:rPr>
              <a:t>SAFETY </a:t>
            </a:r>
            <a:r>
              <a:rPr lang="en-ZA" b="1" dirty="0">
                <a:latin typeface="Arial Black" panose="020B0A04020102020204" pitchFamily="34" charset="0"/>
              </a:rPr>
              <a:t>IN SCHOOLS..</a:t>
            </a:r>
            <a:br>
              <a:rPr lang="en-ZA" b="1" dirty="0">
                <a:latin typeface="Arial Black" panose="020B0A04020102020204" pitchFamily="34" charset="0"/>
              </a:rPr>
            </a:br>
            <a:r>
              <a:rPr lang="en-ZA" b="1" dirty="0">
                <a:latin typeface="Arial Black" panose="020B0A04020102020204" pitchFamily="34" charset="0"/>
              </a:rPr>
              <a:t>SACE Contribution</a:t>
            </a:r>
          </a:p>
        </p:txBody>
      </p:sp>
      <p:sp>
        <p:nvSpPr>
          <p:cNvPr id="4" name="Slide Number Placeholder 3">
            <a:extLst>
              <a:ext uri="{FF2B5EF4-FFF2-40B4-BE49-F238E27FC236}">
                <a16:creationId xmlns:a16="http://schemas.microsoft.com/office/drawing/2014/main" xmlns="" id="{DDEBD5E3-E490-4137-9D5C-A9D2C93E7958}"/>
              </a:ext>
            </a:extLst>
          </p:cNvPr>
          <p:cNvSpPr>
            <a:spLocks noGrp="1"/>
          </p:cNvSpPr>
          <p:nvPr>
            <p:ph type="sldNum" sz="quarter" idx="12"/>
          </p:nvPr>
        </p:nvSpPr>
        <p:spPr/>
        <p:txBody>
          <a:bodyPr/>
          <a:lstStyle/>
          <a:p>
            <a:fld id="{D46681B3-2787-476C-A3AB-AF87224DA9BF}" type="slidenum">
              <a:rPr lang="en-ZA" smtClean="0"/>
              <a:pPr/>
              <a:t>56</a:t>
            </a:fld>
            <a:endParaRPr lang="en-ZA" dirty="0"/>
          </a:p>
        </p:txBody>
      </p:sp>
    </p:spTree>
    <p:extLst>
      <p:ext uri="{BB962C8B-B14F-4D97-AF65-F5344CB8AC3E}">
        <p14:creationId xmlns:p14="http://schemas.microsoft.com/office/powerpoint/2010/main" xmlns="" val="1100709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751C7-D44B-43D2-B084-5C6E949C1FBB}"/>
              </a:ext>
            </a:extLst>
          </p:cNvPr>
          <p:cNvSpPr>
            <a:spLocks noGrp="1"/>
          </p:cNvSpPr>
          <p:nvPr>
            <p:ph type="title"/>
          </p:nvPr>
        </p:nvSpPr>
        <p:spPr>
          <a:xfrm>
            <a:off x="838200" y="0"/>
            <a:ext cx="10515600" cy="896211"/>
          </a:xfrm>
        </p:spPr>
        <p:txBody>
          <a:bodyPr>
            <a:normAutofit/>
          </a:bodyPr>
          <a:lstStyle/>
          <a:p>
            <a:pPr algn="ctr"/>
            <a:r>
              <a:rPr lang="en-ZA" sz="3200" b="1" dirty="0">
                <a:latin typeface="Arial Black" panose="020B0A04020102020204" pitchFamily="34" charset="0"/>
              </a:rPr>
              <a:t>WHAT ARE WE DOING - SCHOOL VIOLENCE</a:t>
            </a:r>
          </a:p>
        </p:txBody>
      </p:sp>
      <p:sp>
        <p:nvSpPr>
          <p:cNvPr id="3" name="Content Placeholder 2">
            <a:extLst>
              <a:ext uri="{FF2B5EF4-FFF2-40B4-BE49-F238E27FC236}">
                <a16:creationId xmlns:a16="http://schemas.microsoft.com/office/drawing/2014/main" xmlns="" id="{077F9C0A-99C4-4FD0-86E2-B8787562EC2E}"/>
              </a:ext>
            </a:extLst>
          </p:cNvPr>
          <p:cNvSpPr>
            <a:spLocks noGrp="1"/>
          </p:cNvSpPr>
          <p:nvPr>
            <p:ph sz="half" idx="1"/>
          </p:nvPr>
        </p:nvSpPr>
        <p:spPr>
          <a:xfrm>
            <a:off x="179881" y="760750"/>
            <a:ext cx="6896167" cy="5984824"/>
          </a:xfrm>
        </p:spPr>
        <p:txBody>
          <a:bodyPr>
            <a:normAutofit fontScale="70000" lnSpcReduction="20000"/>
          </a:bodyPr>
          <a:lstStyle/>
          <a:p>
            <a:endParaRPr lang="en-ZA" dirty="0"/>
          </a:p>
          <a:p>
            <a:r>
              <a:rPr lang="en-ZA" dirty="0"/>
              <a:t>As the custodian and voice of the teaching profession, SACE has a responsibility to </a:t>
            </a:r>
            <a:r>
              <a:rPr lang="en-ZA" b="1" dirty="0"/>
              <a:t>build and protect the profession and teachers </a:t>
            </a:r>
            <a:r>
              <a:rPr lang="en-ZA" dirty="0"/>
              <a:t>as the nation’s greatest assets, in particular</a:t>
            </a:r>
          </a:p>
          <a:p>
            <a:r>
              <a:rPr lang="en-ZA" b="1" dirty="0"/>
              <a:t>Professionalise the teaching profession </a:t>
            </a:r>
            <a:r>
              <a:rPr lang="en-ZA" dirty="0"/>
              <a:t>across the Teacher Education and Development Continuum </a:t>
            </a:r>
          </a:p>
          <a:p>
            <a:r>
              <a:rPr lang="en-ZA" b="1" dirty="0"/>
              <a:t>Professional Standards </a:t>
            </a:r>
            <a:r>
              <a:rPr lang="en-ZA" dirty="0"/>
              <a:t>– Foregrounds Ethical Teaching, promotion of social justice and redressing of inequalities in schools and societies, professional teachers builds societies and the nation</a:t>
            </a:r>
          </a:p>
          <a:p>
            <a:r>
              <a:rPr lang="en-ZA" b="1" dirty="0"/>
              <a:t>Endorsement of Quality Fit-for-Purpose Professional Programmes </a:t>
            </a:r>
            <a:r>
              <a:rPr lang="en-ZA" dirty="0"/>
              <a:t>that are responsive to issues around school violence and positive discipline</a:t>
            </a:r>
          </a:p>
          <a:p>
            <a:r>
              <a:rPr lang="en-ZA" b="1" dirty="0"/>
              <a:t>Training of the Code of Professional Ethics, </a:t>
            </a:r>
            <a:r>
              <a:rPr lang="en-ZA" dirty="0"/>
              <a:t>especially section 3 that deals with a relationship between a teacher and a leader – setting of professional boundaries</a:t>
            </a:r>
          </a:p>
          <a:p>
            <a:r>
              <a:rPr lang="en-ZA" dirty="0"/>
              <a:t>Collaborating with teacher unions on gender-based school violence sessions</a:t>
            </a:r>
          </a:p>
          <a:p>
            <a:r>
              <a:rPr lang="en-ZA" b="1" dirty="0"/>
              <a:t>Research</a:t>
            </a:r>
            <a:r>
              <a:rPr lang="en-ZA" dirty="0"/>
              <a:t> on cases reported to SACE – trends analysis (2008 – 2012 and 2013 – 2017), Factors that enhances sexual misdemeanour in schools</a:t>
            </a:r>
          </a:p>
        </p:txBody>
      </p:sp>
      <p:graphicFrame>
        <p:nvGraphicFramePr>
          <p:cNvPr id="4" name="Diagram 3">
            <a:extLst>
              <a:ext uri="{FF2B5EF4-FFF2-40B4-BE49-F238E27FC236}">
                <a16:creationId xmlns:a16="http://schemas.microsoft.com/office/drawing/2014/main" xmlns="" id="{96A2894B-A369-4678-96D2-05E81A2D16CB}"/>
              </a:ext>
            </a:extLst>
          </p:cNvPr>
          <p:cNvGraphicFramePr/>
          <p:nvPr>
            <p:extLst/>
          </p:nvPr>
        </p:nvGraphicFramePr>
        <p:xfrm>
          <a:off x="6925456" y="760751"/>
          <a:ext cx="5086661" cy="533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FA5D6499-4448-41EB-AE9F-B6FB3DADB7F5}"/>
              </a:ext>
            </a:extLst>
          </p:cNvPr>
          <p:cNvSpPr txBox="1"/>
          <p:nvPr/>
        </p:nvSpPr>
        <p:spPr>
          <a:xfrm>
            <a:off x="8510954" y="5498082"/>
            <a:ext cx="2180492"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ZA" b="1" dirty="0"/>
              <a:t>Teacher-on-Learner</a:t>
            </a:r>
          </a:p>
          <a:p>
            <a:r>
              <a:rPr lang="en-ZA" b="1" dirty="0"/>
              <a:t>Teacher-on-Teacher</a:t>
            </a:r>
          </a:p>
          <a:p>
            <a:r>
              <a:rPr lang="en-ZA" b="1" dirty="0"/>
              <a:t>Learner-on-Teacher</a:t>
            </a:r>
          </a:p>
          <a:p>
            <a:r>
              <a:rPr lang="en-ZA" b="1" dirty="0"/>
              <a:t>Teacher-on-Parents</a:t>
            </a:r>
          </a:p>
        </p:txBody>
      </p:sp>
      <p:cxnSp>
        <p:nvCxnSpPr>
          <p:cNvPr id="11" name="Straight Arrow Connector 10">
            <a:extLst>
              <a:ext uri="{FF2B5EF4-FFF2-40B4-BE49-F238E27FC236}">
                <a16:creationId xmlns:a16="http://schemas.microsoft.com/office/drawing/2014/main" xmlns="" id="{92BE1DB3-2D79-4B6A-A318-1D17599330D2}"/>
              </a:ext>
            </a:extLst>
          </p:cNvPr>
          <p:cNvCxnSpPr>
            <a:cxnSpLocks/>
          </p:cNvCxnSpPr>
          <p:nvPr/>
        </p:nvCxnSpPr>
        <p:spPr>
          <a:xfrm>
            <a:off x="7848600" y="3882683"/>
            <a:ext cx="848818" cy="1615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19556E9-130C-4E00-A3BF-B7AF5B9BF107}"/>
              </a:ext>
            </a:extLst>
          </p:cNvPr>
          <p:cNvCxnSpPr>
            <a:cxnSpLocks/>
          </p:cNvCxnSpPr>
          <p:nvPr/>
        </p:nvCxnSpPr>
        <p:spPr>
          <a:xfrm flipH="1">
            <a:off x="10418165" y="3882683"/>
            <a:ext cx="935635" cy="1615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6491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DB06901-6D6B-4CEB-8E91-D020836808BF}"/>
              </a:ext>
            </a:extLst>
          </p:cNvPr>
          <p:cNvGraphicFramePr/>
          <p:nvPr>
            <p:extLst/>
          </p:nvPr>
        </p:nvGraphicFramePr>
        <p:xfrm>
          <a:off x="239152" y="1139483"/>
          <a:ext cx="11690252" cy="5568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64DE2567-F65D-4473-8A84-30EE857638FF}"/>
              </a:ext>
            </a:extLst>
          </p:cNvPr>
          <p:cNvSpPr/>
          <p:nvPr/>
        </p:nvSpPr>
        <p:spPr>
          <a:xfrm>
            <a:off x="1723869" y="149900"/>
            <a:ext cx="9413823" cy="7907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ZA" sz="2800" b="1" dirty="0"/>
              <a:t>Teachers’ Rights, Responsibilities, and Safety Programme, Handbook and Policy</a:t>
            </a:r>
          </a:p>
        </p:txBody>
      </p:sp>
    </p:spTree>
    <p:extLst>
      <p:ext uri="{BB962C8B-B14F-4D97-AF65-F5344CB8AC3E}">
        <p14:creationId xmlns:p14="http://schemas.microsoft.com/office/powerpoint/2010/main" xmlns="" val="2918875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04B83-7B3C-47CD-92DC-664CAF9B22E2}"/>
              </a:ext>
            </a:extLst>
          </p:cNvPr>
          <p:cNvSpPr>
            <a:spLocks noGrp="1"/>
          </p:cNvSpPr>
          <p:nvPr>
            <p:ph type="title"/>
          </p:nvPr>
        </p:nvSpPr>
        <p:spPr/>
        <p:txBody>
          <a:bodyPr>
            <a:normAutofit/>
          </a:bodyPr>
          <a:lstStyle/>
          <a:p>
            <a:pPr algn="ctr"/>
            <a:r>
              <a:rPr lang="en-ZA" sz="3600" b="1" dirty="0">
                <a:latin typeface="Arial Black" panose="020B0A04020102020204" pitchFamily="34" charset="0"/>
              </a:rPr>
              <a:t>TEACHERS FEELING DISEMPOWERED, AND HELPLESS CURRENTLY</a:t>
            </a:r>
          </a:p>
        </p:txBody>
      </p:sp>
      <p:sp>
        <p:nvSpPr>
          <p:cNvPr id="3" name="Content Placeholder 2">
            <a:extLst>
              <a:ext uri="{FF2B5EF4-FFF2-40B4-BE49-F238E27FC236}">
                <a16:creationId xmlns:a16="http://schemas.microsoft.com/office/drawing/2014/main" xmlns="" id="{95B1F58D-2FC3-45E1-A86E-E1FD4855E96C}"/>
              </a:ext>
            </a:extLst>
          </p:cNvPr>
          <p:cNvSpPr>
            <a:spLocks noGrp="1"/>
          </p:cNvSpPr>
          <p:nvPr>
            <p:ph idx="1"/>
          </p:nvPr>
        </p:nvSpPr>
        <p:spPr>
          <a:xfrm>
            <a:off x="576775" y="1941343"/>
            <a:ext cx="10986868" cy="4551532"/>
          </a:xfrm>
        </p:spPr>
        <p:txBody>
          <a:bodyPr/>
          <a:lstStyle/>
          <a:p>
            <a:r>
              <a:rPr lang="en-ZA" dirty="0"/>
              <a:t>Shift away from the compliance-mode of training teachers on the Code of Professional Ethics to:</a:t>
            </a:r>
          </a:p>
          <a:p>
            <a:pPr lvl="1">
              <a:buFontTx/>
              <a:buChar char="-"/>
            </a:pPr>
            <a:r>
              <a:rPr lang="en-ZA" dirty="0" smtClean="0"/>
              <a:t>Value-based </a:t>
            </a:r>
            <a:r>
              <a:rPr lang="en-ZA" dirty="0"/>
              <a:t>Code of Professional Ethics Programme that take into account </a:t>
            </a:r>
            <a:endParaRPr lang="en-ZA" dirty="0" smtClean="0"/>
          </a:p>
          <a:p>
            <a:pPr marL="457200" lvl="1" indent="0">
              <a:buNone/>
            </a:pPr>
            <a:r>
              <a:rPr lang="en-ZA" dirty="0"/>
              <a:t> </a:t>
            </a:r>
            <a:r>
              <a:rPr lang="en-ZA" dirty="0" smtClean="0"/>
              <a:t>   Philosophical </a:t>
            </a:r>
            <a:r>
              <a:rPr lang="en-ZA" dirty="0"/>
              <a:t>and Ethical Consideration </a:t>
            </a:r>
            <a:r>
              <a:rPr lang="en-ZA" dirty="0" smtClean="0"/>
              <a:t>Issues;</a:t>
            </a:r>
            <a:endParaRPr lang="en-ZA" dirty="0"/>
          </a:p>
          <a:p>
            <a:pPr marL="457200" lvl="1" indent="0">
              <a:buNone/>
            </a:pPr>
            <a:r>
              <a:rPr lang="en-ZA" dirty="0" smtClean="0"/>
              <a:t>- Re-building </a:t>
            </a:r>
            <a:r>
              <a:rPr lang="en-ZA" dirty="0"/>
              <a:t>and strengthening Teachers’ Professional Identity and </a:t>
            </a:r>
            <a:r>
              <a:rPr lang="en-ZA" dirty="0" smtClean="0"/>
              <a:t>Pride.</a:t>
            </a:r>
            <a:endParaRPr lang="en-ZA" dirty="0"/>
          </a:p>
          <a:p>
            <a:r>
              <a:rPr lang="en-ZA" dirty="0"/>
              <a:t>Shift away from alternative discipline measures </a:t>
            </a:r>
            <a:r>
              <a:rPr lang="en-ZA" b="1" dirty="0"/>
              <a:t>TO</a:t>
            </a:r>
            <a:r>
              <a:rPr lang="en-ZA" dirty="0"/>
              <a:t> positive and restorative discipline. </a:t>
            </a:r>
          </a:p>
          <a:p>
            <a:r>
              <a:rPr lang="en-ZA" dirty="0"/>
              <a:t>Revive and Strengthen the Code of Professional Ethics Handbook</a:t>
            </a:r>
          </a:p>
          <a:p>
            <a:pPr marL="0" indent="0">
              <a:buNone/>
            </a:pPr>
            <a:endParaRPr lang="en-ZA" dirty="0"/>
          </a:p>
        </p:txBody>
      </p:sp>
    </p:spTree>
    <p:extLst>
      <p:ext uri="{BB962C8B-B14F-4D97-AF65-F5344CB8AC3E}">
        <p14:creationId xmlns:p14="http://schemas.microsoft.com/office/powerpoint/2010/main" xmlns="" val="3053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Rectangle 1"/>
          <p:cNvSpPr/>
          <p:nvPr/>
        </p:nvSpPr>
        <p:spPr>
          <a:xfrm>
            <a:off x="863600" y="1823287"/>
            <a:ext cx="10598958" cy="1063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7" name="Shape 227"/>
          <p:cNvSpPr/>
          <p:nvPr/>
        </p:nvSpPr>
        <p:spPr>
          <a:xfrm>
            <a:off x="729458" y="3939975"/>
            <a:ext cx="10733100" cy="599100"/>
          </a:xfrm>
          <a:prstGeom prst="rect">
            <a:avLst/>
          </a:prstGeom>
          <a:solidFill>
            <a:schemeClr val="l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alibri"/>
                <a:ea typeface="Calibri"/>
                <a:cs typeface="Calibri"/>
                <a:sym typeface="Calibri"/>
              </a:rPr>
              <a:t>3</a:t>
            </a: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8" name="Shape 228"/>
          <p:cNvSpPr txBox="1">
            <a:spLocks noGrp="1"/>
          </p:cNvSpPr>
          <p:nvPr>
            <p:ph type="sldNum" idx="12"/>
          </p:nvPr>
        </p:nvSpPr>
        <p:spPr>
          <a:xfrm>
            <a:off x="9900457" y="6459785"/>
            <a:ext cx="1311900" cy="365100"/>
          </a:xfrm>
          <a:prstGeom prst="rect">
            <a:avLst/>
          </a:prstGeom>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ZA" sz="105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6</a:t>
            </a:fld>
            <a:endParaRPr kumimoji="0" lang="en-ZA" sz="105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29" name="Shape 229"/>
          <p:cNvPicPr preferRelativeResize="0"/>
          <p:nvPr/>
        </p:nvPicPr>
        <p:blipFill rotWithShape="1">
          <a:blip r:embed="rId3" cstate="print">
            <a:alphaModFix/>
          </a:blip>
          <a:srcRect/>
          <a:stretch/>
        </p:blipFill>
        <p:spPr>
          <a:xfrm>
            <a:off x="-1" y="1177425"/>
            <a:ext cx="4600576" cy="4609013"/>
          </a:xfrm>
          <a:prstGeom prst="rect">
            <a:avLst/>
          </a:prstGeom>
          <a:noFill/>
          <a:ln>
            <a:noFill/>
          </a:ln>
        </p:spPr>
      </p:pic>
      <p:sp>
        <p:nvSpPr>
          <p:cNvPr id="3" name="TextBox 2">
            <a:extLst>
              <a:ext uri="{FF2B5EF4-FFF2-40B4-BE49-F238E27FC236}">
                <a16:creationId xmlns:a16="http://schemas.microsoft.com/office/drawing/2014/main" xmlns="" id="{FC18A262-2BFE-4EE3-A811-367967A42379}"/>
              </a:ext>
            </a:extLst>
          </p:cNvPr>
          <p:cNvSpPr txBox="1"/>
          <p:nvPr/>
        </p:nvSpPr>
        <p:spPr>
          <a:xfrm>
            <a:off x="4714876" y="1315685"/>
            <a:ext cx="7315200" cy="5201424"/>
          </a:xfrm>
          <a:prstGeom prst="rect">
            <a:avLst/>
          </a:prstGeom>
          <a:noFill/>
        </p:spPr>
        <p:txBody>
          <a:bodyPr wrap="square" rtlCol="0">
            <a:spAutoFit/>
          </a:bodyPr>
          <a:lstStyle/>
          <a:p>
            <a:pPr marL="342900" indent="-342900">
              <a:buFont typeface="+mj-lt"/>
              <a:buAutoNum type="arabicPeriod"/>
            </a:pPr>
            <a:r>
              <a:rPr lang="en-ZA" dirty="0"/>
              <a:t>It addresses the career of a teacher through a number of phases from recruitment through to retirement: </a:t>
            </a:r>
          </a:p>
          <a:p>
            <a:endParaRPr lang="en-ZA" dirty="0"/>
          </a:p>
          <a:p>
            <a:pPr marL="285750" indent="-285750">
              <a:buFont typeface="Arial" panose="020B0604020202020204" pitchFamily="34" charset="0"/>
              <a:buChar char="•"/>
            </a:pPr>
            <a:r>
              <a:rPr lang="en-ZA" sz="2000" b="1" dirty="0"/>
              <a:t>Recruitment of potential teachers. </a:t>
            </a:r>
          </a:p>
          <a:p>
            <a:pPr marL="285750" indent="-285750">
              <a:buFont typeface="Arial" panose="020B0604020202020204" pitchFamily="34" charset="0"/>
              <a:buChar char="•"/>
            </a:pPr>
            <a:r>
              <a:rPr lang="en-ZA" sz="2000" b="1" dirty="0"/>
              <a:t>Preparation of new teachers.</a:t>
            </a:r>
          </a:p>
          <a:p>
            <a:pPr marL="285750" indent="-285750">
              <a:buFont typeface="Arial" panose="020B0604020202020204" pitchFamily="34" charset="0"/>
              <a:buChar char="•"/>
            </a:pPr>
            <a:r>
              <a:rPr lang="en-ZA" sz="2000" b="1" dirty="0"/>
              <a:t>Induction into the world of work. </a:t>
            </a:r>
          </a:p>
          <a:p>
            <a:pPr marL="285750" indent="-285750">
              <a:buFont typeface="Arial" panose="020B0604020202020204" pitchFamily="34" charset="0"/>
              <a:buChar char="•"/>
            </a:pPr>
            <a:r>
              <a:rPr lang="en-ZA" sz="2000" b="1" dirty="0"/>
              <a:t>Career-long (continuing) professional learning and development</a:t>
            </a:r>
            <a:r>
              <a:rPr lang="en-ZA" dirty="0"/>
              <a:t>.</a:t>
            </a:r>
          </a:p>
          <a:p>
            <a:endParaRPr lang="en-ZA" dirty="0"/>
          </a:p>
          <a:p>
            <a:r>
              <a:rPr lang="en-ZA" dirty="0"/>
              <a:t>2. SACE has an important </a:t>
            </a:r>
            <a:r>
              <a:rPr lang="en-ZA" b="1" dirty="0"/>
              <a:t>quality management role to play </a:t>
            </a:r>
            <a:r>
              <a:rPr lang="en-ZA" dirty="0"/>
              <a:t>in promoting and supporting the system for identifying and addressing teacher development needs. </a:t>
            </a:r>
          </a:p>
          <a:p>
            <a:r>
              <a:rPr lang="en-ZA" dirty="0"/>
              <a:t>SACE responsibilities in this regard include ensuring that: </a:t>
            </a:r>
          </a:p>
          <a:p>
            <a:pPr marL="285750" indent="-285750">
              <a:buFont typeface="Arial" panose="020B0604020202020204" pitchFamily="34" charset="0"/>
              <a:buChar char="•"/>
            </a:pPr>
            <a:r>
              <a:rPr lang="en-ZA" dirty="0"/>
              <a:t>the providers of teacher development programmes are fully approved by SACE; </a:t>
            </a:r>
          </a:p>
          <a:p>
            <a:pPr marL="285750" indent="-285750">
              <a:buFont typeface="Arial" panose="020B0604020202020204" pitchFamily="34" charset="0"/>
              <a:buChar char="•"/>
            </a:pPr>
            <a:r>
              <a:rPr lang="en-ZA" dirty="0"/>
              <a:t>the professional development courses available for teachers are endorsed by SACE; and</a:t>
            </a:r>
          </a:p>
          <a:p>
            <a:pPr marL="285750" indent="-285750">
              <a:buFont typeface="Arial" panose="020B0604020202020204" pitchFamily="34" charset="0"/>
              <a:buChar char="•"/>
            </a:pPr>
            <a:r>
              <a:rPr lang="en-ZA" dirty="0"/>
              <a:t>can lead to the accrual of Professional Development (PD) points on successful </a:t>
            </a:r>
            <a:r>
              <a:rPr lang="en-ZA" dirty="0" smtClean="0"/>
              <a:t>completion.</a:t>
            </a:r>
            <a:endParaRPr lang="en-ZA" dirty="0"/>
          </a:p>
        </p:txBody>
      </p:sp>
      <p:sp>
        <p:nvSpPr>
          <p:cNvPr id="4" name="Rectangle 3">
            <a:extLst>
              <a:ext uri="{FF2B5EF4-FFF2-40B4-BE49-F238E27FC236}">
                <a16:creationId xmlns:a16="http://schemas.microsoft.com/office/drawing/2014/main" xmlns="" id="{52034178-637B-4109-81E8-BD99A49BB6E2}"/>
              </a:ext>
            </a:extLst>
          </p:cNvPr>
          <p:cNvSpPr/>
          <p:nvPr/>
        </p:nvSpPr>
        <p:spPr>
          <a:xfrm>
            <a:off x="142875" y="0"/>
            <a:ext cx="11772899" cy="11774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ZA" sz="2800" b="1" dirty="0"/>
              <a:t>The primary outcome of the Plan is to improve the quality of teacher education and development in order to improve the quality of teachers and teaching</a:t>
            </a:r>
            <a:r>
              <a:rPr lang="en-ZA" sz="2400" b="1" dirty="0"/>
              <a:t>.</a:t>
            </a:r>
          </a:p>
        </p:txBody>
      </p:sp>
      <p:sp>
        <p:nvSpPr>
          <p:cNvPr id="5" name="TextBox 4">
            <a:extLst>
              <a:ext uri="{FF2B5EF4-FFF2-40B4-BE49-F238E27FC236}">
                <a16:creationId xmlns:a16="http://schemas.microsoft.com/office/drawing/2014/main" xmlns="" id="{94D32EA8-D1FC-4E3B-B586-6143BA1F5422}"/>
              </a:ext>
            </a:extLst>
          </p:cNvPr>
          <p:cNvSpPr txBox="1"/>
          <p:nvPr/>
        </p:nvSpPr>
        <p:spPr>
          <a:xfrm>
            <a:off x="-92867" y="5998120"/>
            <a:ext cx="4807743" cy="923330"/>
          </a:xfrm>
          <a:prstGeom prst="rect">
            <a:avLst/>
          </a:prstGeom>
          <a:noFill/>
        </p:spPr>
        <p:txBody>
          <a:bodyPr wrap="square" rtlCol="0">
            <a:spAutoFit/>
          </a:bodyPr>
          <a:lstStyle/>
          <a:p>
            <a:r>
              <a:rPr lang="en-ZA" dirty="0"/>
              <a:t>3. Development of the teacher knowledge and practice </a:t>
            </a:r>
            <a:r>
              <a:rPr lang="en-ZA" dirty="0" smtClean="0"/>
              <a:t>standards.</a:t>
            </a:r>
            <a:endParaRPr lang="en-ZA" dirty="0"/>
          </a:p>
          <a:p>
            <a:endParaRPr lang="en-ZA" dirty="0"/>
          </a:p>
        </p:txBody>
      </p:sp>
    </p:spTree>
    <p:extLst>
      <p:ext uri="{BB962C8B-B14F-4D97-AF65-F5344CB8AC3E}">
        <p14:creationId xmlns:p14="http://schemas.microsoft.com/office/powerpoint/2010/main" xmlns="" val="1543105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1F651-EF03-46D9-BA17-3F50C60ED950}"/>
              </a:ext>
            </a:extLst>
          </p:cNvPr>
          <p:cNvSpPr>
            <a:spLocks noGrp="1"/>
          </p:cNvSpPr>
          <p:nvPr>
            <p:ph type="title"/>
          </p:nvPr>
        </p:nvSpPr>
        <p:spPr/>
        <p:txBody>
          <a:bodyPr>
            <a:normAutofit/>
          </a:bodyPr>
          <a:lstStyle/>
          <a:p>
            <a:pPr algn="ctr"/>
            <a:r>
              <a:rPr lang="en-ZA" sz="3600" b="1" dirty="0" smtClean="0">
                <a:latin typeface="Arial Black" panose="020B0A04020102020204" pitchFamily="34" charset="0"/>
              </a:rPr>
              <a:t>WHAT DO WE NEED?</a:t>
            </a:r>
            <a:endParaRPr lang="en-ZA" sz="3600" b="1"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F4FD825B-6F77-4809-93EF-A7C34C721C0E}"/>
              </a:ext>
            </a:extLst>
          </p:cNvPr>
          <p:cNvSpPr>
            <a:spLocks noGrp="1"/>
          </p:cNvSpPr>
          <p:nvPr>
            <p:ph idx="1"/>
          </p:nvPr>
        </p:nvSpPr>
        <p:spPr>
          <a:xfrm>
            <a:off x="618978" y="1690688"/>
            <a:ext cx="10734822" cy="4653841"/>
          </a:xfrm>
        </p:spPr>
        <p:txBody>
          <a:bodyPr>
            <a:normAutofit fontScale="92500"/>
          </a:bodyPr>
          <a:lstStyle/>
          <a:p>
            <a:r>
              <a:rPr lang="en-ZA" dirty="0"/>
              <a:t>Political will and support in and out of the teaching profession to implement and enforce the relevant </a:t>
            </a:r>
            <a:r>
              <a:rPr lang="en-ZA" dirty="0" smtClean="0"/>
              <a:t>legislation. </a:t>
            </a:r>
            <a:endParaRPr lang="en-ZA" dirty="0"/>
          </a:p>
          <a:p>
            <a:r>
              <a:rPr lang="en-ZA" dirty="0"/>
              <a:t>Recognition that the education system is dealing with Generation Z that is different from the </a:t>
            </a:r>
            <a:r>
              <a:rPr lang="en-ZA" dirty="0" smtClean="0"/>
              <a:t>millennials. </a:t>
            </a:r>
            <a:endParaRPr lang="en-ZA" dirty="0"/>
          </a:p>
          <a:p>
            <a:r>
              <a:rPr lang="en-ZA" dirty="0"/>
              <a:t>This is the generation that live and breathe technology, Wi-Fi, data. This is also a generation that is exposed to drugs, substance abuse, sexual activities and teenage pregnancy, and ill-discipline at a very early stage as well. </a:t>
            </a:r>
          </a:p>
          <a:p>
            <a:r>
              <a:rPr lang="en-ZA" dirty="0"/>
              <a:t>Because schools are microcosm of the society, all these issues replicate themselves and bring complexity, unsafe teaching environment, low teacher morale and burnout in </a:t>
            </a:r>
            <a:r>
              <a:rPr lang="en-ZA" dirty="0" smtClean="0"/>
              <a:t>schools.  </a:t>
            </a:r>
            <a:endParaRPr lang="en-ZA" dirty="0"/>
          </a:p>
          <a:p>
            <a:r>
              <a:rPr lang="en-ZA" dirty="0"/>
              <a:t>Enhanced Institutional Arrangements and Institutional </a:t>
            </a:r>
            <a:r>
              <a:rPr lang="en-ZA" dirty="0" smtClean="0"/>
              <a:t>Networks.</a:t>
            </a:r>
            <a:endParaRPr lang="en-ZA" dirty="0"/>
          </a:p>
        </p:txBody>
      </p:sp>
    </p:spTree>
    <p:extLst>
      <p:ext uri="{BB962C8B-B14F-4D97-AF65-F5344CB8AC3E}">
        <p14:creationId xmlns:p14="http://schemas.microsoft.com/office/powerpoint/2010/main" xmlns="" val="25601209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1E3E4-FB08-4960-B59A-CFD924AD3F3A}"/>
              </a:ext>
            </a:extLst>
          </p:cNvPr>
          <p:cNvSpPr>
            <a:spLocks noGrp="1"/>
          </p:cNvSpPr>
          <p:nvPr>
            <p:ph type="title"/>
          </p:nvPr>
        </p:nvSpPr>
        <p:spPr>
          <a:xfrm>
            <a:off x="365760" y="97537"/>
            <a:ext cx="11277600" cy="1077787"/>
          </a:xfrm>
        </p:spPr>
        <p:txBody>
          <a:bodyPr/>
          <a:lstStyle/>
          <a:p>
            <a:r>
              <a:rPr lang="en-ZA" b="1" dirty="0">
                <a:latin typeface="Arial Black" panose="020B0A04020102020204" pitchFamily="34" charset="0"/>
              </a:rPr>
              <a:t>Appreciation to the:</a:t>
            </a:r>
          </a:p>
        </p:txBody>
      </p:sp>
      <p:sp>
        <p:nvSpPr>
          <p:cNvPr id="3" name="Content Placeholder 2">
            <a:extLst>
              <a:ext uri="{FF2B5EF4-FFF2-40B4-BE49-F238E27FC236}">
                <a16:creationId xmlns:a16="http://schemas.microsoft.com/office/drawing/2014/main" xmlns="" id="{B21BCE19-C78D-4E96-9B64-55383C9C9505}"/>
              </a:ext>
            </a:extLst>
          </p:cNvPr>
          <p:cNvSpPr>
            <a:spLocks noGrp="1"/>
          </p:cNvSpPr>
          <p:nvPr>
            <p:ph idx="1"/>
          </p:nvPr>
        </p:nvSpPr>
        <p:spPr>
          <a:xfrm>
            <a:off x="524657" y="1289154"/>
            <a:ext cx="11118704" cy="5067196"/>
          </a:xfrm>
        </p:spPr>
        <p:txBody>
          <a:bodyPr>
            <a:normAutofit lnSpcReduction="10000"/>
          </a:bodyPr>
          <a:lstStyle/>
          <a:p>
            <a:r>
              <a:rPr lang="en-ZA" dirty="0"/>
              <a:t>Portfolio Committee on Basic Education for critical feedback and guidance that contributed in strengthening the governance and functioning of SACE;  </a:t>
            </a:r>
          </a:p>
          <a:p>
            <a:r>
              <a:rPr lang="en-ZA" dirty="0"/>
              <a:t>Minister, DG and the DBE officials enhance support and collaboration on a number of activities with an ultimate goal of improving the quality of teaching and learning in the country; </a:t>
            </a:r>
          </a:p>
          <a:p>
            <a:r>
              <a:rPr lang="en-ZA" dirty="0"/>
              <a:t>Stakeholders for working collaboratively with us in taking the teaching profession forward; and </a:t>
            </a:r>
          </a:p>
          <a:p>
            <a:r>
              <a:rPr lang="en-ZA" dirty="0"/>
              <a:t>Our teachers who ensure that SACE has the resources to deliver on its mandate accordingly.</a:t>
            </a:r>
          </a:p>
          <a:p>
            <a:pPr marL="0" indent="0">
              <a:buNone/>
            </a:pPr>
            <a:endParaRPr lang="en-ZA" dirty="0"/>
          </a:p>
          <a:p>
            <a:pPr marL="0" indent="0" algn="ctr">
              <a:buNone/>
            </a:pPr>
            <a:r>
              <a:rPr lang="en-ZA" sz="3600" b="1" dirty="0"/>
              <a:t>THANK YOU</a:t>
            </a:r>
          </a:p>
        </p:txBody>
      </p:sp>
      <p:sp>
        <p:nvSpPr>
          <p:cNvPr id="4" name="Slide Number Placeholder 3">
            <a:extLst>
              <a:ext uri="{FF2B5EF4-FFF2-40B4-BE49-F238E27FC236}">
                <a16:creationId xmlns:a16="http://schemas.microsoft.com/office/drawing/2014/main" xmlns="" id="{B5026E01-AE60-4B3A-83CA-B6E18929DAD8}"/>
              </a:ext>
            </a:extLst>
          </p:cNvPr>
          <p:cNvSpPr>
            <a:spLocks noGrp="1"/>
          </p:cNvSpPr>
          <p:nvPr>
            <p:ph type="sldNum" sz="quarter" idx="12"/>
          </p:nvPr>
        </p:nvSpPr>
        <p:spPr/>
        <p:txBody>
          <a:bodyPr/>
          <a:lstStyle/>
          <a:p>
            <a:fld id="{D46681B3-2787-476C-A3AB-AF87224DA9BF}" type="slidenum">
              <a:rPr lang="en-ZA" smtClean="0"/>
              <a:pPr/>
              <a:t>61</a:t>
            </a:fld>
            <a:endParaRPr lang="en-ZA" dirty="0"/>
          </a:p>
        </p:txBody>
      </p:sp>
    </p:spTree>
    <p:extLst>
      <p:ext uri="{BB962C8B-B14F-4D97-AF65-F5344CB8AC3E}">
        <p14:creationId xmlns:p14="http://schemas.microsoft.com/office/powerpoint/2010/main" xmlns="" val="395237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0597" y="0"/>
            <a:ext cx="8974078" cy="617517"/>
          </a:xfrm>
        </p:spPr>
        <p:txBody>
          <a:bodyPr>
            <a:normAutofit/>
          </a:bodyPr>
          <a:lstStyle/>
          <a:p>
            <a:pPr algn="ctr"/>
            <a:r>
              <a:rPr lang="en-ZA" sz="2800" b="1" dirty="0">
                <a:latin typeface="Arial Black" panose="020B0A04020102020204" pitchFamily="34" charset="0"/>
              </a:rPr>
              <a:t>LEGISLATIVE AND OTHER MANDATES…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16835641"/>
              </p:ext>
            </p:extLst>
          </p:nvPr>
        </p:nvGraphicFramePr>
        <p:xfrm>
          <a:off x="280416" y="597407"/>
          <a:ext cx="11509248" cy="612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95555F02-AAA5-4FC9-A0BD-89CE0AA9704C}" type="slidenum">
              <a:rPr lang="en-ZA" smtClean="0"/>
              <a:pPr/>
              <a:t>7</a:t>
            </a:fld>
            <a:endParaRPr lang="en-ZA" dirty="0"/>
          </a:p>
        </p:txBody>
      </p:sp>
    </p:spTree>
    <p:extLst>
      <p:ext uri="{BB962C8B-B14F-4D97-AF65-F5344CB8AC3E}">
        <p14:creationId xmlns:p14="http://schemas.microsoft.com/office/powerpoint/2010/main" xmlns="" val="243729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4679B2B-6924-4738-9A2D-4BE6CC1A6407}"/>
              </a:ext>
            </a:extLst>
          </p:cNvPr>
          <p:cNvSpPr>
            <a:spLocks noGrp="1"/>
          </p:cNvSpPr>
          <p:nvPr>
            <p:ph type="title"/>
          </p:nvPr>
        </p:nvSpPr>
        <p:spPr>
          <a:xfrm>
            <a:off x="838200" y="2608453"/>
            <a:ext cx="10515600" cy="132556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ZA" sz="3600" b="1" dirty="0">
                <a:latin typeface="Arial Black" panose="020B0A04020102020204" pitchFamily="34" charset="0"/>
              </a:rPr>
              <a:t>AUDITED FINANCIAL STATEMENTS 2017/18</a:t>
            </a:r>
          </a:p>
        </p:txBody>
      </p:sp>
      <p:sp>
        <p:nvSpPr>
          <p:cNvPr id="4" name="Slide Number Placeholder 3">
            <a:extLst>
              <a:ext uri="{FF2B5EF4-FFF2-40B4-BE49-F238E27FC236}">
                <a16:creationId xmlns:a16="http://schemas.microsoft.com/office/drawing/2014/main" xmlns="" id="{730085A5-8E26-49B6-9707-C34FECA0BA86}"/>
              </a:ext>
            </a:extLst>
          </p:cNvPr>
          <p:cNvSpPr>
            <a:spLocks noGrp="1"/>
          </p:cNvSpPr>
          <p:nvPr>
            <p:ph type="sldNum" sz="quarter" idx="12"/>
          </p:nvPr>
        </p:nvSpPr>
        <p:spPr/>
        <p:txBody>
          <a:bodyPr/>
          <a:lstStyle/>
          <a:p>
            <a:fld id="{D46681B3-2787-476C-A3AB-AF87224DA9BF}" type="slidenum">
              <a:rPr lang="en-ZA" smtClean="0"/>
              <a:pPr/>
              <a:t>8</a:t>
            </a:fld>
            <a:endParaRPr lang="en-ZA" dirty="0"/>
          </a:p>
        </p:txBody>
      </p:sp>
    </p:spTree>
    <p:extLst>
      <p:ext uri="{BB962C8B-B14F-4D97-AF65-F5344CB8AC3E}">
        <p14:creationId xmlns:p14="http://schemas.microsoft.com/office/powerpoint/2010/main" xmlns="" val="3763279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8" y="334852"/>
            <a:ext cx="10515600" cy="837126"/>
          </a:xfrm>
        </p:spPr>
        <p:txBody>
          <a:bodyPr/>
          <a:lstStyle/>
          <a:p>
            <a:pPr algn="ctr"/>
            <a:r>
              <a:rPr lang="en-ZA" dirty="0">
                <a:latin typeface="Arial Black" panose="020B0A04020102020204" pitchFamily="34" charset="0"/>
              </a:rPr>
              <a:t>Statement of </a:t>
            </a:r>
            <a:r>
              <a:rPr lang="en-ZA" dirty="0" smtClean="0">
                <a:latin typeface="Arial Black" panose="020B0A04020102020204" pitchFamily="34" charset="0"/>
              </a:rPr>
              <a:t>Financial </a:t>
            </a:r>
            <a:r>
              <a:rPr lang="en-ZA" dirty="0">
                <a:latin typeface="Arial Black" panose="020B0A04020102020204" pitchFamily="34" charset="0"/>
              </a:rPr>
              <a:t>P</a:t>
            </a:r>
            <a:r>
              <a:rPr lang="en-ZA" dirty="0" smtClean="0">
                <a:latin typeface="Arial Black" panose="020B0A04020102020204" pitchFamily="34" charset="0"/>
              </a:rPr>
              <a:t>osition</a:t>
            </a:r>
            <a:endParaRPr lang="en-ZA" dirty="0">
              <a:latin typeface="Arial Black" panose="020B0A04020102020204" pitchFamily="34" charset="0"/>
            </a:endParaRPr>
          </a:p>
        </p:txBody>
      </p:sp>
      <p:pic>
        <p:nvPicPr>
          <p:cNvPr id="5" name="Content Placeholder 4"/>
          <p:cNvPicPr>
            <a:picLocks noGrp="1" noChangeAspect="1"/>
          </p:cNvPicPr>
          <p:nvPr>
            <p:ph idx="1"/>
          </p:nvPr>
        </p:nvPicPr>
        <p:blipFill>
          <a:blip r:embed="rId2" cstate="print"/>
          <a:stretch>
            <a:fillRect/>
          </a:stretch>
        </p:blipFill>
        <p:spPr>
          <a:xfrm>
            <a:off x="114300" y="1112329"/>
            <a:ext cx="11934265" cy="5611199"/>
          </a:xfrm>
          <a:prstGeom prst="rect">
            <a:avLst/>
          </a:prstGeom>
        </p:spPr>
      </p:pic>
    </p:spTree>
    <p:extLst>
      <p:ext uri="{BB962C8B-B14F-4D97-AF65-F5344CB8AC3E}">
        <p14:creationId xmlns:p14="http://schemas.microsoft.com/office/powerpoint/2010/main" xmlns="" val="1819836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2939</TotalTime>
  <Words>5541</Words>
  <Application>Microsoft Office PowerPoint</Application>
  <PresentationFormat>Custom</PresentationFormat>
  <Paragraphs>572</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2017/18 Annual Report Presentation, to The Portfolio Committee on Basic Education</vt:lpstr>
      <vt:lpstr>PRESENTATION OUTLINE</vt:lpstr>
      <vt:lpstr> LEGISLATIVE BACKGROUND AND SERVICE DELIVERY ENVIRONMENT </vt:lpstr>
      <vt:lpstr>SA National Development Plan: VISION 2030 </vt:lpstr>
      <vt:lpstr>LEGISLATIVE AND OTHER MANDATES</vt:lpstr>
      <vt:lpstr>Slide 6</vt:lpstr>
      <vt:lpstr>LEGISLATIVE AND OTHER MANDATES…</vt:lpstr>
      <vt:lpstr>AUDITED FINANCIAL STATEMENTS 2017/18</vt:lpstr>
      <vt:lpstr>Statement of Financial Position</vt:lpstr>
      <vt:lpstr>Notes: Financial Position</vt:lpstr>
      <vt:lpstr>Statement of Financial Performance</vt:lpstr>
      <vt:lpstr>Notes: Financial Performance</vt:lpstr>
      <vt:lpstr>Statement of Changes in net assets</vt:lpstr>
      <vt:lpstr>Notes: Changes in Assets</vt:lpstr>
      <vt:lpstr>Statement of Cash flow</vt:lpstr>
      <vt:lpstr>Notes: Cash Flow</vt:lpstr>
      <vt:lpstr> Auditors Report </vt:lpstr>
      <vt:lpstr>PROGRAMME PERFORMANCE </vt:lpstr>
      <vt:lpstr>PROGRAMME 1 - REGISTRATION OF TEACHERS </vt:lpstr>
      <vt:lpstr>Slide 20</vt:lpstr>
      <vt:lpstr>PROGRAMME 1: REGISTRATION…</vt:lpstr>
      <vt:lpstr>     PROGRAMME 1: REGISTRATION (New Registration)…</vt:lpstr>
      <vt:lpstr>PROGRAMME 1: REGISTRATION…</vt:lpstr>
      <vt:lpstr>PROGRAMME 1: REGISTRATION …</vt:lpstr>
      <vt:lpstr>PROGRAMME 1: REGISTRATION (Vetting and Verification)…</vt:lpstr>
      <vt:lpstr>PROGRAMME 1: REGISTRATION (Vetting and Verification)…</vt:lpstr>
      <vt:lpstr>VETTING AND VERIFICATION RECURING STICKY ISSUES AND MITIGATING PROCESSES</vt:lpstr>
      <vt:lpstr>VETTING AND VERIFICATION RECURING STICKY ISSUES AND MITIGATING PROCESSES…</vt:lpstr>
      <vt:lpstr>PARTIES TO THE PROTOCOL / MEMORANDUM </vt:lpstr>
      <vt:lpstr>VETTING AND VERIFICATION RECURING STICKY ISSUES AND MITIGATING PROCESSES…</vt:lpstr>
      <vt:lpstr>PROGRAMME 2: ETHICS</vt:lpstr>
      <vt:lpstr>Slide 32</vt:lpstr>
      <vt:lpstr>PROGRAMME 2….</vt:lpstr>
      <vt:lpstr>PROGRAMME 2 : Ethics….</vt:lpstr>
      <vt:lpstr>PROGRAMME 2: ETHICS…</vt:lpstr>
      <vt:lpstr>PROGRAMME 2: ETHICS (Status of all cases according to the financial years, as at the 30th September 2018)</vt:lpstr>
      <vt:lpstr>PROGRAMME 2: ETHICS</vt:lpstr>
      <vt:lpstr>CPTD MANAGEMENT SYSTEM</vt:lpstr>
      <vt:lpstr>CPTD MANAGEMENT SYSTEM</vt:lpstr>
      <vt:lpstr>Slide 40</vt:lpstr>
      <vt:lpstr>Slide 41</vt:lpstr>
      <vt:lpstr>PROGRAMME 3: CPTD SYSTEM</vt:lpstr>
      <vt:lpstr>Slide 43</vt:lpstr>
      <vt:lpstr>PROGRAMME 3: CPTD SYSTEM</vt:lpstr>
      <vt:lpstr>Slide 45</vt:lpstr>
      <vt:lpstr>PROFESSIONAL STANDARDS </vt:lpstr>
      <vt:lpstr>PROGRAMME 4: PROFESSIONAL STANDARDS</vt:lpstr>
      <vt:lpstr>PROGRAMME 4: PROFESSIONAL STANDARDS</vt:lpstr>
      <vt:lpstr>Slide 49</vt:lpstr>
      <vt:lpstr>SACE’s Professional Teaching Standards</vt:lpstr>
      <vt:lpstr>STAKEHOLDER ENGAGEMENTS AND CONSULTATIONS</vt:lpstr>
      <vt:lpstr>RESEARCH</vt:lpstr>
      <vt:lpstr>PROGRAMME 5: RESEARCH</vt:lpstr>
      <vt:lpstr>RESEARCH ACTIVITIES</vt:lpstr>
      <vt:lpstr>RESEARCH ACTIVITIES</vt:lpstr>
      <vt:lpstr>FOR NOTING SAFETY IN SCHOOLS.. SACE Contribution</vt:lpstr>
      <vt:lpstr>WHAT ARE WE DOING - SCHOOL VIOLENCE</vt:lpstr>
      <vt:lpstr>Slide 58</vt:lpstr>
      <vt:lpstr>TEACHERS FEELING DISEMPOWERED, AND HELPLESS CURRENTLY</vt:lpstr>
      <vt:lpstr>WHAT DO WE NEED?</vt:lpstr>
      <vt:lpstr>Appreciation to the: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2016/17 Annual Report Presentation, to the Portfolio Committee on Basic Education</dc:title>
  <dc:creator>Ella Mokgalane</dc:creator>
  <cp:lastModifiedBy>PUMZA</cp:lastModifiedBy>
  <cp:revision>420</cp:revision>
  <dcterms:created xsi:type="dcterms:W3CDTF">2017-08-24T19:04:42Z</dcterms:created>
  <dcterms:modified xsi:type="dcterms:W3CDTF">2018-10-12T09:16:09Z</dcterms:modified>
</cp:coreProperties>
</file>